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udio/unknown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8" r:id="rId42"/>
    <p:sldId id="299" r:id="rId43"/>
    <p:sldId id="300" r:id="rId44"/>
    <p:sldId id="301" r:id="rId45"/>
    <p:sldId id="302" r:id="rId46"/>
    <p:sldId id="303" r:id="rId4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26"/>
  </p:normalViewPr>
  <p:slideViewPr>
    <p:cSldViewPr showGuides="1">
      <p:cViewPr varScale="1">
        <p:scale>
          <a:sx n="105" d="100"/>
          <a:sy n="105" d="100"/>
        </p:scale>
        <p:origin x="1840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presProps" Target="presProps.xml"/><Relationship Id="rId49" Type="http://schemas.openxmlformats.org/officeDocument/2006/relationships/viewProps" Target="view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theme" Target="theme/theme1.xml"/><Relationship Id="rId5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CE263-F65F-40BC-9E44-5B1BC43F7F1A}" type="datetimeFigureOut">
              <a:rPr lang="en-US" smtClean="0"/>
              <a:t>3/7/18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D2919-E182-4CB3-BC70-34E971A5E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854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CE263-F65F-40BC-9E44-5B1BC43F7F1A}" type="datetimeFigureOut">
              <a:rPr lang="en-US" smtClean="0"/>
              <a:t>3/7/18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D2919-E182-4CB3-BC70-34E971A5E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533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CE263-F65F-40BC-9E44-5B1BC43F7F1A}" type="datetimeFigureOut">
              <a:rPr lang="en-US" smtClean="0"/>
              <a:t>3/7/18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D2919-E182-4CB3-BC70-34E971A5E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391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CE263-F65F-40BC-9E44-5B1BC43F7F1A}" type="datetimeFigureOut">
              <a:rPr lang="en-US" smtClean="0"/>
              <a:t>3/7/18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D2919-E182-4CB3-BC70-34E971A5E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738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CE263-F65F-40BC-9E44-5B1BC43F7F1A}" type="datetimeFigureOut">
              <a:rPr lang="en-US" smtClean="0"/>
              <a:t>3/7/18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D2919-E182-4CB3-BC70-34E971A5E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552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CE263-F65F-40BC-9E44-5B1BC43F7F1A}" type="datetimeFigureOut">
              <a:rPr lang="en-US" smtClean="0"/>
              <a:t>3/7/18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D2919-E182-4CB3-BC70-34E971A5E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690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CE263-F65F-40BC-9E44-5B1BC43F7F1A}" type="datetimeFigureOut">
              <a:rPr lang="en-US" smtClean="0"/>
              <a:t>3/7/18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D2919-E182-4CB3-BC70-34E971A5E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411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CE263-F65F-40BC-9E44-5B1BC43F7F1A}" type="datetimeFigureOut">
              <a:rPr lang="en-US" smtClean="0"/>
              <a:t>3/7/18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D2919-E182-4CB3-BC70-34E971A5E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670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CE263-F65F-40BC-9E44-5B1BC43F7F1A}" type="datetimeFigureOut">
              <a:rPr lang="en-US" smtClean="0"/>
              <a:t>3/7/18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D2919-E182-4CB3-BC70-34E971A5E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661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CE263-F65F-40BC-9E44-5B1BC43F7F1A}" type="datetimeFigureOut">
              <a:rPr lang="en-US" smtClean="0"/>
              <a:t>3/7/18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D2919-E182-4CB3-BC70-34E971A5E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61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CE263-F65F-40BC-9E44-5B1BC43F7F1A}" type="datetimeFigureOut">
              <a:rPr lang="en-US" smtClean="0"/>
              <a:t>3/7/18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D2919-E182-4CB3-BC70-34E971A5E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974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CE263-F65F-40BC-9E44-5B1BC43F7F1A}" type="datetimeFigureOut">
              <a:rPr lang="en-US" smtClean="0"/>
              <a:t>3/7/18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3D2919-E182-4CB3-BC70-34E971A5E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617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bin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audio" Target="../media/audio3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bin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audio" Target="../media/audio4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bin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audio" Target="../media/audio3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bin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audio" Target="../media/audio3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bin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audio" Target="../media/audio3.bin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bin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audio" Target="../media/audio3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bin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audio" Target="../media/audio3.bin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audio" Target="../media/audio5.bin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audio" Target="../media/audio3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bin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audio" Target="../media/audio3.bin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bin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audio" Target="../media/audio3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audio" Target="../media/audio3.bin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bin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audio" Target="../media/audio3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bin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audio" Target="../media/audio3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bin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audio" Target="../media/audio3.bin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bin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audio" Target="../media/audio3.bin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bin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audio" Target="../media/audio3.bin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bin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audio" Target="../media/audio3.bin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bin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audio" Target="../media/audio3.bin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audio" Target="../media/audio1.bin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audio" Target="../media/audio1.bin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audio" Target="../media/audio3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audio" Target="../media/audio1.bin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audio" Target="../media/audio2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752600"/>
            <a:ext cx="7848600" cy="1676400"/>
          </a:xfrm>
        </p:spPr>
        <p:txBody>
          <a:bodyPr/>
          <a:lstStyle/>
          <a:p>
            <a:r>
              <a:rPr lang="en-US" dirty="0" smtClean="0"/>
              <a:t>Authentication Protocols</a:t>
            </a:r>
            <a:endParaRPr lang="en-US" dirty="0"/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Part 3 </a:t>
            </a:r>
            <a:r>
              <a:rPr lang="en-US">
                <a:sym typeface="Symbol" pitchFamily="18" charset="2"/>
              </a:rPr>
              <a:t></a:t>
            </a:r>
            <a:r>
              <a:rPr lang="en-US"/>
              <a:t> Protocols                                                                                                           </a:t>
            </a:r>
            <a:fld id="{CADF04BB-BD86-4490-9EF7-08679528871E}" type="slidenum">
              <a:rPr lang="en-US">
                <a:latin typeface="Times New Roman" pitchFamily="18" charset="0"/>
              </a:rPr>
              <a:pPr/>
              <a:t>1</a:t>
            </a:fld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2516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05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057400"/>
            <a:ext cx="7772400" cy="1143000"/>
          </a:xfrm>
        </p:spPr>
        <p:txBody>
          <a:bodyPr/>
          <a:lstStyle/>
          <a:p>
            <a:r>
              <a:rPr lang="en-US"/>
              <a:t>Authentication Protocols</a:t>
            </a:r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Part 3 </a:t>
            </a:r>
            <a:r>
              <a:rPr lang="en-US">
                <a:sym typeface="Symbol" pitchFamily="18" charset="2"/>
              </a:rPr>
              <a:t></a:t>
            </a:r>
            <a:r>
              <a:rPr lang="en-US"/>
              <a:t> Protocols                                                                                                           </a:t>
            </a:r>
            <a:fld id="{7F0569AB-D08A-4EBA-A677-EA1AD5B392AE}" type="slidenum">
              <a:rPr lang="en-US">
                <a:latin typeface="Times New Roman" pitchFamily="18" charset="0"/>
              </a:rPr>
              <a:pPr/>
              <a:t>10</a:t>
            </a:fld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5238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914400"/>
          </a:xfrm>
        </p:spPr>
        <p:txBody>
          <a:bodyPr/>
          <a:lstStyle/>
          <a:p>
            <a:r>
              <a:rPr lang="en-US"/>
              <a:t>Authentication</a:t>
            </a:r>
          </a:p>
        </p:txBody>
      </p:sp>
      <p:sp>
        <p:nvSpPr>
          <p:cNvPr id="30720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295400"/>
            <a:ext cx="7848600" cy="4876800"/>
          </a:xfrm>
        </p:spPr>
        <p:txBody>
          <a:bodyPr/>
          <a:lstStyle/>
          <a:p>
            <a:r>
              <a:rPr lang="en-US" sz="2800" dirty="0"/>
              <a:t>Alice must prove her identity to Bob</a:t>
            </a:r>
          </a:p>
          <a:p>
            <a:pPr lvl="1"/>
            <a:r>
              <a:rPr lang="en-US" sz="2400" dirty="0"/>
              <a:t>Alice and Bob can be humans or computers</a:t>
            </a:r>
          </a:p>
          <a:p>
            <a:r>
              <a:rPr lang="en-US" sz="2800" dirty="0"/>
              <a:t>May also require Bob to prove he’s Bob (mutual authentication)</a:t>
            </a:r>
          </a:p>
          <a:p>
            <a:r>
              <a:rPr lang="en-US" sz="2800" dirty="0"/>
              <a:t>May also need to establish a session key</a:t>
            </a:r>
          </a:p>
          <a:p>
            <a:r>
              <a:rPr lang="en-US" sz="2800" dirty="0"/>
              <a:t>May have other requirements, such as</a:t>
            </a:r>
          </a:p>
          <a:p>
            <a:pPr lvl="1"/>
            <a:r>
              <a:rPr lang="en-US" sz="2400" dirty="0"/>
              <a:t>Use only public keys</a:t>
            </a:r>
          </a:p>
          <a:p>
            <a:pPr lvl="1"/>
            <a:r>
              <a:rPr lang="en-US" sz="2400" dirty="0"/>
              <a:t>Use only symmetric keys</a:t>
            </a:r>
          </a:p>
          <a:p>
            <a:pPr lvl="1"/>
            <a:r>
              <a:rPr lang="en-US" sz="2400" dirty="0"/>
              <a:t>Use only a hash function</a:t>
            </a:r>
          </a:p>
          <a:p>
            <a:pPr lvl="1"/>
            <a:r>
              <a:rPr lang="en-US" sz="2400" dirty="0"/>
              <a:t>Anonymity, plausible deniability, etc., etc.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Part 3 </a:t>
            </a:r>
            <a:r>
              <a:rPr lang="en-US">
                <a:sym typeface="Symbol" pitchFamily="18" charset="2"/>
              </a:rPr>
              <a:t></a:t>
            </a:r>
            <a:r>
              <a:rPr lang="en-US"/>
              <a:t> Protocols                                                                                                           </a:t>
            </a:r>
            <a:fld id="{2816BCA9-537D-49EA-8FC3-5FF6525E7E74}" type="slidenum">
              <a:rPr lang="en-US">
                <a:latin typeface="Times New Roman" pitchFamily="18" charset="0"/>
              </a:rPr>
              <a:pPr/>
              <a:t>11</a:t>
            </a:fld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9664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2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838200"/>
          </a:xfrm>
        </p:spPr>
        <p:txBody>
          <a:bodyPr/>
          <a:lstStyle/>
          <a:p>
            <a:r>
              <a:rPr lang="en-US"/>
              <a:t>Authentication</a:t>
            </a:r>
          </a:p>
        </p:txBody>
      </p:sp>
      <p:sp>
        <p:nvSpPr>
          <p:cNvPr id="308227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371600"/>
            <a:ext cx="7772400" cy="4800600"/>
          </a:xfrm>
        </p:spPr>
        <p:txBody>
          <a:bodyPr>
            <a:normAutofit lnSpcReduction="10000"/>
          </a:bodyPr>
          <a:lstStyle/>
          <a:p>
            <a:r>
              <a:rPr lang="en-US" sz="2800"/>
              <a:t>Authentication on a stand-alone computer is relatively simple</a:t>
            </a:r>
          </a:p>
          <a:p>
            <a:pPr lvl="1"/>
            <a:r>
              <a:rPr lang="en-US" sz="2400"/>
              <a:t>“Secure path” is the primary issue</a:t>
            </a:r>
          </a:p>
          <a:p>
            <a:pPr lvl="1"/>
            <a:r>
              <a:rPr lang="en-US" sz="2400"/>
              <a:t>Main concern is an attack on authentication software (we discuss software attacks later)</a:t>
            </a:r>
          </a:p>
          <a:p>
            <a:r>
              <a:rPr lang="en-US" sz="2800"/>
              <a:t>Authentication over a network is much more complex</a:t>
            </a:r>
          </a:p>
          <a:p>
            <a:pPr lvl="1"/>
            <a:r>
              <a:rPr lang="en-US" sz="2400"/>
              <a:t>Attacker can passively observe messages</a:t>
            </a:r>
          </a:p>
          <a:p>
            <a:pPr lvl="1"/>
            <a:r>
              <a:rPr lang="en-US" sz="2400"/>
              <a:t>Attacker can replay messages</a:t>
            </a:r>
          </a:p>
          <a:p>
            <a:pPr lvl="1"/>
            <a:r>
              <a:rPr lang="en-US" sz="2400"/>
              <a:t>Active attacks may be possible (insert, delete, change messages)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Part 3 </a:t>
            </a:r>
            <a:r>
              <a:rPr lang="en-US">
                <a:sym typeface="Symbol" pitchFamily="18" charset="2"/>
              </a:rPr>
              <a:t></a:t>
            </a:r>
            <a:r>
              <a:rPr lang="en-US"/>
              <a:t> Protocols                                                                                                           </a:t>
            </a:r>
            <a:fld id="{16FCCAED-AD7D-435B-8B1A-A6D31D301C3E}" type="slidenum">
              <a:rPr lang="en-US">
                <a:latin typeface="Times New Roman" pitchFamily="18" charset="0"/>
              </a:rPr>
              <a:pPr/>
              <a:t>12</a:t>
            </a:fld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3279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7772400" cy="1143000"/>
          </a:xfrm>
        </p:spPr>
        <p:txBody>
          <a:bodyPr/>
          <a:lstStyle/>
          <a:p>
            <a:r>
              <a:rPr lang="en-US"/>
              <a:t>Simple Authentication</a:t>
            </a:r>
          </a:p>
        </p:txBody>
      </p:sp>
      <p:sp>
        <p:nvSpPr>
          <p:cNvPr id="140302" name="Rectangle 14"/>
          <p:cNvSpPr>
            <a:spLocks noGrp="1" noChangeArrowheads="1"/>
          </p:cNvSpPr>
          <p:nvPr>
            <p:ph idx="1"/>
          </p:nvPr>
        </p:nvSpPr>
        <p:spPr>
          <a:xfrm>
            <a:off x="685800" y="4191000"/>
            <a:ext cx="8077200" cy="1828800"/>
          </a:xfrm>
          <a:noFill/>
          <a:ln/>
        </p:spPr>
        <p:txBody>
          <a:bodyPr>
            <a:normAutofit/>
          </a:bodyPr>
          <a:lstStyle/>
          <a:p>
            <a:r>
              <a:rPr lang="en-US" sz="2800" dirty="0"/>
              <a:t>Simple and may be OK for standalone system</a:t>
            </a:r>
          </a:p>
          <a:p>
            <a:r>
              <a:rPr lang="en-US" sz="2800" dirty="0"/>
              <a:t>But insecure for networked </a:t>
            </a:r>
            <a:r>
              <a:rPr lang="en-US" sz="2800" dirty="0" smtClean="0"/>
              <a:t>system</a:t>
            </a:r>
          </a:p>
          <a:p>
            <a:pPr lvl="1"/>
            <a:r>
              <a:rPr lang="en-US" sz="2400" dirty="0" smtClean="0"/>
              <a:t>What are the problems?</a:t>
            </a:r>
            <a:endParaRPr lang="en-US" sz="2400" dirty="0"/>
          </a:p>
        </p:txBody>
      </p:sp>
      <p:sp>
        <p:nvSpPr>
          <p:cNvPr id="1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Part 3 </a:t>
            </a:r>
            <a:r>
              <a:rPr lang="en-US">
                <a:sym typeface="Symbol" pitchFamily="18" charset="2"/>
              </a:rPr>
              <a:t></a:t>
            </a:r>
            <a:r>
              <a:rPr lang="en-US"/>
              <a:t> Protocols                                                                                                           </a:t>
            </a:r>
            <a:fld id="{582F0391-2CEE-4418-8375-40AD24E5C966}" type="slidenum">
              <a:rPr lang="en-US">
                <a:latin typeface="Times New Roman" pitchFamily="18" charset="0"/>
              </a:rPr>
              <a:pPr/>
              <a:t>13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140293" name="Line 5"/>
          <p:cNvSpPr>
            <a:spLocks noChangeShapeType="1"/>
          </p:cNvSpPr>
          <p:nvPr/>
        </p:nvSpPr>
        <p:spPr bwMode="auto">
          <a:xfrm flipV="1">
            <a:off x="2286000" y="2325688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0294" name="Line 6"/>
          <p:cNvSpPr>
            <a:spLocks noChangeShapeType="1"/>
          </p:cNvSpPr>
          <p:nvPr/>
        </p:nvSpPr>
        <p:spPr bwMode="auto">
          <a:xfrm flipH="1" flipV="1">
            <a:off x="2209800" y="2935288"/>
            <a:ext cx="4724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0295" name="Rectangle 7"/>
          <p:cNvSpPr>
            <a:spLocks noChangeArrowheads="1"/>
          </p:cNvSpPr>
          <p:nvPr/>
        </p:nvSpPr>
        <p:spPr bwMode="auto">
          <a:xfrm>
            <a:off x="1157288" y="3636963"/>
            <a:ext cx="90011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0"/>
              <a:t>Alice</a:t>
            </a:r>
          </a:p>
        </p:txBody>
      </p:sp>
      <p:sp>
        <p:nvSpPr>
          <p:cNvPr id="140296" name="Rectangle 8"/>
          <p:cNvSpPr>
            <a:spLocks noChangeArrowheads="1"/>
          </p:cNvSpPr>
          <p:nvPr/>
        </p:nvSpPr>
        <p:spPr bwMode="auto">
          <a:xfrm>
            <a:off x="7207250" y="3597275"/>
            <a:ext cx="71755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0"/>
              <a:t>Bob</a:t>
            </a:r>
          </a:p>
        </p:txBody>
      </p:sp>
      <p:sp>
        <p:nvSpPr>
          <p:cNvPr id="140297" name="Line 9"/>
          <p:cNvSpPr>
            <a:spLocks noChangeShapeType="1"/>
          </p:cNvSpPr>
          <p:nvPr/>
        </p:nvSpPr>
        <p:spPr bwMode="auto">
          <a:xfrm flipV="1">
            <a:off x="2286000" y="3621088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0298" name="Rectangle 10"/>
          <p:cNvSpPr>
            <a:spLocks noChangeArrowheads="1"/>
          </p:cNvSpPr>
          <p:nvPr/>
        </p:nvSpPr>
        <p:spPr bwMode="auto">
          <a:xfrm>
            <a:off x="3733800" y="1828800"/>
            <a:ext cx="1538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0">
                <a:latin typeface="Times-Roman" charset="0"/>
              </a:rPr>
              <a:t>“I’m Alice”</a:t>
            </a:r>
            <a:endParaRPr lang="en-US" b="0"/>
          </a:p>
        </p:txBody>
      </p:sp>
      <p:sp>
        <p:nvSpPr>
          <p:cNvPr id="140299" name="Rectangle 11"/>
          <p:cNvSpPr>
            <a:spLocks noChangeArrowheads="1"/>
          </p:cNvSpPr>
          <p:nvPr/>
        </p:nvSpPr>
        <p:spPr bwMode="auto">
          <a:xfrm>
            <a:off x="3886200" y="2514600"/>
            <a:ext cx="1217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0">
                <a:latin typeface="Times-Roman" charset="0"/>
              </a:rPr>
              <a:t>Prove it</a:t>
            </a:r>
            <a:endParaRPr lang="en-US" b="0"/>
          </a:p>
        </p:txBody>
      </p:sp>
      <p:sp>
        <p:nvSpPr>
          <p:cNvPr id="140300" name="Rectangle 12"/>
          <p:cNvSpPr>
            <a:spLocks noChangeArrowheads="1"/>
          </p:cNvSpPr>
          <p:nvPr/>
        </p:nvSpPr>
        <p:spPr bwMode="auto">
          <a:xfrm>
            <a:off x="3048000" y="3140075"/>
            <a:ext cx="3249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0">
                <a:latin typeface="Times-Roman" charset="0"/>
              </a:rPr>
              <a:t>My password is “frank”</a:t>
            </a:r>
            <a:endParaRPr lang="en-US" b="0"/>
          </a:p>
        </p:txBody>
      </p:sp>
      <p:pic>
        <p:nvPicPr>
          <p:cNvPr id="140303" name="Picture 1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11250" y="2057400"/>
            <a:ext cx="946150" cy="1624013"/>
          </a:xfrm>
          <a:prstGeom prst="rect">
            <a:avLst/>
          </a:prstGeom>
          <a:noFill/>
        </p:spPr>
      </p:pic>
      <p:pic>
        <p:nvPicPr>
          <p:cNvPr id="140304" name="Picture 1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086600" y="1916113"/>
            <a:ext cx="1076325" cy="166528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09987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0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0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02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02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8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25" dur="500"/>
                                        <p:tgtEl>
                                          <p:spTgt spid="14029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3" dur="500"/>
                                        <p:tgtEl>
                                          <p:spTgt spid="1403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8" dur="500"/>
                                        <p:tgtEl>
                                          <p:spTgt spid="1403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302" grpId="0" build="p" autoUpdateAnimBg="0"/>
      <p:bldP spid="140293" grpId="0" animBg="1"/>
      <p:bldP spid="140294" grpId="0" animBg="1"/>
      <p:bldP spid="140297" grpId="0" animBg="1"/>
      <p:bldP spid="140298" grpId="0" autoUpdateAnimBg="0"/>
      <p:bldP spid="140299" grpId="0" autoUpdateAnimBg="0"/>
      <p:bldP spid="140300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609600"/>
            <a:ext cx="8001000" cy="838200"/>
          </a:xfrm>
        </p:spPr>
        <p:txBody>
          <a:bodyPr/>
          <a:lstStyle/>
          <a:p>
            <a:r>
              <a:rPr lang="en-US"/>
              <a:t>Authentication Attack</a:t>
            </a:r>
          </a:p>
        </p:txBody>
      </p:sp>
      <p:sp>
        <p:nvSpPr>
          <p:cNvPr id="1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Part 3 </a:t>
            </a:r>
            <a:r>
              <a:rPr lang="en-US">
                <a:sym typeface="Symbol" pitchFamily="18" charset="2"/>
              </a:rPr>
              <a:t></a:t>
            </a:r>
            <a:r>
              <a:rPr lang="en-US"/>
              <a:t> Protocols                                                                                                           </a:t>
            </a:r>
            <a:fld id="{5C0013FB-75F2-4211-BB43-85D76658AC71}" type="slidenum">
              <a:rPr lang="en-US">
                <a:latin typeface="Times New Roman" pitchFamily="18" charset="0"/>
              </a:rPr>
              <a:pPr/>
              <a:t>14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297989" name="Line 5"/>
          <p:cNvSpPr>
            <a:spLocks noChangeShapeType="1"/>
          </p:cNvSpPr>
          <p:nvPr/>
        </p:nvSpPr>
        <p:spPr bwMode="auto">
          <a:xfrm flipV="1">
            <a:off x="2286000" y="2325688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990" name="Line 6"/>
          <p:cNvSpPr>
            <a:spLocks noChangeShapeType="1"/>
          </p:cNvSpPr>
          <p:nvPr/>
        </p:nvSpPr>
        <p:spPr bwMode="auto">
          <a:xfrm flipH="1" flipV="1">
            <a:off x="2209800" y="2935288"/>
            <a:ext cx="4724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991" name="Rectangle 7"/>
          <p:cNvSpPr>
            <a:spLocks noChangeArrowheads="1"/>
          </p:cNvSpPr>
          <p:nvPr/>
        </p:nvSpPr>
        <p:spPr bwMode="auto">
          <a:xfrm>
            <a:off x="1219200" y="3636963"/>
            <a:ext cx="900113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0"/>
              <a:t>Alice</a:t>
            </a:r>
          </a:p>
        </p:txBody>
      </p:sp>
      <p:sp>
        <p:nvSpPr>
          <p:cNvPr id="297992" name="Rectangle 8"/>
          <p:cNvSpPr>
            <a:spLocks noChangeArrowheads="1"/>
          </p:cNvSpPr>
          <p:nvPr/>
        </p:nvSpPr>
        <p:spPr bwMode="auto">
          <a:xfrm>
            <a:off x="7315200" y="3597275"/>
            <a:ext cx="71755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0"/>
              <a:t>Bob</a:t>
            </a:r>
          </a:p>
        </p:txBody>
      </p:sp>
      <p:sp>
        <p:nvSpPr>
          <p:cNvPr id="297993" name="Line 9"/>
          <p:cNvSpPr>
            <a:spLocks noChangeShapeType="1"/>
          </p:cNvSpPr>
          <p:nvPr/>
        </p:nvSpPr>
        <p:spPr bwMode="auto">
          <a:xfrm flipV="1">
            <a:off x="2286000" y="3621088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994" name="Rectangle 10"/>
          <p:cNvSpPr>
            <a:spLocks noChangeArrowheads="1"/>
          </p:cNvSpPr>
          <p:nvPr/>
        </p:nvSpPr>
        <p:spPr bwMode="auto">
          <a:xfrm>
            <a:off x="3733800" y="1828800"/>
            <a:ext cx="1538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0">
                <a:latin typeface="Times-Roman" charset="0"/>
              </a:rPr>
              <a:t>“I’m Alice”</a:t>
            </a:r>
            <a:endParaRPr lang="en-US" b="0"/>
          </a:p>
        </p:txBody>
      </p:sp>
      <p:sp>
        <p:nvSpPr>
          <p:cNvPr id="297995" name="Rectangle 11"/>
          <p:cNvSpPr>
            <a:spLocks noChangeArrowheads="1"/>
          </p:cNvSpPr>
          <p:nvPr/>
        </p:nvSpPr>
        <p:spPr bwMode="auto">
          <a:xfrm>
            <a:off x="3886200" y="2530475"/>
            <a:ext cx="1217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0">
                <a:latin typeface="Times-Roman" charset="0"/>
              </a:rPr>
              <a:t>Prove it</a:t>
            </a:r>
            <a:endParaRPr lang="en-US" b="0"/>
          </a:p>
        </p:txBody>
      </p:sp>
      <p:sp>
        <p:nvSpPr>
          <p:cNvPr id="297996" name="Rectangle 12"/>
          <p:cNvSpPr>
            <a:spLocks noChangeArrowheads="1"/>
          </p:cNvSpPr>
          <p:nvPr/>
        </p:nvSpPr>
        <p:spPr bwMode="auto">
          <a:xfrm>
            <a:off x="2895600" y="3140075"/>
            <a:ext cx="3249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0">
                <a:latin typeface="Times-Roman" charset="0"/>
              </a:rPr>
              <a:t>My password is “frank”</a:t>
            </a:r>
            <a:endParaRPr lang="en-US" b="0"/>
          </a:p>
        </p:txBody>
      </p:sp>
      <p:sp>
        <p:nvSpPr>
          <p:cNvPr id="297998" name="Rectangle 14"/>
          <p:cNvSpPr>
            <a:spLocks noChangeArrowheads="1"/>
          </p:cNvSpPr>
          <p:nvPr/>
        </p:nvSpPr>
        <p:spPr bwMode="auto">
          <a:xfrm>
            <a:off x="3919538" y="5715000"/>
            <a:ext cx="103346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0"/>
              <a:t>Trudy</a:t>
            </a:r>
          </a:p>
        </p:txBody>
      </p:sp>
      <p:sp>
        <p:nvSpPr>
          <p:cNvPr id="297999" name="Line 15"/>
          <p:cNvSpPr>
            <a:spLocks noChangeShapeType="1"/>
          </p:cNvSpPr>
          <p:nvPr/>
        </p:nvSpPr>
        <p:spPr bwMode="auto">
          <a:xfrm>
            <a:off x="4419600" y="3657600"/>
            <a:ext cx="0" cy="6096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298000" name="Picture 1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11250" y="2033588"/>
            <a:ext cx="946150" cy="1624012"/>
          </a:xfrm>
          <a:prstGeom prst="rect">
            <a:avLst/>
          </a:prstGeom>
          <a:noFill/>
        </p:spPr>
      </p:pic>
      <p:pic>
        <p:nvPicPr>
          <p:cNvPr id="298001" name="Picture 1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153275" y="1992313"/>
            <a:ext cx="1076325" cy="1665287"/>
          </a:xfrm>
          <a:prstGeom prst="rect">
            <a:avLst/>
          </a:prstGeom>
          <a:noFill/>
        </p:spPr>
      </p:pic>
      <p:pic>
        <p:nvPicPr>
          <p:cNvPr id="298002" name="Picture 18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886200" y="4343400"/>
            <a:ext cx="1112838" cy="1371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21126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97168" presetClass="entr" presetSubtype="833875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Bongo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8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11" dur="500"/>
                                        <p:tgtEl>
                                          <p:spTgt spid="29798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entr" presetSubtype="83380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8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26" dur="500"/>
                                        <p:tgtEl>
                                          <p:spTgt spid="29799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989" grpId="0" animBg="1"/>
      <p:bldP spid="297990" grpId="0" animBg="1"/>
      <p:bldP spid="297993" grpId="0" animBg="1"/>
      <p:bldP spid="297994" grpId="0" autoUpdateAnimBg="0"/>
      <p:bldP spid="297995" grpId="0" autoUpdateAnimBg="0"/>
      <p:bldP spid="297996" grpId="0" autoUpdateAnimBg="0"/>
      <p:bldP spid="29799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1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609600"/>
            <a:ext cx="8001000" cy="838200"/>
          </a:xfrm>
        </p:spPr>
        <p:txBody>
          <a:bodyPr/>
          <a:lstStyle/>
          <a:p>
            <a:r>
              <a:rPr lang="en-US"/>
              <a:t>Authentication Attack</a:t>
            </a:r>
          </a:p>
        </p:txBody>
      </p:sp>
      <p:sp>
        <p:nvSpPr>
          <p:cNvPr id="299025" name="Rectangle 17"/>
          <p:cNvSpPr>
            <a:spLocks noGrp="1" noChangeArrowheads="1"/>
          </p:cNvSpPr>
          <p:nvPr>
            <p:ph idx="1"/>
          </p:nvPr>
        </p:nvSpPr>
        <p:spPr>
          <a:xfrm>
            <a:off x="685800" y="4724400"/>
            <a:ext cx="7772400" cy="1066800"/>
          </a:xfrm>
          <a:noFill/>
          <a:ln/>
        </p:spPr>
        <p:txBody>
          <a:bodyPr/>
          <a:lstStyle/>
          <a:p>
            <a:r>
              <a:rPr lang="en-US" sz="2800"/>
              <a:t>This is a </a:t>
            </a:r>
            <a:r>
              <a:rPr lang="en-US" sz="2800" b="1">
                <a:solidFill>
                  <a:schemeClr val="accent2"/>
                </a:solidFill>
              </a:rPr>
              <a:t>replay</a:t>
            </a:r>
            <a:r>
              <a:rPr lang="en-US" sz="2800"/>
              <a:t> attack</a:t>
            </a:r>
          </a:p>
          <a:p>
            <a:r>
              <a:rPr lang="en-US" sz="2800"/>
              <a:t>How can we prevent a replay?</a:t>
            </a:r>
          </a:p>
        </p:txBody>
      </p:sp>
      <p:sp>
        <p:nvSpPr>
          <p:cNvPr id="1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Part 3 </a:t>
            </a:r>
            <a:r>
              <a:rPr lang="en-US">
                <a:sym typeface="Symbol" pitchFamily="18" charset="2"/>
              </a:rPr>
              <a:t></a:t>
            </a:r>
            <a:r>
              <a:rPr lang="en-US"/>
              <a:t> Protocols                                                                                                           </a:t>
            </a:r>
            <a:fld id="{C93073CA-36A8-4EEA-9603-E65725CB672A}" type="slidenum">
              <a:rPr lang="en-US">
                <a:latin typeface="Times New Roman" pitchFamily="18" charset="0"/>
              </a:rPr>
              <a:pPr/>
              <a:t>15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299013" name="Line 5"/>
          <p:cNvSpPr>
            <a:spLocks noChangeShapeType="1"/>
          </p:cNvSpPr>
          <p:nvPr/>
        </p:nvSpPr>
        <p:spPr bwMode="auto">
          <a:xfrm flipV="1">
            <a:off x="2286000" y="2554288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9014" name="Line 6"/>
          <p:cNvSpPr>
            <a:spLocks noChangeShapeType="1"/>
          </p:cNvSpPr>
          <p:nvPr/>
        </p:nvSpPr>
        <p:spPr bwMode="auto">
          <a:xfrm flipH="1" flipV="1">
            <a:off x="2209800" y="3163888"/>
            <a:ext cx="4724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9016" name="Rectangle 8"/>
          <p:cNvSpPr>
            <a:spLocks noChangeArrowheads="1"/>
          </p:cNvSpPr>
          <p:nvPr/>
        </p:nvSpPr>
        <p:spPr bwMode="auto">
          <a:xfrm>
            <a:off x="7239000" y="3810000"/>
            <a:ext cx="71755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0"/>
              <a:t>Bob</a:t>
            </a:r>
          </a:p>
        </p:txBody>
      </p:sp>
      <p:sp>
        <p:nvSpPr>
          <p:cNvPr id="299017" name="Line 9"/>
          <p:cNvSpPr>
            <a:spLocks noChangeShapeType="1"/>
          </p:cNvSpPr>
          <p:nvPr/>
        </p:nvSpPr>
        <p:spPr bwMode="auto">
          <a:xfrm flipV="1">
            <a:off x="2286000" y="3849688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9018" name="Rectangle 10"/>
          <p:cNvSpPr>
            <a:spLocks noChangeArrowheads="1"/>
          </p:cNvSpPr>
          <p:nvPr/>
        </p:nvSpPr>
        <p:spPr bwMode="auto">
          <a:xfrm>
            <a:off x="3733800" y="2057400"/>
            <a:ext cx="1538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0">
                <a:latin typeface="Times-Roman" charset="0"/>
              </a:rPr>
              <a:t>“I’m Alice”</a:t>
            </a:r>
            <a:endParaRPr lang="en-US" b="0"/>
          </a:p>
        </p:txBody>
      </p:sp>
      <p:sp>
        <p:nvSpPr>
          <p:cNvPr id="299019" name="Rectangle 11"/>
          <p:cNvSpPr>
            <a:spLocks noChangeArrowheads="1"/>
          </p:cNvSpPr>
          <p:nvPr/>
        </p:nvSpPr>
        <p:spPr bwMode="auto">
          <a:xfrm>
            <a:off x="3886200" y="2759075"/>
            <a:ext cx="1217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0">
                <a:latin typeface="Times-Roman" charset="0"/>
              </a:rPr>
              <a:t>Prove it</a:t>
            </a:r>
            <a:endParaRPr lang="en-US" b="0"/>
          </a:p>
        </p:txBody>
      </p:sp>
      <p:sp>
        <p:nvSpPr>
          <p:cNvPr id="299020" name="Rectangle 12"/>
          <p:cNvSpPr>
            <a:spLocks noChangeArrowheads="1"/>
          </p:cNvSpPr>
          <p:nvPr/>
        </p:nvSpPr>
        <p:spPr bwMode="auto">
          <a:xfrm>
            <a:off x="2895600" y="3368675"/>
            <a:ext cx="3249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0">
                <a:latin typeface="Times-Roman" charset="0"/>
              </a:rPr>
              <a:t>My password is “frank”</a:t>
            </a:r>
            <a:endParaRPr lang="en-US" b="0"/>
          </a:p>
        </p:txBody>
      </p:sp>
      <p:sp>
        <p:nvSpPr>
          <p:cNvPr id="299022" name="Rectangle 14"/>
          <p:cNvSpPr>
            <a:spLocks noChangeArrowheads="1"/>
          </p:cNvSpPr>
          <p:nvPr/>
        </p:nvSpPr>
        <p:spPr bwMode="auto">
          <a:xfrm>
            <a:off x="1023938" y="3810000"/>
            <a:ext cx="103346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0"/>
              <a:t>Trudy</a:t>
            </a:r>
          </a:p>
        </p:txBody>
      </p:sp>
      <p:pic>
        <p:nvPicPr>
          <p:cNvPr id="299027" name="Picture 1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86600" y="2133600"/>
            <a:ext cx="1076325" cy="1665288"/>
          </a:xfrm>
          <a:prstGeom prst="rect">
            <a:avLst/>
          </a:prstGeom>
          <a:noFill/>
        </p:spPr>
      </p:pic>
      <p:pic>
        <p:nvPicPr>
          <p:cNvPr id="299029" name="Picture 2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90600" y="2438400"/>
            <a:ext cx="1112838" cy="1371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58325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7" dur="500"/>
                                        <p:tgtEl>
                                          <p:spTgt spid="2990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9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entr" presetSubtype="8339230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9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9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22" dur="500"/>
                                        <p:tgtEl>
                                          <p:spTgt spid="2990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9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0" dur="500"/>
                                        <p:tgtEl>
                                          <p:spTgt spid="2990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5" dur="500"/>
                                        <p:tgtEl>
                                          <p:spTgt spid="2990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9025" grpId="0" build="p" autoUpdateAnimBg="0"/>
      <p:bldP spid="299013" grpId="0" animBg="1"/>
      <p:bldP spid="299014" grpId="0" animBg="1"/>
      <p:bldP spid="299017" grpId="0" animBg="1"/>
      <p:bldP spid="299018" grpId="0" autoUpdateAnimBg="0"/>
      <p:bldP spid="299019" grpId="0" autoUpdateAnimBg="0"/>
      <p:bldP spid="299020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Simple Authentication</a:t>
            </a:r>
          </a:p>
        </p:txBody>
      </p:sp>
      <p:sp>
        <p:nvSpPr>
          <p:cNvPr id="141326" name="Rectangle 14"/>
          <p:cNvSpPr>
            <a:spLocks noGrp="1" noChangeArrowheads="1"/>
          </p:cNvSpPr>
          <p:nvPr>
            <p:ph idx="1"/>
          </p:nvPr>
        </p:nvSpPr>
        <p:spPr>
          <a:xfrm>
            <a:off x="685800" y="4800600"/>
            <a:ext cx="7772400" cy="1066800"/>
          </a:xfrm>
          <a:noFill/>
          <a:ln/>
        </p:spPr>
        <p:txBody>
          <a:bodyPr/>
          <a:lstStyle/>
          <a:p>
            <a:r>
              <a:rPr lang="en-US" sz="2800"/>
              <a:t>More efficient…</a:t>
            </a:r>
          </a:p>
          <a:p>
            <a:r>
              <a:rPr lang="en-US" sz="2800"/>
              <a:t>But same problem as previous version</a:t>
            </a:r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Part 3 </a:t>
            </a:r>
            <a:r>
              <a:rPr lang="en-US">
                <a:sym typeface="Symbol" pitchFamily="18" charset="2"/>
              </a:rPr>
              <a:t></a:t>
            </a:r>
            <a:r>
              <a:rPr lang="en-US"/>
              <a:t> Protocols                                                                                                           </a:t>
            </a:r>
            <a:fld id="{997B1628-FF7E-4DD7-8FF7-0AA1223B7178}" type="slidenum">
              <a:rPr lang="en-US">
                <a:latin typeface="Times New Roman" pitchFamily="18" charset="0"/>
              </a:rPr>
              <a:pPr/>
              <a:t>16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141319" name="Rectangle 7"/>
          <p:cNvSpPr>
            <a:spLocks noChangeArrowheads="1"/>
          </p:cNvSpPr>
          <p:nvPr/>
        </p:nvSpPr>
        <p:spPr bwMode="auto">
          <a:xfrm>
            <a:off x="1065213" y="4017963"/>
            <a:ext cx="90011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0"/>
              <a:t>Alice</a:t>
            </a:r>
          </a:p>
        </p:txBody>
      </p:sp>
      <p:sp>
        <p:nvSpPr>
          <p:cNvPr id="141320" name="Rectangle 8"/>
          <p:cNvSpPr>
            <a:spLocks noChangeArrowheads="1"/>
          </p:cNvSpPr>
          <p:nvPr/>
        </p:nvSpPr>
        <p:spPr bwMode="auto">
          <a:xfrm>
            <a:off x="7391400" y="3978275"/>
            <a:ext cx="71755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0"/>
              <a:t>Bob</a:t>
            </a:r>
          </a:p>
        </p:txBody>
      </p:sp>
      <p:sp>
        <p:nvSpPr>
          <p:cNvPr id="141321" name="Line 9"/>
          <p:cNvSpPr>
            <a:spLocks noChangeShapeType="1"/>
          </p:cNvSpPr>
          <p:nvPr/>
        </p:nvSpPr>
        <p:spPr bwMode="auto">
          <a:xfrm flipV="1">
            <a:off x="2209800" y="3429000"/>
            <a:ext cx="48006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1324" name="Rectangle 12"/>
          <p:cNvSpPr>
            <a:spLocks noChangeArrowheads="1"/>
          </p:cNvSpPr>
          <p:nvPr/>
        </p:nvSpPr>
        <p:spPr bwMode="auto">
          <a:xfrm>
            <a:off x="2286000" y="2895600"/>
            <a:ext cx="4570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0">
                <a:latin typeface="Times-Roman" charset="0"/>
              </a:rPr>
              <a:t>I’m Alice, My password is “frank”</a:t>
            </a:r>
            <a:endParaRPr lang="en-US" b="0"/>
          </a:p>
        </p:txBody>
      </p:sp>
      <p:pic>
        <p:nvPicPr>
          <p:cNvPr id="141327" name="Picture 1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90600" y="2438400"/>
            <a:ext cx="946150" cy="1624013"/>
          </a:xfrm>
          <a:prstGeom prst="rect">
            <a:avLst/>
          </a:prstGeom>
          <a:noFill/>
        </p:spPr>
      </p:pic>
      <p:pic>
        <p:nvPicPr>
          <p:cNvPr id="141328" name="Picture 1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162800" y="2373313"/>
            <a:ext cx="1076325" cy="166528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42410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13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13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1413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500"/>
                                        <p:tgtEl>
                                          <p:spTgt spid="1413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326" grpId="0" build="p" autoUpdateAnimBg="0"/>
      <p:bldP spid="141321" grpId="0" animBg="1"/>
      <p:bldP spid="141324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Better Authentication</a:t>
            </a:r>
          </a:p>
        </p:txBody>
      </p:sp>
      <p:sp>
        <p:nvSpPr>
          <p:cNvPr id="143374" name="Rectangle 14"/>
          <p:cNvSpPr>
            <a:spLocks noGrp="1" noChangeArrowheads="1"/>
          </p:cNvSpPr>
          <p:nvPr>
            <p:ph idx="1"/>
          </p:nvPr>
        </p:nvSpPr>
        <p:spPr>
          <a:xfrm>
            <a:off x="685800" y="4419600"/>
            <a:ext cx="7848600" cy="1524000"/>
          </a:xfrm>
          <a:noFill/>
          <a:ln/>
        </p:spPr>
        <p:txBody>
          <a:bodyPr/>
          <a:lstStyle/>
          <a:p>
            <a:r>
              <a:rPr lang="en-US" sz="2800"/>
              <a:t>Better since it hides Alice’s password</a:t>
            </a:r>
          </a:p>
          <a:p>
            <a:pPr lvl="1"/>
            <a:r>
              <a:rPr lang="en-US" sz="2400"/>
              <a:t>From both Bob and attackers</a:t>
            </a:r>
          </a:p>
          <a:p>
            <a:r>
              <a:rPr lang="en-US" sz="2800"/>
              <a:t>But still subject to replay</a:t>
            </a:r>
          </a:p>
        </p:txBody>
      </p:sp>
      <p:sp>
        <p:nvSpPr>
          <p:cNvPr id="1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Part 3 </a:t>
            </a:r>
            <a:r>
              <a:rPr lang="en-US">
                <a:sym typeface="Symbol" pitchFamily="18" charset="2"/>
              </a:rPr>
              <a:t></a:t>
            </a:r>
            <a:r>
              <a:rPr lang="en-US"/>
              <a:t> Protocols                                                                                                           </a:t>
            </a:r>
            <a:fld id="{BD7D5BBC-F5D1-476D-AFC3-DEE0537436DF}" type="slidenum">
              <a:rPr lang="en-US">
                <a:latin typeface="Times New Roman" pitchFamily="18" charset="0"/>
              </a:rPr>
              <a:pPr/>
              <a:t>17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143365" name="Line 5"/>
          <p:cNvSpPr>
            <a:spLocks noChangeShapeType="1"/>
          </p:cNvSpPr>
          <p:nvPr/>
        </p:nvSpPr>
        <p:spPr bwMode="auto">
          <a:xfrm flipV="1">
            <a:off x="2286000" y="2325688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366" name="Line 6"/>
          <p:cNvSpPr>
            <a:spLocks noChangeShapeType="1"/>
          </p:cNvSpPr>
          <p:nvPr/>
        </p:nvSpPr>
        <p:spPr bwMode="auto">
          <a:xfrm flipH="1" flipV="1">
            <a:off x="2209800" y="2935288"/>
            <a:ext cx="4724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367" name="Rectangle 7"/>
          <p:cNvSpPr>
            <a:spLocks noChangeArrowheads="1"/>
          </p:cNvSpPr>
          <p:nvPr/>
        </p:nvSpPr>
        <p:spPr bwMode="auto">
          <a:xfrm>
            <a:off x="1143000" y="3636963"/>
            <a:ext cx="900113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0"/>
              <a:t>Alice</a:t>
            </a:r>
          </a:p>
        </p:txBody>
      </p:sp>
      <p:sp>
        <p:nvSpPr>
          <p:cNvPr id="143368" name="Rectangle 8"/>
          <p:cNvSpPr>
            <a:spLocks noChangeArrowheads="1"/>
          </p:cNvSpPr>
          <p:nvPr/>
        </p:nvSpPr>
        <p:spPr bwMode="auto">
          <a:xfrm>
            <a:off x="7315200" y="3597275"/>
            <a:ext cx="71755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0"/>
              <a:t>Bob</a:t>
            </a:r>
          </a:p>
        </p:txBody>
      </p:sp>
      <p:sp>
        <p:nvSpPr>
          <p:cNvPr id="143369" name="Line 9"/>
          <p:cNvSpPr>
            <a:spLocks noChangeShapeType="1"/>
          </p:cNvSpPr>
          <p:nvPr/>
        </p:nvSpPr>
        <p:spPr bwMode="auto">
          <a:xfrm flipV="1">
            <a:off x="2286000" y="3621088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370" name="Rectangle 10"/>
          <p:cNvSpPr>
            <a:spLocks noChangeArrowheads="1"/>
          </p:cNvSpPr>
          <p:nvPr/>
        </p:nvSpPr>
        <p:spPr bwMode="auto">
          <a:xfrm>
            <a:off x="3810000" y="1828800"/>
            <a:ext cx="1538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0">
                <a:latin typeface="Times-Roman" charset="0"/>
              </a:rPr>
              <a:t>“I’m Alice”</a:t>
            </a:r>
            <a:endParaRPr lang="en-US" b="0"/>
          </a:p>
        </p:txBody>
      </p:sp>
      <p:sp>
        <p:nvSpPr>
          <p:cNvPr id="143371" name="Rectangle 11"/>
          <p:cNvSpPr>
            <a:spLocks noChangeArrowheads="1"/>
          </p:cNvSpPr>
          <p:nvPr/>
        </p:nvSpPr>
        <p:spPr bwMode="auto">
          <a:xfrm>
            <a:off x="3886200" y="2514600"/>
            <a:ext cx="1217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0">
                <a:latin typeface="Times-Roman" charset="0"/>
              </a:rPr>
              <a:t>Prove it</a:t>
            </a:r>
            <a:endParaRPr lang="en-US" b="0"/>
          </a:p>
        </p:txBody>
      </p:sp>
      <p:sp>
        <p:nvSpPr>
          <p:cNvPr id="143372" name="Rectangle 12"/>
          <p:cNvSpPr>
            <a:spLocks noChangeArrowheads="1"/>
          </p:cNvSpPr>
          <p:nvPr/>
        </p:nvSpPr>
        <p:spPr bwMode="auto">
          <a:xfrm>
            <a:off x="3200400" y="3140075"/>
            <a:ext cx="28273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0">
                <a:latin typeface="Times-Roman" charset="0"/>
              </a:rPr>
              <a:t>h(Alice’s password)</a:t>
            </a:r>
            <a:endParaRPr lang="en-US" b="0"/>
          </a:p>
        </p:txBody>
      </p:sp>
      <p:pic>
        <p:nvPicPr>
          <p:cNvPr id="143375" name="Picture 1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66800" y="2033588"/>
            <a:ext cx="946150" cy="1624012"/>
          </a:xfrm>
          <a:prstGeom prst="rect">
            <a:avLst/>
          </a:prstGeom>
          <a:noFill/>
        </p:spPr>
      </p:pic>
      <p:pic>
        <p:nvPicPr>
          <p:cNvPr id="143376" name="Picture 1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162800" y="1916113"/>
            <a:ext cx="1076325" cy="166528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7472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3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3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33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33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33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33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4" dur="500"/>
                                        <p:tgtEl>
                                          <p:spTgt spid="1433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5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1433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1433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74" grpId="0" build="p" autoUpdateAnimBg="0"/>
      <p:bldP spid="143365" grpId="0" animBg="1"/>
      <p:bldP spid="143366" grpId="0" animBg="1"/>
      <p:bldP spid="143369" grpId="0" animBg="1"/>
      <p:bldP spid="143370" grpId="0" autoUpdateAnimBg="0"/>
      <p:bldP spid="143371" grpId="0" autoUpdateAnimBg="0"/>
      <p:bldP spid="143372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Challenge-Response</a:t>
            </a:r>
          </a:p>
        </p:txBody>
      </p:sp>
      <p:sp>
        <p:nvSpPr>
          <p:cNvPr id="3092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/>
              <a:t>To prevent replay, challenge-response used</a:t>
            </a:r>
          </a:p>
          <a:p>
            <a:r>
              <a:rPr lang="en-US" sz="2800"/>
              <a:t>Suppose Bob wants to authenticate Alice</a:t>
            </a:r>
          </a:p>
          <a:p>
            <a:pPr lvl="1"/>
            <a:r>
              <a:rPr lang="en-US" sz="2400"/>
              <a:t>Challenge sent from Bob to Alice</a:t>
            </a:r>
          </a:p>
          <a:p>
            <a:pPr lvl="1"/>
            <a:r>
              <a:rPr lang="en-US" sz="2400"/>
              <a:t>Only Alice can provide the correct response</a:t>
            </a:r>
          </a:p>
          <a:p>
            <a:pPr lvl="1"/>
            <a:r>
              <a:rPr lang="en-US" sz="2400"/>
              <a:t>Challenge chosen so that replay is not possible</a:t>
            </a:r>
          </a:p>
          <a:p>
            <a:r>
              <a:rPr lang="en-US" sz="2800"/>
              <a:t>How to accomplish this?</a:t>
            </a:r>
          </a:p>
          <a:p>
            <a:pPr lvl="1"/>
            <a:r>
              <a:rPr lang="en-US" sz="2400"/>
              <a:t>Password is something only Alice should know…</a:t>
            </a:r>
          </a:p>
          <a:p>
            <a:pPr lvl="1"/>
            <a:r>
              <a:rPr lang="en-US" sz="2400"/>
              <a:t>For freshness, a “number used once” or </a:t>
            </a:r>
            <a:r>
              <a:rPr lang="en-US" sz="2400" b="1">
                <a:solidFill>
                  <a:schemeClr val="hlink"/>
                </a:solidFill>
              </a:rPr>
              <a:t>nonce</a:t>
            </a:r>
            <a:endParaRPr lang="en-US" sz="240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Part 3 </a:t>
            </a:r>
            <a:r>
              <a:rPr lang="en-US">
                <a:sym typeface="Symbol" pitchFamily="18" charset="2"/>
              </a:rPr>
              <a:t></a:t>
            </a:r>
            <a:r>
              <a:rPr lang="en-US"/>
              <a:t> Protocols                                                                                                           </a:t>
            </a:r>
            <a:fld id="{2858AC48-FCC6-4A5B-BD3F-D3F53EDD374C}" type="slidenum">
              <a:rPr lang="en-US">
                <a:latin typeface="Times New Roman" pitchFamily="18" charset="0"/>
              </a:rPr>
              <a:pPr/>
              <a:t>18</a:t>
            </a:fld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92905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8001000" cy="1219200"/>
          </a:xfrm>
        </p:spPr>
        <p:txBody>
          <a:bodyPr/>
          <a:lstStyle/>
          <a:p>
            <a:r>
              <a:rPr lang="en-US"/>
              <a:t>Challenge-Response</a:t>
            </a:r>
          </a:p>
        </p:txBody>
      </p:sp>
      <p:sp>
        <p:nvSpPr>
          <p:cNvPr id="1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Part 3 </a:t>
            </a:r>
            <a:r>
              <a:rPr lang="en-US">
                <a:sym typeface="Symbol" pitchFamily="18" charset="2"/>
              </a:rPr>
              <a:t></a:t>
            </a:r>
            <a:r>
              <a:rPr lang="en-US"/>
              <a:t> Protocols                                                                                                           </a:t>
            </a:r>
            <a:fld id="{577E0DAC-96B0-49DE-8D76-161211E64DFA}" type="slidenum">
              <a:rPr lang="en-US">
                <a:latin typeface="Times New Roman" pitchFamily="18" charset="0"/>
              </a:rPr>
              <a:pPr/>
              <a:t>19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165892" name="Line 4"/>
          <p:cNvSpPr>
            <a:spLocks noChangeShapeType="1"/>
          </p:cNvSpPr>
          <p:nvPr/>
        </p:nvSpPr>
        <p:spPr bwMode="auto">
          <a:xfrm flipV="1">
            <a:off x="2286000" y="2249488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5893" name="Line 5"/>
          <p:cNvSpPr>
            <a:spLocks noChangeShapeType="1"/>
          </p:cNvSpPr>
          <p:nvPr/>
        </p:nvSpPr>
        <p:spPr bwMode="auto">
          <a:xfrm flipH="1" flipV="1">
            <a:off x="2209800" y="2859088"/>
            <a:ext cx="4724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5894" name="Rectangle 6"/>
          <p:cNvSpPr>
            <a:spLocks noChangeArrowheads="1"/>
          </p:cNvSpPr>
          <p:nvPr/>
        </p:nvSpPr>
        <p:spPr bwMode="auto">
          <a:xfrm>
            <a:off x="7315200" y="3444875"/>
            <a:ext cx="71755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0"/>
              <a:t>Bob</a:t>
            </a:r>
          </a:p>
        </p:txBody>
      </p:sp>
      <p:sp>
        <p:nvSpPr>
          <p:cNvPr id="165895" name="Line 7"/>
          <p:cNvSpPr>
            <a:spLocks noChangeShapeType="1"/>
          </p:cNvSpPr>
          <p:nvPr/>
        </p:nvSpPr>
        <p:spPr bwMode="auto">
          <a:xfrm flipV="1">
            <a:off x="2286000" y="3544888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5896" name="Rectangle 8"/>
          <p:cNvSpPr>
            <a:spLocks noChangeArrowheads="1"/>
          </p:cNvSpPr>
          <p:nvPr/>
        </p:nvSpPr>
        <p:spPr bwMode="auto">
          <a:xfrm>
            <a:off x="3810000" y="1752600"/>
            <a:ext cx="1538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0">
                <a:latin typeface="Times-Roman" charset="0"/>
              </a:rPr>
              <a:t>“I’m Alice”</a:t>
            </a:r>
            <a:endParaRPr lang="en-US" b="0"/>
          </a:p>
        </p:txBody>
      </p:sp>
      <p:sp>
        <p:nvSpPr>
          <p:cNvPr id="165897" name="Rectangle 9"/>
          <p:cNvSpPr>
            <a:spLocks noChangeArrowheads="1"/>
          </p:cNvSpPr>
          <p:nvPr/>
        </p:nvSpPr>
        <p:spPr bwMode="auto">
          <a:xfrm>
            <a:off x="3963988" y="2438400"/>
            <a:ext cx="10652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0">
                <a:latin typeface="Times-Roman" charset="0"/>
              </a:rPr>
              <a:t>Nonce</a:t>
            </a:r>
            <a:endParaRPr lang="en-US" b="0"/>
          </a:p>
        </p:txBody>
      </p:sp>
      <p:sp>
        <p:nvSpPr>
          <p:cNvPr id="165898" name="Rectangle 10"/>
          <p:cNvSpPr>
            <a:spLocks noChangeArrowheads="1"/>
          </p:cNvSpPr>
          <p:nvPr/>
        </p:nvSpPr>
        <p:spPr bwMode="auto">
          <a:xfrm>
            <a:off x="2674938" y="3063875"/>
            <a:ext cx="38782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0">
                <a:latin typeface="Times-Roman" charset="0"/>
              </a:rPr>
              <a:t>h(Alice’s password, Nonce)</a:t>
            </a:r>
            <a:endParaRPr lang="en-US" b="0"/>
          </a:p>
        </p:txBody>
      </p:sp>
      <p:sp>
        <p:nvSpPr>
          <p:cNvPr id="165901" name="Rectangle 13"/>
          <p:cNvSpPr>
            <a:spLocks noChangeArrowheads="1"/>
          </p:cNvSpPr>
          <p:nvPr/>
        </p:nvSpPr>
        <p:spPr bwMode="auto">
          <a:xfrm>
            <a:off x="990600" y="3962400"/>
            <a:ext cx="7559675" cy="222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>
                <a:schemeClr val="accent2"/>
              </a:buClr>
              <a:buSzPct val="75000"/>
              <a:buFont typeface="Wingdings" pitchFamily="2" charset="2"/>
              <a:buChar char="q"/>
            </a:pPr>
            <a:r>
              <a:rPr lang="en-US" sz="2800" b="0" dirty="0"/>
              <a:t> Nonce is the </a:t>
            </a:r>
            <a:r>
              <a:rPr lang="en-US" sz="2800" dirty="0">
                <a:solidFill>
                  <a:schemeClr val="accent2"/>
                </a:solidFill>
              </a:rPr>
              <a:t>challenge</a:t>
            </a:r>
          </a:p>
          <a:p>
            <a:pPr>
              <a:buClr>
                <a:schemeClr val="accent2"/>
              </a:buClr>
              <a:buSzPct val="75000"/>
              <a:buFont typeface="Wingdings" pitchFamily="2" charset="2"/>
              <a:buChar char="q"/>
            </a:pPr>
            <a:r>
              <a:rPr lang="en-US" sz="2800" b="0" dirty="0"/>
              <a:t> The hash is the </a:t>
            </a:r>
            <a:r>
              <a:rPr lang="en-US" sz="2800" dirty="0">
                <a:solidFill>
                  <a:schemeClr val="accent2"/>
                </a:solidFill>
              </a:rPr>
              <a:t>response</a:t>
            </a:r>
            <a:endParaRPr lang="en-US" sz="2800" b="0" dirty="0"/>
          </a:p>
          <a:p>
            <a:pPr>
              <a:buClr>
                <a:schemeClr val="accent2"/>
              </a:buClr>
              <a:buSzPct val="75000"/>
              <a:buFont typeface="Wingdings" pitchFamily="2" charset="2"/>
              <a:buChar char="q"/>
            </a:pP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b="0" dirty="0"/>
              <a:t>Nonce prevents replay, insures freshness</a:t>
            </a:r>
          </a:p>
          <a:p>
            <a:pPr>
              <a:buClr>
                <a:schemeClr val="accent2"/>
              </a:buClr>
              <a:buSzPct val="75000"/>
              <a:buFont typeface="Wingdings" pitchFamily="2" charset="2"/>
              <a:buChar char="q"/>
            </a:pPr>
            <a:r>
              <a:rPr lang="en-US" sz="2800" b="0" dirty="0"/>
              <a:t> Password is something Alice knows</a:t>
            </a:r>
          </a:p>
          <a:p>
            <a:pPr>
              <a:buClr>
                <a:schemeClr val="accent2"/>
              </a:buClr>
              <a:buSzPct val="75000"/>
              <a:buFont typeface="Wingdings" pitchFamily="2" charset="2"/>
              <a:buChar char="q"/>
            </a:pPr>
            <a:r>
              <a:rPr lang="en-US" sz="2800" b="0" dirty="0"/>
              <a:t> </a:t>
            </a:r>
            <a:r>
              <a:rPr lang="en-US" sz="2800" b="0" dirty="0" smtClean="0"/>
              <a:t>What is the drawback?</a:t>
            </a:r>
            <a:endParaRPr lang="en-US" sz="2800" b="0" dirty="0"/>
          </a:p>
        </p:txBody>
      </p:sp>
      <p:sp>
        <p:nvSpPr>
          <p:cNvPr id="165903" name="Rectangle 15"/>
          <p:cNvSpPr>
            <a:spLocks noChangeArrowheads="1"/>
          </p:cNvSpPr>
          <p:nvPr/>
        </p:nvSpPr>
        <p:spPr bwMode="auto">
          <a:xfrm>
            <a:off x="1143000" y="3471863"/>
            <a:ext cx="900113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0"/>
              <a:t>Alice</a:t>
            </a:r>
          </a:p>
        </p:txBody>
      </p:sp>
      <p:pic>
        <p:nvPicPr>
          <p:cNvPr id="165907" name="Picture 1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66800" y="1905000"/>
            <a:ext cx="946150" cy="1624013"/>
          </a:xfrm>
          <a:prstGeom prst="rect">
            <a:avLst/>
          </a:prstGeom>
          <a:noFill/>
        </p:spPr>
      </p:pic>
      <p:pic>
        <p:nvPicPr>
          <p:cNvPr id="165908" name="Picture 20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162800" y="1752600"/>
            <a:ext cx="1076325" cy="166528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21861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58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58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58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58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58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58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4" dur="500"/>
                                        <p:tgtEl>
                                          <p:spTgt spid="1659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9" dur="500"/>
                                        <p:tgtEl>
                                          <p:spTgt spid="1659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4" dur="500"/>
                                        <p:tgtEl>
                                          <p:spTgt spid="1659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9" dur="500"/>
                                        <p:tgtEl>
                                          <p:spTgt spid="1659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4" dur="500"/>
                                        <p:tgtEl>
                                          <p:spTgt spid="1659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892" grpId="0" animBg="1"/>
      <p:bldP spid="165893" grpId="0" animBg="1"/>
      <p:bldP spid="165895" grpId="0" animBg="1"/>
      <p:bldP spid="165896" grpId="0" autoUpdateAnimBg="0"/>
      <p:bldP spid="165897" grpId="0" autoUpdateAnimBg="0"/>
      <p:bldP spid="165898" grpId="0" autoUpdateAnimBg="0"/>
      <p:bldP spid="165901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r>
              <a:rPr lang="en-US"/>
              <a:t>Protocol</a:t>
            </a:r>
          </a:p>
        </p:txBody>
      </p:sp>
      <p:sp>
        <p:nvSpPr>
          <p:cNvPr id="185347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76400"/>
            <a:ext cx="7772400" cy="4267200"/>
          </a:xfrm>
        </p:spPr>
        <p:txBody>
          <a:bodyPr/>
          <a:lstStyle/>
          <a:p>
            <a:r>
              <a:rPr lang="en-US" sz="2800" dirty="0"/>
              <a:t>Human protocols </a:t>
            </a:r>
            <a:r>
              <a:rPr lang="en-US" sz="2800" dirty="0">
                <a:sym typeface="Symbol" pitchFamily="18" charset="2"/>
              </a:rPr>
              <a:t></a:t>
            </a:r>
            <a:r>
              <a:rPr lang="en-US" sz="2800" dirty="0"/>
              <a:t> the rules followed in human interactions</a:t>
            </a:r>
          </a:p>
          <a:p>
            <a:pPr lvl="1"/>
            <a:r>
              <a:rPr lang="en-US" sz="2400" dirty="0"/>
              <a:t>Example: Asking a question in class</a:t>
            </a:r>
          </a:p>
          <a:p>
            <a:r>
              <a:rPr lang="en-US" sz="2800" dirty="0"/>
              <a:t>Networking protocols </a:t>
            </a:r>
            <a:r>
              <a:rPr lang="en-US" sz="2800" dirty="0">
                <a:sym typeface="Symbol" pitchFamily="18" charset="2"/>
              </a:rPr>
              <a:t></a:t>
            </a:r>
            <a:r>
              <a:rPr lang="en-US" sz="2800" dirty="0"/>
              <a:t> rules followed in networked communication systems</a:t>
            </a:r>
          </a:p>
          <a:p>
            <a:pPr lvl="1"/>
            <a:r>
              <a:rPr lang="en-US" sz="2400" dirty="0"/>
              <a:t>Examples: HTTP, FTP, etc.</a:t>
            </a:r>
          </a:p>
          <a:p>
            <a:r>
              <a:rPr lang="en-US" sz="2800" dirty="0"/>
              <a:t>Security protocol </a:t>
            </a:r>
            <a:r>
              <a:rPr lang="en-US" sz="2800" dirty="0">
                <a:sym typeface="Symbol" pitchFamily="18" charset="2"/>
              </a:rPr>
              <a:t></a:t>
            </a:r>
            <a:r>
              <a:rPr lang="en-US" sz="2800" dirty="0"/>
              <a:t> the (communication) rules followed in a security application</a:t>
            </a:r>
          </a:p>
          <a:p>
            <a:pPr lvl="1"/>
            <a:r>
              <a:rPr lang="en-US" sz="2400" dirty="0"/>
              <a:t>Examples: SSL, </a:t>
            </a:r>
            <a:r>
              <a:rPr lang="en-US" sz="2400" dirty="0" err="1"/>
              <a:t>IPSec</a:t>
            </a:r>
            <a:r>
              <a:rPr lang="en-US" sz="2400" dirty="0"/>
              <a:t>, Kerberos, etc.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Part 3 </a:t>
            </a:r>
            <a:r>
              <a:rPr lang="en-US">
                <a:sym typeface="Symbol" pitchFamily="18" charset="2"/>
              </a:rPr>
              <a:t></a:t>
            </a:r>
            <a:r>
              <a:rPr lang="en-US"/>
              <a:t> Protocols                                                                                                           </a:t>
            </a:r>
            <a:fld id="{654716E1-6704-4E13-86DC-65DF4477C3A9}" type="slidenum">
              <a:rPr lang="en-US">
                <a:latin typeface="Times New Roman" pitchFamily="18" charset="0"/>
              </a:rPr>
              <a:pPr/>
              <a:t>2</a:t>
            </a:fld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6817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609600"/>
            <a:ext cx="8001000" cy="1219200"/>
          </a:xfrm>
        </p:spPr>
        <p:txBody>
          <a:bodyPr/>
          <a:lstStyle/>
          <a:p>
            <a:r>
              <a:rPr lang="en-US"/>
              <a:t>Challenge-Response</a:t>
            </a:r>
          </a:p>
        </p:txBody>
      </p:sp>
      <p:sp>
        <p:nvSpPr>
          <p:cNvPr id="164884" name="Rectangle 20"/>
          <p:cNvSpPr>
            <a:spLocks noGrp="1" noChangeArrowheads="1"/>
          </p:cNvSpPr>
          <p:nvPr>
            <p:ph idx="1"/>
          </p:nvPr>
        </p:nvSpPr>
        <p:spPr>
          <a:xfrm>
            <a:off x="533400" y="4876800"/>
            <a:ext cx="7924800" cy="1143000"/>
          </a:xfrm>
          <a:noFill/>
          <a:ln/>
        </p:spPr>
        <p:txBody>
          <a:bodyPr/>
          <a:lstStyle/>
          <a:p>
            <a:r>
              <a:rPr lang="en-US" sz="2800"/>
              <a:t>What can we use to achieve this?</a:t>
            </a:r>
          </a:p>
          <a:p>
            <a:r>
              <a:rPr lang="en-US" sz="2800"/>
              <a:t>Hashed pwd works, crypto might be better</a:t>
            </a:r>
          </a:p>
        </p:txBody>
      </p:sp>
      <p:sp>
        <p:nvSpPr>
          <p:cNvPr id="1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Part 3 </a:t>
            </a:r>
            <a:r>
              <a:rPr lang="en-US">
                <a:sym typeface="Symbol" pitchFamily="18" charset="2"/>
              </a:rPr>
              <a:t></a:t>
            </a:r>
            <a:r>
              <a:rPr lang="en-US"/>
              <a:t> Protocols                                                                                                           </a:t>
            </a:r>
            <a:fld id="{116841AB-B21C-458D-8BE8-1DF8D0252C9D}" type="slidenum">
              <a:rPr lang="en-US">
                <a:latin typeface="Times New Roman" pitchFamily="18" charset="0"/>
              </a:rPr>
              <a:pPr/>
              <a:t>20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164868" name="Line 4"/>
          <p:cNvSpPr>
            <a:spLocks noChangeShapeType="1"/>
          </p:cNvSpPr>
          <p:nvPr/>
        </p:nvSpPr>
        <p:spPr bwMode="auto">
          <a:xfrm flipV="1">
            <a:off x="2286000" y="2706688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4869" name="Line 5"/>
          <p:cNvSpPr>
            <a:spLocks noChangeShapeType="1"/>
          </p:cNvSpPr>
          <p:nvPr/>
        </p:nvSpPr>
        <p:spPr bwMode="auto">
          <a:xfrm flipH="1" flipV="1">
            <a:off x="2209800" y="3316288"/>
            <a:ext cx="4724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4870" name="Rectangle 6"/>
          <p:cNvSpPr>
            <a:spLocks noChangeArrowheads="1"/>
          </p:cNvSpPr>
          <p:nvPr/>
        </p:nvSpPr>
        <p:spPr bwMode="auto">
          <a:xfrm>
            <a:off x="7315200" y="3962400"/>
            <a:ext cx="71755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0"/>
              <a:t>Bob</a:t>
            </a:r>
          </a:p>
        </p:txBody>
      </p:sp>
      <p:sp>
        <p:nvSpPr>
          <p:cNvPr id="164871" name="Line 7"/>
          <p:cNvSpPr>
            <a:spLocks noChangeShapeType="1"/>
          </p:cNvSpPr>
          <p:nvPr/>
        </p:nvSpPr>
        <p:spPr bwMode="auto">
          <a:xfrm flipV="1">
            <a:off x="2286000" y="4002088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4872" name="Rectangle 8"/>
          <p:cNvSpPr>
            <a:spLocks noChangeArrowheads="1"/>
          </p:cNvSpPr>
          <p:nvPr/>
        </p:nvSpPr>
        <p:spPr bwMode="auto">
          <a:xfrm>
            <a:off x="3733800" y="2209800"/>
            <a:ext cx="1538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0">
                <a:latin typeface="Times-Roman" charset="0"/>
              </a:rPr>
              <a:t>“I’m Alice”</a:t>
            </a:r>
            <a:endParaRPr lang="en-US" b="0"/>
          </a:p>
        </p:txBody>
      </p:sp>
      <p:sp>
        <p:nvSpPr>
          <p:cNvPr id="164873" name="Rectangle 9"/>
          <p:cNvSpPr>
            <a:spLocks noChangeArrowheads="1"/>
          </p:cNvSpPr>
          <p:nvPr/>
        </p:nvSpPr>
        <p:spPr bwMode="auto">
          <a:xfrm>
            <a:off x="3886200" y="2895600"/>
            <a:ext cx="1065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0">
                <a:latin typeface="Times-Roman" charset="0"/>
              </a:rPr>
              <a:t>Nonce</a:t>
            </a:r>
            <a:endParaRPr lang="en-US" b="0"/>
          </a:p>
        </p:txBody>
      </p:sp>
      <p:sp>
        <p:nvSpPr>
          <p:cNvPr id="164874" name="Rectangle 10"/>
          <p:cNvSpPr>
            <a:spLocks noChangeArrowheads="1"/>
          </p:cNvSpPr>
          <p:nvPr/>
        </p:nvSpPr>
        <p:spPr bwMode="auto">
          <a:xfrm>
            <a:off x="2171700" y="3521075"/>
            <a:ext cx="43180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0"/>
              <a:t>Something that could only be</a:t>
            </a:r>
          </a:p>
        </p:txBody>
      </p:sp>
      <p:sp>
        <p:nvSpPr>
          <p:cNvPr id="164879" name="Rectangle 15"/>
          <p:cNvSpPr>
            <a:spLocks noChangeArrowheads="1"/>
          </p:cNvSpPr>
          <p:nvPr/>
        </p:nvSpPr>
        <p:spPr bwMode="auto">
          <a:xfrm>
            <a:off x="1081088" y="4017963"/>
            <a:ext cx="90011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0"/>
              <a:t>Alice</a:t>
            </a:r>
          </a:p>
        </p:txBody>
      </p:sp>
      <p:sp>
        <p:nvSpPr>
          <p:cNvPr id="164881" name="Rectangle 17"/>
          <p:cNvSpPr>
            <a:spLocks noChangeArrowheads="1"/>
          </p:cNvSpPr>
          <p:nvPr/>
        </p:nvSpPr>
        <p:spPr bwMode="auto">
          <a:xfrm>
            <a:off x="2190750" y="3978275"/>
            <a:ext cx="4637088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0"/>
              <a:t>from Alice (and Bob can verify)</a:t>
            </a:r>
          </a:p>
        </p:txBody>
      </p:sp>
      <p:sp>
        <p:nvSpPr>
          <p:cNvPr id="164882" name="Rectangle 18"/>
          <p:cNvSpPr>
            <a:spLocks noChangeArrowheads="1"/>
          </p:cNvSpPr>
          <p:nvPr/>
        </p:nvSpPr>
        <p:spPr bwMode="auto">
          <a:xfrm>
            <a:off x="2941638" y="5332413"/>
            <a:ext cx="18415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 b="0"/>
          </a:p>
        </p:txBody>
      </p:sp>
      <p:pic>
        <p:nvPicPr>
          <p:cNvPr id="164885" name="Picture 2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66800" y="2438400"/>
            <a:ext cx="946150" cy="1624013"/>
          </a:xfrm>
          <a:prstGeom prst="rect">
            <a:avLst/>
          </a:prstGeom>
          <a:noFill/>
        </p:spPr>
      </p:pic>
      <p:pic>
        <p:nvPicPr>
          <p:cNvPr id="164886" name="Picture 2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162800" y="2286000"/>
            <a:ext cx="1076325" cy="166528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52146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7" dur="500"/>
                                        <p:tgtEl>
                                          <p:spTgt spid="16486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entr" presetSubtype="8371055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22" dur="500"/>
                                        <p:tgtEl>
                                          <p:spTgt spid="16487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3" dur="500"/>
                                        <p:tgtEl>
                                          <p:spTgt spid="1648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8" dur="500"/>
                                        <p:tgtEl>
                                          <p:spTgt spid="1648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884" grpId="0" build="p" autoUpdateAnimBg="0"/>
      <p:bldP spid="164868" grpId="0" animBg="1"/>
      <p:bldP spid="164869" grpId="0" animBg="1"/>
      <p:bldP spid="164871" grpId="0" animBg="1"/>
      <p:bldP spid="164872" grpId="0" autoUpdateAnimBg="0"/>
      <p:bldP spid="164873" grpId="0" autoUpdateAnimBg="0"/>
      <p:bldP spid="164874" grpId="0" autoUpdateAnimBg="0"/>
      <p:bldP spid="164881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Symmetric Key Notation</a:t>
            </a:r>
          </a:p>
        </p:txBody>
      </p:sp>
      <p:sp>
        <p:nvSpPr>
          <p:cNvPr id="1628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/>
              <a:t>Encrypt plaintext </a:t>
            </a:r>
            <a:r>
              <a:rPr lang="en-US" sz="2800">
                <a:latin typeface="Times-Roman" charset="0"/>
              </a:rPr>
              <a:t>P</a:t>
            </a:r>
            <a:r>
              <a:rPr lang="en-US" sz="2800"/>
              <a:t> with key </a:t>
            </a:r>
            <a:r>
              <a:rPr lang="en-US" sz="2800">
                <a:latin typeface="Times-Roman" charset="0"/>
              </a:rPr>
              <a:t>K</a:t>
            </a:r>
            <a:endParaRPr lang="en-US" sz="2800"/>
          </a:p>
          <a:p>
            <a:pPr>
              <a:buFont typeface="Wingdings" pitchFamily="2" charset="2"/>
              <a:buNone/>
            </a:pPr>
            <a:r>
              <a:rPr lang="en-US" sz="2800"/>
              <a:t>		 </a:t>
            </a:r>
            <a:r>
              <a:rPr lang="en-US" sz="2800">
                <a:latin typeface="Times-Roman" charset="0"/>
              </a:rPr>
              <a:t>C = E(P,K)</a:t>
            </a:r>
            <a:endParaRPr lang="en-US" sz="2800"/>
          </a:p>
          <a:p>
            <a:r>
              <a:rPr lang="en-US" sz="2800"/>
              <a:t>Decrypt ciphertext </a:t>
            </a:r>
            <a:r>
              <a:rPr lang="en-US" sz="2800">
                <a:latin typeface="Times-Roman" charset="0"/>
              </a:rPr>
              <a:t>C</a:t>
            </a:r>
            <a:r>
              <a:rPr lang="en-US" sz="2800"/>
              <a:t> with key </a:t>
            </a:r>
            <a:r>
              <a:rPr lang="en-US" sz="2800">
                <a:latin typeface="Times-Roman" charset="0"/>
              </a:rPr>
              <a:t>K</a:t>
            </a:r>
            <a:endParaRPr lang="en-US" sz="2800"/>
          </a:p>
          <a:p>
            <a:pPr>
              <a:buFont typeface="Wingdings" pitchFamily="2" charset="2"/>
              <a:buNone/>
            </a:pPr>
            <a:r>
              <a:rPr lang="en-US" sz="2800"/>
              <a:t>		 </a:t>
            </a:r>
            <a:r>
              <a:rPr lang="en-US" sz="2800">
                <a:latin typeface="Times-Roman" charset="0"/>
              </a:rPr>
              <a:t>P = D(C,K)</a:t>
            </a:r>
            <a:endParaRPr lang="en-US" sz="2800"/>
          </a:p>
          <a:p>
            <a:r>
              <a:rPr lang="en-US" sz="2800"/>
              <a:t>Here, we are concerned with attacks on </a:t>
            </a:r>
            <a:r>
              <a:rPr lang="en-US" sz="2800" b="1">
                <a:solidFill>
                  <a:schemeClr val="accent2"/>
                </a:solidFill>
              </a:rPr>
              <a:t>protocols</a:t>
            </a:r>
            <a:r>
              <a:rPr lang="en-US" sz="2800"/>
              <a:t>, not directly on the crypto</a:t>
            </a:r>
          </a:p>
          <a:p>
            <a:r>
              <a:rPr lang="en-US" sz="2800"/>
              <a:t>We assume that crypto algorithm is secure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Part 3 </a:t>
            </a:r>
            <a:r>
              <a:rPr lang="en-US">
                <a:sym typeface="Symbol" pitchFamily="18" charset="2"/>
              </a:rPr>
              <a:t></a:t>
            </a:r>
            <a:r>
              <a:rPr lang="en-US"/>
              <a:t> Protocols                                                                                                           </a:t>
            </a:r>
            <a:fld id="{BD4EF46E-86DE-450F-8F17-45D700A422C3}" type="slidenum">
              <a:rPr lang="en-US">
                <a:latin typeface="Times New Roman" pitchFamily="18" charset="0"/>
              </a:rPr>
              <a:pPr/>
              <a:t>21</a:t>
            </a:fld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21797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609600"/>
            <a:ext cx="8229600" cy="1219200"/>
          </a:xfrm>
        </p:spPr>
        <p:txBody>
          <a:bodyPr/>
          <a:lstStyle/>
          <a:p>
            <a:r>
              <a:rPr lang="en-US"/>
              <a:t>Symmetric Key Authentication</a:t>
            </a:r>
          </a:p>
        </p:txBody>
      </p:sp>
      <p:sp>
        <p:nvSpPr>
          <p:cNvPr id="21504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05000"/>
            <a:ext cx="8001000" cy="4191000"/>
          </a:xfrm>
        </p:spPr>
        <p:txBody>
          <a:bodyPr/>
          <a:lstStyle/>
          <a:p>
            <a:r>
              <a:rPr lang="en-US"/>
              <a:t>Alice and Bob share symmetric key </a:t>
            </a:r>
            <a:r>
              <a:rPr lang="en-US">
                <a:latin typeface="Times-Roman" charset="0"/>
              </a:rPr>
              <a:t>K</a:t>
            </a:r>
            <a:r>
              <a:rPr lang="en-US" baseline="-25000">
                <a:latin typeface="Times-Roman" charset="0"/>
              </a:rPr>
              <a:t>AB</a:t>
            </a:r>
            <a:endParaRPr lang="en-US"/>
          </a:p>
          <a:p>
            <a:r>
              <a:rPr lang="en-US"/>
              <a:t>Key </a:t>
            </a:r>
            <a:r>
              <a:rPr lang="en-US">
                <a:latin typeface="Times-Roman" charset="0"/>
              </a:rPr>
              <a:t>K</a:t>
            </a:r>
            <a:r>
              <a:rPr lang="en-US" baseline="-25000">
                <a:latin typeface="Times-Roman" charset="0"/>
              </a:rPr>
              <a:t>AB</a:t>
            </a:r>
            <a:r>
              <a:rPr lang="en-US"/>
              <a:t> known only to Alice and Bob</a:t>
            </a:r>
          </a:p>
          <a:p>
            <a:r>
              <a:rPr lang="en-US"/>
              <a:t>Authenticate by proving knowledge of shared symmetric key</a:t>
            </a:r>
          </a:p>
          <a:p>
            <a:r>
              <a:rPr lang="en-US"/>
              <a:t>How to accomplish this?</a:t>
            </a:r>
          </a:p>
          <a:p>
            <a:pPr lvl="1"/>
            <a:r>
              <a:rPr lang="en-US"/>
              <a:t>Must not reveal key</a:t>
            </a:r>
          </a:p>
          <a:p>
            <a:pPr lvl="1"/>
            <a:r>
              <a:rPr lang="en-US"/>
              <a:t>Must not allow replay attack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Part 3 </a:t>
            </a:r>
            <a:r>
              <a:rPr lang="en-US">
                <a:sym typeface="Symbol" pitchFamily="18" charset="2"/>
              </a:rPr>
              <a:t></a:t>
            </a:r>
            <a:r>
              <a:rPr lang="en-US"/>
              <a:t> Protocols                                                                                                           </a:t>
            </a:r>
            <a:fld id="{473DF644-E0B6-473B-BB88-063753AFEAED}" type="slidenum">
              <a:rPr lang="en-US">
                <a:latin typeface="Times New Roman" pitchFamily="18" charset="0"/>
              </a:rPr>
              <a:pPr/>
              <a:t>22</a:t>
            </a:fld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34569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81000"/>
            <a:ext cx="8305800" cy="1371600"/>
          </a:xfrm>
        </p:spPr>
        <p:txBody>
          <a:bodyPr>
            <a:normAutofit/>
          </a:bodyPr>
          <a:lstStyle/>
          <a:p>
            <a:r>
              <a:rPr lang="en-US"/>
              <a:t>Authentication with Symmetric Key</a:t>
            </a:r>
          </a:p>
        </p:txBody>
      </p:sp>
      <p:sp>
        <p:nvSpPr>
          <p:cNvPr id="1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Part 3 </a:t>
            </a:r>
            <a:r>
              <a:rPr lang="en-US">
                <a:sym typeface="Symbol" pitchFamily="18" charset="2"/>
              </a:rPr>
              <a:t></a:t>
            </a:r>
            <a:r>
              <a:rPr lang="en-US"/>
              <a:t> Protocols                                                                                                           </a:t>
            </a:r>
            <a:fld id="{24C2E3B9-2B12-4C80-80E5-BDF22EF861A3}" type="slidenum">
              <a:rPr lang="en-US">
                <a:latin typeface="Times New Roman" pitchFamily="18" charset="0"/>
              </a:rPr>
              <a:pPr/>
              <a:t>23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147461" name="Line 5"/>
          <p:cNvSpPr>
            <a:spLocks noChangeShapeType="1"/>
          </p:cNvSpPr>
          <p:nvPr/>
        </p:nvSpPr>
        <p:spPr bwMode="auto">
          <a:xfrm flipV="1">
            <a:off x="2286000" y="2855913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7462" name="Line 6"/>
          <p:cNvSpPr>
            <a:spLocks noChangeShapeType="1"/>
          </p:cNvSpPr>
          <p:nvPr/>
        </p:nvSpPr>
        <p:spPr bwMode="auto">
          <a:xfrm flipH="1" flipV="1">
            <a:off x="2209800" y="3352800"/>
            <a:ext cx="4724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7463" name="Rectangle 7"/>
          <p:cNvSpPr>
            <a:spLocks noChangeArrowheads="1"/>
          </p:cNvSpPr>
          <p:nvPr/>
        </p:nvSpPr>
        <p:spPr bwMode="auto">
          <a:xfrm>
            <a:off x="762000" y="3825875"/>
            <a:ext cx="15494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0"/>
              <a:t>Alice, </a:t>
            </a:r>
            <a:r>
              <a:rPr lang="en-US" b="0">
                <a:latin typeface="Times-Roman" charset="0"/>
              </a:rPr>
              <a:t>K</a:t>
            </a:r>
            <a:r>
              <a:rPr lang="en-US" b="0" baseline="-25000">
                <a:latin typeface="Times-Roman" charset="0"/>
              </a:rPr>
              <a:t>AB</a:t>
            </a:r>
          </a:p>
        </p:txBody>
      </p:sp>
      <p:sp>
        <p:nvSpPr>
          <p:cNvPr id="147464" name="Rectangle 8"/>
          <p:cNvSpPr>
            <a:spLocks noChangeArrowheads="1"/>
          </p:cNvSpPr>
          <p:nvPr/>
        </p:nvSpPr>
        <p:spPr bwMode="auto">
          <a:xfrm>
            <a:off x="7162800" y="3749675"/>
            <a:ext cx="1366838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0"/>
              <a:t>Bob, </a:t>
            </a:r>
            <a:r>
              <a:rPr lang="en-US" b="0">
                <a:latin typeface="Times-Roman" charset="0"/>
              </a:rPr>
              <a:t>K</a:t>
            </a:r>
            <a:r>
              <a:rPr lang="en-US" b="0" baseline="-25000">
                <a:latin typeface="Times-Roman" charset="0"/>
              </a:rPr>
              <a:t>AB</a:t>
            </a:r>
          </a:p>
        </p:txBody>
      </p:sp>
      <p:sp>
        <p:nvSpPr>
          <p:cNvPr id="147466" name="Rectangle 10"/>
          <p:cNvSpPr>
            <a:spLocks noChangeArrowheads="1"/>
          </p:cNvSpPr>
          <p:nvPr/>
        </p:nvSpPr>
        <p:spPr bwMode="auto">
          <a:xfrm>
            <a:off x="3733800" y="2359025"/>
            <a:ext cx="1538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0">
                <a:latin typeface="Times-Roman" charset="0"/>
              </a:rPr>
              <a:t>“I’m Alice”</a:t>
            </a:r>
            <a:endParaRPr lang="en-US" b="0"/>
          </a:p>
        </p:txBody>
      </p:sp>
      <p:sp>
        <p:nvSpPr>
          <p:cNvPr id="147467" name="Rectangle 11"/>
          <p:cNvSpPr>
            <a:spLocks noChangeArrowheads="1"/>
          </p:cNvSpPr>
          <p:nvPr/>
        </p:nvSpPr>
        <p:spPr bwMode="auto">
          <a:xfrm>
            <a:off x="3810000" y="3463925"/>
            <a:ext cx="1370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0">
                <a:latin typeface="Times-Roman" charset="0"/>
              </a:rPr>
              <a:t>E(R,K</a:t>
            </a:r>
            <a:r>
              <a:rPr lang="en-US" b="0" baseline="-25000">
                <a:latin typeface="Times-Roman" charset="0"/>
              </a:rPr>
              <a:t>AB</a:t>
            </a:r>
            <a:r>
              <a:rPr lang="en-US" b="0">
                <a:latin typeface="Times-Roman" charset="0"/>
              </a:rPr>
              <a:t>)</a:t>
            </a:r>
            <a:endParaRPr lang="en-US" b="0"/>
          </a:p>
        </p:txBody>
      </p:sp>
      <p:sp>
        <p:nvSpPr>
          <p:cNvPr id="147469" name="Rectangle 13"/>
          <p:cNvSpPr>
            <a:spLocks noChangeArrowheads="1"/>
          </p:cNvSpPr>
          <p:nvPr/>
        </p:nvSpPr>
        <p:spPr bwMode="auto">
          <a:xfrm>
            <a:off x="685800" y="4441825"/>
            <a:ext cx="8045450" cy="58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>
                <a:schemeClr val="accent2"/>
              </a:buClr>
              <a:buSzPct val="75000"/>
              <a:buFont typeface="Wingdings" pitchFamily="2" charset="2"/>
              <a:buChar char="q"/>
            </a:pPr>
            <a:r>
              <a:rPr lang="en-US" sz="2800" b="0"/>
              <a:t> Secure method for Bob to authenticate Alice</a:t>
            </a:r>
          </a:p>
        </p:txBody>
      </p:sp>
      <p:sp>
        <p:nvSpPr>
          <p:cNvPr id="147470" name="Rectangle 14"/>
          <p:cNvSpPr>
            <a:spLocks noChangeArrowheads="1"/>
          </p:cNvSpPr>
          <p:nvPr/>
        </p:nvSpPr>
        <p:spPr bwMode="auto">
          <a:xfrm>
            <a:off x="690563" y="4975225"/>
            <a:ext cx="5829300" cy="58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>
                <a:schemeClr val="accent2"/>
              </a:buClr>
              <a:buSzPct val="75000"/>
              <a:buFont typeface="Wingdings" pitchFamily="2" charset="2"/>
              <a:buChar char="q"/>
            </a:pPr>
            <a:r>
              <a:rPr lang="en-US" sz="2800" b="0"/>
              <a:t> Alice does not authenticate Bob</a:t>
            </a:r>
          </a:p>
        </p:txBody>
      </p:sp>
      <p:sp>
        <p:nvSpPr>
          <p:cNvPr id="147471" name="Rectangle 15"/>
          <p:cNvSpPr>
            <a:spLocks noChangeArrowheads="1"/>
          </p:cNvSpPr>
          <p:nvPr/>
        </p:nvSpPr>
        <p:spPr bwMode="auto">
          <a:xfrm>
            <a:off x="685800" y="5508625"/>
            <a:ext cx="6878638" cy="58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>
                <a:schemeClr val="accent2"/>
              </a:buClr>
              <a:buSzPct val="75000"/>
              <a:buFont typeface="Wingdings" pitchFamily="2" charset="2"/>
              <a:buChar char="q"/>
            </a:pPr>
            <a:r>
              <a:rPr lang="en-US" sz="2800" b="0"/>
              <a:t> Can we achieve mutual authentication?</a:t>
            </a:r>
          </a:p>
        </p:txBody>
      </p:sp>
      <p:sp>
        <p:nvSpPr>
          <p:cNvPr id="147472" name="Line 16"/>
          <p:cNvSpPr>
            <a:spLocks noChangeShapeType="1"/>
          </p:cNvSpPr>
          <p:nvPr/>
        </p:nvSpPr>
        <p:spPr bwMode="auto">
          <a:xfrm flipV="1">
            <a:off x="2286000" y="3962400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7473" name="Rectangle 17"/>
          <p:cNvSpPr>
            <a:spLocks noChangeArrowheads="1"/>
          </p:cNvSpPr>
          <p:nvPr/>
        </p:nvSpPr>
        <p:spPr bwMode="auto">
          <a:xfrm>
            <a:off x="4243388" y="2895600"/>
            <a:ext cx="4048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0">
                <a:latin typeface="Times-Roman" charset="0"/>
              </a:rPr>
              <a:t>R</a:t>
            </a:r>
            <a:endParaRPr lang="en-US" b="0"/>
          </a:p>
        </p:txBody>
      </p:sp>
      <p:pic>
        <p:nvPicPr>
          <p:cNvPr id="147474" name="Picture 1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90600" y="2286000"/>
            <a:ext cx="946150" cy="1624013"/>
          </a:xfrm>
          <a:prstGeom prst="rect">
            <a:avLst/>
          </a:prstGeom>
          <a:noFill/>
        </p:spPr>
      </p:pic>
      <p:pic>
        <p:nvPicPr>
          <p:cNvPr id="147475" name="Picture 1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239000" y="2133600"/>
            <a:ext cx="1076325" cy="166528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12224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7" dur="500"/>
                                        <p:tgtEl>
                                          <p:spTgt spid="14746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entr" presetSubtype="8373177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22" dur="500"/>
                                        <p:tgtEl>
                                          <p:spTgt spid="14747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74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74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Drum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74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74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474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74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461" grpId="0" animBg="1"/>
      <p:bldP spid="147462" grpId="0" animBg="1"/>
      <p:bldP spid="147466" grpId="0" autoUpdateAnimBg="0"/>
      <p:bldP spid="147467" grpId="0" autoUpdateAnimBg="0"/>
      <p:bldP spid="147469" grpId="0" autoUpdateAnimBg="0"/>
      <p:bldP spid="147470" grpId="0" autoUpdateAnimBg="0"/>
      <p:bldP spid="147471" grpId="0" autoUpdateAnimBg="0"/>
      <p:bldP spid="147472" grpId="0" animBg="1"/>
      <p:bldP spid="147473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8305800" cy="1295400"/>
          </a:xfrm>
        </p:spPr>
        <p:txBody>
          <a:bodyPr/>
          <a:lstStyle/>
          <a:p>
            <a:r>
              <a:rPr lang="en-US"/>
              <a:t>Mutual Authentication?</a:t>
            </a:r>
          </a:p>
        </p:txBody>
      </p:sp>
      <p:sp>
        <p:nvSpPr>
          <p:cNvPr id="189455" name="Rectangle 15"/>
          <p:cNvSpPr>
            <a:spLocks noGrp="1" noChangeArrowheads="1"/>
          </p:cNvSpPr>
          <p:nvPr>
            <p:ph idx="1"/>
          </p:nvPr>
        </p:nvSpPr>
        <p:spPr>
          <a:xfrm>
            <a:off x="685800" y="4876800"/>
            <a:ext cx="7772400" cy="1066800"/>
          </a:xfrm>
          <a:noFill/>
          <a:ln/>
        </p:spPr>
        <p:txBody>
          <a:bodyPr/>
          <a:lstStyle/>
          <a:p>
            <a:r>
              <a:rPr lang="en-US" sz="2800" dirty="0"/>
              <a:t>What’s wrong with this picture</a:t>
            </a:r>
            <a:r>
              <a:rPr lang="en-US" sz="2800" dirty="0" smtClean="0"/>
              <a:t>?</a:t>
            </a:r>
            <a:endParaRPr lang="en-US" sz="2800" dirty="0"/>
          </a:p>
        </p:txBody>
      </p:sp>
      <p:sp>
        <p:nvSpPr>
          <p:cNvPr id="1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Part 3 </a:t>
            </a:r>
            <a:r>
              <a:rPr lang="en-US">
                <a:sym typeface="Symbol" pitchFamily="18" charset="2"/>
              </a:rPr>
              <a:t></a:t>
            </a:r>
            <a:r>
              <a:rPr lang="en-US"/>
              <a:t> Protocols                                                                                                           </a:t>
            </a:r>
            <a:fld id="{56A810CB-87CE-435E-9999-1E029255EDEB}" type="slidenum">
              <a:rPr lang="en-US">
                <a:latin typeface="Times New Roman" pitchFamily="18" charset="0"/>
              </a:rPr>
              <a:pPr/>
              <a:t>24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189445" name="Line 5"/>
          <p:cNvSpPr>
            <a:spLocks noChangeShapeType="1"/>
          </p:cNvSpPr>
          <p:nvPr/>
        </p:nvSpPr>
        <p:spPr bwMode="auto">
          <a:xfrm flipV="1">
            <a:off x="2286000" y="2706688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9446" name="Line 6"/>
          <p:cNvSpPr>
            <a:spLocks noChangeShapeType="1"/>
          </p:cNvSpPr>
          <p:nvPr/>
        </p:nvSpPr>
        <p:spPr bwMode="auto">
          <a:xfrm flipH="1" flipV="1">
            <a:off x="2209800" y="3316288"/>
            <a:ext cx="4724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9447" name="Rectangle 7"/>
          <p:cNvSpPr>
            <a:spLocks noChangeArrowheads="1"/>
          </p:cNvSpPr>
          <p:nvPr/>
        </p:nvSpPr>
        <p:spPr bwMode="auto">
          <a:xfrm>
            <a:off x="1219200" y="3886200"/>
            <a:ext cx="900113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0"/>
              <a:t>Alice</a:t>
            </a:r>
          </a:p>
        </p:txBody>
      </p:sp>
      <p:sp>
        <p:nvSpPr>
          <p:cNvPr id="189448" name="Rectangle 8"/>
          <p:cNvSpPr>
            <a:spLocks noChangeArrowheads="1"/>
          </p:cNvSpPr>
          <p:nvPr/>
        </p:nvSpPr>
        <p:spPr bwMode="auto">
          <a:xfrm>
            <a:off x="7315200" y="3902075"/>
            <a:ext cx="71755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0"/>
              <a:t>Bob</a:t>
            </a:r>
          </a:p>
        </p:txBody>
      </p:sp>
      <p:sp>
        <p:nvSpPr>
          <p:cNvPr id="189449" name="Line 9"/>
          <p:cNvSpPr>
            <a:spLocks noChangeShapeType="1"/>
          </p:cNvSpPr>
          <p:nvPr/>
        </p:nvSpPr>
        <p:spPr bwMode="auto">
          <a:xfrm flipV="1">
            <a:off x="2286000" y="4002088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9450" name="Rectangle 10"/>
          <p:cNvSpPr>
            <a:spLocks noChangeArrowheads="1"/>
          </p:cNvSpPr>
          <p:nvPr/>
        </p:nvSpPr>
        <p:spPr bwMode="auto">
          <a:xfrm>
            <a:off x="3635375" y="2209800"/>
            <a:ext cx="19272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0">
                <a:latin typeface="Times-Roman" charset="0"/>
              </a:rPr>
              <a:t>“I’m Alice”, R</a:t>
            </a:r>
            <a:endParaRPr lang="en-US" b="0"/>
          </a:p>
        </p:txBody>
      </p:sp>
      <p:sp>
        <p:nvSpPr>
          <p:cNvPr id="189451" name="Rectangle 11"/>
          <p:cNvSpPr>
            <a:spLocks noChangeArrowheads="1"/>
          </p:cNvSpPr>
          <p:nvPr/>
        </p:nvSpPr>
        <p:spPr bwMode="auto">
          <a:xfrm>
            <a:off x="3886200" y="2819400"/>
            <a:ext cx="1370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0">
                <a:latin typeface="Times-Roman" charset="0"/>
              </a:rPr>
              <a:t>E(R,K</a:t>
            </a:r>
            <a:r>
              <a:rPr lang="en-US" b="0" baseline="-25000">
                <a:latin typeface="Times-Roman" charset="0"/>
              </a:rPr>
              <a:t>AB</a:t>
            </a:r>
            <a:r>
              <a:rPr lang="en-US" b="0">
                <a:latin typeface="Times-Roman" charset="0"/>
              </a:rPr>
              <a:t>)</a:t>
            </a:r>
            <a:endParaRPr lang="en-US" b="0"/>
          </a:p>
        </p:txBody>
      </p:sp>
      <p:sp>
        <p:nvSpPr>
          <p:cNvPr id="189452" name="Rectangle 12"/>
          <p:cNvSpPr>
            <a:spLocks noChangeArrowheads="1"/>
          </p:cNvSpPr>
          <p:nvPr/>
        </p:nvSpPr>
        <p:spPr bwMode="auto">
          <a:xfrm>
            <a:off x="3887788" y="3521075"/>
            <a:ext cx="13700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0">
                <a:latin typeface="Times-Roman" charset="0"/>
              </a:rPr>
              <a:t>E(R,K</a:t>
            </a:r>
            <a:r>
              <a:rPr lang="en-US" b="0" baseline="-25000">
                <a:latin typeface="Times-Roman" charset="0"/>
              </a:rPr>
              <a:t>AB</a:t>
            </a:r>
            <a:r>
              <a:rPr lang="en-US" b="0">
                <a:latin typeface="Times-Roman" charset="0"/>
              </a:rPr>
              <a:t>)</a:t>
            </a:r>
            <a:endParaRPr lang="en-US" b="0"/>
          </a:p>
        </p:txBody>
      </p:sp>
      <p:pic>
        <p:nvPicPr>
          <p:cNvPr id="189456" name="Picture 1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11250" y="2286000"/>
            <a:ext cx="946150" cy="1624013"/>
          </a:xfrm>
          <a:prstGeom prst="rect">
            <a:avLst/>
          </a:prstGeom>
          <a:noFill/>
        </p:spPr>
      </p:pic>
      <p:pic>
        <p:nvPicPr>
          <p:cNvPr id="189457" name="Picture 1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162800" y="2220913"/>
            <a:ext cx="1076325" cy="166528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4397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7" dur="500"/>
                                        <p:tgtEl>
                                          <p:spTgt spid="18944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9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entr" presetSubtype="8374973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9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9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22" dur="500"/>
                                        <p:tgtEl>
                                          <p:spTgt spid="18944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9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0" dur="500"/>
                                        <p:tgtEl>
                                          <p:spTgt spid="1894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455" grpId="0" build="p" autoUpdateAnimBg="0"/>
      <p:bldP spid="189445" grpId="0" animBg="1"/>
      <p:bldP spid="189446" grpId="0" animBg="1"/>
      <p:bldP spid="189449" grpId="0" animBg="1"/>
      <p:bldP spid="189450" grpId="0" autoUpdateAnimBg="0"/>
      <p:bldP spid="189451" grpId="0" autoUpdateAnimBg="0"/>
      <p:bldP spid="189452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Mutual Authentication</a:t>
            </a:r>
          </a:p>
        </p:txBody>
      </p:sp>
      <p:sp>
        <p:nvSpPr>
          <p:cNvPr id="3102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Since we have a secure one-way authentication protocol…</a:t>
            </a:r>
          </a:p>
          <a:p>
            <a:r>
              <a:rPr lang="en-US"/>
              <a:t>The obvious thing to do is to use the protocol twice</a:t>
            </a:r>
          </a:p>
          <a:p>
            <a:pPr lvl="1"/>
            <a:r>
              <a:rPr lang="en-US"/>
              <a:t>Once for Bob to authenticate Alice</a:t>
            </a:r>
          </a:p>
          <a:p>
            <a:pPr lvl="1"/>
            <a:r>
              <a:rPr lang="en-US"/>
              <a:t>Once for Alice to authenticate Bob</a:t>
            </a:r>
          </a:p>
          <a:p>
            <a:r>
              <a:rPr lang="en-US"/>
              <a:t>This has to work…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Part 3 </a:t>
            </a:r>
            <a:r>
              <a:rPr lang="en-US">
                <a:sym typeface="Symbol" pitchFamily="18" charset="2"/>
              </a:rPr>
              <a:t></a:t>
            </a:r>
            <a:r>
              <a:rPr lang="en-US"/>
              <a:t> Protocols                                                                                                           </a:t>
            </a:r>
            <a:fld id="{A0B7213F-F5DA-4E84-9820-84B8A2D63B8D}" type="slidenum">
              <a:rPr lang="en-US">
                <a:latin typeface="Times New Roman" pitchFamily="18" charset="0"/>
              </a:rPr>
              <a:pPr/>
              <a:t>25</a:t>
            </a:fld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5931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924800" cy="1447800"/>
          </a:xfrm>
        </p:spPr>
        <p:txBody>
          <a:bodyPr/>
          <a:lstStyle/>
          <a:p>
            <a:r>
              <a:rPr lang="en-US"/>
              <a:t>Mutual Authentication</a:t>
            </a:r>
          </a:p>
        </p:txBody>
      </p:sp>
      <p:sp>
        <p:nvSpPr>
          <p:cNvPr id="148497" name="Rectangle 17"/>
          <p:cNvSpPr>
            <a:spLocks noGrp="1" noChangeArrowheads="1"/>
          </p:cNvSpPr>
          <p:nvPr>
            <p:ph idx="1"/>
          </p:nvPr>
        </p:nvSpPr>
        <p:spPr>
          <a:xfrm>
            <a:off x="685800" y="4876800"/>
            <a:ext cx="7772400" cy="1066800"/>
          </a:xfrm>
          <a:noFill/>
          <a:ln/>
        </p:spPr>
        <p:txBody>
          <a:bodyPr/>
          <a:lstStyle/>
          <a:p>
            <a:r>
              <a:rPr lang="en-US" sz="2800"/>
              <a:t>This provides mutual authentication…</a:t>
            </a:r>
          </a:p>
          <a:p>
            <a:r>
              <a:rPr lang="en-US" sz="2800"/>
              <a:t>…or does it? See the next slide</a:t>
            </a:r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Part 3 </a:t>
            </a:r>
            <a:r>
              <a:rPr lang="en-US">
                <a:sym typeface="Symbol" pitchFamily="18" charset="2"/>
              </a:rPr>
              <a:t></a:t>
            </a:r>
            <a:r>
              <a:rPr lang="en-US"/>
              <a:t> Protocols                                                                                                           </a:t>
            </a:r>
            <a:fld id="{CD138BFE-41A8-4721-92BB-135524FDF7B6}" type="slidenum">
              <a:rPr lang="en-US">
                <a:latin typeface="Times New Roman" pitchFamily="18" charset="0"/>
              </a:rPr>
              <a:pPr/>
              <a:t>26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148485" name="Line 5"/>
          <p:cNvSpPr>
            <a:spLocks noChangeShapeType="1"/>
          </p:cNvSpPr>
          <p:nvPr/>
        </p:nvSpPr>
        <p:spPr bwMode="auto">
          <a:xfrm flipV="1">
            <a:off x="2286000" y="2706688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8486" name="Line 6"/>
          <p:cNvSpPr>
            <a:spLocks noChangeShapeType="1"/>
          </p:cNvSpPr>
          <p:nvPr/>
        </p:nvSpPr>
        <p:spPr bwMode="auto">
          <a:xfrm flipH="1" flipV="1">
            <a:off x="2209800" y="3316288"/>
            <a:ext cx="4724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8487" name="Rectangle 7"/>
          <p:cNvSpPr>
            <a:spLocks noChangeArrowheads="1"/>
          </p:cNvSpPr>
          <p:nvPr/>
        </p:nvSpPr>
        <p:spPr bwMode="auto">
          <a:xfrm>
            <a:off x="1219200" y="3902075"/>
            <a:ext cx="900113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0"/>
              <a:t>Alice</a:t>
            </a:r>
          </a:p>
        </p:txBody>
      </p:sp>
      <p:sp>
        <p:nvSpPr>
          <p:cNvPr id="148488" name="Rectangle 8"/>
          <p:cNvSpPr>
            <a:spLocks noChangeArrowheads="1"/>
          </p:cNvSpPr>
          <p:nvPr/>
        </p:nvSpPr>
        <p:spPr bwMode="auto">
          <a:xfrm>
            <a:off x="7283450" y="3886200"/>
            <a:ext cx="71755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0"/>
              <a:t>Bob</a:t>
            </a:r>
          </a:p>
        </p:txBody>
      </p:sp>
      <p:sp>
        <p:nvSpPr>
          <p:cNvPr id="148489" name="Line 9"/>
          <p:cNvSpPr>
            <a:spLocks noChangeShapeType="1"/>
          </p:cNvSpPr>
          <p:nvPr/>
        </p:nvSpPr>
        <p:spPr bwMode="auto">
          <a:xfrm flipV="1">
            <a:off x="2286000" y="4002088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8490" name="Rectangle 10"/>
          <p:cNvSpPr>
            <a:spLocks noChangeArrowheads="1"/>
          </p:cNvSpPr>
          <p:nvPr/>
        </p:nvSpPr>
        <p:spPr bwMode="auto">
          <a:xfrm>
            <a:off x="3500438" y="2209800"/>
            <a:ext cx="20621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0">
                <a:latin typeface="Times-Roman" charset="0"/>
              </a:rPr>
              <a:t>“I’m Alice”, R</a:t>
            </a:r>
            <a:r>
              <a:rPr lang="en-US" b="0" baseline="-25000">
                <a:latin typeface="Times-Roman" charset="0"/>
              </a:rPr>
              <a:t>A</a:t>
            </a:r>
            <a:endParaRPr lang="en-US" b="0"/>
          </a:p>
        </p:txBody>
      </p:sp>
      <p:sp>
        <p:nvSpPr>
          <p:cNvPr id="148491" name="Rectangle 11"/>
          <p:cNvSpPr>
            <a:spLocks noChangeArrowheads="1"/>
          </p:cNvSpPr>
          <p:nvPr/>
        </p:nvSpPr>
        <p:spPr bwMode="auto">
          <a:xfrm>
            <a:off x="3533775" y="2819400"/>
            <a:ext cx="2028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0">
                <a:latin typeface="Times-Roman" charset="0"/>
              </a:rPr>
              <a:t>R</a:t>
            </a:r>
            <a:r>
              <a:rPr lang="en-US" b="0" baseline="-25000">
                <a:latin typeface="Times-Roman" charset="0"/>
              </a:rPr>
              <a:t>B</a:t>
            </a:r>
            <a:r>
              <a:rPr lang="en-US" b="0">
                <a:latin typeface="Times-Roman" charset="0"/>
              </a:rPr>
              <a:t>, E(R</a:t>
            </a:r>
            <a:r>
              <a:rPr lang="en-US" b="0" baseline="-25000">
                <a:latin typeface="Times-Roman" charset="0"/>
              </a:rPr>
              <a:t>A</a:t>
            </a:r>
            <a:r>
              <a:rPr lang="en-US" b="0">
                <a:latin typeface="Times-Roman" charset="0"/>
              </a:rPr>
              <a:t>,K</a:t>
            </a:r>
            <a:r>
              <a:rPr lang="en-US" b="0" baseline="-25000">
                <a:latin typeface="Times-Roman" charset="0"/>
              </a:rPr>
              <a:t>AB</a:t>
            </a:r>
            <a:r>
              <a:rPr lang="en-US" b="0">
                <a:latin typeface="Times-Roman" charset="0"/>
              </a:rPr>
              <a:t>)</a:t>
            </a:r>
          </a:p>
        </p:txBody>
      </p:sp>
      <p:sp>
        <p:nvSpPr>
          <p:cNvPr id="148492" name="Rectangle 12"/>
          <p:cNvSpPr>
            <a:spLocks noChangeArrowheads="1"/>
          </p:cNvSpPr>
          <p:nvPr/>
        </p:nvSpPr>
        <p:spPr bwMode="auto">
          <a:xfrm>
            <a:off x="3752850" y="3521075"/>
            <a:ext cx="1504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0">
                <a:latin typeface="Times-Roman" charset="0"/>
              </a:rPr>
              <a:t>E(R</a:t>
            </a:r>
            <a:r>
              <a:rPr lang="en-US" b="0" baseline="-25000">
                <a:latin typeface="Times-Roman" charset="0"/>
              </a:rPr>
              <a:t>B</a:t>
            </a:r>
            <a:r>
              <a:rPr lang="en-US" b="0">
                <a:latin typeface="Times-Roman" charset="0"/>
              </a:rPr>
              <a:t>,K</a:t>
            </a:r>
            <a:r>
              <a:rPr lang="en-US" b="0" baseline="-25000">
                <a:latin typeface="Times-Roman" charset="0"/>
              </a:rPr>
              <a:t>AB</a:t>
            </a:r>
            <a:r>
              <a:rPr lang="en-US" b="0">
                <a:latin typeface="Times-Roman" charset="0"/>
              </a:rPr>
              <a:t>)</a:t>
            </a:r>
            <a:endParaRPr lang="en-US" b="0"/>
          </a:p>
        </p:txBody>
      </p:sp>
      <p:sp>
        <p:nvSpPr>
          <p:cNvPr id="148495" name="Rectangle 15"/>
          <p:cNvSpPr>
            <a:spLocks noChangeArrowheads="1"/>
          </p:cNvSpPr>
          <p:nvPr/>
        </p:nvSpPr>
        <p:spPr bwMode="auto">
          <a:xfrm>
            <a:off x="3054350" y="5349875"/>
            <a:ext cx="18415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 b="0"/>
          </a:p>
        </p:txBody>
      </p:sp>
      <p:pic>
        <p:nvPicPr>
          <p:cNvPr id="148498" name="Picture 1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43000" y="2338388"/>
            <a:ext cx="946150" cy="1624012"/>
          </a:xfrm>
          <a:prstGeom prst="rect">
            <a:avLst/>
          </a:prstGeom>
          <a:noFill/>
        </p:spPr>
      </p:pic>
      <p:pic>
        <p:nvPicPr>
          <p:cNvPr id="148499" name="Picture 1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162800" y="2220913"/>
            <a:ext cx="1076325" cy="166528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26561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7" dur="500"/>
                                        <p:tgtEl>
                                          <p:spTgt spid="14848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entr" presetSubtype="8396239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22" dur="500"/>
                                        <p:tgtEl>
                                          <p:spTgt spid="14848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0" dur="500"/>
                                        <p:tgtEl>
                                          <p:spTgt spid="1484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5" dur="500"/>
                                        <p:tgtEl>
                                          <p:spTgt spid="1484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497" grpId="0" build="p" autoUpdateAnimBg="0"/>
      <p:bldP spid="148485" grpId="0" animBg="1"/>
      <p:bldP spid="148486" grpId="0" animBg="1"/>
      <p:bldP spid="148489" grpId="0" animBg="1"/>
      <p:bldP spid="148490" grpId="0" autoUpdateAnimBg="0"/>
      <p:bldP spid="148491" grpId="0" autoUpdateAnimBg="0"/>
      <p:bldP spid="148492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001000" cy="1143000"/>
          </a:xfrm>
        </p:spPr>
        <p:txBody>
          <a:bodyPr/>
          <a:lstStyle/>
          <a:p>
            <a:r>
              <a:rPr lang="en-US"/>
              <a:t>Mutual Authentication Attack</a:t>
            </a:r>
          </a:p>
        </p:txBody>
      </p:sp>
      <p:sp>
        <p:nvSpPr>
          <p:cNvPr id="22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Part 3 </a:t>
            </a:r>
            <a:r>
              <a:rPr lang="en-US">
                <a:sym typeface="Symbol" pitchFamily="18" charset="2"/>
              </a:rPr>
              <a:t></a:t>
            </a:r>
            <a:r>
              <a:rPr lang="en-US"/>
              <a:t> Protocols                                                                                                           </a:t>
            </a:r>
            <a:fld id="{A536234B-2B4F-4772-B6A2-172A7FE9B133}" type="slidenum">
              <a:rPr lang="en-US">
                <a:latin typeface="Times New Roman" pitchFamily="18" charset="0"/>
              </a:rPr>
              <a:pPr/>
              <a:t>27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149512" name="Rectangle 8"/>
          <p:cNvSpPr>
            <a:spLocks noChangeArrowheads="1"/>
          </p:cNvSpPr>
          <p:nvPr/>
        </p:nvSpPr>
        <p:spPr bwMode="auto">
          <a:xfrm>
            <a:off x="7391400" y="3063875"/>
            <a:ext cx="71755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0"/>
              <a:t>Bob</a:t>
            </a:r>
          </a:p>
        </p:txBody>
      </p:sp>
      <p:sp>
        <p:nvSpPr>
          <p:cNvPr id="149514" name="Rectangle 10"/>
          <p:cNvSpPr>
            <a:spLocks noChangeArrowheads="1"/>
          </p:cNvSpPr>
          <p:nvPr/>
        </p:nvSpPr>
        <p:spPr bwMode="auto">
          <a:xfrm>
            <a:off x="3429000" y="1544638"/>
            <a:ext cx="2400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0">
                <a:latin typeface="Times-Roman" charset="0"/>
              </a:rPr>
              <a:t>1. “I’m Alice”, R</a:t>
            </a:r>
            <a:r>
              <a:rPr lang="en-US" b="0" baseline="-25000">
                <a:latin typeface="Times-Roman" charset="0"/>
              </a:rPr>
              <a:t>A</a:t>
            </a:r>
            <a:endParaRPr lang="en-US" b="0"/>
          </a:p>
        </p:txBody>
      </p:sp>
      <p:sp>
        <p:nvSpPr>
          <p:cNvPr id="149515" name="Rectangle 11"/>
          <p:cNvSpPr>
            <a:spLocks noChangeArrowheads="1"/>
          </p:cNvSpPr>
          <p:nvPr/>
        </p:nvSpPr>
        <p:spPr bwMode="auto">
          <a:xfrm>
            <a:off x="3424238" y="2147888"/>
            <a:ext cx="23669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0">
                <a:latin typeface="Times-Roman" charset="0"/>
              </a:rPr>
              <a:t>2. </a:t>
            </a:r>
            <a:r>
              <a:rPr lang="en-US" b="0">
                <a:solidFill>
                  <a:srgbClr val="FF0000"/>
                </a:solidFill>
                <a:latin typeface="Times-Roman" charset="0"/>
              </a:rPr>
              <a:t>R</a:t>
            </a:r>
            <a:r>
              <a:rPr lang="en-US" b="0" baseline="-25000">
                <a:solidFill>
                  <a:srgbClr val="FF0000"/>
                </a:solidFill>
                <a:latin typeface="Times-Roman" charset="0"/>
              </a:rPr>
              <a:t>B</a:t>
            </a:r>
            <a:r>
              <a:rPr lang="en-US" b="0">
                <a:latin typeface="Times-Roman" charset="0"/>
              </a:rPr>
              <a:t>, E(R</a:t>
            </a:r>
            <a:r>
              <a:rPr lang="en-US" b="0" baseline="-25000">
                <a:latin typeface="Times-Roman" charset="0"/>
              </a:rPr>
              <a:t>A</a:t>
            </a:r>
            <a:r>
              <a:rPr lang="en-US" b="0">
                <a:latin typeface="Times-Roman" charset="0"/>
              </a:rPr>
              <a:t>,K</a:t>
            </a:r>
            <a:r>
              <a:rPr lang="en-US" b="0" baseline="-25000">
                <a:latin typeface="Times-Roman" charset="0"/>
              </a:rPr>
              <a:t>AB</a:t>
            </a:r>
            <a:r>
              <a:rPr lang="en-US" b="0">
                <a:latin typeface="Times-Roman" charset="0"/>
              </a:rPr>
              <a:t>)</a:t>
            </a:r>
            <a:endParaRPr lang="en-US" b="0"/>
          </a:p>
        </p:txBody>
      </p:sp>
      <p:sp>
        <p:nvSpPr>
          <p:cNvPr id="149521" name="Rectangle 17"/>
          <p:cNvSpPr>
            <a:spLocks noChangeArrowheads="1"/>
          </p:cNvSpPr>
          <p:nvPr/>
        </p:nvSpPr>
        <p:spPr bwMode="auto">
          <a:xfrm>
            <a:off x="1023938" y="3124200"/>
            <a:ext cx="103346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0"/>
              <a:t>Trudy</a:t>
            </a:r>
          </a:p>
        </p:txBody>
      </p:sp>
      <p:sp>
        <p:nvSpPr>
          <p:cNvPr id="149523" name="Line 19"/>
          <p:cNvSpPr>
            <a:spLocks noChangeShapeType="1"/>
          </p:cNvSpPr>
          <p:nvPr/>
        </p:nvSpPr>
        <p:spPr bwMode="auto">
          <a:xfrm flipV="1">
            <a:off x="2362200" y="4764088"/>
            <a:ext cx="4648200" cy="1587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9524" name="Line 20"/>
          <p:cNvSpPr>
            <a:spLocks noChangeShapeType="1"/>
          </p:cNvSpPr>
          <p:nvPr/>
        </p:nvSpPr>
        <p:spPr bwMode="auto">
          <a:xfrm flipH="1" flipV="1">
            <a:off x="2286000" y="5413375"/>
            <a:ext cx="4724400" cy="1588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9525" name="Rectangle 21"/>
          <p:cNvSpPr>
            <a:spLocks noChangeArrowheads="1"/>
          </p:cNvSpPr>
          <p:nvPr/>
        </p:nvSpPr>
        <p:spPr bwMode="auto">
          <a:xfrm>
            <a:off x="7359650" y="5638800"/>
            <a:ext cx="71755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0"/>
              <a:t>Bob</a:t>
            </a:r>
          </a:p>
        </p:txBody>
      </p:sp>
      <p:sp>
        <p:nvSpPr>
          <p:cNvPr id="149526" name="Rectangle 22"/>
          <p:cNvSpPr>
            <a:spLocks noChangeArrowheads="1"/>
          </p:cNvSpPr>
          <p:nvPr/>
        </p:nvSpPr>
        <p:spPr bwMode="auto">
          <a:xfrm>
            <a:off x="3427413" y="4267200"/>
            <a:ext cx="24018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0">
                <a:latin typeface="Times-Roman" charset="0"/>
              </a:rPr>
              <a:t>3. “I’m Alice”, </a:t>
            </a:r>
            <a:r>
              <a:rPr lang="en-US" b="0">
                <a:solidFill>
                  <a:srgbClr val="FF0000"/>
                </a:solidFill>
                <a:latin typeface="Times-Roman" charset="0"/>
              </a:rPr>
              <a:t>R</a:t>
            </a:r>
            <a:r>
              <a:rPr lang="en-US" b="0" baseline="-25000">
                <a:solidFill>
                  <a:srgbClr val="FF0000"/>
                </a:solidFill>
                <a:latin typeface="Times-Roman" charset="0"/>
              </a:rPr>
              <a:t>B</a:t>
            </a:r>
            <a:endParaRPr lang="en-US" b="0"/>
          </a:p>
        </p:txBody>
      </p:sp>
      <p:sp>
        <p:nvSpPr>
          <p:cNvPr id="149527" name="Rectangle 23"/>
          <p:cNvSpPr>
            <a:spLocks noChangeArrowheads="1"/>
          </p:cNvSpPr>
          <p:nvPr/>
        </p:nvSpPr>
        <p:spPr bwMode="auto">
          <a:xfrm>
            <a:off x="3427413" y="4899025"/>
            <a:ext cx="23796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0">
                <a:latin typeface="Times-Roman" charset="0"/>
              </a:rPr>
              <a:t>4. R</a:t>
            </a:r>
            <a:r>
              <a:rPr lang="en-US" b="0" baseline="-25000">
                <a:latin typeface="Times-Roman" charset="0"/>
              </a:rPr>
              <a:t>C</a:t>
            </a:r>
            <a:r>
              <a:rPr lang="en-US" b="0">
                <a:latin typeface="Times-Roman" charset="0"/>
              </a:rPr>
              <a:t>, </a:t>
            </a:r>
            <a:r>
              <a:rPr lang="en-US" b="0">
                <a:solidFill>
                  <a:srgbClr val="FF0000"/>
                </a:solidFill>
                <a:latin typeface="Times-Roman" charset="0"/>
              </a:rPr>
              <a:t>E(R</a:t>
            </a:r>
            <a:r>
              <a:rPr lang="en-US" b="0" baseline="-25000">
                <a:solidFill>
                  <a:srgbClr val="FF0000"/>
                </a:solidFill>
                <a:latin typeface="Times-Roman" charset="0"/>
              </a:rPr>
              <a:t>B</a:t>
            </a:r>
            <a:r>
              <a:rPr lang="en-US" b="0">
                <a:solidFill>
                  <a:srgbClr val="FF0000"/>
                </a:solidFill>
                <a:latin typeface="Times-Roman" charset="0"/>
              </a:rPr>
              <a:t>,K</a:t>
            </a:r>
            <a:r>
              <a:rPr lang="en-US" b="0" baseline="-25000">
                <a:solidFill>
                  <a:srgbClr val="FF0000"/>
                </a:solidFill>
                <a:latin typeface="Times-Roman" charset="0"/>
              </a:rPr>
              <a:t>AB</a:t>
            </a:r>
            <a:r>
              <a:rPr lang="en-US" b="0">
                <a:solidFill>
                  <a:srgbClr val="FF0000"/>
                </a:solidFill>
                <a:latin typeface="Times-Roman" charset="0"/>
              </a:rPr>
              <a:t>)</a:t>
            </a:r>
            <a:endParaRPr lang="en-US" b="0">
              <a:latin typeface="Times-Roman" charset="0"/>
            </a:endParaRPr>
          </a:p>
        </p:txBody>
      </p:sp>
      <p:sp>
        <p:nvSpPr>
          <p:cNvPr id="149529" name="Rectangle 25"/>
          <p:cNvSpPr>
            <a:spLocks noChangeArrowheads="1"/>
          </p:cNvSpPr>
          <p:nvPr/>
        </p:nvSpPr>
        <p:spPr bwMode="auto">
          <a:xfrm>
            <a:off x="1023938" y="5654675"/>
            <a:ext cx="103346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0"/>
              <a:t>Trudy</a:t>
            </a:r>
          </a:p>
        </p:txBody>
      </p:sp>
      <p:sp>
        <p:nvSpPr>
          <p:cNvPr id="149530" name="Line 26"/>
          <p:cNvSpPr>
            <a:spLocks noChangeShapeType="1"/>
          </p:cNvSpPr>
          <p:nvPr/>
        </p:nvSpPr>
        <p:spPr bwMode="auto">
          <a:xfrm>
            <a:off x="304800" y="38862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9532" name="Rectangle 28"/>
          <p:cNvSpPr>
            <a:spLocks noChangeArrowheads="1"/>
          </p:cNvSpPr>
          <p:nvPr/>
        </p:nvSpPr>
        <p:spPr bwMode="auto">
          <a:xfrm rot="24206">
            <a:off x="3427413" y="2778125"/>
            <a:ext cx="18430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0">
                <a:latin typeface="Times-Roman" charset="0"/>
              </a:rPr>
              <a:t>5. </a:t>
            </a:r>
            <a:r>
              <a:rPr lang="en-US" b="0">
                <a:solidFill>
                  <a:srgbClr val="FF0000"/>
                </a:solidFill>
                <a:latin typeface="Times-Roman" charset="0"/>
              </a:rPr>
              <a:t>E(R</a:t>
            </a:r>
            <a:r>
              <a:rPr lang="en-US" b="0" baseline="-25000">
                <a:solidFill>
                  <a:srgbClr val="FF0000"/>
                </a:solidFill>
                <a:latin typeface="Times-Roman" charset="0"/>
              </a:rPr>
              <a:t>B</a:t>
            </a:r>
            <a:r>
              <a:rPr lang="en-US" b="0">
                <a:solidFill>
                  <a:srgbClr val="FF0000"/>
                </a:solidFill>
                <a:latin typeface="Times-Roman" charset="0"/>
              </a:rPr>
              <a:t>,K</a:t>
            </a:r>
            <a:r>
              <a:rPr lang="en-US" b="0" baseline="-25000">
                <a:solidFill>
                  <a:srgbClr val="FF0000"/>
                </a:solidFill>
                <a:latin typeface="Times-Roman" charset="0"/>
              </a:rPr>
              <a:t>AB</a:t>
            </a:r>
            <a:r>
              <a:rPr lang="en-US" b="0">
                <a:solidFill>
                  <a:srgbClr val="FF0000"/>
                </a:solidFill>
                <a:latin typeface="Times-Roman" charset="0"/>
              </a:rPr>
              <a:t>)</a:t>
            </a:r>
            <a:endParaRPr lang="en-US" b="0"/>
          </a:p>
        </p:txBody>
      </p:sp>
      <p:sp>
        <p:nvSpPr>
          <p:cNvPr id="149534" name="Line 30"/>
          <p:cNvSpPr>
            <a:spLocks noChangeShapeType="1"/>
          </p:cNvSpPr>
          <p:nvPr/>
        </p:nvSpPr>
        <p:spPr bwMode="auto">
          <a:xfrm>
            <a:off x="2438400" y="3276600"/>
            <a:ext cx="4495800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9535" name="Line 31"/>
          <p:cNvSpPr>
            <a:spLocks noChangeShapeType="1"/>
          </p:cNvSpPr>
          <p:nvPr/>
        </p:nvSpPr>
        <p:spPr bwMode="auto">
          <a:xfrm>
            <a:off x="2362200" y="2057400"/>
            <a:ext cx="45720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9536" name="Line 32"/>
          <p:cNvSpPr>
            <a:spLocks noChangeShapeType="1"/>
          </p:cNvSpPr>
          <p:nvPr/>
        </p:nvSpPr>
        <p:spPr bwMode="auto">
          <a:xfrm flipH="1">
            <a:off x="2362200" y="2667000"/>
            <a:ext cx="44958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149537" name="Picture 3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29475" y="1524000"/>
            <a:ext cx="1027113" cy="1589088"/>
          </a:xfrm>
          <a:prstGeom prst="rect">
            <a:avLst/>
          </a:prstGeom>
          <a:noFill/>
        </p:spPr>
      </p:pic>
      <p:pic>
        <p:nvPicPr>
          <p:cNvPr id="149538" name="Picture 3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02488" y="4114800"/>
            <a:ext cx="1027112" cy="1589088"/>
          </a:xfrm>
          <a:prstGeom prst="rect">
            <a:avLst/>
          </a:prstGeom>
          <a:noFill/>
        </p:spPr>
      </p:pic>
      <p:pic>
        <p:nvPicPr>
          <p:cNvPr id="149539" name="Picture 3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68388" y="1905000"/>
            <a:ext cx="989012" cy="1219200"/>
          </a:xfrm>
          <a:prstGeom prst="rect">
            <a:avLst/>
          </a:prstGeom>
          <a:noFill/>
        </p:spPr>
      </p:pic>
      <p:pic>
        <p:nvPicPr>
          <p:cNvPr id="149540" name="Picture 3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66800" y="4432300"/>
            <a:ext cx="989013" cy="1219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80802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95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95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95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95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49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49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495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495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495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495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495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495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514" grpId="0" autoUpdateAnimBg="0"/>
      <p:bldP spid="149515" grpId="0" autoUpdateAnimBg="0"/>
      <p:bldP spid="149523" grpId="0" animBg="1"/>
      <p:bldP spid="149524" grpId="0" animBg="1"/>
      <p:bldP spid="149525" grpId="0" autoUpdateAnimBg="0"/>
      <p:bldP spid="149526" grpId="0" autoUpdateAnimBg="0"/>
      <p:bldP spid="149527" grpId="0" autoUpdateAnimBg="0"/>
      <p:bldP spid="149529" grpId="0" autoUpdateAnimBg="0"/>
      <p:bldP spid="149530" grpId="0" animBg="1"/>
      <p:bldP spid="149532" grpId="0" autoUpdateAnimBg="0"/>
      <p:bldP spid="149534" grpId="0" animBg="1"/>
      <p:bldP spid="149535" grpId="0" animBg="1"/>
      <p:bldP spid="14953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Mutual Authentication</a:t>
            </a:r>
          </a:p>
        </p:txBody>
      </p:sp>
      <p:sp>
        <p:nvSpPr>
          <p:cNvPr id="3123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/>
              <a:t>Our one-way authentication protocol </a:t>
            </a:r>
            <a:r>
              <a:rPr lang="en-US" sz="2800" b="1">
                <a:solidFill>
                  <a:schemeClr val="accent2"/>
                </a:solidFill>
              </a:rPr>
              <a:t>not</a:t>
            </a:r>
            <a:r>
              <a:rPr lang="en-US" sz="2800"/>
              <a:t> secure for mutual authentication </a:t>
            </a:r>
          </a:p>
          <a:p>
            <a:r>
              <a:rPr lang="en-US" sz="2800"/>
              <a:t>Protocols are subtle!</a:t>
            </a:r>
          </a:p>
          <a:p>
            <a:r>
              <a:rPr lang="en-US" sz="2800"/>
              <a:t>The “obvious” thing may not be secure</a:t>
            </a:r>
          </a:p>
          <a:p>
            <a:r>
              <a:rPr lang="en-US" sz="2800"/>
              <a:t>Also, if assumptions or environment changes, protocol may not work</a:t>
            </a:r>
          </a:p>
          <a:p>
            <a:pPr lvl="1"/>
            <a:r>
              <a:rPr lang="en-US" sz="2400"/>
              <a:t>This is a common source of security failure</a:t>
            </a:r>
          </a:p>
          <a:p>
            <a:pPr lvl="1"/>
            <a:r>
              <a:rPr lang="en-US" sz="2400"/>
              <a:t>For example, Internet protocols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Part 3 </a:t>
            </a:r>
            <a:r>
              <a:rPr lang="en-US">
                <a:sym typeface="Symbol" pitchFamily="18" charset="2"/>
              </a:rPr>
              <a:t></a:t>
            </a:r>
            <a:r>
              <a:rPr lang="en-US"/>
              <a:t> Protocols                                                                                                           </a:t>
            </a:r>
            <a:fld id="{1C0B7D06-0032-4B44-BF40-9C120A840FBA}" type="slidenum">
              <a:rPr lang="en-US">
                <a:latin typeface="Times New Roman" pitchFamily="18" charset="0"/>
              </a:rPr>
              <a:pPr/>
              <a:t>28</a:t>
            </a:fld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9169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524000"/>
          </a:xfrm>
        </p:spPr>
        <p:txBody>
          <a:bodyPr/>
          <a:lstStyle/>
          <a:p>
            <a:r>
              <a:rPr lang="en-US"/>
              <a:t>Symmetric Key Mutual Authentication</a:t>
            </a:r>
          </a:p>
        </p:txBody>
      </p:sp>
      <p:sp>
        <p:nvSpPr>
          <p:cNvPr id="150543" name="Rectangle 15"/>
          <p:cNvSpPr>
            <a:spLocks noGrp="1" noChangeArrowheads="1"/>
          </p:cNvSpPr>
          <p:nvPr>
            <p:ph idx="1"/>
          </p:nvPr>
        </p:nvSpPr>
        <p:spPr>
          <a:xfrm>
            <a:off x="685800" y="4800600"/>
            <a:ext cx="7772400" cy="1066800"/>
          </a:xfrm>
          <a:noFill/>
          <a:ln/>
        </p:spPr>
        <p:txBody>
          <a:bodyPr/>
          <a:lstStyle/>
          <a:p>
            <a:r>
              <a:rPr lang="en-US" sz="2800" dirty="0"/>
              <a:t>Do these “insignificant” changes help</a:t>
            </a:r>
            <a:r>
              <a:rPr lang="en-US" sz="2800" dirty="0" smtClean="0"/>
              <a:t>?</a:t>
            </a:r>
            <a:endParaRPr lang="en-US" sz="2800" dirty="0"/>
          </a:p>
        </p:txBody>
      </p:sp>
      <p:sp>
        <p:nvSpPr>
          <p:cNvPr id="1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Part 3 </a:t>
            </a:r>
            <a:r>
              <a:rPr lang="en-US">
                <a:sym typeface="Symbol" pitchFamily="18" charset="2"/>
              </a:rPr>
              <a:t></a:t>
            </a:r>
            <a:r>
              <a:rPr lang="en-US"/>
              <a:t> Protocols                                                                                                           </a:t>
            </a:r>
            <a:fld id="{A24D5845-267B-42F3-A409-80647C72EA66}" type="slidenum">
              <a:rPr lang="en-US">
                <a:latin typeface="Times New Roman" pitchFamily="18" charset="0"/>
              </a:rPr>
              <a:pPr/>
              <a:t>29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150533" name="Line 5"/>
          <p:cNvSpPr>
            <a:spLocks noChangeShapeType="1"/>
          </p:cNvSpPr>
          <p:nvPr/>
        </p:nvSpPr>
        <p:spPr bwMode="auto">
          <a:xfrm flipV="1">
            <a:off x="2286000" y="2706688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0534" name="Line 6"/>
          <p:cNvSpPr>
            <a:spLocks noChangeShapeType="1"/>
          </p:cNvSpPr>
          <p:nvPr/>
        </p:nvSpPr>
        <p:spPr bwMode="auto">
          <a:xfrm flipH="1" flipV="1">
            <a:off x="2209800" y="3316288"/>
            <a:ext cx="4724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0535" name="Rectangle 7"/>
          <p:cNvSpPr>
            <a:spLocks noChangeArrowheads="1"/>
          </p:cNvSpPr>
          <p:nvPr/>
        </p:nvSpPr>
        <p:spPr bwMode="auto">
          <a:xfrm>
            <a:off x="1143000" y="4017963"/>
            <a:ext cx="900113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0"/>
              <a:t>Alice</a:t>
            </a:r>
          </a:p>
        </p:txBody>
      </p:sp>
      <p:sp>
        <p:nvSpPr>
          <p:cNvPr id="150536" name="Rectangle 8"/>
          <p:cNvSpPr>
            <a:spLocks noChangeArrowheads="1"/>
          </p:cNvSpPr>
          <p:nvPr/>
        </p:nvSpPr>
        <p:spPr bwMode="auto">
          <a:xfrm>
            <a:off x="7315200" y="3978275"/>
            <a:ext cx="71755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0"/>
              <a:t>Bob</a:t>
            </a:r>
          </a:p>
        </p:txBody>
      </p:sp>
      <p:sp>
        <p:nvSpPr>
          <p:cNvPr id="150537" name="Line 9"/>
          <p:cNvSpPr>
            <a:spLocks noChangeShapeType="1"/>
          </p:cNvSpPr>
          <p:nvPr/>
        </p:nvSpPr>
        <p:spPr bwMode="auto">
          <a:xfrm flipV="1">
            <a:off x="2286000" y="4002088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0538" name="Rectangle 10"/>
          <p:cNvSpPr>
            <a:spLocks noChangeArrowheads="1"/>
          </p:cNvSpPr>
          <p:nvPr/>
        </p:nvSpPr>
        <p:spPr bwMode="auto">
          <a:xfrm>
            <a:off x="3429000" y="2209800"/>
            <a:ext cx="20621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0">
                <a:latin typeface="Times-Roman" charset="0"/>
              </a:rPr>
              <a:t>“I’m Alice”, R</a:t>
            </a:r>
            <a:r>
              <a:rPr lang="en-US" b="0" baseline="-25000">
                <a:latin typeface="Times-Roman" charset="0"/>
              </a:rPr>
              <a:t>A</a:t>
            </a:r>
            <a:endParaRPr lang="en-US" b="0"/>
          </a:p>
        </p:txBody>
      </p:sp>
      <p:sp>
        <p:nvSpPr>
          <p:cNvPr id="150539" name="Rectangle 11"/>
          <p:cNvSpPr>
            <a:spLocks noChangeArrowheads="1"/>
          </p:cNvSpPr>
          <p:nvPr/>
        </p:nvSpPr>
        <p:spPr bwMode="auto">
          <a:xfrm>
            <a:off x="3124200" y="2819400"/>
            <a:ext cx="2860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0">
                <a:latin typeface="Times-Roman" charset="0"/>
              </a:rPr>
              <a:t>R</a:t>
            </a:r>
            <a:r>
              <a:rPr lang="en-US" b="0" baseline="-25000">
                <a:latin typeface="Times-Roman" charset="0"/>
              </a:rPr>
              <a:t>B</a:t>
            </a:r>
            <a:r>
              <a:rPr lang="en-US" b="0">
                <a:latin typeface="Times-Roman" charset="0"/>
              </a:rPr>
              <a:t>, E(“Bob”,R</a:t>
            </a:r>
            <a:r>
              <a:rPr lang="en-US" b="0" baseline="-25000">
                <a:latin typeface="Times-Roman" charset="0"/>
              </a:rPr>
              <a:t>A</a:t>
            </a:r>
            <a:r>
              <a:rPr lang="en-US" b="0">
                <a:latin typeface="Times-Roman" charset="0"/>
              </a:rPr>
              <a:t>,K</a:t>
            </a:r>
            <a:r>
              <a:rPr lang="en-US" b="0" baseline="-25000">
                <a:latin typeface="Times-Roman" charset="0"/>
              </a:rPr>
              <a:t>AB</a:t>
            </a:r>
            <a:r>
              <a:rPr lang="en-US" b="0">
                <a:latin typeface="Times-Roman" charset="0"/>
              </a:rPr>
              <a:t>)</a:t>
            </a:r>
            <a:endParaRPr lang="en-US" b="0"/>
          </a:p>
        </p:txBody>
      </p:sp>
      <p:sp>
        <p:nvSpPr>
          <p:cNvPr id="150540" name="Rectangle 12"/>
          <p:cNvSpPr>
            <a:spLocks noChangeArrowheads="1"/>
          </p:cNvSpPr>
          <p:nvPr/>
        </p:nvSpPr>
        <p:spPr bwMode="auto">
          <a:xfrm>
            <a:off x="3338513" y="3521075"/>
            <a:ext cx="24526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0">
                <a:latin typeface="Times-Roman" charset="0"/>
              </a:rPr>
              <a:t>E(“Alice”,R</a:t>
            </a:r>
            <a:r>
              <a:rPr lang="en-US" b="0" baseline="-25000">
                <a:latin typeface="Times-Roman" charset="0"/>
              </a:rPr>
              <a:t>B</a:t>
            </a:r>
            <a:r>
              <a:rPr lang="en-US" b="0">
                <a:latin typeface="Times-Roman" charset="0"/>
              </a:rPr>
              <a:t>,K</a:t>
            </a:r>
            <a:r>
              <a:rPr lang="en-US" b="0" baseline="-25000">
                <a:latin typeface="Times-Roman" charset="0"/>
              </a:rPr>
              <a:t>AB</a:t>
            </a:r>
            <a:r>
              <a:rPr lang="en-US" b="0">
                <a:latin typeface="Times-Roman" charset="0"/>
              </a:rPr>
              <a:t>)</a:t>
            </a:r>
            <a:endParaRPr lang="en-US" b="0"/>
          </a:p>
        </p:txBody>
      </p:sp>
      <p:pic>
        <p:nvPicPr>
          <p:cNvPr id="150544" name="Picture 1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11250" y="2438400"/>
            <a:ext cx="946150" cy="1624013"/>
          </a:xfrm>
          <a:prstGeom prst="rect">
            <a:avLst/>
          </a:prstGeom>
          <a:noFill/>
        </p:spPr>
      </p:pic>
      <p:pic>
        <p:nvPicPr>
          <p:cNvPr id="150545" name="Picture 1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162800" y="2297113"/>
            <a:ext cx="1076325" cy="166528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11480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7" dur="500"/>
                                        <p:tgtEl>
                                          <p:spTgt spid="15053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entr" presetSubtype="8400642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22" dur="500"/>
                                        <p:tgtEl>
                                          <p:spTgt spid="15053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0" dur="500"/>
                                        <p:tgtEl>
                                          <p:spTgt spid="1505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543" grpId="0" build="p" autoUpdateAnimBg="0"/>
      <p:bldP spid="150533" grpId="0" animBg="1"/>
      <p:bldP spid="150534" grpId="0" animBg="1"/>
      <p:bldP spid="150537" grpId="0" animBg="1"/>
      <p:bldP spid="150538" grpId="0" autoUpdateAnimBg="0"/>
      <p:bldP spid="150539" grpId="0" autoUpdateAnimBg="0"/>
      <p:bldP spid="150540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Protocols</a:t>
            </a:r>
          </a:p>
        </p:txBody>
      </p:sp>
      <p:sp>
        <p:nvSpPr>
          <p:cNvPr id="304131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828800"/>
            <a:ext cx="7848600" cy="4114800"/>
          </a:xfrm>
        </p:spPr>
        <p:txBody>
          <a:bodyPr/>
          <a:lstStyle/>
          <a:p>
            <a:r>
              <a:rPr lang="en-US" sz="2800"/>
              <a:t>Protocol flaws can be very subtle</a:t>
            </a:r>
          </a:p>
          <a:p>
            <a:r>
              <a:rPr lang="en-US" sz="2800"/>
              <a:t>Several well-known security protocols have serious flaws</a:t>
            </a:r>
          </a:p>
          <a:p>
            <a:pPr lvl="1"/>
            <a:r>
              <a:rPr lang="en-US" sz="2400"/>
              <a:t>Including IPSec, GSM and WEP</a:t>
            </a:r>
          </a:p>
          <a:p>
            <a:r>
              <a:rPr lang="en-US" sz="2800"/>
              <a:t>Common to find implementation errors</a:t>
            </a:r>
          </a:p>
          <a:p>
            <a:pPr lvl="1"/>
            <a:r>
              <a:rPr lang="en-US" sz="2400"/>
              <a:t>Such as IE implementation of SSL</a:t>
            </a:r>
          </a:p>
          <a:p>
            <a:r>
              <a:rPr lang="en-US" sz="2800"/>
              <a:t>Difficult to get protocols right…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Part 3 </a:t>
            </a:r>
            <a:r>
              <a:rPr lang="en-US">
                <a:sym typeface="Symbol" pitchFamily="18" charset="2"/>
              </a:rPr>
              <a:t></a:t>
            </a:r>
            <a:r>
              <a:rPr lang="en-US"/>
              <a:t> Protocols                                                                                                           </a:t>
            </a:r>
            <a:fld id="{BFFD614E-5A3B-4761-BE9D-DEC396C14C26}" type="slidenum">
              <a:rPr lang="en-US">
                <a:latin typeface="Times New Roman" pitchFamily="18" charset="0"/>
              </a:rPr>
              <a:pPr/>
              <a:t>3</a:t>
            </a:fld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9968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Public Key Notation</a:t>
            </a:r>
          </a:p>
        </p:txBody>
      </p:sp>
      <p:sp>
        <p:nvSpPr>
          <p:cNvPr id="152579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828800"/>
            <a:ext cx="7924800" cy="4114800"/>
          </a:xfrm>
        </p:spPr>
        <p:txBody>
          <a:bodyPr/>
          <a:lstStyle/>
          <a:p>
            <a:r>
              <a:rPr lang="en-US" sz="2800"/>
              <a:t>Encrypt </a:t>
            </a:r>
            <a:r>
              <a:rPr lang="en-US" sz="2800">
                <a:latin typeface="Times-Roman" charset="0"/>
              </a:rPr>
              <a:t>M</a:t>
            </a:r>
            <a:r>
              <a:rPr lang="en-US" sz="2800"/>
              <a:t> with Alice’s public key: </a:t>
            </a:r>
            <a:r>
              <a:rPr lang="en-US" sz="2800">
                <a:latin typeface="Times-Roman" charset="0"/>
              </a:rPr>
              <a:t>{M}</a:t>
            </a:r>
            <a:r>
              <a:rPr lang="en-US" sz="2800" baseline="-25000">
                <a:latin typeface="Times-Roman" charset="0"/>
              </a:rPr>
              <a:t>Alice</a:t>
            </a:r>
            <a:endParaRPr lang="en-US" sz="2800"/>
          </a:p>
          <a:p>
            <a:r>
              <a:rPr lang="en-US" sz="2800"/>
              <a:t>Sign </a:t>
            </a:r>
            <a:r>
              <a:rPr lang="en-US" sz="2800">
                <a:latin typeface="Times-Roman" charset="0"/>
              </a:rPr>
              <a:t>M</a:t>
            </a:r>
            <a:r>
              <a:rPr lang="en-US" sz="2800"/>
              <a:t> with Alice’s private key: </a:t>
            </a:r>
            <a:r>
              <a:rPr lang="en-US" sz="2800">
                <a:latin typeface="Times-Roman" charset="0"/>
              </a:rPr>
              <a:t>[M]</a:t>
            </a:r>
            <a:r>
              <a:rPr lang="en-US" sz="2800" baseline="-25000">
                <a:latin typeface="Times-Roman" charset="0"/>
              </a:rPr>
              <a:t>Alice</a:t>
            </a:r>
            <a:endParaRPr lang="en-US" sz="2800"/>
          </a:p>
          <a:p>
            <a:r>
              <a:rPr lang="en-US" sz="2800"/>
              <a:t>Then</a:t>
            </a:r>
          </a:p>
          <a:p>
            <a:pPr lvl="1"/>
            <a:r>
              <a:rPr lang="en-US" sz="2400"/>
              <a:t> </a:t>
            </a:r>
            <a:r>
              <a:rPr lang="en-US" sz="2400">
                <a:latin typeface="Times-Roman" charset="0"/>
              </a:rPr>
              <a:t>[{M}</a:t>
            </a:r>
            <a:r>
              <a:rPr lang="en-US" sz="2400" baseline="-25000">
                <a:latin typeface="Times-Roman" charset="0"/>
              </a:rPr>
              <a:t>Alice </a:t>
            </a:r>
            <a:r>
              <a:rPr lang="en-US" sz="2400">
                <a:latin typeface="Times-Roman" charset="0"/>
              </a:rPr>
              <a:t>]</a:t>
            </a:r>
            <a:r>
              <a:rPr lang="en-US" sz="2400" baseline="-25000">
                <a:latin typeface="Times-Roman" charset="0"/>
              </a:rPr>
              <a:t>Alice</a:t>
            </a:r>
            <a:r>
              <a:rPr lang="en-US" sz="2400">
                <a:latin typeface="Times-Roman" charset="0"/>
              </a:rPr>
              <a:t> = M</a:t>
            </a:r>
          </a:p>
          <a:p>
            <a:pPr lvl="1"/>
            <a:r>
              <a:rPr lang="en-US" sz="2400"/>
              <a:t> </a:t>
            </a:r>
            <a:r>
              <a:rPr lang="en-US" sz="2400">
                <a:latin typeface="Times-Roman" charset="0"/>
              </a:rPr>
              <a:t>{[M]</a:t>
            </a:r>
            <a:r>
              <a:rPr lang="en-US" sz="2400" baseline="-25000">
                <a:latin typeface="Times-Roman" charset="0"/>
              </a:rPr>
              <a:t>Alice </a:t>
            </a:r>
            <a:r>
              <a:rPr lang="en-US" sz="2400">
                <a:latin typeface="Times-Roman" charset="0"/>
              </a:rPr>
              <a:t>}</a:t>
            </a:r>
            <a:r>
              <a:rPr lang="en-US" sz="2400" baseline="-25000">
                <a:latin typeface="Times-Roman" charset="0"/>
              </a:rPr>
              <a:t>Alice</a:t>
            </a:r>
            <a:r>
              <a:rPr lang="en-US" sz="2400">
                <a:latin typeface="Times-Roman" charset="0"/>
              </a:rPr>
              <a:t> = M</a:t>
            </a:r>
          </a:p>
          <a:p>
            <a:r>
              <a:rPr lang="en-US" sz="2800" b="1">
                <a:solidFill>
                  <a:srgbClr val="FF0000"/>
                </a:solidFill>
              </a:rPr>
              <a:t> </a:t>
            </a:r>
            <a:r>
              <a:rPr lang="en-US" sz="2800" b="1">
                <a:solidFill>
                  <a:schemeClr val="accent2"/>
                </a:solidFill>
              </a:rPr>
              <a:t>Anybody</a:t>
            </a:r>
            <a:r>
              <a:rPr lang="en-US" sz="2800"/>
              <a:t> can do </a:t>
            </a:r>
            <a:r>
              <a:rPr lang="en-US" sz="2800" b="1">
                <a:solidFill>
                  <a:schemeClr val="accent2"/>
                </a:solidFill>
              </a:rPr>
              <a:t>public key</a:t>
            </a:r>
            <a:r>
              <a:rPr lang="en-US" sz="2800"/>
              <a:t> operations</a:t>
            </a:r>
          </a:p>
          <a:p>
            <a:r>
              <a:rPr lang="en-US" sz="2800"/>
              <a:t> Only </a:t>
            </a:r>
            <a:r>
              <a:rPr lang="en-US" sz="2800" b="1">
                <a:solidFill>
                  <a:schemeClr val="accent2"/>
                </a:solidFill>
              </a:rPr>
              <a:t>Alice</a:t>
            </a:r>
            <a:r>
              <a:rPr lang="en-US" sz="2800"/>
              <a:t> can use her </a:t>
            </a:r>
            <a:r>
              <a:rPr lang="en-US" sz="2800" b="1">
                <a:solidFill>
                  <a:schemeClr val="accent2"/>
                </a:solidFill>
              </a:rPr>
              <a:t>private key</a:t>
            </a:r>
            <a:r>
              <a:rPr lang="en-US" sz="2800"/>
              <a:t> (sign)</a:t>
            </a:r>
            <a:endParaRPr lang="en-US" sz="2800" baseline="-25000">
              <a:latin typeface="Times-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Part 3 </a:t>
            </a:r>
            <a:r>
              <a:rPr lang="en-US">
                <a:sym typeface="Symbol" pitchFamily="18" charset="2"/>
              </a:rPr>
              <a:t></a:t>
            </a:r>
            <a:r>
              <a:rPr lang="en-US"/>
              <a:t> Protocols                                                                                                           </a:t>
            </a:r>
            <a:fld id="{5D2D5EF5-6AC1-4225-B904-FA078101E8F8}" type="slidenum">
              <a:rPr lang="en-US">
                <a:latin typeface="Times New Roman" pitchFamily="18" charset="0"/>
              </a:rPr>
              <a:pPr/>
              <a:t>30</a:t>
            </a:fld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46760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1371600"/>
          </a:xfrm>
        </p:spPr>
        <p:txBody>
          <a:bodyPr/>
          <a:lstStyle/>
          <a:p>
            <a:r>
              <a:rPr lang="en-US"/>
              <a:t>Public Key Authentication</a:t>
            </a:r>
          </a:p>
        </p:txBody>
      </p:sp>
      <p:sp>
        <p:nvSpPr>
          <p:cNvPr id="151568" name="Rectangle 16"/>
          <p:cNvSpPr>
            <a:spLocks noGrp="1" noChangeArrowheads="1"/>
          </p:cNvSpPr>
          <p:nvPr>
            <p:ph idx="1"/>
          </p:nvPr>
        </p:nvSpPr>
        <p:spPr>
          <a:xfrm>
            <a:off x="685800" y="4572000"/>
            <a:ext cx="7848600" cy="1524000"/>
          </a:xfrm>
          <a:noFill/>
          <a:ln/>
        </p:spPr>
        <p:txBody>
          <a:bodyPr/>
          <a:lstStyle/>
          <a:p>
            <a:r>
              <a:rPr lang="en-US" sz="2800" dirty="0"/>
              <a:t>Is this secure</a:t>
            </a:r>
            <a:r>
              <a:rPr lang="en-US" sz="2800" dirty="0" smtClean="0"/>
              <a:t>?</a:t>
            </a:r>
            <a:endParaRPr lang="en-US" sz="2800" dirty="0"/>
          </a:p>
        </p:txBody>
      </p:sp>
      <p:sp>
        <p:nvSpPr>
          <p:cNvPr id="1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Part 3 </a:t>
            </a:r>
            <a:r>
              <a:rPr lang="en-US">
                <a:sym typeface="Symbol" pitchFamily="18" charset="2"/>
              </a:rPr>
              <a:t></a:t>
            </a:r>
            <a:r>
              <a:rPr lang="en-US"/>
              <a:t> Protocols                                                                                                           </a:t>
            </a:r>
            <a:fld id="{D89C6773-F24E-44A4-92E5-2912A2B2B14A}" type="slidenum">
              <a:rPr lang="en-US">
                <a:latin typeface="Times New Roman" pitchFamily="18" charset="0"/>
              </a:rPr>
              <a:pPr/>
              <a:t>31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151557" name="Line 5"/>
          <p:cNvSpPr>
            <a:spLocks noChangeShapeType="1"/>
          </p:cNvSpPr>
          <p:nvPr/>
        </p:nvSpPr>
        <p:spPr bwMode="auto">
          <a:xfrm flipV="1">
            <a:off x="2286000" y="2706688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1558" name="Line 6"/>
          <p:cNvSpPr>
            <a:spLocks noChangeShapeType="1"/>
          </p:cNvSpPr>
          <p:nvPr/>
        </p:nvSpPr>
        <p:spPr bwMode="auto">
          <a:xfrm flipH="1" flipV="1">
            <a:off x="2209800" y="3316288"/>
            <a:ext cx="4724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1559" name="Rectangle 7"/>
          <p:cNvSpPr>
            <a:spLocks noChangeArrowheads="1"/>
          </p:cNvSpPr>
          <p:nvPr/>
        </p:nvSpPr>
        <p:spPr bwMode="auto">
          <a:xfrm>
            <a:off x="1143000" y="4017963"/>
            <a:ext cx="900113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0"/>
              <a:t>Alice</a:t>
            </a:r>
          </a:p>
        </p:txBody>
      </p:sp>
      <p:sp>
        <p:nvSpPr>
          <p:cNvPr id="151560" name="Rectangle 8"/>
          <p:cNvSpPr>
            <a:spLocks noChangeArrowheads="1"/>
          </p:cNvSpPr>
          <p:nvPr/>
        </p:nvSpPr>
        <p:spPr bwMode="auto">
          <a:xfrm>
            <a:off x="7239000" y="3978275"/>
            <a:ext cx="71755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0"/>
              <a:t>Bob</a:t>
            </a:r>
          </a:p>
        </p:txBody>
      </p:sp>
      <p:sp>
        <p:nvSpPr>
          <p:cNvPr id="151561" name="Line 9"/>
          <p:cNvSpPr>
            <a:spLocks noChangeShapeType="1"/>
          </p:cNvSpPr>
          <p:nvPr/>
        </p:nvSpPr>
        <p:spPr bwMode="auto">
          <a:xfrm flipV="1">
            <a:off x="2286000" y="4002088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1562" name="Rectangle 10"/>
          <p:cNvSpPr>
            <a:spLocks noChangeArrowheads="1"/>
          </p:cNvSpPr>
          <p:nvPr/>
        </p:nvSpPr>
        <p:spPr bwMode="auto">
          <a:xfrm>
            <a:off x="3608388" y="2209800"/>
            <a:ext cx="15382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0">
                <a:latin typeface="Times-Roman" charset="0"/>
              </a:rPr>
              <a:t>“I’m Alice”</a:t>
            </a:r>
            <a:endParaRPr lang="en-US" b="0"/>
          </a:p>
        </p:txBody>
      </p:sp>
      <p:sp>
        <p:nvSpPr>
          <p:cNvPr id="151563" name="Rectangle 11"/>
          <p:cNvSpPr>
            <a:spLocks noChangeArrowheads="1"/>
          </p:cNvSpPr>
          <p:nvPr/>
        </p:nvSpPr>
        <p:spPr bwMode="auto">
          <a:xfrm>
            <a:off x="3792538" y="2778125"/>
            <a:ext cx="1047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0">
                <a:latin typeface="Times-Roman" charset="0"/>
              </a:rPr>
              <a:t>{R}</a:t>
            </a:r>
            <a:r>
              <a:rPr lang="en-US" b="0" baseline="-25000">
                <a:latin typeface="Times-Roman" charset="0"/>
              </a:rPr>
              <a:t>Alice</a:t>
            </a:r>
            <a:endParaRPr lang="en-US" b="0"/>
          </a:p>
        </p:txBody>
      </p:sp>
      <p:sp>
        <p:nvSpPr>
          <p:cNvPr id="151564" name="Rectangle 12"/>
          <p:cNvSpPr>
            <a:spLocks noChangeArrowheads="1"/>
          </p:cNvSpPr>
          <p:nvPr/>
        </p:nvSpPr>
        <p:spPr bwMode="auto">
          <a:xfrm>
            <a:off x="4014788" y="3521075"/>
            <a:ext cx="4048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0">
                <a:latin typeface="Times-Roman" charset="0"/>
              </a:rPr>
              <a:t>R</a:t>
            </a:r>
            <a:endParaRPr lang="en-US" b="0"/>
          </a:p>
        </p:txBody>
      </p:sp>
      <p:pic>
        <p:nvPicPr>
          <p:cNvPr id="151569" name="Picture 1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66800" y="2414588"/>
            <a:ext cx="946150" cy="1624012"/>
          </a:xfrm>
          <a:prstGeom prst="rect">
            <a:avLst/>
          </a:prstGeom>
          <a:noFill/>
        </p:spPr>
      </p:pic>
      <p:pic>
        <p:nvPicPr>
          <p:cNvPr id="151570" name="Picture 1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153275" y="2297113"/>
            <a:ext cx="1076325" cy="166528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96883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7" dur="500"/>
                                        <p:tgtEl>
                                          <p:spTgt spid="15155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entr" presetSubtype="2104944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22" dur="500"/>
                                        <p:tgtEl>
                                          <p:spTgt spid="15156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0" dur="500"/>
                                        <p:tgtEl>
                                          <p:spTgt spid="1515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568" grpId="0" build="p" autoUpdateAnimBg="0"/>
      <p:bldP spid="151557" grpId="0" animBg="1"/>
      <p:bldP spid="151558" grpId="0" animBg="1"/>
      <p:bldP spid="151561" grpId="0" animBg="1"/>
      <p:bldP spid="151562" grpId="0" autoUpdateAnimBg="0"/>
      <p:bldP spid="151563" grpId="0" autoUpdateAnimBg="0"/>
      <p:bldP spid="151564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1371600"/>
          </a:xfrm>
        </p:spPr>
        <p:txBody>
          <a:bodyPr/>
          <a:lstStyle/>
          <a:p>
            <a:r>
              <a:rPr lang="en-US"/>
              <a:t>Public Key Authentication</a:t>
            </a:r>
          </a:p>
        </p:txBody>
      </p:sp>
      <p:sp>
        <p:nvSpPr>
          <p:cNvPr id="169999" name="Rectangle 15"/>
          <p:cNvSpPr>
            <a:spLocks noGrp="1" noChangeArrowheads="1"/>
          </p:cNvSpPr>
          <p:nvPr>
            <p:ph idx="1"/>
          </p:nvPr>
        </p:nvSpPr>
        <p:spPr>
          <a:xfrm>
            <a:off x="685800" y="4572000"/>
            <a:ext cx="7924800" cy="1600200"/>
          </a:xfrm>
          <a:noFill/>
          <a:ln/>
        </p:spPr>
        <p:txBody>
          <a:bodyPr/>
          <a:lstStyle/>
          <a:p>
            <a:r>
              <a:rPr lang="en-US" sz="2800" dirty="0"/>
              <a:t>Is this secure</a:t>
            </a:r>
            <a:r>
              <a:rPr lang="en-US" sz="2800" dirty="0" smtClean="0"/>
              <a:t>?</a:t>
            </a:r>
            <a:endParaRPr lang="en-US" sz="2800" dirty="0"/>
          </a:p>
        </p:txBody>
      </p:sp>
      <p:sp>
        <p:nvSpPr>
          <p:cNvPr id="1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Part 3 </a:t>
            </a:r>
            <a:r>
              <a:rPr lang="en-US">
                <a:sym typeface="Symbol" pitchFamily="18" charset="2"/>
              </a:rPr>
              <a:t></a:t>
            </a:r>
            <a:r>
              <a:rPr lang="en-US"/>
              <a:t> Protocols                                                                                                           </a:t>
            </a:r>
            <a:fld id="{D5F4473C-AC2A-4EF1-AE1C-6AC538FE1E69}" type="slidenum">
              <a:rPr lang="en-US">
                <a:latin typeface="Times New Roman" pitchFamily="18" charset="0"/>
              </a:rPr>
              <a:pPr/>
              <a:t>32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169989" name="Line 5"/>
          <p:cNvSpPr>
            <a:spLocks noChangeShapeType="1"/>
          </p:cNvSpPr>
          <p:nvPr/>
        </p:nvSpPr>
        <p:spPr bwMode="auto">
          <a:xfrm flipV="1">
            <a:off x="2286000" y="2706688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9990" name="Line 6"/>
          <p:cNvSpPr>
            <a:spLocks noChangeShapeType="1"/>
          </p:cNvSpPr>
          <p:nvPr/>
        </p:nvSpPr>
        <p:spPr bwMode="auto">
          <a:xfrm flipH="1" flipV="1">
            <a:off x="2209800" y="3316288"/>
            <a:ext cx="4724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9991" name="Rectangle 7"/>
          <p:cNvSpPr>
            <a:spLocks noChangeArrowheads="1"/>
          </p:cNvSpPr>
          <p:nvPr/>
        </p:nvSpPr>
        <p:spPr bwMode="auto">
          <a:xfrm>
            <a:off x="1143000" y="4017963"/>
            <a:ext cx="900113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0"/>
              <a:t>Alice</a:t>
            </a:r>
          </a:p>
        </p:txBody>
      </p:sp>
      <p:sp>
        <p:nvSpPr>
          <p:cNvPr id="169992" name="Rectangle 8"/>
          <p:cNvSpPr>
            <a:spLocks noChangeArrowheads="1"/>
          </p:cNvSpPr>
          <p:nvPr/>
        </p:nvSpPr>
        <p:spPr bwMode="auto">
          <a:xfrm>
            <a:off x="7359650" y="3978275"/>
            <a:ext cx="71755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0"/>
              <a:t>Bob</a:t>
            </a:r>
          </a:p>
        </p:txBody>
      </p:sp>
      <p:sp>
        <p:nvSpPr>
          <p:cNvPr id="169993" name="Line 9"/>
          <p:cNvSpPr>
            <a:spLocks noChangeShapeType="1"/>
          </p:cNvSpPr>
          <p:nvPr/>
        </p:nvSpPr>
        <p:spPr bwMode="auto">
          <a:xfrm flipV="1">
            <a:off x="2286000" y="4002088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9994" name="Rectangle 10"/>
          <p:cNvSpPr>
            <a:spLocks noChangeArrowheads="1"/>
          </p:cNvSpPr>
          <p:nvPr/>
        </p:nvSpPr>
        <p:spPr bwMode="auto">
          <a:xfrm>
            <a:off x="3608388" y="2209800"/>
            <a:ext cx="15382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0">
                <a:latin typeface="Times-Roman" charset="0"/>
              </a:rPr>
              <a:t>“I’m Alice”</a:t>
            </a:r>
            <a:endParaRPr lang="en-US" b="0"/>
          </a:p>
        </p:txBody>
      </p:sp>
      <p:sp>
        <p:nvSpPr>
          <p:cNvPr id="169995" name="Rectangle 11"/>
          <p:cNvSpPr>
            <a:spLocks noChangeArrowheads="1"/>
          </p:cNvSpPr>
          <p:nvPr/>
        </p:nvSpPr>
        <p:spPr bwMode="auto">
          <a:xfrm>
            <a:off x="4038600" y="28194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0">
                <a:latin typeface="Times-Roman" charset="0"/>
              </a:rPr>
              <a:t>R</a:t>
            </a:r>
            <a:endParaRPr lang="en-US" b="0"/>
          </a:p>
        </p:txBody>
      </p:sp>
      <p:sp>
        <p:nvSpPr>
          <p:cNvPr id="169996" name="Rectangle 12"/>
          <p:cNvSpPr>
            <a:spLocks noChangeArrowheads="1"/>
          </p:cNvSpPr>
          <p:nvPr/>
        </p:nvSpPr>
        <p:spPr bwMode="auto">
          <a:xfrm>
            <a:off x="3810000" y="3481388"/>
            <a:ext cx="1012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0">
                <a:latin typeface="Times-Roman" charset="0"/>
              </a:rPr>
              <a:t>[R]</a:t>
            </a:r>
            <a:r>
              <a:rPr lang="en-US" b="0" baseline="-25000">
                <a:latin typeface="Times-Roman" charset="0"/>
              </a:rPr>
              <a:t>Alice</a:t>
            </a:r>
            <a:endParaRPr lang="en-US" b="0"/>
          </a:p>
        </p:txBody>
      </p:sp>
      <p:pic>
        <p:nvPicPr>
          <p:cNvPr id="170000" name="Picture 1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66800" y="2414588"/>
            <a:ext cx="946150" cy="1624012"/>
          </a:xfrm>
          <a:prstGeom prst="rect">
            <a:avLst/>
          </a:prstGeom>
          <a:noFill/>
        </p:spPr>
      </p:pic>
      <p:pic>
        <p:nvPicPr>
          <p:cNvPr id="170001" name="Picture 1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162800" y="2286000"/>
            <a:ext cx="1076325" cy="166528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22319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7" dur="500"/>
                                        <p:tgtEl>
                                          <p:spTgt spid="16998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9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entr" presetSubtype="8410465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9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9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22" dur="500"/>
                                        <p:tgtEl>
                                          <p:spTgt spid="16999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9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0" dur="500"/>
                                        <p:tgtEl>
                                          <p:spTgt spid="1699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999" grpId="0" build="p" autoUpdateAnimBg="0"/>
      <p:bldP spid="169989" grpId="0" animBg="1"/>
      <p:bldP spid="169990" grpId="0" animBg="1"/>
      <p:bldP spid="169993" grpId="0" animBg="1"/>
      <p:bldP spid="169994" grpId="0" autoUpdateAnimBg="0"/>
      <p:bldP spid="169995" grpId="0" autoUpdateAnimBg="0"/>
      <p:bldP spid="169996" grpId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Public Keys</a:t>
            </a:r>
          </a:p>
        </p:txBody>
      </p:sp>
      <p:sp>
        <p:nvSpPr>
          <p:cNvPr id="30003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828800"/>
            <a:ext cx="7924800" cy="4114800"/>
          </a:xfrm>
        </p:spPr>
        <p:txBody>
          <a:bodyPr/>
          <a:lstStyle/>
          <a:p>
            <a:r>
              <a:rPr lang="en-US"/>
              <a:t>Never use the same key pair for encryption and signing</a:t>
            </a:r>
          </a:p>
          <a:p>
            <a:r>
              <a:rPr lang="en-US"/>
              <a:t>One key pair for encryption/decryption</a:t>
            </a:r>
          </a:p>
          <a:p>
            <a:r>
              <a:rPr lang="en-US"/>
              <a:t>A different key pair for signing/verifying signatures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Part 3 </a:t>
            </a:r>
            <a:r>
              <a:rPr lang="en-US">
                <a:sym typeface="Symbol" pitchFamily="18" charset="2"/>
              </a:rPr>
              <a:t></a:t>
            </a:r>
            <a:r>
              <a:rPr lang="en-US"/>
              <a:t> Protocols                                                                                                           </a:t>
            </a:r>
            <a:fld id="{1491BDB6-4D5F-45B6-A003-F2EC69962009}" type="slidenum">
              <a:rPr lang="en-US">
                <a:latin typeface="Times New Roman" pitchFamily="18" charset="0"/>
              </a:rPr>
              <a:pPr/>
              <a:t>33</a:t>
            </a:fld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23805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3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7772400" cy="1143000"/>
          </a:xfrm>
        </p:spPr>
        <p:txBody>
          <a:bodyPr/>
          <a:lstStyle/>
          <a:p>
            <a:r>
              <a:rPr lang="en-US"/>
              <a:t>Session Key</a:t>
            </a:r>
          </a:p>
        </p:txBody>
      </p:sp>
      <p:sp>
        <p:nvSpPr>
          <p:cNvPr id="313347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752600"/>
            <a:ext cx="7772400" cy="4343400"/>
          </a:xfrm>
        </p:spPr>
        <p:txBody>
          <a:bodyPr/>
          <a:lstStyle/>
          <a:p>
            <a:r>
              <a:rPr lang="en-US" sz="2800"/>
              <a:t>Usually, a session key is required</a:t>
            </a:r>
          </a:p>
          <a:p>
            <a:pPr lvl="1"/>
            <a:r>
              <a:rPr lang="en-US" sz="2400"/>
              <a:t>Symmetric key for a particular session</a:t>
            </a:r>
          </a:p>
          <a:p>
            <a:r>
              <a:rPr lang="en-US" sz="2800"/>
              <a:t>Can we authenticate and establish a shared symmetric key?</a:t>
            </a:r>
          </a:p>
          <a:p>
            <a:pPr lvl="1"/>
            <a:r>
              <a:rPr lang="en-US" sz="2400"/>
              <a:t>Key can be used for confidentiality</a:t>
            </a:r>
          </a:p>
          <a:p>
            <a:pPr lvl="1"/>
            <a:r>
              <a:rPr lang="en-US" sz="2400"/>
              <a:t>Key can be used for integrity</a:t>
            </a:r>
          </a:p>
          <a:p>
            <a:r>
              <a:rPr lang="en-US" sz="2800"/>
              <a:t>In some cases, we may also require perfect forward secrecy (PFS)</a:t>
            </a:r>
          </a:p>
          <a:p>
            <a:pPr lvl="1"/>
            <a:r>
              <a:rPr lang="en-US" sz="2400"/>
              <a:t>Discussed later…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Part 3 </a:t>
            </a:r>
            <a:r>
              <a:rPr lang="en-US">
                <a:sym typeface="Symbol" pitchFamily="18" charset="2"/>
              </a:rPr>
              <a:t></a:t>
            </a:r>
            <a:r>
              <a:rPr lang="en-US"/>
              <a:t> Protocols                                                                                                           </a:t>
            </a:r>
            <a:fld id="{0DDB8AC0-AB23-4D0C-B168-93B8B3BE5B7E}" type="slidenum">
              <a:rPr lang="en-US">
                <a:latin typeface="Times New Roman" pitchFamily="18" charset="0"/>
              </a:rPr>
              <a:pPr/>
              <a:t>34</a:t>
            </a:fld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193215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1295400"/>
          </a:xfrm>
        </p:spPr>
        <p:txBody>
          <a:bodyPr/>
          <a:lstStyle/>
          <a:p>
            <a:r>
              <a:rPr lang="en-US"/>
              <a:t>Authentication &amp; Session Key</a:t>
            </a:r>
          </a:p>
        </p:txBody>
      </p:sp>
      <p:sp>
        <p:nvSpPr>
          <p:cNvPr id="168975" name="Rectangle 15"/>
          <p:cNvSpPr>
            <a:spLocks noGrp="1" noChangeArrowheads="1"/>
          </p:cNvSpPr>
          <p:nvPr>
            <p:ph idx="1"/>
          </p:nvPr>
        </p:nvSpPr>
        <p:spPr>
          <a:xfrm>
            <a:off x="685800" y="4495800"/>
            <a:ext cx="7848600" cy="1524000"/>
          </a:xfrm>
          <a:noFill/>
          <a:ln/>
        </p:spPr>
        <p:txBody>
          <a:bodyPr>
            <a:normAutofit/>
          </a:bodyPr>
          <a:lstStyle/>
          <a:p>
            <a:r>
              <a:rPr lang="en-US" sz="2800" dirty="0"/>
              <a:t>Is this secure</a:t>
            </a:r>
            <a:r>
              <a:rPr lang="en-US" sz="2800" dirty="0" smtClean="0"/>
              <a:t>?</a:t>
            </a:r>
          </a:p>
          <a:p>
            <a:r>
              <a:rPr lang="en-US" sz="2800" dirty="0" smtClean="0"/>
              <a:t>Does it provide mutual authentication?</a:t>
            </a:r>
            <a:endParaRPr lang="en-US" sz="2800" dirty="0"/>
          </a:p>
        </p:txBody>
      </p:sp>
      <p:sp>
        <p:nvSpPr>
          <p:cNvPr id="1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Part 3 </a:t>
            </a:r>
            <a:r>
              <a:rPr lang="en-US">
                <a:sym typeface="Symbol" pitchFamily="18" charset="2"/>
              </a:rPr>
              <a:t></a:t>
            </a:r>
            <a:r>
              <a:rPr lang="en-US"/>
              <a:t> Protocols                                                                                                           </a:t>
            </a:r>
            <a:fld id="{B3C84765-8C47-4C49-913E-0F1992C6014C}" type="slidenum">
              <a:rPr lang="en-US">
                <a:latin typeface="Times New Roman" pitchFamily="18" charset="0"/>
              </a:rPr>
              <a:pPr/>
              <a:t>35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168965" name="Line 5"/>
          <p:cNvSpPr>
            <a:spLocks noChangeShapeType="1"/>
          </p:cNvSpPr>
          <p:nvPr/>
        </p:nvSpPr>
        <p:spPr bwMode="auto">
          <a:xfrm flipV="1">
            <a:off x="2286000" y="2706688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8966" name="Line 6"/>
          <p:cNvSpPr>
            <a:spLocks noChangeShapeType="1"/>
          </p:cNvSpPr>
          <p:nvPr/>
        </p:nvSpPr>
        <p:spPr bwMode="auto">
          <a:xfrm flipH="1" flipV="1">
            <a:off x="2209800" y="3316288"/>
            <a:ext cx="4724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8967" name="Rectangle 7"/>
          <p:cNvSpPr>
            <a:spLocks noChangeArrowheads="1"/>
          </p:cNvSpPr>
          <p:nvPr/>
        </p:nvSpPr>
        <p:spPr bwMode="auto">
          <a:xfrm>
            <a:off x="1233488" y="3886200"/>
            <a:ext cx="90011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0"/>
              <a:t>Alice</a:t>
            </a:r>
          </a:p>
        </p:txBody>
      </p:sp>
      <p:sp>
        <p:nvSpPr>
          <p:cNvPr id="168968" name="Rectangle 8"/>
          <p:cNvSpPr>
            <a:spLocks noChangeArrowheads="1"/>
          </p:cNvSpPr>
          <p:nvPr/>
        </p:nvSpPr>
        <p:spPr bwMode="auto">
          <a:xfrm>
            <a:off x="7315200" y="3865563"/>
            <a:ext cx="71755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0"/>
              <a:t>Bob</a:t>
            </a:r>
          </a:p>
        </p:txBody>
      </p:sp>
      <p:sp>
        <p:nvSpPr>
          <p:cNvPr id="168969" name="Line 9"/>
          <p:cNvSpPr>
            <a:spLocks noChangeShapeType="1"/>
          </p:cNvSpPr>
          <p:nvPr/>
        </p:nvSpPr>
        <p:spPr bwMode="auto">
          <a:xfrm flipV="1">
            <a:off x="2286000" y="4002088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8970" name="Rectangle 10"/>
          <p:cNvSpPr>
            <a:spLocks noChangeArrowheads="1"/>
          </p:cNvSpPr>
          <p:nvPr/>
        </p:nvSpPr>
        <p:spPr bwMode="auto">
          <a:xfrm>
            <a:off x="3429000" y="2209800"/>
            <a:ext cx="19272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0" dirty="0">
                <a:latin typeface="Times-Roman" charset="0"/>
              </a:rPr>
              <a:t>“I’m Alice”, R</a:t>
            </a:r>
            <a:endParaRPr lang="en-US" b="0" dirty="0"/>
          </a:p>
        </p:txBody>
      </p:sp>
      <p:sp>
        <p:nvSpPr>
          <p:cNvPr id="168971" name="Rectangle 11"/>
          <p:cNvSpPr>
            <a:spLocks noChangeArrowheads="1"/>
          </p:cNvSpPr>
          <p:nvPr/>
        </p:nvSpPr>
        <p:spPr bwMode="auto">
          <a:xfrm>
            <a:off x="3810000" y="2778125"/>
            <a:ext cx="1335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0" dirty="0">
                <a:latin typeface="Times-Roman" charset="0"/>
              </a:rPr>
              <a:t>{R,K}</a:t>
            </a:r>
            <a:r>
              <a:rPr lang="en-US" b="0" baseline="-25000" dirty="0">
                <a:latin typeface="Times-Roman" charset="0"/>
              </a:rPr>
              <a:t>Alice</a:t>
            </a:r>
            <a:endParaRPr lang="en-US" b="0" dirty="0"/>
          </a:p>
        </p:txBody>
      </p:sp>
      <p:sp>
        <p:nvSpPr>
          <p:cNvPr id="168972" name="Rectangle 12"/>
          <p:cNvSpPr>
            <a:spLocks noChangeArrowheads="1"/>
          </p:cNvSpPr>
          <p:nvPr/>
        </p:nvSpPr>
        <p:spPr bwMode="auto">
          <a:xfrm>
            <a:off x="3643313" y="3481388"/>
            <a:ext cx="16906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0">
                <a:latin typeface="Times-Roman" charset="0"/>
              </a:rPr>
              <a:t>{R +1,K}</a:t>
            </a:r>
            <a:r>
              <a:rPr lang="en-US" b="0" baseline="-25000">
                <a:latin typeface="Times-Roman" charset="0"/>
              </a:rPr>
              <a:t>Bob</a:t>
            </a:r>
            <a:endParaRPr lang="en-US" b="0"/>
          </a:p>
        </p:txBody>
      </p:sp>
      <p:pic>
        <p:nvPicPr>
          <p:cNvPr id="168976" name="Picture 1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11250" y="2286000"/>
            <a:ext cx="946150" cy="1624013"/>
          </a:xfrm>
          <a:prstGeom prst="rect">
            <a:avLst/>
          </a:prstGeom>
          <a:noFill/>
        </p:spPr>
      </p:pic>
      <p:pic>
        <p:nvPicPr>
          <p:cNvPr id="168977" name="Picture 1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162800" y="2220913"/>
            <a:ext cx="1076325" cy="166528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33070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7" dur="500"/>
                                        <p:tgtEl>
                                          <p:spTgt spid="16896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8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entr" presetSubtype="8412396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8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8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22" dur="500"/>
                                        <p:tgtEl>
                                          <p:spTgt spid="16896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8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0" dur="500"/>
                                        <p:tgtEl>
                                          <p:spTgt spid="1689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5" dur="500"/>
                                        <p:tgtEl>
                                          <p:spTgt spid="1689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975" grpId="0" build="p" autoUpdateAnimBg="0"/>
      <p:bldP spid="168965" grpId="0" animBg="1"/>
      <p:bldP spid="168966" grpId="0" animBg="1"/>
      <p:bldP spid="168969" grpId="0" animBg="1"/>
      <p:bldP spid="168970" grpId="0" autoUpdateAnimBg="0"/>
      <p:bldP spid="168971" grpId="0" autoUpdateAnimBg="0"/>
      <p:bldP spid="168972" grpId="0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1371600"/>
          </a:xfrm>
        </p:spPr>
        <p:txBody>
          <a:bodyPr>
            <a:normAutofit fontScale="90000"/>
          </a:bodyPr>
          <a:lstStyle/>
          <a:p>
            <a:r>
              <a:rPr lang="en-US"/>
              <a:t>Public Key Authentication and Session Key</a:t>
            </a:r>
          </a:p>
        </p:txBody>
      </p:sp>
      <p:sp>
        <p:nvSpPr>
          <p:cNvPr id="153615" name="Rectangle 15"/>
          <p:cNvSpPr>
            <a:spLocks noGrp="1" noChangeArrowheads="1"/>
          </p:cNvSpPr>
          <p:nvPr>
            <p:ph idx="1"/>
          </p:nvPr>
        </p:nvSpPr>
        <p:spPr>
          <a:xfrm>
            <a:off x="685800" y="4800600"/>
            <a:ext cx="7848600" cy="1143000"/>
          </a:xfrm>
          <a:noFill/>
          <a:ln/>
        </p:spPr>
        <p:txBody>
          <a:bodyPr/>
          <a:lstStyle/>
          <a:p>
            <a:r>
              <a:rPr lang="en-US" sz="2800" dirty="0"/>
              <a:t>Is this secure</a:t>
            </a:r>
            <a:r>
              <a:rPr lang="en-US" sz="2800" dirty="0" smtClean="0"/>
              <a:t>?</a:t>
            </a:r>
            <a:endParaRPr lang="en-US" sz="2800" dirty="0"/>
          </a:p>
        </p:txBody>
      </p:sp>
      <p:sp>
        <p:nvSpPr>
          <p:cNvPr id="1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Part 3 </a:t>
            </a:r>
            <a:r>
              <a:rPr lang="en-US">
                <a:sym typeface="Symbol" pitchFamily="18" charset="2"/>
              </a:rPr>
              <a:t></a:t>
            </a:r>
            <a:r>
              <a:rPr lang="en-US"/>
              <a:t> Protocols                                                                                                           </a:t>
            </a:r>
            <a:fld id="{E9D5D8D5-E63D-4541-8E5A-E9CF7823B78C}" type="slidenum">
              <a:rPr lang="en-US">
                <a:latin typeface="Times New Roman" pitchFamily="18" charset="0"/>
              </a:rPr>
              <a:pPr/>
              <a:t>36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153605" name="Line 5"/>
          <p:cNvSpPr>
            <a:spLocks noChangeShapeType="1"/>
          </p:cNvSpPr>
          <p:nvPr/>
        </p:nvSpPr>
        <p:spPr bwMode="auto">
          <a:xfrm flipV="1">
            <a:off x="2286000" y="2706688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606" name="Line 6"/>
          <p:cNvSpPr>
            <a:spLocks noChangeShapeType="1"/>
          </p:cNvSpPr>
          <p:nvPr/>
        </p:nvSpPr>
        <p:spPr bwMode="auto">
          <a:xfrm flipH="1" flipV="1">
            <a:off x="2209800" y="3316288"/>
            <a:ext cx="4724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607" name="Rectangle 7"/>
          <p:cNvSpPr>
            <a:spLocks noChangeArrowheads="1"/>
          </p:cNvSpPr>
          <p:nvPr/>
        </p:nvSpPr>
        <p:spPr bwMode="auto">
          <a:xfrm>
            <a:off x="1157288" y="4017963"/>
            <a:ext cx="90011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0"/>
              <a:t>Alice</a:t>
            </a:r>
          </a:p>
        </p:txBody>
      </p:sp>
      <p:sp>
        <p:nvSpPr>
          <p:cNvPr id="153608" name="Rectangle 8"/>
          <p:cNvSpPr>
            <a:spLocks noChangeArrowheads="1"/>
          </p:cNvSpPr>
          <p:nvPr/>
        </p:nvSpPr>
        <p:spPr bwMode="auto">
          <a:xfrm>
            <a:off x="7359650" y="3978275"/>
            <a:ext cx="71755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0"/>
              <a:t>Bob</a:t>
            </a:r>
          </a:p>
        </p:txBody>
      </p:sp>
      <p:sp>
        <p:nvSpPr>
          <p:cNvPr id="153609" name="Line 9"/>
          <p:cNvSpPr>
            <a:spLocks noChangeShapeType="1"/>
          </p:cNvSpPr>
          <p:nvPr/>
        </p:nvSpPr>
        <p:spPr bwMode="auto">
          <a:xfrm flipV="1">
            <a:off x="2286000" y="4002088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610" name="Rectangle 10"/>
          <p:cNvSpPr>
            <a:spLocks noChangeArrowheads="1"/>
          </p:cNvSpPr>
          <p:nvPr/>
        </p:nvSpPr>
        <p:spPr bwMode="auto">
          <a:xfrm>
            <a:off x="3505200" y="2209800"/>
            <a:ext cx="19272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0">
                <a:latin typeface="Times-Roman" charset="0"/>
              </a:rPr>
              <a:t>“I’m Alice”, R</a:t>
            </a:r>
            <a:endParaRPr lang="en-US" b="0"/>
          </a:p>
        </p:txBody>
      </p:sp>
      <p:sp>
        <p:nvSpPr>
          <p:cNvPr id="153611" name="Rectangle 11"/>
          <p:cNvSpPr>
            <a:spLocks noChangeArrowheads="1"/>
          </p:cNvSpPr>
          <p:nvPr/>
        </p:nvSpPr>
        <p:spPr bwMode="auto">
          <a:xfrm>
            <a:off x="3881438" y="2778125"/>
            <a:ext cx="12239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0">
                <a:latin typeface="Times-Roman" charset="0"/>
              </a:rPr>
              <a:t>[R,K]</a:t>
            </a:r>
            <a:r>
              <a:rPr lang="en-US" b="0" baseline="-25000">
                <a:latin typeface="Times-Roman" charset="0"/>
              </a:rPr>
              <a:t>Bob</a:t>
            </a:r>
            <a:endParaRPr lang="en-US" b="0"/>
          </a:p>
        </p:txBody>
      </p:sp>
      <p:sp>
        <p:nvSpPr>
          <p:cNvPr id="153612" name="Rectangle 12"/>
          <p:cNvSpPr>
            <a:spLocks noChangeArrowheads="1"/>
          </p:cNvSpPr>
          <p:nvPr/>
        </p:nvSpPr>
        <p:spPr bwMode="auto">
          <a:xfrm>
            <a:off x="3643313" y="3481388"/>
            <a:ext cx="1733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0">
                <a:latin typeface="Times-Roman" charset="0"/>
              </a:rPr>
              <a:t>[R +1,K]</a:t>
            </a:r>
            <a:r>
              <a:rPr lang="en-US" b="0" baseline="-25000">
                <a:latin typeface="Times-Roman" charset="0"/>
              </a:rPr>
              <a:t>Alice</a:t>
            </a:r>
            <a:endParaRPr lang="en-US" b="0"/>
          </a:p>
        </p:txBody>
      </p:sp>
      <p:pic>
        <p:nvPicPr>
          <p:cNvPr id="153616" name="Picture 1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66800" y="2414588"/>
            <a:ext cx="946150" cy="1624012"/>
          </a:xfrm>
          <a:prstGeom prst="rect">
            <a:avLst/>
          </a:prstGeom>
          <a:noFill/>
        </p:spPr>
      </p:pic>
      <p:pic>
        <p:nvPicPr>
          <p:cNvPr id="153617" name="Picture 1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162800" y="2297113"/>
            <a:ext cx="1076325" cy="166528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83259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7" dur="500"/>
                                        <p:tgtEl>
                                          <p:spTgt spid="15360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entr" presetSubtype="8413800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22" dur="500"/>
                                        <p:tgtEl>
                                          <p:spTgt spid="15360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0" dur="500"/>
                                        <p:tgtEl>
                                          <p:spTgt spid="1536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15" grpId="0" build="p" autoUpdateAnimBg="0"/>
      <p:bldP spid="153605" grpId="0" animBg="1"/>
      <p:bldP spid="153606" grpId="0" animBg="1"/>
      <p:bldP spid="153609" grpId="0" animBg="1"/>
      <p:bldP spid="153610" grpId="0" autoUpdateAnimBg="0"/>
      <p:bldP spid="153611" grpId="0" autoUpdateAnimBg="0"/>
      <p:bldP spid="153612" grpId="0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1371600"/>
          </a:xfrm>
        </p:spPr>
        <p:txBody>
          <a:bodyPr>
            <a:normAutofit fontScale="90000"/>
          </a:bodyPr>
          <a:lstStyle/>
          <a:p>
            <a:r>
              <a:rPr lang="en-US"/>
              <a:t>Public Key Authentication and Session Key</a:t>
            </a:r>
          </a:p>
        </p:txBody>
      </p:sp>
      <p:sp>
        <p:nvSpPr>
          <p:cNvPr id="155663" name="Rectangle 15"/>
          <p:cNvSpPr>
            <a:spLocks noGrp="1" noChangeArrowheads="1"/>
          </p:cNvSpPr>
          <p:nvPr>
            <p:ph idx="1"/>
          </p:nvPr>
        </p:nvSpPr>
        <p:spPr>
          <a:xfrm>
            <a:off x="914400" y="4495800"/>
            <a:ext cx="7696200" cy="1524000"/>
          </a:xfrm>
          <a:noFill/>
          <a:ln/>
        </p:spPr>
        <p:txBody>
          <a:bodyPr>
            <a:normAutofit lnSpcReduction="10000"/>
          </a:bodyPr>
          <a:lstStyle/>
          <a:p>
            <a:r>
              <a:rPr lang="en-US" sz="2800"/>
              <a:t>Is this secure?</a:t>
            </a:r>
          </a:p>
          <a:p>
            <a:r>
              <a:rPr lang="en-US" sz="2800"/>
              <a:t>Seems to be OK</a:t>
            </a:r>
          </a:p>
          <a:p>
            <a:r>
              <a:rPr lang="en-US" sz="2800"/>
              <a:t>Mutual authentication and session key!</a:t>
            </a:r>
          </a:p>
        </p:txBody>
      </p:sp>
      <p:sp>
        <p:nvSpPr>
          <p:cNvPr id="1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Part 3 </a:t>
            </a:r>
            <a:r>
              <a:rPr lang="en-US">
                <a:sym typeface="Symbol" pitchFamily="18" charset="2"/>
              </a:rPr>
              <a:t></a:t>
            </a:r>
            <a:r>
              <a:rPr lang="en-US"/>
              <a:t> Protocols                                                                                                           </a:t>
            </a:r>
            <a:fld id="{9D53C78D-1B08-4A4C-AB9F-13FD7AF5DD0C}" type="slidenum">
              <a:rPr lang="en-US">
                <a:latin typeface="Times New Roman" pitchFamily="18" charset="0"/>
              </a:rPr>
              <a:pPr/>
              <a:t>37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155653" name="Line 5"/>
          <p:cNvSpPr>
            <a:spLocks noChangeShapeType="1"/>
          </p:cNvSpPr>
          <p:nvPr/>
        </p:nvSpPr>
        <p:spPr bwMode="auto">
          <a:xfrm flipV="1">
            <a:off x="2286000" y="2630488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5654" name="Line 6"/>
          <p:cNvSpPr>
            <a:spLocks noChangeShapeType="1"/>
          </p:cNvSpPr>
          <p:nvPr/>
        </p:nvSpPr>
        <p:spPr bwMode="auto">
          <a:xfrm flipH="1" flipV="1">
            <a:off x="2209800" y="3240088"/>
            <a:ext cx="4724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5655" name="Rectangle 7"/>
          <p:cNvSpPr>
            <a:spLocks noChangeArrowheads="1"/>
          </p:cNvSpPr>
          <p:nvPr/>
        </p:nvSpPr>
        <p:spPr bwMode="auto">
          <a:xfrm>
            <a:off x="1143000" y="3810000"/>
            <a:ext cx="900113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0"/>
              <a:t>Alice</a:t>
            </a:r>
          </a:p>
        </p:txBody>
      </p:sp>
      <p:sp>
        <p:nvSpPr>
          <p:cNvPr id="155656" name="Rectangle 8"/>
          <p:cNvSpPr>
            <a:spLocks noChangeArrowheads="1"/>
          </p:cNvSpPr>
          <p:nvPr/>
        </p:nvSpPr>
        <p:spPr bwMode="auto">
          <a:xfrm>
            <a:off x="7359650" y="3789363"/>
            <a:ext cx="71755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0"/>
              <a:t>Bob</a:t>
            </a:r>
          </a:p>
        </p:txBody>
      </p:sp>
      <p:sp>
        <p:nvSpPr>
          <p:cNvPr id="155657" name="Line 9"/>
          <p:cNvSpPr>
            <a:spLocks noChangeShapeType="1"/>
          </p:cNvSpPr>
          <p:nvPr/>
        </p:nvSpPr>
        <p:spPr bwMode="auto">
          <a:xfrm flipV="1">
            <a:off x="2286000" y="3925888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5658" name="Rectangle 10"/>
          <p:cNvSpPr>
            <a:spLocks noChangeArrowheads="1"/>
          </p:cNvSpPr>
          <p:nvPr/>
        </p:nvSpPr>
        <p:spPr bwMode="auto">
          <a:xfrm>
            <a:off x="3505200" y="2133600"/>
            <a:ext cx="19272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0">
                <a:latin typeface="Times-Roman" charset="0"/>
              </a:rPr>
              <a:t>“I’m Alice”, R</a:t>
            </a:r>
            <a:endParaRPr lang="en-US" b="0"/>
          </a:p>
        </p:txBody>
      </p:sp>
      <p:sp>
        <p:nvSpPr>
          <p:cNvPr id="155659" name="Rectangle 11"/>
          <p:cNvSpPr>
            <a:spLocks noChangeArrowheads="1"/>
          </p:cNvSpPr>
          <p:nvPr/>
        </p:nvSpPr>
        <p:spPr bwMode="auto">
          <a:xfrm>
            <a:off x="3621088" y="2722563"/>
            <a:ext cx="1866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0">
                <a:latin typeface="Times-Roman" charset="0"/>
              </a:rPr>
              <a:t>{[R,K]</a:t>
            </a:r>
            <a:r>
              <a:rPr lang="en-US" b="0" baseline="-25000">
                <a:latin typeface="Times-Roman" charset="0"/>
              </a:rPr>
              <a:t>Bob</a:t>
            </a:r>
            <a:r>
              <a:rPr lang="en-US" b="0">
                <a:latin typeface="Times-Roman" charset="0"/>
              </a:rPr>
              <a:t>}</a:t>
            </a:r>
            <a:r>
              <a:rPr lang="en-US" b="0" baseline="-25000">
                <a:latin typeface="Times-Roman" charset="0"/>
              </a:rPr>
              <a:t>Alice</a:t>
            </a:r>
            <a:endParaRPr lang="en-US" b="0"/>
          </a:p>
        </p:txBody>
      </p:sp>
      <p:sp>
        <p:nvSpPr>
          <p:cNvPr id="155660" name="Rectangle 12"/>
          <p:cNvSpPr>
            <a:spLocks noChangeArrowheads="1"/>
          </p:cNvSpPr>
          <p:nvPr/>
        </p:nvSpPr>
        <p:spPr bwMode="auto">
          <a:xfrm>
            <a:off x="3494088" y="3427413"/>
            <a:ext cx="22987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0">
                <a:latin typeface="Times-Roman" charset="0"/>
              </a:rPr>
              <a:t>{[R +1,K]</a:t>
            </a:r>
            <a:r>
              <a:rPr lang="en-US" b="0" baseline="-25000">
                <a:latin typeface="Times-Roman" charset="0"/>
              </a:rPr>
              <a:t>Alice</a:t>
            </a:r>
            <a:r>
              <a:rPr lang="en-US" b="0">
                <a:latin typeface="Times-Roman" charset="0"/>
              </a:rPr>
              <a:t>}</a:t>
            </a:r>
            <a:r>
              <a:rPr lang="en-US" b="0" baseline="-25000">
                <a:latin typeface="Times-Roman" charset="0"/>
              </a:rPr>
              <a:t>Bob</a:t>
            </a:r>
            <a:endParaRPr lang="en-US" b="0"/>
          </a:p>
        </p:txBody>
      </p:sp>
      <p:pic>
        <p:nvPicPr>
          <p:cNvPr id="155664" name="Picture 1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66800" y="2286000"/>
            <a:ext cx="946150" cy="1624013"/>
          </a:xfrm>
          <a:prstGeom prst="rect">
            <a:avLst/>
          </a:prstGeom>
          <a:noFill/>
        </p:spPr>
      </p:pic>
      <p:pic>
        <p:nvPicPr>
          <p:cNvPr id="155665" name="Picture 1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162800" y="2133600"/>
            <a:ext cx="1076325" cy="166528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32540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7" dur="500"/>
                                        <p:tgtEl>
                                          <p:spTgt spid="15565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5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entr" presetSubtype="8415076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5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5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22" dur="500"/>
                                        <p:tgtEl>
                                          <p:spTgt spid="15565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5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0" dur="500"/>
                                        <p:tgtEl>
                                          <p:spTgt spid="1556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5" dur="500"/>
                                        <p:tgtEl>
                                          <p:spTgt spid="1556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0" dur="500"/>
                                        <p:tgtEl>
                                          <p:spTgt spid="1556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663" grpId="0" build="p" autoUpdateAnimBg="0"/>
      <p:bldP spid="155653" grpId="0" animBg="1"/>
      <p:bldP spid="155654" grpId="0" animBg="1"/>
      <p:bldP spid="155657" grpId="0" animBg="1"/>
      <p:bldP spid="155658" grpId="0" autoUpdateAnimBg="0"/>
      <p:bldP spid="155659" grpId="0" autoUpdateAnimBg="0"/>
      <p:bldP spid="155660" grpId="0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1371600"/>
          </a:xfrm>
        </p:spPr>
        <p:txBody>
          <a:bodyPr>
            <a:normAutofit fontScale="90000"/>
          </a:bodyPr>
          <a:lstStyle/>
          <a:p>
            <a:r>
              <a:rPr lang="en-US"/>
              <a:t>Public Key Authentication and Session Key</a:t>
            </a:r>
          </a:p>
        </p:txBody>
      </p:sp>
      <p:sp>
        <p:nvSpPr>
          <p:cNvPr id="156687" name="Rectangle 15"/>
          <p:cNvSpPr>
            <a:spLocks noGrp="1" noChangeArrowheads="1"/>
          </p:cNvSpPr>
          <p:nvPr>
            <p:ph idx="1"/>
          </p:nvPr>
        </p:nvSpPr>
        <p:spPr>
          <a:xfrm>
            <a:off x="685800" y="4572000"/>
            <a:ext cx="7848600" cy="1524000"/>
          </a:xfrm>
          <a:noFill/>
          <a:ln/>
        </p:spPr>
        <p:txBody>
          <a:bodyPr/>
          <a:lstStyle/>
          <a:p>
            <a:r>
              <a:rPr lang="en-US" sz="2800"/>
              <a:t>Is this secure?</a:t>
            </a:r>
          </a:p>
          <a:p>
            <a:r>
              <a:rPr lang="en-US" sz="2800"/>
              <a:t>Seems to be OK</a:t>
            </a:r>
          </a:p>
          <a:p>
            <a:pPr lvl="1"/>
            <a:r>
              <a:rPr lang="en-US" sz="2400"/>
              <a:t>Anyone can see </a:t>
            </a:r>
            <a:r>
              <a:rPr lang="en-US" sz="2000">
                <a:latin typeface="Times-Roman" charset="0"/>
              </a:rPr>
              <a:t>{R,K}</a:t>
            </a:r>
            <a:r>
              <a:rPr lang="en-US" sz="2000" baseline="-25000">
                <a:latin typeface="Times-Roman" charset="0"/>
              </a:rPr>
              <a:t>Alice</a:t>
            </a:r>
            <a:r>
              <a:rPr lang="en-US" sz="2400"/>
              <a:t> and </a:t>
            </a:r>
            <a:r>
              <a:rPr lang="en-US" sz="2000">
                <a:latin typeface="Times-Roman" charset="0"/>
              </a:rPr>
              <a:t>{R +1,K}</a:t>
            </a:r>
            <a:r>
              <a:rPr lang="en-US" sz="2000" baseline="-25000">
                <a:latin typeface="Times-Roman" charset="0"/>
              </a:rPr>
              <a:t>Bob</a:t>
            </a:r>
            <a:r>
              <a:rPr lang="en-US" sz="2400"/>
              <a:t> </a:t>
            </a:r>
          </a:p>
        </p:txBody>
      </p:sp>
      <p:sp>
        <p:nvSpPr>
          <p:cNvPr id="1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Part 3 </a:t>
            </a:r>
            <a:r>
              <a:rPr lang="en-US">
                <a:sym typeface="Symbol" pitchFamily="18" charset="2"/>
              </a:rPr>
              <a:t></a:t>
            </a:r>
            <a:r>
              <a:rPr lang="en-US"/>
              <a:t> Protocols                                                                                                           </a:t>
            </a:r>
            <a:fld id="{B5E2F8E8-D18E-48E8-9213-39A80BDAADAC}" type="slidenum">
              <a:rPr lang="en-US">
                <a:latin typeface="Times New Roman" pitchFamily="18" charset="0"/>
              </a:rPr>
              <a:pPr/>
              <a:t>38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156677" name="Line 5"/>
          <p:cNvSpPr>
            <a:spLocks noChangeShapeType="1"/>
          </p:cNvSpPr>
          <p:nvPr/>
        </p:nvSpPr>
        <p:spPr bwMode="auto">
          <a:xfrm flipV="1">
            <a:off x="2286000" y="2706688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6678" name="Line 6"/>
          <p:cNvSpPr>
            <a:spLocks noChangeShapeType="1"/>
          </p:cNvSpPr>
          <p:nvPr/>
        </p:nvSpPr>
        <p:spPr bwMode="auto">
          <a:xfrm flipH="1" flipV="1">
            <a:off x="2209800" y="3316288"/>
            <a:ext cx="4724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6679" name="Rectangle 7"/>
          <p:cNvSpPr>
            <a:spLocks noChangeArrowheads="1"/>
          </p:cNvSpPr>
          <p:nvPr/>
        </p:nvSpPr>
        <p:spPr bwMode="auto">
          <a:xfrm>
            <a:off x="1233488" y="3886200"/>
            <a:ext cx="90011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0"/>
              <a:t>Alice</a:t>
            </a:r>
          </a:p>
        </p:txBody>
      </p:sp>
      <p:sp>
        <p:nvSpPr>
          <p:cNvPr id="156680" name="Rectangle 8"/>
          <p:cNvSpPr>
            <a:spLocks noChangeArrowheads="1"/>
          </p:cNvSpPr>
          <p:nvPr/>
        </p:nvSpPr>
        <p:spPr bwMode="auto">
          <a:xfrm>
            <a:off x="7315200" y="3865563"/>
            <a:ext cx="71755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0"/>
              <a:t>Bob</a:t>
            </a:r>
          </a:p>
        </p:txBody>
      </p:sp>
      <p:sp>
        <p:nvSpPr>
          <p:cNvPr id="156681" name="Line 9"/>
          <p:cNvSpPr>
            <a:spLocks noChangeShapeType="1"/>
          </p:cNvSpPr>
          <p:nvPr/>
        </p:nvSpPr>
        <p:spPr bwMode="auto">
          <a:xfrm flipV="1">
            <a:off x="2286000" y="3910013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6682" name="Rectangle 10"/>
          <p:cNvSpPr>
            <a:spLocks noChangeArrowheads="1"/>
          </p:cNvSpPr>
          <p:nvPr/>
        </p:nvSpPr>
        <p:spPr bwMode="auto">
          <a:xfrm>
            <a:off x="3505200" y="2209800"/>
            <a:ext cx="19272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0">
                <a:latin typeface="Times-Roman" charset="0"/>
              </a:rPr>
              <a:t>“I’m Alice”, R</a:t>
            </a:r>
            <a:endParaRPr lang="en-US" b="0"/>
          </a:p>
        </p:txBody>
      </p:sp>
      <p:sp>
        <p:nvSpPr>
          <p:cNvPr id="156683" name="Rectangle 11"/>
          <p:cNvSpPr>
            <a:spLocks noChangeArrowheads="1"/>
          </p:cNvSpPr>
          <p:nvPr/>
        </p:nvSpPr>
        <p:spPr bwMode="auto">
          <a:xfrm>
            <a:off x="3619500" y="2778125"/>
            <a:ext cx="1866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0">
                <a:latin typeface="Times-Roman" charset="0"/>
              </a:rPr>
              <a:t>[{R,K}</a:t>
            </a:r>
            <a:r>
              <a:rPr lang="en-US" b="0" baseline="-25000">
                <a:latin typeface="Times-Roman" charset="0"/>
              </a:rPr>
              <a:t>Alice</a:t>
            </a:r>
            <a:r>
              <a:rPr lang="en-US" b="0">
                <a:latin typeface="Times-Roman" charset="0"/>
              </a:rPr>
              <a:t>]</a:t>
            </a:r>
            <a:r>
              <a:rPr lang="en-US" b="0" baseline="-25000">
                <a:latin typeface="Times-Roman" charset="0"/>
              </a:rPr>
              <a:t>Bob</a:t>
            </a:r>
            <a:endParaRPr lang="en-US" b="0"/>
          </a:p>
        </p:txBody>
      </p:sp>
      <p:sp>
        <p:nvSpPr>
          <p:cNvPr id="156684" name="Rectangle 12"/>
          <p:cNvSpPr>
            <a:spLocks noChangeArrowheads="1"/>
          </p:cNvSpPr>
          <p:nvPr/>
        </p:nvSpPr>
        <p:spPr bwMode="auto">
          <a:xfrm>
            <a:off x="3505200" y="3390900"/>
            <a:ext cx="22987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0">
                <a:latin typeface="Times-Roman" charset="0"/>
              </a:rPr>
              <a:t>[{R +1,K}</a:t>
            </a:r>
            <a:r>
              <a:rPr lang="en-US" b="0" baseline="-25000">
                <a:latin typeface="Times-Roman" charset="0"/>
              </a:rPr>
              <a:t>Bob</a:t>
            </a:r>
            <a:r>
              <a:rPr lang="en-US" b="0">
                <a:latin typeface="Times-Roman" charset="0"/>
              </a:rPr>
              <a:t>]</a:t>
            </a:r>
            <a:r>
              <a:rPr lang="en-US" b="0" baseline="-25000">
                <a:latin typeface="Times-Roman" charset="0"/>
              </a:rPr>
              <a:t>Alice</a:t>
            </a:r>
            <a:endParaRPr lang="en-US" b="0"/>
          </a:p>
        </p:txBody>
      </p:sp>
      <p:pic>
        <p:nvPicPr>
          <p:cNvPr id="156688" name="Picture 1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43000" y="2338388"/>
            <a:ext cx="946150" cy="1624012"/>
          </a:xfrm>
          <a:prstGeom prst="rect">
            <a:avLst/>
          </a:prstGeom>
          <a:noFill/>
        </p:spPr>
      </p:pic>
      <p:pic>
        <p:nvPicPr>
          <p:cNvPr id="156689" name="Picture 1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153275" y="2209800"/>
            <a:ext cx="1076325" cy="166528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60513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7" dur="500"/>
                                        <p:tgtEl>
                                          <p:spTgt spid="15667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entr" presetSubtype="8416713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22" dur="500"/>
                                        <p:tgtEl>
                                          <p:spTgt spid="15668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0" dur="500"/>
                                        <p:tgtEl>
                                          <p:spTgt spid="1566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5" dur="500"/>
                                        <p:tgtEl>
                                          <p:spTgt spid="1566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6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8" dur="500"/>
                                        <p:tgtEl>
                                          <p:spTgt spid="1566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687" grpId="0" build="p" autoUpdateAnimBg="0"/>
      <p:bldP spid="156677" grpId="0" animBg="1"/>
      <p:bldP spid="156678" grpId="0" animBg="1"/>
      <p:bldP spid="156681" grpId="0" animBg="1"/>
      <p:bldP spid="156682" grpId="0" autoUpdateAnimBg="0"/>
      <p:bldP spid="156683" grpId="0" autoUpdateAnimBg="0"/>
      <p:bldP spid="156684" grpId="0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914400"/>
          </a:xfrm>
        </p:spPr>
        <p:txBody>
          <a:bodyPr/>
          <a:lstStyle/>
          <a:p>
            <a:r>
              <a:rPr lang="en-US" dirty="0"/>
              <a:t>Timestamps</a:t>
            </a:r>
          </a:p>
        </p:txBody>
      </p:sp>
      <p:sp>
        <p:nvSpPr>
          <p:cNvPr id="167939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371600"/>
            <a:ext cx="7924800" cy="4724400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A timestamp </a:t>
            </a:r>
            <a:r>
              <a:rPr lang="en-US" sz="2800" dirty="0">
                <a:latin typeface="Times-Roman" charset="0"/>
              </a:rPr>
              <a:t>T</a:t>
            </a:r>
            <a:r>
              <a:rPr lang="en-US" sz="2800" dirty="0"/>
              <a:t> is the current time</a:t>
            </a:r>
          </a:p>
          <a:p>
            <a:r>
              <a:rPr lang="en-US" sz="2800" dirty="0"/>
              <a:t>Timestamps used in many security protocols (Kerberos, for example)</a:t>
            </a:r>
          </a:p>
          <a:p>
            <a:r>
              <a:rPr lang="en-US" sz="2800" dirty="0"/>
              <a:t>Timestamps reduce number of messages</a:t>
            </a:r>
          </a:p>
          <a:p>
            <a:pPr lvl="1"/>
            <a:r>
              <a:rPr lang="en-US" sz="2400" dirty="0"/>
              <a:t>Like a nonce that both sides know in advance</a:t>
            </a:r>
          </a:p>
          <a:p>
            <a:r>
              <a:rPr lang="en-US" sz="2800" dirty="0"/>
              <a:t>But, use of timestamps implies that time is a security-critical parameter</a:t>
            </a:r>
          </a:p>
          <a:p>
            <a:r>
              <a:rPr lang="en-US" sz="2800" dirty="0"/>
              <a:t>Clocks never exactly the same, so must allow for </a:t>
            </a:r>
            <a:r>
              <a:rPr lang="en-US" sz="2800" b="1" dirty="0">
                <a:solidFill>
                  <a:schemeClr val="accent2"/>
                </a:solidFill>
              </a:rPr>
              <a:t>clock skew </a:t>
            </a:r>
            <a:r>
              <a:rPr lang="en-US" sz="2800" dirty="0">
                <a:sym typeface="Symbol" pitchFamily="18" charset="2"/>
              </a:rPr>
              <a:t></a:t>
            </a:r>
            <a:r>
              <a:rPr lang="en-US" sz="2800" dirty="0"/>
              <a:t> risk of replay</a:t>
            </a:r>
            <a:endParaRPr lang="en-US" sz="2800" b="1" dirty="0">
              <a:solidFill>
                <a:schemeClr val="accent2"/>
              </a:solidFill>
            </a:endParaRPr>
          </a:p>
          <a:p>
            <a:r>
              <a:rPr lang="en-US" sz="2800" dirty="0"/>
              <a:t>How much clock skew is enough?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Part 3 </a:t>
            </a:r>
            <a:r>
              <a:rPr lang="en-US">
                <a:sym typeface="Symbol" pitchFamily="18" charset="2"/>
              </a:rPr>
              <a:t></a:t>
            </a:r>
            <a:r>
              <a:rPr lang="en-US"/>
              <a:t> Protocols                                                                                                           </a:t>
            </a:r>
            <a:fld id="{06DCA0CC-5C97-4B1B-8DB4-D193E4B335D2}" type="slidenum">
              <a:rPr lang="en-US">
                <a:latin typeface="Times New Roman" pitchFamily="18" charset="0"/>
              </a:rPr>
              <a:pPr/>
              <a:t>39</a:t>
            </a:fld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24934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914400"/>
          </a:xfrm>
        </p:spPr>
        <p:txBody>
          <a:bodyPr/>
          <a:lstStyle/>
          <a:p>
            <a:r>
              <a:rPr lang="en-US"/>
              <a:t>Ideal Security Protocol</a:t>
            </a:r>
          </a:p>
        </p:txBody>
      </p:sp>
      <p:sp>
        <p:nvSpPr>
          <p:cNvPr id="30515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295400"/>
            <a:ext cx="7620000" cy="47244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2800"/>
              <a:t>Satisfies security requirements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Requirements must be precise</a:t>
            </a:r>
          </a:p>
          <a:p>
            <a:pPr>
              <a:lnSpc>
                <a:spcPct val="90000"/>
              </a:lnSpc>
            </a:pPr>
            <a:r>
              <a:rPr lang="en-US" sz="2800"/>
              <a:t>Efficient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Minimize computational requirement </a:t>
            </a:r>
            <a:r>
              <a:rPr lang="en-US">
                <a:sym typeface="Symbol" pitchFamily="18" charset="2"/>
              </a:rPr>
              <a:t></a:t>
            </a:r>
            <a:r>
              <a:rPr lang="en-US" sz="2400"/>
              <a:t> in particular, costly public key operations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Minimize delays/bandwidth</a:t>
            </a:r>
          </a:p>
          <a:p>
            <a:pPr>
              <a:lnSpc>
                <a:spcPct val="90000"/>
              </a:lnSpc>
            </a:pPr>
            <a:r>
              <a:rPr lang="en-US" sz="2800"/>
              <a:t>Not fragile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Must work when attacker tries to break it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Works even if environment changes</a:t>
            </a:r>
          </a:p>
          <a:p>
            <a:pPr>
              <a:lnSpc>
                <a:spcPct val="90000"/>
              </a:lnSpc>
            </a:pPr>
            <a:r>
              <a:rPr lang="en-US" sz="2800"/>
              <a:t>Easy to use and implement, flexible, etc.</a:t>
            </a:r>
          </a:p>
          <a:p>
            <a:pPr>
              <a:lnSpc>
                <a:spcPct val="90000"/>
              </a:lnSpc>
            </a:pPr>
            <a:r>
              <a:rPr lang="en-US" sz="2800"/>
              <a:t>Very difficult to satisfy all of these!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Part 3 </a:t>
            </a:r>
            <a:r>
              <a:rPr lang="en-US">
                <a:sym typeface="Symbol" pitchFamily="18" charset="2"/>
              </a:rPr>
              <a:t></a:t>
            </a:r>
            <a:r>
              <a:rPr lang="en-US"/>
              <a:t> Protocols                                                                                                           </a:t>
            </a:r>
            <a:fld id="{797B84EC-3125-448C-A222-511F0337E8E9}" type="slidenum">
              <a:rPr lang="en-US">
                <a:latin typeface="Times New Roman" pitchFamily="18" charset="0"/>
              </a:rPr>
              <a:pPr/>
              <a:t>4</a:t>
            </a:fld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6816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3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Public Key </a:t>
            </a:r>
            <a:r>
              <a:rPr lang="en-US" dirty="0" smtClean="0"/>
              <a:t>Authentication and Session Key</a:t>
            </a:r>
            <a:endParaRPr lang="en-US" dirty="0"/>
          </a:p>
        </p:txBody>
      </p:sp>
      <p:sp>
        <p:nvSpPr>
          <p:cNvPr id="31539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752600"/>
            <a:ext cx="7772400" cy="4267200"/>
          </a:xfrm>
        </p:spPr>
        <p:txBody>
          <a:bodyPr>
            <a:normAutofit lnSpcReduction="10000"/>
          </a:bodyPr>
          <a:lstStyle/>
          <a:p>
            <a:r>
              <a:rPr lang="en-US" sz="2800"/>
              <a:t>Sign and encrypt with nonce…</a:t>
            </a:r>
          </a:p>
          <a:p>
            <a:pPr lvl="1"/>
            <a:r>
              <a:rPr lang="en-US" sz="2400" b="1">
                <a:solidFill>
                  <a:schemeClr val="hlink"/>
                </a:solidFill>
              </a:rPr>
              <a:t>Secure</a:t>
            </a:r>
            <a:endParaRPr lang="en-US" sz="2400"/>
          </a:p>
          <a:p>
            <a:r>
              <a:rPr lang="en-US" sz="2800"/>
              <a:t>Encrypt and sign with nonce…</a:t>
            </a:r>
          </a:p>
          <a:p>
            <a:pPr lvl="1"/>
            <a:r>
              <a:rPr lang="en-US" sz="2400" b="1">
                <a:solidFill>
                  <a:schemeClr val="hlink"/>
                </a:solidFill>
              </a:rPr>
              <a:t>Secure</a:t>
            </a:r>
            <a:endParaRPr lang="en-US" sz="2400"/>
          </a:p>
          <a:p>
            <a:r>
              <a:rPr lang="en-US" sz="2800"/>
              <a:t>Sign and encrypt with timestamp…</a:t>
            </a:r>
          </a:p>
          <a:p>
            <a:pPr lvl="1"/>
            <a:r>
              <a:rPr lang="en-US" sz="2400" b="1">
                <a:solidFill>
                  <a:schemeClr val="hlink"/>
                </a:solidFill>
              </a:rPr>
              <a:t>Secure</a:t>
            </a:r>
            <a:endParaRPr lang="en-US" sz="2400"/>
          </a:p>
          <a:p>
            <a:r>
              <a:rPr lang="en-US" sz="2800"/>
              <a:t>Encrypt and sign with timestamp…</a:t>
            </a:r>
          </a:p>
          <a:p>
            <a:pPr lvl="1"/>
            <a:r>
              <a:rPr lang="en-US" sz="2400" b="1">
                <a:solidFill>
                  <a:srgbClr val="FF0000"/>
                </a:solidFill>
              </a:rPr>
              <a:t>Insecure</a:t>
            </a:r>
          </a:p>
          <a:p>
            <a:r>
              <a:rPr lang="en-US" sz="2800"/>
              <a:t>Protocols can be subtle!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Part 3 </a:t>
            </a:r>
            <a:r>
              <a:rPr lang="en-US">
                <a:sym typeface="Symbol" pitchFamily="18" charset="2"/>
              </a:rPr>
              <a:t></a:t>
            </a:r>
            <a:r>
              <a:rPr lang="en-US"/>
              <a:t> Protocols                                                                                                           </a:t>
            </a:r>
            <a:fld id="{D46D42C2-63EE-43D6-881E-9A666ED32F7A}" type="slidenum">
              <a:rPr lang="en-US">
                <a:latin typeface="Times New Roman" pitchFamily="18" charset="0"/>
              </a:rPr>
              <a:pPr/>
              <a:t>40</a:t>
            </a:fld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9385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15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315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315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315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315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315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315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315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3153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5395" grpId="0" build="p" bldLvl="2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905000"/>
            <a:ext cx="7772400" cy="1143000"/>
          </a:xfrm>
        </p:spPr>
        <p:txBody>
          <a:bodyPr/>
          <a:lstStyle/>
          <a:p>
            <a:r>
              <a:rPr lang="en-US"/>
              <a:t>Zero Knowledge Proofs</a:t>
            </a:r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Part 3 </a:t>
            </a:r>
            <a:r>
              <a:rPr lang="en-US">
                <a:sym typeface="Symbol" pitchFamily="18" charset="2"/>
              </a:rPr>
              <a:t></a:t>
            </a:r>
            <a:r>
              <a:rPr lang="en-US"/>
              <a:t> Protocols                                                                                                           </a:t>
            </a:r>
            <a:fld id="{18869E0A-6F36-4AAC-A9FD-890825D8C8DE}" type="slidenum">
              <a:rPr lang="en-US">
                <a:latin typeface="Times New Roman" pitchFamily="18" charset="0"/>
              </a:rPr>
              <a:pPr/>
              <a:t>41</a:t>
            </a:fld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9422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r>
              <a:rPr lang="en-US"/>
              <a:t>Zero Knowledge Proof (ZKP)</a:t>
            </a:r>
          </a:p>
        </p:txBody>
      </p:sp>
      <p:sp>
        <p:nvSpPr>
          <p:cNvPr id="19251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752600"/>
            <a:ext cx="7772400" cy="4419600"/>
          </a:xfrm>
        </p:spPr>
        <p:txBody>
          <a:bodyPr/>
          <a:lstStyle/>
          <a:p>
            <a:r>
              <a:rPr lang="en-US" sz="2800"/>
              <a:t>Alice wants to prove that she knows a secret without revealing </a:t>
            </a:r>
            <a:r>
              <a:rPr lang="en-US" sz="2800" b="1">
                <a:solidFill>
                  <a:schemeClr val="accent2"/>
                </a:solidFill>
              </a:rPr>
              <a:t>any</a:t>
            </a:r>
            <a:r>
              <a:rPr lang="en-US" sz="2800"/>
              <a:t> info about it</a:t>
            </a:r>
          </a:p>
          <a:p>
            <a:r>
              <a:rPr lang="en-US" sz="2800"/>
              <a:t>Bob must verify that Alice knows secret</a:t>
            </a:r>
          </a:p>
          <a:p>
            <a:pPr lvl="1"/>
            <a:r>
              <a:rPr lang="en-US" sz="2400"/>
              <a:t>Even though he gains no info about the secret</a:t>
            </a:r>
          </a:p>
          <a:p>
            <a:r>
              <a:rPr lang="en-US" sz="2800"/>
              <a:t>Process is probabilistic</a:t>
            </a:r>
          </a:p>
          <a:p>
            <a:pPr lvl="1"/>
            <a:r>
              <a:rPr lang="en-US" sz="2400"/>
              <a:t>Bob can verify that Alice knows the secret to an arbitrarily high probability</a:t>
            </a:r>
          </a:p>
          <a:p>
            <a:r>
              <a:rPr lang="en-US" sz="2800"/>
              <a:t>An “interactive proof system”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Part 3 </a:t>
            </a:r>
            <a:r>
              <a:rPr lang="en-US">
                <a:sym typeface="Symbol" pitchFamily="18" charset="2"/>
              </a:rPr>
              <a:t></a:t>
            </a:r>
            <a:r>
              <a:rPr lang="en-US"/>
              <a:t> Protocols                                                                                                           </a:t>
            </a:r>
            <a:fld id="{6F2E0040-FE8C-4018-B9F9-AAB1B9E908C3}" type="slidenum">
              <a:rPr lang="en-US">
                <a:latin typeface="Times New Roman" pitchFamily="18" charset="0"/>
              </a:rPr>
              <a:pPr/>
              <a:t>42</a:t>
            </a:fld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07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838200"/>
          </a:xfrm>
        </p:spPr>
        <p:txBody>
          <a:bodyPr/>
          <a:lstStyle/>
          <a:p>
            <a:r>
              <a:rPr lang="en-US"/>
              <a:t>Bob’s Cave</a:t>
            </a:r>
          </a:p>
        </p:txBody>
      </p:sp>
      <p:sp>
        <p:nvSpPr>
          <p:cNvPr id="19353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676400"/>
            <a:ext cx="3810000" cy="4343400"/>
          </a:xfrm>
        </p:spPr>
        <p:txBody>
          <a:bodyPr/>
          <a:lstStyle/>
          <a:p>
            <a:r>
              <a:rPr lang="en-US" sz="2800" dirty="0"/>
              <a:t>Alice claims to know secret phrase to open path between </a:t>
            </a:r>
            <a:r>
              <a:rPr lang="en-US" sz="2800" dirty="0">
                <a:latin typeface="Times-Roman" charset="0"/>
              </a:rPr>
              <a:t>R</a:t>
            </a:r>
            <a:r>
              <a:rPr lang="en-US" sz="2800" dirty="0"/>
              <a:t> and </a:t>
            </a:r>
            <a:r>
              <a:rPr lang="en-US" sz="2800" dirty="0">
                <a:latin typeface="Times-Roman" charset="0"/>
              </a:rPr>
              <a:t>S</a:t>
            </a:r>
            <a:r>
              <a:rPr lang="en-US" sz="2800" dirty="0"/>
              <a:t> (“open </a:t>
            </a:r>
            <a:r>
              <a:rPr lang="en-US" sz="2800" dirty="0" err="1"/>
              <a:t>sarsparilla</a:t>
            </a:r>
            <a:r>
              <a:rPr lang="en-US" sz="2800" dirty="0"/>
              <a:t>”)</a:t>
            </a:r>
          </a:p>
          <a:p>
            <a:r>
              <a:rPr lang="en-US" sz="2800" dirty="0"/>
              <a:t>Can she convince Bob that she knows the secret without revealing phrase?</a:t>
            </a:r>
          </a:p>
        </p:txBody>
      </p:sp>
      <p:sp>
        <p:nvSpPr>
          <p:cNvPr id="21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Part 3 </a:t>
            </a:r>
            <a:r>
              <a:rPr lang="en-US">
                <a:sym typeface="Symbol" pitchFamily="18" charset="2"/>
              </a:rPr>
              <a:t></a:t>
            </a:r>
            <a:r>
              <a:rPr lang="en-US"/>
              <a:t> Protocols                                                                                                           </a:t>
            </a:r>
            <a:fld id="{3714E69D-F66C-4582-A68B-C1733990AA23}" type="slidenum">
              <a:rPr lang="en-US">
                <a:latin typeface="Times New Roman" pitchFamily="18" charset="0"/>
              </a:rPr>
              <a:pPr/>
              <a:t>43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193541" name="Line 5"/>
          <p:cNvSpPr>
            <a:spLocks noChangeShapeType="1"/>
          </p:cNvSpPr>
          <p:nvPr/>
        </p:nvSpPr>
        <p:spPr bwMode="auto">
          <a:xfrm>
            <a:off x="7620000" y="2514600"/>
            <a:ext cx="0" cy="3048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scene3d>
            <a:camera prst="legacyObliqueTopLeft"/>
            <a:lightRig rig="legacyFlat3" dir="t"/>
          </a:scene3d>
          <a:sp3d extrusionH="227000" prstMaterial="legacyMatte">
            <a:bevelT w="13500" h="13500" prst="angle"/>
            <a:bevelB w="13500" h="13500" prst="angle"/>
            <a:extrusionClr>
              <a:schemeClr val="bg2"/>
            </a:extrusionClr>
          </a:sp3d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193542" name="Line 6"/>
          <p:cNvSpPr>
            <a:spLocks noChangeShapeType="1"/>
          </p:cNvSpPr>
          <p:nvPr/>
        </p:nvSpPr>
        <p:spPr bwMode="auto">
          <a:xfrm flipH="1">
            <a:off x="6324600" y="2819400"/>
            <a:ext cx="1295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scene3d>
            <a:camera prst="legacyObliqueTopLeft"/>
            <a:lightRig rig="legacyFlat3" dir="t"/>
          </a:scene3d>
          <a:sp3d extrusionH="227000" prstMaterial="legacyMatte">
            <a:bevelT w="13500" h="13500" prst="angle"/>
            <a:bevelB w="13500" h="13500" prst="angle"/>
            <a:extrusionClr>
              <a:schemeClr val="bg2"/>
            </a:extrusionClr>
          </a:sp3d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193543" name="Line 7"/>
          <p:cNvSpPr>
            <a:spLocks noChangeShapeType="1"/>
          </p:cNvSpPr>
          <p:nvPr/>
        </p:nvSpPr>
        <p:spPr bwMode="auto">
          <a:xfrm>
            <a:off x="6324600" y="2819400"/>
            <a:ext cx="0" cy="7620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scene3d>
            <a:camera prst="legacyObliqueTopLeft"/>
            <a:lightRig rig="legacyFlat3" dir="t"/>
          </a:scene3d>
          <a:sp3d extrusionH="227000" prstMaterial="legacyMatte">
            <a:bevelT w="13500" h="13500" prst="angle"/>
            <a:bevelB w="13500" h="13500" prst="angle"/>
            <a:extrusionClr>
              <a:schemeClr val="bg2"/>
            </a:extrusionClr>
          </a:sp3d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193544" name="Line 8"/>
          <p:cNvSpPr>
            <a:spLocks noChangeShapeType="1"/>
          </p:cNvSpPr>
          <p:nvPr/>
        </p:nvSpPr>
        <p:spPr bwMode="auto">
          <a:xfrm flipH="1">
            <a:off x="4953000" y="3581400"/>
            <a:ext cx="13716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scene3d>
            <a:camera prst="legacyObliqueTopLeft"/>
            <a:lightRig rig="legacyFlat3" dir="t"/>
          </a:scene3d>
          <a:sp3d extrusionH="227000" prstMaterial="legacyMatte">
            <a:bevelT w="13500" h="13500" prst="angle"/>
            <a:bevelB w="13500" h="13500" prst="angle"/>
            <a:extrusionClr>
              <a:schemeClr val="bg2"/>
            </a:extrusionClr>
          </a:sp3d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193545" name="Line 9"/>
          <p:cNvSpPr>
            <a:spLocks noChangeShapeType="1"/>
          </p:cNvSpPr>
          <p:nvPr/>
        </p:nvSpPr>
        <p:spPr bwMode="auto">
          <a:xfrm>
            <a:off x="4953000" y="3581400"/>
            <a:ext cx="0" cy="10668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scene3d>
            <a:camera prst="legacyObliqueTopLeft"/>
            <a:lightRig rig="legacyFlat3" dir="t"/>
          </a:scene3d>
          <a:sp3d extrusionH="227000" prstMaterial="legacyMatte">
            <a:bevelT w="13500" h="13500" prst="angle"/>
            <a:bevelB w="13500" h="13500" prst="angle"/>
            <a:extrusionClr>
              <a:schemeClr val="bg2"/>
            </a:extrusionClr>
          </a:sp3d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193546" name="Line 10"/>
          <p:cNvSpPr>
            <a:spLocks noChangeShapeType="1"/>
          </p:cNvSpPr>
          <p:nvPr/>
        </p:nvSpPr>
        <p:spPr bwMode="auto">
          <a:xfrm>
            <a:off x="4953000" y="4648200"/>
            <a:ext cx="3124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scene3d>
            <a:camera prst="legacyObliqueTopLeft"/>
            <a:lightRig rig="legacyFlat3" dir="t"/>
          </a:scene3d>
          <a:sp3d extrusionH="227000" prstMaterial="legacyMatte">
            <a:bevelT w="13500" h="13500" prst="angle"/>
            <a:bevelB w="13500" h="13500" prst="angle"/>
            <a:extrusionClr>
              <a:schemeClr val="bg2"/>
            </a:extrusionClr>
          </a:sp3d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193547" name="Line 11"/>
          <p:cNvSpPr>
            <a:spLocks noChangeShapeType="1"/>
          </p:cNvSpPr>
          <p:nvPr/>
        </p:nvSpPr>
        <p:spPr bwMode="auto">
          <a:xfrm flipV="1">
            <a:off x="8077200" y="3581400"/>
            <a:ext cx="0" cy="10668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scene3d>
            <a:camera prst="legacyObliqueTopLeft"/>
            <a:lightRig rig="legacyFlat3" dir="t"/>
          </a:scene3d>
          <a:sp3d extrusionH="227000" prstMaterial="legacyMatte">
            <a:bevelT w="13500" h="13500" prst="angle"/>
            <a:bevelB w="13500" h="13500" prst="angle"/>
            <a:extrusionClr>
              <a:schemeClr val="bg2"/>
            </a:extrusionClr>
          </a:sp3d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193548" name="Line 12"/>
          <p:cNvSpPr>
            <a:spLocks noChangeShapeType="1"/>
          </p:cNvSpPr>
          <p:nvPr/>
        </p:nvSpPr>
        <p:spPr bwMode="auto">
          <a:xfrm flipH="1">
            <a:off x="6781800" y="3581400"/>
            <a:ext cx="1295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scene3d>
            <a:camera prst="legacyObliqueTopLeft"/>
            <a:lightRig rig="legacyFlat3" dir="t"/>
          </a:scene3d>
          <a:sp3d extrusionH="227000" prstMaterial="legacyMatte">
            <a:bevelT w="13500" h="13500" prst="angle"/>
            <a:bevelB w="13500" h="13500" prst="angle"/>
            <a:extrusionClr>
              <a:schemeClr val="bg2"/>
            </a:extrusionClr>
          </a:sp3d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193549" name="Line 13"/>
          <p:cNvSpPr>
            <a:spLocks noChangeShapeType="1"/>
          </p:cNvSpPr>
          <p:nvPr/>
        </p:nvSpPr>
        <p:spPr bwMode="auto">
          <a:xfrm flipV="1">
            <a:off x="6781800" y="3200400"/>
            <a:ext cx="0" cy="3810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scene3d>
            <a:camera prst="legacyObliqueTopLeft"/>
            <a:lightRig rig="legacyFlat3" dir="t"/>
          </a:scene3d>
          <a:sp3d extrusionH="227000" prstMaterial="legacyMatte">
            <a:bevelT w="13500" h="13500" prst="angle"/>
            <a:bevelB w="13500" h="13500" prst="angle"/>
            <a:extrusionClr>
              <a:schemeClr val="bg2"/>
            </a:extrusionClr>
          </a:sp3d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193550" name="Line 14"/>
          <p:cNvSpPr>
            <a:spLocks noChangeShapeType="1"/>
          </p:cNvSpPr>
          <p:nvPr/>
        </p:nvSpPr>
        <p:spPr bwMode="auto">
          <a:xfrm>
            <a:off x="6781800" y="3200400"/>
            <a:ext cx="1295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scene3d>
            <a:camera prst="legacyObliqueTopLeft"/>
            <a:lightRig rig="legacyFlat3" dir="t"/>
          </a:scene3d>
          <a:sp3d extrusionH="227000" prstMaterial="legacyMatte">
            <a:bevelT w="13500" h="13500" prst="angle"/>
            <a:bevelB w="13500" h="13500" prst="angle"/>
            <a:extrusionClr>
              <a:schemeClr val="bg2"/>
            </a:extrusionClr>
          </a:sp3d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193551" name="Line 15"/>
          <p:cNvSpPr>
            <a:spLocks noChangeShapeType="1"/>
          </p:cNvSpPr>
          <p:nvPr/>
        </p:nvSpPr>
        <p:spPr bwMode="auto">
          <a:xfrm flipV="1">
            <a:off x="8077200" y="2514600"/>
            <a:ext cx="0" cy="6858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scene3d>
            <a:camera prst="legacyObliqueTopLeft"/>
            <a:lightRig rig="legacyFlat3" dir="t"/>
          </a:scene3d>
          <a:sp3d extrusionH="227000" prstMaterial="legacyMatte">
            <a:bevelT w="13500" h="13500" prst="angle"/>
            <a:bevelB w="13500" h="13500" prst="angle"/>
            <a:extrusionClr>
              <a:schemeClr val="bg2"/>
            </a:extrusionClr>
          </a:sp3d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193552" name="Rectangle 16"/>
          <p:cNvSpPr>
            <a:spLocks noChangeArrowheads="1"/>
          </p:cNvSpPr>
          <p:nvPr/>
        </p:nvSpPr>
        <p:spPr bwMode="auto">
          <a:xfrm>
            <a:off x="7620000" y="2346325"/>
            <a:ext cx="3540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0">
                <a:latin typeface="Times-Roman" charset="0"/>
              </a:rPr>
              <a:t>P</a:t>
            </a:r>
          </a:p>
        </p:txBody>
      </p:sp>
      <p:sp>
        <p:nvSpPr>
          <p:cNvPr id="193553" name="Rectangle 17"/>
          <p:cNvSpPr>
            <a:spLocks noChangeArrowheads="1"/>
          </p:cNvSpPr>
          <p:nvPr/>
        </p:nvSpPr>
        <p:spPr bwMode="auto">
          <a:xfrm>
            <a:off x="6324600" y="3581400"/>
            <a:ext cx="381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0">
                <a:latin typeface="Times-Roman" charset="0"/>
              </a:rPr>
              <a:t>Q</a:t>
            </a:r>
          </a:p>
        </p:txBody>
      </p:sp>
      <p:sp>
        <p:nvSpPr>
          <p:cNvPr id="193554" name="Rectangle 18"/>
          <p:cNvSpPr>
            <a:spLocks noChangeArrowheads="1"/>
          </p:cNvSpPr>
          <p:nvPr/>
        </p:nvSpPr>
        <p:spPr bwMode="auto">
          <a:xfrm>
            <a:off x="6096000" y="4114800"/>
            <a:ext cx="368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0">
                <a:latin typeface="Times-Roman" charset="0"/>
              </a:rPr>
              <a:t>R</a:t>
            </a:r>
          </a:p>
        </p:txBody>
      </p:sp>
      <p:sp>
        <p:nvSpPr>
          <p:cNvPr id="193555" name="Rectangle 19"/>
          <p:cNvSpPr>
            <a:spLocks noChangeArrowheads="1"/>
          </p:cNvSpPr>
          <p:nvPr/>
        </p:nvSpPr>
        <p:spPr bwMode="auto">
          <a:xfrm>
            <a:off x="6656388" y="4114800"/>
            <a:ext cx="3540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0">
                <a:latin typeface="Times-Roman" charset="0"/>
              </a:rPr>
              <a:t>S</a:t>
            </a:r>
          </a:p>
        </p:txBody>
      </p:sp>
      <p:sp>
        <p:nvSpPr>
          <p:cNvPr id="193556" name="Line 20"/>
          <p:cNvSpPr>
            <a:spLocks noChangeShapeType="1"/>
          </p:cNvSpPr>
          <p:nvPr/>
        </p:nvSpPr>
        <p:spPr bwMode="auto">
          <a:xfrm flipV="1">
            <a:off x="6553200" y="4114800"/>
            <a:ext cx="0" cy="5334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scene3d>
            <a:camera prst="legacyObliqueTopLeft"/>
            <a:lightRig rig="legacyFlat3" dir="t"/>
          </a:scene3d>
          <a:sp3d extrusionH="227000" prstMaterial="legacyMatte">
            <a:bevelT w="13500" h="13500" prst="angle"/>
            <a:bevelB w="13500" h="13500" prst="angle"/>
            <a:extrusionClr>
              <a:schemeClr val="bg2"/>
            </a:extrusionClr>
          </a:sp3d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193557" name="Line 21"/>
          <p:cNvSpPr>
            <a:spLocks noChangeShapeType="1"/>
          </p:cNvSpPr>
          <p:nvPr/>
        </p:nvSpPr>
        <p:spPr bwMode="auto">
          <a:xfrm>
            <a:off x="5486400" y="4114800"/>
            <a:ext cx="1981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scene3d>
            <a:camera prst="legacyObliqueTopLeft"/>
            <a:lightRig rig="legacyFlat3" dir="t"/>
          </a:scene3d>
          <a:sp3d extrusionH="227000" prstMaterial="legacyMatte">
            <a:bevelT w="13500" h="13500" prst="angle"/>
            <a:bevelB w="13500" h="13500" prst="angle"/>
            <a:extrusionClr>
              <a:schemeClr val="bg2"/>
            </a:extrusionClr>
          </a:sp3d>
        </p:spPr>
        <p:txBody>
          <a:bodyPr wrap="none" anchor="ctr">
            <a:flatTx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496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20" name="Rectangle 60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914400"/>
          </a:xfrm>
        </p:spPr>
        <p:txBody>
          <a:bodyPr/>
          <a:lstStyle/>
          <a:p>
            <a:r>
              <a:rPr lang="en-US"/>
              <a:t>Bob’s Cave</a:t>
            </a:r>
          </a:p>
        </p:txBody>
      </p:sp>
      <p:sp>
        <p:nvSpPr>
          <p:cNvPr id="194574" name="Rectangle 14"/>
          <p:cNvSpPr>
            <a:spLocks noGrp="1" noChangeArrowheads="1"/>
          </p:cNvSpPr>
          <p:nvPr>
            <p:ph idx="1"/>
          </p:nvPr>
        </p:nvSpPr>
        <p:spPr>
          <a:xfrm>
            <a:off x="304800" y="1676400"/>
            <a:ext cx="4953000" cy="533400"/>
          </a:xfrm>
          <a:noFill/>
          <a:ln/>
        </p:spPr>
        <p:txBody>
          <a:bodyPr/>
          <a:lstStyle/>
          <a:p>
            <a:r>
              <a:rPr lang="en-US" sz="2400"/>
              <a:t>Bob: “Alice come out on </a:t>
            </a:r>
            <a:r>
              <a:rPr lang="en-US" sz="2400">
                <a:latin typeface="Times-Roman" charset="0"/>
              </a:rPr>
              <a:t>S</a:t>
            </a:r>
            <a:r>
              <a:rPr lang="en-US" sz="2400"/>
              <a:t> side”</a:t>
            </a:r>
          </a:p>
        </p:txBody>
      </p:sp>
      <p:sp>
        <p:nvSpPr>
          <p:cNvPr id="41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Part 3 </a:t>
            </a:r>
            <a:r>
              <a:rPr lang="en-US">
                <a:sym typeface="Symbol" pitchFamily="18" charset="2"/>
              </a:rPr>
              <a:t></a:t>
            </a:r>
            <a:r>
              <a:rPr lang="en-US"/>
              <a:t> Protocols                                                                                                           </a:t>
            </a:r>
            <a:fld id="{6DBC75F0-AF78-470A-93AA-277ACDC12F9A}" type="slidenum">
              <a:rPr lang="en-US">
                <a:latin typeface="Times New Roman" pitchFamily="18" charset="0"/>
              </a:rPr>
              <a:pPr/>
              <a:t>44</a:t>
            </a:fld>
            <a:endParaRPr lang="en-US">
              <a:latin typeface="Times New Roman" pitchFamily="18" charset="0"/>
            </a:endParaRPr>
          </a:p>
        </p:txBody>
      </p:sp>
      <p:pic>
        <p:nvPicPr>
          <p:cNvPr id="194617" name="Picture 5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0" y="2743200"/>
            <a:ext cx="246063" cy="381000"/>
          </a:xfrm>
          <a:prstGeom prst="rect">
            <a:avLst/>
          </a:prstGeom>
          <a:noFill/>
        </p:spPr>
      </p:pic>
      <p:pic>
        <p:nvPicPr>
          <p:cNvPr id="194616" name="Picture 5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77000" y="3100388"/>
            <a:ext cx="236538" cy="404812"/>
          </a:xfrm>
          <a:prstGeom prst="rect">
            <a:avLst/>
          </a:prstGeom>
          <a:noFill/>
        </p:spPr>
      </p:pic>
      <p:pic>
        <p:nvPicPr>
          <p:cNvPr id="194608" name="Picture 4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62600" y="3633788"/>
            <a:ext cx="236538" cy="404812"/>
          </a:xfrm>
          <a:prstGeom prst="rect">
            <a:avLst/>
          </a:prstGeom>
          <a:noFill/>
        </p:spPr>
      </p:pic>
      <p:pic>
        <p:nvPicPr>
          <p:cNvPr id="194603" name="Picture 4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73938" y="1524000"/>
            <a:ext cx="246062" cy="381000"/>
          </a:xfrm>
          <a:prstGeom prst="rect">
            <a:avLst/>
          </a:prstGeom>
          <a:noFill/>
        </p:spPr>
      </p:pic>
      <p:pic>
        <p:nvPicPr>
          <p:cNvPr id="194604" name="Picture 4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88063" y="2719388"/>
            <a:ext cx="236537" cy="404812"/>
          </a:xfrm>
          <a:prstGeom prst="rect">
            <a:avLst/>
          </a:prstGeom>
          <a:noFill/>
        </p:spPr>
      </p:pic>
      <p:sp>
        <p:nvSpPr>
          <p:cNvPr id="194570" name="Line 10"/>
          <p:cNvSpPr>
            <a:spLocks noChangeShapeType="1"/>
          </p:cNvSpPr>
          <p:nvPr/>
        </p:nvSpPr>
        <p:spPr bwMode="auto">
          <a:xfrm>
            <a:off x="5638800" y="3521075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4575" name="Rectangle 15"/>
          <p:cNvSpPr>
            <a:spLocks noChangeArrowheads="1"/>
          </p:cNvSpPr>
          <p:nvPr/>
        </p:nvSpPr>
        <p:spPr bwMode="auto">
          <a:xfrm>
            <a:off x="304800" y="2438400"/>
            <a:ext cx="31242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q"/>
            </a:pPr>
            <a:r>
              <a:rPr lang="en-US" b="0"/>
              <a:t>Alice (quietly): “Open sarsparilla”</a:t>
            </a:r>
          </a:p>
        </p:txBody>
      </p:sp>
      <p:sp>
        <p:nvSpPr>
          <p:cNvPr id="194583" name="Rectangle 23"/>
          <p:cNvSpPr>
            <a:spLocks noChangeArrowheads="1"/>
          </p:cNvSpPr>
          <p:nvPr/>
        </p:nvSpPr>
        <p:spPr bwMode="auto">
          <a:xfrm>
            <a:off x="304800" y="3505200"/>
            <a:ext cx="31242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q"/>
            </a:pPr>
            <a:r>
              <a:rPr lang="en-US" b="0"/>
              <a:t>If Alice does not know secret…</a:t>
            </a:r>
          </a:p>
        </p:txBody>
      </p:sp>
      <p:sp>
        <p:nvSpPr>
          <p:cNvPr id="194584" name="Rectangle 24"/>
          <p:cNvSpPr>
            <a:spLocks noChangeArrowheads="1"/>
          </p:cNvSpPr>
          <p:nvPr/>
        </p:nvSpPr>
        <p:spPr bwMode="auto">
          <a:xfrm>
            <a:off x="304800" y="5410200"/>
            <a:ext cx="8382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q"/>
            </a:pPr>
            <a:r>
              <a:rPr lang="en-US" b="0"/>
              <a:t>If Bob repeats this </a:t>
            </a:r>
            <a:r>
              <a:rPr lang="en-US" b="0">
                <a:latin typeface="Times-Roman" charset="0"/>
              </a:rPr>
              <a:t>n</a:t>
            </a:r>
            <a:r>
              <a:rPr lang="en-US" b="0"/>
              <a:t> times, then Alice (who does not know secret) can only fool Bob with probability </a:t>
            </a:r>
            <a:r>
              <a:rPr lang="en-US" b="0">
                <a:latin typeface="Times-Roman" charset="0"/>
              </a:rPr>
              <a:t>1/2</a:t>
            </a:r>
            <a:r>
              <a:rPr lang="en-US" b="0" baseline="30000">
                <a:latin typeface="Times-Roman" charset="0"/>
              </a:rPr>
              <a:t>n</a:t>
            </a:r>
            <a:endParaRPr lang="en-US" b="0"/>
          </a:p>
        </p:txBody>
      </p:sp>
      <p:sp>
        <p:nvSpPr>
          <p:cNvPr id="194585" name="Rectangle 25"/>
          <p:cNvSpPr>
            <a:spLocks noChangeArrowheads="1"/>
          </p:cNvSpPr>
          <p:nvPr/>
        </p:nvSpPr>
        <p:spPr bwMode="auto">
          <a:xfrm>
            <a:off x="304800" y="4495800"/>
            <a:ext cx="8229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q"/>
            </a:pPr>
            <a:r>
              <a:rPr lang="en-US" b="0"/>
              <a:t>…then Alice could come out from the correct side with probability </a:t>
            </a:r>
            <a:r>
              <a:rPr lang="en-US" b="0">
                <a:latin typeface="Times-Roman" charset="0"/>
              </a:rPr>
              <a:t>1/2</a:t>
            </a:r>
            <a:endParaRPr lang="en-US" b="0"/>
          </a:p>
        </p:txBody>
      </p:sp>
      <p:sp>
        <p:nvSpPr>
          <p:cNvPr id="194586" name="Line 26"/>
          <p:cNvSpPr>
            <a:spLocks noChangeShapeType="1"/>
          </p:cNvSpPr>
          <p:nvPr/>
        </p:nvSpPr>
        <p:spPr bwMode="auto">
          <a:xfrm>
            <a:off x="7315200" y="1997075"/>
            <a:ext cx="0" cy="3048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scene3d>
            <a:camera prst="legacyObliqueTopLeft"/>
            <a:lightRig rig="legacyFlat3" dir="t"/>
          </a:scene3d>
          <a:sp3d extrusionH="227000" prstMaterial="legacyMatte">
            <a:bevelT w="13500" h="13500" prst="angle"/>
            <a:bevelB w="13500" h="13500" prst="angle"/>
            <a:extrusionClr>
              <a:schemeClr val="bg2"/>
            </a:extrusionClr>
          </a:sp3d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194587" name="Line 27"/>
          <p:cNvSpPr>
            <a:spLocks noChangeShapeType="1"/>
          </p:cNvSpPr>
          <p:nvPr/>
        </p:nvSpPr>
        <p:spPr bwMode="auto">
          <a:xfrm flipH="1">
            <a:off x="6019800" y="2301875"/>
            <a:ext cx="1295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scene3d>
            <a:camera prst="legacyObliqueTopLeft"/>
            <a:lightRig rig="legacyFlat3" dir="t"/>
          </a:scene3d>
          <a:sp3d extrusionH="227000" prstMaterial="legacyMatte">
            <a:bevelT w="13500" h="13500" prst="angle"/>
            <a:bevelB w="13500" h="13500" prst="angle"/>
            <a:extrusionClr>
              <a:schemeClr val="bg2"/>
            </a:extrusionClr>
          </a:sp3d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194588" name="Line 28"/>
          <p:cNvSpPr>
            <a:spLocks noChangeShapeType="1"/>
          </p:cNvSpPr>
          <p:nvPr/>
        </p:nvSpPr>
        <p:spPr bwMode="auto">
          <a:xfrm>
            <a:off x="6019800" y="2301875"/>
            <a:ext cx="0" cy="7620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scene3d>
            <a:camera prst="legacyObliqueTopLeft"/>
            <a:lightRig rig="legacyFlat3" dir="t"/>
          </a:scene3d>
          <a:sp3d extrusionH="227000" prstMaterial="legacyMatte">
            <a:bevelT w="13500" h="13500" prst="angle"/>
            <a:bevelB w="13500" h="13500" prst="angle"/>
            <a:extrusionClr>
              <a:schemeClr val="bg2"/>
            </a:extrusionClr>
          </a:sp3d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194589" name="Line 29"/>
          <p:cNvSpPr>
            <a:spLocks noChangeShapeType="1"/>
          </p:cNvSpPr>
          <p:nvPr/>
        </p:nvSpPr>
        <p:spPr bwMode="auto">
          <a:xfrm flipH="1">
            <a:off x="4648200" y="3063875"/>
            <a:ext cx="13716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scene3d>
            <a:camera prst="legacyObliqueTopLeft"/>
            <a:lightRig rig="legacyFlat3" dir="t"/>
          </a:scene3d>
          <a:sp3d extrusionH="227000" prstMaterial="legacyMatte">
            <a:bevelT w="13500" h="13500" prst="angle"/>
            <a:bevelB w="13500" h="13500" prst="angle"/>
            <a:extrusionClr>
              <a:schemeClr val="bg2"/>
            </a:extrusionClr>
          </a:sp3d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194590" name="Line 30"/>
          <p:cNvSpPr>
            <a:spLocks noChangeShapeType="1"/>
          </p:cNvSpPr>
          <p:nvPr/>
        </p:nvSpPr>
        <p:spPr bwMode="auto">
          <a:xfrm>
            <a:off x="4648200" y="3063875"/>
            <a:ext cx="0" cy="10668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scene3d>
            <a:camera prst="legacyObliqueTopLeft"/>
            <a:lightRig rig="legacyFlat3" dir="t"/>
          </a:scene3d>
          <a:sp3d extrusionH="227000" prstMaterial="legacyMatte">
            <a:bevelT w="13500" h="13500" prst="angle"/>
            <a:bevelB w="13500" h="13500" prst="angle"/>
            <a:extrusionClr>
              <a:schemeClr val="bg2"/>
            </a:extrusionClr>
          </a:sp3d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194591" name="Line 31"/>
          <p:cNvSpPr>
            <a:spLocks noChangeShapeType="1"/>
          </p:cNvSpPr>
          <p:nvPr/>
        </p:nvSpPr>
        <p:spPr bwMode="auto">
          <a:xfrm>
            <a:off x="4648200" y="4130675"/>
            <a:ext cx="3124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scene3d>
            <a:camera prst="legacyObliqueTopLeft"/>
            <a:lightRig rig="legacyFlat3" dir="t"/>
          </a:scene3d>
          <a:sp3d extrusionH="227000" prstMaterial="legacyMatte">
            <a:bevelT w="13500" h="13500" prst="angle"/>
            <a:bevelB w="13500" h="13500" prst="angle"/>
            <a:extrusionClr>
              <a:schemeClr val="bg2"/>
            </a:extrusionClr>
          </a:sp3d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194592" name="Line 32"/>
          <p:cNvSpPr>
            <a:spLocks noChangeShapeType="1"/>
          </p:cNvSpPr>
          <p:nvPr/>
        </p:nvSpPr>
        <p:spPr bwMode="auto">
          <a:xfrm flipV="1">
            <a:off x="7772400" y="3063875"/>
            <a:ext cx="0" cy="10668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scene3d>
            <a:camera prst="legacyObliqueTopLeft"/>
            <a:lightRig rig="legacyFlat3" dir="t"/>
          </a:scene3d>
          <a:sp3d extrusionH="227000" prstMaterial="legacyMatte">
            <a:bevelT w="13500" h="13500" prst="angle"/>
            <a:bevelB w="13500" h="13500" prst="angle"/>
            <a:extrusionClr>
              <a:schemeClr val="bg2"/>
            </a:extrusionClr>
          </a:sp3d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194593" name="Line 33"/>
          <p:cNvSpPr>
            <a:spLocks noChangeShapeType="1"/>
          </p:cNvSpPr>
          <p:nvPr/>
        </p:nvSpPr>
        <p:spPr bwMode="auto">
          <a:xfrm flipH="1">
            <a:off x="6477000" y="3063875"/>
            <a:ext cx="1295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scene3d>
            <a:camera prst="legacyObliqueTopLeft"/>
            <a:lightRig rig="legacyFlat3" dir="t"/>
          </a:scene3d>
          <a:sp3d extrusionH="227000" prstMaterial="legacyMatte">
            <a:bevelT w="13500" h="13500" prst="angle"/>
            <a:bevelB w="13500" h="13500" prst="angle"/>
            <a:extrusionClr>
              <a:schemeClr val="bg2"/>
            </a:extrusionClr>
          </a:sp3d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194594" name="Line 34"/>
          <p:cNvSpPr>
            <a:spLocks noChangeShapeType="1"/>
          </p:cNvSpPr>
          <p:nvPr/>
        </p:nvSpPr>
        <p:spPr bwMode="auto">
          <a:xfrm flipV="1">
            <a:off x="6477000" y="2682875"/>
            <a:ext cx="0" cy="3810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scene3d>
            <a:camera prst="legacyObliqueTopLeft"/>
            <a:lightRig rig="legacyFlat3" dir="t"/>
          </a:scene3d>
          <a:sp3d extrusionH="227000" prstMaterial="legacyMatte">
            <a:bevelT w="13500" h="13500" prst="angle"/>
            <a:bevelB w="13500" h="13500" prst="angle"/>
            <a:extrusionClr>
              <a:schemeClr val="bg2"/>
            </a:extrusionClr>
          </a:sp3d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194595" name="Line 35"/>
          <p:cNvSpPr>
            <a:spLocks noChangeShapeType="1"/>
          </p:cNvSpPr>
          <p:nvPr/>
        </p:nvSpPr>
        <p:spPr bwMode="auto">
          <a:xfrm>
            <a:off x="6477000" y="2682875"/>
            <a:ext cx="1295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scene3d>
            <a:camera prst="legacyObliqueTopLeft"/>
            <a:lightRig rig="legacyFlat3" dir="t"/>
          </a:scene3d>
          <a:sp3d extrusionH="227000" prstMaterial="legacyMatte">
            <a:bevelT w="13500" h="13500" prst="angle"/>
            <a:bevelB w="13500" h="13500" prst="angle"/>
            <a:extrusionClr>
              <a:schemeClr val="bg2"/>
            </a:extrusionClr>
          </a:sp3d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194596" name="Line 36"/>
          <p:cNvSpPr>
            <a:spLocks noChangeShapeType="1"/>
          </p:cNvSpPr>
          <p:nvPr/>
        </p:nvSpPr>
        <p:spPr bwMode="auto">
          <a:xfrm flipV="1">
            <a:off x="7772400" y="1997075"/>
            <a:ext cx="0" cy="6858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scene3d>
            <a:camera prst="legacyObliqueTopLeft"/>
            <a:lightRig rig="legacyFlat3" dir="t"/>
          </a:scene3d>
          <a:sp3d extrusionH="227000" prstMaterial="legacyMatte">
            <a:bevelT w="13500" h="13500" prst="angle"/>
            <a:bevelB w="13500" h="13500" prst="angle"/>
            <a:extrusionClr>
              <a:schemeClr val="bg2"/>
            </a:extrusionClr>
          </a:sp3d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194597" name="Rectangle 37"/>
          <p:cNvSpPr>
            <a:spLocks noChangeArrowheads="1"/>
          </p:cNvSpPr>
          <p:nvPr/>
        </p:nvSpPr>
        <p:spPr bwMode="auto">
          <a:xfrm>
            <a:off x="7315200" y="1889125"/>
            <a:ext cx="3540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0">
                <a:latin typeface="Times-Roman" charset="0"/>
              </a:rPr>
              <a:t>P</a:t>
            </a:r>
          </a:p>
        </p:txBody>
      </p:sp>
      <p:sp>
        <p:nvSpPr>
          <p:cNvPr id="194598" name="Rectangle 38"/>
          <p:cNvSpPr>
            <a:spLocks noChangeArrowheads="1"/>
          </p:cNvSpPr>
          <p:nvPr/>
        </p:nvSpPr>
        <p:spPr bwMode="auto">
          <a:xfrm>
            <a:off x="6019800" y="3063875"/>
            <a:ext cx="381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0">
                <a:latin typeface="Times-Roman" charset="0"/>
              </a:rPr>
              <a:t>Q</a:t>
            </a:r>
          </a:p>
        </p:txBody>
      </p:sp>
      <p:sp>
        <p:nvSpPr>
          <p:cNvPr id="194599" name="Rectangle 39"/>
          <p:cNvSpPr>
            <a:spLocks noChangeArrowheads="1"/>
          </p:cNvSpPr>
          <p:nvPr/>
        </p:nvSpPr>
        <p:spPr bwMode="auto">
          <a:xfrm>
            <a:off x="5791200" y="3641725"/>
            <a:ext cx="368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0">
                <a:latin typeface="Times-Roman" charset="0"/>
              </a:rPr>
              <a:t>R</a:t>
            </a:r>
          </a:p>
        </p:txBody>
      </p:sp>
      <p:sp>
        <p:nvSpPr>
          <p:cNvPr id="194600" name="Rectangle 40"/>
          <p:cNvSpPr>
            <a:spLocks noChangeArrowheads="1"/>
          </p:cNvSpPr>
          <p:nvPr/>
        </p:nvSpPr>
        <p:spPr bwMode="auto">
          <a:xfrm>
            <a:off x="6351588" y="3641725"/>
            <a:ext cx="3540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0">
                <a:latin typeface="Times-Roman" charset="0"/>
              </a:rPr>
              <a:t>S</a:t>
            </a:r>
          </a:p>
        </p:txBody>
      </p:sp>
      <p:sp>
        <p:nvSpPr>
          <p:cNvPr id="194601" name="Line 41"/>
          <p:cNvSpPr>
            <a:spLocks noChangeShapeType="1"/>
          </p:cNvSpPr>
          <p:nvPr/>
        </p:nvSpPr>
        <p:spPr bwMode="auto">
          <a:xfrm flipV="1">
            <a:off x="6248400" y="3597275"/>
            <a:ext cx="0" cy="5334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scene3d>
            <a:camera prst="legacyObliqueTopLeft"/>
            <a:lightRig rig="legacyFlat3" dir="t"/>
          </a:scene3d>
          <a:sp3d extrusionH="227000" prstMaterial="legacyMatte">
            <a:bevelT w="13500" h="13500" prst="angle"/>
            <a:bevelB w="13500" h="13500" prst="angle"/>
            <a:extrusionClr>
              <a:schemeClr val="bg2"/>
            </a:extrusionClr>
          </a:sp3d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194605" name="Line 45"/>
          <p:cNvSpPr>
            <a:spLocks noChangeShapeType="1"/>
          </p:cNvSpPr>
          <p:nvPr/>
        </p:nvSpPr>
        <p:spPr bwMode="auto">
          <a:xfrm flipH="1">
            <a:off x="4876800" y="32004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4606" name="Line 46"/>
          <p:cNvSpPr>
            <a:spLocks noChangeShapeType="1"/>
          </p:cNvSpPr>
          <p:nvPr/>
        </p:nvSpPr>
        <p:spPr bwMode="auto">
          <a:xfrm>
            <a:off x="4876800" y="32004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4607" name="Line 47"/>
          <p:cNvSpPr>
            <a:spLocks noChangeShapeType="1"/>
          </p:cNvSpPr>
          <p:nvPr/>
        </p:nvSpPr>
        <p:spPr bwMode="auto">
          <a:xfrm>
            <a:off x="4876800" y="38100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4609" name="Line 49"/>
          <p:cNvSpPr>
            <a:spLocks noChangeShapeType="1"/>
          </p:cNvSpPr>
          <p:nvPr/>
        </p:nvSpPr>
        <p:spPr bwMode="auto">
          <a:xfrm>
            <a:off x="5943600" y="38100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4610" name="Line 50"/>
          <p:cNvSpPr>
            <a:spLocks noChangeShapeType="1"/>
          </p:cNvSpPr>
          <p:nvPr/>
        </p:nvSpPr>
        <p:spPr bwMode="auto">
          <a:xfrm flipV="1">
            <a:off x="7467600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4611" name="Line 51"/>
          <p:cNvSpPr>
            <a:spLocks noChangeShapeType="1"/>
          </p:cNvSpPr>
          <p:nvPr/>
        </p:nvSpPr>
        <p:spPr bwMode="auto">
          <a:xfrm flipH="1">
            <a:off x="6781800" y="32766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4612" name="Line 52"/>
          <p:cNvSpPr>
            <a:spLocks noChangeShapeType="1"/>
          </p:cNvSpPr>
          <p:nvPr/>
        </p:nvSpPr>
        <p:spPr bwMode="auto">
          <a:xfrm>
            <a:off x="7467600" y="1905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4613" name="Line 53"/>
          <p:cNvSpPr>
            <a:spLocks noChangeShapeType="1"/>
          </p:cNvSpPr>
          <p:nvPr/>
        </p:nvSpPr>
        <p:spPr bwMode="auto">
          <a:xfrm flipH="1">
            <a:off x="6248400" y="24384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4614" name="Line 54"/>
          <p:cNvSpPr>
            <a:spLocks noChangeShapeType="1"/>
          </p:cNvSpPr>
          <p:nvPr/>
        </p:nvSpPr>
        <p:spPr bwMode="auto">
          <a:xfrm>
            <a:off x="6248400" y="24384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4622" name="Line 62"/>
          <p:cNvSpPr>
            <a:spLocks noChangeShapeType="1"/>
          </p:cNvSpPr>
          <p:nvPr/>
        </p:nvSpPr>
        <p:spPr bwMode="auto">
          <a:xfrm flipV="1">
            <a:off x="6248400" y="3581400"/>
            <a:ext cx="0" cy="5334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scene3d>
            <a:camera prst="legacyObliqueTopLeft"/>
            <a:lightRig rig="legacyFlat3" dir="t"/>
          </a:scene3d>
          <a:sp3d extrusionH="227000" prstMaterial="legacyMatte">
            <a:bevelT w="13500" h="13500" prst="angle"/>
            <a:bevelB w="13500" h="13500" prst="angle"/>
            <a:extrusionClr>
              <a:schemeClr val="bg2"/>
            </a:extrusionClr>
          </a:sp3d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194602" name="Line 42"/>
          <p:cNvSpPr>
            <a:spLocks noChangeShapeType="1"/>
          </p:cNvSpPr>
          <p:nvPr/>
        </p:nvSpPr>
        <p:spPr bwMode="auto">
          <a:xfrm>
            <a:off x="5181600" y="3597275"/>
            <a:ext cx="1981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scene3d>
            <a:camera prst="legacyObliqueTopLeft"/>
            <a:lightRig rig="legacyFlat3" dir="t"/>
          </a:scene3d>
          <a:sp3d extrusionH="227000" prstMaterial="legacyMatte">
            <a:bevelT w="13500" h="13500" prst="angle"/>
            <a:bevelB w="13500" h="13500" prst="angle"/>
            <a:extrusionClr>
              <a:schemeClr val="bg2"/>
            </a:extrusionClr>
          </a:sp3d>
        </p:spPr>
        <p:txBody>
          <a:bodyPr wrap="none" anchor="ctr">
            <a:flatTx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596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00"/>
                            </p:stCondLst>
                            <p:childTnLst>
                              <p:par>
                                <p:cTn id="47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0"/>
                            </p:stCondLst>
                            <p:childTnLst>
                              <p:par>
                                <p:cTn id="5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1945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61" dur="500"/>
                                        <p:tgtEl>
                                          <p:spTgt spid="194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000"/>
                            </p:stCondLst>
                            <p:childTnLst>
                              <p:par>
                                <p:cTn id="7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500"/>
                            </p:stCondLst>
                            <p:childTnLst>
                              <p:par>
                                <p:cTn id="7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2000"/>
                            </p:stCondLst>
                            <p:childTnLst>
                              <p:par>
                                <p:cTn id="79" presetID="0" presetClass="entr" presetSubtype="8472615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2500"/>
                            </p:stCondLst>
                            <p:childTnLst>
                              <p:par>
                                <p:cTn id="84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2500"/>
                            </p:stCondLst>
                            <p:childTnLst>
                              <p:par>
                                <p:cTn id="87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2500"/>
                            </p:stCondLst>
                            <p:childTnLst>
                              <p:par>
                                <p:cTn id="90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96" dur="500"/>
                                        <p:tgtEl>
                                          <p:spTgt spid="194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01" dur="500"/>
                                        <p:tgtEl>
                                          <p:spTgt spid="194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06" dur="500"/>
                                        <p:tgtEl>
                                          <p:spTgt spid="194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74" grpId="0" build="p" autoUpdateAnimBg="0"/>
      <p:bldP spid="194575" grpId="0" autoUpdateAnimBg="0"/>
      <p:bldP spid="194583" grpId="0" autoUpdateAnimBg="0"/>
      <p:bldP spid="194584" grpId="0" autoUpdateAnimBg="0"/>
      <p:bldP spid="194585" grpId="0" autoUpdateAnimBg="0"/>
      <p:bldP spid="194601" grpId="0" animBg="1"/>
      <p:bldP spid="194605" grpId="0" animBg="1"/>
      <p:bldP spid="194605" grpId="1" animBg="1"/>
      <p:bldP spid="194606" grpId="0" animBg="1"/>
      <p:bldP spid="194606" grpId="1" animBg="1"/>
      <p:bldP spid="194607" grpId="0" animBg="1"/>
      <p:bldP spid="194607" grpId="1" animBg="1"/>
      <p:bldP spid="194609" grpId="0" animBg="1"/>
      <p:bldP spid="194609" grpId="1" animBg="1"/>
      <p:bldP spid="194610" grpId="0" animBg="1"/>
      <p:bldP spid="194610" grpId="1" animBg="1"/>
      <p:bldP spid="194611" grpId="0" animBg="1"/>
      <p:bldP spid="194611" grpId="1" animBg="1"/>
      <p:bldP spid="194612" grpId="0" animBg="1"/>
      <p:bldP spid="194612" grpId="1" animBg="1"/>
      <p:bldP spid="194613" grpId="0" animBg="1"/>
      <p:bldP spid="194613" grpId="1" animBg="1"/>
      <p:bldP spid="194614" grpId="0" animBg="1"/>
      <p:bldP spid="194614" grpId="1" animBg="1"/>
      <p:bldP spid="194622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914400"/>
          </a:xfrm>
        </p:spPr>
        <p:txBody>
          <a:bodyPr/>
          <a:lstStyle/>
          <a:p>
            <a:r>
              <a:rPr lang="en-US"/>
              <a:t>Fiat-Shamir Protocol</a:t>
            </a:r>
          </a:p>
        </p:txBody>
      </p:sp>
      <p:sp>
        <p:nvSpPr>
          <p:cNvPr id="195587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524000"/>
            <a:ext cx="7772400" cy="4648200"/>
          </a:xfrm>
        </p:spPr>
        <p:txBody>
          <a:bodyPr/>
          <a:lstStyle/>
          <a:p>
            <a:r>
              <a:rPr lang="en-US" sz="2800"/>
              <a:t>Cave-based protocols are inconvenient</a:t>
            </a:r>
          </a:p>
          <a:p>
            <a:pPr lvl="1"/>
            <a:r>
              <a:rPr lang="en-US" sz="2400"/>
              <a:t>Can we achieve same effect without a cave?</a:t>
            </a:r>
          </a:p>
          <a:p>
            <a:r>
              <a:rPr lang="en-US" sz="2800"/>
              <a:t>It is known that finding square roots modulo </a:t>
            </a:r>
            <a:r>
              <a:rPr lang="en-US" sz="2800">
                <a:latin typeface="Times-Roman" charset="0"/>
              </a:rPr>
              <a:t>N</a:t>
            </a:r>
            <a:r>
              <a:rPr lang="en-US" sz="2800"/>
              <a:t> is difficult (like factoring)</a:t>
            </a:r>
          </a:p>
          <a:p>
            <a:r>
              <a:rPr lang="en-US" sz="2800"/>
              <a:t>Suppose </a:t>
            </a:r>
            <a:r>
              <a:rPr lang="en-US" sz="2800">
                <a:latin typeface="Times-Roman" charset="0"/>
              </a:rPr>
              <a:t>N = pq</a:t>
            </a:r>
            <a:r>
              <a:rPr lang="en-US" sz="2800"/>
              <a:t>, where </a:t>
            </a:r>
            <a:r>
              <a:rPr lang="en-US" sz="2800">
                <a:latin typeface="Times-Roman" charset="0"/>
              </a:rPr>
              <a:t>p</a:t>
            </a:r>
            <a:r>
              <a:rPr lang="en-US" sz="2800"/>
              <a:t> and </a:t>
            </a:r>
            <a:r>
              <a:rPr lang="en-US" sz="2800">
                <a:latin typeface="Times-Roman" charset="0"/>
              </a:rPr>
              <a:t>q</a:t>
            </a:r>
            <a:r>
              <a:rPr lang="en-US" sz="2800"/>
              <a:t> prime</a:t>
            </a:r>
          </a:p>
          <a:p>
            <a:r>
              <a:rPr lang="en-US" sz="2800"/>
              <a:t>Alice has a </a:t>
            </a:r>
            <a:r>
              <a:rPr lang="en-US" sz="2800" b="1">
                <a:solidFill>
                  <a:schemeClr val="accent2"/>
                </a:solidFill>
              </a:rPr>
              <a:t>secret</a:t>
            </a:r>
            <a:r>
              <a:rPr lang="en-US" sz="2800"/>
              <a:t> </a:t>
            </a:r>
            <a:r>
              <a:rPr lang="en-US" sz="2800">
                <a:latin typeface="Times-Roman" charset="0"/>
              </a:rPr>
              <a:t>S</a:t>
            </a:r>
            <a:endParaRPr lang="en-US" sz="2800"/>
          </a:p>
          <a:p>
            <a:r>
              <a:rPr lang="en-US" sz="2800">
                <a:latin typeface="Times-Roman" charset="0"/>
              </a:rPr>
              <a:t>N</a:t>
            </a:r>
            <a:r>
              <a:rPr lang="en-US" sz="2800"/>
              <a:t> and </a:t>
            </a:r>
            <a:r>
              <a:rPr lang="en-US" sz="2800">
                <a:latin typeface="Times-Roman" charset="0"/>
              </a:rPr>
              <a:t>v = S</a:t>
            </a:r>
            <a:r>
              <a:rPr lang="en-US" sz="2800" baseline="30000">
                <a:latin typeface="Times-Roman" charset="0"/>
              </a:rPr>
              <a:t>2</a:t>
            </a:r>
            <a:r>
              <a:rPr lang="en-US" sz="2800">
                <a:latin typeface="Times-Roman" charset="0"/>
              </a:rPr>
              <a:t> mod N</a:t>
            </a:r>
            <a:r>
              <a:rPr lang="en-US" sz="2800"/>
              <a:t> are public, </a:t>
            </a:r>
            <a:r>
              <a:rPr lang="en-US" sz="2800">
                <a:latin typeface="Times-Roman" charset="0"/>
              </a:rPr>
              <a:t>S</a:t>
            </a:r>
            <a:r>
              <a:rPr lang="en-US" sz="2800"/>
              <a:t> is secret</a:t>
            </a:r>
          </a:p>
          <a:p>
            <a:r>
              <a:rPr lang="en-US" sz="2800"/>
              <a:t>Alice must convince Bob that she knows </a:t>
            </a:r>
            <a:r>
              <a:rPr lang="en-US" sz="2800">
                <a:latin typeface="Times-Roman" charset="0"/>
              </a:rPr>
              <a:t>S</a:t>
            </a:r>
            <a:r>
              <a:rPr lang="en-US" sz="2800"/>
              <a:t> without revealing any information about </a:t>
            </a:r>
            <a:r>
              <a:rPr lang="en-US" sz="2800">
                <a:latin typeface="Times-Roman" charset="0"/>
              </a:rPr>
              <a:t>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Part 3 </a:t>
            </a:r>
            <a:r>
              <a:rPr lang="en-US">
                <a:sym typeface="Symbol" pitchFamily="18" charset="2"/>
              </a:rPr>
              <a:t></a:t>
            </a:r>
            <a:r>
              <a:rPr lang="en-US"/>
              <a:t> Protocols                                                                                                           </a:t>
            </a:r>
            <a:fld id="{47E6C758-52BD-43B1-A695-C187E9C32117}" type="slidenum">
              <a:rPr lang="en-US">
                <a:latin typeface="Times New Roman" pitchFamily="18" charset="0"/>
              </a:rPr>
              <a:pPr/>
              <a:t>45</a:t>
            </a:fld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3236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95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500"/>
                                        <p:tgtEl>
                                          <p:spTgt spid="195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" dur="500"/>
                                        <p:tgtEl>
                                          <p:spTgt spid="195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" dur="500"/>
                                        <p:tgtEl>
                                          <p:spTgt spid="195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500"/>
                                        <p:tgtEl>
                                          <p:spTgt spid="195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0" dur="500"/>
                                        <p:tgtEl>
                                          <p:spTgt spid="195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5" dur="500"/>
                                        <p:tgtEl>
                                          <p:spTgt spid="1955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587" grpId="0" build="p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/>
              <a:t>Fiat-Shamir</a:t>
            </a:r>
          </a:p>
        </p:txBody>
      </p:sp>
      <p:sp>
        <p:nvSpPr>
          <p:cNvPr id="196611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4267200"/>
            <a:ext cx="7924800" cy="1828800"/>
          </a:xfrm>
        </p:spPr>
        <p:txBody>
          <a:bodyPr/>
          <a:lstStyle/>
          <a:p>
            <a:r>
              <a:rPr lang="en-US" sz="2400" b="1">
                <a:solidFill>
                  <a:schemeClr val="accent2"/>
                </a:solidFill>
              </a:rPr>
              <a:t>Public:</a:t>
            </a:r>
            <a:r>
              <a:rPr lang="en-US" sz="2400"/>
              <a:t> Modulus </a:t>
            </a:r>
            <a:r>
              <a:rPr lang="en-US" sz="2400">
                <a:latin typeface="Times-Roman" charset="0"/>
              </a:rPr>
              <a:t>N</a:t>
            </a:r>
            <a:r>
              <a:rPr lang="en-US" sz="2400"/>
              <a:t>  and </a:t>
            </a:r>
            <a:r>
              <a:rPr lang="en-US" sz="2400">
                <a:latin typeface="Times-Roman" charset="0"/>
              </a:rPr>
              <a:t>v = S</a:t>
            </a:r>
            <a:r>
              <a:rPr lang="en-US" sz="2400" baseline="30000">
                <a:latin typeface="Times-Roman" charset="0"/>
              </a:rPr>
              <a:t>2</a:t>
            </a:r>
            <a:r>
              <a:rPr lang="en-US" sz="2400">
                <a:latin typeface="Times-Roman" charset="0"/>
              </a:rPr>
              <a:t> mod N</a:t>
            </a:r>
            <a:endParaRPr lang="en-US" sz="2400"/>
          </a:p>
          <a:p>
            <a:r>
              <a:rPr lang="en-US" sz="2400"/>
              <a:t>Alice selects random </a:t>
            </a:r>
            <a:r>
              <a:rPr lang="en-US" sz="2400">
                <a:latin typeface="Times-Roman" charset="0"/>
              </a:rPr>
              <a:t>r</a:t>
            </a:r>
          </a:p>
          <a:p>
            <a:r>
              <a:rPr lang="en-US" sz="2400"/>
              <a:t>Bob chooses </a:t>
            </a:r>
            <a:r>
              <a:rPr lang="en-US" sz="2400">
                <a:latin typeface="Times-Roman" charset="0"/>
              </a:rPr>
              <a:t>e </a:t>
            </a:r>
            <a:r>
              <a:rPr lang="en-US" sz="2400">
                <a:latin typeface="Times-Roman" charset="0"/>
                <a:sym typeface="Symbol" pitchFamily="18" charset="2"/>
              </a:rPr>
              <a:t> {0,1}</a:t>
            </a:r>
            <a:r>
              <a:rPr lang="en-US" sz="2400"/>
              <a:t> </a:t>
            </a:r>
          </a:p>
          <a:p>
            <a:r>
              <a:rPr lang="en-US" sz="2400"/>
              <a:t>Bob verifies that </a:t>
            </a:r>
            <a:r>
              <a:rPr lang="en-US" sz="2400">
                <a:latin typeface="Times-Roman" charset="0"/>
              </a:rPr>
              <a:t>y</a:t>
            </a:r>
            <a:r>
              <a:rPr lang="en-US" sz="2400" baseline="30000">
                <a:latin typeface="Times-Roman" charset="0"/>
              </a:rPr>
              <a:t>2</a:t>
            </a:r>
            <a:r>
              <a:rPr lang="en-US" sz="2400">
                <a:latin typeface="Times-Roman" charset="0"/>
              </a:rPr>
              <a:t> = r</a:t>
            </a:r>
            <a:r>
              <a:rPr lang="en-US" sz="2400" baseline="30000">
                <a:latin typeface="Times-Roman" charset="0"/>
              </a:rPr>
              <a:t>2</a:t>
            </a:r>
            <a:r>
              <a:rPr lang="en-US" sz="2400">
                <a:latin typeface="Times-Roman" charset="0"/>
                <a:sym typeface="Symbol" pitchFamily="18" charset="2"/>
              </a:rPr>
              <a:t></a:t>
            </a:r>
            <a:r>
              <a:rPr lang="en-US" sz="2400">
                <a:latin typeface="Times-Roman" charset="0"/>
              </a:rPr>
              <a:t>S</a:t>
            </a:r>
            <a:r>
              <a:rPr lang="en-US" sz="2400" baseline="30000">
                <a:latin typeface="Times-Roman" charset="0"/>
              </a:rPr>
              <a:t>2e</a:t>
            </a:r>
            <a:r>
              <a:rPr lang="en-US" sz="2400">
                <a:latin typeface="Times-Roman" charset="0"/>
              </a:rPr>
              <a:t> = r</a:t>
            </a:r>
            <a:r>
              <a:rPr lang="en-US" sz="2400" baseline="30000">
                <a:latin typeface="Times-Roman" charset="0"/>
              </a:rPr>
              <a:t>2</a:t>
            </a:r>
            <a:r>
              <a:rPr lang="en-US" sz="2400">
                <a:latin typeface="Times-Roman" charset="0"/>
                <a:sym typeface="Symbol" pitchFamily="18" charset="2"/>
              </a:rPr>
              <a:t>(</a:t>
            </a:r>
            <a:r>
              <a:rPr lang="en-US" sz="2400">
                <a:latin typeface="Times-Roman" charset="0"/>
              </a:rPr>
              <a:t>S</a:t>
            </a:r>
            <a:r>
              <a:rPr lang="en-US" sz="2400" baseline="30000">
                <a:latin typeface="Times-Roman" charset="0"/>
              </a:rPr>
              <a:t>2</a:t>
            </a:r>
            <a:r>
              <a:rPr lang="en-US" sz="2400">
                <a:latin typeface="Times-Roman" charset="0"/>
              </a:rPr>
              <a:t>)</a:t>
            </a:r>
            <a:r>
              <a:rPr lang="en-US" sz="2400" baseline="30000">
                <a:latin typeface="Times-Roman" charset="0"/>
              </a:rPr>
              <a:t>e</a:t>
            </a:r>
            <a:r>
              <a:rPr lang="en-US" sz="2400">
                <a:latin typeface="Times-Roman" charset="0"/>
              </a:rPr>
              <a:t> = x</a:t>
            </a:r>
            <a:r>
              <a:rPr lang="en-US" sz="2000">
                <a:latin typeface="Times-Roman" charset="0"/>
                <a:sym typeface="Symbol" pitchFamily="18" charset="2"/>
              </a:rPr>
              <a:t></a:t>
            </a:r>
            <a:r>
              <a:rPr lang="en-US" sz="2400">
                <a:latin typeface="Times-Roman" charset="0"/>
              </a:rPr>
              <a:t>v</a:t>
            </a:r>
            <a:r>
              <a:rPr lang="en-US" sz="2400" baseline="30000">
                <a:latin typeface="Times-Roman" charset="0"/>
              </a:rPr>
              <a:t>e</a:t>
            </a:r>
            <a:r>
              <a:rPr lang="en-US" sz="2400">
                <a:latin typeface="Times-Roman" charset="0"/>
              </a:rPr>
              <a:t> mod N</a:t>
            </a:r>
            <a:r>
              <a:rPr lang="en-US" sz="2400"/>
              <a:t> </a:t>
            </a:r>
          </a:p>
        </p:txBody>
      </p:sp>
      <p:sp>
        <p:nvSpPr>
          <p:cNvPr id="1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Part 3 </a:t>
            </a:r>
            <a:r>
              <a:rPr lang="en-US">
                <a:sym typeface="Symbol" pitchFamily="18" charset="2"/>
              </a:rPr>
              <a:t></a:t>
            </a:r>
            <a:r>
              <a:rPr lang="en-US"/>
              <a:t> Protocols                                                                                                           </a:t>
            </a:r>
            <a:fld id="{033DE78F-0E09-49DA-A6CE-864DA8CEDB20}" type="slidenum">
              <a:rPr lang="en-US">
                <a:latin typeface="Times New Roman" pitchFamily="18" charset="0"/>
              </a:rPr>
              <a:pPr/>
              <a:t>46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196614" name="Line 6"/>
          <p:cNvSpPr>
            <a:spLocks noChangeShapeType="1"/>
          </p:cNvSpPr>
          <p:nvPr/>
        </p:nvSpPr>
        <p:spPr bwMode="auto">
          <a:xfrm flipV="1">
            <a:off x="2209800" y="2097088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6615" name="Line 7"/>
          <p:cNvSpPr>
            <a:spLocks noChangeShapeType="1"/>
          </p:cNvSpPr>
          <p:nvPr/>
        </p:nvSpPr>
        <p:spPr bwMode="auto">
          <a:xfrm flipH="1" flipV="1">
            <a:off x="2133600" y="2605088"/>
            <a:ext cx="4724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6616" name="Rectangle 8"/>
          <p:cNvSpPr>
            <a:spLocks noChangeArrowheads="1"/>
          </p:cNvSpPr>
          <p:nvPr/>
        </p:nvSpPr>
        <p:spPr bwMode="auto">
          <a:xfrm>
            <a:off x="838200" y="3114675"/>
            <a:ext cx="1414463" cy="117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b="0"/>
              <a:t>Alice</a:t>
            </a:r>
          </a:p>
          <a:p>
            <a:pPr algn="ctr">
              <a:lnSpc>
                <a:spcPct val="85000"/>
              </a:lnSpc>
            </a:pPr>
            <a:r>
              <a:rPr lang="en-US" b="0"/>
              <a:t>secret </a:t>
            </a:r>
            <a:r>
              <a:rPr lang="en-US" b="0">
                <a:latin typeface="Times-Roman" charset="0"/>
              </a:rPr>
              <a:t>S</a:t>
            </a:r>
          </a:p>
          <a:p>
            <a:pPr algn="ctr">
              <a:lnSpc>
                <a:spcPct val="85000"/>
              </a:lnSpc>
            </a:pPr>
            <a:r>
              <a:rPr lang="en-US" b="0"/>
              <a:t>random </a:t>
            </a:r>
            <a:r>
              <a:rPr lang="en-US" b="0">
                <a:latin typeface="Times-Roman" charset="0"/>
              </a:rPr>
              <a:t>r</a:t>
            </a:r>
            <a:endParaRPr lang="en-US" b="0"/>
          </a:p>
        </p:txBody>
      </p:sp>
      <p:sp>
        <p:nvSpPr>
          <p:cNvPr id="196617" name="Rectangle 9"/>
          <p:cNvSpPr>
            <a:spLocks noChangeArrowheads="1"/>
          </p:cNvSpPr>
          <p:nvPr/>
        </p:nvSpPr>
        <p:spPr bwMode="auto">
          <a:xfrm>
            <a:off x="7283450" y="3182938"/>
            <a:ext cx="717550" cy="474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b="0"/>
              <a:t>Bob</a:t>
            </a:r>
          </a:p>
        </p:txBody>
      </p:sp>
      <p:sp>
        <p:nvSpPr>
          <p:cNvPr id="196618" name="Rectangle 10"/>
          <p:cNvSpPr>
            <a:spLocks noChangeArrowheads="1"/>
          </p:cNvSpPr>
          <p:nvPr/>
        </p:nvSpPr>
        <p:spPr bwMode="auto">
          <a:xfrm>
            <a:off x="3452813" y="1600200"/>
            <a:ext cx="18811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0">
                <a:latin typeface="Times-Roman" charset="0"/>
              </a:rPr>
              <a:t>x = r</a:t>
            </a:r>
            <a:r>
              <a:rPr lang="en-US" b="0" baseline="30000">
                <a:latin typeface="Times-Roman" charset="0"/>
              </a:rPr>
              <a:t>2</a:t>
            </a:r>
            <a:r>
              <a:rPr lang="en-US" b="0">
                <a:latin typeface="Times-Roman" charset="0"/>
              </a:rPr>
              <a:t> mod N</a:t>
            </a:r>
            <a:endParaRPr lang="en-US" b="0"/>
          </a:p>
        </p:txBody>
      </p:sp>
      <p:sp>
        <p:nvSpPr>
          <p:cNvPr id="196619" name="Rectangle 11"/>
          <p:cNvSpPr>
            <a:spLocks noChangeArrowheads="1"/>
          </p:cNvSpPr>
          <p:nvPr/>
        </p:nvSpPr>
        <p:spPr bwMode="auto">
          <a:xfrm>
            <a:off x="3733800" y="2154238"/>
            <a:ext cx="13684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0">
                <a:latin typeface="Times-Roman" charset="0"/>
              </a:rPr>
              <a:t>e </a:t>
            </a:r>
            <a:r>
              <a:rPr lang="en-US" b="0">
                <a:latin typeface="Times-Roman" charset="0"/>
                <a:sym typeface="Symbol" pitchFamily="18" charset="2"/>
              </a:rPr>
              <a:t></a:t>
            </a:r>
            <a:r>
              <a:rPr lang="en-US" b="0">
                <a:latin typeface="Times-Roman" charset="0"/>
              </a:rPr>
              <a:t> {0,1}</a:t>
            </a:r>
          </a:p>
        </p:txBody>
      </p:sp>
      <p:sp>
        <p:nvSpPr>
          <p:cNvPr id="196620" name="Line 12"/>
          <p:cNvSpPr>
            <a:spLocks noChangeShapeType="1"/>
          </p:cNvSpPr>
          <p:nvPr/>
        </p:nvSpPr>
        <p:spPr bwMode="auto">
          <a:xfrm flipV="1">
            <a:off x="2209800" y="3124200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6621" name="Rectangle 13"/>
          <p:cNvSpPr>
            <a:spLocks noChangeArrowheads="1"/>
          </p:cNvSpPr>
          <p:nvPr/>
        </p:nvSpPr>
        <p:spPr bwMode="auto">
          <a:xfrm>
            <a:off x="3352800" y="2667000"/>
            <a:ext cx="22367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0">
                <a:latin typeface="Times-Roman" charset="0"/>
              </a:rPr>
              <a:t>y = r</a:t>
            </a:r>
            <a:r>
              <a:rPr lang="en-US" b="0">
                <a:latin typeface="Times-Roman" charset="0"/>
                <a:sym typeface="Symbol" pitchFamily="18" charset="2"/>
              </a:rPr>
              <a:t></a:t>
            </a:r>
            <a:r>
              <a:rPr lang="en-US" b="0">
                <a:latin typeface="Times-Roman" charset="0"/>
              </a:rPr>
              <a:t>S</a:t>
            </a:r>
            <a:r>
              <a:rPr lang="en-US" b="0" baseline="30000">
                <a:latin typeface="Times-Roman" charset="0"/>
              </a:rPr>
              <a:t>e</a:t>
            </a:r>
            <a:r>
              <a:rPr lang="en-US" b="0">
                <a:latin typeface="Times-Roman" charset="0"/>
              </a:rPr>
              <a:t> mod N</a:t>
            </a:r>
          </a:p>
        </p:txBody>
      </p:sp>
      <p:pic>
        <p:nvPicPr>
          <p:cNvPr id="196622" name="Picture 1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1576388"/>
            <a:ext cx="946150" cy="1624012"/>
          </a:xfrm>
          <a:prstGeom prst="rect">
            <a:avLst/>
          </a:prstGeom>
          <a:noFill/>
        </p:spPr>
      </p:pic>
      <p:pic>
        <p:nvPicPr>
          <p:cNvPr id="196623" name="Picture 1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86600" y="1458913"/>
            <a:ext cx="1076325" cy="166528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58910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7" dur="500"/>
                                        <p:tgtEl>
                                          <p:spTgt spid="1966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6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66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66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6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8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24" dur="500"/>
                                        <p:tgtEl>
                                          <p:spTgt spid="19662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6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96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96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96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96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6611" grpId="0" build="p" autoUpdateAnimBg="0"/>
      <p:bldP spid="196614" grpId="0" animBg="1"/>
      <p:bldP spid="196615" grpId="0" animBg="1"/>
      <p:bldP spid="196618" grpId="0" autoUpdateAnimBg="0"/>
      <p:bldP spid="196619" grpId="0" autoUpdateAnimBg="0"/>
      <p:bldP spid="196620" grpId="0" animBg="1"/>
      <p:bldP spid="196621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7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981200"/>
            <a:ext cx="7772400" cy="1143000"/>
          </a:xfrm>
        </p:spPr>
        <p:txBody>
          <a:bodyPr/>
          <a:lstStyle/>
          <a:p>
            <a:r>
              <a:rPr lang="en-US"/>
              <a:t>Simple Security Protocols</a:t>
            </a:r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Part 3 </a:t>
            </a:r>
            <a:r>
              <a:rPr lang="en-US">
                <a:sym typeface="Symbol" pitchFamily="18" charset="2"/>
              </a:rPr>
              <a:t></a:t>
            </a:r>
            <a:r>
              <a:rPr lang="en-US"/>
              <a:t> Protocols                                                                                                           </a:t>
            </a:r>
            <a:fld id="{DE33AE73-22CB-494A-85B5-A7CB9E3B72AA}" type="slidenum">
              <a:rPr lang="en-US">
                <a:latin typeface="Times New Roman" pitchFamily="18" charset="0"/>
              </a:rPr>
              <a:pPr/>
              <a:t>5</a:t>
            </a:fld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6819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Secure Entry to NSA</a:t>
            </a:r>
          </a:p>
        </p:txBody>
      </p:sp>
      <p:sp>
        <p:nvSpPr>
          <p:cNvPr id="1771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>
              <a:buFont typeface="Times"/>
              <a:buAutoNum type="arabicPeriod"/>
            </a:pPr>
            <a:r>
              <a:rPr lang="en-US"/>
              <a:t>Insert badge into reader</a:t>
            </a:r>
          </a:p>
          <a:p>
            <a:pPr marL="609600" indent="-609600">
              <a:buFont typeface="Times"/>
              <a:buAutoNum type="arabicPeriod"/>
            </a:pPr>
            <a:r>
              <a:rPr lang="en-US"/>
              <a:t>Enter PIN</a:t>
            </a:r>
          </a:p>
          <a:p>
            <a:pPr marL="609600" indent="-609600">
              <a:buFont typeface="Times"/>
              <a:buAutoNum type="arabicPeriod"/>
            </a:pPr>
            <a:r>
              <a:rPr lang="en-US"/>
              <a:t>Correct PIN?</a:t>
            </a:r>
          </a:p>
          <a:p>
            <a:pPr marL="990600" lvl="1" indent="-533400">
              <a:buFont typeface="Times"/>
              <a:buNone/>
            </a:pPr>
            <a:r>
              <a:rPr lang="en-US"/>
              <a:t>	</a:t>
            </a:r>
            <a:r>
              <a:rPr lang="en-US" b="1">
                <a:solidFill>
                  <a:schemeClr val="accent2"/>
                </a:solidFill>
              </a:rPr>
              <a:t>Yes?</a:t>
            </a:r>
            <a:r>
              <a:rPr lang="en-US"/>
              <a:t> Enter</a:t>
            </a:r>
          </a:p>
          <a:p>
            <a:pPr marL="990600" lvl="1" indent="-533400">
              <a:buFont typeface="Times"/>
              <a:buNone/>
            </a:pPr>
            <a:r>
              <a:rPr lang="en-US"/>
              <a:t>	</a:t>
            </a:r>
            <a:r>
              <a:rPr lang="en-US" b="1">
                <a:solidFill>
                  <a:srgbClr val="FF0000"/>
                </a:solidFill>
              </a:rPr>
              <a:t>No?</a:t>
            </a:r>
            <a:r>
              <a:rPr lang="en-US"/>
              <a:t> Get shot by security guard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Part 3 </a:t>
            </a:r>
            <a:r>
              <a:rPr lang="en-US">
                <a:sym typeface="Symbol" pitchFamily="18" charset="2"/>
              </a:rPr>
              <a:t></a:t>
            </a:r>
            <a:r>
              <a:rPr lang="en-US"/>
              <a:t> Protocols                                                                                                           </a:t>
            </a:r>
            <a:fld id="{7427ECE7-44CF-47AD-AE16-D10C3E91BB57}" type="slidenum">
              <a:rPr lang="en-US">
                <a:latin typeface="Times New Roman" pitchFamily="18" charset="0"/>
              </a:rPr>
              <a:pPr/>
              <a:t>6</a:t>
            </a:fld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9319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77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77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77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77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177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155" grpId="0" build="p" bldLvl="2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ATM Machine Protocol</a:t>
            </a:r>
          </a:p>
        </p:txBody>
      </p:sp>
      <p:sp>
        <p:nvSpPr>
          <p:cNvPr id="1792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>
              <a:buFont typeface="Times"/>
              <a:buAutoNum type="arabicPeriod"/>
            </a:pPr>
            <a:r>
              <a:rPr lang="en-US"/>
              <a:t>Insert ATM card</a:t>
            </a:r>
          </a:p>
          <a:p>
            <a:pPr marL="609600" indent="-609600">
              <a:buFont typeface="Times"/>
              <a:buAutoNum type="arabicPeriod"/>
            </a:pPr>
            <a:r>
              <a:rPr lang="en-US"/>
              <a:t>Enter PIN</a:t>
            </a:r>
          </a:p>
          <a:p>
            <a:pPr marL="609600" indent="-609600">
              <a:buFont typeface="Times"/>
              <a:buAutoNum type="arabicPeriod"/>
            </a:pPr>
            <a:r>
              <a:rPr lang="en-US"/>
              <a:t>Correct PIN?</a:t>
            </a:r>
          </a:p>
          <a:p>
            <a:pPr marL="990600" lvl="1" indent="-533400">
              <a:buFont typeface="Times"/>
              <a:buNone/>
            </a:pPr>
            <a:r>
              <a:rPr lang="en-US"/>
              <a:t>	</a:t>
            </a:r>
            <a:r>
              <a:rPr lang="en-US" b="1">
                <a:solidFill>
                  <a:schemeClr val="accent2"/>
                </a:solidFill>
              </a:rPr>
              <a:t>Yes?</a:t>
            </a:r>
            <a:r>
              <a:rPr lang="en-US"/>
              <a:t> Conduct your transaction(s)</a:t>
            </a:r>
          </a:p>
          <a:p>
            <a:pPr marL="990600" lvl="1" indent="-533400">
              <a:buFont typeface="Times"/>
              <a:buNone/>
            </a:pPr>
            <a:r>
              <a:rPr lang="en-US"/>
              <a:t>	</a:t>
            </a:r>
            <a:r>
              <a:rPr lang="en-US" b="1">
                <a:solidFill>
                  <a:srgbClr val="FF0000"/>
                </a:solidFill>
              </a:rPr>
              <a:t>No?</a:t>
            </a:r>
            <a:r>
              <a:rPr lang="en-US"/>
              <a:t> Machine eats card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Part 3 </a:t>
            </a:r>
            <a:r>
              <a:rPr lang="en-US">
                <a:sym typeface="Symbol" pitchFamily="18" charset="2"/>
              </a:rPr>
              <a:t></a:t>
            </a:r>
            <a:r>
              <a:rPr lang="en-US"/>
              <a:t> Protocols                                                                                                           </a:t>
            </a:r>
            <a:fld id="{27A0EF14-8C16-4432-99B3-52018DDF2BD0}" type="slidenum">
              <a:rPr lang="en-US">
                <a:latin typeface="Times New Roman" pitchFamily="18" charset="0"/>
              </a:rPr>
              <a:pPr/>
              <a:t>7</a:t>
            </a:fld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4721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Bubbles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Bubbles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Bubbles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Bubbles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Bubbles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203" grpId="0" build="p" bldLvl="2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/>
              <a:t>Identify Friend or Foe (IFF)</a:t>
            </a:r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Part 3 </a:t>
            </a:r>
            <a:r>
              <a:rPr lang="en-US">
                <a:sym typeface="Symbol" pitchFamily="18" charset="2"/>
              </a:rPr>
              <a:t></a:t>
            </a:r>
            <a:r>
              <a:rPr lang="en-US"/>
              <a:t> Protocols                                                                                                           </a:t>
            </a:r>
            <a:fld id="{B5451441-63F5-4BA8-BA24-5472CE92F0FF}" type="slidenum">
              <a:rPr lang="en-US">
                <a:latin typeface="Times New Roman" pitchFamily="18" charset="0"/>
              </a:rPr>
              <a:pPr/>
              <a:t>8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178182" name="Line 6"/>
          <p:cNvSpPr>
            <a:spLocks noChangeShapeType="1"/>
          </p:cNvSpPr>
          <p:nvPr/>
        </p:nvSpPr>
        <p:spPr bwMode="auto">
          <a:xfrm>
            <a:off x="304800" y="34290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8183" name="Rectangle 7"/>
          <p:cNvSpPr>
            <a:spLocks noChangeArrowheads="1"/>
          </p:cNvSpPr>
          <p:nvPr/>
        </p:nvSpPr>
        <p:spPr bwMode="auto">
          <a:xfrm>
            <a:off x="7588250" y="5486400"/>
            <a:ext cx="132715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0"/>
              <a:t>Namibia</a:t>
            </a:r>
          </a:p>
        </p:txBody>
      </p:sp>
      <p:sp>
        <p:nvSpPr>
          <p:cNvPr id="178184" name="Rectangle 8"/>
          <p:cNvSpPr>
            <a:spLocks noChangeArrowheads="1"/>
          </p:cNvSpPr>
          <p:nvPr/>
        </p:nvSpPr>
        <p:spPr bwMode="auto">
          <a:xfrm>
            <a:off x="7543800" y="2743200"/>
            <a:ext cx="1128713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0"/>
              <a:t>Angola</a:t>
            </a:r>
          </a:p>
        </p:txBody>
      </p:sp>
      <p:sp>
        <p:nvSpPr>
          <p:cNvPr id="178187" name="Line 11"/>
          <p:cNvSpPr>
            <a:spLocks noChangeShapeType="1"/>
          </p:cNvSpPr>
          <p:nvPr/>
        </p:nvSpPr>
        <p:spPr bwMode="auto">
          <a:xfrm flipH="1" flipV="1">
            <a:off x="2057400" y="4724400"/>
            <a:ext cx="4495800" cy="9906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8188" name="Rectangle 12"/>
          <p:cNvSpPr>
            <a:spLocks noChangeArrowheads="1"/>
          </p:cNvSpPr>
          <p:nvPr/>
        </p:nvSpPr>
        <p:spPr bwMode="auto">
          <a:xfrm>
            <a:off x="3581400" y="5181600"/>
            <a:ext cx="700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0000"/>
                </a:solidFill>
                <a:latin typeface="Times-Roman" charset="0"/>
              </a:rPr>
              <a:t>1.</a:t>
            </a:r>
            <a:r>
              <a:rPr lang="en-US" b="0">
                <a:latin typeface="Times-Roman" charset="0"/>
              </a:rPr>
              <a:t> N</a:t>
            </a:r>
            <a:endParaRPr lang="en-US" b="0"/>
          </a:p>
        </p:txBody>
      </p:sp>
      <p:sp>
        <p:nvSpPr>
          <p:cNvPr id="178201" name="Rectangle 25"/>
          <p:cNvSpPr>
            <a:spLocks noChangeArrowheads="1"/>
          </p:cNvSpPr>
          <p:nvPr/>
        </p:nvSpPr>
        <p:spPr bwMode="auto">
          <a:xfrm>
            <a:off x="4114800" y="4419600"/>
            <a:ext cx="1393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0000"/>
                </a:solidFill>
                <a:latin typeface="Times-Roman" charset="0"/>
              </a:rPr>
              <a:t>2.</a:t>
            </a:r>
            <a:r>
              <a:rPr lang="en-US" b="0">
                <a:latin typeface="Times-Roman" charset="0"/>
              </a:rPr>
              <a:t> E(N,K)</a:t>
            </a:r>
            <a:endParaRPr lang="en-US" b="0"/>
          </a:p>
        </p:txBody>
      </p:sp>
      <p:sp>
        <p:nvSpPr>
          <p:cNvPr id="178202" name="Line 26"/>
          <p:cNvSpPr>
            <a:spLocks noChangeShapeType="1"/>
          </p:cNvSpPr>
          <p:nvPr/>
        </p:nvSpPr>
        <p:spPr bwMode="auto">
          <a:xfrm>
            <a:off x="2438400" y="4495800"/>
            <a:ext cx="4114800" cy="9144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8203" name="Rectangle 27"/>
          <p:cNvSpPr>
            <a:spLocks noChangeArrowheads="1"/>
          </p:cNvSpPr>
          <p:nvPr/>
        </p:nvSpPr>
        <p:spPr bwMode="auto">
          <a:xfrm>
            <a:off x="838200" y="4533900"/>
            <a:ext cx="985838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0"/>
              <a:t>SAAF</a:t>
            </a:r>
          </a:p>
          <a:p>
            <a:r>
              <a:rPr lang="en-US" sz="2000" b="0"/>
              <a:t>Impala</a:t>
            </a:r>
            <a:endParaRPr lang="en-US" b="0"/>
          </a:p>
        </p:txBody>
      </p:sp>
      <p:sp>
        <p:nvSpPr>
          <p:cNvPr id="178207" name="Rectangle 31"/>
          <p:cNvSpPr>
            <a:spLocks noChangeArrowheads="1"/>
          </p:cNvSpPr>
          <p:nvPr/>
        </p:nvSpPr>
        <p:spPr bwMode="auto">
          <a:xfrm>
            <a:off x="838200" y="2324100"/>
            <a:ext cx="1057275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000" b="0"/>
              <a:t>Russian</a:t>
            </a:r>
          </a:p>
          <a:p>
            <a:pPr algn="ctr"/>
            <a:r>
              <a:rPr lang="en-US" sz="2000" b="0"/>
              <a:t>MIG</a:t>
            </a:r>
          </a:p>
        </p:txBody>
      </p:sp>
      <p:pic>
        <p:nvPicPr>
          <p:cNvPr id="178210" name="Picture 3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3962400"/>
            <a:ext cx="1636713" cy="617538"/>
          </a:xfrm>
          <a:prstGeom prst="rect">
            <a:avLst/>
          </a:prstGeom>
          <a:noFill/>
        </p:spPr>
      </p:pic>
      <p:pic>
        <p:nvPicPr>
          <p:cNvPr id="178212" name="Picture 3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1524000"/>
            <a:ext cx="1295400" cy="860425"/>
          </a:xfrm>
          <a:prstGeom prst="rect">
            <a:avLst/>
          </a:prstGeom>
          <a:noFill/>
        </p:spPr>
      </p:pic>
      <p:pic>
        <p:nvPicPr>
          <p:cNvPr id="178213" name="Picture 3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05600" y="5181600"/>
            <a:ext cx="823913" cy="965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55263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187" grpId="0" animBg="1"/>
      <p:bldP spid="178188" grpId="0" autoUpdateAnimBg="0"/>
      <p:bldP spid="178201" grpId="0" autoUpdateAnimBg="0"/>
      <p:bldP spid="17820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/>
              <a:t>MIG in the Middle</a:t>
            </a:r>
          </a:p>
        </p:txBody>
      </p:sp>
      <p:sp>
        <p:nvSpPr>
          <p:cNvPr id="2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Part 3 </a:t>
            </a:r>
            <a:r>
              <a:rPr lang="en-US">
                <a:sym typeface="Symbol" pitchFamily="18" charset="2"/>
              </a:rPr>
              <a:t></a:t>
            </a:r>
            <a:r>
              <a:rPr lang="en-US"/>
              <a:t> Protocols                                                                                                           </a:t>
            </a:r>
            <a:fld id="{1530C8D0-8FF7-4F1A-9452-239F1F5FA6CF}" type="slidenum">
              <a:rPr lang="en-US">
                <a:latin typeface="Times New Roman" pitchFamily="18" charset="0"/>
              </a:rPr>
              <a:pPr/>
              <a:t>9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180229" name="Line 5"/>
          <p:cNvSpPr>
            <a:spLocks noChangeShapeType="1"/>
          </p:cNvSpPr>
          <p:nvPr/>
        </p:nvSpPr>
        <p:spPr bwMode="auto">
          <a:xfrm>
            <a:off x="304800" y="34290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0230" name="Rectangle 6"/>
          <p:cNvSpPr>
            <a:spLocks noChangeArrowheads="1"/>
          </p:cNvSpPr>
          <p:nvPr/>
        </p:nvSpPr>
        <p:spPr bwMode="auto">
          <a:xfrm>
            <a:off x="7588250" y="5486400"/>
            <a:ext cx="132715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0"/>
              <a:t>Namibia</a:t>
            </a:r>
          </a:p>
        </p:txBody>
      </p:sp>
      <p:sp>
        <p:nvSpPr>
          <p:cNvPr id="180231" name="Rectangle 7"/>
          <p:cNvSpPr>
            <a:spLocks noChangeArrowheads="1"/>
          </p:cNvSpPr>
          <p:nvPr/>
        </p:nvSpPr>
        <p:spPr bwMode="auto">
          <a:xfrm>
            <a:off x="7543800" y="2743200"/>
            <a:ext cx="1128713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0"/>
              <a:t>Angola</a:t>
            </a:r>
          </a:p>
        </p:txBody>
      </p:sp>
      <p:sp>
        <p:nvSpPr>
          <p:cNvPr id="180234" name="Line 10"/>
          <p:cNvSpPr>
            <a:spLocks noChangeShapeType="1"/>
          </p:cNvSpPr>
          <p:nvPr/>
        </p:nvSpPr>
        <p:spPr bwMode="auto">
          <a:xfrm flipH="1" flipV="1">
            <a:off x="2057400" y="4724400"/>
            <a:ext cx="4495800" cy="9906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0235" name="Rectangle 11"/>
          <p:cNvSpPr>
            <a:spLocks noChangeArrowheads="1"/>
          </p:cNvSpPr>
          <p:nvPr/>
        </p:nvSpPr>
        <p:spPr bwMode="auto">
          <a:xfrm>
            <a:off x="3733800" y="5181600"/>
            <a:ext cx="700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0000"/>
                </a:solidFill>
                <a:latin typeface="Times-Roman" charset="0"/>
              </a:rPr>
              <a:t>1.</a:t>
            </a:r>
            <a:r>
              <a:rPr lang="en-US" b="0">
                <a:latin typeface="Times-Roman" charset="0"/>
              </a:rPr>
              <a:t> N</a:t>
            </a:r>
            <a:endParaRPr lang="en-US" b="0"/>
          </a:p>
        </p:txBody>
      </p:sp>
      <p:sp>
        <p:nvSpPr>
          <p:cNvPr id="180236" name="Rectangle 12"/>
          <p:cNvSpPr>
            <a:spLocks noChangeArrowheads="1"/>
          </p:cNvSpPr>
          <p:nvPr/>
        </p:nvSpPr>
        <p:spPr bwMode="auto">
          <a:xfrm>
            <a:off x="4191000" y="2895600"/>
            <a:ext cx="700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0000"/>
                </a:solidFill>
                <a:latin typeface="Times-Roman" charset="0"/>
              </a:rPr>
              <a:t>2.</a:t>
            </a:r>
            <a:r>
              <a:rPr lang="en-US" b="0">
                <a:latin typeface="Times-Roman" charset="0"/>
              </a:rPr>
              <a:t> N</a:t>
            </a:r>
            <a:endParaRPr lang="en-US" b="0"/>
          </a:p>
        </p:txBody>
      </p:sp>
      <p:sp>
        <p:nvSpPr>
          <p:cNvPr id="180237" name="Line 13"/>
          <p:cNvSpPr>
            <a:spLocks noChangeShapeType="1"/>
          </p:cNvSpPr>
          <p:nvPr/>
        </p:nvSpPr>
        <p:spPr bwMode="auto">
          <a:xfrm flipV="1">
            <a:off x="2133600" y="2895600"/>
            <a:ext cx="4343400" cy="12954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0238" name="Line 14"/>
          <p:cNvSpPr>
            <a:spLocks noChangeShapeType="1"/>
          </p:cNvSpPr>
          <p:nvPr/>
        </p:nvSpPr>
        <p:spPr bwMode="auto">
          <a:xfrm flipH="1" flipV="1">
            <a:off x="2133600" y="1905000"/>
            <a:ext cx="4343400" cy="6096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0239" name="Rectangle 15"/>
          <p:cNvSpPr>
            <a:spLocks noChangeArrowheads="1"/>
          </p:cNvSpPr>
          <p:nvPr/>
        </p:nvSpPr>
        <p:spPr bwMode="auto">
          <a:xfrm>
            <a:off x="4495800" y="1752600"/>
            <a:ext cx="700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0000"/>
                </a:solidFill>
                <a:latin typeface="Times-Roman" charset="0"/>
              </a:rPr>
              <a:t>3.</a:t>
            </a:r>
            <a:r>
              <a:rPr lang="en-US" b="0">
                <a:latin typeface="Times-Roman" charset="0"/>
              </a:rPr>
              <a:t> N</a:t>
            </a:r>
            <a:endParaRPr lang="en-US" b="0"/>
          </a:p>
        </p:txBody>
      </p:sp>
      <p:sp>
        <p:nvSpPr>
          <p:cNvPr id="180240" name="Line 16"/>
          <p:cNvSpPr>
            <a:spLocks noChangeShapeType="1"/>
          </p:cNvSpPr>
          <p:nvPr/>
        </p:nvSpPr>
        <p:spPr bwMode="auto">
          <a:xfrm>
            <a:off x="2209800" y="2209800"/>
            <a:ext cx="4038600" cy="5334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0241" name="Rectangle 17"/>
          <p:cNvSpPr>
            <a:spLocks noChangeArrowheads="1"/>
          </p:cNvSpPr>
          <p:nvPr/>
        </p:nvSpPr>
        <p:spPr bwMode="auto">
          <a:xfrm>
            <a:off x="2971800" y="2438400"/>
            <a:ext cx="1393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0000"/>
                </a:solidFill>
                <a:latin typeface="Times-Roman" charset="0"/>
              </a:rPr>
              <a:t>4.</a:t>
            </a:r>
            <a:r>
              <a:rPr lang="en-US" b="0">
                <a:latin typeface="Times-Roman" charset="0"/>
              </a:rPr>
              <a:t> E(N,K)</a:t>
            </a:r>
            <a:endParaRPr lang="en-US" b="0"/>
          </a:p>
        </p:txBody>
      </p:sp>
      <p:sp>
        <p:nvSpPr>
          <p:cNvPr id="180242" name="Line 18"/>
          <p:cNvSpPr>
            <a:spLocks noChangeShapeType="1"/>
          </p:cNvSpPr>
          <p:nvPr/>
        </p:nvSpPr>
        <p:spPr bwMode="auto">
          <a:xfrm flipH="1">
            <a:off x="2438400" y="3124200"/>
            <a:ext cx="4191000" cy="12192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0243" name="Rectangle 19"/>
          <p:cNvSpPr>
            <a:spLocks noChangeArrowheads="1"/>
          </p:cNvSpPr>
          <p:nvPr/>
        </p:nvSpPr>
        <p:spPr bwMode="auto">
          <a:xfrm>
            <a:off x="4768850" y="3657600"/>
            <a:ext cx="1393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0000"/>
                </a:solidFill>
                <a:latin typeface="Times-Roman" charset="0"/>
              </a:rPr>
              <a:t>5.</a:t>
            </a:r>
            <a:r>
              <a:rPr lang="en-US" b="0">
                <a:latin typeface="Times-Roman" charset="0"/>
              </a:rPr>
              <a:t> E(N,K)</a:t>
            </a:r>
            <a:endParaRPr lang="en-US" b="0"/>
          </a:p>
        </p:txBody>
      </p:sp>
      <p:sp>
        <p:nvSpPr>
          <p:cNvPr id="180244" name="Rectangle 20"/>
          <p:cNvSpPr>
            <a:spLocks noChangeArrowheads="1"/>
          </p:cNvSpPr>
          <p:nvPr/>
        </p:nvSpPr>
        <p:spPr bwMode="auto">
          <a:xfrm>
            <a:off x="4267200" y="4419600"/>
            <a:ext cx="1393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0000"/>
                </a:solidFill>
                <a:latin typeface="Times-Roman" charset="0"/>
              </a:rPr>
              <a:t>6.</a:t>
            </a:r>
            <a:r>
              <a:rPr lang="en-US" b="0">
                <a:latin typeface="Times-Roman" charset="0"/>
              </a:rPr>
              <a:t> E(N,K)</a:t>
            </a:r>
            <a:endParaRPr lang="en-US" b="0"/>
          </a:p>
        </p:txBody>
      </p:sp>
      <p:sp>
        <p:nvSpPr>
          <p:cNvPr id="180245" name="Line 21"/>
          <p:cNvSpPr>
            <a:spLocks noChangeShapeType="1"/>
          </p:cNvSpPr>
          <p:nvPr/>
        </p:nvSpPr>
        <p:spPr bwMode="auto">
          <a:xfrm>
            <a:off x="2438400" y="4495800"/>
            <a:ext cx="4114800" cy="9144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0246" name="Rectangle 22"/>
          <p:cNvSpPr>
            <a:spLocks noChangeArrowheads="1"/>
          </p:cNvSpPr>
          <p:nvPr/>
        </p:nvSpPr>
        <p:spPr bwMode="auto">
          <a:xfrm>
            <a:off x="609600" y="2247900"/>
            <a:ext cx="985838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000" b="0"/>
              <a:t>SAAF</a:t>
            </a:r>
          </a:p>
          <a:p>
            <a:pPr algn="ctr"/>
            <a:r>
              <a:rPr lang="en-US" sz="2000" b="0"/>
              <a:t>Impala</a:t>
            </a:r>
            <a:endParaRPr lang="en-US" b="0"/>
          </a:p>
        </p:txBody>
      </p:sp>
      <p:sp>
        <p:nvSpPr>
          <p:cNvPr id="180247" name="Rectangle 23"/>
          <p:cNvSpPr>
            <a:spLocks noChangeArrowheads="1"/>
          </p:cNvSpPr>
          <p:nvPr/>
        </p:nvSpPr>
        <p:spPr bwMode="auto">
          <a:xfrm>
            <a:off x="609600" y="4648200"/>
            <a:ext cx="1057275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000" b="0"/>
              <a:t>Russian</a:t>
            </a:r>
          </a:p>
          <a:p>
            <a:pPr algn="ctr"/>
            <a:r>
              <a:rPr lang="en-US" sz="2000" b="0"/>
              <a:t>MiG</a:t>
            </a:r>
          </a:p>
        </p:txBody>
      </p:sp>
      <p:pic>
        <p:nvPicPr>
          <p:cNvPr id="180252" name="Picture 2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600200"/>
            <a:ext cx="1636713" cy="617538"/>
          </a:xfrm>
          <a:prstGeom prst="rect">
            <a:avLst/>
          </a:prstGeom>
          <a:noFill/>
        </p:spPr>
      </p:pic>
      <p:pic>
        <p:nvPicPr>
          <p:cNvPr id="180253" name="Picture 2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3787775"/>
            <a:ext cx="1295400" cy="860425"/>
          </a:xfrm>
          <a:prstGeom prst="rect">
            <a:avLst/>
          </a:prstGeom>
          <a:noFill/>
        </p:spPr>
      </p:pic>
      <p:pic>
        <p:nvPicPr>
          <p:cNvPr id="180255" name="Picture 3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05600" y="5181600"/>
            <a:ext cx="823913" cy="965200"/>
          </a:xfrm>
          <a:prstGeom prst="rect">
            <a:avLst/>
          </a:prstGeom>
          <a:noFill/>
        </p:spPr>
      </p:pic>
      <p:pic>
        <p:nvPicPr>
          <p:cNvPr id="180256" name="Picture 3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05600" y="2362200"/>
            <a:ext cx="823913" cy="965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466577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234" grpId="0" animBg="1"/>
      <p:bldP spid="180235" grpId="0" autoUpdateAnimBg="0"/>
      <p:bldP spid="180236" grpId="0" autoUpdateAnimBg="0"/>
      <p:bldP spid="180237" grpId="0" animBg="1"/>
      <p:bldP spid="180238" grpId="0" animBg="1"/>
      <p:bldP spid="180239" grpId="0" autoUpdateAnimBg="0"/>
      <p:bldP spid="180240" grpId="0" animBg="1"/>
      <p:bldP spid="180241" grpId="0" autoUpdateAnimBg="0"/>
      <p:bldP spid="180242" grpId="0" animBg="1"/>
      <p:bldP spid="180243" grpId="0" autoUpdateAnimBg="0"/>
      <p:bldP spid="180244" grpId="0" autoUpdateAnimBg="0"/>
      <p:bldP spid="18024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2194</TotalTime>
  <Words>1891</Words>
  <Application>Microsoft Macintosh PowerPoint</Application>
  <PresentationFormat>On-screen Show (4:3)</PresentationFormat>
  <Paragraphs>392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4" baseType="lpstr">
      <vt:lpstr>Calibri</vt:lpstr>
      <vt:lpstr>Symbol</vt:lpstr>
      <vt:lpstr>Times</vt:lpstr>
      <vt:lpstr>Times New Roman</vt:lpstr>
      <vt:lpstr>Times-Roman</vt:lpstr>
      <vt:lpstr>Wingdings</vt:lpstr>
      <vt:lpstr>Arial</vt:lpstr>
      <vt:lpstr>Office Theme</vt:lpstr>
      <vt:lpstr>Authentication Protocols</vt:lpstr>
      <vt:lpstr>Protocol</vt:lpstr>
      <vt:lpstr>Protocols</vt:lpstr>
      <vt:lpstr>Ideal Security Protocol</vt:lpstr>
      <vt:lpstr>Simple Security Protocols</vt:lpstr>
      <vt:lpstr>Secure Entry to NSA</vt:lpstr>
      <vt:lpstr>ATM Machine Protocol</vt:lpstr>
      <vt:lpstr>Identify Friend or Foe (IFF)</vt:lpstr>
      <vt:lpstr>MIG in the Middle</vt:lpstr>
      <vt:lpstr>Authentication Protocols</vt:lpstr>
      <vt:lpstr>Authentication</vt:lpstr>
      <vt:lpstr>Authentication</vt:lpstr>
      <vt:lpstr>Simple Authentication</vt:lpstr>
      <vt:lpstr>Authentication Attack</vt:lpstr>
      <vt:lpstr>Authentication Attack</vt:lpstr>
      <vt:lpstr>Simple Authentication</vt:lpstr>
      <vt:lpstr>Better Authentication</vt:lpstr>
      <vt:lpstr>Challenge-Response</vt:lpstr>
      <vt:lpstr>Challenge-Response</vt:lpstr>
      <vt:lpstr>Challenge-Response</vt:lpstr>
      <vt:lpstr>Symmetric Key Notation</vt:lpstr>
      <vt:lpstr>Symmetric Key Authentication</vt:lpstr>
      <vt:lpstr>Authentication with Symmetric Key</vt:lpstr>
      <vt:lpstr>Mutual Authentication?</vt:lpstr>
      <vt:lpstr>Mutual Authentication</vt:lpstr>
      <vt:lpstr>Mutual Authentication</vt:lpstr>
      <vt:lpstr>Mutual Authentication Attack</vt:lpstr>
      <vt:lpstr>Mutual Authentication</vt:lpstr>
      <vt:lpstr>Symmetric Key Mutual Authentication</vt:lpstr>
      <vt:lpstr>Public Key Notation</vt:lpstr>
      <vt:lpstr>Public Key Authentication</vt:lpstr>
      <vt:lpstr>Public Key Authentication</vt:lpstr>
      <vt:lpstr>Public Keys</vt:lpstr>
      <vt:lpstr>Session Key</vt:lpstr>
      <vt:lpstr>Authentication &amp; Session Key</vt:lpstr>
      <vt:lpstr>Public Key Authentication and Session Key</vt:lpstr>
      <vt:lpstr>Public Key Authentication and Session Key</vt:lpstr>
      <vt:lpstr>Public Key Authentication and Session Key</vt:lpstr>
      <vt:lpstr>Timestamps</vt:lpstr>
      <vt:lpstr>Public Key Authentication and Session Key</vt:lpstr>
      <vt:lpstr>Zero Knowledge Proofs</vt:lpstr>
      <vt:lpstr>Zero Knowledge Proof (ZKP)</vt:lpstr>
      <vt:lpstr>Bob’s Cave</vt:lpstr>
      <vt:lpstr>Bob’s Cave</vt:lpstr>
      <vt:lpstr>Fiat-Shamir Protocol</vt:lpstr>
      <vt:lpstr>Fiat-Shamir</vt:lpstr>
    </vt:vector>
  </TitlesOfParts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Authentication Protocols</dc:title>
  <dc:creator>Sencun Zhu</dc:creator>
  <cp:lastModifiedBy>Microsoft Office User</cp:lastModifiedBy>
  <cp:revision>2</cp:revision>
  <dcterms:created xsi:type="dcterms:W3CDTF">2013-09-24T14:39:11Z</dcterms:created>
  <dcterms:modified xsi:type="dcterms:W3CDTF">2018-03-07T23:50:20Z</dcterms:modified>
</cp:coreProperties>
</file>