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gif" ContentType="image/gif"/>
  <Default Extension="bin" ContentType="audio/unknown"/>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notesSlides/notesSlide5.xml" ContentType="application/vnd.openxmlformats-officedocument.presentationml.notesSlide+xml"/>
  <Override PartName="/ppt/embeddings/oleObject2.bin" ContentType="application/vnd.openxmlformats-officedocument.oleObject"/>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7" r:id="rId2"/>
    <p:sldId id="401" r:id="rId3"/>
    <p:sldId id="402" r:id="rId4"/>
    <p:sldId id="403" r:id="rId5"/>
    <p:sldId id="404" r:id="rId6"/>
    <p:sldId id="405" r:id="rId7"/>
    <p:sldId id="258" r:id="rId8"/>
    <p:sldId id="348" r:id="rId9"/>
    <p:sldId id="347" r:id="rId10"/>
    <p:sldId id="346" r:id="rId11"/>
    <p:sldId id="339" r:id="rId12"/>
    <p:sldId id="340" r:id="rId13"/>
    <p:sldId id="341" r:id="rId14"/>
    <p:sldId id="342" r:id="rId15"/>
    <p:sldId id="344" r:id="rId16"/>
    <p:sldId id="345" r:id="rId17"/>
    <p:sldId id="261" r:id="rId18"/>
    <p:sldId id="262" r:id="rId19"/>
    <p:sldId id="263" r:id="rId20"/>
    <p:sldId id="264" r:id="rId21"/>
    <p:sldId id="265" r:id="rId22"/>
    <p:sldId id="266" r:id="rId23"/>
    <p:sldId id="267" r:id="rId24"/>
    <p:sldId id="406" r:id="rId25"/>
    <p:sldId id="270" r:id="rId26"/>
    <p:sldId id="271" r:id="rId27"/>
    <p:sldId id="365" r:id="rId28"/>
    <p:sldId id="366" r:id="rId29"/>
    <p:sldId id="351" r:id="rId30"/>
    <p:sldId id="352" r:id="rId31"/>
    <p:sldId id="353" r:id="rId32"/>
    <p:sldId id="354" r:id="rId33"/>
    <p:sldId id="355" r:id="rId34"/>
    <p:sldId id="356" r:id="rId35"/>
    <p:sldId id="357" r:id="rId36"/>
    <p:sldId id="358" r:id="rId37"/>
    <p:sldId id="359" r:id="rId38"/>
    <p:sldId id="360" r:id="rId39"/>
    <p:sldId id="361" r:id="rId40"/>
    <p:sldId id="362" r:id="rId41"/>
    <p:sldId id="363" r:id="rId42"/>
    <p:sldId id="299" r:id="rId43"/>
    <p:sldId id="305" r:id="rId44"/>
    <p:sldId id="364" r:id="rId45"/>
    <p:sldId id="349" r:id="rId46"/>
    <p:sldId id="350" r:id="rId47"/>
    <p:sldId id="367" r:id="rId48"/>
    <p:sldId id="368" r:id="rId49"/>
    <p:sldId id="369" r:id="rId50"/>
    <p:sldId id="370" r:id="rId51"/>
    <p:sldId id="371" r:id="rId52"/>
    <p:sldId id="372" r:id="rId53"/>
    <p:sldId id="373" r:id="rId54"/>
    <p:sldId id="374" r:id="rId55"/>
    <p:sldId id="375" r:id="rId56"/>
    <p:sldId id="376" r:id="rId57"/>
    <p:sldId id="377" r:id="rId58"/>
    <p:sldId id="378" r:id="rId59"/>
    <p:sldId id="379" r:id="rId60"/>
    <p:sldId id="380" r:id="rId61"/>
    <p:sldId id="381" r:id="rId62"/>
    <p:sldId id="382" r:id="rId63"/>
    <p:sldId id="383" r:id="rId64"/>
    <p:sldId id="384" r:id="rId65"/>
    <p:sldId id="385" r:id="rId66"/>
    <p:sldId id="386" r:id="rId67"/>
    <p:sldId id="387" r:id="rId68"/>
    <p:sldId id="388" r:id="rId69"/>
    <p:sldId id="389" r:id="rId70"/>
    <p:sldId id="390" r:id="rId71"/>
    <p:sldId id="391" r:id="rId72"/>
    <p:sldId id="392" r:id="rId73"/>
    <p:sldId id="393" r:id="rId74"/>
    <p:sldId id="394" r:id="rId75"/>
    <p:sldId id="395" r:id="rId76"/>
    <p:sldId id="396" r:id="rId77"/>
    <p:sldId id="397" r:id="rId78"/>
    <p:sldId id="398" r:id="rId79"/>
    <p:sldId id="399" r:id="rId80"/>
    <p:sldId id="400"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4034" autoAdjust="0"/>
  </p:normalViewPr>
  <p:slideViewPr>
    <p:cSldViewPr showGuides="1">
      <p:cViewPr varScale="1">
        <p:scale>
          <a:sx n="92" d="100"/>
          <a:sy n="92" d="100"/>
        </p:scale>
        <p:origin x="2200"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notesMaster" Target="notesMasters/notesMaster1.xml"/><Relationship Id="rId83" Type="http://schemas.openxmlformats.org/officeDocument/2006/relationships/presProps" Target="presProps.xml"/><Relationship Id="rId84" Type="http://schemas.openxmlformats.org/officeDocument/2006/relationships/viewProps" Target="viewProps.xml"/><Relationship Id="rId85" Type="http://schemas.openxmlformats.org/officeDocument/2006/relationships/theme" Target="theme/theme1.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46AE85-C796-4EA4-A87A-196210812FC0}" type="datetimeFigureOut">
              <a:rPr lang="en-US" smtClean="0"/>
              <a:t>3/7/18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30037D-7D2F-40C7-A6D1-7C2E897261A6}" type="slidenum">
              <a:rPr lang="en-US" smtClean="0"/>
              <a:t>‹#›</a:t>
            </a:fld>
            <a:endParaRPr lang="en-US"/>
          </a:p>
        </p:txBody>
      </p:sp>
    </p:spTree>
    <p:extLst>
      <p:ext uri="{BB962C8B-B14F-4D97-AF65-F5344CB8AC3E}">
        <p14:creationId xmlns:p14="http://schemas.microsoft.com/office/powerpoint/2010/main" val="1338550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defTabSz="915889" eaLnBrk="0" hangingPunct="0">
              <a:defRPr>
                <a:solidFill>
                  <a:schemeClr val="tx1"/>
                </a:solidFill>
                <a:latin typeface="Arial" charset="0"/>
                <a:cs typeface="Arial" charset="0"/>
              </a:defRPr>
            </a:lvl1pPr>
            <a:lvl2pPr marL="685817" indent="-263776" defTabSz="915889" eaLnBrk="0" hangingPunct="0">
              <a:defRPr>
                <a:solidFill>
                  <a:schemeClr val="tx1"/>
                </a:solidFill>
                <a:latin typeface="Arial" charset="0"/>
                <a:cs typeface="Arial" charset="0"/>
              </a:defRPr>
            </a:lvl2pPr>
            <a:lvl3pPr marL="1055103" indent="-211021" defTabSz="915889" eaLnBrk="0" hangingPunct="0">
              <a:defRPr>
                <a:solidFill>
                  <a:schemeClr val="tx1"/>
                </a:solidFill>
                <a:latin typeface="Arial" charset="0"/>
                <a:cs typeface="Arial" charset="0"/>
              </a:defRPr>
            </a:lvl3pPr>
            <a:lvl4pPr marL="1477145" indent="-211021" defTabSz="915889" eaLnBrk="0" hangingPunct="0">
              <a:defRPr>
                <a:solidFill>
                  <a:schemeClr val="tx1"/>
                </a:solidFill>
                <a:latin typeface="Arial" charset="0"/>
                <a:cs typeface="Arial" charset="0"/>
              </a:defRPr>
            </a:lvl4pPr>
            <a:lvl5pPr marL="1899186" indent="-211021" defTabSz="915889" eaLnBrk="0" hangingPunct="0">
              <a:defRPr>
                <a:solidFill>
                  <a:schemeClr val="tx1"/>
                </a:solidFill>
                <a:latin typeface="Arial" charset="0"/>
                <a:cs typeface="Arial" charset="0"/>
              </a:defRPr>
            </a:lvl5pPr>
            <a:lvl6pPr marL="2321227" indent="-211021" defTabSz="915889" eaLnBrk="0" fontAlgn="base" hangingPunct="0">
              <a:spcBef>
                <a:spcPct val="0"/>
              </a:spcBef>
              <a:spcAft>
                <a:spcPct val="0"/>
              </a:spcAft>
              <a:defRPr>
                <a:solidFill>
                  <a:schemeClr val="tx1"/>
                </a:solidFill>
                <a:latin typeface="Arial" charset="0"/>
                <a:cs typeface="Arial" charset="0"/>
              </a:defRPr>
            </a:lvl6pPr>
            <a:lvl7pPr marL="2743269" indent="-211021" defTabSz="915889" eaLnBrk="0" fontAlgn="base" hangingPunct="0">
              <a:spcBef>
                <a:spcPct val="0"/>
              </a:spcBef>
              <a:spcAft>
                <a:spcPct val="0"/>
              </a:spcAft>
              <a:defRPr>
                <a:solidFill>
                  <a:schemeClr val="tx1"/>
                </a:solidFill>
                <a:latin typeface="Arial" charset="0"/>
                <a:cs typeface="Arial" charset="0"/>
              </a:defRPr>
            </a:lvl7pPr>
            <a:lvl8pPr marL="3165310" indent="-211021" defTabSz="915889" eaLnBrk="0" fontAlgn="base" hangingPunct="0">
              <a:spcBef>
                <a:spcPct val="0"/>
              </a:spcBef>
              <a:spcAft>
                <a:spcPct val="0"/>
              </a:spcAft>
              <a:defRPr>
                <a:solidFill>
                  <a:schemeClr val="tx1"/>
                </a:solidFill>
                <a:latin typeface="Arial" charset="0"/>
                <a:cs typeface="Arial" charset="0"/>
              </a:defRPr>
            </a:lvl8pPr>
            <a:lvl9pPr marL="3587351" indent="-211021" defTabSz="915889" eaLnBrk="0" fontAlgn="base" hangingPunct="0">
              <a:spcBef>
                <a:spcPct val="0"/>
              </a:spcBef>
              <a:spcAft>
                <a:spcPct val="0"/>
              </a:spcAft>
              <a:defRPr>
                <a:solidFill>
                  <a:schemeClr val="tx1"/>
                </a:solidFill>
                <a:latin typeface="Arial" charset="0"/>
                <a:cs typeface="Arial" charset="0"/>
              </a:defRPr>
            </a:lvl9pPr>
          </a:lstStyle>
          <a:p>
            <a:fld id="{60ABA7B8-922A-4C4B-AB23-82523EE0E164}" type="slidenum">
              <a:rPr lang="en-US" altLang="en-US">
                <a:latin typeface="Times New Roman" pitchFamily="18" charset="0"/>
              </a:rPr>
              <a:pPr/>
              <a:t>9</a:t>
            </a:fld>
            <a:endParaRPr lang="en-US" altLang="en-US">
              <a:latin typeface="Times New Roman" pitchFamily="18" charset="0"/>
            </a:endParaRPr>
          </a:p>
        </p:txBody>
      </p:sp>
      <p:sp>
        <p:nvSpPr>
          <p:cNvPr id="32771" name="Rectangle 2"/>
          <p:cNvSpPr>
            <a:spLocks noGrp="1" noRot="1" noChangeAspect="1" noChangeArrowheads="1" noTextEdit="1"/>
          </p:cNvSpPr>
          <p:nvPr>
            <p:ph type="sldImg"/>
          </p:nvPr>
        </p:nvSpPr>
        <p:spPr>
          <a:xfrm>
            <a:off x="1154113" y="692150"/>
            <a:ext cx="4552950" cy="3414713"/>
          </a:xfrm>
          <a:ln/>
        </p:spPr>
      </p:sp>
      <p:sp>
        <p:nvSpPr>
          <p:cNvPr id="3277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41C49C-3E4B-4086-A329-43823AE0C544}" type="slidenum">
              <a:rPr lang="en-US" altLang="en-US"/>
              <a:pPr/>
              <a:t>31</a:t>
            </a:fld>
            <a:endParaRPr lang="en-US" altLang="en-US"/>
          </a:p>
        </p:txBody>
      </p:sp>
      <p:sp>
        <p:nvSpPr>
          <p:cNvPr id="197634" name="Rectangle 2"/>
          <p:cNvSpPr>
            <a:spLocks noGrp="1" noRot="1" noChangeAspect="1" noChangeArrowheads="1" noTextEdit="1"/>
          </p:cNvSpPr>
          <p:nvPr>
            <p:ph type="sldImg"/>
          </p:nvPr>
        </p:nvSpPr>
        <p:spPr>
          <a:xfrm>
            <a:off x="1152525" y="692150"/>
            <a:ext cx="4552950" cy="3414713"/>
          </a:xfrm>
          <a:ln/>
        </p:spPr>
      </p:sp>
      <p:sp>
        <p:nvSpPr>
          <p:cNvPr id="1976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7E1C15-A13D-4D60-8061-C99E54218110}" type="slidenum">
              <a:rPr lang="en-US" altLang="en-US"/>
              <a:pPr/>
              <a:t>32</a:t>
            </a:fld>
            <a:endParaRPr lang="en-US" altLang="en-US"/>
          </a:p>
        </p:txBody>
      </p:sp>
      <p:sp>
        <p:nvSpPr>
          <p:cNvPr id="198658" name="Rectangle 2"/>
          <p:cNvSpPr>
            <a:spLocks noGrp="1" noRot="1" noChangeAspect="1" noChangeArrowheads="1" noTextEdit="1"/>
          </p:cNvSpPr>
          <p:nvPr>
            <p:ph type="sldImg"/>
          </p:nvPr>
        </p:nvSpPr>
        <p:spPr>
          <a:xfrm>
            <a:off x="1152525" y="692150"/>
            <a:ext cx="4552950" cy="3414713"/>
          </a:xfrm>
          <a:ln/>
        </p:spPr>
      </p:sp>
      <p:sp>
        <p:nvSpPr>
          <p:cNvPr id="1986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63CA49-FA40-4880-8ACD-32E85F365A0B}" type="slidenum">
              <a:rPr lang="en-US" altLang="en-US"/>
              <a:pPr/>
              <a:t>33</a:t>
            </a:fld>
            <a:endParaRPr lang="en-US" altLang="en-US"/>
          </a:p>
        </p:txBody>
      </p:sp>
      <p:sp>
        <p:nvSpPr>
          <p:cNvPr id="199682" name="Rectangle 2"/>
          <p:cNvSpPr>
            <a:spLocks noGrp="1" noRot="1" noChangeAspect="1" noChangeArrowheads="1" noTextEdit="1"/>
          </p:cNvSpPr>
          <p:nvPr>
            <p:ph type="sldImg"/>
          </p:nvPr>
        </p:nvSpPr>
        <p:spPr>
          <a:xfrm>
            <a:off x="1152525" y="692150"/>
            <a:ext cx="4552950" cy="3414713"/>
          </a:xfrm>
          <a:ln/>
        </p:spPr>
      </p:sp>
      <p:sp>
        <p:nvSpPr>
          <p:cNvPr id="1996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9E7219-AE4F-46F1-A263-095B8F173580}" type="slidenum">
              <a:rPr lang="en-US" altLang="en-US"/>
              <a:pPr/>
              <a:t>34</a:t>
            </a:fld>
            <a:endParaRPr lang="en-US" altLang="en-US"/>
          </a:p>
        </p:txBody>
      </p:sp>
      <p:sp>
        <p:nvSpPr>
          <p:cNvPr id="200706" name="Rectangle 2"/>
          <p:cNvSpPr>
            <a:spLocks noGrp="1" noRot="1" noChangeAspect="1" noChangeArrowheads="1" noTextEdit="1"/>
          </p:cNvSpPr>
          <p:nvPr>
            <p:ph type="sldImg"/>
          </p:nvPr>
        </p:nvSpPr>
        <p:spPr>
          <a:xfrm>
            <a:off x="1152525" y="692150"/>
            <a:ext cx="4552950" cy="3414713"/>
          </a:xfrm>
          <a:ln/>
        </p:spPr>
      </p:sp>
      <p:sp>
        <p:nvSpPr>
          <p:cNvPr id="2007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F79B0E-BF45-4B73-A68D-83583994B145}" type="slidenum">
              <a:rPr lang="en-US" altLang="en-US"/>
              <a:pPr/>
              <a:t>35</a:t>
            </a:fld>
            <a:endParaRPr lang="en-US" altLang="en-US"/>
          </a:p>
        </p:txBody>
      </p:sp>
      <p:sp>
        <p:nvSpPr>
          <p:cNvPr id="201730" name="Rectangle 2"/>
          <p:cNvSpPr>
            <a:spLocks noGrp="1" noRot="1" noChangeAspect="1" noChangeArrowheads="1" noTextEdit="1"/>
          </p:cNvSpPr>
          <p:nvPr>
            <p:ph type="sldImg"/>
          </p:nvPr>
        </p:nvSpPr>
        <p:spPr>
          <a:xfrm>
            <a:off x="1152525" y="692150"/>
            <a:ext cx="4552950" cy="3414713"/>
          </a:xfrm>
          <a:ln/>
        </p:spPr>
      </p:sp>
      <p:sp>
        <p:nvSpPr>
          <p:cNvPr id="2017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E54B07-48B4-448C-9A55-616460A33F90}" type="slidenum">
              <a:rPr lang="en-US" altLang="en-US"/>
              <a:pPr/>
              <a:t>36</a:t>
            </a:fld>
            <a:endParaRPr lang="en-US" altLang="en-US"/>
          </a:p>
        </p:txBody>
      </p:sp>
      <p:sp>
        <p:nvSpPr>
          <p:cNvPr id="202754" name="Rectangle 2"/>
          <p:cNvSpPr>
            <a:spLocks noGrp="1" noRot="1" noChangeAspect="1" noChangeArrowheads="1" noTextEdit="1"/>
          </p:cNvSpPr>
          <p:nvPr>
            <p:ph type="sldImg"/>
          </p:nvPr>
        </p:nvSpPr>
        <p:spPr>
          <a:xfrm>
            <a:off x="1152525" y="692150"/>
            <a:ext cx="4552950" cy="3414713"/>
          </a:xfrm>
          <a:ln/>
        </p:spPr>
      </p:sp>
      <p:sp>
        <p:nvSpPr>
          <p:cNvPr id="2027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2453A3-A08A-46C9-984B-9E749017F817}" type="slidenum">
              <a:rPr lang="en-US" altLang="en-US"/>
              <a:pPr/>
              <a:t>37</a:t>
            </a:fld>
            <a:endParaRPr lang="en-US" altLang="en-US"/>
          </a:p>
        </p:txBody>
      </p:sp>
      <p:sp>
        <p:nvSpPr>
          <p:cNvPr id="203778" name="Rectangle 2"/>
          <p:cNvSpPr>
            <a:spLocks noGrp="1" noRot="1" noChangeAspect="1" noChangeArrowheads="1" noTextEdit="1"/>
          </p:cNvSpPr>
          <p:nvPr>
            <p:ph type="sldImg"/>
          </p:nvPr>
        </p:nvSpPr>
        <p:spPr>
          <a:xfrm>
            <a:off x="1152525" y="692150"/>
            <a:ext cx="4552950" cy="3414713"/>
          </a:xfrm>
          <a:ln/>
        </p:spPr>
      </p:sp>
      <p:sp>
        <p:nvSpPr>
          <p:cNvPr id="2037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959F1D-10B2-449B-934C-885A7E56EA6E}" type="slidenum">
              <a:rPr lang="en-US" altLang="en-US"/>
              <a:pPr/>
              <a:t>38</a:t>
            </a:fld>
            <a:endParaRPr lang="en-US" altLang="en-US"/>
          </a:p>
        </p:txBody>
      </p:sp>
      <p:sp>
        <p:nvSpPr>
          <p:cNvPr id="207874" name="Rectangle 2"/>
          <p:cNvSpPr>
            <a:spLocks noGrp="1" noRot="1" noChangeAspect="1" noChangeArrowheads="1" noTextEdit="1"/>
          </p:cNvSpPr>
          <p:nvPr>
            <p:ph type="sldImg"/>
          </p:nvPr>
        </p:nvSpPr>
        <p:spPr>
          <a:xfrm>
            <a:off x="1152525" y="692150"/>
            <a:ext cx="4552950" cy="3414713"/>
          </a:xfrm>
          <a:ln/>
        </p:spPr>
      </p:sp>
      <p:sp>
        <p:nvSpPr>
          <p:cNvPr id="20787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A92C97-8935-404F-AA76-AA0BC6AF2569}" type="slidenum">
              <a:rPr lang="en-US" altLang="en-US"/>
              <a:pPr/>
              <a:t>39</a:t>
            </a:fld>
            <a:endParaRPr lang="en-US" altLang="en-US"/>
          </a:p>
        </p:txBody>
      </p:sp>
      <p:sp>
        <p:nvSpPr>
          <p:cNvPr id="208898" name="Rectangle 2"/>
          <p:cNvSpPr>
            <a:spLocks noGrp="1" noRot="1" noChangeAspect="1" noChangeArrowheads="1" noTextEdit="1"/>
          </p:cNvSpPr>
          <p:nvPr>
            <p:ph type="sldImg"/>
          </p:nvPr>
        </p:nvSpPr>
        <p:spPr>
          <a:xfrm>
            <a:off x="1152525" y="692150"/>
            <a:ext cx="4552950" cy="3414713"/>
          </a:xfrm>
          <a:ln/>
        </p:spPr>
      </p:sp>
      <p:sp>
        <p:nvSpPr>
          <p:cNvPr id="2088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F8B2D4-88A7-4A88-B79C-D0E4B2A27537}" type="slidenum">
              <a:rPr lang="en-US" altLang="en-US"/>
              <a:pPr/>
              <a:t>40</a:t>
            </a:fld>
            <a:endParaRPr lang="en-US" altLang="en-US"/>
          </a:p>
        </p:txBody>
      </p:sp>
      <p:sp>
        <p:nvSpPr>
          <p:cNvPr id="157698" name="Rectangle 2"/>
          <p:cNvSpPr>
            <a:spLocks noGrp="1" noRot="1" noChangeAspect="1" noChangeArrowheads="1" noTextEdit="1"/>
          </p:cNvSpPr>
          <p:nvPr>
            <p:ph type="sldImg"/>
          </p:nvPr>
        </p:nvSpPr>
        <p:spPr>
          <a:xfrm>
            <a:off x="1152525" y="692150"/>
            <a:ext cx="4552950" cy="3414713"/>
          </a:xfrm>
          <a:ln/>
        </p:spPr>
      </p:sp>
      <p:sp>
        <p:nvSpPr>
          <p:cNvPr id="157699" name="Rectangle 3"/>
          <p:cNvSpPr>
            <a:spLocks noGrp="1" noChangeArrowheads="1"/>
          </p:cNvSpPr>
          <p:nvPr>
            <p:ph type="body" idx="1"/>
          </p:nvPr>
        </p:nvSpPr>
        <p:spPr/>
        <p:txBody>
          <a:bodyPr/>
          <a:lstStyle/>
          <a:p>
            <a:endParaRPr lang="en-US" altLang="en-US" dirty="0">
              <a:solidFill>
                <a:srgbClr val="000000"/>
              </a:solidFill>
              <a:latin typeface="Courier New"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defTabSz="915889" eaLnBrk="0" hangingPunct="0">
              <a:defRPr>
                <a:solidFill>
                  <a:schemeClr val="tx1"/>
                </a:solidFill>
                <a:latin typeface="Arial" charset="0"/>
                <a:cs typeface="Arial" charset="0"/>
              </a:defRPr>
            </a:lvl1pPr>
            <a:lvl2pPr marL="685817" indent="-263776" defTabSz="915889" eaLnBrk="0" hangingPunct="0">
              <a:defRPr>
                <a:solidFill>
                  <a:schemeClr val="tx1"/>
                </a:solidFill>
                <a:latin typeface="Arial" charset="0"/>
                <a:cs typeface="Arial" charset="0"/>
              </a:defRPr>
            </a:lvl2pPr>
            <a:lvl3pPr marL="1055103" indent="-211021" defTabSz="915889" eaLnBrk="0" hangingPunct="0">
              <a:defRPr>
                <a:solidFill>
                  <a:schemeClr val="tx1"/>
                </a:solidFill>
                <a:latin typeface="Arial" charset="0"/>
                <a:cs typeface="Arial" charset="0"/>
              </a:defRPr>
            </a:lvl3pPr>
            <a:lvl4pPr marL="1477145" indent="-211021" defTabSz="915889" eaLnBrk="0" hangingPunct="0">
              <a:defRPr>
                <a:solidFill>
                  <a:schemeClr val="tx1"/>
                </a:solidFill>
                <a:latin typeface="Arial" charset="0"/>
                <a:cs typeface="Arial" charset="0"/>
              </a:defRPr>
            </a:lvl4pPr>
            <a:lvl5pPr marL="1899186" indent="-211021" defTabSz="915889" eaLnBrk="0" hangingPunct="0">
              <a:defRPr>
                <a:solidFill>
                  <a:schemeClr val="tx1"/>
                </a:solidFill>
                <a:latin typeface="Arial" charset="0"/>
                <a:cs typeface="Arial" charset="0"/>
              </a:defRPr>
            </a:lvl5pPr>
            <a:lvl6pPr marL="2321227" indent="-211021" defTabSz="915889" eaLnBrk="0" fontAlgn="base" hangingPunct="0">
              <a:spcBef>
                <a:spcPct val="0"/>
              </a:spcBef>
              <a:spcAft>
                <a:spcPct val="0"/>
              </a:spcAft>
              <a:defRPr>
                <a:solidFill>
                  <a:schemeClr val="tx1"/>
                </a:solidFill>
                <a:latin typeface="Arial" charset="0"/>
                <a:cs typeface="Arial" charset="0"/>
              </a:defRPr>
            </a:lvl6pPr>
            <a:lvl7pPr marL="2743269" indent="-211021" defTabSz="915889" eaLnBrk="0" fontAlgn="base" hangingPunct="0">
              <a:spcBef>
                <a:spcPct val="0"/>
              </a:spcBef>
              <a:spcAft>
                <a:spcPct val="0"/>
              </a:spcAft>
              <a:defRPr>
                <a:solidFill>
                  <a:schemeClr val="tx1"/>
                </a:solidFill>
                <a:latin typeface="Arial" charset="0"/>
                <a:cs typeface="Arial" charset="0"/>
              </a:defRPr>
            </a:lvl7pPr>
            <a:lvl8pPr marL="3165310" indent="-211021" defTabSz="915889" eaLnBrk="0" fontAlgn="base" hangingPunct="0">
              <a:spcBef>
                <a:spcPct val="0"/>
              </a:spcBef>
              <a:spcAft>
                <a:spcPct val="0"/>
              </a:spcAft>
              <a:defRPr>
                <a:solidFill>
                  <a:schemeClr val="tx1"/>
                </a:solidFill>
                <a:latin typeface="Arial" charset="0"/>
                <a:cs typeface="Arial" charset="0"/>
              </a:defRPr>
            </a:lvl8pPr>
            <a:lvl9pPr marL="3587351" indent="-211021" defTabSz="915889" eaLnBrk="0" fontAlgn="base" hangingPunct="0">
              <a:spcBef>
                <a:spcPct val="0"/>
              </a:spcBef>
              <a:spcAft>
                <a:spcPct val="0"/>
              </a:spcAft>
              <a:defRPr>
                <a:solidFill>
                  <a:schemeClr val="tx1"/>
                </a:solidFill>
                <a:latin typeface="Arial" charset="0"/>
                <a:cs typeface="Arial" charset="0"/>
              </a:defRPr>
            </a:lvl9pPr>
          </a:lstStyle>
          <a:p>
            <a:fld id="{DBC2382D-92EA-49C1-88AF-BA821C30BEBE}" type="slidenum">
              <a:rPr lang="en-US" altLang="en-US">
                <a:latin typeface="Times New Roman" pitchFamily="18" charset="0"/>
              </a:rPr>
              <a:pPr/>
              <a:t>11</a:t>
            </a:fld>
            <a:endParaRPr lang="en-US" altLang="en-US">
              <a:latin typeface="Times New Roman" pitchFamily="18" charset="0"/>
            </a:endParaRPr>
          </a:p>
        </p:txBody>
      </p:sp>
      <p:sp>
        <p:nvSpPr>
          <p:cNvPr id="33795" name="Rectangle 2"/>
          <p:cNvSpPr>
            <a:spLocks noGrp="1" noRot="1" noChangeAspect="1" noChangeArrowheads="1" noTextEdit="1"/>
          </p:cNvSpPr>
          <p:nvPr>
            <p:ph type="sldImg"/>
          </p:nvPr>
        </p:nvSpPr>
        <p:spPr>
          <a:xfrm>
            <a:off x="1154113" y="692150"/>
            <a:ext cx="4552950" cy="3414713"/>
          </a:xfrm>
          <a:ln/>
        </p:spPr>
      </p:sp>
      <p:sp>
        <p:nvSpPr>
          <p:cNvPr id="3379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0BCA72-4B06-4FEE-9A52-6E7B78E0FA71}" type="slidenum">
              <a:rPr lang="en-US" altLang="en-US"/>
              <a:pPr/>
              <a:t>41</a:t>
            </a:fld>
            <a:endParaRPr lang="en-US" altLang="en-US"/>
          </a:p>
        </p:txBody>
      </p:sp>
      <p:sp>
        <p:nvSpPr>
          <p:cNvPr id="209922" name="Rectangle 2"/>
          <p:cNvSpPr>
            <a:spLocks noGrp="1" noRot="1" noChangeAspect="1" noChangeArrowheads="1" noTextEdit="1"/>
          </p:cNvSpPr>
          <p:nvPr>
            <p:ph type="sldImg"/>
          </p:nvPr>
        </p:nvSpPr>
        <p:spPr>
          <a:xfrm>
            <a:off x="1152525" y="692150"/>
            <a:ext cx="4552950" cy="3414713"/>
          </a:xfrm>
          <a:ln/>
        </p:spPr>
      </p:sp>
      <p:sp>
        <p:nvSpPr>
          <p:cNvPr id="2099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defTabSz="915889" eaLnBrk="0" hangingPunct="0">
              <a:defRPr>
                <a:solidFill>
                  <a:schemeClr val="tx1"/>
                </a:solidFill>
                <a:latin typeface="Arial" charset="0"/>
                <a:cs typeface="Arial" charset="0"/>
              </a:defRPr>
            </a:lvl1pPr>
            <a:lvl2pPr marL="685817" indent="-263776" defTabSz="915889" eaLnBrk="0" hangingPunct="0">
              <a:defRPr>
                <a:solidFill>
                  <a:schemeClr val="tx1"/>
                </a:solidFill>
                <a:latin typeface="Arial" charset="0"/>
                <a:cs typeface="Arial" charset="0"/>
              </a:defRPr>
            </a:lvl2pPr>
            <a:lvl3pPr marL="1055103" indent="-211021" defTabSz="915889" eaLnBrk="0" hangingPunct="0">
              <a:defRPr>
                <a:solidFill>
                  <a:schemeClr val="tx1"/>
                </a:solidFill>
                <a:latin typeface="Arial" charset="0"/>
                <a:cs typeface="Arial" charset="0"/>
              </a:defRPr>
            </a:lvl3pPr>
            <a:lvl4pPr marL="1477145" indent="-211021" defTabSz="915889" eaLnBrk="0" hangingPunct="0">
              <a:defRPr>
                <a:solidFill>
                  <a:schemeClr val="tx1"/>
                </a:solidFill>
                <a:latin typeface="Arial" charset="0"/>
                <a:cs typeface="Arial" charset="0"/>
              </a:defRPr>
            </a:lvl4pPr>
            <a:lvl5pPr marL="1899186" indent="-211021" defTabSz="915889" eaLnBrk="0" hangingPunct="0">
              <a:defRPr>
                <a:solidFill>
                  <a:schemeClr val="tx1"/>
                </a:solidFill>
                <a:latin typeface="Arial" charset="0"/>
                <a:cs typeface="Arial" charset="0"/>
              </a:defRPr>
            </a:lvl5pPr>
            <a:lvl6pPr marL="2321227" indent="-211021" defTabSz="915889" eaLnBrk="0" fontAlgn="base" hangingPunct="0">
              <a:spcBef>
                <a:spcPct val="0"/>
              </a:spcBef>
              <a:spcAft>
                <a:spcPct val="0"/>
              </a:spcAft>
              <a:defRPr>
                <a:solidFill>
                  <a:schemeClr val="tx1"/>
                </a:solidFill>
                <a:latin typeface="Arial" charset="0"/>
                <a:cs typeface="Arial" charset="0"/>
              </a:defRPr>
            </a:lvl6pPr>
            <a:lvl7pPr marL="2743269" indent="-211021" defTabSz="915889" eaLnBrk="0" fontAlgn="base" hangingPunct="0">
              <a:spcBef>
                <a:spcPct val="0"/>
              </a:spcBef>
              <a:spcAft>
                <a:spcPct val="0"/>
              </a:spcAft>
              <a:defRPr>
                <a:solidFill>
                  <a:schemeClr val="tx1"/>
                </a:solidFill>
                <a:latin typeface="Arial" charset="0"/>
                <a:cs typeface="Arial" charset="0"/>
              </a:defRPr>
            </a:lvl7pPr>
            <a:lvl8pPr marL="3165310" indent="-211021" defTabSz="915889" eaLnBrk="0" fontAlgn="base" hangingPunct="0">
              <a:spcBef>
                <a:spcPct val="0"/>
              </a:spcBef>
              <a:spcAft>
                <a:spcPct val="0"/>
              </a:spcAft>
              <a:defRPr>
                <a:solidFill>
                  <a:schemeClr val="tx1"/>
                </a:solidFill>
                <a:latin typeface="Arial" charset="0"/>
                <a:cs typeface="Arial" charset="0"/>
              </a:defRPr>
            </a:lvl8pPr>
            <a:lvl9pPr marL="3587351" indent="-211021" defTabSz="915889" eaLnBrk="0" fontAlgn="base" hangingPunct="0">
              <a:spcBef>
                <a:spcPct val="0"/>
              </a:spcBef>
              <a:spcAft>
                <a:spcPct val="0"/>
              </a:spcAft>
              <a:defRPr>
                <a:solidFill>
                  <a:schemeClr val="tx1"/>
                </a:solidFill>
                <a:latin typeface="Arial" charset="0"/>
                <a:cs typeface="Arial" charset="0"/>
              </a:defRPr>
            </a:lvl9pPr>
          </a:lstStyle>
          <a:p>
            <a:fld id="{9DA11496-320A-4782-9708-FDD5FD3E0D14}" type="slidenum">
              <a:rPr lang="en-US" altLang="en-US">
                <a:latin typeface="Times New Roman" pitchFamily="18" charset="0"/>
              </a:rPr>
              <a:pPr/>
              <a:t>12</a:t>
            </a:fld>
            <a:endParaRPr lang="en-US" altLang="en-US">
              <a:latin typeface="Times New Roman" pitchFamily="18" charset="0"/>
            </a:endParaRPr>
          </a:p>
        </p:txBody>
      </p:sp>
      <p:sp>
        <p:nvSpPr>
          <p:cNvPr id="34819" name="Rectangle 2"/>
          <p:cNvSpPr>
            <a:spLocks noGrp="1" noRot="1" noChangeAspect="1" noChangeArrowheads="1" noTextEdit="1"/>
          </p:cNvSpPr>
          <p:nvPr>
            <p:ph type="sldImg"/>
          </p:nvPr>
        </p:nvSpPr>
        <p:spPr>
          <a:xfrm>
            <a:off x="1154113" y="692150"/>
            <a:ext cx="4552950" cy="3414713"/>
          </a:xfrm>
          <a:ln/>
        </p:spPr>
      </p:sp>
      <p:sp>
        <p:nvSpPr>
          <p:cNvPr id="34820" name="Rectangle 3"/>
          <p:cNvSpPr>
            <a:spLocks noGrp="1" noChangeArrowheads="1"/>
          </p:cNvSpPr>
          <p:nvPr>
            <p:ph type="body" idx="1"/>
          </p:nvPr>
        </p:nvSpPr>
        <p:spPr>
          <a:noFill/>
        </p:spPr>
        <p:txBody>
          <a:bodyPr/>
          <a:lstStyle/>
          <a:p>
            <a:pPr eaLnBrk="1" hangingPunct="1"/>
            <a:r>
              <a:rPr lang="en-US" altLang="en-US" dirty="0" smtClean="0"/>
              <a:t>Which problems does SSL target? The main objectives for SSL are:</a:t>
            </a:r>
          </a:p>
          <a:p>
            <a:pPr eaLnBrk="1" hangingPunct="1"/>
            <a:r>
              <a:rPr lang="en-US" altLang="en-US" dirty="0" smtClean="0"/>
              <a:t>Authenticating the client and server to each other: the SSL protocol supports the use of standard key cryptographic techniques (public key encryption) to authenticate the communicating parties to each other. Though the most frequent application consists in authenticating the service client on the basis of a certificate, SSL may also use the same methods to authenticate the client. </a:t>
            </a:r>
          </a:p>
          <a:p>
            <a:pPr eaLnBrk="1" hangingPunct="1"/>
            <a:r>
              <a:rPr lang="en-US" altLang="en-US" dirty="0" smtClean="0"/>
              <a:t>Ensuring data integrity: during a session, data cannot be either intentionally or unintentionally tampered with. </a:t>
            </a:r>
          </a:p>
          <a:p>
            <a:pPr eaLnBrk="1" hangingPunct="1"/>
            <a:r>
              <a:rPr lang="en-US" altLang="en-US" dirty="0" smtClean="0"/>
              <a:t>Securing data privacy: data in transport between the client and the server must be protected from interception and be readable only by the intended recipient. This prerequisite is necessary for both the data associated with the protocol itself (securing traffic during negotiations) and the application data that is sent during the session itself. SSL is in fact not a single protocol but rather a set of protocols that can additionally be further divided in two layers:</a:t>
            </a:r>
          </a:p>
          <a:p>
            <a:pPr eaLnBrk="1" hangingPunct="1"/>
            <a:endParaRPr lang="en-US" alt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defTabSz="915889" eaLnBrk="0" hangingPunct="0">
              <a:defRPr>
                <a:solidFill>
                  <a:schemeClr val="tx1"/>
                </a:solidFill>
                <a:latin typeface="Arial" charset="0"/>
                <a:cs typeface="Arial" charset="0"/>
              </a:defRPr>
            </a:lvl1pPr>
            <a:lvl2pPr marL="685817" indent="-263776" defTabSz="915889" eaLnBrk="0" hangingPunct="0">
              <a:defRPr>
                <a:solidFill>
                  <a:schemeClr val="tx1"/>
                </a:solidFill>
                <a:latin typeface="Arial" charset="0"/>
                <a:cs typeface="Arial" charset="0"/>
              </a:defRPr>
            </a:lvl2pPr>
            <a:lvl3pPr marL="1055103" indent="-211021" defTabSz="915889" eaLnBrk="0" hangingPunct="0">
              <a:defRPr>
                <a:solidFill>
                  <a:schemeClr val="tx1"/>
                </a:solidFill>
                <a:latin typeface="Arial" charset="0"/>
                <a:cs typeface="Arial" charset="0"/>
              </a:defRPr>
            </a:lvl3pPr>
            <a:lvl4pPr marL="1477145" indent="-211021" defTabSz="915889" eaLnBrk="0" hangingPunct="0">
              <a:defRPr>
                <a:solidFill>
                  <a:schemeClr val="tx1"/>
                </a:solidFill>
                <a:latin typeface="Arial" charset="0"/>
                <a:cs typeface="Arial" charset="0"/>
              </a:defRPr>
            </a:lvl4pPr>
            <a:lvl5pPr marL="1899186" indent="-211021" defTabSz="915889" eaLnBrk="0" hangingPunct="0">
              <a:defRPr>
                <a:solidFill>
                  <a:schemeClr val="tx1"/>
                </a:solidFill>
                <a:latin typeface="Arial" charset="0"/>
                <a:cs typeface="Arial" charset="0"/>
              </a:defRPr>
            </a:lvl5pPr>
            <a:lvl6pPr marL="2321227" indent="-211021" defTabSz="915889" eaLnBrk="0" fontAlgn="base" hangingPunct="0">
              <a:spcBef>
                <a:spcPct val="0"/>
              </a:spcBef>
              <a:spcAft>
                <a:spcPct val="0"/>
              </a:spcAft>
              <a:defRPr>
                <a:solidFill>
                  <a:schemeClr val="tx1"/>
                </a:solidFill>
                <a:latin typeface="Arial" charset="0"/>
                <a:cs typeface="Arial" charset="0"/>
              </a:defRPr>
            </a:lvl6pPr>
            <a:lvl7pPr marL="2743269" indent="-211021" defTabSz="915889" eaLnBrk="0" fontAlgn="base" hangingPunct="0">
              <a:spcBef>
                <a:spcPct val="0"/>
              </a:spcBef>
              <a:spcAft>
                <a:spcPct val="0"/>
              </a:spcAft>
              <a:defRPr>
                <a:solidFill>
                  <a:schemeClr val="tx1"/>
                </a:solidFill>
                <a:latin typeface="Arial" charset="0"/>
                <a:cs typeface="Arial" charset="0"/>
              </a:defRPr>
            </a:lvl7pPr>
            <a:lvl8pPr marL="3165310" indent="-211021" defTabSz="915889" eaLnBrk="0" fontAlgn="base" hangingPunct="0">
              <a:spcBef>
                <a:spcPct val="0"/>
              </a:spcBef>
              <a:spcAft>
                <a:spcPct val="0"/>
              </a:spcAft>
              <a:defRPr>
                <a:solidFill>
                  <a:schemeClr val="tx1"/>
                </a:solidFill>
                <a:latin typeface="Arial" charset="0"/>
                <a:cs typeface="Arial" charset="0"/>
              </a:defRPr>
            </a:lvl8pPr>
            <a:lvl9pPr marL="3587351" indent="-211021" defTabSz="915889" eaLnBrk="0" fontAlgn="base" hangingPunct="0">
              <a:spcBef>
                <a:spcPct val="0"/>
              </a:spcBef>
              <a:spcAft>
                <a:spcPct val="0"/>
              </a:spcAft>
              <a:defRPr>
                <a:solidFill>
                  <a:schemeClr val="tx1"/>
                </a:solidFill>
                <a:latin typeface="Arial" charset="0"/>
                <a:cs typeface="Arial" charset="0"/>
              </a:defRPr>
            </a:lvl9pPr>
          </a:lstStyle>
          <a:p>
            <a:fld id="{83B4C38D-F2EB-4D3B-B718-E1F037715AD6}" type="slidenum">
              <a:rPr lang="en-US" altLang="en-US">
                <a:latin typeface="Times New Roman" pitchFamily="18" charset="0"/>
              </a:rPr>
              <a:pPr/>
              <a:t>13</a:t>
            </a:fld>
            <a:endParaRPr lang="en-US" altLang="en-US">
              <a:latin typeface="Times New Roman" pitchFamily="18" charset="0"/>
            </a:endParaRPr>
          </a:p>
        </p:txBody>
      </p:sp>
      <p:sp>
        <p:nvSpPr>
          <p:cNvPr id="39939" name="Rectangle 2"/>
          <p:cNvSpPr>
            <a:spLocks noGrp="1" noRot="1" noChangeAspect="1" noChangeArrowheads="1" noTextEdit="1"/>
          </p:cNvSpPr>
          <p:nvPr>
            <p:ph type="sldImg"/>
          </p:nvPr>
        </p:nvSpPr>
        <p:spPr>
          <a:xfrm>
            <a:off x="1154113" y="692150"/>
            <a:ext cx="4552950" cy="3414713"/>
          </a:xfrm>
          <a:ln/>
        </p:spPr>
      </p:sp>
      <p:sp>
        <p:nvSpPr>
          <p:cNvPr id="3994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defTabSz="915889" eaLnBrk="0" hangingPunct="0">
              <a:defRPr>
                <a:solidFill>
                  <a:schemeClr val="tx1"/>
                </a:solidFill>
                <a:latin typeface="Arial" charset="0"/>
                <a:cs typeface="Arial" charset="0"/>
              </a:defRPr>
            </a:lvl1pPr>
            <a:lvl2pPr marL="685817" indent="-263776" defTabSz="915889" eaLnBrk="0" hangingPunct="0">
              <a:defRPr>
                <a:solidFill>
                  <a:schemeClr val="tx1"/>
                </a:solidFill>
                <a:latin typeface="Arial" charset="0"/>
                <a:cs typeface="Arial" charset="0"/>
              </a:defRPr>
            </a:lvl2pPr>
            <a:lvl3pPr marL="1055103" indent="-211021" defTabSz="915889" eaLnBrk="0" hangingPunct="0">
              <a:defRPr>
                <a:solidFill>
                  <a:schemeClr val="tx1"/>
                </a:solidFill>
                <a:latin typeface="Arial" charset="0"/>
                <a:cs typeface="Arial" charset="0"/>
              </a:defRPr>
            </a:lvl3pPr>
            <a:lvl4pPr marL="1477145" indent="-211021" defTabSz="915889" eaLnBrk="0" hangingPunct="0">
              <a:defRPr>
                <a:solidFill>
                  <a:schemeClr val="tx1"/>
                </a:solidFill>
                <a:latin typeface="Arial" charset="0"/>
                <a:cs typeface="Arial" charset="0"/>
              </a:defRPr>
            </a:lvl4pPr>
            <a:lvl5pPr marL="1899186" indent="-211021" defTabSz="915889" eaLnBrk="0" hangingPunct="0">
              <a:defRPr>
                <a:solidFill>
                  <a:schemeClr val="tx1"/>
                </a:solidFill>
                <a:latin typeface="Arial" charset="0"/>
                <a:cs typeface="Arial" charset="0"/>
              </a:defRPr>
            </a:lvl5pPr>
            <a:lvl6pPr marL="2321227" indent="-211021" defTabSz="915889" eaLnBrk="0" fontAlgn="base" hangingPunct="0">
              <a:spcBef>
                <a:spcPct val="0"/>
              </a:spcBef>
              <a:spcAft>
                <a:spcPct val="0"/>
              </a:spcAft>
              <a:defRPr>
                <a:solidFill>
                  <a:schemeClr val="tx1"/>
                </a:solidFill>
                <a:latin typeface="Arial" charset="0"/>
                <a:cs typeface="Arial" charset="0"/>
              </a:defRPr>
            </a:lvl6pPr>
            <a:lvl7pPr marL="2743269" indent="-211021" defTabSz="915889" eaLnBrk="0" fontAlgn="base" hangingPunct="0">
              <a:spcBef>
                <a:spcPct val="0"/>
              </a:spcBef>
              <a:spcAft>
                <a:spcPct val="0"/>
              </a:spcAft>
              <a:defRPr>
                <a:solidFill>
                  <a:schemeClr val="tx1"/>
                </a:solidFill>
                <a:latin typeface="Arial" charset="0"/>
                <a:cs typeface="Arial" charset="0"/>
              </a:defRPr>
            </a:lvl7pPr>
            <a:lvl8pPr marL="3165310" indent="-211021" defTabSz="915889" eaLnBrk="0" fontAlgn="base" hangingPunct="0">
              <a:spcBef>
                <a:spcPct val="0"/>
              </a:spcBef>
              <a:spcAft>
                <a:spcPct val="0"/>
              </a:spcAft>
              <a:defRPr>
                <a:solidFill>
                  <a:schemeClr val="tx1"/>
                </a:solidFill>
                <a:latin typeface="Arial" charset="0"/>
                <a:cs typeface="Arial" charset="0"/>
              </a:defRPr>
            </a:lvl8pPr>
            <a:lvl9pPr marL="3587351" indent="-211021" defTabSz="915889" eaLnBrk="0" fontAlgn="base" hangingPunct="0">
              <a:spcBef>
                <a:spcPct val="0"/>
              </a:spcBef>
              <a:spcAft>
                <a:spcPct val="0"/>
              </a:spcAft>
              <a:defRPr>
                <a:solidFill>
                  <a:schemeClr val="tx1"/>
                </a:solidFill>
                <a:latin typeface="Arial" charset="0"/>
                <a:cs typeface="Arial" charset="0"/>
              </a:defRPr>
            </a:lvl9pPr>
          </a:lstStyle>
          <a:p>
            <a:fld id="{D8BC7142-A6DE-419A-84B5-5489DA06D268}" type="slidenum">
              <a:rPr lang="en-US" altLang="en-US">
                <a:latin typeface="Times New Roman" pitchFamily="18" charset="0"/>
              </a:rPr>
              <a:pPr/>
              <a:t>14</a:t>
            </a:fld>
            <a:endParaRPr lang="en-US" altLang="en-US">
              <a:latin typeface="Times New Roman" pitchFamily="18" charset="0"/>
            </a:endParaRPr>
          </a:p>
        </p:txBody>
      </p:sp>
      <p:sp>
        <p:nvSpPr>
          <p:cNvPr id="40963" name="Rectangle 2"/>
          <p:cNvSpPr>
            <a:spLocks noGrp="1" noRot="1" noChangeAspect="1" noChangeArrowheads="1" noTextEdit="1"/>
          </p:cNvSpPr>
          <p:nvPr>
            <p:ph type="sldImg"/>
          </p:nvPr>
        </p:nvSpPr>
        <p:spPr>
          <a:xfrm>
            <a:off x="1154113" y="692150"/>
            <a:ext cx="4552950" cy="3414713"/>
          </a:xfrm>
          <a:ln/>
        </p:spPr>
      </p:sp>
      <p:sp>
        <p:nvSpPr>
          <p:cNvPr id="4096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defTabSz="915889" eaLnBrk="0" hangingPunct="0">
              <a:defRPr>
                <a:solidFill>
                  <a:schemeClr val="tx1"/>
                </a:solidFill>
                <a:latin typeface="Arial" charset="0"/>
                <a:cs typeface="Arial" charset="0"/>
              </a:defRPr>
            </a:lvl1pPr>
            <a:lvl2pPr marL="685817" indent="-263776" defTabSz="915889" eaLnBrk="0" hangingPunct="0">
              <a:defRPr>
                <a:solidFill>
                  <a:schemeClr val="tx1"/>
                </a:solidFill>
                <a:latin typeface="Arial" charset="0"/>
                <a:cs typeface="Arial" charset="0"/>
              </a:defRPr>
            </a:lvl2pPr>
            <a:lvl3pPr marL="1055103" indent="-211021" defTabSz="915889" eaLnBrk="0" hangingPunct="0">
              <a:defRPr>
                <a:solidFill>
                  <a:schemeClr val="tx1"/>
                </a:solidFill>
                <a:latin typeface="Arial" charset="0"/>
                <a:cs typeface="Arial" charset="0"/>
              </a:defRPr>
            </a:lvl3pPr>
            <a:lvl4pPr marL="1477145" indent="-211021" defTabSz="915889" eaLnBrk="0" hangingPunct="0">
              <a:defRPr>
                <a:solidFill>
                  <a:schemeClr val="tx1"/>
                </a:solidFill>
                <a:latin typeface="Arial" charset="0"/>
                <a:cs typeface="Arial" charset="0"/>
              </a:defRPr>
            </a:lvl4pPr>
            <a:lvl5pPr marL="1899186" indent="-211021" defTabSz="915889" eaLnBrk="0" hangingPunct="0">
              <a:defRPr>
                <a:solidFill>
                  <a:schemeClr val="tx1"/>
                </a:solidFill>
                <a:latin typeface="Arial" charset="0"/>
                <a:cs typeface="Arial" charset="0"/>
              </a:defRPr>
            </a:lvl5pPr>
            <a:lvl6pPr marL="2321227" indent="-211021" defTabSz="915889" eaLnBrk="0" fontAlgn="base" hangingPunct="0">
              <a:spcBef>
                <a:spcPct val="0"/>
              </a:spcBef>
              <a:spcAft>
                <a:spcPct val="0"/>
              </a:spcAft>
              <a:defRPr>
                <a:solidFill>
                  <a:schemeClr val="tx1"/>
                </a:solidFill>
                <a:latin typeface="Arial" charset="0"/>
                <a:cs typeface="Arial" charset="0"/>
              </a:defRPr>
            </a:lvl6pPr>
            <a:lvl7pPr marL="2743269" indent="-211021" defTabSz="915889" eaLnBrk="0" fontAlgn="base" hangingPunct="0">
              <a:spcBef>
                <a:spcPct val="0"/>
              </a:spcBef>
              <a:spcAft>
                <a:spcPct val="0"/>
              </a:spcAft>
              <a:defRPr>
                <a:solidFill>
                  <a:schemeClr val="tx1"/>
                </a:solidFill>
                <a:latin typeface="Arial" charset="0"/>
                <a:cs typeface="Arial" charset="0"/>
              </a:defRPr>
            </a:lvl7pPr>
            <a:lvl8pPr marL="3165310" indent="-211021" defTabSz="915889" eaLnBrk="0" fontAlgn="base" hangingPunct="0">
              <a:spcBef>
                <a:spcPct val="0"/>
              </a:spcBef>
              <a:spcAft>
                <a:spcPct val="0"/>
              </a:spcAft>
              <a:defRPr>
                <a:solidFill>
                  <a:schemeClr val="tx1"/>
                </a:solidFill>
                <a:latin typeface="Arial" charset="0"/>
                <a:cs typeface="Arial" charset="0"/>
              </a:defRPr>
            </a:lvl8pPr>
            <a:lvl9pPr marL="3587351" indent="-211021" defTabSz="915889" eaLnBrk="0" fontAlgn="base" hangingPunct="0">
              <a:spcBef>
                <a:spcPct val="0"/>
              </a:spcBef>
              <a:spcAft>
                <a:spcPct val="0"/>
              </a:spcAft>
              <a:defRPr>
                <a:solidFill>
                  <a:schemeClr val="tx1"/>
                </a:solidFill>
                <a:latin typeface="Arial" charset="0"/>
                <a:cs typeface="Arial" charset="0"/>
              </a:defRPr>
            </a:lvl9pPr>
          </a:lstStyle>
          <a:p>
            <a:fld id="{97B5580A-545B-45A1-A92A-FDAAE872FCDF}" type="slidenum">
              <a:rPr lang="en-US" altLang="en-US">
                <a:latin typeface="Times New Roman" pitchFamily="18" charset="0"/>
              </a:rPr>
              <a:pPr/>
              <a:t>15</a:t>
            </a:fld>
            <a:endParaRPr lang="en-US" altLang="en-US">
              <a:latin typeface="Times New Roman" pitchFamily="18" charset="0"/>
            </a:endParaRPr>
          </a:p>
        </p:txBody>
      </p:sp>
      <p:sp>
        <p:nvSpPr>
          <p:cNvPr id="43011" name="Rectangle 2"/>
          <p:cNvSpPr>
            <a:spLocks noGrp="1" noRot="1" noChangeAspect="1" noChangeArrowheads="1" noTextEdit="1"/>
          </p:cNvSpPr>
          <p:nvPr>
            <p:ph type="sldImg"/>
          </p:nvPr>
        </p:nvSpPr>
        <p:spPr>
          <a:xfrm>
            <a:off x="1154113" y="692150"/>
            <a:ext cx="4552950" cy="3414713"/>
          </a:xfrm>
          <a:ln/>
        </p:spPr>
      </p:sp>
      <p:sp>
        <p:nvSpPr>
          <p:cNvPr id="4301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defTabSz="915889" eaLnBrk="0" hangingPunct="0">
              <a:defRPr>
                <a:solidFill>
                  <a:schemeClr val="tx1"/>
                </a:solidFill>
                <a:latin typeface="Arial" charset="0"/>
                <a:cs typeface="Arial" charset="0"/>
              </a:defRPr>
            </a:lvl1pPr>
            <a:lvl2pPr marL="685817" indent="-263776" defTabSz="915889" eaLnBrk="0" hangingPunct="0">
              <a:defRPr>
                <a:solidFill>
                  <a:schemeClr val="tx1"/>
                </a:solidFill>
                <a:latin typeface="Arial" charset="0"/>
                <a:cs typeface="Arial" charset="0"/>
              </a:defRPr>
            </a:lvl2pPr>
            <a:lvl3pPr marL="1055103" indent="-211021" defTabSz="915889" eaLnBrk="0" hangingPunct="0">
              <a:defRPr>
                <a:solidFill>
                  <a:schemeClr val="tx1"/>
                </a:solidFill>
                <a:latin typeface="Arial" charset="0"/>
                <a:cs typeface="Arial" charset="0"/>
              </a:defRPr>
            </a:lvl3pPr>
            <a:lvl4pPr marL="1477145" indent="-211021" defTabSz="915889" eaLnBrk="0" hangingPunct="0">
              <a:defRPr>
                <a:solidFill>
                  <a:schemeClr val="tx1"/>
                </a:solidFill>
                <a:latin typeface="Arial" charset="0"/>
                <a:cs typeface="Arial" charset="0"/>
              </a:defRPr>
            </a:lvl4pPr>
            <a:lvl5pPr marL="1899186" indent="-211021" defTabSz="915889" eaLnBrk="0" hangingPunct="0">
              <a:defRPr>
                <a:solidFill>
                  <a:schemeClr val="tx1"/>
                </a:solidFill>
                <a:latin typeface="Arial" charset="0"/>
                <a:cs typeface="Arial" charset="0"/>
              </a:defRPr>
            </a:lvl5pPr>
            <a:lvl6pPr marL="2321227" indent="-211021" defTabSz="915889" eaLnBrk="0" fontAlgn="base" hangingPunct="0">
              <a:spcBef>
                <a:spcPct val="0"/>
              </a:spcBef>
              <a:spcAft>
                <a:spcPct val="0"/>
              </a:spcAft>
              <a:defRPr>
                <a:solidFill>
                  <a:schemeClr val="tx1"/>
                </a:solidFill>
                <a:latin typeface="Arial" charset="0"/>
                <a:cs typeface="Arial" charset="0"/>
              </a:defRPr>
            </a:lvl6pPr>
            <a:lvl7pPr marL="2743269" indent="-211021" defTabSz="915889" eaLnBrk="0" fontAlgn="base" hangingPunct="0">
              <a:spcBef>
                <a:spcPct val="0"/>
              </a:spcBef>
              <a:spcAft>
                <a:spcPct val="0"/>
              </a:spcAft>
              <a:defRPr>
                <a:solidFill>
                  <a:schemeClr val="tx1"/>
                </a:solidFill>
                <a:latin typeface="Arial" charset="0"/>
                <a:cs typeface="Arial" charset="0"/>
              </a:defRPr>
            </a:lvl7pPr>
            <a:lvl8pPr marL="3165310" indent="-211021" defTabSz="915889" eaLnBrk="0" fontAlgn="base" hangingPunct="0">
              <a:spcBef>
                <a:spcPct val="0"/>
              </a:spcBef>
              <a:spcAft>
                <a:spcPct val="0"/>
              </a:spcAft>
              <a:defRPr>
                <a:solidFill>
                  <a:schemeClr val="tx1"/>
                </a:solidFill>
                <a:latin typeface="Arial" charset="0"/>
                <a:cs typeface="Arial" charset="0"/>
              </a:defRPr>
            </a:lvl8pPr>
            <a:lvl9pPr marL="3587351" indent="-211021" defTabSz="915889" eaLnBrk="0" fontAlgn="base" hangingPunct="0">
              <a:spcBef>
                <a:spcPct val="0"/>
              </a:spcBef>
              <a:spcAft>
                <a:spcPct val="0"/>
              </a:spcAft>
              <a:defRPr>
                <a:solidFill>
                  <a:schemeClr val="tx1"/>
                </a:solidFill>
                <a:latin typeface="Arial" charset="0"/>
                <a:cs typeface="Arial" charset="0"/>
              </a:defRPr>
            </a:lvl9pPr>
          </a:lstStyle>
          <a:p>
            <a:fld id="{3497EB71-E2A9-492C-B6BC-CA1B4ADAF6E3}" type="slidenum">
              <a:rPr lang="en-US" altLang="en-US">
                <a:latin typeface="Times New Roman" pitchFamily="18" charset="0"/>
              </a:rPr>
              <a:pPr/>
              <a:t>16</a:t>
            </a:fld>
            <a:endParaRPr lang="en-US" altLang="en-US">
              <a:latin typeface="Times New Roman" pitchFamily="18" charset="0"/>
            </a:endParaRPr>
          </a:p>
        </p:txBody>
      </p:sp>
      <p:sp>
        <p:nvSpPr>
          <p:cNvPr id="59395" name="Rectangle 2"/>
          <p:cNvSpPr>
            <a:spLocks noGrp="1" noRot="1" noChangeAspect="1" noChangeArrowheads="1" noTextEdit="1"/>
          </p:cNvSpPr>
          <p:nvPr>
            <p:ph type="sldImg"/>
          </p:nvPr>
        </p:nvSpPr>
        <p:spPr>
          <a:xfrm>
            <a:off x="1154113" y="692150"/>
            <a:ext cx="4552950" cy="3414713"/>
          </a:xfrm>
          <a:ln/>
        </p:spPr>
      </p:sp>
      <p:sp>
        <p:nvSpPr>
          <p:cNvPr id="5939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A5BF7A-0B19-4903-973B-DC1DE5121E9E}" type="slidenum">
              <a:rPr lang="en-US" altLang="en-US"/>
              <a:pPr/>
              <a:t>29</a:t>
            </a:fld>
            <a:endParaRPr lang="en-US" altLang="en-US"/>
          </a:p>
        </p:txBody>
      </p:sp>
      <p:sp>
        <p:nvSpPr>
          <p:cNvPr id="195586" name="Rectangle 2"/>
          <p:cNvSpPr>
            <a:spLocks noGrp="1" noRot="1" noChangeAspect="1" noChangeArrowheads="1" noTextEdit="1"/>
          </p:cNvSpPr>
          <p:nvPr>
            <p:ph type="sldImg"/>
          </p:nvPr>
        </p:nvSpPr>
        <p:spPr>
          <a:xfrm>
            <a:off x="1152525" y="692150"/>
            <a:ext cx="4552950" cy="3414713"/>
          </a:xfrm>
          <a:ln/>
        </p:spPr>
      </p:sp>
      <p:sp>
        <p:nvSpPr>
          <p:cNvPr id="1955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7F277F-3DC9-4415-A77A-9F6657A27022}" type="slidenum">
              <a:rPr lang="en-US" altLang="en-US"/>
              <a:pPr/>
              <a:t>30</a:t>
            </a:fld>
            <a:endParaRPr lang="en-US" altLang="en-US"/>
          </a:p>
        </p:txBody>
      </p:sp>
      <p:sp>
        <p:nvSpPr>
          <p:cNvPr id="91138" name="Rectangle 2"/>
          <p:cNvSpPr>
            <a:spLocks noGrp="1" noRot="1" noChangeAspect="1" noChangeArrowheads="1" noTextEdit="1"/>
          </p:cNvSpPr>
          <p:nvPr>
            <p:ph type="sldImg"/>
          </p:nvPr>
        </p:nvSpPr>
        <p:spPr>
          <a:xfrm>
            <a:off x="1152525" y="692150"/>
            <a:ext cx="4552950" cy="3414713"/>
          </a:xfrm>
          <a:ln/>
        </p:spPr>
      </p:sp>
      <p:sp>
        <p:nvSpPr>
          <p:cNvPr id="91139"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826B0B-CAF4-4040-81BC-EE511DC53CD9}" type="datetimeFigureOut">
              <a:rPr lang="en-US" smtClean="0"/>
              <a:t>3/7/18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98197-19F7-4048-A1C3-C26FF690ECF2}" type="slidenum">
              <a:rPr lang="en-US" smtClean="0"/>
              <a:t>‹#›</a:t>
            </a:fld>
            <a:endParaRPr lang="en-US"/>
          </a:p>
        </p:txBody>
      </p:sp>
    </p:spTree>
    <p:extLst>
      <p:ext uri="{BB962C8B-B14F-4D97-AF65-F5344CB8AC3E}">
        <p14:creationId xmlns:p14="http://schemas.microsoft.com/office/powerpoint/2010/main" val="2518688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826B0B-CAF4-4040-81BC-EE511DC53CD9}" type="datetimeFigureOut">
              <a:rPr lang="en-US" smtClean="0"/>
              <a:t>3/7/18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98197-19F7-4048-A1C3-C26FF690ECF2}" type="slidenum">
              <a:rPr lang="en-US" smtClean="0"/>
              <a:t>‹#›</a:t>
            </a:fld>
            <a:endParaRPr lang="en-US"/>
          </a:p>
        </p:txBody>
      </p:sp>
    </p:spTree>
    <p:extLst>
      <p:ext uri="{BB962C8B-B14F-4D97-AF65-F5344CB8AC3E}">
        <p14:creationId xmlns:p14="http://schemas.microsoft.com/office/powerpoint/2010/main" val="518373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826B0B-CAF4-4040-81BC-EE511DC53CD9}" type="datetimeFigureOut">
              <a:rPr lang="en-US" smtClean="0"/>
              <a:t>3/7/18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98197-19F7-4048-A1C3-C26FF690ECF2}" type="slidenum">
              <a:rPr lang="en-US" smtClean="0"/>
              <a:t>‹#›</a:t>
            </a:fld>
            <a:endParaRPr lang="en-US"/>
          </a:p>
        </p:txBody>
      </p:sp>
    </p:spTree>
    <p:extLst>
      <p:ext uri="{BB962C8B-B14F-4D97-AF65-F5344CB8AC3E}">
        <p14:creationId xmlns:p14="http://schemas.microsoft.com/office/powerpoint/2010/main" val="1394952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826B0B-CAF4-4040-81BC-EE511DC53CD9}" type="datetimeFigureOut">
              <a:rPr lang="en-US" smtClean="0"/>
              <a:t>3/7/18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98197-19F7-4048-A1C3-C26FF690ECF2}" type="slidenum">
              <a:rPr lang="en-US" smtClean="0"/>
              <a:t>‹#›</a:t>
            </a:fld>
            <a:endParaRPr lang="en-US"/>
          </a:p>
        </p:txBody>
      </p:sp>
    </p:spTree>
    <p:extLst>
      <p:ext uri="{BB962C8B-B14F-4D97-AF65-F5344CB8AC3E}">
        <p14:creationId xmlns:p14="http://schemas.microsoft.com/office/powerpoint/2010/main" val="2356827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826B0B-CAF4-4040-81BC-EE511DC53CD9}" type="datetimeFigureOut">
              <a:rPr lang="en-US" smtClean="0"/>
              <a:t>3/7/18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98197-19F7-4048-A1C3-C26FF690ECF2}" type="slidenum">
              <a:rPr lang="en-US" smtClean="0"/>
              <a:t>‹#›</a:t>
            </a:fld>
            <a:endParaRPr lang="en-US"/>
          </a:p>
        </p:txBody>
      </p:sp>
    </p:spTree>
    <p:extLst>
      <p:ext uri="{BB962C8B-B14F-4D97-AF65-F5344CB8AC3E}">
        <p14:creationId xmlns:p14="http://schemas.microsoft.com/office/powerpoint/2010/main" val="1174911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826B0B-CAF4-4040-81BC-EE511DC53CD9}" type="datetimeFigureOut">
              <a:rPr lang="en-US" smtClean="0"/>
              <a:t>3/7/18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98197-19F7-4048-A1C3-C26FF690ECF2}" type="slidenum">
              <a:rPr lang="en-US" smtClean="0"/>
              <a:t>‹#›</a:t>
            </a:fld>
            <a:endParaRPr lang="en-US"/>
          </a:p>
        </p:txBody>
      </p:sp>
    </p:spTree>
    <p:extLst>
      <p:ext uri="{BB962C8B-B14F-4D97-AF65-F5344CB8AC3E}">
        <p14:creationId xmlns:p14="http://schemas.microsoft.com/office/powerpoint/2010/main" val="2560399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826B0B-CAF4-4040-81BC-EE511DC53CD9}" type="datetimeFigureOut">
              <a:rPr lang="en-US" smtClean="0"/>
              <a:t>3/7/18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A98197-19F7-4048-A1C3-C26FF690ECF2}" type="slidenum">
              <a:rPr lang="en-US" smtClean="0"/>
              <a:t>‹#›</a:t>
            </a:fld>
            <a:endParaRPr lang="en-US"/>
          </a:p>
        </p:txBody>
      </p:sp>
    </p:spTree>
    <p:extLst>
      <p:ext uri="{BB962C8B-B14F-4D97-AF65-F5344CB8AC3E}">
        <p14:creationId xmlns:p14="http://schemas.microsoft.com/office/powerpoint/2010/main" val="4123152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826B0B-CAF4-4040-81BC-EE511DC53CD9}" type="datetimeFigureOut">
              <a:rPr lang="en-US" smtClean="0"/>
              <a:t>3/7/18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A98197-19F7-4048-A1C3-C26FF690ECF2}" type="slidenum">
              <a:rPr lang="en-US" smtClean="0"/>
              <a:t>‹#›</a:t>
            </a:fld>
            <a:endParaRPr lang="en-US"/>
          </a:p>
        </p:txBody>
      </p:sp>
    </p:spTree>
    <p:extLst>
      <p:ext uri="{BB962C8B-B14F-4D97-AF65-F5344CB8AC3E}">
        <p14:creationId xmlns:p14="http://schemas.microsoft.com/office/powerpoint/2010/main" val="2041372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826B0B-CAF4-4040-81BC-EE511DC53CD9}" type="datetimeFigureOut">
              <a:rPr lang="en-US" smtClean="0"/>
              <a:t>3/7/18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A98197-19F7-4048-A1C3-C26FF690ECF2}" type="slidenum">
              <a:rPr lang="en-US" smtClean="0"/>
              <a:t>‹#›</a:t>
            </a:fld>
            <a:endParaRPr lang="en-US"/>
          </a:p>
        </p:txBody>
      </p:sp>
    </p:spTree>
    <p:extLst>
      <p:ext uri="{BB962C8B-B14F-4D97-AF65-F5344CB8AC3E}">
        <p14:creationId xmlns:p14="http://schemas.microsoft.com/office/powerpoint/2010/main" val="2232973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826B0B-CAF4-4040-81BC-EE511DC53CD9}" type="datetimeFigureOut">
              <a:rPr lang="en-US" smtClean="0"/>
              <a:t>3/7/18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98197-19F7-4048-A1C3-C26FF690ECF2}" type="slidenum">
              <a:rPr lang="en-US" smtClean="0"/>
              <a:t>‹#›</a:t>
            </a:fld>
            <a:endParaRPr lang="en-US"/>
          </a:p>
        </p:txBody>
      </p:sp>
    </p:spTree>
    <p:extLst>
      <p:ext uri="{BB962C8B-B14F-4D97-AF65-F5344CB8AC3E}">
        <p14:creationId xmlns:p14="http://schemas.microsoft.com/office/powerpoint/2010/main" val="775589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826B0B-CAF4-4040-81BC-EE511DC53CD9}" type="datetimeFigureOut">
              <a:rPr lang="en-US" smtClean="0"/>
              <a:t>3/7/18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98197-19F7-4048-A1C3-C26FF690ECF2}" type="slidenum">
              <a:rPr lang="en-US" smtClean="0"/>
              <a:t>‹#›</a:t>
            </a:fld>
            <a:endParaRPr lang="en-US"/>
          </a:p>
        </p:txBody>
      </p:sp>
    </p:spTree>
    <p:extLst>
      <p:ext uri="{BB962C8B-B14F-4D97-AF65-F5344CB8AC3E}">
        <p14:creationId xmlns:p14="http://schemas.microsoft.com/office/powerpoint/2010/main" val="34887988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826B0B-CAF4-4040-81BC-EE511DC53CD9}" type="datetimeFigureOut">
              <a:rPr lang="en-US" smtClean="0"/>
              <a:t>3/7/18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A98197-19F7-4048-A1C3-C26FF690ECF2}" type="slidenum">
              <a:rPr lang="en-US" smtClean="0"/>
              <a:t>‹#›</a:t>
            </a:fld>
            <a:endParaRPr lang="en-US"/>
          </a:p>
        </p:txBody>
      </p:sp>
    </p:spTree>
    <p:extLst>
      <p:ext uri="{BB962C8B-B14F-4D97-AF65-F5344CB8AC3E}">
        <p14:creationId xmlns:p14="http://schemas.microsoft.com/office/powerpoint/2010/main" val="376028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1.bin"/><Relationship Id="rId5" Type="http://schemas.openxmlformats.org/officeDocument/2006/relationships/image" Target="../media/image7.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2.bin"/><Relationship Id="rId5" Type="http://schemas.openxmlformats.org/officeDocument/2006/relationships/image" Target="../media/image8.png"/><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3" Type="http://schemas.openxmlformats.org/officeDocument/2006/relationships/audio" Target="../media/audio2.bin"/><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18.xml.rels><?xml version="1.0" encoding="UTF-8" standalone="yes"?>
<Relationships xmlns="http://schemas.openxmlformats.org/package/2006/relationships"><Relationship Id="rId3" Type="http://schemas.openxmlformats.org/officeDocument/2006/relationships/audio" Target="../media/audio2.bin"/><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audio" Target="../media/audio2.bin"/><Relationship Id="rId4" Type="http://schemas.openxmlformats.org/officeDocument/2006/relationships/audio" Target="../media/audio4.bin"/><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audio" Target="../media/audio1.bin"/><Relationship Id="rId4" Type="http://schemas.openxmlformats.org/officeDocument/2006/relationships/audio" Target="../media/audio2.bin"/><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audio" Target="../media/audio3.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3.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3.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3.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3.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audio" Target="../media/audio3.bin"/><Relationship Id="rId4" Type="http://schemas.openxmlformats.org/officeDocument/2006/relationships/image" Target="../media/image15.png"/><Relationship Id="rId5" Type="http://schemas.openxmlformats.org/officeDocument/2006/relationships/image" Target="../media/image9.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56.xml.rels><?xml version="1.0" encoding="UTF-8" standalone="yes"?>
<Relationships xmlns="http://schemas.openxmlformats.org/package/2006/relationships"><Relationship Id="rId3" Type="http://schemas.openxmlformats.org/officeDocument/2006/relationships/audio" Target="../media/audio3.bin"/><Relationship Id="rId4" Type="http://schemas.openxmlformats.org/officeDocument/2006/relationships/image" Target="../media/image15.png"/><Relationship Id="rId5" Type="http://schemas.openxmlformats.org/officeDocument/2006/relationships/image" Target="../media/image9.png"/><Relationship Id="rId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57.xml.rels><?xml version="1.0" encoding="UTF-8" standalone="yes"?>
<Relationships xmlns="http://schemas.openxmlformats.org/package/2006/relationships"><Relationship Id="rId3" Type="http://schemas.openxmlformats.org/officeDocument/2006/relationships/audio" Target="../media/audio5.bin"/><Relationship Id="rId4" Type="http://schemas.openxmlformats.org/officeDocument/2006/relationships/image" Target="../media/image10.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3.bin"/></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3.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3.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jpeg"/><Relationship Id="rId3" Type="http://schemas.openxmlformats.org/officeDocument/2006/relationships/image" Target="../media/image24.jpe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audio" Target="../media/audio3.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6.wmf"/><Relationship Id="rId5" Type="http://schemas.openxmlformats.org/officeDocument/2006/relationships/image" Target="../media/image18.png"/><Relationship Id="rId6" Type="http://schemas.openxmlformats.org/officeDocument/2006/relationships/image" Target="../media/image27.png"/><Relationship Id="rId7"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3.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a:t>Real-World Protocols</a:t>
            </a:r>
          </a:p>
        </p:txBody>
      </p:sp>
      <p:sp>
        <p:nvSpPr>
          <p:cNvPr id="212995" name="Rectangle 3"/>
          <p:cNvSpPr>
            <a:spLocks noGrp="1" noChangeArrowheads="1"/>
          </p:cNvSpPr>
          <p:nvPr>
            <p:ph idx="1"/>
          </p:nvPr>
        </p:nvSpPr>
        <p:spPr>
          <a:xfrm>
            <a:off x="685800" y="1905000"/>
            <a:ext cx="7772400" cy="4114800"/>
          </a:xfrm>
        </p:spPr>
        <p:txBody>
          <a:bodyPr/>
          <a:lstStyle/>
          <a:p>
            <a:r>
              <a:rPr lang="en-US" dirty="0"/>
              <a:t>Next, we’ll look at specific protocols</a:t>
            </a:r>
          </a:p>
          <a:p>
            <a:pPr lvl="1"/>
            <a:r>
              <a:rPr lang="en-US" dirty="0" smtClean="0"/>
              <a:t>SSH – Secure Shell</a:t>
            </a:r>
          </a:p>
          <a:p>
            <a:pPr lvl="1"/>
            <a:r>
              <a:rPr lang="en-US" dirty="0" smtClean="0"/>
              <a:t>SSL </a:t>
            </a:r>
            <a:r>
              <a:rPr lang="en-US" dirty="0">
                <a:sym typeface="Symbol" pitchFamily="18" charset="2"/>
              </a:rPr>
              <a:t></a:t>
            </a:r>
            <a:r>
              <a:rPr lang="en-US" dirty="0"/>
              <a:t> security on the Web</a:t>
            </a:r>
          </a:p>
          <a:p>
            <a:pPr lvl="1"/>
            <a:r>
              <a:rPr lang="en-US" dirty="0" err="1"/>
              <a:t>IPSec</a:t>
            </a:r>
            <a:r>
              <a:rPr lang="en-US" dirty="0"/>
              <a:t> </a:t>
            </a:r>
            <a:r>
              <a:rPr lang="en-US" dirty="0">
                <a:sym typeface="Symbol" pitchFamily="18" charset="2"/>
              </a:rPr>
              <a:t></a:t>
            </a:r>
            <a:r>
              <a:rPr lang="en-US" dirty="0"/>
              <a:t> security at the IP layer</a:t>
            </a:r>
          </a:p>
          <a:p>
            <a:pPr lvl="1"/>
            <a:r>
              <a:rPr lang="en-US" dirty="0"/>
              <a:t>Kerberos </a:t>
            </a:r>
            <a:r>
              <a:rPr lang="en-US" dirty="0">
                <a:sym typeface="Symbol" pitchFamily="18" charset="2"/>
              </a:rPr>
              <a:t></a:t>
            </a:r>
            <a:r>
              <a:rPr lang="en-US" dirty="0"/>
              <a:t> symmetric key system</a:t>
            </a:r>
          </a:p>
          <a:p>
            <a:pPr lvl="1"/>
            <a:r>
              <a:rPr lang="en-US" dirty="0"/>
              <a:t>GSM </a:t>
            </a:r>
            <a:r>
              <a:rPr lang="en-US" dirty="0">
                <a:sym typeface="Symbol" pitchFamily="18" charset="2"/>
              </a:rPr>
              <a:t></a:t>
            </a:r>
            <a:r>
              <a:rPr lang="en-US" dirty="0"/>
              <a:t> mobile phone (in)security</a:t>
            </a:r>
          </a:p>
        </p:txBody>
      </p:sp>
      <p:sp>
        <p:nvSpPr>
          <p:cNvPr id="4"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175E17EA-BD42-46D4-8117-3D90DC4A6E0E}" type="slidenum">
              <a:rPr lang="en-US">
                <a:latin typeface="Times New Roman" pitchFamily="18" charset="0"/>
              </a:rPr>
              <a:pPr/>
              <a:t>1</a:t>
            </a:fld>
            <a:endParaRPr lang="en-US">
              <a:latin typeface="Times New Roman" pitchFamily="18" charset="0"/>
            </a:endParaRPr>
          </a:p>
        </p:txBody>
      </p:sp>
    </p:spTree>
    <p:extLst>
      <p:ext uri="{BB962C8B-B14F-4D97-AF65-F5344CB8AC3E}">
        <p14:creationId xmlns:p14="http://schemas.microsoft.com/office/powerpoint/2010/main" val="8100271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t>Socket layer</a:t>
            </a:r>
          </a:p>
        </p:txBody>
      </p:sp>
      <p:sp>
        <p:nvSpPr>
          <p:cNvPr id="217091" name="Rectangle 3"/>
          <p:cNvSpPr>
            <a:spLocks noGrp="1" noChangeArrowheads="1"/>
          </p:cNvSpPr>
          <p:nvPr>
            <p:ph idx="1"/>
          </p:nvPr>
        </p:nvSpPr>
        <p:spPr>
          <a:xfrm>
            <a:off x="685800" y="1752600"/>
            <a:ext cx="2971800" cy="4267200"/>
          </a:xfrm>
        </p:spPr>
        <p:txBody>
          <a:bodyPr/>
          <a:lstStyle/>
          <a:p>
            <a:r>
              <a:rPr lang="en-US" sz="2800"/>
              <a:t>“Socket layer” lives between application and transport layers</a:t>
            </a:r>
          </a:p>
          <a:p>
            <a:r>
              <a:rPr lang="en-US" sz="2800"/>
              <a:t>SSL usually lies between HTTP and TCP</a:t>
            </a:r>
          </a:p>
        </p:txBody>
      </p:sp>
      <p:sp>
        <p:nvSpPr>
          <p:cNvPr id="24"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53DECB05-EA4C-4743-8C7B-2B6B7A53E61C}" type="slidenum">
              <a:rPr lang="en-US">
                <a:latin typeface="Times New Roman" pitchFamily="18" charset="0"/>
              </a:rPr>
              <a:pPr/>
              <a:t>10</a:t>
            </a:fld>
            <a:endParaRPr lang="en-US">
              <a:latin typeface="Times New Roman" pitchFamily="18" charset="0"/>
            </a:endParaRPr>
          </a:p>
        </p:txBody>
      </p:sp>
      <p:sp>
        <p:nvSpPr>
          <p:cNvPr id="217092" name="Rectangle 4"/>
          <p:cNvSpPr>
            <a:spLocks noChangeArrowheads="1"/>
          </p:cNvSpPr>
          <p:nvPr/>
        </p:nvSpPr>
        <p:spPr bwMode="auto">
          <a:xfrm>
            <a:off x="5803900" y="2070100"/>
            <a:ext cx="1892300" cy="3530600"/>
          </a:xfrm>
          <a:prstGeom prst="rect">
            <a:avLst/>
          </a:prstGeom>
          <a:solidFill>
            <a:schemeClr val="accent2"/>
          </a:solidFill>
          <a:ln w="38100">
            <a:solidFill>
              <a:schemeClr val="accent2"/>
            </a:solidFill>
            <a:miter lim="800000"/>
            <a:headEnd/>
            <a:tailEnd/>
          </a:ln>
          <a:effectLst/>
        </p:spPr>
        <p:txBody>
          <a:bodyPr wrap="none" anchor="ctr"/>
          <a:lstStyle/>
          <a:p>
            <a:endParaRPr lang="en-US"/>
          </a:p>
        </p:txBody>
      </p:sp>
      <p:grpSp>
        <p:nvGrpSpPr>
          <p:cNvPr id="217093" name="Group 5"/>
          <p:cNvGrpSpPr>
            <a:grpSpLocks/>
          </p:cNvGrpSpPr>
          <p:nvPr/>
        </p:nvGrpSpPr>
        <p:grpSpPr bwMode="auto">
          <a:xfrm>
            <a:off x="5734050" y="2184400"/>
            <a:ext cx="1898650" cy="3530600"/>
            <a:chOff x="3076" y="888"/>
            <a:chExt cx="1196" cy="2224"/>
          </a:xfrm>
        </p:grpSpPr>
        <p:sp>
          <p:nvSpPr>
            <p:cNvPr id="217094" name="Rectangle 6"/>
            <p:cNvSpPr>
              <a:spLocks noChangeArrowheads="1"/>
            </p:cNvSpPr>
            <p:nvPr/>
          </p:nvSpPr>
          <p:spPr bwMode="auto">
            <a:xfrm>
              <a:off x="3080" y="888"/>
              <a:ext cx="1192" cy="2224"/>
            </a:xfrm>
            <a:prstGeom prst="rect">
              <a:avLst/>
            </a:prstGeom>
            <a:solidFill>
              <a:schemeClr val="bg1"/>
            </a:solidFill>
            <a:ln w="38100">
              <a:solidFill>
                <a:schemeClr val="accent2"/>
              </a:solidFill>
              <a:miter lim="800000"/>
              <a:headEnd/>
              <a:tailEnd/>
            </a:ln>
            <a:effectLst/>
          </p:spPr>
          <p:txBody>
            <a:bodyPr wrap="none" anchor="ctr"/>
            <a:lstStyle/>
            <a:p>
              <a:endParaRPr lang="en-US"/>
            </a:p>
          </p:txBody>
        </p:sp>
        <p:sp>
          <p:nvSpPr>
            <p:cNvPr id="217095" name="Text Box 7"/>
            <p:cNvSpPr txBox="1">
              <a:spLocks noChangeArrowheads="1"/>
            </p:cNvSpPr>
            <p:nvPr/>
          </p:nvSpPr>
          <p:spPr bwMode="auto">
            <a:xfrm>
              <a:off x="3162" y="949"/>
              <a:ext cx="1045" cy="2152"/>
            </a:xfrm>
            <a:prstGeom prst="rect">
              <a:avLst/>
            </a:prstGeom>
            <a:noFill/>
            <a:ln w="9525">
              <a:noFill/>
              <a:miter lim="800000"/>
              <a:headEnd/>
              <a:tailEnd/>
            </a:ln>
            <a:effectLst/>
          </p:spPr>
          <p:txBody>
            <a:bodyPr wrap="none">
              <a:spAutoFit/>
            </a:bodyPr>
            <a:lstStyle/>
            <a:p>
              <a:pPr algn="ctr" eaLnBrk="0" hangingPunct="0"/>
              <a:r>
                <a:rPr lang="en-US" sz="2400" b="0" dirty="0">
                  <a:latin typeface="Arial" pitchFamily="34" charset="0"/>
                </a:rPr>
                <a:t>application</a:t>
              </a:r>
            </a:p>
            <a:p>
              <a:pPr algn="ctr" eaLnBrk="0" hangingPunct="0"/>
              <a:endParaRPr lang="en-US" sz="2400" b="0" dirty="0">
                <a:latin typeface="Arial" pitchFamily="34" charset="0"/>
              </a:endParaRPr>
            </a:p>
            <a:p>
              <a:pPr algn="ctr" eaLnBrk="0" hangingPunct="0"/>
              <a:r>
                <a:rPr lang="en-US" sz="2400" b="0" dirty="0">
                  <a:latin typeface="Arial" pitchFamily="34" charset="0"/>
                </a:rPr>
                <a:t>transport</a:t>
              </a:r>
            </a:p>
            <a:p>
              <a:pPr algn="ctr" eaLnBrk="0" hangingPunct="0"/>
              <a:endParaRPr lang="en-US" sz="2400" b="0" dirty="0">
                <a:latin typeface="Arial" pitchFamily="34" charset="0"/>
              </a:endParaRPr>
            </a:p>
            <a:p>
              <a:pPr algn="ctr" eaLnBrk="0" hangingPunct="0"/>
              <a:r>
                <a:rPr lang="en-US" sz="2400" b="0" dirty="0">
                  <a:latin typeface="Arial" pitchFamily="34" charset="0"/>
                </a:rPr>
                <a:t>network</a:t>
              </a:r>
            </a:p>
            <a:p>
              <a:pPr algn="ctr" eaLnBrk="0" hangingPunct="0"/>
              <a:endParaRPr lang="en-US" sz="2400" b="0" dirty="0">
                <a:latin typeface="Arial" pitchFamily="34" charset="0"/>
              </a:endParaRPr>
            </a:p>
            <a:p>
              <a:pPr algn="ctr" eaLnBrk="0" hangingPunct="0"/>
              <a:r>
                <a:rPr lang="en-US" sz="2400" b="0" dirty="0">
                  <a:latin typeface="Arial" pitchFamily="34" charset="0"/>
                </a:rPr>
                <a:t>link</a:t>
              </a:r>
            </a:p>
            <a:p>
              <a:pPr algn="ctr" eaLnBrk="0" hangingPunct="0"/>
              <a:endParaRPr lang="en-US" sz="2400" b="0" dirty="0">
                <a:latin typeface="Arial" pitchFamily="34" charset="0"/>
              </a:endParaRPr>
            </a:p>
            <a:p>
              <a:pPr algn="ctr" eaLnBrk="0" hangingPunct="0"/>
              <a:r>
                <a:rPr lang="en-US" sz="2400" b="0" dirty="0" smtClean="0">
                  <a:latin typeface="Arial" pitchFamily="34" charset="0"/>
                </a:rPr>
                <a:t>physical</a:t>
              </a:r>
              <a:endParaRPr lang="en-US" sz="2400" b="0" dirty="0">
                <a:latin typeface="Arial" pitchFamily="34" charset="0"/>
              </a:endParaRPr>
            </a:p>
          </p:txBody>
        </p:sp>
        <p:sp>
          <p:nvSpPr>
            <p:cNvPr id="217096" name="Line 8"/>
            <p:cNvSpPr>
              <a:spLocks noChangeShapeType="1"/>
            </p:cNvSpPr>
            <p:nvPr/>
          </p:nvSpPr>
          <p:spPr bwMode="auto">
            <a:xfrm>
              <a:off x="3076" y="1240"/>
              <a:ext cx="1188" cy="0"/>
            </a:xfrm>
            <a:prstGeom prst="line">
              <a:avLst/>
            </a:prstGeom>
            <a:noFill/>
            <a:ln w="38100">
              <a:solidFill>
                <a:schemeClr val="accent2"/>
              </a:solidFill>
              <a:round/>
              <a:headEnd/>
              <a:tailEnd/>
            </a:ln>
            <a:effectLst/>
          </p:spPr>
          <p:txBody>
            <a:bodyPr wrap="none" anchor="ctr"/>
            <a:lstStyle/>
            <a:p>
              <a:endParaRPr lang="en-US"/>
            </a:p>
          </p:txBody>
        </p:sp>
        <p:sp>
          <p:nvSpPr>
            <p:cNvPr id="217097" name="Line 9"/>
            <p:cNvSpPr>
              <a:spLocks noChangeShapeType="1"/>
            </p:cNvSpPr>
            <p:nvPr/>
          </p:nvSpPr>
          <p:spPr bwMode="auto">
            <a:xfrm>
              <a:off x="3084" y="1672"/>
              <a:ext cx="1188" cy="0"/>
            </a:xfrm>
            <a:prstGeom prst="line">
              <a:avLst/>
            </a:prstGeom>
            <a:noFill/>
            <a:ln w="38100">
              <a:solidFill>
                <a:schemeClr val="accent2"/>
              </a:solidFill>
              <a:round/>
              <a:headEnd/>
              <a:tailEnd/>
            </a:ln>
            <a:effectLst/>
          </p:spPr>
          <p:txBody>
            <a:bodyPr wrap="none" anchor="ctr"/>
            <a:lstStyle/>
            <a:p>
              <a:endParaRPr lang="en-US"/>
            </a:p>
          </p:txBody>
        </p:sp>
        <p:sp>
          <p:nvSpPr>
            <p:cNvPr id="217098" name="Line 10"/>
            <p:cNvSpPr>
              <a:spLocks noChangeShapeType="1"/>
            </p:cNvSpPr>
            <p:nvPr/>
          </p:nvSpPr>
          <p:spPr bwMode="auto">
            <a:xfrm>
              <a:off x="3076" y="2216"/>
              <a:ext cx="1188" cy="0"/>
            </a:xfrm>
            <a:prstGeom prst="line">
              <a:avLst/>
            </a:prstGeom>
            <a:noFill/>
            <a:ln w="38100">
              <a:solidFill>
                <a:schemeClr val="accent2"/>
              </a:solidFill>
              <a:round/>
              <a:headEnd/>
              <a:tailEnd/>
            </a:ln>
            <a:effectLst/>
          </p:spPr>
          <p:txBody>
            <a:bodyPr wrap="none" anchor="ctr"/>
            <a:lstStyle/>
            <a:p>
              <a:endParaRPr lang="en-US"/>
            </a:p>
          </p:txBody>
        </p:sp>
        <p:sp>
          <p:nvSpPr>
            <p:cNvPr id="217099" name="Line 11"/>
            <p:cNvSpPr>
              <a:spLocks noChangeShapeType="1"/>
            </p:cNvSpPr>
            <p:nvPr/>
          </p:nvSpPr>
          <p:spPr bwMode="auto">
            <a:xfrm>
              <a:off x="3076" y="2664"/>
              <a:ext cx="1188" cy="0"/>
            </a:xfrm>
            <a:prstGeom prst="line">
              <a:avLst/>
            </a:prstGeom>
            <a:noFill/>
            <a:ln w="38100">
              <a:solidFill>
                <a:schemeClr val="accent2"/>
              </a:solidFill>
              <a:round/>
              <a:headEnd/>
              <a:tailEnd/>
            </a:ln>
            <a:effectLst/>
          </p:spPr>
          <p:txBody>
            <a:bodyPr wrap="none" anchor="ctr"/>
            <a:lstStyle/>
            <a:p>
              <a:endParaRPr lang="en-US"/>
            </a:p>
          </p:txBody>
        </p:sp>
      </p:grpSp>
      <p:sp>
        <p:nvSpPr>
          <p:cNvPr id="217100" name="Line 12"/>
          <p:cNvSpPr>
            <a:spLocks noChangeShapeType="1"/>
          </p:cNvSpPr>
          <p:nvPr/>
        </p:nvSpPr>
        <p:spPr bwMode="auto">
          <a:xfrm>
            <a:off x="5029200" y="2819400"/>
            <a:ext cx="685800" cy="0"/>
          </a:xfrm>
          <a:prstGeom prst="line">
            <a:avLst/>
          </a:prstGeom>
          <a:noFill/>
          <a:ln w="50800">
            <a:solidFill>
              <a:srgbClr val="FF0000"/>
            </a:solidFill>
            <a:round/>
            <a:headEnd/>
            <a:tailEnd type="triangle" w="med" len="med"/>
          </a:ln>
          <a:effectLst/>
        </p:spPr>
        <p:txBody>
          <a:bodyPr wrap="none" anchor="ctr"/>
          <a:lstStyle/>
          <a:p>
            <a:endParaRPr lang="en-US"/>
          </a:p>
        </p:txBody>
      </p:sp>
      <p:sp>
        <p:nvSpPr>
          <p:cNvPr id="217101" name="Rectangle 13"/>
          <p:cNvSpPr>
            <a:spLocks noChangeArrowheads="1"/>
          </p:cNvSpPr>
          <p:nvPr/>
        </p:nvSpPr>
        <p:spPr bwMode="auto">
          <a:xfrm>
            <a:off x="3886200" y="2362200"/>
            <a:ext cx="1187450" cy="942975"/>
          </a:xfrm>
          <a:prstGeom prst="rect">
            <a:avLst/>
          </a:prstGeom>
          <a:noFill/>
          <a:ln w="9525">
            <a:noFill/>
            <a:miter lim="800000"/>
            <a:headEnd/>
            <a:tailEnd/>
          </a:ln>
          <a:effectLst/>
        </p:spPr>
        <p:txBody>
          <a:bodyPr wrap="none">
            <a:spAutoFit/>
          </a:bodyPr>
          <a:lstStyle/>
          <a:p>
            <a:pPr algn="ctr"/>
            <a:r>
              <a:rPr lang="en-US" b="0"/>
              <a:t>Socket</a:t>
            </a:r>
          </a:p>
          <a:p>
            <a:pPr algn="ctr"/>
            <a:r>
              <a:rPr lang="en-US" b="0"/>
              <a:t>“layer”</a:t>
            </a:r>
          </a:p>
        </p:txBody>
      </p:sp>
      <p:sp>
        <p:nvSpPr>
          <p:cNvPr id="217102" name="Rectangle 14"/>
          <p:cNvSpPr>
            <a:spLocks noChangeArrowheads="1"/>
          </p:cNvSpPr>
          <p:nvPr/>
        </p:nvSpPr>
        <p:spPr bwMode="auto">
          <a:xfrm>
            <a:off x="3886200" y="2425700"/>
            <a:ext cx="1143000" cy="838200"/>
          </a:xfrm>
          <a:prstGeom prst="rect">
            <a:avLst/>
          </a:prstGeom>
          <a:solidFill>
            <a:schemeClr val="accent1">
              <a:alpha val="0"/>
            </a:schemeClr>
          </a:solidFill>
          <a:ln w="38100">
            <a:solidFill>
              <a:schemeClr val="hlink"/>
            </a:solidFill>
            <a:miter lim="800000"/>
            <a:headEnd/>
            <a:tailEnd/>
          </a:ln>
          <a:effectLst/>
        </p:spPr>
        <p:txBody>
          <a:bodyPr wrap="none" anchor="ctr"/>
          <a:lstStyle/>
          <a:p>
            <a:endParaRPr lang="en-US"/>
          </a:p>
        </p:txBody>
      </p:sp>
      <p:sp>
        <p:nvSpPr>
          <p:cNvPr id="217103" name="Line 15"/>
          <p:cNvSpPr>
            <a:spLocks noChangeShapeType="1"/>
          </p:cNvSpPr>
          <p:nvPr/>
        </p:nvSpPr>
        <p:spPr bwMode="auto">
          <a:xfrm>
            <a:off x="7696200" y="2895600"/>
            <a:ext cx="228600" cy="609600"/>
          </a:xfrm>
          <a:prstGeom prst="line">
            <a:avLst/>
          </a:prstGeom>
          <a:noFill/>
          <a:ln w="9525">
            <a:solidFill>
              <a:schemeClr val="tx1"/>
            </a:solidFill>
            <a:round/>
            <a:headEnd/>
            <a:tailEnd/>
          </a:ln>
          <a:effectLst/>
        </p:spPr>
        <p:txBody>
          <a:bodyPr wrap="none" anchor="ctr"/>
          <a:lstStyle/>
          <a:p>
            <a:endParaRPr lang="en-US"/>
          </a:p>
        </p:txBody>
      </p:sp>
      <p:sp>
        <p:nvSpPr>
          <p:cNvPr id="217104" name="Line 16"/>
          <p:cNvSpPr>
            <a:spLocks noChangeShapeType="1"/>
          </p:cNvSpPr>
          <p:nvPr/>
        </p:nvSpPr>
        <p:spPr bwMode="auto">
          <a:xfrm flipH="1">
            <a:off x="7696200" y="3505200"/>
            <a:ext cx="228600" cy="685800"/>
          </a:xfrm>
          <a:prstGeom prst="line">
            <a:avLst/>
          </a:prstGeom>
          <a:noFill/>
          <a:ln w="9525">
            <a:solidFill>
              <a:schemeClr val="tx1"/>
            </a:solidFill>
            <a:round/>
            <a:headEnd/>
            <a:tailEnd/>
          </a:ln>
          <a:effectLst/>
        </p:spPr>
        <p:txBody>
          <a:bodyPr wrap="none" anchor="ctr"/>
          <a:lstStyle/>
          <a:p>
            <a:endParaRPr lang="en-US"/>
          </a:p>
        </p:txBody>
      </p:sp>
      <p:sp>
        <p:nvSpPr>
          <p:cNvPr id="217105" name="Rectangle 17"/>
          <p:cNvSpPr>
            <a:spLocks noChangeArrowheads="1"/>
          </p:cNvSpPr>
          <p:nvPr/>
        </p:nvSpPr>
        <p:spPr bwMode="auto">
          <a:xfrm>
            <a:off x="8001000" y="3216275"/>
            <a:ext cx="638175" cy="517525"/>
          </a:xfrm>
          <a:prstGeom prst="rect">
            <a:avLst/>
          </a:prstGeom>
          <a:noFill/>
          <a:ln w="9525">
            <a:noFill/>
            <a:miter lim="800000"/>
            <a:headEnd/>
            <a:tailEnd/>
          </a:ln>
          <a:effectLst/>
        </p:spPr>
        <p:txBody>
          <a:bodyPr wrap="none">
            <a:spAutoFit/>
          </a:bodyPr>
          <a:lstStyle/>
          <a:p>
            <a:r>
              <a:rPr lang="en-US" b="0"/>
              <a:t>OS</a:t>
            </a:r>
          </a:p>
        </p:txBody>
      </p:sp>
      <p:sp>
        <p:nvSpPr>
          <p:cNvPr id="217106" name="Line 18"/>
          <p:cNvSpPr>
            <a:spLocks noChangeShapeType="1"/>
          </p:cNvSpPr>
          <p:nvPr/>
        </p:nvSpPr>
        <p:spPr bwMode="auto">
          <a:xfrm>
            <a:off x="7696200" y="2057400"/>
            <a:ext cx="228600" cy="457200"/>
          </a:xfrm>
          <a:prstGeom prst="line">
            <a:avLst/>
          </a:prstGeom>
          <a:noFill/>
          <a:ln w="9525">
            <a:solidFill>
              <a:schemeClr val="tx1"/>
            </a:solidFill>
            <a:round/>
            <a:headEnd/>
            <a:tailEnd/>
          </a:ln>
          <a:effectLst/>
        </p:spPr>
        <p:txBody>
          <a:bodyPr wrap="none" anchor="ctr"/>
          <a:lstStyle/>
          <a:p>
            <a:endParaRPr lang="en-US"/>
          </a:p>
        </p:txBody>
      </p:sp>
      <p:sp>
        <p:nvSpPr>
          <p:cNvPr id="217107" name="Line 19"/>
          <p:cNvSpPr>
            <a:spLocks noChangeShapeType="1"/>
          </p:cNvSpPr>
          <p:nvPr/>
        </p:nvSpPr>
        <p:spPr bwMode="auto">
          <a:xfrm flipH="1">
            <a:off x="7696200" y="2514600"/>
            <a:ext cx="228600" cy="304800"/>
          </a:xfrm>
          <a:prstGeom prst="line">
            <a:avLst/>
          </a:prstGeom>
          <a:noFill/>
          <a:ln w="9525">
            <a:solidFill>
              <a:schemeClr val="tx1"/>
            </a:solidFill>
            <a:round/>
            <a:headEnd/>
            <a:tailEnd/>
          </a:ln>
          <a:effectLst/>
        </p:spPr>
        <p:txBody>
          <a:bodyPr wrap="none" anchor="ctr"/>
          <a:lstStyle/>
          <a:p>
            <a:endParaRPr lang="en-US"/>
          </a:p>
        </p:txBody>
      </p:sp>
      <p:sp>
        <p:nvSpPr>
          <p:cNvPr id="217108" name="Rectangle 20"/>
          <p:cNvSpPr>
            <a:spLocks noChangeArrowheads="1"/>
          </p:cNvSpPr>
          <p:nvPr/>
        </p:nvSpPr>
        <p:spPr bwMode="auto">
          <a:xfrm>
            <a:off x="7969250" y="2225675"/>
            <a:ext cx="869950" cy="517525"/>
          </a:xfrm>
          <a:prstGeom prst="rect">
            <a:avLst/>
          </a:prstGeom>
          <a:noFill/>
          <a:ln w="9525">
            <a:noFill/>
            <a:miter lim="800000"/>
            <a:headEnd/>
            <a:tailEnd/>
          </a:ln>
          <a:effectLst/>
        </p:spPr>
        <p:txBody>
          <a:bodyPr wrap="none">
            <a:spAutoFit/>
          </a:bodyPr>
          <a:lstStyle/>
          <a:p>
            <a:r>
              <a:rPr lang="en-US" b="0"/>
              <a:t>User</a:t>
            </a:r>
          </a:p>
        </p:txBody>
      </p:sp>
      <p:sp>
        <p:nvSpPr>
          <p:cNvPr id="217109" name="Line 21"/>
          <p:cNvSpPr>
            <a:spLocks noChangeShapeType="1"/>
          </p:cNvSpPr>
          <p:nvPr/>
        </p:nvSpPr>
        <p:spPr bwMode="auto">
          <a:xfrm>
            <a:off x="7696200" y="4343400"/>
            <a:ext cx="228600" cy="609600"/>
          </a:xfrm>
          <a:prstGeom prst="line">
            <a:avLst/>
          </a:prstGeom>
          <a:noFill/>
          <a:ln w="9525">
            <a:solidFill>
              <a:schemeClr val="tx1"/>
            </a:solidFill>
            <a:round/>
            <a:headEnd/>
            <a:tailEnd/>
          </a:ln>
          <a:effectLst/>
        </p:spPr>
        <p:txBody>
          <a:bodyPr wrap="none" anchor="ctr"/>
          <a:lstStyle/>
          <a:p>
            <a:endParaRPr lang="en-US"/>
          </a:p>
        </p:txBody>
      </p:sp>
      <p:sp>
        <p:nvSpPr>
          <p:cNvPr id="217110" name="Line 22"/>
          <p:cNvSpPr>
            <a:spLocks noChangeShapeType="1"/>
          </p:cNvSpPr>
          <p:nvPr/>
        </p:nvSpPr>
        <p:spPr bwMode="auto">
          <a:xfrm flipH="1">
            <a:off x="7696200" y="4953000"/>
            <a:ext cx="228600" cy="685800"/>
          </a:xfrm>
          <a:prstGeom prst="line">
            <a:avLst/>
          </a:prstGeom>
          <a:noFill/>
          <a:ln w="9525">
            <a:solidFill>
              <a:schemeClr val="tx1"/>
            </a:solidFill>
            <a:round/>
            <a:headEnd/>
            <a:tailEnd/>
          </a:ln>
          <a:effectLst/>
        </p:spPr>
        <p:txBody>
          <a:bodyPr wrap="none" anchor="ctr"/>
          <a:lstStyle/>
          <a:p>
            <a:endParaRPr lang="en-US"/>
          </a:p>
        </p:txBody>
      </p:sp>
      <p:sp>
        <p:nvSpPr>
          <p:cNvPr id="217111" name="Rectangle 23"/>
          <p:cNvSpPr>
            <a:spLocks noChangeArrowheads="1"/>
          </p:cNvSpPr>
          <p:nvPr/>
        </p:nvSpPr>
        <p:spPr bwMode="auto">
          <a:xfrm>
            <a:off x="8008938" y="4724400"/>
            <a:ext cx="677862" cy="446088"/>
          </a:xfrm>
          <a:prstGeom prst="rect">
            <a:avLst/>
          </a:prstGeom>
          <a:noFill/>
          <a:ln w="9525">
            <a:noFill/>
            <a:miter lim="800000"/>
            <a:headEnd/>
            <a:tailEnd/>
          </a:ln>
          <a:effectLst/>
        </p:spPr>
        <p:txBody>
          <a:bodyPr wrap="none">
            <a:spAutoFit/>
          </a:bodyPr>
          <a:lstStyle/>
          <a:p>
            <a:r>
              <a:rPr lang="en-US" sz="2000" b="0"/>
              <a:t>NIC</a:t>
            </a:r>
          </a:p>
        </p:txBody>
      </p:sp>
    </p:spTree>
    <p:extLst>
      <p:ext uri="{BB962C8B-B14F-4D97-AF65-F5344CB8AC3E}">
        <p14:creationId xmlns:p14="http://schemas.microsoft.com/office/powerpoint/2010/main" val="15510839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1AF1348-10D8-4DDD-A0A1-BB32C118D51A}" type="slidenum">
              <a:rPr lang="en-US" altLang="en-US"/>
              <a:pPr eaLnBrk="1" hangingPunct="1"/>
              <a:t>11</a:t>
            </a:fld>
            <a:endParaRPr lang="en-US" altLang="en-US"/>
          </a:p>
        </p:txBody>
      </p:sp>
      <p:graphicFrame>
        <p:nvGraphicFramePr>
          <p:cNvPr id="153658" name="Group 58"/>
          <p:cNvGraphicFramePr>
            <a:graphicFrameLocks noGrp="1"/>
          </p:cNvGraphicFramePr>
          <p:nvPr/>
        </p:nvGraphicFramePr>
        <p:xfrm>
          <a:off x="1296988" y="2905125"/>
          <a:ext cx="7272337" cy="2544763"/>
        </p:xfrm>
        <a:graphic>
          <a:graphicData uri="http://schemas.openxmlformats.org/drawingml/2006/table">
            <a:tbl>
              <a:tblPr/>
              <a:tblGrid>
                <a:gridCol w="1549400"/>
                <a:gridCol w="2068512"/>
                <a:gridCol w="1577975"/>
                <a:gridCol w="2076450"/>
              </a:tblGrid>
              <a:tr h="100609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cs typeface="Arial" charset="0"/>
                        </a:rPr>
                        <a:t>SSL Handshake Protocol</a:t>
                      </a:r>
                    </a:p>
                  </a:txBody>
                  <a:tcPr marT="45731" marB="4573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cs typeface="Arial" charset="0"/>
                        </a:rPr>
                        <a:t>SSL Change Cipher Spec Protocol</a:t>
                      </a:r>
                    </a:p>
                  </a:txBody>
                  <a:tcPr marT="45731" marB="4573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cs typeface="Arial" charset="0"/>
                        </a:rPr>
                        <a:t>SSL Alert Protocol</a:t>
                      </a:r>
                    </a:p>
                  </a:txBody>
                  <a:tcPr marT="45731" marB="4573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cs typeface="Arial" charset="0"/>
                        </a:rPr>
                        <a:t>HTTP and other protocols</a:t>
                      </a:r>
                    </a:p>
                  </a:txBody>
                  <a:tcPr marT="45731" marB="4573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14478">
                <a:tc gridSpan="4">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cs typeface="Arial" charset="0"/>
                        </a:rPr>
                        <a:t>SSL Record Protocol</a:t>
                      </a:r>
                    </a:p>
                  </a:txBody>
                  <a:tcPr marT="45731" marB="45731"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511303">
                <a:tc gridSpan="4">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cs typeface="Arial" charset="0"/>
                        </a:rPr>
                        <a:t>TCP</a:t>
                      </a:r>
                    </a:p>
                  </a:txBody>
                  <a:tcPr marT="45731" marB="45731"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512891">
                <a:tc gridSpan="4">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cs typeface="Arial" charset="0"/>
                        </a:rPr>
                        <a:t>IP</a:t>
                      </a:r>
                    </a:p>
                  </a:txBody>
                  <a:tcPr marT="45731" marB="45731"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4117" name="Text Box 53"/>
          <p:cNvSpPr txBox="1">
            <a:spLocks noChangeArrowheads="1"/>
          </p:cNvSpPr>
          <p:nvPr/>
        </p:nvSpPr>
        <p:spPr bwMode="auto">
          <a:xfrm>
            <a:off x="3005138" y="5702300"/>
            <a:ext cx="2970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2800">
                <a:latin typeface="Times New Roman" pitchFamily="18" charset="0"/>
              </a:rPr>
              <a:t>SSL Protocol Stack</a:t>
            </a:r>
          </a:p>
        </p:txBody>
      </p:sp>
      <p:sp>
        <p:nvSpPr>
          <p:cNvPr id="4118" name="Rectangle 59"/>
          <p:cNvSpPr>
            <a:spLocks noGrp="1" noChangeArrowheads="1"/>
          </p:cNvSpPr>
          <p:nvPr>
            <p:ph type="title"/>
          </p:nvPr>
        </p:nvSpPr>
        <p:spPr/>
        <p:txBody>
          <a:bodyPr/>
          <a:lstStyle/>
          <a:p>
            <a:pPr eaLnBrk="1" hangingPunct="1"/>
            <a:r>
              <a:rPr lang="en-US" altLang="en-US" smtClean="0"/>
              <a:t>SSL Architecture</a:t>
            </a:r>
          </a:p>
        </p:txBody>
      </p:sp>
      <p:sp>
        <p:nvSpPr>
          <p:cNvPr id="4119" name="Rectangle 60"/>
          <p:cNvSpPr>
            <a:spLocks noGrp="1" noChangeArrowheads="1"/>
          </p:cNvSpPr>
          <p:nvPr>
            <p:ph type="body" idx="1"/>
          </p:nvPr>
        </p:nvSpPr>
        <p:spPr/>
        <p:txBody>
          <a:bodyPr/>
          <a:lstStyle/>
          <a:p>
            <a:pPr eaLnBrk="1" hangingPunct="1"/>
            <a:r>
              <a:rPr lang="en-US" altLang="en-US" smtClean="0"/>
              <a:t>A two-layered protocol.</a:t>
            </a:r>
          </a:p>
          <a:p>
            <a:pPr eaLnBrk="1" hangingPunct="1"/>
            <a:r>
              <a:rPr lang="en-US" altLang="en-US" smtClean="0"/>
              <a:t>Rely on TCP for a reliable communication.</a:t>
            </a:r>
          </a:p>
        </p:txBody>
      </p:sp>
    </p:spTree>
    <p:extLst>
      <p:ext uri="{BB962C8B-B14F-4D97-AF65-F5344CB8AC3E}">
        <p14:creationId xmlns:p14="http://schemas.microsoft.com/office/powerpoint/2010/main" val="2908882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0A4AF54-CA5E-4C02-AAF9-87C3DE38C4C0}" type="slidenum">
              <a:rPr lang="en-US" altLang="en-US"/>
              <a:pPr eaLnBrk="1" hangingPunct="1"/>
              <a:t>12</a:t>
            </a:fld>
            <a:endParaRPr lang="en-US" altLang="en-US"/>
          </a:p>
        </p:txBody>
      </p:sp>
      <p:sp>
        <p:nvSpPr>
          <p:cNvPr id="5123" name="Rectangle 4"/>
          <p:cNvSpPr>
            <a:spLocks noGrp="1" noChangeArrowheads="1"/>
          </p:cNvSpPr>
          <p:nvPr>
            <p:ph type="title"/>
          </p:nvPr>
        </p:nvSpPr>
        <p:spPr/>
        <p:txBody>
          <a:bodyPr/>
          <a:lstStyle/>
          <a:p>
            <a:pPr eaLnBrk="1" hangingPunct="1"/>
            <a:r>
              <a:rPr lang="en-US" altLang="en-US" smtClean="0"/>
              <a:t>SSL Services</a:t>
            </a:r>
          </a:p>
        </p:txBody>
      </p:sp>
      <p:sp>
        <p:nvSpPr>
          <p:cNvPr id="5124" name="Rectangle 5"/>
          <p:cNvSpPr>
            <a:spLocks noGrp="1" noChangeArrowheads="1"/>
          </p:cNvSpPr>
          <p:nvPr>
            <p:ph type="body" idx="1"/>
          </p:nvPr>
        </p:nvSpPr>
        <p:spPr/>
        <p:txBody>
          <a:bodyPr>
            <a:normAutofit lnSpcReduction="10000"/>
          </a:bodyPr>
          <a:lstStyle/>
          <a:p>
            <a:pPr eaLnBrk="1" hangingPunct="1"/>
            <a:r>
              <a:rPr lang="en-US" altLang="en-US" dirty="0" smtClean="0"/>
              <a:t>Peer entity authentication</a:t>
            </a:r>
          </a:p>
          <a:p>
            <a:pPr eaLnBrk="1" hangingPunct="1"/>
            <a:r>
              <a:rPr lang="en-US" altLang="en-US" dirty="0" smtClean="0"/>
              <a:t>Data confidentiality</a:t>
            </a:r>
          </a:p>
          <a:p>
            <a:pPr eaLnBrk="1" hangingPunct="1"/>
            <a:r>
              <a:rPr lang="en-US" altLang="en-US" dirty="0" smtClean="0"/>
              <a:t>Data integrity</a:t>
            </a:r>
          </a:p>
          <a:p>
            <a:pPr eaLnBrk="1" hangingPunct="1"/>
            <a:r>
              <a:rPr lang="en-US" altLang="en-US" dirty="0" smtClean="0"/>
              <a:t>Compression/decompression</a:t>
            </a:r>
          </a:p>
          <a:p>
            <a:pPr eaLnBrk="1" hangingPunct="1"/>
            <a:r>
              <a:rPr lang="en-US" altLang="en-US" dirty="0" smtClean="0"/>
              <a:t>Generation/distribution of session keys</a:t>
            </a:r>
          </a:p>
          <a:p>
            <a:pPr lvl="1" eaLnBrk="1" hangingPunct="1"/>
            <a:r>
              <a:rPr lang="en-US" altLang="en-US" dirty="0" smtClean="0"/>
              <a:t>Integrated to protocol</a:t>
            </a:r>
          </a:p>
          <a:p>
            <a:pPr lvl="1" eaLnBrk="1" hangingPunct="1"/>
            <a:r>
              <a:rPr lang="en-US" altLang="en-US" dirty="0" smtClean="0"/>
              <a:t>A different approach from </a:t>
            </a:r>
            <a:r>
              <a:rPr lang="en-US" altLang="en-US" dirty="0" err="1" smtClean="0"/>
              <a:t>IPSec</a:t>
            </a:r>
            <a:endParaRPr lang="en-US" altLang="en-US" dirty="0" smtClean="0"/>
          </a:p>
          <a:p>
            <a:pPr eaLnBrk="1" hangingPunct="1"/>
            <a:r>
              <a:rPr lang="en-US" altLang="en-US" dirty="0" smtClean="0"/>
              <a:t>Security parameter negotiation.</a:t>
            </a:r>
          </a:p>
        </p:txBody>
      </p:sp>
    </p:spTree>
    <p:extLst>
      <p:ext uri="{BB962C8B-B14F-4D97-AF65-F5344CB8AC3E}">
        <p14:creationId xmlns:p14="http://schemas.microsoft.com/office/powerpoint/2010/main" val="3479205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05B311A-6AE1-42CF-BA2A-797E4F2B9340}" type="slidenum">
              <a:rPr lang="en-US" altLang="en-US"/>
              <a:pPr eaLnBrk="1" hangingPunct="1"/>
              <a:t>13</a:t>
            </a:fld>
            <a:endParaRPr lang="en-US" altLang="en-US"/>
          </a:p>
        </p:txBody>
      </p:sp>
      <p:graphicFrame>
        <p:nvGraphicFramePr>
          <p:cNvPr id="10243" name="Object 4"/>
          <p:cNvGraphicFramePr>
            <a:graphicFrameLocks noChangeAspect="1"/>
          </p:cNvGraphicFramePr>
          <p:nvPr/>
        </p:nvGraphicFramePr>
        <p:xfrm>
          <a:off x="762000" y="1219200"/>
          <a:ext cx="7734300" cy="4926013"/>
        </p:xfrm>
        <a:graphic>
          <a:graphicData uri="http://schemas.openxmlformats.org/presentationml/2006/ole">
            <mc:AlternateContent xmlns:mc="http://schemas.openxmlformats.org/markup-compatibility/2006">
              <mc:Choice xmlns:v="urn:schemas-microsoft-com:vml" Requires="v">
                <p:oleObj spid="_x0000_s1033" name="Photo Editor Photo" r:id="rId4" imgW="7000000" imgH="4458322" progId="MSPhotoEd.3">
                  <p:embed/>
                </p:oleObj>
              </mc:Choice>
              <mc:Fallback>
                <p:oleObj name="Photo Editor Photo" r:id="rId4" imgW="7000000" imgH="4458322"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219200"/>
                        <a:ext cx="7734300" cy="492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4" name="Rectangle 5"/>
          <p:cNvSpPr>
            <a:spLocks noGrp="1" noChangeArrowheads="1"/>
          </p:cNvSpPr>
          <p:nvPr>
            <p:ph type="title"/>
          </p:nvPr>
        </p:nvSpPr>
        <p:spPr/>
        <p:txBody>
          <a:bodyPr/>
          <a:lstStyle/>
          <a:p>
            <a:pPr eaLnBrk="1" hangingPunct="1"/>
            <a:r>
              <a:rPr lang="en-US" altLang="en-US" smtClean="0"/>
              <a:t>SSL Record Protocol Operation</a:t>
            </a:r>
          </a:p>
        </p:txBody>
      </p:sp>
    </p:spTree>
    <p:extLst>
      <p:ext uri="{BB962C8B-B14F-4D97-AF65-F5344CB8AC3E}">
        <p14:creationId xmlns:p14="http://schemas.microsoft.com/office/powerpoint/2010/main" val="3737753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2"/>
          <p:cNvSpPr>
            <a:spLocks noGrp="1"/>
          </p:cNvSpPr>
          <p:nvPr>
            <p:ph type="sldNum" sz="quarter" idx="10"/>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3E1ED73-7F5E-4F13-987C-7E4A47D48B6A}" type="slidenum">
              <a:rPr lang="en-US" altLang="en-US"/>
              <a:pPr eaLnBrk="1" hangingPunct="1"/>
              <a:t>14</a:t>
            </a:fld>
            <a:endParaRPr lang="en-US" altLang="en-US"/>
          </a:p>
        </p:txBody>
      </p:sp>
      <p:sp>
        <p:nvSpPr>
          <p:cNvPr id="11267" name="Rectangle 2"/>
          <p:cNvSpPr>
            <a:spLocks noGrp="1" noChangeArrowheads="1"/>
          </p:cNvSpPr>
          <p:nvPr>
            <p:ph type="title"/>
          </p:nvPr>
        </p:nvSpPr>
        <p:spPr/>
        <p:txBody>
          <a:bodyPr/>
          <a:lstStyle/>
          <a:p>
            <a:pPr eaLnBrk="1" hangingPunct="1"/>
            <a:r>
              <a:rPr lang="en-US" altLang="en-US" smtClean="0"/>
              <a:t>SSL Record Format</a:t>
            </a:r>
          </a:p>
        </p:txBody>
      </p:sp>
      <p:graphicFrame>
        <p:nvGraphicFramePr>
          <p:cNvPr id="11268" name="Object 4"/>
          <p:cNvGraphicFramePr>
            <a:graphicFrameLocks noChangeAspect="1"/>
          </p:cNvGraphicFramePr>
          <p:nvPr/>
        </p:nvGraphicFramePr>
        <p:xfrm>
          <a:off x="1709738" y="1295400"/>
          <a:ext cx="5795962" cy="4822825"/>
        </p:xfrm>
        <a:graphic>
          <a:graphicData uri="http://schemas.openxmlformats.org/presentationml/2006/ole">
            <mc:AlternateContent xmlns:mc="http://schemas.openxmlformats.org/markup-compatibility/2006">
              <mc:Choice xmlns:v="urn:schemas-microsoft-com:vml" Requires="v">
                <p:oleObj spid="_x0000_s2057" name="Photo Editor Photo" r:id="rId4" imgW="4877481" imgH="4057143" progId="MSPhotoEd.3">
                  <p:embed/>
                </p:oleObj>
              </mc:Choice>
              <mc:Fallback>
                <p:oleObj name="Photo Editor Photo" r:id="rId4" imgW="4877481" imgH="4057143"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9738" y="1295400"/>
                        <a:ext cx="5795962" cy="482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73050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02A6222-9FFD-48EC-AEAE-1E8FB1C0E05E}" type="slidenum">
              <a:rPr lang="en-US" altLang="en-US"/>
              <a:pPr eaLnBrk="1" hangingPunct="1"/>
              <a:t>15</a:t>
            </a:fld>
            <a:endParaRPr lang="en-US" altLang="en-US"/>
          </a:p>
        </p:txBody>
      </p:sp>
      <p:sp>
        <p:nvSpPr>
          <p:cNvPr id="13315" name="Rectangle 4"/>
          <p:cNvSpPr>
            <a:spLocks noGrp="1" noChangeArrowheads="1"/>
          </p:cNvSpPr>
          <p:nvPr>
            <p:ph type="title"/>
          </p:nvPr>
        </p:nvSpPr>
        <p:spPr/>
        <p:txBody>
          <a:bodyPr/>
          <a:lstStyle/>
          <a:p>
            <a:pPr eaLnBrk="1" hangingPunct="1"/>
            <a:r>
              <a:rPr lang="en-US" altLang="en-US" smtClean="0"/>
              <a:t>Handshake Protocol</a:t>
            </a:r>
          </a:p>
        </p:txBody>
      </p:sp>
      <p:sp>
        <p:nvSpPr>
          <p:cNvPr id="13316" name="Rectangle 5"/>
          <p:cNvSpPr>
            <a:spLocks noGrp="1" noChangeArrowheads="1"/>
          </p:cNvSpPr>
          <p:nvPr>
            <p:ph type="body" idx="1"/>
          </p:nvPr>
        </p:nvSpPr>
        <p:spPr/>
        <p:txBody>
          <a:bodyPr>
            <a:normAutofit lnSpcReduction="10000"/>
          </a:bodyPr>
          <a:lstStyle/>
          <a:p>
            <a:pPr eaLnBrk="1" hangingPunct="1">
              <a:lnSpc>
                <a:spcPct val="90000"/>
              </a:lnSpc>
            </a:pPr>
            <a:r>
              <a:rPr lang="en-US" altLang="en-US" sz="2800" smtClean="0"/>
              <a:t>Initially SSL session has null compression and encryption algorithm.</a:t>
            </a:r>
          </a:p>
          <a:p>
            <a:pPr eaLnBrk="1" hangingPunct="1">
              <a:lnSpc>
                <a:spcPct val="90000"/>
              </a:lnSpc>
            </a:pPr>
            <a:r>
              <a:rPr lang="en-US" altLang="en-US" sz="2800" smtClean="0"/>
              <a:t>Both are set by the handshake protocol at the beginning of session.</a:t>
            </a:r>
          </a:p>
          <a:p>
            <a:pPr eaLnBrk="1" hangingPunct="1">
              <a:lnSpc>
                <a:spcPct val="90000"/>
              </a:lnSpc>
            </a:pPr>
            <a:r>
              <a:rPr lang="en-US" altLang="en-US" sz="2800" smtClean="0"/>
              <a:t>Handshake protocol may be repeated during the session.</a:t>
            </a:r>
          </a:p>
          <a:p>
            <a:pPr eaLnBrk="1" hangingPunct="1">
              <a:lnSpc>
                <a:spcPct val="90000"/>
              </a:lnSpc>
            </a:pPr>
            <a:r>
              <a:rPr lang="en-US" altLang="en-US" sz="2800" smtClean="0"/>
              <a:t>Four phases</a:t>
            </a:r>
          </a:p>
          <a:p>
            <a:pPr lvl="1" eaLnBrk="1" hangingPunct="1">
              <a:lnSpc>
                <a:spcPct val="90000"/>
              </a:lnSpc>
            </a:pPr>
            <a:r>
              <a:rPr lang="en-US" altLang="en-US" sz="2400" smtClean="0"/>
              <a:t>Establish Security Capabilities</a:t>
            </a:r>
          </a:p>
          <a:p>
            <a:pPr lvl="1" eaLnBrk="1" hangingPunct="1">
              <a:lnSpc>
                <a:spcPct val="90000"/>
              </a:lnSpc>
            </a:pPr>
            <a:r>
              <a:rPr lang="en-US" altLang="en-US" sz="2400" smtClean="0"/>
              <a:t>Server Authentication and Key Exchange</a:t>
            </a:r>
          </a:p>
          <a:p>
            <a:pPr lvl="1" eaLnBrk="1" hangingPunct="1">
              <a:lnSpc>
                <a:spcPct val="90000"/>
              </a:lnSpc>
            </a:pPr>
            <a:r>
              <a:rPr lang="en-US" altLang="en-US" sz="2400" smtClean="0"/>
              <a:t>Client Authentication and Key Exchange</a:t>
            </a:r>
          </a:p>
          <a:p>
            <a:pPr lvl="1" eaLnBrk="1" hangingPunct="1">
              <a:lnSpc>
                <a:spcPct val="90000"/>
              </a:lnSpc>
            </a:pPr>
            <a:r>
              <a:rPr lang="en-US" altLang="en-US" sz="2400" smtClean="0"/>
              <a:t>Finish</a:t>
            </a:r>
          </a:p>
        </p:txBody>
      </p:sp>
    </p:spTree>
    <p:extLst>
      <p:ext uri="{BB962C8B-B14F-4D97-AF65-F5344CB8AC3E}">
        <p14:creationId xmlns:p14="http://schemas.microsoft.com/office/powerpoint/2010/main" val="2776836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6454ECB-72D5-4535-BB76-845363CEBBA4}" type="slidenum">
              <a:rPr lang="en-US" altLang="en-US"/>
              <a:pPr eaLnBrk="1" hangingPunct="1"/>
              <a:t>16</a:t>
            </a:fld>
            <a:endParaRPr lang="en-US" altLang="en-US"/>
          </a:p>
        </p:txBody>
      </p:sp>
      <p:sp>
        <p:nvSpPr>
          <p:cNvPr id="29699" name="Rectangle 4"/>
          <p:cNvSpPr>
            <a:spLocks noGrp="1" noChangeArrowheads="1"/>
          </p:cNvSpPr>
          <p:nvPr>
            <p:ph type="title"/>
          </p:nvPr>
        </p:nvSpPr>
        <p:spPr/>
        <p:txBody>
          <a:bodyPr/>
          <a:lstStyle/>
          <a:p>
            <a:pPr eaLnBrk="1" hangingPunct="1"/>
            <a:r>
              <a:rPr lang="en-US" altLang="en-US" smtClean="0"/>
              <a:t>Application Ports Used with SSL</a:t>
            </a:r>
          </a:p>
        </p:txBody>
      </p:sp>
      <p:sp>
        <p:nvSpPr>
          <p:cNvPr id="29700" name="Rectangle 5"/>
          <p:cNvSpPr>
            <a:spLocks noGrp="1" noChangeArrowheads="1"/>
          </p:cNvSpPr>
          <p:nvPr>
            <p:ph type="body" idx="1"/>
          </p:nvPr>
        </p:nvSpPr>
        <p:spPr/>
        <p:txBody>
          <a:bodyPr>
            <a:normAutofit lnSpcReduction="10000"/>
          </a:bodyPr>
          <a:lstStyle/>
          <a:p>
            <a:pPr eaLnBrk="1" hangingPunct="1"/>
            <a:r>
              <a:rPr lang="en-US" altLang="en-US" smtClean="0"/>
              <a:t>https	443</a:t>
            </a:r>
          </a:p>
          <a:p>
            <a:pPr eaLnBrk="1" hangingPunct="1"/>
            <a:r>
              <a:rPr lang="en-US" altLang="en-US" smtClean="0"/>
              <a:t>smtps	465</a:t>
            </a:r>
          </a:p>
          <a:p>
            <a:pPr eaLnBrk="1" hangingPunct="1"/>
            <a:r>
              <a:rPr lang="en-US" altLang="en-US" smtClean="0"/>
              <a:t>nntps	563</a:t>
            </a:r>
          </a:p>
          <a:p>
            <a:pPr eaLnBrk="1" hangingPunct="1"/>
            <a:r>
              <a:rPr lang="en-US" altLang="en-US" smtClean="0"/>
              <a:t>ldaps	636</a:t>
            </a:r>
          </a:p>
          <a:p>
            <a:pPr eaLnBrk="1" hangingPunct="1"/>
            <a:r>
              <a:rPr lang="en-US" altLang="en-US" smtClean="0"/>
              <a:t>pop3s	995</a:t>
            </a:r>
          </a:p>
          <a:p>
            <a:pPr eaLnBrk="1" hangingPunct="1"/>
            <a:r>
              <a:rPr lang="en-US" altLang="en-US" smtClean="0"/>
              <a:t>ftp-datas	889</a:t>
            </a:r>
          </a:p>
          <a:p>
            <a:pPr eaLnBrk="1" hangingPunct="1"/>
            <a:r>
              <a:rPr lang="en-US" altLang="en-US" smtClean="0"/>
              <a:t>ftps	990</a:t>
            </a:r>
          </a:p>
          <a:p>
            <a:pPr eaLnBrk="1" hangingPunct="1"/>
            <a:r>
              <a:rPr lang="en-US" altLang="en-US" smtClean="0"/>
              <a:t>imaps	991</a:t>
            </a:r>
          </a:p>
        </p:txBody>
      </p:sp>
    </p:spTree>
    <p:extLst>
      <p:ext uri="{BB962C8B-B14F-4D97-AF65-F5344CB8AC3E}">
        <p14:creationId xmlns:p14="http://schemas.microsoft.com/office/powerpoint/2010/main" val="883589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685800" y="533400"/>
            <a:ext cx="7772400" cy="1219200"/>
          </a:xfrm>
        </p:spPr>
        <p:txBody>
          <a:bodyPr/>
          <a:lstStyle/>
          <a:p>
            <a:r>
              <a:rPr lang="en-US"/>
              <a:t>Simple SSL-like Protocol</a:t>
            </a:r>
          </a:p>
        </p:txBody>
      </p:sp>
      <p:sp>
        <p:nvSpPr>
          <p:cNvPr id="219152" name="Rectangle 16"/>
          <p:cNvSpPr>
            <a:spLocks noGrp="1" noChangeArrowheads="1"/>
          </p:cNvSpPr>
          <p:nvPr>
            <p:ph idx="1"/>
          </p:nvPr>
        </p:nvSpPr>
        <p:spPr>
          <a:xfrm>
            <a:off x="1143000" y="4800600"/>
            <a:ext cx="6858000" cy="1219200"/>
          </a:xfrm>
          <a:noFill/>
          <a:ln/>
        </p:spPr>
        <p:txBody>
          <a:bodyPr/>
          <a:lstStyle/>
          <a:p>
            <a:r>
              <a:rPr lang="en-US" sz="2800"/>
              <a:t>Is Alice sure she’s talking to Bob?</a:t>
            </a:r>
          </a:p>
          <a:p>
            <a:r>
              <a:rPr lang="en-US" sz="2800"/>
              <a:t>Is Bob sure he’s talking to Alice?</a:t>
            </a:r>
          </a:p>
        </p:txBody>
      </p:sp>
      <p:sp>
        <p:nvSpPr>
          <p:cNvPr id="16"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E78F4D49-DD30-416E-B820-28955378998E}" type="slidenum">
              <a:rPr lang="en-US">
                <a:latin typeface="Times New Roman" pitchFamily="18" charset="0"/>
              </a:rPr>
              <a:pPr/>
              <a:t>17</a:t>
            </a:fld>
            <a:endParaRPr lang="en-US">
              <a:latin typeface="Times New Roman" pitchFamily="18" charset="0"/>
            </a:endParaRPr>
          </a:p>
        </p:txBody>
      </p:sp>
      <p:sp>
        <p:nvSpPr>
          <p:cNvPr id="219141" name="Line 5"/>
          <p:cNvSpPr>
            <a:spLocks noChangeShapeType="1"/>
          </p:cNvSpPr>
          <p:nvPr/>
        </p:nvSpPr>
        <p:spPr bwMode="auto">
          <a:xfrm flipV="1">
            <a:off x="2286000" y="2478088"/>
            <a:ext cx="46482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19142" name="Line 6"/>
          <p:cNvSpPr>
            <a:spLocks noChangeShapeType="1"/>
          </p:cNvSpPr>
          <p:nvPr/>
        </p:nvSpPr>
        <p:spPr bwMode="auto">
          <a:xfrm flipH="1" flipV="1">
            <a:off x="2209800" y="3087688"/>
            <a:ext cx="47244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19143" name="Rectangle 7"/>
          <p:cNvSpPr>
            <a:spLocks noChangeArrowheads="1"/>
          </p:cNvSpPr>
          <p:nvPr/>
        </p:nvSpPr>
        <p:spPr bwMode="auto">
          <a:xfrm>
            <a:off x="1143000" y="3902075"/>
            <a:ext cx="900113" cy="517525"/>
          </a:xfrm>
          <a:prstGeom prst="rect">
            <a:avLst/>
          </a:prstGeom>
          <a:noFill/>
          <a:ln w="9525">
            <a:noFill/>
            <a:miter lim="800000"/>
            <a:headEnd/>
            <a:tailEnd/>
          </a:ln>
          <a:effectLst/>
        </p:spPr>
        <p:txBody>
          <a:bodyPr wrap="none">
            <a:spAutoFit/>
          </a:bodyPr>
          <a:lstStyle/>
          <a:p>
            <a:r>
              <a:rPr lang="en-US" b="0"/>
              <a:t>Alice</a:t>
            </a:r>
          </a:p>
        </p:txBody>
      </p:sp>
      <p:sp>
        <p:nvSpPr>
          <p:cNvPr id="219144" name="Rectangle 8"/>
          <p:cNvSpPr>
            <a:spLocks noChangeArrowheads="1"/>
          </p:cNvSpPr>
          <p:nvPr/>
        </p:nvSpPr>
        <p:spPr bwMode="auto">
          <a:xfrm>
            <a:off x="7346950" y="3825875"/>
            <a:ext cx="717550" cy="517525"/>
          </a:xfrm>
          <a:prstGeom prst="rect">
            <a:avLst/>
          </a:prstGeom>
          <a:noFill/>
          <a:ln w="9525">
            <a:noFill/>
            <a:miter lim="800000"/>
            <a:headEnd/>
            <a:tailEnd/>
          </a:ln>
          <a:effectLst/>
        </p:spPr>
        <p:txBody>
          <a:bodyPr wrap="none">
            <a:spAutoFit/>
          </a:bodyPr>
          <a:lstStyle/>
          <a:p>
            <a:r>
              <a:rPr lang="en-US" b="0"/>
              <a:t>Bob</a:t>
            </a:r>
          </a:p>
        </p:txBody>
      </p:sp>
      <p:sp>
        <p:nvSpPr>
          <p:cNvPr id="219145" name="Line 9"/>
          <p:cNvSpPr>
            <a:spLocks noChangeShapeType="1"/>
          </p:cNvSpPr>
          <p:nvPr/>
        </p:nvSpPr>
        <p:spPr bwMode="auto">
          <a:xfrm flipV="1">
            <a:off x="2286000" y="3681413"/>
            <a:ext cx="46482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19146" name="Rectangle 10"/>
          <p:cNvSpPr>
            <a:spLocks noChangeArrowheads="1"/>
          </p:cNvSpPr>
          <p:nvPr/>
        </p:nvSpPr>
        <p:spPr bwMode="auto">
          <a:xfrm>
            <a:off x="2590800" y="1981200"/>
            <a:ext cx="4079875" cy="457200"/>
          </a:xfrm>
          <a:prstGeom prst="rect">
            <a:avLst/>
          </a:prstGeom>
          <a:noFill/>
          <a:ln w="9525">
            <a:noFill/>
            <a:miter lim="800000"/>
            <a:headEnd/>
            <a:tailEnd/>
          </a:ln>
          <a:effectLst/>
        </p:spPr>
        <p:txBody>
          <a:bodyPr wrap="none">
            <a:spAutoFit/>
          </a:bodyPr>
          <a:lstStyle/>
          <a:p>
            <a:r>
              <a:rPr lang="en-US" b="0">
                <a:latin typeface="Times-Roman" charset="0"/>
              </a:rPr>
              <a:t>I’d like to talk to you securely</a:t>
            </a:r>
            <a:endParaRPr lang="en-US" b="0"/>
          </a:p>
        </p:txBody>
      </p:sp>
      <p:sp>
        <p:nvSpPr>
          <p:cNvPr id="219147" name="Rectangle 11"/>
          <p:cNvSpPr>
            <a:spLocks noChangeArrowheads="1"/>
          </p:cNvSpPr>
          <p:nvPr/>
        </p:nvSpPr>
        <p:spPr bwMode="auto">
          <a:xfrm>
            <a:off x="3124200" y="2590800"/>
            <a:ext cx="2944813" cy="457200"/>
          </a:xfrm>
          <a:prstGeom prst="rect">
            <a:avLst/>
          </a:prstGeom>
          <a:noFill/>
          <a:ln w="9525">
            <a:noFill/>
            <a:miter lim="800000"/>
            <a:headEnd/>
            <a:tailEnd/>
          </a:ln>
          <a:effectLst/>
        </p:spPr>
        <p:txBody>
          <a:bodyPr wrap="none">
            <a:spAutoFit/>
          </a:bodyPr>
          <a:lstStyle/>
          <a:p>
            <a:r>
              <a:rPr lang="en-US" b="0">
                <a:latin typeface="Times-Roman" charset="0"/>
              </a:rPr>
              <a:t>Here’s my certificate</a:t>
            </a:r>
            <a:endParaRPr lang="en-US" b="0"/>
          </a:p>
        </p:txBody>
      </p:sp>
      <p:sp>
        <p:nvSpPr>
          <p:cNvPr id="219148" name="Rectangle 12"/>
          <p:cNvSpPr>
            <a:spLocks noChangeArrowheads="1"/>
          </p:cNvSpPr>
          <p:nvPr/>
        </p:nvSpPr>
        <p:spPr bwMode="auto">
          <a:xfrm>
            <a:off x="3729038" y="3200400"/>
            <a:ext cx="1223962" cy="457200"/>
          </a:xfrm>
          <a:prstGeom prst="rect">
            <a:avLst/>
          </a:prstGeom>
          <a:noFill/>
          <a:ln w="9525">
            <a:noFill/>
            <a:miter lim="800000"/>
            <a:headEnd/>
            <a:tailEnd/>
          </a:ln>
          <a:effectLst/>
        </p:spPr>
        <p:txBody>
          <a:bodyPr wrap="none">
            <a:spAutoFit/>
          </a:bodyPr>
          <a:lstStyle/>
          <a:p>
            <a:r>
              <a:rPr lang="en-US" b="0">
                <a:latin typeface="Times-Roman" charset="0"/>
              </a:rPr>
              <a:t>{K</a:t>
            </a:r>
            <a:r>
              <a:rPr lang="en-US" b="0" baseline="-25000">
                <a:latin typeface="Times-Roman" charset="0"/>
              </a:rPr>
              <a:t>AB</a:t>
            </a:r>
            <a:r>
              <a:rPr lang="en-US" b="0">
                <a:latin typeface="Times-Roman" charset="0"/>
              </a:rPr>
              <a:t>}</a:t>
            </a:r>
            <a:r>
              <a:rPr lang="en-US" b="0" baseline="-25000">
                <a:latin typeface="Times-Roman" charset="0"/>
              </a:rPr>
              <a:t>Bob</a:t>
            </a:r>
            <a:endParaRPr lang="en-US" b="0"/>
          </a:p>
        </p:txBody>
      </p:sp>
      <p:sp>
        <p:nvSpPr>
          <p:cNvPr id="219149" name="Rectangle 13"/>
          <p:cNvSpPr>
            <a:spLocks noChangeArrowheads="1"/>
          </p:cNvSpPr>
          <p:nvPr/>
        </p:nvSpPr>
        <p:spPr bwMode="auto">
          <a:xfrm>
            <a:off x="3276600" y="3810000"/>
            <a:ext cx="2335213" cy="457200"/>
          </a:xfrm>
          <a:prstGeom prst="rect">
            <a:avLst/>
          </a:prstGeom>
          <a:noFill/>
          <a:ln w="9525">
            <a:noFill/>
            <a:miter lim="800000"/>
            <a:headEnd/>
            <a:tailEnd/>
          </a:ln>
          <a:effectLst/>
        </p:spPr>
        <p:txBody>
          <a:bodyPr wrap="none">
            <a:spAutoFit/>
          </a:bodyPr>
          <a:lstStyle/>
          <a:p>
            <a:r>
              <a:rPr lang="en-US" b="0">
                <a:latin typeface="Times-Roman" charset="0"/>
              </a:rPr>
              <a:t>protected HTTP</a:t>
            </a:r>
            <a:endParaRPr lang="en-US" b="0"/>
          </a:p>
        </p:txBody>
      </p:sp>
      <p:sp>
        <p:nvSpPr>
          <p:cNvPr id="219150" name="Line 14"/>
          <p:cNvSpPr>
            <a:spLocks noChangeShapeType="1"/>
          </p:cNvSpPr>
          <p:nvPr/>
        </p:nvSpPr>
        <p:spPr bwMode="auto">
          <a:xfrm>
            <a:off x="2209800" y="4267200"/>
            <a:ext cx="4724400" cy="0"/>
          </a:xfrm>
          <a:prstGeom prst="line">
            <a:avLst/>
          </a:prstGeom>
          <a:noFill/>
          <a:ln w="50800">
            <a:solidFill>
              <a:schemeClr val="tx1"/>
            </a:solidFill>
            <a:prstDash val="dash"/>
            <a:round/>
            <a:headEnd type="triangle" w="med" len="med"/>
            <a:tailEnd type="triangle" w="med" len="med"/>
          </a:ln>
          <a:effectLst/>
        </p:spPr>
        <p:txBody>
          <a:bodyPr wrap="none" anchor="ctr"/>
          <a:lstStyle/>
          <a:p>
            <a:endParaRPr lang="en-US"/>
          </a:p>
        </p:txBody>
      </p:sp>
      <p:pic>
        <p:nvPicPr>
          <p:cNvPr id="219153" name="Picture 17"/>
          <p:cNvPicPr>
            <a:picLocks noChangeAspect="1" noChangeArrowheads="1"/>
          </p:cNvPicPr>
          <p:nvPr/>
        </p:nvPicPr>
        <p:blipFill>
          <a:blip r:embed="rId4" cstate="print"/>
          <a:srcRect/>
          <a:stretch>
            <a:fillRect/>
          </a:stretch>
        </p:blipFill>
        <p:spPr bwMode="auto">
          <a:xfrm>
            <a:off x="1066800" y="2286000"/>
            <a:ext cx="946150" cy="1624013"/>
          </a:xfrm>
          <a:prstGeom prst="rect">
            <a:avLst/>
          </a:prstGeom>
          <a:noFill/>
        </p:spPr>
      </p:pic>
      <p:pic>
        <p:nvPicPr>
          <p:cNvPr id="219154" name="Picture 18"/>
          <p:cNvPicPr>
            <a:picLocks noChangeAspect="1" noChangeArrowheads="1"/>
          </p:cNvPicPr>
          <p:nvPr/>
        </p:nvPicPr>
        <p:blipFill>
          <a:blip r:embed="rId5" cstate="print"/>
          <a:srcRect/>
          <a:stretch>
            <a:fillRect/>
          </a:stretch>
        </p:blipFill>
        <p:spPr bwMode="auto">
          <a:xfrm>
            <a:off x="7162800" y="2209800"/>
            <a:ext cx="1076325" cy="1665288"/>
          </a:xfrm>
          <a:prstGeom prst="rect">
            <a:avLst/>
          </a:prstGeom>
          <a:noFill/>
        </p:spPr>
      </p:pic>
    </p:spTree>
    <p:extLst>
      <p:ext uri="{BB962C8B-B14F-4D97-AF65-F5344CB8AC3E}">
        <p14:creationId xmlns:p14="http://schemas.microsoft.com/office/powerpoint/2010/main" val="60927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9141"/>
                                        </p:tgtEl>
                                        <p:attrNameLst>
                                          <p:attrName>style.visibility</p:attrName>
                                        </p:attrNameLst>
                                      </p:cBhvr>
                                      <p:to>
                                        <p:strVal val="visible"/>
                                      </p:to>
                                    </p:set>
                                    <p:anim calcmode="lin" valueType="num">
                                      <p:cBhvr additive="base">
                                        <p:cTn id="7" dur="500" fill="hold"/>
                                        <p:tgtEl>
                                          <p:spTgt spid="219141"/>
                                        </p:tgtEl>
                                        <p:attrNameLst>
                                          <p:attrName>ppt_x</p:attrName>
                                        </p:attrNameLst>
                                      </p:cBhvr>
                                      <p:tavLst>
                                        <p:tav tm="0">
                                          <p:val>
                                            <p:strVal val="0-#ppt_w/2"/>
                                          </p:val>
                                        </p:tav>
                                        <p:tav tm="100000">
                                          <p:val>
                                            <p:strVal val="#ppt_x"/>
                                          </p:val>
                                        </p:tav>
                                      </p:tavLst>
                                    </p:anim>
                                    <p:anim calcmode="lin" valueType="num">
                                      <p:cBhvr additive="base">
                                        <p:cTn id="8" dur="500" fill="hold"/>
                                        <p:tgtEl>
                                          <p:spTgt spid="21914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21914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219142"/>
                                        </p:tgtEl>
                                        <p:attrNameLst>
                                          <p:attrName>style.visibility</p:attrName>
                                        </p:attrNameLst>
                                      </p:cBhvr>
                                      <p:to>
                                        <p:strVal val="visible"/>
                                      </p:to>
                                    </p:set>
                                    <p:anim calcmode="lin" valueType="num">
                                      <p:cBhvr additive="base">
                                        <p:cTn id="16" dur="500" fill="hold"/>
                                        <p:tgtEl>
                                          <p:spTgt spid="219142"/>
                                        </p:tgtEl>
                                        <p:attrNameLst>
                                          <p:attrName>ppt_x</p:attrName>
                                        </p:attrNameLst>
                                      </p:cBhvr>
                                      <p:tavLst>
                                        <p:tav tm="0">
                                          <p:val>
                                            <p:strVal val="1+#ppt_w/2"/>
                                          </p:val>
                                        </p:tav>
                                        <p:tav tm="100000">
                                          <p:val>
                                            <p:strVal val="#ppt_x"/>
                                          </p:val>
                                        </p:tav>
                                      </p:tavLst>
                                    </p:anim>
                                    <p:anim calcmode="lin" valueType="num">
                                      <p:cBhvr additive="base">
                                        <p:cTn id="17" dur="500" fill="hold"/>
                                        <p:tgtEl>
                                          <p:spTgt spid="21914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2" name="Arrow"/>
                                        </p:tgtEl>
                                      </p:cMediaNode>
                                    </p:audio>
                                  </p:sub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2191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9145"/>
                                        </p:tgtEl>
                                        <p:attrNameLst>
                                          <p:attrName>style.visibility</p:attrName>
                                        </p:attrNameLst>
                                      </p:cBhvr>
                                      <p:to>
                                        <p:strVal val="visible"/>
                                      </p:to>
                                    </p:set>
                                    <p:anim calcmode="lin" valueType="num">
                                      <p:cBhvr additive="base">
                                        <p:cTn id="25" dur="500" fill="hold"/>
                                        <p:tgtEl>
                                          <p:spTgt spid="219145"/>
                                        </p:tgtEl>
                                        <p:attrNameLst>
                                          <p:attrName>ppt_x</p:attrName>
                                        </p:attrNameLst>
                                      </p:cBhvr>
                                      <p:tavLst>
                                        <p:tav tm="0">
                                          <p:val>
                                            <p:strVal val="0-#ppt_w/2"/>
                                          </p:val>
                                        </p:tav>
                                        <p:tav tm="100000">
                                          <p:val>
                                            <p:strVal val="#ppt_x"/>
                                          </p:val>
                                        </p:tav>
                                      </p:tavLst>
                                    </p:anim>
                                    <p:anim calcmode="lin" valueType="num">
                                      <p:cBhvr additive="base">
                                        <p:cTn id="26" dur="500" fill="hold"/>
                                        <p:tgtEl>
                                          <p:spTgt spid="21914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Arrow"/>
                                        </p:tgtEl>
                                      </p:cMediaNode>
                                    </p:audio>
                                  </p:sub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499"/>
                                          </p:stCondLst>
                                        </p:cTn>
                                        <p:tgtEl>
                                          <p:spTgt spid="21914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19150"/>
                                        </p:tgtEl>
                                        <p:attrNameLst>
                                          <p:attrName>style.visibility</p:attrName>
                                        </p:attrNameLst>
                                      </p:cBhvr>
                                      <p:to>
                                        <p:strVal val="visible"/>
                                      </p:to>
                                    </p:set>
                                    <p:anim calcmode="lin" valueType="num">
                                      <p:cBhvr additive="base">
                                        <p:cTn id="34" dur="500" fill="hold"/>
                                        <p:tgtEl>
                                          <p:spTgt spid="219150"/>
                                        </p:tgtEl>
                                        <p:attrNameLst>
                                          <p:attrName>ppt_x</p:attrName>
                                        </p:attrNameLst>
                                      </p:cBhvr>
                                      <p:tavLst>
                                        <p:tav tm="0">
                                          <p:val>
                                            <p:strVal val="#ppt_x"/>
                                          </p:val>
                                        </p:tav>
                                        <p:tav tm="100000">
                                          <p:val>
                                            <p:strVal val="#ppt_x"/>
                                          </p:val>
                                        </p:tav>
                                      </p:tavLst>
                                    </p:anim>
                                    <p:anim calcmode="lin" valueType="num">
                                      <p:cBhvr additive="base">
                                        <p:cTn id="35" dur="500" fill="hold"/>
                                        <p:tgtEl>
                                          <p:spTgt spid="21915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2"/>
                                            </p:cond>
                                          </p:stCondLst>
                                          <p:endCondLst>
                                            <p:cond evt="onStopAudio" delay="0">
                                              <p:tgtEl>
                                                <p:sldTgt/>
                                              </p:tgtEl>
                                            </p:cond>
                                          </p:endCondLst>
                                        </p:cTn>
                                        <p:tgtEl>
                                          <p:sndTgt r:embed="rId3" name="Cymbal"/>
                                        </p:tgtEl>
                                      </p:cMediaNode>
                                    </p:audio>
                                  </p:sub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499"/>
                                          </p:stCondLst>
                                        </p:cTn>
                                        <p:tgtEl>
                                          <p:spTgt spid="219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1" grpId="0" animBg="1"/>
      <p:bldP spid="219142" grpId="0" animBg="1"/>
      <p:bldP spid="219145" grpId="0" animBg="1"/>
      <p:bldP spid="219146" grpId="0" autoUpdateAnimBg="0"/>
      <p:bldP spid="219147" grpId="0" autoUpdateAnimBg="0"/>
      <p:bldP spid="219148" grpId="0" autoUpdateAnimBg="0"/>
      <p:bldP spid="219149" grpId="0" autoUpdateAnimBg="0"/>
      <p:bldP spid="219150"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685800" y="152400"/>
            <a:ext cx="7772400" cy="1219200"/>
          </a:xfrm>
        </p:spPr>
        <p:txBody>
          <a:bodyPr/>
          <a:lstStyle/>
          <a:p>
            <a:r>
              <a:rPr lang="en-US"/>
              <a:t>Simplified SSL Protocol</a:t>
            </a:r>
          </a:p>
        </p:txBody>
      </p:sp>
      <p:sp>
        <p:nvSpPr>
          <p:cNvPr id="220177" name="Rectangle 17"/>
          <p:cNvSpPr>
            <a:spLocks noGrp="1" noChangeArrowheads="1"/>
          </p:cNvSpPr>
          <p:nvPr>
            <p:ph idx="1"/>
          </p:nvPr>
        </p:nvSpPr>
        <p:spPr>
          <a:xfrm>
            <a:off x="1143000" y="4114800"/>
            <a:ext cx="6858000" cy="2057400"/>
          </a:xfrm>
          <a:noFill/>
          <a:ln/>
        </p:spPr>
        <p:txBody>
          <a:bodyPr/>
          <a:lstStyle/>
          <a:p>
            <a:r>
              <a:rPr lang="en-US" sz="2800">
                <a:latin typeface="Times-Roman" charset="0"/>
              </a:rPr>
              <a:t>S</a:t>
            </a:r>
            <a:r>
              <a:rPr lang="en-US" sz="2800"/>
              <a:t> is </a:t>
            </a:r>
            <a:r>
              <a:rPr lang="en-US" sz="2800" b="1">
                <a:solidFill>
                  <a:schemeClr val="accent2"/>
                </a:solidFill>
              </a:rPr>
              <a:t>pre-master secret</a:t>
            </a:r>
            <a:endParaRPr lang="en-US" sz="2800"/>
          </a:p>
          <a:p>
            <a:r>
              <a:rPr lang="en-US" sz="2800">
                <a:latin typeface="Times-Roman" charset="0"/>
              </a:rPr>
              <a:t>K = h(S,R</a:t>
            </a:r>
            <a:r>
              <a:rPr lang="en-US" sz="2800" baseline="-25000">
                <a:latin typeface="Times-Roman" charset="0"/>
              </a:rPr>
              <a:t>A</a:t>
            </a:r>
            <a:r>
              <a:rPr lang="en-US" sz="2800">
                <a:latin typeface="Times-Roman" charset="0"/>
              </a:rPr>
              <a:t>,R</a:t>
            </a:r>
            <a:r>
              <a:rPr lang="en-US" sz="2800" baseline="-25000">
                <a:latin typeface="Times-Roman" charset="0"/>
              </a:rPr>
              <a:t>B</a:t>
            </a:r>
            <a:r>
              <a:rPr lang="en-US" sz="2800">
                <a:latin typeface="Times-Roman" charset="0"/>
              </a:rPr>
              <a:t>)</a:t>
            </a:r>
            <a:endParaRPr lang="en-US" sz="2800"/>
          </a:p>
          <a:p>
            <a:r>
              <a:rPr lang="en-US" sz="2800">
                <a:latin typeface="Times-Roman" charset="0"/>
              </a:rPr>
              <a:t>msgs</a:t>
            </a:r>
            <a:r>
              <a:rPr lang="en-US" sz="2800"/>
              <a:t> = all previous messages</a:t>
            </a:r>
          </a:p>
          <a:p>
            <a:r>
              <a:rPr lang="en-US" sz="2800">
                <a:latin typeface="Times-Roman" charset="0"/>
              </a:rPr>
              <a:t>CLNT</a:t>
            </a:r>
            <a:r>
              <a:rPr lang="en-US" sz="2800"/>
              <a:t> and </a:t>
            </a:r>
            <a:r>
              <a:rPr lang="en-US" sz="2800">
                <a:latin typeface="Times-Roman" charset="0"/>
              </a:rPr>
              <a:t>SRVR</a:t>
            </a:r>
            <a:r>
              <a:rPr lang="en-US" sz="2800"/>
              <a:t> are constants</a:t>
            </a:r>
          </a:p>
        </p:txBody>
      </p:sp>
      <p:sp>
        <p:nvSpPr>
          <p:cNvPr id="18"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E27E618F-B823-420E-B623-1818064C433B}" type="slidenum">
              <a:rPr lang="en-US">
                <a:latin typeface="Times New Roman" pitchFamily="18" charset="0"/>
              </a:rPr>
              <a:pPr/>
              <a:t>18</a:t>
            </a:fld>
            <a:endParaRPr lang="en-US">
              <a:latin typeface="Times New Roman" pitchFamily="18" charset="0"/>
            </a:endParaRPr>
          </a:p>
        </p:txBody>
      </p:sp>
      <p:sp>
        <p:nvSpPr>
          <p:cNvPr id="220165" name="Line 5"/>
          <p:cNvSpPr>
            <a:spLocks noChangeShapeType="1"/>
          </p:cNvSpPr>
          <p:nvPr/>
        </p:nvSpPr>
        <p:spPr bwMode="auto">
          <a:xfrm flipV="1">
            <a:off x="2209800" y="1905000"/>
            <a:ext cx="46482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20166" name="Line 6"/>
          <p:cNvSpPr>
            <a:spLocks noChangeShapeType="1"/>
          </p:cNvSpPr>
          <p:nvPr/>
        </p:nvSpPr>
        <p:spPr bwMode="auto">
          <a:xfrm flipH="1" flipV="1">
            <a:off x="2133600" y="2362200"/>
            <a:ext cx="47244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20167" name="Rectangle 7"/>
          <p:cNvSpPr>
            <a:spLocks noChangeArrowheads="1"/>
          </p:cNvSpPr>
          <p:nvPr/>
        </p:nvSpPr>
        <p:spPr bwMode="auto">
          <a:xfrm>
            <a:off x="1004888" y="3444875"/>
            <a:ext cx="900112" cy="517525"/>
          </a:xfrm>
          <a:prstGeom prst="rect">
            <a:avLst/>
          </a:prstGeom>
          <a:noFill/>
          <a:ln w="9525">
            <a:noFill/>
            <a:miter lim="800000"/>
            <a:headEnd/>
            <a:tailEnd/>
          </a:ln>
          <a:effectLst/>
        </p:spPr>
        <p:txBody>
          <a:bodyPr wrap="none">
            <a:spAutoFit/>
          </a:bodyPr>
          <a:lstStyle/>
          <a:p>
            <a:r>
              <a:rPr lang="en-US" b="0"/>
              <a:t>Alice</a:t>
            </a:r>
          </a:p>
        </p:txBody>
      </p:sp>
      <p:sp>
        <p:nvSpPr>
          <p:cNvPr id="220168" name="Rectangle 8"/>
          <p:cNvSpPr>
            <a:spLocks noChangeArrowheads="1"/>
          </p:cNvSpPr>
          <p:nvPr/>
        </p:nvSpPr>
        <p:spPr bwMode="auto">
          <a:xfrm>
            <a:off x="7346950" y="3368675"/>
            <a:ext cx="717550" cy="517525"/>
          </a:xfrm>
          <a:prstGeom prst="rect">
            <a:avLst/>
          </a:prstGeom>
          <a:noFill/>
          <a:ln w="9525">
            <a:noFill/>
            <a:miter lim="800000"/>
            <a:headEnd/>
            <a:tailEnd/>
          </a:ln>
          <a:effectLst/>
        </p:spPr>
        <p:txBody>
          <a:bodyPr wrap="none">
            <a:spAutoFit/>
          </a:bodyPr>
          <a:lstStyle/>
          <a:p>
            <a:r>
              <a:rPr lang="en-US" b="0"/>
              <a:t>Bob</a:t>
            </a:r>
          </a:p>
        </p:txBody>
      </p:sp>
      <p:sp>
        <p:nvSpPr>
          <p:cNvPr id="220169" name="Line 9"/>
          <p:cNvSpPr>
            <a:spLocks noChangeShapeType="1"/>
          </p:cNvSpPr>
          <p:nvPr/>
        </p:nvSpPr>
        <p:spPr bwMode="auto">
          <a:xfrm flipV="1">
            <a:off x="2209800" y="2843213"/>
            <a:ext cx="46482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20170" name="Rectangle 10"/>
          <p:cNvSpPr>
            <a:spLocks noChangeArrowheads="1"/>
          </p:cNvSpPr>
          <p:nvPr/>
        </p:nvSpPr>
        <p:spPr bwMode="auto">
          <a:xfrm>
            <a:off x="2336800" y="1447800"/>
            <a:ext cx="3927475" cy="457200"/>
          </a:xfrm>
          <a:prstGeom prst="rect">
            <a:avLst/>
          </a:prstGeom>
          <a:noFill/>
          <a:ln w="9525">
            <a:noFill/>
            <a:miter lim="800000"/>
            <a:headEnd/>
            <a:tailEnd/>
          </a:ln>
          <a:effectLst/>
        </p:spPr>
        <p:txBody>
          <a:bodyPr wrap="none">
            <a:spAutoFit/>
          </a:bodyPr>
          <a:lstStyle/>
          <a:p>
            <a:r>
              <a:rPr lang="en-US" b="0">
                <a:latin typeface="Times-Roman" charset="0"/>
              </a:rPr>
              <a:t>Can we talk?, cipher list, R</a:t>
            </a:r>
            <a:r>
              <a:rPr lang="en-US" b="0" baseline="-25000">
                <a:latin typeface="Times-Roman" charset="0"/>
              </a:rPr>
              <a:t>A</a:t>
            </a:r>
            <a:endParaRPr lang="en-US" b="0"/>
          </a:p>
        </p:txBody>
      </p:sp>
      <p:sp>
        <p:nvSpPr>
          <p:cNvPr id="220171" name="Rectangle 11"/>
          <p:cNvSpPr>
            <a:spLocks noChangeArrowheads="1"/>
          </p:cNvSpPr>
          <p:nvPr/>
        </p:nvSpPr>
        <p:spPr bwMode="auto">
          <a:xfrm>
            <a:off x="2863850" y="1905000"/>
            <a:ext cx="3013075" cy="457200"/>
          </a:xfrm>
          <a:prstGeom prst="rect">
            <a:avLst/>
          </a:prstGeom>
          <a:noFill/>
          <a:ln w="9525">
            <a:noFill/>
            <a:miter lim="800000"/>
            <a:headEnd/>
            <a:tailEnd/>
          </a:ln>
          <a:effectLst/>
        </p:spPr>
        <p:txBody>
          <a:bodyPr wrap="none">
            <a:spAutoFit/>
          </a:bodyPr>
          <a:lstStyle/>
          <a:p>
            <a:r>
              <a:rPr lang="en-US" b="0">
                <a:latin typeface="Times-Roman" charset="0"/>
              </a:rPr>
              <a:t>certificate, cipher, R</a:t>
            </a:r>
            <a:r>
              <a:rPr lang="en-US" b="0" baseline="-25000">
                <a:latin typeface="Times-Roman" charset="0"/>
              </a:rPr>
              <a:t>B</a:t>
            </a:r>
            <a:endParaRPr lang="en-US" b="0"/>
          </a:p>
        </p:txBody>
      </p:sp>
      <p:sp>
        <p:nvSpPr>
          <p:cNvPr id="220172" name="Rectangle 12"/>
          <p:cNvSpPr>
            <a:spLocks noChangeArrowheads="1"/>
          </p:cNvSpPr>
          <p:nvPr/>
        </p:nvSpPr>
        <p:spPr bwMode="auto">
          <a:xfrm>
            <a:off x="2390775" y="2362200"/>
            <a:ext cx="4086225" cy="457200"/>
          </a:xfrm>
          <a:prstGeom prst="rect">
            <a:avLst/>
          </a:prstGeom>
          <a:noFill/>
          <a:ln w="9525">
            <a:noFill/>
            <a:miter lim="800000"/>
            <a:headEnd/>
            <a:tailEnd/>
          </a:ln>
          <a:effectLst/>
        </p:spPr>
        <p:txBody>
          <a:bodyPr wrap="none">
            <a:spAutoFit/>
          </a:bodyPr>
          <a:lstStyle/>
          <a:p>
            <a:r>
              <a:rPr lang="en-US" b="0">
                <a:latin typeface="Times-Roman" charset="0"/>
              </a:rPr>
              <a:t>{S}</a:t>
            </a:r>
            <a:r>
              <a:rPr lang="en-US" b="0" baseline="-25000">
                <a:latin typeface="Times-Roman" charset="0"/>
              </a:rPr>
              <a:t>Bob</a:t>
            </a:r>
            <a:r>
              <a:rPr lang="en-US" b="0">
                <a:latin typeface="Times-Roman" charset="0"/>
              </a:rPr>
              <a:t>, E(h(msgs,CLNT,K),K)</a:t>
            </a:r>
            <a:endParaRPr lang="en-US" b="0"/>
          </a:p>
        </p:txBody>
      </p:sp>
      <p:sp>
        <p:nvSpPr>
          <p:cNvPr id="220173" name="Rectangle 13"/>
          <p:cNvSpPr>
            <a:spLocks noChangeArrowheads="1"/>
          </p:cNvSpPr>
          <p:nvPr/>
        </p:nvSpPr>
        <p:spPr bwMode="auto">
          <a:xfrm>
            <a:off x="2743200" y="3352800"/>
            <a:ext cx="3657600" cy="457200"/>
          </a:xfrm>
          <a:prstGeom prst="rect">
            <a:avLst/>
          </a:prstGeom>
          <a:noFill/>
          <a:ln w="9525">
            <a:noFill/>
            <a:miter lim="800000"/>
            <a:headEnd/>
            <a:tailEnd/>
          </a:ln>
          <a:effectLst/>
        </p:spPr>
        <p:txBody>
          <a:bodyPr wrap="none">
            <a:spAutoFit/>
          </a:bodyPr>
          <a:lstStyle/>
          <a:p>
            <a:r>
              <a:rPr lang="en-US" b="0">
                <a:latin typeface="Times-Roman" charset="0"/>
              </a:rPr>
              <a:t>Data protected with key K</a:t>
            </a:r>
            <a:endParaRPr lang="en-US" b="0"/>
          </a:p>
        </p:txBody>
      </p:sp>
      <p:sp>
        <p:nvSpPr>
          <p:cNvPr id="220174" name="Line 14"/>
          <p:cNvSpPr>
            <a:spLocks noChangeShapeType="1"/>
          </p:cNvSpPr>
          <p:nvPr/>
        </p:nvSpPr>
        <p:spPr bwMode="auto">
          <a:xfrm>
            <a:off x="2133600" y="3810000"/>
            <a:ext cx="4724400" cy="0"/>
          </a:xfrm>
          <a:prstGeom prst="line">
            <a:avLst/>
          </a:prstGeom>
          <a:noFill/>
          <a:ln w="50800">
            <a:solidFill>
              <a:schemeClr val="tx1"/>
            </a:solidFill>
            <a:prstDash val="dash"/>
            <a:round/>
            <a:headEnd type="triangle" w="med" len="med"/>
            <a:tailEnd type="triangle" w="med" len="med"/>
          </a:ln>
          <a:effectLst/>
        </p:spPr>
        <p:txBody>
          <a:bodyPr wrap="none" anchor="ctr"/>
          <a:lstStyle/>
          <a:p>
            <a:endParaRPr lang="en-US"/>
          </a:p>
        </p:txBody>
      </p:sp>
      <p:sp>
        <p:nvSpPr>
          <p:cNvPr id="220175" name="Line 15"/>
          <p:cNvSpPr>
            <a:spLocks noChangeShapeType="1"/>
          </p:cNvSpPr>
          <p:nvPr/>
        </p:nvSpPr>
        <p:spPr bwMode="auto">
          <a:xfrm flipH="1" flipV="1">
            <a:off x="2133600" y="3352800"/>
            <a:ext cx="47244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20176" name="Rectangle 16"/>
          <p:cNvSpPr>
            <a:spLocks noChangeArrowheads="1"/>
          </p:cNvSpPr>
          <p:nvPr/>
        </p:nvSpPr>
        <p:spPr bwMode="auto">
          <a:xfrm>
            <a:off x="3286125" y="2895600"/>
            <a:ext cx="2505075" cy="457200"/>
          </a:xfrm>
          <a:prstGeom prst="rect">
            <a:avLst/>
          </a:prstGeom>
          <a:noFill/>
          <a:ln w="9525">
            <a:noFill/>
            <a:miter lim="800000"/>
            <a:headEnd/>
            <a:tailEnd/>
          </a:ln>
          <a:effectLst/>
        </p:spPr>
        <p:txBody>
          <a:bodyPr wrap="none">
            <a:spAutoFit/>
          </a:bodyPr>
          <a:lstStyle/>
          <a:p>
            <a:r>
              <a:rPr lang="en-US" b="0">
                <a:latin typeface="Times-Roman" charset="0"/>
              </a:rPr>
              <a:t>h(msgs,SRVR,K)</a:t>
            </a:r>
            <a:endParaRPr lang="en-US" b="0"/>
          </a:p>
        </p:txBody>
      </p:sp>
      <p:pic>
        <p:nvPicPr>
          <p:cNvPr id="220178" name="Picture 18"/>
          <p:cNvPicPr>
            <a:picLocks noChangeAspect="1" noChangeArrowheads="1"/>
          </p:cNvPicPr>
          <p:nvPr/>
        </p:nvPicPr>
        <p:blipFill>
          <a:blip r:embed="rId4" cstate="print"/>
          <a:srcRect/>
          <a:stretch>
            <a:fillRect/>
          </a:stretch>
        </p:blipFill>
        <p:spPr bwMode="auto">
          <a:xfrm>
            <a:off x="896938" y="1828800"/>
            <a:ext cx="946150" cy="1624013"/>
          </a:xfrm>
          <a:prstGeom prst="rect">
            <a:avLst/>
          </a:prstGeom>
          <a:noFill/>
        </p:spPr>
      </p:pic>
      <p:pic>
        <p:nvPicPr>
          <p:cNvPr id="220179" name="Picture 19"/>
          <p:cNvPicPr>
            <a:picLocks noChangeAspect="1" noChangeArrowheads="1"/>
          </p:cNvPicPr>
          <p:nvPr/>
        </p:nvPicPr>
        <p:blipFill>
          <a:blip r:embed="rId5" cstate="print"/>
          <a:srcRect/>
          <a:stretch>
            <a:fillRect/>
          </a:stretch>
        </p:blipFill>
        <p:spPr bwMode="auto">
          <a:xfrm>
            <a:off x="7162800" y="1752600"/>
            <a:ext cx="1076325" cy="1665288"/>
          </a:xfrm>
          <a:prstGeom prst="rect">
            <a:avLst/>
          </a:prstGeom>
          <a:noFill/>
        </p:spPr>
      </p:pic>
    </p:spTree>
    <p:extLst>
      <p:ext uri="{BB962C8B-B14F-4D97-AF65-F5344CB8AC3E}">
        <p14:creationId xmlns:p14="http://schemas.microsoft.com/office/powerpoint/2010/main" val="89669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0165"/>
                                        </p:tgtEl>
                                        <p:attrNameLst>
                                          <p:attrName>style.visibility</p:attrName>
                                        </p:attrNameLst>
                                      </p:cBhvr>
                                      <p:to>
                                        <p:strVal val="visible"/>
                                      </p:to>
                                    </p:set>
                                    <p:anim calcmode="lin" valueType="num">
                                      <p:cBhvr additive="base">
                                        <p:cTn id="7" dur="500" fill="hold"/>
                                        <p:tgtEl>
                                          <p:spTgt spid="220165"/>
                                        </p:tgtEl>
                                        <p:attrNameLst>
                                          <p:attrName>ppt_x</p:attrName>
                                        </p:attrNameLst>
                                      </p:cBhvr>
                                      <p:tavLst>
                                        <p:tav tm="0">
                                          <p:val>
                                            <p:strVal val="0-#ppt_w/2"/>
                                          </p:val>
                                        </p:tav>
                                        <p:tav tm="100000">
                                          <p:val>
                                            <p:strVal val="#ppt_x"/>
                                          </p:val>
                                        </p:tav>
                                      </p:tavLst>
                                    </p:anim>
                                    <p:anim calcmode="lin" valueType="num">
                                      <p:cBhvr additive="base">
                                        <p:cTn id="8" dur="500" fill="hold"/>
                                        <p:tgtEl>
                                          <p:spTgt spid="22016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22017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220166"/>
                                        </p:tgtEl>
                                        <p:attrNameLst>
                                          <p:attrName>style.visibility</p:attrName>
                                        </p:attrNameLst>
                                      </p:cBhvr>
                                      <p:to>
                                        <p:strVal val="visible"/>
                                      </p:to>
                                    </p:set>
                                    <p:anim calcmode="lin" valueType="num">
                                      <p:cBhvr additive="base">
                                        <p:cTn id="16" dur="500" fill="hold"/>
                                        <p:tgtEl>
                                          <p:spTgt spid="220166"/>
                                        </p:tgtEl>
                                        <p:attrNameLst>
                                          <p:attrName>ppt_x</p:attrName>
                                        </p:attrNameLst>
                                      </p:cBhvr>
                                      <p:tavLst>
                                        <p:tav tm="0">
                                          <p:val>
                                            <p:strVal val="1+#ppt_w/2"/>
                                          </p:val>
                                        </p:tav>
                                        <p:tav tm="100000">
                                          <p:val>
                                            <p:strVal val="#ppt_x"/>
                                          </p:val>
                                        </p:tav>
                                      </p:tavLst>
                                    </p:anim>
                                    <p:anim calcmode="lin" valueType="num">
                                      <p:cBhvr additive="base">
                                        <p:cTn id="17" dur="500" fill="hold"/>
                                        <p:tgtEl>
                                          <p:spTgt spid="22016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2" name="Arrow"/>
                                        </p:tgtEl>
                                      </p:cMediaNode>
                                    </p:audio>
                                  </p:sub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22017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20169"/>
                                        </p:tgtEl>
                                        <p:attrNameLst>
                                          <p:attrName>style.visibility</p:attrName>
                                        </p:attrNameLst>
                                      </p:cBhvr>
                                      <p:to>
                                        <p:strVal val="visible"/>
                                      </p:to>
                                    </p:set>
                                    <p:anim calcmode="lin" valueType="num">
                                      <p:cBhvr additive="base">
                                        <p:cTn id="25" dur="500" fill="hold"/>
                                        <p:tgtEl>
                                          <p:spTgt spid="220169"/>
                                        </p:tgtEl>
                                        <p:attrNameLst>
                                          <p:attrName>ppt_x</p:attrName>
                                        </p:attrNameLst>
                                      </p:cBhvr>
                                      <p:tavLst>
                                        <p:tav tm="0">
                                          <p:val>
                                            <p:strVal val="0-#ppt_w/2"/>
                                          </p:val>
                                        </p:tav>
                                        <p:tav tm="100000">
                                          <p:val>
                                            <p:strVal val="#ppt_x"/>
                                          </p:val>
                                        </p:tav>
                                      </p:tavLst>
                                    </p:anim>
                                    <p:anim calcmode="lin" valueType="num">
                                      <p:cBhvr additive="base">
                                        <p:cTn id="26" dur="500" fill="hold"/>
                                        <p:tgtEl>
                                          <p:spTgt spid="22016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Arrow"/>
                                        </p:tgtEl>
                                      </p:cMediaNode>
                                    </p:audio>
                                  </p:sub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499"/>
                                          </p:stCondLst>
                                        </p:cTn>
                                        <p:tgtEl>
                                          <p:spTgt spid="22017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220175"/>
                                        </p:tgtEl>
                                        <p:attrNameLst>
                                          <p:attrName>style.visibility</p:attrName>
                                        </p:attrNameLst>
                                      </p:cBhvr>
                                      <p:to>
                                        <p:strVal val="visible"/>
                                      </p:to>
                                    </p:set>
                                    <p:anim calcmode="lin" valueType="num">
                                      <p:cBhvr additive="base">
                                        <p:cTn id="34" dur="500" fill="hold"/>
                                        <p:tgtEl>
                                          <p:spTgt spid="220175"/>
                                        </p:tgtEl>
                                        <p:attrNameLst>
                                          <p:attrName>ppt_x</p:attrName>
                                        </p:attrNameLst>
                                      </p:cBhvr>
                                      <p:tavLst>
                                        <p:tav tm="0">
                                          <p:val>
                                            <p:strVal val="1+#ppt_w/2"/>
                                          </p:val>
                                        </p:tav>
                                        <p:tav tm="100000">
                                          <p:val>
                                            <p:strVal val="#ppt_x"/>
                                          </p:val>
                                        </p:tav>
                                      </p:tavLst>
                                    </p:anim>
                                    <p:anim calcmode="lin" valueType="num">
                                      <p:cBhvr additive="base">
                                        <p:cTn id="35" dur="500" fill="hold"/>
                                        <p:tgtEl>
                                          <p:spTgt spid="22017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2"/>
                                            </p:cond>
                                          </p:stCondLst>
                                          <p:endCondLst>
                                            <p:cond evt="onStopAudio" delay="0">
                                              <p:tgtEl>
                                                <p:sldTgt/>
                                              </p:tgtEl>
                                            </p:cond>
                                          </p:endCondLst>
                                        </p:cTn>
                                        <p:tgtEl>
                                          <p:sndTgt r:embed="rId2" name="Arrow"/>
                                        </p:tgtEl>
                                      </p:cMediaNode>
                                    </p:audio>
                                  </p:sub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499"/>
                                          </p:stCondLst>
                                        </p:cTn>
                                        <p:tgtEl>
                                          <p:spTgt spid="22017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20174"/>
                                        </p:tgtEl>
                                        <p:attrNameLst>
                                          <p:attrName>style.visibility</p:attrName>
                                        </p:attrNameLst>
                                      </p:cBhvr>
                                      <p:to>
                                        <p:strVal val="visible"/>
                                      </p:to>
                                    </p:set>
                                    <p:anim calcmode="lin" valueType="num">
                                      <p:cBhvr additive="base">
                                        <p:cTn id="43" dur="500" fill="hold"/>
                                        <p:tgtEl>
                                          <p:spTgt spid="220174"/>
                                        </p:tgtEl>
                                        <p:attrNameLst>
                                          <p:attrName>ppt_x</p:attrName>
                                        </p:attrNameLst>
                                      </p:cBhvr>
                                      <p:tavLst>
                                        <p:tav tm="0">
                                          <p:val>
                                            <p:strVal val="#ppt_x"/>
                                          </p:val>
                                        </p:tav>
                                        <p:tav tm="100000">
                                          <p:val>
                                            <p:strVal val="#ppt_x"/>
                                          </p:val>
                                        </p:tav>
                                      </p:tavLst>
                                    </p:anim>
                                    <p:anim calcmode="lin" valueType="num">
                                      <p:cBhvr additive="base">
                                        <p:cTn id="44" dur="500" fill="hold"/>
                                        <p:tgtEl>
                                          <p:spTgt spid="22017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Cymbal"/>
                                        </p:tgtEl>
                                      </p:cMediaNode>
                                    </p:audio>
                                  </p:sub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499"/>
                                          </p:stCondLst>
                                        </p:cTn>
                                        <p:tgtEl>
                                          <p:spTgt spid="220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5" grpId="0" animBg="1"/>
      <p:bldP spid="220166" grpId="0" animBg="1"/>
      <p:bldP spid="220169" grpId="0" animBg="1"/>
      <p:bldP spid="220170" grpId="0" autoUpdateAnimBg="0"/>
      <p:bldP spid="220171" grpId="0" autoUpdateAnimBg="0"/>
      <p:bldP spid="220172" grpId="0" autoUpdateAnimBg="0"/>
      <p:bldP spid="220173" grpId="0" autoUpdateAnimBg="0"/>
      <p:bldP spid="220174" grpId="0" animBg="1"/>
      <p:bldP spid="220175" grpId="0" animBg="1"/>
      <p:bldP spid="22017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685800" y="381000"/>
            <a:ext cx="7772400" cy="1143000"/>
          </a:xfrm>
        </p:spPr>
        <p:txBody>
          <a:bodyPr/>
          <a:lstStyle/>
          <a:p>
            <a:r>
              <a:rPr lang="en-US"/>
              <a:t>SSL Keys</a:t>
            </a:r>
          </a:p>
        </p:txBody>
      </p:sp>
      <p:sp>
        <p:nvSpPr>
          <p:cNvPr id="221187" name="Rectangle 3"/>
          <p:cNvSpPr>
            <a:spLocks noGrp="1" noChangeArrowheads="1"/>
          </p:cNvSpPr>
          <p:nvPr>
            <p:ph idx="1"/>
          </p:nvPr>
        </p:nvSpPr>
        <p:spPr>
          <a:xfrm>
            <a:off x="685800" y="1676400"/>
            <a:ext cx="7924800" cy="4419600"/>
          </a:xfrm>
        </p:spPr>
        <p:txBody>
          <a:bodyPr/>
          <a:lstStyle/>
          <a:p>
            <a:r>
              <a:rPr lang="en-US" sz="2800" dirty="0"/>
              <a:t>6 “keys” derived from </a:t>
            </a:r>
            <a:r>
              <a:rPr lang="en-US" sz="2400" dirty="0">
                <a:latin typeface="Times-Roman" charset="0"/>
              </a:rPr>
              <a:t>K = hash(S,R</a:t>
            </a:r>
            <a:r>
              <a:rPr lang="en-US" sz="2400" baseline="-25000" dirty="0">
                <a:latin typeface="Times-Roman" charset="0"/>
              </a:rPr>
              <a:t>A</a:t>
            </a:r>
            <a:r>
              <a:rPr lang="en-US" sz="2400" dirty="0">
                <a:latin typeface="Times-Roman" charset="0"/>
              </a:rPr>
              <a:t>,R</a:t>
            </a:r>
            <a:r>
              <a:rPr lang="en-US" sz="2400" baseline="-25000" dirty="0">
                <a:latin typeface="Times-Roman" charset="0"/>
              </a:rPr>
              <a:t>B</a:t>
            </a:r>
            <a:r>
              <a:rPr lang="en-US" sz="2400" dirty="0">
                <a:latin typeface="Times-Roman" charset="0"/>
              </a:rPr>
              <a:t>)</a:t>
            </a:r>
            <a:endParaRPr lang="en-US" sz="2800" dirty="0"/>
          </a:p>
          <a:p>
            <a:pPr lvl="1"/>
            <a:r>
              <a:rPr lang="en-US" sz="2400" dirty="0"/>
              <a:t>2 encryption keys: send and receive</a:t>
            </a:r>
          </a:p>
          <a:p>
            <a:pPr lvl="1"/>
            <a:r>
              <a:rPr lang="en-US" sz="2400" dirty="0"/>
              <a:t>2 integrity keys: send and receive</a:t>
            </a:r>
          </a:p>
          <a:p>
            <a:pPr lvl="1"/>
            <a:r>
              <a:rPr lang="en-US" sz="2400" dirty="0"/>
              <a:t>2 IVs: send and receive</a:t>
            </a:r>
          </a:p>
          <a:p>
            <a:pPr lvl="1"/>
            <a:r>
              <a:rPr lang="en-US" sz="2400" dirty="0"/>
              <a:t>Why different keys in each direction?</a:t>
            </a:r>
          </a:p>
          <a:p>
            <a:r>
              <a:rPr lang="en-US" sz="2800" b="1" dirty="0">
                <a:solidFill>
                  <a:schemeClr val="accent2"/>
                </a:solidFill>
              </a:rPr>
              <a:t>Q:</a:t>
            </a:r>
            <a:r>
              <a:rPr lang="en-US" sz="2800" dirty="0"/>
              <a:t> Why is </a:t>
            </a:r>
            <a:r>
              <a:rPr lang="en-US" sz="2400" dirty="0">
                <a:latin typeface="Times-Roman" charset="0"/>
              </a:rPr>
              <a:t>h(</a:t>
            </a:r>
            <a:r>
              <a:rPr lang="en-US" sz="2400" dirty="0" err="1">
                <a:latin typeface="Times-Roman" charset="0"/>
              </a:rPr>
              <a:t>msgs,CLNT,K</a:t>
            </a:r>
            <a:r>
              <a:rPr lang="en-US" sz="2400" dirty="0">
                <a:latin typeface="Times-Roman" charset="0"/>
              </a:rPr>
              <a:t>)</a:t>
            </a:r>
            <a:r>
              <a:rPr lang="en-US" sz="2800" dirty="0"/>
              <a:t> encrypted (and integrity protected)?</a:t>
            </a:r>
          </a:p>
          <a:p>
            <a:r>
              <a:rPr lang="en-US" sz="2800" b="1" dirty="0">
                <a:solidFill>
                  <a:srgbClr val="FF0000"/>
                </a:solidFill>
              </a:rPr>
              <a:t>A:</a:t>
            </a:r>
            <a:r>
              <a:rPr lang="en-US" sz="2800" dirty="0"/>
              <a:t> </a:t>
            </a:r>
            <a:r>
              <a:rPr lang="zh-CN" altLang="en-US" sz="2800" dirty="0" smtClean="0"/>
              <a:t>？</a:t>
            </a:r>
            <a:endParaRPr lang="en-US" sz="2800" dirty="0">
              <a:solidFill>
                <a:srgbClr val="FF0000"/>
              </a:solidFill>
            </a:endParaRPr>
          </a:p>
        </p:txBody>
      </p:sp>
      <p:sp>
        <p:nvSpPr>
          <p:cNvPr id="4"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90BC2E59-694C-42B3-A365-BF1C76437FC5}" type="slidenum">
              <a:rPr lang="en-US">
                <a:latin typeface="Times New Roman" pitchFamily="18" charset="0"/>
              </a:rPr>
              <a:pPr/>
              <a:t>19</a:t>
            </a:fld>
            <a:endParaRPr lang="en-US">
              <a:latin typeface="Times New Roman" pitchFamily="18" charset="0"/>
            </a:endParaRPr>
          </a:p>
        </p:txBody>
      </p:sp>
    </p:spTree>
    <p:extLst>
      <p:ext uri="{BB962C8B-B14F-4D97-AF65-F5344CB8AC3E}">
        <p14:creationId xmlns:p14="http://schemas.microsoft.com/office/powerpoint/2010/main" val="71537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21187">
                                            <p:txEl>
                                              <p:pRg st="0" end="0"/>
                                            </p:txEl>
                                          </p:spTgt>
                                        </p:tgtEl>
                                        <p:attrNameLst>
                                          <p:attrName>style.visibility</p:attrName>
                                        </p:attrNameLst>
                                      </p:cBhvr>
                                      <p:to>
                                        <p:strVal val="visible"/>
                                      </p:to>
                                    </p:set>
                                    <p:animEffect transition="in" filter="box(out)">
                                      <p:cBhvr>
                                        <p:cTn id="7" dur="500"/>
                                        <p:tgtEl>
                                          <p:spTgt spid="2211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221187">
                                            <p:txEl>
                                              <p:pRg st="1" end="1"/>
                                            </p:txEl>
                                          </p:spTgt>
                                        </p:tgtEl>
                                        <p:attrNameLst>
                                          <p:attrName>style.visibility</p:attrName>
                                        </p:attrNameLst>
                                      </p:cBhvr>
                                      <p:to>
                                        <p:strVal val="visible"/>
                                      </p:to>
                                    </p:set>
                                    <p:animEffect transition="in" filter="box(out)">
                                      <p:cBhvr>
                                        <p:cTn id="10" dur="500"/>
                                        <p:tgtEl>
                                          <p:spTgt spid="221187">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221187">
                                            <p:txEl>
                                              <p:pRg st="2" end="2"/>
                                            </p:txEl>
                                          </p:spTgt>
                                        </p:tgtEl>
                                        <p:attrNameLst>
                                          <p:attrName>style.visibility</p:attrName>
                                        </p:attrNameLst>
                                      </p:cBhvr>
                                      <p:to>
                                        <p:strVal val="visible"/>
                                      </p:to>
                                    </p:set>
                                    <p:animEffect transition="in" filter="box(out)">
                                      <p:cBhvr>
                                        <p:cTn id="13" dur="500"/>
                                        <p:tgtEl>
                                          <p:spTgt spid="221187">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
                                        </p:tgtEl>
                                      </p:cMediaNode>
                                    </p:audio>
                                  </p:subTnLst>
                                </p:cTn>
                              </p:par>
                              <p:par>
                                <p:cTn id="14" presetID="4" presetClass="entr" presetSubtype="32" fill="hold" grpId="0" nodeType="withEffect">
                                  <p:stCondLst>
                                    <p:cond delay="0"/>
                                  </p:stCondLst>
                                  <p:childTnLst>
                                    <p:set>
                                      <p:cBhvr>
                                        <p:cTn id="15" dur="1" fill="hold">
                                          <p:stCondLst>
                                            <p:cond delay="0"/>
                                          </p:stCondLst>
                                        </p:cTn>
                                        <p:tgtEl>
                                          <p:spTgt spid="221187">
                                            <p:txEl>
                                              <p:pRg st="3" end="3"/>
                                            </p:txEl>
                                          </p:spTgt>
                                        </p:tgtEl>
                                        <p:attrNameLst>
                                          <p:attrName>style.visibility</p:attrName>
                                        </p:attrNameLst>
                                      </p:cBhvr>
                                      <p:to>
                                        <p:strVal val="visible"/>
                                      </p:to>
                                    </p:set>
                                    <p:animEffect transition="in" filter="box(out)">
                                      <p:cBhvr>
                                        <p:cTn id="16" dur="500"/>
                                        <p:tgtEl>
                                          <p:spTgt spid="221187">
                                            <p:txEl>
                                              <p:pRg st="3" end="3"/>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2" name="Camera"/>
                                        </p:tgtEl>
                                      </p:cMediaNode>
                                    </p:audio>
                                  </p:subTnLst>
                                </p:cTn>
                              </p:par>
                              <p:par>
                                <p:cTn id="17" presetID="4" presetClass="entr" presetSubtype="32" fill="hold" grpId="0" nodeType="withEffect">
                                  <p:stCondLst>
                                    <p:cond delay="0"/>
                                  </p:stCondLst>
                                  <p:childTnLst>
                                    <p:set>
                                      <p:cBhvr>
                                        <p:cTn id="18" dur="1" fill="hold">
                                          <p:stCondLst>
                                            <p:cond delay="0"/>
                                          </p:stCondLst>
                                        </p:cTn>
                                        <p:tgtEl>
                                          <p:spTgt spid="221187">
                                            <p:txEl>
                                              <p:pRg st="4" end="4"/>
                                            </p:txEl>
                                          </p:spTgt>
                                        </p:tgtEl>
                                        <p:attrNameLst>
                                          <p:attrName>style.visibility</p:attrName>
                                        </p:attrNameLst>
                                      </p:cBhvr>
                                      <p:to>
                                        <p:strVal val="visible"/>
                                      </p:to>
                                    </p:set>
                                    <p:animEffect transition="in" filter="box(out)">
                                      <p:cBhvr>
                                        <p:cTn id="19" dur="500"/>
                                        <p:tgtEl>
                                          <p:spTgt spid="221187">
                                            <p:txEl>
                                              <p:pRg st="4" end="4"/>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2" name="Camera"/>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221187">
                                            <p:txEl>
                                              <p:pRg st="5" end="5"/>
                                            </p:txEl>
                                          </p:spTgt>
                                        </p:tgtEl>
                                        <p:attrNameLst>
                                          <p:attrName>style.visibility</p:attrName>
                                        </p:attrNameLst>
                                      </p:cBhvr>
                                      <p:to>
                                        <p:strVal val="visible"/>
                                      </p:to>
                                    </p:set>
                                    <p:animEffect transition="in" filter="box(out)">
                                      <p:cBhvr>
                                        <p:cTn id="24" dur="500"/>
                                        <p:tgtEl>
                                          <p:spTgt spid="221187">
                                            <p:txEl>
                                              <p:pRg st="5" end="5"/>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2" name="Camera"/>
                                        </p:tgtEl>
                                      </p:cMediaNode>
                                    </p:audio>
                                  </p:sub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221187">
                                            <p:txEl>
                                              <p:pRg st="6" end="6"/>
                                            </p:txEl>
                                          </p:spTgt>
                                        </p:tgtEl>
                                        <p:attrNameLst>
                                          <p:attrName>style.visibility</p:attrName>
                                        </p:attrNameLst>
                                      </p:cBhvr>
                                      <p:to>
                                        <p:strVal val="visible"/>
                                      </p:to>
                                    </p:set>
                                    <p:animEffect transition="in" filter="box(out)">
                                      <p:cBhvr>
                                        <p:cTn id="29" dur="500"/>
                                        <p:tgtEl>
                                          <p:spTgt spid="221187">
                                            <p:txEl>
                                              <p:pRg st="6" end="6"/>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143000"/>
          </a:xfrm>
        </p:spPr>
        <p:txBody>
          <a:bodyPr/>
          <a:lstStyle/>
          <a:p>
            <a:r>
              <a:rPr lang="en-US" dirty="0" smtClean="0"/>
              <a:t>Secure Shell (SSH)</a:t>
            </a:r>
            <a:endParaRPr lang="en-US" dirty="0"/>
          </a:p>
        </p:txBody>
      </p:sp>
      <p:sp>
        <p:nvSpPr>
          <p:cNvPr id="4" name="Footer Placeholder 3"/>
          <p:cNvSpPr>
            <a:spLocks noGrp="1"/>
          </p:cNvSpPr>
          <p:nvPr>
            <p:ph type="ftr" sz="quarter" idx="10"/>
          </p:nvPr>
        </p:nvSpPr>
        <p:spPr/>
        <p:txBody>
          <a:bodyPr/>
          <a:lstStyle/>
          <a:p>
            <a:pPr>
              <a:defRPr/>
            </a:pPr>
            <a:r>
              <a:rPr lang="en-US" smtClean="0"/>
              <a:t> Part 3 </a:t>
            </a:r>
            <a:r>
              <a:rPr lang="en-US" smtClean="0">
                <a:sym typeface="Symbol" charset="2"/>
              </a:rPr>
              <a:t></a:t>
            </a:r>
            <a:r>
              <a:rPr lang="en-US" smtClean="0"/>
              <a:t> Protocols                                                                                                           </a:t>
            </a:r>
            <a:fld id="{90166F21-3AB9-0941-8E31-1D5D11D15234}" type="slidenum">
              <a:rPr lang="en-US" smtClean="0">
                <a:latin typeface="Times New Roman" charset="0"/>
              </a:rPr>
              <a:pPr>
                <a:defRPr/>
              </a:pPr>
              <a:t>2</a:t>
            </a:fld>
            <a:endParaRPr lang="en-US">
              <a:latin typeface="Times New Roman" charset="0"/>
            </a:endParaRPr>
          </a:p>
        </p:txBody>
      </p:sp>
      <p:pic>
        <p:nvPicPr>
          <p:cNvPr id="5" name="Picture 4" descr="shell.gif"/>
          <p:cNvPicPr>
            <a:picLocks noChangeAspect="1"/>
          </p:cNvPicPr>
          <p:nvPr/>
        </p:nvPicPr>
        <p:blipFill>
          <a:blip r:embed="rId2"/>
          <a:stretch>
            <a:fillRect/>
          </a:stretch>
        </p:blipFill>
        <p:spPr>
          <a:xfrm>
            <a:off x="0" y="0"/>
            <a:ext cx="1240971" cy="1447799"/>
          </a:xfrm>
          <a:prstGeom prst="rect">
            <a:avLst/>
          </a:prstGeom>
        </p:spPr>
      </p:pic>
      <p:pic>
        <p:nvPicPr>
          <p:cNvPr id="6" name="Picture 5" descr="shell.gif"/>
          <p:cNvPicPr>
            <a:picLocks noChangeAspect="1"/>
          </p:cNvPicPr>
          <p:nvPr/>
        </p:nvPicPr>
        <p:blipFill>
          <a:blip r:embed="rId2"/>
          <a:stretch>
            <a:fillRect/>
          </a:stretch>
        </p:blipFill>
        <p:spPr>
          <a:xfrm>
            <a:off x="7903029" y="0"/>
            <a:ext cx="1240971" cy="1447799"/>
          </a:xfrm>
          <a:prstGeom prst="rect">
            <a:avLst/>
          </a:prstGeom>
        </p:spPr>
      </p:pic>
    </p:spTree>
    <p:extLst>
      <p:ext uri="{BB962C8B-B14F-4D97-AF65-F5344CB8AC3E}">
        <p14:creationId xmlns:p14="http://schemas.microsoft.com/office/powerpoint/2010/main" val="3962864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a:t>SSL Authentication</a:t>
            </a:r>
          </a:p>
        </p:txBody>
      </p:sp>
      <p:sp>
        <p:nvSpPr>
          <p:cNvPr id="222211" name="Rectangle 3"/>
          <p:cNvSpPr>
            <a:spLocks noGrp="1" noChangeArrowheads="1"/>
          </p:cNvSpPr>
          <p:nvPr>
            <p:ph idx="1"/>
          </p:nvPr>
        </p:nvSpPr>
        <p:spPr/>
        <p:txBody>
          <a:bodyPr/>
          <a:lstStyle/>
          <a:p>
            <a:r>
              <a:rPr lang="en-US" sz="2800"/>
              <a:t>Alice authenticates Bob, not vice-versa</a:t>
            </a:r>
          </a:p>
          <a:p>
            <a:pPr lvl="1"/>
            <a:r>
              <a:rPr lang="en-US" sz="2400"/>
              <a:t>How does client authenticate server?</a:t>
            </a:r>
          </a:p>
          <a:p>
            <a:pPr lvl="1"/>
            <a:r>
              <a:rPr lang="en-US" sz="2400"/>
              <a:t>Why does server not authenticate client?</a:t>
            </a:r>
          </a:p>
          <a:p>
            <a:r>
              <a:rPr lang="en-US" sz="2800"/>
              <a:t>Mutual authentication is possible: Bob sends </a:t>
            </a:r>
            <a:r>
              <a:rPr lang="en-US" sz="2800" b="1">
                <a:solidFill>
                  <a:schemeClr val="accent2"/>
                </a:solidFill>
              </a:rPr>
              <a:t>certificate request</a:t>
            </a:r>
            <a:r>
              <a:rPr lang="en-US" sz="2800"/>
              <a:t> in message 2</a:t>
            </a:r>
          </a:p>
          <a:p>
            <a:pPr lvl="1"/>
            <a:r>
              <a:rPr lang="en-US" sz="2400"/>
              <a:t>This requires client to have certificate</a:t>
            </a:r>
          </a:p>
          <a:p>
            <a:pPr lvl="1"/>
            <a:r>
              <a:rPr lang="en-US" sz="2400"/>
              <a:t>If server wants to authenticate client, server could instead require (encrypted) password</a:t>
            </a:r>
          </a:p>
        </p:txBody>
      </p:sp>
      <p:sp>
        <p:nvSpPr>
          <p:cNvPr id="4"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AFF4478D-2C8B-4415-B139-1E54DF5047FA}" type="slidenum">
              <a:rPr lang="en-US">
                <a:latin typeface="Times New Roman" pitchFamily="18" charset="0"/>
              </a:rPr>
              <a:pPr/>
              <a:t>20</a:t>
            </a:fld>
            <a:endParaRPr lang="en-US">
              <a:latin typeface="Times New Roman" pitchFamily="18" charset="0"/>
            </a:endParaRPr>
          </a:p>
        </p:txBody>
      </p:sp>
    </p:spTree>
    <p:extLst>
      <p:ext uri="{BB962C8B-B14F-4D97-AF65-F5344CB8AC3E}">
        <p14:creationId xmlns:p14="http://schemas.microsoft.com/office/powerpoint/2010/main" val="10372236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685800" y="152400"/>
            <a:ext cx="7772400" cy="1143000"/>
          </a:xfrm>
        </p:spPr>
        <p:txBody>
          <a:bodyPr/>
          <a:lstStyle/>
          <a:p>
            <a:r>
              <a:rPr lang="en-US"/>
              <a:t>SSL MiM Attack</a:t>
            </a:r>
          </a:p>
        </p:txBody>
      </p:sp>
      <p:sp>
        <p:nvSpPr>
          <p:cNvPr id="223248" name="Rectangle 16"/>
          <p:cNvSpPr>
            <a:spLocks noGrp="1" noChangeArrowheads="1"/>
          </p:cNvSpPr>
          <p:nvPr>
            <p:ph idx="1"/>
          </p:nvPr>
        </p:nvSpPr>
        <p:spPr>
          <a:xfrm>
            <a:off x="1143000" y="3962400"/>
            <a:ext cx="6858000" cy="2209800"/>
          </a:xfrm>
          <a:noFill/>
          <a:ln/>
        </p:spPr>
        <p:txBody>
          <a:bodyPr/>
          <a:lstStyle/>
          <a:p>
            <a:r>
              <a:rPr lang="en-US" sz="2400" b="1" dirty="0">
                <a:solidFill>
                  <a:srgbClr val="FF0000"/>
                </a:solidFill>
              </a:rPr>
              <a:t>Q:</a:t>
            </a:r>
            <a:r>
              <a:rPr lang="en-US" sz="2400" dirty="0"/>
              <a:t> What prevents this </a:t>
            </a:r>
            <a:r>
              <a:rPr lang="en-US" sz="2400" dirty="0" err="1"/>
              <a:t>MiM</a:t>
            </a:r>
            <a:r>
              <a:rPr lang="en-US" sz="2400" dirty="0"/>
              <a:t> attack?</a:t>
            </a:r>
          </a:p>
          <a:p>
            <a:r>
              <a:rPr lang="en-US" sz="2400" b="1" dirty="0">
                <a:solidFill>
                  <a:srgbClr val="FF0000"/>
                </a:solidFill>
              </a:rPr>
              <a:t>A:</a:t>
            </a:r>
            <a:r>
              <a:rPr lang="en-US" sz="2400" dirty="0"/>
              <a:t> </a:t>
            </a:r>
            <a:r>
              <a:rPr lang="zh-CN" altLang="en-US" sz="2400" dirty="0" smtClean="0"/>
              <a:t>？</a:t>
            </a:r>
            <a:endParaRPr lang="en-US" altLang="zh-CN" sz="2400" dirty="0" smtClean="0"/>
          </a:p>
          <a:p>
            <a:r>
              <a:rPr lang="en-US" sz="2400" dirty="0" smtClean="0"/>
              <a:t>What </a:t>
            </a:r>
            <a:r>
              <a:rPr lang="en-US" sz="2400" dirty="0"/>
              <a:t>does Web browser do if sig. not valid?</a:t>
            </a:r>
          </a:p>
          <a:p>
            <a:r>
              <a:rPr lang="en-US" sz="2400" dirty="0"/>
              <a:t>What does user do if signature is not valid?</a:t>
            </a:r>
          </a:p>
        </p:txBody>
      </p:sp>
      <p:sp>
        <p:nvSpPr>
          <p:cNvPr id="30"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8079E088-4206-4863-A73D-69B716563301}" type="slidenum">
              <a:rPr lang="en-US">
                <a:latin typeface="Times New Roman" pitchFamily="18" charset="0"/>
              </a:rPr>
              <a:pPr/>
              <a:t>21</a:t>
            </a:fld>
            <a:endParaRPr lang="en-US">
              <a:latin typeface="Times New Roman" pitchFamily="18" charset="0"/>
            </a:endParaRPr>
          </a:p>
        </p:txBody>
      </p:sp>
      <p:sp>
        <p:nvSpPr>
          <p:cNvPr id="223237" name="Line 5"/>
          <p:cNvSpPr>
            <a:spLocks noChangeShapeType="1"/>
          </p:cNvSpPr>
          <p:nvPr/>
        </p:nvSpPr>
        <p:spPr bwMode="auto">
          <a:xfrm flipV="1">
            <a:off x="1295400" y="1828800"/>
            <a:ext cx="24384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23238" name="Line 6"/>
          <p:cNvSpPr>
            <a:spLocks noChangeShapeType="1"/>
          </p:cNvSpPr>
          <p:nvPr/>
        </p:nvSpPr>
        <p:spPr bwMode="auto">
          <a:xfrm flipH="1" flipV="1">
            <a:off x="1219200" y="2286000"/>
            <a:ext cx="24384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23239" name="Rectangle 7"/>
          <p:cNvSpPr>
            <a:spLocks noChangeArrowheads="1"/>
          </p:cNvSpPr>
          <p:nvPr/>
        </p:nvSpPr>
        <p:spPr bwMode="auto">
          <a:xfrm>
            <a:off x="152400" y="3276600"/>
            <a:ext cx="900113" cy="517525"/>
          </a:xfrm>
          <a:prstGeom prst="rect">
            <a:avLst/>
          </a:prstGeom>
          <a:noFill/>
          <a:ln w="9525">
            <a:noFill/>
            <a:miter lim="800000"/>
            <a:headEnd/>
            <a:tailEnd/>
          </a:ln>
          <a:effectLst/>
        </p:spPr>
        <p:txBody>
          <a:bodyPr wrap="none">
            <a:spAutoFit/>
          </a:bodyPr>
          <a:lstStyle/>
          <a:p>
            <a:r>
              <a:rPr lang="en-US" b="0"/>
              <a:t>Alice</a:t>
            </a:r>
          </a:p>
        </p:txBody>
      </p:sp>
      <p:sp>
        <p:nvSpPr>
          <p:cNvPr id="223240" name="Rectangle 8"/>
          <p:cNvSpPr>
            <a:spLocks noChangeArrowheads="1"/>
          </p:cNvSpPr>
          <p:nvPr/>
        </p:nvSpPr>
        <p:spPr bwMode="auto">
          <a:xfrm>
            <a:off x="8229600" y="3292475"/>
            <a:ext cx="717550" cy="517525"/>
          </a:xfrm>
          <a:prstGeom prst="rect">
            <a:avLst/>
          </a:prstGeom>
          <a:noFill/>
          <a:ln w="9525">
            <a:noFill/>
            <a:miter lim="800000"/>
            <a:headEnd/>
            <a:tailEnd/>
          </a:ln>
          <a:effectLst/>
        </p:spPr>
        <p:txBody>
          <a:bodyPr wrap="none">
            <a:spAutoFit/>
          </a:bodyPr>
          <a:lstStyle/>
          <a:p>
            <a:r>
              <a:rPr lang="en-US" b="0"/>
              <a:t>Bob</a:t>
            </a:r>
          </a:p>
        </p:txBody>
      </p:sp>
      <p:sp>
        <p:nvSpPr>
          <p:cNvPr id="223241" name="Rectangle 9"/>
          <p:cNvSpPr>
            <a:spLocks noChangeArrowheads="1"/>
          </p:cNvSpPr>
          <p:nvPr/>
        </p:nvSpPr>
        <p:spPr bwMode="auto">
          <a:xfrm>
            <a:off x="2203450" y="1371600"/>
            <a:ext cx="539750" cy="457200"/>
          </a:xfrm>
          <a:prstGeom prst="rect">
            <a:avLst/>
          </a:prstGeom>
          <a:noFill/>
          <a:ln w="9525">
            <a:noFill/>
            <a:miter lim="800000"/>
            <a:headEnd/>
            <a:tailEnd/>
          </a:ln>
          <a:effectLst/>
        </p:spPr>
        <p:txBody>
          <a:bodyPr wrap="none">
            <a:spAutoFit/>
          </a:bodyPr>
          <a:lstStyle/>
          <a:p>
            <a:r>
              <a:rPr lang="en-US" b="0">
                <a:latin typeface="Times-Roman" charset="0"/>
              </a:rPr>
              <a:t>R</a:t>
            </a:r>
            <a:r>
              <a:rPr lang="en-US" b="0" baseline="-25000">
                <a:latin typeface="Times-Roman" charset="0"/>
              </a:rPr>
              <a:t>A</a:t>
            </a:r>
            <a:endParaRPr lang="en-US" b="0"/>
          </a:p>
        </p:txBody>
      </p:sp>
      <p:sp>
        <p:nvSpPr>
          <p:cNvPr id="223242" name="Rectangle 10"/>
          <p:cNvSpPr>
            <a:spLocks noChangeArrowheads="1"/>
          </p:cNvSpPr>
          <p:nvPr/>
        </p:nvSpPr>
        <p:spPr bwMode="auto">
          <a:xfrm>
            <a:off x="1371600" y="1828800"/>
            <a:ext cx="2136775" cy="457200"/>
          </a:xfrm>
          <a:prstGeom prst="rect">
            <a:avLst/>
          </a:prstGeom>
          <a:noFill/>
          <a:ln w="9525">
            <a:noFill/>
            <a:miter lim="800000"/>
            <a:headEnd/>
            <a:tailEnd/>
          </a:ln>
          <a:effectLst/>
        </p:spPr>
        <p:txBody>
          <a:bodyPr wrap="none">
            <a:spAutoFit/>
          </a:bodyPr>
          <a:lstStyle/>
          <a:p>
            <a:r>
              <a:rPr lang="en-US" b="0">
                <a:latin typeface="Times-Roman" charset="0"/>
              </a:rPr>
              <a:t>certificate</a:t>
            </a:r>
            <a:r>
              <a:rPr lang="en-US" b="0" baseline="-25000">
                <a:latin typeface="Times-Roman" charset="0"/>
              </a:rPr>
              <a:t>T</a:t>
            </a:r>
            <a:r>
              <a:rPr lang="en-US" b="0">
                <a:latin typeface="Times-Roman" charset="0"/>
              </a:rPr>
              <a:t>, R</a:t>
            </a:r>
            <a:r>
              <a:rPr lang="en-US" b="0" baseline="-25000">
                <a:latin typeface="Times-Roman" charset="0"/>
              </a:rPr>
              <a:t>B</a:t>
            </a:r>
            <a:endParaRPr lang="en-US" b="0"/>
          </a:p>
        </p:txBody>
      </p:sp>
      <p:sp>
        <p:nvSpPr>
          <p:cNvPr id="223243" name="Rectangle 11"/>
          <p:cNvSpPr>
            <a:spLocks noChangeArrowheads="1"/>
          </p:cNvSpPr>
          <p:nvPr/>
        </p:nvSpPr>
        <p:spPr bwMode="auto">
          <a:xfrm>
            <a:off x="1228725" y="2286000"/>
            <a:ext cx="2428875" cy="457200"/>
          </a:xfrm>
          <a:prstGeom prst="rect">
            <a:avLst/>
          </a:prstGeom>
          <a:noFill/>
          <a:ln w="9525">
            <a:noFill/>
            <a:miter lim="800000"/>
            <a:headEnd/>
            <a:tailEnd/>
          </a:ln>
          <a:effectLst/>
        </p:spPr>
        <p:txBody>
          <a:bodyPr wrap="none">
            <a:spAutoFit/>
          </a:bodyPr>
          <a:lstStyle/>
          <a:p>
            <a:r>
              <a:rPr lang="en-US" b="0">
                <a:latin typeface="Times-Roman" charset="0"/>
              </a:rPr>
              <a:t>{S</a:t>
            </a:r>
            <a:r>
              <a:rPr lang="en-US" b="0" baseline="-25000">
                <a:latin typeface="Times-Roman" charset="0"/>
              </a:rPr>
              <a:t>1</a:t>
            </a:r>
            <a:r>
              <a:rPr lang="en-US" b="0">
                <a:latin typeface="Times-Roman" charset="0"/>
              </a:rPr>
              <a:t>}</a:t>
            </a:r>
            <a:r>
              <a:rPr lang="en-US" b="0" baseline="-25000">
                <a:latin typeface="Times-Roman" charset="0"/>
              </a:rPr>
              <a:t>Trudy</a:t>
            </a:r>
            <a:r>
              <a:rPr lang="en-US" b="0">
                <a:latin typeface="Times-Roman" charset="0"/>
              </a:rPr>
              <a:t>,E(X</a:t>
            </a:r>
            <a:r>
              <a:rPr lang="en-US" b="0" baseline="-25000">
                <a:latin typeface="Times-Roman" charset="0"/>
              </a:rPr>
              <a:t>1</a:t>
            </a:r>
            <a:r>
              <a:rPr lang="en-US" b="0">
                <a:latin typeface="Times-Roman" charset="0"/>
              </a:rPr>
              <a:t>,K</a:t>
            </a:r>
            <a:r>
              <a:rPr lang="en-US" b="0" baseline="-25000">
                <a:latin typeface="Times-Roman" charset="0"/>
              </a:rPr>
              <a:t>1</a:t>
            </a:r>
            <a:r>
              <a:rPr lang="en-US" b="0">
                <a:latin typeface="Times-Roman" charset="0"/>
              </a:rPr>
              <a:t>)</a:t>
            </a:r>
            <a:endParaRPr lang="en-US" b="0"/>
          </a:p>
        </p:txBody>
      </p:sp>
      <p:sp>
        <p:nvSpPr>
          <p:cNvPr id="223244" name="Rectangle 12"/>
          <p:cNvSpPr>
            <a:spLocks noChangeArrowheads="1"/>
          </p:cNvSpPr>
          <p:nvPr/>
        </p:nvSpPr>
        <p:spPr bwMode="auto">
          <a:xfrm>
            <a:off x="1768475" y="3200400"/>
            <a:ext cx="1584325" cy="457200"/>
          </a:xfrm>
          <a:prstGeom prst="rect">
            <a:avLst/>
          </a:prstGeom>
          <a:noFill/>
          <a:ln w="9525">
            <a:noFill/>
            <a:miter lim="800000"/>
            <a:headEnd/>
            <a:tailEnd/>
          </a:ln>
          <a:effectLst/>
        </p:spPr>
        <p:txBody>
          <a:bodyPr wrap="none">
            <a:spAutoFit/>
          </a:bodyPr>
          <a:lstStyle/>
          <a:p>
            <a:r>
              <a:rPr lang="en-US" b="0">
                <a:latin typeface="Times-Roman" charset="0"/>
              </a:rPr>
              <a:t>E(data,K</a:t>
            </a:r>
            <a:r>
              <a:rPr lang="en-US" b="0" baseline="-25000">
                <a:latin typeface="Times-Roman" charset="0"/>
              </a:rPr>
              <a:t>1</a:t>
            </a:r>
            <a:r>
              <a:rPr lang="en-US" b="0">
                <a:latin typeface="Times-Roman" charset="0"/>
              </a:rPr>
              <a:t>)</a:t>
            </a:r>
            <a:endParaRPr lang="en-US" b="0"/>
          </a:p>
        </p:txBody>
      </p:sp>
      <p:sp>
        <p:nvSpPr>
          <p:cNvPr id="223245" name="Line 13"/>
          <p:cNvSpPr>
            <a:spLocks noChangeShapeType="1"/>
          </p:cNvSpPr>
          <p:nvPr/>
        </p:nvSpPr>
        <p:spPr bwMode="auto">
          <a:xfrm>
            <a:off x="1219200" y="3657600"/>
            <a:ext cx="2514600" cy="0"/>
          </a:xfrm>
          <a:prstGeom prst="line">
            <a:avLst/>
          </a:prstGeom>
          <a:noFill/>
          <a:ln w="50800">
            <a:solidFill>
              <a:schemeClr val="tx1"/>
            </a:solidFill>
            <a:prstDash val="dash"/>
            <a:round/>
            <a:headEnd type="triangle" w="med" len="med"/>
            <a:tailEnd type="triangle" w="med" len="med"/>
          </a:ln>
          <a:effectLst/>
        </p:spPr>
        <p:txBody>
          <a:bodyPr wrap="none" anchor="ctr"/>
          <a:lstStyle/>
          <a:p>
            <a:endParaRPr lang="en-US"/>
          </a:p>
        </p:txBody>
      </p:sp>
      <p:sp>
        <p:nvSpPr>
          <p:cNvPr id="223246" name="Line 14"/>
          <p:cNvSpPr>
            <a:spLocks noChangeShapeType="1"/>
          </p:cNvSpPr>
          <p:nvPr/>
        </p:nvSpPr>
        <p:spPr bwMode="auto">
          <a:xfrm flipH="1" flipV="1">
            <a:off x="1219200" y="3200400"/>
            <a:ext cx="24384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23247" name="Rectangle 15"/>
          <p:cNvSpPr>
            <a:spLocks noChangeArrowheads="1"/>
          </p:cNvSpPr>
          <p:nvPr/>
        </p:nvSpPr>
        <p:spPr bwMode="auto">
          <a:xfrm>
            <a:off x="1828800" y="2743200"/>
            <a:ext cx="1273175" cy="457200"/>
          </a:xfrm>
          <a:prstGeom prst="rect">
            <a:avLst/>
          </a:prstGeom>
          <a:noFill/>
          <a:ln w="9525">
            <a:noFill/>
            <a:miter lim="800000"/>
            <a:headEnd/>
            <a:tailEnd/>
          </a:ln>
          <a:effectLst/>
        </p:spPr>
        <p:txBody>
          <a:bodyPr wrap="none">
            <a:spAutoFit/>
          </a:bodyPr>
          <a:lstStyle/>
          <a:p>
            <a:r>
              <a:rPr lang="en-US" b="0">
                <a:latin typeface="Times-Roman" charset="0"/>
              </a:rPr>
              <a:t>h(Y</a:t>
            </a:r>
            <a:r>
              <a:rPr lang="en-US" b="0" baseline="-25000">
                <a:latin typeface="Times-Roman" charset="0"/>
              </a:rPr>
              <a:t>1</a:t>
            </a:r>
            <a:r>
              <a:rPr lang="en-US" b="0">
                <a:latin typeface="Times-Roman" charset="0"/>
              </a:rPr>
              <a:t>,K</a:t>
            </a:r>
            <a:r>
              <a:rPr lang="en-US" b="0" baseline="-25000">
                <a:latin typeface="Times-Roman" charset="0"/>
              </a:rPr>
              <a:t>1</a:t>
            </a:r>
            <a:r>
              <a:rPr lang="en-US" b="0">
                <a:latin typeface="Times-Roman" charset="0"/>
              </a:rPr>
              <a:t>)</a:t>
            </a:r>
            <a:endParaRPr lang="en-US" b="0"/>
          </a:p>
        </p:txBody>
      </p:sp>
      <p:sp>
        <p:nvSpPr>
          <p:cNvPr id="223250" name="Rectangle 18"/>
          <p:cNvSpPr>
            <a:spLocks noChangeArrowheads="1"/>
          </p:cNvSpPr>
          <p:nvPr/>
        </p:nvSpPr>
        <p:spPr bwMode="auto">
          <a:xfrm>
            <a:off x="4114800" y="3140075"/>
            <a:ext cx="1033463" cy="517525"/>
          </a:xfrm>
          <a:prstGeom prst="rect">
            <a:avLst/>
          </a:prstGeom>
          <a:noFill/>
          <a:ln w="9525">
            <a:noFill/>
            <a:miter lim="800000"/>
            <a:headEnd/>
            <a:tailEnd/>
          </a:ln>
          <a:effectLst/>
        </p:spPr>
        <p:txBody>
          <a:bodyPr wrap="none">
            <a:spAutoFit/>
          </a:bodyPr>
          <a:lstStyle/>
          <a:p>
            <a:pPr eaLnBrk="0" hangingPunct="0"/>
            <a:r>
              <a:rPr lang="en-US" b="0"/>
              <a:t>Trudy</a:t>
            </a:r>
          </a:p>
        </p:txBody>
      </p:sp>
      <p:sp>
        <p:nvSpPr>
          <p:cNvPr id="223251" name="Line 19"/>
          <p:cNvSpPr>
            <a:spLocks noChangeShapeType="1"/>
          </p:cNvSpPr>
          <p:nvPr/>
        </p:nvSpPr>
        <p:spPr bwMode="auto">
          <a:xfrm flipV="1">
            <a:off x="1295400" y="2743200"/>
            <a:ext cx="24384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23252" name="Line 20"/>
          <p:cNvSpPr>
            <a:spLocks noChangeShapeType="1"/>
          </p:cNvSpPr>
          <p:nvPr/>
        </p:nvSpPr>
        <p:spPr bwMode="auto">
          <a:xfrm flipV="1">
            <a:off x="5486400" y="1828800"/>
            <a:ext cx="24384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23253" name="Line 21"/>
          <p:cNvSpPr>
            <a:spLocks noChangeShapeType="1"/>
          </p:cNvSpPr>
          <p:nvPr/>
        </p:nvSpPr>
        <p:spPr bwMode="auto">
          <a:xfrm flipH="1" flipV="1">
            <a:off x="5410200" y="2286000"/>
            <a:ext cx="24384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23254" name="Rectangle 22"/>
          <p:cNvSpPr>
            <a:spLocks noChangeArrowheads="1"/>
          </p:cNvSpPr>
          <p:nvPr/>
        </p:nvSpPr>
        <p:spPr bwMode="auto">
          <a:xfrm>
            <a:off x="6415088" y="1371600"/>
            <a:ext cx="539750" cy="457200"/>
          </a:xfrm>
          <a:prstGeom prst="rect">
            <a:avLst/>
          </a:prstGeom>
          <a:noFill/>
          <a:ln w="9525">
            <a:noFill/>
            <a:miter lim="800000"/>
            <a:headEnd/>
            <a:tailEnd/>
          </a:ln>
          <a:effectLst/>
        </p:spPr>
        <p:txBody>
          <a:bodyPr wrap="none">
            <a:spAutoFit/>
          </a:bodyPr>
          <a:lstStyle/>
          <a:p>
            <a:r>
              <a:rPr lang="en-US" b="0">
                <a:latin typeface="Times-Roman" charset="0"/>
              </a:rPr>
              <a:t>R</a:t>
            </a:r>
            <a:r>
              <a:rPr lang="en-US" b="0" baseline="-25000">
                <a:latin typeface="Times-Roman" charset="0"/>
              </a:rPr>
              <a:t>A</a:t>
            </a:r>
            <a:endParaRPr lang="en-US" b="0"/>
          </a:p>
        </p:txBody>
      </p:sp>
      <p:sp>
        <p:nvSpPr>
          <p:cNvPr id="223255" name="Rectangle 23"/>
          <p:cNvSpPr>
            <a:spLocks noChangeArrowheads="1"/>
          </p:cNvSpPr>
          <p:nvPr/>
        </p:nvSpPr>
        <p:spPr bwMode="auto">
          <a:xfrm>
            <a:off x="5562600" y="1828800"/>
            <a:ext cx="2147888" cy="457200"/>
          </a:xfrm>
          <a:prstGeom prst="rect">
            <a:avLst/>
          </a:prstGeom>
          <a:noFill/>
          <a:ln w="9525">
            <a:noFill/>
            <a:miter lim="800000"/>
            <a:headEnd/>
            <a:tailEnd/>
          </a:ln>
          <a:effectLst/>
        </p:spPr>
        <p:txBody>
          <a:bodyPr wrap="none">
            <a:spAutoFit/>
          </a:bodyPr>
          <a:lstStyle/>
          <a:p>
            <a:r>
              <a:rPr lang="en-US" b="0">
                <a:latin typeface="Times-Roman" charset="0"/>
              </a:rPr>
              <a:t>certificate</a:t>
            </a:r>
            <a:r>
              <a:rPr lang="en-US" b="0" baseline="-25000">
                <a:latin typeface="Times-Roman" charset="0"/>
              </a:rPr>
              <a:t>B</a:t>
            </a:r>
            <a:r>
              <a:rPr lang="en-US" b="0">
                <a:latin typeface="Times-Roman" charset="0"/>
              </a:rPr>
              <a:t>, R</a:t>
            </a:r>
            <a:r>
              <a:rPr lang="en-US" b="0" baseline="-25000">
                <a:latin typeface="Times-Roman" charset="0"/>
              </a:rPr>
              <a:t>B</a:t>
            </a:r>
            <a:endParaRPr lang="en-US" b="0"/>
          </a:p>
        </p:txBody>
      </p:sp>
      <p:sp>
        <p:nvSpPr>
          <p:cNvPr id="223256" name="Rectangle 24"/>
          <p:cNvSpPr>
            <a:spLocks noChangeArrowheads="1"/>
          </p:cNvSpPr>
          <p:nvPr/>
        </p:nvSpPr>
        <p:spPr bwMode="auto">
          <a:xfrm>
            <a:off x="5591175" y="2286000"/>
            <a:ext cx="2271713" cy="457200"/>
          </a:xfrm>
          <a:prstGeom prst="rect">
            <a:avLst/>
          </a:prstGeom>
          <a:noFill/>
          <a:ln w="9525">
            <a:noFill/>
            <a:miter lim="800000"/>
            <a:headEnd/>
            <a:tailEnd/>
          </a:ln>
          <a:effectLst/>
        </p:spPr>
        <p:txBody>
          <a:bodyPr wrap="none">
            <a:spAutoFit/>
          </a:bodyPr>
          <a:lstStyle/>
          <a:p>
            <a:r>
              <a:rPr lang="en-US" b="0">
                <a:latin typeface="Times-Roman" charset="0"/>
              </a:rPr>
              <a:t>{S</a:t>
            </a:r>
            <a:r>
              <a:rPr lang="en-US" b="0" baseline="-25000">
                <a:latin typeface="Times-Roman" charset="0"/>
              </a:rPr>
              <a:t>2</a:t>
            </a:r>
            <a:r>
              <a:rPr lang="en-US" b="0">
                <a:latin typeface="Times-Roman" charset="0"/>
              </a:rPr>
              <a:t>}</a:t>
            </a:r>
            <a:r>
              <a:rPr lang="en-US" b="0" baseline="-25000">
                <a:latin typeface="Times-Roman" charset="0"/>
              </a:rPr>
              <a:t>Bob</a:t>
            </a:r>
            <a:r>
              <a:rPr lang="en-US" b="0">
                <a:latin typeface="Times-Roman" charset="0"/>
              </a:rPr>
              <a:t>,E(X</a:t>
            </a:r>
            <a:r>
              <a:rPr lang="en-US" b="0" baseline="-25000">
                <a:latin typeface="Times-Roman" charset="0"/>
              </a:rPr>
              <a:t>2</a:t>
            </a:r>
            <a:r>
              <a:rPr lang="en-US" b="0">
                <a:latin typeface="Times-Roman" charset="0"/>
              </a:rPr>
              <a:t>,K</a:t>
            </a:r>
            <a:r>
              <a:rPr lang="en-US" b="0" baseline="-25000">
                <a:latin typeface="Times-Roman" charset="0"/>
              </a:rPr>
              <a:t>2</a:t>
            </a:r>
            <a:r>
              <a:rPr lang="en-US" b="0">
                <a:latin typeface="Times-Roman" charset="0"/>
              </a:rPr>
              <a:t>)</a:t>
            </a:r>
            <a:endParaRPr lang="en-US" b="0"/>
          </a:p>
        </p:txBody>
      </p:sp>
      <p:sp>
        <p:nvSpPr>
          <p:cNvPr id="223257" name="Rectangle 25"/>
          <p:cNvSpPr>
            <a:spLocks noChangeArrowheads="1"/>
          </p:cNvSpPr>
          <p:nvPr/>
        </p:nvSpPr>
        <p:spPr bwMode="auto">
          <a:xfrm>
            <a:off x="5957888" y="3200400"/>
            <a:ext cx="1584325" cy="457200"/>
          </a:xfrm>
          <a:prstGeom prst="rect">
            <a:avLst/>
          </a:prstGeom>
          <a:noFill/>
          <a:ln w="9525">
            <a:noFill/>
            <a:miter lim="800000"/>
            <a:headEnd/>
            <a:tailEnd/>
          </a:ln>
          <a:effectLst/>
        </p:spPr>
        <p:txBody>
          <a:bodyPr wrap="none">
            <a:spAutoFit/>
          </a:bodyPr>
          <a:lstStyle/>
          <a:p>
            <a:r>
              <a:rPr lang="en-US" b="0">
                <a:latin typeface="Times-Roman" charset="0"/>
              </a:rPr>
              <a:t>E(data,K</a:t>
            </a:r>
            <a:r>
              <a:rPr lang="en-US" b="0" baseline="-25000">
                <a:latin typeface="Times-Roman" charset="0"/>
              </a:rPr>
              <a:t>2</a:t>
            </a:r>
            <a:r>
              <a:rPr lang="en-US" b="0">
                <a:latin typeface="Times-Roman" charset="0"/>
              </a:rPr>
              <a:t>)</a:t>
            </a:r>
            <a:endParaRPr lang="en-US" b="0"/>
          </a:p>
        </p:txBody>
      </p:sp>
      <p:sp>
        <p:nvSpPr>
          <p:cNvPr id="223258" name="Line 26"/>
          <p:cNvSpPr>
            <a:spLocks noChangeShapeType="1"/>
          </p:cNvSpPr>
          <p:nvPr/>
        </p:nvSpPr>
        <p:spPr bwMode="auto">
          <a:xfrm>
            <a:off x="5410200" y="3657600"/>
            <a:ext cx="2514600" cy="0"/>
          </a:xfrm>
          <a:prstGeom prst="line">
            <a:avLst/>
          </a:prstGeom>
          <a:noFill/>
          <a:ln w="50800">
            <a:solidFill>
              <a:schemeClr val="tx1"/>
            </a:solidFill>
            <a:prstDash val="dash"/>
            <a:round/>
            <a:headEnd type="triangle" w="med" len="med"/>
            <a:tailEnd type="triangle" w="med" len="med"/>
          </a:ln>
          <a:effectLst/>
        </p:spPr>
        <p:txBody>
          <a:bodyPr wrap="none" anchor="ctr"/>
          <a:lstStyle/>
          <a:p>
            <a:endParaRPr lang="en-US"/>
          </a:p>
        </p:txBody>
      </p:sp>
      <p:sp>
        <p:nvSpPr>
          <p:cNvPr id="223259" name="Line 27"/>
          <p:cNvSpPr>
            <a:spLocks noChangeShapeType="1"/>
          </p:cNvSpPr>
          <p:nvPr/>
        </p:nvSpPr>
        <p:spPr bwMode="auto">
          <a:xfrm flipH="1" flipV="1">
            <a:off x="5424488" y="3200400"/>
            <a:ext cx="24384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23260" name="Rectangle 28"/>
          <p:cNvSpPr>
            <a:spLocks noChangeArrowheads="1"/>
          </p:cNvSpPr>
          <p:nvPr/>
        </p:nvSpPr>
        <p:spPr bwMode="auto">
          <a:xfrm>
            <a:off x="6056313" y="2743200"/>
            <a:ext cx="1273175" cy="457200"/>
          </a:xfrm>
          <a:prstGeom prst="rect">
            <a:avLst/>
          </a:prstGeom>
          <a:noFill/>
          <a:ln w="9525">
            <a:noFill/>
            <a:miter lim="800000"/>
            <a:headEnd/>
            <a:tailEnd/>
          </a:ln>
          <a:effectLst/>
        </p:spPr>
        <p:txBody>
          <a:bodyPr wrap="none">
            <a:spAutoFit/>
          </a:bodyPr>
          <a:lstStyle/>
          <a:p>
            <a:r>
              <a:rPr lang="en-US" b="0">
                <a:latin typeface="Times-Roman" charset="0"/>
              </a:rPr>
              <a:t>h(Y</a:t>
            </a:r>
            <a:r>
              <a:rPr lang="en-US" b="0" baseline="-25000">
                <a:latin typeface="Times-Roman" charset="0"/>
              </a:rPr>
              <a:t>2</a:t>
            </a:r>
            <a:r>
              <a:rPr lang="en-US" b="0">
                <a:latin typeface="Times-Roman" charset="0"/>
              </a:rPr>
              <a:t>,K</a:t>
            </a:r>
            <a:r>
              <a:rPr lang="en-US" b="0" baseline="-25000">
                <a:latin typeface="Times-Roman" charset="0"/>
              </a:rPr>
              <a:t>2</a:t>
            </a:r>
            <a:r>
              <a:rPr lang="en-US" b="0">
                <a:latin typeface="Times-Roman" charset="0"/>
              </a:rPr>
              <a:t>)</a:t>
            </a:r>
            <a:endParaRPr lang="en-US" b="0"/>
          </a:p>
        </p:txBody>
      </p:sp>
      <p:sp>
        <p:nvSpPr>
          <p:cNvPr id="223261" name="Line 29"/>
          <p:cNvSpPr>
            <a:spLocks noChangeShapeType="1"/>
          </p:cNvSpPr>
          <p:nvPr/>
        </p:nvSpPr>
        <p:spPr bwMode="auto">
          <a:xfrm flipV="1">
            <a:off x="5500688" y="2743200"/>
            <a:ext cx="2438400" cy="0"/>
          </a:xfrm>
          <a:prstGeom prst="line">
            <a:avLst/>
          </a:prstGeom>
          <a:noFill/>
          <a:ln w="50800">
            <a:solidFill>
              <a:schemeClr val="tx1"/>
            </a:solidFill>
            <a:round/>
            <a:headEnd/>
            <a:tailEnd type="triangle" w="med" len="med"/>
          </a:ln>
          <a:effectLst/>
        </p:spPr>
        <p:txBody>
          <a:bodyPr wrap="none" anchor="ctr"/>
          <a:lstStyle/>
          <a:p>
            <a:endParaRPr lang="en-US"/>
          </a:p>
        </p:txBody>
      </p:sp>
      <p:pic>
        <p:nvPicPr>
          <p:cNvPr id="223262" name="Picture 30"/>
          <p:cNvPicPr>
            <a:picLocks noChangeAspect="1" noChangeArrowheads="1"/>
          </p:cNvPicPr>
          <p:nvPr/>
        </p:nvPicPr>
        <p:blipFill>
          <a:blip r:embed="rId5" cstate="print"/>
          <a:srcRect/>
          <a:stretch>
            <a:fillRect/>
          </a:stretch>
        </p:blipFill>
        <p:spPr bwMode="auto">
          <a:xfrm>
            <a:off x="120650" y="1676400"/>
            <a:ext cx="946150" cy="1624013"/>
          </a:xfrm>
          <a:prstGeom prst="rect">
            <a:avLst/>
          </a:prstGeom>
          <a:noFill/>
        </p:spPr>
      </p:pic>
      <p:pic>
        <p:nvPicPr>
          <p:cNvPr id="223263" name="Picture 31"/>
          <p:cNvPicPr>
            <a:picLocks noChangeAspect="1" noChangeArrowheads="1"/>
          </p:cNvPicPr>
          <p:nvPr/>
        </p:nvPicPr>
        <p:blipFill>
          <a:blip r:embed="rId6" cstate="print"/>
          <a:srcRect/>
          <a:stretch>
            <a:fillRect/>
          </a:stretch>
        </p:blipFill>
        <p:spPr bwMode="auto">
          <a:xfrm>
            <a:off x="8001000" y="1676400"/>
            <a:ext cx="1076325" cy="1665288"/>
          </a:xfrm>
          <a:prstGeom prst="rect">
            <a:avLst/>
          </a:prstGeom>
          <a:noFill/>
        </p:spPr>
      </p:pic>
      <p:pic>
        <p:nvPicPr>
          <p:cNvPr id="223264" name="Picture 32"/>
          <p:cNvPicPr>
            <a:picLocks noChangeAspect="1" noChangeArrowheads="1"/>
          </p:cNvPicPr>
          <p:nvPr/>
        </p:nvPicPr>
        <p:blipFill>
          <a:blip r:embed="rId7" cstate="print"/>
          <a:srcRect/>
          <a:stretch>
            <a:fillRect/>
          </a:stretch>
        </p:blipFill>
        <p:spPr bwMode="auto">
          <a:xfrm>
            <a:off x="4114800" y="1905000"/>
            <a:ext cx="1039813" cy="1282700"/>
          </a:xfrm>
          <a:prstGeom prst="rect">
            <a:avLst/>
          </a:prstGeom>
          <a:noFill/>
        </p:spPr>
      </p:pic>
    </p:spTree>
    <p:extLst>
      <p:ext uri="{BB962C8B-B14F-4D97-AF65-F5344CB8AC3E}">
        <p14:creationId xmlns:p14="http://schemas.microsoft.com/office/powerpoint/2010/main" val="157481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3237"/>
                                        </p:tgtEl>
                                        <p:attrNameLst>
                                          <p:attrName>style.visibility</p:attrName>
                                        </p:attrNameLst>
                                      </p:cBhvr>
                                      <p:to>
                                        <p:strVal val="visible"/>
                                      </p:to>
                                    </p:set>
                                    <p:anim calcmode="lin" valueType="num">
                                      <p:cBhvr additive="base">
                                        <p:cTn id="7" dur="500" fill="hold"/>
                                        <p:tgtEl>
                                          <p:spTgt spid="223237"/>
                                        </p:tgtEl>
                                        <p:attrNameLst>
                                          <p:attrName>ppt_x</p:attrName>
                                        </p:attrNameLst>
                                      </p:cBhvr>
                                      <p:tavLst>
                                        <p:tav tm="0">
                                          <p:val>
                                            <p:strVal val="0-#ppt_w/2"/>
                                          </p:val>
                                        </p:tav>
                                        <p:tav tm="100000">
                                          <p:val>
                                            <p:strVal val="#ppt_x"/>
                                          </p:val>
                                        </p:tav>
                                      </p:tavLst>
                                    </p:anim>
                                    <p:anim calcmode="lin" valueType="num">
                                      <p:cBhvr additive="base">
                                        <p:cTn id="8" dur="500" fill="hold"/>
                                        <p:tgtEl>
                                          <p:spTgt spid="22323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22324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223238"/>
                                        </p:tgtEl>
                                        <p:attrNameLst>
                                          <p:attrName>style.visibility</p:attrName>
                                        </p:attrNameLst>
                                      </p:cBhvr>
                                      <p:to>
                                        <p:strVal val="visible"/>
                                      </p:to>
                                    </p:set>
                                    <p:anim calcmode="lin" valueType="num">
                                      <p:cBhvr additive="base">
                                        <p:cTn id="16" dur="500" fill="hold"/>
                                        <p:tgtEl>
                                          <p:spTgt spid="223238"/>
                                        </p:tgtEl>
                                        <p:attrNameLst>
                                          <p:attrName>ppt_x</p:attrName>
                                        </p:attrNameLst>
                                      </p:cBhvr>
                                      <p:tavLst>
                                        <p:tav tm="0">
                                          <p:val>
                                            <p:strVal val="1+#ppt_w/2"/>
                                          </p:val>
                                        </p:tav>
                                        <p:tav tm="100000">
                                          <p:val>
                                            <p:strVal val="#ppt_x"/>
                                          </p:val>
                                        </p:tav>
                                      </p:tavLst>
                                    </p:anim>
                                    <p:anim calcmode="lin" valueType="num">
                                      <p:cBhvr additive="base">
                                        <p:cTn id="17" dur="500" fill="hold"/>
                                        <p:tgtEl>
                                          <p:spTgt spid="22323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2" name="Arrow"/>
                                        </p:tgtEl>
                                      </p:cMediaNode>
                                    </p:audio>
                                  </p:sub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22324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23251"/>
                                        </p:tgtEl>
                                        <p:attrNameLst>
                                          <p:attrName>style.visibility</p:attrName>
                                        </p:attrNameLst>
                                      </p:cBhvr>
                                      <p:to>
                                        <p:strVal val="visible"/>
                                      </p:to>
                                    </p:set>
                                    <p:anim calcmode="lin" valueType="num">
                                      <p:cBhvr additive="base">
                                        <p:cTn id="25" dur="500" fill="hold"/>
                                        <p:tgtEl>
                                          <p:spTgt spid="223251"/>
                                        </p:tgtEl>
                                        <p:attrNameLst>
                                          <p:attrName>ppt_x</p:attrName>
                                        </p:attrNameLst>
                                      </p:cBhvr>
                                      <p:tavLst>
                                        <p:tav tm="0">
                                          <p:val>
                                            <p:strVal val="0-#ppt_w/2"/>
                                          </p:val>
                                        </p:tav>
                                        <p:tav tm="100000">
                                          <p:val>
                                            <p:strVal val="#ppt_x"/>
                                          </p:val>
                                        </p:tav>
                                      </p:tavLst>
                                    </p:anim>
                                    <p:anim calcmode="lin" valueType="num">
                                      <p:cBhvr additive="base">
                                        <p:cTn id="26" dur="500" fill="hold"/>
                                        <p:tgtEl>
                                          <p:spTgt spid="22325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Arrow"/>
                                        </p:tgtEl>
                                      </p:cMediaNode>
                                    </p:audio>
                                  </p:sub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499"/>
                                          </p:stCondLst>
                                        </p:cTn>
                                        <p:tgtEl>
                                          <p:spTgt spid="22324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223246"/>
                                        </p:tgtEl>
                                        <p:attrNameLst>
                                          <p:attrName>style.visibility</p:attrName>
                                        </p:attrNameLst>
                                      </p:cBhvr>
                                      <p:to>
                                        <p:strVal val="visible"/>
                                      </p:to>
                                    </p:set>
                                    <p:anim calcmode="lin" valueType="num">
                                      <p:cBhvr additive="base">
                                        <p:cTn id="34" dur="500" fill="hold"/>
                                        <p:tgtEl>
                                          <p:spTgt spid="223246"/>
                                        </p:tgtEl>
                                        <p:attrNameLst>
                                          <p:attrName>ppt_x</p:attrName>
                                        </p:attrNameLst>
                                      </p:cBhvr>
                                      <p:tavLst>
                                        <p:tav tm="0">
                                          <p:val>
                                            <p:strVal val="1+#ppt_w/2"/>
                                          </p:val>
                                        </p:tav>
                                        <p:tav tm="100000">
                                          <p:val>
                                            <p:strVal val="#ppt_x"/>
                                          </p:val>
                                        </p:tav>
                                      </p:tavLst>
                                    </p:anim>
                                    <p:anim calcmode="lin" valueType="num">
                                      <p:cBhvr additive="base">
                                        <p:cTn id="35" dur="500" fill="hold"/>
                                        <p:tgtEl>
                                          <p:spTgt spid="22324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2"/>
                                            </p:cond>
                                          </p:stCondLst>
                                          <p:endCondLst>
                                            <p:cond evt="onStopAudio" delay="0">
                                              <p:tgtEl>
                                                <p:sldTgt/>
                                              </p:tgtEl>
                                            </p:cond>
                                          </p:endCondLst>
                                        </p:cTn>
                                        <p:tgtEl>
                                          <p:sndTgt r:embed="rId2" name="Arrow"/>
                                        </p:tgtEl>
                                      </p:cMediaNode>
                                    </p:audio>
                                  </p:sub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499"/>
                                          </p:stCondLst>
                                        </p:cTn>
                                        <p:tgtEl>
                                          <p:spTgt spid="22324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23245"/>
                                        </p:tgtEl>
                                        <p:attrNameLst>
                                          <p:attrName>style.visibility</p:attrName>
                                        </p:attrNameLst>
                                      </p:cBhvr>
                                      <p:to>
                                        <p:strVal val="visible"/>
                                      </p:to>
                                    </p:set>
                                    <p:anim calcmode="lin" valueType="num">
                                      <p:cBhvr additive="base">
                                        <p:cTn id="43" dur="500" fill="hold"/>
                                        <p:tgtEl>
                                          <p:spTgt spid="223245"/>
                                        </p:tgtEl>
                                        <p:attrNameLst>
                                          <p:attrName>ppt_x</p:attrName>
                                        </p:attrNameLst>
                                      </p:cBhvr>
                                      <p:tavLst>
                                        <p:tav tm="0">
                                          <p:val>
                                            <p:strVal val="#ppt_x"/>
                                          </p:val>
                                        </p:tav>
                                        <p:tav tm="100000">
                                          <p:val>
                                            <p:strVal val="#ppt_x"/>
                                          </p:val>
                                        </p:tav>
                                      </p:tavLst>
                                    </p:anim>
                                    <p:anim calcmode="lin" valueType="num">
                                      <p:cBhvr additive="base">
                                        <p:cTn id="44" dur="500" fill="hold"/>
                                        <p:tgtEl>
                                          <p:spTgt spid="223245"/>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Cymbal"/>
                                        </p:tgtEl>
                                      </p:cMediaNode>
                                    </p:audio>
                                  </p:sub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499"/>
                                          </p:stCondLst>
                                        </p:cTn>
                                        <p:tgtEl>
                                          <p:spTgt spid="22324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223252"/>
                                        </p:tgtEl>
                                        <p:attrNameLst>
                                          <p:attrName>style.visibility</p:attrName>
                                        </p:attrNameLst>
                                      </p:cBhvr>
                                      <p:to>
                                        <p:strVal val="visible"/>
                                      </p:to>
                                    </p:set>
                                    <p:anim calcmode="lin" valueType="num">
                                      <p:cBhvr additive="base">
                                        <p:cTn id="52" dur="500" fill="hold"/>
                                        <p:tgtEl>
                                          <p:spTgt spid="223252"/>
                                        </p:tgtEl>
                                        <p:attrNameLst>
                                          <p:attrName>ppt_x</p:attrName>
                                        </p:attrNameLst>
                                      </p:cBhvr>
                                      <p:tavLst>
                                        <p:tav tm="0">
                                          <p:val>
                                            <p:strVal val="0-#ppt_w/2"/>
                                          </p:val>
                                        </p:tav>
                                        <p:tav tm="100000">
                                          <p:val>
                                            <p:strVal val="#ppt_x"/>
                                          </p:val>
                                        </p:tav>
                                      </p:tavLst>
                                    </p:anim>
                                    <p:anim calcmode="lin" valueType="num">
                                      <p:cBhvr additive="base">
                                        <p:cTn id="53" dur="500" fill="hold"/>
                                        <p:tgtEl>
                                          <p:spTgt spid="22325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0"/>
                                            </p:cond>
                                          </p:stCondLst>
                                          <p:endCondLst>
                                            <p:cond evt="onStopAudio" delay="0">
                                              <p:tgtEl>
                                                <p:sldTgt/>
                                              </p:tgtEl>
                                            </p:cond>
                                          </p:endCondLst>
                                        </p:cTn>
                                        <p:tgtEl>
                                          <p:sndTgt r:embed="rId2" name="Arrow"/>
                                        </p:tgtEl>
                                      </p:cMediaNode>
                                    </p:audio>
                                  </p:sub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499"/>
                                          </p:stCondLst>
                                        </p:cTn>
                                        <p:tgtEl>
                                          <p:spTgt spid="22325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223253"/>
                                        </p:tgtEl>
                                        <p:attrNameLst>
                                          <p:attrName>style.visibility</p:attrName>
                                        </p:attrNameLst>
                                      </p:cBhvr>
                                      <p:to>
                                        <p:strVal val="visible"/>
                                      </p:to>
                                    </p:set>
                                    <p:anim calcmode="lin" valueType="num">
                                      <p:cBhvr additive="base">
                                        <p:cTn id="61" dur="500" fill="hold"/>
                                        <p:tgtEl>
                                          <p:spTgt spid="223253"/>
                                        </p:tgtEl>
                                        <p:attrNameLst>
                                          <p:attrName>ppt_x</p:attrName>
                                        </p:attrNameLst>
                                      </p:cBhvr>
                                      <p:tavLst>
                                        <p:tav tm="0">
                                          <p:val>
                                            <p:strVal val="1+#ppt_w/2"/>
                                          </p:val>
                                        </p:tav>
                                        <p:tav tm="100000">
                                          <p:val>
                                            <p:strVal val="#ppt_x"/>
                                          </p:val>
                                        </p:tav>
                                      </p:tavLst>
                                    </p:anim>
                                    <p:anim calcmode="lin" valueType="num">
                                      <p:cBhvr additive="base">
                                        <p:cTn id="62" dur="500" fill="hold"/>
                                        <p:tgtEl>
                                          <p:spTgt spid="22325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2" name="Arrow"/>
                                        </p:tgtEl>
                                      </p:cMediaNode>
                                    </p:audio>
                                  </p:subTnLst>
                                </p:cTn>
                              </p:par>
                            </p:childTnLst>
                          </p:cTn>
                        </p:par>
                        <p:par>
                          <p:cTn id="63" fill="hold">
                            <p:stCondLst>
                              <p:cond delay="500"/>
                            </p:stCondLst>
                            <p:childTnLst>
                              <p:par>
                                <p:cTn id="64" presetID="1" presetClass="entr" presetSubtype="0" fill="hold" grpId="0" nodeType="afterEffect">
                                  <p:stCondLst>
                                    <p:cond delay="0"/>
                                  </p:stCondLst>
                                  <p:childTnLst>
                                    <p:set>
                                      <p:cBhvr>
                                        <p:cTn id="65" dur="1" fill="hold">
                                          <p:stCondLst>
                                            <p:cond delay="499"/>
                                          </p:stCondLst>
                                        </p:cTn>
                                        <p:tgtEl>
                                          <p:spTgt spid="22325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grpId="0" nodeType="clickEffect">
                                  <p:stCondLst>
                                    <p:cond delay="0"/>
                                  </p:stCondLst>
                                  <p:childTnLst>
                                    <p:set>
                                      <p:cBhvr>
                                        <p:cTn id="69" dur="1" fill="hold">
                                          <p:stCondLst>
                                            <p:cond delay="0"/>
                                          </p:stCondLst>
                                        </p:cTn>
                                        <p:tgtEl>
                                          <p:spTgt spid="223261"/>
                                        </p:tgtEl>
                                        <p:attrNameLst>
                                          <p:attrName>style.visibility</p:attrName>
                                        </p:attrNameLst>
                                      </p:cBhvr>
                                      <p:to>
                                        <p:strVal val="visible"/>
                                      </p:to>
                                    </p:set>
                                    <p:anim calcmode="lin" valueType="num">
                                      <p:cBhvr additive="base">
                                        <p:cTn id="70" dur="500" fill="hold"/>
                                        <p:tgtEl>
                                          <p:spTgt spid="223261"/>
                                        </p:tgtEl>
                                        <p:attrNameLst>
                                          <p:attrName>ppt_x</p:attrName>
                                        </p:attrNameLst>
                                      </p:cBhvr>
                                      <p:tavLst>
                                        <p:tav tm="0">
                                          <p:val>
                                            <p:strVal val="0-#ppt_w/2"/>
                                          </p:val>
                                        </p:tav>
                                        <p:tav tm="100000">
                                          <p:val>
                                            <p:strVal val="#ppt_x"/>
                                          </p:val>
                                        </p:tav>
                                      </p:tavLst>
                                    </p:anim>
                                    <p:anim calcmode="lin" valueType="num">
                                      <p:cBhvr additive="base">
                                        <p:cTn id="71" dur="500" fill="hold"/>
                                        <p:tgtEl>
                                          <p:spTgt spid="22326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8"/>
                                            </p:cond>
                                          </p:stCondLst>
                                          <p:endCondLst>
                                            <p:cond evt="onStopAudio" delay="0">
                                              <p:tgtEl>
                                                <p:sldTgt/>
                                              </p:tgtEl>
                                            </p:cond>
                                          </p:endCondLst>
                                        </p:cTn>
                                        <p:tgtEl>
                                          <p:sndTgt r:embed="rId2" name="Arrow"/>
                                        </p:tgtEl>
                                      </p:cMediaNode>
                                    </p:audio>
                                  </p:subTnLst>
                                </p:cTn>
                              </p:par>
                            </p:childTnLst>
                          </p:cTn>
                        </p:par>
                        <p:par>
                          <p:cTn id="72" fill="hold">
                            <p:stCondLst>
                              <p:cond delay="500"/>
                            </p:stCondLst>
                            <p:childTnLst>
                              <p:par>
                                <p:cTn id="73" presetID="1" presetClass="entr" presetSubtype="0" fill="hold" grpId="0" nodeType="afterEffect">
                                  <p:stCondLst>
                                    <p:cond delay="0"/>
                                  </p:stCondLst>
                                  <p:childTnLst>
                                    <p:set>
                                      <p:cBhvr>
                                        <p:cTn id="74" dur="1" fill="hold">
                                          <p:stCondLst>
                                            <p:cond delay="499"/>
                                          </p:stCondLst>
                                        </p:cTn>
                                        <p:tgtEl>
                                          <p:spTgt spid="22325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223259"/>
                                        </p:tgtEl>
                                        <p:attrNameLst>
                                          <p:attrName>style.visibility</p:attrName>
                                        </p:attrNameLst>
                                      </p:cBhvr>
                                      <p:to>
                                        <p:strVal val="visible"/>
                                      </p:to>
                                    </p:set>
                                    <p:anim calcmode="lin" valueType="num">
                                      <p:cBhvr additive="base">
                                        <p:cTn id="79" dur="500" fill="hold"/>
                                        <p:tgtEl>
                                          <p:spTgt spid="223259"/>
                                        </p:tgtEl>
                                        <p:attrNameLst>
                                          <p:attrName>ppt_x</p:attrName>
                                        </p:attrNameLst>
                                      </p:cBhvr>
                                      <p:tavLst>
                                        <p:tav tm="0">
                                          <p:val>
                                            <p:strVal val="1+#ppt_w/2"/>
                                          </p:val>
                                        </p:tav>
                                        <p:tav tm="100000">
                                          <p:val>
                                            <p:strVal val="#ppt_x"/>
                                          </p:val>
                                        </p:tav>
                                      </p:tavLst>
                                    </p:anim>
                                    <p:anim calcmode="lin" valueType="num">
                                      <p:cBhvr additive="base">
                                        <p:cTn id="80" dur="500" fill="hold"/>
                                        <p:tgtEl>
                                          <p:spTgt spid="22325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7"/>
                                            </p:cond>
                                          </p:stCondLst>
                                          <p:endCondLst>
                                            <p:cond evt="onStopAudio" delay="0">
                                              <p:tgtEl>
                                                <p:sldTgt/>
                                              </p:tgtEl>
                                            </p:cond>
                                          </p:endCondLst>
                                        </p:cTn>
                                        <p:tgtEl>
                                          <p:sndTgt r:embed="rId2" name="Arrow"/>
                                        </p:tgtEl>
                                      </p:cMediaNode>
                                    </p:audio>
                                  </p:subTnLst>
                                </p:cTn>
                              </p:par>
                            </p:childTnLst>
                          </p:cTn>
                        </p:par>
                        <p:par>
                          <p:cTn id="81" fill="hold">
                            <p:stCondLst>
                              <p:cond delay="500"/>
                            </p:stCondLst>
                            <p:childTnLst>
                              <p:par>
                                <p:cTn id="82" presetID="1" presetClass="entr" presetSubtype="0" fill="hold" grpId="0" nodeType="afterEffect">
                                  <p:stCondLst>
                                    <p:cond delay="0"/>
                                  </p:stCondLst>
                                  <p:childTnLst>
                                    <p:set>
                                      <p:cBhvr>
                                        <p:cTn id="83" dur="1" fill="hold">
                                          <p:stCondLst>
                                            <p:cond delay="499"/>
                                          </p:stCondLst>
                                        </p:cTn>
                                        <p:tgtEl>
                                          <p:spTgt spid="223260"/>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0" nodeType="clickEffect">
                                  <p:stCondLst>
                                    <p:cond delay="0"/>
                                  </p:stCondLst>
                                  <p:childTnLst>
                                    <p:set>
                                      <p:cBhvr>
                                        <p:cTn id="87" dur="1" fill="hold">
                                          <p:stCondLst>
                                            <p:cond delay="0"/>
                                          </p:stCondLst>
                                        </p:cTn>
                                        <p:tgtEl>
                                          <p:spTgt spid="223258"/>
                                        </p:tgtEl>
                                        <p:attrNameLst>
                                          <p:attrName>style.visibility</p:attrName>
                                        </p:attrNameLst>
                                      </p:cBhvr>
                                      <p:to>
                                        <p:strVal val="visible"/>
                                      </p:to>
                                    </p:set>
                                    <p:anim calcmode="lin" valueType="num">
                                      <p:cBhvr additive="base">
                                        <p:cTn id="88" dur="500" fill="hold"/>
                                        <p:tgtEl>
                                          <p:spTgt spid="223258"/>
                                        </p:tgtEl>
                                        <p:attrNameLst>
                                          <p:attrName>ppt_x</p:attrName>
                                        </p:attrNameLst>
                                      </p:cBhvr>
                                      <p:tavLst>
                                        <p:tav tm="0">
                                          <p:val>
                                            <p:strVal val="#ppt_x"/>
                                          </p:val>
                                        </p:tav>
                                        <p:tav tm="100000">
                                          <p:val>
                                            <p:strVal val="#ppt_x"/>
                                          </p:val>
                                        </p:tav>
                                      </p:tavLst>
                                    </p:anim>
                                    <p:anim calcmode="lin" valueType="num">
                                      <p:cBhvr additive="base">
                                        <p:cTn id="89" dur="500" fill="hold"/>
                                        <p:tgtEl>
                                          <p:spTgt spid="223258"/>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6"/>
                                            </p:cond>
                                          </p:stCondLst>
                                          <p:endCondLst>
                                            <p:cond evt="onStopAudio" delay="0">
                                              <p:tgtEl>
                                                <p:sldTgt/>
                                              </p:tgtEl>
                                            </p:cond>
                                          </p:endCondLst>
                                        </p:cTn>
                                        <p:tgtEl>
                                          <p:sndTgt r:embed="rId3" name="Cymbal"/>
                                        </p:tgtEl>
                                      </p:cMediaNode>
                                    </p:audio>
                                  </p:subTnLst>
                                </p:cTn>
                              </p:par>
                            </p:childTnLst>
                          </p:cTn>
                        </p:par>
                        <p:par>
                          <p:cTn id="90" fill="hold">
                            <p:stCondLst>
                              <p:cond delay="500"/>
                            </p:stCondLst>
                            <p:childTnLst>
                              <p:par>
                                <p:cTn id="91" presetID="1" presetClass="entr" presetSubtype="0" fill="hold" grpId="0" nodeType="afterEffect">
                                  <p:stCondLst>
                                    <p:cond delay="0"/>
                                  </p:stCondLst>
                                  <p:childTnLst>
                                    <p:set>
                                      <p:cBhvr>
                                        <p:cTn id="92" dur="1" fill="hold">
                                          <p:stCondLst>
                                            <p:cond delay="499"/>
                                          </p:stCondLst>
                                        </p:cTn>
                                        <p:tgtEl>
                                          <p:spTgt spid="22325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5" presetClass="entr" presetSubtype="10" fill="hold" grpId="0" nodeType="clickEffect">
                                  <p:stCondLst>
                                    <p:cond delay="0"/>
                                  </p:stCondLst>
                                  <p:childTnLst>
                                    <p:set>
                                      <p:cBhvr>
                                        <p:cTn id="96" dur="1" fill="hold">
                                          <p:stCondLst>
                                            <p:cond delay="0"/>
                                          </p:stCondLst>
                                        </p:cTn>
                                        <p:tgtEl>
                                          <p:spTgt spid="223248">
                                            <p:txEl>
                                              <p:pRg st="0" end="0"/>
                                            </p:txEl>
                                          </p:spTgt>
                                        </p:tgtEl>
                                        <p:attrNameLst>
                                          <p:attrName>style.visibility</p:attrName>
                                        </p:attrNameLst>
                                      </p:cBhvr>
                                      <p:to>
                                        <p:strVal val="visible"/>
                                      </p:to>
                                    </p:set>
                                    <p:animEffect transition="in" filter="checkerboard(across)">
                                      <p:cBhvr>
                                        <p:cTn id="97" dur="500"/>
                                        <p:tgtEl>
                                          <p:spTgt spid="223248">
                                            <p:txEl>
                                              <p:pRg st="0" end="0"/>
                                            </p:txEl>
                                          </p:spTgt>
                                        </p:tgtEl>
                                      </p:cBhvr>
                                    </p:animEffect>
                                  </p:childTnLst>
                                  <p:subTnLst>
                                    <p:audio>
                                      <p:cMediaNode>
                                        <p:cTn display="0" masterRel="sameClick">
                                          <p:stCondLst>
                                            <p:cond evt="begin" delay="0">
                                              <p:tn val="95"/>
                                            </p:cond>
                                          </p:stCondLst>
                                          <p:endCondLst>
                                            <p:cond evt="onStopAudio" delay="0">
                                              <p:tgtEl>
                                                <p:sldTgt/>
                                              </p:tgtEl>
                                            </p:cond>
                                          </p:endCondLst>
                                        </p:cTn>
                                        <p:tgtEl>
                                          <p:sndTgt r:embed="rId4" name="Chimes"/>
                                        </p:tgtEl>
                                      </p:cMediaNode>
                                    </p:audio>
                                  </p:subTnLst>
                                </p:cTn>
                              </p:par>
                            </p:childTnLst>
                          </p:cTn>
                        </p:par>
                      </p:childTnLst>
                    </p:cTn>
                  </p:par>
                  <p:par>
                    <p:cTn id="98" fill="hold">
                      <p:stCondLst>
                        <p:cond delay="indefinite"/>
                      </p:stCondLst>
                      <p:childTnLst>
                        <p:par>
                          <p:cTn id="99" fill="hold">
                            <p:stCondLst>
                              <p:cond delay="0"/>
                            </p:stCondLst>
                            <p:childTnLst>
                              <p:par>
                                <p:cTn id="100" presetID="5" presetClass="entr" presetSubtype="10" fill="hold" grpId="0" nodeType="clickEffect">
                                  <p:stCondLst>
                                    <p:cond delay="0"/>
                                  </p:stCondLst>
                                  <p:childTnLst>
                                    <p:set>
                                      <p:cBhvr>
                                        <p:cTn id="101" dur="1" fill="hold">
                                          <p:stCondLst>
                                            <p:cond delay="0"/>
                                          </p:stCondLst>
                                        </p:cTn>
                                        <p:tgtEl>
                                          <p:spTgt spid="223248">
                                            <p:txEl>
                                              <p:pRg st="1" end="1"/>
                                            </p:txEl>
                                          </p:spTgt>
                                        </p:tgtEl>
                                        <p:attrNameLst>
                                          <p:attrName>style.visibility</p:attrName>
                                        </p:attrNameLst>
                                      </p:cBhvr>
                                      <p:to>
                                        <p:strVal val="visible"/>
                                      </p:to>
                                    </p:set>
                                    <p:animEffect transition="in" filter="checkerboard(across)">
                                      <p:cBhvr>
                                        <p:cTn id="102" dur="500"/>
                                        <p:tgtEl>
                                          <p:spTgt spid="223248">
                                            <p:txEl>
                                              <p:pRg st="1" end="1"/>
                                            </p:txEl>
                                          </p:spTgt>
                                        </p:tgtEl>
                                      </p:cBhvr>
                                    </p:animEffect>
                                  </p:childTnLst>
                                  <p:subTnLst>
                                    <p:audio>
                                      <p:cMediaNode>
                                        <p:cTn display="0" masterRel="sameClick">
                                          <p:stCondLst>
                                            <p:cond evt="begin" delay="0">
                                              <p:tn val="100"/>
                                            </p:cond>
                                          </p:stCondLst>
                                          <p:endCondLst>
                                            <p:cond evt="onStopAudio" delay="0">
                                              <p:tgtEl>
                                                <p:sldTgt/>
                                              </p:tgtEl>
                                            </p:cond>
                                          </p:endCondLst>
                                        </p:cTn>
                                        <p:tgtEl>
                                          <p:sndTgt r:embed="rId4" name="Chimes"/>
                                        </p:tgtEl>
                                      </p:cMediaNode>
                                    </p:audio>
                                  </p:subTnLst>
                                </p:cTn>
                              </p:par>
                            </p:childTnLst>
                          </p:cTn>
                        </p:par>
                      </p:childTnLst>
                    </p:cTn>
                  </p:par>
                  <p:par>
                    <p:cTn id="103" fill="hold">
                      <p:stCondLst>
                        <p:cond delay="indefinite"/>
                      </p:stCondLst>
                      <p:childTnLst>
                        <p:par>
                          <p:cTn id="104" fill="hold">
                            <p:stCondLst>
                              <p:cond delay="0"/>
                            </p:stCondLst>
                            <p:childTnLst>
                              <p:par>
                                <p:cTn id="105" presetID="5" presetClass="entr" presetSubtype="10" fill="hold" grpId="0" nodeType="clickEffect">
                                  <p:stCondLst>
                                    <p:cond delay="0"/>
                                  </p:stCondLst>
                                  <p:childTnLst>
                                    <p:set>
                                      <p:cBhvr>
                                        <p:cTn id="106" dur="1" fill="hold">
                                          <p:stCondLst>
                                            <p:cond delay="0"/>
                                          </p:stCondLst>
                                        </p:cTn>
                                        <p:tgtEl>
                                          <p:spTgt spid="223248">
                                            <p:txEl>
                                              <p:pRg st="2" end="2"/>
                                            </p:txEl>
                                          </p:spTgt>
                                        </p:tgtEl>
                                        <p:attrNameLst>
                                          <p:attrName>style.visibility</p:attrName>
                                        </p:attrNameLst>
                                      </p:cBhvr>
                                      <p:to>
                                        <p:strVal val="visible"/>
                                      </p:to>
                                    </p:set>
                                    <p:animEffect transition="in" filter="checkerboard(across)">
                                      <p:cBhvr>
                                        <p:cTn id="107" dur="500"/>
                                        <p:tgtEl>
                                          <p:spTgt spid="223248">
                                            <p:txEl>
                                              <p:pRg st="2" end="2"/>
                                            </p:txEl>
                                          </p:spTgt>
                                        </p:tgtEl>
                                      </p:cBhvr>
                                    </p:animEffect>
                                  </p:childTnLst>
                                  <p:subTnLst>
                                    <p:audio>
                                      <p:cMediaNode>
                                        <p:cTn display="0" masterRel="sameClick">
                                          <p:stCondLst>
                                            <p:cond evt="begin" delay="0">
                                              <p:tn val="105"/>
                                            </p:cond>
                                          </p:stCondLst>
                                          <p:endCondLst>
                                            <p:cond evt="onStopAudio" delay="0">
                                              <p:tgtEl>
                                                <p:sldTgt/>
                                              </p:tgtEl>
                                            </p:cond>
                                          </p:endCondLst>
                                        </p:cTn>
                                        <p:tgtEl>
                                          <p:sndTgt r:embed="rId4" name="Chimes"/>
                                        </p:tgtEl>
                                      </p:cMediaNode>
                                    </p:audio>
                                  </p:subTnLst>
                                </p:cTn>
                              </p:par>
                            </p:childTnLst>
                          </p:cTn>
                        </p:par>
                      </p:childTnLst>
                    </p:cTn>
                  </p:par>
                  <p:par>
                    <p:cTn id="108" fill="hold">
                      <p:stCondLst>
                        <p:cond delay="indefinite"/>
                      </p:stCondLst>
                      <p:childTnLst>
                        <p:par>
                          <p:cTn id="109" fill="hold">
                            <p:stCondLst>
                              <p:cond delay="0"/>
                            </p:stCondLst>
                            <p:childTnLst>
                              <p:par>
                                <p:cTn id="110" presetID="5" presetClass="entr" presetSubtype="10" fill="hold" grpId="0" nodeType="clickEffect">
                                  <p:stCondLst>
                                    <p:cond delay="0"/>
                                  </p:stCondLst>
                                  <p:childTnLst>
                                    <p:set>
                                      <p:cBhvr>
                                        <p:cTn id="111" dur="1" fill="hold">
                                          <p:stCondLst>
                                            <p:cond delay="0"/>
                                          </p:stCondLst>
                                        </p:cTn>
                                        <p:tgtEl>
                                          <p:spTgt spid="223248">
                                            <p:txEl>
                                              <p:pRg st="3" end="3"/>
                                            </p:txEl>
                                          </p:spTgt>
                                        </p:tgtEl>
                                        <p:attrNameLst>
                                          <p:attrName>style.visibility</p:attrName>
                                        </p:attrNameLst>
                                      </p:cBhvr>
                                      <p:to>
                                        <p:strVal val="visible"/>
                                      </p:to>
                                    </p:set>
                                    <p:animEffect transition="in" filter="checkerboard(across)">
                                      <p:cBhvr>
                                        <p:cTn id="112" dur="500"/>
                                        <p:tgtEl>
                                          <p:spTgt spid="223248">
                                            <p:txEl>
                                              <p:pRg st="3" end="3"/>
                                            </p:txEl>
                                          </p:spTgt>
                                        </p:tgtEl>
                                      </p:cBhvr>
                                    </p:animEffect>
                                  </p:childTnLst>
                                  <p:subTnLst>
                                    <p:audio>
                                      <p:cMediaNode>
                                        <p:cTn display="0" masterRel="sameClick">
                                          <p:stCondLst>
                                            <p:cond evt="begin" delay="0">
                                              <p:tn val="110"/>
                                            </p:cond>
                                          </p:stCondLst>
                                          <p:endCondLst>
                                            <p:cond evt="onStopAudio" delay="0">
                                              <p:tgtEl>
                                                <p:sldTgt/>
                                              </p:tgtEl>
                                            </p:cond>
                                          </p:endCondLst>
                                        </p:cTn>
                                        <p:tgtEl>
                                          <p:sndTgt r:embed="rId4"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48" grpId="0" build="p" autoUpdateAnimBg="0"/>
      <p:bldP spid="223237" grpId="0" animBg="1"/>
      <p:bldP spid="223238" grpId="0" animBg="1"/>
      <p:bldP spid="223241" grpId="0" autoUpdateAnimBg="0"/>
      <p:bldP spid="223242" grpId="0" autoUpdateAnimBg="0"/>
      <p:bldP spid="223243" grpId="0" autoUpdateAnimBg="0"/>
      <p:bldP spid="223244" grpId="0" autoUpdateAnimBg="0"/>
      <p:bldP spid="223245" grpId="0" animBg="1"/>
      <p:bldP spid="223246" grpId="0" animBg="1"/>
      <p:bldP spid="223247" grpId="0" autoUpdateAnimBg="0"/>
      <p:bldP spid="223251" grpId="0" animBg="1"/>
      <p:bldP spid="223252" grpId="0" animBg="1"/>
      <p:bldP spid="223253" grpId="0" animBg="1"/>
      <p:bldP spid="223254" grpId="0" autoUpdateAnimBg="0"/>
      <p:bldP spid="223255" grpId="0" autoUpdateAnimBg="0"/>
      <p:bldP spid="223256" grpId="0" autoUpdateAnimBg="0"/>
      <p:bldP spid="223257" grpId="0" autoUpdateAnimBg="0"/>
      <p:bldP spid="223258" grpId="0" animBg="1"/>
      <p:bldP spid="223259" grpId="0" animBg="1"/>
      <p:bldP spid="223260" grpId="0" autoUpdateAnimBg="0"/>
      <p:bldP spid="22326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685800" y="457200"/>
            <a:ext cx="7772400" cy="1143000"/>
          </a:xfrm>
        </p:spPr>
        <p:txBody>
          <a:bodyPr/>
          <a:lstStyle/>
          <a:p>
            <a:r>
              <a:rPr lang="en-US"/>
              <a:t>SSL Sessions vs Connections</a:t>
            </a:r>
          </a:p>
        </p:txBody>
      </p:sp>
      <p:sp>
        <p:nvSpPr>
          <p:cNvPr id="224259" name="Rectangle 3"/>
          <p:cNvSpPr>
            <a:spLocks noGrp="1" noChangeArrowheads="1"/>
          </p:cNvSpPr>
          <p:nvPr>
            <p:ph idx="1"/>
          </p:nvPr>
        </p:nvSpPr>
        <p:spPr>
          <a:xfrm>
            <a:off x="685800" y="1676400"/>
            <a:ext cx="7772400" cy="4495800"/>
          </a:xfrm>
        </p:spPr>
        <p:txBody>
          <a:bodyPr/>
          <a:lstStyle/>
          <a:p>
            <a:r>
              <a:rPr lang="en-US" sz="2800" dirty="0"/>
              <a:t>SSL </a:t>
            </a:r>
            <a:r>
              <a:rPr lang="en-US" sz="2800" b="1" dirty="0">
                <a:solidFill>
                  <a:schemeClr val="accent2"/>
                </a:solidFill>
              </a:rPr>
              <a:t>session</a:t>
            </a:r>
            <a:r>
              <a:rPr lang="en-US" sz="2800" dirty="0"/>
              <a:t> is established as shown on previous slides</a:t>
            </a:r>
          </a:p>
          <a:p>
            <a:r>
              <a:rPr lang="en-US" sz="2800" dirty="0"/>
              <a:t>SSL designed for use with HTTP 1.0</a:t>
            </a:r>
          </a:p>
          <a:p>
            <a:r>
              <a:rPr lang="en-US" sz="2800" dirty="0"/>
              <a:t>HTTP 1.0 usually opens multiple simultaneous (parallel) </a:t>
            </a:r>
            <a:r>
              <a:rPr lang="en-US" sz="2800" b="1" dirty="0">
                <a:solidFill>
                  <a:schemeClr val="accent2"/>
                </a:solidFill>
              </a:rPr>
              <a:t>connections</a:t>
            </a:r>
          </a:p>
          <a:p>
            <a:r>
              <a:rPr lang="en-US" sz="2800" dirty="0"/>
              <a:t>SSL session establishment is costly</a:t>
            </a:r>
          </a:p>
          <a:p>
            <a:pPr lvl="1"/>
            <a:r>
              <a:rPr lang="en-US" sz="2400" dirty="0"/>
              <a:t>Due to public key operations</a:t>
            </a:r>
          </a:p>
          <a:p>
            <a:r>
              <a:rPr lang="en-US" sz="2800" dirty="0"/>
              <a:t>SSL has an efficient protocol for opening new connections given an existing session</a:t>
            </a:r>
          </a:p>
        </p:txBody>
      </p:sp>
      <p:sp>
        <p:nvSpPr>
          <p:cNvPr id="4"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225762AA-8D8C-463C-B635-A14885E7D01A}" type="slidenum">
              <a:rPr lang="en-US">
                <a:latin typeface="Times New Roman" pitchFamily="18" charset="0"/>
              </a:rPr>
              <a:pPr/>
              <a:t>22</a:t>
            </a:fld>
            <a:endParaRPr lang="en-US">
              <a:latin typeface="Times New Roman" pitchFamily="18" charset="0"/>
            </a:endParaRPr>
          </a:p>
        </p:txBody>
      </p:sp>
    </p:spTree>
    <p:extLst>
      <p:ext uri="{BB962C8B-B14F-4D97-AF65-F5344CB8AC3E}">
        <p14:creationId xmlns:p14="http://schemas.microsoft.com/office/powerpoint/2010/main" val="41126100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685800" y="152400"/>
            <a:ext cx="7772400" cy="990600"/>
          </a:xfrm>
        </p:spPr>
        <p:txBody>
          <a:bodyPr/>
          <a:lstStyle/>
          <a:p>
            <a:r>
              <a:rPr lang="en-US"/>
              <a:t>SSL Connection</a:t>
            </a:r>
          </a:p>
        </p:txBody>
      </p:sp>
      <p:sp>
        <p:nvSpPr>
          <p:cNvPr id="225295" name="Rectangle 15"/>
          <p:cNvSpPr>
            <a:spLocks noGrp="1" noChangeArrowheads="1"/>
          </p:cNvSpPr>
          <p:nvPr>
            <p:ph idx="1"/>
          </p:nvPr>
        </p:nvSpPr>
        <p:spPr>
          <a:xfrm>
            <a:off x="1143000" y="3886200"/>
            <a:ext cx="6858000" cy="1905000"/>
          </a:xfrm>
          <a:noFill/>
          <a:ln/>
        </p:spPr>
        <p:txBody>
          <a:bodyPr/>
          <a:lstStyle/>
          <a:p>
            <a:r>
              <a:rPr lang="en-US" sz="2400"/>
              <a:t>Assuming SSL </a:t>
            </a:r>
            <a:r>
              <a:rPr lang="en-US" sz="2400" b="1">
                <a:solidFill>
                  <a:schemeClr val="accent2"/>
                </a:solidFill>
              </a:rPr>
              <a:t>session</a:t>
            </a:r>
            <a:r>
              <a:rPr lang="en-US" sz="2400"/>
              <a:t> exists</a:t>
            </a:r>
          </a:p>
          <a:p>
            <a:r>
              <a:rPr lang="en-US" sz="2400"/>
              <a:t>So </a:t>
            </a:r>
            <a:r>
              <a:rPr lang="en-US" sz="2400">
                <a:latin typeface="Times-Roman" charset="0"/>
              </a:rPr>
              <a:t>S</a:t>
            </a:r>
            <a:r>
              <a:rPr lang="en-US" sz="2400"/>
              <a:t> is already known to Alice and Bob</a:t>
            </a:r>
          </a:p>
          <a:p>
            <a:r>
              <a:rPr lang="en-US" sz="2400"/>
              <a:t>Both sides must remember session-ID</a:t>
            </a:r>
          </a:p>
          <a:p>
            <a:r>
              <a:rPr lang="en-US" sz="2400"/>
              <a:t>Again, </a:t>
            </a:r>
            <a:r>
              <a:rPr lang="en-US" sz="2400">
                <a:latin typeface="Times-Roman" charset="0"/>
              </a:rPr>
              <a:t>K = h(S,R</a:t>
            </a:r>
            <a:r>
              <a:rPr lang="en-US" sz="2400" baseline="-25000">
                <a:latin typeface="Times-Roman" charset="0"/>
              </a:rPr>
              <a:t>A</a:t>
            </a:r>
            <a:r>
              <a:rPr lang="en-US" sz="2400">
                <a:latin typeface="Times-Roman" charset="0"/>
              </a:rPr>
              <a:t>,R</a:t>
            </a:r>
            <a:r>
              <a:rPr lang="en-US" sz="2400" baseline="-25000">
                <a:latin typeface="Times-Roman" charset="0"/>
              </a:rPr>
              <a:t>B</a:t>
            </a:r>
            <a:r>
              <a:rPr lang="en-US" sz="2400">
                <a:latin typeface="Times-Roman" charset="0"/>
              </a:rPr>
              <a:t>)</a:t>
            </a:r>
            <a:endParaRPr lang="en-US" sz="2400"/>
          </a:p>
        </p:txBody>
      </p:sp>
      <p:sp>
        <p:nvSpPr>
          <p:cNvPr id="17"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53398B30-8DB2-43B2-9B2A-690639820060}" type="slidenum">
              <a:rPr lang="en-US">
                <a:latin typeface="Times New Roman" pitchFamily="18" charset="0"/>
              </a:rPr>
              <a:pPr/>
              <a:t>23</a:t>
            </a:fld>
            <a:endParaRPr lang="en-US">
              <a:latin typeface="Times New Roman" pitchFamily="18" charset="0"/>
            </a:endParaRPr>
          </a:p>
        </p:txBody>
      </p:sp>
      <p:sp>
        <p:nvSpPr>
          <p:cNvPr id="225285" name="Line 5"/>
          <p:cNvSpPr>
            <a:spLocks noChangeShapeType="1"/>
          </p:cNvSpPr>
          <p:nvPr/>
        </p:nvSpPr>
        <p:spPr bwMode="auto">
          <a:xfrm flipV="1">
            <a:off x="2209800" y="1752600"/>
            <a:ext cx="46482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25286" name="Line 6"/>
          <p:cNvSpPr>
            <a:spLocks noChangeShapeType="1"/>
          </p:cNvSpPr>
          <p:nvPr/>
        </p:nvSpPr>
        <p:spPr bwMode="auto">
          <a:xfrm flipH="1" flipV="1">
            <a:off x="2133600" y="2590800"/>
            <a:ext cx="47244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25287" name="Rectangle 7"/>
          <p:cNvSpPr>
            <a:spLocks noChangeArrowheads="1"/>
          </p:cNvSpPr>
          <p:nvPr/>
        </p:nvSpPr>
        <p:spPr bwMode="auto">
          <a:xfrm>
            <a:off x="989013" y="3292475"/>
            <a:ext cx="900112" cy="517525"/>
          </a:xfrm>
          <a:prstGeom prst="rect">
            <a:avLst/>
          </a:prstGeom>
          <a:noFill/>
          <a:ln w="9525">
            <a:noFill/>
            <a:miter lim="800000"/>
            <a:headEnd/>
            <a:tailEnd/>
          </a:ln>
          <a:effectLst/>
        </p:spPr>
        <p:txBody>
          <a:bodyPr wrap="none">
            <a:spAutoFit/>
          </a:bodyPr>
          <a:lstStyle/>
          <a:p>
            <a:r>
              <a:rPr lang="en-US" b="0"/>
              <a:t>Alice</a:t>
            </a:r>
          </a:p>
        </p:txBody>
      </p:sp>
      <p:sp>
        <p:nvSpPr>
          <p:cNvPr id="225288" name="Rectangle 8"/>
          <p:cNvSpPr>
            <a:spLocks noChangeArrowheads="1"/>
          </p:cNvSpPr>
          <p:nvPr/>
        </p:nvSpPr>
        <p:spPr bwMode="auto">
          <a:xfrm>
            <a:off x="7346950" y="3216275"/>
            <a:ext cx="717550" cy="517525"/>
          </a:xfrm>
          <a:prstGeom prst="rect">
            <a:avLst/>
          </a:prstGeom>
          <a:noFill/>
          <a:ln w="9525">
            <a:noFill/>
            <a:miter lim="800000"/>
            <a:headEnd/>
            <a:tailEnd/>
          </a:ln>
          <a:effectLst/>
        </p:spPr>
        <p:txBody>
          <a:bodyPr wrap="none">
            <a:spAutoFit/>
          </a:bodyPr>
          <a:lstStyle/>
          <a:p>
            <a:r>
              <a:rPr lang="en-US" b="0"/>
              <a:t>Bob</a:t>
            </a:r>
          </a:p>
        </p:txBody>
      </p:sp>
      <p:sp>
        <p:nvSpPr>
          <p:cNvPr id="225289" name="Line 9"/>
          <p:cNvSpPr>
            <a:spLocks noChangeShapeType="1"/>
          </p:cNvSpPr>
          <p:nvPr/>
        </p:nvSpPr>
        <p:spPr bwMode="auto">
          <a:xfrm flipV="1">
            <a:off x="2209800" y="3124200"/>
            <a:ext cx="46482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25290" name="Rectangle 10"/>
          <p:cNvSpPr>
            <a:spLocks noChangeArrowheads="1"/>
          </p:cNvSpPr>
          <p:nvPr/>
        </p:nvSpPr>
        <p:spPr bwMode="auto">
          <a:xfrm>
            <a:off x="2719388" y="1295400"/>
            <a:ext cx="3605212" cy="457200"/>
          </a:xfrm>
          <a:prstGeom prst="rect">
            <a:avLst/>
          </a:prstGeom>
          <a:noFill/>
          <a:ln w="9525">
            <a:noFill/>
            <a:miter lim="800000"/>
            <a:headEnd/>
            <a:tailEnd/>
          </a:ln>
          <a:effectLst/>
        </p:spPr>
        <p:txBody>
          <a:bodyPr wrap="none">
            <a:spAutoFit/>
          </a:bodyPr>
          <a:lstStyle/>
          <a:p>
            <a:r>
              <a:rPr lang="en-US" b="0">
                <a:latin typeface="Times-Roman" charset="0"/>
              </a:rPr>
              <a:t>session-ID, cipher list, R</a:t>
            </a:r>
            <a:r>
              <a:rPr lang="en-US" b="0" baseline="-25000">
                <a:latin typeface="Times-Roman" charset="0"/>
              </a:rPr>
              <a:t>A</a:t>
            </a:r>
            <a:endParaRPr lang="en-US" b="0"/>
          </a:p>
        </p:txBody>
      </p:sp>
      <p:sp>
        <p:nvSpPr>
          <p:cNvPr id="225291" name="Rectangle 11"/>
          <p:cNvSpPr>
            <a:spLocks noChangeArrowheads="1"/>
          </p:cNvSpPr>
          <p:nvPr/>
        </p:nvSpPr>
        <p:spPr bwMode="auto">
          <a:xfrm>
            <a:off x="2835275" y="1841500"/>
            <a:ext cx="3262313" cy="749300"/>
          </a:xfrm>
          <a:prstGeom prst="rect">
            <a:avLst/>
          </a:prstGeom>
          <a:noFill/>
          <a:ln w="9525">
            <a:noFill/>
            <a:miter lim="800000"/>
            <a:headEnd/>
            <a:tailEnd/>
          </a:ln>
          <a:effectLst/>
        </p:spPr>
        <p:txBody>
          <a:bodyPr wrap="none">
            <a:spAutoFit/>
          </a:bodyPr>
          <a:lstStyle/>
          <a:p>
            <a:pPr algn="ctr">
              <a:lnSpc>
                <a:spcPct val="90000"/>
              </a:lnSpc>
            </a:pPr>
            <a:r>
              <a:rPr lang="en-US" b="0">
                <a:latin typeface="Times-Roman" charset="0"/>
              </a:rPr>
              <a:t>session-ID, cipher, R</a:t>
            </a:r>
            <a:r>
              <a:rPr lang="en-US" b="0" baseline="-25000">
                <a:latin typeface="Times-Roman" charset="0"/>
              </a:rPr>
              <a:t>B, </a:t>
            </a:r>
          </a:p>
          <a:p>
            <a:pPr algn="ctr">
              <a:lnSpc>
                <a:spcPct val="90000"/>
              </a:lnSpc>
            </a:pPr>
            <a:r>
              <a:rPr lang="en-US" b="0">
                <a:latin typeface="Times-Roman" charset="0"/>
              </a:rPr>
              <a:t>h(msgs,SRVR,K)</a:t>
            </a:r>
            <a:r>
              <a:rPr lang="en-US" b="0" baseline="-25000">
                <a:latin typeface="Times-Roman" charset="0"/>
              </a:rPr>
              <a:t> </a:t>
            </a:r>
          </a:p>
        </p:txBody>
      </p:sp>
      <p:sp>
        <p:nvSpPr>
          <p:cNvPr id="225292" name="Rectangle 12"/>
          <p:cNvSpPr>
            <a:spLocks noChangeArrowheads="1"/>
          </p:cNvSpPr>
          <p:nvPr/>
        </p:nvSpPr>
        <p:spPr bwMode="auto">
          <a:xfrm>
            <a:off x="3200400" y="2667000"/>
            <a:ext cx="2454275" cy="457200"/>
          </a:xfrm>
          <a:prstGeom prst="rect">
            <a:avLst/>
          </a:prstGeom>
          <a:noFill/>
          <a:ln w="9525">
            <a:noFill/>
            <a:miter lim="800000"/>
            <a:headEnd/>
            <a:tailEnd/>
          </a:ln>
          <a:effectLst/>
        </p:spPr>
        <p:txBody>
          <a:bodyPr wrap="none">
            <a:spAutoFit/>
          </a:bodyPr>
          <a:lstStyle/>
          <a:p>
            <a:r>
              <a:rPr lang="en-US" b="0">
                <a:latin typeface="Times-Roman" charset="0"/>
              </a:rPr>
              <a:t>h(msgs,CLNT,K)</a:t>
            </a:r>
            <a:endParaRPr lang="en-US" b="0"/>
          </a:p>
        </p:txBody>
      </p:sp>
      <p:sp>
        <p:nvSpPr>
          <p:cNvPr id="225293" name="Rectangle 13"/>
          <p:cNvSpPr>
            <a:spLocks noChangeArrowheads="1"/>
          </p:cNvSpPr>
          <p:nvPr/>
        </p:nvSpPr>
        <p:spPr bwMode="auto">
          <a:xfrm>
            <a:off x="3352800" y="3200400"/>
            <a:ext cx="2166938" cy="457200"/>
          </a:xfrm>
          <a:prstGeom prst="rect">
            <a:avLst/>
          </a:prstGeom>
          <a:noFill/>
          <a:ln w="9525">
            <a:noFill/>
            <a:miter lim="800000"/>
            <a:headEnd/>
            <a:tailEnd/>
          </a:ln>
          <a:effectLst/>
        </p:spPr>
        <p:txBody>
          <a:bodyPr wrap="none">
            <a:spAutoFit/>
          </a:bodyPr>
          <a:lstStyle/>
          <a:p>
            <a:r>
              <a:rPr lang="en-US" b="0">
                <a:latin typeface="Times-Roman" charset="0"/>
              </a:rPr>
              <a:t>Protected data</a:t>
            </a:r>
            <a:endParaRPr lang="en-US" b="0"/>
          </a:p>
        </p:txBody>
      </p:sp>
      <p:sp>
        <p:nvSpPr>
          <p:cNvPr id="225294" name="Line 14"/>
          <p:cNvSpPr>
            <a:spLocks noChangeShapeType="1"/>
          </p:cNvSpPr>
          <p:nvPr/>
        </p:nvSpPr>
        <p:spPr bwMode="auto">
          <a:xfrm>
            <a:off x="2133600" y="3657600"/>
            <a:ext cx="4724400" cy="0"/>
          </a:xfrm>
          <a:prstGeom prst="line">
            <a:avLst/>
          </a:prstGeom>
          <a:noFill/>
          <a:ln w="50800">
            <a:solidFill>
              <a:schemeClr val="tx1"/>
            </a:solidFill>
            <a:prstDash val="dash"/>
            <a:round/>
            <a:headEnd type="triangle" w="med" len="med"/>
            <a:tailEnd type="triangle" w="med" len="med"/>
          </a:ln>
          <a:effectLst/>
        </p:spPr>
        <p:txBody>
          <a:bodyPr wrap="none" anchor="ctr"/>
          <a:lstStyle/>
          <a:p>
            <a:endParaRPr lang="en-US"/>
          </a:p>
        </p:txBody>
      </p:sp>
      <p:sp>
        <p:nvSpPr>
          <p:cNvPr id="225296" name="Rectangle 16"/>
          <p:cNvSpPr>
            <a:spLocks noChangeArrowheads="1"/>
          </p:cNvSpPr>
          <p:nvPr/>
        </p:nvSpPr>
        <p:spPr bwMode="auto">
          <a:xfrm>
            <a:off x="1143000" y="5715000"/>
            <a:ext cx="7162800" cy="457200"/>
          </a:xfrm>
          <a:prstGeom prst="rect">
            <a:avLst/>
          </a:prstGeom>
          <a:noFill/>
          <a:ln w="9525">
            <a:noFill/>
            <a:miter lim="800000"/>
            <a:headEnd/>
            <a:tailEnd/>
          </a:ln>
          <a:effectLst/>
        </p:spPr>
        <p:txBody>
          <a:bodyPr/>
          <a:lstStyle/>
          <a:p>
            <a:pPr marL="342900" indent="-342900">
              <a:lnSpc>
                <a:spcPct val="90000"/>
              </a:lnSpc>
              <a:spcBef>
                <a:spcPct val="20000"/>
              </a:spcBef>
              <a:buClr>
                <a:schemeClr val="accent2"/>
              </a:buClr>
              <a:buSzPct val="75000"/>
              <a:buFont typeface="Wingdings" pitchFamily="2" charset="2"/>
              <a:buChar char="q"/>
            </a:pPr>
            <a:r>
              <a:rPr lang="en-US">
                <a:solidFill>
                  <a:schemeClr val="accent2"/>
                </a:solidFill>
              </a:rPr>
              <a:t>No public key operations!</a:t>
            </a:r>
            <a:r>
              <a:rPr lang="en-US" b="0"/>
              <a:t> (relies on known </a:t>
            </a:r>
            <a:r>
              <a:rPr lang="en-US" b="0">
                <a:latin typeface="Times-Roman" charset="0"/>
              </a:rPr>
              <a:t>S</a:t>
            </a:r>
            <a:r>
              <a:rPr lang="en-US" b="0"/>
              <a:t>)</a:t>
            </a:r>
          </a:p>
        </p:txBody>
      </p:sp>
      <p:pic>
        <p:nvPicPr>
          <p:cNvPr id="225297" name="Picture 17"/>
          <p:cNvPicPr>
            <a:picLocks noChangeAspect="1" noChangeArrowheads="1"/>
          </p:cNvPicPr>
          <p:nvPr/>
        </p:nvPicPr>
        <p:blipFill>
          <a:blip r:embed="rId5" cstate="print"/>
          <a:srcRect/>
          <a:stretch>
            <a:fillRect/>
          </a:stretch>
        </p:blipFill>
        <p:spPr bwMode="auto">
          <a:xfrm>
            <a:off x="914400" y="1676400"/>
            <a:ext cx="946150" cy="1624013"/>
          </a:xfrm>
          <a:prstGeom prst="rect">
            <a:avLst/>
          </a:prstGeom>
          <a:noFill/>
        </p:spPr>
      </p:pic>
      <p:pic>
        <p:nvPicPr>
          <p:cNvPr id="225298" name="Picture 18"/>
          <p:cNvPicPr>
            <a:picLocks noChangeAspect="1" noChangeArrowheads="1"/>
          </p:cNvPicPr>
          <p:nvPr/>
        </p:nvPicPr>
        <p:blipFill>
          <a:blip r:embed="rId6" cstate="print"/>
          <a:srcRect/>
          <a:stretch>
            <a:fillRect/>
          </a:stretch>
        </p:blipFill>
        <p:spPr bwMode="auto">
          <a:xfrm>
            <a:off x="7162800" y="1600200"/>
            <a:ext cx="1076325" cy="1665288"/>
          </a:xfrm>
          <a:prstGeom prst="rect">
            <a:avLst/>
          </a:prstGeom>
          <a:noFill/>
        </p:spPr>
      </p:pic>
    </p:spTree>
    <p:extLst>
      <p:ext uri="{BB962C8B-B14F-4D97-AF65-F5344CB8AC3E}">
        <p14:creationId xmlns:p14="http://schemas.microsoft.com/office/powerpoint/2010/main" val="46433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25295"/>
                                        </p:tgtEl>
                                        <p:attrNameLst>
                                          <p:attrName>style.visibility</p:attrName>
                                        </p:attrNameLst>
                                      </p:cBhvr>
                                      <p:to>
                                        <p:strVal val="visible"/>
                                      </p:to>
                                    </p:set>
                                    <p:animEffect transition="in" filter="box(out)">
                                      <p:cBhvr>
                                        <p:cTn id="7" dur="500"/>
                                        <p:tgtEl>
                                          <p:spTgt spid="225295"/>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25285"/>
                                        </p:tgtEl>
                                        <p:attrNameLst>
                                          <p:attrName>style.visibility</p:attrName>
                                        </p:attrNameLst>
                                      </p:cBhvr>
                                      <p:to>
                                        <p:strVal val="visible"/>
                                      </p:to>
                                    </p:set>
                                    <p:anim calcmode="lin" valueType="num">
                                      <p:cBhvr additive="base">
                                        <p:cTn id="12" dur="500" fill="hold"/>
                                        <p:tgtEl>
                                          <p:spTgt spid="225285"/>
                                        </p:tgtEl>
                                        <p:attrNameLst>
                                          <p:attrName>ppt_x</p:attrName>
                                        </p:attrNameLst>
                                      </p:cBhvr>
                                      <p:tavLst>
                                        <p:tav tm="0">
                                          <p:val>
                                            <p:strVal val="0-#ppt_w/2"/>
                                          </p:val>
                                        </p:tav>
                                        <p:tav tm="100000">
                                          <p:val>
                                            <p:strVal val="#ppt_x"/>
                                          </p:val>
                                        </p:tav>
                                      </p:tavLst>
                                    </p:anim>
                                    <p:anim calcmode="lin" valueType="num">
                                      <p:cBhvr additive="base">
                                        <p:cTn id="13" dur="500" fill="hold"/>
                                        <p:tgtEl>
                                          <p:spTgt spid="22528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Arrow"/>
                                        </p:tgtEl>
                                      </p:cMediaNode>
                                    </p:audio>
                                  </p:sub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22529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225286"/>
                                        </p:tgtEl>
                                        <p:attrNameLst>
                                          <p:attrName>style.visibility</p:attrName>
                                        </p:attrNameLst>
                                      </p:cBhvr>
                                      <p:to>
                                        <p:strVal val="visible"/>
                                      </p:to>
                                    </p:set>
                                    <p:anim calcmode="lin" valueType="num">
                                      <p:cBhvr additive="base">
                                        <p:cTn id="21" dur="500" fill="hold"/>
                                        <p:tgtEl>
                                          <p:spTgt spid="225286"/>
                                        </p:tgtEl>
                                        <p:attrNameLst>
                                          <p:attrName>ppt_x</p:attrName>
                                        </p:attrNameLst>
                                      </p:cBhvr>
                                      <p:tavLst>
                                        <p:tav tm="0">
                                          <p:val>
                                            <p:strVal val="1+#ppt_w/2"/>
                                          </p:val>
                                        </p:tav>
                                        <p:tav tm="100000">
                                          <p:val>
                                            <p:strVal val="#ppt_x"/>
                                          </p:val>
                                        </p:tav>
                                      </p:tavLst>
                                    </p:anim>
                                    <p:anim calcmode="lin" valueType="num">
                                      <p:cBhvr additive="base">
                                        <p:cTn id="22" dur="500" fill="hold"/>
                                        <p:tgtEl>
                                          <p:spTgt spid="22528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3" name="Arrow"/>
                                        </p:tgtEl>
                                      </p:cMediaNode>
                                    </p:audio>
                                  </p:sub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22529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25289"/>
                                        </p:tgtEl>
                                        <p:attrNameLst>
                                          <p:attrName>style.visibility</p:attrName>
                                        </p:attrNameLst>
                                      </p:cBhvr>
                                      <p:to>
                                        <p:strVal val="visible"/>
                                      </p:to>
                                    </p:set>
                                    <p:anim calcmode="lin" valueType="num">
                                      <p:cBhvr additive="base">
                                        <p:cTn id="30" dur="500" fill="hold"/>
                                        <p:tgtEl>
                                          <p:spTgt spid="225289"/>
                                        </p:tgtEl>
                                        <p:attrNameLst>
                                          <p:attrName>ppt_x</p:attrName>
                                        </p:attrNameLst>
                                      </p:cBhvr>
                                      <p:tavLst>
                                        <p:tav tm="0">
                                          <p:val>
                                            <p:strVal val="0-#ppt_w/2"/>
                                          </p:val>
                                        </p:tav>
                                        <p:tav tm="100000">
                                          <p:val>
                                            <p:strVal val="#ppt_x"/>
                                          </p:val>
                                        </p:tav>
                                      </p:tavLst>
                                    </p:anim>
                                    <p:anim calcmode="lin" valueType="num">
                                      <p:cBhvr additive="base">
                                        <p:cTn id="31" dur="500" fill="hold"/>
                                        <p:tgtEl>
                                          <p:spTgt spid="22528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3" name="Arrow"/>
                                        </p:tgtEl>
                                      </p:cMediaNode>
                                    </p:audio>
                                  </p:sub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22529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25294"/>
                                        </p:tgtEl>
                                        <p:attrNameLst>
                                          <p:attrName>style.visibility</p:attrName>
                                        </p:attrNameLst>
                                      </p:cBhvr>
                                      <p:to>
                                        <p:strVal val="visible"/>
                                      </p:to>
                                    </p:set>
                                    <p:anim calcmode="lin" valueType="num">
                                      <p:cBhvr additive="base">
                                        <p:cTn id="39" dur="500" fill="hold"/>
                                        <p:tgtEl>
                                          <p:spTgt spid="225294"/>
                                        </p:tgtEl>
                                        <p:attrNameLst>
                                          <p:attrName>ppt_x</p:attrName>
                                        </p:attrNameLst>
                                      </p:cBhvr>
                                      <p:tavLst>
                                        <p:tav tm="0">
                                          <p:val>
                                            <p:strVal val="#ppt_x"/>
                                          </p:val>
                                        </p:tav>
                                        <p:tav tm="100000">
                                          <p:val>
                                            <p:strVal val="#ppt_x"/>
                                          </p:val>
                                        </p:tav>
                                      </p:tavLst>
                                    </p:anim>
                                    <p:anim calcmode="lin" valueType="num">
                                      <p:cBhvr additive="base">
                                        <p:cTn id="40" dur="500" fill="hold"/>
                                        <p:tgtEl>
                                          <p:spTgt spid="22529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4" name="Cymbal"/>
                                        </p:tgtEl>
                                      </p:cMediaNode>
                                    </p:audio>
                                  </p:sub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499"/>
                                          </p:stCondLst>
                                        </p:cTn>
                                        <p:tgtEl>
                                          <p:spTgt spid="22529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225296">
                                            <p:txEl>
                                              <p:pRg st="0" end="0"/>
                                            </p:txEl>
                                          </p:spTgt>
                                        </p:tgtEl>
                                        <p:attrNameLst>
                                          <p:attrName>style.visibility</p:attrName>
                                        </p:attrNameLst>
                                      </p:cBhvr>
                                      <p:to>
                                        <p:strVal val="visible"/>
                                      </p:to>
                                    </p:set>
                                    <p:animEffect transition="in" filter="box(out)">
                                      <p:cBhvr>
                                        <p:cTn id="48" dur="500"/>
                                        <p:tgtEl>
                                          <p:spTgt spid="225296">
                                            <p:txEl>
                                              <p:pRg st="0" end="0"/>
                                            </p:txEl>
                                          </p:spTgt>
                                        </p:tgtEl>
                                      </p:cBhvr>
                                    </p:animEffect>
                                  </p:childTnLst>
                                  <p:subTnLst>
                                    <p:audio>
                                      <p:cMediaNode>
                                        <p:cTn display="0" masterRel="sameClick">
                                          <p:stCondLst>
                                            <p:cond evt="begin" delay="0">
                                              <p:tn val="46"/>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95" grpId="0" animBg="1" autoUpdateAnimBg="0"/>
      <p:bldP spid="225285" grpId="0" animBg="1"/>
      <p:bldP spid="225286" grpId="0" animBg="1"/>
      <p:bldP spid="225289" grpId="0" animBg="1"/>
      <p:bldP spid="225290" grpId="0" autoUpdateAnimBg="0"/>
      <p:bldP spid="225291" grpId="0" autoUpdateAnimBg="0"/>
      <p:bldP spid="225292" grpId="0" autoUpdateAnimBg="0"/>
      <p:bldP spid="225293" grpId="0" autoUpdateAnimBg="0"/>
      <p:bldP spid="225294" grpId="0" animBg="1"/>
      <p:bldP spid="225296"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OpenSSL</a:t>
            </a:r>
            <a:r>
              <a:rPr lang="en-US" dirty="0" smtClean="0"/>
              <a:t> </a:t>
            </a:r>
            <a:r>
              <a:rPr lang="en-US" dirty="0" err="1" smtClean="0"/>
              <a:t>HeartBleed</a:t>
            </a:r>
            <a:r>
              <a:rPr lang="en-US" dirty="0" smtClean="0"/>
              <a:t> Vulnerability</a:t>
            </a:r>
            <a:endParaRPr lang="en-US" dirty="0"/>
          </a:p>
        </p:txBody>
      </p:sp>
      <p:sp>
        <p:nvSpPr>
          <p:cNvPr id="3" name="Content Placeholder 2"/>
          <p:cNvSpPr>
            <a:spLocks noGrp="1"/>
          </p:cNvSpPr>
          <p:nvPr>
            <p:ph idx="1"/>
          </p:nvPr>
        </p:nvSpPr>
        <p:spPr/>
        <p:txBody>
          <a:bodyPr/>
          <a:lstStyle/>
          <a:p>
            <a:r>
              <a:rPr lang="en-US" dirty="0"/>
              <a:t>https://www.youtube.com/watch?v=wxsNlnf8l8s</a:t>
            </a:r>
          </a:p>
        </p:txBody>
      </p:sp>
    </p:spTree>
    <p:extLst>
      <p:ext uri="{BB962C8B-B14F-4D97-AF65-F5344CB8AC3E}">
        <p14:creationId xmlns:p14="http://schemas.microsoft.com/office/powerpoint/2010/main" val="707303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685800" y="1752600"/>
            <a:ext cx="7772400" cy="1143000"/>
          </a:xfrm>
        </p:spPr>
        <p:txBody>
          <a:bodyPr/>
          <a:lstStyle/>
          <a:p>
            <a:r>
              <a:rPr lang="en-US"/>
              <a:t>IPSec</a:t>
            </a:r>
          </a:p>
        </p:txBody>
      </p:sp>
      <p:sp>
        <p:nvSpPr>
          <p:cNvPr id="3"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FA1BEF04-5374-4D52-BE12-8463D9F43E3F}" type="slidenum">
              <a:rPr lang="en-US">
                <a:latin typeface="Times New Roman" pitchFamily="18" charset="0"/>
              </a:rPr>
              <a:pPr/>
              <a:t>25</a:t>
            </a:fld>
            <a:endParaRPr lang="en-US">
              <a:latin typeface="Times New Roman" pitchFamily="18" charset="0"/>
            </a:endParaRPr>
          </a:p>
        </p:txBody>
      </p:sp>
    </p:spTree>
    <p:extLst>
      <p:ext uri="{BB962C8B-B14F-4D97-AF65-F5344CB8AC3E}">
        <p14:creationId xmlns:p14="http://schemas.microsoft.com/office/powerpoint/2010/main" val="1770352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a:t>IPSec and SSL</a:t>
            </a:r>
          </a:p>
        </p:txBody>
      </p:sp>
      <p:sp>
        <p:nvSpPr>
          <p:cNvPr id="229379" name="Rectangle 3"/>
          <p:cNvSpPr>
            <a:spLocks noGrp="1" noChangeArrowheads="1"/>
          </p:cNvSpPr>
          <p:nvPr>
            <p:ph idx="1"/>
          </p:nvPr>
        </p:nvSpPr>
        <p:spPr>
          <a:xfrm>
            <a:off x="685800" y="1752600"/>
            <a:ext cx="2971800" cy="4267200"/>
          </a:xfrm>
          <a:noFill/>
          <a:ln/>
        </p:spPr>
        <p:txBody>
          <a:bodyPr/>
          <a:lstStyle/>
          <a:p>
            <a:r>
              <a:rPr lang="en-US" sz="2800"/>
              <a:t>IPSec lives at the network layer</a:t>
            </a:r>
          </a:p>
          <a:p>
            <a:r>
              <a:rPr lang="en-US" sz="2800"/>
              <a:t>IPSec is transparent to applications</a:t>
            </a:r>
          </a:p>
        </p:txBody>
      </p:sp>
      <p:sp>
        <p:nvSpPr>
          <p:cNvPr id="27"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11458987-44CE-45E3-B015-5B4492F430CF}" type="slidenum">
              <a:rPr lang="en-US">
                <a:latin typeface="Times New Roman" pitchFamily="18" charset="0"/>
              </a:rPr>
              <a:pPr/>
              <a:t>26</a:t>
            </a:fld>
            <a:endParaRPr lang="en-US">
              <a:latin typeface="Times New Roman" pitchFamily="18" charset="0"/>
            </a:endParaRPr>
          </a:p>
        </p:txBody>
      </p:sp>
      <p:sp>
        <p:nvSpPr>
          <p:cNvPr id="229380" name="Rectangle 4"/>
          <p:cNvSpPr>
            <a:spLocks noChangeArrowheads="1"/>
          </p:cNvSpPr>
          <p:nvPr/>
        </p:nvSpPr>
        <p:spPr bwMode="auto">
          <a:xfrm>
            <a:off x="5803900" y="2070100"/>
            <a:ext cx="1892300" cy="3530600"/>
          </a:xfrm>
          <a:prstGeom prst="rect">
            <a:avLst/>
          </a:prstGeom>
          <a:solidFill>
            <a:schemeClr val="accent2"/>
          </a:solidFill>
          <a:ln w="38100">
            <a:solidFill>
              <a:schemeClr val="accent2"/>
            </a:solidFill>
            <a:miter lim="800000"/>
            <a:headEnd/>
            <a:tailEnd/>
          </a:ln>
          <a:effectLst/>
        </p:spPr>
        <p:txBody>
          <a:bodyPr wrap="none" anchor="ctr"/>
          <a:lstStyle/>
          <a:p>
            <a:endParaRPr lang="en-US"/>
          </a:p>
        </p:txBody>
      </p:sp>
      <p:grpSp>
        <p:nvGrpSpPr>
          <p:cNvPr id="229381" name="Group 5"/>
          <p:cNvGrpSpPr>
            <a:grpSpLocks/>
          </p:cNvGrpSpPr>
          <p:nvPr/>
        </p:nvGrpSpPr>
        <p:grpSpPr bwMode="auto">
          <a:xfrm>
            <a:off x="5734050" y="2184400"/>
            <a:ext cx="1898650" cy="3530600"/>
            <a:chOff x="3076" y="888"/>
            <a:chExt cx="1196" cy="2224"/>
          </a:xfrm>
        </p:grpSpPr>
        <p:sp>
          <p:nvSpPr>
            <p:cNvPr id="229382" name="Rectangle 6"/>
            <p:cNvSpPr>
              <a:spLocks noChangeArrowheads="1"/>
            </p:cNvSpPr>
            <p:nvPr/>
          </p:nvSpPr>
          <p:spPr bwMode="auto">
            <a:xfrm>
              <a:off x="3080" y="888"/>
              <a:ext cx="1192" cy="2224"/>
            </a:xfrm>
            <a:prstGeom prst="rect">
              <a:avLst/>
            </a:prstGeom>
            <a:solidFill>
              <a:schemeClr val="bg1"/>
            </a:solidFill>
            <a:ln w="38100">
              <a:solidFill>
                <a:schemeClr val="accent2"/>
              </a:solidFill>
              <a:miter lim="800000"/>
              <a:headEnd/>
              <a:tailEnd/>
            </a:ln>
            <a:effectLst/>
          </p:spPr>
          <p:txBody>
            <a:bodyPr wrap="none" anchor="ctr"/>
            <a:lstStyle/>
            <a:p>
              <a:endParaRPr lang="en-US"/>
            </a:p>
          </p:txBody>
        </p:sp>
        <p:sp>
          <p:nvSpPr>
            <p:cNvPr id="229383" name="Text Box 7"/>
            <p:cNvSpPr txBox="1">
              <a:spLocks noChangeArrowheads="1"/>
            </p:cNvSpPr>
            <p:nvPr/>
          </p:nvSpPr>
          <p:spPr bwMode="auto">
            <a:xfrm>
              <a:off x="3162" y="949"/>
              <a:ext cx="1045" cy="2152"/>
            </a:xfrm>
            <a:prstGeom prst="rect">
              <a:avLst/>
            </a:prstGeom>
            <a:noFill/>
            <a:ln w="9525">
              <a:noFill/>
              <a:miter lim="800000"/>
              <a:headEnd/>
              <a:tailEnd/>
            </a:ln>
            <a:effectLst/>
          </p:spPr>
          <p:txBody>
            <a:bodyPr wrap="none">
              <a:spAutoFit/>
            </a:bodyPr>
            <a:lstStyle/>
            <a:p>
              <a:pPr algn="ctr" eaLnBrk="0" hangingPunct="0"/>
              <a:r>
                <a:rPr lang="en-US" sz="2400" b="0" dirty="0">
                  <a:latin typeface="Arial" pitchFamily="34" charset="0"/>
                </a:rPr>
                <a:t>application</a:t>
              </a:r>
            </a:p>
            <a:p>
              <a:pPr algn="ctr" eaLnBrk="0" hangingPunct="0"/>
              <a:endParaRPr lang="en-US" sz="2400" b="0" dirty="0">
                <a:latin typeface="Arial" pitchFamily="34" charset="0"/>
              </a:endParaRPr>
            </a:p>
            <a:p>
              <a:pPr algn="ctr" eaLnBrk="0" hangingPunct="0"/>
              <a:r>
                <a:rPr lang="en-US" sz="2400" b="0" dirty="0">
                  <a:latin typeface="Arial" pitchFamily="34" charset="0"/>
                </a:rPr>
                <a:t>transport</a:t>
              </a:r>
            </a:p>
            <a:p>
              <a:pPr algn="ctr" eaLnBrk="0" hangingPunct="0"/>
              <a:endParaRPr lang="en-US" sz="2400" b="0" dirty="0">
                <a:latin typeface="Arial" pitchFamily="34" charset="0"/>
              </a:endParaRPr>
            </a:p>
            <a:p>
              <a:pPr algn="ctr" eaLnBrk="0" hangingPunct="0"/>
              <a:r>
                <a:rPr lang="en-US" sz="2400" b="0" dirty="0">
                  <a:latin typeface="Arial" pitchFamily="34" charset="0"/>
                </a:rPr>
                <a:t>network</a:t>
              </a:r>
            </a:p>
            <a:p>
              <a:pPr algn="ctr" eaLnBrk="0" hangingPunct="0"/>
              <a:endParaRPr lang="en-US" sz="2400" b="0" dirty="0">
                <a:latin typeface="Arial" pitchFamily="34" charset="0"/>
              </a:endParaRPr>
            </a:p>
            <a:p>
              <a:pPr algn="ctr" eaLnBrk="0" hangingPunct="0"/>
              <a:r>
                <a:rPr lang="en-US" sz="2400" b="0" dirty="0">
                  <a:latin typeface="Arial" pitchFamily="34" charset="0"/>
                </a:rPr>
                <a:t>link</a:t>
              </a:r>
            </a:p>
            <a:p>
              <a:pPr algn="ctr" eaLnBrk="0" hangingPunct="0"/>
              <a:endParaRPr lang="en-US" sz="2400" b="0" dirty="0">
                <a:latin typeface="Arial" pitchFamily="34" charset="0"/>
              </a:endParaRPr>
            </a:p>
            <a:p>
              <a:pPr algn="ctr" eaLnBrk="0" hangingPunct="0"/>
              <a:r>
                <a:rPr lang="en-US" sz="2400" b="0" dirty="0">
                  <a:latin typeface="Arial" pitchFamily="34" charset="0"/>
                </a:rPr>
                <a:t>physical</a:t>
              </a:r>
            </a:p>
          </p:txBody>
        </p:sp>
        <p:sp>
          <p:nvSpPr>
            <p:cNvPr id="229384" name="Line 8"/>
            <p:cNvSpPr>
              <a:spLocks noChangeShapeType="1"/>
            </p:cNvSpPr>
            <p:nvPr/>
          </p:nvSpPr>
          <p:spPr bwMode="auto">
            <a:xfrm>
              <a:off x="3076" y="1324"/>
              <a:ext cx="1188" cy="0"/>
            </a:xfrm>
            <a:prstGeom prst="line">
              <a:avLst/>
            </a:prstGeom>
            <a:noFill/>
            <a:ln w="38100">
              <a:solidFill>
                <a:schemeClr val="accent2"/>
              </a:solidFill>
              <a:round/>
              <a:headEnd/>
              <a:tailEnd/>
            </a:ln>
            <a:effectLst/>
          </p:spPr>
          <p:txBody>
            <a:bodyPr wrap="none" anchor="ctr"/>
            <a:lstStyle/>
            <a:p>
              <a:endParaRPr lang="en-US"/>
            </a:p>
          </p:txBody>
        </p:sp>
        <p:sp>
          <p:nvSpPr>
            <p:cNvPr id="229385" name="Line 9"/>
            <p:cNvSpPr>
              <a:spLocks noChangeShapeType="1"/>
            </p:cNvSpPr>
            <p:nvPr/>
          </p:nvSpPr>
          <p:spPr bwMode="auto">
            <a:xfrm>
              <a:off x="3076" y="1768"/>
              <a:ext cx="1188" cy="0"/>
            </a:xfrm>
            <a:prstGeom prst="line">
              <a:avLst/>
            </a:prstGeom>
            <a:noFill/>
            <a:ln w="38100">
              <a:solidFill>
                <a:schemeClr val="accent2"/>
              </a:solidFill>
              <a:round/>
              <a:headEnd/>
              <a:tailEnd/>
            </a:ln>
            <a:effectLst/>
          </p:spPr>
          <p:txBody>
            <a:bodyPr wrap="none" anchor="ctr"/>
            <a:lstStyle/>
            <a:p>
              <a:endParaRPr lang="en-US"/>
            </a:p>
          </p:txBody>
        </p:sp>
        <p:sp>
          <p:nvSpPr>
            <p:cNvPr id="229386" name="Line 10"/>
            <p:cNvSpPr>
              <a:spLocks noChangeShapeType="1"/>
            </p:cNvSpPr>
            <p:nvPr/>
          </p:nvSpPr>
          <p:spPr bwMode="auto">
            <a:xfrm>
              <a:off x="3076" y="2216"/>
              <a:ext cx="1188" cy="0"/>
            </a:xfrm>
            <a:prstGeom prst="line">
              <a:avLst/>
            </a:prstGeom>
            <a:noFill/>
            <a:ln w="38100">
              <a:solidFill>
                <a:schemeClr val="accent2"/>
              </a:solidFill>
              <a:round/>
              <a:headEnd/>
              <a:tailEnd/>
            </a:ln>
            <a:effectLst/>
          </p:spPr>
          <p:txBody>
            <a:bodyPr wrap="none" anchor="ctr"/>
            <a:lstStyle/>
            <a:p>
              <a:endParaRPr lang="en-US"/>
            </a:p>
          </p:txBody>
        </p:sp>
        <p:sp>
          <p:nvSpPr>
            <p:cNvPr id="229387" name="Line 11"/>
            <p:cNvSpPr>
              <a:spLocks noChangeShapeType="1"/>
            </p:cNvSpPr>
            <p:nvPr/>
          </p:nvSpPr>
          <p:spPr bwMode="auto">
            <a:xfrm>
              <a:off x="3076" y="2664"/>
              <a:ext cx="1188" cy="0"/>
            </a:xfrm>
            <a:prstGeom prst="line">
              <a:avLst/>
            </a:prstGeom>
            <a:noFill/>
            <a:ln w="38100">
              <a:solidFill>
                <a:schemeClr val="accent2"/>
              </a:solidFill>
              <a:round/>
              <a:headEnd/>
              <a:tailEnd/>
            </a:ln>
            <a:effectLst/>
          </p:spPr>
          <p:txBody>
            <a:bodyPr wrap="none" anchor="ctr"/>
            <a:lstStyle/>
            <a:p>
              <a:endParaRPr lang="en-US"/>
            </a:p>
          </p:txBody>
        </p:sp>
      </p:grpSp>
      <p:sp>
        <p:nvSpPr>
          <p:cNvPr id="229388" name="Line 12"/>
          <p:cNvSpPr>
            <a:spLocks noChangeShapeType="1"/>
          </p:cNvSpPr>
          <p:nvPr/>
        </p:nvSpPr>
        <p:spPr bwMode="auto">
          <a:xfrm>
            <a:off x="5029200" y="2819400"/>
            <a:ext cx="685800" cy="0"/>
          </a:xfrm>
          <a:prstGeom prst="line">
            <a:avLst/>
          </a:prstGeom>
          <a:noFill/>
          <a:ln w="50800">
            <a:solidFill>
              <a:srgbClr val="FF0000"/>
            </a:solidFill>
            <a:round/>
            <a:headEnd/>
            <a:tailEnd type="triangle" w="med" len="med"/>
          </a:ln>
          <a:effectLst/>
        </p:spPr>
        <p:txBody>
          <a:bodyPr wrap="none" anchor="ctr"/>
          <a:lstStyle/>
          <a:p>
            <a:endParaRPr lang="en-US"/>
          </a:p>
        </p:txBody>
      </p:sp>
      <p:sp>
        <p:nvSpPr>
          <p:cNvPr id="229389" name="Rectangle 13"/>
          <p:cNvSpPr>
            <a:spLocks noChangeArrowheads="1"/>
          </p:cNvSpPr>
          <p:nvPr/>
        </p:nvSpPr>
        <p:spPr bwMode="auto">
          <a:xfrm>
            <a:off x="4090988" y="2530475"/>
            <a:ext cx="774700" cy="517525"/>
          </a:xfrm>
          <a:prstGeom prst="rect">
            <a:avLst/>
          </a:prstGeom>
          <a:noFill/>
          <a:ln w="9525">
            <a:noFill/>
            <a:miter lim="800000"/>
            <a:headEnd/>
            <a:tailEnd/>
          </a:ln>
          <a:effectLst/>
        </p:spPr>
        <p:txBody>
          <a:bodyPr wrap="none">
            <a:spAutoFit/>
          </a:bodyPr>
          <a:lstStyle/>
          <a:p>
            <a:pPr algn="ctr"/>
            <a:r>
              <a:rPr lang="en-US" b="0"/>
              <a:t>SSL</a:t>
            </a:r>
          </a:p>
        </p:txBody>
      </p:sp>
      <p:sp>
        <p:nvSpPr>
          <p:cNvPr id="229390" name="Rectangle 14"/>
          <p:cNvSpPr>
            <a:spLocks noChangeArrowheads="1"/>
          </p:cNvSpPr>
          <p:nvPr/>
        </p:nvSpPr>
        <p:spPr bwMode="auto">
          <a:xfrm>
            <a:off x="3886200" y="2362200"/>
            <a:ext cx="1143000" cy="838200"/>
          </a:xfrm>
          <a:prstGeom prst="rect">
            <a:avLst/>
          </a:prstGeom>
          <a:solidFill>
            <a:schemeClr val="accent1">
              <a:alpha val="0"/>
            </a:schemeClr>
          </a:solidFill>
          <a:ln w="38100">
            <a:solidFill>
              <a:schemeClr val="hlink"/>
            </a:solidFill>
            <a:miter lim="800000"/>
            <a:headEnd/>
            <a:tailEnd/>
          </a:ln>
          <a:effectLst/>
        </p:spPr>
        <p:txBody>
          <a:bodyPr wrap="none" anchor="ctr"/>
          <a:lstStyle/>
          <a:p>
            <a:endParaRPr lang="en-US"/>
          </a:p>
        </p:txBody>
      </p:sp>
      <p:sp>
        <p:nvSpPr>
          <p:cNvPr id="229391" name="Line 15"/>
          <p:cNvSpPr>
            <a:spLocks noChangeShapeType="1"/>
          </p:cNvSpPr>
          <p:nvPr/>
        </p:nvSpPr>
        <p:spPr bwMode="auto">
          <a:xfrm>
            <a:off x="7696200" y="2895600"/>
            <a:ext cx="228600" cy="609600"/>
          </a:xfrm>
          <a:prstGeom prst="line">
            <a:avLst/>
          </a:prstGeom>
          <a:noFill/>
          <a:ln w="9525">
            <a:solidFill>
              <a:schemeClr val="tx1"/>
            </a:solidFill>
            <a:round/>
            <a:headEnd/>
            <a:tailEnd/>
          </a:ln>
          <a:effectLst/>
        </p:spPr>
        <p:txBody>
          <a:bodyPr wrap="none" anchor="ctr"/>
          <a:lstStyle/>
          <a:p>
            <a:endParaRPr lang="en-US"/>
          </a:p>
        </p:txBody>
      </p:sp>
      <p:sp>
        <p:nvSpPr>
          <p:cNvPr id="229392" name="Line 16"/>
          <p:cNvSpPr>
            <a:spLocks noChangeShapeType="1"/>
          </p:cNvSpPr>
          <p:nvPr/>
        </p:nvSpPr>
        <p:spPr bwMode="auto">
          <a:xfrm flipH="1">
            <a:off x="7696200" y="3505200"/>
            <a:ext cx="228600" cy="685800"/>
          </a:xfrm>
          <a:prstGeom prst="line">
            <a:avLst/>
          </a:prstGeom>
          <a:noFill/>
          <a:ln w="9525">
            <a:solidFill>
              <a:schemeClr val="tx1"/>
            </a:solidFill>
            <a:round/>
            <a:headEnd/>
            <a:tailEnd/>
          </a:ln>
          <a:effectLst/>
        </p:spPr>
        <p:txBody>
          <a:bodyPr wrap="none" anchor="ctr"/>
          <a:lstStyle/>
          <a:p>
            <a:endParaRPr lang="en-US"/>
          </a:p>
        </p:txBody>
      </p:sp>
      <p:sp>
        <p:nvSpPr>
          <p:cNvPr id="229393" name="Rectangle 17"/>
          <p:cNvSpPr>
            <a:spLocks noChangeArrowheads="1"/>
          </p:cNvSpPr>
          <p:nvPr/>
        </p:nvSpPr>
        <p:spPr bwMode="auto">
          <a:xfrm>
            <a:off x="8001000" y="3216275"/>
            <a:ext cx="638175" cy="517525"/>
          </a:xfrm>
          <a:prstGeom prst="rect">
            <a:avLst/>
          </a:prstGeom>
          <a:noFill/>
          <a:ln w="9525">
            <a:noFill/>
            <a:miter lim="800000"/>
            <a:headEnd/>
            <a:tailEnd/>
          </a:ln>
          <a:effectLst/>
        </p:spPr>
        <p:txBody>
          <a:bodyPr wrap="none">
            <a:spAutoFit/>
          </a:bodyPr>
          <a:lstStyle/>
          <a:p>
            <a:r>
              <a:rPr lang="en-US" b="0"/>
              <a:t>OS</a:t>
            </a:r>
          </a:p>
        </p:txBody>
      </p:sp>
      <p:sp>
        <p:nvSpPr>
          <p:cNvPr id="229394" name="Line 18"/>
          <p:cNvSpPr>
            <a:spLocks noChangeShapeType="1"/>
          </p:cNvSpPr>
          <p:nvPr/>
        </p:nvSpPr>
        <p:spPr bwMode="auto">
          <a:xfrm>
            <a:off x="7696200" y="2057400"/>
            <a:ext cx="228600" cy="457200"/>
          </a:xfrm>
          <a:prstGeom prst="line">
            <a:avLst/>
          </a:prstGeom>
          <a:noFill/>
          <a:ln w="9525">
            <a:solidFill>
              <a:schemeClr val="tx1"/>
            </a:solidFill>
            <a:round/>
            <a:headEnd/>
            <a:tailEnd/>
          </a:ln>
          <a:effectLst/>
        </p:spPr>
        <p:txBody>
          <a:bodyPr wrap="none" anchor="ctr"/>
          <a:lstStyle/>
          <a:p>
            <a:endParaRPr lang="en-US"/>
          </a:p>
        </p:txBody>
      </p:sp>
      <p:sp>
        <p:nvSpPr>
          <p:cNvPr id="229395" name="Line 19"/>
          <p:cNvSpPr>
            <a:spLocks noChangeShapeType="1"/>
          </p:cNvSpPr>
          <p:nvPr/>
        </p:nvSpPr>
        <p:spPr bwMode="auto">
          <a:xfrm flipH="1">
            <a:off x="7696200" y="2514600"/>
            <a:ext cx="228600" cy="304800"/>
          </a:xfrm>
          <a:prstGeom prst="line">
            <a:avLst/>
          </a:prstGeom>
          <a:noFill/>
          <a:ln w="9525">
            <a:solidFill>
              <a:schemeClr val="tx1"/>
            </a:solidFill>
            <a:round/>
            <a:headEnd/>
            <a:tailEnd/>
          </a:ln>
          <a:effectLst/>
        </p:spPr>
        <p:txBody>
          <a:bodyPr wrap="none" anchor="ctr"/>
          <a:lstStyle/>
          <a:p>
            <a:endParaRPr lang="en-US"/>
          </a:p>
        </p:txBody>
      </p:sp>
      <p:sp>
        <p:nvSpPr>
          <p:cNvPr id="229396" name="Rectangle 20"/>
          <p:cNvSpPr>
            <a:spLocks noChangeArrowheads="1"/>
          </p:cNvSpPr>
          <p:nvPr/>
        </p:nvSpPr>
        <p:spPr bwMode="auto">
          <a:xfrm>
            <a:off x="7969250" y="2225675"/>
            <a:ext cx="869950" cy="517525"/>
          </a:xfrm>
          <a:prstGeom prst="rect">
            <a:avLst/>
          </a:prstGeom>
          <a:noFill/>
          <a:ln w="9525">
            <a:noFill/>
            <a:miter lim="800000"/>
            <a:headEnd/>
            <a:tailEnd/>
          </a:ln>
          <a:effectLst/>
        </p:spPr>
        <p:txBody>
          <a:bodyPr wrap="none">
            <a:spAutoFit/>
          </a:bodyPr>
          <a:lstStyle/>
          <a:p>
            <a:r>
              <a:rPr lang="en-US" b="0"/>
              <a:t>User</a:t>
            </a:r>
          </a:p>
        </p:txBody>
      </p:sp>
      <p:sp>
        <p:nvSpPr>
          <p:cNvPr id="229397" name="Line 21"/>
          <p:cNvSpPr>
            <a:spLocks noChangeShapeType="1"/>
          </p:cNvSpPr>
          <p:nvPr/>
        </p:nvSpPr>
        <p:spPr bwMode="auto">
          <a:xfrm>
            <a:off x="7696200" y="4343400"/>
            <a:ext cx="228600" cy="609600"/>
          </a:xfrm>
          <a:prstGeom prst="line">
            <a:avLst/>
          </a:prstGeom>
          <a:noFill/>
          <a:ln w="9525">
            <a:solidFill>
              <a:schemeClr val="tx1"/>
            </a:solidFill>
            <a:round/>
            <a:headEnd/>
            <a:tailEnd/>
          </a:ln>
          <a:effectLst/>
        </p:spPr>
        <p:txBody>
          <a:bodyPr wrap="none" anchor="ctr"/>
          <a:lstStyle/>
          <a:p>
            <a:endParaRPr lang="en-US"/>
          </a:p>
        </p:txBody>
      </p:sp>
      <p:sp>
        <p:nvSpPr>
          <p:cNvPr id="229398" name="Line 22"/>
          <p:cNvSpPr>
            <a:spLocks noChangeShapeType="1"/>
          </p:cNvSpPr>
          <p:nvPr/>
        </p:nvSpPr>
        <p:spPr bwMode="auto">
          <a:xfrm flipH="1">
            <a:off x="7696200" y="4953000"/>
            <a:ext cx="228600" cy="685800"/>
          </a:xfrm>
          <a:prstGeom prst="line">
            <a:avLst/>
          </a:prstGeom>
          <a:noFill/>
          <a:ln w="9525">
            <a:solidFill>
              <a:schemeClr val="tx1"/>
            </a:solidFill>
            <a:round/>
            <a:headEnd/>
            <a:tailEnd/>
          </a:ln>
          <a:effectLst/>
        </p:spPr>
        <p:txBody>
          <a:bodyPr wrap="none" anchor="ctr"/>
          <a:lstStyle/>
          <a:p>
            <a:endParaRPr lang="en-US"/>
          </a:p>
        </p:txBody>
      </p:sp>
      <p:sp>
        <p:nvSpPr>
          <p:cNvPr id="229399" name="Rectangle 23"/>
          <p:cNvSpPr>
            <a:spLocks noChangeArrowheads="1"/>
          </p:cNvSpPr>
          <p:nvPr/>
        </p:nvSpPr>
        <p:spPr bwMode="auto">
          <a:xfrm>
            <a:off x="8008938" y="4724400"/>
            <a:ext cx="677862" cy="446088"/>
          </a:xfrm>
          <a:prstGeom prst="rect">
            <a:avLst/>
          </a:prstGeom>
          <a:noFill/>
          <a:ln w="9525">
            <a:noFill/>
            <a:miter lim="800000"/>
            <a:headEnd/>
            <a:tailEnd/>
          </a:ln>
          <a:effectLst/>
        </p:spPr>
        <p:txBody>
          <a:bodyPr wrap="none">
            <a:spAutoFit/>
          </a:bodyPr>
          <a:lstStyle/>
          <a:p>
            <a:r>
              <a:rPr lang="en-US" sz="2000" b="0"/>
              <a:t>NIC</a:t>
            </a:r>
          </a:p>
        </p:txBody>
      </p:sp>
      <p:sp>
        <p:nvSpPr>
          <p:cNvPr id="229400" name="Rectangle 24"/>
          <p:cNvSpPr>
            <a:spLocks noChangeArrowheads="1"/>
          </p:cNvSpPr>
          <p:nvPr/>
        </p:nvSpPr>
        <p:spPr bwMode="auto">
          <a:xfrm>
            <a:off x="3886200" y="3581400"/>
            <a:ext cx="1143000" cy="838200"/>
          </a:xfrm>
          <a:prstGeom prst="rect">
            <a:avLst/>
          </a:prstGeom>
          <a:solidFill>
            <a:schemeClr val="accent1">
              <a:alpha val="0"/>
            </a:schemeClr>
          </a:solidFill>
          <a:ln w="38100">
            <a:solidFill>
              <a:schemeClr val="hlink"/>
            </a:solidFill>
            <a:miter lim="800000"/>
            <a:headEnd/>
            <a:tailEnd/>
          </a:ln>
          <a:effectLst/>
        </p:spPr>
        <p:txBody>
          <a:bodyPr wrap="none" anchor="ctr"/>
          <a:lstStyle/>
          <a:p>
            <a:endParaRPr lang="en-US"/>
          </a:p>
        </p:txBody>
      </p:sp>
      <p:sp>
        <p:nvSpPr>
          <p:cNvPr id="229401" name="Line 25"/>
          <p:cNvSpPr>
            <a:spLocks noChangeShapeType="1"/>
          </p:cNvSpPr>
          <p:nvPr/>
        </p:nvSpPr>
        <p:spPr bwMode="auto">
          <a:xfrm>
            <a:off x="5029200" y="3962400"/>
            <a:ext cx="685800" cy="0"/>
          </a:xfrm>
          <a:prstGeom prst="line">
            <a:avLst/>
          </a:prstGeom>
          <a:noFill/>
          <a:ln w="50800">
            <a:solidFill>
              <a:srgbClr val="FF0000"/>
            </a:solidFill>
            <a:round/>
            <a:headEnd/>
            <a:tailEnd type="triangle" w="med" len="med"/>
          </a:ln>
          <a:effectLst/>
        </p:spPr>
        <p:txBody>
          <a:bodyPr wrap="none" anchor="ctr"/>
          <a:lstStyle/>
          <a:p>
            <a:endParaRPr lang="en-US"/>
          </a:p>
        </p:txBody>
      </p:sp>
      <p:sp>
        <p:nvSpPr>
          <p:cNvPr id="229402" name="Rectangle 26"/>
          <p:cNvSpPr>
            <a:spLocks noChangeArrowheads="1"/>
          </p:cNvSpPr>
          <p:nvPr/>
        </p:nvSpPr>
        <p:spPr bwMode="auto">
          <a:xfrm>
            <a:off x="3968750" y="3733800"/>
            <a:ext cx="1044575" cy="517525"/>
          </a:xfrm>
          <a:prstGeom prst="rect">
            <a:avLst/>
          </a:prstGeom>
          <a:noFill/>
          <a:ln w="9525">
            <a:noFill/>
            <a:miter lim="800000"/>
            <a:headEnd/>
            <a:tailEnd/>
          </a:ln>
          <a:effectLst/>
        </p:spPr>
        <p:txBody>
          <a:bodyPr wrap="none">
            <a:spAutoFit/>
          </a:bodyPr>
          <a:lstStyle/>
          <a:p>
            <a:pPr algn="ctr"/>
            <a:r>
              <a:rPr lang="en-US" b="0"/>
              <a:t>IPSec</a:t>
            </a:r>
          </a:p>
        </p:txBody>
      </p:sp>
    </p:spTree>
    <p:extLst>
      <p:ext uri="{BB962C8B-B14F-4D97-AF65-F5344CB8AC3E}">
        <p14:creationId xmlns:p14="http://schemas.microsoft.com/office/powerpoint/2010/main" val="41379948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685800" y="381000"/>
            <a:ext cx="7772400" cy="990600"/>
          </a:xfrm>
        </p:spPr>
        <p:txBody>
          <a:bodyPr/>
          <a:lstStyle/>
          <a:p>
            <a:r>
              <a:rPr lang="en-US"/>
              <a:t>IP Review</a:t>
            </a:r>
          </a:p>
        </p:txBody>
      </p:sp>
      <p:sp>
        <p:nvSpPr>
          <p:cNvPr id="252931" name="Rectangle 3"/>
          <p:cNvSpPr>
            <a:spLocks noGrp="1" noChangeArrowheads="1"/>
          </p:cNvSpPr>
          <p:nvPr>
            <p:ph idx="1"/>
          </p:nvPr>
        </p:nvSpPr>
        <p:spPr>
          <a:xfrm>
            <a:off x="685800" y="3276600"/>
            <a:ext cx="8001000" cy="533400"/>
          </a:xfrm>
        </p:spPr>
        <p:txBody>
          <a:bodyPr>
            <a:normAutofit lnSpcReduction="10000"/>
          </a:bodyPr>
          <a:lstStyle/>
          <a:p>
            <a:r>
              <a:rPr lang="en-US" sz="2800"/>
              <a:t>Where IP header is</a:t>
            </a:r>
            <a:r>
              <a:rPr lang="en-US"/>
              <a:t> </a:t>
            </a:r>
          </a:p>
        </p:txBody>
      </p:sp>
      <p:sp>
        <p:nvSpPr>
          <p:cNvPr id="10"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645A9F1A-349B-486B-B55F-51810F951882}" type="slidenum">
              <a:rPr lang="en-US">
                <a:latin typeface="Times New Roman" pitchFamily="18" charset="0"/>
              </a:rPr>
              <a:pPr/>
              <a:t>27</a:t>
            </a:fld>
            <a:endParaRPr lang="en-US">
              <a:latin typeface="Times New Roman" pitchFamily="18" charset="0"/>
            </a:endParaRPr>
          </a:p>
        </p:txBody>
      </p:sp>
      <p:pic>
        <p:nvPicPr>
          <p:cNvPr id="252939" name="Picture 11"/>
          <p:cNvPicPr>
            <a:picLocks noChangeAspect="1" noChangeArrowheads="1"/>
          </p:cNvPicPr>
          <p:nvPr/>
        </p:nvPicPr>
        <p:blipFill>
          <a:blip r:embed="rId2" cstate="print"/>
          <a:srcRect/>
          <a:stretch>
            <a:fillRect/>
          </a:stretch>
        </p:blipFill>
        <p:spPr bwMode="auto">
          <a:xfrm>
            <a:off x="2084388" y="3786188"/>
            <a:ext cx="4545012" cy="2538412"/>
          </a:xfrm>
          <a:prstGeom prst="rect">
            <a:avLst/>
          </a:prstGeom>
          <a:noFill/>
        </p:spPr>
      </p:pic>
      <p:sp>
        <p:nvSpPr>
          <p:cNvPr id="252932" name="Rectangle 4"/>
          <p:cNvSpPr>
            <a:spLocks noChangeArrowheads="1"/>
          </p:cNvSpPr>
          <p:nvPr/>
        </p:nvSpPr>
        <p:spPr bwMode="auto">
          <a:xfrm>
            <a:off x="2668588" y="2387600"/>
            <a:ext cx="1901825" cy="587375"/>
          </a:xfrm>
          <a:prstGeom prst="rect">
            <a:avLst/>
          </a:prstGeom>
          <a:noFill/>
          <a:ln w="9525">
            <a:noFill/>
            <a:miter lim="800000"/>
            <a:headEnd/>
            <a:tailEnd/>
          </a:ln>
          <a:effectLst/>
        </p:spPr>
        <p:txBody>
          <a:bodyPr wrap="none">
            <a:spAutoFit/>
          </a:bodyPr>
          <a:lstStyle/>
          <a:p>
            <a:r>
              <a:rPr lang="en-US" sz="2800">
                <a:solidFill>
                  <a:srgbClr val="03CC0C"/>
                </a:solidFill>
              </a:rPr>
              <a:t>IP header</a:t>
            </a:r>
            <a:endParaRPr lang="en-US" sz="3200" b="0"/>
          </a:p>
        </p:txBody>
      </p:sp>
      <p:sp>
        <p:nvSpPr>
          <p:cNvPr id="252933" name="Rectangle 5"/>
          <p:cNvSpPr>
            <a:spLocks noChangeArrowheads="1"/>
          </p:cNvSpPr>
          <p:nvPr/>
        </p:nvSpPr>
        <p:spPr bwMode="auto">
          <a:xfrm>
            <a:off x="4867275" y="2362200"/>
            <a:ext cx="955675" cy="587375"/>
          </a:xfrm>
          <a:prstGeom prst="rect">
            <a:avLst/>
          </a:prstGeom>
          <a:noFill/>
          <a:ln w="9525">
            <a:noFill/>
            <a:miter lim="800000"/>
            <a:headEnd/>
            <a:tailEnd/>
          </a:ln>
          <a:effectLst/>
        </p:spPr>
        <p:txBody>
          <a:bodyPr wrap="none">
            <a:spAutoFit/>
          </a:bodyPr>
          <a:lstStyle/>
          <a:p>
            <a:r>
              <a:rPr lang="en-US" sz="2800">
                <a:solidFill>
                  <a:srgbClr val="03CC0C"/>
                </a:solidFill>
              </a:rPr>
              <a:t>data</a:t>
            </a:r>
            <a:endParaRPr lang="en-US" sz="3200">
              <a:solidFill>
                <a:schemeClr val="accent1"/>
              </a:solidFill>
            </a:endParaRPr>
          </a:p>
        </p:txBody>
      </p:sp>
      <p:sp>
        <p:nvSpPr>
          <p:cNvPr id="252934" name="Rectangle 6"/>
          <p:cNvSpPr>
            <a:spLocks noChangeArrowheads="1"/>
          </p:cNvSpPr>
          <p:nvPr/>
        </p:nvSpPr>
        <p:spPr bwMode="auto">
          <a:xfrm>
            <a:off x="2590800" y="2376488"/>
            <a:ext cx="3352800" cy="609600"/>
          </a:xfrm>
          <a:prstGeom prst="rect">
            <a:avLst/>
          </a:prstGeom>
          <a:solidFill>
            <a:schemeClr val="accent1">
              <a:alpha val="0"/>
            </a:schemeClr>
          </a:solidFill>
          <a:ln w="50800">
            <a:solidFill>
              <a:schemeClr val="tx1"/>
            </a:solidFill>
            <a:miter lim="800000"/>
            <a:headEnd/>
            <a:tailEnd/>
          </a:ln>
          <a:effectLst/>
        </p:spPr>
        <p:txBody>
          <a:bodyPr wrap="none" anchor="ctr"/>
          <a:lstStyle/>
          <a:p>
            <a:endParaRPr lang="en-US"/>
          </a:p>
        </p:txBody>
      </p:sp>
      <p:sp>
        <p:nvSpPr>
          <p:cNvPr id="252935" name="Line 7"/>
          <p:cNvSpPr>
            <a:spLocks noChangeShapeType="1"/>
          </p:cNvSpPr>
          <p:nvPr/>
        </p:nvSpPr>
        <p:spPr bwMode="auto">
          <a:xfrm>
            <a:off x="4648200" y="2387600"/>
            <a:ext cx="0" cy="609600"/>
          </a:xfrm>
          <a:prstGeom prst="line">
            <a:avLst/>
          </a:prstGeom>
          <a:noFill/>
          <a:ln w="50800">
            <a:solidFill>
              <a:schemeClr val="tx1"/>
            </a:solidFill>
            <a:round/>
            <a:headEnd/>
            <a:tailEnd/>
          </a:ln>
          <a:effectLst/>
        </p:spPr>
        <p:txBody>
          <a:bodyPr wrap="none" anchor="ctr"/>
          <a:lstStyle/>
          <a:p>
            <a:endParaRPr lang="en-US"/>
          </a:p>
        </p:txBody>
      </p:sp>
      <p:sp>
        <p:nvSpPr>
          <p:cNvPr id="252936" name="Rectangle 8"/>
          <p:cNvSpPr>
            <a:spLocks noChangeArrowheads="1"/>
          </p:cNvSpPr>
          <p:nvPr/>
        </p:nvSpPr>
        <p:spPr bwMode="auto">
          <a:xfrm>
            <a:off x="685800" y="1600200"/>
            <a:ext cx="7772400" cy="609600"/>
          </a:xfrm>
          <a:prstGeom prst="rect">
            <a:avLst/>
          </a:prstGeom>
          <a:noFill/>
          <a:ln w="9525">
            <a:noFill/>
            <a:miter lim="800000"/>
            <a:headEnd/>
            <a:tailEnd/>
          </a:ln>
          <a:effectLst/>
        </p:spPr>
        <p:txBody>
          <a:bodyPr/>
          <a:lstStyle/>
          <a:p>
            <a:pPr marL="342900" indent="-342900">
              <a:lnSpc>
                <a:spcPct val="90000"/>
              </a:lnSpc>
              <a:spcBef>
                <a:spcPct val="20000"/>
              </a:spcBef>
              <a:buClr>
                <a:schemeClr val="accent2"/>
              </a:buClr>
              <a:buSzPct val="75000"/>
              <a:buFont typeface="Wingdings" pitchFamily="2" charset="2"/>
              <a:buChar char="q"/>
            </a:pPr>
            <a:r>
              <a:rPr lang="en-US" sz="2800" b="0"/>
              <a:t>IP datagram is of the form </a:t>
            </a:r>
          </a:p>
        </p:txBody>
      </p:sp>
    </p:spTree>
    <p:extLst>
      <p:ext uri="{BB962C8B-B14F-4D97-AF65-F5344CB8AC3E}">
        <p14:creationId xmlns:p14="http://schemas.microsoft.com/office/powerpoint/2010/main" val="39250052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685800" y="457200"/>
            <a:ext cx="7772400" cy="1143000"/>
          </a:xfrm>
        </p:spPr>
        <p:txBody>
          <a:bodyPr/>
          <a:lstStyle/>
          <a:p>
            <a:r>
              <a:rPr lang="en-US"/>
              <a:t>IP and TCP</a:t>
            </a:r>
          </a:p>
        </p:txBody>
      </p:sp>
      <p:sp>
        <p:nvSpPr>
          <p:cNvPr id="253955" name="Rectangle 3"/>
          <p:cNvSpPr>
            <a:spLocks noGrp="1" noChangeArrowheads="1"/>
          </p:cNvSpPr>
          <p:nvPr>
            <p:ph idx="1"/>
          </p:nvPr>
        </p:nvSpPr>
        <p:spPr>
          <a:xfrm>
            <a:off x="685800" y="1676400"/>
            <a:ext cx="7696200" cy="1905000"/>
          </a:xfrm>
        </p:spPr>
        <p:txBody>
          <a:bodyPr/>
          <a:lstStyle/>
          <a:p>
            <a:r>
              <a:rPr lang="en-US"/>
              <a:t>Consider HTTP traffic (over TCP)</a:t>
            </a:r>
          </a:p>
          <a:p>
            <a:r>
              <a:rPr lang="en-US"/>
              <a:t>IP encapsulates TCP</a:t>
            </a:r>
          </a:p>
          <a:p>
            <a:r>
              <a:rPr lang="en-US"/>
              <a:t>TCP encapsulates HTTP</a:t>
            </a:r>
          </a:p>
        </p:txBody>
      </p:sp>
      <p:sp>
        <p:nvSpPr>
          <p:cNvPr id="20"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43033428-F163-4FE8-A73B-C6C399010E43}" type="slidenum">
              <a:rPr lang="en-US">
                <a:latin typeface="Times New Roman" pitchFamily="18" charset="0"/>
              </a:rPr>
              <a:pPr/>
              <a:t>28</a:t>
            </a:fld>
            <a:endParaRPr lang="en-US">
              <a:latin typeface="Times New Roman" pitchFamily="18" charset="0"/>
            </a:endParaRPr>
          </a:p>
        </p:txBody>
      </p:sp>
      <p:sp>
        <p:nvSpPr>
          <p:cNvPr id="253956" name="Rectangle 4"/>
          <p:cNvSpPr>
            <a:spLocks noChangeArrowheads="1"/>
          </p:cNvSpPr>
          <p:nvPr/>
        </p:nvSpPr>
        <p:spPr bwMode="auto">
          <a:xfrm>
            <a:off x="992188" y="4848225"/>
            <a:ext cx="1901825" cy="587375"/>
          </a:xfrm>
          <a:prstGeom prst="rect">
            <a:avLst/>
          </a:prstGeom>
          <a:noFill/>
          <a:ln w="9525">
            <a:noFill/>
            <a:miter lim="800000"/>
            <a:headEnd/>
            <a:tailEnd/>
          </a:ln>
          <a:effectLst/>
        </p:spPr>
        <p:txBody>
          <a:bodyPr wrap="none">
            <a:spAutoFit/>
          </a:bodyPr>
          <a:lstStyle/>
          <a:p>
            <a:r>
              <a:rPr lang="en-US" sz="2800">
                <a:solidFill>
                  <a:srgbClr val="03CC0C"/>
                </a:solidFill>
              </a:rPr>
              <a:t>IP header</a:t>
            </a:r>
            <a:endParaRPr lang="en-US" sz="3200" b="0"/>
          </a:p>
        </p:txBody>
      </p:sp>
      <p:sp>
        <p:nvSpPr>
          <p:cNvPr id="253957" name="Rectangle 5"/>
          <p:cNvSpPr>
            <a:spLocks noChangeArrowheads="1"/>
          </p:cNvSpPr>
          <p:nvPr/>
        </p:nvSpPr>
        <p:spPr bwMode="auto">
          <a:xfrm>
            <a:off x="3124200" y="4848225"/>
            <a:ext cx="1579563" cy="587375"/>
          </a:xfrm>
          <a:prstGeom prst="rect">
            <a:avLst/>
          </a:prstGeom>
          <a:noFill/>
          <a:ln w="9525">
            <a:noFill/>
            <a:miter lim="800000"/>
            <a:headEnd/>
            <a:tailEnd/>
          </a:ln>
          <a:effectLst/>
        </p:spPr>
        <p:txBody>
          <a:bodyPr wrap="none">
            <a:spAutoFit/>
          </a:bodyPr>
          <a:lstStyle/>
          <a:p>
            <a:r>
              <a:rPr lang="en-US" sz="2800"/>
              <a:t>TCP hdr</a:t>
            </a:r>
            <a:endParaRPr lang="en-US" sz="3200"/>
          </a:p>
        </p:txBody>
      </p:sp>
      <p:sp>
        <p:nvSpPr>
          <p:cNvPr id="253958" name="Rectangle 6"/>
          <p:cNvSpPr>
            <a:spLocks noChangeArrowheads="1"/>
          </p:cNvSpPr>
          <p:nvPr/>
        </p:nvSpPr>
        <p:spPr bwMode="auto">
          <a:xfrm>
            <a:off x="914400" y="4816475"/>
            <a:ext cx="7620000" cy="609600"/>
          </a:xfrm>
          <a:prstGeom prst="rect">
            <a:avLst/>
          </a:prstGeom>
          <a:solidFill>
            <a:schemeClr val="accent1">
              <a:alpha val="0"/>
            </a:schemeClr>
          </a:solidFill>
          <a:ln w="50800">
            <a:solidFill>
              <a:schemeClr val="tx1"/>
            </a:solidFill>
            <a:miter lim="800000"/>
            <a:headEnd/>
            <a:tailEnd/>
          </a:ln>
          <a:effectLst/>
        </p:spPr>
        <p:txBody>
          <a:bodyPr wrap="none" anchor="ctr"/>
          <a:lstStyle/>
          <a:p>
            <a:endParaRPr lang="en-US"/>
          </a:p>
        </p:txBody>
      </p:sp>
      <p:sp>
        <p:nvSpPr>
          <p:cNvPr id="253959" name="Line 7"/>
          <p:cNvSpPr>
            <a:spLocks noChangeShapeType="1"/>
          </p:cNvSpPr>
          <p:nvPr/>
        </p:nvSpPr>
        <p:spPr bwMode="auto">
          <a:xfrm>
            <a:off x="2971800" y="4826000"/>
            <a:ext cx="0" cy="609600"/>
          </a:xfrm>
          <a:prstGeom prst="line">
            <a:avLst/>
          </a:prstGeom>
          <a:noFill/>
          <a:ln w="50800">
            <a:solidFill>
              <a:schemeClr val="tx1"/>
            </a:solidFill>
            <a:round/>
            <a:headEnd/>
            <a:tailEnd/>
          </a:ln>
          <a:effectLst/>
        </p:spPr>
        <p:txBody>
          <a:bodyPr wrap="none" anchor="ctr"/>
          <a:lstStyle/>
          <a:p>
            <a:endParaRPr lang="en-US"/>
          </a:p>
        </p:txBody>
      </p:sp>
      <p:sp>
        <p:nvSpPr>
          <p:cNvPr id="253960" name="Line 8"/>
          <p:cNvSpPr>
            <a:spLocks noChangeShapeType="1"/>
          </p:cNvSpPr>
          <p:nvPr/>
        </p:nvSpPr>
        <p:spPr bwMode="auto">
          <a:xfrm>
            <a:off x="4800600" y="4826000"/>
            <a:ext cx="0" cy="609600"/>
          </a:xfrm>
          <a:prstGeom prst="line">
            <a:avLst/>
          </a:prstGeom>
          <a:noFill/>
          <a:ln w="50800">
            <a:solidFill>
              <a:schemeClr val="tx1"/>
            </a:solidFill>
            <a:round/>
            <a:headEnd/>
            <a:tailEnd/>
          </a:ln>
          <a:effectLst/>
        </p:spPr>
        <p:txBody>
          <a:bodyPr wrap="none" anchor="ctr"/>
          <a:lstStyle/>
          <a:p>
            <a:endParaRPr lang="en-US"/>
          </a:p>
        </p:txBody>
      </p:sp>
      <p:sp>
        <p:nvSpPr>
          <p:cNvPr id="253961" name="Line 9"/>
          <p:cNvSpPr>
            <a:spLocks noChangeShapeType="1"/>
          </p:cNvSpPr>
          <p:nvPr/>
        </p:nvSpPr>
        <p:spPr bwMode="auto">
          <a:xfrm>
            <a:off x="6781800" y="4826000"/>
            <a:ext cx="0" cy="609600"/>
          </a:xfrm>
          <a:prstGeom prst="line">
            <a:avLst/>
          </a:prstGeom>
          <a:noFill/>
          <a:ln w="50800">
            <a:solidFill>
              <a:schemeClr val="tx1"/>
            </a:solidFill>
            <a:round/>
            <a:headEnd/>
            <a:tailEnd/>
          </a:ln>
          <a:effectLst/>
        </p:spPr>
        <p:txBody>
          <a:bodyPr wrap="none" anchor="ctr"/>
          <a:lstStyle/>
          <a:p>
            <a:endParaRPr lang="en-US"/>
          </a:p>
        </p:txBody>
      </p:sp>
      <p:sp>
        <p:nvSpPr>
          <p:cNvPr id="253962" name="Rectangle 10"/>
          <p:cNvSpPr>
            <a:spLocks noChangeArrowheads="1"/>
          </p:cNvSpPr>
          <p:nvPr/>
        </p:nvSpPr>
        <p:spPr bwMode="auto">
          <a:xfrm>
            <a:off x="4824413" y="4848225"/>
            <a:ext cx="1881187" cy="587375"/>
          </a:xfrm>
          <a:prstGeom prst="rect">
            <a:avLst/>
          </a:prstGeom>
          <a:noFill/>
          <a:ln w="9525">
            <a:noFill/>
            <a:miter lim="800000"/>
            <a:headEnd/>
            <a:tailEnd/>
          </a:ln>
          <a:effectLst/>
        </p:spPr>
        <p:txBody>
          <a:bodyPr wrap="none">
            <a:spAutoFit/>
          </a:bodyPr>
          <a:lstStyle/>
          <a:p>
            <a:r>
              <a:rPr lang="en-US" sz="2800"/>
              <a:t>HTTP hdr</a:t>
            </a:r>
            <a:endParaRPr lang="en-US" sz="3200"/>
          </a:p>
        </p:txBody>
      </p:sp>
      <p:sp>
        <p:nvSpPr>
          <p:cNvPr id="253963" name="Rectangle 11"/>
          <p:cNvSpPr>
            <a:spLocks noChangeArrowheads="1"/>
          </p:cNvSpPr>
          <p:nvPr/>
        </p:nvSpPr>
        <p:spPr bwMode="auto">
          <a:xfrm>
            <a:off x="6846888" y="4848225"/>
            <a:ext cx="1687512" cy="587375"/>
          </a:xfrm>
          <a:prstGeom prst="rect">
            <a:avLst/>
          </a:prstGeom>
          <a:noFill/>
          <a:ln w="9525">
            <a:noFill/>
            <a:miter lim="800000"/>
            <a:headEnd/>
            <a:tailEnd/>
          </a:ln>
          <a:effectLst/>
        </p:spPr>
        <p:txBody>
          <a:bodyPr wrap="none">
            <a:spAutoFit/>
          </a:bodyPr>
          <a:lstStyle/>
          <a:p>
            <a:r>
              <a:rPr lang="en-US" sz="2800"/>
              <a:t>app data</a:t>
            </a:r>
            <a:endParaRPr lang="en-US" sz="3200"/>
          </a:p>
        </p:txBody>
      </p:sp>
      <p:sp>
        <p:nvSpPr>
          <p:cNvPr id="253964" name="Rectangle 12"/>
          <p:cNvSpPr>
            <a:spLocks noChangeArrowheads="1"/>
          </p:cNvSpPr>
          <p:nvPr/>
        </p:nvSpPr>
        <p:spPr bwMode="auto">
          <a:xfrm>
            <a:off x="992188" y="3683000"/>
            <a:ext cx="1901825" cy="587375"/>
          </a:xfrm>
          <a:prstGeom prst="rect">
            <a:avLst/>
          </a:prstGeom>
          <a:noFill/>
          <a:ln w="9525">
            <a:noFill/>
            <a:miter lim="800000"/>
            <a:headEnd/>
            <a:tailEnd/>
          </a:ln>
          <a:effectLst/>
        </p:spPr>
        <p:txBody>
          <a:bodyPr wrap="none">
            <a:spAutoFit/>
          </a:bodyPr>
          <a:lstStyle/>
          <a:p>
            <a:r>
              <a:rPr lang="en-US" sz="2800">
                <a:solidFill>
                  <a:srgbClr val="03CC0C"/>
                </a:solidFill>
              </a:rPr>
              <a:t>IP header</a:t>
            </a:r>
            <a:endParaRPr lang="en-US" sz="3200" b="0"/>
          </a:p>
        </p:txBody>
      </p:sp>
      <p:sp>
        <p:nvSpPr>
          <p:cNvPr id="253965" name="Rectangle 13"/>
          <p:cNvSpPr>
            <a:spLocks noChangeArrowheads="1"/>
          </p:cNvSpPr>
          <p:nvPr/>
        </p:nvSpPr>
        <p:spPr bwMode="auto">
          <a:xfrm>
            <a:off x="3190875" y="3657600"/>
            <a:ext cx="955675" cy="587375"/>
          </a:xfrm>
          <a:prstGeom prst="rect">
            <a:avLst/>
          </a:prstGeom>
          <a:noFill/>
          <a:ln w="9525">
            <a:noFill/>
            <a:miter lim="800000"/>
            <a:headEnd/>
            <a:tailEnd/>
          </a:ln>
          <a:effectLst/>
        </p:spPr>
        <p:txBody>
          <a:bodyPr wrap="none">
            <a:spAutoFit/>
          </a:bodyPr>
          <a:lstStyle/>
          <a:p>
            <a:r>
              <a:rPr lang="en-US" sz="2800">
                <a:solidFill>
                  <a:srgbClr val="03CC0C"/>
                </a:solidFill>
              </a:rPr>
              <a:t>data</a:t>
            </a:r>
            <a:endParaRPr lang="en-US" sz="3200"/>
          </a:p>
        </p:txBody>
      </p:sp>
      <p:sp>
        <p:nvSpPr>
          <p:cNvPr id="253966" name="Rectangle 14"/>
          <p:cNvSpPr>
            <a:spLocks noChangeArrowheads="1"/>
          </p:cNvSpPr>
          <p:nvPr/>
        </p:nvSpPr>
        <p:spPr bwMode="auto">
          <a:xfrm>
            <a:off x="914400" y="3673475"/>
            <a:ext cx="3352800" cy="609600"/>
          </a:xfrm>
          <a:prstGeom prst="rect">
            <a:avLst/>
          </a:prstGeom>
          <a:solidFill>
            <a:schemeClr val="accent1">
              <a:alpha val="0"/>
            </a:schemeClr>
          </a:solidFill>
          <a:ln w="50800">
            <a:solidFill>
              <a:schemeClr val="tx1"/>
            </a:solidFill>
            <a:miter lim="800000"/>
            <a:headEnd/>
            <a:tailEnd/>
          </a:ln>
          <a:effectLst/>
        </p:spPr>
        <p:txBody>
          <a:bodyPr wrap="none" anchor="ctr"/>
          <a:lstStyle/>
          <a:p>
            <a:endParaRPr lang="en-US"/>
          </a:p>
        </p:txBody>
      </p:sp>
      <p:sp>
        <p:nvSpPr>
          <p:cNvPr id="253967" name="Line 15"/>
          <p:cNvSpPr>
            <a:spLocks noChangeShapeType="1"/>
          </p:cNvSpPr>
          <p:nvPr/>
        </p:nvSpPr>
        <p:spPr bwMode="auto">
          <a:xfrm>
            <a:off x="2971800" y="3683000"/>
            <a:ext cx="0" cy="609600"/>
          </a:xfrm>
          <a:prstGeom prst="line">
            <a:avLst/>
          </a:prstGeom>
          <a:noFill/>
          <a:ln w="50800">
            <a:solidFill>
              <a:schemeClr val="tx1"/>
            </a:solidFill>
            <a:round/>
            <a:headEnd/>
            <a:tailEnd/>
          </a:ln>
          <a:effectLst/>
        </p:spPr>
        <p:txBody>
          <a:bodyPr wrap="none" anchor="ctr"/>
          <a:lstStyle/>
          <a:p>
            <a:endParaRPr lang="en-US"/>
          </a:p>
        </p:txBody>
      </p:sp>
      <p:sp>
        <p:nvSpPr>
          <p:cNvPr id="253968" name="Line 16"/>
          <p:cNvSpPr>
            <a:spLocks noChangeShapeType="1"/>
          </p:cNvSpPr>
          <p:nvPr/>
        </p:nvSpPr>
        <p:spPr bwMode="auto">
          <a:xfrm>
            <a:off x="3657600" y="4292600"/>
            <a:ext cx="0" cy="457200"/>
          </a:xfrm>
          <a:prstGeom prst="line">
            <a:avLst/>
          </a:prstGeom>
          <a:noFill/>
          <a:ln w="25400">
            <a:solidFill>
              <a:schemeClr val="tx1"/>
            </a:solidFill>
            <a:round/>
            <a:headEnd/>
            <a:tailEnd type="triangle" w="med" len="med"/>
          </a:ln>
          <a:effectLst/>
        </p:spPr>
        <p:txBody>
          <a:bodyPr wrap="none" anchor="ctr"/>
          <a:lstStyle/>
          <a:p>
            <a:endParaRPr lang="en-US"/>
          </a:p>
        </p:txBody>
      </p:sp>
      <p:sp>
        <p:nvSpPr>
          <p:cNvPr id="253969" name="Line 17"/>
          <p:cNvSpPr>
            <a:spLocks noChangeShapeType="1"/>
          </p:cNvSpPr>
          <p:nvPr/>
        </p:nvSpPr>
        <p:spPr bwMode="auto">
          <a:xfrm>
            <a:off x="3886200" y="4292600"/>
            <a:ext cx="1447800" cy="457200"/>
          </a:xfrm>
          <a:prstGeom prst="line">
            <a:avLst/>
          </a:prstGeom>
          <a:noFill/>
          <a:ln w="25400">
            <a:solidFill>
              <a:schemeClr val="tx1"/>
            </a:solidFill>
            <a:round/>
            <a:headEnd/>
            <a:tailEnd type="triangle" w="med" len="med"/>
          </a:ln>
          <a:effectLst/>
        </p:spPr>
        <p:txBody>
          <a:bodyPr wrap="none" anchor="ctr"/>
          <a:lstStyle/>
          <a:p>
            <a:endParaRPr lang="en-US"/>
          </a:p>
        </p:txBody>
      </p:sp>
      <p:sp>
        <p:nvSpPr>
          <p:cNvPr id="253970" name="Line 18"/>
          <p:cNvSpPr>
            <a:spLocks noChangeShapeType="1"/>
          </p:cNvSpPr>
          <p:nvPr/>
        </p:nvSpPr>
        <p:spPr bwMode="auto">
          <a:xfrm>
            <a:off x="4267200" y="4292600"/>
            <a:ext cx="3276600" cy="457200"/>
          </a:xfrm>
          <a:prstGeom prst="line">
            <a:avLst/>
          </a:prstGeom>
          <a:noFill/>
          <a:ln w="25400">
            <a:solidFill>
              <a:schemeClr val="tx1"/>
            </a:solidFill>
            <a:round/>
            <a:headEnd/>
            <a:tailEnd type="triangle" w="med" len="med"/>
          </a:ln>
          <a:effectLst/>
        </p:spPr>
        <p:txBody>
          <a:bodyPr wrap="none" anchor="ctr"/>
          <a:lstStyle/>
          <a:p>
            <a:endParaRPr lang="en-US"/>
          </a:p>
        </p:txBody>
      </p:sp>
      <p:sp>
        <p:nvSpPr>
          <p:cNvPr id="253971" name="Rectangle 19"/>
          <p:cNvSpPr>
            <a:spLocks noChangeArrowheads="1"/>
          </p:cNvSpPr>
          <p:nvPr/>
        </p:nvSpPr>
        <p:spPr bwMode="auto">
          <a:xfrm>
            <a:off x="685800" y="5562600"/>
            <a:ext cx="7620000" cy="685800"/>
          </a:xfrm>
          <a:prstGeom prst="rect">
            <a:avLst/>
          </a:prstGeom>
          <a:noFill/>
          <a:ln w="9525">
            <a:noFill/>
            <a:miter lim="800000"/>
            <a:headEnd/>
            <a:tailEnd/>
          </a:ln>
          <a:effectLst/>
        </p:spPr>
        <p:txBody>
          <a:bodyPr/>
          <a:lstStyle/>
          <a:p>
            <a:pPr marL="342900" indent="-342900">
              <a:lnSpc>
                <a:spcPct val="90000"/>
              </a:lnSpc>
              <a:spcBef>
                <a:spcPct val="20000"/>
              </a:spcBef>
              <a:buClr>
                <a:schemeClr val="accent2"/>
              </a:buClr>
              <a:buSzPct val="75000"/>
              <a:buFont typeface="Wingdings" pitchFamily="2" charset="2"/>
              <a:buChar char="q"/>
            </a:pPr>
            <a:r>
              <a:rPr lang="en-US" sz="3200" b="0"/>
              <a:t>IP</a:t>
            </a:r>
            <a:r>
              <a:rPr lang="en-US" sz="3200">
                <a:solidFill>
                  <a:schemeClr val="accent1"/>
                </a:solidFill>
              </a:rPr>
              <a:t> </a:t>
            </a:r>
            <a:r>
              <a:rPr lang="en-US" sz="3200">
                <a:solidFill>
                  <a:srgbClr val="03CC0C"/>
                </a:solidFill>
              </a:rPr>
              <a:t>data</a:t>
            </a:r>
            <a:r>
              <a:rPr lang="en-US" sz="3200" b="0"/>
              <a:t> includes TCP header, etc.</a:t>
            </a:r>
          </a:p>
        </p:txBody>
      </p:sp>
    </p:spTree>
    <p:extLst>
      <p:ext uri="{BB962C8B-B14F-4D97-AF65-F5344CB8AC3E}">
        <p14:creationId xmlns:p14="http://schemas.microsoft.com/office/powerpoint/2010/main" val="36202132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E22DA95-98D6-4EA5-ADE3-5EEF22DCC3AE}" type="slidenum">
              <a:rPr lang="en-US" altLang="en-US"/>
              <a:pPr/>
              <a:t>29</a:t>
            </a:fld>
            <a:endParaRPr lang="en-US" altLang="en-US"/>
          </a:p>
        </p:txBody>
      </p:sp>
      <p:sp>
        <p:nvSpPr>
          <p:cNvPr id="153602" name="Rectangle 2"/>
          <p:cNvSpPr>
            <a:spLocks noGrp="1" noChangeArrowheads="1"/>
          </p:cNvSpPr>
          <p:nvPr>
            <p:ph type="title"/>
          </p:nvPr>
        </p:nvSpPr>
        <p:spPr/>
        <p:txBody>
          <a:bodyPr/>
          <a:lstStyle/>
          <a:p>
            <a:r>
              <a:rPr lang="en-US" altLang="en-US"/>
              <a:t>IPsec Objectives</a:t>
            </a:r>
          </a:p>
        </p:txBody>
      </p:sp>
      <p:sp>
        <p:nvSpPr>
          <p:cNvPr id="153603" name="Rectangle 3"/>
          <p:cNvSpPr>
            <a:spLocks noGrp="1" noChangeArrowheads="1"/>
          </p:cNvSpPr>
          <p:nvPr>
            <p:ph type="body" idx="1"/>
          </p:nvPr>
        </p:nvSpPr>
        <p:spPr/>
        <p:txBody>
          <a:bodyPr/>
          <a:lstStyle/>
          <a:p>
            <a:r>
              <a:rPr lang="en-US" altLang="en-US"/>
              <a:t>Why do we need IPsec?</a:t>
            </a:r>
          </a:p>
          <a:p>
            <a:pPr lvl="1"/>
            <a:r>
              <a:rPr lang="en-US" altLang="en-US"/>
              <a:t>IP V4 has no authentication</a:t>
            </a:r>
          </a:p>
          <a:p>
            <a:pPr lvl="2"/>
            <a:r>
              <a:rPr lang="en-US" altLang="en-US"/>
              <a:t>IP spoofing</a:t>
            </a:r>
          </a:p>
          <a:p>
            <a:pPr lvl="2"/>
            <a:r>
              <a:rPr lang="en-US" altLang="en-US"/>
              <a:t>Payload could be changed without detection.</a:t>
            </a:r>
          </a:p>
          <a:p>
            <a:pPr lvl="1"/>
            <a:r>
              <a:rPr lang="en-US" altLang="en-US"/>
              <a:t>IP V4 has no confidentiality mechanism</a:t>
            </a:r>
          </a:p>
          <a:p>
            <a:pPr lvl="2"/>
            <a:r>
              <a:rPr lang="en-US" altLang="en-US"/>
              <a:t>Eavesdropping</a:t>
            </a:r>
          </a:p>
          <a:p>
            <a:pPr lvl="1"/>
            <a:r>
              <a:rPr lang="en-US" altLang="en-US"/>
              <a:t>Denial of service (DOS) attacks</a:t>
            </a:r>
          </a:p>
          <a:p>
            <a:pPr lvl="2"/>
            <a:r>
              <a:rPr lang="en-US" altLang="en-US"/>
              <a:t>Cannot hold the attacker accountable due to the lack of authentication.</a:t>
            </a:r>
          </a:p>
        </p:txBody>
      </p:sp>
    </p:spTree>
    <p:extLst>
      <p:ext uri="{BB962C8B-B14F-4D97-AF65-F5344CB8AC3E}">
        <p14:creationId xmlns:p14="http://schemas.microsoft.com/office/powerpoint/2010/main" val="25159287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SSH</a:t>
            </a:r>
            <a:endParaRPr lang="en-US" dirty="0"/>
          </a:p>
        </p:txBody>
      </p:sp>
      <p:sp>
        <p:nvSpPr>
          <p:cNvPr id="3" name="Content Placeholder 2"/>
          <p:cNvSpPr>
            <a:spLocks noGrp="1"/>
          </p:cNvSpPr>
          <p:nvPr>
            <p:ph idx="1"/>
          </p:nvPr>
        </p:nvSpPr>
        <p:spPr/>
        <p:txBody>
          <a:bodyPr/>
          <a:lstStyle/>
          <a:p>
            <a:r>
              <a:rPr lang="en-US" dirty="0" smtClean="0"/>
              <a:t>Creates a “secure tunnel”</a:t>
            </a:r>
          </a:p>
          <a:p>
            <a:r>
              <a:rPr lang="en-US" dirty="0" smtClean="0"/>
              <a:t>Insecure command sent thru SSH tunnel are then secure</a:t>
            </a:r>
          </a:p>
          <a:p>
            <a:r>
              <a:rPr lang="en-US" dirty="0" smtClean="0"/>
              <a:t>SSH used with things like </a:t>
            </a:r>
            <a:r>
              <a:rPr lang="en-US" dirty="0" smtClean="0">
                <a:latin typeface="Times New Roman"/>
                <a:cs typeface="Times New Roman"/>
              </a:rPr>
              <a:t>rlogin</a:t>
            </a:r>
          </a:p>
          <a:p>
            <a:pPr lvl="1"/>
            <a:r>
              <a:rPr lang="en-US" dirty="0" smtClean="0"/>
              <a:t>Why is </a:t>
            </a:r>
            <a:r>
              <a:rPr lang="en-US" dirty="0" smtClean="0">
                <a:latin typeface="Times New Roman"/>
                <a:cs typeface="Times New Roman"/>
              </a:rPr>
              <a:t>rlogin</a:t>
            </a:r>
            <a:r>
              <a:rPr lang="en-US" dirty="0" smtClean="0"/>
              <a:t> insecure without SSH?</a:t>
            </a:r>
          </a:p>
          <a:p>
            <a:pPr lvl="1"/>
            <a:r>
              <a:rPr lang="en-US" dirty="0" smtClean="0"/>
              <a:t>Why is </a:t>
            </a:r>
            <a:r>
              <a:rPr lang="en-US" dirty="0" smtClean="0">
                <a:latin typeface="Times New Roman"/>
                <a:cs typeface="Times New Roman"/>
              </a:rPr>
              <a:t>rlogin</a:t>
            </a:r>
            <a:r>
              <a:rPr lang="en-US" dirty="0" smtClean="0"/>
              <a:t> secure with SSH?</a:t>
            </a:r>
          </a:p>
          <a:p>
            <a:r>
              <a:rPr lang="en-US" dirty="0" smtClean="0"/>
              <a:t>SSH is a relatively simple protocol</a:t>
            </a:r>
            <a:endParaRPr lang="en-US" dirty="0"/>
          </a:p>
        </p:txBody>
      </p:sp>
      <p:sp>
        <p:nvSpPr>
          <p:cNvPr id="4" name="Footer Placeholder 3"/>
          <p:cNvSpPr>
            <a:spLocks noGrp="1"/>
          </p:cNvSpPr>
          <p:nvPr>
            <p:ph type="ftr" sz="quarter" idx="10"/>
          </p:nvPr>
        </p:nvSpPr>
        <p:spPr/>
        <p:txBody>
          <a:bodyPr/>
          <a:lstStyle/>
          <a:p>
            <a:pPr>
              <a:defRPr/>
            </a:pPr>
            <a:r>
              <a:rPr lang="en-US" smtClean="0"/>
              <a:t> Part 3 </a:t>
            </a:r>
            <a:r>
              <a:rPr lang="en-US" smtClean="0">
                <a:sym typeface="Symbol" charset="2"/>
              </a:rPr>
              <a:t></a:t>
            </a:r>
            <a:r>
              <a:rPr lang="en-US" smtClean="0"/>
              <a:t> Protocols                                                                                                           </a:t>
            </a:r>
            <a:fld id="{90166F21-3AB9-0941-8E31-1D5D11D15234}" type="slidenum">
              <a:rPr lang="en-US" smtClean="0">
                <a:latin typeface="Times New Roman" charset="0"/>
              </a:rPr>
              <a:pPr>
                <a:defRPr/>
              </a:pPr>
              <a:t>3</a:t>
            </a:fld>
            <a:endParaRPr lang="en-US">
              <a:latin typeface="Times New Roman" charset="0"/>
            </a:endParaRPr>
          </a:p>
        </p:txBody>
      </p:sp>
    </p:spTree>
    <p:extLst>
      <p:ext uri="{BB962C8B-B14F-4D97-AF65-F5344CB8AC3E}">
        <p14:creationId xmlns:p14="http://schemas.microsoft.com/office/powerpoint/2010/main" val="30031669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67FF1CF-9E3A-42EB-8358-0833ECD33663}" type="slidenum">
              <a:rPr lang="en-US" altLang="en-US"/>
              <a:pPr/>
              <a:t>30</a:t>
            </a:fld>
            <a:endParaRPr lang="en-US" altLang="en-US"/>
          </a:p>
        </p:txBody>
      </p:sp>
      <p:sp>
        <p:nvSpPr>
          <p:cNvPr id="60420" name="Rectangle 4"/>
          <p:cNvSpPr>
            <a:spLocks noGrp="1" noChangeArrowheads="1"/>
          </p:cNvSpPr>
          <p:nvPr>
            <p:ph type="title"/>
          </p:nvPr>
        </p:nvSpPr>
        <p:spPr/>
        <p:txBody>
          <a:bodyPr/>
          <a:lstStyle/>
          <a:p>
            <a:r>
              <a:rPr lang="en-US" altLang="en-US"/>
              <a:t>IPsec Objectives (cont’d)</a:t>
            </a:r>
          </a:p>
        </p:txBody>
      </p:sp>
      <p:sp>
        <p:nvSpPr>
          <p:cNvPr id="60421" name="Rectangle 5"/>
          <p:cNvSpPr>
            <a:spLocks noGrp="1" noChangeArrowheads="1"/>
          </p:cNvSpPr>
          <p:nvPr>
            <p:ph type="body" idx="1"/>
          </p:nvPr>
        </p:nvSpPr>
        <p:spPr/>
        <p:txBody>
          <a:bodyPr/>
          <a:lstStyle/>
          <a:p>
            <a:r>
              <a:rPr lang="en-US" altLang="en-US"/>
              <a:t>IP layer security mechanism for IPv4 and IPv6 </a:t>
            </a:r>
          </a:p>
          <a:p>
            <a:pPr lvl="1"/>
            <a:r>
              <a:rPr lang="en-US" altLang="en-US"/>
              <a:t>Not all applications need to be security aware</a:t>
            </a:r>
          </a:p>
          <a:p>
            <a:pPr lvl="1"/>
            <a:r>
              <a:rPr lang="en-US" altLang="en-US"/>
              <a:t>Can be transparent to users</a:t>
            </a:r>
          </a:p>
          <a:p>
            <a:pPr lvl="1"/>
            <a:r>
              <a:rPr lang="en-US" altLang="en-US"/>
              <a:t>Provide authentication and confidentiality mechanisms.</a:t>
            </a:r>
          </a:p>
        </p:txBody>
      </p:sp>
    </p:spTree>
    <p:extLst>
      <p:ext uri="{BB962C8B-B14F-4D97-AF65-F5344CB8AC3E}">
        <p14:creationId xmlns:p14="http://schemas.microsoft.com/office/powerpoint/2010/main" val="28902238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750EABE-E2F4-43B8-905D-49049CF59048}" type="slidenum">
              <a:rPr lang="en-US" altLang="en-US"/>
              <a:pPr/>
              <a:t>31</a:t>
            </a:fld>
            <a:endParaRPr lang="en-US" altLang="en-US"/>
          </a:p>
        </p:txBody>
      </p:sp>
      <p:sp>
        <p:nvSpPr>
          <p:cNvPr id="61450" name="Rectangle 10"/>
          <p:cNvSpPr>
            <a:spLocks noGrp="1" noChangeArrowheads="1"/>
          </p:cNvSpPr>
          <p:nvPr>
            <p:ph type="title"/>
          </p:nvPr>
        </p:nvSpPr>
        <p:spPr/>
        <p:txBody>
          <a:bodyPr/>
          <a:lstStyle/>
          <a:p>
            <a:r>
              <a:rPr lang="en-US" altLang="en-US" dirty="0"/>
              <a:t>IPsec </a:t>
            </a:r>
            <a:r>
              <a:rPr lang="en-US" altLang="en-US" dirty="0" smtClean="0"/>
              <a:t>Architecture</a:t>
            </a:r>
            <a:endParaRPr lang="en-US" altLang="en-US" dirty="0"/>
          </a:p>
        </p:txBody>
      </p:sp>
      <p:sp>
        <p:nvSpPr>
          <p:cNvPr id="61451" name="Rectangle 11"/>
          <p:cNvSpPr>
            <a:spLocks noGrp="1" noChangeArrowheads="1"/>
          </p:cNvSpPr>
          <p:nvPr>
            <p:ph type="body" idx="1"/>
          </p:nvPr>
        </p:nvSpPr>
        <p:spPr/>
        <p:txBody>
          <a:bodyPr/>
          <a:lstStyle/>
          <a:p>
            <a:r>
              <a:rPr lang="en-US" altLang="en-US"/>
              <a:t>Two Protocols (Mechanisms)</a:t>
            </a:r>
          </a:p>
          <a:p>
            <a:pPr lvl="1"/>
            <a:r>
              <a:rPr lang="en-US" altLang="en-US"/>
              <a:t>Authentication Header (</a:t>
            </a:r>
            <a:r>
              <a:rPr lang="en-US" altLang="en-US">
                <a:solidFill>
                  <a:schemeClr val="folHlink"/>
                </a:solidFill>
              </a:rPr>
              <a:t>AH</a:t>
            </a:r>
            <a:r>
              <a:rPr lang="en-US" altLang="en-US"/>
              <a:t>)</a:t>
            </a:r>
          </a:p>
          <a:p>
            <a:pPr lvl="1"/>
            <a:r>
              <a:rPr lang="en-US" altLang="en-US"/>
              <a:t>Encapsulating Security Payload (</a:t>
            </a:r>
            <a:r>
              <a:rPr lang="en-US" altLang="en-US">
                <a:solidFill>
                  <a:schemeClr val="folHlink"/>
                </a:solidFill>
              </a:rPr>
              <a:t>ESP</a:t>
            </a:r>
            <a:r>
              <a:rPr lang="en-US" altLang="en-US"/>
              <a:t>)</a:t>
            </a:r>
          </a:p>
          <a:p>
            <a:r>
              <a:rPr lang="en-US" altLang="en-US"/>
              <a:t>IKE Protocol</a:t>
            </a:r>
          </a:p>
          <a:p>
            <a:pPr lvl="1"/>
            <a:r>
              <a:rPr lang="en-US" altLang="en-US"/>
              <a:t>Internet Key Management</a:t>
            </a:r>
          </a:p>
          <a:p>
            <a:pPr lvl="1"/>
            <a:r>
              <a:rPr lang="en-US" altLang="en-US" i="1"/>
              <a:t>Will not be covered in this course.</a:t>
            </a:r>
            <a:endParaRPr lang="en-US" altLang="en-US"/>
          </a:p>
        </p:txBody>
      </p:sp>
    </p:spTree>
    <p:extLst>
      <p:ext uri="{BB962C8B-B14F-4D97-AF65-F5344CB8AC3E}">
        <p14:creationId xmlns:p14="http://schemas.microsoft.com/office/powerpoint/2010/main" val="31831129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D71D331-B3AA-4220-AB0D-4339204A5B80}" type="slidenum">
              <a:rPr lang="en-US" altLang="en-US"/>
              <a:pPr/>
              <a:t>32</a:t>
            </a:fld>
            <a:endParaRPr lang="en-US" altLang="en-US"/>
          </a:p>
        </p:txBody>
      </p:sp>
      <p:sp>
        <p:nvSpPr>
          <p:cNvPr id="155650" name="Rectangle 1026"/>
          <p:cNvSpPr>
            <a:spLocks noGrp="1" noChangeArrowheads="1"/>
          </p:cNvSpPr>
          <p:nvPr>
            <p:ph type="title"/>
          </p:nvPr>
        </p:nvSpPr>
        <p:spPr/>
        <p:txBody>
          <a:bodyPr/>
          <a:lstStyle/>
          <a:p>
            <a:r>
              <a:rPr lang="en-US" altLang="en-US"/>
              <a:t>IPsec Architecture (Cont’d)</a:t>
            </a:r>
          </a:p>
        </p:txBody>
      </p:sp>
      <p:sp>
        <p:nvSpPr>
          <p:cNvPr id="155651" name="Rectangle 1027"/>
          <p:cNvSpPr>
            <a:spLocks noGrp="1" noChangeArrowheads="1"/>
          </p:cNvSpPr>
          <p:nvPr>
            <p:ph type="body" idx="1"/>
          </p:nvPr>
        </p:nvSpPr>
        <p:spPr/>
        <p:txBody>
          <a:bodyPr/>
          <a:lstStyle/>
          <a:p>
            <a:r>
              <a:rPr lang="en-US" altLang="en-US"/>
              <a:t>Can be implemented in </a:t>
            </a:r>
          </a:p>
          <a:p>
            <a:pPr lvl="1"/>
            <a:r>
              <a:rPr lang="en-US" altLang="en-US"/>
              <a:t>Host or gateway </a:t>
            </a:r>
          </a:p>
          <a:p>
            <a:r>
              <a:rPr lang="en-US" altLang="en-US"/>
              <a:t>Can work in two modes</a:t>
            </a:r>
          </a:p>
          <a:p>
            <a:pPr lvl="1"/>
            <a:r>
              <a:rPr lang="en-US" altLang="en-US"/>
              <a:t>Tunnel mode</a:t>
            </a:r>
          </a:p>
          <a:p>
            <a:pPr lvl="1"/>
            <a:r>
              <a:rPr lang="en-US" altLang="en-US"/>
              <a:t>Transport mode</a:t>
            </a:r>
          </a:p>
          <a:p>
            <a:endParaRPr lang="en-US" altLang="en-US"/>
          </a:p>
          <a:p>
            <a:endParaRPr lang="en-US" altLang="en-US"/>
          </a:p>
        </p:txBody>
      </p:sp>
    </p:spTree>
    <p:extLst>
      <p:ext uri="{BB962C8B-B14F-4D97-AF65-F5344CB8AC3E}">
        <p14:creationId xmlns:p14="http://schemas.microsoft.com/office/powerpoint/2010/main" val="37125160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3BD7FE3-9AE1-4005-9F38-E874DFA11A52}" type="slidenum">
              <a:rPr lang="en-US" altLang="en-US"/>
              <a:pPr/>
              <a:t>33</a:t>
            </a:fld>
            <a:endParaRPr lang="en-US" altLang="en-US"/>
          </a:p>
        </p:txBody>
      </p:sp>
      <p:sp>
        <p:nvSpPr>
          <p:cNvPr id="98306" name="Rectangle 2"/>
          <p:cNvSpPr>
            <a:spLocks noGrp="1" noChangeArrowheads="1"/>
          </p:cNvSpPr>
          <p:nvPr>
            <p:ph type="title"/>
          </p:nvPr>
        </p:nvSpPr>
        <p:spPr/>
        <p:txBody>
          <a:bodyPr/>
          <a:lstStyle/>
          <a:p>
            <a:r>
              <a:rPr lang="en-US" altLang="en-US"/>
              <a:t>Hosts &amp;  Gateways</a:t>
            </a:r>
          </a:p>
        </p:txBody>
      </p:sp>
      <p:sp>
        <p:nvSpPr>
          <p:cNvPr id="98307" name="Rectangle 3"/>
          <p:cNvSpPr>
            <a:spLocks noGrp="1" noChangeArrowheads="1"/>
          </p:cNvSpPr>
          <p:nvPr>
            <p:ph type="body" idx="1"/>
          </p:nvPr>
        </p:nvSpPr>
        <p:spPr/>
        <p:txBody>
          <a:bodyPr/>
          <a:lstStyle/>
          <a:p>
            <a:r>
              <a:rPr lang="en-US" altLang="en-US"/>
              <a:t>Hosts can implement IPsec to connect to:</a:t>
            </a:r>
          </a:p>
          <a:p>
            <a:pPr lvl="1"/>
            <a:r>
              <a:rPr lang="en-US" altLang="en-US"/>
              <a:t>Other hosts in transport or tunnel mode </a:t>
            </a:r>
          </a:p>
          <a:p>
            <a:pPr lvl="1"/>
            <a:r>
              <a:rPr lang="en-US" altLang="en-US"/>
              <a:t>Or Gateways in tunnel mode</a:t>
            </a:r>
          </a:p>
          <a:p>
            <a:r>
              <a:rPr lang="en-US" altLang="en-US"/>
              <a:t>Gateways to gateways</a:t>
            </a:r>
          </a:p>
          <a:p>
            <a:pPr lvl="1"/>
            <a:r>
              <a:rPr lang="en-US" altLang="en-US"/>
              <a:t>Tunnel mode</a:t>
            </a:r>
          </a:p>
        </p:txBody>
      </p:sp>
    </p:spTree>
    <p:extLst>
      <p:ext uri="{BB962C8B-B14F-4D97-AF65-F5344CB8AC3E}">
        <p14:creationId xmlns:p14="http://schemas.microsoft.com/office/powerpoint/2010/main" val="42066705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lide Number Placeholder 3"/>
          <p:cNvSpPr>
            <a:spLocks noGrp="1"/>
          </p:cNvSpPr>
          <p:nvPr>
            <p:ph type="sldNum" sz="quarter" idx="10"/>
          </p:nvPr>
        </p:nvSpPr>
        <p:spPr/>
        <p:txBody>
          <a:bodyPr/>
          <a:lstStyle/>
          <a:p>
            <a:fld id="{98801CF9-0892-464A-A36D-09EBBEADA78F}" type="slidenum">
              <a:rPr lang="en-US" altLang="en-US"/>
              <a:pPr/>
              <a:t>34</a:t>
            </a:fld>
            <a:endParaRPr lang="en-US" altLang="en-US"/>
          </a:p>
        </p:txBody>
      </p:sp>
      <p:sp>
        <p:nvSpPr>
          <p:cNvPr id="102402" name="Text Box 2"/>
          <p:cNvSpPr txBox="1">
            <a:spLocks noChangeArrowheads="1"/>
          </p:cNvSpPr>
          <p:nvPr/>
        </p:nvSpPr>
        <p:spPr bwMode="auto">
          <a:xfrm>
            <a:off x="914400" y="3367088"/>
            <a:ext cx="450850" cy="528637"/>
          </a:xfrm>
          <a:prstGeom prst="rect">
            <a:avLst/>
          </a:prstGeom>
          <a:solidFill>
            <a:srgbClr val="800080"/>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b="1">
                <a:latin typeface="Arial" charset="0"/>
              </a:rPr>
              <a:t>A</a:t>
            </a:r>
          </a:p>
        </p:txBody>
      </p:sp>
      <p:sp>
        <p:nvSpPr>
          <p:cNvPr id="102403" name="Rectangle 3"/>
          <p:cNvSpPr>
            <a:spLocks noChangeArrowheads="1"/>
          </p:cNvSpPr>
          <p:nvPr/>
        </p:nvSpPr>
        <p:spPr bwMode="auto">
          <a:xfrm>
            <a:off x="7912100" y="3367088"/>
            <a:ext cx="450850" cy="528637"/>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b="1">
                <a:latin typeface="Arial" charset="0"/>
              </a:rPr>
              <a:t>B</a:t>
            </a:r>
          </a:p>
        </p:txBody>
      </p:sp>
      <p:grpSp>
        <p:nvGrpSpPr>
          <p:cNvPr id="102404" name="Group 4"/>
          <p:cNvGrpSpPr>
            <a:grpSpLocks/>
          </p:cNvGrpSpPr>
          <p:nvPr/>
        </p:nvGrpSpPr>
        <p:grpSpPr bwMode="auto">
          <a:xfrm>
            <a:off x="914400" y="2743200"/>
            <a:ext cx="638175" cy="550863"/>
            <a:chOff x="582" y="534"/>
            <a:chExt cx="614" cy="530"/>
          </a:xfrm>
        </p:grpSpPr>
        <p:sp>
          <p:nvSpPr>
            <p:cNvPr id="102405" name="Arc 5"/>
            <p:cNvSpPr>
              <a:spLocks/>
            </p:cNvSpPr>
            <p:nvPr/>
          </p:nvSpPr>
          <p:spPr bwMode="auto">
            <a:xfrm>
              <a:off x="1059" y="918"/>
              <a:ext cx="118" cy="80"/>
            </a:xfrm>
            <a:custGeom>
              <a:avLst/>
              <a:gdLst>
                <a:gd name="G0" fmla="+- 16576 0 0"/>
                <a:gd name="G1" fmla="+- 21600 0 0"/>
                <a:gd name="G2" fmla="+- 21600 0 0"/>
                <a:gd name="T0" fmla="*/ 0 w 38176"/>
                <a:gd name="T1" fmla="*/ 7751 h 34923"/>
                <a:gd name="T2" fmla="*/ 33578 w 38176"/>
                <a:gd name="T3" fmla="*/ 34923 h 34923"/>
                <a:gd name="T4" fmla="*/ 16576 w 38176"/>
                <a:gd name="T5" fmla="*/ 21600 h 34923"/>
              </a:gdLst>
              <a:ahLst/>
              <a:cxnLst>
                <a:cxn ang="0">
                  <a:pos x="T0" y="T1"/>
                </a:cxn>
                <a:cxn ang="0">
                  <a:pos x="T2" y="T3"/>
                </a:cxn>
                <a:cxn ang="0">
                  <a:pos x="T4" y="T5"/>
                </a:cxn>
              </a:cxnLst>
              <a:rect l="0" t="0" r="r" b="b"/>
              <a:pathLst>
                <a:path w="38176" h="34923" fill="none" extrusionOk="0">
                  <a:moveTo>
                    <a:pt x="-1" y="7750"/>
                  </a:moveTo>
                  <a:cubicBezTo>
                    <a:pt x="4103" y="2838"/>
                    <a:pt x="10175" y="-1"/>
                    <a:pt x="16576" y="0"/>
                  </a:cubicBezTo>
                  <a:cubicBezTo>
                    <a:pt x="28505" y="0"/>
                    <a:pt x="38176" y="9670"/>
                    <a:pt x="38176" y="21600"/>
                  </a:cubicBezTo>
                  <a:cubicBezTo>
                    <a:pt x="38176" y="26430"/>
                    <a:pt x="36557" y="31120"/>
                    <a:pt x="33577" y="34922"/>
                  </a:cubicBezTo>
                </a:path>
                <a:path w="38176" h="34923" stroke="0" extrusionOk="0">
                  <a:moveTo>
                    <a:pt x="-1" y="7750"/>
                  </a:moveTo>
                  <a:cubicBezTo>
                    <a:pt x="4103" y="2838"/>
                    <a:pt x="10175" y="-1"/>
                    <a:pt x="16576" y="0"/>
                  </a:cubicBezTo>
                  <a:cubicBezTo>
                    <a:pt x="28505" y="0"/>
                    <a:pt x="38176" y="9670"/>
                    <a:pt x="38176" y="21600"/>
                  </a:cubicBezTo>
                  <a:cubicBezTo>
                    <a:pt x="38176" y="26430"/>
                    <a:pt x="36557" y="31120"/>
                    <a:pt x="33577" y="34922"/>
                  </a:cubicBezTo>
                  <a:lnTo>
                    <a:pt x="16576" y="21600"/>
                  </a:lnTo>
                  <a:close/>
                </a:path>
              </a:pathLst>
            </a:custGeom>
            <a:noFill/>
            <a:ln w="20638">
              <a:solidFill>
                <a:srgbClr val="0078AA"/>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406" name="Arc 6"/>
            <p:cNvSpPr>
              <a:spLocks/>
            </p:cNvSpPr>
            <p:nvPr/>
          </p:nvSpPr>
          <p:spPr bwMode="auto">
            <a:xfrm>
              <a:off x="1060" y="919"/>
              <a:ext cx="118" cy="79"/>
            </a:xfrm>
            <a:custGeom>
              <a:avLst/>
              <a:gdLst>
                <a:gd name="G0" fmla="+- 16722 0 0"/>
                <a:gd name="G1" fmla="+- 21600 0 0"/>
                <a:gd name="G2" fmla="+- 21600 0 0"/>
                <a:gd name="T0" fmla="*/ 0 w 38322"/>
                <a:gd name="T1" fmla="*/ 7928 h 34803"/>
                <a:gd name="T2" fmla="*/ 33817 w 38322"/>
                <a:gd name="T3" fmla="*/ 34803 h 34803"/>
                <a:gd name="T4" fmla="*/ 16722 w 38322"/>
                <a:gd name="T5" fmla="*/ 21600 h 34803"/>
              </a:gdLst>
              <a:ahLst/>
              <a:cxnLst>
                <a:cxn ang="0">
                  <a:pos x="T0" y="T1"/>
                </a:cxn>
                <a:cxn ang="0">
                  <a:pos x="T2" y="T3"/>
                </a:cxn>
                <a:cxn ang="0">
                  <a:pos x="T4" y="T5"/>
                </a:cxn>
              </a:cxnLst>
              <a:rect l="0" t="0" r="r" b="b"/>
              <a:pathLst>
                <a:path w="38322" h="34803" fill="none" extrusionOk="0">
                  <a:moveTo>
                    <a:pt x="-1" y="7927"/>
                  </a:moveTo>
                  <a:cubicBezTo>
                    <a:pt x="4102" y="2910"/>
                    <a:pt x="10240" y="-1"/>
                    <a:pt x="16722" y="0"/>
                  </a:cubicBezTo>
                  <a:cubicBezTo>
                    <a:pt x="28651" y="0"/>
                    <a:pt x="38322" y="9670"/>
                    <a:pt x="38322" y="21600"/>
                  </a:cubicBezTo>
                  <a:cubicBezTo>
                    <a:pt x="38322" y="26378"/>
                    <a:pt x="36737" y="31021"/>
                    <a:pt x="33817" y="34803"/>
                  </a:cubicBezTo>
                </a:path>
                <a:path w="38322" h="34803" stroke="0" extrusionOk="0">
                  <a:moveTo>
                    <a:pt x="-1" y="7927"/>
                  </a:moveTo>
                  <a:cubicBezTo>
                    <a:pt x="4102" y="2910"/>
                    <a:pt x="10240" y="-1"/>
                    <a:pt x="16722" y="0"/>
                  </a:cubicBezTo>
                  <a:cubicBezTo>
                    <a:pt x="28651" y="0"/>
                    <a:pt x="38322" y="9670"/>
                    <a:pt x="38322" y="21600"/>
                  </a:cubicBezTo>
                  <a:cubicBezTo>
                    <a:pt x="38322" y="26378"/>
                    <a:pt x="36737" y="31021"/>
                    <a:pt x="33817" y="34803"/>
                  </a:cubicBezTo>
                  <a:lnTo>
                    <a:pt x="16722" y="21600"/>
                  </a:lnTo>
                  <a:close/>
                </a:path>
              </a:pathLst>
            </a:custGeom>
            <a:noFill/>
            <a:ln w="9525">
              <a:solidFill>
                <a:srgbClr val="AAE6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407" name="Freeform 7"/>
            <p:cNvSpPr>
              <a:spLocks/>
            </p:cNvSpPr>
            <p:nvPr/>
          </p:nvSpPr>
          <p:spPr bwMode="auto">
            <a:xfrm>
              <a:off x="661" y="859"/>
              <a:ext cx="455" cy="50"/>
            </a:xfrm>
            <a:custGeom>
              <a:avLst/>
              <a:gdLst>
                <a:gd name="T0" fmla="*/ 0 w 455"/>
                <a:gd name="T1" fmla="*/ 50 h 50"/>
                <a:gd name="T2" fmla="*/ 54 w 455"/>
                <a:gd name="T3" fmla="*/ 0 h 50"/>
                <a:gd name="T4" fmla="*/ 455 w 455"/>
                <a:gd name="T5" fmla="*/ 0 h 50"/>
                <a:gd name="T6" fmla="*/ 402 w 455"/>
                <a:gd name="T7" fmla="*/ 50 h 50"/>
                <a:gd name="T8" fmla="*/ 0 w 455"/>
                <a:gd name="T9" fmla="*/ 50 h 50"/>
              </a:gdLst>
              <a:ahLst/>
              <a:cxnLst>
                <a:cxn ang="0">
                  <a:pos x="T0" y="T1"/>
                </a:cxn>
                <a:cxn ang="0">
                  <a:pos x="T2" y="T3"/>
                </a:cxn>
                <a:cxn ang="0">
                  <a:pos x="T4" y="T5"/>
                </a:cxn>
                <a:cxn ang="0">
                  <a:pos x="T6" y="T7"/>
                </a:cxn>
                <a:cxn ang="0">
                  <a:pos x="T8" y="T9"/>
                </a:cxn>
              </a:cxnLst>
              <a:rect l="0" t="0" r="r" b="b"/>
              <a:pathLst>
                <a:path w="455" h="50">
                  <a:moveTo>
                    <a:pt x="0" y="50"/>
                  </a:moveTo>
                  <a:lnTo>
                    <a:pt x="54" y="0"/>
                  </a:lnTo>
                  <a:lnTo>
                    <a:pt x="455" y="0"/>
                  </a:lnTo>
                  <a:lnTo>
                    <a:pt x="402" y="50"/>
                  </a:lnTo>
                  <a:lnTo>
                    <a:pt x="0" y="50"/>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08" name="Freeform 8"/>
            <p:cNvSpPr>
              <a:spLocks/>
            </p:cNvSpPr>
            <p:nvPr/>
          </p:nvSpPr>
          <p:spPr bwMode="auto">
            <a:xfrm>
              <a:off x="661" y="859"/>
              <a:ext cx="455" cy="50"/>
            </a:xfrm>
            <a:custGeom>
              <a:avLst/>
              <a:gdLst>
                <a:gd name="T0" fmla="*/ 0 w 455"/>
                <a:gd name="T1" fmla="*/ 50 h 50"/>
                <a:gd name="T2" fmla="*/ 54 w 455"/>
                <a:gd name="T3" fmla="*/ 0 h 50"/>
                <a:gd name="T4" fmla="*/ 455 w 455"/>
                <a:gd name="T5" fmla="*/ 0 h 50"/>
                <a:gd name="T6" fmla="*/ 402 w 455"/>
                <a:gd name="T7" fmla="*/ 50 h 50"/>
                <a:gd name="T8" fmla="*/ 0 w 455"/>
                <a:gd name="T9" fmla="*/ 50 h 50"/>
              </a:gdLst>
              <a:ahLst/>
              <a:cxnLst>
                <a:cxn ang="0">
                  <a:pos x="T0" y="T1"/>
                </a:cxn>
                <a:cxn ang="0">
                  <a:pos x="T2" y="T3"/>
                </a:cxn>
                <a:cxn ang="0">
                  <a:pos x="T4" y="T5"/>
                </a:cxn>
                <a:cxn ang="0">
                  <a:pos x="T6" y="T7"/>
                </a:cxn>
                <a:cxn ang="0">
                  <a:pos x="T8" y="T9"/>
                </a:cxn>
              </a:cxnLst>
              <a:rect l="0" t="0" r="r" b="b"/>
              <a:pathLst>
                <a:path w="455" h="50">
                  <a:moveTo>
                    <a:pt x="0" y="50"/>
                  </a:moveTo>
                  <a:lnTo>
                    <a:pt x="54" y="0"/>
                  </a:lnTo>
                  <a:lnTo>
                    <a:pt x="455" y="0"/>
                  </a:lnTo>
                  <a:lnTo>
                    <a:pt x="402" y="50"/>
                  </a:lnTo>
                  <a:lnTo>
                    <a:pt x="0" y="50"/>
                  </a:lnTo>
                  <a:close/>
                </a:path>
              </a:pathLst>
            </a:custGeom>
            <a:solidFill>
              <a:srgbClr val="00B4FF"/>
            </a:solidFill>
            <a:ln w="4763">
              <a:solidFill>
                <a:srgbClr val="AAE6FF"/>
              </a:solidFill>
              <a:prstDash val="solid"/>
              <a:round/>
              <a:headEnd/>
              <a:tailEnd/>
            </a:ln>
          </p:spPr>
          <p:txBody>
            <a:bodyPr/>
            <a:lstStyle/>
            <a:p>
              <a:endParaRPr lang="en-US"/>
            </a:p>
          </p:txBody>
        </p:sp>
        <p:sp>
          <p:nvSpPr>
            <p:cNvPr id="102409" name="Rectangle 9"/>
            <p:cNvSpPr>
              <a:spLocks noChangeArrowheads="1"/>
            </p:cNvSpPr>
            <p:nvPr/>
          </p:nvSpPr>
          <p:spPr bwMode="auto">
            <a:xfrm>
              <a:off x="661" y="909"/>
              <a:ext cx="402" cy="76"/>
            </a:xfrm>
            <a:prstGeom prst="rect">
              <a:avLst/>
            </a:prstGeom>
            <a:solidFill>
              <a:srgbClr val="0096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410" name="Rectangle 10"/>
            <p:cNvSpPr>
              <a:spLocks noChangeArrowheads="1"/>
            </p:cNvSpPr>
            <p:nvPr/>
          </p:nvSpPr>
          <p:spPr bwMode="auto">
            <a:xfrm>
              <a:off x="662" y="910"/>
              <a:ext cx="400" cy="74"/>
            </a:xfrm>
            <a:prstGeom prst="rect">
              <a:avLst/>
            </a:prstGeom>
            <a:solidFill>
              <a:srgbClr val="0096D5"/>
            </a:solidFill>
            <a:ln w="4763">
              <a:solidFill>
                <a:srgbClr val="AAE6FF"/>
              </a:solidFill>
              <a:miter lim="800000"/>
              <a:headEnd/>
              <a:tailEnd/>
            </a:ln>
          </p:spPr>
          <p:txBody>
            <a:bodyPr/>
            <a:lstStyle/>
            <a:p>
              <a:endParaRPr lang="en-US"/>
            </a:p>
          </p:txBody>
        </p:sp>
        <p:sp>
          <p:nvSpPr>
            <p:cNvPr id="102411" name="Freeform 11"/>
            <p:cNvSpPr>
              <a:spLocks/>
            </p:cNvSpPr>
            <p:nvPr/>
          </p:nvSpPr>
          <p:spPr bwMode="auto">
            <a:xfrm>
              <a:off x="1063" y="859"/>
              <a:ext cx="53" cy="126"/>
            </a:xfrm>
            <a:custGeom>
              <a:avLst/>
              <a:gdLst>
                <a:gd name="T0" fmla="*/ 0 w 53"/>
                <a:gd name="T1" fmla="*/ 126 h 126"/>
                <a:gd name="T2" fmla="*/ 53 w 53"/>
                <a:gd name="T3" fmla="*/ 72 h 126"/>
                <a:gd name="T4" fmla="*/ 53 w 53"/>
                <a:gd name="T5" fmla="*/ 0 h 126"/>
                <a:gd name="T6" fmla="*/ 0 w 53"/>
                <a:gd name="T7" fmla="*/ 50 h 126"/>
                <a:gd name="T8" fmla="*/ 0 w 53"/>
                <a:gd name="T9" fmla="*/ 126 h 126"/>
              </a:gdLst>
              <a:ahLst/>
              <a:cxnLst>
                <a:cxn ang="0">
                  <a:pos x="T0" y="T1"/>
                </a:cxn>
                <a:cxn ang="0">
                  <a:pos x="T2" y="T3"/>
                </a:cxn>
                <a:cxn ang="0">
                  <a:pos x="T4" y="T5"/>
                </a:cxn>
                <a:cxn ang="0">
                  <a:pos x="T6" y="T7"/>
                </a:cxn>
                <a:cxn ang="0">
                  <a:pos x="T8" y="T9"/>
                </a:cxn>
              </a:cxnLst>
              <a:rect l="0" t="0" r="r" b="b"/>
              <a:pathLst>
                <a:path w="53" h="126">
                  <a:moveTo>
                    <a:pt x="0" y="126"/>
                  </a:moveTo>
                  <a:lnTo>
                    <a:pt x="53" y="72"/>
                  </a:lnTo>
                  <a:lnTo>
                    <a:pt x="53" y="0"/>
                  </a:lnTo>
                  <a:lnTo>
                    <a:pt x="0" y="50"/>
                  </a:lnTo>
                  <a:lnTo>
                    <a:pt x="0" y="126"/>
                  </a:lnTo>
                  <a:close/>
                </a:path>
              </a:pathLst>
            </a:custGeom>
            <a:solidFill>
              <a:srgbClr val="005A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12" name="Freeform 12"/>
            <p:cNvSpPr>
              <a:spLocks/>
            </p:cNvSpPr>
            <p:nvPr/>
          </p:nvSpPr>
          <p:spPr bwMode="auto">
            <a:xfrm>
              <a:off x="1063" y="859"/>
              <a:ext cx="53" cy="126"/>
            </a:xfrm>
            <a:custGeom>
              <a:avLst/>
              <a:gdLst>
                <a:gd name="T0" fmla="*/ 0 w 53"/>
                <a:gd name="T1" fmla="*/ 126 h 126"/>
                <a:gd name="T2" fmla="*/ 53 w 53"/>
                <a:gd name="T3" fmla="*/ 72 h 126"/>
                <a:gd name="T4" fmla="*/ 53 w 53"/>
                <a:gd name="T5" fmla="*/ 0 h 126"/>
                <a:gd name="T6" fmla="*/ 0 w 53"/>
                <a:gd name="T7" fmla="*/ 50 h 126"/>
                <a:gd name="T8" fmla="*/ 0 w 53"/>
                <a:gd name="T9" fmla="*/ 126 h 126"/>
              </a:gdLst>
              <a:ahLst/>
              <a:cxnLst>
                <a:cxn ang="0">
                  <a:pos x="T0" y="T1"/>
                </a:cxn>
                <a:cxn ang="0">
                  <a:pos x="T2" y="T3"/>
                </a:cxn>
                <a:cxn ang="0">
                  <a:pos x="T4" y="T5"/>
                </a:cxn>
                <a:cxn ang="0">
                  <a:pos x="T6" y="T7"/>
                </a:cxn>
                <a:cxn ang="0">
                  <a:pos x="T8" y="T9"/>
                </a:cxn>
              </a:cxnLst>
              <a:rect l="0" t="0" r="r" b="b"/>
              <a:pathLst>
                <a:path w="53" h="126">
                  <a:moveTo>
                    <a:pt x="0" y="126"/>
                  </a:moveTo>
                  <a:lnTo>
                    <a:pt x="53" y="72"/>
                  </a:lnTo>
                  <a:lnTo>
                    <a:pt x="53" y="0"/>
                  </a:lnTo>
                  <a:lnTo>
                    <a:pt x="0" y="50"/>
                  </a:lnTo>
                  <a:lnTo>
                    <a:pt x="0" y="126"/>
                  </a:lnTo>
                  <a:close/>
                </a:path>
              </a:pathLst>
            </a:custGeom>
            <a:solidFill>
              <a:srgbClr val="005A80"/>
            </a:solidFill>
            <a:ln w="4763">
              <a:solidFill>
                <a:srgbClr val="AAE6FF"/>
              </a:solidFill>
              <a:prstDash val="solid"/>
              <a:round/>
              <a:headEnd/>
              <a:tailEnd/>
            </a:ln>
          </p:spPr>
          <p:txBody>
            <a:bodyPr/>
            <a:lstStyle/>
            <a:p>
              <a:endParaRPr lang="en-US"/>
            </a:p>
          </p:txBody>
        </p:sp>
        <p:sp>
          <p:nvSpPr>
            <p:cNvPr id="102413" name="Freeform 13"/>
            <p:cNvSpPr>
              <a:spLocks/>
            </p:cNvSpPr>
            <p:nvPr/>
          </p:nvSpPr>
          <p:spPr bwMode="auto">
            <a:xfrm>
              <a:off x="674" y="859"/>
              <a:ext cx="433" cy="41"/>
            </a:xfrm>
            <a:custGeom>
              <a:avLst/>
              <a:gdLst>
                <a:gd name="T0" fmla="*/ 0 w 433"/>
                <a:gd name="T1" fmla="*/ 41 h 41"/>
                <a:gd name="T2" fmla="*/ 41 w 433"/>
                <a:gd name="T3" fmla="*/ 0 h 41"/>
                <a:gd name="T4" fmla="*/ 433 w 433"/>
                <a:gd name="T5" fmla="*/ 0 h 41"/>
                <a:gd name="T6" fmla="*/ 392 w 433"/>
                <a:gd name="T7" fmla="*/ 41 h 41"/>
                <a:gd name="T8" fmla="*/ 0 w 433"/>
                <a:gd name="T9" fmla="*/ 41 h 41"/>
              </a:gdLst>
              <a:ahLst/>
              <a:cxnLst>
                <a:cxn ang="0">
                  <a:pos x="T0" y="T1"/>
                </a:cxn>
                <a:cxn ang="0">
                  <a:pos x="T2" y="T3"/>
                </a:cxn>
                <a:cxn ang="0">
                  <a:pos x="T4" y="T5"/>
                </a:cxn>
                <a:cxn ang="0">
                  <a:pos x="T6" y="T7"/>
                </a:cxn>
                <a:cxn ang="0">
                  <a:pos x="T8" y="T9"/>
                </a:cxn>
              </a:cxnLst>
              <a:rect l="0" t="0" r="r" b="b"/>
              <a:pathLst>
                <a:path w="433" h="41">
                  <a:moveTo>
                    <a:pt x="0" y="41"/>
                  </a:moveTo>
                  <a:lnTo>
                    <a:pt x="41" y="0"/>
                  </a:lnTo>
                  <a:lnTo>
                    <a:pt x="433" y="0"/>
                  </a:lnTo>
                  <a:lnTo>
                    <a:pt x="392" y="41"/>
                  </a:ln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14" name="Freeform 14"/>
            <p:cNvSpPr>
              <a:spLocks/>
            </p:cNvSpPr>
            <p:nvPr/>
          </p:nvSpPr>
          <p:spPr bwMode="auto">
            <a:xfrm>
              <a:off x="674" y="859"/>
              <a:ext cx="433" cy="41"/>
            </a:xfrm>
            <a:custGeom>
              <a:avLst/>
              <a:gdLst>
                <a:gd name="T0" fmla="*/ 0 w 433"/>
                <a:gd name="T1" fmla="*/ 41 h 41"/>
                <a:gd name="T2" fmla="*/ 41 w 433"/>
                <a:gd name="T3" fmla="*/ 0 h 41"/>
                <a:gd name="T4" fmla="*/ 433 w 433"/>
                <a:gd name="T5" fmla="*/ 0 h 41"/>
                <a:gd name="T6" fmla="*/ 392 w 433"/>
                <a:gd name="T7" fmla="*/ 41 h 41"/>
                <a:gd name="T8" fmla="*/ 0 w 433"/>
                <a:gd name="T9" fmla="*/ 41 h 41"/>
              </a:gdLst>
              <a:ahLst/>
              <a:cxnLst>
                <a:cxn ang="0">
                  <a:pos x="T0" y="T1"/>
                </a:cxn>
                <a:cxn ang="0">
                  <a:pos x="T2" y="T3"/>
                </a:cxn>
                <a:cxn ang="0">
                  <a:pos x="T4" y="T5"/>
                </a:cxn>
                <a:cxn ang="0">
                  <a:pos x="T6" y="T7"/>
                </a:cxn>
                <a:cxn ang="0">
                  <a:pos x="T8" y="T9"/>
                </a:cxn>
              </a:cxnLst>
              <a:rect l="0" t="0" r="r" b="b"/>
              <a:pathLst>
                <a:path w="433" h="41">
                  <a:moveTo>
                    <a:pt x="0" y="41"/>
                  </a:moveTo>
                  <a:lnTo>
                    <a:pt x="41" y="0"/>
                  </a:lnTo>
                  <a:lnTo>
                    <a:pt x="433" y="0"/>
                  </a:lnTo>
                  <a:lnTo>
                    <a:pt x="392" y="41"/>
                  </a:lnTo>
                  <a:lnTo>
                    <a:pt x="0" y="41"/>
                  </a:lnTo>
                  <a:close/>
                </a:path>
              </a:pathLst>
            </a:custGeom>
            <a:solidFill>
              <a:srgbClr val="000000"/>
            </a:solidFill>
            <a:ln w="4763">
              <a:solidFill>
                <a:srgbClr val="000000"/>
              </a:solidFill>
              <a:prstDash val="solid"/>
              <a:round/>
              <a:headEnd/>
              <a:tailEnd/>
            </a:ln>
          </p:spPr>
          <p:txBody>
            <a:bodyPr/>
            <a:lstStyle/>
            <a:p>
              <a:endParaRPr lang="en-US"/>
            </a:p>
          </p:txBody>
        </p:sp>
        <p:sp>
          <p:nvSpPr>
            <p:cNvPr id="102415" name="Freeform 15"/>
            <p:cNvSpPr>
              <a:spLocks/>
            </p:cNvSpPr>
            <p:nvPr/>
          </p:nvSpPr>
          <p:spPr bwMode="auto">
            <a:xfrm>
              <a:off x="661" y="534"/>
              <a:ext cx="446" cy="41"/>
            </a:xfrm>
            <a:custGeom>
              <a:avLst/>
              <a:gdLst>
                <a:gd name="T0" fmla="*/ 0 w 446"/>
                <a:gd name="T1" fmla="*/ 41 h 41"/>
                <a:gd name="T2" fmla="*/ 45 w 446"/>
                <a:gd name="T3" fmla="*/ 0 h 41"/>
                <a:gd name="T4" fmla="*/ 446 w 446"/>
                <a:gd name="T5" fmla="*/ 0 h 41"/>
                <a:gd name="T6" fmla="*/ 402 w 446"/>
                <a:gd name="T7" fmla="*/ 41 h 41"/>
                <a:gd name="T8" fmla="*/ 0 w 446"/>
                <a:gd name="T9" fmla="*/ 41 h 41"/>
              </a:gdLst>
              <a:ahLst/>
              <a:cxnLst>
                <a:cxn ang="0">
                  <a:pos x="T0" y="T1"/>
                </a:cxn>
                <a:cxn ang="0">
                  <a:pos x="T2" y="T3"/>
                </a:cxn>
                <a:cxn ang="0">
                  <a:pos x="T4" y="T5"/>
                </a:cxn>
                <a:cxn ang="0">
                  <a:pos x="T6" y="T7"/>
                </a:cxn>
                <a:cxn ang="0">
                  <a:pos x="T8" y="T9"/>
                </a:cxn>
              </a:cxnLst>
              <a:rect l="0" t="0" r="r" b="b"/>
              <a:pathLst>
                <a:path w="446" h="41">
                  <a:moveTo>
                    <a:pt x="0" y="41"/>
                  </a:moveTo>
                  <a:lnTo>
                    <a:pt x="45" y="0"/>
                  </a:lnTo>
                  <a:lnTo>
                    <a:pt x="446" y="0"/>
                  </a:lnTo>
                  <a:lnTo>
                    <a:pt x="402" y="41"/>
                  </a:lnTo>
                  <a:lnTo>
                    <a:pt x="0" y="41"/>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16" name="Freeform 16"/>
            <p:cNvSpPr>
              <a:spLocks/>
            </p:cNvSpPr>
            <p:nvPr/>
          </p:nvSpPr>
          <p:spPr bwMode="auto">
            <a:xfrm>
              <a:off x="661" y="534"/>
              <a:ext cx="446" cy="41"/>
            </a:xfrm>
            <a:custGeom>
              <a:avLst/>
              <a:gdLst>
                <a:gd name="T0" fmla="*/ 0 w 446"/>
                <a:gd name="T1" fmla="*/ 41 h 41"/>
                <a:gd name="T2" fmla="*/ 45 w 446"/>
                <a:gd name="T3" fmla="*/ 0 h 41"/>
                <a:gd name="T4" fmla="*/ 446 w 446"/>
                <a:gd name="T5" fmla="*/ 0 h 41"/>
                <a:gd name="T6" fmla="*/ 402 w 446"/>
                <a:gd name="T7" fmla="*/ 41 h 41"/>
                <a:gd name="T8" fmla="*/ 0 w 446"/>
                <a:gd name="T9" fmla="*/ 41 h 41"/>
              </a:gdLst>
              <a:ahLst/>
              <a:cxnLst>
                <a:cxn ang="0">
                  <a:pos x="T0" y="T1"/>
                </a:cxn>
                <a:cxn ang="0">
                  <a:pos x="T2" y="T3"/>
                </a:cxn>
                <a:cxn ang="0">
                  <a:pos x="T4" y="T5"/>
                </a:cxn>
                <a:cxn ang="0">
                  <a:pos x="T6" y="T7"/>
                </a:cxn>
                <a:cxn ang="0">
                  <a:pos x="T8" y="T9"/>
                </a:cxn>
              </a:cxnLst>
              <a:rect l="0" t="0" r="r" b="b"/>
              <a:pathLst>
                <a:path w="446" h="41">
                  <a:moveTo>
                    <a:pt x="0" y="41"/>
                  </a:moveTo>
                  <a:lnTo>
                    <a:pt x="45" y="0"/>
                  </a:lnTo>
                  <a:lnTo>
                    <a:pt x="446" y="0"/>
                  </a:lnTo>
                  <a:lnTo>
                    <a:pt x="402" y="41"/>
                  </a:lnTo>
                  <a:lnTo>
                    <a:pt x="0" y="41"/>
                  </a:lnTo>
                  <a:close/>
                </a:path>
              </a:pathLst>
            </a:custGeom>
            <a:solidFill>
              <a:srgbClr val="00B4FF"/>
            </a:solidFill>
            <a:ln w="4763">
              <a:solidFill>
                <a:srgbClr val="AAE6FF"/>
              </a:solidFill>
              <a:prstDash val="solid"/>
              <a:round/>
              <a:headEnd/>
              <a:tailEnd/>
            </a:ln>
          </p:spPr>
          <p:txBody>
            <a:bodyPr/>
            <a:lstStyle/>
            <a:p>
              <a:endParaRPr lang="en-US"/>
            </a:p>
          </p:txBody>
        </p:sp>
        <p:sp>
          <p:nvSpPr>
            <p:cNvPr id="102417" name="Rectangle 17"/>
            <p:cNvSpPr>
              <a:spLocks noChangeArrowheads="1"/>
            </p:cNvSpPr>
            <p:nvPr/>
          </p:nvSpPr>
          <p:spPr bwMode="auto">
            <a:xfrm>
              <a:off x="662" y="576"/>
              <a:ext cx="403" cy="317"/>
            </a:xfrm>
            <a:prstGeom prst="rect">
              <a:avLst/>
            </a:prstGeom>
            <a:solidFill>
              <a:srgbClr val="0096D5"/>
            </a:solidFill>
            <a:ln w="4763">
              <a:solidFill>
                <a:srgbClr val="AAE6FF"/>
              </a:solidFill>
              <a:miter lim="800000"/>
              <a:headEnd/>
              <a:tailEnd/>
            </a:ln>
          </p:spPr>
          <p:txBody>
            <a:bodyPr/>
            <a:lstStyle/>
            <a:p>
              <a:endParaRPr lang="en-US"/>
            </a:p>
          </p:txBody>
        </p:sp>
        <p:sp>
          <p:nvSpPr>
            <p:cNvPr id="102418" name="Rectangle 18"/>
            <p:cNvSpPr>
              <a:spLocks noChangeArrowheads="1"/>
            </p:cNvSpPr>
            <p:nvPr/>
          </p:nvSpPr>
          <p:spPr bwMode="auto">
            <a:xfrm>
              <a:off x="697" y="617"/>
              <a:ext cx="333" cy="244"/>
            </a:xfrm>
            <a:prstGeom prst="rect">
              <a:avLst/>
            </a:prstGeom>
            <a:solidFill>
              <a:srgbClr val="FFFFFF"/>
            </a:solidFill>
            <a:ln w="4763">
              <a:solidFill>
                <a:srgbClr val="003C55"/>
              </a:solidFill>
              <a:miter lim="800000"/>
              <a:headEnd/>
              <a:tailEnd/>
            </a:ln>
          </p:spPr>
          <p:txBody>
            <a:bodyPr/>
            <a:lstStyle/>
            <a:p>
              <a:endParaRPr lang="en-US"/>
            </a:p>
          </p:txBody>
        </p:sp>
        <p:sp>
          <p:nvSpPr>
            <p:cNvPr id="102419" name="Freeform 19"/>
            <p:cNvSpPr>
              <a:spLocks/>
            </p:cNvSpPr>
            <p:nvPr/>
          </p:nvSpPr>
          <p:spPr bwMode="auto">
            <a:xfrm>
              <a:off x="1063" y="534"/>
              <a:ext cx="44" cy="356"/>
            </a:xfrm>
            <a:custGeom>
              <a:avLst/>
              <a:gdLst>
                <a:gd name="T0" fmla="*/ 0 w 44"/>
                <a:gd name="T1" fmla="*/ 356 h 356"/>
                <a:gd name="T2" fmla="*/ 44 w 44"/>
                <a:gd name="T3" fmla="*/ 312 h 356"/>
                <a:gd name="T4" fmla="*/ 44 w 44"/>
                <a:gd name="T5" fmla="*/ 0 h 356"/>
                <a:gd name="T6" fmla="*/ 0 w 44"/>
                <a:gd name="T7" fmla="*/ 41 h 356"/>
                <a:gd name="T8" fmla="*/ 0 w 44"/>
                <a:gd name="T9" fmla="*/ 356 h 356"/>
              </a:gdLst>
              <a:ahLst/>
              <a:cxnLst>
                <a:cxn ang="0">
                  <a:pos x="T0" y="T1"/>
                </a:cxn>
                <a:cxn ang="0">
                  <a:pos x="T2" y="T3"/>
                </a:cxn>
                <a:cxn ang="0">
                  <a:pos x="T4" y="T5"/>
                </a:cxn>
                <a:cxn ang="0">
                  <a:pos x="T6" y="T7"/>
                </a:cxn>
                <a:cxn ang="0">
                  <a:pos x="T8" y="T9"/>
                </a:cxn>
              </a:cxnLst>
              <a:rect l="0" t="0" r="r" b="b"/>
              <a:pathLst>
                <a:path w="44" h="356">
                  <a:moveTo>
                    <a:pt x="0" y="356"/>
                  </a:moveTo>
                  <a:lnTo>
                    <a:pt x="44" y="312"/>
                  </a:lnTo>
                  <a:lnTo>
                    <a:pt x="44" y="0"/>
                  </a:lnTo>
                  <a:lnTo>
                    <a:pt x="0" y="41"/>
                  </a:lnTo>
                  <a:lnTo>
                    <a:pt x="0" y="356"/>
                  </a:lnTo>
                  <a:close/>
                </a:path>
              </a:pathLst>
            </a:custGeom>
            <a:solidFill>
              <a:srgbClr val="005A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20" name="Freeform 20"/>
            <p:cNvSpPr>
              <a:spLocks/>
            </p:cNvSpPr>
            <p:nvPr/>
          </p:nvSpPr>
          <p:spPr bwMode="auto">
            <a:xfrm>
              <a:off x="1063" y="534"/>
              <a:ext cx="44" cy="356"/>
            </a:xfrm>
            <a:custGeom>
              <a:avLst/>
              <a:gdLst>
                <a:gd name="T0" fmla="*/ 0 w 44"/>
                <a:gd name="T1" fmla="*/ 356 h 356"/>
                <a:gd name="T2" fmla="*/ 44 w 44"/>
                <a:gd name="T3" fmla="*/ 312 h 356"/>
                <a:gd name="T4" fmla="*/ 44 w 44"/>
                <a:gd name="T5" fmla="*/ 0 h 356"/>
                <a:gd name="T6" fmla="*/ 0 w 44"/>
                <a:gd name="T7" fmla="*/ 41 h 356"/>
                <a:gd name="T8" fmla="*/ 0 w 44"/>
                <a:gd name="T9" fmla="*/ 356 h 356"/>
              </a:gdLst>
              <a:ahLst/>
              <a:cxnLst>
                <a:cxn ang="0">
                  <a:pos x="T0" y="T1"/>
                </a:cxn>
                <a:cxn ang="0">
                  <a:pos x="T2" y="T3"/>
                </a:cxn>
                <a:cxn ang="0">
                  <a:pos x="T4" y="T5"/>
                </a:cxn>
                <a:cxn ang="0">
                  <a:pos x="T6" y="T7"/>
                </a:cxn>
                <a:cxn ang="0">
                  <a:pos x="T8" y="T9"/>
                </a:cxn>
              </a:cxnLst>
              <a:rect l="0" t="0" r="r" b="b"/>
              <a:pathLst>
                <a:path w="44" h="356">
                  <a:moveTo>
                    <a:pt x="0" y="356"/>
                  </a:moveTo>
                  <a:lnTo>
                    <a:pt x="44" y="312"/>
                  </a:lnTo>
                  <a:lnTo>
                    <a:pt x="44" y="0"/>
                  </a:lnTo>
                  <a:lnTo>
                    <a:pt x="0" y="41"/>
                  </a:lnTo>
                  <a:lnTo>
                    <a:pt x="0" y="356"/>
                  </a:lnTo>
                  <a:close/>
                </a:path>
              </a:pathLst>
            </a:custGeom>
            <a:solidFill>
              <a:srgbClr val="005A80"/>
            </a:solidFill>
            <a:ln w="4763">
              <a:solidFill>
                <a:srgbClr val="AAE6FF"/>
              </a:solidFill>
              <a:prstDash val="solid"/>
              <a:round/>
              <a:headEnd/>
              <a:tailEnd/>
            </a:ln>
          </p:spPr>
          <p:txBody>
            <a:bodyPr/>
            <a:lstStyle/>
            <a:p>
              <a:endParaRPr lang="en-US"/>
            </a:p>
          </p:txBody>
        </p:sp>
        <p:sp>
          <p:nvSpPr>
            <p:cNvPr id="102421" name="Freeform 21"/>
            <p:cNvSpPr>
              <a:spLocks/>
            </p:cNvSpPr>
            <p:nvPr/>
          </p:nvSpPr>
          <p:spPr bwMode="auto">
            <a:xfrm>
              <a:off x="582" y="969"/>
              <a:ext cx="500" cy="79"/>
            </a:xfrm>
            <a:custGeom>
              <a:avLst/>
              <a:gdLst>
                <a:gd name="T0" fmla="*/ 0 w 500"/>
                <a:gd name="T1" fmla="*/ 79 h 79"/>
                <a:gd name="T2" fmla="*/ 64 w 500"/>
                <a:gd name="T3" fmla="*/ 0 h 79"/>
                <a:gd name="T4" fmla="*/ 500 w 500"/>
                <a:gd name="T5" fmla="*/ 0 h 79"/>
                <a:gd name="T6" fmla="*/ 437 w 500"/>
                <a:gd name="T7" fmla="*/ 79 h 79"/>
                <a:gd name="T8" fmla="*/ 0 w 500"/>
                <a:gd name="T9" fmla="*/ 79 h 79"/>
              </a:gdLst>
              <a:ahLst/>
              <a:cxnLst>
                <a:cxn ang="0">
                  <a:pos x="T0" y="T1"/>
                </a:cxn>
                <a:cxn ang="0">
                  <a:pos x="T2" y="T3"/>
                </a:cxn>
                <a:cxn ang="0">
                  <a:pos x="T4" y="T5"/>
                </a:cxn>
                <a:cxn ang="0">
                  <a:pos x="T6" y="T7"/>
                </a:cxn>
                <a:cxn ang="0">
                  <a:pos x="T8" y="T9"/>
                </a:cxn>
              </a:cxnLst>
              <a:rect l="0" t="0" r="r" b="b"/>
              <a:pathLst>
                <a:path w="500" h="79">
                  <a:moveTo>
                    <a:pt x="0" y="79"/>
                  </a:moveTo>
                  <a:lnTo>
                    <a:pt x="64" y="0"/>
                  </a:lnTo>
                  <a:lnTo>
                    <a:pt x="500" y="0"/>
                  </a:lnTo>
                  <a:lnTo>
                    <a:pt x="437" y="79"/>
                  </a:lnTo>
                  <a:lnTo>
                    <a:pt x="0" y="79"/>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22" name="Freeform 22"/>
            <p:cNvSpPr>
              <a:spLocks/>
            </p:cNvSpPr>
            <p:nvPr/>
          </p:nvSpPr>
          <p:spPr bwMode="auto">
            <a:xfrm>
              <a:off x="582" y="969"/>
              <a:ext cx="500" cy="79"/>
            </a:xfrm>
            <a:custGeom>
              <a:avLst/>
              <a:gdLst>
                <a:gd name="T0" fmla="*/ 0 w 500"/>
                <a:gd name="T1" fmla="*/ 79 h 79"/>
                <a:gd name="T2" fmla="*/ 64 w 500"/>
                <a:gd name="T3" fmla="*/ 0 h 79"/>
                <a:gd name="T4" fmla="*/ 500 w 500"/>
                <a:gd name="T5" fmla="*/ 0 h 79"/>
                <a:gd name="T6" fmla="*/ 437 w 500"/>
                <a:gd name="T7" fmla="*/ 79 h 79"/>
                <a:gd name="T8" fmla="*/ 0 w 500"/>
                <a:gd name="T9" fmla="*/ 79 h 79"/>
              </a:gdLst>
              <a:ahLst/>
              <a:cxnLst>
                <a:cxn ang="0">
                  <a:pos x="T0" y="T1"/>
                </a:cxn>
                <a:cxn ang="0">
                  <a:pos x="T2" y="T3"/>
                </a:cxn>
                <a:cxn ang="0">
                  <a:pos x="T4" y="T5"/>
                </a:cxn>
                <a:cxn ang="0">
                  <a:pos x="T6" y="T7"/>
                </a:cxn>
                <a:cxn ang="0">
                  <a:pos x="T8" y="T9"/>
                </a:cxn>
              </a:cxnLst>
              <a:rect l="0" t="0" r="r" b="b"/>
              <a:pathLst>
                <a:path w="500" h="79">
                  <a:moveTo>
                    <a:pt x="0" y="79"/>
                  </a:moveTo>
                  <a:lnTo>
                    <a:pt x="64" y="0"/>
                  </a:lnTo>
                  <a:lnTo>
                    <a:pt x="500" y="0"/>
                  </a:lnTo>
                  <a:lnTo>
                    <a:pt x="437" y="79"/>
                  </a:lnTo>
                  <a:lnTo>
                    <a:pt x="0" y="79"/>
                  </a:lnTo>
                  <a:close/>
                </a:path>
              </a:pathLst>
            </a:custGeom>
            <a:solidFill>
              <a:srgbClr val="00B4FF"/>
            </a:solidFill>
            <a:ln w="4763">
              <a:solidFill>
                <a:srgbClr val="AAE6FF"/>
              </a:solidFill>
              <a:prstDash val="solid"/>
              <a:round/>
              <a:headEnd/>
              <a:tailEnd/>
            </a:ln>
          </p:spPr>
          <p:txBody>
            <a:bodyPr/>
            <a:lstStyle/>
            <a:p>
              <a:endParaRPr lang="en-US"/>
            </a:p>
          </p:txBody>
        </p:sp>
        <p:sp>
          <p:nvSpPr>
            <p:cNvPr id="102423" name="Freeform 23"/>
            <p:cNvSpPr>
              <a:spLocks/>
            </p:cNvSpPr>
            <p:nvPr/>
          </p:nvSpPr>
          <p:spPr bwMode="auto">
            <a:xfrm>
              <a:off x="1019" y="969"/>
              <a:ext cx="63" cy="95"/>
            </a:xfrm>
            <a:custGeom>
              <a:avLst/>
              <a:gdLst>
                <a:gd name="T0" fmla="*/ 0 w 63"/>
                <a:gd name="T1" fmla="*/ 95 h 95"/>
                <a:gd name="T2" fmla="*/ 63 w 63"/>
                <a:gd name="T3" fmla="*/ 29 h 95"/>
                <a:gd name="T4" fmla="*/ 63 w 63"/>
                <a:gd name="T5" fmla="*/ 0 h 95"/>
                <a:gd name="T6" fmla="*/ 0 w 63"/>
                <a:gd name="T7" fmla="*/ 79 h 95"/>
                <a:gd name="T8" fmla="*/ 0 w 63"/>
                <a:gd name="T9" fmla="*/ 95 h 95"/>
              </a:gdLst>
              <a:ahLst/>
              <a:cxnLst>
                <a:cxn ang="0">
                  <a:pos x="T0" y="T1"/>
                </a:cxn>
                <a:cxn ang="0">
                  <a:pos x="T2" y="T3"/>
                </a:cxn>
                <a:cxn ang="0">
                  <a:pos x="T4" y="T5"/>
                </a:cxn>
                <a:cxn ang="0">
                  <a:pos x="T6" y="T7"/>
                </a:cxn>
                <a:cxn ang="0">
                  <a:pos x="T8" y="T9"/>
                </a:cxn>
              </a:cxnLst>
              <a:rect l="0" t="0" r="r" b="b"/>
              <a:pathLst>
                <a:path w="63" h="95">
                  <a:moveTo>
                    <a:pt x="0" y="95"/>
                  </a:moveTo>
                  <a:lnTo>
                    <a:pt x="63" y="29"/>
                  </a:lnTo>
                  <a:lnTo>
                    <a:pt x="63" y="0"/>
                  </a:lnTo>
                  <a:lnTo>
                    <a:pt x="0" y="79"/>
                  </a:lnTo>
                  <a:lnTo>
                    <a:pt x="0" y="95"/>
                  </a:lnTo>
                  <a:close/>
                </a:path>
              </a:pathLst>
            </a:custGeom>
            <a:solidFill>
              <a:srgbClr val="005A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24" name="Freeform 24"/>
            <p:cNvSpPr>
              <a:spLocks/>
            </p:cNvSpPr>
            <p:nvPr/>
          </p:nvSpPr>
          <p:spPr bwMode="auto">
            <a:xfrm>
              <a:off x="1019" y="969"/>
              <a:ext cx="63" cy="95"/>
            </a:xfrm>
            <a:custGeom>
              <a:avLst/>
              <a:gdLst>
                <a:gd name="T0" fmla="*/ 0 w 63"/>
                <a:gd name="T1" fmla="*/ 95 h 95"/>
                <a:gd name="T2" fmla="*/ 63 w 63"/>
                <a:gd name="T3" fmla="*/ 29 h 95"/>
                <a:gd name="T4" fmla="*/ 63 w 63"/>
                <a:gd name="T5" fmla="*/ 0 h 95"/>
                <a:gd name="T6" fmla="*/ 0 w 63"/>
                <a:gd name="T7" fmla="*/ 79 h 95"/>
                <a:gd name="T8" fmla="*/ 0 w 63"/>
                <a:gd name="T9" fmla="*/ 95 h 95"/>
              </a:gdLst>
              <a:ahLst/>
              <a:cxnLst>
                <a:cxn ang="0">
                  <a:pos x="T0" y="T1"/>
                </a:cxn>
                <a:cxn ang="0">
                  <a:pos x="T2" y="T3"/>
                </a:cxn>
                <a:cxn ang="0">
                  <a:pos x="T4" y="T5"/>
                </a:cxn>
                <a:cxn ang="0">
                  <a:pos x="T6" y="T7"/>
                </a:cxn>
                <a:cxn ang="0">
                  <a:pos x="T8" y="T9"/>
                </a:cxn>
              </a:cxnLst>
              <a:rect l="0" t="0" r="r" b="b"/>
              <a:pathLst>
                <a:path w="63" h="95">
                  <a:moveTo>
                    <a:pt x="0" y="95"/>
                  </a:moveTo>
                  <a:lnTo>
                    <a:pt x="63" y="29"/>
                  </a:lnTo>
                  <a:lnTo>
                    <a:pt x="63" y="0"/>
                  </a:lnTo>
                  <a:lnTo>
                    <a:pt x="0" y="79"/>
                  </a:lnTo>
                  <a:lnTo>
                    <a:pt x="0" y="95"/>
                  </a:lnTo>
                  <a:close/>
                </a:path>
              </a:pathLst>
            </a:custGeom>
            <a:solidFill>
              <a:srgbClr val="005A80"/>
            </a:solidFill>
            <a:ln w="4763">
              <a:solidFill>
                <a:srgbClr val="AAE6FF"/>
              </a:solidFill>
              <a:prstDash val="solid"/>
              <a:round/>
              <a:headEnd/>
              <a:tailEnd/>
            </a:ln>
          </p:spPr>
          <p:txBody>
            <a:bodyPr/>
            <a:lstStyle/>
            <a:p>
              <a:endParaRPr lang="en-US"/>
            </a:p>
          </p:txBody>
        </p:sp>
        <p:sp>
          <p:nvSpPr>
            <p:cNvPr id="102425" name="Rectangle 25"/>
            <p:cNvSpPr>
              <a:spLocks noChangeArrowheads="1"/>
            </p:cNvSpPr>
            <p:nvPr/>
          </p:nvSpPr>
          <p:spPr bwMode="auto">
            <a:xfrm>
              <a:off x="582" y="1048"/>
              <a:ext cx="437" cy="16"/>
            </a:xfrm>
            <a:prstGeom prst="rect">
              <a:avLst/>
            </a:prstGeom>
            <a:solidFill>
              <a:srgbClr val="0096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426" name="Rectangle 26"/>
            <p:cNvSpPr>
              <a:spLocks noChangeArrowheads="1"/>
            </p:cNvSpPr>
            <p:nvPr/>
          </p:nvSpPr>
          <p:spPr bwMode="auto">
            <a:xfrm>
              <a:off x="583" y="1049"/>
              <a:ext cx="435" cy="14"/>
            </a:xfrm>
            <a:prstGeom prst="rect">
              <a:avLst/>
            </a:prstGeom>
            <a:solidFill>
              <a:srgbClr val="0096D5"/>
            </a:solidFill>
            <a:ln w="4763">
              <a:solidFill>
                <a:srgbClr val="AAE6FF"/>
              </a:solidFill>
              <a:miter lim="800000"/>
              <a:headEnd/>
              <a:tailEnd/>
            </a:ln>
          </p:spPr>
          <p:txBody>
            <a:bodyPr/>
            <a:lstStyle/>
            <a:p>
              <a:endParaRPr lang="en-US"/>
            </a:p>
          </p:txBody>
        </p:sp>
        <p:sp>
          <p:nvSpPr>
            <p:cNvPr id="102427" name="Freeform 27"/>
            <p:cNvSpPr>
              <a:spLocks/>
            </p:cNvSpPr>
            <p:nvPr/>
          </p:nvSpPr>
          <p:spPr bwMode="auto">
            <a:xfrm>
              <a:off x="1107" y="991"/>
              <a:ext cx="89" cy="47"/>
            </a:xfrm>
            <a:custGeom>
              <a:avLst/>
              <a:gdLst>
                <a:gd name="T0" fmla="*/ 0 w 89"/>
                <a:gd name="T1" fmla="*/ 47 h 47"/>
                <a:gd name="T2" fmla="*/ 32 w 89"/>
                <a:gd name="T3" fmla="*/ 0 h 47"/>
                <a:gd name="T4" fmla="*/ 89 w 89"/>
                <a:gd name="T5" fmla="*/ 0 h 47"/>
                <a:gd name="T6" fmla="*/ 57 w 89"/>
                <a:gd name="T7" fmla="*/ 47 h 47"/>
                <a:gd name="T8" fmla="*/ 0 w 89"/>
                <a:gd name="T9" fmla="*/ 47 h 47"/>
              </a:gdLst>
              <a:ahLst/>
              <a:cxnLst>
                <a:cxn ang="0">
                  <a:pos x="T0" y="T1"/>
                </a:cxn>
                <a:cxn ang="0">
                  <a:pos x="T2" y="T3"/>
                </a:cxn>
                <a:cxn ang="0">
                  <a:pos x="T4" y="T5"/>
                </a:cxn>
                <a:cxn ang="0">
                  <a:pos x="T6" y="T7"/>
                </a:cxn>
                <a:cxn ang="0">
                  <a:pos x="T8" y="T9"/>
                </a:cxn>
              </a:cxnLst>
              <a:rect l="0" t="0" r="r" b="b"/>
              <a:pathLst>
                <a:path w="89" h="47">
                  <a:moveTo>
                    <a:pt x="0" y="47"/>
                  </a:moveTo>
                  <a:lnTo>
                    <a:pt x="32" y="0"/>
                  </a:lnTo>
                  <a:lnTo>
                    <a:pt x="89" y="0"/>
                  </a:lnTo>
                  <a:lnTo>
                    <a:pt x="57" y="47"/>
                  </a:lnTo>
                  <a:lnTo>
                    <a:pt x="0" y="47"/>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28" name="Freeform 28"/>
            <p:cNvSpPr>
              <a:spLocks/>
            </p:cNvSpPr>
            <p:nvPr/>
          </p:nvSpPr>
          <p:spPr bwMode="auto">
            <a:xfrm>
              <a:off x="1107" y="991"/>
              <a:ext cx="89" cy="47"/>
            </a:xfrm>
            <a:custGeom>
              <a:avLst/>
              <a:gdLst>
                <a:gd name="T0" fmla="*/ 0 w 89"/>
                <a:gd name="T1" fmla="*/ 47 h 47"/>
                <a:gd name="T2" fmla="*/ 32 w 89"/>
                <a:gd name="T3" fmla="*/ 0 h 47"/>
                <a:gd name="T4" fmla="*/ 89 w 89"/>
                <a:gd name="T5" fmla="*/ 0 h 47"/>
                <a:gd name="T6" fmla="*/ 57 w 89"/>
                <a:gd name="T7" fmla="*/ 47 h 47"/>
                <a:gd name="T8" fmla="*/ 0 w 89"/>
                <a:gd name="T9" fmla="*/ 47 h 47"/>
              </a:gdLst>
              <a:ahLst/>
              <a:cxnLst>
                <a:cxn ang="0">
                  <a:pos x="T0" y="T1"/>
                </a:cxn>
                <a:cxn ang="0">
                  <a:pos x="T2" y="T3"/>
                </a:cxn>
                <a:cxn ang="0">
                  <a:pos x="T4" y="T5"/>
                </a:cxn>
                <a:cxn ang="0">
                  <a:pos x="T6" y="T7"/>
                </a:cxn>
                <a:cxn ang="0">
                  <a:pos x="T8" y="T9"/>
                </a:cxn>
              </a:cxnLst>
              <a:rect l="0" t="0" r="r" b="b"/>
              <a:pathLst>
                <a:path w="89" h="47">
                  <a:moveTo>
                    <a:pt x="0" y="47"/>
                  </a:moveTo>
                  <a:lnTo>
                    <a:pt x="32" y="0"/>
                  </a:lnTo>
                  <a:lnTo>
                    <a:pt x="89" y="0"/>
                  </a:lnTo>
                  <a:lnTo>
                    <a:pt x="57" y="47"/>
                  </a:lnTo>
                  <a:lnTo>
                    <a:pt x="0" y="47"/>
                  </a:lnTo>
                  <a:close/>
                </a:path>
              </a:pathLst>
            </a:custGeom>
            <a:solidFill>
              <a:srgbClr val="00B4FF"/>
            </a:solidFill>
            <a:ln w="4763">
              <a:solidFill>
                <a:srgbClr val="AAE6FF"/>
              </a:solidFill>
              <a:prstDash val="solid"/>
              <a:round/>
              <a:headEnd/>
              <a:tailEnd/>
            </a:ln>
          </p:spPr>
          <p:txBody>
            <a:bodyPr/>
            <a:lstStyle/>
            <a:p>
              <a:endParaRPr lang="en-US"/>
            </a:p>
          </p:txBody>
        </p:sp>
        <p:sp>
          <p:nvSpPr>
            <p:cNvPr id="102429" name="Freeform 29"/>
            <p:cNvSpPr>
              <a:spLocks/>
            </p:cNvSpPr>
            <p:nvPr/>
          </p:nvSpPr>
          <p:spPr bwMode="auto">
            <a:xfrm>
              <a:off x="1164" y="991"/>
              <a:ext cx="32" cy="63"/>
            </a:xfrm>
            <a:custGeom>
              <a:avLst/>
              <a:gdLst>
                <a:gd name="T0" fmla="*/ 0 w 32"/>
                <a:gd name="T1" fmla="*/ 63 h 63"/>
                <a:gd name="T2" fmla="*/ 32 w 32"/>
                <a:gd name="T3" fmla="*/ 29 h 63"/>
                <a:gd name="T4" fmla="*/ 32 w 32"/>
                <a:gd name="T5" fmla="*/ 0 h 63"/>
                <a:gd name="T6" fmla="*/ 0 w 32"/>
                <a:gd name="T7" fmla="*/ 47 h 63"/>
                <a:gd name="T8" fmla="*/ 0 w 32"/>
                <a:gd name="T9" fmla="*/ 63 h 63"/>
              </a:gdLst>
              <a:ahLst/>
              <a:cxnLst>
                <a:cxn ang="0">
                  <a:pos x="T0" y="T1"/>
                </a:cxn>
                <a:cxn ang="0">
                  <a:pos x="T2" y="T3"/>
                </a:cxn>
                <a:cxn ang="0">
                  <a:pos x="T4" y="T5"/>
                </a:cxn>
                <a:cxn ang="0">
                  <a:pos x="T6" y="T7"/>
                </a:cxn>
                <a:cxn ang="0">
                  <a:pos x="T8" y="T9"/>
                </a:cxn>
              </a:cxnLst>
              <a:rect l="0" t="0" r="r" b="b"/>
              <a:pathLst>
                <a:path w="32" h="63">
                  <a:moveTo>
                    <a:pt x="0" y="63"/>
                  </a:moveTo>
                  <a:lnTo>
                    <a:pt x="32" y="29"/>
                  </a:lnTo>
                  <a:lnTo>
                    <a:pt x="32" y="0"/>
                  </a:lnTo>
                  <a:lnTo>
                    <a:pt x="0" y="47"/>
                  </a:lnTo>
                  <a:lnTo>
                    <a:pt x="0" y="63"/>
                  </a:lnTo>
                  <a:close/>
                </a:path>
              </a:pathLst>
            </a:custGeom>
            <a:solidFill>
              <a:srgbClr val="005A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30" name="Freeform 30"/>
            <p:cNvSpPr>
              <a:spLocks/>
            </p:cNvSpPr>
            <p:nvPr/>
          </p:nvSpPr>
          <p:spPr bwMode="auto">
            <a:xfrm>
              <a:off x="1164" y="991"/>
              <a:ext cx="32" cy="63"/>
            </a:xfrm>
            <a:custGeom>
              <a:avLst/>
              <a:gdLst>
                <a:gd name="T0" fmla="*/ 0 w 32"/>
                <a:gd name="T1" fmla="*/ 63 h 63"/>
                <a:gd name="T2" fmla="*/ 32 w 32"/>
                <a:gd name="T3" fmla="*/ 29 h 63"/>
                <a:gd name="T4" fmla="*/ 32 w 32"/>
                <a:gd name="T5" fmla="*/ 0 h 63"/>
                <a:gd name="T6" fmla="*/ 0 w 32"/>
                <a:gd name="T7" fmla="*/ 47 h 63"/>
                <a:gd name="T8" fmla="*/ 0 w 32"/>
                <a:gd name="T9" fmla="*/ 63 h 63"/>
              </a:gdLst>
              <a:ahLst/>
              <a:cxnLst>
                <a:cxn ang="0">
                  <a:pos x="T0" y="T1"/>
                </a:cxn>
                <a:cxn ang="0">
                  <a:pos x="T2" y="T3"/>
                </a:cxn>
                <a:cxn ang="0">
                  <a:pos x="T4" y="T5"/>
                </a:cxn>
                <a:cxn ang="0">
                  <a:pos x="T6" y="T7"/>
                </a:cxn>
                <a:cxn ang="0">
                  <a:pos x="T8" y="T9"/>
                </a:cxn>
              </a:cxnLst>
              <a:rect l="0" t="0" r="r" b="b"/>
              <a:pathLst>
                <a:path w="32" h="63">
                  <a:moveTo>
                    <a:pt x="0" y="63"/>
                  </a:moveTo>
                  <a:lnTo>
                    <a:pt x="32" y="29"/>
                  </a:lnTo>
                  <a:lnTo>
                    <a:pt x="32" y="0"/>
                  </a:lnTo>
                  <a:lnTo>
                    <a:pt x="0" y="47"/>
                  </a:lnTo>
                  <a:lnTo>
                    <a:pt x="0" y="63"/>
                  </a:lnTo>
                  <a:close/>
                </a:path>
              </a:pathLst>
            </a:custGeom>
            <a:solidFill>
              <a:srgbClr val="005A80"/>
            </a:solidFill>
            <a:ln w="4763">
              <a:solidFill>
                <a:srgbClr val="AAE6FF"/>
              </a:solidFill>
              <a:prstDash val="solid"/>
              <a:round/>
              <a:headEnd/>
              <a:tailEnd/>
            </a:ln>
          </p:spPr>
          <p:txBody>
            <a:bodyPr/>
            <a:lstStyle/>
            <a:p>
              <a:endParaRPr lang="en-US"/>
            </a:p>
          </p:txBody>
        </p:sp>
        <p:sp>
          <p:nvSpPr>
            <p:cNvPr id="102431" name="Rectangle 31"/>
            <p:cNvSpPr>
              <a:spLocks noChangeArrowheads="1"/>
            </p:cNvSpPr>
            <p:nvPr/>
          </p:nvSpPr>
          <p:spPr bwMode="auto">
            <a:xfrm>
              <a:off x="1107" y="1038"/>
              <a:ext cx="57" cy="16"/>
            </a:xfrm>
            <a:prstGeom prst="rect">
              <a:avLst/>
            </a:prstGeom>
            <a:solidFill>
              <a:srgbClr val="0096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432" name="Rectangle 32"/>
            <p:cNvSpPr>
              <a:spLocks noChangeArrowheads="1"/>
            </p:cNvSpPr>
            <p:nvPr/>
          </p:nvSpPr>
          <p:spPr bwMode="auto">
            <a:xfrm>
              <a:off x="1108" y="1039"/>
              <a:ext cx="55" cy="14"/>
            </a:xfrm>
            <a:prstGeom prst="rect">
              <a:avLst/>
            </a:prstGeom>
            <a:solidFill>
              <a:srgbClr val="0096D5"/>
            </a:solidFill>
            <a:ln w="4763">
              <a:solidFill>
                <a:srgbClr val="AAE6FF"/>
              </a:solidFill>
              <a:miter lim="800000"/>
              <a:headEnd/>
              <a:tailEnd/>
            </a:ln>
          </p:spPr>
          <p:txBody>
            <a:bodyPr/>
            <a:lstStyle/>
            <a:p>
              <a:endParaRPr lang="en-US"/>
            </a:p>
          </p:txBody>
        </p:sp>
      </p:grpSp>
      <p:grpSp>
        <p:nvGrpSpPr>
          <p:cNvPr id="102433" name="Group 33"/>
          <p:cNvGrpSpPr>
            <a:grpSpLocks/>
          </p:cNvGrpSpPr>
          <p:nvPr/>
        </p:nvGrpSpPr>
        <p:grpSpPr bwMode="auto">
          <a:xfrm>
            <a:off x="7820025" y="2743200"/>
            <a:ext cx="638175" cy="550863"/>
            <a:chOff x="582" y="534"/>
            <a:chExt cx="614" cy="530"/>
          </a:xfrm>
        </p:grpSpPr>
        <p:sp>
          <p:nvSpPr>
            <p:cNvPr id="102434" name="Arc 34"/>
            <p:cNvSpPr>
              <a:spLocks/>
            </p:cNvSpPr>
            <p:nvPr/>
          </p:nvSpPr>
          <p:spPr bwMode="auto">
            <a:xfrm>
              <a:off x="1059" y="918"/>
              <a:ext cx="118" cy="80"/>
            </a:xfrm>
            <a:custGeom>
              <a:avLst/>
              <a:gdLst>
                <a:gd name="G0" fmla="+- 16576 0 0"/>
                <a:gd name="G1" fmla="+- 21600 0 0"/>
                <a:gd name="G2" fmla="+- 21600 0 0"/>
                <a:gd name="T0" fmla="*/ 0 w 38176"/>
                <a:gd name="T1" fmla="*/ 7751 h 34923"/>
                <a:gd name="T2" fmla="*/ 33578 w 38176"/>
                <a:gd name="T3" fmla="*/ 34923 h 34923"/>
                <a:gd name="T4" fmla="*/ 16576 w 38176"/>
                <a:gd name="T5" fmla="*/ 21600 h 34923"/>
              </a:gdLst>
              <a:ahLst/>
              <a:cxnLst>
                <a:cxn ang="0">
                  <a:pos x="T0" y="T1"/>
                </a:cxn>
                <a:cxn ang="0">
                  <a:pos x="T2" y="T3"/>
                </a:cxn>
                <a:cxn ang="0">
                  <a:pos x="T4" y="T5"/>
                </a:cxn>
              </a:cxnLst>
              <a:rect l="0" t="0" r="r" b="b"/>
              <a:pathLst>
                <a:path w="38176" h="34923" fill="none" extrusionOk="0">
                  <a:moveTo>
                    <a:pt x="-1" y="7750"/>
                  </a:moveTo>
                  <a:cubicBezTo>
                    <a:pt x="4103" y="2838"/>
                    <a:pt x="10175" y="-1"/>
                    <a:pt x="16576" y="0"/>
                  </a:cubicBezTo>
                  <a:cubicBezTo>
                    <a:pt x="28505" y="0"/>
                    <a:pt x="38176" y="9670"/>
                    <a:pt x="38176" y="21600"/>
                  </a:cubicBezTo>
                  <a:cubicBezTo>
                    <a:pt x="38176" y="26430"/>
                    <a:pt x="36557" y="31120"/>
                    <a:pt x="33577" y="34922"/>
                  </a:cubicBezTo>
                </a:path>
                <a:path w="38176" h="34923" stroke="0" extrusionOk="0">
                  <a:moveTo>
                    <a:pt x="-1" y="7750"/>
                  </a:moveTo>
                  <a:cubicBezTo>
                    <a:pt x="4103" y="2838"/>
                    <a:pt x="10175" y="-1"/>
                    <a:pt x="16576" y="0"/>
                  </a:cubicBezTo>
                  <a:cubicBezTo>
                    <a:pt x="28505" y="0"/>
                    <a:pt x="38176" y="9670"/>
                    <a:pt x="38176" y="21600"/>
                  </a:cubicBezTo>
                  <a:cubicBezTo>
                    <a:pt x="38176" y="26430"/>
                    <a:pt x="36557" y="31120"/>
                    <a:pt x="33577" y="34922"/>
                  </a:cubicBezTo>
                  <a:lnTo>
                    <a:pt x="16576" y="21600"/>
                  </a:lnTo>
                  <a:close/>
                </a:path>
              </a:pathLst>
            </a:custGeom>
            <a:noFill/>
            <a:ln w="20638">
              <a:solidFill>
                <a:srgbClr val="0078AA"/>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435" name="Arc 35"/>
            <p:cNvSpPr>
              <a:spLocks/>
            </p:cNvSpPr>
            <p:nvPr/>
          </p:nvSpPr>
          <p:spPr bwMode="auto">
            <a:xfrm>
              <a:off x="1060" y="919"/>
              <a:ext cx="118" cy="79"/>
            </a:xfrm>
            <a:custGeom>
              <a:avLst/>
              <a:gdLst>
                <a:gd name="G0" fmla="+- 16722 0 0"/>
                <a:gd name="G1" fmla="+- 21600 0 0"/>
                <a:gd name="G2" fmla="+- 21600 0 0"/>
                <a:gd name="T0" fmla="*/ 0 w 38322"/>
                <a:gd name="T1" fmla="*/ 7928 h 34803"/>
                <a:gd name="T2" fmla="*/ 33817 w 38322"/>
                <a:gd name="T3" fmla="*/ 34803 h 34803"/>
                <a:gd name="T4" fmla="*/ 16722 w 38322"/>
                <a:gd name="T5" fmla="*/ 21600 h 34803"/>
              </a:gdLst>
              <a:ahLst/>
              <a:cxnLst>
                <a:cxn ang="0">
                  <a:pos x="T0" y="T1"/>
                </a:cxn>
                <a:cxn ang="0">
                  <a:pos x="T2" y="T3"/>
                </a:cxn>
                <a:cxn ang="0">
                  <a:pos x="T4" y="T5"/>
                </a:cxn>
              </a:cxnLst>
              <a:rect l="0" t="0" r="r" b="b"/>
              <a:pathLst>
                <a:path w="38322" h="34803" fill="none" extrusionOk="0">
                  <a:moveTo>
                    <a:pt x="-1" y="7927"/>
                  </a:moveTo>
                  <a:cubicBezTo>
                    <a:pt x="4102" y="2910"/>
                    <a:pt x="10240" y="-1"/>
                    <a:pt x="16722" y="0"/>
                  </a:cubicBezTo>
                  <a:cubicBezTo>
                    <a:pt x="28651" y="0"/>
                    <a:pt x="38322" y="9670"/>
                    <a:pt x="38322" y="21600"/>
                  </a:cubicBezTo>
                  <a:cubicBezTo>
                    <a:pt x="38322" y="26378"/>
                    <a:pt x="36737" y="31021"/>
                    <a:pt x="33817" y="34803"/>
                  </a:cubicBezTo>
                </a:path>
                <a:path w="38322" h="34803" stroke="0" extrusionOk="0">
                  <a:moveTo>
                    <a:pt x="-1" y="7927"/>
                  </a:moveTo>
                  <a:cubicBezTo>
                    <a:pt x="4102" y="2910"/>
                    <a:pt x="10240" y="-1"/>
                    <a:pt x="16722" y="0"/>
                  </a:cubicBezTo>
                  <a:cubicBezTo>
                    <a:pt x="28651" y="0"/>
                    <a:pt x="38322" y="9670"/>
                    <a:pt x="38322" y="21600"/>
                  </a:cubicBezTo>
                  <a:cubicBezTo>
                    <a:pt x="38322" y="26378"/>
                    <a:pt x="36737" y="31021"/>
                    <a:pt x="33817" y="34803"/>
                  </a:cubicBezTo>
                  <a:lnTo>
                    <a:pt x="16722" y="21600"/>
                  </a:lnTo>
                  <a:close/>
                </a:path>
              </a:pathLst>
            </a:custGeom>
            <a:noFill/>
            <a:ln w="9525">
              <a:solidFill>
                <a:srgbClr val="AAE6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436" name="Freeform 36"/>
            <p:cNvSpPr>
              <a:spLocks/>
            </p:cNvSpPr>
            <p:nvPr/>
          </p:nvSpPr>
          <p:spPr bwMode="auto">
            <a:xfrm>
              <a:off x="661" y="859"/>
              <a:ext cx="455" cy="50"/>
            </a:xfrm>
            <a:custGeom>
              <a:avLst/>
              <a:gdLst>
                <a:gd name="T0" fmla="*/ 0 w 455"/>
                <a:gd name="T1" fmla="*/ 50 h 50"/>
                <a:gd name="T2" fmla="*/ 54 w 455"/>
                <a:gd name="T3" fmla="*/ 0 h 50"/>
                <a:gd name="T4" fmla="*/ 455 w 455"/>
                <a:gd name="T5" fmla="*/ 0 h 50"/>
                <a:gd name="T6" fmla="*/ 402 w 455"/>
                <a:gd name="T7" fmla="*/ 50 h 50"/>
                <a:gd name="T8" fmla="*/ 0 w 455"/>
                <a:gd name="T9" fmla="*/ 50 h 50"/>
              </a:gdLst>
              <a:ahLst/>
              <a:cxnLst>
                <a:cxn ang="0">
                  <a:pos x="T0" y="T1"/>
                </a:cxn>
                <a:cxn ang="0">
                  <a:pos x="T2" y="T3"/>
                </a:cxn>
                <a:cxn ang="0">
                  <a:pos x="T4" y="T5"/>
                </a:cxn>
                <a:cxn ang="0">
                  <a:pos x="T6" y="T7"/>
                </a:cxn>
                <a:cxn ang="0">
                  <a:pos x="T8" y="T9"/>
                </a:cxn>
              </a:cxnLst>
              <a:rect l="0" t="0" r="r" b="b"/>
              <a:pathLst>
                <a:path w="455" h="50">
                  <a:moveTo>
                    <a:pt x="0" y="50"/>
                  </a:moveTo>
                  <a:lnTo>
                    <a:pt x="54" y="0"/>
                  </a:lnTo>
                  <a:lnTo>
                    <a:pt x="455" y="0"/>
                  </a:lnTo>
                  <a:lnTo>
                    <a:pt x="402" y="50"/>
                  </a:lnTo>
                  <a:lnTo>
                    <a:pt x="0" y="50"/>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37" name="Freeform 37"/>
            <p:cNvSpPr>
              <a:spLocks/>
            </p:cNvSpPr>
            <p:nvPr/>
          </p:nvSpPr>
          <p:spPr bwMode="auto">
            <a:xfrm>
              <a:off x="661" y="859"/>
              <a:ext cx="455" cy="50"/>
            </a:xfrm>
            <a:custGeom>
              <a:avLst/>
              <a:gdLst>
                <a:gd name="T0" fmla="*/ 0 w 455"/>
                <a:gd name="T1" fmla="*/ 50 h 50"/>
                <a:gd name="T2" fmla="*/ 54 w 455"/>
                <a:gd name="T3" fmla="*/ 0 h 50"/>
                <a:gd name="T4" fmla="*/ 455 w 455"/>
                <a:gd name="T5" fmla="*/ 0 h 50"/>
                <a:gd name="T6" fmla="*/ 402 w 455"/>
                <a:gd name="T7" fmla="*/ 50 h 50"/>
                <a:gd name="T8" fmla="*/ 0 w 455"/>
                <a:gd name="T9" fmla="*/ 50 h 50"/>
              </a:gdLst>
              <a:ahLst/>
              <a:cxnLst>
                <a:cxn ang="0">
                  <a:pos x="T0" y="T1"/>
                </a:cxn>
                <a:cxn ang="0">
                  <a:pos x="T2" y="T3"/>
                </a:cxn>
                <a:cxn ang="0">
                  <a:pos x="T4" y="T5"/>
                </a:cxn>
                <a:cxn ang="0">
                  <a:pos x="T6" y="T7"/>
                </a:cxn>
                <a:cxn ang="0">
                  <a:pos x="T8" y="T9"/>
                </a:cxn>
              </a:cxnLst>
              <a:rect l="0" t="0" r="r" b="b"/>
              <a:pathLst>
                <a:path w="455" h="50">
                  <a:moveTo>
                    <a:pt x="0" y="50"/>
                  </a:moveTo>
                  <a:lnTo>
                    <a:pt x="54" y="0"/>
                  </a:lnTo>
                  <a:lnTo>
                    <a:pt x="455" y="0"/>
                  </a:lnTo>
                  <a:lnTo>
                    <a:pt x="402" y="50"/>
                  </a:lnTo>
                  <a:lnTo>
                    <a:pt x="0" y="50"/>
                  </a:lnTo>
                  <a:close/>
                </a:path>
              </a:pathLst>
            </a:custGeom>
            <a:solidFill>
              <a:srgbClr val="00B4FF"/>
            </a:solidFill>
            <a:ln w="4763">
              <a:solidFill>
                <a:srgbClr val="AAE6FF"/>
              </a:solidFill>
              <a:prstDash val="solid"/>
              <a:round/>
              <a:headEnd/>
              <a:tailEnd/>
            </a:ln>
          </p:spPr>
          <p:txBody>
            <a:bodyPr/>
            <a:lstStyle/>
            <a:p>
              <a:endParaRPr lang="en-US"/>
            </a:p>
          </p:txBody>
        </p:sp>
        <p:sp>
          <p:nvSpPr>
            <p:cNvPr id="102438" name="Rectangle 38"/>
            <p:cNvSpPr>
              <a:spLocks noChangeArrowheads="1"/>
            </p:cNvSpPr>
            <p:nvPr/>
          </p:nvSpPr>
          <p:spPr bwMode="auto">
            <a:xfrm>
              <a:off x="661" y="909"/>
              <a:ext cx="402" cy="76"/>
            </a:xfrm>
            <a:prstGeom prst="rect">
              <a:avLst/>
            </a:prstGeom>
            <a:solidFill>
              <a:srgbClr val="0096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439" name="Rectangle 39"/>
            <p:cNvSpPr>
              <a:spLocks noChangeArrowheads="1"/>
            </p:cNvSpPr>
            <p:nvPr/>
          </p:nvSpPr>
          <p:spPr bwMode="auto">
            <a:xfrm>
              <a:off x="662" y="910"/>
              <a:ext cx="400" cy="74"/>
            </a:xfrm>
            <a:prstGeom prst="rect">
              <a:avLst/>
            </a:prstGeom>
            <a:solidFill>
              <a:srgbClr val="0096D5"/>
            </a:solidFill>
            <a:ln w="4763">
              <a:solidFill>
                <a:srgbClr val="AAE6FF"/>
              </a:solidFill>
              <a:miter lim="800000"/>
              <a:headEnd/>
              <a:tailEnd/>
            </a:ln>
          </p:spPr>
          <p:txBody>
            <a:bodyPr/>
            <a:lstStyle/>
            <a:p>
              <a:endParaRPr lang="en-US"/>
            </a:p>
          </p:txBody>
        </p:sp>
        <p:sp>
          <p:nvSpPr>
            <p:cNvPr id="102440" name="Freeform 40"/>
            <p:cNvSpPr>
              <a:spLocks/>
            </p:cNvSpPr>
            <p:nvPr/>
          </p:nvSpPr>
          <p:spPr bwMode="auto">
            <a:xfrm>
              <a:off x="1063" y="859"/>
              <a:ext cx="53" cy="126"/>
            </a:xfrm>
            <a:custGeom>
              <a:avLst/>
              <a:gdLst>
                <a:gd name="T0" fmla="*/ 0 w 53"/>
                <a:gd name="T1" fmla="*/ 126 h 126"/>
                <a:gd name="T2" fmla="*/ 53 w 53"/>
                <a:gd name="T3" fmla="*/ 72 h 126"/>
                <a:gd name="T4" fmla="*/ 53 w 53"/>
                <a:gd name="T5" fmla="*/ 0 h 126"/>
                <a:gd name="T6" fmla="*/ 0 w 53"/>
                <a:gd name="T7" fmla="*/ 50 h 126"/>
                <a:gd name="T8" fmla="*/ 0 w 53"/>
                <a:gd name="T9" fmla="*/ 126 h 126"/>
              </a:gdLst>
              <a:ahLst/>
              <a:cxnLst>
                <a:cxn ang="0">
                  <a:pos x="T0" y="T1"/>
                </a:cxn>
                <a:cxn ang="0">
                  <a:pos x="T2" y="T3"/>
                </a:cxn>
                <a:cxn ang="0">
                  <a:pos x="T4" y="T5"/>
                </a:cxn>
                <a:cxn ang="0">
                  <a:pos x="T6" y="T7"/>
                </a:cxn>
                <a:cxn ang="0">
                  <a:pos x="T8" y="T9"/>
                </a:cxn>
              </a:cxnLst>
              <a:rect l="0" t="0" r="r" b="b"/>
              <a:pathLst>
                <a:path w="53" h="126">
                  <a:moveTo>
                    <a:pt x="0" y="126"/>
                  </a:moveTo>
                  <a:lnTo>
                    <a:pt x="53" y="72"/>
                  </a:lnTo>
                  <a:lnTo>
                    <a:pt x="53" y="0"/>
                  </a:lnTo>
                  <a:lnTo>
                    <a:pt x="0" y="50"/>
                  </a:lnTo>
                  <a:lnTo>
                    <a:pt x="0" y="126"/>
                  </a:lnTo>
                  <a:close/>
                </a:path>
              </a:pathLst>
            </a:custGeom>
            <a:solidFill>
              <a:srgbClr val="005A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41" name="Freeform 41"/>
            <p:cNvSpPr>
              <a:spLocks/>
            </p:cNvSpPr>
            <p:nvPr/>
          </p:nvSpPr>
          <p:spPr bwMode="auto">
            <a:xfrm>
              <a:off x="1063" y="859"/>
              <a:ext cx="53" cy="126"/>
            </a:xfrm>
            <a:custGeom>
              <a:avLst/>
              <a:gdLst>
                <a:gd name="T0" fmla="*/ 0 w 53"/>
                <a:gd name="T1" fmla="*/ 126 h 126"/>
                <a:gd name="T2" fmla="*/ 53 w 53"/>
                <a:gd name="T3" fmla="*/ 72 h 126"/>
                <a:gd name="T4" fmla="*/ 53 w 53"/>
                <a:gd name="T5" fmla="*/ 0 h 126"/>
                <a:gd name="T6" fmla="*/ 0 w 53"/>
                <a:gd name="T7" fmla="*/ 50 h 126"/>
                <a:gd name="T8" fmla="*/ 0 w 53"/>
                <a:gd name="T9" fmla="*/ 126 h 126"/>
              </a:gdLst>
              <a:ahLst/>
              <a:cxnLst>
                <a:cxn ang="0">
                  <a:pos x="T0" y="T1"/>
                </a:cxn>
                <a:cxn ang="0">
                  <a:pos x="T2" y="T3"/>
                </a:cxn>
                <a:cxn ang="0">
                  <a:pos x="T4" y="T5"/>
                </a:cxn>
                <a:cxn ang="0">
                  <a:pos x="T6" y="T7"/>
                </a:cxn>
                <a:cxn ang="0">
                  <a:pos x="T8" y="T9"/>
                </a:cxn>
              </a:cxnLst>
              <a:rect l="0" t="0" r="r" b="b"/>
              <a:pathLst>
                <a:path w="53" h="126">
                  <a:moveTo>
                    <a:pt x="0" y="126"/>
                  </a:moveTo>
                  <a:lnTo>
                    <a:pt x="53" y="72"/>
                  </a:lnTo>
                  <a:lnTo>
                    <a:pt x="53" y="0"/>
                  </a:lnTo>
                  <a:lnTo>
                    <a:pt x="0" y="50"/>
                  </a:lnTo>
                  <a:lnTo>
                    <a:pt x="0" y="126"/>
                  </a:lnTo>
                  <a:close/>
                </a:path>
              </a:pathLst>
            </a:custGeom>
            <a:solidFill>
              <a:srgbClr val="005A80"/>
            </a:solidFill>
            <a:ln w="4763">
              <a:solidFill>
                <a:srgbClr val="AAE6FF"/>
              </a:solidFill>
              <a:prstDash val="solid"/>
              <a:round/>
              <a:headEnd/>
              <a:tailEnd/>
            </a:ln>
          </p:spPr>
          <p:txBody>
            <a:bodyPr/>
            <a:lstStyle/>
            <a:p>
              <a:endParaRPr lang="en-US"/>
            </a:p>
          </p:txBody>
        </p:sp>
        <p:sp>
          <p:nvSpPr>
            <p:cNvPr id="102442" name="Freeform 42"/>
            <p:cNvSpPr>
              <a:spLocks/>
            </p:cNvSpPr>
            <p:nvPr/>
          </p:nvSpPr>
          <p:spPr bwMode="auto">
            <a:xfrm>
              <a:off x="674" y="859"/>
              <a:ext cx="433" cy="41"/>
            </a:xfrm>
            <a:custGeom>
              <a:avLst/>
              <a:gdLst>
                <a:gd name="T0" fmla="*/ 0 w 433"/>
                <a:gd name="T1" fmla="*/ 41 h 41"/>
                <a:gd name="T2" fmla="*/ 41 w 433"/>
                <a:gd name="T3" fmla="*/ 0 h 41"/>
                <a:gd name="T4" fmla="*/ 433 w 433"/>
                <a:gd name="T5" fmla="*/ 0 h 41"/>
                <a:gd name="T6" fmla="*/ 392 w 433"/>
                <a:gd name="T7" fmla="*/ 41 h 41"/>
                <a:gd name="T8" fmla="*/ 0 w 433"/>
                <a:gd name="T9" fmla="*/ 41 h 41"/>
              </a:gdLst>
              <a:ahLst/>
              <a:cxnLst>
                <a:cxn ang="0">
                  <a:pos x="T0" y="T1"/>
                </a:cxn>
                <a:cxn ang="0">
                  <a:pos x="T2" y="T3"/>
                </a:cxn>
                <a:cxn ang="0">
                  <a:pos x="T4" y="T5"/>
                </a:cxn>
                <a:cxn ang="0">
                  <a:pos x="T6" y="T7"/>
                </a:cxn>
                <a:cxn ang="0">
                  <a:pos x="T8" y="T9"/>
                </a:cxn>
              </a:cxnLst>
              <a:rect l="0" t="0" r="r" b="b"/>
              <a:pathLst>
                <a:path w="433" h="41">
                  <a:moveTo>
                    <a:pt x="0" y="41"/>
                  </a:moveTo>
                  <a:lnTo>
                    <a:pt x="41" y="0"/>
                  </a:lnTo>
                  <a:lnTo>
                    <a:pt x="433" y="0"/>
                  </a:lnTo>
                  <a:lnTo>
                    <a:pt x="392" y="41"/>
                  </a:ln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43" name="Freeform 43"/>
            <p:cNvSpPr>
              <a:spLocks/>
            </p:cNvSpPr>
            <p:nvPr/>
          </p:nvSpPr>
          <p:spPr bwMode="auto">
            <a:xfrm>
              <a:off x="674" y="859"/>
              <a:ext cx="433" cy="41"/>
            </a:xfrm>
            <a:custGeom>
              <a:avLst/>
              <a:gdLst>
                <a:gd name="T0" fmla="*/ 0 w 433"/>
                <a:gd name="T1" fmla="*/ 41 h 41"/>
                <a:gd name="T2" fmla="*/ 41 w 433"/>
                <a:gd name="T3" fmla="*/ 0 h 41"/>
                <a:gd name="T4" fmla="*/ 433 w 433"/>
                <a:gd name="T5" fmla="*/ 0 h 41"/>
                <a:gd name="T6" fmla="*/ 392 w 433"/>
                <a:gd name="T7" fmla="*/ 41 h 41"/>
                <a:gd name="T8" fmla="*/ 0 w 433"/>
                <a:gd name="T9" fmla="*/ 41 h 41"/>
              </a:gdLst>
              <a:ahLst/>
              <a:cxnLst>
                <a:cxn ang="0">
                  <a:pos x="T0" y="T1"/>
                </a:cxn>
                <a:cxn ang="0">
                  <a:pos x="T2" y="T3"/>
                </a:cxn>
                <a:cxn ang="0">
                  <a:pos x="T4" y="T5"/>
                </a:cxn>
                <a:cxn ang="0">
                  <a:pos x="T6" y="T7"/>
                </a:cxn>
                <a:cxn ang="0">
                  <a:pos x="T8" y="T9"/>
                </a:cxn>
              </a:cxnLst>
              <a:rect l="0" t="0" r="r" b="b"/>
              <a:pathLst>
                <a:path w="433" h="41">
                  <a:moveTo>
                    <a:pt x="0" y="41"/>
                  </a:moveTo>
                  <a:lnTo>
                    <a:pt x="41" y="0"/>
                  </a:lnTo>
                  <a:lnTo>
                    <a:pt x="433" y="0"/>
                  </a:lnTo>
                  <a:lnTo>
                    <a:pt x="392" y="41"/>
                  </a:lnTo>
                  <a:lnTo>
                    <a:pt x="0" y="41"/>
                  </a:lnTo>
                  <a:close/>
                </a:path>
              </a:pathLst>
            </a:custGeom>
            <a:solidFill>
              <a:srgbClr val="000000"/>
            </a:solidFill>
            <a:ln w="4763">
              <a:solidFill>
                <a:srgbClr val="000000"/>
              </a:solidFill>
              <a:prstDash val="solid"/>
              <a:round/>
              <a:headEnd/>
              <a:tailEnd/>
            </a:ln>
          </p:spPr>
          <p:txBody>
            <a:bodyPr/>
            <a:lstStyle/>
            <a:p>
              <a:endParaRPr lang="en-US"/>
            </a:p>
          </p:txBody>
        </p:sp>
        <p:sp>
          <p:nvSpPr>
            <p:cNvPr id="102444" name="Freeform 44"/>
            <p:cNvSpPr>
              <a:spLocks/>
            </p:cNvSpPr>
            <p:nvPr/>
          </p:nvSpPr>
          <p:spPr bwMode="auto">
            <a:xfrm>
              <a:off x="661" y="534"/>
              <a:ext cx="446" cy="41"/>
            </a:xfrm>
            <a:custGeom>
              <a:avLst/>
              <a:gdLst>
                <a:gd name="T0" fmla="*/ 0 w 446"/>
                <a:gd name="T1" fmla="*/ 41 h 41"/>
                <a:gd name="T2" fmla="*/ 45 w 446"/>
                <a:gd name="T3" fmla="*/ 0 h 41"/>
                <a:gd name="T4" fmla="*/ 446 w 446"/>
                <a:gd name="T5" fmla="*/ 0 h 41"/>
                <a:gd name="T6" fmla="*/ 402 w 446"/>
                <a:gd name="T7" fmla="*/ 41 h 41"/>
                <a:gd name="T8" fmla="*/ 0 w 446"/>
                <a:gd name="T9" fmla="*/ 41 h 41"/>
              </a:gdLst>
              <a:ahLst/>
              <a:cxnLst>
                <a:cxn ang="0">
                  <a:pos x="T0" y="T1"/>
                </a:cxn>
                <a:cxn ang="0">
                  <a:pos x="T2" y="T3"/>
                </a:cxn>
                <a:cxn ang="0">
                  <a:pos x="T4" y="T5"/>
                </a:cxn>
                <a:cxn ang="0">
                  <a:pos x="T6" y="T7"/>
                </a:cxn>
                <a:cxn ang="0">
                  <a:pos x="T8" y="T9"/>
                </a:cxn>
              </a:cxnLst>
              <a:rect l="0" t="0" r="r" b="b"/>
              <a:pathLst>
                <a:path w="446" h="41">
                  <a:moveTo>
                    <a:pt x="0" y="41"/>
                  </a:moveTo>
                  <a:lnTo>
                    <a:pt x="45" y="0"/>
                  </a:lnTo>
                  <a:lnTo>
                    <a:pt x="446" y="0"/>
                  </a:lnTo>
                  <a:lnTo>
                    <a:pt x="402" y="41"/>
                  </a:lnTo>
                  <a:lnTo>
                    <a:pt x="0" y="41"/>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45" name="Freeform 45"/>
            <p:cNvSpPr>
              <a:spLocks/>
            </p:cNvSpPr>
            <p:nvPr/>
          </p:nvSpPr>
          <p:spPr bwMode="auto">
            <a:xfrm>
              <a:off x="661" y="534"/>
              <a:ext cx="446" cy="41"/>
            </a:xfrm>
            <a:custGeom>
              <a:avLst/>
              <a:gdLst>
                <a:gd name="T0" fmla="*/ 0 w 446"/>
                <a:gd name="T1" fmla="*/ 41 h 41"/>
                <a:gd name="T2" fmla="*/ 45 w 446"/>
                <a:gd name="T3" fmla="*/ 0 h 41"/>
                <a:gd name="T4" fmla="*/ 446 w 446"/>
                <a:gd name="T5" fmla="*/ 0 h 41"/>
                <a:gd name="T6" fmla="*/ 402 w 446"/>
                <a:gd name="T7" fmla="*/ 41 h 41"/>
                <a:gd name="T8" fmla="*/ 0 w 446"/>
                <a:gd name="T9" fmla="*/ 41 h 41"/>
              </a:gdLst>
              <a:ahLst/>
              <a:cxnLst>
                <a:cxn ang="0">
                  <a:pos x="T0" y="T1"/>
                </a:cxn>
                <a:cxn ang="0">
                  <a:pos x="T2" y="T3"/>
                </a:cxn>
                <a:cxn ang="0">
                  <a:pos x="T4" y="T5"/>
                </a:cxn>
                <a:cxn ang="0">
                  <a:pos x="T6" y="T7"/>
                </a:cxn>
                <a:cxn ang="0">
                  <a:pos x="T8" y="T9"/>
                </a:cxn>
              </a:cxnLst>
              <a:rect l="0" t="0" r="r" b="b"/>
              <a:pathLst>
                <a:path w="446" h="41">
                  <a:moveTo>
                    <a:pt x="0" y="41"/>
                  </a:moveTo>
                  <a:lnTo>
                    <a:pt x="45" y="0"/>
                  </a:lnTo>
                  <a:lnTo>
                    <a:pt x="446" y="0"/>
                  </a:lnTo>
                  <a:lnTo>
                    <a:pt x="402" y="41"/>
                  </a:lnTo>
                  <a:lnTo>
                    <a:pt x="0" y="41"/>
                  </a:lnTo>
                  <a:close/>
                </a:path>
              </a:pathLst>
            </a:custGeom>
            <a:solidFill>
              <a:srgbClr val="00B4FF"/>
            </a:solidFill>
            <a:ln w="4763">
              <a:solidFill>
                <a:srgbClr val="AAE6FF"/>
              </a:solidFill>
              <a:prstDash val="solid"/>
              <a:round/>
              <a:headEnd/>
              <a:tailEnd/>
            </a:ln>
          </p:spPr>
          <p:txBody>
            <a:bodyPr/>
            <a:lstStyle/>
            <a:p>
              <a:endParaRPr lang="en-US"/>
            </a:p>
          </p:txBody>
        </p:sp>
        <p:sp>
          <p:nvSpPr>
            <p:cNvPr id="102446" name="Rectangle 46"/>
            <p:cNvSpPr>
              <a:spLocks noChangeArrowheads="1"/>
            </p:cNvSpPr>
            <p:nvPr/>
          </p:nvSpPr>
          <p:spPr bwMode="auto">
            <a:xfrm>
              <a:off x="662" y="576"/>
              <a:ext cx="403" cy="317"/>
            </a:xfrm>
            <a:prstGeom prst="rect">
              <a:avLst/>
            </a:prstGeom>
            <a:solidFill>
              <a:srgbClr val="0096D5"/>
            </a:solidFill>
            <a:ln w="4763">
              <a:solidFill>
                <a:srgbClr val="AAE6FF"/>
              </a:solidFill>
              <a:miter lim="800000"/>
              <a:headEnd/>
              <a:tailEnd/>
            </a:ln>
          </p:spPr>
          <p:txBody>
            <a:bodyPr/>
            <a:lstStyle/>
            <a:p>
              <a:endParaRPr lang="en-US"/>
            </a:p>
          </p:txBody>
        </p:sp>
        <p:sp>
          <p:nvSpPr>
            <p:cNvPr id="102447" name="Rectangle 47"/>
            <p:cNvSpPr>
              <a:spLocks noChangeArrowheads="1"/>
            </p:cNvSpPr>
            <p:nvPr/>
          </p:nvSpPr>
          <p:spPr bwMode="auto">
            <a:xfrm>
              <a:off x="697" y="617"/>
              <a:ext cx="333" cy="244"/>
            </a:xfrm>
            <a:prstGeom prst="rect">
              <a:avLst/>
            </a:prstGeom>
            <a:solidFill>
              <a:srgbClr val="FFFFFF"/>
            </a:solidFill>
            <a:ln w="4763">
              <a:solidFill>
                <a:srgbClr val="003C55"/>
              </a:solidFill>
              <a:miter lim="800000"/>
              <a:headEnd/>
              <a:tailEnd/>
            </a:ln>
          </p:spPr>
          <p:txBody>
            <a:bodyPr/>
            <a:lstStyle/>
            <a:p>
              <a:endParaRPr lang="en-US"/>
            </a:p>
          </p:txBody>
        </p:sp>
        <p:sp>
          <p:nvSpPr>
            <p:cNvPr id="102448" name="Freeform 48"/>
            <p:cNvSpPr>
              <a:spLocks/>
            </p:cNvSpPr>
            <p:nvPr/>
          </p:nvSpPr>
          <p:spPr bwMode="auto">
            <a:xfrm>
              <a:off x="1063" y="534"/>
              <a:ext cx="44" cy="356"/>
            </a:xfrm>
            <a:custGeom>
              <a:avLst/>
              <a:gdLst>
                <a:gd name="T0" fmla="*/ 0 w 44"/>
                <a:gd name="T1" fmla="*/ 356 h 356"/>
                <a:gd name="T2" fmla="*/ 44 w 44"/>
                <a:gd name="T3" fmla="*/ 312 h 356"/>
                <a:gd name="T4" fmla="*/ 44 w 44"/>
                <a:gd name="T5" fmla="*/ 0 h 356"/>
                <a:gd name="T6" fmla="*/ 0 w 44"/>
                <a:gd name="T7" fmla="*/ 41 h 356"/>
                <a:gd name="T8" fmla="*/ 0 w 44"/>
                <a:gd name="T9" fmla="*/ 356 h 356"/>
              </a:gdLst>
              <a:ahLst/>
              <a:cxnLst>
                <a:cxn ang="0">
                  <a:pos x="T0" y="T1"/>
                </a:cxn>
                <a:cxn ang="0">
                  <a:pos x="T2" y="T3"/>
                </a:cxn>
                <a:cxn ang="0">
                  <a:pos x="T4" y="T5"/>
                </a:cxn>
                <a:cxn ang="0">
                  <a:pos x="T6" y="T7"/>
                </a:cxn>
                <a:cxn ang="0">
                  <a:pos x="T8" y="T9"/>
                </a:cxn>
              </a:cxnLst>
              <a:rect l="0" t="0" r="r" b="b"/>
              <a:pathLst>
                <a:path w="44" h="356">
                  <a:moveTo>
                    <a:pt x="0" y="356"/>
                  </a:moveTo>
                  <a:lnTo>
                    <a:pt x="44" y="312"/>
                  </a:lnTo>
                  <a:lnTo>
                    <a:pt x="44" y="0"/>
                  </a:lnTo>
                  <a:lnTo>
                    <a:pt x="0" y="41"/>
                  </a:lnTo>
                  <a:lnTo>
                    <a:pt x="0" y="356"/>
                  </a:lnTo>
                  <a:close/>
                </a:path>
              </a:pathLst>
            </a:custGeom>
            <a:solidFill>
              <a:srgbClr val="005A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49" name="Freeform 49"/>
            <p:cNvSpPr>
              <a:spLocks/>
            </p:cNvSpPr>
            <p:nvPr/>
          </p:nvSpPr>
          <p:spPr bwMode="auto">
            <a:xfrm>
              <a:off x="1063" y="534"/>
              <a:ext cx="44" cy="356"/>
            </a:xfrm>
            <a:custGeom>
              <a:avLst/>
              <a:gdLst>
                <a:gd name="T0" fmla="*/ 0 w 44"/>
                <a:gd name="T1" fmla="*/ 356 h 356"/>
                <a:gd name="T2" fmla="*/ 44 w 44"/>
                <a:gd name="T3" fmla="*/ 312 h 356"/>
                <a:gd name="T4" fmla="*/ 44 w 44"/>
                <a:gd name="T5" fmla="*/ 0 h 356"/>
                <a:gd name="T6" fmla="*/ 0 w 44"/>
                <a:gd name="T7" fmla="*/ 41 h 356"/>
                <a:gd name="T8" fmla="*/ 0 w 44"/>
                <a:gd name="T9" fmla="*/ 356 h 356"/>
              </a:gdLst>
              <a:ahLst/>
              <a:cxnLst>
                <a:cxn ang="0">
                  <a:pos x="T0" y="T1"/>
                </a:cxn>
                <a:cxn ang="0">
                  <a:pos x="T2" y="T3"/>
                </a:cxn>
                <a:cxn ang="0">
                  <a:pos x="T4" y="T5"/>
                </a:cxn>
                <a:cxn ang="0">
                  <a:pos x="T6" y="T7"/>
                </a:cxn>
                <a:cxn ang="0">
                  <a:pos x="T8" y="T9"/>
                </a:cxn>
              </a:cxnLst>
              <a:rect l="0" t="0" r="r" b="b"/>
              <a:pathLst>
                <a:path w="44" h="356">
                  <a:moveTo>
                    <a:pt x="0" y="356"/>
                  </a:moveTo>
                  <a:lnTo>
                    <a:pt x="44" y="312"/>
                  </a:lnTo>
                  <a:lnTo>
                    <a:pt x="44" y="0"/>
                  </a:lnTo>
                  <a:lnTo>
                    <a:pt x="0" y="41"/>
                  </a:lnTo>
                  <a:lnTo>
                    <a:pt x="0" y="356"/>
                  </a:lnTo>
                  <a:close/>
                </a:path>
              </a:pathLst>
            </a:custGeom>
            <a:solidFill>
              <a:srgbClr val="005A80"/>
            </a:solidFill>
            <a:ln w="4763">
              <a:solidFill>
                <a:srgbClr val="AAE6FF"/>
              </a:solidFill>
              <a:prstDash val="solid"/>
              <a:round/>
              <a:headEnd/>
              <a:tailEnd/>
            </a:ln>
          </p:spPr>
          <p:txBody>
            <a:bodyPr/>
            <a:lstStyle/>
            <a:p>
              <a:endParaRPr lang="en-US"/>
            </a:p>
          </p:txBody>
        </p:sp>
        <p:sp>
          <p:nvSpPr>
            <p:cNvPr id="102450" name="Freeform 50"/>
            <p:cNvSpPr>
              <a:spLocks/>
            </p:cNvSpPr>
            <p:nvPr/>
          </p:nvSpPr>
          <p:spPr bwMode="auto">
            <a:xfrm>
              <a:off x="582" y="969"/>
              <a:ext cx="500" cy="79"/>
            </a:xfrm>
            <a:custGeom>
              <a:avLst/>
              <a:gdLst>
                <a:gd name="T0" fmla="*/ 0 w 500"/>
                <a:gd name="T1" fmla="*/ 79 h 79"/>
                <a:gd name="T2" fmla="*/ 64 w 500"/>
                <a:gd name="T3" fmla="*/ 0 h 79"/>
                <a:gd name="T4" fmla="*/ 500 w 500"/>
                <a:gd name="T5" fmla="*/ 0 h 79"/>
                <a:gd name="T6" fmla="*/ 437 w 500"/>
                <a:gd name="T7" fmla="*/ 79 h 79"/>
                <a:gd name="T8" fmla="*/ 0 w 500"/>
                <a:gd name="T9" fmla="*/ 79 h 79"/>
              </a:gdLst>
              <a:ahLst/>
              <a:cxnLst>
                <a:cxn ang="0">
                  <a:pos x="T0" y="T1"/>
                </a:cxn>
                <a:cxn ang="0">
                  <a:pos x="T2" y="T3"/>
                </a:cxn>
                <a:cxn ang="0">
                  <a:pos x="T4" y="T5"/>
                </a:cxn>
                <a:cxn ang="0">
                  <a:pos x="T6" y="T7"/>
                </a:cxn>
                <a:cxn ang="0">
                  <a:pos x="T8" y="T9"/>
                </a:cxn>
              </a:cxnLst>
              <a:rect l="0" t="0" r="r" b="b"/>
              <a:pathLst>
                <a:path w="500" h="79">
                  <a:moveTo>
                    <a:pt x="0" y="79"/>
                  </a:moveTo>
                  <a:lnTo>
                    <a:pt x="64" y="0"/>
                  </a:lnTo>
                  <a:lnTo>
                    <a:pt x="500" y="0"/>
                  </a:lnTo>
                  <a:lnTo>
                    <a:pt x="437" y="79"/>
                  </a:lnTo>
                  <a:lnTo>
                    <a:pt x="0" y="79"/>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51" name="Freeform 51"/>
            <p:cNvSpPr>
              <a:spLocks/>
            </p:cNvSpPr>
            <p:nvPr/>
          </p:nvSpPr>
          <p:spPr bwMode="auto">
            <a:xfrm>
              <a:off x="582" y="969"/>
              <a:ext cx="500" cy="79"/>
            </a:xfrm>
            <a:custGeom>
              <a:avLst/>
              <a:gdLst>
                <a:gd name="T0" fmla="*/ 0 w 500"/>
                <a:gd name="T1" fmla="*/ 79 h 79"/>
                <a:gd name="T2" fmla="*/ 64 w 500"/>
                <a:gd name="T3" fmla="*/ 0 h 79"/>
                <a:gd name="T4" fmla="*/ 500 w 500"/>
                <a:gd name="T5" fmla="*/ 0 h 79"/>
                <a:gd name="T6" fmla="*/ 437 w 500"/>
                <a:gd name="T7" fmla="*/ 79 h 79"/>
                <a:gd name="T8" fmla="*/ 0 w 500"/>
                <a:gd name="T9" fmla="*/ 79 h 79"/>
              </a:gdLst>
              <a:ahLst/>
              <a:cxnLst>
                <a:cxn ang="0">
                  <a:pos x="T0" y="T1"/>
                </a:cxn>
                <a:cxn ang="0">
                  <a:pos x="T2" y="T3"/>
                </a:cxn>
                <a:cxn ang="0">
                  <a:pos x="T4" y="T5"/>
                </a:cxn>
                <a:cxn ang="0">
                  <a:pos x="T6" y="T7"/>
                </a:cxn>
                <a:cxn ang="0">
                  <a:pos x="T8" y="T9"/>
                </a:cxn>
              </a:cxnLst>
              <a:rect l="0" t="0" r="r" b="b"/>
              <a:pathLst>
                <a:path w="500" h="79">
                  <a:moveTo>
                    <a:pt x="0" y="79"/>
                  </a:moveTo>
                  <a:lnTo>
                    <a:pt x="64" y="0"/>
                  </a:lnTo>
                  <a:lnTo>
                    <a:pt x="500" y="0"/>
                  </a:lnTo>
                  <a:lnTo>
                    <a:pt x="437" y="79"/>
                  </a:lnTo>
                  <a:lnTo>
                    <a:pt x="0" y="79"/>
                  </a:lnTo>
                  <a:close/>
                </a:path>
              </a:pathLst>
            </a:custGeom>
            <a:solidFill>
              <a:srgbClr val="00B4FF"/>
            </a:solidFill>
            <a:ln w="4763">
              <a:solidFill>
                <a:srgbClr val="AAE6FF"/>
              </a:solidFill>
              <a:prstDash val="solid"/>
              <a:round/>
              <a:headEnd/>
              <a:tailEnd/>
            </a:ln>
          </p:spPr>
          <p:txBody>
            <a:bodyPr/>
            <a:lstStyle/>
            <a:p>
              <a:endParaRPr lang="en-US"/>
            </a:p>
          </p:txBody>
        </p:sp>
        <p:sp>
          <p:nvSpPr>
            <p:cNvPr id="102452" name="Freeform 52"/>
            <p:cNvSpPr>
              <a:spLocks/>
            </p:cNvSpPr>
            <p:nvPr/>
          </p:nvSpPr>
          <p:spPr bwMode="auto">
            <a:xfrm>
              <a:off x="1019" y="969"/>
              <a:ext cx="63" cy="95"/>
            </a:xfrm>
            <a:custGeom>
              <a:avLst/>
              <a:gdLst>
                <a:gd name="T0" fmla="*/ 0 w 63"/>
                <a:gd name="T1" fmla="*/ 95 h 95"/>
                <a:gd name="T2" fmla="*/ 63 w 63"/>
                <a:gd name="T3" fmla="*/ 29 h 95"/>
                <a:gd name="T4" fmla="*/ 63 w 63"/>
                <a:gd name="T5" fmla="*/ 0 h 95"/>
                <a:gd name="T6" fmla="*/ 0 w 63"/>
                <a:gd name="T7" fmla="*/ 79 h 95"/>
                <a:gd name="T8" fmla="*/ 0 w 63"/>
                <a:gd name="T9" fmla="*/ 95 h 95"/>
              </a:gdLst>
              <a:ahLst/>
              <a:cxnLst>
                <a:cxn ang="0">
                  <a:pos x="T0" y="T1"/>
                </a:cxn>
                <a:cxn ang="0">
                  <a:pos x="T2" y="T3"/>
                </a:cxn>
                <a:cxn ang="0">
                  <a:pos x="T4" y="T5"/>
                </a:cxn>
                <a:cxn ang="0">
                  <a:pos x="T6" y="T7"/>
                </a:cxn>
                <a:cxn ang="0">
                  <a:pos x="T8" y="T9"/>
                </a:cxn>
              </a:cxnLst>
              <a:rect l="0" t="0" r="r" b="b"/>
              <a:pathLst>
                <a:path w="63" h="95">
                  <a:moveTo>
                    <a:pt x="0" y="95"/>
                  </a:moveTo>
                  <a:lnTo>
                    <a:pt x="63" y="29"/>
                  </a:lnTo>
                  <a:lnTo>
                    <a:pt x="63" y="0"/>
                  </a:lnTo>
                  <a:lnTo>
                    <a:pt x="0" y="79"/>
                  </a:lnTo>
                  <a:lnTo>
                    <a:pt x="0" y="95"/>
                  </a:lnTo>
                  <a:close/>
                </a:path>
              </a:pathLst>
            </a:custGeom>
            <a:solidFill>
              <a:srgbClr val="005A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53" name="Freeform 53"/>
            <p:cNvSpPr>
              <a:spLocks/>
            </p:cNvSpPr>
            <p:nvPr/>
          </p:nvSpPr>
          <p:spPr bwMode="auto">
            <a:xfrm>
              <a:off x="1019" y="969"/>
              <a:ext cx="63" cy="95"/>
            </a:xfrm>
            <a:custGeom>
              <a:avLst/>
              <a:gdLst>
                <a:gd name="T0" fmla="*/ 0 w 63"/>
                <a:gd name="T1" fmla="*/ 95 h 95"/>
                <a:gd name="T2" fmla="*/ 63 w 63"/>
                <a:gd name="T3" fmla="*/ 29 h 95"/>
                <a:gd name="T4" fmla="*/ 63 w 63"/>
                <a:gd name="T5" fmla="*/ 0 h 95"/>
                <a:gd name="T6" fmla="*/ 0 w 63"/>
                <a:gd name="T7" fmla="*/ 79 h 95"/>
                <a:gd name="T8" fmla="*/ 0 w 63"/>
                <a:gd name="T9" fmla="*/ 95 h 95"/>
              </a:gdLst>
              <a:ahLst/>
              <a:cxnLst>
                <a:cxn ang="0">
                  <a:pos x="T0" y="T1"/>
                </a:cxn>
                <a:cxn ang="0">
                  <a:pos x="T2" y="T3"/>
                </a:cxn>
                <a:cxn ang="0">
                  <a:pos x="T4" y="T5"/>
                </a:cxn>
                <a:cxn ang="0">
                  <a:pos x="T6" y="T7"/>
                </a:cxn>
                <a:cxn ang="0">
                  <a:pos x="T8" y="T9"/>
                </a:cxn>
              </a:cxnLst>
              <a:rect l="0" t="0" r="r" b="b"/>
              <a:pathLst>
                <a:path w="63" h="95">
                  <a:moveTo>
                    <a:pt x="0" y="95"/>
                  </a:moveTo>
                  <a:lnTo>
                    <a:pt x="63" y="29"/>
                  </a:lnTo>
                  <a:lnTo>
                    <a:pt x="63" y="0"/>
                  </a:lnTo>
                  <a:lnTo>
                    <a:pt x="0" y="79"/>
                  </a:lnTo>
                  <a:lnTo>
                    <a:pt x="0" y="95"/>
                  </a:lnTo>
                  <a:close/>
                </a:path>
              </a:pathLst>
            </a:custGeom>
            <a:solidFill>
              <a:srgbClr val="005A80"/>
            </a:solidFill>
            <a:ln w="4763">
              <a:solidFill>
                <a:srgbClr val="AAE6FF"/>
              </a:solidFill>
              <a:prstDash val="solid"/>
              <a:round/>
              <a:headEnd/>
              <a:tailEnd/>
            </a:ln>
          </p:spPr>
          <p:txBody>
            <a:bodyPr/>
            <a:lstStyle/>
            <a:p>
              <a:endParaRPr lang="en-US"/>
            </a:p>
          </p:txBody>
        </p:sp>
        <p:sp>
          <p:nvSpPr>
            <p:cNvPr id="102454" name="Rectangle 54"/>
            <p:cNvSpPr>
              <a:spLocks noChangeArrowheads="1"/>
            </p:cNvSpPr>
            <p:nvPr/>
          </p:nvSpPr>
          <p:spPr bwMode="auto">
            <a:xfrm>
              <a:off x="582" y="1048"/>
              <a:ext cx="437" cy="16"/>
            </a:xfrm>
            <a:prstGeom prst="rect">
              <a:avLst/>
            </a:prstGeom>
            <a:solidFill>
              <a:srgbClr val="0096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455" name="Rectangle 55"/>
            <p:cNvSpPr>
              <a:spLocks noChangeArrowheads="1"/>
            </p:cNvSpPr>
            <p:nvPr/>
          </p:nvSpPr>
          <p:spPr bwMode="auto">
            <a:xfrm>
              <a:off x="583" y="1049"/>
              <a:ext cx="435" cy="14"/>
            </a:xfrm>
            <a:prstGeom prst="rect">
              <a:avLst/>
            </a:prstGeom>
            <a:solidFill>
              <a:srgbClr val="0096D5"/>
            </a:solidFill>
            <a:ln w="4763">
              <a:solidFill>
                <a:srgbClr val="AAE6FF"/>
              </a:solidFill>
              <a:miter lim="800000"/>
              <a:headEnd/>
              <a:tailEnd/>
            </a:ln>
          </p:spPr>
          <p:txBody>
            <a:bodyPr/>
            <a:lstStyle/>
            <a:p>
              <a:endParaRPr lang="en-US"/>
            </a:p>
          </p:txBody>
        </p:sp>
        <p:sp>
          <p:nvSpPr>
            <p:cNvPr id="102456" name="Freeform 56"/>
            <p:cNvSpPr>
              <a:spLocks/>
            </p:cNvSpPr>
            <p:nvPr/>
          </p:nvSpPr>
          <p:spPr bwMode="auto">
            <a:xfrm>
              <a:off x="1107" y="991"/>
              <a:ext cx="89" cy="47"/>
            </a:xfrm>
            <a:custGeom>
              <a:avLst/>
              <a:gdLst>
                <a:gd name="T0" fmla="*/ 0 w 89"/>
                <a:gd name="T1" fmla="*/ 47 h 47"/>
                <a:gd name="T2" fmla="*/ 32 w 89"/>
                <a:gd name="T3" fmla="*/ 0 h 47"/>
                <a:gd name="T4" fmla="*/ 89 w 89"/>
                <a:gd name="T5" fmla="*/ 0 h 47"/>
                <a:gd name="T6" fmla="*/ 57 w 89"/>
                <a:gd name="T7" fmla="*/ 47 h 47"/>
                <a:gd name="T8" fmla="*/ 0 w 89"/>
                <a:gd name="T9" fmla="*/ 47 h 47"/>
              </a:gdLst>
              <a:ahLst/>
              <a:cxnLst>
                <a:cxn ang="0">
                  <a:pos x="T0" y="T1"/>
                </a:cxn>
                <a:cxn ang="0">
                  <a:pos x="T2" y="T3"/>
                </a:cxn>
                <a:cxn ang="0">
                  <a:pos x="T4" y="T5"/>
                </a:cxn>
                <a:cxn ang="0">
                  <a:pos x="T6" y="T7"/>
                </a:cxn>
                <a:cxn ang="0">
                  <a:pos x="T8" y="T9"/>
                </a:cxn>
              </a:cxnLst>
              <a:rect l="0" t="0" r="r" b="b"/>
              <a:pathLst>
                <a:path w="89" h="47">
                  <a:moveTo>
                    <a:pt x="0" y="47"/>
                  </a:moveTo>
                  <a:lnTo>
                    <a:pt x="32" y="0"/>
                  </a:lnTo>
                  <a:lnTo>
                    <a:pt x="89" y="0"/>
                  </a:lnTo>
                  <a:lnTo>
                    <a:pt x="57" y="47"/>
                  </a:lnTo>
                  <a:lnTo>
                    <a:pt x="0" y="47"/>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57" name="Freeform 57"/>
            <p:cNvSpPr>
              <a:spLocks/>
            </p:cNvSpPr>
            <p:nvPr/>
          </p:nvSpPr>
          <p:spPr bwMode="auto">
            <a:xfrm>
              <a:off x="1107" y="991"/>
              <a:ext cx="89" cy="47"/>
            </a:xfrm>
            <a:custGeom>
              <a:avLst/>
              <a:gdLst>
                <a:gd name="T0" fmla="*/ 0 w 89"/>
                <a:gd name="T1" fmla="*/ 47 h 47"/>
                <a:gd name="T2" fmla="*/ 32 w 89"/>
                <a:gd name="T3" fmla="*/ 0 h 47"/>
                <a:gd name="T4" fmla="*/ 89 w 89"/>
                <a:gd name="T5" fmla="*/ 0 h 47"/>
                <a:gd name="T6" fmla="*/ 57 w 89"/>
                <a:gd name="T7" fmla="*/ 47 h 47"/>
                <a:gd name="T8" fmla="*/ 0 w 89"/>
                <a:gd name="T9" fmla="*/ 47 h 47"/>
              </a:gdLst>
              <a:ahLst/>
              <a:cxnLst>
                <a:cxn ang="0">
                  <a:pos x="T0" y="T1"/>
                </a:cxn>
                <a:cxn ang="0">
                  <a:pos x="T2" y="T3"/>
                </a:cxn>
                <a:cxn ang="0">
                  <a:pos x="T4" y="T5"/>
                </a:cxn>
                <a:cxn ang="0">
                  <a:pos x="T6" y="T7"/>
                </a:cxn>
                <a:cxn ang="0">
                  <a:pos x="T8" y="T9"/>
                </a:cxn>
              </a:cxnLst>
              <a:rect l="0" t="0" r="r" b="b"/>
              <a:pathLst>
                <a:path w="89" h="47">
                  <a:moveTo>
                    <a:pt x="0" y="47"/>
                  </a:moveTo>
                  <a:lnTo>
                    <a:pt x="32" y="0"/>
                  </a:lnTo>
                  <a:lnTo>
                    <a:pt x="89" y="0"/>
                  </a:lnTo>
                  <a:lnTo>
                    <a:pt x="57" y="47"/>
                  </a:lnTo>
                  <a:lnTo>
                    <a:pt x="0" y="47"/>
                  </a:lnTo>
                  <a:close/>
                </a:path>
              </a:pathLst>
            </a:custGeom>
            <a:solidFill>
              <a:srgbClr val="00B4FF"/>
            </a:solidFill>
            <a:ln w="4763">
              <a:solidFill>
                <a:srgbClr val="AAE6FF"/>
              </a:solidFill>
              <a:prstDash val="solid"/>
              <a:round/>
              <a:headEnd/>
              <a:tailEnd/>
            </a:ln>
          </p:spPr>
          <p:txBody>
            <a:bodyPr/>
            <a:lstStyle/>
            <a:p>
              <a:endParaRPr lang="en-US"/>
            </a:p>
          </p:txBody>
        </p:sp>
        <p:sp>
          <p:nvSpPr>
            <p:cNvPr id="102458" name="Freeform 58"/>
            <p:cNvSpPr>
              <a:spLocks/>
            </p:cNvSpPr>
            <p:nvPr/>
          </p:nvSpPr>
          <p:spPr bwMode="auto">
            <a:xfrm>
              <a:off x="1164" y="991"/>
              <a:ext cx="32" cy="63"/>
            </a:xfrm>
            <a:custGeom>
              <a:avLst/>
              <a:gdLst>
                <a:gd name="T0" fmla="*/ 0 w 32"/>
                <a:gd name="T1" fmla="*/ 63 h 63"/>
                <a:gd name="T2" fmla="*/ 32 w 32"/>
                <a:gd name="T3" fmla="*/ 29 h 63"/>
                <a:gd name="T4" fmla="*/ 32 w 32"/>
                <a:gd name="T5" fmla="*/ 0 h 63"/>
                <a:gd name="T6" fmla="*/ 0 w 32"/>
                <a:gd name="T7" fmla="*/ 47 h 63"/>
                <a:gd name="T8" fmla="*/ 0 w 32"/>
                <a:gd name="T9" fmla="*/ 63 h 63"/>
              </a:gdLst>
              <a:ahLst/>
              <a:cxnLst>
                <a:cxn ang="0">
                  <a:pos x="T0" y="T1"/>
                </a:cxn>
                <a:cxn ang="0">
                  <a:pos x="T2" y="T3"/>
                </a:cxn>
                <a:cxn ang="0">
                  <a:pos x="T4" y="T5"/>
                </a:cxn>
                <a:cxn ang="0">
                  <a:pos x="T6" y="T7"/>
                </a:cxn>
                <a:cxn ang="0">
                  <a:pos x="T8" y="T9"/>
                </a:cxn>
              </a:cxnLst>
              <a:rect l="0" t="0" r="r" b="b"/>
              <a:pathLst>
                <a:path w="32" h="63">
                  <a:moveTo>
                    <a:pt x="0" y="63"/>
                  </a:moveTo>
                  <a:lnTo>
                    <a:pt x="32" y="29"/>
                  </a:lnTo>
                  <a:lnTo>
                    <a:pt x="32" y="0"/>
                  </a:lnTo>
                  <a:lnTo>
                    <a:pt x="0" y="47"/>
                  </a:lnTo>
                  <a:lnTo>
                    <a:pt x="0" y="63"/>
                  </a:lnTo>
                  <a:close/>
                </a:path>
              </a:pathLst>
            </a:custGeom>
            <a:solidFill>
              <a:srgbClr val="005A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59" name="Freeform 59"/>
            <p:cNvSpPr>
              <a:spLocks/>
            </p:cNvSpPr>
            <p:nvPr/>
          </p:nvSpPr>
          <p:spPr bwMode="auto">
            <a:xfrm>
              <a:off x="1164" y="991"/>
              <a:ext cx="32" cy="63"/>
            </a:xfrm>
            <a:custGeom>
              <a:avLst/>
              <a:gdLst>
                <a:gd name="T0" fmla="*/ 0 w 32"/>
                <a:gd name="T1" fmla="*/ 63 h 63"/>
                <a:gd name="T2" fmla="*/ 32 w 32"/>
                <a:gd name="T3" fmla="*/ 29 h 63"/>
                <a:gd name="T4" fmla="*/ 32 w 32"/>
                <a:gd name="T5" fmla="*/ 0 h 63"/>
                <a:gd name="T6" fmla="*/ 0 w 32"/>
                <a:gd name="T7" fmla="*/ 47 h 63"/>
                <a:gd name="T8" fmla="*/ 0 w 32"/>
                <a:gd name="T9" fmla="*/ 63 h 63"/>
              </a:gdLst>
              <a:ahLst/>
              <a:cxnLst>
                <a:cxn ang="0">
                  <a:pos x="T0" y="T1"/>
                </a:cxn>
                <a:cxn ang="0">
                  <a:pos x="T2" y="T3"/>
                </a:cxn>
                <a:cxn ang="0">
                  <a:pos x="T4" y="T5"/>
                </a:cxn>
                <a:cxn ang="0">
                  <a:pos x="T6" y="T7"/>
                </a:cxn>
                <a:cxn ang="0">
                  <a:pos x="T8" y="T9"/>
                </a:cxn>
              </a:cxnLst>
              <a:rect l="0" t="0" r="r" b="b"/>
              <a:pathLst>
                <a:path w="32" h="63">
                  <a:moveTo>
                    <a:pt x="0" y="63"/>
                  </a:moveTo>
                  <a:lnTo>
                    <a:pt x="32" y="29"/>
                  </a:lnTo>
                  <a:lnTo>
                    <a:pt x="32" y="0"/>
                  </a:lnTo>
                  <a:lnTo>
                    <a:pt x="0" y="47"/>
                  </a:lnTo>
                  <a:lnTo>
                    <a:pt x="0" y="63"/>
                  </a:lnTo>
                  <a:close/>
                </a:path>
              </a:pathLst>
            </a:custGeom>
            <a:solidFill>
              <a:srgbClr val="005A80"/>
            </a:solidFill>
            <a:ln w="4763">
              <a:solidFill>
                <a:srgbClr val="AAE6FF"/>
              </a:solidFill>
              <a:prstDash val="solid"/>
              <a:round/>
              <a:headEnd/>
              <a:tailEnd/>
            </a:ln>
          </p:spPr>
          <p:txBody>
            <a:bodyPr/>
            <a:lstStyle/>
            <a:p>
              <a:endParaRPr lang="en-US"/>
            </a:p>
          </p:txBody>
        </p:sp>
        <p:sp>
          <p:nvSpPr>
            <p:cNvPr id="102460" name="Rectangle 60"/>
            <p:cNvSpPr>
              <a:spLocks noChangeArrowheads="1"/>
            </p:cNvSpPr>
            <p:nvPr/>
          </p:nvSpPr>
          <p:spPr bwMode="auto">
            <a:xfrm>
              <a:off x="1107" y="1038"/>
              <a:ext cx="57" cy="16"/>
            </a:xfrm>
            <a:prstGeom prst="rect">
              <a:avLst/>
            </a:prstGeom>
            <a:solidFill>
              <a:srgbClr val="0096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461" name="Rectangle 61"/>
            <p:cNvSpPr>
              <a:spLocks noChangeArrowheads="1"/>
            </p:cNvSpPr>
            <p:nvPr/>
          </p:nvSpPr>
          <p:spPr bwMode="auto">
            <a:xfrm>
              <a:off x="1108" y="1039"/>
              <a:ext cx="55" cy="14"/>
            </a:xfrm>
            <a:prstGeom prst="rect">
              <a:avLst/>
            </a:prstGeom>
            <a:solidFill>
              <a:srgbClr val="0096D5"/>
            </a:solidFill>
            <a:ln w="4763">
              <a:solidFill>
                <a:srgbClr val="AAE6FF"/>
              </a:solidFill>
              <a:miter lim="800000"/>
              <a:headEnd/>
              <a:tailEnd/>
            </a:ln>
          </p:spPr>
          <p:txBody>
            <a:bodyPr/>
            <a:lstStyle/>
            <a:p>
              <a:endParaRPr lang="en-US"/>
            </a:p>
          </p:txBody>
        </p:sp>
      </p:grpSp>
      <p:sp>
        <p:nvSpPr>
          <p:cNvPr id="102462" name="AutoShape 62"/>
          <p:cNvSpPr>
            <a:spLocks noChangeArrowheads="1"/>
          </p:cNvSpPr>
          <p:nvPr/>
        </p:nvSpPr>
        <p:spPr bwMode="auto">
          <a:xfrm rot="-5400000">
            <a:off x="4448175" y="1905000"/>
            <a:ext cx="228600" cy="2209800"/>
          </a:xfrm>
          <a:prstGeom prst="can">
            <a:avLst>
              <a:gd name="adj" fmla="val 122221"/>
            </a:avLst>
          </a:prstGeom>
          <a:solidFill>
            <a:srgbClr val="CCFFCC"/>
          </a:solidFill>
          <a:ln w="12700" cap="sq">
            <a:solidFill>
              <a:srgbClr val="96969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2463" name="Picture 6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1950" y="2667000"/>
            <a:ext cx="555625"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2464" name="Picture 6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7375" y="2663825"/>
            <a:ext cx="555625"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02465" name="Line 65"/>
          <p:cNvSpPr>
            <a:spLocks noChangeShapeType="1"/>
          </p:cNvSpPr>
          <p:nvPr/>
        </p:nvSpPr>
        <p:spPr bwMode="auto">
          <a:xfrm flipV="1">
            <a:off x="1524000" y="3048000"/>
            <a:ext cx="1323975" cy="457200"/>
          </a:xfrm>
          <a:prstGeom prst="line">
            <a:avLst/>
          </a:prstGeom>
          <a:noFill/>
          <a:ln w="381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2466" name="Line 66"/>
          <p:cNvSpPr>
            <a:spLocks noChangeShapeType="1"/>
          </p:cNvSpPr>
          <p:nvPr/>
        </p:nvSpPr>
        <p:spPr bwMode="auto">
          <a:xfrm>
            <a:off x="6353175" y="3048000"/>
            <a:ext cx="1419225" cy="381000"/>
          </a:xfrm>
          <a:prstGeom prst="line">
            <a:avLst/>
          </a:prstGeom>
          <a:noFill/>
          <a:ln w="381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2467" name="Line 67"/>
          <p:cNvSpPr>
            <a:spLocks noChangeShapeType="1"/>
          </p:cNvSpPr>
          <p:nvPr/>
        </p:nvSpPr>
        <p:spPr bwMode="auto">
          <a:xfrm>
            <a:off x="3457575" y="3048000"/>
            <a:ext cx="2133600" cy="0"/>
          </a:xfrm>
          <a:prstGeom prst="line">
            <a:avLst/>
          </a:prstGeom>
          <a:noFill/>
          <a:ln w="38100">
            <a:solidFill>
              <a:srgbClr val="333333"/>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2468" name="Text Box 68"/>
          <p:cNvSpPr txBox="1">
            <a:spLocks noChangeArrowheads="1"/>
          </p:cNvSpPr>
          <p:nvPr/>
        </p:nvSpPr>
        <p:spPr bwMode="auto">
          <a:xfrm>
            <a:off x="3505200" y="1600200"/>
            <a:ext cx="2368550" cy="434975"/>
          </a:xfrm>
          <a:prstGeom prst="rect">
            <a:avLst/>
          </a:prstGeom>
          <a:solidFill>
            <a:srgbClr val="FFFF99"/>
          </a:solidFill>
          <a:ln w="381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000" b="1">
                <a:solidFill>
                  <a:srgbClr val="000000"/>
                </a:solidFill>
                <a:latin typeface="Arial" charset="0"/>
              </a:rPr>
              <a:t>Encrypted Tunnel</a:t>
            </a:r>
          </a:p>
        </p:txBody>
      </p:sp>
      <p:sp>
        <p:nvSpPr>
          <p:cNvPr id="102469" name="Text Box 69"/>
          <p:cNvSpPr txBox="1">
            <a:spLocks noChangeArrowheads="1"/>
          </p:cNvSpPr>
          <p:nvPr/>
        </p:nvSpPr>
        <p:spPr bwMode="auto">
          <a:xfrm>
            <a:off x="2619375" y="2362200"/>
            <a:ext cx="1085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800">
                <a:solidFill>
                  <a:schemeClr val="tx2"/>
                </a:solidFill>
                <a:latin typeface="Arial" charset="0"/>
              </a:rPr>
              <a:t>Gateway</a:t>
            </a:r>
          </a:p>
        </p:txBody>
      </p:sp>
      <p:sp>
        <p:nvSpPr>
          <p:cNvPr id="102470" name="Rectangle 70"/>
          <p:cNvSpPr>
            <a:spLocks noChangeArrowheads="1"/>
          </p:cNvSpPr>
          <p:nvPr/>
        </p:nvSpPr>
        <p:spPr bwMode="auto">
          <a:xfrm>
            <a:off x="5419725" y="2362200"/>
            <a:ext cx="1085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800">
                <a:solidFill>
                  <a:schemeClr val="tx2"/>
                </a:solidFill>
                <a:latin typeface="Arial" charset="0"/>
              </a:rPr>
              <a:t>Gateway</a:t>
            </a:r>
          </a:p>
        </p:txBody>
      </p:sp>
      <p:grpSp>
        <p:nvGrpSpPr>
          <p:cNvPr id="102471" name="Group 71"/>
          <p:cNvGrpSpPr>
            <a:grpSpLocks/>
          </p:cNvGrpSpPr>
          <p:nvPr/>
        </p:nvGrpSpPr>
        <p:grpSpPr bwMode="auto">
          <a:xfrm>
            <a:off x="2286000" y="4908550"/>
            <a:ext cx="4733925" cy="654050"/>
            <a:chOff x="1440" y="2468"/>
            <a:chExt cx="2982" cy="412"/>
          </a:xfrm>
        </p:grpSpPr>
        <p:sp>
          <p:nvSpPr>
            <p:cNvPr id="102472" name="Text Box 72"/>
            <p:cNvSpPr txBox="1">
              <a:spLocks noChangeArrowheads="1"/>
            </p:cNvSpPr>
            <p:nvPr/>
          </p:nvSpPr>
          <p:spPr bwMode="auto">
            <a:xfrm>
              <a:off x="1440" y="2468"/>
              <a:ext cx="634" cy="412"/>
            </a:xfrm>
            <a:prstGeom prst="rect">
              <a:avLst/>
            </a:prstGeom>
            <a:solidFill>
              <a:srgbClr val="99CCFF"/>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800">
                  <a:solidFill>
                    <a:srgbClr val="000000"/>
                  </a:solidFill>
                  <a:latin typeface="Arial" charset="0"/>
                </a:rPr>
                <a:t>New IP Header</a:t>
              </a:r>
            </a:p>
          </p:txBody>
        </p:sp>
        <p:sp>
          <p:nvSpPr>
            <p:cNvPr id="102473" name="Text Box 73"/>
            <p:cNvSpPr txBox="1">
              <a:spLocks noChangeArrowheads="1"/>
            </p:cNvSpPr>
            <p:nvPr/>
          </p:nvSpPr>
          <p:spPr bwMode="auto">
            <a:xfrm>
              <a:off x="2074" y="2468"/>
              <a:ext cx="864" cy="412"/>
            </a:xfrm>
            <a:prstGeom prst="rect">
              <a:avLst/>
            </a:prstGeom>
            <a:solidFill>
              <a:srgbClr val="99CCFF"/>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800">
                  <a:solidFill>
                    <a:srgbClr val="000000"/>
                  </a:solidFill>
                  <a:latin typeface="Arial" charset="0"/>
                </a:rPr>
                <a:t>AH or ESP Header</a:t>
              </a:r>
            </a:p>
          </p:txBody>
        </p:sp>
        <p:sp>
          <p:nvSpPr>
            <p:cNvPr id="102474" name="Text Box 74"/>
            <p:cNvSpPr txBox="1">
              <a:spLocks noChangeArrowheads="1"/>
            </p:cNvSpPr>
            <p:nvPr/>
          </p:nvSpPr>
          <p:spPr bwMode="auto">
            <a:xfrm>
              <a:off x="3562" y="2468"/>
              <a:ext cx="432" cy="412"/>
            </a:xfrm>
            <a:prstGeom prst="rect">
              <a:avLst/>
            </a:prstGeom>
            <a:solidFill>
              <a:srgbClr val="00FFFF"/>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800">
                  <a:solidFill>
                    <a:srgbClr val="000000"/>
                  </a:solidFill>
                  <a:latin typeface="Arial" charset="0"/>
                </a:rPr>
                <a:t>TCP</a:t>
              </a:r>
            </a:p>
            <a:p>
              <a:pPr eaLnBrk="1" hangingPunct="1"/>
              <a:endParaRPr lang="en-US" altLang="en-US" sz="1800">
                <a:solidFill>
                  <a:srgbClr val="000000"/>
                </a:solidFill>
                <a:latin typeface="Arial" charset="0"/>
              </a:endParaRPr>
            </a:p>
          </p:txBody>
        </p:sp>
        <p:sp>
          <p:nvSpPr>
            <p:cNvPr id="102475" name="Text Box 75"/>
            <p:cNvSpPr txBox="1">
              <a:spLocks noChangeArrowheads="1"/>
            </p:cNvSpPr>
            <p:nvPr/>
          </p:nvSpPr>
          <p:spPr bwMode="auto">
            <a:xfrm>
              <a:off x="3994" y="2468"/>
              <a:ext cx="428" cy="412"/>
            </a:xfrm>
            <a:prstGeom prst="rect">
              <a:avLst/>
            </a:prstGeom>
            <a:solidFill>
              <a:srgbClr val="00FFFF"/>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800">
                  <a:solidFill>
                    <a:srgbClr val="000000"/>
                  </a:solidFill>
                  <a:latin typeface="Arial" charset="0"/>
                </a:rPr>
                <a:t>Data</a:t>
              </a:r>
            </a:p>
            <a:p>
              <a:pPr eaLnBrk="1" hangingPunct="1"/>
              <a:endParaRPr lang="en-US" altLang="en-US" sz="1800">
                <a:solidFill>
                  <a:srgbClr val="000000"/>
                </a:solidFill>
                <a:latin typeface="Arial" charset="0"/>
              </a:endParaRPr>
            </a:p>
          </p:txBody>
        </p:sp>
        <p:sp>
          <p:nvSpPr>
            <p:cNvPr id="102476" name="Rectangle 76"/>
            <p:cNvSpPr>
              <a:spLocks noChangeArrowheads="1"/>
            </p:cNvSpPr>
            <p:nvPr/>
          </p:nvSpPr>
          <p:spPr bwMode="auto">
            <a:xfrm>
              <a:off x="2938" y="2468"/>
              <a:ext cx="624" cy="412"/>
            </a:xfrm>
            <a:prstGeom prst="rect">
              <a:avLst/>
            </a:prstGeom>
            <a:solidFill>
              <a:srgbClr val="00FFFF"/>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800">
                  <a:solidFill>
                    <a:srgbClr val="000000"/>
                  </a:solidFill>
                  <a:latin typeface="Arial" charset="0"/>
                </a:rPr>
                <a:t>Orig IP Header</a:t>
              </a:r>
            </a:p>
          </p:txBody>
        </p:sp>
      </p:grpSp>
      <p:grpSp>
        <p:nvGrpSpPr>
          <p:cNvPr id="102477" name="Group 77"/>
          <p:cNvGrpSpPr>
            <a:grpSpLocks/>
          </p:cNvGrpSpPr>
          <p:nvPr/>
        </p:nvGrpSpPr>
        <p:grpSpPr bwMode="auto">
          <a:xfrm>
            <a:off x="2286000" y="3429000"/>
            <a:ext cx="4724400" cy="1447800"/>
            <a:chOff x="1344" y="1536"/>
            <a:chExt cx="2976" cy="912"/>
          </a:xfrm>
        </p:grpSpPr>
        <p:sp>
          <p:nvSpPr>
            <p:cNvPr id="102478" name="Line 78"/>
            <p:cNvSpPr>
              <a:spLocks noChangeShapeType="1"/>
            </p:cNvSpPr>
            <p:nvPr/>
          </p:nvSpPr>
          <p:spPr bwMode="auto">
            <a:xfrm flipV="1">
              <a:off x="1344" y="1536"/>
              <a:ext cx="528" cy="912"/>
            </a:xfrm>
            <a:prstGeom prst="line">
              <a:avLst/>
            </a:prstGeom>
            <a:noFill/>
            <a:ln w="254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2479" name="Line 79"/>
            <p:cNvSpPr>
              <a:spLocks noChangeShapeType="1"/>
            </p:cNvSpPr>
            <p:nvPr/>
          </p:nvSpPr>
          <p:spPr bwMode="auto">
            <a:xfrm flipH="1" flipV="1">
              <a:off x="3648" y="1536"/>
              <a:ext cx="672" cy="912"/>
            </a:xfrm>
            <a:prstGeom prst="line">
              <a:avLst/>
            </a:prstGeom>
            <a:noFill/>
            <a:ln w="254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02480" name="Text Box 80"/>
          <p:cNvSpPr txBox="1">
            <a:spLocks noChangeArrowheads="1"/>
          </p:cNvSpPr>
          <p:nvPr/>
        </p:nvSpPr>
        <p:spPr bwMode="auto">
          <a:xfrm>
            <a:off x="4044950" y="3160713"/>
            <a:ext cx="1212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800">
                <a:solidFill>
                  <a:srgbClr val="FF3300"/>
                </a:solidFill>
                <a:latin typeface="Arial" charset="0"/>
              </a:rPr>
              <a:t>Encrypted</a:t>
            </a:r>
          </a:p>
        </p:txBody>
      </p:sp>
      <p:sp>
        <p:nvSpPr>
          <p:cNvPr id="102481" name="Text Box 81"/>
          <p:cNvSpPr txBox="1">
            <a:spLocks noChangeArrowheads="1"/>
          </p:cNvSpPr>
          <p:nvPr/>
        </p:nvSpPr>
        <p:spPr bwMode="auto">
          <a:xfrm rot="-1088962">
            <a:off x="1447800" y="3352800"/>
            <a:ext cx="1479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800">
                <a:latin typeface="Arial" charset="0"/>
              </a:rPr>
              <a:t>Unencrypted</a:t>
            </a:r>
          </a:p>
        </p:txBody>
      </p:sp>
      <p:sp>
        <p:nvSpPr>
          <p:cNvPr id="102482" name="Text Box 82"/>
          <p:cNvSpPr txBox="1">
            <a:spLocks noChangeArrowheads="1"/>
          </p:cNvSpPr>
          <p:nvPr/>
        </p:nvSpPr>
        <p:spPr bwMode="auto">
          <a:xfrm rot="878624">
            <a:off x="6248400" y="3276600"/>
            <a:ext cx="1479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800">
                <a:latin typeface="Arial" charset="0"/>
              </a:rPr>
              <a:t>Unencrypted</a:t>
            </a:r>
          </a:p>
        </p:txBody>
      </p:sp>
      <p:sp>
        <p:nvSpPr>
          <p:cNvPr id="102484" name="Rectangle 84"/>
          <p:cNvSpPr>
            <a:spLocks noGrp="1" noChangeArrowheads="1"/>
          </p:cNvSpPr>
          <p:nvPr>
            <p:ph type="title"/>
          </p:nvPr>
        </p:nvSpPr>
        <p:spPr/>
        <p:txBody>
          <a:bodyPr/>
          <a:lstStyle/>
          <a:p>
            <a:r>
              <a:rPr lang="en-US" altLang="en-US"/>
              <a:t>Tunnel Mode</a:t>
            </a:r>
          </a:p>
        </p:txBody>
      </p:sp>
    </p:spTree>
    <p:extLst>
      <p:ext uri="{BB962C8B-B14F-4D97-AF65-F5344CB8AC3E}">
        <p14:creationId xmlns:p14="http://schemas.microsoft.com/office/powerpoint/2010/main" val="7337820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65"/>
                                        </p:tgtEl>
                                        <p:attrNameLst>
                                          <p:attrName>style.visibility</p:attrName>
                                        </p:attrNameLst>
                                      </p:cBhvr>
                                      <p:to>
                                        <p:strVal val="visible"/>
                                      </p:to>
                                    </p:set>
                                    <p:animEffect transition="in" filter="wipe(left)">
                                      <p:cBhvr>
                                        <p:cTn id="7" dur="500"/>
                                        <p:tgtEl>
                                          <p:spTgt spid="102465"/>
                                        </p:tgtEl>
                                      </p:cBhvr>
                                    </p:animEffect>
                                  </p:childTnLst>
                                </p:cTn>
                              </p:par>
                            </p:childTnLst>
                          </p:cTn>
                        </p:par>
                        <p:par>
                          <p:cTn id="8" fill="hold" nodeType="afterGroup">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02481"/>
                                        </p:tgtEl>
                                        <p:attrNameLst>
                                          <p:attrName>style.visibility</p:attrName>
                                        </p:attrNameLst>
                                      </p:cBhvr>
                                      <p:to>
                                        <p:strVal val="visible"/>
                                      </p:to>
                                    </p:set>
                                    <p:anim calcmode="lin" valueType="num">
                                      <p:cBhvr additive="base">
                                        <p:cTn id="11" dur="500" fill="hold"/>
                                        <p:tgtEl>
                                          <p:spTgt spid="102481"/>
                                        </p:tgtEl>
                                        <p:attrNameLst>
                                          <p:attrName>ppt_x</p:attrName>
                                        </p:attrNameLst>
                                      </p:cBhvr>
                                      <p:tavLst>
                                        <p:tav tm="0">
                                          <p:val>
                                            <p:strVal val="0-#ppt_w/2"/>
                                          </p:val>
                                        </p:tav>
                                        <p:tav tm="100000">
                                          <p:val>
                                            <p:strVal val="#ppt_x"/>
                                          </p:val>
                                        </p:tav>
                                      </p:tavLst>
                                    </p:anim>
                                    <p:anim calcmode="lin" valueType="num">
                                      <p:cBhvr additive="base">
                                        <p:cTn id="12" dur="500" fill="hold"/>
                                        <p:tgtEl>
                                          <p:spTgt spid="102481"/>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1000"/>
                            </p:stCondLst>
                            <p:childTnLst>
                              <p:par>
                                <p:cTn id="14" presetID="22" presetClass="entr" presetSubtype="8" fill="hold" grpId="0" nodeType="afterEffect">
                                  <p:stCondLst>
                                    <p:cond delay="2000"/>
                                  </p:stCondLst>
                                  <p:childTnLst>
                                    <p:set>
                                      <p:cBhvr>
                                        <p:cTn id="15" dur="1" fill="hold">
                                          <p:stCondLst>
                                            <p:cond delay="0"/>
                                          </p:stCondLst>
                                        </p:cTn>
                                        <p:tgtEl>
                                          <p:spTgt spid="102467"/>
                                        </p:tgtEl>
                                        <p:attrNameLst>
                                          <p:attrName>style.visibility</p:attrName>
                                        </p:attrNameLst>
                                      </p:cBhvr>
                                      <p:to>
                                        <p:strVal val="visible"/>
                                      </p:to>
                                    </p:set>
                                    <p:animEffect transition="in" filter="wipe(left)">
                                      <p:cBhvr>
                                        <p:cTn id="16" dur="500"/>
                                        <p:tgtEl>
                                          <p:spTgt spid="102467"/>
                                        </p:tgtEl>
                                      </p:cBhvr>
                                    </p:animEffect>
                                  </p:childTnLst>
                                </p:cTn>
                              </p:par>
                            </p:childTnLst>
                          </p:cTn>
                        </p:par>
                        <p:par>
                          <p:cTn id="17" fill="hold" nodeType="afterGroup">
                            <p:stCondLst>
                              <p:cond delay="3500"/>
                            </p:stCondLst>
                            <p:childTnLst>
                              <p:par>
                                <p:cTn id="18" presetID="2" presetClass="entr" presetSubtype="1" fill="hold" grpId="0" nodeType="afterEffect">
                                  <p:stCondLst>
                                    <p:cond delay="0"/>
                                  </p:stCondLst>
                                  <p:childTnLst>
                                    <p:set>
                                      <p:cBhvr>
                                        <p:cTn id="19" dur="1" fill="hold">
                                          <p:stCondLst>
                                            <p:cond delay="0"/>
                                          </p:stCondLst>
                                        </p:cTn>
                                        <p:tgtEl>
                                          <p:spTgt spid="102480"/>
                                        </p:tgtEl>
                                        <p:attrNameLst>
                                          <p:attrName>style.visibility</p:attrName>
                                        </p:attrNameLst>
                                      </p:cBhvr>
                                      <p:to>
                                        <p:strVal val="visible"/>
                                      </p:to>
                                    </p:set>
                                    <p:anim calcmode="lin" valueType="num">
                                      <p:cBhvr additive="base">
                                        <p:cTn id="20" dur="500" fill="hold"/>
                                        <p:tgtEl>
                                          <p:spTgt spid="102480"/>
                                        </p:tgtEl>
                                        <p:attrNameLst>
                                          <p:attrName>ppt_x</p:attrName>
                                        </p:attrNameLst>
                                      </p:cBhvr>
                                      <p:tavLst>
                                        <p:tav tm="0">
                                          <p:val>
                                            <p:strVal val="#ppt_x"/>
                                          </p:val>
                                        </p:tav>
                                        <p:tav tm="100000">
                                          <p:val>
                                            <p:strVal val="#ppt_x"/>
                                          </p:val>
                                        </p:tav>
                                      </p:tavLst>
                                    </p:anim>
                                    <p:anim calcmode="lin" valueType="num">
                                      <p:cBhvr additive="base">
                                        <p:cTn id="21" dur="500" fill="hold"/>
                                        <p:tgtEl>
                                          <p:spTgt spid="102480"/>
                                        </p:tgtEl>
                                        <p:attrNameLst>
                                          <p:attrName>ppt_y</p:attrName>
                                        </p:attrNameLst>
                                      </p:cBhvr>
                                      <p:tavLst>
                                        <p:tav tm="0">
                                          <p:val>
                                            <p:strVal val="0-#ppt_h/2"/>
                                          </p:val>
                                        </p:tav>
                                        <p:tav tm="100000">
                                          <p:val>
                                            <p:strVal val="#ppt_y"/>
                                          </p:val>
                                        </p:tav>
                                      </p:tavLst>
                                    </p:anim>
                                  </p:childTnLst>
                                </p:cTn>
                              </p:par>
                            </p:childTnLst>
                          </p:cTn>
                        </p:par>
                        <p:par>
                          <p:cTn id="22" fill="hold" nodeType="afterGroup">
                            <p:stCondLst>
                              <p:cond delay="4000"/>
                            </p:stCondLst>
                            <p:childTnLst>
                              <p:par>
                                <p:cTn id="23" presetID="22" presetClass="entr" presetSubtype="8" fill="hold" grpId="0" nodeType="afterEffect">
                                  <p:stCondLst>
                                    <p:cond delay="2000"/>
                                  </p:stCondLst>
                                  <p:childTnLst>
                                    <p:set>
                                      <p:cBhvr>
                                        <p:cTn id="24" dur="1" fill="hold">
                                          <p:stCondLst>
                                            <p:cond delay="0"/>
                                          </p:stCondLst>
                                        </p:cTn>
                                        <p:tgtEl>
                                          <p:spTgt spid="102466"/>
                                        </p:tgtEl>
                                        <p:attrNameLst>
                                          <p:attrName>style.visibility</p:attrName>
                                        </p:attrNameLst>
                                      </p:cBhvr>
                                      <p:to>
                                        <p:strVal val="visible"/>
                                      </p:to>
                                    </p:set>
                                    <p:animEffect transition="in" filter="wipe(left)">
                                      <p:cBhvr>
                                        <p:cTn id="25" dur="500"/>
                                        <p:tgtEl>
                                          <p:spTgt spid="102466"/>
                                        </p:tgtEl>
                                      </p:cBhvr>
                                    </p:animEffect>
                                  </p:childTnLst>
                                </p:cTn>
                              </p:par>
                            </p:childTnLst>
                          </p:cTn>
                        </p:par>
                        <p:par>
                          <p:cTn id="26" fill="hold" nodeType="afterGroup">
                            <p:stCondLst>
                              <p:cond delay="6500"/>
                            </p:stCondLst>
                            <p:childTnLst>
                              <p:par>
                                <p:cTn id="27" presetID="2" presetClass="entr" presetSubtype="2" fill="hold" grpId="0" nodeType="afterEffect">
                                  <p:stCondLst>
                                    <p:cond delay="0"/>
                                  </p:stCondLst>
                                  <p:childTnLst>
                                    <p:set>
                                      <p:cBhvr>
                                        <p:cTn id="28" dur="1" fill="hold">
                                          <p:stCondLst>
                                            <p:cond delay="0"/>
                                          </p:stCondLst>
                                        </p:cTn>
                                        <p:tgtEl>
                                          <p:spTgt spid="102482"/>
                                        </p:tgtEl>
                                        <p:attrNameLst>
                                          <p:attrName>style.visibility</p:attrName>
                                        </p:attrNameLst>
                                      </p:cBhvr>
                                      <p:to>
                                        <p:strVal val="visible"/>
                                      </p:to>
                                    </p:set>
                                    <p:anim calcmode="lin" valueType="num">
                                      <p:cBhvr additive="base">
                                        <p:cTn id="29" dur="500" fill="hold"/>
                                        <p:tgtEl>
                                          <p:spTgt spid="102482"/>
                                        </p:tgtEl>
                                        <p:attrNameLst>
                                          <p:attrName>ppt_x</p:attrName>
                                        </p:attrNameLst>
                                      </p:cBhvr>
                                      <p:tavLst>
                                        <p:tav tm="0">
                                          <p:val>
                                            <p:strVal val="1+#ppt_w/2"/>
                                          </p:val>
                                        </p:tav>
                                        <p:tav tm="100000">
                                          <p:val>
                                            <p:strVal val="#ppt_x"/>
                                          </p:val>
                                        </p:tav>
                                      </p:tavLst>
                                    </p:anim>
                                    <p:anim calcmode="lin" valueType="num">
                                      <p:cBhvr additive="base">
                                        <p:cTn id="30" dur="500" fill="hold"/>
                                        <p:tgtEl>
                                          <p:spTgt spid="102482"/>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02471"/>
                                        </p:tgtEl>
                                        <p:attrNameLst>
                                          <p:attrName>style.visibility</p:attrName>
                                        </p:attrNameLst>
                                      </p:cBhvr>
                                      <p:to>
                                        <p:strVal val="visible"/>
                                      </p:to>
                                    </p:set>
                                    <p:anim calcmode="lin" valueType="num">
                                      <p:cBhvr additive="base">
                                        <p:cTn id="35" dur="500" fill="hold"/>
                                        <p:tgtEl>
                                          <p:spTgt spid="102471"/>
                                        </p:tgtEl>
                                        <p:attrNameLst>
                                          <p:attrName>ppt_x</p:attrName>
                                        </p:attrNameLst>
                                      </p:cBhvr>
                                      <p:tavLst>
                                        <p:tav tm="0">
                                          <p:val>
                                            <p:strVal val="#ppt_x"/>
                                          </p:val>
                                        </p:tav>
                                        <p:tav tm="100000">
                                          <p:val>
                                            <p:strVal val="#ppt_x"/>
                                          </p:val>
                                        </p:tav>
                                      </p:tavLst>
                                    </p:anim>
                                    <p:anim calcmode="lin" valueType="num">
                                      <p:cBhvr additive="base">
                                        <p:cTn id="36" dur="500" fill="hold"/>
                                        <p:tgtEl>
                                          <p:spTgt spid="102471"/>
                                        </p:tgtEl>
                                        <p:attrNameLst>
                                          <p:attrName>ppt_y</p:attrName>
                                        </p:attrNameLst>
                                      </p:cBhvr>
                                      <p:tavLst>
                                        <p:tav tm="0">
                                          <p:val>
                                            <p:strVal val="1+#ppt_h/2"/>
                                          </p:val>
                                        </p:tav>
                                        <p:tav tm="100000">
                                          <p:val>
                                            <p:strVal val="#ppt_y"/>
                                          </p:val>
                                        </p:tav>
                                      </p:tavLst>
                                    </p:anim>
                                  </p:childTnLst>
                                </p:cTn>
                              </p:par>
                            </p:childTnLst>
                          </p:cTn>
                        </p:par>
                        <p:par>
                          <p:cTn id="37" fill="hold" nodeType="afterGroup">
                            <p:stCondLst>
                              <p:cond delay="500"/>
                            </p:stCondLst>
                            <p:childTnLst>
                              <p:par>
                                <p:cTn id="38" presetID="22" presetClass="entr" presetSubtype="1" fill="hold" nodeType="afterEffect">
                                  <p:stCondLst>
                                    <p:cond delay="0"/>
                                  </p:stCondLst>
                                  <p:childTnLst>
                                    <p:set>
                                      <p:cBhvr>
                                        <p:cTn id="39" dur="1" fill="hold">
                                          <p:stCondLst>
                                            <p:cond delay="0"/>
                                          </p:stCondLst>
                                        </p:cTn>
                                        <p:tgtEl>
                                          <p:spTgt spid="102477"/>
                                        </p:tgtEl>
                                        <p:attrNameLst>
                                          <p:attrName>style.visibility</p:attrName>
                                        </p:attrNameLst>
                                      </p:cBhvr>
                                      <p:to>
                                        <p:strVal val="visible"/>
                                      </p:to>
                                    </p:set>
                                    <p:animEffect transition="in" filter="wipe(up)">
                                      <p:cBhvr>
                                        <p:cTn id="40" dur="500"/>
                                        <p:tgtEl>
                                          <p:spTgt spid="102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5" grpId="0" animBg="1"/>
      <p:bldP spid="102466" grpId="0" animBg="1"/>
      <p:bldP spid="102467" grpId="0" animBg="1"/>
      <p:bldP spid="102480" grpId="0" autoUpdateAnimBg="0"/>
      <p:bldP spid="102481" grpId="0" autoUpdateAnimBg="0"/>
      <p:bldP spid="102482"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0"/>
          </p:nvPr>
        </p:nvSpPr>
        <p:spPr/>
        <p:txBody>
          <a:bodyPr/>
          <a:lstStyle/>
          <a:p>
            <a:fld id="{FA07FCDE-9A99-4620-9D8E-BA83CF22F388}" type="slidenum">
              <a:rPr lang="en-US" altLang="en-US"/>
              <a:pPr/>
              <a:t>35</a:t>
            </a:fld>
            <a:endParaRPr lang="en-US" altLang="en-US"/>
          </a:p>
        </p:txBody>
      </p:sp>
      <p:sp>
        <p:nvSpPr>
          <p:cNvPr id="142340" name="Rectangle 1028"/>
          <p:cNvSpPr>
            <a:spLocks noChangeArrowheads="1"/>
          </p:cNvSpPr>
          <p:nvPr/>
        </p:nvSpPr>
        <p:spPr bwMode="auto">
          <a:xfrm>
            <a:off x="1828800" y="1676400"/>
            <a:ext cx="1219200" cy="7620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Outer IP</a:t>
            </a:r>
          </a:p>
          <a:p>
            <a:pPr algn="ctr"/>
            <a:r>
              <a:rPr lang="en-US" altLang="en-US"/>
              <a:t>header</a:t>
            </a:r>
          </a:p>
        </p:txBody>
      </p:sp>
      <p:sp>
        <p:nvSpPr>
          <p:cNvPr id="142341" name="Rectangle 1029"/>
          <p:cNvSpPr>
            <a:spLocks noChangeArrowheads="1"/>
          </p:cNvSpPr>
          <p:nvPr/>
        </p:nvSpPr>
        <p:spPr bwMode="auto">
          <a:xfrm>
            <a:off x="4495800" y="1676400"/>
            <a:ext cx="1219200" cy="7620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Inner IP</a:t>
            </a:r>
          </a:p>
          <a:p>
            <a:pPr algn="ctr"/>
            <a:r>
              <a:rPr lang="en-US" altLang="en-US"/>
              <a:t>header</a:t>
            </a:r>
          </a:p>
        </p:txBody>
      </p:sp>
      <p:sp>
        <p:nvSpPr>
          <p:cNvPr id="142342" name="Rectangle 1030"/>
          <p:cNvSpPr>
            <a:spLocks noChangeArrowheads="1"/>
          </p:cNvSpPr>
          <p:nvPr/>
        </p:nvSpPr>
        <p:spPr bwMode="auto">
          <a:xfrm>
            <a:off x="3124200" y="1676400"/>
            <a:ext cx="1295400" cy="76200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IPsec</a:t>
            </a:r>
          </a:p>
          <a:p>
            <a:pPr algn="ctr"/>
            <a:r>
              <a:rPr lang="en-US" altLang="en-US"/>
              <a:t>header</a:t>
            </a:r>
          </a:p>
        </p:txBody>
      </p:sp>
      <p:sp>
        <p:nvSpPr>
          <p:cNvPr id="142343" name="Rectangle 1031"/>
          <p:cNvSpPr>
            <a:spLocks noChangeArrowheads="1"/>
          </p:cNvSpPr>
          <p:nvPr/>
        </p:nvSpPr>
        <p:spPr bwMode="auto">
          <a:xfrm>
            <a:off x="5791200" y="1676400"/>
            <a:ext cx="2209800" cy="7620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Higher</a:t>
            </a:r>
          </a:p>
          <a:p>
            <a:pPr algn="ctr"/>
            <a:r>
              <a:rPr lang="en-US" altLang="en-US"/>
              <a:t>layer protocol</a:t>
            </a:r>
          </a:p>
        </p:txBody>
      </p:sp>
      <p:sp>
        <p:nvSpPr>
          <p:cNvPr id="142344" name="Rectangle 1032"/>
          <p:cNvSpPr>
            <a:spLocks noChangeArrowheads="1"/>
          </p:cNvSpPr>
          <p:nvPr/>
        </p:nvSpPr>
        <p:spPr bwMode="auto">
          <a:xfrm>
            <a:off x="3124200" y="2667000"/>
            <a:ext cx="1295400" cy="76200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ESP</a:t>
            </a:r>
          </a:p>
        </p:txBody>
      </p:sp>
      <p:sp>
        <p:nvSpPr>
          <p:cNvPr id="142345" name="Rectangle 1033"/>
          <p:cNvSpPr>
            <a:spLocks noChangeArrowheads="1"/>
          </p:cNvSpPr>
          <p:nvPr/>
        </p:nvSpPr>
        <p:spPr bwMode="auto">
          <a:xfrm>
            <a:off x="3124200" y="3886200"/>
            <a:ext cx="1295400" cy="76200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AH</a:t>
            </a:r>
          </a:p>
        </p:txBody>
      </p:sp>
      <p:sp>
        <p:nvSpPr>
          <p:cNvPr id="142346" name="AutoShape 1034"/>
          <p:cNvSpPr>
            <a:spLocks noChangeArrowheads="1"/>
          </p:cNvSpPr>
          <p:nvPr/>
        </p:nvSpPr>
        <p:spPr bwMode="auto">
          <a:xfrm>
            <a:off x="4419600" y="3352800"/>
            <a:ext cx="2209800" cy="228600"/>
          </a:xfrm>
          <a:prstGeom prst="rightArrow">
            <a:avLst>
              <a:gd name="adj1" fmla="val 50000"/>
              <a:gd name="adj2" fmla="val 241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2347" name="AutoShape 1035"/>
          <p:cNvSpPr>
            <a:spLocks noChangeArrowheads="1"/>
          </p:cNvSpPr>
          <p:nvPr/>
        </p:nvSpPr>
        <p:spPr bwMode="auto">
          <a:xfrm>
            <a:off x="1981200" y="4572000"/>
            <a:ext cx="5562600" cy="228600"/>
          </a:xfrm>
          <a:prstGeom prst="leftRightArrow">
            <a:avLst>
              <a:gd name="adj1" fmla="val 50000"/>
              <a:gd name="adj2" fmla="val 48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2348" name="Line 1036"/>
          <p:cNvSpPr>
            <a:spLocks noChangeShapeType="1"/>
          </p:cNvSpPr>
          <p:nvPr/>
        </p:nvSpPr>
        <p:spPr bwMode="auto">
          <a:xfrm flipV="1">
            <a:off x="2057400" y="2514600"/>
            <a:ext cx="381000" cy="3810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2349" name="Line 1037"/>
          <p:cNvSpPr>
            <a:spLocks noChangeShapeType="1"/>
          </p:cNvSpPr>
          <p:nvPr/>
        </p:nvSpPr>
        <p:spPr bwMode="auto">
          <a:xfrm flipH="1" flipV="1">
            <a:off x="5029200" y="2514600"/>
            <a:ext cx="838200" cy="4572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2350" name="Text Box 1038"/>
          <p:cNvSpPr txBox="1">
            <a:spLocks noChangeArrowheads="1"/>
          </p:cNvSpPr>
          <p:nvPr/>
        </p:nvSpPr>
        <p:spPr bwMode="auto">
          <a:xfrm>
            <a:off x="5867400" y="2667000"/>
            <a:ext cx="2886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Real IP destination</a:t>
            </a:r>
          </a:p>
        </p:txBody>
      </p:sp>
      <p:sp>
        <p:nvSpPr>
          <p:cNvPr id="142351" name="Text Box 1039"/>
          <p:cNvSpPr txBox="1">
            <a:spLocks noChangeArrowheads="1"/>
          </p:cNvSpPr>
          <p:nvPr/>
        </p:nvSpPr>
        <p:spPr bwMode="auto">
          <a:xfrm>
            <a:off x="1279525" y="2733675"/>
            <a:ext cx="1820863"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Destination</a:t>
            </a:r>
          </a:p>
          <a:p>
            <a:r>
              <a:rPr lang="en-US" altLang="en-US"/>
              <a:t>IPsec</a:t>
            </a:r>
          </a:p>
          <a:p>
            <a:r>
              <a:rPr lang="en-US" altLang="en-US"/>
              <a:t>entity</a:t>
            </a:r>
          </a:p>
        </p:txBody>
      </p:sp>
      <p:sp>
        <p:nvSpPr>
          <p:cNvPr id="142352" name="Rectangle 1040"/>
          <p:cNvSpPr>
            <a:spLocks noGrp="1" noChangeArrowheads="1"/>
          </p:cNvSpPr>
          <p:nvPr>
            <p:ph type="title"/>
          </p:nvPr>
        </p:nvSpPr>
        <p:spPr/>
        <p:txBody>
          <a:bodyPr/>
          <a:lstStyle/>
          <a:p>
            <a:r>
              <a:rPr lang="en-US" altLang="en-US"/>
              <a:t>Tunnel Mode (Cont’d)</a:t>
            </a:r>
          </a:p>
        </p:txBody>
      </p:sp>
      <p:sp>
        <p:nvSpPr>
          <p:cNvPr id="142353" name="Rectangle 1041"/>
          <p:cNvSpPr>
            <a:spLocks noGrp="1" noChangeArrowheads="1"/>
          </p:cNvSpPr>
          <p:nvPr>
            <p:ph type="body" idx="1"/>
          </p:nvPr>
        </p:nvSpPr>
        <p:spPr>
          <a:xfrm>
            <a:off x="609600" y="5029200"/>
            <a:ext cx="8256588" cy="1143000"/>
          </a:xfrm>
        </p:spPr>
        <p:txBody>
          <a:bodyPr/>
          <a:lstStyle/>
          <a:p>
            <a:r>
              <a:rPr lang="en-US" altLang="en-US" sz="2800"/>
              <a:t>ESP applies only to the tunneled packet</a:t>
            </a:r>
          </a:p>
          <a:p>
            <a:r>
              <a:rPr lang="en-US" altLang="en-US" sz="2800"/>
              <a:t>AH can be applied to portions of the outer header</a:t>
            </a:r>
          </a:p>
        </p:txBody>
      </p:sp>
    </p:spTree>
    <p:extLst>
      <p:ext uri="{BB962C8B-B14F-4D97-AF65-F5344CB8AC3E}">
        <p14:creationId xmlns:p14="http://schemas.microsoft.com/office/powerpoint/2010/main" val="1478364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Slide Number Placeholder 2"/>
          <p:cNvSpPr>
            <a:spLocks noGrp="1"/>
          </p:cNvSpPr>
          <p:nvPr>
            <p:ph type="sldNum" sz="quarter" idx="10"/>
          </p:nvPr>
        </p:nvSpPr>
        <p:spPr/>
        <p:txBody>
          <a:bodyPr/>
          <a:lstStyle/>
          <a:p>
            <a:fld id="{BEFC6BA3-BC5E-479E-B3EB-BD1AAE2B986A}" type="slidenum">
              <a:rPr lang="en-US" altLang="en-US"/>
              <a:pPr/>
              <a:t>36</a:t>
            </a:fld>
            <a:endParaRPr lang="en-US" altLang="en-US"/>
          </a:p>
        </p:txBody>
      </p:sp>
      <p:sp>
        <p:nvSpPr>
          <p:cNvPr id="141314" name="Text Box 1026"/>
          <p:cNvSpPr txBox="1">
            <a:spLocks noChangeArrowheads="1"/>
          </p:cNvSpPr>
          <p:nvPr/>
        </p:nvSpPr>
        <p:spPr bwMode="auto">
          <a:xfrm>
            <a:off x="762000" y="3367088"/>
            <a:ext cx="450850" cy="528637"/>
          </a:xfrm>
          <a:prstGeom prst="rect">
            <a:avLst/>
          </a:prstGeom>
          <a:solidFill>
            <a:srgbClr val="800080"/>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b="1">
                <a:latin typeface="Arial" charset="0"/>
              </a:rPr>
              <a:t>A</a:t>
            </a:r>
          </a:p>
        </p:txBody>
      </p:sp>
      <p:sp>
        <p:nvSpPr>
          <p:cNvPr id="141315" name="Rectangle 1027"/>
          <p:cNvSpPr>
            <a:spLocks noChangeArrowheads="1"/>
          </p:cNvSpPr>
          <p:nvPr/>
        </p:nvSpPr>
        <p:spPr bwMode="auto">
          <a:xfrm>
            <a:off x="7759700" y="3367088"/>
            <a:ext cx="450850" cy="528637"/>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b="1">
                <a:latin typeface="Arial" charset="0"/>
              </a:rPr>
              <a:t>B</a:t>
            </a:r>
          </a:p>
        </p:txBody>
      </p:sp>
      <p:grpSp>
        <p:nvGrpSpPr>
          <p:cNvPr id="141316" name="Group 1028"/>
          <p:cNvGrpSpPr>
            <a:grpSpLocks/>
          </p:cNvGrpSpPr>
          <p:nvPr/>
        </p:nvGrpSpPr>
        <p:grpSpPr bwMode="auto">
          <a:xfrm>
            <a:off x="762000" y="2743200"/>
            <a:ext cx="638175" cy="550863"/>
            <a:chOff x="582" y="534"/>
            <a:chExt cx="614" cy="530"/>
          </a:xfrm>
        </p:grpSpPr>
        <p:sp>
          <p:nvSpPr>
            <p:cNvPr id="141317" name="Arc 1029"/>
            <p:cNvSpPr>
              <a:spLocks/>
            </p:cNvSpPr>
            <p:nvPr/>
          </p:nvSpPr>
          <p:spPr bwMode="auto">
            <a:xfrm>
              <a:off x="1059" y="918"/>
              <a:ext cx="118" cy="80"/>
            </a:xfrm>
            <a:custGeom>
              <a:avLst/>
              <a:gdLst>
                <a:gd name="G0" fmla="+- 16576 0 0"/>
                <a:gd name="G1" fmla="+- 21600 0 0"/>
                <a:gd name="G2" fmla="+- 21600 0 0"/>
                <a:gd name="T0" fmla="*/ 0 w 38176"/>
                <a:gd name="T1" fmla="*/ 7751 h 34923"/>
                <a:gd name="T2" fmla="*/ 33578 w 38176"/>
                <a:gd name="T3" fmla="*/ 34923 h 34923"/>
                <a:gd name="T4" fmla="*/ 16576 w 38176"/>
                <a:gd name="T5" fmla="*/ 21600 h 34923"/>
              </a:gdLst>
              <a:ahLst/>
              <a:cxnLst>
                <a:cxn ang="0">
                  <a:pos x="T0" y="T1"/>
                </a:cxn>
                <a:cxn ang="0">
                  <a:pos x="T2" y="T3"/>
                </a:cxn>
                <a:cxn ang="0">
                  <a:pos x="T4" y="T5"/>
                </a:cxn>
              </a:cxnLst>
              <a:rect l="0" t="0" r="r" b="b"/>
              <a:pathLst>
                <a:path w="38176" h="34923" fill="none" extrusionOk="0">
                  <a:moveTo>
                    <a:pt x="-1" y="7750"/>
                  </a:moveTo>
                  <a:cubicBezTo>
                    <a:pt x="4103" y="2838"/>
                    <a:pt x="10175" y="-1"/>
                    <a:pt x="16576" y="0"/>
                  </a:cubicBezTo>
                  <a:cubicBezTo>
                    <a:pt x="28505" y="0"/>
                    <a:pt x="38176" y="9670"/>
                    <a:pt x="38176" y="21600"/>
                  </a:cubicBezTo>
                  <a:cubicBezTo>
                    <a:pt x="38176" y="26430"/>
                    <a:pt x="36557" y="31120"/>
                    <a:pt x="33577" y="34922"/>
                  </a:cubicBezTo>
                </a:path>
                <a:path w="38176" h="34923" stroke="0" extrusionOk="0">
                  <a:moveTo>
                    <a:pt x="-1" y="7750"/>
                  </a:moveTo>
                  <a:cubicBezTo>
                    <a:pt x="4103" y="2838"/>
                    <a:pt x="10175" y="-1"/>
                    <a:pt x="16576" y="0"/>
                  </a:cubicBezTo>
                  <a:cubicBezTo>
                    <a:pt x="28505" y="0"/>
                    <a:pt x="38176" y="9670"/>
                    <a:pt x="38176" y="21600"/>
                  </a:cubicBezTo>
                  <a:cubicBezTo>
                    <a:pt x="38176" y="26430"/>
                    <a:pt x="36557" y="31120"/>
                    <a:pt x="33577" y="34922"/>
                  </a:cubicBezTo>
                  <a:lnTo>
                    <a:pt x="16576" y="21600"/>
                  </a:lnTo>
                  <a:close/>
                </a:path>
              </a:pathLst>
            </a:custGeom>
            <a:noFill/>
            <a:ln w="20638">
              <a:solidFill>
                <a:srgbClr val="0078AA"/>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1318" name="Arc 1030"/>
            <p:cNvSpPr>
              <a:spLocks/>
            </p:cNvSpPr>
            <p:nvPr/>
          </p:nvSpPr>
          <p:spPr bwMode="auto">
            <a:xfrm>
              <a:off x="1060" y="919"/>
              <a:ext cx="118" cy="79"/>
            </a:xfrm>
            <a:custGeom>
              <a:avLst/>
              <a:gdLst>
                <a:gd name="G0" fmla="+- 16722 0 0"/>
                <a:gd name="G1" fmla="+- 21600 0 0"/>
                <a:gd name="G2" fmla="+- 21600 0 0"/>
                <a:gd name="T0" fmla="*/ 0 w 38322"/>
                <a:gd name="T1" fmla="*/ 7928 h 34803"/>
                <a:gd name="T2" fmla="*/ 33817 w 38322"/>
                <a:gd name="T3" fmla="*/ 34803 h 34803"/>
                <a:gd name="T4" fmla="*/ 16722 w 38322"/>
                <a:gd name="T5" fmla="*/ 21600 h 34803"/>
              </a:gdLst>
              <a:ahLst/>
              <a:cxnLst>
                <a:cxn ang="0">
                  <a:pos x="T0" y="T1"/>
                </a:cxn>
                <a:cxn ang="0">
                  <a:pos x="T2" y="T3"/>
                </a:cxn>
                <a:cxn ang="0">
                  <a:pos x="T4" y="T5"/>
                </a:cxn>
              </a:cxnLst>
              <a:rect l="0" t="0" r="r" b="b"/>
              <a:pathLst>
                <a:path w="38322" h="34803" fill="none" extrusionOk="0">
                  <a:moveTo>
                    <a:pt x="-1" y="7927"/>
                  </a:moveTo>
                  <a:cubicBezTo>
                    <a:pt x="4102" y="2910"/>
                    <a:pt x="10240" y="-1"/>
                    <a:pt x="16722" y="0"/>
                  </a:cubicBezTo>
                  <a:cubicBezTo>
                    <a:pt x="28651" y="0"/>
                    <a:pt x="38322" y="9670"/>
                    <a:pt x="38322" y="21600"/>
                  </a:cubicBezTo>
                  <a:cubicBezTo>
                    <a:pt x="38322" y="26378"/>
                    <a:pt x="36737" y="31021"/>
                    <a:pt x="33817" y="34803"/>
                  </a:cubicBezTo>
                </a:path>
                <a:path w="38322" h="34803" stroke="0" extrusionOk="0">
                  <a:moveTo>
                    <a:pt x="-1" y="7927"/>
                  </a:moveTo>
                  <a:cubicBezTo>
                    <a:pt x="4102" y="2910"/>
                    <a:pt x="10240" y="-1"/>
                    <a:pt x="16722" y="0"/>
                  </a:cubicBezTo>
                  <a:cubicBezTo>
                    <a:pt x="28651" y="0"/>
                    <a:pt x="38322" y="9670"/>
                    <a:pt x="38322" y="21600"/>
                  </a:cubicBezTo>
                  <a:cubicBezTo>
                    <a:pt x="38322" y="26378"/>
                    <a:pt x="36737" y="31021"/>
                    <a:pt x="33817" y="34803"/>
                  </a:cubicBezTo>
                  <a:lnTo>
                    <a:pt x="16722" y="21600"/>
                  </a:lnTo>
                  <a:close/>
                </a:path>
              </a:pathLst>
            </a:custGeom>
            <a:noFill/>
            <a:ln w="9525">
              <a:solidFill>
                <a:srgbClr val="AAE6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1319" name="Freeform 1031"/>
            <p:cNvSpPr>
              <a:spLocks/>
            </p:cNvSpPr>
            <p:nvPr/>
          </p:nvSpPr>
          <p:spPr bwMode="auto">
            <a:xfrm>
              <a:off x="661" y="859"/>
              <a:ext cx="455" cy="50"/>
            </a:xfrm>
            <a:custGeom>
              <a:avLst/>
              <a:gdLst>
                <a:gd name="T0" fmla="*/ 0 w 455"/>
                <a:gd name="T1" fmla="*/ 50 h 50"/>
                <a:gd name="T2" fmla="*/ 54 w 455"/>
                <a:gd name="T3" fmla="*/ 0 h 50"/>
                <a:gd name="T4" fmla="*/ 455 w 455"/>
                <a:gd name="T5" fmla="*/ 0 h 50"/>
                <a:gd name="T6" fmla="*/ 402 w 455"/>
                <a:gd name="T7" fmla="*/ 50 h 50"/>
                <a:gd name="T8" fmla="*/ 0 w 455"/>
                <a:gd name="T9" fmla="*/ 50 h 50"/>
              </a:gdLst>
              <a:ahLst/>
              <a:cxnLst>
                <a:cxn ang="0">
                  <a:pos x="T0" y="T1"/>
                </a:cxn>
                <a:cxn ang="0">
                  <a:pos x="T2" y="T3"/>
                </a:cxn>
                <a:cxn ang="0">
                  <a:pos x="T4" y="T5"/>
                </a:cxn>
                <a:cxn ang="0">
                  <a:pos x="T6" y="T7"/>
                </a:cxn>
                <a:cxn ang="0">
                  <a:pos x="T8" y="T9"/>
                </a:cxn>
              </a:cxnLst>
              <a:rect l="0" t="0" r="r" b="b"/>
              <a:pathLst>
                <a:path w="455" h="50">
                  <a:moveTo>
                    <a:pt x="0" y="50"/>
                  </a:moveTo>
                  <a:lnTo>
                    <a:pt x="54" y="0"/>
                  </a:lnTo>
                  <a:lnTo>
                    <a:pt x="455" y="0"/>
                  </a:lnTo>
                  <a:lnTo>
                    <a:pt x="402" y="50"/>
                  </a:lnTo>
                  <a:lnTo>
                    <a:pt x="0" y="50"/>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320" name="Freeform 1032"/>
            <p:cNvSpPr>
              <a:spLocks/>
            </p:cNvSpPr>
            <p:nvPr/>
          </p:nvSpPr>
          <p:spPr bwMode="auto">
            <a:xfrm>
              <a:off x="661" y="859"/>
              <a:ext cx="455" cy="50"/>
            </a:xfrm>
            <a:custGeom>
              <a:avLst/>
              <a:gdLst>
                <a:gd name="T0" fmla="*/ 0 w 455"/>
                <a:gd name="T1" fmla="*/ 50 h 50"/>
                <a:gd name="T2" fmla="*/ 54 w 455"/>
                <a:gd name="T3" fmla="*/ 0 h 50"/>
                <a:gd name="T4" fmla="*/ 455 w 455"/>
                <a:gd name="T5" fmla="*/ 0 h 50"/>
                <a:gd name="T6" fmla="*/ 402 w 455"/>
                <a:gd name="T7" fmla="*/ 50 h 50"/>
                <a:gd name="T8" fmla="*/ 0 w 455"/>
                <a:gd name="T9" fmla="*/ 50 h 50"/>
              </a:gdLst>
              <a:ahLst/>
              <a:cxnLst>
                <a:cxn ang="0">
                  <a:pos x="T0" y="T1"/>
                </a:cxn>
                <a:cxn ang="0">
                  <a:pos x="T2" y="T3"/>
                </a:cxn>
                <a:cxn ang="0">
                  <a:pos x="T4" y="T5"/>
                </a:cxn>
                <a:cxn ang="0">
                  <a:pos x="T6" y="T7"/>
                </a:cxn>
                <a:cxn ang="0">
                  <a:pos x="T8" y="T9"/>
                </a:cxn>
              </a:cxnLst>
              <a:rect l="0" t="0" r="r" b="b"/>
              <a:pathLst>
                <a:path w="455" h="50">
                  <a:moveTo>
                    <a:pt x="0" y="50"/>
                  </a:moveTo>
                  <a:lnTo>
                    <a:pt x="54" y="0"/>
                  </a:lnTo>
                  <a:lnTo>
                    <a:pt x="455" y="0"/>
                  </a:lnTo>
                  <a:lnTo>
                    <a:pt x="402" y="50"/>
                  </a:lnTo>
                  <a:lnTo>
                    <a:pt x="0" y="50"/>
                  </a:lnTo>
                  <a:close/>
                </a:path>
              </a:pathLst>
            </a:custGeom>
            <a:solidFill>
              <a:srgbClr val="00B4FF"/>
            </a:solidFill>
            <a:ln w="4763">
              <a:solidFill>
                <a:srgbClr val="AAE6FF"/>
              </a:solidFill>
              <a:prstDash val="solid"/>
              <a:round/>
              <a:headEnd/>
              <a:tailEnd/>
            </a:ln>
          </p:spPr>
          <p:txBody>
            <a:bodyPr/>
            <a:lstStyle/>
            <a:p>
              <a:endParaRPr lang="en-US"/>
            </a:p>
          </p:txBody>
        </p:sp>
        <p:sp>
          <p:nvSpPr>
            <p:cNvPr id="141321" name="Rectangle 1033"/>
            <p:cNvSpPr>
              <a:spLocks noChangeArrowheads="1"/>
            </p:cNvSpPr>
            <p:nvPr/>
          </p:nvSpPr>
          <p:spPr bwMode="auto">
            <a:xfrm>
              <a:off x="661" y="909"/>
              <a:ext cx="402" cy="76"/>
            </a:xfrm>
            <a:prstGeom prst="rect">
              <a:avLst/>
            </a:prstGeom>
            <a:solidFill>
              <a:srgbClr val="0096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1322" name="Rectangle 1034"/>
            <p:cNvSpPr>
              <a:spLocks noChangeArrowheads="1"/>
            </p:cNvSpPr>
            <p:nvPr/>
          </p:nvSpPr>
          <p:spPr bwMode="auto">
            <a:xfrm>
              <a:off x="662" y="910"/>
              <a:ext cx="400" cy="74"/>
            </a:xfrm>
            <a:prstGeom prst="rect">
              <a:avLst/>
            </a:prstGeom>
            <a:solidFill>
              <a:srgbClr val="0096D5"/>
            </a:solidFill>
            <a:ln w="4763">
              <a:solidFill>
                <a:srgbClr val="AAE6FF"/>
              </a:solidFill>
              <a:miter lim="800000"/>
              <a:headEnd/>
              <a:tailEnd/>
            </a:ln>
          </p:spPr>
          <p:txBody>
            <a:bodyPr/>
            <a:lstStyle/>
            <a:p>
              <a:endParaRPr lang="en-US"/>
            </a:p>
          </p:txBody>
        </p:sp>
        <p:sp>
          <p:nvSpPr>
            <p:cNvPr id="141323" name="Freeform 1035"/>
            <p:cNvSpPr>
              <a:spLocks/>
            </p:cNvSpPr>
            <p:nvPr/>
          </p:nvSpPr>
          <p:spPr bwMode="auto">
            <a:xfrm>
              <a:off x="1063" y="859"/>
              <a:ext cx="53" cy="126"/>
            </a:xfrm>
            <a:custGeom>
              <a:avLst/>
              <a:gdLst>
                <a:gd name="T0" fmla="*/ 0 w 53"/>
                <a:gd name="T1" fmla="*/ 126 h 126"/>
                <a:gd name="T2" fmla="*/ 53 w 53"/>
                <a:gd name="T3" fmla="*/ 72 h 126"/>
                <a:gd name="T4" fmla="*/ 53 w 53"/>
                <a:gd name="T5" fmla="*/ 0 h 126"/>
                <a:gd name="T6" fmla="*/ 0 w 53"/>
                <a:gd name="T7" fmla="*/ 50 h 126"/>
                <a:gd name="T8" fmla="*/ 0 w 53"/>
                <a:gd name="T9" fmla="*/ 126 h 126"/>
              </a:gdLst>
              <a:ahLst/>
              <a:cxnLst>
                <a:cxn ang="0">
                  <a:pos x="T0" y="T1"/>
                </a:cxn>
                <a:cxn ang="0">
                  <a:pos x="T2" y="T3"/>
                </a:cxn>
                <a:cxn ang="0">
                  <a:pos x="T4" y="T5"/>
                </a:cxn>
                <a:cxn ang="0">
                  <a:pos x="T6" y="T7"/>
                </a:cxn>
                <a:cxn ang="0">
                  <a:pos x="T8" y="T9"/>
                </a:cxn>
              </a:cxnLst>
              <a:rect l="0" t="0" r="r" b="b"/>
              <a:pathLst>
                <a:path w="53" h="126">
                  <a:moveTo>
                    <a:pt x="0" y="126"/>
                  </a:moveTo>
                  <a:lnTo>
                    <a:pt x="53" y="72"/>
                  </a:lnTo>
                  <a:lnTo>
                    <a:pt x="53" y="0"/>
                  </a:lnTo>
                  <a:lnTo>
                    <a:pt x="0" y="50"/>
                  </a:lnTo>
                  <a:lnTo>
                    <a:pt x="0" y="126"/>
                  </a:lnTo>
                  <a:close/>
                </a:path>
              </a:pathLst>
            </a:custGeom>
            <a:solidFill>
              <a:srgbClr val="005A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324" name="Freeform 1036"/>
            <p:cNvSpPr>
              <a:spLocks/>
            </p:cNvSpPr>
            <p:nvPr/>
          </p:nvSpPr>
          <p:spPr bwMode="auto">
            <a:xfrm>
              <a:off x="1063" y="859"/>
              <a:ext cx="53" cy="126"/>
            </a:xfrm>
            <a:custGeom>
              <a:avLst/>
              <a:gdLst>
                <a:gd name="T0" fmla="*/ 0 w 53"/>
                <a:gd name="T1" fmla="*/ 126 h 126"/>
                <a:gd name="T2" fmla="*/ 53 w 53"/>
                <a:gd name="T3" fmla="*/ 72 h 126"/>
                <a:gd name="T4" fmla="*/ 53 w 53"/>
                <a:gd name="T5" fmla="*/ 0 h 126"/>
                <a:gd name="T6" fmla="*/ 0 w 53"/>
                <a:gd name="T7" fmla="*/ 50 h 126"/>
                <a:gd name="T8" fmla="*/ 0 w 53"/>
                <a:gd name="T9" fmla="*/ 126 h 126"/>
              </a:gdLst>
              <a:ahLst/>
              <a:cxnLst>
                <a:cxn ang="0">
                  <a:pos x="T0" y="T1"/>
                </a:cxn>
                <a:cxn ang="0">
                  <a:pos x="T2" y="T3"/>
                </a:cxn>
                <a:cxn ang="0">
                  <a:pos x="T4" y="T5"/>
                </a:cxn>
                <a:cxn ang="0">
                  <a:pos x="T6" y="T7"/>
                </a:cxn>
                <a:cxn ang="0">
                  <a:pos x="T8" y="T9"/>
                </a:cxn>
              </a:cxnLst>
              <a:rect l="0" t="0" r="r" b="b"/>
              <a:pathLst>
                <a:path w="53" h="126">
                  <a:moveTo>
                    <a:pt x="0" y="126"/>
                  </a:moveTo>
                  <a:lnTo>
                    <a:pt x="53" y="72"/>
                  </a:lnTo>
                  <a:lnTo>
                    <a:pt x="53" y="0"/>
                  </a:lnTo>
                  <a:lnTo>
                    <a:pt x="0" y="50"/>
                  </a:lnTo>
                  <a:lnTo>
                    <a:pt x="0" y="126"/>
                  </a:lnTo>
                  <a:close/>
                </a:path>
              </a:pathLst>
            </a:custGeom>
            <a:solidFill>
              <a:srgbClr val="005A80"/>
            </a:solidFill>
            <a:ln w="4763">
              <a:solidFill>
                <a:srgbClr val="AAE6FF"/>
              </a:solidFill>
              <a:prstDash val="solid"/>
              <a:round/>
              <a:headEnd/>
              <a:tailEnd/>
            </a:ln>
          </p:spPr>
          <p:txBody>
            <a:bodyPr/>
            <a:lstStyle/>
            <a:p>
              <a:endParaRPr lang="en-US"/>
            </a:p>
          </p:txBody>
        </p:sp>
        <p:sp>
          <p:nvSpPr>
            <p:cNvPr id="141325" name="Freeform 1037"/>
            <p:cNvSpPr>
              <a:spLocks/>
            </p:cNvSpPr>
            <p:nvPr/>
          </p:nvSpPr>
          <p:spPr bwMode="auto">
            <a:xfrm>
              <a:off x="674" y="859"/>
              <a:ext cx="433" cy="41"/>
            </a:xfrm>
            <a:custGeom>
              <a:avLst/>
              <a:gdLst>
                <a:gd name="T0" fmla="*/ 0 w 433"/>
                <a:gd name="T1" fmla="*/ 41 h 41"/>
                <a:gd name="T2" fmla="*/ 41 w 433"/>
                <a:gd name="T3" fmla="*/ 0 h 41"/>
                <a:gd name="T4" fmla="*/ 433 w 433"/>
                <a:gd name="T5" fmla="*/ 0 h 41"/>
                <a:gd name="T6" fmla="*/ 392 w 433"/>
                <a:gd name="T7" fmla="*/ 41 h 41"/>
                <a:gd name="T8" fmla="*/ 0 w 433"/>
                <a:gd name="T9" fmla="*/ 41 h 41"/>
              </a:gdLst>
              <a:ahLst/>
              <a:cxnLst>
                <a:cxn ang="0">
                  <a:pos x="T0" y="T1"/>
                </a:cxn>
                <a:cxn ang="0">
                  <a:pos x="T2" y="T3"/>
                </a:cxn>
                <a:cxn ang="0">
                  <a:pos x="T4" y="T5"/>
                </a:cxn>
                <a:cxn ang="0">
                  <a:pos x="T6" y="T7"/>
                </a:cxn>
                <a:cxn ang="0">
                  <a:pos x="T8" y="T9"/>
                </a:cxn>
              </a:cxnLst>
              <a:rect l="0" t="0" r="r" b="b"/>
              <a:pathLst>
                <a:path w="433" h="41">
                  <a:moveTo>
                    <a:pt x="0" y="41"/>
                  </a:moveTo>
                  <a:lnTo>
                    <a:pt x="41" y="0"/>
                  </a:lnTo>
                  <a:lnTo>
                    <a:pt x="433" y="0"/>
                  </a:lnTo>
                  <a:lnTo>
                    <a:pt x="392" y="41"/>
                  </a:ln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326" name="Freeform 1038"/>
            <p:cNvSpPr>
              <a:spLocks/>
            </p:cNvSpPr>
            <p:nvPr/>
          </p:nvSpPr>
          <p:spPr bwMode="auto">
            <a:xfrm>
              <a:off x="674" y="859"/>
              <a:ext cx="433" cy="41"/>
            </a:xfrm>
            <a:custGeom>
              <a:avLst/>
              <a:gdLst>
                <a:gd name="T0" fmla="*/ 0 w 433"/>
                <a:gd name="T1" fmla="*/ 41 h 41"/>
                <a:gd name="T2" fmla="*/ 41 w 433"/>
                <a:gd name="T3" fmla="*/ 0 h 41"/>
                <a:gd name="T4" fmla="*/ 433 w 433"/>
                <a:gd name="T5" fmla="*/ 0 h 41"/>
                <a:gd name="T6" fmla="*/ 392 w 433"/>
                <a:gd name="T7" fmla="*/ 41 h 41"/>
                <a:gd name="T8" fmla="*/ 0 w 433"/>
                <a:gd name="T9" fmla="*/ 41 h 41"/>
              </a:gdLst>
              <a:ahLst/>
              <a:cxnLst>
                <a:cxn ang="0">
                  <a:pos x="T0" y="T1"/>
                </a:cxn>
                <a:cxn ang="0">
                  <a:pos x="T2" y="T3"/>
                </a:cxn>
                <a:cxn ang="0">
                  <a:pos x="T4" y="T5"/>
                </a:cxn>
                <a:cxn ang="0">
                  <a:pos x="T6" y="T7"/>
                </a:cxn>
                <a:cxn ang="0">
                  <a:pos x="T8" y="T9"/>
                </a:cxn>
              </a:cxnLst>
              <a:rect l="0" t="0" r="r" b="b"/>
              <a:pathLst>
                <a:path w="433" h="41">
                  <a:moveTo>
                    <a:pt x="0" y="41"/>
                  </a:moveTo>
                  <a:lnTo>
                    <a:pt x="41" y="0"/>
                  </a:lnTo>
                  <a:lnTo>
                    <a:pt x="433" y="0"/>
                  </a:lnTo>
                  <a:lnTo>
                    <a:pt x="392" y="41"/>
                  </a:lnTo>
                  <a:lnTo>
                    <a:pt x="0" y="41"/>
                  </a:lnTo>
                  <a:close/>
                </a:path>
              </a:pathLst>
            </a:custGeom>
            <a:solidFill>
              <a:srgbClr val="000000"/>
            </a:solidFill>
            <a:ln w="4763">
              <a:solidFill>
                <a:srgbClr val="000000"/>
              </a:solidFill>
              <a:prstDash val="solid"/>
              <a:round/>
              <a:headEnd/>
              <a:tailEnd/>
            </a:ln>
          </p:spPr>
          <p:txBody>
            <a:bodyPr/>
            <a:lstStyle/>
            <a:p>
              <a:endParaRPr lang="en-US"/>
            </a:p>
          </p:txBody>
        </p:sp>
        <p:sp>
          <p:nvSpPr>
            <p:cNvPr id="141327" name="Freeform 1039"/>
            <p:cNvSpPr>
              <a:spLocks/>
            </p:cNvSpPr>
            <p:nvPr/>
          </p:nvSpPr>
          <p:spPr bwMode="auto">
            <a:xfrm>
              <a:off x="661" y="534"/>
              <a:ext cx="446" cy="41"/>
            </a:xfrm>
            <a:custGeom>
              <a:avLst/>
              <a:gdLst>
                <a:gd name="T0" fmla="*/ 0 w 446"/>
                <a:gd name="T1" fmla="*/ 41 h 41"/>
                <a:gd name="T2" fmla="*/ 45 w 446"/>
                <a:gd name="T3" fmla="*/ 0 h 41"/>
                <a:gd name="T4" fmla="*/ 446 w 446"/>
                <a:gd name="T5" fmla="*/ 0 h 41"/>
                <a:gd name="T6" fmla="*/ 402 w 446"/>
                <a:gd name="T7" fmla="*/ 41 h 41"/>
                <a:gd name="T8" fmla="*/ 0 w 446"/>
                <a:gd name="T9" fmla="*/ 41 h 41"/>
              </a:gdLst>
              <a:ahLst/>
              <a:cxnLst>
                <a:cxn ang="0">
                  <a:pos x="T0" y="T1"/>
                </a:cxn>
                <a:cxn ang="0">
                  <a:pos x="T2" y="T3"/>
                </a:cxn>
                <a:cxn ang="0">
                  <a:pos x="T4" y="T5"/>
                </a:cxn>
                <a:cxn ang="0">
                  <a:pos x="T6" y="T7"/>
                </a:cxn>
                <a:cxn ang="0">
                  <a:pos x="T8" y="T9"/>
                </a:cxn>
              </a:cxnLst>
              <a:rect l="0" t="0" r="r" b="b"/>
              <a:pathLst>
                <a:path w="446" h="41">
                  <a:moveTo>
                    <a:pt x="0" y="41"/>
                  </a:moveTo>
                  <a:lnTo>
                    <a:pt x="45" y="0"/>
                  </a:lnTo>
                  <a:lnTo>
                    <a:pt x="446" y="0"/>
                  </a:lnTo>
                  <a:lnTo>
                    <a:pt x="402" y="41"/>
                  </a:lnTo>
                  <a:lnTo>
                    <a:pt x="0" y="41"/>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328" name="Freeform 1040"/>
            <p:cNvSpPr>
              <a:spLocks/>
            </p:cNvSpPr>
            <p:nvPr/>
          </p:nvSpPr>
          <p:spPr bwMode="auto">
            <a:xfrm>
              <a:off x="661" y="534"/>
              <a:ext cx="446" cy="41"/>
            </a:xfrm>
            <a:custGeom>
              <a:avLst/>
              <a:gdLst>
                <a:gd name="T0" fmla="*/ 0 w 446"/>
                <a:gd name="T1" fmla="*/ 41 h 41"/>
                <a:gd name="T2" fmla="*/ 45 w 446"/>
                <a:gd name="T3" fmla="*/ 0 h 41"/>
                <a:gd name="T4" fmla="*/ 446 w 446"/>
                <a:gd name="T5" fmla="*/ 0 h 41"/>
                <a:gd name="T6" fmla="*/ 402 w 446"/>
                <a:gd name="T7" fmla="*/ 41 h 41"/>
                <a:gd name="T8" fmla="*/ 0 w 446"/>
                <a:gd name="T9" fmla="*/ 41 h 41"/>
              </a:gdLst>
              <a:ahLst/>
              <a:cxnLst>
                <a:cxn ang="0">
                  <a:pos x="T0" y="T1"/>
                </a:cxn>
                <a:cxn ang="0">
                  <a:pos x="T2" y="T3"/>
                </a:cxn>
                <a:cxn ang="0">
                  <a:pos x="T4" y="T5"/>
                </a:cxn>
                <a:cxn ang="0">
                  <a:pos x="T6" y="T7"/>
                </a:cxn>
                <a:cxn ang="0">
                  <a:pos x="T8" y="T9"/>
                </a:cxn>
              </a:cxnLst>
              <a:rect l="0" t="0" r="r" b="b"/>
              <a:pathLst>
                <a:path w="446" h="41">
                  <a:moveTo>
                    <a:pt x="0" y="41"/>
                  </a:moveTo>
                  <a:lnTo>
                    <a:pt x="45" y="0"/>
                  </a:lnTo>
                  <a:lnTo>
                    <a:pt x="446" y="0"/>
                  </a:lnTo>
                  <a:lnTo>
                    <a:pt x="402" y="41"/>
                  </a:lnTo>
                  <a:lnTo>
                    <a:pt x="0" y="41"/>
                  </a:lnTo>
                  <a:close/>
                </a:path>
              </a:pathLst>
            </a:custGeom>
            <a:solidFill>
              <a:srgbClr val="00B4FF"/>
            </a:solidFill>
            <a:ln w="4763">
              <a:solidFill>
                <a:srgbClr val="AAE6FF"/>
              </a:solidFill>
              <a:prstDash val="solid"/>
              <a:round/>
              <a:headEnd/>
              <a:tailEnd/>
            </a:ln>
          </p:spPr>
          <p:txBody>
            <a:bodyPr/>
            <a:lstStyle/>
            <a:p>
              <a:endParaRPr lang="en-US"/>
            </a:p>
          </p:txBody>
        </p:sp>
        <p:sp>
          <p:nvSpPr>
            <p:cNvPr id="141329" name="Rectangle 1041"/>
            <p:cNvSpPr>
              <a:spLocks noChangeArrowheads="1"/>
            </p:cNvSpPr>
            <p:nvPr/>
          </p:nvSpPr>
          <p:spPr bwMode="auto">
            <a:xfrm>
              <a:off x="662" y="576"/>
              <a:ext cx="403" cy="317"/>
            </a:xfrm>
            <a:prstGeom prst="rect">
              <a:avLst/>
            </a:prstGeom>
            <a:solidFill>
              <a:srgbClr val="0096D5"/>
            </a:solidFill>
            <a:ln w="4763">
              <a:solidFill>
                <a:srgbClr val="AAE6FF"/>
              </a:solidFill>
              <a:miter lim="800000"/>
              <a:headEnd/>
              <a:tailEnd/>
            </a:ln>
          </p:spPr>
          <p:txBody>
            <a:bodyPr/>
            <a:lstStyle/>
            <a:p>
              <a:endParaRPr lang="en-US"/>
            </a:p>
          </p:txBody>
        </p:sp>
        <p:sp>
          <p:nvSpPr>
            <p:cNvPr id="141330" name="Rectangle 1042"/>
            <p:cNvSpPr>
              <a:spLocks noChangeArrowheads="1"/>
            </p:cNvSpPr>
            <p:nvPr/>
          </p:nvSpPr>
          <p:spPr bwMode="auto">
            <a:xfrm>
              <a:off x="697" y="617"/>
              <a:ext cx="333" cy="244"/>
            </a:xfrm>
            <a:prstGeom prst="rect">
              <a:avLst/>
            </a:prstGeom>
            <a:solidFill>
              <a:srgbClr val="FFFFFF"/>
            </a:solidFill>
            <a:ln w="4763">
              <a:solidFill>
                <a:srgbClr val="003C55"/>
              </a:solidFill>
              <a:miter lim="800000"/>
              <a:headEnd/>
              <a:tailEnd/>
            </a:ln>
          </p:spPr>
          <p:txBody>
            <a:bodyPr/>
            <a:lstStyle/>
            <a:p>
              <a:endParaRPr lang="en-US"/>
            </a:p>
          </p:txBody>
        </p:sp>
        <p:sp>
          <p:nvSpPr>
            <p:cNvPr id="141331" name="Freeform 1043"/>
            <p:cNvSpPr>
              <a:spLocks/>
            </p:cNvSpPr>
            <p:nvPr/>
          </p:nvSpPr>
          <p:spPr bwMode="auto">
            <a:xfrm>
              <a:off x="1063" y="534"/>
              <a:ext cx="44" cy="356"/>
            </a:xfrm>
            <a:custGeom>
              <a:avLst/>
              <a:gdLst>
                <a:gd name="T0" fmla="*/ 0 w 44"/>
                <a:gd name="T1" fmla="*/ 356 h 356"/>
                <a:gd name="T2" fmla="*/ 44 w 44"/>
                <a:gd name="T3" fmla="*/ 312 h 356"/>
                <a:gd name="T4" fmla="*/ 44 w 44"/>
                <a:gd name="T5" fmla="*/ 0 h 356"/>
                <a:gd name="T6" fmla="*/ 0 w 44"/>
                <a:gd name="T7" fmla="*/ 41 h 356"/>
                <a:gd name="T8" fmla="*/ 0 w 44"/>
                <a:gd name="T9" fmla="*/ 356 h 356"/>
              </a:gdLst>
              <a:ahLst/>
              <a:cxnLst>
                <a:cxn ang="0">
                  <a:pos x="T0" y="T1"/>
                </a:cxn>
                <a:cxn ang="0">
                  <a:pos x="T2" y="T3"/>
                </a:cxn>
                <a:cxn ang="0">
                  <a:pos x="T4" y="T5"/>
                </a:cxn>
                <a:cxn ang="0">
                  <a:pos x="T6" y="T7"/>
                </a:cxn>
                <a:cxn ang="0">
                  <a:pos x="T8" y="T9"/>
                </a:cxn>
              </a:cxnLst>
              <a:rect l="0" t="0" r="r" b="b"/>
              <a:pathLst>
                <a:path w="44" h="356">
                  <a:moveTo>
                    <a:pt x="0" y="356"/>
                  </a:moveTo>
                  <a:lnTo>
                    <a:pt x="44" y="312"/>
                  </a:lnTo>
                  <a:lnTo>
                    <a:pt x="44" y="0"/>
                  </a:lnTo>
                  <a:lnTo>
                    <a:pt x="0" y="41"/>
                  </a:lnTo>
                  <a:lnTo>
                    <a:pt x="0" y="356"/>
                  </a:lnTo>
                  <a:close/>
                </a:path>
              </a:pathLst>
            </a:custGeom>
            <a:solidFill>
              <a:srgbClr val="005A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332" name="Freeform 1044"/>
            <p:cNvSpPr>
              <a:spLocks/>
            </p:cNvSpPr>
            <p:nvPr/>
          </p:nvSpPr>
          <p:spPr bwMode="auto">
            <a:xfrm>
              <a:off x="1063" y="534"/>
              <a:ext cx="44" cy="356"/>
            </a:xfrm>
            <a:custGeom>
              <a:avLst/>
              <a:gdLst>
                <a:gd name="T0" fmla="*/ 0 w 44"/>
                <a:gd name="T1" fmla="*/ 356 h 356"/>
                <a:gd name="T2" fmla="*/ 44 w 44"/>
                <a:gd name="T3" fmla="*/ 312 h 356"/>
                <a:gd name="T4" fmla="*/ 44 w 44"/>
                <a:gd name="T5" fmla="*/ 0 h 356"/>
                <a:gd name="T6" fmla="*/ 0 w 44"/>
                <a:gd name="T7" fmla="*/ 41 h 356"/>
                <a:gd name="T8" fmla="*/ 0 w 44"/>
                <a:gd name="T9" fmla="*/ 356 h 356"/>
              </a:gdLst>
              <a:ahLst/>
              <a:cxnLst>
                <a:cxn ang="0">
                  <a:pos x="T0" y="T1"/>
                </a:cxn>
                <a:cxn ang="0">
                  <a:pos x="T2" y="T3"/>
                </a:cxn>
                <a:cxn ang="0">
                  <a:pos x="T4" y="T5"/>
                </a:cxn>
                <a:cxn ang="0">
                  <a:pos x="T6" y="T7"/>
                </a:cxn>
                <a:cxn ang="0">
                  <a:pos x="T8" y="T9"/>
                </a:cxn>
              </a:cxnLst>
              <a:rect l="0" t="0" r="r" b="b"/>
              <a:pathLst>
                <a:path w="44" h="356">
                  <a:moveTo>
                    <a:pt x="0" y="356"/>
                  </a:moveTo>
                  <a:lnTo>
                    <a:pt x="44" y="312"/>
                  </a:lnTo>
                  <a:lnTo>
                    <a:pt x="44" y="0"/>
                  </a:lnTo>
                  <a:lnTo>
                    <a:pt x="0" y="41"/>
                  </a:lnTo>
                  <a:lnTo>
                    <a:pt x="0" y="356"/>
                  </a:lnTo>
                  <a:close/>
                </a:path>
              </a:pathLst>
            </a:custGeom>
            <a:solidFill>
              <a:srgbClr val="005A80"/>
            </a:solidFill>
            <a:ln w="4763">
              <a:solidFill>
                <a:srgbClr val="AAE6FF"/>
              </a:solidFill>
              <a:prstDash val="solid"/>
              <a:round/>
              <a:headEnd/>
              <a:tailEnd/>
            </a:ln>
          </p:spPr>
          <p:txBody>
            <a:bodyPr/>
            <a:lstStyle/>
            <a:p>
              <a:endParaRPr lang="en-US"/>
            </a:p>
          </p:txBody>
        </p:sp>
        <p:sp>
          <p:nvSpPr>
            <p:cNvPr id="141333" name="Freeform 1045"/>
            <p:cNvSpPr>
              <a:spLocks/>
            </p:cNvSpPr>
            <p:nvPr/>
          </p:nvSpPr>
          <p:spPr bwMode="auto">
            <a:xfrm>
              <a:off x="582" y="969"/>
              <a:ext cx="500" cy="79"/>
            </a:xfrm>
            <a:custGeom>
              <a:avLst/>
              <a:gdLst>
                <a:gd name="T0" fmla="*/ 0 w 500"/>
                <a:gd name="T1" fmla="*/ 79 h 79"/>
                <a:gd name="T2" fmla="*/ 64 w 500"/>
                <a:gd name="T3" fmla="*/ 0 h 79"/>
                <a:gd name="T4" fmla="*/ 500 w 500"/>
                <a:gd name="T5" fmla="*/ 0 h 79"/>
                <a:gd name="T6" fmla="*/ 437 w 500"/>
                <a:gd name="T7" fmla="*/ 79 h 79"/>
                <a:gd name="T8" fmla="*/ 0 w 500"/>
                <a:gd name="T9" fmla="*/ 79 h 79"/>
              </a:gdLst>
              <a:ahLst/>
              <a:cxnLst>
                <a:cxn ang="0">
                  <a:pos x="T0" y="T1"/>
                </a:cxn>
                <a:cxn ang="0">
                  <a:pos x="T2" y="T3"/>
                </a:cxn>
                <a:cxn ang="0">
                  <a:pos x="T4" y="T5"/>
                </a:cxn>
                <a:cxn ang="0">
                  <a:pos x="T6" y="T7"/>
                </a:cxn>
                <a:cxn ang="0">
                  <a:pos x="T8" y="T9"/>
                </a:cxn>
              </a:cxnLst>
              <a:rect l="0" t="0" r="r" b="b"/>
              <a:pathLst>
                <a:path w="500" h="79">
                  <a:moveTo>
                    <a:pt x="0" y="79"/>
                  </a:moveTo>
                  <a:lnTo>
                    <a:pt x="64" y="0"/>
                  </a:lnTo>
                  <a:lnTo>
                    <a:pt x="500" y="0"/>
                  </a:lnTo>
                  <a:lnTo>
                    <a:pt x="437" y="79"/>
                  </a:lnTo>
                  <a:lnTo>
                    <a:pt x="0" y="79"/>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334" name="Freeform 1046"/>
            <p:cNvSpPr>
              <a:spLocks/>
            </p:cNvSpPr>
            <p:nvPr/>
          </p:nvSpPr>
          <p:spPr bwMode="auto">
            <a:xfrm>
              <a:off x="582" y="969"/>
              <a:ext cx="500" cy="79"/>
            </a:xfrm>
            <a:custGeom>
              <a:avLst/>
              <a:gdLst>
                <a:gd name="T0" fmla="*/ 0 w 500"/>
                <a:gd name="T1" fmla="*/ 79 h 79"/>
                <a:gd name="T2" fmla="*/ 64 w 500"/>
                <a:gd name="T3" fmla="*/ 0 h 79"/>
                <a:gd name="T4" fmla="*/ 500 w 500"/>
                <a:gd name="T5" fmla="*/ 0 h 79"/>
                <a:gd name="T6" fmla="*/ 437 w 500"/>
                <a:gd name="T7" fmla="*/ 79 h 79"/>
                <a:gd name="T8" fmla="*/ 0 w 500"/>
                <a:gd name="T9" fmla="*/ 79 h 79"/>
              </a:gdLst>
              <a:ahLst/>
              <a:cxnLst>
                <a:cxn ang="0">
                  <a:pos x="T0" y="T1"/>
                </a:cxn>
                <a:cxn ang="0">
                  <a:pos x="T2" y="T3"/>
                </a:cxn>
                <a:cxn ang="0">
                  <a:pos x="T4" y="T5"/>
                </a:cxn>
                <a:cxn ang="0">
                  <a:pos x="T6" y="T7"/>
                </a:cxn>
                <a:cxn ang="0">
                  <a:pos x="T8" y="T9"/>
                </a:cxn>
              </a:cxnLst>
              <a:rect l="0" t="0" r="r" b="b"/>
              <a:pathLst>
                <a:path w="500" h="79">
                  <a:moveTo>
                    <a:pt x="0" y="79"/>
                  </a:moveTo>
                  <a:lnTo>
                    <a:pt x="64" y="0"/>
                  </a:lnTo>
                  <a:lnTo>
                    <a:pt x="500" y="0"/>
                  </a:lnTo>
                  <a:lnTo>
                    <a:pt x="437" y="79"/>
                  </a:lnTo>
                  <a:lnTo>
                    <a:pt x="0" y="79"/>
                  </a:lnTo>
                  <a:close/>
                </a:path>
              </a:pathLst>
            </a:custGeom>
            <a:solidFill>
              <a:srgbClr val="00B4FF"/>
            </a:solidFill>
            <a:ln w="4763">
              <a:solidFill>
                <a:srgbClr val="AAE6FF"/>
              </a:solidFill>
              <a:prstDash val="solid"/>
              <a:round/>
              <a:headEnd/>
              <a:tailEnd/>
            </a:ln>
          </p:spPr>
          <p:txBody>
            <a:bodyPr/>
            <a:lstStyle/>
            <a:p>
              <a:endParaRPr lang="en-US"/>
            </a:p>
          </p:txBody>
        </p:sp>
        <p:sp>
          <p:nvSpPr>
            <p:cNvPr id="141335" name="Freeform 1047"/>
            <p:cNvSpPr>
              <a:spLocks/>
            </p:cNvSpPr>
            <p:nvPr/>
          </p:nvSpPr>
          <p:spPr bwMode="auto">
            <a:xfrm>
              <a:off x="1019" y="969"/>
              <a:ext cx="63" cy="95"/>
            </a:xfrm>
            <a:custGeom>
              <a:avLst/>
              <a:gdLst>
                <a:gd name="T0" fmla="*/ 0 w 63"/>
                <a:gd name="T1" fmla="*/ 95 h 95"/>
                <a:gd name="T2" fmla="*/ 63 w 63"/>
                <a:gd name="T3" fmla="*/ 29 h 95"/>
                <a:gd name="T4" fmla="*/ 63 w 63"/>
                <a:gd name="T5" fmla="*/ 0 h 95"/>
                <a:gd name="T6" fmla="*/ 0 w 63"/>
                <a:gd name="T7" fmla="*/ 79 h 95"/>
                <a:gd name="T8" fmla="*/ 0 w 63"/>
                <a:gd name="T9" fmla="*/ 95 h 95"/>
              </a:gdLst>
              <a:ahLst/>
              <a:cxnLst>
                <a:cxn ang="0">
                  <a:pos x="T0" y="T1"/>
                </a:cxn>
                <a:cxn ang="0">
                  <a:pos x="T2" y="T3"/>
                </a:cxn>
                <a:cxn ang="0">
                  <a:pos x="T4" y="T5"/>
                </a:cxn>
                <a:cxn ang="0">
                  <a:pos x="T6" y="T7"/>
                </a:cxn>
                <a:cxn ang="0">
                  <a:pos x="T8" y="T9"/>
                </a:cxn>
              </a:cxnLst>
              <a:rect l="0" t="0" r="r" b="b"/>
              <a:pathLst>
                <a:path w="63" h="95">
                  <a:moveTo>
                    <a:pt x="0" y="95"/>
                  </a:moveTo>
                  <a:lnTo>
                    <a:pt x="63" y="29"/>
                  </a:lnTo>
                  <a:lnTo>
                    <a:pt x="63" y="0"/>
                  </a:lnTo>
                  <a:lnTo>
                    <a:pt x="0" y="79"/>
                  </a:lnTo>
                  <a:lnTo>
                    <a:pt x="0" y="95"/>
                  </a:lnTo>
                  <a:close/>
                </a:path>
              </a:pathLst>
            </a:custGeom>
            <a:solidFill>
              <a:srgbClr val="005A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336" name="Freeform 1048"/>
            <p:cNvSpPr>
              <a:spLocks/>
            </p:cNvSpPr>
            <p:nvPr/>
          </p:nvSpPr>
          <p:spPr bwMode="auto">
            <a:xfrm>
              <a:off x="1019" y="969"/>
              <a:ext cx="63" cy="95"/>
            </a:xfrm>
            <a:custGeom>
              <a:avLst/>
              <a:gdLst>
                <a:gd name="T0" fmla="*/ 0 w 63"/>
                <a:gd name="T1" fmla="*/ 95 h 95"/>
                <a:gd name="T2" fmla="*/ 63 w 63"/>
                <a:gd name="T3" fmla="*/ 29 h 95"/>
                <a:gd name="T4" fmla="*/ 63 w 63"/>
                <a:gd name="T5" fmla="*/ 0 h 95"/>
                <a:gd name="T6" fmla="*/ 0 w 63"/>
                <a:gd name="T7" fmla="*/ 79 h 95"/>
                <a:gd name="T8" fmla="*/ 0 w 63"/>
                <a:gd name="T9" fmla="*/ 95 h 95"/>
              </a:gdLst>
              <a:ahLst/>
              <a:cxnLst>
                <a:cxn ang="0">
                  <a:pos x="T0" y="T1"/>
                </a:cxn>
                <a:cxn ang="0">
                  <a:pos x="T2" y="T3"/>
                </a:cxn>
                <a:cxn ang="0">
                  <a:pos x="T4" y="T5"/>
                </a:cxn>
                <a:cxn ang="0">
                  <a:pos x="T6" y="T7"/>
                </a:cxn>
                <a:cxn ang="0">
                  <a:pos x="T8" y="T9"/>
                </a:cxn>
              </a:cxnLst>
              <a:rect l="0" t="0" r="r" b="b"/>
              <a:pathLst>
                <a:path w="63" h="95">
                  <a:moveTo>
                    <a:pt x="0" y="95"/>
                  </a:moveTo>
                  <a:lnTo>
                    <a:pt x="63" y="29"/>
                  </a:lnTo>
                  <a:lnTo>
                    <a:pt x="63" y="0"/>
                  </a:lnTo>
                  <a:lnTo>
                    <a:pt x="0" y="79"/>
                  </a:lnTo>
                  <a:lnTo>
                    <a:pt x="0" y="95"/>
                  </a:lnTo>
                  <a:close/>
                </a:path>
              </a:pathLst>
            </a:custGeom>
            <a:solidFill>
              <a:srgbClr val="005A80"/>
            </a:solidFill>
            <a:ln w="4763">
              <a:solidFill>
                <a:srgbClr val="AAE6FF"/>
              </a:solidFill>
              <a:prstDash val="solid"/>
              <a:round/>
              <a:headEnd/>
              <a:tailEnd/>
            </a:ln>
          </p:spPr>
          <p:txBody>
            <a:bodyPr/>
            <a:lstStyle/>
            <a:p>
              <a:endParaRPr lang="en-US"/>
            </a:p>
          </p:txBody>
        </p:sp>
        <p:sp>
          <p:nvSpPr>
            <p:cNvPr id="141337" name="Rectangle 1049"/>
            <p:cNvSpPr>
              <a:spLocks noChangeArrowheads="1"/>
            </p:cNvSpPr>
            <p:nvPr/>
          </p:nvSpPr>
          <p:spPr bwMode="auto">
            <a:xfrm>
              <a:off x="582" y="1048"/>
              <a:ext cx="437" cy="16"/>
            </a:xfrm>
            <a:prstGeom prst="rect">
              <a:avLst/>
            </a:prstGeom>
            <a:solidFill>
              <a:srgbClr val="0096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1338" name="Rectangle 1050"/>
            <p:cNvSpPr>
              <a:spLocks noChangeArrowheads="1"/>
            </p:cNvSpPr>
            <p:nvPr/>
          </p:nvSpPr>
          <p:spPr bwMode="auto">
            <a:xfrm>
              <a:off x="583" y="1049"/>
              <a:ext cx="435" cy="14"/>
            </a:xfrm>
            <a:prstGeom prst="rect">
              <a:avLst/>
            </a:prstGeom>
            <a:solidFill>
              <a:srgbClr val="0096D5"/>
            </a:solidFill>
            <a:ln w="4763">
              <a:solidFill>
                <a:srgbClr val="AAE6FF"/>
              </a:solidFill>
              <a:miter lim="800000"/>
              <a:headEnd/>
              <a:tailEnd/>
            </a:ln>
          </p:spPr>
          <p:txBody>
            <a:bodyPr/>
            <a:lstStyle/>
            <a:p>
              <a:endParaRPr lang="en-US"/>
            </a:p>
          </p:txBody>
        </p:sp>
        <p:sp>
          <p:nvSpPr>
            <p:cNvPr id="141339" name="Freeform 1051"/>
            <p:cNvSpPr>
              <a:spLocks/>
            </p:cNvSpPr>
            <p:nvPr/>
          </p:nvSpPr>
          <p:spPr bwMode="auto">
            <a:xfrm>
              <a:off x="1107" y="991"/>
              <a:ext cx="89" cy="47"/>
            </a:xfrm>
            <a:custGeom>
              <a:avLst/>
              <a:gdLst>
                <a:gd name="T0" fmla="*/ 0 w 89"/>
                <a:gd name="T1" fmla="*/ 47 h 47"/>
                <a:gd name="T2" fmla="*/ 32 w 89"/>
                <a:gd name="T3" fmla="*/ 0 h 47"/>
                <a:gd name="T4" fmla="*/ 89 w 89"/>
                <a:gd name="T5" fmla="*/ 0 h 47"/>
                <a:gd name="T6" fmla="*/ 57 w 89"/>
                <a:gd name="T7" fmla="*/ 47 h 47"/>
                <a:gd name="T8" fmla="*/ 0 w 89"/>
                <a:gd name="T9" fmla="*/ 47 h 47"/>
              </a:gdLst>
              <a:ahLst/>
              <a:cxnLst>
                <a:cxn ang="0">
                  <a:pos x="T0" y="T1"/>
                </a:cxn>
                <a:cxn ang="0">
                  <a:pos x="T2" y="T3"/>
                </a:cxn>
                <a:cxn ang="0">
                  <a:pos x="T4" y="T5"/>
                </a:cxn>
                <a:cxn ang="0">
                  <a:pos x="T6" y="T7"/>
                </a:cxn>
                <a:cxn ang="0">
                  <a:pos x="T8" y="T9"/>
                </a:cxn>
              </a:cxnLst>
              <a:rect l="0" t="0" r="r" b="b"/>
              <a:pathLst>
                <a:path w="89" h="47">
                  <a:moveTo>
                    <a:pt x="0" y="47"/>
                  </a:moveTo>
                  <a:lnTo>
                    <a:pt x="32" y="0"/>
                  </a:lnTo>
                  <a:lnTo>
                    <a:pt x="89" y="0"/>
                  </a:lnTo>
                  <a:lnTo>
                    <a:pt x="57" y="47"/>
                  </a:lnTo>
                  <a:lnTo>
                    <a:pt x="0" y="47"/>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340" name="Freeform 1052"/>
            <p:cNvSpPr>
              <a:spLocks/>
            </p:cNvSpPr>
            <p:nvPr/>
          </p:nvSpPr>
          <p:spPr bwMode="auto">
            <a:xfrm>
              <a:off x="1107" y="991"/>
              <a:ext cx="89" cy="47"/>
            </a:xfrm>
            <a:custGeom>
              <a:avLst/>
              <a:gdLst>
                <a:gd name="T0" fmla="*/ 0 w 89"/>
                <a:gd name="T1" fmla="*/ 47 h 47"/>
                <a:gd name="T2" fmla="*/ 32 w 89"/>
                <a:gd name="T3" fmla="*/ 0 h 47"/>
                <a:gd name="T4" fmla="*/ 89 w 89"/>
                <a:gd name="T5" fmla="*/ 0 h 47"/>
                <a:gd name="T6" fmla="*/ 57 w 89"/>
                <a:gd name="T7" fmla="*/ 47 h 47"/>
                <a:gd name="T8" fmla="*/ 0 w 89"/>
                <a:gd name="T9" fmla="*/ 47 h 47"/>
              </a:gdLst>
              <a:ahLst/>
              <a:cxnLst>
                <a:cxn ang="0">
                  <a:pos x="T0" y="T1"/>
                </a:cxn>
                <a:cxn ang="0">
                  <a:pos x="T2" y="T3"/>
                </a:cxn>
                <a:cxn ang="0">
                  <a:pos x="T4" y="T5"/>
                </a:cxn>
                <a:cxn ang="0">
                  <a:pos x="T6" y="T7"/>
                </a:cxn>
                <a:cxn ang="0">
                  <a:pos x="T8" y="T9"/>
                </a:cxn>
              </a:cxnLst>
              <a:rect l="0" t="0" r="r" b="b"/>
              <a:pathLst>
                <a:path w="89" h="47">
                  <a:moveTo>
                    <a:pt x="0" y="47"/>
                  </a:moveTo>
                  <a:lnTo>
                    <a:pt x="32" y="0"/>
                  </a:lnTo>
                  <a:lnTo>
                    <a:pt x="89" y="0"/>
                  </a:lnTo>
                  <a:lnTo>
                    <a:pt x="57" y="47"/>
                  </a:lnTo>
                  <a:lnTo>
                    <a:pt x="0" y="47"/>
                  </a:lnTo>
                  <a:close/>
                </a:path>
              </a:pathLst>
            </a:custGeom>
            <a:solidFill>
              <a:srgbClr val="00B4FF"/>
            </a:solidFill>
            <a:ln w="4763">
              <a:solidFill>
                <a:srgbClr val="AAE6FF"/>
              </a:solidFill>
              <a:prstDash val="solid"/>
              <a:round/>
              <a:headEnd/>
              <a:tailEnd/>
            </a:ln>
          </p:spPr>
          <p:txBody>
            <a:bodyPr/>
            <a:lstStyle/>
            <a:p>
              <a:endParaRPr lang="en-US"/>
            </a:p>
          </p:txBody>
        </p:sp>
        <p:sp>
          <p:nvSpPr>
            <p:cNvPr id="141341" name="Freeform 1053"/>
            <p:cNvSpPr>
              <a:spLocks/>
            </p:cNvSpPr>
            <p:nvPr/>
          </p:nvSpPr>
          <p:spPr bwMode="auto">
            <a:xfrm>
              <a:off x="1164" y="991"/>
              <a:ext cx="32" cy="63"/>
            </a:xfrm>
            <a:custGeom>
              <a:avLst/>
              <a:gdLst>
                <a:gd name="T0" fmla="*/ 0 w 32"/>
                <a:gd name="T1" fmla="*/ 63 h 63"/>
                <a:gd name="T2" fmla="*/ 32 w 32"/>
                <a:gd name="T3" fmla="*/ 29 h 63"/>
                <a:gd name="T4" fmla="*/ 32 w 32"/>
                <a:gd name="T5" fmla="*/ 0 h 63"/>
                <a:gd name="T6" fmla="*/ 0 w 32"/>
                <a:gd name="T7" fmla="*/ 47 h 63"/>
                <a:gd name="T8" fmla="*/ 0 w 32"/>
                <a:gd name="T9" fmla="*/ 63 h 63"/>
              </a:gdLst>
              <a:ahLst/>
              <a:cxnLst>
                <a:cxn ang="0">
                  <a:pos x="T0" y="T1"/>
                </a:cxn>
                <a:cxn ang="0">
                  <a:pos x="T2" y="T3"/>
                </a:cxn>
                <a:cxn ang="0">
                  <a:pos x="T4" y="T5"/>
                </a:cxn>
                <a:cxn ang="0">
                  <a:pos x="T6" y="T7"/>
                </a:cxn>
                <a:cxn ang="0">
                  <a:pos x="T8" y="T9"/>
                </a:cxn>
              </a:cxnLst>
              <a:rect l="0" t="0" r="r" b="b"/>
              <a:pathLst>
                <a:path w="32" h="63">
                  <a:moveTo>
                    <a:pt x="0" y="63"/>
                  </a:moveTo>
                  <a:lnTo>
                    <a:pt x="32" y="29"/>
                  </a:lnTo>
                  <a:lnTo>
                    <a:pt x="32" y="0"/>
                  </a:lnTo>
                  <a:lnTo>
                    <a:pt x="0" y="47"/>
                  </a:lnTo>
                  <a:lnTo>
                    <a:pt x="0" y="63"/>
                  </a:lnTo>
                  <a:close/>
                </a:path>
              </a:pathLst>
            </a:custGeom>
            <a:solidFill>
              <a:srgbClr val="005A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342" name="Freeform 1054"/>
            <p:cNvSpPr>
              <a:spLocks/>
            </p:cNvSpPr>
            <p:nvPr/>
          </p:nvSpPr>
          <p:spPr bwMode="auto">
            <a:xfrm>
              <a:off x="1164" y="991"/>
              <a:ext cx="32" cy="63"/>
            </a:xfrm>
            <a:custGeom>
              <a:avLst/>
              <a:gdLst>
                <a:gd name="T0" fmla="*/ 0 w 32"/>
                <a:gd name="T1" fmla="*/ 63 h 63"/>
                <a:gd name="T2" fmla="*/ 32 w 32"/>
                <a:gd name="T3" fmla="*/ 29 h 63"/>
                <a:gd name="T4" fmla="*/ 32 w 32"/>
                <a:gd name="T5" fmla="*/ 0 h 63"/>
                <a:gd name="T6" fmla="*/ 0 w 32"/>
                <a:gd name="T7" fmla="*/ 47 h 63"/>
                <a:gd name="T8" fmla="*/ 0 w 32"/>
                <a:gd name="T9" fmla="*/ 63 h 63"/>
              </a:gdLst>
              <a:ahLst/>
              <a:cxnLst>
                <a:cxn ang="0">
                  <a:pos x="T0" y="T1"/>
                </a:cxn>
                <a:cxn ang="0">
                  <a:pos x="T2" y="T3"/>
                </a:cxn>
                <a:cxn ang="0">
                  <a:pos x="T4" y="T5"/>
                </a:cxn>
                <a:cxn ang="0">
                  <a:pos x="T6" y="T7"/>
                </a:cxn>
                <a:cxn ang="0">
                  <a:pos x="T8" y="T9"/>
                </a:cxn>
              </a:cxnLst>
              <a:rect l="0" t="0" r="r" b="b"/>
              <a:pathLst>
                <a:path w="32" h="63">
                  <a:moveTo>
                    <a:pt x="0" y="63"/>
                  </a:moveTo>
                  <a:lnTo>
                    <a:pt x="32" y="29"/>
                  </a:lnTo>
                  <a:lnTo>
                    <a:pt x="32" y="0"/>
                  </a:lnTo>
                  <a:lnTo>
                    <a:pt x="0" y="47"/>
                  </a:lnTo>
                  <a:lnTo>
                    <a:pt x="0" y="63"/>
                  </a:lnTo>
                  <a:close/>
                </a:path>
              </a:pathLst>
            </a:custGeom>
            <a:solidFill>
              <a:srgbClr val="005A80"/>
            </a:solidFill>
            <a:ln w="4763">
              <a:solidFill>
                <a:srgbClr val="AAE6FF"/>
              </a:solidFill>
              <a:prstDash val="solid"/>
              <a:round/>
              <a:headEnd/>
              <a:tailEnd/>
            </a:ln>
          </p:spPr>
          <p:txBody>
            <a:bodyPr/>
            <a:lstStyle/>
            <a:p>
              <a:endParaRPr lang="en-US"/>
            </a:p>
          </p:txBody>
        </p:sp>
        <p:sp>
          <p:nvSpPr>
            <p:cNvPr id="141343" name="Rectangle 1055"/>
            <p:cNvSpPr>
              <a:spLocks noChangeArrowheads="1"/>
            </p:cNvSpPr>
            <p:nvPr/>
          </p:nvSpPr>
          <p:spPr bwMode="auto">
            <a:xfrm>
              <a:off x="1107" y="1038"/>
              <a:ext cx="57" cy="16"/>
            </a:xfrm>
            <a:prstGeom prst="rect">
              <a:avLst/>
            </a:prstGeom>
            <a:solidFill>
              <a:srgbClr val="0096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1344" name="Rectangle 1056"/>
            <p:cNvSpPr>
              <a:spLocks noChangeArrowheads="1"/>
            </p:cNvSpPr>
            <p:nvPr/>
          </p:nvSpPr>
          <p:spPr bwMode="auto">
            <a:xfrm>
              <a:off x="1108" y="1039"/>
              <a:ext cx="55" cy="14"/>
            </a:xfrm>
            <a:prstGeom prst="rect">
              <a:avLst/>
            </a:prstGeom>
            <a:solidFill>
              <a:srgbClr val="0096D5"/>
            </a:solidFill>
            <a:ln w="4763">
              <a:solidFill>
                <a:srgbClr val="AAE6FF"/>
              </a:solidFill>
              <a:miter lim="800000"/>
              <a:headEnd/>
              <a:tailEnd/>
            </a:ln>
          </p:spPr>
          <p:txBody>
            <a:bodyPr/>
            <a:lstStyle/>
            <a:p>
              <a:endParaRPr lang="en-US"/>
            </a:p>
          </p:txBody>
        </p:sp>
      </p:grpSp>
      <p:grpSp>
        <p:nvGrpSpPr>
          <p:cNvPr id="141345" name="Group 1057"/>
          <p:cNvGrpSpPr>
            <a:grpSpLocks/>
          </p:cNvGrpSpPr>
          <p:nvPr/>
        </p:nvGrpSpPr>
        <p:grpSpPr bwMode="auto">
          <a:xfrm>
            <a:off x="7667625" y="2743200"/>
            <a:ext cx="638175" cy="550863"/>
            <a:chOff x="582" y="534"/>
            <a:chExt cx="614" cy="530"/>
          </a:xfrm>
        </p:grpSpPr>
        <p:sp>
          <p:nvSpPr>
            <p:cNvPr id="141346" name="Arc 1058"/>
            <p:cNvSpPr>
              <a:spLocks/>
            </p:cNvSpPr>
            <p:nvPr/>
          </p:nvSpPr>
          <p:spPr bwMode="auto">
            <a:xfrm>
              <a:off x="1059" y="918"/>
              <a:ext cx="118" cy="80"/>
            </a:xfrm>
            <a:custGeom>
              <a:avLst/>
              <a:gdLst>
                <a:gd name="G0" fmla="+- 16576 0 0"/>
                <a:gd name="G1" fmla="+- 21600 0 0"/>
                <a:gd name="G2" fmla="+- 21600 0 0"/>
                <a:gd name="T0" fmla="*/ 0 w 38176"/>
                <a:gd name="T1" fmla="*/ 7751 h 34923"/>
                <a:gd name="T2" fmla="*/ 33578 w 38176"/>
                <a:gd name="T3" fmla="*/ 34923 h 34923"/>
                <a:gd name="T4" fmla="*/ 16576 w 38176"/>
                <a:gd name="T5" fmla="*/ 21600 h 34923"/>
              </a:gdLst>
              <a:ahLst/>
              <a:cxnLst>
                <a:cxn ang="0">
                  <a:pos x="T0" y="T1"/>
                </a:cxn>
                <a:cxn ang="0">
                  <a:pos x="T2" y="T3"/>
                </a:cxn>
                <a:cxn ang="0">
                  <a:pos x="T4" y="T5"/>
                </a:cxn>
              </a:cxnLst>
              <a:rect l="0" t="0" r="r" b="b"/>
              <a:pathLst>
                <a:path w="38176" h="34923" fill="none" extrusionOk="0">
                  <a:moveTo>
                    <a:pt x="-1" y="7750"/>
                  </a:moveTo>
                  <a:cubicBezTo>
                    <a:pt x="4103" y="2838"/>
                    <a:pt x="10175" y="-1"/>
                    <a:pt x="16576" y="0"/>
                  </a:cubicBezTo>
                  <a:cubicBezTo>
                    <a:pt x="28505" y="0"/>
                    <a:pt x="38176" y="9670"/>
                    <a:pt x="38176" y="21600"/>
                  </a:cubicBezTo>
                  <a:cubicBezTo>
                    <a:pt x="38176" y="26430"/>
                    <a:pt x="36557" y="31120"/>
                    <a:pt x="33577" y="34922"/>
                  </a:cubicBezTo>
                </a:path>
                <a:path w="38176" h="34923" stroke="0" extrusionOk="0">
                  <a:moveTo>
                    <a:pt x="-1" y="7750"/>
                  </a:moveTo>
                  <a:cubicBezTo>
                    <a:pt x="4103" y="2838"/>
                    <a:pt x="10175" y="-1"/>
                    <a:pt x="16576" y="0"/>
                  </a:cubicBezTo>
                  <a:cubicBezTo>
                    <a:pt x="28505" y="0"/>
                    <a:pt x="38176" y="9670"/>
                    <a:pt x="38176" y="21600"/>
                  </a:cubicBezTo>
                  <a:cubicBezTo>
                    <a:pt x="38176" y="26430"/>
                    <a:pt x="36557" y="31120"/>
                    <a:pt x="33577" y="34922"/>
                  </a:cubicBezTo>
                  <a:lnTo>
                    <a:pt x="16576" y="21600"/>
                  </a:lnTo>
                  <a:close/>
                </a:path>
              </a:pathLst>
            </a:custGeom>
            <a:noFill/>
            <a:ln w="20638">
              <a:solidFill>
                <a:srgbClr val="0078AA"/>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1347" name="Arc 1059"/>
            <p:cNvSpPr>
              <a:spLocks/>
            </p:cNvSpPr>
            <p:nvPr/>
          </p:nvSpPr>
          <p:spPr bwMode="auto">
            <a:xfrm>
              <a:off x="1060" y="919"/>
              <a:ext cx="118" cy="79"/>
            </a:xfrm>
            <a:custGeom>
              <a:avLst/>
              <a:gdLst>
                <a:gd name="G0" fmla="+- 16722 0 0"/>
                <a:gd name="G1" fmla="+- 21600 0 0"/>
                <a:gd name="G2" fmla="+- 21600 0 0"/>
                <a:gd name="T0" fmla="*/ 0 w 38322"/>
                <a:gd name="T1" fmla="*/ 7928 h 34803"/>
                <a:gd name="T2" fmla="*/ 33817 w 38322"/>
                <a:gd name="T3" fmla="*/ 34803 h 34803"/>
                <a:gd name="T4" fmla="*/ 16722 w 38322"/>
                <a:gd name="T5" fmla="*/ 21600 h 34803"/>
              </a:gdLst>
              <a:ahLst/>
              <a:cxnLst>
                <a:cxn ang="0">
                  <a:pos x="T0" y="T1"/>
                </a:cxn>
                <a:cxn ang="0">
                  <a:pos x="T2" y="T3"/>
                </a:cxn>
                <a:cxn ang="0">
                  <a:pos x="T4" y="T5"/>
                </a:cxn>
              </a:cxnLst>
              <a:rect l="0" t="0" r="r" b="b"/>
              <a:pathLst>
                <a:path w="38322" h="34803" fill="none" extrusionOk="0">
                  <a:moveTo>
                    <a:pt x="-1" y="7927"/>
                  </a:moveTo>
                  <a:cubicBezTo>
                    <a:pt x="4102" y="2910"/>
                    <a:pt x="10240" y="-1"/>
                    <a:pt x="16722" y="0"/>
                  </a:cubicBezTo>
                  <a:cubicBezTo>
                    <a:pt x="28651" y="0"/>
                    <a:pt x="38322" y="9670"/>
                    <a:pt x="38322" y="21600"/>
                  </a:cubicBezTo>
                  <a:cubicBezTo>
                    <a:pt x="38322" y="26378"/>
                    <a:pt x="36737" y="31021"/>
                    <a:pt x="33817" y="34803"/>
                  </a:cubicBezTo>
                </a:path>
                <a:path w="38322" h="34803" stroke="0" extrusionOk="0">
                  <a:moveTo>
                    <a:pt x="-1" y="7927"/>
                  </a:moveTo>
                  <a:cubicBezTo>
                    <a:pt x="4102" y="2910"/>
                    <a:pt x="10240" y="-1"/>
                    <a:pt x="16722" y="0"/>
                  </a:cubicBezTo>
                  <a:cubicBezTo>
                    <a:pt x="28651" y="0"/>
                    <a:pt x="38322" y="9670"/>
                    <a:pt x="38322" y="21600"/>
                  </a:cubicBezTo>
                  <a:cubicBezTo>
                    <a:pt x="38322" y="26378"/>
                    <a:pt x="36737" y="31021"/>
                    <a:pt x="33817" y="34803"/>
                  </a:cubicBezTo>
                  <a:lnTo>
                    <a:pt x="16722" y="21600"/>
                  </a:lnTo>
                  <a:close/>
                </a:path>
              </a:pathLst>
            </a:custGeom>
            <a:noFill/>
            <a:ln w="9525">
              <a:solidFill>
                <a:srgbClr val="AAE6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1348" name="Freeform 1060"/>
            <p:cNvSpPr>
              <a:spLocks/>
            </p:cNvSpPr>
            <p:nvPr/>
          </p:nvSpPr>
          <p:spPr bwMode="auto">
            <a:xfrm>
              <a:off x="661" y="859"/>
              <a:ext cx="455" cy="50"/>
            </a:xfrm>
            <a:custGeom>
              <a:avLst/>
              <a:gdLst>
                <a:gd name="T0" fmla="*/ 0 w 455"/>
                <a:gd name="T1" fmla="*/ 50 h 50"/>
                <a:gd name="T2" fmla="*/ 54 w 455"/>
                <a:gd name="T3" fmla="*/ 0 h 50"/>
                <a:gd name="T4" fmla="*/ 455 w 455"/>
                <a:gd name="T5" fmla="*/ 0 h 50"/>
                <a:gd name="T6" fmla="*/ 402 w 455"/>
                <a:gd name="T7" fmla="*/ 50 h 50"/>
                <a:gd name="T8" fmla="*/ 0 w 455"/>
                <a:gd name="T9" fmla="*/ 50 h 50"/>
              </a:gdLst>
              <a:ahLst/>
              <a:cxnLst>
                <a:cxn ang="0">
                  <a:pos x="T0" y="T1"/>
                </a:cxn>
                <a:cxn ang="0">
                  <a:pos x="T2" y="T3"/>
                </a:cxn>
                <a:cxn ang="0">
                  <a:pos x="T4" y="T5"/>
                </a:cxn>
                <a:cxn ang="0">
                  <a:pos x="T6" y="T7"/>
                </a:cxn>
                <a:cxn ang="0">
                  <a:pos x="T8" y="T9"/>
                </a:cxn>
              </a:cxnLst>
              <a:rect l="0" t="0" r="r" b="b"/>
              <a:pathLst>
                <a:path w="455" h="50">
                  <a:moveTo>
                    <a:pt x="0" y="50"/>
                  </a:moveTo>
                  <a:lnTo>
                    <a:pt x="54" y="0"/>
                  </a:lnTo>
                  <a:lnTo>
                    <a:pt x="455" y="0"/>
                  </a:lnTo>
                  <a:lnTo>
                    <a:pt x="402" y="50"/>
                  </a:lnTo>
                  <a:lnTo>
                    <a:pt x="0" y="50"/>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349" name="Freeform 1061"/>
            <p:cNvSpPr>
              <a:spLocks/>
            </p:cNvSpPr>
            <p:nvPr/>
          </p:nvSpPr>
          <p:spPr bwMode="auto">
            <a:xfrm>
              <a:off x="661" y="859"/>
              <a:ext cx="455" cy="50"/>
            </a:xfrm>
            <a:custGeom>
              <a:avLst/>
              <a:gdLst>
                <a:gd name="T0" fmla="*/ 0 w 455"/>
                <a:gd name="T1" fmla="*/ 50 h 50"/>
                <a:gd name="T2" fmla="*/ 54 w 455"/>
                <a:gd name="T3" fmla="*/ 0 h 50"/>
                <a:gd name="T4" fmla="*/ 455 w 455"/>
                <a:gd name="T5" fmla="*/ 0 h 50"/>
                <a:gd name="T6" fmla="*/ 402 w 455"/>
                <a:gd name="T7" fmla="*/ 50 h 50"/>
                <a:gd name="T8" fmla="*/ 0 w 455"/>
                <a:gd name="T9" fmla="*/ 50 h 50"/>
              </a:gdLst>
              <a:ahLst/>
              <a:cxnLst>
                <a:cxn ang="0">
                  <a:pos x="T0" y="T1"/>
                </a:cxn>
                <a:cxn ang="0">
                  <a:pos x="T2" y="T3"/>
                </a:cxn>
                <a:cxn ang="0">
                  <a:pos x="T4" y="T5"/>
                </a:cxn>
                <a:cxn ang="0">
                  <a:pos x="T6" y="T7"/>
                </a:cxn>
                <a:cxn ang="0">
                  <a:pos x="T8" y="T9"/>
                </a:cxn>
              </a:cxnLst>
              <a:rect l="0" t="0" r="r" b="b"/>
              <a:pathLst>
                <a:path w="455" h="50">
                  <a:moveTo>
                    <a:pt x="0" y="50"/>
                  </a:moveTo>
                  <a:lnTo>
                    <a:pt x="54" y="0"/>
                  </a:lnTo>
                  <a:lnTo>
                    <a:pt x="455" y="0"/>
                  </a:lnTo>
                  <a:lnTo>
                    <a:pt x="402" y="50"/>
                  </a:lnTo>
                  <a:lnTo>
                    <a:pt x="0" y="50"/>
                  </a:lnTo>
                  <a:close/>
                </a:path>
              </a:pathLst>
            </a:custGeom>
            <a:solidFill>
              <a:srgbClr val="00B4FF"/>
            </a:solidFill>
            <a:ln w="4763">
              <a:solidFill>
                <a:srgbClr val="AAE6FF"/>
              </a:solidFill>
              <a:prstDash val="solid"/>
              <a:round/>
              <a:headEnd/>
              <a:tailEnd/>
            </a:ln>
          </p:spPr>
          <p:txBody>
            <a:bodyPr/>
            <a:lstStyle/>
            <a:p>
              <a:endParaRPr lang="en-US"/>
            </a:p>
          </p:txBody>
        </p:sp>
        <p:sp>
          <p:nvSpPr>
            <p:cNvPr id="141350" name="Rectangle 1062"/>
            <p:cNvSpPr>
              <a:spLocks noChangeArrowheads="1"/>
            </p:cNvSpPr>
            <p:nvPr/>
          </p:nvSpPr>
          <p:spPr bwMode="auto">
            <a:xfrm>
              <a:off x="661" y="909"/>
              <a:ext cx="402" cy="76"/>
            </a:xfrm>
            <a:prstGeom prst="rect">
              <a:avLst/>
            </a:prstGeom>
            <a:solidFill>
              <a:srgbClr val="0096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1351" name="Rectangle 1063"/>
            <p:cNvSpPr>
              <a:spLocks noChangeArrowheads="1"/>
            </p:cNvSpPr>
            <p:nvPr/>
          </p:nvSpPr>
          <p:spPr bwMode="auto">
            <a:xfrm>
              <a:off x="662" y="910"/>
              <a:ext cx="400" cy="74"/>
            </a:xfrm>
            <a:prstGeom prst="rect">
              <a:avLst/>
            </a:prstGeom>
            <a:solidFill>
              <a:srgbClr val="0096D5"/>
            </a:solidFill>
            <a:ln w="4763">
              <a:solidFill>
                <a:srgbClr val="AAE6FF"/>
              </a:solidFill>
              <a:miter lim="800000"/>
              <a:headEnd/>
              <a:tailEnd/>
            </a:ln>
          </p:spPr>
          <p:txBody>
            <a:bodyPr/>
            <a:lstStyle/>
            <a:p>
              <a:endParaRPr lang="en-US"/>
            </a:p>
          </p:txBody>
        </p:sp>
        <p:sp>
          <p:nvSpPr>
            <p:cNvPr id="141352" name="Freeform 1064"/>
            <p:cNvSpPr>
              <a:spLocks/>
            </p:cNvSpPr>
            <p:nvPr/>
          </p:nvSpPr>
          <p:spPr bwMode="auto">
            <a:xfrm>
              <a:off x="1063" y="859"/>
              <a:ext cx="53" cy="126"/>
            </a:xfrm>
            <a:custGeom>
              <a:avLst/>
              <a:gdLst>
                <a:gd name="T0" fmla="*/ 0 w 53"/>
                <a:gd name="T1" fmla="*/ 126 h 126"/>
                <a:gd name="T2" fmla="*/ 53 w 53"/>
                <a:gd name="T3" fmla="*/ 72 h 126"/>
                <a:gd name="T4" fmla="*/ 53 w 53"/>
                <a:gd name="T5" fmla="*/ 0 h 126"/>
                <a:gd name="T6" fmla="*/ 0 w 53"/>
                <a:gd name="T7" fmla="*/ 50 h 126"/>
                <a:gd name="T8" fmla="*/ 0 w 53"/>
                <a:gd name="T9" fmla="*/ 126 h 126"/>
              </a:gdLst>
              <a:ahLst/>
              <a:cxnLst>
                <a:cxn ang="0">
                  <a:pos x="T0" y="T1"/>
                </a:cxn>
                <a:cxn ang="0">
                  <a:pos x="T2" y="T3"/>
                </a:cxn>
                <a:cxn ang="0">
                  <a:pos x="T4" y="T5"/>
                </a:cxn>
                <a:cxn ang="0">
                  <a:pos x="T6" y="T7"/>
                </a:cxn>
                <a:cxn ang="0">
                  <a:pos x="T8" y="T9"/>
                </a:cxn>
              </a:cxnLst>
              <a:rect l="0" t="0" r="r" b="b"/>
              <a:pathLst>
                <a:path w="53" h="126">
                  <a:moveTo>
                    <a:pt x="0" y="126"/>
                  </a:moveTo>
                  <a:lnTo>
                    <a:pt x="53" y="72"/>
                  </a:lnTo>
                  <a:lnTo>
                    <a:pt x="53" y="0"/>
                  </a:lnTo>
                  <a:lnTo>
                    <a:pt x="0" y="50"/>
                  </a:lnTo>
                  <a:lnTo>
                    <a:pt x="0" y="126"/>
                  </a:lnTo>
                  <a:close/>
                </a:path>
              </a:pathLst>
            </a:custGeom>
            <a:solidFill>
              <a:srgbClr val="005A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353" name="Freeform 1065"/>
            <p:cNvSpPr>
              <a:spLocks/>
            </p:cNvSpPr>
            <p:nvPr/>
          </p:nvSpPr>
          <p:spPr bwMode="auto">
            <a:xfrm>
              <a:off x="1063" y="859"/>
              <a:ext cx="53" cy="126"/>
            </a:xfrm>
            <a:custGeom>
              <a:avLst/>
              <a:gdLst>
                <a:gd name="T0" fmla="*/ 0 w 53"/>
                <a:gd name="T1" fmla="*/ 126 h 126"/>
                <a:gd name="T2" fmla="*/ 53 w 53"/>
                <a:gd name="T3" fmla="*/ 72 h 126"/>
                <a:gd name="T4" fmla="*/ 53 w 53"/>
                <a:gd name="T5" fmla="*/ 0 h 126"/>
                <a:gd name="T6" fmla="*/ 0 w 53"/>
                <a:gd name="T7" fmla="*/ 50 h 126"/>
                <a:gd name="T8" fmla="*/ 0 w 53"/>
                <a:gd name="T9" fmla="*/ 126 h 126"/>
              </a:gdLst>
              <a:ahLst/>
              <a:cxnLst>
                <a:cxn ang="0">
                  <a:pos x="T0" y="T1"/>
                </a:cxn>
                <a:cxn ang="0">
                  <a:pos x="T2" y="T3"/>
                </a:cxn>
                <a:cxn ang="0">
                  <a:pos x="T4" y="T5"/>
                </a:cxn>
                <a:cxn ang="0">
                  <a:pos x="T6" y="T7"/>
                </a:cxn>
                <a:cxn ang="0">
                  <a:pos x="T8" y="T9"/>
                </a:cxn>
              </a:cxnLst>
              <a:rect l="0" t="0" r="r" b="b"/>
              <a:pathLst>
                <a:path w="53" h="126">
                  <a:moveTo>
                    <a:pt x="0" y="126"/>
                  </a:moveTo>
                  <a:lnTo>
                    <a:pt x="53" y="72"/>
                  </a:lnTo>
                  <a:lnTo>
                    <a:pt x="53" y="0"/>
                  </a:lnTo>
                  <a:lnTo>
                    <a:pt x="0" y="50"/>
                  </a:lnTo>
                  <a:lnTo>
                    <a:pt x="0" y="126"/>
                  </a:lnTo>
                  <a:close/>
                </a:path>
              </a:pathLst>
            </a:custGeom>
            <a:solidFill>
              <a:srgbClr val="005A80"/>
            </a:solidFill>
            <a:ln w="4763">
              <a:solidFill>
                <a:srgbClr val="AAE6FF"/>
              </a:solidFill>
              <a:prstDash val="solid"/>
              <a:round/>
              <a:headEnd/>
              <a:tailEnd/>
            </a:ln>
          </p:spPr>
          <p:txBody>
            <a:bodyPr/>
            <a:lstStyle/>
            <a:p>
              <a:endParaRPr lang="en-US"/>
            </a:p>
          </p:txBody>
        </p:sp>
        <p:sp>
          <p:nvSpPr>
            <p:cNvPr id="141354" name="Freeform 1066"/>
            <p:cNvSpPr>
              <a:spLocks/>
            </p:cNvSpPr>
            <p:nvPr/>
          </p:nvSpPr>
          <p:spPr bwMode="auto">
            <a:xfrm>
              <a:off x="674" y="859"/>
              <a:ext cx="433" cy="41"/>
            </a:xfrm>
            <a:custGeom>
              <a:avLst/>
              <a:gdLst>
                <a:gd name="T0" fmla="*/ 0 w 433"/>
                <a:gd name="T1" fmla="*/ 41 h 41"/>
                <a:gd name="T2" fmla="*/ 41 w 433"/>
                <a:gd name="T3" fmla="*/ 0 h 41"/>
                <a:gd name="T4" fmla="*/ 433 w 433"/>
                <a:gd name="T5" fmla="*/ 0 h 41"/>
                <a:gd name="T6" fmla="*/ 392 w 433"/>
                <a:gd name="T7" fmla="*/ 41 h 41"/>
                <a:gd name="T8" fmla="*/ 0 w 433"/>
                <a:gd name="T9" fmla="*/ 41 h 41"/>
              </a:gdLst>
              <a:ahLst/>
              <a:cxnLst>
                <a:cxn ang="0">
                  <a:pos x="T0" y="T1"/>
                </a:cxn>
                <a:cxn ang="0">
                  <a:pos x="T2" y="T3"/>
                </a:cxn>
                <a:cxn ang="0">
                  <a:pos x="T4" y="T5"/>
                </a:cxn>
                <a:cxn ang="0">
                  <a:pos x="T6" y="T7"/>
                </a:cxn>
                <a:cxn ang="0">
                  <a:pos x="T8" y="T9"/>
                </a:cxn>
              </a:cxnLst>
              <a:rect l="0" t="0" r="r" b="b"/>
              <a:pathLst>
                <a:path w="433" h="41">
                  <a:moveTo>
                    <a:pt x="0" y="41"/>
                  </a:moveTo>
                  <a:lnTo>
                    <a:pt x="41" y="0"/>
                  </a:lnTo>
                  <a:lnTo>
                    <a:pt x="433" y="0"/>
                  </a:lnTo>
                  <a:lnTo>
                    <a:pt x="392" y="41"/>
                  </a:ln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355" name="Freeform 1067"/>
            <p:cNvSpPr>
              <a:spLocks/>
            </p:cNvSpPr>
            <p:nvPr/>
          </p:nvSpPr>
          <p:spPr bwMode="auto">
            <a:xfrm>
              <a:off x="674" y="859"/>
              <a:ext cx="433" cy="41"/>
            </a:xfrm>
            <a:custGeom>
              <a:avLst/>
              <a:gdLst>
                <a:gd name="T0" fmla="*/ 0 w 433"/>
                <a:gd name="T1" fmla="*/ 41 h 41"/>
                <a:gd name="T2" fmla="*/ 41 w 433"/>
                <a:gd name="T3" fmla="*/ 0 h 41"/>
                <a:gd name="T4" fmla="*/ 433 w 433"/>
                <a:gd name="T5" fmla="*/ 0 h 41"/>
                <a:gd name="T6" fmla="*/ 392 w 433"/>
                <a:gd name="T7" fmla="*/ 41 h 41"/>
                <a:gd name="T8" fmla="*/ 0 w 433"/>
                <a:gd name="T9" fmla="*/ 41 h 41"/>
              </a:gdLst>
              <a:ahLst/>
              <a:cxnLst>
                <a:cxn ang="0">
                  <a:pos x="T0" y="T1"/>
                </a:cxn>
                <a:cxn ang="0">
                  <a:pos x="T2" y="T3"/>
                </a:cxn>
                <a:cxn ang="0">
                  <a:pos x="T4" y="T5"/>
                </a:cxn>
                <a:cxn ang="0">
                  <a:pos x="T6" y="T7"/>
                </a:cxn>
                <a:cxn ang="0">
                  <a:pos x="T8" y="T9"/>
                </a:cxn>
              </a:cxnLst>
              <a:rect l="0" t="0" r="r" b="b"/>
              <a:pathLst>
                <a:path w="433" h="41">
                  <a:moveTo>
                    <a:pt x="0" y="41"/>
                  </a:moveTo>
                  <a:lnTo>
                    <a:pt x="41" y="0"/>
                  </a:lnTo>
                  <a:lnTo>
                    <a:pt x="433" y="0"/>
                  </a:lnTo>
                  <a:lnTo>
                    <a:pt x="392" y="41"/>
                  </a:lnTo>
                  <a:lnTo>
                    <a:pt x="0" y="41"/>
                  </a:lnTo>
                  <a:close/>
                </a:path>
              </a:pathLst>
            </a:custGeom>
            <a:solidFill>
              <a:srgbClr val="000000"/>
            </a:solidFill>
            <a:ln w="4763">
              <a:solidFill>
                <a:srgbClr val="000000"/>
              </a:solidFill>
              <a:prstDash val="solid"/>
              <a:round/>
              <a:headEnd/>
              <a:tailEnd/>
            </a:ln>
          </p:spPr>
          <p:txBody>
            <a:bodyPr/>
            <a:lstStyle/>
            <a:p>
              <a:endParaRPr lang="en-US"/>
            </a:p>
          </p:txBody>
        </p:sp>
        <p:sp>
          <p:nvSpPr>
            <p:cNvPr id="141356" name="Freeform 1068"/>
            <p:cNvSpPr>
              <a:spLocks/>
            </p:cNvSpPr>
            <p:nvPr/>
          </p:nvSpPr>
          <p:spPr bwMode="auto">
            <a:xfrm>
              <a:off x="661" y="534"/>
              <a:ext cx="446" cy="41"/>
            </a:xfrm>
            <a:custGeom>
              <a:avLst/>
              <a:gdLst>
                <a:gd name="T0" fmla="*/ 0 w 446"/>
                <a:gd name="T1" fmla="*/ 41 h 41"/>
                <a:gd name="T2" fmla="*/ 45 w 446"/>
                <a:gd name="T3" fmla="*/ 0 h 41"/>
                <a:gd name="T4" fmla="*/ 446 w 446"/>
                <a:gd name="T5" fmla="*/ 0 h 41"/>
                <a:gd name="T6" fmla="*/ 402 w 446"/>
                <a:gd name="T7" fmla="*/ 41 h 41"/>
                <a:gd name="T8" fmla="*/ 0 w 446"/>
                <a:gd name="T9" fmla="*/ 41 h 41"/>
              </a:gdLst>
              <a:ahLst/>
              <a:cxnLst>
                <a:cxn ang="0">
                  <a:pos x="T0" y="T1"/>
                </a:cxn>
                <a:cxn ang="0">
                  <a:pos x="T2" y="T3"/>
                </a:cxn>
                <a:cxn ang="0">
                  <a:pos x="T4" y="T5"/>
                </a:cxn>
                <a:cxn ang="0">
                  <a:pos x="T6" y="T7"/>
                </a:cxn>
                <a:cxn ang="0">
                  <a:pos x="T8" y="T9"/>
                </a:cxn>
              </a:cxnLst>
              <a:rect l="0" t="0" r="r" b="b"/>
              <a:pathLst>
                <a:path w="446" h="41">
                  <a:moveTo>
                    <a:pt x="0" y="41"/>
                  </a:moveTo>
                  <a:lnTo>
                    <a:pt x="45" y="0"/>
                  </a:lnTo>
                  <a:lnTo>
                    <a:pt x="446" y="0"/>
                  </a:lnTo>
                  <a:lnTo>
                    <a:pt x="402" y="41"/>
                  </a:lnTo>
                  <a:lnTo>
                    <a:pt x="0" y="41"/>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357" name="Freeform 1069"/>
            <p:cNvSpPr>
              <a:spLocks/>
            </p:cNvSpPr>
            <p:nvPr/>
          </p:nvSpPr>
          <p:spPr bwMode="auto">
            <a:xfrm>
              <a:off x="661" y="534"/>
              <a:ext cx="446" cy="41"/>
            </a:xfrm>
            <a:custGeom>
              <a:avLst/>
              <a:gdLst>
                <a:gd name="T0" fmla="*/ 0 w 446"/>
                <a:gd name="T1" fmla="*/ 41 h 41"/>
                <a:gd name="T2" fmla="*/ 45 w 446"/>
                <a:gd name="T3" fmla="*/ 0 h 41"/>
                <a:gd name="T4" fmla="*/ 446 w 446"/>
                <a:gd name="T5" fmla="*/ 0 h 41"/>
                <a:gd name="T6" fmla="*/ 402 w 446"/>
                <a:gd name="T7" fmla="*/ 41 h 41"/>
                <a:gd name="T8" fmla="*/ 0 w 446"/>
                <a:gd name="T9" fmla="*/ 41 h 41"/>
              </a:gdLst>
              <a:ahLst/>
              <a:cxnLst>
                <a:cxn ang="0">
                  <a:pos x="T0" y="T1"/>
                </a:cxn>
                <a:cxn ang="0">
                  <a:pos x="T2" y="T3"/>
                </a:cxn>
                <a:cxn ang="0">
                  <a:pos x="T4" y="T5"/>
                </a:cxn>
                <a:cxn ang="0">
                  <a:pos x="T6" y="T7"/>
                </a:cxn>
                <a:cxn ang="0">
                  <a:pos x="T8" y="T9"/>
                </a:cxn>
              </a:cxnLst>
              <a:rect l="0" t="0" r="r" b="b"/>
              <a:pathLst>
                <a:path w="446" h="41">
                  <a:moveTo>
                    <a:pt x="0" y="41"/>
                  </a:moveTo>
                  <a:lnTo>
                    <a:pt x="45" y="0"/>
                  </a:lnTo>
                  <a:lnTo>
                    <a:pt x="446" y="0"/>
                  </a:lnTo>
                  <a:lnTo>
                    <a:pt x="402" y="41"/>
                  </a:lnTo>
                  <a:lnTo>
                    <a:pt x="0" y="41"/>
                  </a:lnTo>
                  <a:close/>
                </a:path>
              </a:pathLst>
            </a:custGeom>
            <a:solidFill>
              <a:srgbClr val="00B4FF"/>
            </a:solidFill>
            <a:ln w="4763">
              <a:solidFill>
                <a:srgbClr val="AAE6FF"/>
              </a:solidFill>
              <a:prstDash val="solid"/>
              <a:round/>
              <a:headEnd/>
              <a:tailEnd/>
            </a:ln>
          </p:spPr>
          <p:txBody>
            <a:bodyPr/>
            <a:lstStyle/>
            <a:p>
              <a:endParaRPr lang="en-US"/>
            </a:p>
          </p:txBody>
        </p:sp>
        <p:sp>
          <p:nvSpPr>
            <p:cNvPr id="141358" name="Rectangle 1070"/>
            <p:cNvSpPr>
              <a:spLocks noChangeArrowheads="1"/>
            </p:cNvSpPr>
            <p:nvPr/>
          </p:nvSpPr>
          <p:spPr bwMode="auto">
            <a:xfrm>
              <a:off x="662" y="576"/>
              <a:ext cx="403" cy="317"/>
            </a:xfrm>
            <a:prstGeom prst="rect">
              <a:avLst/>
            </a:prstGeom>
            <a:solidFill>
              <a:srgbClr val="0096D5"/>
            </a:solidFill>
            <a:ln w="4763">
              <a:solidFill>
                <a:srgbClr val="AAE6FF"/>
              </a:solidFill>
              <a:miter lim="800000"/>
              <a:headEnd/>
              <a:tailEnd/>
            </a:ln>
          </p:spPr>
          <p:txBody>
            <a:bodyPr/>
            <a:lstStyle/>
            <a:p>
              <a:endParaRPr lang="en-US"/>
            </a:p>
          </p:txBody>
        </p:sp>
        <p:sp>
          <p:nvSpPr>
            <p:cNvPr id="141359" name="Rectangle 1071"/>
            <p:cNvSpPr>
              <a:spLocks noChangeArrowheads="1"/>
            </p:cNvSpPr>
            <p:nvPr/>
          </p:nvSpPr>
          <p:spPr bwMode="auto">
            <a:xfrm>
              <a:off x="697" y="617"/>
              <a:ext cx="333" cy="244"/>
            </a:xfrm>
            <a:prstGeom prst="rect">
              <a:avLst/>
            </a:prstGeom>
            <a:solidFill>
              <a:srgbClr val="FFFFFF"/>
            </a:solidFill>
            <a:ln w="4763">
              <a:solidFill>
                <a:srgbClr val="003C55"/>
              </a:solidFill>
              <a:miter lim="800000"/>
              <a:headEnd/>
              <a:tailEnd/>
            </a:ln>
          </p:spPr>
          <p:txBody>
            <a:bodyPr/>
            <a:lstStyle/>
            <a:p>
              <a:endParaRPr lang="en-US"/>
            </a:p>
          </p:txBody>
        </p:sp>
        <p:sp>
          <p:nvSpPr>
            <p:cNvPr id="141360" name="Freeform 1072"/>
            <p:cNvSpPr>
              <a:spLocks/>
            </p:cNvSpPr>
            <p:nvPr/>
          </p:nvSpPr>
          <p:spPr bwMode="auto">
            <a:xfrm>
              <a:off x="1063" y="534"/>
              <a:ext cx="44" cy="356"/>
            </a:xfrm>
            <a:custGeom>
              <a:avLst/>
              <a:gdLst>
                <a:gd name="T0" fmla="*/ 0 w 44"/>
                <a:gd name="T1" fmla="*/ 356 h 356"/>
                <a:gd name="T2" fmla="*/ 44 w 44"/>
                <a:gd name="T3" fmla="*/ 312 h 356"/>
                <a:gd name="T4" fmla="*/ 44 w 44"/>
                <a:gd name="T5" fmla="*/ 0 h 356"/>
                <a:gd name="T6" fmla="*/ 0 w 44"/>
                <a:gd name="T7" fmla="*/ 41 h 356"/>
                <a:gd name="T8" fmla="*/ 0 w 44"/>
                <a:gd name="T9" fmla="*/ 356 h 356"/>
              </a:gdLst>
              <a:ahLst/>
              <a:cxnLst>
                <a:cxn ang="0">
                  <a:pos x="T0" y="T1"/>
                </a:cxn>
                <a:cxn ang="0">
                  <a:pos x="T2" y="T3"/>
                </a:cxn>
                <a:cxn ang="0">
                  <a:pos x="T4" y="T5"/>
                </a:cxn>
                <a:cxn ang="0">
                  <a:pos x="T6" y="T7"/>
                </a:cxn>
                <a:cxn ang="0">
                  <a:pos x="T8" y="T9"/>
                </a:cxn>
              </a:cxnLst>
              <a:rect l="0" t="0" r="r" b="b"/>
              <a:pathLst>
                <a:path w="44" h="356">
                  <a:moveTo>
                    <a:pt x="0" y="356"/>
                  </a:moveTo>
                  <a:lnTo>
                    <a:pt x="44" y="312"/>
                  </a:lnTo>
                  <a:lnTo>
                    <a:pt x="44" y="0"/>
                  </a:lnTo>
                  <a:lnTo>
                    <a:pt x="0" y="41"/>
                  </a:lnTo>
                  <a:lnTo>
                    <a:pt x="0" y="356"/>
                  </a:lnTo>
                  <a:close/>
                </a:path>
              </a:pathLst>
            </a:custGeom>
            <a:solidFill>
              <a:srgbClr val="005A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361" name="Freeform 1073"/>
            <p:cNvSpPr>
              <a:spLocks/>
            </p:cNvSpPr>
            <p:nvPr/>
          </p:nvSpPr>
          <p:spPr bwMode="auto">
            <a:xfrm>
              <a:off x="1063" y="534"/>
              <a:ext cx="44" cy="356"/>
            </a:xfrm>
            <a:custGeom>
              <a:avLst/>
              <a:gdLst>
                <a:gd name="T0" fmla="*/ 0 w 44"/>
                <a:gd name="T1" fmla="*/ 356 h 356"/>
                <a:gd name="T2" fmla="*/ 44 w 44"/>
                <a:gd name="T3" fmla="*/ 312 h 356"/>
                <a:gd name="T4" fmla="*/ 44 w 44"/>
                <a:gd name="T5" fmla="*/ 0 h 356"/>
                <a:gd name="T6" fmla="*/ 0 w 44"/>
                <a:gd name="T7" fmla="*/ 41 h 356"/>
                <a:gd name="T8" fmla="*/ 0 w 44"/>
                <a:gd name="T9" fmla="*/ 356 h 356"/>
              </a:gdLst>
              <a:ahLst/>
              <a:cxnLst>
                <a:cxn ang="0">
                  <a:pos x="T0" y="T1"/>
                </a:cxn>
                <a:cxn ang="0">
                  <a:pos x="T2" y="T3"/>
                </a:cxn>
                <a:cxn ang="0">
                  <a:pos x="T4" y="T5"/>
                </a:cxn>
                <a:cxn ang="0">
                  <a:pos x="T6" y="T7"/>
                </a:cxn>
                <a:cxn ang="0">
                  <a:pos x="T8" y="T9"/>
                </a:cxn>
              </a:cxnLst>
              <a:rect l="0" t="0" r="r" b="b"/>
              <a:pathLst>
                <a:path w="44" h="356">
                  <a:moveTo>
                    <a:pt x="0" y="356"/>
                  </a:moveTo>
                  <a:lnTo>
                    <a:pt x="44" y="312"/>
                  </a:lnTo>
                  <a:lnTo>
                    <a:pt x="44" y="0"/>
                  </a:lnTo>
                  <a:lnTo>
                    <a:pt x="0" y="41"/>
                  </a:lnTo>
                  <a:lnTo>
                    <a:pt x="0" y="356"/>
                  </a:lnTo>
                  <a:close/>
                </a:path>
              </a:pathLst>
            </a:custGeom>
            <a:solidFill>
              <a:srgbClr val="005A80"/>
            </a:solidFill>
            <a:ln w="4763">
              <a:solidFill>
                <a:srgbClr val="AAE6FF"/>
              </a:solidFill>
              <a:prstDash val="solid"/>
              <a:round/>
              <a:headEnd/>
              <a:tailEnd/>
            </a:ln>
          </p:spPr>
          <p:txBody>
            <a:bodyPr/>
            <a:lstStyle/>
            <a:p>
              <a:endParaRPr lang="en-US"/>
            </a:p>
          </p:txBody>
        </p:sp>
        <p:sp>
          <p:nvSpPr>
            <p:cNvPr id="141362" name="Freeform 1074"/>
            <p:cNvSpPr>
              <a:spLocks/>
            </p:cNvSpPr>
            <p:nvPr/>
          </p:nvSpPr>
          <p:spPr bwMode="auto">
            <a:xfrm>
              <a:off x="582" y="969"/>
              <a:ext cx="500" cy="79"/>
            </a:xfrm>
            <a:custGeom>
              <a:avLst/>
              <a:gdLst>
                <a:gd name="T0" fmla="*/ 0 w 500"/>
                <a:gd name="T1" fmla="*/ 79 h 79"/>
                <a:gd name="T2" fmla="*/ 64 w 500"/>
                <a:gd name="T3" fmla="*/ 0 h 79"/>
                <a:gd name="T4" fmla="*/ 500 w 500"/>
                <a:gd name="T5" fmla="*/ 0 h 79"/>
                <a:gd name="T6" fmla="*/ 437 w 500"/>
                <a:gd name="T7" fmla="*/ 79 h 79"/>
                <a:gd name="T8" fmla="*/ 0 w 500"/>
                <a:gd name="T9" fmla="*/ 79 h 79"/>
              </a:gdLst>
              <a:ahLst/>
              <a:cxnLst>
                <a:cxn ang="0">
                  <a:pos x="T0" y="T1"/>
                </a:cxn>
                <a:cxn ang="0">
                  <a:pos x="T2" y="T3"/>
                </a:cxn>
                <a:cxn ang="0">
                  <a:pos x="T4" y="T5"/>
                </a:cxn>
                <a:cxn ang="0">
                  <a:pos x="T6" y="T7"/>
                </a:cxn>
                <a:cxn ang="0">
                  <a:pos x="T8" y="T9"/>
                </a:cxn>
              </a:cxnLst>
              <a:rect l="0" t="0" r="r" b="b"/>
              <a:pathLst>
                <a:path w="500" h="79">
                  <a:moveTo>
                    <a:pt x="0" y="79"/>
                  </a:moveTo>
                  <a:lnTo>
                    <a:pt x="64" y="0"/>
                  </a:lnTo>
                  <a:lnTo>
                    <a:pt x="500" y="0"/>
                  </a:lnTo>
                  <a:lnTo>
                    <a:pt x="437" y="79"/>
                  </a:lnTo>
                  <a:lnTo>
                    <a:pt x="0" y="79"/>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363" name="Freeform 1075"/>
            <p:cNvSpPr>
              <a:spLocks/>
            </p:cNvSpPr>
            <p:nvPr/>
          </p:nvSpPr>
          <p:spPr bwMode="auto">
            <a:xfrm>
              <a:off x="582" y="969"/>
              <a:ext cx="500" cy="79"/>
            </a:xfrm>
            <a:custGeom>
              <a:avLst/>
              <a:gdLst>
                <a:gd name="T0" fmla="*/ 0 w 500"/>
                <a:gd name="T1" fmla="*/ 79 h 79"/>
                <a:gd name="T2" fmla="*/ 64 w 500"/>
                <a:gd name="T3" fmla="*/ 0 h 79"/>
                <a:gd name="T4" fmla="*/ 500 w 500"/>
                <a:gd name="T5" fmla="*/ 0 h 79"/>
                <a:gd name="T6" fmla="*/ 437 w 500"/>
                <a:gd name="T7" fmla="*/ 79 h 79"/>
                <a:gd name="T8" fmla="*/ 0 w 500"/>
                <a:gd name="T9" fmla="*/ 79 h 79"/>
              </a:gdLst>
              <a:ahLst/>
              <a:cxnLst>
                <a:cxn ang="0">
                  <a:pos x="T0" y="T1"/>
                </a:cxn>
                <a:cxn ang="0">
                  <a:pos x="T2" y="T3"/>
                </a:cxn>
                <a:cxn ang="0">
                  <a:pos x="T4" y="T5"/>
                </a:cxn>
                <a:cxn ang="0">
                  <a:pos x="T6" y="T7"/>
                </a:cxn>
                <a:cxn ang="0">
                  <a:pos x="T8" y="T9"/>
                </a:cxn>
              </a:cxnLst>
              <a:rect l="0" t="0" r="r" b="b"/>
              <a:pathLst>
                <a:path w="500" h="79">
                  <a:moveTo>
                    <a:pt x="0" y="79"/>
                  </a:moveTo>
                  <a:lnTo>
                    <a:pt x="64" y="0"/>
                  </a:lnTo>
                  <a:lnTo>
                    <a:pt x="500" y="0"/>
                  </a:lnTo>
                  <a:lnTo>
                    <a:pt x="437" y="79"/>
                  </a:lnTo>
                  <a:lnTo>
                    <a:pt x="0" y="79"/>
                  </a:lnTo>
                  <a:close/>
                </a:path>
              </a:pathLst>
            </a:custGeom>
            <a:solidFill>
              <a:srgbClr val="00B4FF"/>
            </a:solidFill>
            <a:ln w="4763">
              <a:solidFill>
                <a:srgbClr val="AAE6FF"/>
              </a:solidFill>
              <a:prstDash val="solid"/>
              <a:round/>
              <a:headEnd/>
              <a:tailEnd/>
            </a:ln>
          </p:spPr>
          <p:txBody>
            <a:bodyPr/>
            <a:lstStyle/>
            <a:p>
              <a:endParaRPr lang="en-US"/>
            </a:p>
          </p:txBody>
        </p:sp>
        <p:sp>
          <p:nvSpPr>
            <p:cNvPr id="141364" name="Freeform 1076"/>
            <p:cNvSpPr>
              <a:spLocks/>
            </p:cNvSpPr>
            <p:nvPr/>
          </p:nvSpPr>
          <p:spPr bwMode="auto">
            <a:xfrm>
              <a:off x="1019" y="969"/>
              <a:ext cx="63" cy="95"/>
            </a:xfrm>
            <a:custGeom>
              <a:avLst/>
              <a:gdLst>
                <a:gd name="T0" fmla="*/ 0 w 63"/>
                <a:gd name="T1" fmla="*/ 95 h 95"/>
                <a:gd name="T2" fmla="*/ 63 w 63"/>
                <a:gd name="T3" fmla="*/ 29 h 95"/>
                <a:gd name="T4" fmla="*/ 63 w 63"/>
                <a:gd name="T5" fmla="*/ 0 h 95"/>
                <a:gd name="T6" fmla="*/ 0 w 63"/>
                <a:gd name="T7" fmla="*/ 79 h 95"/>
                <a:gd name="T8" fmla="*/ 0 w 63"/>
                <a:gd name="T9" fmla="*/ 95 h 95"/>
              </a:gdLst>
              <a:ahLst/>
              <a:cxnLst>
                <a:cxn ang="0">
                  <a:pos x="T0" y="T1"/>
                </a:cxn>
                <a:cxn ang="0">
                  <a:pos x="T2" y="T3"/>
                </a:cxn>
                <a:cxn ang="0">
                  <a:pos x="T4" y="T5"/>
                </a:cxn>
                <a:cxn ang="0">
                  <a:pos x="T6" y="T7"/>
                </a:cxn>
                <a:cxn ang="0">
                  <a:pos x="T8" y="T9"/>
                </a:cxn>
              </a:cxnLst>
              <a:rect l="0" t="0" r="r" b="b"/>
              <a:pathLst>
                <a:path w="63" h="95">
                  <a:moveTo>
                    <a:pt x="0" y="95"/>
                  </a:moveTo>
                  <a:lnTo>
                    <a:pt x="63" y="29"/>
                  </a:lnTo>
                  <a:lnTo>
                    <a:pt x="63" y="0"/>
                  </a:lnTo>
                  <a:lnTo>
                    <a:pt x="0" y="79"/>
                  </a:lnTo>
                  <a:lnTo>
                    <a:pt x="0" y="95"/>
                  </a:lnTo>
                  <a:close/>
                </a:path>
              </a:pathLst>
            </a:custGeom>
            <a:solidFill>
              <a:srgbClr val="005A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365" name="Freeform 1077"/>
            <p:cNvSpPr>
              <a:spLocks/>
            </p:cNvSpPr>
            <p:nvPr/>
          </p:nvSpPr>
          <p:spPr bwMode="auto">
            <a:xfrm>
              <a:off x="1019" y="969"/>
              <a:ext cx="63" cy="95"/>
            </a:xfrm>
            <a:custGeom>
              <a:avLst/>
              <a:gdLst>
                <a:gd name="T0" fmla="*/ 0 w 63"/>
                <a:gd name="T1" fmla="*/ 95 h 95"/>
                <a:gd name="T2" fmla="*/ 63 w 63"/>
                <a:gd name="T3" fmla="*/ 29 h 95"/>
                <a:gd name="T4" fmla="*/ 63 w 63"/>
                <a:gd name="T5" fmla="*/ 0 h 95"/>
                <a:gd name="T6" fmla="*/ 0 w 63"/>
                <a:gd name="T7" fmla="*/ 79 h 95"/>
                <a:gd name="T8" fmla="*/ 0 w 63"/>
                <a:gd name="T9" fmla="*/ 95 h 95"/>
              </a:gdLst>
              <a:ahLst/>
              <a:cxnLst>
                <a:cxn ang="0">
                  <a:pos x="T0" y="T1"/>
                </a:cxn>
                <a:cxn ang="0">
                  <a:pos x="T2" y="T3"/>
                </a:cxn>
                <a:cxn ang="0">
                  <a:pos x="T4" y="T5"/>
                </a:cxn>
                <a:cxn ang="0">
                  <a:pos x="T6" y="T7"/>
                </a:cxn>
                <a:cxn ang="0">
                  <a:pos x="T8" y="T9"/>
                </a:cxn>
              </a:cxnLst>
              <a:rect l="0" t="0" r="r" b="b"/>
              <a:pathLst>
                <a:path w="63" h="95">
                  <a:moveTo>
                    <a:pt x="0" y="95"/>
                  </a:moveTo>
                  <a:lnTo>
                    <a:pt x="63" y="29"/>
                  </a:lnTo>
                  <a:lnTo>
                    <a:pt x="63" y="0"/>
                  </a:lnTo>
                  <a:lnTo>
                    <a:pt x="0" y="79"/>
                  </a:lnTo>
                  <a:lnTo>
                    <a:pt x="0" y="95"/>
                  </a:lnTo>
                  <a:close/>
                </a:path>
              </a:pathLst>
            </a:custGeom>
            <a:solidFill>
              <a:srgbClr val="005A80"/>
            </a:solidFill>
            <a:ln w="4763">
              <a:solidFill>
                <a:srgbClr val="AAE6FF"/>
              </a:solidFill>
              <a:prstDash val="solid"/>
              <a:round/>
              <a:headEnd/>
              <a:tailEnd/>
            </a:ln>
          </p:spPr>
          <p:txBody>
            <a:bodyPr/>
            <a:lstStyle/>
            <a:p>
              <a:endParaRPr lang="en-US"/>
            </a:p>
          </p:txBody>
        </p:sp>
        <p:sp>
          <p:nvSpPr>
            <p:cNvPr id="141366" name="Rectangle 1078"/>
            <p:cNvSpPr>
              <a:spLocks noChangeArrowheads="1"/>
            </p:cNvSpPr>
            <p:nvPr/>
          </p:nvSpPr>
          <p:spPr bwMode="auto">
            <a:xfrm>
              <a:off x="582" y="1048"/>
              <a:ext cx="437" cy="16"/>
            </a:xfrm>
            <a:prstGeom prst="rect">
              <a:avLst/>
            </a:prstGeom>
            <a:solidFill>
              <a:srgbClr val="0096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1367" name="Rectangle 1079"/>
            <p:cNvSpPr>
              <a:spLocks noChangeArrowheads="1"/>
            </p:cNvSpPr>
            <p:nvPr/>
          </p:nvSpPr>
          <p:spPr bwMode="auto">
            <a:xfrm>
              <a:off x="583" y="1049"/>
              <a:ext cx="435" cy="14"/>
            </a:xfrm>
            <a:prstGeom prst="rect">
              <a:avLst/>
            </a:prstGeom>
            <a:solidFill>
              <a:srgbClr val="0096D5"/>
            </a:solidFill>
            <a:ln w="4763">
              <a:solidFill>
                <a:srgbClr val="AAE6FF"/>
              </a:solidFill>
              <a:miter lim="800000"/>
              <a:headEnd/>
              <a:tailEnd/>
            </a:ln>
          </p:spPr>
          <p:txBody>
            <a:bodyPr/>
            <a:lstStyle/>
            <a:p>
              <a:endParaRPr lang="en-US"/>
            </a:p>
          </p:txBody>
        </p:sp>
        <p:sp>
          <p:nvSpPr>
            <p:cNvPr id="141368" name="Freeform 1080"/>
            <p:cNvSpPr>
              <a:spLocks/>
            </p:cNvSpPr>
            <p:nvPr/>
          </p:nvSpPr>
          <p:spPr bwMode="auto">
            <a:xfrm>
              <a:off x="1107" y="991"/>
              <a:ext cx="89" cy="47"/>
            </a:xfrm>
            <a:custGeom>
              <a:avLst/>
              <a:gdLst>
                <a:gd name="T0" fmla="*/ 0 w 89"/>
                <a:gd name="T1" fmla="*/ 47 h 47"/>
                <a:gd name="T2" fmla="*/ 32 w 89"/>
                <a:gd name="T3" fmla="*/ 0 h 47"/>
                <a:gd name="T4" fmla="*/ 89 w 89"/>
                <a:gd name="T5" fmla="*/ 0 h 47"/>
                <a:gd name="T6" fmla="*/ 57 w 89"/>
                <a:gd name="T7" fmla="*/ 47 h 47"/>
                <a:gd name="T8" fmla="*/ 0 w 89"/>
                <a:gd name="T9" fmla="*/ 47 h 47"/>
              </a:gdLst>
              <a:ahLst/>
              <a:cxnLst>
                <a:cxn ang="0">
                  <a:pos x="T0" y="T1"/>
                </a:cxn>
                <a:cxn ang="0">
                  <a:pos x="T2" y="T3"/>
                </a:cxn>
                <a:cxn ang="0">
                  <a:pos x="T4" y="T5"/>
                </a:cxn>
                <a:cxn ang="0">
                  <a:pos x="T6" y="T7"/>
                </a:cxn>
                <a:cxn ang="0">
                  <a:pos x="T8" y="T9"/>
                </a:cxn>
              </a:cxnLst>
              <a:rect l="0" t="0" r="r" b="b"/>
              <a:pathLst>
                <a:path w="89" h="47">
                  <a:moveTo>
                    <a:pt x="0" y="47"/>
                  </a:moveTo>
                  <a:lnTo>
                    <a:pt x="32" y="0"/>
                  </a:lnTo>
                  <a:lnTo>
                    <a:pt x="89" y="0"/>
                  </a:lnTo>
                  <a:lnTo>
                    <a:pt x="57" y="47"/>
                  </a:lnTo>
                  <a:lnTo>
                    <a:pt x="0" y="47"/>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369" name="Freeform 1081"/>
            <p:cNvSpPr>
              <a:spLocks/>
            </p:cNvSpPr>
            <p:nvPr/>
          </p:nvSpPr>
          <p:spPr bwMode="auto">
            <a:xfrm>
              <a:off x="1107" y="991"/>
              <a:ext cx="89" cy="47"/>
            </a:xfrm>
            <a:custGeom>
              <a:avLst/>
              <a:gdLst>
                <a:gd name="T0" fmla="*/ 0 w 89"/>
                <a:gd name="T1" fmla="*/ 47 h 47"/>
                <a:gd name="T2" fmla="*/ 32 w 89"/>
                <a:gd name="T3" fmla="*/ 0 h 47"/>
                <a:gd name="T4" fmla="*/ 89 w 89"/>
                <a:gd name="T5" fmla="*/ 0 h 47"/>
                <a:gd name="T6" fmla="*/ 57 w 89"/>
                <a:gd name="T7" fmla="*/ 47 h 47"/>
                <a:gd name="T8" fmla="*/ 0 w 89"/>
                <a:gd name="T9" fmla="*/ 47 h 47"/>
              </a:gdLst>
              <a:ahLst/>
              <a:cxnLst>
                <a:cxn ang="0">
                  <a:pos x="T0" y="T1"/>
                </a:cxn>
                <a:cxn ang="0">
                  <a:pos x="T2" y="T3"/>
                </a:cxn>
                <a:cxn ang="0">
                  <a:pos x="T4" y="T5"/>
                </a:cxn>
                <a:cxn ang="0">
                  <a:pos x="T6" y="T7"/>
                </a:cxn>
                <a:cxn ang="0">
                  <a:pos x="T8" y="T9"/>
                </a:cxn>
              </a:cxnLst>
              <a:rect l="0" t="0" r="r" b="b"/>
              <a:pathLst>
                <a:path w="89" h="47">
                  <a:moveTo>
                    <a:pt x="0" y="47"/>
                  </a:moveTo>
                  <a:lnTo>
                    <a:pt x="32" y="0"/>
                  </a:lnTo>
                  <a:lnTo>
                    <a:pt x="89" y="0"/>
                  </a:lnTo>
                  <a:lnTo>
                    <a:pt x="57" y="47"/>
                  </a:lnTo>
                  <a:lnTo>
                    <a:pt x="0" y="47"/>
                  </a:lnTo>
                  <a:close/>
                </a:path>
              </a:pathLst>
            </a:custGeom>
            <a:solidFill>
              <a:srgbClr val="00B4FF"/>
            </a:solidFill>
            <a:ln w="4763">
              <a:solidFill>
                <a:srgbClr val="AAE6FF"/>
              </a:solidFill>
              <a:prstDash val="solid"/>
              <a:round/>
              <a:headEnd/>
              <a:tailEnd/>
            </a:ln>
          </p:spPr>
          <p:txBody>
            <a:bodyPr/>
            <a:lstStyle/>
            <a:p>
              <a:endParaRPr lang="en-US"/>
            </a:p>
          </p:txBody>
        </p:sp>
        <p:sp>
          <p:nvSpPr>
            <p:cNvPr id="141370" name="Freeform 1082"/>
            <p:cNvSpPr>
              <a:spLocks/>
            </p:cNvSpPr>
            <p:nvPr/>
          </p:nvSpPr>
          <p:spPr bwMode="auto">
            <a:xfrm>
              <a:off x="1164" y="991"/>
              <a:ext cx="32" cy="63"/>
            </a:xfrm>
            <a:custGeom>
              <a:avLst/>
              <a:gdLst>
                <a:gd name="T0" fmla="*/ 0 w 32"/>
                <a:gd name="T1" fmla="*/ 63 h 63"/>
                <a:gd name="T2" fmla="*/ 32 w 32"/>
                <a:gd name="T3" fmla="*/ 29 h 63"/>
                <a:gd name="T4" fmla="*/ 32 w 32"/>
                <a:gd name="T5" fmla="*/ 0 h 63"/>
                <a:gd name="T6" fmla="*/ 0 w 32"/>
                <a:gd name="T7" fmla="*/ 47 h 63"/>
                <a:gd name="T8" fmla="*/ 0 w 32"/>
                <a:gd name="T9" fmla="*/ 63 h 63"/>
              </a:gdLst>
              <a:ahLst/>
              <a:cxnLst>
                <a:cxn ang="0">
                  <a:pos x="T0" y="T1"/>
                </a:cxn>
                <a:cxn ang="0">
                  <a:pos x="T2" y="T3"/>
                </a:cxn>
                <a:cxn ang="0">
                  <a:pos x="T4" y="T5"/>
                </a:cxn>
                <a:cxn ang="0">
                  <a:pos x="T6" y="T7"/>
                </a:cxn>
                <a:cxn ang="0">
                  <a:pos x="T8" y="T9"/>
                </a:cxn>
              </a:cxnLst>
              <a:rect l="0" t="0" r="r" b="b"/>
              <a:pathLst>
                <a:path w="32" h="63">
                  <a:moveTo>
                    <a:pt x="0" y="63"/>
                  </a:moveTo>
                  <a:lnTo>
                    <a:pt x="32" y="29"/>
                  </a:lnTo>
                  <a:lnTo>
                    <a:pt x="32" y="0"/>
                  </a:lnTo>
                  <a:lnTo>
                    <a:pt x="0" y="47"/>
                  </a:lnTo>
                  <a:lnTo>
                    <a:pt x="0" y="63"/>
                  </a:lnTo>
                  <a:close/>
                </a:path>
              </a:pathLst>
            </a:custGeom>
            <a:solidFill>
              <a:srgbClr val="005A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371" name="Freeform 1083"/>
            <p:cNvSpPr>
              <a:spLocks/>
            </p:cNvSpPr>
            <p:nvPr/>
          </p:nvSpPr>
          <p:spPr bwMode="auto">
            <a:xfrm>
              <a:off x="1164" y="991"/>
              <a:ext cx="32" cy="63"/>
            </a:xfrm>
            <a:custGeom>
              <a:avLst/>
              <a:gdLst>
                <a:gd name="T0" fmla="*/ 0 w 32"/>
                <a:gd name="T1" fmla="*/ 63 h 63"/>
                <a:gd name="T2" fmla="*/ 32 w 32"/>
                <a:gd name="T3" fmla="*/ 29 h 63"/>
                <a:gd name="T4" fmla="*/ 32 w 32"/>
                <a:gd name="T5" fmla="*/ 0 h 63"/>
                <a:gd name="T6" fmla="*/ 0 w 32"/>
                <a:gd name="T7" fmla="*/ 47 h 63"/>
                <a:gd name="T8" fmla="*/ 0 w 32"/>
                <a:gd name="T9" fmla="*/ 63 h 63"/>
              </a:gdLst>
              <a:ahLst/>
              <a:cxnLst>
                <a:cxn ang="0">
                  <a:pos x="T0" y="T1"/>
                </a:cxn>
                <a:cxn ang="0">
                  <a:pos x="T2" y="T3"/>
                </a:cxn>
                <a:cxn ang="0">
                  <a:pos x="T4" y="T5"/>
                </a:cxn>
                <a:cxn ang="0">
                  <a:pos x="T6" y="T7"/>
                </a:cxn>
                <a:cxn ang="0">
                  <a:pos x="T8" y="T9"/>
                </a:cxn>
              </a:cxnLst>
              <a:rect l="0" t="0" r="r" b="b"/>
              <a:pathLst>
                <a:path w="32" h="63">
                  <a:moveTo>
                    <a:pt x="0" y="63"/>
                  </a:moveTo>
                  <a:lnTo>
                    <a:pt x="32" y="29"/>
                  </a:lnTo>
                  <a:lnTo>
                    <a:pt x="32" y="0"/>
                  </a:lnTo>
                  <a:lnTo>
                    <a:pt x="0" y="47"/>
                  </a:lnTo>
                  <a:lnTo>
                    <a:pt x="0" y="63"/>
                  </a:lnTo>
                  <a:close/>
                </a:path>
              </a:pathLst>
            </a:custGeom>
            <a:solidFill>
              <a:srgbClr val="005A80"/>
            </a:solidFill>
            <a:ln w="4763">
              <a:solidFill>
                <a:srgbClr val="AAE6FF"/>
              </a:solidFill>
              <a:prstDash val="solid"/>
              <a:round/>
              <a:headEnd/>
              <a:tailEnd/>
            </a:ln>
          </p:spPr>
          <p:txBody>
            <a:bodyPr/>
            <a:lstStyle/>
            <a:p>
              <a:endParaRPr lang="en-US"/>
            </a:p>
          </p:txBody>
        </p:sp>
        <p:sp>
          <p:nvSpPr>
            <p:cNvPr id="141372" name="Rectangle 1084"/>
            <p:cNvSpPr>
              <a:spLocks noChangeArrowheads="1"/>
            </p:cNvSpPr>
            <p:nvPr/>
          </p:nvSpPr>
          <p:spPr bwMode="auto">
            <a:xfrm>
              <a:off x="1107" y="1038"/>
              <a:ext cx="57" cy="16"/>
            </a:xfrm>
            <a:prstGeom prst="rect">
              <a:avLst/>
            </a:prstGeom>
            <a:solidFill>
              <a:srgbClr val="0096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1373" name="Rectangle 1085"/>
            <p:cNvSpPr>
              <a:spLocks noChangeArrowheads="1"/>
            </p:cNvSpPr>
            <p:nvPr/>
          </p:nvSpPr>
          <p:spPr bwMode="auto">
            <a:xfrm>
              <a:off x="1108" y="1039"/>
              <a:ext cx="55" cy="14"/>
            </a:xfrm>
            <a:prstGeom prst="rect">
              <a:avLst/>
            </a:prstGeom>
            <a:solidFill>
              <a:srgbClr val="0096D5"/>
            </a:solidFill>
            <a:ln w="4763">
              <a:solidFill>
                <a:srgbClr val="AAE6FF"/>
              </a:solidFill>
              <a:miter lim="800000"/>
              <a:headEnd/>
              <a:tailEnd/>
            </a:ln>
          </p:spPr>
          <p:txBody>
            <a:bodyPr/>
            <a:lstStyle/>
            <a:p>
              <a:endParaRPr lang="en-US"/>
            </a:p>
          </p:txBody>
        </p:sp>
      </p:grpSp>
      <p:sp>
        <p:nvSpPr>
          <p:cNvPr id="141374" name="AutoShape 1086"/>
          <p:cNvSpPr>
            <a:spLocks noChangeArrowheads="1"/>
          </p:cNvSpPr>
          <p:nvPr/>
        </p:nvSpPr>
        <p:spPr bwMode="auto">
          <a:xfrm rot="-5400000">
            <a:off x="4457700" y="-38100"/>
            <a:ext cx="304800" cy="6172200"/>
          </a:xfrm>
          <a:prstGeom prst="can">
            <a:avLst>
              <a:gd name="adj" fmla="val 97313"/>
            </a:avLst>
          </a:prstGeom>
          <a:solidFill>
            <a:srgbClr val="CCFFCC"/>
          </a:solidFill>
          <a:ln w="12700" cap="sq">
            <a:solidFill>
              <a:srgbClr val="96969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379" name="Line 1091"/>
          <p:cNvSpPr>
            <a:spLocks noChangeShapeType="1"/>
          </p:cNvSpPr>
          <p:nvPr/>
        </p:nvSpPr>
        <p:spPr bwMode="auto">
          <a:xfrm>
            <a:off x="1752600" y="3048000"/>
            <a:ext cx="5791200" cy="0"/>
          </a:xfrm>
          <a:prstGeom prst="line">
            <a:avLst/>
          </a:prstGeom>
          <a:noFill/>
          <a:ln w="38100">
            <a:solidFill>
              <a:srgbClr val="333333"/>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141399" name="Group 1111"/>
          <p:cNvGrpSpPr>
            <a:grpSpLocks/>
          </p:cNvGrpSpPr>
          <p:nvPr/>
        </p:nvGrpSpPr>
        <p:grpSpPr bwMode="auto">
          <a:xfrm>
            <a:off x="2133600" y="4908550"/>
            <a:ext cx="4733925" cy="654050"/>
            <a:chOff x="1344" y="3092"/>
            <a:chExt cx="2982" cy="412"/>
          </a:xfrm>
        </p:grpSpPr>
        <p:sp>
          <p:nvSpPr>
            <p:cNvPr id="141384" name="Text Box 1096"/>
            <p:cNvSpPr txBox="1">
              <a:spLocks noChangeArrowheads="1"/>
            </p:cNvSpPr>
            <p:nvPr/>
          </p:nvSpPr>
          <p:spPr bwMode="auto">
            <a:xfrm>
              <a:off x="1344" y="3092"/>
              <a:ext cx="634" cy="412"/>
            </a:xfrm>
            <a:prstGeom prst="rect">
              <a:avLst/>
            </a:prstGeom>
            <a:solidFill>
              <a:srgbClr val="99CCFF"/>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800">
                  <a:solidFill>
                    <a:srgbClr val="000000"/>
                  </a:solidFill>
                  <a:latin typeface="Arial" charset="0"/>
                </a:rPr>
                <a:t>New IP Header</a:t>
              </a:r>
            </a:p>
          </p:txBody>
        </p:sp>
        <p:sp>
          <p:nvSpPr>
            <p:cNvPr id="141385" name="Text Box 1097"/>
            <p:cNvSpPr txBox="1">
              <a:spLocks noChangeArrowheads="1"/>
            </p:cNvSpPr>
            <p:nvPr/>
          </p:nvSpPr>
          <p:spPr bwMode="auto">
            <a:xfrm>
              <a:off x="1978" y="3092"/>
              <a:ext cx="864" cy="412"/>
            </a:xfrm>
            <a:prstGeom prst="rect">
              <a:avLst/>
            </a:prstGeom>
            <a:solidFill>
              <a:srgbClr val="99CCFF"/>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800">
                  <a:solidFill>
                    <a:srgbClr val="000000"/>
                  </a:solidFill>
                  <a:latin typeface="Arial" charset="0"/>
                </a:rPr>
                <a:t>AH or ESP Header</a:t>
              </a:r>
            </a:p>
          </p:txBody>
        </p:sp>
        <p:sp>
          <p:nvSpPr>
            <p:cNvPr id="141386" name="Text Box 1098"/>
            <p:cNvSpPr txBox="1">
              <a:spLocks noChangeArrowheads="1"/>
            </p:cNvSpPr>
            <p:nvPr/>
          </p:nvSpPr>
          <p:spPr bwMode="auto">
            <a:xfrm>
              <a:off x="2832" y="3092"/>
              <a:ext cx="432" cy="412"/>
            </a:xfrm>
            <a:prstGeom prst="rect">
              <a:avLst/>
            </a:prstGeom>
            <a:solidFill>
              <a:srgbClr val="00FFFF"/>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800">
                  <a:solidFill>
                    <a:srgbClr val="000000"/>
                  </a:solidFill>
                  <a:latin typeface="Arial" charset="0"/>
                </a:rPr>
                <a:t>TCP</a:t>
              </a:r>
            </a:p>
            <a:p>
              <a:pPr eaLnBrk="1" hangingPunct="1"/>
              <a:endParaRPr lang="en-US" altLang="en-US" sz="1800">
                <a:solidFill>
                  <a:srgbClr val="000000"/>
                </a:solidFill>
                <a:latin typeface="Arial" charset="0"/>
              </a:endParaRPr>
            </a:p>
          </p:txBody>
        </p:sp>
        <p:sp>
          <p:nvSpPr>
            <p:cNvPr id="141387" name="Text Box 1099"/>
            <p:cNvSpPr txBox="1">
              <a:spLocks noChangeArrowheads="1"/>
            </p:cNvSpPr>
            <p:nvPr/>
          </p:nvSpPr>
          <p:spPr bwMode="auto">
            <a:xfrm>
              <a:off x="3264" y="3092"/>
              <a:ext cx="1062" cy="412"/>
            </a:xfrm>
            <a:prstGeom prst="rect">
              <a:avLst/>
            </a:prstGeom>
            <a:solidFill>
              <a:srgbClr val="00FFFF"/>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800">
                  <a:solidFill>
                    <a:srgbClr val="000000"/>
                  </a:solidFill>
                  <a:latin typeface="Arial" charset="0"/>
                </a:rPr>
                <a:t>Data</a:t>
              </a:r>
            </a:p>
            <a:p>
              <a:pPr eaLnBrk="1" hangingPunct="1"/>
              <a:endParaRPr lang="en-US" altLang="en-US" sz="1800">
                <a:solidFill>
                  <a:srgbClr val="000000"/>
                </a:solidFill>
                <a:latin typeface="Arial" charset="0"/>
              </a:endParaRPr>
            </a:p>
          </p:txBody>
        </p:sp>
      </p:grpSp>
      <p:grpSp>
        <p:nvGrpSpPr>
          <p:cNvPr id="141389" name="Group 1101"/>
          <p:cNvGrpSpPr>
            <a:grpSpLocks/>
          </p:cNvGrpSpPr>
          <p:nvPr/>
        </p:nvGrpSpPr>
        <p:grpSpPr bwMode="auto">
          <a:xfrm>
            <a:off x="2133600" y="3429000"/>
            <a:ext cx="4724400" cy="1447800"/>
            <a:chOff x="1344" y="1536"/>
            <a:chExt cx="2976" cy="912"/>
          </a:xfrm>
        </p:grpSpPr>
        <p:sp>
          <p:nvSpPr>
            <p:cNvPr id="141390" name="Line 1102"/>
            <p:cNvSpPr>
              <a:spLocks noChangeShapeType="1"/>
            </p:cNvSpPr>
            <p:nvPr/>
          </p:nvSpPr>
          <p:spPr bwMode="auto">
            <a:xfrm flipV="1">
              <a:off x="1344" y="1536"/>
              <a:ext cx="528" cy="9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prstDash val="dash"/>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1391" name="Line 1103"/>
            <p:cNvSpPr>
              <a:spLocks noChangeShapeType="1"/>
            </p:cNvSpPr>
            <p:nvPr/>
          </p:nvSpPr>
          <p:spPr bwMode="auto">
            <a:xfrm flipH="1" flipV="1">
              <a:off x="3648" y="1536"/>
              <a:ext cx="672" cy="9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tx1"/>
                  </a:solidFill>
                  <a:prstDash val="dash"/>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41392" name="Text Box 1104"/>
          <p:cNvSpPr txBox="1">
            <a:spLocks noChangeArrowheads="1"/>
          </p:cNvSpPr>
          <p:nvPr/>
        </p:nvSpPr>
        <p:spPr bwMode="auto">
          <a:xfrm>
            <a:off x="3041650" y="3160713"/>
            <a:ext cx="2673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1800">
                <a:solidFill>
                  <a:srgbClr val="FF3300"/>
                </a:solidFill>
                <a:latin typeface="Arial" charset="0"/>
              </a:rPr>
              <a:t>Encrypted/Authenticated</a:t>
            </a:r>
          </a:p>
        </p:txBody>
      </p:sp>
      <p:sp>
        <p:nvSpPr>
          <p:cNvPr id="141396" name="Rectangle 1108"/>
          <p:cNvSpPr>
            <a:spLocks noGrp="1" noChangeArrowheads="1"/>
          </p:cNvSpPr>
          <p:nvPr>
            <p:ph type="title"/>
          </p:nvPr>
        </p:nvSpPr>
        <p:spPr/>
        <p:txBody>
          <a:bodyPr/>
          <a:lstStyle/>
          <a:p>
            <a:r>
              <a:rPr lang="en-US" altLang="en-US"/>
              <a:t>Transport Mode</a:t>
            </a:r>
          </a:p>
        </p:txBody>
      </p:sp>
      <p:grpSp>
        <p:nvGrpSpPr>
          <p:cNvPr id="141400" name="Group 1112"/>
          <p:cNvGrpSpPr>
            <a:grpSpLocks/>
          </p:cNvGrpSpPr>
          <p:nvPr/>
        </p:nvGrpSpPr>
        <p:grpSpPr bwMode="auto">
          <a:xfrm>
            <a:off x="1600200" y="3200400"/>
            <a:ext cx="6019800" cy="1676400"/>
            <a:chOff x="1008" y="2016"/>
            <a:chExt cx="3792" cy="1056"/>
          </a:xfrm>
        </p:grpSpPr>
        <p:sp>
          <p:nvSpPr>
            <p:cNvPr id="141397" name="Line 1109"/>
            <p:cNvSpPr>
              <a:spLocks noChangeShapeType="1"/>
            </p:cNvSpPr>
            <p:nvPr/>
          </p:nvSpPr>
          <p:spPr bwMode="auto">
            <a:xfrm flipH="1" flipV="1">
              <a:off x="1008" y="2016"/>
              <a:ext cx="336" cy="1056"/>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1398" name="Line 1110"/>
            <p:cNvSpPr>
              <a:spLocks noChangeShapeType="1"/>
            </p:cNvSpPr>
            <p:nvPr/>
          </p:nvSpPr>
          <p:spPr bwMode="auto">
            <a:xfrm flipV="1">
              <a:off x="4320" y="2016"/>
              <a:ext cx="480" cy="1056"/>
            </a:xfrm>
            <a:prstGeom prst="line">
              <a:avLst/>
            </a:prstGeom>
            <a:noFill/>
            <a:ln w="12700">
              <a:solidFill>
                <a:schemeClr val="tx1"/>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2182776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141379"/>
                                        </p:tgtEl>
                                        <p:attrNameLst>
                                          <p:attrName>style.visibility</p:attrName>
                                        </p:attrNameLst>
                                      </p:cBhvr>
                                      <p:to>
                                        <p:strVal val="visible"/>
                                      </p:to>
                                    </p:set>
                                    <p:animEffect transition="in" filter="wipe(left)">
                                      <p:cBhvr>
                                        <p:cTn id="7" dur="500"/>
                                        <p:tgtEl>
                                          <p:spTgt spid="141379"/>
                                        </p:tgtEl>
                                      </p:cBhvr>
                                    </p:animEffect>
                                  </p:childTnLst>
                                </p:cTn>
                              </p:par>
                            </p:childTnLst>
                          </p:cTn>
                        </p:par>
                        <p:par>
                          <p:cTn id="8" fill="hold" nodeType="afterGroup">
                            <p:stCondLst>
                              <p:cond delay="2500"/>
                            </p:stCondLst>
                            <p:childTnLst>
                              <p:par>
                                <p:cTn id="9" presetID="2" presetClass="entr" presetSubtype="1" fill="hold" grpId="0" nodeType="afterEffect">
                                  <p:stCondLst>
                                    <p:cond delay="0"/>
                                  </p:stCondLst>
                                  <p:childTnLst>
                                    <p:set>
                                      <p:cBhvr>
                                        <p:cTn id="10" dur="1" fill="hold">
                                          <p:stCondLst>
                                            <p:cond delay="0"/>
                                          </p:stCondLst>
                                        </p:cTn>
                                        <p:tgtEl>
                                          <p:spTgt spid="141392"/>
                                        </p:tgtEl>
                                        <p:attrNameLst>
                                          <p:attrName>style.visibility</p:attrName>
                                        </p:attrNameLst>
                                      </p:cBhvr>
                                      <p:to>
                                        <p:strVal val="visible"/>
                                      </p:to>
                                    </p:set>
                                    <p:anim calcmode="lin" valueType="num">
                                      <p:cBhvr additive="base">
                                        <p:cTn id="11" dur="500" fill="hold"/>
                                        <p:tgtEl>
                                          <p:spTgt spid="141392"/>
                                        </p:tgtEl>
                                        <p:attrNameLst>
                                          <p:attrName>ppt_x</p:attrName>
                                        </p:attrNameLst>
                                      </p:cBhvr>
                                      <p:tavLst>
                                        <p:tav tm="0">
                                          <p:val>
                                            <p:strVal val="#ppt_x"/>
                                          </p:val>
                                        </p:tav>
                                        <p:tav tm="100000">
                                          <p:val>
                                            <p:strVal val="#ppt_x"/>
                                          </p:val>
                                        </p:tav>
                                      </p:tavLst>
                                    </p:anim>
                                    <p:anim calcmode="lin" valueType="num">
                                      <p:cBhvr additive="base">
                                        <p:cTn id="12" dur="500" fill="hold"/>
                                        <p:tgtEl>
                                          <p:spTgt spid="141392"/>
                                        </p:tgtEl>
                                        <p:attrNameLst>
                                          <p:attrName>ppt_y</p:attrName>
                                        </p:attrNameLst>
                                      </p:cBhvr>
                                      <p:tavLst>
                                        <p:tav tm="0">
                                          <p:val>
                                            <p:strVal val="0-#ppt_h/2"/>
                                          </p:val>
                                        </p:tav>
                                        <p:tav tm="100000">
                                          <p:val>
                                            <p:strVal val="#ppt_y"/>
                                          </p:val>
                                        </p:tav>
                                      </p:tavLst>
                                    </p:anim>
                                  </p:childTnLst>
                                </p:cTn>
                              </p:par>
                            </p:childTnLst>
                          </p:cTn>
                        </p:par>
                        <p:par>
                          <p:cTn id="13" fill="hold" nodeType="afterGroup">
                            <p:stCondLst>
                              <p:cond delay="3000"/>
                            </p:stCondLst>
                            <p:childTnLst>
                              <p:par>
                                <p:cTn id="14" presetID="22" presetClass="entr" presetSubtype="1" fill="hold" nodeType="afterEffect">
                                  <p:stCondLst>
                                    <p:cond delay="0"/>
                                  </p:stCondLst>
                                  <p:childTnLst>
                                    <p:set>
                                      <p:cBhvr>
                                        <p:cTn id="15" dur="1" fill="hold">
                                          <p:stCondLst>
                                            <p:cond delay="0"/>
                                          </p:stCondLst>
                                        </p:cTn>
                                        <p:tgtEl>
                                          <p:spTgt spid="141389"/>
                                        </p:tgtEl>
                                        <p:attrNameLst>
                                          <p:attrName>style.visibility</p:attrName>
                                        </p:attrNameLst>
                                      </p:cBhvr>
                                      <p:to>
                                        <p:strVal val="visible"/>
                                      </p:to>
                                    </p:set>
                                    <p:animEffect transition="in" filter="wipe(up)">
                                      <p:cBhvr>
                                        <p:cTn id="16" dur="500"/>
                                        <p:tgtEl>
                                          <p:spTgt spid="141389"/>
                                        </p:tgtEl>
                                      </p:cBhvr>
                                    </p:animEffect>
                                  </p:childTnLst>
                                </p:cTn>
                              </p:par>
                            </p:childTnLst>
                          </p:cTn>
                        </p:par>
                        <p:par>
                          <p:cTn id="17" fill="hold" nodeType="afterGroup">
                            <p:stCondLst>
                              <p:cond delay="3500"/>
                            </p:stCondLst>
                            <p:childTnLst>
                              <p:par>
                                <p:cTn id="18" presetID="22" presetClass="entr" presetSubtype="1" fill="hold" nodeType="afterEffect">
                                  <p:stCondLst>
                                    <p:cond delay="2000"/>
                                  </p:stCondLst>
                                  <p:childTnLst>
                                    <p:set>
                                      <p:cBhvr>
                                        <p:cTn id="19" dur="1" fill="hold">
                                          <p:stCondLst>
                                            <p:cond delay="0"/>
                                          </p:stCondLst>
                                        </p:cTn>
                                        <p:tgtEl>
                                          <p:spTgt spid="141400"/>
                                        </p:tgtEl>
                                        <p:attrNameLst>
                                          <p:attrName>style.visibility</p:attrName>
                                        </p:attrNameLst>
                                      </p:cBhvr>
                                      <p:to>
                                        <p:strVal val="visible"/>
                                      </p:to>
                                    </p:set>
                                    <p:animEffect transition="in" filter="wipe(up)">
                                      <p:cBhvr>
                                        <p:cTn id="20" dur="500"/>
                                        <p:tgtEl>
                                          <p:spTgt spid="141400"/>
                                        </p:tgtEl>
                                      </p:cBhvr>
                                    </p:animEffect>
                                  </p:childTnLst>
                                </p:cTn>
                              </p:par>
                            </p:childTnLst>
                          </p:cTn>
                        </p:par>
                        <p:par>
                          <p:cTn id="21" fill="hold" nodeType="afterGroup">
                            <p:stCondLst>
                              <p:cond delay="6000"/>
                            </p:stCondLst>
                            <p:childTnLst>
                              <p:par>
                                <p:cTn id="22" presetID="22" presetClass="entr" presetSubtype="1" fill="hold" nodeType="afterEffect">
                                  <p:stCondLst>
                                    <p:cond delay="2000"/>
                                  </p:stCondLst>
                                  <p:childTnLst>
                                    <p:set>
                                      <p:cBhvr>
                                        <p:cTn id="23" dur="1" fill="hold">
                                          <p:stCondLst>
                                            <p:cond delay="0"/>
                                          </p:stCondLst>
                                        </p:cTn>
                                        <p:tgtEl>
                                          <p:spTgt spid="141399"/>
                                        </p:tgtEl>
                                        <p:attrNameLst>
                                          <p:attrName>style.visibility</p:attrName>
                                        </p:attrNameLst>
                                      </p:cBhvr>
                                      <p:to>
                                        <p:strVal val="visible"/>
                                      </p:to>
                                    </p:set>
                                    <p:animEffect transition="in" filter="wipe(up)">
                                      <p:cBhvr>
                                        <p:cTn id="24" dur="500"/>
                                        <p:tgtEl>
                                          <p:spTgt spid="141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79" grpId="0" animBg="1"/>
      <p:bldP spid="141392"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10"/>
          </p:nvPr>
        </p:nvSpPr>
        <p:spPr/>
        <p:txBody>
          <a:bodyPr/>
          <a:lstStyle/>
          <a:p>
            <a:fld id="{03BCDB5C-FCFE-4173-AE96-68092197E026}" type="slidenum">
              <a:rPr lang="en-US" altLang="en-US"/>
              <a:pPr/>
              <a:t>37</a:t>
            </a:fld>
            <a:endParaRPr lang="en-US" altLang="en-US"/>
          </a:p>
        </p:txBody>
      </p:sp>
      <p:sp>
        <p:nvSpPr>
          <p:cNvPr id="67588" name="Rectangle 1028"/>
          <p:cNvSpPr>
            <a:spLocks noChangeArrowheads="1"/>
          </p:cNvSpPr>
          <p:nvPr/>
        </p:nvSpPr>
        <p:spPr bwMode="auto">
          <a:xfrm>
            <a:off x="1143000" y="1600200"/>
            <a:ext cx="1143000" cy="7620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IP</a:t>
            </a:r>
          </a:p>
          <a:p>
            <a:pPr algn="ctr"/>
            <a:r>
              <a:rPr lang="en-US" altLang="en-US"/>
              <a:t>header</a:t>
            </a:r>
          </a:p>
        </p:txBody>
      </p:sp>
      <p:sp>
        <p:nvSpPr>
          <p:cNvPr id="67589" name="Rectangle 1029"/>
          <p:cNvSpPr>
            <a:spLocks noChangeArrowheads="1"/>
          </p:cNvSpPr>
          <p:nvPr/>
        </p:nvSpPr>
        <p:spPr bwMode="auto">
          <a:xfrm>
            <a:off x="2362200" y="1600200"/>
            <a:ext cx="1219200" cy="7620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IP</a:t>
            </a:r>
          </a:p>
          <a:p>
            <a:pPr algn="ctr"/>
            <a:r>
              <a:rPr lang="en-US" altLang="en-US"/>
              <a:t>options</a:t>
            </a:r>
          </a:p>
        </p:txBody>
      </p:sp>
      <p:sp>
        <p:nvSpPr>
          <p:cNvPr id="67590" name="Rectangle 1030"/>
          <p:cNvSpPr>
            <a:spLocks noChangeArrowheads="1"/>
          </p:cNvSpPr>
          <p:nvPr/>
        </p:nvSpPr>
        <p:spPr bwMode="auto">
          <a:xfrm>
            <a:off x="3657600" y="1600200"/>
            <a:ext cx="1295400" cy="76200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IPsec</a:t>
            </a:r>
          </a:p>
          <a:p>
            <a:pPr algn="ctr"/>
            <a:r>
              <a:rPr lang="en-US" altLang="en-US"/>
              <a:t>header</a:t>
            </a:r>
          </a:p>
        </p:txBody>
      </p:sp>
      <p:sp>
        <p:nvSpPr>
          <p:cNvPr id="67591" name="Rectangle 1031"/>
          <p:cNvSpPr>
            <a:spLocks noChangeArrowheads="1"/>
          </p:cNvSpPr>
          <p:nvPr/>
        </p:nvSpPr>
        <p:spPr bwMode="auto">
          <a:xfrm>
            <a:off x="5029200" y="1600200"/>
            <a:ext cx="2209800" cy="7620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Higher</a:t>
            </a:r>
          </a:p>
          <a:p>
            <a:pPr algn="ctr"/>
            <a:r>
              <a:rPr lang="en-US" altLang="en-US"/>
              <a:t>layer protocol</a:t>
            </a:r>
          </a:p>
        </p:txBody>
      </p:sp>
      <p:sp>
        <p:nvSpPr>
          <p:cNvPr id="67597" name="Rectangle 1037"/>
          <p:cNvSpPr>
            <a:spLocks noChangeArrowheads="1"/>
          </p:cNvSpPr>
          <p:nvPr/>
        </p:nvSpPr>
        <p:spPr bwMode="auto">
          <a:xfrm>
            <a:off x="3657600" y="2590800"/>
            <a:ext cx="1295400" cy="76200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ESP</a:t>
            </a:r>
          </a:p>
        </p:txBody>
      </p:sp>
      <p:sp>
        <p:nvSpPr>
          <p:cNvPr id="67598" name="Rectangle 1038"/>
          <p:cNvSpPr>
            <a:spLocks noChangeArrowheads="1"/>
          </p:cNvSpPr>
          <p:nvPr/>
        </p:nvSpPr>
        <p:spPr bwMode="auto">
          <a:xfrm>
            <a:off x="3657600" y="3810000"/>
            <a:ext cx="1295400" cy="76200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AH</a:t>
            </a:r>
          </a:p>
        </p:txBody>
      </p:sp>
      <p:sp>
        <p:nvSpPr>
          <p:cNvPr id="67600" name="AutoShape 1040"/>
          <p:cNvSpPr>
            <a:spLocks noChangeArrowheads="1"/>
          </p:cNvSpPr>
          <p:nvPr/>
        </p:nvSpPr>
        <p:spPr bwMode="auto">
          <a:xfrm>
            <a:off x="4953000" y="3276600"/>
            <a:ext cx="2209800" cy="228600"/>
          </a:xfrm>
          <a:prstGeom prst="rightArrow">
            <a:avLst>
              <a:gd name="adj1" fmla="val 50000"/>
              <a:gd name="adj2" fmla="val 241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2" name="AutoShape 1042"/>
          <p:cNvSpPr>
            <a:spLocks noChangeArrowheads="1"/>
          </p:cNvSpPr>
          <p:nvPr/>
        </p:nvSpPr>
        <p:spPr bwMode="auto">
          <a:xfrm>
            <a:off x="1600200" y="4495800"/>
            <a:ext cx="5562600" cy="228600"/>
          </a:xfrm>
          <a:prstGeom prst="leftRightArrow">
            <a:avLst>
              <a:gd name="adj1" fmla="val 50000"/>
              <a:gd name="adj2" fmla="val 48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3" name="Line 1043"/>
          <p:cNvSpPr>
            <a:spLocks noChangeShapeType="1"/>
          </p:cNvSpPr>
          <p:nvPr/>
        </p:nvSpPr>
        <p:spPr bwMode="auto">
          <a:xfrm flipV="1">
            <a:off x="1752600" y="2438400"/>
            <a:ext cx="152400" cy="4572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4" name="Text Box 1044"/>
          <p:cNvSpPr txBox="1">
            <a:spLocks noChangeArrowheads="1"/>
          </p:cNvSpPr>
          <p:nvPr/>
        </p:nvSpPr>
        <p:spPr bwMode="auto">
          <a:xfrm>
            <a:off x="1050925" y="2809875"/>
            <a:ext cx="17414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Real IP</a:t>
            </a:r>
          </a:p>
          <a:p>
            <a:r>
              <a:rPr lang="en-US" altLang="en-US"/>
              <a:t>destination</a:t>
            </a:r>
          </a:p>
        </p:txBody>
      </p:sp>
      <p:sp>
        <p:nvSpPr>
          <p:cNvPr id="67607" name="Rectangle 1047"/>
          <p:cNvSpPr>
            <a:spLocks noGrp="1" noChangeArrowheads="1"/>
          </p:cNvSpPr>
          <p:nvPr>
            <p:ph type="title"/>
          </p:nvPr>
        </p:nvSpPr>
        <p:spPr/>
        <p:txBody>
          <a:bodyPr/>
          <a:lstStyle/>
          <a:p>
            <a:r>
              <a:rPr lang="en-US" altLang="en-US"/>
              <a:t>Transport Mode (Cont’d)</a:t>
            </a:r>
          </a:p>
        </p:txBody>
      </p:sp>
      <p:sp>
        <p:nvSpPr>
          <p:cNvPr id="67608" name="Rectangle 1048"/>
          <p:cNvSpPr>
            <a:spLocks noGrp="1" noChangeArrowheads="1"/>
          </p:cNvSpPr>
          <p:nvPr>
            <p:ph type="body" idx="1"/>
          </p:nvPr>
        </p:nvSpPr>
        <p:spPr>
          <a:xfrm>
            <a:off x="609600" y="4953000"/>
            <a:ext cx="8256588" cy="1219200"/>
          </a:xfrm>
        </p:spPr>
        <p:txBody>
          <a:bodyPr>
            <a:normAutofit lnSpcReduction="10000"/>
          </a:bodyPr>
          <a:lstStyle/>
          <a:p>
            <a:pPr>
              <a:lnSpc>
                <a:spcPct val="90000"/>
              </a:lnSpc>
            </a:pPr>
            <a:r>
              <a:rPr lang="en-US" altLang="en-US" sz="2800"/>
              <a:t>ESP protects higher layer payload only</a:t>
            </a:r>
          </a:p>
          <a:p>
            <a:pPr>
              <a:lnSpc>
                <a:spcPct val="90000"/>
              </a:lnSpc>
            </a:pPr>
            <a:r>
              <a:rPr lang="en-US" altLang="en-US" sz="2800"/>
              <a:t>AH can protect IP headers as well as higher layer payload</a:t>
            </a:r>
          </a:p>
        </p:txBody>
      </p:sp>
    </p:spTree>
    <p:extLst>
      <p:ext uri="{BB962C8B-B14F-4D97-AF65-F5344CB8AC3E}">
        <p14:creationId xmlns:p14="http://schemas.microsoft.com/office/powerpoint/2010/main" val="2463902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29E0CA0-D4BD-4D00-8140-2FDEB417C9FC}" type="slidenum">
              <a:rPr lang="en-US" altLang="en-US"/>
              <a:pPr/>
              <a:t>38</a:t>
            </a:fld>
            <a:endParaRPr lang="en-US" altLang="en-US"/>
          </a:p>
        </p:txBody>
      </p:sp>
      <p:sp>
        <p:nvSpPr>
          <p:cNvPr id="114690" name="Rectangle 2"/>
          <p:cNvSpPr>
            <a:spLocks noGrp="1" noChangeArrowheads="1"/>
          </p:cNvSpPr>
          <p:nvPr>
            <p:ph type="title"/>
          </p:nvPr>
        </p:nvSpPr>
        <p:spPr/>
        <p:txBody>
          <a:bodyPr/>
          <a:lstStyle/>
          <a:p>
            <a:r>
              <a:rPr lang="en-US" altLang="en-US"/>
              <a:t>Authentication Header (AH)</a:t>
            </a:r>
          </a:p>
        </p:txBody>
      </p:sp>
      <p:sp>
        <p:nvSpPr>
          <p:cNvPr id="114691" name="Rectangle 3"/>
          <p:cNvSpPr>
            <a:spLocks noGrp="1" noChangeArrowheads="1"/>
          </p:cNvSpPr>
          <p:nvPr>
            <p:ph type="body" idx="1"/>
          </p:nvPr>
        </p:nvSpPr>
        <p:spPr/>
        <p:txBody>
          <a:bodyPr/>
          <a:lstStyle/>
          <a:p>
            <a:r>
              <a:rPr lang="en-US" altLang="en-US"/>
              <a:t>Data integrity</a:t>
            </a:r>
          </a:p>
          <a:p>
            <a:pPr lvl="1"/>
            <a:r>
              <a:rPr lang="en-US" altLang="en-US"/>
              <a:t>Entire packet has not been tampered with</a:t>
            </a:r>
          </a:p>
          <a:p>
            <a:r>
              <a:rPr lang="en-US" altLang="en-US"/>
              <a:t>Authentication</a:t>
            </a:r>
          </a:p>
          <a:p>
            <a:pPr lvl="1"/>
            <a:r>
              <a:rPr lang="en-US" altLang="en-US"/>
              <a:t>Can “trust” IP address source</a:t>
            </a:r>
          </a:p>
          <a:p>
            <a:pPr lvl="1"/>
            <a:r>
              <a:rPr lang="en-US" altLang="en-US"/>
              <a:t>Use MAC to authenticate</a:t>
            </a:r>
          </a:p>
          <a:p>
            <a:r>
              <a:rPr lang="en-US" altLang="en-US"/>
              <a:t>Anti-replay feature</a:t>
            </a:r>
          </a:p>
          <a:p>
            <a:r>
              <a:rPr lang="en-US" altLang="en-US"/>
              <a:t>Integrity check value</a:t>
            </a:r>
          </a:p>
        </p:txBody>
      </p:sp>
    </p:spTree>
    <p:extLst>
      <p:ext uri="{BB962C8B-B14F-4D97-AF65-F5344CB8AC3E}">
        <p14:creationId xmlns:p14="http://schemas.microsoft.com/office/powerpoint/2010/main" val="33202532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69B41E0-3156-4085-9181-13DD4A500B5A}" type="slidenum">
              <a:rPr lang="en-US" altLang="en-US"/>
              <a:pPr/>
              <a:t>39</a:t>
            </a:fld>
            <a:endParaRPr lang="en-US" altLang="en-US"/>
          </a:p>
        </p:txBody>
      </p:sp>
      <p:sp>
        <p:nvSpPr>
          <p:cNvPr id="118786" name="Rectangle 2"/>
          <p:cNvSpPr>
            <a:spLocks noGrp="1" noChangeArrowheads="1"/>
          </p:cNvSpPr>
          <p:nvPr>
            <p:ph type="title"/>
          </p:nvPr>
        </p:nvSpPr>
        <p:spPr/>
        <p:txBody>
          <a:bodyPr/>
          <a:lstStyle/>
          <a:p>
            <a:r>
              <a:rPr lang="en-US" altLang="en-US"/>
              <a:t>Integrity Check Value - ICV</a:t>
            </a:r>
          </a:p>
        </p:txBody>
      </p:sp>
      <p:sp>
        <p:nvSpPr>
          <p:cNvPr id="118787" name="Rectangle 3"/>
          <p:cNvSpPr>
            <a:spLocks noGrp="1" noChangeArrowheads="1"/>
          </p:cNvSpPr>
          <p:nvPr>
            <p:ph type="body" idx="1"/>
          </p:nvPr>
        </p:nvSpPr>
        <p:spPr/>
        <p:txBody>
          <a:bodyPr>
            <a:normAutofit lnSpcReduction="10000"/>
          </a:bodyPr>
          <a:lstStyle/>
          <a:p>
            <a:r>
              <a:rPr lang="en-US" altLang="en-US"/>
              <a:t>Message authentication code (MAC)  calculated over</a:t>
            </a:r>
          </a:p>
          <a:p>
            <a:pPr lvl="1"/>
            <a:r>
              <a:rPr lang="en-US" altLang="en-US">
                <a:solidFill>
                  <a:schemeClr val="folHlink"/>
                </a:solidFill>
              </a:rPr>
              <a:t>IP header fields that do not change or are predictable</a:t>
            </a:r>
            <a:endParaRPr lang="en-US" altLang="en-US"/>
          </a:p>
          <a:p>
            <a:pPr lvl="1"/>
            <a:r>
              <a:rPr lang="en-US" altLang="en-US"/>
              <a:t>IP header fields that are unpredictable are set to zero.</a:t>
            </a:r>
          </a:p>
          <a:p>
            <a:pPr lvl="1"/>
            <a:r>
              <a:rPr lang="en-US" altLang="en-US"/>
              <a:t>IPsec AH header with the ICV field set to zero.</a:t>
            </a:r>
          </a:p>
          <a:p>
            <a:pPr lvl="1"/>
            <a:r>
              <a:rPr lang="en-US" altLang="en-US"/>
              <a:t>Upper-level data</a:t>
            </a:r>
          </a:p>
          <a:p>
            <a:r>
              <a:rPr lang="en-US" altLang="en-US"/>
              <a:t>Code may be truncated to first 96 bits</a:t>
            </a:r>
          </a:p>
        </p:txBody>
      </p:sp>
    </p:spTree>
    <p:extLst>
      <p:ext uri="{BB962C8B-B14F-4D97-AF65-F5344CB8AC3E}">
        <p14:creationId xmlns:p14="http://schemas.microsoft.com/office/powerpoint/2010/main" val="14055258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SSH</a:t>
            </a:r>
            <a:endParaRPr lang="en-US" dirty="0"/>
          </a:p>
        </p:txBody>
      </p:sp>
      <p:sp>
        <p:nvSpPr>
          <p:cNvPr id="3" name="Content Placeholder 2"/>
          <p:cNvSpPr>
            <a:spLocks noGrp="1"/>
          </p:cNvSpPr>
          <p:nvPr>
            <p:ph idx="1"/>
          </p:nvPr>
        </p:nvSpPr>
        <p:spPr/>
        <p:txBody>
          <a:bodyPr/>
          <a:lstStyle/>
          <a:p>
            <a:r>
              <a:rPr lang="en-US" dirty="0" smtClean="0"/>
              <a:t>SSH authentication can be based on:</a:t>
            </a:r>
          </a:p>
          <a:p>
            <a:pPr lvl="1"/>
            <a:r>
              <a:rPr lang="en-US" dirty="0" smtClean="0"/>
              <a:t>Public keys, or</a:t>
            </a:r>
          </a:p>
          <a:p>
            <a:pPr lvl="1"/>
            <a:r>
              <a:rPr lang="en-US" dirty="0" smtClean="0"/>
              <a:t>Digital certificates, or</a:t>
            </a:r>
          </a:p>
          <a:p>
            <a:pPr lvl="1"/>
            <a:r>
              <a:rPr lang="en-US" dirty="0" smtClean="0"/>
              <a:t>Passwords</a:t>
            </a:r>
          </a:p>
          <a:p>
            <a:r>
              <a:rPr lang="en-US" dirty="0" smtClean="0"/>
              <a:t>Here, we consider </a:t>
            </a:r>
            <a:r>
              <a:rPr lang="en-US" b="1" i="1" dirty="0" smtClean="0"/>
              <a:t>certificate </a:t>
            </a:r>
            <a:r>
              <a:rPr lang="en-US" dirty="0" smtClean="0"/>
              <a:t>mode</a:t>
            </a:r>
          </a:p>
          <a:p>
            <a:pPr lvl="1"/>
            <a:r>
              <a:rPr lang="en-US" dirty="0" smtClean="0"/>
              <a:t>Other modes, see homework problems</a:t>
            </a:r>
          </a:p>
          <a:p>
            <a:r>
              <a:rPr lang="en-US" dirty="0" smtClean="0"/>
              <a:t>We consider slightly simplified SSH…</a:t>
            </a:r>
          </a:p>
        </p:txBody>
      </p:sp>
      <p:sp>
        <p:nvSpPr>
          <p:cNvPr id="4" name="Footer Placeholder 3"/>
          <p:cNvSpPr>
            <a:spLocks noGrp="1"/>
          </p:cNvSpPr>
          <p:nvPr>
            <p:ph type="ftr" sz="quarter" idx="10"/>
          </p:nvPr>
        </p:nvSpPr>
        <p:spPr/>
        <p:txBody>
          <a:bodyPr/>
          <a:lstStyle/>
          <a:p>
            <a:pPr>
              <a:defRPr/>
            </a:pPr>
            <a:r>
              <a:rPr lang="en-US" smtClean="0"/>
              <a:t> Part 3 </a:t>
            </a:r>
            <a:r>
              <a:rPr lang="en-US" smtClean="0">
                <a:sym typeface="Symbol" charset="2"/>
              </a:rPr>
              <a:t></a:t>
            </a:r>
            <a:r>
              <a:rPr lang="en-US" smtClean="0"/>
              <a:t> Protocols                                                                                                           </a:t>
            </a:r>
            <a:fld id="{90166F21-3AB9-0941-8E31-1D5D11D15234}" type="slidenum">
              <a:rPr lang="en-US" smtClean="0">
                <a:latin typeface="Times New Roman" charset="0"/>
              </a:rPr>
              <a:pPr>
                <a:defRPr/>
              </a:pPr>
              <a:t>4</a:t>
            </a:fld>
            <a:endParaRPr lang="en-US">
              <a:latin typeface="Times New Roman" charset="0"/>
            </a:endParaRPr>
          </a:p>
        </p:txBody>
      </p:sp>
    </p:spTree>
    <p:extLst>
      <p:ext uri="{BB962C8B-B14F-4D97-AF65-F5344CB8AC3E}">
        <p14:creationId xmlns:p14="http://schemas.microsoft.com/office/powerpoint/2010/main" val="4932097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3"/>
          <p:cNvSpPr>
            <a:spLocks noGrp="1"/>
          </p:cNvSpPr>
          <p:nvPr>
            <p:ph type="sldNum" sz="quarter" idx="10"/>
          </p:nvPr>
        </p:nvSpPr>
        <p:spPr>
          <a:xfrm>
            <a:off x="385424" y="6172200"/>
            <a:ext cx="2133600" cy="365125"/>
          </a:xfrm>
        </p:spPr>
        <p:txBody>
          <a:bodyPr/>
          <a:lstStyle/>
          <a:p>
            <a:fld id="{814F748F-3FEA-4E0F-9320-7C3AE3B266DB}" type="slidenum">
              <a:rPr lang="en-US" altLang="en-US"/>
              <a:pPr/>
              <a:t>40</a:t>
            </a:fld>
            <a:endParaRPr lang="en-US" altLang="en-US"/>
          </a:p>
        </p:txBody>
      </p:sp>
      <p:sp>
        <p:nvSpPr>
          <p:cNvPr id="129026" name="AutoShape 2"/>
          <p:cNvSpPr>
            <a:spLocks noChangeArrowheads="1"/>
          </p:cNvSpPr>
          <p:nvPr/>
        </p:nvSpPr>
        <p:spPr bwMode="auto">
          <a:xfrm>
            <a:off x="1337924" y="1568450"/>
            <a:ext cx="6019800" cy="3886200"/>
          </a:xfrm>
          <a:prstGeom prst="cube">
            <a:avLst>
              <a:gd name="adj" fmla="val 6866"/>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9029" name="Group 5"/>
          <p:cNvGrpSpPr>
            <a:grpSpLocks/>
          </p:cNvGrpSpPr>
          <p:nvPr/>
        </p:nvGrpSpPr>
        <p:grpSpPr bwMode="auto">
          <a:xfrm>
            <a:off x="1337924" y="1797050"/>
            <a:ext cx="5791200" cy="3657600"/>
            <a:chOff x="1872" y="1440"/>
            <a:chExt cx="3648" cy="2304"/>
          </a:xfrm>
        </p:grpSpPr>
        <p:sp>
          <p:nvSpPr>
            <p:cNvPr id="129030" name="Rectangle 6"/>
            <p:cNvSpPr>
              <a:spLocks noChangeArrowheads="1"/>
            </p:cNvSpPr>
            <p:nvPr/>
          </p:nvSpPr>
          <p:spPr bwMode="auto">
            <a:xfrm>
              <a:off x="1872" y="1440"/>
              <a:ext cx="3648" cy="2304"/>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31" name="Rectangle 7"/>
            <p:cNvSpPr>
              <a:spLocks noChangeArrowheads="1"/>
            </p:cNvSpPr>
            <p:nvPr/>
          </p:nvSpPr>
          <p:spPr bwMode="auto">
            <a:xfrm>
              <a:off x="1872" y="1824"/>
              <a:ext cx="3648" cy="384"/>
            </a:xfrm>
            <a:prstGeom prst="rect">
              <a:avLst/>
            </a:prstGeom>
            <a:solidFill>
              <a:schemeClr val="accent1"/>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sz="2400" b="1">
                <a:latin typeface="Arial" charset="0"/>
              </a:endParaRPr>
            </a:p>
          </p:txBody>
        </p:sp>
        <p:sp>
          <p:nvSpPr>
            <p:cNvPr id="129032" name="Rectangle 8"/>
            <p:cNvSpPr>
              <a:spLocks noChangeArrowheads="1"/>
            </p:cNvSpPr>
            <p:nvPr/>
          </p:nvSpPr>
          <p:spPr bwMode="auto">
            <a:xfrm>
              <a:off x="1872" y="2208"/>
              <a:ext cx="3648" cy="384"/>
            </a:xfrm>
            <a:prstGeom prst="rect">
              <a:avLst/>
            </a:prstGeom>
            <a:solidFill>
              <a:schemeClr val="accent1"/>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sz="2400" b="1">
                <a:latin typeface="Arial" charset="0"/>
              </a:endParaRPr>
            </a:p>
          </p:txBody>
        </p:sp>
        <p:sp>
          <p:nvSpPr>
            <p:cNvPr id="129033" name="Rectangle 9"/>
            <p:cNvSpPr>
              <a:spLocks noChangeArrowheads="1"/>
            </p:cNvSpPr>
            <p:nvPr/>
          </p:nvSpPr>
          <p:spPr bwMode="auto">
            <a:xfrm>
              <a:off x="1872" y="2592"/>
              <a:ext cx="3648" cy="1152"/>
            </a:xfrm>
            <a:prstGeom prst="rect">
              <a:avLst/>
            </a:prstGeom>
            <a:solidFill>
              <a:schemeClr val="accent1"/>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b="1">
                <a:latin typeface="Arial" charset="0"/>
              </a:endParaRPr>
            </a:p>
          </p:txBody>
        </p:sp>
        <p:sp>
          <p:nvSpPr>
            <p:cNvPr id="129034" name="Rectangle 10"/>
            <p:cNvSpPr>
              <a:spLocks noChangeArrowheads="1"/>
            </p:cNvSpPr>
            <p:nvPr/>
          </p:nvSpPr>
          <p:spPr bwMode="auto">
            <a:xfrm>
              <a:off x="2784" y="1440"/>
              <a:ext cx="912" cy="384"/>
            </a:xfrm>
            <a:prstGeom prst="rect">
              <a:avLst/>
            </a:prstGeom>
            <a:solidFill>
              <a:schemeClr val="accent1"/>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sz="1800" b="1">
                <a:latin typeface="Arial" charset="0"/>
              </a:endParaRPr>
            </a:p>
          </p:txBody>
        </p:sp>
        <p:sp>
          <p:nvSpPr>
            <p:cNvPr id="129035" name="Rectangle 11"/>
            <p:cNvSpPr>
              <a:spLocks noChangeArrowheads="1"/>
            </p:cNvSpPr>
            <p:nvPr/>
          </p:nvSpPr>
          <p:spPr bwMode="auto">
            <a:xfrm>
              <a:off x="3696" y="1440"/>
              <a:ext cx="1824" cy="384"/>
            </a:xfrm>
            <a:prstGeom prst="rect">
              <a:avLst/>
            </a:prstGeom>
            <a:solidFill>
              <a:schemeClr val="accent1"/>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sz="2400" b="1">
                <a:latin typeface="Arial" charset="0"/>
              </a:endParaRPr>
            </a:p>
          </p:txBody>
        </p:sp>
        <p:sp>
          <p:nvSpPr>
            <p:cNvPr id="129036" name="Line 12"/>
            <p:cNvSpPr>
              <a:spLocks noChangeShapeType="1"/>
            </p:cNvSpPr>
            <p:nvPr/>
          </p:nvSpPr>
          <p:spPr bwMode="auto">
            <a:xfrm>
              <a:off x="1872" y="2976"/>
              <a:ext cx="144" cy="0"/>
            </a:xfrm>
            <a:prstGeom prst="line">
              <a:avLst/>
            </a:prstGeom>
            <a:noFill/>
            <a:ln w="1270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37" name="Line 13"/>
            <p:cNvSpPr>
              <a:spLocks noChangeShapeType="1"/>
            </p:cNvSpPr>
            <p:nvPr/>
          </p:nvSpPr>
          <p:spPr bwMode="auto">
            <a:xfrm>
              <a:off x="1872" y="3360"/>
              <a:ext cx="144" cy="0"/>
            </a:xfrm>
            <a:prstGeom prst="line">
              <a:avLst/>
            </a:prstGeom>
            <a:noFill/>
            <a:ln w="1270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38" name="Line 14"/>
            <p:cNvSpPr>
              <a:spLocks noChangeShapeType="1"/>
            </p:cNvSpPr>
            <p:nvPr/>
          </p:nvSpPr>
          <p:spPr bwMode="auto">
            <a:xfrm>
              <a:off x="5376" y="2976"/>
              <a:ext cx="144" cy="0"/>
            </a:xfrm>
            <a:prstGeom prst="line">
              <a:avLst/>
            </a:prstGeom>
            <a:noFill/>
            <a:ln w="1270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39" name="Line 15"/>
            <p:cNvSpPr>
              <a:spLocks noChangeShapeType="1"/>
            </p:cNvSpPr>
            <p:nvPr/>
          </p:nvSpPr>
          <p:spPr bwMode="auto">
            <a:xfrm>
              <a:off x="5376" y="3360"/>
              <a:ext cx="144" cy="0"/>
            </a:xfrm>
            <a:prstGeom prst="line">
              <a:avLst/>
            </a:prstGeom>
            <a:noFill/>
            <a:ln w="1270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29040" name="Rectangle 16"/>
          <p:cNvSpPr>
            <a:spLocks noChangeArrowheads="1"/>
          </p:cNvSpPr>
          <p:nvPr/>
        </p:nvSpPr>
        <p:spPr bwMode="auto">
          <a:xfrm>
            <a:off x="1337924" y="1797050"/>
            <a:ext cx="1447800" cy="609600"/>
          </a:xfrm>
          <a:prstGeom prst="rect">
            <a:avLst/>
          </a:prstGeom>
          <a:solidFill>
            <a:schemeClr val="accent1"/>
          </a:solidFill>
          <a:ln w="12700" cap="sq">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altLang="en-US" sz="1600" b="1">
              <a:latin typeface="Arial" charset="0"/>
            </a:endParaRPr>
          </a:p>
        </p:txBody>
      </p:sp>
      <p:sp>
        <p:nvSpPr>
          <p:cNvPr id="129054" name="Rectangle 30"/>
          <p:cNvSpPr>
            <a:spLocks noChangeArrowheads="1"/>
          </p:cNvSpPr>
          <p:nvPr/>
        </p:nvSpPr>
        <p:spPr bwMode="auto">
          <a:xfrm>
            <a:off x="3776324" y="2482850"/>
            <a:ext cx="674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b="1">
                <a:latin typeface="Arial" charset="0"/>
              </a:rPr>
              <a:t>SPI</a:t>
            </a:r>
          </a:p>
        </p:txBody>
      </p:sp>
      <p:sp>
        <p:nvSpPr>
          <p:cNvPr id="129055" name="Rectangle 31"/>
          <p:cNvSpPr>
            <a:spLocks noChangeArrowheads="1"/>
          </p:cNvSpPr>
          <p:nvPr/>
        </p:nvSpPr>
        <p:spPr bwMode="auto">
          <a:xfrm>
            <a:off x="2785724" y="3092450"/>
            <a:ext cx="2860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b="1">
                <a:latin typeface="Arial" charset="0"/>
              </a:rPr>
              <a:t>Sequence Number</a:t>
            </a:r>
          </a:p>
        </p:txBody>
      </p:sp>
      <p:sp>
        <p:nvSpPr>
          <p:cNvPr id="129056" name="Rectangle 32"/>
          <p:cNvSpPr>
            <a:spLocks noChangeArrowheads="1"/>
          </p:cNvSpPr>
          <p:nvPr/>
        </p:nvSpPr>
        <p:spPr bwMode="auto">
          <a:xfrm>
            <a:off x="3852524" y="4173538"/>
            <a:ext cx="7762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b="1">
                <a:latin typeface="Arial" charset="0"/>
              </a:rPr>
              <a:t>ICV</a:t>
            </a:r>
          </a:p>
        </p:txBody>
      </p:sp>
      <p:sp>
        <p:nvSpPr>
          <p:cNvPr id="129057" name="Rectangle 33"/>
          <p:cNvSpPr>
            <a:spLocks noChangeArrowheads="1"/>
          </p:cNvSpPr>
          <p:nvPr/>
        </p:nvSpPr>
        <p:spPr bwMode="auto">
          <a:xfrm>
            <a:off x="1414124" y="1825625"/>
            <a:ext cx="1524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600" b="1">
                <a:latin typeface="Arial" charset="0"/>
              </a:rPr>
              <a:t>Next Header </a:t>
            </a:r>
            <a:br>
              <a:rPr lang="en-US" altLang="en-US" sz="1600" b="1">
                <a:latin typeface="Arial" charset="0"/>
              </a:rPr>
            </a:br>
            <a:r>
              <a:rPr lang="en-US" altLang="en-US" sz="1600" b="1">
                <a:latin typeface="Arial" charset="0"/>
              </a:rPr>
              <a:t>(TCP/UDP)</a:t>
            </a:r>
          </a:p>
        </p:txBody>
      </p:sp>
      <p:sp>
        <p:nvSpPr>
          <p:cNvPr id="129058" name="Rectangle 34"/>
          <p:cNvSpPr>
            <a:spLocks noChangeArrowheads="1"/>
          </p:cNvSpPr>
          <p:nvPr/>
        </p:nvSpPr>
        <p:spPr bwMode="auto">
          <a:xfrm>
            <a:off x="2785724" y="1797050"/>
            <a:ext cx="1524000"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400" b="1">
                <a:latin typeface="Arial" charset="0"/>
              </a:rPr>
              <a:t>Payload Length</a:t>
            </a:r>
          </a:p>
          <a:p>
            <a:pPr eaLnBrk="1" hangingPunct="1">
              <a:spcBef>
                <a:spcPct val="50000"/>
              </a:spcBef>
            </a:pPr>
            <a:r>
              <a:rPr lang="en-US" altLang="en-US" sz="1400" b="1">
                <a:latin typeface="Arial" charset="0"/>
              </a:rPr>
              <a:t>6-2=4</a:t>
            </a:r>
          </a:p>
        </p:txBody>
      </p:sp>
      <p:sp>
        <p:nvSpPr>
          <p:cNvPr id="129059" name="Rectangle 35"/>
          <p:cNvSpPr>
            <a:spLocks noChangeArrowheads="1"/>
          </p:cNvSpPr>
          <p:nvPr/>
        </p:nvSpPr>
        <p:spPr bwMode="auto">
          <a:xfrm>
            <a:off x="4919324" y="1873250"/>
            <a:ext cx="1558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400" b="1">
                <a:latin typeface="Arial" charset="0"/>
              </a:rPr>
              <a:t>Reserved</a:t>
            </a:r>
          </a:p>
        </p:txBody>
      </p:sp>
      <p:sp>
        <p:nvSpPr>
          <p:cNvPr id="129060" name="Line 36"/>
          <p:cNvSpPr>
            <a:spLocks noChangeShapeType="1"/>
          </p:cNvSpPr>
          <p:nvPr/>
        </p:nvSpPr>
        <p:spPr bwMode="auto">
          <a:xfrm flipV="1">
            <a:off x="7129124" y="4006850"/>
            <a:ext cx="228600" cy="228600"/>
          </a:xfrm>
          <a:prstGeom prst="line">
            <a:avLst/>
          </a:prstGeom>
          <a:noFill/>
          <a:ln w="12700" cap="sq">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61" name="Line 37"/>
          <p:cNvSpPr>
            <a:spLocks noChangeShapeType="1"/>
          </p:cNvSpPr>
          <p:nvPr/>
        </p:nvSpPr>
        <p:spPr bwMode="auto">
          <a:xfrm flipV="1">
            <a:off x="7129124" y="4616450"/>
            <a:ext cx="228600" cy="228600"/>
          </a:xfrm>
          <a:prstGeom prst="line">
            <a:avLst/>
          </a:prstGeom>
          <a:noFill/>
          <a:ln w="12700" cap="sq">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62" name="Line 38"/>
          <p:cNvSpPr>
            <a:spLocks noChangeShapeType="1"/>
          </p:cNvSpPr>
          <p:nvPr/>
        </p:nvSpPr>
        <p:spPr bwMode="auto">
          <a:xfrm flipV="1">
            <a:off x="7129124" y="3397250"/>
            <a:ext cx="228600" cy="228600"/>
          </a:xfrm>
          <a:prstGeom prst="line">
            <a:avLst/>
          </a:prstGeom>
          <a:noFill/>
          <a:ln w="12700" cap="sq">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63" name="Line 39"/>
          <p:cNvSpPr>
            <a:spLocks noChangeShapeType="1"/>
          </p:cNvSpPr>
          <p:nvPr/>
        </p:nvSpPr>
        <p:spPr bwMode="auto">
          <a:xfrm flipV="1">
            <a:off x="7129124" y="2787650"/>
            <a:ext cx="228600" cy="228600"/>
          </a:xfrm>
          <a:prstGeom prst="line">
            <a:avLst/>
          </a:prstGeom>
          <a:noFill/>
          <a:ln w="12700" cap="sq">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64" name="Line 40"/>
          <p:cNvSpPr>
            <a:spLocks noChangeShapeType="1"/>
          </p:cNvSpPr>
          <p:nvPr/>
        </p:nvSpPr>
        <p:spPr bwMode="auto">
          <a:xfrm flipV="1">
            <a:off x="7129124" y="2178050"/>
            <a:ext cx="228600" cy="228600"/>
          </a:xfrm>
          <a:prstGeom prst="line">
            <a:avLst/>
          </a:prstGeom>
          <a:noFill/>
          <a:ln w="12700" cap="sq">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65" name="Line 41"/>
          <p:cNvSpPr>
            <a:spLocks noChangeShapeType="1"/>
          </p:cNvSpPr>
          <p:nvPr/>
        </p:nvSpPr>
        <p:spPr bwMode="auto">
          <a:xfrm flipV="1">
            <a:off x="4233524" y="1568450"/>
            <a:ext cx="228600" cy="228600"/>
          </a:xfrm>
          <a:prstGeom prst="line">
            <a:avLst/>
          </a:prstGeom>
          <a:noFill/>
          <a:ln w="12700" cap="sq">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66" name="Line 42"/>
          <p:cNvSpPr>
            <a:spLocks noChangeShapeType="1"/>
          </p:cNvSpPr>
          <p:nvPr/>
        </p:nvSpPr>
        <p:spPr bwMode="auto">
          <a:xfrm flipV="1">
            <a:off x="2785724" y="1568450"/>
            <a:ext cx="228600" cy="228600"/>
          </a:xfrm>
          <a:prstGeom prst="line">
            <a:avLst/>
          </a:prstGeom>
          <a:noFill/>
          <a:ln w="12700" cap="sq">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068" name="Rectangle 44"/>
          <p:cNvSpPr>
            <a:spLocks noGrp="1" noChangeArrowheads="1"/>
          </p:cNvSpPr>
          <p:nvPr>
            <p:ph type="title"/>
          </p:nvPr>
        </p:nvSpPr>
        <p:spPr/>
        <p:txBody>
          <a:bodyPr/>
          <a:lstStyle/>
          <a:p>
            <a:r>
              <a:rPr lang="en-US" altLang="en-US"/>
              <a:t>IPsec Authentication Header</a:t>
            </a:r>
          </a:p>
        </p:txBody>
      </p:sp>
    </p:spTree>
    <p:extLst>
      <p:ext uri="{BB962C8B-B14F-4D97-AF65-F5344CB8AC3E}">
        <p14:creationId xmlns:p14="http://schemas.microsoft.com/office/powerpoint/2010/main" val="28344700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1000"/>
                                  </p:stCondLst>
                                  <p:childTnLst>
                                    <p:set>
                                      <p:cBhvr>
                                        <p:cTn id="6" dur="1" fill="hold">
                                          <p:stCondLst>
                                            <p:cond delay="0"/>
                                          </p:stCondLst>
                                        </p:cTn>
                                        <p:tgtEl>
                                          <p:spTgt spid="129057"/>
                                        </p:tgtEl>
                                        <p:attrNameLst>
                                          <p:attrName>style.visibility</p:attrName>
                                        </p:attrNameLst>
                                      </p:cBhvr>
                                      <p:to>
                                        <p:strVal val="visible"/>
                                      </p:to>
                                    </p:set>
                                    <p:animEffect transition="in" filter="checkerboard(across)">
                                      <p:cBhvr>
                                        <p:cTn id="7" dur="500"/>
                                        <p:tgtEl>
                                          <p:spTgt spid="129057"/>
                                        </p:tgtEl>
                                      </p:cBhvr>
                                    </p:animEffect>
                                  </p:childTnLst>
                                </p:cTn>
                              </p:par>
                            </p:childTnLst>
                          </p:cTn>
                        </p:par>
                        <p:par>
                          <p:cTn id="8" fill="hold" nodeType="afterGroup">
                            <p:stCondLst>
                              <p:cond delay="1500"/>
                            </p:stCondLst>
                            <p:childTnLst>
                              <p:par>
                                <p:cTn id="9" presetID="5" presetClass="entr" presetSubtype="10" fill="hold" grpId="0" nodeType="afterEffect">
                                  <p:stCondLst>
                                    <p:cond delay="2000"/>
                                  </p:stCondLst>
                                  <p:childTnLst>
                                    <p:set>
                                      <p:cBhvr>
                                        <p:cTn id="10" dur="1" fill="hold">
                                          <p:stCondLst>
                                            <p:cond delay="0"/>
                                          </p:stCondLst>
                                        </p:cTn>
                                        <p:tgtEl>
                                          <p:spTgt spid="129058"/>
                                        </p:tgtEl>
                                        <p:attrNameLst>
                                          <p:attrName>style.visibility</p:attrName>
                                        </p:attrNameLst>
                                      </p:cBhvr>
                                      <p:to>
                                        <p:strVal val="visible"/>
                                      </p:to>
                                    </p:set>
                                    <p:animEffect transition="in" filter="checkerboard(across)">
                                      <p:cBhvr>
                                        <p:cTn id="11" dur="500"/>
                                        <p:tgtEl>
                                          <p:spTgt spid="129058"/>
                                        </p:tgtEl>
                                      </p:cBhvr>
                                    </p:animEffect>
                                  </p:childTnLst>
                                </p:cTn>
                              </p:par>
                            </p:childTnLst>
                          </p:cTn>
                        </p:par>
                        <p:par>
                          <p:cTn id="12" fill="hold" nodeType="afterGroup">
                            <p:stCondLst>
                              <p:cond delay="4000"/>
                            </p:stCondLst>
                            <p:childTnLst>
                              <p:par>
                                <p:cTn id="13" presetID="5" presetClass="entr" presetSubtype="10" fill="hold" grpId="0" nodeType="afterEffect">
                                  <p:stCondLst>
                                    <p:cond delay="2000"/>
                                  </p:stCondLst>
                                  <p:childTnLst>
                                    <p:set>
                                      <p:cBhvr>
                                        <p:cTn id="14" dur="1" fill="hold">
                                          <p:stCondLst>
                                            <p:cond delay="0"/>
                                          </p:stCondLst>
                                        </p:cTn>
                                        <p:tgtEl>
                                          <p:spTgt spid="129059"/>
                                        </p:tgtEl>
                                        <p:attrNameLst>
                                          <p:attrName>style.visibility</p:attrName>
                                        </p:attrNameLst>
                                      </p:cBhvr>
                                      <p:to>
                                        <p:strVal val="visible"/>
                                      </p:to>
                                    </p:set>
                                    <p:animEffect transition="in" filter="checkerboard(across)">
                                      <p:cBhvr>
                                        <p:cTn id="15" dur="500"/>
                                        <p:tgtEl>
                                          <p:spTgt spid="129059"/>
                                        </p:tgtEl>
                                      </p:cBhvr>
                                    </p:animEffect>
                                  </p:childTnLst>
                                </p:cTn>
                              </p:par>
                            </p:childTnLst>
                          </p:cTn>
                        </p:par>
                        <p:par>
                          <p:cTn id="16" fill="hold" nodeType="afterGroup">
                            <p:stCondLst>
                              <p:cond delay="6500"/>
                            </p:stCondLst>
                            <p:childTnLst>
                              <p:par>
                                <p:cTn id="17" presetID="5" presetClass="entr" presetSubtype="10" fill="hold" grpId="0" nodeType="afterEffect">
                                  <p:stCondLst>
                                    <p:cond delay="1000"/>
                                  </p:stCondLst>
                                  <p:childTnLst>
                                    <p:set>
                                      <p:cBhvr>
                                        <p:cTn id="18" dur="1" fill="hold">
                                          <p:stCondLst>
                                            <p:cond delay="0"/>
                                          </p:stCondLst>
                                        </p:cTn>
                                        <p:tgtEl>
                                          <p:spTgt spid="129054"/>
                                        </p:tgtEl>
                                        <p:attrNameLst>
                                          <p:attrName>style.visibility</p:attrName>
                                        </p:attrNameLst>
                                      </p:cBhvr>
                                      <p:to>
                                        <p:strVal val="visible"/>
                                      </p:to>
                                    </p:set>
                                    <p:animEffect transition="in" filter="checkerboard(across)">
                                      <p:cBhvr>
                                        <p:cTn id="19" dur="500"/>
                                        <p:tgtEl>
                                          <p:spTgt spid="129054"/>
                                        </p:tgtEl>
                                      </p:cBhvr>
                                    </p:animEffect>
                                  </p:childTnLst>
                                </p:cTn>
                              </p:par>
                            </p:childTnLst>
                          </p:cTn>
                        </p:par>
                        <p:par>
                          <p:cTn id="20" fill="hold" nodeType="afterGroup">
                            <p:stCondLst>
                              <p:cond delay="8000"/>
                            </p:stCondLst>
                            <p:childTnLst>
                              <p:par>
                                <p:cTn id="21" presetID="5" presetClass="entr" presetSubtype="10" fill="hold" grpId="0" nodeType="afterEffect">
                                  <p:stCondLst>
                                    <p:cond delay="1000"/>
                                  </p:stCondLst>
                                  <p:childTnLst>
                                    <p:set>
                                      <p:cBhvr>
                                        <p:cTn id="22" dur="1" fill="hold">
                                          <p:stCondLst>
                                            <p:cond delay="0"/>
                                          </p:stCondLst>
                                        </p:cTn>
                                        <p:tgtEl>
                                          <p:spTgt spid="129055"/>
                                        </p:tgtEl>
                                        <p:attrNameLst>
                                          <p:attrName>style.visibility</p:attrName>
                                        </p:attrNameLst>
                                      </p:cBhvr>
                                      <p:to>
                                        <p:strVal val="visible"/>
                                      </p:to>
                                    </p:set>
                                    <p:animEffect transition="in" filter="checkerboard(across)">
                                      <p:cBhvr>
                                        <p:cTn id="23" dur="500"/>
                                        <p:tgtEl>
                                          <p:spTgt spid="129055"/>
                                        </p:tgtEl>
                                      </p:cBhvr>
                                    </p:animEffect>
                                  </p:childTnLst>
                                </p:cTn>
                              </p:par>
                            </p:childTnLst>
                          </p:cTn>
                        </p:par>
                        <p:par>
                          <p:cTn id="24" fill="hold" nodeType="afterGroup">
                            <p:stCondLst>
                              <p:cond delay="9500"/>
                            </p:stCondLst>
                            <p:childTnLst>
                              <p:par>
                                <p:cTn id="25" presetID="5" presetClass="entr" presetSubtype="10" fill="hold" grpId="0" nodeType="afterEffect">
                                  <p:stCondLst>
                                    <p:cond delay="0"/>
                                  </p:stCondLst>
                                  <p:childTnLst>
                                    <p:set>
                                      <p:cBhvr>
                                        <p:cTn id="26" dur="1" fill="hold">
                                          <p:stCondLst>
                                            <p:cond delay="0"/>
                                          </p:stCondLst>
                                        </p:cTn>
                                        <p:tgtEl>
                                          <p:spTgt spid="129056"/>
                                        </p:tgtEl>
                                        <p:attrNameLst>
                                          <p:attrName>style.visibility</p:attrName>
                                        </p:attrNameLst>
                                      </p:cBhvr>
                                      <p:to>
                                        <p:strVal val="visible"/>
                                      </p:to>
                                    </p:set>
                                    <p:animEffect transition="in" filter="checkerboard(across)">
                                      <p:cBhvr>
                                        <p:cTn id="27" dur="500"/>
                                        <p:tgtEl>
                                          <p:spTgt spid="129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54" grpId="0" autoUpdateAnimBg="0"/>
      <p:bldP spid="129055" grpId="0" autoUpdateAnimBg="0"/>
      <p:bldP spid="129056" grpId="0" autoUpdateAnimBg="0"/>
      <p:bldP spid="129057" grpId="0" autoUpdateAnimBg="0"/>
      <p:bldP spid="129058" grpId="0" autoUpdateAnimBg="0"/>
      <p:bldP spid="129059"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15C0A06-C548-4DCE-84E4-C42B32DA5B63}" type="slidenum">
              <a:rPr lang="en-US" altLang="en-US"/>
              <a:pPr/>
              <a:t>41</a:t>
            </a:fld>
            <a:endParaRPr lang="en-US" altLang="en-US"/>
          </a:p>
        </p:txBody>
      </p:sp>
      <p:sp>
        <p:nvSpPr>
          <p:cNvPr id="119814" name="Rectangle 6"/>
          <p:cNvSpPr>
            <a:spLocks noGrp="1" noChangeArrowheads="1"/>
          </p:cNvSpPr>
          <p:nvPr>
            <p:ph type="title"/>
          </p:nvPr>
        </p:nvSpPr>
        <p:spPr/>
        <p:txBody>
          <a:bodyPr>
            <a:normAutofit fontScale="90000"/>
          </a:bodyPr>
          <a:lstStyle/>
          <a:p>
            <a:r>
              <a:rPr lang="en-US" altLang="en-US"/>
              <a:t>Encapsulated Security Protocol (ESP)</a:t>
            </a:r>
          </a:p>
        </p:txBody>
      </p:sp>
      <p:sp>
        <p:nvSpPr>
          <p:cNvPr id="119815" name="Rectangle 7"/>
          <p:cNvSpPr>
            <a:spLocks noGrp="1" noChangeArrowheads="1"/>
          </p:cNvSpPr>
          <p:nvPr>
            <p:ph type="body" idx="1"/>
          </p:nvPr>
        </p:nvSpPr>
        <p:spPr/>
        <p:txBody>
          <a:bodyPr/>
          <a:lstStyle/>
          <a:p>
            <a:r>
              <a:rPr lang="en-US" altLang="en-US"/>
              <a:t>Confidentiality for upper layer protocol</a:t>
            </a:r>
          </a:p>
          <a:p>
            <a:r>
              <a:rPr lang="en-US" altLang="en-US"/>
              <a:t>Partial traffic flow confidentiality (Tunnel mode only)</a:t>
            </a:r>
          </a:p>
          <a:p>
            <a:r>
              <a:rPr lang="en-US" altLang="en-US"/>
              <a:t>Data origin authentication and connectionless integrity (optional)</a:t>
            </a:r>
          </a:p>
          <a:p>
            <a:endParaRPr lang="en-US" altLang="en-US"/>
          </a:p>
        </p:txBody>
      </p:sp>
    </p:spTree>
    <p:extLst>
      <p:ext uri="{BB962C8B-B14F-4D97-AF65-F5344CB8AC3E}">
        <p14:creationId xmlns:p14="http://schemas.microsoft.com/office/powerpoint/2010/main" val="7216622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a:xfrm>
            <a:off x="685800" y="457200"/>
            <a:ext cx="7772400" cy="914400"/>
          </a:xfrm>
        </p:spPr>
        <p:txBody>
          <a:bodyPr/>
          <a:lstStyle/>
          <a:p>
            <a:r>
              <a:rPr lang="en-US"/>
              <a:t>Comparison of IPSec Modes</a:t>
            </a:r>
          </a:p>
        </p:txBody>
      </p:sp>
      <p:sp>
        <p:nvSpPr>
          <p:cNvPr id="317443" name="Rectangle 3"/>
          <p:cNvSpPr>
            <a:spLocks noGrp="1" noChangeArrowheads="1"/>
          </p:cNvSpPr>
          <p:nvPr>
            <p:ph idx="1"/>
          </p:nvPr>
        </p:nvSpPr>
        <p:spPr>
          <a:xfrm>
            <a:off x="685800" y="1447800"/>
            <a:ext cx="4419600" cy="762000"/>
          </a:xfrm>
        </p:spPr>
        <p:txBody>
          <a:bodyPr/>
          <a:lstStyle/>
          <a:p>
            <a:r>
              <a:rPr lang="en-US"/>
              <a:t>Transport Mode</a:t>
            </a:r>
          </a:p>
        </p:txBody>
      </p:sp>
      <p:sp>
        <p:nvSpPr>
          <p:cNvPr id="32"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AF5F9255-C2F5-4823-BD5C-A1C3D4C62689}" type="slidenum">
              <a:rPr lang="en-US">
                <a:latin typeface="Times New Roman" pitchFamily="18" charset="0"/>
              </a:rPr>
              <a:pPr/>
              <a:t>42</a:t>
            </a:fld>
            <a:endParaRPr lang="en-US">
              <a:latin typeface="Times New Roman" pitchFamily="18" charset="0"/>
            </a:endParaRPr>
          </a:p>
        </p:txBody>
      </p:sp>
      <p:sp>
        <p:nvSpPr>
          <p:cNvPr id="317444" name="Rectangle 4"/>
          <p:cNvSpPr>
            <a:spLocks noChangeArrowheads="1"/>
          </p:cNvSpPr>
          <p:nvPr/>
        </p:nvSpPr>
        <p:spPr bwMode="auto">
          <a:xfrm>
            <a:off x="685800" y="3810000"/>
            <a:ext cx="3962400" cy="762000"/>
          </a:xfrm>
          <a:prstGeom prst="rect">
            <a:avLst/>
          </a:prstGeom>
          <a:noFill/>
          <a:ln w="9525">
            <a:noFill/>
            <a:miter lim="800000"/>
            <a:headEnd/>
            <a:tailEnd/>
          </a:ln>
          <a:effectLst/>
        </p:spPr>
        <p:txBody>
          <a:bodyPr/>
          <a:lstStyle/>
          <a:p>
            <a:pPr marL="342900" indent="-342900">
              <a:spcBef>
                <a:spcPct val="20000"/>
              </a:spcBef>
              <a:buClr>
                <a:schemeClr val="accent2"/>
              </a:buClr>
              <a:buSzPct val="75000"/>
              <a:buFont typeface="Wingdings" pitchFamily="2" charset="2"/>
              <a:buChar char="q"/>
            </a:pPr>
            <a:r>
              <a:rPr lang="en-US" sz="3200" b="0"/>
              <a:t>Tunnel Mode</a:t>
            </a:r>
          </a:p>
        </p:txBody>
      </p:sp>
      <p:sp>
        <p:nvSpPr>
          <p:cNvPr id="317445" name="Rectangle 5"/>
          <p:cNvSpPr>
            <a:spLocks noChangeArrowheads="1"/>
          </p:cNvSpPr>
          <p:nvPr/>
        </p:nvSpPr>
        <p:spPr bwMode="auto">
          <a:xfrm>
            <a:off x="990600" y="2209800"/>
            <a:ext cx="1357313" cy="446088"/>
          </a:xfrm>
          <a:prstGeom prst="rect">
            <a:avLst/>
          </a:prstGeom>
          <a:noFill/>
          <a:ln w="9525">
            <a:noFill/>
            <a:miter lim="800000"/>
            <a:headEnd/>
            <a:tailEnd/>
          </a:ln>
          <a:effectLst/>
        </p:spPr>
        <p:txBody>
          <a:bodyPr wrap="none">
            <a:spAutoFit/>
          </a:bodyPr>
          <a:lstStyle/>
          <a:p>
            <a:r>
              <a:rPr lang="en-US" sz="2000" b="0"/>
              <a:t>IP header</a:t>
            </a:r>
            <a:endParaRPr lang="en-US" b="0"/>
          </a:p>
        </p:txBody>
      </p:sp>
      <p:sp>
        <p:nvSpPr>
          <p:cNvPr id="317446" name="Rectangle 6"/>
          <p:cNvSpPr>
            <a:spLocks noChangeArrowheads="1"/>
          </p:cNvSpPr>
          <p:nvPr/>
        </p:nvSpPr>
        <p:spPr bwMode="auto">
          <a:xfrm>
            <a:off x="2411413" y="2228850"/>
            <a:ext cx="712787" cy="446088"/>
          </a:xfrm>
          <a:prstGeom prst="rect">
            <a:avLst/>
          </a:prstGeom>
          <a:noFill/>
          <a:ln w="9525">
            <a:noFill/>
            <a:miter lim="800000"/>
            <a:headEnd/>
            <a:tailEnd/>
          </a:ln>
          <a:effectLst/>
        </p:spPr>
        <p:txBody>
          <a:bodyPr wrap="none">
            <a:spAutoFit/>
          </a:bodyPr>
          <a:lstStyle/>
          <a:p>
            <a:r>
              <a:rPr lang="en-US" sz="2000" b="0"/>
              <a:t>data</a:t>
            </a:r>
            <a:endParaRPr lang="en-US" b="0"/>
          </a:p>
        </p:txBody>
      </p:sp>
      <p:sp>
        <p:nvSpPr>
          <p:cNvPr id="317447" name="Rectangle 7"/>
          <p:cNvSpPr>
            <a:spLocks noChangeArrowheads="1"/>
          </p:cNvSpPr>
          <p:nvPr/>
        </p:nvSpPr>
        <p:spPr bwMode="auto">
          <a:xfrm>
            <a:off x="990600" y="3219450"/>
            <a:ext cx="1411288" cy="446088"/>
          </a:xfrm>
          <a:prstGeom prst="rect">
            <a:avLst/>
          </a:prstGeom>
          <a:noFill/>
          <a:ln w="9525">
            <a:noFill/>
            <a:miter lim="800000"/>
            <a:headEnd/>
            <a:tailEnd/>
          </a:ln>
          <a:effectLst/>
        </p:spPr>
        <p:txBody>
          <a:bodyPr wrap="none">
            <a:spAutoFit/>
          </a:bodyPr>
          <a:lstStyle/>
          <a:p>
            <a:r>
              <a:rPr lang="en-US" sz="2000">
                <a:solidFill>
                  <a:schemeClr val="accent2"/>
                </a:solidFill>
              </a:rPr>
              <a:t>IP header</a:t>
            </a:r>
            <a:endParaRPr lang="en-US" b="0"/>
          </a:p>
        </p:txBody>
      </p:sp>
      <p:sp>
        <p:nvSpPr>
          <p:cNvPr id="317448" name="Rectangle 8"/>
          <p:cNvSpPr>
            <a:spLocks noChangeArrowheads="1"/>
          </p:cNvSpPr>
          <p:nvPr/>
        </p:nvSpPr>
        <p:spPr bwMode="auto">
          <a:xfrm>
            <a:off x="2438400" y="3219450"/>
            <a:ext cx="1165225" cy="446088"/>
          </a:xfrm>
          <a:prstGeom prst="rect">
            <a:avLst/>
          </a:prstGeom>
          <a:noFill/>
          <a:ln w="9525">
            <a:noFill/>
            <a:miter lim="800000"/>
            <a:headEnd/>
            <a:tailEnd/>
          </a:ln>
          <a:effectLst/>
        </p:spPr>
        <p:txBody>
          <a:bodyPr wrap="none">
            <a:spAutoFit/>
          </a:bodyPr>
          <a:lstStyle/>
          <a:p>
            <a:r>
              <a:rPr lang="en-US" sz="2000">
                <a:solidFill>
                  <a:srgbClr val="FF0000"/>
                </a:solidFill>
              </a:rPr>
              <a:t>ESP/AH</a:t>
            </a:r>
            <a:endParaRPr lang="en-US" b="0"/>
          </a:p>
        </p:txBody>
      </p:sp>
      <p:sp>
        <p:nvSpPr>
          <p:cNvPr id="317449" name="Rectangle 9"/>
          <p:cNvSpPr>
            <a:spLocks noChangeArrowheads="1"/>
          </p:cNvSpPr>
          <p:nvPr/>
        </p:nvSpPr>
        <p:spPr bwMode="auto">
          <a:xfrm>
            <a:off x="3733800" y="3208338"/>
            <a:ext cx="735013" cy="446087"/>
          </a:xfrm>
          <a:prstGeom prst="rect">
            <a:avLst/>
          </a:prstGeom>
          <a:noFill/>
          <a:ln w="9525">
            <a:noFill/>
            <a:miter lim="800000"/>
            <a:headEnd/>
            <a:tailEnd/>
          </a:ln>
          <a:effectLst/>
        </p:spPr>
        <p:txBody>
          <a:bodyPr wrap="none">
            <a:spAutoFit/>
          </a:bodyPr>
          <a:lstStyle/>
          <a:p>
            <a:r>
              <a:rPr lang="en-US" sz="2000">
                <a:solidFill>
                  <a:schemeClr val="accent2"/>
                </a:solidFill>
              </a:rPr>
              <a:t>data</a:t>
            </a:r>
            <a:endParaRPr lang="en-US" b="0"/>
          </a:p>
        </p:txBody>
      </p:sp>
      <p:sp>
        <p:nvSpPr>
          <p:cNvPr id="317450" name="Rectangle 10"/>
          <p:cNvSpPr>
            <a:spLocks noChangeArrowheads="1"/>
          </p:cNvSpPr>
          <p:nvPr/>
        </p:nvSpPr>
        <p:spPr bwMode="auto">
          <a:xfrm>
            <a:off x="990600" y="2217738"/>
            <a:ext cx="2133600" cy="457200"/>
          </a:xfrm>
          <a:prstGeom prst="rect">
            <a:avLst/>
          </a:prstGeom>
          <a:solidFill>
            <a:schemeClr val="accent1">
              <a:alpha val="0"/>
            </a:schemeClr>
          </a:solidFill>
          <a:ln w="9525">
            <a:solidFill>
              <a:schemeClr val="tx1"/>
            </a:solidFill>
            <a:miter lim="800000"/>
            <a:headEnd/>
            <a:tailEnd/>
          </a:ln>
          <a:effectLst/>
        </p:spPr>
        <p:txBody>
          <a:bodyPr wrap="none" anchor="ctr"/>
          <a:lstStyle/>
          <a:p>
            <a:endParaRPr lang="en-US"/>
          </a:p>
        </p:txBody>
      </p:sp>
      <p:sp>
        <p:nvSpPr>
          <p:cNvPr id="317451" name="Rectangle 11"/>
          <p:cNvSpPr>
            <a:spLocks noChangeArrowheads="1"/>
          </p:cNvSpPr>
          <p:nvPr/>
        </p:nvSpPr>
        <p:spPr bwMode="auto">
          <a:xfrm>
            <a:off x="990600" y="3200400"/>
            <a:ext cx="3505200" cy="457200"/>
          </a:xfrm>
          <a:prstGeom prst="rect">
            <a:avLst/>
          </a:prstGeom>
          <a:solidFill>
            <a:schemeClr val="accent1">
              <a:alpha val="0"/>
            </a:schemeClr>
          </a:solidFill>
          <a:ln w="9525">
            <a:solidFill>
              <a:schemeClr val="tx1"/>
            </a:solidFill>
            <a:miter lim="800000"/>
            <a:headEnd/>
            <a:tailEnd/>
          </a:ln>
          <a:effectLst/>
        </p:spPr>
        <p:txBody>
          <a:bodyPr wrap="none" anchor="ctr"/>
          <a:lstStyle/>
          <a:p>
            <a:endParaRPr lang="en-US"/>
          </a:p>
        </p:txBody>
      </p:sp>
      <p:sp>
        <p:nvSpPr>
          <p:cNvPr id="317452" name="Line 12"/>
          <p:cNvSpPr>
            <a:spLocks noChangeShapeType="1"/>
          </p:cNvSpPr>
          <p:nvPr/>
        </p:nvSpPr>
        <p:spPr bwMode="auto">
          <a:xfrm>
            <a:off x="2362200" y="2217738"/>
            <a:ext cx="0" cy="457200"/>
          </a:xfrm>
          <a:prstGeom prst="line">
            <a:avLst/>
          </a:prstGeom>
          <a:noFill/>
          <a:ln w="9525">
            <a:solidFill>
              <a:schemeClr val="tx1"/>
            </a:solidFill>
            <a:round/>
            <a:headEnd/>
            <a:tailEnd/>
          </a:ln>
          <a:effectLst/>
        </p:spPr>
        <p:txBody>
          <a:bodyPr wrap="none" anchor="ctr"/>
          <a:lstStyle/>
          <a:p>
            <a:endParaRPr lang="en-US"/>
          </a:p>
        </p:txBody>
      </p:sp>
      <p:sp>
        <p:nvSpPr>
          <p:cNvPr id="317453" name="Line 13"/>
          <p:cNvSpPr>
            <a:spLocks noChangeShapeType="1"/>
          </p:cNvSpPr>
          <p:nvPr/>
        </p:nvSpPr>
        <p:spPr bwMode="auto">
          <a:xfrm>
            <a:off x="2362200" y="3208338"/>
            <a:ext cx="0" cy="457200"/>
          </a:xfrm>
          <a:prstGeom prst="line">
            <a:avLst/>
          </a:prstGeom>
          <a:noFill/>
          <a:ln w="9525">
            <a:solidFill>
              <a:schemeClr val="tx1"/>
            </a:solidFill>
            <a:round/>
            <a:headEnd/>
            <a:tailEnd/>
          </a:ln>
          <a:effectLst/>
        </p:spPr>
        <p:txBody>
          <a:bodyPr wrap="none" anchor="ctr"/>
          <a:lstStyle/>
          <a:p>
            <a:endParaRPr lang="en-US"/>
          </a:p>
        </p:txBody>
      </p:sp>
      <p:sp>
        <p:nvSpPr>
          <p:cNvPr id="317454" name="Line 14"/>
          <p:cNvSpPr>
            <a:spLocks noChangeShapeType="1"/>
          </p:cNvSpPr>
          <p:nvPr/>
        </p:nvSpPr>
        <p:spPr bwMode="auto">
          <a:xfrm>
            <a:off x="3657600" y="3208338"/>
            <a:ext cx="0" cy="457200"/>
          </a:xfrm>
          <a:prstGeom prst="line">
            <a:avLst/>
          </a:prstGeom>
          <a:noFill/>
          <a:ln w="9525">
            <a:solidFill>
              <a:schemeClr val="tx1"/>
            </a:solidFill>
            <a:round/>
            <a:headEnd/>
            <a:tailEnd/>
          </a:ln>
          <a:effectLst/>
        </p:spPr>
        <p:txBody>
          <a:bodyPr wrap="none" anchor="ctr"/>
          <a:lstStyle/>
          <a:p>
            <a:endParaRPr lang="en-US"/>
          </a:p>
        </p:txBody>
      </p:sp>
      <p:sp>
        <p:nvSpPr>
          <p:cNvPr id="317455" name="Line 15"/>
          <p:cNvSpPr>
            <a:spLocks noChangeShapeType="1"/>
          </p:cNvSpPr>
          <p:nvPr/>
        </p:nvSpPr>
        <p:spPr bwMode="auto">
          <a:xfrm>
            <a:off x="1676400" y="2674938"/>
            <a:ext cx="0" cy="5334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317456" name="Line 16"/>
          <p:cNvSpPr>
            <a:spLocks noChangeShapeType="1"/>
          </p:cNvSpPr>
          <p:nvPr/>
        </p:nvSpPr>
        <p:spPr bwMode="auto">
          <a:xfrm>
            <a:off x="3124200" y="2674938"/>
            <a:ext cx="914400" cy="525462"/>
          </a:xfrm>
          <a:prstGeom prst="line">
            <a:avLst/>
          </a:prstGeom>
          <a:noFill/>
          <a:ln w="50800">
            <a:solidFill>
              <a:schemeClr val="tx1"/>
            </a:solidFill>
            <a:round/>
            <a:headEnd/>
            <a:tailEnd type="triangle" w="med" len="med"/>
          </a:ln>
          <a:effectLst/>
        </p:spPr>
        <p:txBody>
          <a:bodyPr wrap="none" anchor="ctr"/>
          <a:lstStyle/>
          <a:p>
            <a:endParaRPr lang="en-US"/>
          </a:p>
        </p:txBody>
      </p:sp>
      <p:sp>
        <p:nvSpPr>
          <p:cNvPr id="317457" name="Rectangle 17"/>
          <p:cNvSpPr>
            <a:spLocks noChangeArrowheads="1"/>
          </p:cNvSpPr>
          <p:nvPr/>
        </p:nvSpPr>
        <p:spPr bwMode="auto">
          <a:xfrm>
            <a:off x="3138488" y="4572000"/>
            <a:ext cx="1357312" cy="446088"/>
          </a:xfrm>
          <a:prstGeom prst="rect">
            <a:avLst/>
          </a:prstGeom>
          <a:noFill/>
          <a:ln w="9525">
            <a:noFill/>
            <a:miter lim="800000"/>
            <a:headEnd/>
            <a:tailEnd/>
          </a:ln>
          <a:effectLst/>
        </p:spPr>
        <p:txBody>
          <a:bodyPr wrap="none">
            <a:spAutoFit/>
          </a:bodyPr>
          <a:lstStyle/>
          <a:p>
            <a:r>
              <a:rPr lang="en-US" sz="2000" b="0"/>
              <a:t>IP header</a:t>
            </a:r>
            <a:endParaRPr lang="en-US" b="0"/>
          </a:p>
        </p:txBody>
      </p:sp>
      <p:sp>
        <p:nvSpPr>
          <p:cNvPr id="317458" name="Rectangle 18"/>
          <p:cNvSpPr>
            <a:spLocks noChangeArrowheads="1"/>
          </p:cNvSpPr>
          <p:nvPr/>
        </p:nvSpPr>
        <p:spPr bwMode="auto">
          <a:xfrm>
            <a:off x="4545013" y="4591050"/>
            <a:ext cx="712787" cy="446088"/>
          </a:xfrm>
          <a:prstGeom prst="rect">
            <a:avLst/>
          </a:prstGeom>
          <a:noFill/>
          <a:ln w="9525">
            <a:noFill/>
            <a:miter lim="800000"/>
            <a:headEnd/>
            <a:tailEnd/>
          </a:ln>
          <a:effectLst/>
        </p:spPr>
        <p:txBody>
          <a:bodyPr wrap="none">
            <a:spAutoFit/>
          </a:bodyPr>
          <a:lstStyle/>
          <a:p>
            <a:r>
              <a:rPr lang="en-US" sz="2000" b="0"/>
              <a:t>data</a:t>
            </a:r>
            <a:endParaRPr lang="en-US" b="0"/>
          </a:p>
        </p:txBody>
      </p:sp>
      <p:sp>
        <p:nvSpPr>
          <p:cNvPr id="317459" name="Rectangle 19"/>
          <p:cNvSpPr>
            <a:spLocks noChangeArrowheads="1"/>
          </p:cNvSpPr>
          <p:nvPr/>
        </p:nvSpPr>
        <p:spPr bwMode="auto">
          <a:xfrm>
            <a:off x="130175" y="5573713"/>
            <a:ext cx="1470025" cy="446087"/>
          </a:xfrm>
          <a:prstGeom prst="rect">
            <a:avLst/>
          </a:prstGeom>
          <a:noFill/>
          <a:ln w="9525">
            <a:noFill/>
            <a:miter lim="800000"/>
            <a:headEnd/>
            <a:tailEnd/>
          </a:ln>
          <a:effectLst/>
        </p:spPr>
        <p:txBody>
          <a:bodyPr wrap="none">
            <a:spAutoFit/>
          </a:bodyPr>
          <a:lstStyle/>
          <a:p>
            <a:r>
              <a:rPr lang="en-US" sz="2000" b="0"/>
              <a:t>new IP hdr</a:t>
            </a:r>
            <a:endParaRPr lang="en-US" b="0"/>
          </a:p>
        </p:txBody>
      </p:sp>
      <p:sp>
        <p:nvSpPr>
          <p:cNvPr id="317460" name="Rectangle 20"/>
          <p:cNvSpPr>
            <a:spLocks noChangeArrowheads="1"/>
          </p:cNvSpPr>
          <p:nvPr/>
        </p:nvSpPr>
        <p:spPr bwMode="auto">
          <a:xfrm>
            <a:off x="1809750" y="5573713"/>
            <a:ext cx="1165225" cy="446087"/>
          </a:xfrm>
          <a:prstGeom prst="rect">
            <a:avLst/>
          </a:prstGeom>
          <a:noFill/>
          <a:ln w="9525">
            <a:noFill/>
            <a:miter lim="800000"/>
            <a:headEnd/>
            <a:tailEnd/>
          </a:ln>
          <a:effectLst/>
        </p:spPr>
        <p:txBody>
          <a:bodyPr wrap="none">
            <a:spAutoFit/>
          </a:bodyPr>
          <a:lstStyle/>
          <a:p>
            <a:r>
              <a:rPr lang="en-US" sz="2000">
                <a:solidFill>
                  <a:srgbClr val="FF0000"/>
                </a:solidFill>
              </a:rPr>
              <a:t>ESP/AH</a:t>
            </a:r>
            <a:endParaRPr lang="en-US" b="0"/>
          </a:p>
        </p:txBody>
      </p:sp>
      <p:sp>
        <p:nvSpPr>
          <p:cNvPr id="317461" name="Rectangle 21"/>
          <p:cNvSpPr>
            <a:spLocks noChangeArrowheads="1"/>
          </p:cNvSpPr>
          <p:nvPr/>
        </p:nvSpPr>
        <p:spPr bwMode="auto">
          <a:xfrm>
            <a:off x="3124200" y="5562600"/>
            <a:ext cx="1411288" cy="446088"/>
          </a:xfrm>
          <a:prstGeom prst="rect">
            <a:avLst/>
          </a:prstGeom>
          <a:noFill/>
          <a:ln w="9525">
            <a:noFill/>
            <a:miter lim="800000"/>
            <a:headEnd/>
            <a:tailEnd/>
          </a:ln>
          <a:effectLst/>
        </p:spPr>
        <p:txBody>
          <a:bodyPr wrap="none">
            <a:spAutoFit/>
          </a:bodyPr>
          <a:lstStyle/>
          <a:p>
            <a:r>
              <a:rPr lang="en-US" sz="2000">
                <a:solidFill>
                  <a:schemeClr val="accent2"/>
                </a:solidFill>
              </a:rPr>
              <a:t>IP header</a:t>
            </a:r>
            <a:endParaRPr lang="en-US" b="0"/>
          </a:p>
        </p:txBody>
      </p:sp>
      <p:sp>
        <p:nvSpPr>
          <p:cNvPr id="317462" name="Rectangle 22"/>
          <p:cNvSpPr>
            <a:spLocks noChangeArrowheads="1"/>
          </p:cNvSpPr>
          <p:nvPr/>
        </p:nvSpPr>
        <p:spPr bwMode="auto">
          <a:xfrm>
            <a:off x="3124200" y="4579938"/>
            <a:ext cx="2133600" cy="457200"/>
          </a:xfrm>
          <a:prstGeom prst="rect">
            <a:avLst/>
          </a:prstGeom>
          <a:solidFill>
            <a:schemeClr val="accent1">
              <a:alpha val="0"/>
            </a:schemeClr>
          </a:solidFill>
          <a:ln w="9525">
            <a:solidFill>
              <a:schemeClr val="tx1"/>
            </a:solidFill>
            <a:miter lim="800000"/>
            <a:headEnd/>
            <a:tailEnd/>
          </a:ln>
          <a:effectLst/>
        </p:spPr>
        <p:txBody>
          <a:bodyPr wrap="none" anchor="ctr"/>
          <a:lstStyle/>
          <a:p>
            <a:endParaRPr lang="en-US"/>
          </a:p>
        </p:txBody>
      </p:sp>
      <p:sp>
        <p:nvSpPr>
          <p:cNvPr id="317463" name="Rectangle 23"/>
          <p:cNvSpPr>
            <a:spLocks noChangeArrowheads="1"/>
          </p:cNvSpPr>
          <p:nvPr/>
        </p:nvSpPr>
        <p:spPr bwMode="auto">
          <a:xfrm>
            <a:off x="76200" y="5562600"/>
            <a:ext cx="5181600" cy="457200"/>
          </a:xfrm>
          <a:prstGeom prst="rect">
            <a:avLst/>
          </a:prstGeom>
          <a:solidFill>
            <a:schemeClr val="accent1">
              <a:alpha val="0"/>
            </a:schemeClr>
          </a:solidFill>
          <a:ln w="9525">
            <a:solidFill>
              <a:schemeClr val="tx1"/>
            </a:solidFill>
            <a:miter lim="800000"/>
            <a:headEnd/>
            <a:tailEnd/>
          </a:ln>
          <a:effectLst/>
        </p:spPr>
        <p:txBody>
          <a:bodyPr wrap="none" anchor="ctr"/>
          <a:lstStyle/>
          <a:p>
            <a:endParaRPr lang="en-US"/>
          </a:p>
        </p:txBody>
      </p:sp>
      <p:sp>
        <p:nvSpPr>
          <p:cNvPr id="317464" name="Line 24"/>
          <p:cNvSpPr>
            <a:spLocks noChangeShapeType="1"/>
          </p:cNvSpPr>
          <p:nvPr/>
        </p:nvSpPr>
        <p:spPr bwMode="auto">
          <a:xfrm>
            <a:off x="4495800" y="4579938"/>
            <a:ext cx="0" cy="457200"/>
          </a:xfrm>
          <a:prstGeom prst="line">
            <a:avLst/>
          </a:prstGeom>
          <a:noFill/>
          <a:ln w="9525">
            <a:solidFill>
              <a:schemeClr val="tx1"/>
            </a:solidFill>
            <a:round/>
            <a:headEnd/>
            <a:tailEnd/>
          </a:ln>
          <a:effectLst/>
        </p:spPr>
        <p:txBody>
          <a:bodyPr wrap="none" anchor="ctr"/>
          <a:lstStyle/>
          <a:p>
            <a:endParaRPr lang="en-US"/>
          </a:p>
        </p:txBody>
      </p:sp>
      <p:sp>
        <p:nvSpPr>
          <p:cNvPr id="317465" name="Line 25"/>
          <p:cNvSpPr>
            <a:spLocks noChangeShapeType="1"/>
          </p:cNvSpPr>
          <p:nvPr/>
        </p:nvSpPr>
        <p:spPr bwMode="auto">
          <a:xfrm>
            <a:off x="1600200" y="5562600"/>
            <a:ext cx="0" cy="457200"/>
          </a:xfrm>
          <a:prstGeom prst="line">
            <a:avLst/>
          </a:prstGeom>
          <a:noFill/>
          <a:ln w="9525">
            <a:solidFill>
              <a:schemeClr val="tx1"/>
            </a:solidFill>
            <a:round/>
            <a:headEnd/>
            <a:tailEnd/>
          </a:ln>
          <a:effectLst/>
        </p:spPr>
        <p:txBody>
          <a:bodyPr wrap="none" anchor="ctr"/>
          <a:lstStyle/>
          <a:p>
            <a:endParaRPr lang="en-US"/>
          </a:p>
        </p:txBody>
      </p:sp>
      <p:sp>
        <p:nvSpPr>
          <p:cNvPr id="317466" name="Line 26"/>
          <p:cNvSpPr>
            <a:spLocks noChangeShapeType="1"/>
          </p:cNvSpPr>
          <p:nvPr/>
        </p:nvSpPr>
        <p:spPr bwMode="auto">
          <a:xfrm>
            <a:off x="3124200" y="5562600"/>
            <a:ext cx="0" cy="457200"/>
          </a:xfrm>
          <a:prstGeom prst="line">
            <a:avLst/>
          </a:prstGeom>
          <a:noFill/>
          <a:ln w="9525">
            <a:solidFill>
              <a:schemeClr val="tx1"/>
            </a:solidFill>
            <a:round/>
            <a:headEnd/>
            <a:tailEnd/>
          </a:ln>
          <a:effectLst/>
        </p:spPr>
        <p:txBody>
          <a:bodyPr wrap="none" anchor="ctr"/>
          <a:lstStyle/>
          <a:p>
            <a:endParaRPr lang="en-US"/>
          </a:p>
        </p:txBody>
      </p:sp>
      <p:sp>
        <p:nvSpPr>
          <p:cNvPr id="317467" name="Line 27"/>
          <p:cNvSpPr>
            <a:spLocks noChangeShapeType="1"/>
          </p:cNvSpPr>
          <p:nvPr/>
        </p:nvSpPr>
        <p:spPr bwMode="auto">
          <a:xfrm>
            <a:off x="3886200" y="5029200"/>
            <a:ext cx="0" cy="5334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317468" name="Line 28"/>
          <p:cNvSpPr>
            <a:spLocks noChangeShapeType="1"/>
          </p:cNvSpPr>
          <p:nvPr/>
        </p:nvSpPr>
        <p:spPr bwMode="auto">
          <a:xfrm>
            <a:off x="4876800" y="5029200"/>
            <a:ext cx="0" cy="5334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317469" name="Rectangle 29"/>
          <p:cNvSpPr>
            <a:spLocks noChangeArrowheads="1"/>
          </p:cNvSpPr>
          <p:nvPr/>
        </p:nvSpPr>
        <p:spPr bwMode="auto">
          <a:xfrm>
            <a:off x="4545013" y="5573713"/>
            <a:ext cx="735012" cy="446087"/>
          </a:xfrm>
          <a:prstGeom prst="rect">
            <a:avLst/>
          </a:prstGeom>
          <a:noFill/>
          <a:ln w="9525">
            <a:noFill/>
            <a:miter lim="800000"/>
            <a:headEnd/>
            <a:tailEnd/>
          </a:ln>
          <a:effectLst/>
        </p:spPr>
        <p:txBody>
          <a:bodyPr wrap="none">
            <a:spAutoFit/>
          </a:bodyPr>
          <a:lstStyle/>
          <a:p>
            <a:r>
              <a:rPr lang="en-US" sz="2000">
                <a:solidFill>
                  <a:schemeClr val="accent2"/>
                </a:solidFill>
              </a:rPr>
              <a:t>data</a:t>
            </a:r>
            <a:endParaRPr lang="en-US" b="0"/>
          </a:p>
        </p:txBody>
      </p:sp>
      <p:sp>
        <p:nvSpPr>
          <p:cNvPr id="317470" name="Line 30"/>
          <p:cNvSpPr>
            <a:spLocks noChangeShapeType="1"/>
          </p:cNvSpPr>
          <p:nvPr/>
        </p:nvSpPr>
        <p:spPr bwMode="auto">
          <a:xfrm>
            <a:off x="4495800" y="5562600"/>
            <a:ext cx="0" cy="457200"/>
          </a:xfrm>
          <a:prstGeom prst="line">
            <a:avLst/>
          </a:prstGeom>
          <a:noFill/>
          <a:ln w="9525">
            <a:solidFill>
              <a:schemeClr val="tx1"/>
            </a:solidFill>
            <a:round/>
            <a:headEnd/>
            <a:tailEnd/>
          </a:ln>
          <a:effectLst/>
        </p:spPr>
        <p:txBody>
          <a:bodyPr wrap="none" anchor="ctr"/>
          <a:lstStyle/>
          <a:p>
            <a:endParaRPr lang="en-US"/>
          </a:p>
        </p:txBody>
      </p:sp>
      <p:sp>
        <p:nvSpPr>
          <p:cNvPr id="317471" name="Rectangle 31"/>
          <p:cNvSpPr>
            <a:spLocks noChangeArrowheads="1"/>
          </p:cNvSpPr>
          <p:nvPr/>
        </p:nvSpPr>
        <p:spPr bwMode="auto">
          <a:xfrm>
            <a:off x="5410200" y="1447800"/>
            <a:ext cx="3429000" cy="4800600"/>
          </a:xfrm>
          <a:prstGeom prst="rect">
            <a:avLst/>
          </a:prstGeom>
          <a:noFill/>
          <a:ln w="9525">
            <a:noFill/>
            <a:miter lim="800000"/>
            <a:headEnd/>
            <a:tailEnd/>
          </a:ln>
          <a:effectLst/>
        </p:spPr>
        <p:txBody>
          <a:bodyPr/>
          <a:lstStyle/>
          <a:p>
            <a:pPr marL="342900" indent="-342900">
              <a:spcBef>
                <a:spcPct val="20000"/>
              </a:spcBef>
              <a:buClr>
                <a:schemeClr val="accent2"/>
              </a:buClr>
              <a:buSzPct val="75000"/>
              <a:buFont typeface="Wingdings" pitchFamily="2" charset="2"/>
              <a:buChar char="q"/>
            </a:pPr>
            <a:r>
              <a:rPr lang="en-US" sz="2800" b="0"/>
              <a:t>Transport Mode</a:t>
            </a:r>
          </a:p>
          <a:p>
            <a:pPr marL="742950" lvl="1" indent="-285750">
              <a:spcBef>
                <a:spcPct val="20000"/>
              </a:spcBef>
              <a:buClr>
                <a:schemeClr val="accent2"/>
              </a:buClr>
              <a:buSzPct val="95000"/>
              <a:buFontTx/>
              <a:buChar char="o"/>
            </a:pPr>
            <a:r>
              <a:rPr lang="en-US" b="0"/>
              <a:t>Host-to-host</a:t>
            </a:r>
          </a:p>
          <a:p>
            <a:pPr marL="342900" indent="-342900">
              <a:spcBef>
                <a:spcPct val="20000"/>
              </a:spcBef>
              <a:buClr>
                <a:schemeClr val="accent2"/>
              </a:buClr>
              <a:buSzPct val="75000"/>
              <a:buFont typeface="Wingdings" pitchFamily="2" charset="2"/>
              <a:buChar char="q"/>
            </a:pPr>
            <a:r>
              <a:rPr lang="en-US" sz="2800" b="0"/>
              <a:t>Tunnel Mode</a:t>
            </a:r>
          </a:p>
          <a:p>
            <a:pPr marL="742950" lvl="1" indent="-285750">
              <a:spcBef>
                <a:spcPct val="20000"/>
              </a:spcBef>
              <a:buClr>
                <a:schemeClr val="accent2"/>
              </a:buClr>
              <a:buSzPct val="95000"/>
              <a:buFontTx/>
              <a:buChar char="o"/>
            </a:pPr>
            <a:r>
              <a:rPr lang="en-US" b="0"/>
              <a:t>Firewall-to-firewall</a:t>
            </a:r>
          </a:p>
          <a:p>
            <a:pPr marL="342900" indent="-342900">
              <a:spcBef>
                <a:spcPct val="20000"/>
              </a:spcBef>
              <a:buClr>
                <a:schemeClr val="accent2"/>
              </a:buClr>
              <a:buSzPct val="75000"/>
              <a:buFont typeface="Wingdings" pitchFamily="2" charset="2"/>
              <a:buChar char="q"/>
            </a:pPr>
            <a:r>
              <a:rPr lang="en-US" sz="2800" b="0"/>
              <a:t>Transport mode not necessary</a:t>
            </a:r>
          </a:p>
          <a:p>
            <a:pPr marL="342900" indent="-342900">
              <a:spcBef>
                <a:spcPct val="20000"/>
              </a:spcBef>
              <a:buClr>
                <a:schemeClr val="accent2"/>
              </a:buClr>
              <a:buSzPct val="75000"/>
              <a:buFont typeface="Wingdings" pitchFamily="2" charset="2"/>
              <a:buChar char="q"/>
            </a:pPr>
            <a:r>
              <a:rPr lang="en-US" sz="2800" b="0"/>
              <a:t>Transport mode is more efficient</a:t>
            </a:r>
          </a:p>
        </p:txBody>
      </p:sp>
    </p:spTree>
    <p:extLst>
      <p:ext uri="{BB962C8B-B14F-4D97-AF65-F5344CB8AC3E}">
        <p14:creationId xmlns:p14="http://schemas.microsoft.com/office/powerpoint/2010/main" val="339974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17471">
                                            <p:txEl>
                                              <p:pRg st="0" end="0"/>
                                            </p:txEl>
                                          </p:spTgt>
                                        </p:tgtEl>
                                        <p:attrNameLst>
                                          <p:attrName>style.visibility</p:attrName>
                                        </p:attrNameLst>
                                      </p:cBhvr>
                                      <p:to>
                                        <p:strVal val="visible"/>
                                      </p:to>
                                    </p:set>
                                    <p:animEffect transition="in" filter="box(out)">
                                      <p:cBhvr>
                                        <p:cTn id="7" dur="500"/>
                                        <p:tgtEl>
                                          <p:spTgt spid="31747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317471">
                                            <p:txEl>
                                              <p:pRg st="1" end="1"/>
                                            </p:txEl>
                                          </p:spTgt>
                                        </p:tgtEl>
                                        <p:attrNameLst>
                                          <p:attrName>style.visibility</p:attrName>
                                        </p:attrNameLst>
                                      </p:cBhvr>
                                      <p:to>
                                        <p:strVal val="visible"/>
                                      </p:to>
                                    </p:set>
                                    <p:animEffect transition="in" filter="box(out)">
                                      <p:cBhvr>
                                        <p:cTn id="10" dur="500"/>
                                        <p:tgtEl>
                                          <p:spTgt spid="317471">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317471">
                                            <p:txEl>
                                              <p:pRg st="2" end="2"/>
                                            </p:txEl>
                                          </p:spTgt>
                                        </p:tgtEl>
                                        <p:attrNameLst>
                                          <p:attrName>style.visibility</p:attrName>
                                        </p:attrNameLst>
                                      </p:cBhvr>
                                      <p:to>
                                        <p:strVal val="visible"/>
                                      </p:to>
                                    </p:set>
                                    <p:animEffect transition="in" filter="box(out)">
                                      <p:cBhvr>
                                        <p:cTn id="15" dur="500"/>
                                        <p:tgtEl>
                                          <p:spTgt spid="317471">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par>
                                <p:cTn id="16" presetID="4" presetClass="entr" presetSubtype="32" fill="hold" grpId="0" nodeType="withEffect">
                                  <p:stCondLst>
                                    <p:cond delay="0"/>
                                  </p:stCondLst>
                                  <p:childTnLst>
                                    <p:set>
                                      <p:cBhvr>
                                        <p:cTn id="17" dur="1" fill="hold">
                                          <p:stCondLst>
                                            <p:cond delay="0"/>
                                          </p:stCondLst>
                                        </p:cTn>
                                        <p:tgtEl>
                                          <p:spTgt spid="317471">
                                            <p:txEl>
                                              <p:pRg st="3" end="3"/>
                                            </p:txEl>
                                          </p:spTgt>
                                        </p:tgtEl>
                                        <p:attrNameLst>
                                          <p:attrName>style.visibility</p:attrName>
                                        </p:attrNameLst>
                                      </p:cBhvr>
                                      <p:to>
                                        <p:strVal val="visible"/>
                                      </p:to>
                                    </p:set>
                                    <p:animEffect transition="in" filter="box(out)">
                                      <p:cBhvr>
                                        <p:cTn id="18" dur="500"/>
                                        <p:tgtEl>
                                          <p:spTgt spid="317471">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317471">
                                            <p:txEl>
                                              <p:pRg st="4" end="4"/>
                                            </p:txEl>
                                          </p:spTgt>
                                        </p:tgtEl>
                                        <p:attrNameLst>
                                          <p:attrName>style.visibility</p:attrName>
                                        </p:attrNameLst>
                                      </p:cBhvr>
                                      <p:to>
                                        <p:strVal val="visible"/>
                                      </p:to>
                                    </p:set>
                                    <p:animEffect transition="in" filter="box(out)">
                                      <p:cBhvr>
                                        <p:cTn id="23" dur="500"/>
                                        <p:tgtEl>
                                          <p:spTgt spid="317471">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317471">
                                            <p:txEl>
                                              <p:pRg st="5" end="5"/>
                                            </p:txEl>
                                          </p:spTgt>
                                        </p:tgtEl>
                                        <p:attrNameLst>
                                          <p:attrName>style.visibility</p:attrName>
                                        </p:attrNameLst>
                                      </p:cBhvr>
                                      <p:to>
                                        <p:strVal val="visible"/>
                                      </p:to>
                                    </p:set>
                                    <p:animEffect transition="in" filter="box(out)">
                                      <p:cBhvr>
                                        <p:cTn id="28" dur="500"/>
                                        <p:tgtEl>
                                          <p:spTgt spid="317471">
                                            <p:txEl>
                                              <p:pRg st="5" end="5"/>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1"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685800" y="457200"/>
            <a:ext cx="7772400" cy="1143000"/>
          </a:xfrm>
        </p:spPr>
        <p:txBody>
          <a:bodyPr/>
          <a:lstStyle/>
          <a:p>
            <a:r>
              <a:rPr lang="en-US" dirty="0"/>
              <a:t>Why Does AH Exist? </a:t>
            </a:r>
          </a:p>
        </p:txBody>
      </p:sp>
      <p:sp>
        <p:nvSpPr>
          <p:cNvPr id="260099" name="Rectangle 3"/>
          <p:cNvSpPr>
            <a:spLocks noGrp="1" noChangeArrowheads="1"/>
          </p:cNvSpPr>
          <p:nvPr>
            <p:ph idx="1"/>
          </p:nvPr>
        </p:nvSpPr>
        <p:spPr>
          <a:xfrm>
            <a:off x="533400" y="1752600"/>
            <a:ext cx="8153400" cy="4343400"/>
          </a:xfrm>
        </p:spPr>
        <p:txBody>
          <a:bodyPr/>
          <a:lstStyle/>
          <a:p>
            <a:r>
              <a:rPr lang="en-US"/>
              <a:t>The real reason why AH exists</a:t>
            </a:r>
          </a:p>
          <a:p>
            <a:pPr lvl="1"/>
            <a:r>
              <a:rPr lang="en-US"/>
              <a:t>At one IETF meeting “someone from Microsoft gave an impassioned speech about how AH was useless…”</a:t>
            </a:r>
          </a:p>
          <a:p>
            <a:pPr lvl="1"/>
            <a:r>
              <a:rPr lang="en-US"/>
              <a:t>“…everyone in the room looked around and said `Hmm. He’s right, and we hate AH also, but if it annoys Microsoft let’s leave it in since we hate Microsoft more than we hate AH.”</a:t>
            </a:r>
          </a:p>
        </p:txBody>
      </p:sp>
      <p:sp>
        <p:nvSpPr>
          <p:cNvPr id="4"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A46C8126-FAFB-43C1-B377-7D05731F6AB4}" type="slidenum">
              <a:rPr lang="en-US">
                <a:latin typeface="Times New Roman" pitchFamily="18" charset="0"/>
              </a:rPr>
              <a:pPr/>
              <a:t>43</a:t>
            </a:fld>
            <a:endParaRPr lang="en-US">
              <a:latin typeface="Times New Roman" pitchFamily="18" charset="0"/>
            </a:endParaRPr>
          </a:p>
        </p:txBody>
      </p:sp>
    </p:spTree>
    <p:extLst>
      <p:ext uri="{BB962C8B-B14F-4D97-AF65-F5344CB8AC3E}">
        <p14:creationId xmlns:p14="http://schemas.microsoft.com/office/powerpoint/2010/main" val="2913251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Effect transition="in" filter="box(out)">
                                      <p:cBhvr>
                                        <p:cTn id="7" dur="500"/>
                                        <p:tgtEl>
                                          <p:spTgt spid="26009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60099">
                                            <p:txEl>
                                              <p:pRg st="1" end="1"/>
                                            </p:txEl>
                                          </p:spTgt>
                                        </p:tgtEl>
                                        <p:attrNameLst>
                                          <p:attrName>style.visibility</p:attrName>
                                        </p:attrNameLst>
                                      </p:cBhvr>
                                      <p:to>
                                        <p:strVal val="visible"/>
                                      </p:to>
                                    </p:set>
                                    <p:animEffect transition="in" filter="box(out)">
                                      <p:cBhvr>
                                        <p:cTn id="12" dur="500"/>
                                        <p:tgtEl>
                                          <p:spTgt spid="26009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60099">
                                            <p:txEl>
                                              <p:pRg st="2" end="2"/>
                                            </p:txEl>
                                          </p:spTgt>
                                        </p:tgtEl>
                                        <p:attrNameLst>
                                          <p:attrName>style.visibility</p:attrName>
                                        </p:attrNameLst>
                                      </p:cBhvr>
                                      <p:to>
                                        <p:strVal val="visible"/>
                                      </p:to>
                                    </p:set>
                                    <p:animEffect transition="in" filter="box(out)">
                                      <p:cBhvr>
                                        <p:cTn id="17" dur="500"/>
                                        <p:tgtEl>
                                          <p:spTgt spid="26009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bldLvl="2"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685800" y="304800"/>
            <a:ext cx="7772400" cy="1143000"/>
          </a:xfrm>
        </p:spPr>
        <p:txBody>
          <a:bodyPr/>
          <a:lstStyle/>
          <a:p>
            <a:r>
              <a:rPr lang="en-US"/>
              <a:t>IPSec and Complexity</a:t>
            </a:r>
          </a:p>
        </p:txBody>
      </p:sp>
      <p:sp>
        <p:nvSpPr>
          <p:cNvPr id="230403" name="Rectangle 3"/>
          <p:cNvSpPr>
            <a:spLocks noGrp="1" noChangeArrowheads="1"/>
          </p:cNvSpPr>
          <p:nvPr>
            <p:ph idx="1"/>
          </p:nvPr>
        </p:nvSpPr>
        <p:spPr>
          <a:xfrm>
            <a:off x="685800" y="1524000"/>
            <a:ext cx="7772400" cy="4572000"/>
          </a:xfrm>
        </p:spPr>
        <p:txBody>
          <a:bodyPr/>
          <a:lstStyle/>
          <a:p>
            <a:r>
              <a:rPr lang="en-US" sz="2800"/>
              <a:t>IPSec is a complex protocol</a:t>
            </a:r>
          </a:p>
          <a:p>
            <a:r>
              <a:rPr lang="en-US" sz="2800"/>
              <a:t>Over-engineered</a:t>
            </a:r>
          </a:p>
          <a:p>
            <a:pPr lvl="1"/>
            <a:r>
              <a:rPr lang="en-US" sz="2400"/>
              <a:t>Lots of generally useless extra features</a:t>
            </a:r>
          </a:p>
          <a:p>
            <a:r>
              <a:rPr lang="en-US" sz="2800"/>
              <a:t>Flawed</a:t>
            </a:r>
          </a:p>
          <a:p>
            <a:pPr lvl="1"/>
            <a:r>
              <a:rPr lang="en-US" sz="2400"/>
              <a:t>Some serious security flaws</a:t>
            </a:r>
          </a:p>
          <a:p>
            <a:r>
              <a:rPr lang="en-US" sz="2800"/>
              <a:t>Interoperability is serious challenge</a:t>
            </a:r>
          </a:p>
          <a:p>
            <a:pPr lvl="1"/>
            <a:r>
              <a:rPr lang="en-US" sz="2400"/>
              <a:t>Defeats the purpose of having a standard!</a:t>
            </a:r>
          </a:p>
          <a:p>
            <a:r>
              <a:rPr lang="en-US" sz="2800"/>
              <a:t>Complex</a:t>
            </a:r>
          </a:p>
          <a:p>
            <a:r>
              <a:rPr lang="en-US" sz="2800"/>
              <a:t>Did I mention, it’s complex?</a:t>
            </a:r>
          </a:p>
        </p:txBody>
      </p:sp>
      <p:sp>
        <p:nvSpPr>
          <p:cNvPr id="4"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AF981C31-0115-4DA9-A0C5-9AED40945E73}" type="slidenum">
              <a:rPr lang="en-US">
                <a:latin typeface="Times New Roman" pitchFamily="18" charset="0"/>
              </a:rPr>
              <a:pPr/>
              <a:t>44</a:t>
            </a:fld>
            <a:endParaRPr lang="en-US">
              <a:latin typeface="Times New Roman" pitchFamily="18" charset="0"/>
            </a:endParaRPr>
          </a:p>
        </p:txBody>
      </p:sp>
    </p:spTree>
    <p:extLst>
      <p:ext uri="{BB962C8B-B14F-4D97-AF65-F5344CB8AC3E}">
        <p14:creationId xmlns:p14="http://schemas.microsoft.com/office/powerpoint/2010/main" val="213276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30403">
                                            <p:txEl>
                                              <p:pRg st="0" end="0"/>
                                            </p:txEl>
                                          </p:spTgt>
                                        </p:tgtEl>
                                        <p:attrNameLst>
                                          <p:attrName>style.visibility</p:attrName>
                                        </p:attrNameLst>
                                      </p:cBhvr>
                                      <p:to>
                                        <p:strVal val="visible"/>
                                      </p:to>
                                    </p:set>
                                    <p:animEffect transition="in" filter="box(out)">
                                      <p:cBhvr>
                                        <p:cTn id="7" dur="500"/>
                                        <p:tgtEl>
                                          <p:spTgt spid="23040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30403">
                                            <p:txEl>
                                              <p:pRg st="1" end="1"/>
                                            </p:txEl>
                                          </p:spTgt>
                                        </p:tgtEl>
                                        <p:attrNameLst>
                                          <p:attrName>style.visibility</p:attrName>
                                        </p:attrNameLst>
                                      </p:cBhvr>
                                      <p:to>
                                        <p:strVal val="visible"/>
                                      </p:to>
                                    </p:set>
                                    <p:animEffect transition="in" filter="box(out)">
                                      <p:cBhvr>
                                        <p:cTn id="12" dur="500"/>
                                        <p:tgtEl>
                                          <p:spTgt spid="23040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par>
                                <p:cTn id="13" presetID="4" presetClass="entr" presetSubtype="32" fill="hold" grpId="0" nodeType="withEffect">
                                  <p:stCondLst>
                                    <p:cond delay="0"/>
                                  </p:stCondLst>
                                  <p:childTnLst>
                                    <p:set>
                                      <p:cBhvr>
                                        <p:cTn id="14" dur="1" fill="hold">
                                          <p:stCondLst>
                                            <p:cond delay="0"/>
                                          </p:stCondLst>
                                        </p:cTn>
                                        <p:tgtEl>
                                          <p:spTgt spid="230403">
                                            <p:txEl>
                                              <p:pRg st="2" end="2"/>
                                            </p:txEl>
                                          </p:spTgt>
                                        </p:tgtEl>
                                        <p:attrNameLst>
                                          <p:attrName>style.visibility</p:attrName>
                                        </p:attrNameLst>
                                      </p:cBhvr>
                                      <p:to>
                                        <p:strVal val="visible"/>
                                      </p:to>
                                    </p:set>
                                    <p:animEffect transition="in" filter="box(out)">
                                      <p:cBhvr>
                                        <p:cTn id="15" dur="500"/>
                                        <p:tgtEl>
                                          <p:spTgt spid="230403">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230403">
                                            <p:txEl>
                                              <p:pRg st="3" end="3"/>
                                            </p:txEl>
                                          </p:spTgt>
                                        </p:tgtEl>
                                        <p:attrNameLst>
                                          <p:attrName>style.visibility</p:attrName>
                                        </p:attrNameLst>
                                      </p:cBhvr>
                                      <p:to>
                                        <p:strVal val="visible"/>
                                      </p:to>
                                    </p:set>
                                    <p:animEffect transition="in" filter="box(out)">
                                      <p:cBhvr>
                                        <p:cTn id="20" dur="500"/>
                                        <p:tgtEl>
                                          <p:spTgt spid="230403">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par>
                                <p:cTn id="21" presetID="4" presetClass="entr" presetSubtype="32" fill="hold" grpId="0" nodeType="withEffect">
                                  <p:stCondLst>
                                    <p:cond delay="0"/>
                                  </p:stCondLst>
                                  <p:childTnLst>
                                    <p:set>
                                      <p:cBhvr>
                                        <p:cTn id="22" dur="1" fill="hold">
                                          <p:stCondLst>
                                            <p:cond delay="0"/>
                                          </p:stCondLst>
                                        </p:cTn>
                                        <p:tgtEl>
                                          <p:spTgt spid="230403">
                                            <p:txEl>
                                              <p:pRg st="4" end="4"/>
                                            </p:txEl>
                                          </p:spTgt>
                                        </p:tgtEl>
                                        <p:attrNameLst>
                                          <p:attrName>style.visibility</p:attrName>
                                        </p:attrNameLst>
                                      </p:cBhvr>
                                      <p:to>
                                        <p:strVal val="visible"/>
                                      </p:to>
                                    </p:set>
                                    <p:animEffect transition="in" filter="box(out)">
                                      <p:cBhvr>
                                        <p:cTn id="23" dur="500"/>
                                        <p:tgtEl>
                                          <p:spTgt spid="230403">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230403">
                                            <p:txEl>
                                              <p:pRg st="5" end="5"/>
                                            </p:txEl>
                                          </p:spTgt>
                                        </p:tgtEl>
                                        <p:attrNameLst>
                                          <p:attrName>style.visibility</p:attrName>
                                        </p:attrNameLst>
                                      </p:cBhvr>
                                      <p:to>
                                        <p:strVal val="visible"/>
                                      </p:to>
                                    </p:set>
                                    <p:animEffect transition="in" filter="box(out)">
                                      <p:cBhvr>
                                        <p:cTn id="28" dur="500"/>
                                        <p:tgtEl>
                                          <p:spTgt spid="230403">
                                            <p:txEl>
                                              <p:pRg st="5" end="5"/>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
                                        </p:tgtEl>
                                      </p:cMediaNode>
                                    </p:audio>
                                  </p:subTnLst>
                                </p:cTn>
                              </p:par>
                              <p:par>
                                <p:cTn id="29" presetID="4" presetClass="entr" presetSubtype="32" fill="hold" grpId="0" nodeType="withEffect">
                                  <p:stCondLst>
                                    <p:cond delay="0"/>
                                  </p:stCondLst>
                                  <p:childTnLst>
                                    <p:set>
                                      <p:cBhvr>
                                        <p:cTn id="30" dur="1" fill="hold">
                                          <p:stCondLst>
                                            <p:cond delay="0"/>
                                          </p:stCondLst>
                                        </p:cTn>
                                        <p:tgtEl>
                                          <p:spTgt spid="230403">
                                            <p:txEl>
                                              <p:pRg st="6" end="6"/>
                                            </p:txEl>
                                          </p:spTgt>
                                        </p:tgtEl>
                                        <p:attrNameLst>
                                          <p:attrName>style.visibility</p:attrName>
                                        </p:attrNameLst>
                                      </p:cBhvr>
                                      <p:to>
                                        <p:strVal val="visible"/>
                                      </p:to>
                                    </p:set>
                                    <p:animEffect transition="in" filter="box(out)">
                                      <p:cBhvr>
                                        <p:cTn id="31" dur="500"/>
                                        <p:tgtEl>
                                          <p:spTgt spid="230403">
                                            <p:txEl>
                                              <p:pRg st="6" end="6"/>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230403">
                                            <p:txEl>
                                              <p:pRg st="7" end="7"/>
                                            </p:txEl>
                                          </p:spTgt>
                                        </p:tgtEl>
                                        <p:attrNameLst>
                                          <p:attrName>style.visibility</p:attrName>
                                        </p:attrNameLst>
                                      </p:cBhvr>
                                      <p:to>
                                        <p:strVal val="visible"/>
                                      </p:to>
                                    </p:set>
                                    <p:animEffect transition="in" filter="box(out)">
                                      <p:cBhvr>
                                        <p:cTn id="36" dur="500"/>
                                        <p:tgtEl>
                                          <p:spTgt spid="230403">
                                            <p:txEl>
                                              <p:pRg st="7" end="7"/>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2" name="Camera"/>
                                        </p:tgtEl>
                                      </p:cMediaNode>
                                    </p:audio>
                                  </p:sub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230403">
                                            <p:txEl>
                                              <p:pRg st="8" end="8"/>
                                            </p:txEl>
                                          </p:spTgt>
                                        </p:tgtEl>
                                        <p:attrNameLst>
                                          <p:attrName>style.visibility</p:attrName>
                                        </p:attrNameLst>
                                      </p:cBhvr>
                                      <p:to>
                                        <p:strVal val="visible"/>
                                      </p:to>
                                    </p:set>
                                    <p:animEffect transition="in" filter="box(out)">
                                      <p:cBhvr>
                                        <p:cTn id="41" dur="500"/>
                                        <p:tgtEl>
                                          <p:spTgt spid="230403">
                                            <p:txEl>
                                              <p:pRg st="8" end="8"/>
                                            </p:txEl>
                                          </p:spTgt>
                                        </p:tgtEl>
                                      </p:cBhvr>
                                    </p:animEffect>
                                  </p:childTnLst>
                                  <p:subTnLst>
                                    <p:audio>
                                      <p:cMediaNode>
                                        <p:cTn display="0" masterRel="sameClick">
                                          <p:stCondLst>
                                            <p:cond evt="begin" delay="0">
                                              <p:tn val="39"/>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dirty="0"/>
              <a:t>SSL </a:t>
            </a:r>
            <a:r>
              <a:rPr lang="en-US" dirty="0" err="1"/>
              <a:t>vs</a:t>
            </a:r>
            <a:r>
              <a:rPr lang="en-US" dirty="0"/>
              <a:t> </a:t>
            </a:r>
            <a:r>
              <a:rPr lang="en-US" dirty="0" err="1" smtClean="0"/>
              <a:t>IPSec</a:t>
            </a:r>
            <a:r>
              <a:rPr lang="en-US" dirty="0" smtClean="0"/>
              <a:t>: A Summary</a:t>
            </a:r>
            <a:endParaRPr lang="en-US" dirty="0"/>
          </a:p>
        </p:txBody>
      </p:sp>
      <p:sp>
        <p:nvSpPr>
          <p:cNvPr id="226307" name="Rectangle 3"/>
          <p:cNvSpPr>
            <a:spLocks noGrp="1" noChangeArrowheads="1"/>
          </p:cNvSpPr>
          <p:nvPr>
            <p:ph idx="1"/>
          </p:nvPr>
        </p:nvSpPr>
        <p:spPr>
          <a:xfrm>
            <a:off x="685800" y="1828800"/>
            <a:ext cx="8077200" cy="4191000"/>
          </a:xfrm>
        </p:spPr>
        <p:txBody>
          <a:bodyPr/>
          <a:lstStyle/>
          <a:p>
            <a:r>
              <a:rPr lang="en-US" sz="2800" dirty="0" err="1"/>
              <a:t>IPSec</a:t>
            </a:r>
            <a:r>
              <a:rPr lang="en-US" sz="2800" dirty="0"/>
              <a:t> </a:t>
            </a:r>
          </a:p>
          <a:p>
            <a:pPr lvl="1"/>
            <a:r>
              <a:rPr lang="en-US" sz="2400" dirty="0"/>
              <a:t>Lives at the network layer (part of the OS)</a:t>
            </a:r>
          </a:p>
          <a:p>
            <a:pPr lvl="1"/>
            <a:r>
              <a:rPr lang="en-US" sz="2400" dirty="0"/>
              <a:t>Has encryption, integrity, authentication, etc.</a:t>
            </a:r>
          </a:p>
          <a:p>
            <a:pPr lvl="1"/>
            <a:r>
              <a:rPr lang="en-US" sz="2400" dirty="0"/>
              <a:t>Is overly complex (including serious flaws)</a:t>
            </a:r>
          </a:p>
          <a:p>
            <a:r>
              <a:rPr lang="en-US" sz="2800" dirty="0"/>
              <a:t>SSL (and IEEE standard known as TLS)</a:t>
            </a:r>
          </a:p>
          <a:p>
            <a:pPr lvl="1"/>
            <a:r>
              <a:rPr lang="en-US" sz="2400" dirty="0"/>
              <a:t>Lives at socket layer (part of user space)</a:t>
            </a:r>
          </a:p>
          <a:p>
            <a:pPr lvl="1"/>
            <a:r>
              <a:rPr lang="en-US" sz="2400" dirty="0"/>
              <a:t>Has encryption, integrity, authentication, etc.</a:t>
            </a:r>
          </a:p>
          <a:p>
            <a:pPr lvl="1"/>
            <a:r>
              <a:rPr lang="en-US" sz="2400" dirty="0"/>
              <a:t>Has a simpler specification</a:t>
            </a:r>
          </a:p>
        </p:txBody>
      </p:sp>
      <p:sp>
        <p:nvSpPr>
          <p:cNvPr id="4"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58A613AB-D920-4151-B5BD-E60F432001E9}" type="slidenum">
              <a:rPr lang="en-US">
                <a:latin typeface="Times New Roman" pitchFamily="18" charset="0"/>
              </a:rPr>
              <a:pPr/>
              <a:t>45</a:t>
            </a:fld>
            <a:endParaRPr lang="en-US">
              <a:latin typeface="Times New Roman" pitchFamily="18" charset="0"/>
            </a:endParaRPr>
          </a:p>
        </p:txBody>
      </p:sp>
    </p:spTree>
    <p:extLst>
      <p:ext uri="{BB962C8B-B14F-4D97-AF65-F5344CB8AC3E}">
        <p14:creationId xmlns:p14="http://schemas.microsoft.com/office/powerpoint/2010/main" val="25119736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685800" y="609600"/>
            <a:ext cx="7772400" cy="685800"/>
          </a:xfrm>
        </p:spPr>
        <p:txBody>
          <a:bodyPr>
            <a:normAutofit fontScale="90000"/>
          </a:bodyPr>
          <a:lstStyle/>
          <a:p>
            <a:r>
              <a:rPr lang="en-US"/>
              <a:t>SSL vs IPSec</a:t>
            </a:r>
          </a:p>
        </p:txBody>
      </p:sp>
      <p:sp>
        <p:nvSpPr>
          <p:cNvPr id="227331" name="Rectangle 3"/>
          <p:cNvSpPr>
            <a:spLocks noGrp="1" noChangeArrowheads="1"/>
          </p:cNvSpPr>
          <p:nvPr>
            <p:ph idx="1"/>
          </p:nvPr>
        </p:nvSpPr>
        <p:spPr>
          <a:xfrm>
            <a:off x="685800" y="1676400"/>
            <a:ext cx="8153400" cy="4572000"/>
          </a:xfrm>
        </p:spPr>
        <p:txBody>
          <a:bodyPr/>
          <a:lstStyle/>
          <a:p>
            <a:r>
              <a:rPr lang="en-US" sz="2400"/>
              <a:t>IPSec implementation</a:t>
            </a:r>
          </a:p>
          <a:p>
            <a:pPr lvl="1"/>
            <a:r>
              <a:rPr lang="en-US" sz="2000"/>
              <a:t>Requires changes to OS, but no changes to applications</a:t>
            </a:r>
          </a:p>
          <a:p>
            <a:r>
              <a:rPr lang="en-US" sz="2400"/>
              <a:t>SSL implementation</a:t>
            </a:r>
          </a:p>
          <a:p>
            <a:pPr lvl="1"/>
            <a:r>
              <a:rPr lang="en-US" sz="2000"/>
              <a:t>Requires changes to applications, but no changes to OS</a:t>
            </a:r>
          </a:p>
          <a:p>
            <a:r>
              <a:rPr lang="en-US" sz="2400"/>
              <a:t>SSL built into Web application early on (Netscape)</a:t>
            </a:r>
          </a:p>
          <a:p>
            <a:r>
              <a:rPr lang="en-US" sz="2400"/>
              <a:t>IPSec used in VPN applications (secure tunnel)</a:t>
            </a:r>
          </a:p>
          <a:p>
            <a:r>
              <a:rPr lang="en-US" sz="2400"/>
              <a:t>Reluctance to retrofit applications for SSL</a:t>
            </a:r>
          </a:p>
          <a:p>
            <a:r>
              <a:rPr lang="en-US" sz="2400"/>
              <a:t>Reluctance to use IPSec due to complexity and interoperability issues</a:t>
            </a:r>
          </a:p>
          <a:p>
            <a:r>
              <a:rPr lang="en-US" sz="2400"/>
              <a:t>Result? </a:t>
            </a:r>
            <a:r>
              <a:rPr lang="en-US" sz="2400" b="1">
                <a:solidFill>
                  <a:schemeClr val="accent2"/>
                </a:solidFill>
              </a:rPr>
              <a:t>Internet less secure than it should be!</a:t>
            </a:r>
          </a:p>
        </p:txBody>
      </p:sp>
      <p:sp>
        <p:nvSpPr>
          <p:cNvPr id="4"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D240C960-092D-4987-8E3E-B6F5CAA33453}" type="slidenum">
              <a:rPr lang="en-US">
                <a:latin typeface="Times New Roman" pitchFamily="18" charset="0"/>
              </a:rPr>
              <a:pPr/>
              <a:t>46</a:t>
            </a:fld>
            <a:endParaRPr lang="en-US">
              <a:latin typeface="Times New Roman" pitchFamily="18" charset="0"/>
            </a:endParaRPr>
          </a:p>
        </p:txBody>
      </p:sp>
    </p:spTree>
    <p:extLst>
      <p:ext uri="{BB962C8B-B14F-4D97-AF65-F5344CB8AC3E}">
        <p14:creationId xmlns:p14="http://schemas.microsoft.com/office/powerpoint/2010/main" val="40653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27331">
                                            <p:txEl>
                                              <p:pRg st="0" end="0"/>
                                            </p:txEl>
                                          </p:spTgt>
                                        </p:tgtEl>
                                        <p:attrNameLst>
                                          <p:attrName>style.visibility</p:attrName>
                                        </p:attrNameLst>
                                      </p:cBhvr>
                                      <p:to>
                                        <p:strVal val="visible"/>
                                      </p:to>
                                    </p:set>
                                    <p:animEffect transition="in" filter="box(out)">
                                      <p:cBhvr>
                                        <p:cTn id="7" dur="500"/>
                                        <p:tgtEl>
                                          <p:spTgt spid="22733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227331">
                                            <p:txEl>
                                              <p:pRg st="1" end="1"/>
                                            </p:txEl>
                                          </p:spTgt>
                                        </p:tgtEl>
                                        <p:attrNameLst>
                                          <p:attrName>style.visibility</p:attrName>
                                        </p:attrNameLst>
                                      </p:cBhvr>
                                      <p:to>
                                        <p:strVal val="visible"/>
                                      </p:to>
                                    </p:set>
                                    <p:animEffect transition="in" filter="box(out)">
                                      <p:cBhvr>
                                        <p:cTn id="10" dur="500"/>
                                        <p:tgtEl>
                                          <p:spTgt spid="227331">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227331">
                                            <p:txEl>
                                              <p:pRg st="2" end="2"/>
                                            </p:txEl>
                                          </p:spTgt>
                                        </p:tgtEl>
                                        <p:attrNameLst>
                                          <p:attrName>style.visibility</p:attrName>
                                        </p:attrNameLst>
                                      </p:cBhvr>
                                      <p:to>
                                        <p:strVal val="visible"/>
                                      </p:to>
                                    </p:set>
                                    <p:animEffect transition="in" filter="box(out)">
                                      <p:cBhvr>
                                        <p:cTn id="15" dur="500"/>
                                        <p:tgtEl>
                                          <p:spTgt spid="227331">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par>
                                <p:cTn id="16" presetID="4" presetClass="entr" presetSubtype="32" fill="hold" grpId="0" nodeType="withEffect">
                                  <p:stCondLst>
                                    <p:cond delay="0"/>
                                  </p:stCondLst>
                                  <p:childTnLst>
                                    <p:set>
                                      <p:cBhvr>
                                        <p:cTn id="17" dur="1" fill="hold">
                                          <p:stCondLst>
                                            <p:cond delay="0"/>
                                          </p:stCondLst>
                                        </p:cTn>
                                        <p:tgtEl>
                                          <p:spTgt spid="227331">
                                            <p:txEl>
                                              <p:pRg st="3" end="3"/>
                                            </p:txEl>
                                          </p:spTgt>
                                        </p:tgtEl>
                                        <p:attrNameLst>
                                          <p:attrName>style.visibility</p:attrName>
                                        </p:attrNameLst>
                                      </p:cBhvr>
                                      <p:to>
                                        <p:strVal val="visible"/>
                                      </p:to>
                                    </p:set>
                                    <p:animEffect transition="in" filter="box(out)">
                                      <p:cBhvr>
                                        <p:cTn id="18" dur="500"/>
                                        <p:tgtEl>
                                          <p:spTgt spid="227331">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227331">
                                            <p:txEl>
                                              <p:pRg st="4" end="4"/>
                                            </p:txEl>
                                          </p:spTgt>
                                        </p:tgtEl>
                                        <p:attrNameLst>
                                          <p:attrName>style.visibility</p:attrName>
                                        </p:attrNameLst>
                                      </p:cBhvr>
                                      <p:to>
                                        <p:strVal val="visible"/>
                                      </p:to>
                                    </p:set>
                                    <p:animEffect transition="in" filter="box(out)">
                                      <p:cBhvr>
                                        <p:cTn id="23" dur="500"/>
                                        <p:tgtEl>
                                          <p:spTgt spid="227331">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227331">
                                            <p:txEl>
                                              <p:pRg st="5" end="5"/>
                                            </p:txEl>
                                          </p:spTgt>
                                        </p:tgtEl>
                                        <p:attrNameLst>
                                          <p:attrName>style.visibility</p:attrName>
                                        </p:attrNameLst>
                                      </p:cBhvr>
                                      <p:to>
                                        <p:strVal val="visible"/>
                                      </p:to>
                                    </p:set>
                                    <p:animEffect transition="in" filter="box(out)">
                                      <p:cBhvr>
                                        <p:cTn id="28" dur="500"/>
                                        <p:tgtEl>
                                          <p:spTgt spid="227331">
                                            <p:txEl>
                                              <p:pRg st="5" end="5"/>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227331">
                                            <p:txEl>
                                              <p:pRg st="6" end="6"/>
                                            </p:txEl>
                                          </p:spTgt>
                                        </p:tgtEl>
                                        <p:attrNameLst>
                                          <p:attrName>style.visibility</p:attrName>
                                        </p:attrNameLst>
                                      </p:cBhvr>
                                      <p:to>
                                        <p:strVal val="visible"/>
                                      </p:to>
                                    </p:set>
                                    <p:animEffect transition="in" filter="box(out)">
                                      <p:cBhvr>
                                        <p:cTn id="33" dur="500"/>
                                        <p:tgtEl>
                                          <p:spTgt spid="227331">
                                            <p:txEl>
                                              <p:pRg st="6" end="6"/>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227331">
                                            <p:txEl>
                                              <p:pRg st="7" end="7"/>
                                            </p:txEl>
                                          </p:spTgt>
                                        </p:tgtEl>
                                        <p:attrNameLst>
                                          <p:attrName>style.visibility</p:attrName>
                                        </p:attrNameLst>
                                      </p:cBhvr>
                                      <p:to>
                                        <p:strVal val="visible"/>
                                      </p:to>
                                    </p:set>
                                    <p:animEffect transition="in" filter="box(out)">
                                      <p:cBhvr>
                                        <p:cTn id="38" dur="500"/>
                                        <p:tgtEl>
                                          <p:spTgt spid="227331">
                                            <p:txEl>
                                              <p:pRg st="7" end="7"/>
                                            </p:txEl>
                                          </p:spTgt>
                                        </p:tgtEl>
                                      </p:cBhvr>
                                    </p:animEffect>
                                  </p:childTnLst>
                                  <p:subTnLst>
                                    <p:audio>
                                      <p:cMediaNode>
                                        <p:cTn display="0" masterRel="sameClick">
                                          <p:stCondLst>
                                            <p:cond evt="begin" delay="0">
                                              <p:tn val="36"/>
                                            </p:cond>
                                          </p:stCondLst>
                                          <p:endCondLst>
                                            <p:cond evt="onStopAudio" delay="0">
                                              <p:tgtEl>
                                                <p:sldTgt/>
                                              </p:tgtEl>
                                            </p:cond>
                                          </p:endCondLst>
                                        </p:cTn>
                                        <p:tgtEl>
                                          <p:sndTgt r:embed="rId2" name="Camera"/>
                                        </p:tgtEl>
                                      </p:cMediaNode>
                                    </p:audio>
                                  </p:sub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227331">
                                            <p:txEl>
                                              <p:pRg st="8" end="8"/>
                                            </p:txEl>
                                          </p:spTgt>
                                        </p:tgtEl>
                                        <p:attrNameLst>
                                          <p:attrName>style.visibility</p:attrName>
                                        </p:attrNameLst>
                                      </p:cBhvr>
                                      <p:to>
                                        <p:strVal val="visible"/>
                                      </p:to>
                                    </p:set>
                                    <p:animEffect transition="in" filter="box(out)">
                                      <p:cBhvr>
                                        <p:cTn id="43" dur="500"/>
                                        <p:tgtEl>
                                          <p:spTgt spid="227331">
                                            <p:txEl>
                                              <p:pRg st="8" end="8"/>
                                            </p:txEl>
                                          </p:spTgt>
                                        </p:tgtEl>
                                      </p:cBhvr>
                                    </p:animEffect>
                                  </p:childTnLst>
                                  <p:subTnLst>
                                    <p:audio>
                                      <p:cMediaNode>
                                        <p:cTn display="0" masterRel="sameClick">
                                          <p:stCondLst>
                                            <p:cond evt="begin" delay="0">
                                              <p:tn val="41"/>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685800" y="914400"/>
            <a:ext cx="7772400" cy="1143000"/>
          </a:xfrm>
        </p:spPr>
        <p:txBody>
          <a:bodyPr/>
          <a:lstStyle/>
          <a:p>
            <a:r>
              <a:rPr lang="en-US"/>
              <a:t>Kerberos</a:t>
            </a:r>
          </a:p>
        </p:txBody>
      </p:sp>
      <p:sp>
        <p:nvSpPr>
          <p:cNvPr id="4"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9BF6874D-7DEA-4117-A07E-0F343507FABA}" type="slidenum">
              <a:rPr lang="en-US">
                <a:latin typeface="Times New Roman" pitchFamily="18" charset="0"/>
              </a:rPr>
              <a:pPr/>
              <a:t>47</a:t>
            </a:fld>
            <a:endParaRPr lang="en-US">
              <a:latin typeface="Times New Roman" pitchFamily="18" charset="0"/>
            </a:endParaRPr>
          </a:p>
        </p:txBody>
      </p:sp>
      <p:pic>
        <p:nvPicPr>
          <p:cNvPr id="261123" name="Picture 3"/>
          <p:cNvPicPr>
            <a:picLocks noChangeAspect="1" noChangeArrowheads="1"/>
          </p:cNvPicPr>
          <p:nvPr/>
        </p:nvPicPr>
        <p:blipFill>
          <a:blip r:embed="rId2" cstate="print"/>
          <a:srcRect/>
          <a:stretch>
            <a:fillRect/>
          </a:stretch>
        </p:blipFill>
        <p:spPr bwMode="auto">
          <a:xfrm>
            <a:off x="2057400" y="2514600"/>
            <a:ext cx="5029200" cy="2914650"/>
          </a:xfrm>
          <a:prstGeom prst="rect">
            <a:avLst/>
          </a:prstGeom>
          <a:noFill/>
        </p:spPr>
      </p:pic>
    </p:spTree>
    <p:extLst>
      <p:ext uri="{BB962C8B-B14F-4D97-AF65-F5344CB8AC3E}">
        <p14:creationId xmlns:p14="http://schemas.microsoft.com/office/powerpoint/2010/main" val="3131884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en-US"/>
              <a:t>Kerberos</a:t>
            </a:r>
          </a:p>
        </p:txBody>
      </p:sp>
      <p:sp>
        <p:nvSpPr>
          <p:cNvPr id="262147" name="Rectangle 3"/>
          <p:cNvSpPr>
            <a:spLocks noGrp="1" noChangeArrowheads="1"/>
          </p:cNvSpPr>
          <p:nvPr>
            <p:ph idx="1"/>
          </p:nvPr>
        </p:nvSpPr>
        <p:spPr>
          <a:xfrm>
            <a:off x="685800" y="1905000"/>
            <a:ext cx="8001000" cy="4114800"/>
          </a:xfrm>
        </p:spPr>
        <p:txBody>
          <a:bodyPr>
            <a:normAutofit fontScale="92500" lnSpcReduction="20000"/>
          </a:bodyPr>
          <a:lstStyle/>
          <a:p>
            <a:r>
              <a:rPr lang="en-US" sz="2800" dirty="0"/>
              <a:t>In Greek mythology, Kerberos is 3-headed dog that guards entrance to Hades</a:t>
            </a:r>
          </a:p>
          <a:p>
            <a:pPr lvl="1"/>
            <a:r>
              <a:rPr lang="en-US" sz="2400" dirty="0"/>
              <a:t>“Wouldn’t it make more sense to guard the exit?”</a:t>
            </a:r>
          </a:p>
          <a:p>
            <a:r>
              <a:rPr lang="en-US" sz="2800" dirty="0"/>
              <a:t>In security, Kerberos is an authentication system based on symmetric key crypto</a:t>
            </a:r>
          </a:p>
          <a:p>
            <a:pPr lvl="1"/>
            <a:r>
              <a:rPr lang="en-US" sz="2400" dirty="0"/>
              <a:t>Originated at MIT</a:t>
            </a:r>
          </a:p>
          <a:p>
            <a:pPr lvl="1"/>
            <a:r>
              <a:rPr lang="en-US" sz="2400" dirty="0"/>
              <a:t>Based on work by Needham and Schroeder</a:t>
            </a:r>
          </a:p>
          <a:p>
            <a:pPr lvl="1"/>
            <a:r>
              <a:rPr lang="en-US" sz="2400" dirty="0"/>
              <a:t>Relies on a </a:t>
            </a:r>
            <a:r>
              <a:rPr lang="en-US" sz="2400" b="1" dirty="0">
                <a:solidFill>
                  <a:schemeClr val="accent2"/>
                </a:solidFill>
              </a:rPr>
              <a:t>trusted third party (TTP</a:t>
            </a:r>
            <a:r>
              <a:rPr lang="en-US" sz="2400" b="1" dirty="0" smtClean="0">
                <a:solidFill>
                  <a:schemeClr val="accent2"/>
                </a:solidFill>
              </a:rPr>
              <a:t>)</a:t>
            </a:r>
          </a:p>
          <a:p>
            <a:pPr lvl="1"/>
            <a:r>
              <a:rPr lang="en-US" sz="2400" dirty="0"/>
              <a:t>works on the basis of 'tickets' </a:t>
            </a:r>
            <a:r>
              <a:rPr lang="en-US" sz="2400" dirty="0" smtClean="0"/>
              <a:t>to provide </a:t>
            </a:r>
            <a:r>
              <a:rPr lang="en-US" sz="2400" dirty="0"/>
              <a:t>mutual </a:t>
            </a:r>
            <a:r>
              <a:rPr lang="en-US" sz="2400" dirty="0" smtClean="0"/>
              <a:t>authentication between client and server</a:t>
            </a:r>
          </a:p>
          <a:p>
            <a:pPr lvl="1"/>
            <a:r>
              <a:rPr lang="en-US" sz="2400" dirty="0" smtClean="0"/>
              <a:t>Kerberos </a:t>
            </a:r>
            <a:r>
              <a:rPr lang="en-US" sz="2400" dirty="0"/>
              <a:t>protocol messages are protected against eavesdropping and replay attacks.</a:t>
            </a:r>
          </a:p>
        </p:txBody>
      </p:sp>
      <p:sp>
        <p:nvSpPr>
          <p:cNvPr id="4"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F97ED23E-B8D2-4A8E-A7EB-E7AAC13EB11F}" type="slidenum">
              <a:rPr lang="en-US">
                <a:latin typeface="Times New Roman" pitchFamily="18" charset="0"/>
              </a:rPr>
              <a:pPr/>
              <a:t>48</a:t>
            </a:fld>
            <a:endParaRPr lang="en-US">
              <a:latin typeface="Times New Roman" pitchFamily="18" charset="0"/>
            </a:endParaRPr>
          </a:p>
        </p:txBody>
      </p:sp>
    </p:spTree>
    <p:extLst>
      <p:ext uri="{BB962C8B-B14F-4D97-AF65-F5344CB8AC3E}">
        <p14:creationId xmlns:p14="http://schemas.microsoft.com/office/powerpoint/2010/main" val="37668346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Kerberos Applications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a:t>Windows 2000 and later use Kerberos as their default authentication </a:t>
            </a:r>
            <a:r>
              <a:rPr lang="en-US" dirty="0" smtClean="0"/>
              <a:t>method (with some additions, documented in RFC 3244).</a:t>
            </a:r>
          </a:p>
          <a:p>
            <a:r>
              <a:rPr lang="en-US" dirty="0" smtClean="0"/>
              <a:t>Kerberos </a:t>
            </a:r>
            <a:r>
              <a:rPr lang="en-US" dirty="0"/>
              <a:t>authentication </a:t>
            </a:r>
            <a:r>
              <a:rPr lang="en-US" dirty="0" smtClean="0"/>
              <a:t>protocol is also the basis for single sign-on (SSO) in Windows 2000 networks.</a:t>
            </a:r>
            <a:endParaRPr lang="en-US" dirty="0"/>
          </a:p>
          <a:p>
            <a:r>
              <a:rPr lang="en-US" dirty="0"/>
              <a:t>Many UNIX and UNIX-like operating systems, including FreeBSD, Apple's Mac OS X, Red Hat Enterprise Linux, Oracle's Solaris, IBM's AIX and Z/OS, HP's OpenVMS, </a:t>
            </a:r>
            <a:r>
              <a:rPr lang="en-US" dirty="0" smtClean="0"/>
              <a:t>and </a:t>
            </a:r>
            <a:r>
              <a:rPr lang="en-US" dirty="0"/>
              <a:t>others, include software for Kerberos authentication of users or services</a:t>
            </a:r>
            <a:r>
              <a:rPr lang="en-US" dirty="0" smtClean="0"/>
              <a:t>.</a:t>
            </a:r>
          </a:p>
          <a:p>
            <a:endParaRPr lang="en-US" dirty="0"/>
          </a:p>
        </p:txBody>
      </p:sp>
    </p:spTree>
    <p:extLst>
      <p:ext uri="{BB962C8B-B14F-4D97-AF65-F5344CB8AC3E}">
        <p14:creationId xmlns:p14="http://schemas.microsoft.com/office/powerpoint/2010/main" val="306041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838200"/>
          </a:xfrm>
        </p:spPr>
        <p:txBody>
          <a:bodyPr/>
          <a:lstStyle/>
          <a:p>
            <a:r>
              <a:rPr lang="en-US" dirty="0" smtClean="0"/>
              <a:t>Simplified SSH</a:t>
            </a:r>
            <a:endParaRPr lang="en-US" dirty="0"/>
          </a:p>
        </p:txBody>
      </p:sp>
      <p:sp>
        <p:nvSpPr>
          <p:cNvPr id="3" name="Content Placeholder 2"/>
          <p:cNvSpPr>
            <a:spLocks noGrp="1"/>
          </p:cNvSpPr>
          <p:nvPr>
            <p:ph idx="1"/>
          </p:nvPr>
        </p:nvSpPr>
        <p:spPr>
          <a:xfrm>
            <a:off x="381000" y="3962400"/>
            <a:ext cx="8686800" cy="2209800"/>
          </a:xfrm>
        </p:spPr>
        <p:txBody>
          <a:bodyPr>
            <a:normAutofit fontScale="92500"/>
          </a:bodyPr>
          <a:lstStyle/>
          <a:p>
            <a:r>
              <a:rPr lang="en-US" sz="2400" dirty="0" smtClean="0">
                <a:latin typeface="New Times Roman"/>
                <a:cs typeface="New Times Roman"/>
              </a:rPr>
              <a:t>CP = “crypto proposed”, and CS = “crypto selected”</a:t>
            </a:r>
          </a:p>
          <a:p>
            <a:r>
              <a:rPr lang="en-US" sz="2400" dirty="0" smtClean="0">
                <a:latin typeface="New Times Roman"/>
                <a:cs typeface="New Times Roman"/>
              </a:rPr>
              <a:t>H = </a:t>
            </a:r>
            <a:r>
              <a:rPr lang="en-US" sz="2400" dirty="0" err="1" smtClean="0">
                <a:latin typeface="New Times Roman"/>
                <a:cs typeface="New Times Roman"/>
              </a:rPr>
              <a:t>h(Alice,Bob,CP,CS,R</a:t>
            </a:r>
            <a:r>
              <a:rPr lang="en-US" sz="2400" baseline="-25000" dirty="0" err="1" smtClean="0">
                <a:latin typeface="New Times Roman"/>
                <a:cs typeface="New Times Roman"/>
              </a:rPr>
              <a:t>A</a:t>
            </a:r>
            <a:r>
              <a:rPr lang="en-US" sz="2400" dirty="0" err="1" smtClean="0">
                <a:latin typeface="New Times Roman"/>
                <a:cs typeface="New Times Roman"/>
              </a:rPr>
              <a:t>,R</a:t>
            </a:r>
            <a:r>
              <a:rPr lang="en-US" sz="2400" baseline="-25000" dirty="0" err="1" smtClean="0">
                <a:latin typeface="New Times Roman"/>
                <a:cs typeface="New Times Roman"/>
              </a:rPr>
              <a:t>B</a:t>
            </a:r>
            <a:r>
              <a:rPr lang="en-US" sz="2400" dirty="0" err="1" smtClean="0">
                <a:latin typeface="New Times Roman"/>
                <a:cs typeface="New Times Roman"/>
              </a:rPr>
              <a:t>,g</a:t>
            </a:r>
            <a:r>
              <a:rPr lang="en-US" sz="2400" baseline="30000" dirty="0" err="1" smtClean="0">
                <a:latin typeface="New Times Roman"/>
                <a:cs typeface="New Times Roman"/>
              </a:rPr>
              <a:t>a</a:t>
            </a:r>
            <a:r>
              <a:rPr lang="en-US" sz="2400" dirty="0" smtClean="0">
                <a:latin typeface="New Times Roman"/>
                <a:cs typeface="New Times Roman"/>
              </a:rPr>
              <a:t> mod </a:t>
            </a:r>
            <a:r>
              <a:rPr lang="en-US" sz="2400" dirty="0" err="1" smtClean="0">
                <a:latin typeface="New Times Roman"/>
                <a:cs typeface="New Times Roman"/>
              </a:rPr>
              <a:t>p,g</a:t>
            </a:r>
            <a:r>
              <a:rPr lang="en-US" sz="2400" baseline="30000" dirty="0" err="1" smtClean="0">
                <a:latin typeface="New Times Roman"/>
                <a:cs typeface="New Times Roman"/>
              </a:rPr>
              <a:t>b</a:t>
            </a:r>
            <a:r>
              <a:rPr lang="en-US" sz="2400" dirty="0" smtClean="0">
                <a:latin typeface="New Times Roman"/>
                <a:cs typeface="New Times Roman"/>
              </a:rPr>
              <a:t> mod </a:t>
            </a:r>
            <a:r>
              <a:rPr lang="en-US" sz="2400" dirty="0" err="1" smtClean="0">
                <a:latin typeface="New Times Roman"/>
                <a:cs typeface="New Times Roman"/>
              </a:rPr>
              <a:t>p,g</a:t>
            </a:r>
            <a:r>
              <a:rPr lang="en-US" sz="2400" baseline="30000" dirty="0" err="1" smtClean="0">
                <a:latin typeface="New Times Roman"/>
                <a:cs typeface="New Times Roman"/>
              </a:rPr>
              <a:t>ab</a:t>
            </a:r>
            <a:r>
              <a:rPr lang="en-US" sz="2400" dirty="0" smtClean="0">
                <a:latin typeface="New Times Roman"/>
                <a:cs typeface="New Times Roman"/>
              </a:rPr>
              <a:t> mod </a:t>
            </a:r>
            <a:r>
              <a:rPr lang="en-US" sz="2400" dirty="0" err="1" smtClean="0">
                <a:latin typeface="New Times Roman"/>
                <a:cs typeface="New Times Roman"/>
              </a:rPr>
              <a:t>p</a:t>
            </a:r>
            <a:r>
              <a:rPr lang="en-US" sz="2400" dirty="0" smtClean="0">
                <a:latin typeface="New Times Roman"/>
                <a:cs typeface="New Times Roman"/>
              </a:rPr>
              <a:t>)</a:t>
            </a:r>
          </a:p>
          <a:p>
            <a:r>
              <a:rPr lang="en-US" sz="2400" dirty="0" smtClean="0">
                <a:latin typeface="New Times Roman"/>
                <a:cs typeface="New Times Roman"/>
              </a:rPr>
              <a:t>S</a:t>
            </a:r>
            <a:r>
              <a:rPr lang="en-US" sz="2400" baseline="-25000" dirty="0" smtClean="0">
                <a:latin typeface="New Times Roman"/>
                <a:cs typeface="New Times Roman"/>
              </a:rPr>
              <a:t>B</a:t>
            </a:r>
            <a:r>
              <a:rPr lang="en-US" sz="2400" dirty="0" smtClean="0">
                <a:latin typeface="New Times Roman"/>
                <a:cs typeface="New Times Roman"/>
              </a:rPr>
              <a:t> = [</a:t>
            </a:r>
            <a:r>
              <a:rPr lang="en-US" sz="2400" dirty="0" err="1" smtClean="0">
                <a:latin typeface="New Times Roman"/>
                <a:cs typeface="New Times Roman"/>
              </a:rPr>
              <a:t>H]</a:t>
            </a:r>
            <a:r>
              <a:rPr lang="en-US" sz="2400" baseline="-25000" dirty="0" err="1" smtClean="0">
                <a:latin typeface="New Times Roman"/>
                <a:cs typeface="New Times Roman"/>
              </a:rPr>
              <a:t>Bob</a:t>
            </a:r>
            <a:endParaRPr lang="en-US" sz="2400" dirty="0" smtClean="0">
              <a:latin typeface="New Times Roman"/>
              <a:cs typeface="New Times Roman"/>
            </a:endParaRPr>
          </a:p>
          <a:p>
            <a:r>
              <a:rPr lang="en-US" sz="2400" dirty="0" smtClean="0">
                <a:latin typeface="New Times Roman"/>
                <a:cs typeface="New Times Roman"/>
              </a:rPr>
              <a:t>S</a:t>
            </a:r>
            <a:r>
              <a:rPr lang="en-US" sz="2400" baseline="-25000" dirty="0" smtClean="0">
                <a:latin typeface="New Times Roman"/>
                <a:cs typeface="New Times Roman"/>
              </a:rPr>
              <a:t>A</a:t>
            </a:r>
            <a:r>
              <a:rPr lang="en-US" sz="2400" dirty="0" smtClean="0">
                <a:latin typeface="New Times Roman"/>
                <a:cs typeface="New Times Roman"/>
              </a:rPr>
              <a:t> = [H, Alice, </a:t>
            </a:r>
            <a:r>
              <a:rPr lang="en-US" sz="2400" dirty="0" err="1" smtClean="0">
                <a:latin typeface="New Times Roman"/>
                <a:cs typeface="New Times Roman"/>
              </a:rPr>
              <a:t>certificate</a:t>
            </a:r>
            <a:r>
              <a:rPr lang="en-US" sz="2400" baseline="-25000" dirty="0" err="1" smtClean="0">
                <a:latin typeface="New Times Roman"/>
                <a:cs typeface="New Times Roman"/>
              </a:rPr>
              <a:t>A</a:t>
            </a:r>
            <a:r>
              <a:rPr lang="en-US" sz="2400" dirty="0" err="1" smtClean="0">
                <a:latin typeface="New Times Roman"/>
                <a:cs typeface="New Times Roman"/>
              </a:rPr>
              <a:t>]</a:t>
            </a:r>
            <a:r>
              <a:rPr lang="en-US" sz="2400" baseline="-25000" dirty="0" err="1" smtClean="0">
                <a:latin typeface="New Times Roman"/>
                <a:cs typeface="New Times Roman"/>
              </a:rPr>
              <a:t>Alice</a:t>
            </a:r>
            <a:endParaRPr lang="en-US" sz="2400" dirty="0" smtClean="0">
              <a:latin typeface="New Times Roman"/>
              <a:cs typeface="New Times Roman"/>
            </a:endParaRPr>
          </a:p>
          <a:p>
            <a:r>
              <a:rPr lang="en-US" sz="2400" dirty="0" smtClean="0">
                <a:latin typeface="New Times Roman"/>
                <a:cs typeface="New Times Roman"/>
              </a:rPr>
              <a:t>K = g</a:t>
            </a:r>
            <a:r>
              <a:rPr lang="en-US" sz="2400" baseline="30000" dirty="0" smtClean="0">
                <a:latin typeface="New Times Roman"/>
                <a:cs typeface="New Times Roman"/>
              </a:rPr>
              <a:t>ab</a:t>
            </a:r>
            <a:r>
              <a:rPr lang="en-US" sz="2400" dirty="0" smtClean="0">
                <a:latin typeface="New Times Roman"/>
                <a:cs typeface="New Times Roman"/>
              </a:rPr>
              <a:t> mod </a:t>
            </a:r>
            <a:r>
              <a:rPr lang="en-US" sz="2400" dirty="0" err="1" smtClean="0">
                <a:latin typeface="New Times Roman"/>
                <a:cs typeface="New Times Roman"/>
              </a:rPr>
              <a:t>p</a:t>
            </a:r>
            <a:endParaRPr lang="en-US" sz="2400" dirty="0" smtClean="0">
              <a:latin typeface="New Times Roman"/>
              <a:cs typeface="New Times Roman"/>
            </a:endParaRPr>
          </a:p>
          <a:p>
            <a:endParaRPr lang="en-US" dirty="0"/>
          </a:p>
        </p:txBody>
      </p:sp>
      <p:sp>
        <p:nvSpPr>
          <p:cNvPr id="4" name="Footer Placeholder 3"/>
          <p:cNvSpPr>
            <a:spLocks noGrp="1"/>
          </p:cNvSpPr>
          <p:nvPr>
            <p:ph type="ftr" sz="quarter" idx="10"/>
          </p:nvPr>
        </p:nvSpPr>
        <p:spPr/>
        <p:txBody>
          <a:bodyPr/>
          <a:lstStyle/>
          <a:p>
            <a:pPr>
              <a:defRPr/>
            </a:pPr>
            <a:r>
              <a:rPr lang="en-US" smtClean="0"/>
              <a:t> Part 3 </a:t>
            </a:r>
            <a:r>
              <a:rPr lang="en-US" smtClean="0">
                <a:sym typeface="Symbol" charset="2"/>
              </a:rPr>
              <a:t></a:t>
            </a:r>
            <a:r>
              <a:rPr lang="en-US" smtClean="0"/>
              <a:t> Protocols                                                                                                           </a:t>
            </a:r>
            <a:fld id="{90166F21-3AB9-0941-8E31-1D5D11D15234}" type="slidenum">
              <a:rPr lang="en-US" smtClean="0">
                <a:latin typeface="Times New Roman" charset="0"/>
              </a:rPr>
              <a:pPr>
                <a:defRPr/>
              </a:pPr>
              <a:t>5</a:t>
            </a:fld>
            <a:endParaRPr lang="en-US">
              <a:latin typeface="Times New Roman" charset="0"/>
            </a:endParaRPr>
          </a:p>
        </p:txBody>
      </p:sp>
      <p:pic>
        <p:nvPicPr>
          <p:cNvPr id="5" name="Picture 2" descr="drinkme.gif                                                    000A0185Macintosh HD                   ABA78158:"/>
          <p:cNvPicPr>
            <a:picLocks noChangeAspect="1" noChangeArrowheads="1"/>
          </p:cNvPicPr>
          <p:nvPr/>
        </p:nvPicPr>
        <p:blipFill>
          <a:blip r:embed="rId3"/>
          <a:srcRect/>
          <a:stretch>
            <a:fillRect/>
          </a:stretch>
        </p:blipFill>
        <p:spPr bwMode="auto">
          <a:xfrm>
            <a:off x="838200" y="1752600"/>
            <a:ext cx="990600" cy="1474788"/>
          </a:xfrm>
          <a:prstGeom prst="rect">
            <a:avLst/>
          </a:prstGeom>
          <a:noFill/>
          <a:ln w="9525">
            <a:noFill/>
            <a:miter lim="800000"/>
            <a:headEnd/>
            <a:tailEnd/>
          </a:ln>
        </p:spPr>
      </p:pic>
      <p:sp>
        <p:nvSpPr>
          <p:cNvPr id="6" name="Line 3"/>
          <p:cNvSpPr>
            <a:spLocks noChangeShapeType="1"/>
          </p:cNvSpPr>
          <p:nvPr/>
        </p:nvSpPr>
        <p:spPr bwMode="auto">
          <a:xfrm flipV="1">
            <a:off x="2133600" y="1868488"/>
            <a:ext cx="46482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7" name="Line 4"/>
          <p:cNvSpPr>
            <a:spLocks noChangeShapeType="1"/>
          </p:cNvSpPr>
          <p:nvPr/>
        </p:nvSpPr>
        <p:spPr bwMode="auto">
          <a:xfrm flipH="1" flipV="1">
            <a:off x="2057400" y="2325688"/>
            <a:ext cx="47244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8" name="Rectangle 5"/>
          <p:cNvSpPr>
            <a:spLocks noChangeArrowheads="1"/>
          </p:cNvSpPr>
          <p:nvPr/>
        </p:nvSpPr>
        <p:spPr bwMode="auto">
          <a:xfrm>
            <a:off x="909335" y="3187700"/>
            <a:ext cx="907069" cy="461665"/>
          </a:xfrm>
          <a:prstGeom prst="rect">
            <a:avLst/>
          </a:prstGeom>
          <a:noFill/>
          <a:ln w="9525">
            <a:noFill/>
            <a:miter lim="800000"/>
            <a:headEnd/>
            <a:tailEnd/>
          </a:ln>
        </p:spPr>
        <p:txBody>
          <a:bodyPr wrap="none">
            <a:prstTxWarp prst="textNoShape">
              <a:avLst/>
            </a:prstTxWarp>
            <a:spAutoFit/>
          </a:bodyPr>
          <a:lstStyle/>
          <a:p>
            <a:pPr algn="ctr"/>
            <a:r>
              <a:rPr lang="en-US" b="0" dirty="0"/>
              <a:t>Alice</a:t>
            </a:r>
          </a:p>
        </p:txBody>
      </p:sp>
      <p:sp>
        <p:nvSpPr>
          <p:cNvPr id="9" name="Rectangle 6"/>
          <p:cNvSpPr>
            <a:spLocks noChangeArrowheads="1"/>
          </p:cNvSpPr>
          <p:nvPr/>
        </p:nvSpPr>
        <p:spPr bwMode="auto">
          <a:xfrm>
            <a:off x="7236213" y="3216275"/>
            <a:ext cx="723125" cy="461665"/>
          </a:xfrm>
          <a:prstGeom prst="rect">
            <a:avLst/>
          </a:prstGeom>
          <a:noFill/>
          <a:ln w="9525">
            <a:noFill/>
            <a:miter lim="800000"/>
            <a:headEnd/>
            <a:tailEnd/>
          </a:ln>
        </p:spPr>
        <p:txBody>
          <a:bodyPr wrap="none">
            <a:prstTxWarp prst="textNoShape">
              <a:avLst/>
            </a:prstTxWarp>
            <a:spAutoFit/>
          </a:bodyPr>
          <a:lstStyle/>
          <a:p>
            <a:pPr algn="ctr"/>
            <a:r>
              <a:rPr lang="en-US" b="0" dirty="0"/>
              <a:t>Bob</a:t>
            </a:r>
            <a:endParaRPr lang="en-US" b="0" baseline="-25000" dirty="0">
              <a:latin typeface="Times-Roman" charset="0"/>
            </a:endParaRPr>
          </a:p>
        </p:txBody>
      </p:sp>
      <p:sp>
        <p:nvSpPr>
          <p:cNvPr id="10" name="Line 7"/>
          <p:cNvSpPr>
            <a:spLocks noChangeShapeType="1"/>
          </p:cNvSpPr>
          <p:nvPr/>
        </p:nvSpPr>
        <p:spPr bwMode="auto">
          <a:xfrm flipV="1">
            <a:off x="2133600" y="2767013"/>
            <a:ext cx="46482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1" name="Rectangle 8"/>
          <p:cNvSpPr>
            <a:spLocks noChangeArrowheads="1"/>
          </p:cNvSpPr>
          <p:nvPr/>
        </p:nvSpPr>
        <p:spPr bwMode="auto">
          <a:xfrm>
            <a:off x="3276600" y="1371600"/>
            <a:ext cx="1854745" cy="461665"/>
          </a:xfrm>
          <a:prstGeom prst="rect">
            <a:avLst/>
          </a:prstGeom>
          <a:noFill/>
          <a:ln w="9525">
            <a:noFill/>
            <a:miter lim="800000"/>
            <a:headEnd/>
            <a:tailEnd/>
          </a:ln>
        </p:spPr>
        <p:txBody>
          <a:bodyPr wrap="none">
            <a:prstTxWarp prst="textNoShape">
              <a:avLst/>
            </a:prstTxWarp>
            <a:spAutoFit/>
          </a:bodyPr>
          <a:lstStyle/>
          <a:p>
            <a:r>
              <a:rPr lang="en-US" b="0" dirty="0">
                <a:latin typeface="Times-Roman" charset="0"/>
              </a:rPr>
              <a:t>Alice, CP, R</a:t>
            </a:r>
            <a:r>
              <a:rPr lang="en-US" b="0" baseline="-25000" dirty="0">
                <a:latin typeface="Times-Roman" charset="0"/>
              </a:rPr>
              <a:t>A</a:t>
            </a:r>
            <a:endParaRPr lang="en-US" b="0" dirty="0"/>
          </a:p>
        </p:txBody>
      </p:sp>
      <p:sp>
        <p:nvSpPr>
          <p:cNvPr id="12" name="Rectangle 9"/>
          <p:cNvSpPr>
            <a:spLocks noChangeArrowheads="1"/>
          </p:cNvSpPr>
          <p:nvPr/>
        </p:nvSpPr>
        <p:spPr bwMode="auto">
          <a:xfrm>
            <a:off x="3733800" y="1828800"/>
            <a:ext cx="1057150" cy="461665"/>
          </a:xfrm>
          <a:prstGeom prst="rect">
            <a:avLst/>
          </a:prstGeom>
          <a:noFill/>
          <a:ln w="9525">
            <a:noFill/>
            <a:miter lim="800000"/>
            <a:headEnd/>
            <a:tailEnd/>
          </a:ln>
        </p:spPr>
        <p:txBody>
          <a:bodyPr wrap="none">
            <a:prstTxWarp prst="textNoShape">
              <a:avLst/>
            </a:prstTxWarp>
            <a:spAutoFit/>
          </a:bodyPr>
          <a:lstStyle/>
          <a:p>
            <a:r>
              <a:rPr lang="en-US" b="0" dirty="0">
                <a:latin typeface="Times-Roman" charset="0"/>
              </a:rPr>
              <a:t>CS, R</a:t>
            </a:r>
            <a:r>
              <a:rPr lang="en-US" b="0" baseline="-25000" dirty="0">
                <a:latin typeface="Times-Roman" charset="0"/>
              </a:rPr>
              <a:t>B</a:t>
            </a:r>
            <a:endParaRPr lang="en-US" b="0" dirty="0"/>
          </a:p>
        </p:txBody>
      </p:sp>
      <p:sp>
        <p:nvSpPr>
          <p:cNvPr id="13" name="Rectangle 10"/>
          <p:cNvSpPr>
            <a:spLocks noChangeArrowheads="1"/>
          </p:cNvSpPr>
          <p:nvPr/>
        </p:nvSpPr>
        <p:spPr bwMode="auto">
          <a:xfrm>
            <a:off x="3554413" y="2286000"/>
            <a:ext cx="1284576" cy="461665"/>
          </a:xfrm>
          <a:prstGeom prst="rect">
            <a:avLst/>
          </a:prstGeom>
          <a:noFill/>
          <a:ln w="9525">
            <a:noFill/>
            <a:miter lim="800000"/>
            <a:headEnd/>
            <a:tailEnd/>
          </a:ln>
        </p:spPr>
        <p:txBody>
          <a:bodyPr wrap="none">
            <a:prstTxWarp prst="textNoShape">
              <a:avLst/>
            </a:prstTxWarp>
            <a:spAutoFit/>
          </a:bodyPr>
          <a:lstStyle/>
          <a:p>
            <a:r>
              <a:rPr lang="en-US" b="0" dirty="0" err="1">
                <a:latin typeface="Times-Roman" charset="0"/>
              </a:rPr>
              <a:t>g</a:t>
            </a:r>
            <a:r>
              <a:rPr lang="en-US" b="0" baseline="30000" dirty="0" err="1">
                <a:latin typeface="Times-Roman" charset="0"/>
              </a:rPr>
              <a:t>a</a:t>
            </a:r>
            <a:r>
              <a:rPr lang="en-US" b="0" dirty="0">
                <a:latin typeface="Times-Roman" charset="0"/>
              </a:rPr>
              <a:t> mod </a:t>
            </a:r>
            <a:r>
              <a:rPr lang="en-US" b="0" dirty="0" err="1">
                <a:latin typeface="Times-Roman" charset="0"/>
              </a:rPr>
              <a:t>p</a:t>
            </a:r>
            <a:endParaRPr lang="en-US" b="0" dirty="0"/>
          </a:p>
        </p:txBody>
      </p:sp>
      <p:pic>
        <p:nvPicPr>
          <p:cNvPr id="14" name="Picture 11" descr="rabbit3.tiff                                                   0010273EMacintosh HD                   BC93A1CC:"/>
          <p:cNvPicPr>
            <a:picLocks noChangeAspect="1" noChangeArrowheads="1"/>
          </p:cNvPicPr>
          <p:nvPr/>
        </p:nvPicPr>
        <p:blipFill>
          <a:blip r:embed="rId4"/>
          <a:srcRect/>
          <a:stretch>
            <a:fillRect/>
          </a:stretch>
        </p:blipFill>
        <p:spPr bwMode="auto">
          <a:xfrm>
            <a:off x="7086600" y="1752600"/>
            <a:ext cx="935038" cy="1447800"/>
          </a:xfrm>
          <a:prstGeom prst="rect">
            <a:avLst/>
          </a:prstGeom>
          <a:noFill/>
          <a:ln w="9525">
            <a:noFill/>
            <a:miter lim="800000"/>
            <a:headEnd/>
            <a:tailEnd/>
          </a:ln>
        </p:spPr>
      </p:pic>
      <p:sp>
        <p:nvSpPr>
          <p:cNvPr id="15" name="Line 12"/>
          <p:cNvSpPr>
            <a:spLocks noChangeShapeType="1"/>
          </p:cNvSpPr>
          <p:nvPr/>
        </p:nvSpPr>
        <p:spPr bwMode="auto">
          <a:xfrm flipH="1" flipV="1">
            <a:off x="2057400" y="3276600"/>
            <a:ext cx="47244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6" name="Line 13"/>
          <p:cNvSpPr>
            <a:spLocks noChangeShapeType="1"/>
          </p:cNvSpPr>
          <p:nvPr/>
        </p:nvSpPr>
        <p:spPr bwMode="auto">
          <a:xfrm flipV="1">
            <a:off x="2133600" y="3733800"/>
            <a:ext cx="46482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7" name="Rectangle 19"/>
          <p:cNvSpPr>
            <a:spLocks noChangeArrowheads="1"/>
          </p:cNvSpPr>
          <p:nvPr/>
        </p:nvSpPr>
        <p:spPr bwMode="auto">
          <a:xfrm>
            <a:off x="2732088" y="2743200"/>
            <a:ext cx="3261981" cy="461665"/>
          </a:xfrm>
          <a:prstGeom prst="rect">
            <a:avLst/>
          </a:prstGeom>
          <a:noFill/>
          <a:ln w="9525">
            <a:noFill/>
            <a:miter lim="800000"/>
            <a:headEnd/>
            <a:tailEnd/>
          </a:ln>
        </p:spPr>
        <p:txBody>
          <a:bodyPr wrap="none">
            <a:prstTxWarp prst="textNoShape">
              <a:avLst/>
            </a:prstTxWarp>
            <a:spAutoFit/>
          </a:bodyPr>
          <a:lstStyle/>
          <a:p>
            <a:r>
              <a:rPr lang="en-US" b="0" dirty="0" err="1">
                <a:latin typeface="Times-Roman" charset="0"/>
              </a:rPr>
              <a:t>g</a:t>
            </a:r>
            <a:r>
              <a:rPr lang="en-US" b="0" baseline="30000" dirty="0" err="1">
                <a:latin typeface="Times-Roman" charset="0"/>
              </a:rPr>
              <a:t>b</a:t>
            </a:r>
            <a:r>
              <a:rPr lang="en-US" b="0" dirty="0">
                <a:latin typeface="Times-Roman" charset="0"/>
              </a:rPr>
              <a:t> mod </a:t>
            </a:r>
            <a:r>
              <a:rPr lang="en-US" b="0" dirty="0" err="1">
                <a:latin typeface="Times-Roman" charset="0"/>
              </a:rPr>
              <a:t>p</a:t>
            </a:r>
            <a:r>
              <a:rPr lang="en-US" b="0" dirty="0">
                <a:latin typeface="Times-Roman" charset="0"/>
              </a:rPr>
              <a:t>, </a:t>
            </a:r>
            <a:r>
              <a:rPr lang="en-US" b="0" dirty="0" err="1">
                <a:latin typeface="Times-Roman" charset="0"/>
              </a:rPr>
              <a:t>certificate</a:t>
            </a:r>
            <a:r>
              <a:rPr lang="en-US" b="0" baseline="-25000" dirty="0" err="1">
                <a:latin typeface="Times-Roman" charset="0"/>
              </a:rPr>
              <a:t>B</a:t>
            </a:r>
            <a:r>
              <a:rPr lang="en-US" b="0" dirty="0">
                <a:latin typeface="Times-Roman" charset="0"/>
              </a:rPr>
              <a:t>, S</a:t>
            </a:r>
            <a:r>
              <a:rPr lang="en-US" b="0" baseline="-25000" dirty="0">
                <a:latin typeface="Times-Roman" charset="0"/>
              </a:rPr>
              <a:t>B</a:t>
            </a:r>
            <a:endParaRPr lang="en-US" b="0" dirty="0"/>
          </a:p>
        </p:txBody>
      </p:sp>
      <p:sp>
        <p:nvSpPr>
          <p:cNvPr id="18" name="Rectangle 20"/>
          <p:cNvSpPr>
            <a:spLocks noChangeArrowheads="1"/>
          </p:cNvSpPr>
          <p:nvPr/>
        </p:nvSpPr>
        <p:spPr bwMode="auto">
          <a:xfrm>
            <a:off x="2582863" y="3276600"/>
            <a:ext cx="3741737" cy="457200"/>
          </a:xfrm>
          <a:prstGeom prst="rect">
            <a:avLst/>
          </a:prstGeom>
          <a:noFill/>
          <a:ln w="9525">
            <a:noFill/>
            <a:miter lim="800000"/>
            <a:headEnd/>
            <a:tailEnd/>
          </a:ln>
        </p:spPr>
        <p:txBody>
          <a:bodyPr wrap="none">
            <a:prstTxWarp prst="textNoShape">
              <a:avLst/>
            </a:prstTxWarp>
            <a:spAutoFit/>
          </a:bodyPr>
          <a:lstStyle/>
          <a:p>
            <a:r>
              <a:rPr lang="en-US" b="0" dirty="0" err="1">
                <a:latin typeface="Times-Roman" charset="0"/>
              </a:rPr>
              <a:t>E(Alice</a:t>
            </a:r>
            <a:r>
              <a:rPr lang="en-US" b="0" dirty="0">
                <a:latin typeface="Times-Roman" charset="0"/>
              </a:rPr>
              <a:t>, </a:t>
            </a:r>
            <a:r>
              <a:rPr lang="en-US" b="0" dirty="0" err="1">
                <a:latin typeface="Times-Roman" charset="0"/>
              </a:rPr>
              <a:t>certificate</a:t>
            </a:r>
            <a:r>
              <a:rPr lang="en-US" b="0" baseline="-25000" dirty="0" err="1">
                <a:latin typeface="Times-Roman" charset="0"/>
              </a:rPr>
              <a:t>A</a:t>
            </a:r>
            <a:r>
              <a:rPr lang="en-US" b="0" dirty="0">
                <a:latin typeface="Times-Roman" charset="0"/>
              </a:rPr>
              <a:t>, S</a:t>
            </a:r>
            <a:r>
              <a:rPr lang="en-US" b="0" baseline="-25000" dirty="0">
                <a:latin typeface="Times-Roman" charset="0"/>
              </a:rPr>
              <a:t>A</a:t>
            </a:r>
            <a:r>
              <a:rPr lang="en-US" b="0" dirty="0">
                <a:latin typeface="Times-Roman" charset="0"/>
              </a:rPr>
              <a:t>, K)</a:t>
            </a:r>
            <a:endParaRPr lang="en-US" b="0" dirty="0"/>
          </a:p>
        </p:txBody>
      </p:sp>
    </p:spTree>
    <p:extLst>
      <p:ext uri="{BB962C8B-B14F-4D97-AF65-F5344CB8AC3E}">
        <p14:creationId xmlns:p14="http://schemas.microsoft.com/office/powerpoint/2010/main" val="384473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1+#ppt_w/2"/>
                                          </p:val>
                                        </p:tav>
                                        <p:tav tm="100000">
                                          <p:val>
                                            <p:strVal val="#ppt_x"/>
                                          </p:val>
                                        </p:tav>
                                      </p:tavLst>
                                    </p:anim>
                                    <p:anim calcmode="lin" valueType="num">
                                      <p:cBhvr additive="base">
                                        <p:cTn id="17" dur="500" fill="hold"/>
                                        <p:tgtEl>
                                          <p:spTgt spid="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2" name="Arrow"/>
                                        </p:tgtEl>
                                      </p:cMediaNode>
                                    </p:audio>
                                  </p:sub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Arrow"/>
                                        </p:tgtEl>
                                      </p:cMediaNode>
                                    </p:audio>
                                  </p:sub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499"/>
                                          </p:stCondLst>
                                        </p:cTn>
                                        <p:tgtEl>
                                          <p:spTgt spid="1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1+#ppt_w/2"/>
                                          </p:val>
                                        </p:tav>
                                        <p:tav tm="100000">
                                          <p:val>
                                            <p:strVal val="#ppt_x"/>
                                          </p:val>
                                        </p:tav>
                                      </p:tavLst>
                                    </p:anim>
                                    <p:anim calcmode="lin" valueType="num">
                                      <p:cBhvr additive="base">
                                        <p:cTn id="35" dur="500" fill="hold"/>
                                        <p:tgtEl>
                                          <p:spTgt spid="1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2"/>
                                            </p:cond>
                                          </p:stCondLst>
                                          <p:endCondLst>
                                            <p:cond evt="onStopAudio" delay="0">
                                              <p:tgtEl>
                                                <p:sldTgt/>
                                              </p:tgtEl>
                                            </p:cond>
                                          </p:endCondLst>
                                        </p:cTn>
                                        <p:tgtEl>
                                          <p:sndTgt r:embed="rId2" name="Arrow"/>
                                        </p:tgtEl>
                                      </p:cMediaNode>
                                    </p:audio>
                                  </p:sub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499"/>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0-#ppt_w/2"/>
                                          </p:val>
                                        </p:tav>
                                        <p:tav tm="100000">
                                          <p:val>
                                            <p:strVal val="#ppt_x"/>
                                          </p:val>
                                        </p:tav>
                                      </p:tavLst>
                                    </p:anim>
                                    <p:anim calcmode="lin" valueType="num">
                                      <p:cBhvr additive="base">
                                        <p:cTn id="44" dur="500" fill="hold"/>
                                        <p:tgtEl>
                                          <p:spTgt spid="1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Arrow"/>
                                        </p:tgtEl>
                                      </p:cMediaNode>
                                    </p:audio>
                                  </p:sub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49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1" grpId="0" autoUpdateAnimBg="0"/>
      <p:bldP spid="12" grpId="0" autoUpdateAnimBg="0"/>
      <p:bldP spid="13" grpId="0" autoUpdateAnimBg="0"/>
      <p:bldP spid="15" grpId="0" animBg="1"/>
      <p:bldP spid="16" grpId="0" animBg="1"/>
      <p:bldP spid="17" grpId="0" autoUpdateAnimBg="0"/>
      <p:bldP spid="18"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 model</a:t>
            </a:r>
            <a:endParaRPr lang="en-US" dirty="0"/>
          </a:p>
        </p:txBody>
      </p:sp>
      <p:sp>
        <p:nvSpPr>
          <p:cNvPr id="3" name="Content Placeholder 2"/>
          <p:cNvSpPr>
            <a:spLocks noGrp="1"/>
          </p:cNvSpPr>
          <p:nvPr>
            <p:ph idx="1"/>
          </p:nvPr>
        </p:nvSpPr>
        <p:spPr/>
        <p:txBody>
          <a:bodyPr>
            <a:normAutofit fontScale="92500" lnSpcReduction="20000"/>
          </a:bodyPr>
          <a:lstStyle/>
          <a:p>
            <a:r>
              <a:rPr lang="en-US" dirty="0"/>
              <a:t>In a client/server application </a:t>
            </a:r>
            <a:r>
              <a:rPr lang="en-US" dirty="0" smtClean="0"/>
              <a:t>model </a:t>
            </a:r>
          </a:p>
          <a:p>
            <a:pPr lvl="1"/>
            <a:r>
              <a:rPr lang="en-US" dirty="0" smtClean="0"/>
              <a:t>clients </a:t>
            </a:r>
            <a:r>
              <a:rPr lang="en-US" dirty="0"/>
              <a:t>are programs acting on behalf of users who need something done. This might be opening and using a file, accessing a mailbox, querying a database, or printing a document. </a:t>
            </a:r>
            <a:endParaRPr lang="en-US" dirty="0" smtClean="0"/>
          </a:p>
          <a:p>
            <a:pPr lvl="1"/>
            <a:r>
              <a:rPr lang="en-US" dirty="0" smtClean="0"/>
              <a:t>Servers </a:t>
            </a:r>
            <a:r>
              <a:rPr lang="en-US" dirty="0"/>
              <a:t>are programs providing services to clients such as file storage, mail handling, query processing, and print spooling. </a:t>
            </a:r>
            <a:endParaRPr lang="en-US" dirty="0" smtClean="0"/>
          </a:p>
          <a:p>
            <a:pPr lvl="1"/>
            <a:r>
              <a:rPr lang="en-US" dirty="0" smtClean="0"/>
              <a:t>Clients </a:t>
            </a:r>
            <a:r>
              <a:rPr lang="en-US" dirty="0"/>
              <a:t>initiate action, servers respond. Typically, a server listens at a communications port waiting for clients to connect and ask for service</a:t>
            </a:r>
            <a:r>
              <a:rPr lang="en-US" dirty="0" smtClean="0"/>
              <a:t>.</a:t>
            </a:r>
          </a:p>
          <a:p>
            <a:r>
              <a:rPr lang="en-US" dirty="0" smtClean="0"/>
              <a:t>Kerberos uses </a:t>
            </a:r>
            <a:r>
              <a:rPr lang="en-US" dirty="0"/>
              <a:t>TCP port 88 by </a:t>
            </a:r>
            <a:r>
              <a:rPr lang="en-US" dirty="0" smtClean="0"/>
              <a:t>default</a:t>
            </a:r>
          </a:p>
          <a:p>
            <a:pPr marL="0" indent="0">
              <a:buNone/>
            </a:pPr>
            <a:endParaRPr lang="en-US" dirty="0"/>
          </a:p>
        </p:txBody>
      </p:sp>
    </p:spTree>
    <p:extLst>
      <p:ext uri="{BB962C8B-B14F-4D97-AF65-F5344CB8AC3E}">
        <p14:creationId xmlns:p14="http://schemas.microsoft.com/office/powerpoint/2010/main" val="1469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685800" y="304800"/>
            <a:ext cx="7772400" cy="1143000"/>
          </a:xfrm>
        </p:spPr>
        <p:txBody>
          <a:bodyPr/>
          <a:lstStyle/>
          <a:p>
            <a:r>
              <a:rPr lang="en-US"/>
              <a:t>Motivation for Kerberos</a:t>
            </a:r>
          </a:p>
        </p:txBody>
      </p:sp>
      <p:sp>
        <p:nvSpPr>
          <p:cNvPr id="263171" name="Rectangle 3"/>
          <p:cNvSpPr>
            <a:spLocks noGrp="1" noChangeArrowheads="1"/>
          </p:cNvSpPr>
          <p:nvPr>
            <p:ph idx="1"/>
          </p:nvPr>
        </p:nvSpPr>
        <p:spPr>
          <a:xfrm>
            <a:off x="685800" y="1600200"/>
            <a:ext cx="7772400" cy="4495800"/>
          </a:xfrm>
        </p:spPr>
        <p:txBody>
          <a:bodyPr/>
          <a:lstStyle/>
          <a:p>
            <a:r>
              <a:rPr lang="en-US" sz="2800"/>
              <a:t>Authentication using public keys</a:t>
            </a:r>
          </a:p>
          <a:p>
            <a:pPr lvl="1"/>
            <a:r>
              <a:rPr lang="en-US" sz="2400">
                <a:latin typeface="Times-Roman" charset="0"/>
              </a:rPr>
              <a:t>N</a:t>
            </a:r>
            <a:r>
              <a:rPr lang="en-US" sz="2400"/>
              <a:t> users </a:t>
            </a:r>
            <a:r>
              <a:rPr lang="en-US" sz="2400">
                <a:sym typeface="Symbol" pitchFamily="18" charset="2"/>
              </a:rPr>
              <a:t></a:t>
            </a:r>
            <a:r>
              <a:rPr lang="en-US" sz="2400"/>
              <a:t> </a:t>
            </a:r>
            <a:r>
              <a:rPr lang="en-US" sz="2400">
                <a:latin typeface="Times-Roman" charset="0"/>
              </a:rPr>
              <a:t>N</a:t>
            </a:r>
            <a:r>
              <a:rPr lang="en-US" sz="2400"/>
              <a:t> key pairs</a:t>
            </a:r>
          </a:p>
          <a:p>
            <a:r>
              <a:rPr lang="en-US" sz="2800"/>
              <a:t>Authentication using symmetric keys</a:t>
            </a:r>
          </a:p>
          <a:p>
            <a:pPr lvl="1"/>
            <a:r>
              <a:rPr lang="en-US" sz="2400">
                <a:latin typeface="Times-Roman" charset="0"/>
              </a:rPr>
              <a:t>N</a:t>
            </a:r>
            <a:r>
              <a:rPr lang="en-US" sz="2400"/>
              <a:t> users requires about </a:t>
            </a:r>
            <a:r>
              <a:rPr lang="en-US" sz="2400">
                <a:latin typeface="Times-Roman" charset="0"/>
              </a:rPr>
              <a:t>N</a:t>
            </a:r>
            <a:r>
              <a:rPr lang="en-US" sz="2400" baseline="30000">
                <a:latin typeface="Times-Roman" charset="0"/>
              </a:rPr>
              <a:t>2</a:t>
            </a:r>
            <a:r>
              <a:rPr lang="en-US" sz="2400"/>
              <a:t> keys</a:t>
            </a:r>
          </a:p>
          <a:p>
            <a:r>
              <a:rPr lang="en-US" sz="2800"/>
              <a:t>Symmetric key case </a:t>
            </a:r>
            <a:r>
              <a:rPr lang="en-US" sz="2800" b="1">
                <a:solidFill>
                  <a:schemeClr val="accent2"/>
                </a:solidFill>
              </a:rPr>
              <a:t>does not scale!</a:t>
            </a:r>
          </a:p>
          <a:p>
            <a:r>
              <a:rPr lang="en-US" sz="2800"/>
              <a:t>Kerberos based on symmetric keys but only requires </a:t>
            </a:r>
            <a:r>
              <a:rPr lang="en-US" sz="2800">
                <a:latin typeface="Times-Roman" charset="0"/>
              </a:rPr>
              <a:t>N</a:t>
            </a:r>
            <a:r>
              <a:rPr lang="en-US" sz="2800"/>
              <a:t> keys for </a:t>
            </a:r>
            <a:r>
              <a:rPr lang="en-US" sz="2800">
                <a:latin typeface="Times-Roman" charset="0"/>
              </a:rPr>
              <a:t>N</a:t>
            </a:r>
            <a:r>
              <a:rPr lang="en-US" sz="2800"/>
              <a:t> users</a:t>
            </a:r>
          </a:p>
          <a:p>
            <a:pPr lvl="1"/>
            <a:r>
              <a:rPr lang="en-US" sz="2400"/>
              <a:t>But must rely on TTP</a:t>
            </a:r>
          </a:p>
          <a:p>
            <a:pPr lvl="1"/>
            <a:r>
              <a:rPr lang="en-US" sz="2400"/>
              <a:t>Advantage is that no PKI is required</a:t>
            </a:r>
          </a:p>
        </p:txBody>
      </p:sp>
      <p:sp>
        <p:nvSpPr>
          <p:cNvPr id="4"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D189470E-9A4D-4859-9EAE-D7915E264042}" type="slidenum">
              <a:rPr lang="en-US">
                <a:latin typeface="Times New Roman" pitchFamily="18" charset="0"/>
              </a:rPr>
              <a:pPr/>
              <a:t>51</a:t>
            </a:fld>
            <a:endParaRPr lang="en-US">
              <a:latin typeface="Times New Roman" pitchFamily="18" charset="0"/>
            </a:endParaRPr>
          </a:p>
        </p:txBody>
      </p:sp>
    </p:spTree>
    <p:extLst>
      <p:ext uri="{BB962C8B-B14F-4D97-AF65-F5344CB8AC3E}">
        <p14:creationId xmlns:p14="http://schemas.microsoft.com/office/powerpoint/2010/main" val="9073267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a:t>Kerberos KDC</a:t>
            </a:r>
          </a:p>
        </p:txBody>
      </p:sp>
      <p:sp>
        <p:nvSpPr>
          <p:cNvPr id="264195" name="Rectangle 3"/>
          <p:cNvSpPr>
            <a:spLocks noGrp="1" noChangeArrowheads="1"/>
          </p:cNvSpPr>
          <p:nvPr>
            <p:ph idx="1"/>
          </p:nvPr>
        </p:nvSpPr>
        <p:spPr>
          <a:xfrm>
            <a:off x="685800" y="1371600"/>
            <a:ext cx="7772400" cy="4800600"/>
          </a:xfrm>
        </p:spPr>
        <p:txBody>
          <a:bodyPr>
            <a:normAutofit fontScale="77500" lnSpcReduction="20000"/>
          </a:bodyPr>
          <a:lstStyle/>
          <a:p>
            <a:r>
              <a:rPr lang="en-US" sz="3300" dirty="0"/>
              <a:t>Kerberos </a:t>
            </a:r>
            <a:r>
              <a:rPr lang="en-US" sz="3300" b="1" dirty="0">
                <a:solidFill>
                  <a:schemeClr val="accent2"/>
                </a:solidFill>
              </a:rPr>
              <a:t>Key Distribution Center</a:t>
            </a:r>
            <a:r>
              <a:rPr lang="en-US" sz="3300" dirty="0"/>
              <a:t> or </a:t>
            </a:r>
            <a:r>
              <a:rPr lang="en-US" sz="3300" b="1" dirty="0">
                <a:solidFill>
                  <a:schemeClr val="accent2"/>
                </a:solidFill>
              </a:rPr>
              <a:t>KDC</a:t>
            </a:r>
            <a:endParaRPr lang="en-US" sz="3300" dirty="0"/>
          </a:p>
          <a:p>
            <a:pPr lvl="1"/>
            <a:r>
              <a:rPr lang="en-US" dirty="0"/>
              <a:t>Acts as a TTP</a:t>
            </a:r>
          </a:p>
          <a:p>
            <a:pPr lvl="1"/>
            <a:r>
              <a:rPr lang="en-US" dirty="0"/>
              <a:t>TTP must not be compromised!</a:t>
            </a:r>
          </a:p>
          <a:p>
            <a:pPr lvl="1"/>
            <a:r>
              <a:rPr lang="en-US" dirty="0"/>
              <a:t>KDC shares symmetric key </a:t>
            </a:r>
            <a:r>
              <a:rPr lang="en-US" dirty="0">
                <a:latin typeface="Times-Roman" charset="0"/>
              </a:rPr>
              <a:t>K</a:t>
            </a:r>
            <a:r>
              <a:rPr lang="en-US" baseline="-25000" dirty="0">
                <a:latin typeface="Times-Roman" charset="0"/>
              </a:rPr>
              <a:t>A</a:t>
            </a:r>
            <a:r>
              <a:rPr lang="en-US" dirty="0"/>
              <a:t> with Alice, key </a:t>
            </a:r>
            <a:r>
              <a:rPr lang="en-US" dirty="0">
                <a:latin typeface="Times-Roman" charset="0"/>
              </a:rPr>
              <a:t>K</a:t>
            </a:r>
            <a:r>
              <a:rPr lang="en-US" baseline="-25000" dirty="0">
                <a:latin typeface="Times-Roman" charset="0"/>
              </a:rPr>
              <a:t>B</a:t>
            </a:r>
            <a:r>
              <a:rPr lang="en-US" dirty="0"/>
              <a:t> with Bob, key </a:t>
            </a:r>
            <a:r>
              <a:rPr lang="en-US" dirty="0">
                <a:latin typeface="Times-Roman" charset="0"/>
              </a:rPr>
              <a:t>K</a:t>
            </a:r>
            <a:r>
              <a:rPr lang="en-US" baseline="-25000" dirty="0">
                <a:latin typeface="Times-Roman" charset="0"/>
              </a:rPr>
              <a:t>C</a:t>
            </a:r>
            <a:r>
              <a:rPr lang="en-US" dirty="0"/>
              <a:t> with Carol, etc.</a:t>
            </a:r>
          </a:p>
          <a:p>
            <a:pPr lvl="1"/>
            <a:r>
              <a:rPr lang="en-US" dirty="0"/>
              <a:t>Master key </a:t>
            </a:r>
            <a:r>
              <a:rPr lang="en-US" dirty="0">
                <a:latin typeface="Times-Roman" charset="0"/>
              </a:rPr>
              <a:t>K</a:t>
            </a:r>
            <a:r>
              <a:rPr lang="en-US" baseline="-25000" dirty="0">
                <a:latin typeface="Times-Roman" charset="0"/>
              </a:rPr>
              <a:t>KDC</a:t>
            </a:r>
            <a:r>
              <a:rPr lang="en-US" dirty="0"/>
              <a:t> known only to KDC</a:t>
            </a:r>
            <a:endParaRPr lang="en-US" baseline="-25000" dirty="0"/>
          </a:p>
          <a:p>
            <a:pPr lvl="1"/>
            <a:r>
              <a:rPr lang="en-US" dirty="0"/>
              <a:t>KDC enables authentication and session keys</a:t>
            </a:r>
          </a:p>
          <a:p>
            <a:pPr lvl="1"/>
            <a:r>
              <a:rPr lang="en-US" dirty="0"/>
              <a:t>Keys for confidentiality and integrity</a:t>
            </a:r>
          </a:p>
          <a:p>
            <a:pPr lvl="1"/>
            <a:r>
              <a:rPr lang="en-US" dirty="0"/>
              <a:t>In practice, the crypto algorithm used is </a:t>
            </a:r>
            <a:r>
              <a:rPr lang="en-US" dirty="0" smtClean="0"/>
              <a:t>DES (in V5, AES is used)</a:t>
            </a:r>
          </a:p>
          <a:p>
            <a:r>
              <a:rPr lang="en-US" dirty="0"/>
              <a:t>In Windows, Active Directory provides the account database that the </a:t>
            </a:r>
            <a:r>
              <a:rPr lang="en-US" i="1" dirty="0"/>
              <a:t>Key Distribution Center</a:t>
            </a:r>
            <a:r>
              <a:rPr lang="en-US" dirty="0"/>
              <a:t> (KDC) uses to obtain information about </a:t>
            </a:r>
            <a:r>
              <a:rPr lang="en-US" i="1" dirty="0" smtClean="0"/>
              <a:t>users </a:t>
            </a:r>
            <a:r>
              <a:rPr lang="en-US" dirty="0" smtClean="0"/>
              <a:t>in </a:t>
            </a:r>
            <a:r>
              <a:rPr lang="en-US" dirty="0"/>
              <a:t>the domain.</a:t>
            </a:r>
          </a:p>
          <a:p>
            <a:endParaRPr lang="en-US" dirty="0"/>
          </a:p>
          <a:p>
            <a:pPr lvl="1"/>
            <a:endParaRPr lang="en-US" sz="2400" dirty="0"/>
          </a:p>
        </p:txBody>
      </p:sp>
      <p:sp>
        <p:nvSpPr>
          <p:cNvPr id="4"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9A63C760-E094-4678-8713-29F3DB107390}" type="slidenum">
              <a:rPr lang="en-US">
                <a:latin typeface="Times New Roman" pitchFamily="18" charset="0"/>
              </a:rPr>
              <a:pPr/>
              <a:t>52</a:t>
            </a:fld>
            <a:endParaRPr lang="en-US">
              <a:latin typeface="Times New Roman" pitchFamily="18" charset="0"/>
            </a:endParaRPr>
          </a:p>
        </p:txBody>
      </p:sp>
    </p:spTree>
    <p:extLst>
      <p:ext uri="{BB962C8B-B14F-4D97-AF65-F5344CB8AC3E}">
        <p14:creationId xmlns:p14="http://schemas.microsoft.com/office/powerpoint/2010/main" val="31266863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685800" y="381000"/>
            <a:ext cx="7772400" cy="1143000"/>
          </a:xfrm>
        </p:spPr>
        <p:txBody>
          <a:bodyPr/>
          <a:lstStyle/>
          <a:p>
            <a:r>
              <a:rPr lang="en-US"/>
              <a:t>Kerberos Tickets</a:t>
            </a:r>
          </a:p>
        </p:txBody>
      </p:sp>
      <p:sp>
        <p:nvSpPr>
          <p:cNvPr id="265219" name="Rectangle 3"/>
          <p:cNvSpPr>
            <a:spLocks noGrp="1" noChangeArrowheads="1"/>
          </p:cNvSpPr>
          <p:nvPr>
            <p:ph idx="1"/>
          </p:nvPr>
        </p:nvSpPr>
        <p:spPr>
          <a:xfrm>
            <a:off x="685800" y="1524000"/>
            <a:ext cx="7772400" cy="4648200"/>
          </a:xfrm>
        </p:spPr>
        <p:txBody>
          <a:bodyPr>
            <a:normAutofit lnSpcReduction="10000"/>
          </a:bodyPr>
          <a:lstStyle/>
          <a:p>
            <a:r>
              <a:rPr lang="en-US" sz="2800"/>
              <a:t>KDC issues a </a:t>
            </a:r>
            <a:r>
              <a:rPr lang="en-US" sz="2800" b="1">
                <a:solidFill>
                  <a:schemeClr val="accent2"/>
                </a:solidFill>
              </a:rPr>
              <a:t>ticket</a:t>
            </a:r>
            <a:r>
              <a:rPr lang="en-US" sz="2800"/>
              <a:t> containing info needed to access a network resource</a:t>
            </a:r>
          </a:p>
          <a:p>
            <a:r>
              <a:rPr lang="en-US" sz="2800"/>
              <a:t>KDC also issues </a:t>
            </a:r>
            <a:r>
              <a:rPr lang="en-US" sz="2800" b="1">
                <a:solidFill>
                  <a:schemeClr val="accent2"/>
                </a:solidFill>
              </a:rPr>
              <a:t>ticket-granting tickets</a:t>
            </a:r>
            <a:r>
              <a:rPr lang="en-US" sz="2800"/>
              <a:t> or </a:t>
            </a:r>
            <a:r>
              <a:rPr lang="en-US" sz="2800" b="1">
                <a:solidFill>
                  <a:schemeClr val="hlink"/>
                </a:solidFill>
                <a:latin typeface="Times-Roman" charset="0"/>
              </a:rPr>
              <a:t>TGT</a:t>
            </a:r>
            <a:r>
              <a:rPr lang="en-US" sz="2800" b="1">
                <a:solidFill>
                  <a:schemeClr val="hlink"/>
                </a:solidFill>
              </a:rPr>
              <a:t>s</a:t>
            </a:r>
            <a:r>
              <a:rPr lang="en-US" sz="2800"/>
              <a:t> that are used to obtain tickets</a:t>
            </a:r>
          </a:p>
          <a:p>
            <a:r>
              <a:rPr lang="en-US" sz="2800"/>
              <a:t>Each </a:t>
            </a:r>
            <a:r>
              <a:rPr lang="en-US" sz="2800">
                <a:latin typeface="Times-Roman" charset="0"/>
              </a:rPr>
              <a:t>TGT</a:t>
            </a:r>
            <a:r>
              <a:rPr lang="en-US" sz="2800"/>
              <a:t> contains</a:t>
            </a:r>
          </a:p>
          <a:p>
            <a:pPr lvl="1"/>
            <a:r>
              <a:rPr lang="en-US" sz="2400"/>
              <a:t>Session key</a:t>
            </a:r>
          </a:p>
          <a:p>
            <a:pPr lvl="1"/>
            <a:r>
              <a:rPr lang="en-US" sz="2400"/>
              <a:t>User’s ID</a:t>
            </a:r>
          </a:p>
          <a:p>
            <a:pPr lvl="1"/>
            <a:r>
              <a:rPr lang="en-US" sz="2400"/>
              <a:t>Expiration time</a:t>
            </a:r>
          </a:p>
          <a:p>
            <a:r>
              <a:rPr lang="en-US" sz="2800"/>
              <a:t>Every </a:t>
            </a:r>
            <a:r>
              <a:rPr lang="en-US" sz="2800">
                <a:latin typeface="Times-Roman" charset="0"/>
              </a:rPr>
              <a:t>TGT</a:t>
            </a:r>
            <a:r>
              <a:rPr lang="en-US" sz="2800"/>
              <a:t> is encrypted with </a:t>
            </a:r>
            <a:r>
              <a:rPr lang="en-US" sz="2800">
                <a:latin typeface="Times-Roman" charset="0"/>
              </a:rPr>
              <a:t>K</a:t>
            </a:r>
            <a:r>
              <a:rPr lang="en-US" sz="2800" baseline="-25000">
                <a:latin typeface="Times-Roman" charset="0"/>
              </a:rPr>
              <a:t>KDC</a:t>
            </a:r>
            <a:endParaRPr lang="en-US" sz="2800"/>
          </a:p>
          <a:p>
            <a:pPr lvl="1"/>
            <a:r>
              <a:rPr lang="en-US" sz="2400">
                <a:latin typeface="Times-Roman" charset="0"/>
              </a:rPr>
              <a:t>TGT</a:t>
            </a:r>
            <a:r>
              <a:rPr lang="en-US" sz="2400"/>
              <a:t> can only be read by the KDC</a:t>
            </a:r>
          </a:p>
        </p:txBody>
      </p:sp>
      <p:sp>
        <p:nvSpPr>
          <p:cNvPr id="4"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88E52270-DB83-4B1F-B783-1FBC911EE5EB}" type="slidenum">
              <a:rPr lang="en-US">
                <a:latin typeface="Times New Roman" pitchFamily="18" charset="0"/>
              </a:rPr>
              <a:pPr/>
              <a:t>53</a:t>
            </a:fld>
            <a:endParaRPr lang="en-US">
              <a:latin typeface="Times New Roman" pitchFamily="18" charset="0"/>
            </a:endParaRPr>
          </a:p>
        </p:txBody>
      </p:sp>
    </p:spTree>
    <p:extLst>
      <p:ext uri="{BB962C8B-B14F-4D97-AF65-F5344CB8AC3E}">
        <p14:creationId xmlns:p14="http://schemas.microsoft.com/office/powerpoint/2010/main" val="3729397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a:t>Kerberized Login</a:t>
            </a:r>
          </a:p>
        </p:txBody>
      </p:sp>
      <p:sp>
        <p:nvSpPr>
          <p:cNvPr id="266243" name="Rectangle 3"/>
          <p:cNvSpPr>
            <a:spLocks noGrp="1" noChangeArrowheads="1"/>
          </p:cNvSpPr>
          <p:nvPr>
            <p:ph idx="1"/>
          </p:nvPr>
        </p:nvSpPr>
        <p:spPr/>
        <p:txBody>
          <a:bodyPr/>
          <a:lstStyle/>
          <a:p>
            <a:r>
              <a:rPr lang="en-US" sz="2800"/>
              <a:t>Alice enters her password</a:t>
            </a:r>
          </a:p>
          <a:p>
            <a:r>
              <a:rPr lang="en-US" sz="2800"/>
              <a:t>Alice’s workstation</a:t>
            </a:r>
          </a:p>
          <a:p>
            <a:pPr lvl="1"/>
            <a:r>
              <a:rPr lang="en-US" sz="2400"/>
              <a:t>Derives </a:t>
            </a:r>
            <a:r>
              <a:rPr lang="en-US" sz="2400">
                <a:latin typeface="Times-Roman" charset="0"/>
              </a:rPr>
              <a:t>K</a:t>
            </a:r>
            <a:r>
              <a:rPr lang="en-US" sz="2400" baseline="-25000">
                <a:latin typeface="Times-Roman" charset="0"/>
              </a:rPr>
              <a:t>A</a:t>
            </a:r>
            <a:r>
              <a:rPr lang="en-US" sz="2400"/>
              <a:t> from Alice’s password</a:t>
            </a:r>
          </a:p>
          <a:p>
            <a:pPr lvl="1"/>
            <a:r>
              <a:rPr lang="en-US" sz="2400"/>
              <a:t>Uses </a:t>
            </a:r>
            <a:r>
              <a:rPr lang="en-US" sz="2400">
                <a:latin typeface="Times-Roman" charset="0"/>
              </a:rPr>
              <a:t>K</a:t>
            </a:r>
            <a:r>
              <a:rPr lang="en-US" sz="2400" baseline="-25000">
                <a:latin typeface="Times-Roman" charset="0"/>
              </a:rPr>
              <a:t>A</a:t>
            </a:r>
            <a:r>
              <a:rPr lang="en-US" sz="2400"/>
              <a:t> to get </a:t>
            </a:r>
            <a:r>
              <a:rPr lang="en-US" sz="2400">
                <a:latin typeface="Times-Roman" charset="0"/>
              </a:rPr>
              <a:t>TGT</a:t>
            </a:r>
            <a:r>
              <a:rPr lang="en-US" sz="2400"/>
              <a:t> for Alice from the KDC</a:t>
            </a:r>
          </a:p>
          <a:p>
            <a:r>
              <a:rPr lang="en-US" sz="2800"/>
              <a:t>Alice can then use her </a:t>
            </a:r>
            <a:r>
              <a:rPr lang="en-US" sz="2800">
                <a:latin typeface="Times-Roman" charset="0"/>
              </a:rPr>
              <a:t>TGT</a:t>
            </a:r>
            <a:r>
              <a:rPr lang="en-US" sz="2800"/>
              <a:t> (credentials) to securely access network resources</a:t>
            </a:r>
          </a:p>
          <a:p>
            <a:r>
              <a:rPr lang="en-US" sz="2800" b="1">
                <a:solidFill>
                  <a:schemeClr val="accent2"/>
                </a:solidFill>
              </a:rPr>
              <a:t>Plus:</a:t>
            </a:r>
            <a:r>
              <a:rPr lang="en-US" sz="2800"/>
              <a:t> Security is transparent to Alice</a:t>
            </a:r>
          </a:p>
          <a:p>
            <a:r>
              <a:rPr lang="en-US" sz="2800" b="1">
                <a:solidFill>
                  <a:schemeClr val="accent2"/>
                </a:solidFill>
              </a:rPr>
              <a:t>Minus:</a:t>
            </a:r>
            <a:r>
              <a:rPr lang="en-US" sz="2800"/>
              <a:t> KDC must be secure </a:t>
            </a:r>
            <a:r>
              <a:rPr lang="en-US" sz="2800">
                <a:sym typeface="Symbol" pitchFamily="18" charset="2"/>
              </a:rPr>
              <a:t></a:t>
            </a:r>
            <a:r>
              <a:rPr lang="en-US" sz="2800"/>
              <a:t> it’s trusted!</a:t>
            </a:r>
          </a:p>
        </p:txBody>
      </p:sp>
      <p:sp>
        <p:nvSpPr>
          <p:cNvPr id="4"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438EAAA9-BF58-44AF-97BB-485095143CFF}" type="slidenum">
              <a:rPr lang="en-US">
                <a:latin typeface="Times New Roman" pitchFamily="18" charset="0"/>
              </a:rPr>
              <a:pPr/>
              <a:t>54</a:t>
            </a:fld>
            <a:endParaRPr lang="en-US">
              <a:latin typeface="Times New Roman" pitchFamily="18" charset="0"/>
            </a:endParaRPr>
          </a:p>
        </p:txBody>
      </p:sp>
    </p:spTree>
    <p:extLst>
      <p:ext uri="{BB962C8B-B14F-4D97-AF65-F5344CB8AC3E}">
        <p14:creationId xmlns:p14="http://schemas.microsoft.com/office/powerpoint/2010/main" val="308906092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685800" y="304800"/>
            <a:ext cx="7772400" cy="1219200"/>
          </a:xfrm>
        </p:spPr>
        <p:txBody>
          <a:bodyPr/>
          <a:lstStyle/>
          <a:p>
            <a:r>
              <a:rPr lang="en-US"/>
              <a:t>Kerberized Login</a:t>
            </a:r>
          </a:p>
        </p:txBody>
      </p:sp>
      <p:sp>
        <p:nvSpPr>
          <p:cNvPr id="267280" name="Rectangle 16"/>
          <p:cNvSpPr>
            <a:spLocks noGrp="1" noChangeArrowheads="1"/>
          </p:cNvSpPr>
          <p:nvPr>
            <p:ph idx="1"/>
          </p:nvPr>
        </p:nvSpPr>
        <p:spPr>
          <a:xfrm>
            <a:off x="685800" y="4038600"/>
            <a:ext cx="7848600" cy="2133600"/>
          </a:xfrm>
          <a:noFill/>
          <a:ln/>
        </p:spPr>
        <p:txBody>
          <a:bodyPr/>
          <a:lstStyle/>
          <a:p>
            <a:r>
              <a:rPr lang="en-US" sz="2800" dirty="0"/>
              <a:t>Key </a:t>
            </a:r>
            <a:r>
              <a:rPr lang="en-US" sz="2800" dirty="0">
                <a:latin typeface="Times-Roman" charset="0"/>
              </a:rPr>
              <a:t>K</a:t>
            </a:r>
            <a:r>
              <a:rPr lang="en-US" sz="2800" baseline="-25000" dirty="0">
                <a:latin typeface="Times-Roman" charset="0"/>
              </a:rPr>
              <a:t>A</a:t>
            </a:r>
            <a:r>
              <a:rPr lang="en-US" sz="2800" dirty="0"/>
              <a:t> derived from Alice’s password</a:t>
            </a:r>
          </a:p>
          <a:p>
            <a:r>
              <a:rPr lang="en-US" sz="2800" dirty="0"/>
              <a:t>KDC creates session key </a:t>
            </a:r>
            <a:r>
              <a:rPr lang="en-US" sz="2800" dirty="0">
                <a:latin typeface="Times-Roman" charset="0"/>
              </a:rPr>
              <a:t>S</a:t>
            </a:r>
            <a:r>
              <a:rPr lang="en-US" sz="2800" baseline="-25000" dirty="0">
                <a:latin typeface="Times-Roman" charset="0"/>
              </a:rPr>
              <a:t>A</a:t>
            </a:r>
          </a:p>
          <a:p>
            <a:r>
              <a:rPr lang="en-US" sz="2800" dirty="0"/>
              <a:t>Workstation decrypts </a:t>
            </a:r>
            <a:r>
              <a:rPr lang="en-US" sz="2800" dirty="0">
                <a:latin typeface="Times-Roman" charset="0"/>
              </a:rPr>
              <a:t>S</a:t>
            </a:r>
            <a:r>
              <a:rPr lang="en-US" sz="2800" baseline="-25000" dirty="0">
                <a:latin typeface="Times-Roman" charset="0"/>
              </a:rPr>
              <a:t>A</a:t>
            </a:r>
            <a:r>
              <a:rPr lang="en-US" sz="2800" dirty="0"/>
              <a:t>, </a:t>
            </a:r>
            <a:r>
              <a:rPr lang="en-US" sz="2800" dirty="0">
                <a:latin typeface="Times-Roman" charset="0"/>
              </a:rPr>
              <a:t>TGT</a:t>
            </a:r>
            <a:r>
              <a:rPr lang="en-US" sz="2800" dirty="0"/>
              <a:t>, forgets </a:t>
            </a:r>
            <a:r>
              <a:rPr lang="en-US" sz="2800" dirty="0">
                <a:latin typeface="Times-Roman" charset="0"/>
              </a:rPr>
              <a:t>K</a:t>
            </a:r>
            <a:r>
              <a:rPr lang="en-US" sz="2800" baseline="-25000" dirty="0">
                <a:latin typeface="Times-Roman" charset="0"/>
              </a:rPr>
              <a:t>A</a:t>
            </a:r>
            <a:endParaRPr lang="en-US" sz="2800" dirty="0"/>
          </a:p>
          <a:p>
            <a:r>
              <a:rPr lang="en-US" sz="2800" dirty="0">
                <a:latin typeface="Times-Roman" charset="0"/>
              </a:rPr>
              <a:t>TGT = E(“</a:t>
            </a:r>
            <a:r>
              <a:rPr lang="en-US" sz="2800" dirty="0" err="1">
                <a:latin typeface="Times-Roman" charset="0"/>
              </a:rPr>
              <a:t>Alice”,S</a:t>
            </a:r>
            <a:r>
              <a:rPr lang="en-US" sz="2800" baseline="-25000" dirty="0" err="1">
                <a:latin typeface="Times-Roman" charset="0"/>
              </a:rPr>
              <a:t>A</a:t>
            </a:r>
            <a:r>
              <a:rPr lang="en-US" sz="2800" dirty="0">
                <a:latin typeface="Times-Roman" charset="0"/>
              </a:rPr>
              <a:t>, K</a:t>
            </a:r>
            <a:r>
              <a:rPr lang="en-US" sz="2800" baseline="-25000" dirty="0">
                <a:latin typeface="Times-Roman" charset="0"/>
              </a:rPr>
              <a:t>KDC</a:t>
            </a:r>
            <a:r>
              <a:rPr lang="en-US" sz="2800" dirty="0">
                <a:latin typeface="Times-Roman" charset="0"/>
              </a:rPr>
              <a:t>)</a:t>
            </a:r>
            <a:endParaRPr lang="en-US" sz="2800" dirty="0"/>
          </a:p>
        </p:txBody>
      </p:sp>
      <p:sp>
        <p:nvSpPr>
          <p:cNvPr id="18"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C9DD980B-2625-4B3B-A8C9-4F1444E0231C}" type="slidenum">
              <a:rPr lang="en-US">
                <a:latin typeface="Times New Roman" pitchFamily="18" charset="0"/>
              </a:rPr>
              <a:pPr/>
              <a:t>55</a:t>
            </a:fld>
            <a:endParaRPr lang="en-US">
              <a:latin typeface="Times New Roman" pitchFamily="18" charset="0"/>
            </a:endParaRPr>
          </a:p>
        </p:txBody>
      </p:sp>
      <p:sp>
        <p:nvSpPr>
          <p:cNvPr id="267268" name="Line 4"/>
          <p:cNvSpPr>
            <a:spLocks noChangeShapeType="1"/>
          </p:cNvSpPr>
          <p:nvPr/>
        </p:nvSpPr>
        <p:spPr bwMode="auto">
          <a:xfrm>
            <a:off x="1295400" y="2514600"/>
            <a:ext cx="16002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67269" name="Line 5"/>
          <p:cNvSpPr>
            <a:spLocks noChangeShapeType="1"/>
          </p:cNvSpPr>
          <p:nvPr/>
        </p:nvSpPr>
        <p:spPr bwMode="auto">
          <a:xfrm flipH="1">
            <a:off x="4773613" y="3124200"/>
            <a:ext cx="19050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67270" name="Rectangle 6"/>
          <p:cNvSpPr>
            <a:spLocks noChangeArrowheads="1"/>
          </p:cNvSpPr>
          <p:nvPr/>
        </p:nvSpPr>
        <p:spPr bwMode="auto">
          <a:xfrm>
            <a:off x="303213" y="3319463"/>
            <a:ext cx="900112" cy="517525"/>
          </a:xfrm>
          <a:prstGeom prst="rect">
            <a:avLst/>
          </a:prstGeom>
          <a:noFill/>
          <a:ln w="9525">
            <a:noFill/>
            <a:miter lim="800000"/>
            <a:headEnd/>
            <a:tailEnd/>
          </a:ln>
          <a:effectLst/>
        </p:spPr>
        <p:txBody>
          <a:bodyPr wrap="none">
            <a:spAutoFit/>
          </a:bodyPr>
          <a:lstStyle/>
          <a:p>
            <a:r>
              <a:rPr lang="en-US" b="0"/>
              <a:t>Alice</a:t>
            </a:r>
          </a:p>
        </p:txBody>
      </p:sp>
      <p:sp>
        <p:nvSpPr>
          <p:cNvPr id="267271" name="Line 7"/>
          <p:cNvSpPr>
            <a:spLocks noChangeShapeType="1"/>
          </p:cNvSpPr>
          <p:nvPr/>
        </p:nvSpPr>
        <p:spPr bwMode="auto">
          <a:xfrm flipV="1">
            <a:off x="4773613" y="2057400"/>
            <a:ext cx="1828800" cy="23813"/>
          </a:xfrm>
          <a:prstGeom prst="line">
            <a:avLst/>
          </a:prstGeom>
          <a:noFill/>
          <a:ln w="50800">
            <a:solidFill>
              <a:schemeClr val="tx1"/>
            </a:solidFill>
            <a:round/>
            <a:headEnd/>
            <a:tailEnd type="triangle" w="med" len="med"/>
          </a:ln>
          <a:effectLst/>
        </p:spPr>
        <p:txBody>
          <a:bodyPr wrap="none" anchor="ctr"/>
          <a:lstStyle/>
          <a:p>
            <a:endParaRPr lang="en-US"/>
          </a:p>
        </p:txBody>
      </p:sp>
      <p:sp>
        <p:nvSpPr>
          <p:cNvPr id="267272" name="Rectangle 8"/>
          <p:cNvSpPr>
            <a:spLocks noChangeArrowheads="1"/>
          </p:cNvSpPr>
          <p:nvPr/>
        </p:nvSpPr>
        <p:spPr bwMode="auto">
          <a:xfrm>
            <a:off x="1449388" y="2057400"/>
            <a:ext cx="1065212" cy="457200"/>
          </a:xfrm>
          <a:prstGeom prst="rect">
            <a:avLst/>
          </a:prstGeom>
          <a:noFill/>
          <a:ln w="9525">
            <a:noFill/>
            <a:miter lim="800000"/>
            <a:headEnd/>
            <a:tailEnd/>
          </a:ln>
          <a:effectLst/>
        </p:spPr>
        <p:txBody>
          <a:bodyPr wrap="none">
            <a:spAutoFit/>
          </a:bodyPr>
          <a:lstStyle/>
          <a:p>
            <a:r>
              <a:rPr lang="en-US" b="0">
                <a:latin typeface="Times-Roman" charset="0"/>
              </a:rPr>
              <a:t>Alice’s</a:t>
            </a:r>
            <a:endParaRPr lang="en-US" b="0"/>
          </a:p>
        </p:txBody>
      </p:sp>
      <p:sp>
        <p:nvSpPr>
          <p:cNvPr id="267273" name="Rectangle 9"/>
          <p:cNvSpPr>
            <a:spLocks noChangeArrowheads="1"/>
          </p:cNvSpPr>
          <p:nvPr/>
        </p:nvSpPr>
        <p:spPr bwMode="auto">
          <a:xfrm>
            <a:off x="4724400" y="1600200"/>
            <a:ext cx="1725613" cy="457200"/>
          </a:xfrm>
          <a:prstGeom prst="rect">
            <a:avLst/>
          </a:prstGeom>
          <a:noFill/>
          <a:ln w="9525">
            <a:noFill/>
            <a:miter lim="800000"/>
            <a:headEnd/>
            <a:tailEnd/>
          </a:ln>
          <a:effectLst/>
        </p:spPr>
        <p:txBody>
          <a:bodyPr wrap="none">
            <a:spAutoFit/>
          </a:bodyPr>
          <a:lstStyle/>
          <a:p>
            <a:r>
              <a:rPr lang="en-US" b="0">
                <a:latin typeface="Times-Roman" charset="0"/>
              </a:rPr>
              <a:t>Alice wants</a:t>
            </a:r>
            <a:endParaRPr lang="en-US" b="0"/>
          </a:p>
        </p:txBody>
      </p:sp>
      <p:sp>
        <p:nvSpPr>
          <p:cNvPr id="267274" name="Rectangle 10"/>
          <p:cNvSpPr>
            <a:spLocks noChangeArrowheads="1"/>
          </p:cNvSpPr>
          <p:nvPr/>
        </p:nvSpPr>
        <p:spPr bwMode="auto">
          <a:xfrm>
            <a:off x="1219200" y="2514600"/>
            <a:ext cx="1489075" cy="457200"/>
          </a:xfrm>
          <a:prstGeom prst="rect">
            <a:avLst/>
          </a:prstGeom>
          <a:noFill/>
          <a:ln w="9525">
            <a:noFill/>
            <a:miter lim="800000"/>
            <a:headEnd/>
            <a:tailEnd/>
          </a:ln>
          <a:effectLst/>
        </p:spPr>
        <p:txBody>
          <a:bodyPr wrap="none">
            <a:spAutoFit/>
          </a:bodyPr>
          <a:lstStyle/>
          <a:p>
            <a:r>
              <a:rPr lang="en-US" b="0">
                <a:latin typeface="Times-Roman" charset="0"/>
              </a:rPr>
              <a:t>password</a:t>
            </a:r>
            <a:endParaRPr lang="en-US" b="0"/>
          </a:p>
        </p:txBody>
      </p:sp>
      <p:sp>
        <p:nvSpPr>
          <p:cNvPr id="267276" name="Rectangle 12"/>
          <p:cNvSpPr>
            <a:spLocks noChangeArrowheads="1"/>
          </p:cNvSpPr>
          <p:nvPr/>
        </p:nvSpPr>
        <p:spPr bwMode="auto">
          <a:xfrm>
            <a:off x="5002213" y="2057400"/>
            <a:ext cx="1131887" cy="457200"/>
          </a:xfrm>
          <a:prstGeom prst="rect">
            <a:avLst/>
          </a:prstGeom>
          <a:noFill/>
          <a:ln w="9525">
            <a:noFill/>
            <a:miter lim="800000"/>
            <a:headEnd/>
            <a:tailEnd/>
          </a:ln>
          <a:effectLst/>
        </p:spPr>
        <p:txBody>
          <a:bodyPr wrap="none">
            <a:spAutoFit/>
          </a:bodyPr>
          <a:lstStyle/>
          <a:p>
            <a:r>
              <a:rPr lang="en-US" b="0">
                <a:latin typeface="Times-Roman" charset="0"/>
              </a:rPr>
              <a:t> a TGT</a:t>
            </a:r>
            <a:endParaRPr lang="en-US" b="0"/>
          </a:p>
        </p:txBody>
      </p:sp>
      <p:sp>
        <p:nvSpPr>
          <p:cNvPr id="267277" name="Rectangle 13"/>
          <p:cNvSpPr>
            <a:spLocks noChangeArrowheads="1"/>
          </p:cNvSpPr>
          <p:nvPr/>
        </p:nvSpPr>
        <p:spPr bwMode="auto">
          <a:xfrm>
            <a:off x="4948238" y="2667000"/>
            <a:ext cx="1730375" cy="396875"/>
          </a:xfrm>
          <a:prstGeom prst="rect">
            <a:avLst/>
          </a:prstGeom>
          <a:noFill/>
          <a:ln w="9525">
            <a:noFill/>
            <a:miter lim="800000"/>
            <a:headEnd/>
            <a:tailEnd/>
          </a:ln>
          <a:effectLst/>
        </p:spPr>
        <p:txBody>
          <a:bodyPr wrap="none">
            <a:spAutoFit/>
          </a:bodyPr>
          <a:lstStyle/>
          <a:p>
            <a:r>
              <a:rPr lang="en-US" sz="2000" b="0">
                <a:latin typeface="Times-Roman" charset="0"/>
              </a:rPr>
              <a:t>E(S</a:t>
            </a:r>
            <a:r>
              <a:rPr lang="en-US" sz="2000" b="0" baseline="-25000">
                <a:latin typeface="Times-Roman" charset="0"/>
              </a:rPr>
              <a:t>A</a:t>
            </a:r>
            <a:r>
              <a:rPr lang="en-US" sz="2000" b="0">
                <a:latin typeface="Times-Roman" charset="0"/>
              </a:rPr>
              <a:t>,TGT,K</a:t>
            </a:r>
            <a:r>
              <a:rPr lang="en-US" sz="2000" b="0" baseline="-25000">
                <a:latin typeface="Times-Roman" charset="0"/>
              </a:rPr>
              <a:t>A</a:t>
            </a:r>
            <a:r>
              <a:rPr lang="en-US" sz="2000" b="0">
                <a:latin typeface="Times-Roman" charset="0"/>
              </a:rPr>
              <a:t>)</a:t>
            </a:r>
            <a:endParaRPr lang="en-US" b="0"/>
          </a:p>
        </p:txBody>
      </p:sp>
      <p:pic>
        <p:nvPicPr>
          <p:cNvPr id="267278" name="Picture 14"/>
          <p:cNvPicPr>
            <a:picLocks noChangeAspect="1" noChangeArrowheads="1"/>
          </p:cNvPicPr>
          <p:nvPr/>
        </p:nvPicPr>
        <p:blipFill>
          <a:blip r:embed="rId4" cstate="print"/>
          <a:srcRect/>
          <a:stretch>
            <a:fillRect/>
          </a:stretch>
        </p:blipFill>
        <p:spPr bwMode="auto">
          <a:xfrm>
            <a:off x="6858000" y="1828800"/>
            <a:ext cx="1371600" cy="1371600"/>
          </a:xfrm>
          <a:prstGeom prst="rect">
            <a:avLst/>
          </a:prstGeom>
          <a:noFill/>
        </p:spPr>
      </p:pic>
      <p:sp>
        <p:nvSpPr>
          <p:cNvPr id="267279" name="Rectangle 15"/>
          <p:cNvSpPr>
            <a:spLocks noChangeArrowheads="1"/>
          </p:cNvSpPr>
          <p:nvPr/>
        </p:nvSpPr>
        <p:spPr bwMode="auto">
          <a:xfrm>
            <a:off x="7226300" y="3292475"/>
            <a:ext cx="774700" cy="517525"/>
          </a:xfrm>
          <a:prstGeom prst="rect">
            <a:avLst/>
          </a:prstGeom>
          <a:noFill/>
          <a:ln w="9525">
            <a:noFill/>
            <a:miter lim="800000"/>
            <a:headEnd/>
            <a:tailEnd/>
          </a:ln>
          <a:effectLst/>
        </p:spPr>
        <p:txBody>
          <a:bodyPr wrap="none">
            <a:spAutoFit/>
          </a:bodyPr>
          <a:lstStyle/>
          <a:p>
            <a:r>
              <a:rPr lang="en-US" b="0"/>
              <a:t>KDC</a:t>
            </a:r>
          </a:p>
        </p:txBody>
      </p:sp>
      <p:sp>
        <p:nvSpPr>
          <p:cNvPr id="267281" name="Rectangle 17"/>
          <p:cNvSpPr>
            <a:spLocks noChangeArrowheads="1"/>
          </p:cNvSpPr>
          <p:nvPr/>
        </p:nvSpPr>
        <p:spPr bwMode="auto">
          <a:xfrm>
            <a:off x="3048000" y="3292475"/>
            <a:ext cx="1543050" cy="517525"/>
          </a:xfrm>
          <a:prstGeom prst="rect">
            <a:avLst/>
          </a:prstGeom>
          <a:noFill/>
          <a:ln w="9525">
            <a:noFill/>
            <a:miter lim="800000"/>
            <a:headEnd/>
            <a:tailEnd/>
          </a:ln>
          <a:effectLst/>
        </p:spPr>
        <p:txBody>
          <a:bodyPr wrap="none">
            <a:spAutoFit/>
          </a:bodyPr>
          <a:lstStyle/>
          <a:p>
            <a:r>
              <a:rPr lang="en-US" b="0"/>
              <a:t>Computer</a:t>
            </a:r>
          </a:p>
        </p:txBody>
      </p:sp>
      <p:pic>
        <p:nvPicPr>
          <p:cNvPr id="267282" name="Picture 18"/>
          <p:cNvPicPr>
            <a:picLocks noChangeAspect="1" noChangeArrowheads="1"/>
          </p:cNvPicPr>
          <p:nvPr/>
        </p:nvPicPr>
        <p:blipFill>
          <a:blip r:embed="rId5" cstate="print"/>
          <a:srcRect/>
          <a:stretch>
            <a:fillRect/>
          </a:stretch>
        </p:blipFill>
        <p:spPr bwMode="auto">
          <a:xfrm>
            <a:off x="228600" y="1728788"/>
            <a:ext cx="946150" cy="1624012"/>
          </a:xfrm>
          <a:prstGeom prst="rect">
            <a:avLst/>
          </a:prstGeom>
          <a:noFill/>
        </p:spPr>
      </p:pic>
      <p:pic>
        <p:nvPicPr>
          <p:cNvPr id="267283" name="Picture 19"/>
          <p:cNvPicPr>
            <a:picLocks noChangeAspect="1" noChangeArrowheads="1"/>
          </p:cNvPicPr>
          <p:nvPr/>
        </p:nvPicPr>
        <p:blipFill>
          <a:blip r:embed="rId6" cstate="print"/>
          <a:srcRect/>
          <a:stretch>
            <a:fillRect/>
          </a:stretch>
        </p:blipFill>
        <p:spPr bwMode="auto">
          <a:xfrm>
            <a:off x="3359150" y="1828800"/>
            <a:ext cx="984250" cy="1371600"/>
          </a:xfrm>
          <a:prstGeom prst="rect">
            <a:avLst/>
          </a:prstGeom>
          <a:noFill/>
        </p:spPr>
      </p:pic>
    </p:spTree>
    <p:extLst>
      <p:ext uri="{BB962C8B-B14F-4D97-AF65-F5344CB8AC3E}">
        <p14:creationId xmlns:p14="http://schemas.microsoft.com/office/powerpoint/2010/main" val="1133303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7268"/>
                                        </p:tgtEl>
                                        <p:attrNameLst>
                                          <p:attrName>style.visibility</p:attrName>
                                        </p:attrNameLst>
                                      </p:cBhvr>
                                      <p:to>
                                        <p:strVal val="visible"/>
                                      </p:to>
                                    </p:set>
                                    <p:anim calcmode="lin" valueType="num">
                                      <p:cBhvr additive="base">
                                        <p:cTn id="7" dur="500" fill="hold"/>
                                        <p:tgtEl>
                                          <p:spTgt spid="267268"/>
                                        </p:tgtEl>
                                        <p:attrNameLst>
                                          <p:attrName>ppt_x</p:attrName>
                                        </p:attrNameLst>
                                      </p:cBhvr>
                                      <p:tavLst>
                                        <p:tav tm="0">
                                          <p:val>
                                            <p:strVal val="0-#ppt_w/2"/>
                                          </p:val>
                                        </p:tav>
                                        <p:tav tm="100000">
                                          <p:val>
                                            <p:strVal val="#ppt_x"/>
                                          </p:val>
                                        </p:tav>
                                      </p:tavLst>
                                    </p:anim>
                                    <p:anim calcmode="lin" valueType="num">
                                      <p:cBhvr additive="base">
                                        <p:cTn id="8" dur="500" fill="hold"/>
                                        <p:tgtEl>
                                          <p:spTgt spid="26726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267272"/>
                                        </p:tgtEl>
                                        <p:attrNameLst>
                                          <p:attrName>style.visibility</p:attrName>
                                        </p:attrNameLst>
                                      </p:cBhvr>
                                      <p:to>
                                        <p:strVal val="visible"/>
                                      </p:to>
                                    </p:se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2672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7271"/>
                                        </p:tgtEl>
                                        <p:attrNameLst>
                                          <p:attrName>style.visibility</p:attrName>
                                        </p:attrNameLst>
                                      </p:cBhvr>
                                      <p:to>
                                        <p:strVal val="visible"/>
                                      </p:to>
                                    </p:set>
                                    <p:anim calcmode="lin" valueType="num">
                                      <p:cBhvr additive="base">
                                        <p:cTn id="19" dur="500" fill="hold"/>
                                        <p:tgtEl>
                                          <p:spTgt spid="267271"/>
                                        </p:tgtEl>
                                        <p:attrNameLst>
                                          <p:attrName>ppt_x</p:attrName>
                                        </p:attrNameLst>
                                      </p:cBhvr>
                                      <p:tavLst>
                                        <p:tav tm="0">
                                          <p:val>
                                            <p:strVal val="0-#ppt_w/2"/>
                                          </p:val>
                                        </p:tav>
                                        <p:tav tm="100000">
                                          <p:val>
                                            <p:strVal val="#ppt_x"/>
                                          </p:val>
                                        </p:tav>
                                      </p:tavLst>
                                    </p:anim>
                                    <p:anim calcmode="lin" valueType="num">
                                      <p:cBhvr additive="base">
                                        <p:cTn id="20" dur="500" fill="hold"/>
                                        <p:tgtEl>
                                          <p:spTgt spid="26727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Arrow"/>
                                        </p:tgtEl>
                                      </p:cMediaNode>
                                    </p:audio>
                                  </p:sub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267273"/>
                                        </p:tgtEl>
                                        <p:attrNameLst>
                                          <p:attrName>style.visibility</p:attrName>
                                        </p:attrNameLst>
                                      </p:cBhvr>
                                      <p:to>
                                        <p:strVal val="visible"/>
                                      </p:to>
                                    </p:set>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499"/>
                                          </p:stCondLst>
                                        </p:cTn>
                                        <p:tgtEl>
                                          <p:spTgt spid="2672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67269"/>
                                        </p:tgtEl>
                                        <p:attrNameLst>
                                          <p:attrName>style.visibility</p:attrName>
                                        </p:attrNameLst>
                                      </p:cBhvr>
                                      <p:to>
                                        <p:strVal val="visible"/>
                                      </p:to>
                                    </p:set>
                                    <p:anim calcmode="lin" valueType="num">
                                      <p:cBhvr additive="base">
                                        <p:cTn id="31" dur="500" fill="hold"/>
                                        <p:tgtEl>
                                          <p:spTgt spid="267269"/>
                                        </p:tgtEl>
                                        <p:attrNameLst>
                                          <p:attrName>ppt_x</p:attrName>
                                        </p:attrNameLst>
                                      </p:cBhvr>
                                      <p:tavLst>
                                        <p:tav tm="0">
                                          <p:val>
                                            <p:strVal val="1+#ppt_w/2"/>
                                          </p:val>
                                        </p:tav>
                                        <p:tav tm="100000">
                                          <p:val>
                                            <p:strVal val="#ppt_x"/>
                                          </p:val>
                                        </p:tav>
                                      </p:tavLst>
                                    </p:anim>
                                    <p:anim calcmode="lin" valueType="num">
                                      <p:cBhvr additive="base">
                                        <p:cTn id="32" dur="500" fill="hold"/>
                                        <p:tgtEl>
                                          <p:spTgt spid="26726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Arrow"/>
                                        </p:tgtEl>
                                      </p:cMediaNode>
                                    </p:audio>
                                  </p:sub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499"/>
                                          </p:stCondLst>
                                        </p:cTn>
                                        <p:tgtEl>
                                          <p:spTgt spid="26727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67280"/>
                                        </p:tgtEl>
                                        <p:attrNameLst>
                                          <p:attrName>style.visibility</p:attrName>
                                        </p:attrNameLst>
                                      </p:cBhvr>
                                      <p:to>
                                        <p:strVal val="visible"/>
                                      </p:to>
                                    </p:set>
                                    <p:animEffect transition="in" filter="blinds(horizontal)">
                                      <p:cBhvr>
                                        <p:cTn id="40" dur="500"/>
                                        <p:tgtEl>
                                          <p:spTgt spid="267280"/>
                                        </p:tgtEl>
                                      </p:cBhvr>
                                    </p:animEffect>
                                  </p:childTnLst>
                                  <p:subTnLst>
                                    <p:audio>
                                      <p:cMediaNode>
                                        <p:cTn display="0" masterRel="sameClick">
                                          <p:stCondLst>
                                            <p:cond evt="begin" delay="0">
                                              <p:tn val="38"/>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80" grpId="0" animBg="1" autoUpdateAnimBg="0"/>
      <p:bldP spid="267268" grpId="0" animBg="1"/>
      <p:bldP spid="267269" grpId="0" animBg="1"/>
      <p:bldP spid="267271" grpId="0" animBg="1"/>
      <p:bldP spid="267272" grpId="0" autoUpdateAnimBg="0"/>
      <p:bldP spid="267273" grpId="0" autoUpdateAnimBg="0"/>
      <p:bldP spid="267274" grpId="0" autoUpdateAnimBg="0"/>
      <p:bldP spid="267276" grpId="0" autoUpdateAnimBg="0"/>
      <p:bldP spid="267277"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381000" y="304800"/>
            <a:ext cx="8305800" cy="1143000"/>
          </a:xfrm>
        </p:spPr>
        <p:txBody>
          <a:bodyPr/>
          <a:lstStyle/>
          <a:p>
            <a:r>
              <a:rPr lang="en-US"/>
              <a:t>Alice Requests Ticket to Bob</a:t>
            </a:r>
          </a:p>
        </p:txBody>
      </p:sp>
      <p:sp>
        <p:nvSpPr>
          <p:cNvPr id="268303" name="Rectangle 15"/>
          <p:cNvSpPr>
            <a:spLocks noGrp="1" noChangeArrowheads="1"/>
          </p:cNvSpPr>
          <p:nvPr>
            <p:ph idx="1"/>
          </p:nvPr>
        </p:nvSpPr>
        <p:spPr>
          <a:xfrm>
            <a:off x="457200" y="3886200"/>
            <a:ext cx="8153400" cy="2286000"/>
          </a:xfrm>
          <a:noFill/>
          <a:ln/>
        </p:spPr>
        <p:txBody>
          <a:bodyPr>
            <a:normAutofit lnSpcReduction="10000"/>
          </a:bodyPr>
          <a:lstStyle/>
          <a:p>
            <a:pPr>
              <a:spcBef>
                <a:spcPct val="0"/>
              </a:spcBef>
            </a:pPr>
            <a:r>
              <a:rPr lang="en-US" sz="2800" dirty="0">
                <a:latin typeface="Times-Roman" charset="0"/>
              </a:rPr>
              <a:t>REQUEST = (TGT, authenticator)</a:t>
            </a:r>
            <a:r>
              <a:rPr lang="en-US" sz="2800" dirty="0"/>
              <a:t> where</a:t>
            </a:r>
          </a:p>
          <a:p>
            <a:pPr>
              <a:spcBef>
                <a:spcPct val="0"/>
              </a:spcBef>
              <a:buFont typeface="Wingdings" pitchFamily="2" charset="2"/>
              <a:buNone/>
            </a:pPr>
            <a:r>
              <a:rPr lang="en-US" sz="2800" dirty="0">
                <a:latin typeface="Times-Roman" charset="0"/>
              </a:rPr>
              <a:t>		authenticator = E(</a:t>
            </a:r>
            <a:r>
              <a:rPr lang="en-US" sz="2800" dirty="0" err="1">
                <a:latin typeface="Times-Roman" charset="0"/>
              </a:rPr>
              <a:t>timestamp,S</a:t>
            </a:r>
            <a:r>
              <a:rPr lang="en-US" sz="2800" baseline="-25000" dirty="0" err="1">
                <a:latin typeface="Times-Roman" charset="0"/>
              </a:rPr>
              <a:t>A</a:t>
            </a:r>
            <a:r>
              <a:rPr lang="en-US" sz="2800" dirty="0">
                <a:latin typeface="Times-Roman" charset="0"/>
              </a:rPr>
              <a:t>)</a:t>
            </a:r>
          </a:p>
          <a:p>
            <a:r>
              <a:rPr lang="en-US" sz="2800" dirty="0">
                <a:latin typeface="Times-Roman" charset="0"/>
              </a:rPr>
              <a:t>REPLY = E(“Bob”,</a:t>
            </a:r>
            <a:r>
              <a:rPr lang="en-US" sz="2800" dirty="0" err="1">
                <a:latin typeface="Times-Roman" charset="0"/>
              </a:rPr>
              <a:t>K</a:t>
            </a:r>
            <a:r>
              <a:rPr lang="en-US" sz="2800" baseline="-25000" dirty="0" err="1">
                <a:latin typeface="Times-Roman" charset="0"/>
              </a:rPr>
              <a:t>AB</a:t>
            </a:r>
            <a:r>
              <a:rPr lang="en-US" sz="2800" dirty="0" err="1">
                <a:latin typeface="Times-Roman" charset="0"/>
              </a:rPr>
              <a:t>,ticket</a:t>
            </a:r>
            <a:r>
              <a:rPr lang="en-US" sz="2800" dirty="0">
                <a:latin typeface="Times-Roman" charset="0"/>
              </a:rPr>
              <a:t> to Bob, S</a:t>
            </a:r>
            <a:r>
              <a:rPr lang="en-US" sz="2800" baseline="-25000" dirty="0">
                <a:latin typeface="Times-Roman" charset="0"/>
              </a:rPr>
              <a:t>A</a:t>
            </a:r>
            <a:r>
              <a:rPr lang="en-US" sz="2800" dirty="0">
                <a:latin typeface="Times-Roman" charset="0"/>
              </a:rPr>
              <a:t>)</a:t>
            </a:r>
          </a:p>
          <a:p>
            <a:pPr>
              <a:spcBef>
                <a:spcPct val="0"/>
              </a:spcBef>
            </a:pPr>
            <a:r>
              <a:rPr lang="en-US" sz="2800" dirty="0">
                <a:latin typeface="Times-Roman" charset="0"/>
              </a:rPr>
              <a:t>ticket to Bob = E(“</a:t>
            </a:r>
            <a:r>
              <a:rPr lang="en-US" sz="2800" dirty="0" err="1">
                <a:latin typeface="Times-Roman" charset="0"/>
              </a:rPr>
              <a:t>Alice”,K</a:t>
            </a:r>
            <a:r>
              <a:rPr lang="en-US" sz="2800" baseline="-25000" dirty="0" err="1">
                <a:latin typeface="Times-Roman" charset="0"/>
              </a:rPr>
              <a:t>AB</a:t>
            </a:r>
            <a:r>
              <a:rPr lang="en-US" sz="2800" dirty="0" err="1">
                <a:latin typeface="Times-Roman" charset="0"/>
              </a:rPr>
              <a:t>,K</a:t>
            </a:r>
            <a:r>
              <a:rPr lang="en-US" sz="2800" baseline="-25000" dirty="0" err="1">
                <a:latin typeface="Times-Roman" charset="0"/>
              </a:rPr>
              <a:t>B</a:t>
            </a:r>
            <a:r>
              <a:rPr lang="en-US" sz="2800" dirty="0">
                <a:latin typeface="Times-Roman" charset="0"/>
              </a:rPr>
              <a:t>)</a:t>
            </a:r>
          </a:p>
          <a:p>
            <a:pPr>
              <a:spcBef>
                <a:spcPct val="0"/>
              </a:spcBef>
            </a:pPr>
            <a:r>
              <a:rPr lang="en-US" sz="2800" dirty="0"/>
              <a:t>KDC gets </a:t>
            </a:r>
            <a:r>
              <a:rPr lang="en-US" sz="2800" dirty="0">
                <a:latin typeface="Times-Roman" charset="0"/>
              </a:rPr>
              <a:t>S</a:t>
            </a:r>
            <a:r>
              <a:rPr lang="en-US" sz="2800" baseline="-25000" dirty="0">
                <a:latin typeface="Times-Roman" charset="0"/>
              </a:rPr>
              <a:t>A</a:t>
            </a:r>
            <a:r>
              <a:rPr lang="en-US" sz="2800" dirty="0"/>
              <a:t> from </a:t>
            </a:r>
            <a:r>
              <a:rPr lang="en-US" sz="2800" dirty="0">
                <a:latin typeface="Times-Roman" charset="0"/>
              </a:rPr>
              <a:t>TGT</a:t>
            </a:r>
            <a:r>
              <a:rPr lang="en-US" sz="2800" dirty="0"/>
              <a:t> to verify timestamp</a:t>
            </a:r>
          </a:p>
        </p:txBody>
      </p:sp>
      <p:sp>
        <p:nvSpPr>
          <p:cNvPr id="17"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E987C476-4052-4A19-B4FB-B8A57B936FF1}" type="slidenum">
              <a:rPr lang="en-US">
                <a:latin typeface="Times New Roman" pitchFamily="18" charset="0"/>
              </a:rPr>
              <a:pPr/>
              <a:t>56</a:t>
            </a:fld>
            <a:endParaRPr lang="en-US">
              <a:latin typeface="Times New Roman" pitchFamily="18" charset="0"/>
            </a:endParaRPr>
          </a:p>
        </p:txBody>
      </p:sp>
      <p:sp>
        <p:nvSpPr>
          <p:cNvPr id="268292" name="Line 4"/>
          <p:cNvSpPr>
            <a:spLocks noChangeShapeType="1"/>
          </p:cNvSpPr>
          <p:nvPr/>
        </p:nvSpPr>
        <p:spPr bwMode="auto">
          <a:xfrm>
            <a:off x="1295400" y="2667000"/>
            <a:ext cx="16002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68293" name="Line 5"/>
          <p:cNvSpPr>
            <a:spLocks noChangeShapeType="1"/>
          </p:cNvSpPr>
          <p:nvPr/>
        </p:nvSpPr>
        <p:spPr bwMode="auto">
          <a:xfrm flipH="1">
            <a:off x="4800600" y="3200400"/>
            <a:ext cx="18288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68294" name="Rectangle 6"/>
          <p:cNvSpPr>
            <a:spLocks noChangeArrowheads="1"/>
          </p:cNvSpPr>
          <p:nvPr/>
        </p:nvSpPr>
        <p:spPr bwMode="auto">
          <a:xfrm>
            <a:off x="303213" y="3395663"/>
            <a:ext cx="900112" cy="517525"/>
          </a:xfrm>
          <a:prstGeom prst="rect">
            <a:avLst/>
          </a:prstGeom>
          <a:noFill/>
          <a:ln w="9525">
            <a:noFill/>
            <a:miter lim="800000"/>
            <a:headEnd/>
            <a:tailEnd/>
          </a:ln>
          <a:effectLst/>
        </p:spPr>
        <p:txBody>
          <a:bodyPr wrap="none">
            <a:spAutoFit/>
          </a:bodyPr>
          <a:lstStyle/>
          <a:p>
            <a:r>
              <a:rPr lang="en-US" b="0"/>
              <a:t>Alice</a:t>
            </a:r>
          </a:p>
        </p:txBody>
      </p:sp>
      <p:sp>
        <p:nvSpPr>
          <p:cNvPr id="268295" name="Line 7"/>
          <p:cNvSpPr>
            <a:spLocks noChangeShapeType="1"/>
          </p:cNvSpPr>
          <p:nvPr/>
        </p:nvSpPr>
        <p:spPr bwMode="auto">
          <a:xfrm flipV="1">
            <a:off x="4799013" y="2133600"/>
            <a:ext cx="1828800" cy="1905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68296" name="Rectangle 8"/>
          <p:cNvSpPr>
            <a:spLocks noChangeArrowheads="1"/>
          </p:cNvSpPr>
          <p:nvPr/>
        </p:nvSpPr>
        <p:spPr bwMode="auto">
          <a:xfrm>
            <a:off x="1143000" y="2209800"/>
            <a:ext cx="1725613" cy="457200"/>
          </a:xfrm>
          <a:prstGeom prst="rect">
            <a:avLst/>
          </a:prstGeom>
          <a:noFill/>
          <a:ln w="9525">
            <a:noFill/>
            <a:miter lim="800000"/>
            <a:headEnd/>
            <a:tailEnd/>
          </a:ln>
          <a:effectLst/>
        </p:spPr>
        <p:txBody>
          <a:bodyPr wrap="none">
            <a:spAutoFit/>
          </a:bodyPr>
          <a:lstStyle/>
          <a:p>
            <a:r>
              <a:rPr lang="en-US" b="0">
                <a:latin typeface="Times-Roman" charset="0"/>
              </a:rPr>
              <a:t>Talk to Bob</a:t>
            </a:r>
            <a:endParaRPr lang="en-US" b="0"/>
          </a:p>
        </p:txBody>
      </p:sp>
      <p:sp>
        <p:nvSpPr>
          <p:cNvPr id="268297" name="Rectangle 9"/>
          <p:cNvSpPr>
            <a:spLocks noChangeArrowheads="1"/>
          </p:cNvSpPr>
          <p:nvPr/>
        </p:nvSpPr>
        <p:spPr bwMode="auto">
          <a:xfrm>
            <a:off x="4906963" y="1447800"/>
            <a:ext cx="1384300" cy="701675"/>
          </a:xfrm>
          <a:prstGeom prst="rect">
            <a:avLst/>
          </a:prstGeom>
          <a:noFill/>
          <a:ln w="9525">
            <a:noFill/>
            <a:miter lim="800000"/>
            <a:headEnd/>
            <a:tailEnd/>
          </a:ln>
          <a:effectLst/>
        </p:spPr>
        <p:txBody>
          <a:bodyPr wrap="none">
            <a:spAutoFit/>
          </a:bodyPr>
          <a:lstStyle/>
          <a:p>
            <a:pPr algn="ctr"/>
            <a:r>
              <a:rPr lang="en-US" sz="2000" b="0">
                <a:latin typeface="Times-Roman" charset="0"/>
              </a:rPr>
              <a:t>I want to</a:t>
            </a:r>
          </a:p>
          <a:p>
            <a:pPr algn="ctr"/>
            <a:r>
              <a:rPr lang="en-US" sz="2000" b="0">
                <a:latin typeface="Times-Roman" charset="0"/>
              </a:rPr>
              <a:t>talk to Bob</a:t>
            </a:r>
            <a:endParaRPr lang="en-US" sz="2000" b="0"/>
          </a:p>
        </p:txBody>
      </p:sp>
      <p:sp>
        <p:nvSpPr>
          <p:cNvPr id="268299" name="Rectangle 11"/>
          <p:cNvSpPr>
            <a:spLocks noChangeArrowheads="1"/>
          </p:cNvSpPr>
          <p:nvPr/>
        </p:nvSpPr>
        <p:spPr bwMode="auto">
          <a:xfrm>
            <a:off x="4956175" y="2174875"/>
            <a:ext cx="1411288" cy="396875"/>
          </a:xfrm>
          <a:prstGeom prst="rect">
            <a:avLst/>
          </a:prstGeom>
          <a:noFill/>
          <a:ln w="9525">
            <a:noFill/>
            <a:miter lim="800000"/>
            <a:headEnd/>
            <a:tailEnd/>
          </a:ln>
          <a:effectLst/>
        </p:spPr>
        <p:txBody>
          <a:bodyPr wrap="none">
            <a:spAutoFit/>
          </a:bodyPr>
          <a:lstStyle/>
          <a:p>
            <a:pPr algn="ctr"/>
            <a:r>
              <a:rPr lang="en-US" sz="2000" b="0">
                <a:latin typeface="Times-Roman" charset="0"/>
              </a:rPr>
              <a:t>REQUEST</a:t>
            </a:r>
            <a:endParaRPr lang="en-US" b="0"/>
          </a:p>
        </p:txBody>
      </p:sp>
      <p:sp>
        <p:nvSpPr>
          <p:cNvPr id="268300" name="Rectangle 12"/>
          <p:cNvSpPr>
            <a:spLocks noChangeArrowheads="1"/>
          </p:cNvSpPr>
          <p:nvPr/>
        </p:nvSpPr>
        <p:spPr bwMode="auto">
          <a:xfrm>
            <a:off x="5307013" y="2819400"/>
            <a:ext cx="1017587" cy="396875"/>
          </a:xfrm>
          <a:prstGeom prst="rect">
            <a:avLst/>
          </a:prstGeom>
          <a:noFill/>
          <a:ln w="9525">
            <a:noFill/>
            <a:miter lim="800000"/>
            <a:headEnd/>
            <a:tailEnd/>
          </a:ln>
          <a:effectLst/>
        </p:spPr>
        <p:txBody>
          <a:bodyPr wrap="none">
            <a:spAutoFit/>
          </a:bodyPr>
          <a:lstStyle/>
          <a:p>
            <a:r>
              <a:rPr lang="en-US" sz="2000" b="0">
                <a:latin typeface="Times-Roman" charset="0"/>
              </a:rPr>
              <a:t>REPLY</a:t>
            </a:r>
            <a:endParaRPr lang="en-US" b="0"/>
          </a:p>
        </p:txBody>
      </p:sp>
      <p:pic>
        <p:nvPicPr>
          <p:cNvPr id="268301" name="Picture 13"/>
          <p:cNvPicPr>
            <a:picLocks noChangeAspect="1" noChangeArrowheads="1"/>
          </p:cNvPicPr>
          <p:nvPr/>
        </p:nvPicPr>
        <p:blipFill>
          <a:blip r:embed="rId4" cstate="print"/>
          <a:srcRect/>
          <a:stretch>
            <a:fillRect/>
          </a:stretch>
        </p:blipFill>
        <p:spPr bwMode="auto">
          <a:xfrm>
            <a:off x="6934200" y="1981200"/>
            <a:ext cx="1371600" cy="1371600"/>
          </a:xfrm>
          <a:prstGeom prst="rect">
            <a:avLst/>
          </a:prstGeom>
          <a:noFill/>
        </p:spPr>
      </p:pic>
      <p:sp>
        <p:nvSpPr>
          <p:cNvPr id="268302" name="Rectangle 14"/>
          <p:cNvSpPr>
            <a:spLocks noChangeArrowheads="1"/>
          </p:cNvSpPr>
          <p:nvPr/>
        </p:nvSpPr>
        <p:spPr bwMode="auto">
          <a:xfrm>
            <a:off x="7315200" y="3429000"/>
            <a:ext cx="774700" cy="517525"/>
          </a:xfrm>
          <a:prstGeom prst="rect">
            <a:avLst/>
          </a:prstGeom>
          <a:noFill/>
          <a:ln w="9525">
            <a:noFill/>
            <a:miter lim="800000"/>
            <a:headEnd/>
            <a:tailEnd/>
          </a:ln>
          <a:effectLst/>
        </p:spPr>
        <p:txBody>
          <a:bodyPr wrap="none">
            <a:spAutoFit/>
          </a:bodyPr>
          <a:lstStyle/>
          <a:p>
            <a:r>
              <a:rPr lang="en-US" b="0"/>
              <a:t>KDC</a:t>
            </a:r>
          </a:p>
        </p:txBody>
      </p:sp>
      <p:sp>
        <p:nvSpPr>
          <p:cNvPr id="268304" name="Rectangle 16"/>
          <p:cNvSpPr>
            <a:spLocks noChangeArrowheads="1"/>
          </p:cNvSpPr>
          <p:nvPr/>
        </p:nvSpPr>
        <p:spPr bwMode="auto">
          <a:xfrm>
            <a:off x="3028950" y="3368675"/>
            <a:ext cx="1543050" cy="517525"/>
          </a:xfrm>
          <a:prstGeom prst="rect">
            <a:avLst/>
          </a:prstGeom>
          <a:noFill/>
          <a:ln w="9525">
            <a:noFill/>
            <a:miter lim="800000"/>
            <a:headEnd/>
            <a:tailEnd/>
          </a:ln>
          <a:effectLst/>
        </p:spPr>
        <p:txBody>
          <a:bodyPr wrap="none">
            <a:spAutoFit/>
          </a:bodyPr>
          <a:lstStyle/>
          <a:p>
            <a:r>
              <a:rPr lang="en-US" b="0"/>
              <a:t>Computer</a:t>
            </a:r>
          </a:p>
        </p:txBody>
      </p:sp>
      <p:pic>
        <p:nvPicPr>
          <p:cNvPr id="268305" name="Picture 17"/>
          <p:cNvPicPr>
            <a:picLocks noChangeAspect="1" noChangeArrowheads="1"/>
          </p:cNvPicPr>
          <p:nvPr/>
        </p:nvPicPr>
        <p:blipFill>
          <a:blip r:embed="rId5" cstate="print"/>
          <a:srcRect/>
          <a:stretch>
            <a:fillRect/>
          </a:stretch>
        </p:blipFill>
        <p:spPr bwMode="auto">
          <a:xfrm>
            <a:off x="196850" y="1752600"/>
            <a:ext cx="946150" cy="1624013"/>
          </a:xfrm>
          <a:prstGeom prst="rect">
            <a:avLst/>
          </a:prstGeom>
          <a:noFill/>
        </p:spPr>
      </p:pic>
      <p:pic>
        <p:nvPicPr>
          <p:cNvPr id="268306" name="Picture 18"/>
          <p:cNvPicPr>
            <a:picLocks noChangeAspect="1" noChangeArrowheads="1"/>
          </p:cNvPicPr>
          <p:nvPr/>
        </p:nvPicPr>
        <p:blipFill>
          <a:blip r:embed="rId6" cstate="print"/>
          <a:srcRect/>
          <a:stretch>
            <a:fillRect/>
          </a:stretch>
        </p:blipFill>
        <p:spPr bwMode="auto">
          <a:xfrm>
            <a:off x="3352800" y="1905000"/>
            <a:ext cx="984250" cy="1371600"/>
          </a:xfrm>
          <a:prstGeom prst="rect">
            <a:avLst/>
          </a:prstGeom>
          <a:noFill/>
        </p:spPr>
      </p:pic>
    </p:spTree>
    <p:extLst>
      <p:ext uri="{BB962C8B-B14F-4D97-AF65-F5344CB8AC3E}">
        <p14:creationId xmlns:p14="http://schemas.microsoft.com/office/powerpoint/2010/main" val="286285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8292"/>
                                        </p:tgtEl>
                                        <p:attrNameLst>
                                          <p:attrName>style.visibility</p:attrName>
                                        </p:attrNameLst>
                                      </p:cBhvr>
                                      <p:to>
                                        <p:strVal val="visible"/>
                                      </p:to>
                                    </p:set>
                                    <p:anim calcmode="lin" valueType="num">
                                      <p:cBhvr additive="base">
                                        <p:cTn id="7" dur="500" fill="hold"/>
                                        <p:tgtEl>
                                          <p:spTgt spid="268292"/>
                                        </p:tgtEl>
                                        <p:attrNameLst>
                                          <p:attrName>ppt_x</p:attrName>
                                        </p:attrNameLst>
                                      </p:cBhvr>
                                      <p:tavLst>
                                        <p:tav tm="0">
                                          <p:val>
                                            <p:strVal val="0-#ppt_w/2"/>
                                          </p:val>
                                        </p:tav>
                                        <p:tav tm="100000">
                                          <p:val>
                                            <p:strVal val="#ppt_x"/>
                                          </p:val>
                                        </p:tav>
                                      </p:tavLst>
                                    </p:anim>
                                    <p:anim calcmode="lin" valueType="num">
                                      <p:cBhvr additive="base">
                                        <p:cTn id="8" dur="500" fill="hold"/>
                                        <p:tgtEl>
                                          <p:spTgt spid="26829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26829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268295"/>
                                        </p:tgtEl>
                                        <p:attrNameLst>
                                          <p:attrName>style.visibility</p:attrName>
                                        </p:attrNameLst>
                                      </p:cBhvr>
                                      <p:to>
                                        <p:strVal val="visible"/>
                                      </p:to>
                                    </p:set>
                                    <p:anim calcmode="lin" valueType="num">
                                      <p:cBhvr additive="base">
                                        <p:cTn id="16" dur="500" fill="hold"/>
                                        <p:tgtEl>
                                          <p:spTgt spid="268295"/>
                                        </p:tgtEl>
                                        <p:attrNameLst>
                                          <p:attrName>ppt_x</p:attrName>
                                        </p:attrNameLst>
                                      </p:cBhvr>
                                      <p:tavLst>
                                        <p:tav tm="0">
                                          <p:val>
                                            <p:strVal val="0-#ppt_w/2"/>
                                          </p:val>
                                        </p:tav>
                                        <p:tav tm="100000">
                                          <p:val>
                                            <p:strVal val="#ppt_x"/>
                                          </p:val>
                                        </p:tav>
                                      </p:tavLst>
                                    </p:anim>
                                    <p:anim calcmode="lin" valueType="num">
                                      <p:cBhvr additive="base">
                                        <p:cTn id="17" dur="500" fill="hold"/>
                                        <p:tgtEl>
                                          <p:spTgt spid="26829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2" name="Arrow"/>
                                        </p:tgtEl>
                                      </p:cMediaNode>
                                    </p:audio>
                                  </p:sub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268297"/>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26829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268293"/>
                                        </p:tgtEl>
                                        <p:attrNameLst>
                                          <p:attrName>style.visibility</p:attrName>
                                        </p:attrNameLst>
                                      </p:cBhvr>
                                      <p:to>
                                        <p:strVal val="visible"/>
                                      </p:to>
                                    </p:set>
                                    <p:anim calcmode="lin" valueType="num">
                                      <p:cBhvr additive="base">
                                        <p:cTn id="28" dur="500" fill="hold"/>
                                        <p:tgtEl>
                                          <p:spTgt spid="268293"/>
                                        </p:tgtEl>
                                        <p:attrNameLst>
                                          <p:attrName>ppt_x</p:attrName>
                                        </p:attrNameLst>
                                      </p:cBhvr>
                                      <p:tavLst>
                                        <p:tav tm="0">
                                          <p:val>
                                            <p:strVal val="1+#ppt_w/2"/>
                                          </p:val>
                                        </p:tav>
                                        <p:tav tm="100000">
                                          <p:val>
                                            <p:strVal val="#ppt_x"/>
                                          </p:val>
                                        </p:tav>
                                      </p:tavLst>
                                    </p:anim>
                                    <p:anim calcmode="lin" valueType="num">
                                      <p:cBhvr additive="base">
                                        <p:cTn id="29" dur="500" fill="hold"/>
                                        <p:tgtEl>
                                          <p:spTgt spid="26829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2" name="Arrow"/>
                                        </p:tgtEl>
                                      </p:cMediaNode>
                                    </p:audio>
                                  </p:sub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499"/>
                                          </p:stCondLst>
                                        </p:cTn>
                                        <p:tgtEl>
                                          <p:spTgt spid="26830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268303"/>
                                        </p:tgtEl>
                                        <p:attrNameLst>
                                          <p:attrName>style.visibility</p:attrName>
                                        </p:attrNameLst>
                                      </p:cBhvr>
                                      <p:to>
                                        <p:strVal val="visible"/>
                                      </p:to>
                                    </p:set>
                                    <p:animEffect transition="in" filter="blinds(vertical)">
                                      <p:cBhvr>
                                        <p:cTn id="37" dur="500"/>
                                        <p:tgtEl>
                                          <p:spTgt spid="268303"/>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303" grpId="0" animBg="1" autoUpdateAnimBg="0"/>
      <p:bldP spid="268292" grpId="0" animBg="1"/>
      <p:bldP spid="268293" grpId="0" animBg="1"/>
      <p:bldP spid="268295" grpId="0" animBg="1"/>
      <p:bldP spid="268296" grpId="0" autoUpdateAnimBg="0"/>
      <p:bldP spid="268297" grpId="0" autoUpdateAnimBg="0"/>
      <p:bldP spid="268299" grpId="0" autoUpdateAnimBg="0"/>
      <p:bldP spid="268300"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685800" y="304800"/>
            <a:ext cx="7772400" cy="1447800"/>
          </a:xfrm>
        </p:spPr>
        <p:txBody>
          <a:bodyPr/>
          <a:lstStyle/>
          <a:p>
            <a:r>
              <a:rPr lang="en-US"/>
              <a:t>Alice Uses Ticket to Bob</a:t>
            </a:r>
          </a:p>
        </p:txBody>
      </p:sp>
      <p:sp>
        <p:nvSpPr>
          <p:cNvPr id="269320" name="Rectangle 8"/>
          <p:cNvSpPr>
            <a:spLocks noGrp="1" noChangeArrowheads="1"/>
          </p:cNvSpPr>
          <p:nvPr>
            <p:ph idx="1"/>
          </p:nvPr>
        </p:nvSpPr>
        <p:spPr>
          <a:xfrm>
            <a:off x="457200" y="4267200"/>
            <a:ext cx="8382000" cy="1905000"/>
          </a:xfrm>
          <a:noFill/>
          <a:ln/>
        </p:spPr>
        <p:txBody>
          <a:bodyPr/>
          <a:lstStyle/>
          <a:p>
            <a:pPr>
              <a:spcBef>
                <a:spcPct val="0"/>
              </a:spcBef>
            </a:pPr>
            <a:r>
              <a:rPr lang="en-US" sz="2800">
                <a:latin typeface="Times-Roman" charset="0"/>
              </a:rPr>
              <a:t>ticket to Bob = E(“Alice”,K</a:t>
            </a:r>
            <a:r>
              <a:rPr lang="en-US" sz="2800" baseline="-25000">
                <a:latin typeface="Times-Roman" charset="0"/>
              </a:rPr>
              <a:t>AB</a:t>
            </a:r>
            <a:r>
              <a:rPr lang="en-US" sz="2800">
                <a:latin typeface="Times-Roman" charset="0"/>
              </a:rPr>
              <a:t>, K</a:t>
            </a:r>
            <a:r>
              <a:rPr lang="en-US" sz="2800" baseline="-25000">
                <a:latin typeface="Times-Roman" charset="0"/>
              </a:rPr>
              <a:t>B</a:t>
            </a:r>
            <a:r>
              <a:rPr lang="en-US" sz="2800">
                <a:latin typeface="Times-Roman" charset="0"/>
              </a:rPr>
              <a:t>)</a:t>
            </a:r>
          </a:p>
          <a:p>
            <a:pPr>
              <a:spcBef>
                <a:spcPct val="0"/>
              </a:spcBef>
            </a:pPr>
            <a:r>
              <a:rPr lang="en-US" sz="2800">
                <a:latin typeface="Times-Roman" charset="0"/>
              </a:rPr>
              <a:t>authenticator = E(timestamp, K</a:t>
            </a:r>
            <a:r>
              <a:rPr lang="en-US" sz="2800" baseline="-25000">
                <a:latin typeface="Times-Roman" charset="0"/>
              </a:rPr>
              <a:t>AB</a:t>
            </a:r>
            <a:r>
              <a:rPr lang="en-US" sz="2800">
                <a:latin typeface="Times-Roman" charset="0"/>
              </a:rPr>
              <a:t>)</a:t>
            </a:r>
            <a:endParaRPr lang="en-US" sz="2800"/>
          </a:p>
          <a:p>
            <a:pPr>
              <a:spcBef>
                <a:spcPct val="0"/>
              </a:spcBef>
            </a:pPr>
            <a:r>
              <a:rPr lang="en-US" sz="2800"/>
              <a:t>Bob decrypts </a:t>
            </a:r>
            <a:r>
              <a:rPr lang="en-US" sz="2800">
                <a:latin typeface="Times-Roman" charset="0"/>
              </a:rPr>
              <a:t>“ticket to Bob”</a:t>
            </a:r>
            <a:r>
              <a:rPr lang="en-US" sz="2800"/>
              <a:t> to get </a:t>
            </a:r>
            <a:r>
              <a:rPr lang="en-US" sz="2800">
                <a:latin typeface="Times-Roman" charset="0"/>
              </a:rPr>
              <a:t>K</a:t>
            </a:r>
            <a:r>
              <a:rPr lang="en-US" sz="2800" baseline="-25000">
                <a:latin typeface="Times-Roman" charset="0"/>
              </a:rPr>
              <a:t>AB</a:t>
            </a:r>
            <a:r>
              <a:rPr lang="en-US" sz="2800"/>
              <a:t> which he then uses to verify </a:t>
            </a:r>
            <a:r>
              <a:rPr lang="en-US" sz="2800">
                <a:latin typeface="Times-Roman" charset="0"/>
              </a:rPr>
              <a:t>timestamp</a:t>
            </a:r>
          </a:p>
        </p:txBody>
      </p:sp>
      <p:sp>
        <p:nvSpPr>
          <p:cNvPr id="12"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8AAECB2B-7B8D-4733-B0EB-9F5C9B3D4951}" type="slidenum">
              <a:rPr lang="en-US">
                <a:latin typeface="Times New Roman" pitchFamily="18" charset="0"/>
              </a:rPr>
              <a:pPr/>
              <a:t>57</a:t>
            </a:fld>
            <a:endParaRPr lang="en-US">
              <a:latin typeface="Times New Roman" pitchFamily="18" charset="0"/>
            </a:endParaRPr>
          </a:p>
        </p:txBody>
      </p:sp>
      <p:sp>
        <p:nvSpPr>
          <p:cNvPr id="269315" name="Line 3"/>
          <p:cNvSpPr>
            <a:spLocks noChangeShapeType="1"/>
          </p:cNvSpPr>
          <p:nvPr/>
        </p:nvSpPr>
        <p:spPr bwMode="auto">
          <a:xfrm flipH="1">
            <a:off x="2605088" y="3200400"/>
            <a:ext cx="4114800" cy="26988"/>
          </a:xfrm>
          <a:prstGeom prst="line">
            <a:avLst/>
          </a:prstGeom>
          <a:noFill/>
          <a:ln w="50800">
            <a:solidFill>
              <a:schemeClr val="tx1"/>
            </a:solidFill>
            <a:round/>
            <a:headEnd/>
            <a:tailEnd type="triangle" w="med" len="med"/>
          </a:ln>
          <a:effectLst/>
        </p:spPr>
        <p:txBody>
          <a:bodyPr wrap="none" anchor="ctr"/>
          <a:lstStyle/>
          <a:p>
            <a:endParaRPr lang="en-US"/>
          </a:p>
        </p:txBody>
      </p:sp>
      <p:sp>
        <p:nvSpPr>
          <p:cNvPr id="269316" name="Line 4"/>
          <p:cNvSpPr>
            <a:spLocks noChangeShapeType="1"/>
          </p:cNvSpPr>
          <p:nvPr/>
        </p:nvSpPr>
        <p:spPr bwMode="auto">
          <a:xfrm flipV="1">
            <a:off x="2605088" y="2565400"/>
            <a:ext cx="4113212" cy="254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69317" name="Rectangle 5"/>
          <p:cNvSpPr>
            <a:spLocks noChangeArrowheads="1"/>
          </p:cNvSpPr>
          <p:nvPr/>
        </p:nvSpPr>
        <p:spPr bwMode="auto">
          <a:xfrm>
            <a:off x="2643188" y="2081213"/>
            <a:ext cx="3792537" cy="457200"/>
          </a:xfrm>
          <a:prstGeom prst="rect">
            <a:avLst/>
          </a:prstGeom>
          <a:noFill/>
          <a:ln w="9525">
            <a:noFill/>
            <a:miter lim="800000"/>
            <a:headEnd/>
            <a:tailEnd/>
          </a:ln>
          <a:effectLst/>
        </p:spPr>
        <p:txBody>
          <a:bodyPr wrap="none">
            <a:spAutoFit/>
          </a:bodyPr>
          <a:lstStyle/>
          <a:p>
            <a:pPr algn="ctr"/>
            <a:r>
              <a:rPr lang="en-US" b="0">
                <a:latin typeface="Times-Roman" charset="0"/>
              </a:rPr>
              <a:t>ticket to Bob, authenticator</a:t>
            </a:r>
            <a:endParaRPr lang="en-US" b="0"/>
          </a:p>
        </p:txBody>
      </p:sp>
      <p:sp>
        <p:nvSpPr>
          <p:cNvPr id="269319" name="Rectangle 7"/>
          <p:cNvSpPr>
            <a:spLocks noChangeArrowheads="1"/>
          </p:cNvSpPr>
          <p:nvPr/>
        </p:nvSpPr>
        <p:spPr bwMode="auto">
          <a:xfrm>
            <a:off x="2955925" y="2690813"/>
            <a:ext cx="3073400" cy="457200"/>
          </a:xfrm>
          <a:prstGeom prst="rect">
            <a:avLst/>
          </a:prstGeom>
          <a:noFill/>
          <a:ln w="9525">
            <a:noFill/>
            <a:miter lim="800000"/>
            <a:headEnd/>
            <a:tailEnd/>
          </a:ln>
          <a:effectLst/>
        </p:spPr>
        <p:txBody>
          <a:bodyPr wrap="none">
            <a:spAutoFit/>
          </a:bodyPr>
          <a:lstStyle/>
          <a:p>
            <a:pPr algn="ctr"/>
            <a:r>
              <a:rPr lang="en-US" b="0">
                <a:latin typeface="Times-Roman" charset="0"/>
              </a:rPr>
              <a:t>E(timestamp + 1,K</a:t>
            </a:r>
            <a:r>
              <a:rPr lang="en-US" b="0" baseline="-25000">
                <a:latin typeface="Times-Roman" charset="0"/>
              </a:rPr>
              <a:t>AB</a:t>
            </a:r>
            <a:r>
              <a:rPr lang="en-US" b="0">
                <a:latin typeface="Times-Roman" charset="0"/>
              </a:rPr>
              <a:t>)</a:t>
            </a:r>
            <a:endParaRPr lang="en-US" b="0"/>
          </a:p>
        </p:txBody>
      </p:sp>
      <p:sp>
        <p:nvSpPr>
          <p:cNvPr id="269321" name="Rectangle 9"/>
          <p:cNvSpPr>
            <a:spLocks noChangeArrowheads="1"/>
          </p:cNvSpPr>
          <p:nvPr/>
        </p:nvSpPr>
        <p:spPr bwMode="auto">
          <a:xfrm>
            <a:off x="990600" y="3419475"/>
            <a:ext cx="1543050" cy="771525"/>
          </a:xfrm>
          <a:prstGeom prst="rect">
            <a:avLst/>
          </a:prstGeom>
          <a:noFill/>
          <a:ln w="9525">
            <a:noFill/>
            <a:miter lim="800000"/>
            <a:headEnd/>
            <a:tailEnd/>
          </a:ln>
          <a:effectLst/>
        </p:spPr>
        <p:txBody>
          <a:bodyPr wrap="none">
            <a:spAutoFit/>
          </a:bodyPr>
          <a:lstStyle/>
          <a:p>
            <a:pPr algn="ctr">
              <a:lnSpc>
                <a:spcPct val="80000"/>
              </a:lnSpc>
            </a:pPr>
            <a:r>
              <a:rPr lang="en-US" b="0"/>
              <a:t>Alice’s </a:t>
            </a:r>
          </a:p>
          <a:p>
            <a:pPr algn="ctr">
              <a:lnSpc>
                <a:spcPct val="80000"/>
              </a:lnSpc>
            </a:pPr>
            <a:r>
              <a:rPr lang="en-US" b="0"/>
              <a:t>Computer</a:t>
            </a:r>
          </a:p>
        </p:txBody>
      </p:sp>
      <p:sp>
        <p:nvSpPr>
          <p:cNvPr id="269323" name="Rectangle 11"/>
          <p:cNvSpPr>
            <a:spLocks noChangeArrowheads="1"/>
          </p:cNvSpPr>
          <p:nvPr/>
        </p:nvSpPr>
        <p:spPr bwMode="auto">
          <a:xfrm>
            <a:off x="7194550" y="3367088"/>
            <a:ext cx="717550" cy="517525"/>
          </a:xfrm>
          <a:prstGeom prst="rect">
            <a:avLst/>
          </a:prstGeom>
          <a:noFill/>
          <a:ln w="9525">
            <a:noFill/>
            <a:miter lim="800000"/>
            <a:headEnd/>
            <a:tailEnd/>
          </a:ln>
          <a:effectLst/>
        </p:spPr>
        <p:txBody>
          <a:bodyPr wrap="none">
            <a:spAutoFit/>
          </a:bodyPr>
          <a:lstStyle/>
          <a:p>
            <a:pPr eaLnBrk="0" hangingPunct="0"/>
            <a:r>
              <a:rPr lang="en-US" b="0"/>
              <a:t>Bob</a:t>
            </a:r>
          </a:p>
        </p:txBody>
      </p:sp>
      <p:pic>
        <p:nvPicPr>
          <p:cNvPr id="269324" name="Picture 12"/>
          <p:cNvPicPr>
            <a:picLocks noChangeAspect="1" noChangeArrowheads="1"/>
          </p:cNvPicPr>
          <p:nvPr/>
        </p:nvPicPr>
        <p:blipFill>
          <a:blip r:embed="rId4" cstate="print"/>
          <a:srcRect/>
          <a:stretch>
            <a:fillRect/>
          </a:stretch>
        </p:blipFill>
        <p:spPr bwMode="auto">
          <a:xfrm>
            <a:off x="7010400" y="1752600"/>
            <a:ext cx="1076325" cy="1665288"/>
          </a:xfrm>
          <a:prstGeom prst="rect">
            <a:avLst/>
          </a:prstGeom>
          <a:noFill/>
        </p:spPr>
      </p:pic>
      <p:pic>
        <p:nvPicPr>
          <p:cNvPr id="269325" name="Picture 13"/>
          <p:cNvPicPr>
            <a:picLocks noChangeAspect="1" noChangeArrowheads="1"/>
          </p:cNvPicPr>
          <p:nvPr/>
        </p:nvPicPr>
        <p:blipFill>
          <a:blip r:embed="rId5" cstate="print"/>
          <a:srcRect/>
          <a:stretch>
            <a:fillRect/>
          </a:stretch>
        </p:blipFill>
        <p:spPr bwMode="auto">
          <a:xfrm>
            <a:off x="1295400" y="2057400"/>
            <a:ext cx="984250" cy="1371600"/>
          </a:xfrm>
          <a:prstGeom prst="rect">
            <a:avLst/>
          </a:prstGeom>
          <a:noFill/>
        </p:spPr>
      </p:pic>
    </p:spTree>
    <p:extLst>
      <p:ext uri="{BB962C8B-B14F-4D97-AF65-F5344CB8AC3E}">
        <p14:creationId xmlns:p14="http://schemas.microsoft.com/office/powerpoint/2010/main" val="279159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9316"/>
                                        </p:tgtEl>
                                        <p:attrNameLst>
                                          <p:attrName>style.visibility</p:attrName>
                                        </p:attrNameLst>
                                      </p:cBhvr>
                                      <p:to>
                                        <p:strVal val="visible"/>
                                      </p:to>
                                    </p:set>
                                    <p:anim calcmode="lin" valueType="num">
                                      <p:cBhvr additive="base">
                                        <p:cTn id="7" dur="500" fill="hold"/>
                                        <p:tgtEl>
                                          <p:spTgt spid="269316"/>
                                        </p:tgtEl>
                                        <p:attrNameLst>
                                          <p:attrName>ppt_x</p:attrName>
                                        </p:attrNameLst>
                                      </p:cBhvr>
                                      <p:tavLst>
                                        <p:tav tm="0">
                                          <p:val>
                                            <p:strVal val="0-#ppt_w/2"/>
                                          </p:val>
                                        </p:tav>
                                        <p:tav tm="100000">
                                          <p:val>
                                            <p:strVal val="#ppt_x"/>
                                          </p:val>
                                        </p:tav>
                                      </p:tavLst>
                                    </p:anim>
                                    <p:anim calcmode="lin" valueType="num">
                                      <p:cBhvr additive="base">
                                        <p:cTn id="8" dur="500" fill="hold"/>
                                        <p:tgtEl>
                                          <p:spTgt spid="26931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26931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269315"/>
                                        </p:tgtEl>
                                        <p:attrNameLst>
                                          <p:attrName>style.visibility</p:attrName>
                                        </p:attrNameLst>
                                      </p:cBhvr>
                                      <p:to>
                                        <p:strVal val="visible"/>
                                      </p:to>
                                    </p:set>
                                    <p:anim calcmode="lin" valueType="num">
                                      <p:cBhvr additive="base">
                                        <p:cTn id="16" dur="500" fill="hold"/>
                                        <p:tgtEl>
                                          <p:spTgt spid="269315"/>
                                        </p:tgtEl>
                                        <p:attrNameLst>
                                          <p:attrName>ppt_x</p:attrName>
                                        </p:attrNameLst>
                                      </p:cBhvr>
                                      <p:tavLst>
                                        <p:tav tm="0">
                                          <p:val>
                                            <p:strVal val="1+#ppt_w/2"/>
                                          </p:val>
                                        </p:tav>
                                        <p:tav tm="100000">
                                          <p:val>
                                            <p:strVal val="#ppt_x"/>
                                          </p:val>
                                        </p:tav>
                                      </p:tavLst>
                                    </p:anim>
                                    <p:anim calcmode="lin" valueType="num">
                                      <p:cBhvr additive="base">
                                        <p:cTn id="17" dur="500" fill="hold"/>
                                        <p:tgtEl>
                                          <p:spTgt spid="26931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2" name="Arrow"/>
                                        </p:tgtEl>
                                      </p:cMediaNode>
                                    </p:audio>
                                  </p:sub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2693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69320"/>
                                        </p:tgtEl>
                                        <p:attrNameLst>
                                          <p:attrName>style.visibility</p:attrName>
                                        </p:attrNameLst>
                                      </p:cBhvr>
                                      <p:to>
                                        <p:strVal val="visible"/>
                                      </p:to>
                                    </p:set>
                                    <p:animEffect transition="in" filter="checkerboard(across)">
                                      <p:cBhvr>
                                        <p:cTn id="25" dur="500"/>
                                        <p:tgtEl>
                                          <p:spTgt spid="269320"/>
                                        </p:tgtEl>
                                      </p:cBhvr>
                                    </p:animEffect>
                                  </p:childTnLst>
                                  <p:subTnLst>
                                    <p:audio>
                                      <p:cMediaNode>
                                        <p:cTn display="0" masterRel="sameClick">
                                          <p:stCondLst>
                                            <p:cond evt="begin" delay="0">
                                              <p:tn val="23"/>
                                            </p:cond>
                                          </p:stCondLst>
                                          <p:endCondLst>
                                            <p:cond evt="onStopAudio" delay="0">
                                              <p:tgtEl>
                                                <p:sldTgt/>
                                              </p:tgtEl>
                                            </p:cond>
                                          </p:endCondLst>
                                        </p:cTn>
                                        <p:tgtEl>
                                          <p:sndTgt r:embed="rId3" name="Click"/>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20" grpId="0" animBg="1" autoUpdateAnimBg="0"/>
      <p:bldP spid="269315" grpId="0" animBg="1"/>
      <p:bldP spid="269316" grpId="0" animBg="1"/>
      <p:bldP spid="269317" grpId="0" autoUpdateAnimBg="0"/>
      <p:bldP spid="269319"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r>
              <a:rPr lang="en-US"/>
              <a:t>Kerberos</a:t>
            </a:r>
          </a:p>
        </p:txBody>
      </p:sp>
      <p:sp>
        <p:nvSpPr>
          <p:cNvPr id="270339" name="Rectangle 3"/>
          <p:cNvSpPr>
            <a:spLocks noGrp="1" noChangeArrowheads="1"/>
          </p:cNvSpPr>
          <p:nvPr>
            <p:ph idx="1"/>
          </p:nvPr>
        </p:nvSpPr>
        <p:spPr>
          <a:xfrm>
            <a:off x="685800" y="1828800"/>
            <a:ext cx="8077200" cy="4267200"/>
          </a:xfrm>
        </p:spPr>
        <p:txBody>
          <a:bodyPr/>
          <a:lstStyle/>
          <a:p>
            <a:r>
              <a:rPr lang="en-US" sz="2800" dirty="0"/>
              <a:t>Session key </a:t>
            </a:r>
            <a:r>
              <a:rPr lang="en-US" sz="2800" dirty="0">
                <a:latin typeface="Times-Roman" charset="0"/>
              </a:rPr>
              <a:t>S</a:t>
            </a:r>
            <a:r>
              <a:rPr lang="en-US" sz="2800" baseline="-25000" dirty="0">
                <a:latin typeface="Times-Roman" charset="0"/>
              </a:rPr>
              <a:t>A</a:t>
            </a:r>
            <a:r>
              <a:rPr lang="en-US" sz="2800" dirty="0"/>
              <a:t> used for authentication </a:t>
            </a:r>
          </a:p>
          <a:p>
            <a:r>
              <a:rPr lang="en-US" sz="2800" dirty="0"/>
              <a:t>Can also be used for confidentiality/integrity</a:t>
            </a:r>
          </a:p>
          <a:p>
            <a:r>
              <a:rPr lang="en-US" sz="2800" dirty="0"/>
              <a:t>Timestamps used for mutual authentication</a:t>
            </a:r>
          </a:p>
          <a:p>
            <a:r>
              <a:rPr lang="en-US" sz="2800" dirty="0"/>
              <a:t>Recall that timestamps reduce number of messages</a:t>
            </a:r>
          </a:p>
          <a:p>
            <a:pPr lvl="1"/>
            <a:r>
              <a:rPr lang="en-US" sz="2400" dirty="0"/>
              <a:t>Acts like a nonce that is known to both sides</a:t>
            </a:r>
          </a:p>
          <a:p>
            <a:pPr lvl="1"/>
            <a:r>
              <a:rPr lang="en-US" sz="2400" dirty="0"/>
              <a:t>Note:</a:t>
            </a:r>
            <a:r>
              <a:rPr lang="en-US" sz="2400" b="1" dirty="0">
                <a:solidFill>
                  <a:schemeClr val="accent2"/>
                </a:solidFill>
              </a:rPr>
              <a:t> time</a:t>
            </a:r>
            <a:r>
              <a:rPr lang="en-US" sz="2400" dirty="0"/>
              <a:t> is a security-critical parameter!</a:t>
            </a:r>
          </a:p>
        </p:txBody>
      </p:sp>
      <p:sp>
        <p:nvSpPr>
          <p:cNvPr id="4"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51B266C3-AF9E-4B20-BD27-AAB9BF97DABB}" type="slidenum">
              <a:rPr lang="en-US">
                <a:latin typeface="Times New Roman" pitchFamily="18" charset="0"/>
              </a:rPr>
              <a:pPr/>
              <a:t>58</a:t>
            </a:fld>
            <a:endParaRPr lang="en-US">
              <a:latin typeface="Times New Roman" pitchFamily="18" charset="0"/>
            </a:endParaRPr>
          </a:p>
        </p:txBody>
      </p:sp>
    </p:spTree>
    <p:extLst>
      <p:ext uri="{BB962C8B-B14F-4D97-AF65-F5344CB8AC3E}">
        <p14:creationId xmlns:p14="http://schemas.microsoft.com/office/powerpoint/2010/main" val="130851990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r>
              <a:rPr lang="en-US"/>
              <a:t>Kerberos Questions</a:t>
            </a:r>
          </a:p>
        </p:txBody>
      </p:sp>
      <p:sp>
        <p:nvSpPr>
          <p:cNvPr id="272387" name="Rectangle 3"/>
          <p:cNvSpPr>
            <a:spLocks noGrp="1" noChangeArrowheads="1"/>
          </p:cNvSpPr>
          <p:nvPr>
            <p:ph idx="1"/>
          </p:nvPr>
        </p:nvSpPr>
        <p:spPr>
          <a:xfrm>
            <a:off x="685800" y="2057400"/>
            <a:ext cx="7772400" cy="3962400"/>
          </a:xfrm>
        </p:spPr>
        <p:txBody>
          <a:bodyPr/>
          <a:lstStyle/>
          <a:p>
            <a:r>
              <a:rPr lang="en-US" sz="2800" dirty="0"/>
              <a:t>When Alice logs in, KDC sends </a:t>
            </a:r>
            <a:r>
              <a:rPr lang="en-US" sz="2400" dirty="0">
                <a:latin typeface="Times-Roman" charset="0"/>
              </a:rPr>
              <a:t>E(S</a:t>
            </a:r>
            <a:r>
              <a:rPr lang="en-US" sz="2400" baseline="-25000" dirty="0">
                <a:latin typeface="Times-Roman" charset="0"/>
              </a:rPr>
              <a:t>A</a:t>
            </a:r>
            <a:r>
              <a:rPr lang="en-US" sz="2400" dirty="0">
                <a:latin typeface="Times-Roman" charset="0"/>
              </a:rPr>
              <a:t>,TGT,K</a:t>
            </a:r>
            <a:r>
              <a:rPr lang="en-US" sz="2400" baseline="-25000" dirty="0">
                <a:latin typeface="Times-Roman" charset="0"/>
              </a:rPr>
              <a:t>A</a:t>
            </a:r>
            <a:r>
              <a:rPr lang="en-US" sz="2400" dirty="0">
                <a:latin typeface="Times-Roman" charset="0"/>
              </a:rPr>
              <a:t>)</a:t>
            </a:r>
            <a:r>
              <a:rPr lang="en-US" sz="2400" dirty="0"/>
              <a:t> </a:t>
            </a:r>
            <a:r>
              <a:rPr lang="en-US" sz="2800" dirty="0"/>
              <a:t>where</a:t>
            </a:r>
            <a:r>
              <a:rPr lang="en-US" sz="2400" dirty="0"/>
              <a:t> </a:t>
            </a:r>
            <a:r>
              <a:rPr lang="en-US" sz="2400" dirty="0">
                <a:latin typeface="Times-Roman" charset="0"/>
              </a:rPr>
              <a:t>TGT = E(“</a:t>
            </a:r>
            <a:r>
              <a:rPr lang="en-US" sz="2400" dirty="0" err="1">
                <a:latin typeface="Times-Roman" charset="0"/>
              </a:rPr>
              <a:t>Alice”,S</a:t>
            </a:r>
            <a:r>
              <a:rPr lang="en-US" sz="2400" baseline="-25000" dirty="0" err="1">
                <a:latin typeface="Times-Roman" charset="0"/>
              </a:rPr>
              <a:t>A</a:t>
            </a:r>
            <a:r>
              <a:rPr lang="en-US" sz="2400" dirty="0" err="1">
                <a:latin typeface="Times-Roman" charset="0"/>
              </a:rPr>
              <a:t>,K</a:t>
            </a:r>
            <a:r>
              <a:rPr lang="en-US" sz="2400" baseline="-25000" dirty="0" err="1">
                <a:latin typeface="Times-Roman" charset="0"/>
              </a:rPr>
              <a:t>KDC</a:t>
            </a:r>
            <a:r>
              <a:rPr lang="en-US" sz="2400" dirty="0">
                <a:latin typeface="Times-Roman" charset="0"/>
              </a:rPr>
              <a:t>)</a:t>
            </a:r>
          </a:p>
          <a:p>
            <a:pPr lvl="1">
              <a:buFontTx/>
              <a:buNone/>
            </a:pPr>
            <a:r>
              <a:rPr lang="en-US" sz="2400" b="1" dirty="0">
                <a:solidFill>
                  <a:srgbClr val="FF0000"/>
                </a:solidFill>
              </a:rPr>
              <a:t>Q:</a:t>
            </a:r>
            <a:r>
              <a:rPr lang="en-US" sz="2400" dirty="0"/>
              <a:t> Why is </a:t>
            </a:r>
            <a:r>
              <a:rPr lang="en-US" sz="2400" dirty="0">
                <a:latin typeface="Times-Roman" charset="0"/>
              </a:rPr>
              <a:t>TGT</a:t>
            </a:r>
            <a:r>
              <a:rPr lang="en-US" sz="2400" dirty="0"/>
              <a:t> encrypted with </a:t>
            </a:r>
            <a:r>
              <a:rPr lang="en-US" sz="2400" dirty="0">
                <a:latin typeface="Times-Roman" charset="0"/>
              </a:rPr>
              <a:t>K</a:t>
            </a:r>
            <a:r>
              <a:rPr lang="en-US" sz="2400" baseline="-25000" dirty="0">
                <a:latin typeface="Times-Roman" charset="0"/>
              </a:rPr>
              <a:t>A</a:t>
            </a:r>
            <a:r>
              <a:rPr lang="en-US" sz="2400" dirty="0"/>
              <a:t>?</a:t>
            </a:r>
          </a:p>
          <a:p>
            <a:pPr lvl="1">
              <a:buFontTx/>
              <a:buNone/>
            </a:pPr>
            <a:r>
              <a:rPr lang="en-US" sz="2400" b="1" dirty="0">
                <a:solidFill>
                  <a:srgbClr val="FF0000"/>
                </a:solidFill>
              </a:rPr>
              <a:t>A:</a:t>
            </a:r>
            <a:r>
              <a:rPr lang="en-US" sz="2400" dirty="0"/>
              <a:t> Extra work and no added security!</a:t>
            </a:r>
          </a:p>
          <a:p>
            <a:r>
              <a:rPr lang="en-US" sz="2800" dirty="0" smtClean="0"/>
              <a:t>Why </a:t>
            </a:r>
            <a:r>
              <a:rPr lang="en-US" sz="2800" dirty="0"/>
              <a:t>is “ticket to Bob” sent to Alice?</a:t>
            </a:r>
          </a:p>
          <a:p>
            <a:r>
              <a:rPr lang="en-US" sz="2800" dirty="0"/>
              <a:t>Where is replay prevention in Kerberos? </a:t>
            </a:r>
          </a:p>
        </p:txBody>
      </p:sp>
      <p:sp>
        <p:nvSpPr>
          <p:cNvPr id="4"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D92D30D8-3D3A-4758-B979-9161EBFD4DE0}" type="slidenum">
              <a:rPr lang="en-US">
                <a:latin typeface="Times New Roman" pitchFamily="18" charset="0"/>
              </a:rPr>
              <a:pPr/>
              <a:t>59</a:t>
            </a:fld>
            <a:endParaRPr lang="en-US">
              <a:latin typeface="Times New Roman" pitchFamily="18" charset="0"/>
            </a:endParaRPr>
          </a:p>
        </p:txBody>
      </p:sp>
    </p:spTree>
    <p:extLst>
      <p:ext uri="{BB962C8B-B14F-4D97-AF65-F5344CB8AC3E}">
        <p14:creationId xmlns:p14="http://schemas.microsoft.com/office/powerpoint/2010/main" val="23918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72387">
                                            <p:txEl>
                                              <p:pRg st="0" end="0"/>
                                            </p:txEl>
                                          </p:spTgt>
                                        </p:tgtEl>
                                        <p:attrNameLst>
                                          <p:attrName>style.visibility</p:attrName>
                                        </p:attrNameLst>
                                      </p:cBhvr>
                                      <p:to>
                                        <p:strVal val="visible"/>
                                      </p:to>
                                    </p:set>
                                    <p:animEffect transition="in" filter="box(out)">
                                      <p:cBhvr>
                                        <p:cTn id="7" dur="500"/>
                                        <p:tgtEl>
                                          <p:spTgt spid="2723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72387">
                                            <p:txEl>
                                              <p:pRg st="1" end="1"/>
                                            </p:txEl>
                                          </p:spTgt>
                                        </p:tgtEl>
                                        <p:attrNameLst>
                                          <p:attrName>style.visibility</p:attrName>
                                        </p:attrNameLst>
                                      </p:cBhvr>
                                      <p:to>
                                        <p:strVal val="visible"/>
                                      </p:to>
                                    </p:set>
                                    <p:animEffect transition="in" filter="box(out)">
                                      <p:cBhvr>
                                        <p:cTn id="12" dur="500"/>
                                        <p:tgtEl>
                                          <p:spTgt spid="27238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72387">
                                            <p:txEl>
                                              <p:pRg st="2" end="2"/>
                                            </p:txEl>
                                          </p:spTgt>
                                        </p:tgtEl>
                                        <p:attrNameLst>
                                          <p:attrName>style.visibility</p:attrName>
                                        </p:attrNameLst>
                                      </p:cBhvr>
                                      <p:to>
                                        <p:strVal val="visible"/>
                                      </p:to>
                                    </p:set>
                                    <p:animEffect transition="in" filter="box(out)">
                                      <p:cBhvr>
                                        <p:cTn id="17" dur="500"/>
                                        <p:tgtEl>
                                          <p:spTgt spid="27238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72387">
                                            <p:txEl>
                                              <p:pRg st="3" end="3"/>
                                            </p:txEl>
                                          </p:spTgt>
                                        </p:tgtEl>
                                        <p:attrNameLst>
                                          <p:attrName>style.visibility</p:attrName>
                                        </p:attrNameLst>
                                      </p:cBhvr>
                                      <p:to>
                                        <p:strVal val="visible"/>
                                      </p:to>
                                    </p:set>
                                    <p:animEffect transition="in" filter="box(out)">
                                      <p:cBhvr>
                                        <p:cTn id="22" dur="500"/>
                                        <p:tgtEl>
                                          <p:spTgt spid="27238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72387">
                                            <p:txEl>
                                              <p:pRg st="4" end="4"/>
                                            </p:txEl>
                                          </p:spTgt>
                                        </p:tgtEl>
                                        <p:attrNameLst>
                                          <p:attrName>style.visibility</p:attrName>
                                        </p:attrNameLst>
                                      </p:cBhvr>
                                      <p:to>
                                        <p:strVal val="visible"/>
                                      </p:to>
                                    </p:set>
                                    <p:animEffect transition="in" filter="box(out)">
                                      <p:cBhvr>
                                        <p:cTn id="27" dur="500"/>
                                        <p:tgtEl>
                                          <p:spTgt spid="27238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838200"/>
          </a:xfrm>
        </p:spPr>
        <p:txBody>
          <a:bodyPr/>
          <a:lstStyle/>
          <a:p>
            <a:r>
              <a:rPr lang="en-US" dirty="0" err="1" smtClean="0"/>
              <a:t>MiM</a:t>
            </a:r>
            <a:r>
              <a:rPr lang="en-US" dirty="0" smtClean="0"/>
              <a:t> Attack on SSH?</a:t>
            </a:r>
            <a:endParaRPr lang="en-US" dirty="0"/>
          </a:p>
        </p:txBody>
      </p:sp>
      <p:sp>
        <p:nvSpPr>
          <p:cNvPr id="3" name="Content Placeholder 2"/>
          <p:cNvSpPr>
            <a:spLocks noGrp="1"/>
          </p:cNvSpPr>
          <p:nvPr>
            <p:ph idx="1"/>
          </p:nvPr>
        </p:nvSpPr>
        <p:spPr>
          <a:xfrm>
            <a:off x="381000" y="3962400"/>
            <a:ext cx="8686800" cy="2209800"/>
          </a:xfrm>
        </p:spPr>
        <p:txBody>
          <a:bodyPr/>
          <a:lstStyle/>
          <a:p>
            <a:r>
              <a:rPr lang="en-US" sz="2400" dirty="0" smtClean="0">
                <a:cs typeface="New Times Roman"/>
              </a:rPr>
              <a:t>Where does this attack fail?</a:t>
            </a:r>
          </a:p>
          <a:p>
            <a:r>
              <a:rPr lang="en-US" sz="2400" dirty="0" smtClean="0">
                <a:cs typeface="New Times Roman"/>
              </a:rPr>
              <a:t>Alice computes:</a:t>
            </a:r>
          </a:p>
          <a:p>
            <a:pPr lvl="1"/>
            <a:r>
              <a:rPr lang="en-US" sz="2000" dirty="0" smtClean="0">
                <a:latin typeface="New Times Roman"/>
                <a:cs typeface="New Times Roman"/>
              </a:rPr>
              <a:t>H</a:t>
            </a:r>
            <a:r>
              <a:rPr lang="en-US" sz="2000" baseline="-25000" dirty="0" smtClean="0">
                <a:latin typeface="New Times Roman"/>
                <a:cs typeface="New Times Roman"/>
              </a:rPr>
              <a:t>a</a:t>
            </a:r>
            <a:r>
              <a:rPr lang="en-US" sz="2000" dirty="0" smtClean="0">
                <a:latin typeface="New Times Roman"/>
                <a:cs typeface="New Times Roman"/>
              </a:rPr>
              <a:t> = </a:t>
            </a:r>
            <a:r>
              <a:rPr lang="en-US" sz="2000" dirty="0" err="1" smtClean="0">
                <a:latin typeface="New Times Roman"/>
                <a:cs typeface="New Times Roman"/>
              </a:rPr>
              <a:t>h(Alice,Bob,CP,CS,R</a:t>
            </a:r>
            <a:r>
              <a:rPr lang="en-US" sz="2000" baseline="-25000" dirty="0" err="1" smtClean="0">
                <a:latin typeface="New Times Roman"/>
                <a:cs typeface="New Times Roman"/>
              </a:rPr>
              <a:t>A</a:t>
            </a:r>
            <a:r>
              <a:rPr lang="en-US" sz="2000" dirty="0" err="1" smtClean="0">
                <a:latin typeface="New Times Roman"/>
                <a:cs typeface="New Times Roman"/>
              </a:rPr>
              <a:t>,R</a:t>
            </a:r>
            <a:r>
              <a:rPr lang="en-US" sz="2000" baseline="-25000" dirty="0" err="1" smtClean="0">
                <a:latin typeface="New Times Roman"/>
                <a:cs typeface="New Times Roman"/>
              </a:rPr>
              <a:t>B</a:t>
            </a:r>
            <a:r>
              <a:rPr lang="en-US" sz="2000" dirty="0" err="1" smtClean="0">
                <a:latin typeface="New Times Roman"/>
                <a:cs typeface="New Times Roman"/>
              </a:rPr>
              <a:t>,g</a:t>
            </a:r>
            <a:r>
              <a:rPr lang="en-US" sz="2000" baseline="30000" dirty="0" err="1" smtClean="0">
                <a:latin typeface="New Times Roman"/>
                <a:cs typeface="New Times Roman"/>
              </a:rPr>
              <a:t>a</a:t>
            </a:r>
            <a:r>
              <a:rPr lang="en-US" sz="2000" dirty="0" smtClean="0">
                <a:latin typeface="New Times Roman"/>
                <a:cs typeface="New Times Roman"/>
              </a:rPr>
              <a:t> mod </a:t>
            </a:r>
            <a:r>
              <a:rPr lang="en-US" sz="2000" dirty="0" err="1" smtClean="0">
                <a:latin typeface="New Times Roman"/>
                <a:cs typeface="New Times Roman"/>
              </a:rPr>
              <a:t>p,g</a:t>
            </a:r>
            <a:r>
              <a:rPr lang="en-US" sz="2000" baseline="30000" dirty="0" err="1" smtClean="0">
                <a:latin typeface="New Times Roman"/>
                <a:cs typeface="New Times Roman"/>
              </a:rPr>
              <a:t>t</a:t>
            </a:r>
            <a:r>
              <a:rPr lang="en-US" sz="2000" dirty="0" smtClean="0">
                <a:latin typeface="New Times Roman"/>
                <a:cs typeface="New Times Roman"/>
              </a:rPr>
              <a:t> mod </a:t>
            </a:r>
            <a:r>
              <a:rPr lang="en-US" sz="2000" dirty="0" err="1" smtClean="0">
                <a:latin typeface="New Times Roman"/>
                <a:cs typeface="New Times Roman"/>
              </a:rPr>
              <a:t>p,g</a:t>
            </a:r>
            <a:r>
              <a:rPr lang="en-US" sz="2000" baseline="30000" dirty="0" err="1" smtClean="0">
                <a:latin typeface="New Times Roman"/>
                <a:cs typeface="New Times Roman"/>
              </a:rPr>
              <a:t>at</a:t>
            </a:r>
            <a:r>
              <a:rPr lang="en-US" sz="2000" dirty="0" smtClean="0">
                <a:latin typeface="New Times Roman"/>
                <a:cs typeface="New Times Roman"/>
              </a:rPr>
              <a:t> mod </a:t>
            </a:r>
            <a:r>
              <a:rPr lang="en-US" sz="2000" dirty="0" err="1" smtClean="0">
                <a:latin typeface="New Times Roman"/>
                <a:cs typeface="New Times Roman"/>
              </a:rPr>
              <a:t>p</a:t>
            </a:r>
            <a:r>
              <a:rPr lang="en-US" sz="2000" dirty="0" smtClean="0">
                <a:latin typeface="New Times Roman"/>
                <a:cs typeface="New Times Roman"/>
              </a:rPr>
              <a:t>)</a:t>
            </a:r>
          </a:p>
          <a:p>
            <a:r>
              <a:rPr lang="en-US" sz="2400" dirty="0" smtClean="0">
                <a:cs typeface="New Times Roman"/>
              </a:rPr>
              <a:t>But Bob signs:</a:t>
            </a:r>
          </a:p>
          <a:p>
            <a:pPr lvl="1"/>
            <a:r>
              <a:rPr lang="en-US" sz="2000" dirty="0" err="1" smtClean="0">
                <a:latin typeface="New Times Roman"/>
                <a:cs typeface="New Times Roman"/>
              </a:rPr>
              <a:t>H</a:t>
            </a:r>
            <a:r>
              <a:rPr lang="en-US" sz="2000" baseline="-25000" dirty="0" err="1" smtClean="0">
                <a:latin typeface="New Times Roman"/>
                <a:cs typeface="New Times Roman"/>
              </a:rPr>
              <a:t>b</a:t>
            </a:r>
            <a:r>
              <a:rPr lang="en-US" sz="2000" dirty="0" smtClean="0">
                <a:latin typeface="New Times Roman"/>
                <a:cs typeface="New Times Roman"/>
              </a:rPr>
              <a:t> = </a:t>
            </a:r>
            <a:r>
              <a:rPr lang="en-US" sz="2000" dirty="0" err="1" smtClean="0">
                <a:latin typeface="New Times Roman"/>
                <a:cs typeface="New Times Roman"/>
              </a:rPr>
              <a:t>h(Alice,Bob,CP,CS,R</a:t>
            </a:r>
            <a:r>
              <a:rPr lang="en-US" sz="2000" baseline="-25000" dirty="0" err="1" smtClean="0">
                <a:latin typeface="New Times Roman"/>
                <a:cs typeface="New Times Roman"/>
              </a:rPr>
              <a:t>A</a:t>
            </a:r>
            <a:r>
              <a:rPr lang="en-US" sz="2000" dirty="0" err="1" smtClean="0">
                <a:latin typeface="New Times Roman"/>
                <a:cs typeface="New Times Roman"/>
              </a:rPr>
              <a:t>,R</a:t>
            </a:r>
            <a:r>
              <a:rPr lang="en-US" sz="2000" baseline="-25000" dirty="0" err="1" smtClean="0">
                <a:latin typeface="New Times Roman"/>
                <a:cs typeface="New Times Roman"/>
              </a:rPr>
              <a:t>B</a:t>
            </a:r>
            <a:r>
              <a:rPr lang="en-US" sz="2000" dirty="0" err="1" smtClean="0">
                <a:latin typeface="New Times Roman"/>
                <a:cs typeface="New Times Roman"/>
              </a:rPr>
              <a:t>,g</a:t>
            </a:r>
            <a:r>
              <a:rPr lang="en-US" sz="2000" baseline="30000" dirty="0" err="1" smtClean="0">
                <a:latin typeface="New Times Roman"/>
                <a:cs typeface="New Times Roman"/>
              </a:rPr>
              <a:t>t</a:t>
            </a:r>
            <a:r>
              <a:rPr lang="en-US" sz="2000" dirty="0" smtClean="0">
                <a:latin typeface="New Times Roman"/>
                <a:cs typeface="New Times Roman"/>
              </a:rPr>
              <a:t> mod </a:t>
            </a:r>
            <a:r>
              <a:rPr lang="en-US" sz="2000" dirty="0" err="1" smtClean="0">
                <a:latin typeface="New Times Roman"/>
                <a:cs typeface="New Times Roman"/>
              </a:rPr>
              <a:t>p,g</a:t>
            </a:r>
            <a:r>
              <a:rPr lang="en-US" sz="2000" baseline="30000" dirty="0" err="1" smtClean="0">
                <a:latin typeface="New Times Roman"/>
                <a:cs typeface="New Times Roman"/>
              </a:rPr>
              <a:t>b</a:t>
            </a:r>
            <a:r>
              <a:rPr lang="en-US" sz="2000" dirty="0" smtClean="0">
                <a:latin typeface="New Times Roman"/>
                <a:cs typeface="New Times Roman"/>
              </a:rPr>
              <a:t> mod </a:t>
            </a:r>
            <a:r>
              <a:rPr lang="en-US" sz="2000" dirty="0" err="1" smtClean="0">
                <a:latin typeface="New Times Roman"/>
                <a:cs typeface="New Times Roman"/>
              </a:rPr>
              <a:t>p,g</a:t>
            </a:r>
            <a:r>
              <a:rPr lang="en-US" sz="2000" baseline="30000" dirty="0" err="1" smtClean="0">
                <a:latin typeface="New Times Roman"/>
                <a:cs typeface="New Times Roman"/>
              </a:rPr>
              <a:t>bt</a:t>
            </a:r>
            <a:r>
              <a:rPr lang="en-US" sz="2000" dirty="0" smtClean="0">
                <a:latin typeface="New Times Roman"/>
                <a:cs typeface="New Times Roman"/>
              </a:rPr>
              <a:t> mod </a:t>
            </a:r>
            <a:r>
              <a:rPr lang="en-US" sz="2000" dirty="0" err="1" smtClean="0">
                <a:latin typeface="New Times Roman"/>
                <a:cs typeface="New Times Roman"/>
              </a:rPr>
              <a:t>p</a:t>
            </a:r>
            <a:r>
              <a:rPr lang="en-US" sz="2000" dirty="0" smtClean="0">
                <a:latin typeface="New Times Roman"/>
                <a:cs typeface="New Times Roman"/>
              </a:rPr>
              <a:t>)</a:t>
            </a:r>
          </a:p>
          <a:p>
            <a:endParaRPr lang="en-US" dirty="0"/>
          </a:p>
        </p:txBody>
      </p:sp>
      <p:sp>
        <p:nvSpPr>
          <p:cNvPr id="4" name="Footer Placeholder 3"/>
          <p:cNvSpPr>
            <a:spLocks noGrp="1"/>
          </p:cNvSpPr>
          <p:nvPr>
            <p:ph type="ftr" sz="quarter" idx="10"/>
          </p:nvPr>
        </p:nvSpPr>
        <p:spPr/>
        <p:txBody>
          <a:bodyPr/>
          <a:lstStyle/>
          <a:p>
            <a:pPr>
              <a:defRPr/>
            </a:pPr>
            <a:r>
              <a:rPr lang="en-US" smtClean="0"/>
              <a:t> Part 3 </a:t>
            </a:r>
            <a:r>
              <a:rPr lang="en-US" smtClean="0">
                <a:sym typeface="Symbol" charset="2"/>
              </a:rPr>
              <a:t></a:t>
            </a:r>
            <a:r>
              <a:rPr lang="en-US" smtClean="0"/>
              <a:t> Protocols                                                                                                           </a:t>
            </a:r>
            <a:fld id="{90166F21-3AB9-0941-8E31-1D5D11D15234}" type="slidenum">
              <a:rPr lang="en-US" smtClean="0">
                <a:latin typeface="Times New Roman" charset="0"/>
              </a:rPr>
              <a:pPr>
                <a:defRPr/>
              </a:pPr>
              <a:t>6</a:t>
            </a:fld>
            <a:endParaRPr lang="en-US">
              <a:latin typeface="Times New Roman" charset="0"/>
            </a:endParaRPr>
          </a:p>
        </p:txBody>
      </p:sp>
      <p:pic>
        <p:nvPicPr>
          <p:cNvPr id="5" name="Picture 2" descr="drinkme.gif                                                    000A0185Macintosh HD                   ABA78158:"/>
          <p:cNvPicPr>
            <a:picLocks noChangeAspect="1" noChangeArrowheads="1"/>
          </p:cNvPicPr>
          <p:nvPr/>
        </p:nvPicPr>
        <p:blipFill>
          <a:blip r:embed="rId3"/>
          <a:srcRect/>
          <a:stretch>
            <a:fillRect/>
          </a:stretch>
        </p:blipFill>
        <p:spPr bwMode="auto">
          <a:xfrm>
            <a:off x="304800" y="1752600"/>
            <a:ext cx="990600" cy="1474788"/>
          </a:xfrm>
          <a:prstGeom prst="rect">
            <a:avLst/>
          </a:prstGeom>
          <a:noFill/>
          <a:ln w="9525">
            <a:noFill/>
            <a:miter lim="800000"/>
            <a:headEnd/>
            <a:tailEnd/>
          </a:ln>
        </p:spPr>
      </p:pic>
      <p:sp>
        <p:nvSpPr>
          <p:cNvPr id="6" name="Line 3"/>
          <p:cNvSpPr>
            <a:spLocks noChangeShapeType="1"/>
          </p:cNvSpPr>
          <p:nvPr/>
        </p:nvSpPr>
        <p:spPr bwMode="auto">
          <a:xfrm flipV="1">
            <a:off x="1600200" y="1901952"/>
            <a:ext cx="18288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7" name="Line 4"/>
          <p:cNvSpPr>
            <a:spLocks noChangeShapeType="1"/>
          </p:cNvSpPr>
          <p:nvPr/>
        </p:nvSpPr>
        <p:spPr bwMode="auto">
          <a:xfrm flipH="1" flipV="1">
            <a:off x="1524000" y="2359152"/>
            <a:ext cx="18288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8" name="Rectangle 5"/>
          <p:cNvSpPr>
            <a:spLocks noChangeArrowheads="1"/>
          </p:cNvSpPr>
          <p:nvPr/>
        </p:nvSpPr>
        <p:spPr bwMode="auto">
          <a:xfrm>
            <a:off x="375935" y="3187700"/>
            <a:ext cx="907069" cy="461665"/>
          </a:xfrm>
          <a:prstGeom prst="rect">
            <a:avLst/>
          </a:prstGeom>
          <a:noFill/>
          <a:ln w="9525">
            <a:noFill/>
            <a:miter lim="800000"/>
            <a:headEnd/>
            <a:tailEnd/>
          </a:ln>
        </p:spPr>
        <p:txBody>
          <a:bodyPr wrap="none">
            <a:prstTxWarp prst="textNoShape">
              <a:avLst/>
            </a:prstTxWarp>
            <a:spAutoFit/>
          </a:bodyPr>
          <a:lstStyle/>
          <a:p>
            <a:pPr algn="ctr"/>
            <a:r>
              <a:rPr lang="en-US" b="0" dirty="0"/>
              <a:t>Alice</a:t>
            </a:r>
          </a:p>
        </p:txBody>
      </p:sp>
      <p:sp>
        <p:nvSpPr>
          <p:cNvPr id="9" name="Rectangle 6"/>
          <p:cNvSpPr>
            <a:spLocks noChangeArrowheads="1"/>
          </p:cNvSpPr>
          <p:nvPr/>
        </p:nvSpPr>
        <p:spPr bwMode="auto">
          <a:xfrm>
            <a:off x="7922013" y="3216275"/>
            <a:ext cx="723125" cy="461665"/>
          </a:xfrm>
          <a:prstGeom prst="rect">
            <a:avLst/>
          </a:prstGeom>
          <a:noFill/>
          <a:ln w="9525">
            <a:noFill/>
            <a:miter lim="800000"/>
            <a:headEnd/>
            <a:tailEnd/>
          </a:ln>
        </p:spPr>
        <p:txBody>
          <a:bodyPr wrap="none">
            <a:prstTxWarp prst="textNoShape">
              <a:avLst/>
            </a:prstTxWarp>
            <a:spAutoFit/>
          </a:bodyPr>
          <a:lstStyle/>
          <a:p>
            <a:pPr algn="ctr"/>
            <a:r>
              <a:rPr lang="en-US" b="0" dirty="0"/>
              <a:t>Bob</a:t>
            </a:r>
            <a:endParaRPr lang="en-US" b="0" baseline="-25000" dirty="0">
              <a:latin typeface="Times-Roman" charset="0"/>
            </a:endParaRPr>
          </a:p>
        </p:txBody>
      </p:sp>
      <p:sp>
        <p:nvSpPr>
          <p:cNvPr id="10" name="Line 7"/>
          <p:cNvSpPr>
            <a:spLocks noChangeShapeType="1"/>
          </p:cNvSpPr>
          <p:nvPr/>
        </p:nvSpPr>
        <p:spPr bwMode="auto">
          <a:xfrm flipV="1">
            <a:off x="1524000" y="2816352"/>
            <a:ext cx="18288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1" name="Rectangle 8"/>
          <p:cNvSpPr>
            <a:spLocks noChangeArrowheads="1"/>
          </p:cNvSpPr>
          <p:nvPr/>
        </p:nvSpPr>
        <p:spPr bwMode="auto">
          <a:xfrm>
            <a:off x="1752600" y="1371600"/>
            <a:ext cx="1358515" cy="461665"/>
          </a:xfrm>
          <a:prstGeom prst="rect">
            <a:avLst/>
          </a:prstGeom>
          <a:noFill/>
          <a:ln w="9525">
            <a:noFill/>
            <a:miter lim="800000"/>
            <a:headEnd/>
            <a:tailEnd/>
          </a:ln>
        </p:spPr>
        <p:txBody>
          <a:bodyPr wrap="none">
            <a:prstTxWarp prst="textNoShape">
              <a:avLst/>
            </a:prstTxWarp>
            <a:spAutoFit/>
          </a:bodyPr>
          <a:lstStyle/>
          <a:p>
            <a:r>
              <a:rPr lang="en-US" b="0" dirty="0">
                <a:latin typeface="Times-Roman" charset="0"/>
              </a:rPr>
              <a:t>Alice,</a:t>
            </a:r>
            <a:r>
              <a:rPr lang="en-US" b="0" dirty="0" smtClean="0">
                <a:latin typeface="Times-Roman" charset="0"/>
              </a:rPr>
              <a:t> R</a:t>
            </a:r>
            <a:r>
              <a:rPr lang="en-US" b="0" baseline="-25000" dirty="0" smtClean="0">
                <a:latin typeface="Times-Roman" charset="0"/>
              </a:rPr>
              <a:t>A</a:t>
            </a:r>
            <a:endParaRPr lang="en-US" b="0" dirty="0"/>
          </a:p>
        </p:txBody>
      </p:sp>
      <p:sp>
        <p:nvSpPr>
          <p:cNvPr id="12" name="Rectangle 9"/>
          <p:cNvSpPr>
            <a:spLocks noChangeArrowheads="1"/>
          </p:cNvSpPr>
          <p:nvPr/>
        </p:nvSpPr>
        <p:spPr bwMode="auto">
          <a:xfrm>
            <a:off x="6234028" y="1900535"/>
            <a:ext cx="526807" cy="461665"/>
          </a:xfrm>
          <a:prstGeom prst="rect">
            <a:avLst/>
          </a:prstGeom>
          <a:noFill/>
          <a:ln w="9525">
            <a:noFill/>
            <a:miter lim="800000"/>
            <a:headEnd/>
            <a:tailEnd/>
          </a:ln>
        </p:spPr>
        <p:txBody>
          <a:bodyPr wrap="none">
            <a:prstTxWarp prst="textNoShape">
              <a:avLst/>
            </a:prstTxWarp>
            <a:spAutoFit/>
          </a:bodyPr>
          <a:lstStyle/>
          <a:p>
            <a:r>
              <a:rPr lang="en-US" b="0" dirty="0" smtClean="0">
                <a:latin typeface="Times-Roman" charset="0"/>
              </a:rPr>
              <a:t>R</a:t>
            </a:r>
            <a:r>
              <a:rPr lang="en-US" b="0" baseline="-25000" dirty="0" smtClean="0">
                <a:latin typeface="Times-Roman" charset="0"/>
              </a:rPr>
              <a:t>B</a:t>
            </a:r>
            <a:endParaRPr lang="en-US" b="0" dirty="0"/>
          </a:p>
        </p:txBody>
      </p:sp>
      <p:sp>
        <p:nvSpPr>
          <p:cNvPr id="13" name="Rectangle 10"/>
          <p:cNvSpPr>
            <a:spLocks noChangeArrowheads="1"/>
          </p:cNvSpPr>
          <p:nvPr/>
        </p:nvSpPr>
        <p:spPr bwMode="auto">
          <a:xfrm>
            <a:off x="1752600" y="2357735"/>
            <a:ext cx="1284576" cy="461665"/>
          </a:xfrm>
          <a:prstGeom prst="rect">
            <a:avLst/>
          </a:prstGeom>
          <a:noFill/>
          <a:ln w="9525">
            <a:noFill/>
            <a:miter lim="800000"/>
            <a:headEnd/>
            <a:tailEnd/>
          </a:ln>
        </p:spPr>
        <p:txBody>
          <a:bodyPr wrap="none">
            <a:prstTxWarp prst="textNoShape">
              <a:avLst/>
            </a:prstTxWarp>
            <a:spAutoFit/>
          </a:bodyPr>
          <a:lstStyle/>
          <a:p>
            <a:r>
              <a:rPr lang="en-US" b="0" dirty="0" err="1">
                <a:latin typeface="Times-Roman" charset="0"/>
              </a:rPr>
              <a:t>g</a:t>
            </a:r>
            <a:r>
              <a:rPr lang="en-US" b="0" baseline="30000" dirty="0" err="1">
                <a:latin typeface="Times-Roman" charset="0"/>
              </a:rPr>
              <a:t>a</a:t>
            </a:r>
            <a:r>
              <a:rPr lang="en-US" b="0" dirty="0">
                <a:latin typeface="Times-Roman" charset="0"/>
              </a:rPr>
              <a:t> mod </a:t>
            </a:r>
            <a:r>
              <a:rPr lang="en-US" b="0" dirty="0" err="1">
                <a:latin typeface="Times-Roman" charset="0"/>
              </a:rPr>
              <a:t>p</a:t>
            </a:r>
            <a:endParaRPr lang="en-US" b="0" dirty="0"/>
          </a:p>
        </p:txBody>
      </p:sp>
      <p:pic>
        <p:nvPicPr>
          <p:cNvPr id="14" name="Picture 11" descr="rabbit3.tiff                                                   0010273EMacintosh HD                   BC93A1CC:"/>
          <p:cNvPicPr>
            <a:picLocks noChangeAspect="1" noChangeArrowheads="1"/>
          </p:cNvPicPr>
          <p:nvPr/>
        </p:nvPicPr>
        <p:blipFill>
          <a:blip r:embed="rId4"/>
          <a:srcRect/>
          <a:stretch>
            <a:fillRect/>
          </a:stretch>
        </p:blipFill>
        <p:spPr bwMode="auto">
          <a:xfrm>
            <a:off x="7772400" y="1752600"/>
            <a:ext cx="935038" cy="1447800"/>
          </a:xfrm>
          <a:prstGeom prst="rect">
            <a:avLst/>
          </a:prstGeom>
          <a:noFill/>
          <a:ln w="9525">
            <a:noFill/>
            <a:miter lim="800000"/>
            <a:headEnd/>
            <a:tailEnd/>
          </a:ln>
        </p:spPr>
      </p:pic>
      <p:sp>
        <p:nvSpPr>
          <p:cNvPr id="15" name="Line 12"/>
          <p:cNvSpPr>
            <a:spLocks noChangeShapeType="1"/>
          </p:cNvSpPr>
          <p:nvPr/>
        </p:nvSpPr>
        <p:spPr bwMode="auto">
          <a:xfrm flipH="1" flipV="1">
            <a:off x="1524000" y="3276600"/>
            <a:ext cx="18288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6" name="Line 13"/>
          <p:cNvSpPr>
            <a:spLocks noChangeShapeType="1"/>
          </p:cNvSpPr>
          <p:nvPr/>
        </p:nvSpPr>
        <p:spPr bwMode="auto">
          <a:xfrm flipV="1">
            <a:off x="1600200" y="3733800"/>
            <a:ext cx="18288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7" name="Rectangle 19"/>
          <p:cNvSpPr>
            <a:spLocks noChangeArrowheads="1"/>
          </p:cNvSpPr>
          <p:nvPr/>
        </p:nvSpPr>
        <p:spPr bwMode="auto">
          <a:xfrm>
            <a:off x="5486400" y="2814935"/>
            <a:ext cx="2122421" cy="400110"/>
          </a:xfrm>
          <a:prstGeom prst="rect">
            <a:avLst/>
          </a:prstGeom>
          <a:noFill/>
          <a:ln w="9525">
            <a:noFill/>
            <a:miter lim="800000"/>
            <a:headEnd/>
            <a:tailEnd/>
          </a:ln>
        </p:spPr>
        <p:txBody>
          <a:bodyPr wrap="none">
            <a:prstTxWarp prst="textNoShape">
              <a:avLst/>
            </a:prstTxWarp>
            <a:spAutoFit/>
          </a:bodyPr>
          <a:lstStyle/>
          <a:p>
            <a:r>
              <a:rPr lang="en-US" sz="2000" b="0" dirty="0" err="1" smtClean="0">
                <a:latin typeface="Times-Roman" charset="0"/>
              </a:rPr>
              <a:t>g</a:t>
            </a:r>
            <a:r>
              <a:rPr lang="en-US" sz="2000" b="0" baseline="30000" dirty="0" err="1" smtClean="0">
                <a:latin typeface="Times-Roman" charset="0"/>
              </a:rPr>
              <a:t>b</a:t>
            </a:r>
            <a:r>
              <a:rPr lang="en-US" sz="2000" b="0" dirty="0" smtClean="0">
                <a:latin typeface="Times-Roman" charset="0"/>
              </a:rPr>
              <a:t> mod </a:t>
            </a:r>
            <a:r>
              <a:rPr lang="en-US" sz="2000" b="0" dirty="0" err="1" smtClean="0">
                <a:latin typeface="Times-Roman" charset="0"/>
              </a:rPr>
              <a:t>p</a:t>
            </a:r>
            <a:r>
              <a:rPr lang="en-US" sz="2000" b="0" dirty="0" smtClean="0">
                <a:latin typeface="Times-Roman" charset="0"/>
              </a:rPr>
              <a:t>, </a:t>
            </a:r>
            <a:r>
              <a:rPr lang="en-US" sz="2000" b="0" dirty="0" err="1" smtClean="0">
                <a:latin typeface="Times-Roman" charset="0"/>
              </a:rPr>
              <a:t>cert</a:t>
            </a:r>
            <a:r>
              <a:rPr lang="en-US" sz="2000" b="0" baseline="-25000" dirty="0" err="1" smtClean="0">
                <a:latin typeface="Times-Roman" charset="0"/>
              </a:rPr>
              <a:t>B</a:t>
            </a:r>
            <a:r>
              <a:rPr lang="en-US" sz="2000" b="0" dirty="0">
                <a:latin typeface="Times-Roman" charset="0"/>
              </a:rPr>
              <a:t>, S</a:t>
            </a:r>
            <a:r>
              <a:rPr lang="en-US" sz="2000" b="0" baseline="-25000" dirty="0">
                <a:latin typeface="Times-Roman" charset="0"/>
              </a:rPr>
              <a:t>B</a:t>
            </a:r>
            <a:endParaRPr lang="en-US" sz="2000" b="0" dirty="0"/>
          </a:p>
        </p:txBody>
      </p:sp>
      <p:sp>
        <p:nvSpPr>
          <p:cNvPr id="18" name="Rectangle 20"/>
          <p:cNvSpPr>
            <a:spLocks noChangeArrowheads="1"/>
          </p:cNvSpPr>
          <p:nvPr/>
        </p:nvSpPr>
        <p:spPr bwMode="auto">
          <a:xfrm>
            <a:off x="1392565" y="3276600"/>
            <a:ext cx="2219102" cy="400110"/>
          </a:xfrm>
          <a:prstGeom prst="rect">
            <a:avLst/>
          </a:prstGeom>
          <a:noFill/>
          <a:ln w="9525">
            <a:noFill/>
            <a:miter lim="800000"/>
            <a:headEnd/>
            <a:tailEnd/>
          </a:ln>
        </p:spPr>
        <p:txBody>
          <a:bodyPr wrap="none">
            <a:prstTxWarp prst="textNoShape">
              <a:avLst/>
            </a:prstTxWarp>
            <a:spAutoFit/>
          </a:bodyPr>
          <a:lstStyle/>
          <a:p>
            <a:r>
              <a:rPr lang="en-US" sz="2000" b="0" dirty="0" err="1">
                <a:latin typeface="Times-Roman" charset="0"/>
              </a:rPr>
              <a:t>E</a:t>
            </a:r>
            <a:r>
              <a:rPr lang="en-US" sz="2000" b="0" dirty="0" err="1" smtClean="0">
                <a:latin typeface="Times-Roman" charset="0"/>
              </a:rPr>
              <a:t>(Alice,cert</a:t>
            </a:r>
            <a:r>
              <a:rPr lang="en-US" sz="2000" b="0" baseline="-25000" dirty="0" err="1" smtClean="0">
                <a:latin typeface="Times-Roman" charset="0"/>
              </a:rPr>
              <a:t>A</a:t>
            </a:r>
            <a:r>
              <a:rPr lang="en-US" sz="2000" b="0" dirty="0" err="1" smtClean="0">
                <a:latin typeface="Times-Roman" charset="0"/>
              </a:rPr>
              <a:t>,S</a:t>
            </a:r>
            <a:r>
              <a:rPr lang="en-US" sz="2000" b="0" baseline="-25000" dirty="0" err="1" smtClean="0">
                <a:latin typeface="Times-Roman" charset="0"/>
              </a:rPr>
              <a:t>A</a:t>
            </a:r>
            <a:r>
              <a:rPr lang="en-US" sz="2000" b="0" dirty="0" err="1" smtClean="0">
                <a:latin typeface="Times-Roman" charset="0"/>
              </a:rPr>
              <a:t>,K</a:t>
            </a:r>
            <a:r>
              <a:rPr lang="en-US" sz="2000" b="0" dirty="0">
                <a:latin typeface="Times-Roman" charset="0"/>
              </a:rPr>
              <a:t>)</a:t>
            </a:r>
            <a:endParaRPr lang="en-US" sz="2000" b="0" dirty="0"/>
          </a:p>
        </p:txBody>
      </p:sp>
      <p:sp>
        <p:nvSpPr>
          <p:cNvPr id="19" name="Line 3"/>
          <p:cNvSpPr>
            <a:spLocks noChangeShapeType="1"/>
          </p:cNvSpPr>
          <p:nvPr/>
        </p:nvSpPr>
        <p:spPr bwMode="auto">
          <a:xfrm flipV="1">
            <a:off x="5617835" y="1905000"/>
            <a:ext cx="18288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0" name="Line 4"/>
          <p:cNvSpPr>
            <a:spLocks noChangeShapeType="1"/>
          </p:cNvSpPr>
          <p:nvPr/>
        </p:nvSpPr>
        <p:spPr bwMode="auto">
          <a:xfrm flipH="1" flipV="1">
            <a:off x="5541635" y="2362200"/>
            <a:ext cx="18288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1" name="Line 7"/>
          <p:cNvSpPr>
            <a:spLocks noChangeShapeType="1"/>
          </p:cNvSpPr>
          <p:nvPr/>
        </p:nvSpPr>
        <p:spPr bwMode="auto">
          <a:xfrm flipV="1">
            <a:off x="5617835" y="2819400"/>
            <a:ext cx="18288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2" name="Line 12"/>
          <p:cNvSpPr>
            <a:spLocks noChangeShapeType="1"/>
          </p:cNvSpPr>
          <p:nvPr/>
        </p:nvSpPr>
        <p:spPr bwMode="auto">
          <a:xfrm flipH="1" flipV="1">
            <a:off x="5541635" y="3276600"/>
            <a:ext cx="18288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3" name="Line 13"/>
          <p:cNvSpPr>
            <a:spLocks noChangeShapeType="1"/>
          </p:cNvSpPr>
          <p:nvPr/>
        </p:nvSpPr>
        <p:spPr bwMode="auto">
          <a:xfrm flipV="1">
            <a:off x="5617835" y="3733800"/>
            <a:ext cx="18288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4" name="Rectangle 8"/>
          <p:cNvSpPr>
            <a:spLocks noChangeArrowheads="1"/>
          </p:cNvSpPr>
          <p:nvPr/>
        </p:nvSpPr>
        <p:spPr bwMode="auto">
          <a:xfrm>
            <a:off x="5846435" y="1371600"/>
            <a:ext cx="1358515" cy="461665"/>
          </a:xfrm>
          <a:prstGeom prst="rect">
            <a:avLst/>
          </a:prstGeom>
          <a:noFill/>
          <a:ln w="9525">
            <a:noFill/>
            <a:miter lim="800000"/>
            <a:headEnd/>
            <a:tailEnd/>
          </a:ln>
        </p:spPr>
        <p:txBody>
          <a:bodyPr wrap="none">
            <a:prstTxWarp prst="textNoShape">
              <a:avLst/>
            </a:prstTxWarp>
            <a:spAutoFit/>
          </a:bodyPr>
          <a:lstStyle/>
          <a:p>
            <a:r>
              <a:rPr lang="en-US" b="0" dirty="0">
                <a:latin typeface="Times-Roman" charset="0"/>
              </a:rPr>
              <a:t>Alice,</a:t>
            </a:r>
            <a:r>
              <a:rPr lang="en-US" b="0" dirty="0" smtClean="0">
                <a:latin typeface="Times-Roman" charset="0"/>
              </a:rPr>
              <a:t> R</a:t>
            </a:r>
            <a:r>
              <a:rPr lang="en-US" b="0" baseline="-25000" dirty="0" smtClean="0">
                <a:latin typeface="Times-Roman" charset="0"/>
              </a:rPr>
              <a:t>A</a:t>
            </a:r>
            <a:endParaRPr lang="en-US" b="0" dirty="0"/>
          </a:p>
        </p:txBody>
      </p:sp>
      <p:sp>
        <p:nvSpPr>
          <p:cNvPr id="25" name="Rectangle 9"/>
          <p:cNvSpPr>
            <a:spLocks noChangeArrowheads="1"/>
          </p:cNvSpPr>
          <p:nvPr/>
        </p:nvSpPr>
        <p:spPr bwMode="auto">
          <a:xfrm>
            <a:off x="2209800" y="1901952"/>
            <a:ext cx="526807" cy="461665"/>
          </a:xfrm>
          <a:prstGeom prst="rect">
            <a:avLst/>
          </a:prstGeom>
          <a:noFill/>
          <a:ln w="9525">
            <a:noFill/>
            <a:miter lim="800000"/>
            <a:headEnd/>
            <a:tailEnd/>
          </a:ln>
        </p:spPr>
        <p:txBody>
          <a:bodyPr wrap="none">
            <a:prstTxWarp prst="textNoShape">
              <a:avLst/>
            </a:prstTxWarp>
            <a:spAutoFit/>
          </a:bodyPr>
          <a:lstStyle/>
          <a:p>
            <a:r>
              <a:rPr lang="en-US" b="0" dirty="0" smtClean="0">
                <a:latin typeface="Times-Roman" charset="0"/>
              </a:rPr>
              <a:t>R</a:t>
            </a:r>
            <a:r>
              <a:rPr lang="en-US" b="0" baseline="-25000" dirty="0" smtClean="0">
                <a:latin typeface="Times-Roman" charset="0"/>
              </a:rPr>
              <a:t>B</a:t>
            </a:r>
            <a:endParaRPr lang="en-US" b="0" dirty="0"/>
          </a:p>
        </p:txBody>
      </p:sp>
      <p:sp>
        <p:nvSpPr>
          <p:cNvPr id="26" name="Rectangle 10"/>
          <p:cNvSpPr>
            <a:spLocks noChangeArrowheads="1"/>
          </p:cNvSpPr>
          <p:nvPr/>
        </p:nvSpPr>
        <p:spPr bwMode="auto">
          <a:xfrm>
            <a:off x="5846435" y="2357735"/>
            <a:ext cx="1250513" cy="461665"/>
          </a:xfrm>
          <a:prstGeom prst="rect">
            <a:avLst/>
          </a:prstGeom>
          <a:noFill/>
          <a:ln w="9525">
            <a:noFill/>
            <a:miter lim="800000"/>
            <a:headEnd/>
            <a:tailEnd/>
          </a:ln>
        </p:spPr>
        <p:txBody>
          <a:bodyPr wrap="none">
            <a:prstTxWarp prst="textNoShape">
              <a:avLst/>
            </a:prstTxWarp>
            <a:spAutoFit/>
          </a:bodyPr>
          <a:lstStyle/>
          <a:p>
            <a:r>
              <a:rPr lang="en-US" b="0" dirty="0" err="1" smtClean="0">
                <a:latin typeface="Times-Roman" charset="0"/>
              </a:rPr>
              <a:t>g</a:t>
            </a:r>
            <a:r>
              <a:rPr lang="en-US" b="0" baseline="30000" dirty="0" err="1">
                <a:latin typeface="Times-Roman" charset="0"/>
              </a:rPr>
              <a:t>t</a:t>
            </a:r>
            <a:r>
              <a:rPr lang="en-US" b="0" dirty="0" smtClean="0">
                <a:latin typeface="Times-Roman" charset="0"/>
              </a:rPr>
              <a:t> </a:t>
            </a:r>
            <a:r>
              <a:rPr lang="en-US" b="0" dirty="0">
                <a:latin typeface="Times-Roman" charset="0"/>
              </a:rPr>
              <a:t>mod </a:t>
            </a:r>
            <a:r>
              <a:rPr lang="en-US" b="0" dirty="0" err="1">
                <a:latin typeface="Times-Roman" charset="0"/>
              </a:rPr>
              <a:t>p</a:t>
            </a:r>
            <a:endParaRPr lang="en-US" b="0" dirty="0"/>
          </a:p>
        </p:txBody>
      </p:sp>
      <p:sp>
        <p:nvSpPr>
          <p:cNvPr id="27" name="Rectangle 19"/>
          <p:cNvSpPr>
            <a:spLocks noChangeArrowheads="1"/>
          </p:cNvSpPr>
          <p:nvPr/>
        </p:nvSpPr>
        <p:spPr bwMode="auto">
          <a:xfrm>
            <a:off x="1447800" y="2819400"/>
            <a:ext cx="2084433" cy="400110"/>
          </a:xfrm>
          <a:prstGeom prst="rect">
            <a:avLst/>
          </a:prstGeom>
          <a:noFill/>
          <a:ln w="9525">
            <a:noFill/>
            <a:miter lim="800000"/>
            <a:headEnd/>
            <a:tailEnd/>
          </a:ln>
        </p:spPr>
        <p:txBody>
          <a:bodyPr wrap="none">
            <a:prstTxWarp prst="textNoShape">
              <a:avLst/>
            </a:prstTxWarp>
            <a:spAutoFit/>
          </a:bodyPr>
          <a:lstStyle/>
          <a:p>
            <a:r>
              <a:rPr lang="en-US" sz="2000" b="0" dirty="0" err="1" smtClean="0">
                <a:latin typeface="Times-Roman" charset="0"/>
              </a:rPr>
              <a:t>g</a:t>
            </a:r>
            <a:r>
              <a:rPr lang="en-US" sz="2000" b="0" baseline="30000" dirty="0" err="1" smtClean="0">
                <a:latin typeface="Times-Roman" charset="0"/>
              </a:rPr>
              <a:t>t</a:t>
            </a:r>
            <a:r>
              <a:rPr lang="en-US" sz="2000" b="0" dirty="0" smtClean="0">
                <a:latin typeface="Times-Roman" charset="0"/>
              </a:rPr>
              <a:t> mod </a:t>
            </a:r>
            <a:r>
              <a:rPr lang="en-US" sz="2000" b="0" dirty="0" err="1" smtClean="0">
                <a:latin typeface="Times-Roman" charset="0"/>
              </a:rPr>
              <a:t>p</a:t>
            </a:r>
            <a:r>
              <a:rPr lang="en-US" sz="2000" b="0" dirty="0" smtClean="0">
                <a:latin typeface="Times-Roman" charset="0"/>
              </a:rPr>
              <a:t>, </a:t>
            </a:r>
            <a:r>
              <a:rPr lang="en-US" sz="2000" b="0" dirty="0" err="1" smtClean="0">
                <a:latin typeface="Times-Roman" charset="0"/>
              </a:rPr>
              <a:t>cert</a:t>
            </a:r>
            <a:r>
              <a:rPr lang="en-US" sz="2000" b="0" baseline="-25000" dirty="0" err="1" smtClean="0">
                <a:latin typeface="Times-Roman" charset="0"/>
              </a:rPr>
              <a:t>B</a:t>
            </a:r>
            <a:r>
              <a:rPr lang="en-US" sz="2000" b="0" dirty="0">
                <a:latin typeface="Times-Roman" charset="0"/>
              </a:rPr>
              <a:t>, </a:t>
            </a:r>
            <a:r>
              <a:rPr lang="en-US" sz="2000" b="0" dirty="0" smtClean="0">
                <a:latin typeface="Times-Roman" charset="0"/>
              </a:rPr>
              <a:t>S</a:t>
            </a:r>
            <a:r>
              <a:rPr lang="en-US" sz="2000" b="0" baseline="-25000" dirty="0" smtClean="0">
                <a:latin typeface="Times-Roman" charset="0"/>
              </a:rPr>
              <a:t>B</a:t>
            </a:r>
            <a:endParaRPr lang="en-US" sz="2000" b="0" dirty="0"/>
          </a:p>
        </p:txBody>
      </p:sp>
      <p:sp>
        <p:nvSpPr>
          <p:cNvPr id="28" name="Rectangle 20"/>
          <p:cNvSpPr>
            <a:spLocks noChangeArrowheads="1"/>
          </p:cNvSpPr>
          <p:nvPr/>
        </p:nvSpPr>
        <p:spPr bwMode="auto">
          <a:xfrm>
            <a:off x="5460016" y="3218688"/>
            <a:ext cx="2236184" cy="461665"/>
          </a:xfrm>
          <a:prstGeom prst="rect">
            <a:avLst/>
          </a:prstGeom>
          <a:noFill/>
          <a:ln w="9525">
            <a:noFill/>
            <a:miter lim="800000"/>
            <a:headEnd/>
            <a:tailEnd/>
          </a:ln>
        </p:spPr>
        <p:txBody>
          <a:bodyPr wrap="none">
            <a:prstTxWarp prst="textNoShape">
              <a:avLst/>
            </a:prstTxWarp>
            <a:spAutoFit/>
          </a:bodyPr>
          <a:lstStyle/>
          <a:p>
            <a:r>
              <a:rPr lang="en-US" sz="2000" b="0" dirty="0" err="1">
                <a:latin typeface="Times-Roman" charset="0"/>
              </a:rPr>
              <a:t>E</a:t>
            </a:r>
            <a:r>
              <a:rPr lang="en-US" sz="2000" b="0" dirty="0" err="1" smtClean="0">
                <a:latin typeface="Times-Roman" charset="0"/>
              </a:rPr>
              <a:t>(Alice,cert</a:t>
            </a:r>
            <a:r>
              <a:rPr lang="en-US" sz="2000" b="0" baseline="-25000" dirty="0" err="1" smtClean="0">
                <a:latin typeface="Times-Roman" charset="0"/>
              </a:rPr>
              <a:t>A</a:t>
            </a:r>
            <a:r>
              <a:rPr lang="en-US" sz="2000" b="0" dirty="0" err="1" smtClean="0">
                <a:latin typeface="Times-Roman" charset="0"/>
              </a:rPr>
              <a:t>,S</a:t>
            </a:r>
            <a:r>
              <a:rPr lang="en-US" sz="2000" b="0" baseline="-25000" dirty="0" err="1" smtClean="0">
                <a:latin typeface="Times-Roman" charset="0"/>
              </a:rPr>
              <a:t>A</a:t>
            </a:r>
            <a:r>
              <a:rPr lang="en-US" sz="2000" b="0" dirty="0" err="1" smtClean="0">
                <a:latin typeface="Times-Roman" charset="0"/>
              </a:rPr>
              <a:t>,K</a:t>
            </a:r>
            <a:r>
              <a:rPr lang="en-US" b="0" dirty="0">
                <a:latin typeface="Times-Roman" charset="0"/>
              </a:rPr>
              <a:t>)</a:t>
            </a:r>
            <a:endParaRPr lang="en-US" b="0" dirty="0"/>
          </a:p>
        </p:txBody>
      </p:sp>
      <p:sp>
        <p:nvSpPr>
          <p:cNvPr id="29" name="Rectangle 18"/>
          <p:cNvSpPr>
            <a:spLocks noChangeArrowheads="1"/>
          </p:cNvSpPr>
          <p:nvPr/>
        </p:nvSpPr>
        <p:spPr bwMode="auto">
          <a:xfrm>
            <a:off x="3989387" y="3140075"/>
            <a:ext cx="1033463" cy="517525"/>
          </a:xfrm>
          <a:prstGeom prst="rect">
            <a:avLst/>
          </a:prstGeom>
          <a:noFill/>
          <a:ln w="9525">
            <a:noFill/>
            <a:miter lim="800000"/>
            <a:headEnd/>
            <a:tailEnd/>
          </a:ln>
        </p:spPr>
        <p:txBody>
          <a:bodyPr wrap="none">
            <a:prstTxWarp prst="textNoShape">
              <a:avLst/>
            </a:prstTxWarp>
            <a:spAutoFit/>
          </a:bodyPr>
          <a:lstStyle/>
          <a:p>
            <a:pPr eaLnBrk="0" hangingPunct="0"/>
            <a:r>
              <a:rPr lang="en-US" b="0"/>
              <a:t>Trudy</a:t>
            </a:r>
          </a:p>
        </p:txBody>
      </p:sp>
      <p:pic>
        <p:nvPicPr>
          <p:cNvPr id="30" name="Picture 32" descr="deedum2.tiff                                                   0010273EMacintosh HD                   BC93A1CC:"/>
          <p:cNvPicPr>
            <a:picLocks noChangeAspect="1" noChangeArrowheads="1"/>
          </p:cNvPicPr>
          <p:nvPr/>
        </p:nvPicPr>
        <p:blipFill>
          <a:blip r:embed="rId5"/>
          <a:srcRect/>
          <a:stretch>
            <a:fillRect/>
          </a:stretch>
        </p:blipFill>
        <p:spPr bwMode="auto">
          <a:xfrm>
            <a:off x="3989387" y="1905000"/>
            <a:ext cx="1039813" cy="1282700"/>
          </a:xfrm>
          <a:prstGeom prst="rect">
            <a:avLst/>
          </a:prstGeom>
          <a:noFill/>
          <a:ln w="9525">
            <a:noFill/>
            <a:miter lim="800000"/>
            <a:headEnd/>
            <a:tailEnd/>
          </a:ln>
        </p:spPr>
      </p:pic>
    </p:spTree>
    <p:extLst>
      <p:ext uri="{BB962C8B-B14F-4D97-AF65-F5344CB8AC3E}">
        <p14:creationId xmlns:p14="http://schemas.microsoft.com/office/powerpoint/2010/main" val="97052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0-#ppt_w/2"/>
                                          </p:val>
                                        </p:tav>
                                        <p:tav tm="100000">
                                          <p:val>
                                            <p:strVal val="#ppt_x"/>
                                          </p:val>
                                        </p:tav>
                                      </p:tavLst>
                                    </p:anim>
                                    <p:anim calcmode="lin" valueType="num">
                                      <p:cBhvr additive="base">
                                        <p:cTn id="17" dur="500" fill="hold"/>
                                        <p:tgtEl>
                                          <p:spTgt spid="1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2" name="Arrow"/>
                                        </p:tgtEl>
                                      </p:cMediaNode>
                                    </p:audio>
                                  </p:sub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1+#ppt_w/2"/>
                                          </p:val>
                                        </p:tav>
                                        <p:tav tm="100000">
                                          <p:val>
                                            <p:strVal val="#ppt_x"/>
                                          </p:val>
                                        </p:tav>
                                      </p:tavLst>
                                    </p:anim>
                                    <p:anim calcmode="lin" valueType="num">
                                      <p:cBhvr additive="base">
                                        <p:cTn id="26" dur="500" fill="hold"/>
                                        <p:tgtEl>
                                          <p:spTgt spid="2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Arrow"/>
                                        </p:tgtEl>
                                      </p:cMediaNode>
                                    </p:audio>
                                  </p:sub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499"/>
                                          </p:stCondLst>
                                        </p:cTn>
                                        <p:tgtEl>
                                          <p:spTgt spid="1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1+#ppt_w/2"/>
                                          </p:val>
                                        </p:tav>
                                        <p:tav tm="100000">
                                          <p:val>
                                            <p:strVal val="#ppt_x"/>
                                          </p:val>
                                        </p:tav>
                                      </p:tavLst>
                                    </p:anim>
                                    <p:anim calcmode="lin" valueType="num">
                                      <p:cBhvr additive="base">
                                        <p:cTn id="35" dur="500" fill="hold"/>
                                        <p:tgtEl>
                                          <p:spTgt spid="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2"/>
                                            </p:cond>
                                          </p:stCondLst>
                                          <p:endCondLst>
                                            <p:cond evt="onStopAudio" delay="0">
                                              <p:tgtEl>
                                                <p:sldTgt/>
                                              </p:tgtEl>
                                            </p:cond>
                                          </p:endCondLst>
                                        </p:cTn>
                                        <p:tgtEl>
                                          <p:sndTgt r:embed="rId2" name="Arrow"/>
                                        </p:tgtEl>
                                      </p:cMediaNode>
                                    </p:audio>
                                  </p:sub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499"/>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0-#ppt_w/2"/>
                                          </p:val>
                                        </p:tav>
                                        <p:tav tm="100000">
                                          <p:val>
                                            <p:strVal val="#ppt_x"/>
                                          </p:val>
                                        </p:tav>
                                      </p:tavLst>
                                    </p:anim>
                                    <p:anim calcmode="lin" valueType="num">
                                      <p:cBhvr additive="base">
                                        <p:cTn id="44" dur="500" fill="hold"/>
                                        <p:tgtEl>
                                          <p:spTgt spid="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Arrow"/>
                                        </p:tgtEl>
                                      </p:cMediaNode>
                                    </p:audio>
                                  </p:sub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499"/>
                                          </p:stCondLst>
                                        </p:cTn>
                                        <p:tgtEl>
                                          <p:spTgt spid="1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500" fill="hold"/>
                                        <p:tgtEl>
                                          <p:spTgt spid="21"/>
                                        </p:tgtEl>
                                        <p:attrNameLst>
                                          <p:attrName>ppt_x</p:attrName>
                                        </p:attrNameLst>
                                      </p:cBhvr>
                                      <p:tavLst>
                                        <p:tav tm="0">
                                          <p:val>
                                            <p:strVal val="0-#ppt_w/2"/>
                                          </p:val>
                                        </p:tav>
                                        <p:tav tm="100000">
                                          <p:val>
                                            <p:strVal val="#ppt_x"/>
                                          </p:val>
                                        </p:tav>
                                      </p:tavLst>
                                    </p:anim>
                                    <p:anim calcmode="lin" valueType="num">
                                      <p:cBhvr additive="base">
                                        <p:cTn id="53" dur="500" fill="hold"/>
                                        <p:tgtEl>
                                          <p:spTgt spid="2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0"/>
                                            </p:cond>
                                          </p:stCondLst>
                                          <p:endCondLst>
                                            <p:cond evt="onStopAudio" delay="0">
                                              <p:tgtEl>
                                                <p:sldTgt/>
                                              </p:tgtEl>
                                            </p:cond>
                                          </p:endCondLst>
                                        </p:cTn>
                                        <p:tgtEl>
                                          <p:sndTgt r:embed="rId2" name="Arrow"/>
                                        </p:tgtEl>
                                      </p:cMediaNode>
                                    </p:audio>
                                  </p:sub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499"/>
                                          </p:stCondLst>
                                        </p:cTn>
                                        <p:tgtEl>
                                          <p:spTgt spid="2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additive="base">
                                        <p:cTn id="61" dur="500" fill="hold"/>
                                        <p:tgtEl>
                                          <p:spTgt spid="22"/>
                                        </p:tgtEl>
                                        <p:attrNameLst>
                                          <p:attrName>ppt_x</p:attrName>
                                        </p:attrNameLst>
                                      </p:cBhvr>
                                      <p:tavLst>
                                        <p:tav tm="0">
                                          <p:val>
                                            <p:strVal val="1+#ppt_w/2"/>
                                          </p:val>
                                        </p:tav>
                                        <p:tav tm="100000">
                                          <p:val>
                                            <p:strVal val="#ppt_x"/>
                                          </p:val>
                                        </p:tav>
                                      </p:tavLst>
                                    </p:anim>
                                    <p:anim calcmode="lin" valueType="num">
                                      <p:cBhvr additive="base">
                                        <p:cTn id="62" dur="500" fill="hold"/>
                                        <p:tgtEl>
                                          <p:spTgt spid="2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2" name="Arrow"/>
                                        </p:tgtEl>
                                      </p:cMediaNode>
                                    </p:audio>
                                  </p:subTnLst>
                                </p:cTn>
                              </p:par>
                            </p:childTnLst>
                          </p:cTn>
                        </p:par>
                        <p:par>
                          <p:cTn id="63" fill="hold">
                            <p:stCondLst>
                              <p:cond delay="500"/>
                            </p:stCondLst>
                            <p:childTnLst>
                              <p:par>
                                <p:cTn id="64" presetID="1" presetClass="entr" presetSubtype="0" fill="hold" grpId="0" nodeType="afterEffect">
                                  <p:stCondLst>
                                    <p:cond delay="0"/>
                                  </p:stCondLst>
                                  <p:childTnLst>
                                    <p:set>
                                      <p:cBhvr>
                                        <p:cTn id="65" dur="1" fill="hold">
                                          <p:stCondLst>
                                            <p:cond delay="499"/>
                                          </p:stCondLst>
                                        </p:cTn>
                                        <p:tgtEl>
                                          <p:spTgt spid="1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 presetClass="entr" presetSubtype="2" fill="hold" grpId="0" nodeType="clickEffect">
                                  <p:stCondLst>
                                    <p:cond delay="0"/>
                                  </p:stCondLst>
                                  <p:childTnLst>
                                    <p:set>
                                      <p:cBhvr>
                                        <p:cTn id="69" dur="1" fill="hold">
                                          <p:stCondLst>
                                            <p:cond delay="0"/>
                                          </p:stCondLst>
                                        </p:cTn>
                                        <p:tgtEl>
                                          <p:spTgt spid="15"/>
                                        </p:tgtEl>
                                        <p:attrNameLst>
                                          <p:attrName>style.visibility</p:attrName>
                                        </p:attrNameLst>
                                      </p:cBhvr>
                                      <p:to>
                                        <p:strVal val="visible"/>
                                      </p:to>
                                    </p:set>
                                    <p:anim calcmode="lin" valueType="num">
                                      <p:cBhvr additive="base">
                                        <p:cTn id="70" dur="500" fill="hold"/>
                                        <p:tgtEl>
                                          <p:spTgt spid="15"/>
                                        </p:tgtEl>
                                        <p:attrNameLst>
                                          <p:attrName>ppt_x</p:attrName>
                                        </p:attrNameLst>
                                      </p:cBhvr>
                                      <p:tavLst>
                                        <p:tav tm="0">
                                          <p:val>
                                            <p:strVal val="1+#ppt_w/2"/>
                                          </p:val>
                                        </p:tav>
                                        <p:tav tm="100000">
                                          <p:val>
                                            <p:strVal val="#ppt_x"/>
                                          </p:val>
                                        </p:tav>
                                      </p:tavLst>
                                    </p:anim>
                                    <p:anim calcmode="lin" valueType="num">
                                      <p:cBhvr additive="base">
                                        <p:cTn id="71" dur="500" fill="hold"/>
                                        <p:tgtEl>
                                          <p:spTgt spid="1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8"/>
                                            </p:cond>
                                          </p:stCondLst>
                                          <p:endCondLst>
                                            <p:cond evt="onStopAudio" delay="0">
                                              <p:tgtEl>
                                                <p:sldTgt/>
                                              </p:tgtEl>
                                            </p:cond>
                                          </p:endCondLst>
                                        </p:cTn>
                                        <p:tgtEl>
                                          <p:sndTgt r:embed="rId2" name="Arrow"/>
                                        </p:tgtEl>
                                      </p:cMediaNode>
                                    </p:audio>
                                  </p:subTnLst>
                                </p:cTn>
                              </p:par>
                            </p:childTnLst>
                          </p:cTn>
                        </p:par>
                        <p:par>
                          <p:cTn id="72" fill="hold">
                            <p:stCondLst>
                              <p:cond delay="500"/>
                            </p:stCondLst>
                            <p:childTnLst>
                              <p:par>
                                <p:cTn id="73" presetID="1" presetClass="entr" presetSubtype="0" fill="hold" grpId="0" nodeType="afterEffect">
                                  <p:stCondLst>
                                    <p:cond delay="0"/>
                                  </p:stCondLst>
                                  <p:childTnLst>
                                    <p:set>
                                      <p:cBhvr>
                                        <p:cTn id="74" dur="1" fill="hold">
                                          <p:stCondLst>
                                            <p:cond delay="499"/>
                                          </p:stCondLst>
                                        </p:cTn>
                                        <p:tgtEl>
                                          <p:spTgt spid="2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16"/>
                                        </p:tgtEl>
                                        <p:attrNameLst>
                                          <p:attrName>style.visibility</p:attrName>
                                        </p:attrNameLst>
                                      </p:cBhvr>
                                      <p:to>
                                        <p:strVal val="visible"/>
                                      </p:to>
                                    </p:set>
                                    <p:anim calcmode="lin" valueType="num">
                                      <p:cBhvr additive="base">
                                        <p:cTn id="79" dur="500" fill="hold"/>
                                        <p:tgtEl>
                                          <p:spTgt spid="16"/>
                                        </p:tgtEl>
                                        <p:attrNameLst>
                                          <p:attrName>ppt_x</p:attrName>
                                        </p:attrNameLst>
                                      </p:cBhvr>
                                      <p:tavLst>
                                        <p:tav tm="0">
                                          <p:val>
                                            <p:strVal val="0-#ppt_w/2"/>
                                          </p:val>
                                        </p:tav>
                                        <p:tav tm="100000">
                                          <p:val>
                                            <p:strVal val="#ppt_x"/>
                                          </p:val>
                                        </p:tav>
                                      </p:tavLst>
                                    </p:anim>
                                    <p:anim calcmode="lin" valueType="num">
                                      <p:cBhvr additive="base">
                                        <p:cTn id="80" dur="500" fill="hold"/>
                                        <p:tgtEl>
                                          <p:spTgt spid="1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7"/>
                                            </p:cond>
                                          </p:stCondLst>
                                          <p:endCondLst>
                                            <p:cond evt="onStopAudio" delay="0">
                                              <p:tgtEl>
                                                <p:sldTgt/>
                                              </p:tgtEl>
                                            </p:cond>
                                          </p:endCondLst>
                                        </p:cTn>
                                        <p:tgtEl>
                                          <p:sndTgt r:embed="rId2" name="Arrow"/>
                                        </p:tgtEl>
                                      </p:cMediaNode>
                                    </p:audio>
                                  </p:subTnLst>
                                </p:cTn>
                              </p:par>
                            </p:childTnLst>
                          </p:cTn>
                        </p:par>
                        <p:par>
                          <p:cTn id="81" fill="hold">
                            <p:stCondLst>
                              <p:cond delay="500"/>
                            </p:stCondLst>
                            <p:childTnLst>
                              <p:par>
                                <p:cTn id="82" presetID="1" presetClass="entr" presetSubtype="0" fill="hold" grpId="0" nodeType="afterEffect">
                                  <p:stCondLst>
                                    <p:cond delay="0"/>
                                  </p:stCondLst>
                                  <p:childTnLst>
                                    <p:set>
                                      <p:cBhvr>
                                        <p:cTn id="83" dur="1" fill="hold">
                                          <p:stCondLst>
                                            <p:cond delay="499"/>
                                          </p:stCondLst>
                                        </p:cTn>
                                        <p:tgtEl>
                                          <p:spTgt spid="18"/>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2" presetClass="entr" presetSubtype="8" fill="hold" grpId="0" nodeType="clickEffect">
                                  <p:stCondLst>
                                    <p:cond delay="0"/>
                                  </p:stCondLst>
                                  <p:childTnLst>
                                    <p:set>
                                      <p:cBhvr>
                                        <p:cTn id="87" dur="1" fill="hold">
                                          <p:stCondLst>
                                            <p:cond delay="0"/>
                                          </p:stCondLst>
                                        </p:cTn>
                                        <p:tgtEl>
                                          <p:spTgt spid="23"/>
                                        </p:tgtEl>
                                        <p:attrNameLst>
                                          <p:attrName>style.visibility</p:attrName>
                                        </p:attrNameLst>
                                      </p:cBhvr>
                                      <p:to>
                                        <p:strVal val="visible"/>
                                      </p:to>
                                    </p:set>
                                    <p:anim calcmode="lin" valueType="num">
                                      <p:cBhvr additive="base">
                                        <p:cTn id="88" dur="500" fill="hold"/>
                                        <p:tgtEl>
                                          <p:spTgt spid="23"/>
                                        </p:tgtEl>
                                        <p:attrNameLst>
                                          <p:attrName>ppt_x</p:attrName>
                                        </p:attrNameLst>
                                      </p:cBhvr>
                                      <p:tavLst>
                                        <p:tav tm="0">
                                          <p:val>
                                            <p:strVal val="0-#ppt_w/2"/>
                                          </p:val>
                                        </p:tav>
                                        <p:tav tm="100000">
                                          <p:val>
                                            <p:strVal val="#ppt_x"/>
                                          </p:val>
                                        </p:tav>
                                      </p:tavLst>
                                    </p:anim>
                                    <p:anim calcmode="lin" valueType="num">
                                      <p:cBhvr additive="base">
                                        <p:cTn id="89" dur="500" fill="hold"/>
                                        <p:tgtEl>
                                          <p:spTgt spid="2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6"/>
                                            </p:cond>
                                          </p:stCondLst>
                                          <p:endCondLst>
                                            <p:cond evt="onStopAudio" delay="0">
                                              <p:tgtEl>
                                                <p:sldTgt/>
                                              </p:tgtEl>
                                            </p:cond>
                                          </p:endCondLst>
                                        </p:cTn>
                                        <p:tgtEl>
                                          <p:sndTgt r:embed="rId2" name="Arrow"/>
                                        </p:tgtEl>
                                      </p:cMediaNode>
                                    </p:audio>
                                  </p:subTnLst>
                                </p:cTn>
                              </p:par>
                            </p:childTnLst>
                          </p:cTn>
                        </p:par>
                        <p:par>
                          <p:cTn id="90" fill="hold">
                            <p:stCondLst>
                              <p:cond delay="500"/>
                            </p:stCondLst>
                            <p:childTnLst>
                              <p:par>
                                <p:cTn id="91" presetID="1" presetClass="entr" presetSubtype="0" fill="hold" grpId="0" nodeType="afterEffect">
                                  <p:stCondLst>
                                    <p:cond delay="0"/>
                                  </p:stCondLst>
                                  <p:childTnLst>
                                    <p:set>
                                      <p:cBhvr>
                                        <p:cTn id="92" dur="1" fill="hold">
                                          <p:stCondLst>
                                            <p:cond delay="499"/>
                                          </p:stCondLst>
                                        </p:cTn>
                                        <p:tgtEl>
                                          <p:spTgt spid="2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
                                            <p:txEl>
                                              <p:pRg st="0" end="0"/>
                                            </p:txEl>
                                          </p:spTgt>
                                        </p:tgtEl>
                                        <p:attrNameLst>
                                          <p:attrName>style.visibility</p:attrName>
                                        </p:attrNameLst>
                                      </p:cBhvr>
                                      <p:to>
                                        <p:strVal val="visible"/>
                                      </p:to>
                                    </p:set>
                                    <p:animEffect transition="in" filter="fade">
                                      <p:cBhvr>
                                        <p:cTn id="97" dur="2000"/>
                                        <p:tgtEl>
                                          <p:spTgt spid="3">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
                                            <p:txEl>
                                              <p:pRg st="1" end="1"/>
                                            </p:txEl>
                                          </p:spTgt>
                                        </p:tgtEl>
                                        <p:attrNameLst>
                                          <p:attrName>style.visibility</p:attrName>
                                        </p:attrNameLst>
                                      </p:cBhvr>
                                      <p:to>
                                        <p:strVal val="visible"/>
                                      </p:to>
                                    </p:set>
                                    <p:animEffect transition="in" filter="fade">
                                      <p:cBhvr>
                                        <p:cTn id="102" dur="2000"/>
                                        <p:tgtEl>
                                          <p:spTgt spid="3">
                                            <p:txEl>
                                              <p:pRg st="1" end="1"/>
                                            </p:txEl>
                                          </p:spTgt>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3">
                                            <p:txEl>
                                              <p:pRg st="2" end="2"/>
                                            </p:txEl>
                                          </p:spTgt>
                                        </p:tgtEl>
                                        <p:attrNameLst>
                                          <p:attrName>style.visibility</p:attrName>
                                        </p:attrNameLst>
                                      </p:cBhvr>
                                      <p:to>
                                        <p:strVal val="visible"/>
                                      </p:to>
                                    </p:set>
                                    <p:animEffect transition="in" filter="fade">
                                      <p:cBhvr>
                                        <p:cTn id="105" dur="2000"/>
                                        <p:tgtEl>
                                          <p:spTgt spid="3">
                                            <p:txEl>
                                              <p:pRg st="2" end="2"/>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3">
                                            <p:txEl>
                                              <p:pRg st="3" end="3"/>
                                            </p:txEl>
                                          </p:spTgt>
                                        </p:tgtEl>
                                        <p:attrNameLst>
                                          <p:attrName>style.visibility</p:attrName>
                                        </p:attrNameLst>
                                      </p:cBhvr>
                                      <p:to>
                                        <p:strVal val="visible"/>
                                      </p:to>
                                    </p:set>
                                    <p:animEffect transition="in" filter="fade">
                                      <p:cBhvr>
                                        <p:cTn id="110" dur="2000"/>
                                        <p:tgtEl>
                                          <p:spTgt spid="3">
                                            <p:txEl>
                                              <p:pRg st="3" end="3"/>
                                            </p:txEl>
                                          </p:spTgt>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
                                            <p:txEl>
                                              <p:pRg st="4" end="4"/>
                                            </p:txEl>
                                          </p:spTgt>
                                        </p:tgtEl>
                                        <p:attrNameLst>
                                          <p:attrName>style.visibility</p:attrName>
                                        </p:attrNameLst>
                                      </p:cBhvr>
                                      <p:to>
                                        <p:strVal val="visible"/>
                                      </p:to>
                                    </p:set>
                                    <p:animEffect transition="in" filter="fade">
                                      <p:cBhvr>
                                        <p:cTn id="113"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P spid="10" grpId="0" animBg="1"/>
      <p:bldP spid="11" grpId="0" autoUpdateAnimBg="0"/>
      <p:bldP spid="12" grpId="0" autoUpdateAnimBg="0"/>
      <p:bldP spid="13" grpId="0" autoUpdateAnimBg="0"/>
      <p:bldP spid="15" grpId="0" animBg="1"/>
      <p:bldP spid="16" grpId="0" animBg="1"/>
      <p:bldP spid="17" grpId="0" autoUpdateAnimBg="0"/>
      <p:bldP spid="18" grpId="0" autoUpdateAnimBg="0"/>
      <p:bldP spid="19" grpId="0" animBg="1"/>
      <p:bldP spid="20" grpId="0" animBg="1"/>
      <p:bldP spid="21" grpId="0" animBg="1"/>
      <p:bldP spid="22" grpId="0" animBg="1"/>
      <p:bldP spid="23" grpId="0" animBg="1"/>
      <p:bldP spid="24" grpId="0" autoUpdateAnimBg="0"/>
      <p:bldP spid="25" grpId="0" autoUpdateAnimBg="0"/>
      <p:bldP spid="26" grpId="0" autoUpdateAnimBg="0"/>
      <p:bldP spid="27" grpId="0" autoUpdateAnimBg="0"/>
      <p:bldP spid="28"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685800" y="457200"/>
            <a:ext cx="7772400" cy="1143000"/>
          </a:xfrm>
        </p:spPr>
        <p:txBody>
          <a:bodyPr/>
          <a:lstStyle/>
          <a:p>
            <a:r>
              <a:rPr lang="en-US"/>
              <a:t>Kerberos Alternatives</a:t>
            </a:r>
          </a:p>
        </p:txBody>
      </p:sp>
      <p:sp>
        <p:nvSpPr>
          <p:cNvPr id="271363" name="Rectangle 3"/>
          <p:cNvSpPr>
            <a:spLocks noGrp="1" noChangeArrowheads="1"/>
          </p:cNvSpPr>
          <p:nvPr>
            <p:ph idx="1"/>
          </p:nvPr>
        </p:nvSpPr>
        <p:spPr>
          <a:xfrm>
            <a:off x="685800" y="1752600"/>
            <a:ext cx="8001000" cy="4267200"/>
          </a:xfrm>
        </p:spPr>
        <p:txBody>
          <a:bodyPr/>
          <a:lstStyle/>
          <a:p>
            <a:r>
              <a:rPr lang="en-US" sz="2800"/>
              <a:t>Could have Alice’s workstation remember password and use that for authentication</a:t>
            </a:r>
          </a:p>
          <a:p>
            <a:pPr lvl="1"/>
            <a:r>
              <a:rPr lang="en-US" sz="2400"/>
              <a:t>Then no KDC required</a:t>
            </a:r>
          </a:p>
          <a:p>
            <a:pPr lvl="1"/>
            <a:r>
              <a:rPr lang="en-US" sz="2400"/>
              <a:t>But hard to protect password on workstation</a:t>
            </a:r>
          </a:p>
          <a:p>
            <a:pPr lvl="1"/>
            <a:r>
              <a:rPr lang="en-US" sz="2400"/>
              <a:t>Scaling problem</a:t>
            </a:r>
          </a:p>
          <a:p>
            <a:r>
              <a:rPr lang="en-US" sz="2800"/>
              <a:t>Could have KDC remember session key instead of putting it in a </a:t>
            </a:r>
            <a:r>
              <a:rPr lang="en-US" sz="2800">
                <a:latin typeface="Times-Roman" charset="0"/>
              </a:rPr>
              <a:t>TGT</a:t>
            </a:r>
            <a:endParaRPr lang="en-US" sz="2800"/>
          </a:p>
          <a:p>
            <a:pPr lvl="1"/>
            <a:r>
              <a:rPr lang="en-US" sz="2400"/>
              <a:t>Then no need for </a:t>
            </a:r>
            <a:r>
              <a:rPr lang="en-US" sz="2400">
                <a:latin typeface="Times-Roman" charset="0"/>
              </a:rPr>
              <a:t>TGT</a:t>
            </a:r>
            <a:r>
              <a:rPr lang="en-US" sz="2400"/>
              <a:t>s</a:t>
            </a:r>
          </a:p>
          <a:p>
            <a:pPr lvl="1"/>
            <a:r>
              <a:rPr lang="en-US" sz="2400"/>
              <a:t>But </a:t>
            </a:r>
            <a:r>
              <a:rPr lang="en-US" sz="2400" b="1">
                <a:solidFill>
                  <a:schemeClr val="accent2"/>
                </a:solidFill>
              </a:rPr>
              <a:t>stateless</a:t>
            </a:r>
            <a:r>
              <a:rPr lang="en-US" sz="2400"/>
              <a:t> KDC is big feature of Kerberos</a:t>
            </a:r>
          </a:p>
        </p:txBody>
      </p:sp>
      <p:sp>
        <p:nvSpPr>
          <p:cNvPr id="4"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676A7F82-7FCF-4020-B267-D7B7B82DE67B}" type="slidenum">
              <a:rPr lang="en-US">
                <a:latin typeface="Times New Roman" pitchFamily="18" charset="0"/>
              </a:rPr>
              <a:pPr/>
              <a:t>60</a:t>
            </a:fld>
            <a:endParaRPr lang="en-US">
              <a:latin typeface="Times New Roman" pitchFamily="18" charset="0"/>
            </a:endParaRPr>
          </a:p>
        </p:txBody>
      </p:sp>
    </p:spTree>
    <p:extLst>
      <p:ext uri="{BB962C8B-B14F-4D97-AF65-F5344CB8AC3E}">
        <p14:creationId xmlns:p14="http://schemas.microsoft.com/office/powerpoint/2010/main" val="1682990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animEffect transition="in" filter="box(out)">
                                      <p:cBhvr>
                                        <p:cTn id="7" dur="500"/>
                                        <p:tgtEl>
                                          <p:spTgt spid="27136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71363">
                                            <p:txEl>
                                              <p:pRg st="1" end="1"/>
                                            </p:txEl>
                                          </p:spTgt>
                                        </p:tgtEl>
                                        <p:attrNameLst>
                                          <p:attrName>style.visibility</p:attrName>
                                        </p:attrNameLst>
                                      </p:cBhvr>
                                      <p:to>
                                        <p:strVal val="visible"/>
                                      </p:to>
                                    </p:set>
                                    <p:animEffect transition="in" filter="box(out)">
                                      <p:cBhvr>
                                        <p:cTn id="12" dur="500"/>
                                        <p:tgtEl>
                                          <p:spTgt spid="27136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71363">
                                            <p:txEl>
                                              <p:pRg st="2" end="2"/>
                                            </p:txEl>
                                          </p:spTgt>
                                        </p:tgtEl>
                                        <p:attrNameLst>
                                          <p:attrName>style.visibility</p:attrName>
                                        </p:attrNameLst>
                                      </p:cBhvr>
                                      <p:to>
                                        <p:strVal val="visible"/>
                                      </p:to>
                                    </p:set>
                                    <p:animEffect transition="in" filter="box(out)">
                                      <p:cBhvr>
                                        <p:cTn id="17" dur="500"/>
                                        <p:tgtEl>
                                          <p:spTgt spid="27136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71363">
                                            <p:txEl>
                                              <p:pRg st="3" end="3"/>
                                            </p:txEl>
                                          </p:spTgt>
                                        </p:tgtEl>
                                        <p:attrNameLst>
                                          <p:attrName>style.visibility</p:attrName>
                                        </p:attrNameLst>
                                      </p:cBhvr>
                                      <p:to>
                                        <p:strVal val="visible"/>
                                      </p:to>
                                    </p:set>
                                    <p:animEffect transition="in" filter="box(out)">
                                      <p:cBhvr>
                                        <p:cTn id="22" dur="500"/>
                                        <p:tgtEl>
                                          <p:spTgt spid="27136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71363">
                                            <p:txEl>
                                              <p:pRg st="4" end="4"/>
                                            </p:txEl>
                                          </p:spTgt>
                                        </p:tgtEl>
                                        <p:attrNameLst>
                                          <p:attrName>style.visibility</p:attrName>
                                        </p:attrNameLst>
                                      </p:cBhvr>
                                      <p:to>
                                        <p:strVal val="visible"/>
                                      </p:to>
                                    </p:set>
                                    <p:animEffect transition="in" filter="box(out)">
                                      <p:cBhvr>
                                        <p:cTn id="27" dur="500"/>
                                        <p:tgtEl>
                                          <p:spTgt spid="27136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71363">
                                            <p:txEl>
                                              <p:pRg st="5" end="5"/>
                                            </p:txEl>
                                          </p:spTgt>
                                        </p:tgtEl>
                                        <p:attrNameLst>
                                          <p:attrName>style.visibility</p:attrName>
                                        </p:attrNameLst>
                                      </p:cBhvr>
                                      <p:to>
                                        <p:strVal val="visible"/>
                                      </p:to>
                                    </p:set>
                                    <p:animEffect transition="in" filter="box(out)">
                                      <p:cBhvr>
                                        <p:cTn id="32" dur="500"/>
                                        <p:tgtEl>
                                          <p:spTgt spid="27136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71363">
                                            <p:txEl>
                                              <p:pRg st="6" end="6"/>
                                            </p:txEl>
                                          </p:spTgt>
                                        </p:tgtEl>
                                        <p:attrNameLst>
                                          <p:attrName>style.visibility</p:attrName>
                                        </p:attrNameLst>
                                      </p:cBhvr>
                                      <p:to>
                                        <p:strVal val="visible"/>
                                      </p:to>
                                    </p:set>
                                    <p:animEffect transition="in" filter="box(out)">
                                      <p:cBhvr>
                                        <p:cTn id="37" dur="500"/>
                                        <p:tgtEl>
                                          <p:spTgt spid="271363">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bldLvl="2"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685800" y="457200"/>
            <a:ext cx="7772400" cy="1143000"/>
          </a:xfrm>
        </p:spPr>
        <p:txBody>
          <a:bodyPr/>
          <a:lstStyle/>
          <a:p>
            <a:r>
              <a:rPr lang="en-US"/>
              <a:t>Kerberos Keys</a:t>
            </a:r>
          </a:p>
        </p:txBody>
      </p:sp>
      <p:sp>
        <p:nvSpPr>
          <p:cNvPr id="302083" name="Rectangle 3"/>
          <p:cNvSpPr>
            <a:spLocks noGrp="1" noChangeArrowheads="1"/>
          </p:cNvSpPr>
          <p:nvPr>
            <p:ph idx="1"/>
          </p:nvPr>
        </p:nvSpPr>
        <p:spPr>
          <a:xfrm>
            <a:off x="685800" y="1600200"/>
            <a:ext cx="8001000" cy="4495800"/>
          </a:xfrm>
        </p:spPr>
        <p:txBody>
          <a:bodyPr/>
          <a:lstStyle/>
          <a:p>
            <a:r>
              <a:rPr lang="en-US" sz="2800"/>
              <a:t>In Kerberos, </a:t>
            </a:r>
            <a:r>
              <a:rPr lang="en-US" sz="2800">
                <a:latin typeface="Times-Roman" charset="0"/>
              </a:rPr>
              <a:t>K</a:t>
            </a:r>
            <a:r>
              <a:rPr lang="en-US" sz="2800" baseline="-25000">
                <a:latin typeface="Times-Roman" charset="0"/>
              </a:rPr>
              <a:t>A</a:t>
            </a:r>
            <a:r>
              <a:rPr lang="en-US" sz="2800">
                <a:latin typeface="Times-Roman" charset="0"/>
              </a:rPr>
              <a:t> = h(Alice’s password)</a:t>
            </a:r>
            <a:endParaRPr lang="en-US" sz="2800"/>
          </a:p>
          <a:p>
            <a:r>
              <a:rPr lang="en-US" sz="2800"/>
              <a:t>Could instead generate random </a:t>
            </a:r>
            <a:r>
              <a:rPr lang="en-US" sz="2800">
                <a:latin typeface="Times-Roman" charset="0"/>
              </a:rPr>
              <a:t>K</a:t>
            </a:r>
            <a:r>
              <a:rPr lang="en-US" sz="2800" baseline="-25000">
                <a:latin typeface="Times-Roman" charset="0"/>
              </a:rPr>
              <a:t>A</a:t>
            </a:r>
            <a:r>
              <a:rPr lang="en-US" sz="2800"/>
              <a:t> and</a:t>
            </a:r>
          </a:p>
          <a:p>
            <a:pPr lvl="1"/>
            <a:r>
              <a:rPr lang="en-US" sz="2400"/>
              <a:t>Compute </a:t>
            </a:r>
            <a:r>
              <a:rPr lang="en-US" sz="2400">
                <a:latin typeface="Times-Roman" charset="0"/>
              </a:rPr>
              <a:t>K</a:t>
            </a:r>
            <a:r>
              <a:rPr lang="en-US" sz="2400" baseline="-25000">
                <a:latin typeface="Times-Roman" charset="0"/>
              </a:rPr>
              <a:t>h</a:t>
            </a:r>
            <a:r>
              <a:rPr lang="en-US" sz="2400">
                <a:latin typeface="Times-Roman" charset="0"/>
              </a:rPr>
              <a:t> = h(Alice’s password)</a:t>
            </a:r>
          </a:p>
          <a:p>
            <a:pPr lvl="1"/>
            <a:r>
              <a:rPr lang="en-US" sz="2400"/>
              <a:t>And workstation stores </a:t>
            </a:r>
            <a:r>
              <a:rPr lang="en-US" sz="2400">
                <a:latin typeface="Times-Roman" charset="0"/>
              </a:rPr>
              <a:t>E(K</a:t>
            </a:r>
            <a:r>
              <a:rPr lang="en-US" sz="2400" baseline="-25000">
                <a:latin typeface="Times-Roman" charset="0"/>
              </a:rPr>
              <a:t>A</a:t>
            </a:r>
            <a:r>
              <a:rPr lang="en-US" sz="2400">
                <a:latin typeface="Times-Roman" charset="0"/>
              </a:rPr>
              <a:t>, K</a:t>
            </a:r>
            <a:r>
              <a:rPr lang="en-US" sz="2400" baseline="-25000">
                <a:latin typeface="Times-Roman" charset="0"/>
              </a:rPr>
              <a:t>h</a:t>
            </a:r>
            <a:r>
              <a:rPr lang="en-US" sz="2400">
                <a:latin typeface="Times-Roman" charset="0"/>
              </a:rPr>
              <a:t>)</a:t>
            </a:r>
          </a:p>
          <a:p>
            <a:r>
              <a:rPr lang="en-US" sz="2800"/>
              <a:t>Then </a:t>
            </a:r>
            <a:r>
              <a:rPr lang="en-US" sz="2800">
                <a:latin typeface="Times-Roman" charset="0"/>
              </a:rPr>
              <a:t>K</a:t>
            </a:r>
            <a:r>
              <a:rPr lang="en-US" sz="2800" baseline="-25000">
                <a:latin typeface="Times-Roman" charset="0"/>
              </a:rPr>
              <a:t>A</a:t>
            </a:r>
            <a:r>
              <a:rPr lang="en-US" sz="2800"/>
              <a:t> need not change (on  workstation or KDC) when Alice changes her password</a:t>
            </a:r>
          </a:p>
          <a:p>
            <a:r>
              <a:rPr lang="en-US" sz="2800"/>
              <a:t>But </a:t>
            </a:r>
            <a:r>
              <a:rPr lang="en-US" sz="2800">
                <a:latin typeface="Times-Roman" charset="0"/>
              </a:rPr>
              <a:t>E(K</a:t>
            </a:r>
            <a:r>
              <a:rPr lang="en-US" sz="2800" baseline="-25000">
                <a:latin typeface="Times-Roman" charset="0"/>
              </a:rPr>
              <a:t>A</a:t>
            </a:r>
            <a:r>
              <a:rPr lang="en-US" sz="2800">
                <a:latin typeface="Times-Roman" charset="0"/>
              </a:rPr>
              <a:t>, K</a:t>
            </a:r>
            <a:r>
              <a:rPr lang="en-US" sz="2800" baseline="-25000">
                <a:latin typeface="Times-Roman" charset="0"/>
              </a:rPr>
              <a:t>h</a:t>
            </a:r>
            <a:r>
              <a:rPr lang="en-US" sz="2800">
                <a:latin typeface="Times-Roman" charset="0"/>
              </a:rPr>
              <a:t>)</a:t>
            </a:r>
            <a:r>
              <a:rPr lang="en-US" sz="2800"/>
              <a:t> subject to password guessing</a:t>
            </a:r>
          </a:p>
          <a:p>
            <a:r>
              <a:rPr lang="en-US" sz="2800"/>
              <a:t>This alternative approach is often used in applications (but not in Kerberos)</a:t>
            </a:r>
          </a:p>
        </p:txBody>
      </p:sp>
      <p:sp>
        <p:nvSpPr>
          <p:cNvPr id="4"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4DC23100-1711-4C0A-9D39-82DD523256F5}" type="slidenum">
              <a:rPr lang="en-US">
                <a:latin typeface="Times New Roman" pitchFamily="18" charset="0"/>
              </a:rPr>
              <a:pPr/>
              <a:t>61</a:t>
            </a:fld>
            <a:endParaRPr lang="en-US">
              <a:latin typeface="Times New Roman" pitchFamily="18" charset="0"/>
            </a:endParaRPr>
          </a:p>
        </p:txBody>
      </p:sp>
    </p:spTree>
    <p:extLst>
      <p:ext uri="{BB962C8B-B14F-4D97-AF65-F5344CB8AC3E}">
        <p14:creationId xmlns:p14="http://schemas.microsoft.com/office/powerpoint/2010/main" val="1519330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02083">
                                            <p:txEl>
                                              <p:pRg st="0" end="0"/>
                                            </p:txEl>
                                          </p:spTgt>
                                        </p:tgtEl>
                                        <p:attrNameLst>
                                          <p:attrName>style.visibility</p:attrName>
                                        </p:attrNameLst>
                                      </p:cBhvr>
                                      <p:to>
                                        <p:strVal val="visible"/>
                                      </p:to>
                                    </p:set>
                                    <p:animEffect transition="in" filter="box(out)">
                                      <p:cBhvr>
                                        <p:cTn id="7" dur="500"/>
                                        <p:tgtEl>
                                          <p:spTgt spid="30208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02083">
                                            <p:txEl>
                                              <p:pRg st="1" end="1"/>
                                            </p:txEl>
                                          </p:spTgt>
                                        </p:tgtEl>
                                        <p:attrNameLst>
                                          <p:attrName>style.visibility</p:attrName>
                                        </p:attrNameLst>
                                      </p:cBhvr>
                                      <p:to>
                                        <p:strVal val="visible"/>
                                      </p:to>
                                    </p:set>
                                    <p:animEffect transition="in" filter="box(out)">
                                      <p:cBhvr>
                                        <p:cTn id="12" dur="500"/>
                                        <p:tgtEl>
                                          <p:spTgt spid="30208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par>
                                <p:cTn id="13" presetID="4" presetClass="entr" presetSubtype="32" fill="hold" grpId="0" nodeType="withEffect">
                                  <p:stCondLst>
                                    <p:cond delay="0"/>
                                  </p:stCondLst>
                                  <p:childTnLst>
                                    <p:set>
                                      <p:cBhvr>
                                        <p:cTn id="14" dur="1" fill="hold">
                                          <p:stCondLst>
                                            <p:cond delay="0"/>
                                          </p:stCondLst>
                                        </p:cTn>
                                        <p:tgtEl>
                                          <p:spTgt spid="302083">
                                            <p:txEl>
                                              <p:pRg st="2" end="2"/>
                                            </p:txEl>
                                          </p:spTgt>
                                        </p:tgtEl>
                                        <p:attrNameLst>
                                          <p:attrName>style.visibility</p:attrName>
                                        </p:attrNameLst>
                                      </p:cBhvr>
                                      <p:to>
                                        <p:strVal val="visible"/>
                                      </p:to>
                                    </p:set>
                                    <p:animEffect transition="in" filter="box(out)">
                                      <p:cBhvr>
                                        <p:cTn id="15" dur="500"/>
                                        <p:tgtEl>
                                          <p:spTgt spid="302083">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par>
                                <p:cTn id="16" presetID="4" presetClass="entr" presetSubtype="32" fill="hold" grpId="0" nodeType="withEffect">
                                  <p:stCondLst>
                                    <p:cond delay="0"/>
                                  </p:stCondLst>
                                  <p:childTnLst>
                                    <p:set>
                                      <p:cBhvr>
                                        <p:cTn id="17" dur="1" fill="hold">
                                          <p:stCondLst>
                                            <p:cond delay="0"/>
                                          </p:stCondLst>
                                        </p:cTn>
                                        <p:tgtEl>
                                          <p:spTgt spid="302083">
                                            <p:txEl>
                                              <p:pRg st="3" end="3"/>
                                            </p:txEl>
                                          </p:spTgt>
                                        </p:tgtEl>
                                        <p:attrNameLst>
                                          <p:attrName>style.visibility</p:attrName>
                                        </p:attrNameLst>
                                      </p:cBhvr>
                                      <p:to>
                                        <p:strVal val="visible"/>
                                      </p:to>
                                    </p:set>
                                    <p:animEffect transition="in" filter="box(out)">
                                      <p:cBhvr>
                                        <p:cTn id="18" dur="500"/>
                                        <p:tgtEl>
                                          <p:spTgt spid="302083">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302083">
                                            <p:txEl>
                                              <p:pRg st="4" end="4"/>
                                            </p:txEl>
                                          </p:spTgt>
                                        </p:tgtEl>
                                        <p:attrNameLst>
                                          <p:attrName>style.visibility</p:attrName>
                                        </p:attrNameLst>
                                      </p:cBhvr>
                                      <p:to>
                                        <p:strVal val="visible"/>
                                      </p:to>
                                    </p:set>
                                    <p:animEffect transition="in" filter="box(out)">
                                      <p:cBhvr>
                                        <p:cTn id="23" dur="500"/>
                                        <p:tgtEl>
                                          <p:spTgt spid="302083">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302083">
                                            <p:txEl>
                                              <p:pRg st="5" end="5"/>
                                            </p:txEl>
                                          </p:spTgt>
                                        </p:tgtEl>
                                        <p:attrNameLst>
                                          <p:attrName>style.visibility</p:attrName>
                                        </p:attrNameLst>
                                      </p:cBhvr>
                                      <p:to>
                                        <p:strVal val="visible"/>
                                      </p:to>
                                    </p:set>
                                    <p:animEffect transition="in" filter="box(out)">
                                      <p:cBhvr>
                                        <p:cTn id="28" dur="500"/>
                                        <p:tgtEl>
                                          <p:spTgt spid="302083">
                                            <p:txEl>
                                              <p:pRg st="5" end="5"/>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302083">
                                            <p:txEl>
                                              <p:pRg st="6" end="6"/>
                                            </p:txEl>
                                          </p:spTgt>
                                        </p:tgtEl>
                                        <p:attrNameLst>
                                          <p:attrName>style.visibility</p:attrName>
                                        </p:attrNameLst>
                                      </p:cBhvr>
                                      <p:to>
                                        <p:strVal val="visible"/>
                                      </p:to>
                                    </p:set>
                                    <p:animEffect transition="in" filter="box(out)">
                                      <p:cBhvr>
                                        <p:cTn id="33" dur="500"/>
                                        <p:tgtEl>
                                          <p:spTgt spid="302083">
                                            <p:txEl>
                                              <p:pRg st="6" end="6"/>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624"/>
            <a:ext cx="8229600" cy="1143000"/>
          </a:xfrm>
        </p:spPr>
        <p:txBody>
          <a:bodyPr>
            <a:normAutofit fontScale="90000"/>
          </a:bodyPr>
          <a:lstStyle/>
          <a:p>
            <a:r>
              <a:rPr lang="en-US" dirty="0" smtClean="0"/>
              <a:t>Kerberos Summary </a:t>
            </a:r>
            <a:br>
              <a:rPr lang="en-US" dirty="0" smtClean="0"/>
            </a:br>
            <a:r>
              <a:rPr lang="en-US" dirty="0" smtClean="0"/>
              <a:t>(picture from </a:t>
            </a:r>
            <a:r>
              <a:rPr lang="en-US" dirty="0" err="1" smtClean="0"/>
              <a:t>MicroSoft</a:t>
            </a:r>
            <a:r>
              <a:rPr lang="en-US" dirty="0" smtClean="0"/>
              <a:t> website)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891" y="1351927"/>
            <a:ext cx="7162800" cy="5443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725330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685800" y="1981200"/>
            <a:ext cx="7772400" cy="1143000"/>
          </a:xfrm>
        </p:spPr>
        <p:txBody>
          <a:bodyPr/>
          <a:lstStyle/>
          <a:p>
            <a:r>
              <a:rPr lang="en-US"/>
              <a:t>GSM Security</a:t>
            </a:r>
          </a:p>
        </p:txBody>
      </p:sp>
      <p:sp>
        <p:nvSpPr>
          <p:cNvPr id="4"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1DB81EE8-6A09-4C4C-95E1-C574A06D1E76}" type="slidenum">
              <a:rPr lang="en-US">
                <a:latin typeface="Times New Roman" pitchFamily="18" charset="0"/>
              </a:rPr>
              <a:pPr/>
              <a:t>63</a:t>
            </a:fld>
            <a:endParaRPr lang="en-US">
              <a:latin typeface="Times New Roman" pitchFamily="18" charset="0"/>
            </a:endParaRPr>
          </a:p>
        </p:txBody>
      </p:sp>
      <p:pic>
        <p:nvPicPr>
          <p:cNvPr id="273412" name="Picture 4"/>
          <p:cNvPicPr>
            <a:picLocks noChangeAspect="1" noChangeArrowheads="1"/>
          </p:cNvPicPr>
          <p:nvPr/>
        </p:nvPicPr>
        <p:blipFill>
          <a:blip r:embed="rId2" cstate="print"/>
          <a:srcRect/>
          <a:stretch>
            <a:fillRect/>
          </a:stretch>
        </p:blipFill>
        <p:spPr bwMode="auto">
          <a:xfrm>
            <a:off x="0" y="0"/>
            <a:ext cx="1030288" cy="3886200"/>
          </a:xfrm>
          <a:prstGeom prst="rect">
            <a:avLst/>
          </a:prstGeom>
          <a:noFill/>
        </p:spPr>
      </p:pic>
    </p:spTree>
    <p:extLst>
      <p:ext uri="{BB962C8B-B14F-4D97-AF65-F5344CB8AC3E}">
        <p14:creationId xmlns:p14="http://schemas.microsoft.com/office/powerpoint/2010/main" val="306624327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a:xfrm>
            <a:off x="685800" y="381000"/>
            <a:ext cx="7848600" cy="1143000"/>
          </a:xfrm>
        </p:spPr>
        <p:txBody>
          <a:bodyPr/>
          <a:lstStyle/>
          <a:p>
            <a:r>
              <a:rPr lang="en-US"/>
              <a:t>Cell Phones</a:t>
            </a:r>
          </a:p>
        </p:txBody>
      </p:sp>
      <p:sp>
        <p:nvSpPr>
          <p:cNvPr id="274435" name="Rectangle 3"/>
          <p:cNvSpPr>
            <a:spLocks noGrp="1" noChangeArrowheads="1"/>
          </p:cNvSpPr>
          <p:nvPr>
            <p:ph idx="1"/>
          </p:nvPr>
        </p:nvSpPr>
        <p:spPr>
          <a:xfrm>
            <a:off x="685800" y="1676400"/>
            <a:ext cx="7848600" cy="4419600"/>
          </a:xfrm>
        </p:spPr>
        <p:txBody>
          <a:bodyPr/>
          <a:lstStyle/>
          <a:p>
            <a:r>
              <a:rPr lang="en-US" sz="2800"/>
              <a:t>First generation cell phones</a:t>
            </a:r>
          </a:p>
          <a:p>
            <a:pPr lvl="1"/>
            <a:r>
              <a:rPr lang="en-US" sz="2400"/>
              <a:t>Analog, few standards</a:t>
            </a:r>
          </a:p>
          <a:p>
            <a:pPr lvl="1"/>
            <a:r>
              <a:rPr lang="en-US" sz="2400"/>
              <a:t>Little or no security</a:t>
            </a:r>
          </a:p>
          <a:p>
            <a:pPr lvl="1"/>
            <a:r>
              <a:rPr lang="en-US" sz="2400"/>
              <a:t>Susceptible to </a:t>
            </a:r>
            <a:r>
              <a:rPr lang="en-US" sz="2400" b="1">
                <a:solidFill>
                  <a:schemeClr val="accent2"/>
                </a:solidFill>
              </a:rPr>
              <a:t>cloning</a:t>
            </a:r>
          </a:p>
          <a:p>
            <a:r>
              <a:rPr lang="en-US" sz="2800"/>
              <a:t>Second generation cell phones: </a:t>
            </a:r>
            <a:r>
              <a:rPr lang="en-US" sz="2800" b="1">
                <a:solidFill>
                  <a:schemeClr val="accent2"/>
                </a:solidFill>
              </a:rPr>
              <a:t>GSM</a:t>
            </a:r>
            <a:endParaRPr lang="en-US" sz="2800"/>
          </a:p>
          <a:p>
            <a:pPr lvl="1"/>
            <a:r>
              <a:rPr lang="en-US" sz="2400"/>
              <a:t>Began in 1982 as Groupe Speciale Mobile</a:t>
            </a:r>
          </a:p>
          <a:p>
            <a:pPr lvl="1"/>
            <a:r>
              <a:rPr lang="en-US" sz="2400"/>
              <a:t>Now, Global System for Mobile Communications</a:t>
            </a:r>
          </a:p>
          <a:p>
            <a:r>
              <a:rPr lang="en-US" sz="2800"/>
              <a:t>Third generation?</a:t>
            </a:r>
          </a:p>
          <a:p>
            <a:pPr lvl="1"/>
            <a:r>
              <a:rPr lang="en-US" sz="2400"/>
              <a:t>3rd Generation Partnership Project (3GPP)</a:t>
            </a:r>
          </a:p>
        </p:txBody>
      </p:sp>
      <p:sp>
        <p:nvSpPr>
          <p:cNvPr id="4"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465E9C74-BDFC-4061-9C68-173F079FED89}" type="slidenum">
              <a:rPr lang="en-US">
                <a:latin typeface="Times New Roman" pitchFamily="18" charset="0"/>
              </a:rPr>
              <a:pPr/>
              <a:t>64</a:t>
            </a:fld>
            <a:endParaRPr lang="en-US">
              <a:latin typeface="Times New Roman" pitchFamily="18" charset="0"/>
            </a:endParaRPr>
          </a:p>
        </p:txBody>
      </p:sp>
    </p:spTree>
    <p:extLst>
      <p:ext uri="{BB962C8B-B14F-4D97-AF65-F5344CB8AC3E}">
        <p14:creationId xmlns:p14="http://schemas.microsoft.com/office/powerpoint/2010/main" val="23562087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685800" y="381000"/>
            <a:ext cx="7772400" cy="1143000"/>
          </a:xfrm>
        </p:spPr>
        <p:txBody>
          <a:bodyPr/>
          <a:lstStyle/>
          <a:p>
            <a:r>
              <a:rPr lang="en-US"/>
              <a:t>GSM System Overview</a:t>
            </a:r>
          </a:p>
        </p:txBody>
      </p:sp>
      <p:sp>
        <p:nvSpPr>
          <p:cNvPr id="26"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70DCB967-1420-4660-936F-433D196E2B69}" type="slidenum">
              <a:rPr lang="en-US">
                <a:latin typeface="Times New Roman" pitchFamily="18" charset="0"/>
              </a:rPr>
              <a:pPr/>
              <a:t>65</a:t>
            </a:fld>
            <a:endParaRPr lang="en-US">
              <a:latin typeface="Times New Roman" pitchFamily="18" charset="0"/>
            </a:endParaRPr>
          </a:p>
        </p:txBody>
      </p:sp>
      <p:pic>
        <p:nvPicPr>
          <p:cNvPr id="275485" name="Picture 29"/>
          <p:cNvPicPr>
            <a:picLocks noChangeAspect="1" noChangeArrowheads="1"/>
          </p:cNvPicPr>
          <p:nvPr/>
        </p:nvPicPr>
        <p:blipFill>
          <a:blip r:embed="rId2" cstate="print"/>
          <a:srcRect/>
          <a:stretch>
            <a:fillRect/>
          </a:stretch>
        </p:blipFill>
        <p:spPr bwMode="auto">
          <a:xfrm>
            <a:off x="4267200" y="3600450"/>
            <a:ext cx="508000" cy="819150"/>
          </a:xfrm>
          <a:prstGeom prst="rect">
            <a:avLst/>
          </a:prstGeom>
          <a:noFill/>
        </p:spPr>
      </p:pic>
      <p:sp>
        <p:nvSpPr>
          <p:cNvPr id="275460" name="Rectangle 4"/>
          <p:cNvSpPr>
            <a:spLocks noChangeArrowheads="1"/>
          </p:cNvSpPr>
          <p:nvPr/>
        </p:nvSpPr>
        <p:spPr bwMode="auto">
          <a:xfrm>
            <a:off x="246063" y="2819400"/>
            <a:ext cx="973137" cy="446088"/>
          </a:xfrm>
          <a:prstGeom prst="rect">
            <a:avLst/>
          </a:prstGeom>
          <a:noFill/>
          <a:ln w="9525">
            <a:noFill/>
            <a:miter lim="800000"/>
            <a:headEnd/>
            <a:tailEnd/>
          </a:ln>
          <a:effectLst/>
        </p:spPr>
        <p:txBody>
          <a:bodyPr wrap="none">
            <a:spAutoFit/>
          </a:bodyPr>
          <a:lstStyle/>
          <a:p>
            <a:r>
              <a:rPr lang="en-US" sz="2000" b="0"/>
              <a:t>Mobile</a:t>
            </a:r>
          </a:p>
        </p:txBody>
      </p:sp>
      <p:sp>
        <p:nvSpPr>
          <p:cNvPr id="275461" name="Rectangle 5"/>
          <p:cNvSpPr>
            <a:spLocks noChangeArrowheads="1"/>
          </p:cNvSpPr>
          <p:nvPr/>
        </p:nvSpPr>
        <p:spPr bwMode="auto">
          <a:xfrm>
            <a:off x="7391400" y="4419600"/>
            <a:ext cx="1219200" cy="657225"/>
          </a:xfrm>
          <a:prstGeom prst="rect">
            <a:avLst/>
          </a:prstGeom>
          <a:noFill/>
          <a:ln w="9525">
            <a:noFill/>
            <a:miter lim="800000"/>
            <a:headEnd/>
            <a:tailEnd/>
          </a:ln>
          <a:effectLst/>
        </p:spPr>
        <p:txBody>
          <a:bodyPr wrap="none">
            <a:spAutoFit/>
          </a:bodyPr>
          <a:lstStyle/>
          <a:p>
            <a:pPr algn="ctr">
              <a:lnSpc>
                <a:spcPct val="80000"/>
              </a:lnSpc>
            </a:pPr>
            <a:r>
              <a:rPr lang="en-US" sz="2000">
                <a:solidFill>
                  <a:schemeClr val="hlink"/>
                </a:solidFill>
              </a:rPr>
              <a:t>Home</a:t>
            </a:r>
          </a:p>
          <a:p>
            <a:pPr algn="ctr">
              <a:lnSpc>
                <a:spcPct val="80000"/>
              </a:lnSpc>
            </a:pPr>
            <a:r>
              <a:rPr lang="en-US" sz="2000">
                <a:solidFill>
                  <a:schemeClr val="hlink"/>
                </a:solidFill>
              </a:rPr>
              <a:t>Network</a:t>
            </a:r>
            <a:endParaRPr lang="en-US" sz="2000" b="0"/>
          </a:p>
        </p:txBody>
      </p:sp>
      <p:sp>
        <p:nvSpPr>
          <p:cNvPr id="275462" name="Rectangle 6"/>
          <p:cNvSpPr>
            <a:spLocks noChangeArrowheads="1"/>
          </p:cNvSpPr>
          <p:nvPr/>
        </p:nvSpPr>
        <p:spPr bwMode="auto">
          <a:xfrm>
            <a:off x="5334000" y="3516313"/>
            <a:ext cx="1354138" cy="446087"/>
          </a:xfrm>
          <a:prstGeom prst="rect">
            <a:avLst/>
          </a:prstGeom>
          <a:noFill/>
          <a:ln w="9525">
            <a:noFill/>
            <a:miter lim="800000"/>
            <a:headEnd/>
            <a:tailEnd/>
          </a:ln>
          <a:effectLst/>
        </p:spPr>
        <p:txBody>
          <a:bodyPr wrap="none">
            <a:spAutoFit/>
          </a:bodyPr>
          <a:lstStyle/>
          <a:p>
            <a:pPr algn="ctr"/>
            <a:r>
              <a:rPr lang="en-US" sz="2000" b="0"/>
              <a:t>“land line”</a:t>
            </a:r>
          </a:p>
        </p:txBody>
      </p:sp>
      <p:sp>
        <p:nvSpPr>
          <p:cNvPr id="275463" name="Rectangle 7"/>
          <p:cNvSpPr>
            <a:spLocks noChangeArrowheads="1"/>
          </p:cNvSpPr>
          <p:nvPr/>
        </p:nvSpPr>
        <p:spPr bwMode="auto">
          <a:xfrm>
            <a:off x="1066800" y="2114550"/>
            <a:ext cx="1298575" cy="657225"/>
          </a:xfrm>
          <a:prstGeom prst="rect">
            <a:avLst/>
          </a:prstGeom>
          <a:noFill/>
          <a:ln w="9525">
            <a:noFill/>
            <a:miter lim="800000"/>
            <a:headEnd/>
            <a:tailEnd/>
          </a:ln>
          <a:effectLst/>
        </p:spPr>
        <p:txBody>
          <a:bodyPr wrap="none">
            <a:spAutoFit/>
          </a:bodyPr>
          <a:lstStyle/>
          <a:p>
            <a:pPr algn="ctr">
              <a:lnSpc>
                <a:spcPct val="80000"/>
              </a:lnSpc>
            </a:pPr>
            <a:r>
              <a:rPr lang="en-US" sz="2000" b="0"/>
              <a:t>air </a:t>
            </a:r>
          </a:p>
          <a:p>
            <a:pPr algn="ctr">
              <a:lnSpc>
                <a:spcPct val="80000"/>
              </a:lnSpc>
            </a:pPr>
            <a:r>
              <a:rPr lang="en-US" sz="2000" b="0"/>
              <a:t>interface</a:t>
            </a:r>
          </a:p>
        </p:txBody>
      </p:sp>
      <p:sp>
        <p:nvSpPr>
          <p:cNvPr id="275465" name="Rectangle 9"/>
          <p:cNvSpPr>
            <a:spLocks noChangeArrowheads="1"/>
          </p:cNvSpPr>
          <p:nvPr/>
        </p:nvSpPr>
        <p:spPr bwMode="auto">
          <a:xfrm>
            <a:off x="2590800" y="2971800"/>
            <a:ext cx="1066800" cy="800100"/>
          </a:xfrm>
          <a:prstGeom prst="rect">
            <a:avLst/>
          </a:prstGeom>
          <a:noFill/>
          <a:ln w="9525">
            <a:noFill/>
            <a:miter lim="800000"/>
            <a:headEnd/>
            <a:tailEnd/>
          </a:ln>
          <a:effectLst/>
        </p:spPr>
        <p:txBody>
          <a:bodyPr wrap="none">
            <a:spAutoFit/>
          </a:bodyPr>
          <a:lstStyle/>
          <a:p>
            <a:pPr algn="ctr"/>
            <a:r>
              <a:rPr lang="en-US" sz="2000" b="0"/>
              <a:t>Base</a:t>
            </a:r>
          </a:p>
          <a:p>
            <a:pPr algn="ctr"/>
            <a:r>
              <a:rPr lang="en-US" sz="2000" b="0"/>
              <a:t>Station</a:t>
            </a:r>
          </a:p>
        </p:txBody>
      </p:sp>
      <p:sp>
        <p:nvSpPr>
          <p:cNvPr id="275466" name="Line 10"/>
          <p:cNvSpPr>
            <a:spLocks noChangeShapeType="1"/>
          </p:cNvSpPr>
          <p:nvPr/>
        </p:nvSpPr>
        <p:spPr bwMode="auto">
          <a:xfrm>
            <a:off x="3429000" y="2514600"/>
            <a:ext cx="1066800" cy="0"/>
          </a:xfrm>
          <a:prstGeom prst="line">
            <a:avLst/>
          </a:prstGeom>
          <a:noFill/>
          <a:ln w="50800">
            <a:solidFill>
              <a:schemeClr val="tx1"/>
            </a:solidFill>
            <a:round/>
            <a:headEnd/>
            <a:tailEnd/>
          </a:ln>
          <a:effectLst/>
        </p:spPr>
        <p:txBody>
          <a:bodyPr wrap="none" anchor="ctr"/>
          <a:lstStyle/>
          <a:p>
            <a:endParaRPr lang="en-US"/>
          </a:p>
        </p:txBody>
      </p:sp>
      <p:sp>
        <p:nvSpPr>
          <p:cNvPr id="275467" name="Line 11"/>
          <p:cNvSpPr>
            <a:spLocks noChangeShapeType="1"/>
          </p:cNvSpPr>
          <p:nvPr/>
        </p:nvSpPr>
        <p:spPr bwMode="auto">
          <a:xfrm>
            <a:off x="4495800" y="2514600"/>
            <a:ext cx="0" cy="609600"/>
          </a:xfrm>
          <a:prstGeom prst="line">
            <a:avLst/>
          </a:prstGeom>
          <a:noFill/>
          <a:ln w="50800">
            <a:solidFill>
              <a:schemeClr val="tx1"/>
            </a:solidFill>
            <a:round/>
            <a:headEnd/>
            <a:tailEnd/>
          </a:ln>
          <a:effectLst/>
        </p:spPr>
        <p:txBody>
          <a:bodyPr wrap="none" anchor="ctr"/>
          <a:lstStyle/>
          <a:p>
            <a:endParaRPr lang="en-US"/>
          </a:p>
        </p:txBody>
      </p:sp>
      <p:sp>
        <p:nvSpPr>
          <p:cNvPr id="275468" name="Rectangle 12"/>
          <p:cNvSpPr>
            <a:spLocks noChangeArrowheads="1"/>
          </p:cNvSpPr>
          <p:nvPr/>
        </p:nvSpPr>
        <p:spPr bwMode="auto">
          <a:xfrm>
            <a:off x="3781425" y="4400550"/>
            <a:ext cx="1379538" cy="939800"/>
          </a:xfrm>
          <a:prstGeom prst="rect">
            <a:avLst/>
          </a:prstGeom>
          <a:noFill/>
          <a:ln w="9525">
            <a:noFill/>
            <a:miter lim="800000"/>
            <a:headEnd/>
            <a:tailEnd/>
          </a:ln>
          <a:effectLst/>
        </p:spPr>
        <p:txBody>
          <a:bodyPr wrap="none">
            <a:spAutoFit/>
          </a:bodyPr>
          <a:lstStyle/>
          <a:p>
            <a:pPr algn="ctr">
              <a:lnSpc>
                <a:spcPct val="80000"/>
              </a:lnSpc>
            </a:pPr>
            <a:r>
              <a:rPr lang="en-US" sz="2000" b="0"/>
              <a:t>Base</a:t>
            </a:r>
          </a:p>
          <a:p>
            <a:pPr algn="ctr">
              <a:lnSpc>
                <a:spcPct val="80000"/>
              </a:lnSpc>
            </a:pPr>
            <a:r>
              <a:rPr lang="en-US" sz="2000" b="0"/>
              <a:t>Station</a:t>
            </a:r>
          </a:p>
          <a:p>
            <a:pPr algn="ctr">
              <a:lnSpc>
                <a:spcPct val="80000"/>
              </a:lnSpc>
            </a:pPr>
            <a:r>
              <a:rPr lang="en-US" sz="2000" b="0"/>
              <a:t>Controller</a:t>
            </a:r>
          </a:p>
        </p:txBody>
      </p:sp>
      <p:sp>
        <p:nvSpPr>
          <p:cNvPr id="275469" name="Line 13"/>
          <p:cNvSpPr>
            <a:spLocks noChangeShapeType="1"/>
          </p:cNvSpPr>
          <p:nvPr/>
        </p:nvSpPr>
        <p:spPr bwMode="auto">
          <a:xfrm>
            <a:off x="4800600" y="3962400"/>
            <a:ext cx="2209800" cy="0"/>
          </a:xfrm>
          <a:prstGeom prst="line">
            <a:avLst/>
          </a:prstGeom>
          <a:noFill/>
          <a:ln w="50800">
            <a:solidFill>
              <a:schemeClr val="tx1"/>
            </a:solidFill>
            <a:round/>
            <a:headEnd/>
            <a:tailEnd/>
          </a:ln>
          <a:effectLst/>
        </p:spPr>
        <p:txBody>
          <a:bodyPr wrap="none" anchor="ctr"/>
          <a:lstStyle/>
          <a:p>
            <a:endParaRPr lang="en-US"/>
          </a:p>
        </p:txBody>
      </p:sp>
      <p:sp>
        <p:nvSpPr>
          <p:cNvPr id="275470" name="Rectangle 14"/>
          <p:cNvSpPr>
            <a:spLocks noChangeArrowheads="1"/>
          </p:cNvSpPr>
          <p:nvPr/>
        </p:nvSpPr>
        <p:spPr bwMode="auto">
          <a:xfrm>
            <a:off x="5397500" y="4030663"/>
            <a:ext cx="1228725" cy="939800"/>
          </a:xfrm>
          <a:prstGeom prst="rect">
            <a:avLst/>
          </a:prstGeom>
          <a:noFill/>
          <a:ln w="9525">
            <a:noFill/>
            <a:miter lim="800000"/>
            <a:headEnd/>
            <a:tailEnd/>
          </a:ln>
          <a:effectLst/>
        </p:spPr>
        <p:txBody>
          <a:bodyPr wrap="none">
            <a:spAutoFit/>
          </a:bodyPr>
          <a:lstStyle/>
          <a:p>
            <a:pPr algn="ctr">
              <a:lnSpc>
                <a:spcPct val="80000"/>
              </a:lnSpc>
            </a:pPr>
            <a:r>
              <a:rPr lang="en-US" sz="2000" b="0"/>
              <a:t>PSTN</a:t>
            </a:r>
          </a:p>
          <a:p>
            <a:pPr algn="ctr">
              <a:lnSpc>
                <a:spcPct val="80000"/>
              </a:lnSpc>
            </a:pPr>
            <a:r>
              <a:rPr lang="en-US" sz="2000" b="0"/>
              <a:t>Internet</a:t>
            </a:r>
          </a:p>
          <a:p>
            <a:pPr algn="ctr">
              <a:lnSpc>
                <a:spcPct val="80000"/>
              </a:lnSpc>
            </a:pPr>
            <a:r>
              <a:rPr lang="en-US" sz="2000" b="0"/>
              <a:t>Etc.</a:t>
            </a:r>
          </a:p>
        </p:txBody>
      </p:sp>
      <p:sp>
        <p:nvSpPr>
          <p:cNvPr id="275471" name="Rectangle 15"/>
          <p:cNvSpPr>
            <a:spLocks noChangeArrowheads="1"/>
          </p:cNvSpPr>
          <p:nvPr/>
        </p:nvSpPr>
        <p:spPr bwMode="auto">
          <a:xfrm>
            <a:off x="2438400" y="1676400"/>
            <a:ext cx="2819400" cy="3810000"/>
          </a:xfrm>
          <a:prstGeom prst="rect">
            <a:avLst/>
          </a:prstGeom>
          <a:solidFill>
            <a:schemeClr val="accent1">
              <a:alpha val="0"/>
            </a:schemeClr>
          </a:solidFill>
          <a:ln w="38100">
            <a:solidFill>
              <a:schemeClr val="tx1"/>
            </a:solidFill>
            <a:prstDash val="sysDot"/>
            <a:miter lim="800000"/>
            <a:headEnd/>
            <a:tailEnd/>
          </a:ln>
          <a:effectLst/>
        </p:spPr>
        <p:txBody>
          <a:bodyPr wrap="none" anchor="ctr"/>
          <a:lstStyle/>
          <a:p>
            <a:endParaRPr lang="en-US"/>
          </a:p>
        </p:txBody>
      </p:sp>
      <p:sp>
        <p:nvSpPr>
          <p:cNvPr id="275472" name="Rectangle 16"/>
          <p:cNvSpPr>
            <a:spLocks noChangeArrowheads="1"/>
          </p:cNvSpPr>
          <p:nvPr/>
        </p:nvSpPr>
        <p:spPr bwMode="auto">
          <a:xfrm>
            <a:off x="419100" y="4705350"/>
            <a:ext cx="1219200" cy="657225"/>
          </a:xfrm>
          <a:prstGeom prst="rect">
            <a:avLst/>
          </a:prstGeom>
          <a:noFill/>
          <a:ln w="9525">
            <a:noFill/>
            <a:miter lim="800000"/>
            <a:headEnd/>
            <a:tailEnd/>
          </a:ln>
          <a:effectLst/>
        </p:spPr>
        <p:txBody>
          <a:bodyPr wrap="none">
            <a:spAutoFit/>
          </a:bodyPr>
          <a:lstStyle/>
          <a:p>
            <a:pPr algn="ctr">
              <a:lnSpc>
                <a:spcPct val="80000"/>
              </a:lnSpc>
            </a:pPr>
            <a:r>
              <a:rPr lang="en-US" sz="2000">
                <a:solidFill>
                  <a:schemeClr val="hlink"/>
                </a:solidFill>
              </a:rPr>
              <a:t>Visited </a:t>
            </a:r>
          </a:p>
          <a:p>
            <a:pPr algn="ctr">
              <a:lnSpc>
                <a:spcPct val="80000"/>
              </a:lnSpc>
            </a:pPr>
            <a:r>
              <a:rPr lang="en-US" sz="2000">
                <a:solidFill>
                  <a:schemeClr val="hlink"/>
                </a:solidFill>
              </a:rPr>
              <a:t>Network</a:t>
            </a:r>
          </a:p>
        </p:txBody>
      </p:sp>
      <p:sp>
        <p:nvSpPr>
          <p:cNvPr id="275473" name="Line 17"/>
          <p:cNvSpPr>
            <a:spLocks noChangeShapeType="1"/>
          </p:cNvSpPr>
          <p:nvPr/>
        </p:nvSpPr>
        <p:spPr bwMode="auto">
          <a:xfrm>
            <a:off x="1600200" y="5029200"/>
            <a:ext cx="6096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75474" name="Rectangle 18"/>
          <p:cNvSpPr>
            <a:spLocks noChangeArrowheads="1"/>
          </p:cNvSpPr>
          <p:nvPr/>
        </p:nvSpPr>
        <p:spPr bwMode="auto">
          <a:xfrm>
            <a:off x="4151313" y="3135313"/>
            <a:ext cx="649287" cy="446087"/>
          </a:xfrm>
          <a:prstGeom prst="rect">
            <a:avLst/>
          </a:prstGeom>
          <a:noFill/>
          <a:ln w="9525">
            <a:noFill/>
            <a:miter lim="800000"/>
            <a:headEnd/>
            <a:tailEnd/>
          </a:ln>
          <a:effectLst/>
        </p:spPr>
        <p:txBody>
          <a:bodyPr wrap="none">
            <a:spAutoFit/>
          </a:bodyPr>
          <a:lstStyle/>
          <a:p>
            <a:r>
              <a:rPr lang="en-US" sz="2000" b="0"/>
              <a:t>VLR</a:t>
            </a:r>
          </a:p>
        </p:txBody>
      </p:sp>
      <p:sp>
        <p:nvSpPr>
          <p:cNvPr id="275475" name="Rectangle 19"/>
          <p:cNvSpPr>
            <a:spLocks noChangeArrowheads="1"/>
          </p:cNvSpPr>
          <p:nvPr/>
        </p:nvSpPr>
        <p:spPr bwMode="auto">
          <a:xfrm>
            <a:off x="4159250" y="3124200"/>
            <a:ext cx="609600" cy="457200"/>
          </a:xfrm>
          <a:prstGeom prst="rect">
            <a:avLst/>
          </a:prstGeom>
          <a:solidFill>
            <a:schemeClr val="accent1">
              <a:alpha val="0"/>
            </a:schemeClr>
          </a:solidFill>
          <a:ln w="9525">
            <a:solidFill>
              <a:schemeClr val="tx1"/>
            </a:solidFill>
            <a:miter lim="800000"/>
            <a:headEnd/>
            <a:tailEnd/>
          </a:ln>
          <a:effectLst/>
        </p:spPr>
        <p:txBody>
          <a:bodyPr wrap="none" anchor="ctr"/>
          <a:lstStyle/>
          <a:p>
            <a:endParaRPr lang="en-US"/>
          </a:p>
        </p:txBody>
      </p:sp>
      <p:sp>
        <p:nvSpPr>
          <p:cNvPr id="275476" name="Rectangle 20"/>
          <p:cNvSpPr>
            <a:spLocks noChangeArrowheads="1"/>
          </p:cNvSpPr>
          <p:nvPr/>
        </p:nvSpPr>
        <p:spPr bwMode="auto">
          <a:xfrm>
            <a:off x="7016750" y="3744913"/>
            <a:ext cx="679450" cy="446087"/>
          </a:xfrm>
          <a:prstGeom prst="rect">
            <a:avLst/>
          </a:prstGeom>
          <a:noFill/>
          <a:ln w="9525">
            <a:noFill/>
            <a:miter lim="800000"/>
            <a:headEnd/>
            <a:tailEnd/>
          </a:ln>
          <a:effectLst/>
        </p:spPr>
        <p:txBody>
          <a:bodyPr wrap="none">
            <a:spAutoFit/>
          </a:bodyPr>
          <a:lstStyle/>
          <a:p>
            <a:r>
              <a:rPr lang="en-US" sz="2000" b="0"/>
              <a:t>HLR</a:t>
            </a:r>
          </a:p>
        </p:txBody>
      </p:sp>
      <p:sp>
        <p:nvSpPr>
          <p:cNvPr id="275477" name="Rectangle 21"/>
          <p:cNvSpPr>
            <a:spLocks noChangeArrowheads="1"/>
          </p:cNvSpPr>
          <p:nvPr/>
        </p:nvSpPr>
        <p:spPr bwMode="auto">
          <a:xfrm>
            <a:off x="7016750" y="3733800"/>
            <a:ext cx="609600" cy="457200"/>
          </a:xfrm>
          <a:prstGeom prst="rect">
            <a:avLst/>
          </a:prstGeom>
          <a:solidFill>
            <a:schemeClr val="accent1">
              <a:alpha val="0"/>
            </a:schemeClr>
          </a:solidFill>
          <a:ln w="9525">
            <a:solidFill>
              <a:schemeClr val="tx1"/>
            </a:solidFill>
            <a:miter lim="800000"/>
            <a:headEnd/>
            <a:tailEnd/>
          </a:ln>
          <a:effectLst/>
        </p:spPr>
        <p:txBody>
          <a:bodyPr wrap="none" anchor="ctr"/>
          <a:lstStyle/>
          <a:p>
            <a:endParaRPr lang="en-US"/>
          </a:p>
        </p:txBody>
      </p:sp>
      <p:sp>
        <p:nvSpPr>
          <p:cNvPr id="275479" name="Rectangle 23"/>
          <p:cNvSpPr>
            <a:spLocks noChangeArrowheads="1"/>
          </p:cNvSpPr>
          <p:nvPr/>
        </p:nvSpPr>
        <p:spPr bwMode="auto">
          <a:xfrm>
            <a:off x="7620000" y="2971800"/>
            <a:ext cx="655638" cy="446088"/>
          </a:xfrm>
          <a:prstGeom prst="rect">
            <a:avLst/>
          </a:prstGeom>
          <a:noFill/>
          <a:ln w="9525">
            <a:noFill/>
            <a:miter lim="800000"/>
            <a:headEnd/>
            <a:tailEnd/>
          </a:ln>
          <a:effectLst/>
        </p:spPr>
        <p:txBody>
          <a:bodyPr wrap="none">
            <a:spAutoFit/>
          </a:bodyPr>
          <a:lstStyle/>
          <a:p>
            <a:r>
              <a:rPr lang="en-US" sz="2000" b="0"/>
              <a:t>AuC</a:t>
            </a:r>
          </a:p>
        </p:txBody>
      </p:sp>
      <p:sp>
        <p:nvSpPr>
          <p:cNvPr id="275480" name="Rectangle 24"/>
          <p:cNvSpPr>
            <a:spLocks noChangeArrowheads="1"/>
          </p:cNvSpPr>
          <p:nvPr/>
        </p:nvSpPr>
        <p:spPr bwMode="auto">
          <a:xfrm>
            <a:off x="7666038" y="2971800"/>
            <a:ext cx="609600" cy="457200"/>
          </a:xfrm>
          <a:prstGeom prst="rect">
            <a:avLst/>
          </a:prstGeom>
          <a:solidFill>
            <a:schemeClr val="accent1">
              <a:alpha val="0"/>
            </a:schemeClr>
          </a:solidFill>
          <a:ln w="9525">
            <a:solidFill>
              <a:schemeClr val="tx1"/>
            </a:solidFill>
            <a:miter lim="800000"/>
            <a:headEnd/>
            <a:tailEnd/>
          </a:ln>
          <a:effectLst/>
        </p:spPr>
        <p:txBody>
          <a:bodyPr wrap="none" anchor="ctr"/>
          <a:lstStyle/>
          <a:p>
            <a:endParaRPr lang="en-US"/>
          </a:p>
        </p:txBody>
      </p:sp>
      <p:pic>
        <p:nvPicPr>
          <p:cNvPr id="275482" name="Picture 26"/>
          <p:cNvPicPr>
            <a:picLocks noChangeAspect="1" noChangeArrowheads="1"/>
          </p:cNvPicPr>
          <p:nvPr/>
        </p:nvPicPr>
        <p:blipFill>
          <a:blip r:embed="rId3" cstate="print"/>
          <a:srcRect/>
          <a:stretch>
            <a:fillRect/>
          </a:stretch>
        </p:blipFill>
        <p:spPr bwMode="auto">
          <a:xfrm>
            <a:off x="615950" y="1905000"/>
            <a:ext cx="222250" cy="838200"/>
          </a:xfrm>
          <a:prstGeom prst="rect">
            <a:avLst/>
          </a:prstGeom>
          <a:noFill/>
        </p:spPr>
      </p:pic>
      <p:pic>
        <p:nvPicPr>
          <p:cNvPr id="275483" name="Picture 27"/>
          <p:cNvPicPr>
            <a:picLocks noChangeAspect="1" noChangeArrowheads="1"/>
          </p:cNvPicPr>
          <p:nvPr/>
        </p:nvPicPr>
        <p:blipFill>
          <a:blip r:embed="rId4" cstate="print"/>
          <a:srcRect/>
          <a:stretch>
            <a:fillRect/>
          </a:stretch>
        </p:blipFill>
        <p:spPr bwMode="auto">
          <a:xfrm>
            <a:off x="2667000" y="1905000"/>
            <a:ext cx="911225" cy="1066800"/>
          </a:xfrm>
          <a:prstGeom prst="rect">
            <a:avLst/>
          </a:prstGeom>
          <a:noFill/>
        </p:spPr>
      </p:pic>
      <p:pic>
        <p:nvPicPr>
          <p:cNvPr id="275484" name="Picture 28"/>
          <p:cNvPicPr>
            <a:picLocks noChangeAspect="1" noChangeArrowheads="1"/>
          </p:cNvPicPr>
          <p:nvPr/>
        </p:nvPicPr>
        <p:blipFill>
          <a:blip r:embed="rId5" cstate="print"/>
          <a:srcRect/>
          <a:stretch>
            <a:fillRect/>
          </a:stretch>
        </p:blipFill>
        <p:spPr bwMode="auto">
          <a:xfrm>
            <a:off x="7696200" y="3498850"/>
            <a:ext cx="635000" cy="920750"/>
          </a:xfrm>
          <a:prstGeom prst="rect">
            <a:avLst/>
          </a:prstGeom>
          <a:noFill/>
        </p:spPr>
      </p:pic>
    </p:spTree>
    <p:extLst>
      <p:ext uri="{BB962C8B-B14F-4D97-AF65-F5344CB8AC3E}">
        <p14:creationId xmlns:p14="http://schemas.microsoft.com/office/powerpoint/2010/main" val="413214597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685800" y="381000"/>
            <a:ext cx="7772400" cy="1143000"/>
          </a:xfrm>
        </p:spPr>
        <p:txBody>
          <a:bodyPr/>
          <a:lstStyle/>
          <a:p>
            <a:r>
              <a:rPr lang="en-US"/>
              <a:t>GSM System Components</a:t>
            </a:r>
          </a:p>
        </p:txBody>
      </p:sp>
      <p:sp>
        <p:nvSpPr>
          <p:cNvPr id="276483" name="Rectangle 3"/>
          <p:cNvSpPr>
            <a:spLocks noGrp="1" noChangeArrowheads="1"/>
          </p:cNvSpPr>
          <p:nvPr>
            <p:ph idx="1"/>
          </p:nvPr>
        </p:nvSpPr>
        <p:spPr>
          <a:xfrm>
            <a:off x="685800" y="1752600"/>
            <a:ext cx="5638800" cy="4191000"/>
          </a:xfrm>
        </p:spPr>
        <p:txBody>
          <a:bodyPr/>
          <a:lstStyle/>
          <a:p>
            <a:r>
              <a:rPr lang="en-US" sz="2800"/>
              <a:t>Mobile phone</a:t>
            </a:r>
          </a:p>
          <a:p>
            <a:pPr lvl="1"/>
            <a:r>
              <a:rPr lang="en-US" sz="2400"/>
              <a:t>Contains SIM (Subscriber Identity Module)</a:t>
            </a:r>
          </a:p>
          <a:p>
            <a:r>
              <a:rPr lang="en-US" sz="2800"/>
              <a:t>SIM is the </a:t>
            </a:r>
            <a:r>
              <a:rPr lang="en-US" sz="2800" b="1">
                <a:solidFill>
                  <a:schemeClr val="accent2"/>
                </a:solidFill>
              </a:rPr>
              <a:t>security module</a:t>
            </a:r>
            <a:endParaRPr lang="en-US" sz="2800"/>
          </a:p>
          <a:p>
            <a:pPr lvl="1"/>
            <a:r>
              <a:rPr lang="en-US" sz="2400"/>
              <a:t>IMSI (International Mobile Subscriber ID)</a:t>
            </a:r>
          </a:p>
          <a:p>
            <a:pPr lvl="1"/>
            <a:r>
              <a:rPr lang="en-US" sz="2400"/>
              <a:t>User key </a:t>
            </a:r>
            <a:r>
              <a:rPr lang="en-US" sz="2400">
                <a:latin typeface="Times-Roman" charset="0"/>
              </a:rPr>
              <a:t>Ki</a:t>
            </a:r>
            <a:r>
              <a:rPr lang="en-US" sz="2400"/>
              <a:t> (128 bits)</a:t>
            </a:r>
          </a:p>
          <a:p>
            <a:pPr lvl="1"/>
            <a:r>
              <a:rPr lang="en-US" sz="2400"/>
              <a:t>Tamper resistant (smart card)</a:t>
            </a:r>
          </a:p>
          <a:p>
            <a:pPr lvl="1"/>
            <a:r>
              <a:rPr lang="en-US" sz="2400"/>
              <a:t>PIN activated (usually not used)</a:t>
            </a:r>
          </a:p>
        </p:txBody>
      </p:sp>
      <p:sp>
        <p:nvSpPr>
          <p:cNvPr id="8"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B395FA99-C177-42E7-8DE1-4A2CCF6378A4}" type="slidenum">
              <a:rPr lang="en-US">
                <a:latin typeface="Times New Roman" pitchFamily="18" charset="0"/>
              </a:rPr>
              <a:pPr/>
              <a:t>66</a:t>
            </a:fld>
            <a:endParaRPr lang="en-US">
              <a:latin typeface="Times New Roman" pitchFamily="18" charset="0"/>
            </a:endParaRPr>
          </a:p>
        </p:txBody>
      </p:sp>
      <p:pic>
        <p:nvPicPr>
          <p:cNvPr id="276484" name="Picture 4"/>
          <p:cNvPicPr>
            <a:picLocks noChangeAspect="1" noChangeArrowheads="1"/>
          </p:cNvPicPr>
          <p:nvPr/>
        </p:nvPicPr>
        <p:blipFill>
          <a:blip r:embed="rId2" cstate="print"/>
          <a:srcRect/>
          <a:stretch>
            <a:fillRect/>
          </a:stretch>
        </p:blipFill>
        <p:spPr bwMode="auto">
          <a:xfrm>
            <a:off x="7924800" y="3200400"/>
            <a:ext cx="541338" cy="2362200"/>
          </a:xfrm>
          <a:prstGeom prst="rect">
            <a:avLst/>
          </a:prstGeom>
          <a:noFill/>
        </p:spPr>
      </p:pic>
      <p:pic>
        <p:nvPicPr>
          <p:cNvPr id="276485" name="Picture 5"/>
          <p:cNvPicPr>
            <a:picLocks noChangeAspect="1" noChangeArrowheads="1"/>
          </p:cNvPicPr>
          <p:nvPr/>
        </p:nvPicPr>
        <p:blipFill>
          <a:blip r:embed="rId3" cstate="print"/>
          <a:srcRect/>
          <a:stretch>
            <a:fillRect/>
          </a:stretch>
        </p:blipFill>
        <p:spPr bwMode="auto">
          <a:xfrm>
            <a:off x="7010400" y="1524000"/>
            <a:ext cx="442913" cy="2362200"/>
          </a:xfrm>
          <a:prstGeom prst="rect">
            <a:avLst/>
          </a:prstGeom>
          <a:noFill/>
        </p:spPr>
      </p:pic>
      <p:sp>
        <p:nvSpPr>
          <p:cNvPr id="276486" name="Rectangle 6"/>
          <p:cNvSpPr>
            <a:spLocks noChangeArrowheads="1"/>
          </p:cNvSpPr>
          <p:nvPr/>
        </p:nvSpPr>
        <p:spPr bwMode="auto">
          <a:xfrm>
            <a:off x="6553200" y="4572000"/>
            <a:ext cx="831850" cy="517525"/>
          </a:xfrm>
          <a:prstGeom prst="rect">
            <a:avLst/>
          </a:prstGeom>
          <a:noFill/>
          <a:ln w="9525">
            <a:noFill/>
            <a:miter lim="800000"/>
            <a:headEnd/>
            <a:tailEnd/>
          </a:ln>
          <a:effectLst/>
        </p:spPr>
        <p:txBody>
          <a:bodyPr wrap="none">
            <a:spAutoFit/>
          </a:bodyPr>
          <a:lstStyle/>
          <a:p>
            <a:r>
              <a:rPr lang="en-US" b="0"/>
              <a:t>SIM</a:t>
            </a:r>
          </a:p>
        </p:txBody>
      </p:sp>
      <p:sp>
        <p:nvSpPr>
          <p:cNvPr id="276487" name="Line 7"/>
          <p:cNvSpPr>
            <a:spLocks noChangeShapeType="1"/>
          </p:cNvSpPr>
          <p:nvPr/>
        </p:nvSpPr>
        <p:spPr bwMode="auto">
          <a:xfrm>
            <a:off x="7391400" y="4800600"/>
            <a:ext cx="533400" cy="1588"/>
          </a:xfrm>
          <a:prstGeom prst="line">
            <a:avLst/>
          </a:prstGeom>
          <a:noFill/>
          <a:ln w="50800">
            <a:solidFill>
              <a:schemeClr val="tx1"/>
            </a:solidFill>
            <a:round/>
            <a:headEnd/>
            <a:tailEnd type="triangle" w="med" len="med"/>
          </a:ln>
          <a:effectLst/>
        </p:spPr>
        <p:txBody>
          <a:bodyPr wrap="none" anchor="ctr"/>
          <a:lstStyle/>
          <a:p>
            <a:endParaRPr lang="en-US"/>
          </a:p>
        </p:txBody>
      </p:sp>
    </p:spTree>
    <p:extLst>
      <p:ext uri="{BB962C8B-B14F-4D97-AF65-F5344CB8AC3E}">
        <p14:creationId xmlns:p14="http://schemas.microsoft.com/office/powerpoint/2010/main" val="84869445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685800" y="381000"/>
            <a:ext cx="7772400" cy="1143000"/>
          </a:xfrm>
        </p:spPr>
        <p:txBody>
          <a:bodyPr/>
          <a:lstStyle/>
          <a:p>
            <a:r>
              <a:rPr lang="en-US"/>
              <a:t>GSM System Components</a:t>
            </a:r>
          </a:p>
        </p:txBody>
      </p:sp>
      <p:sp>
        <p:nvSpPr>
          <p:cNvPr id="277507" name="Rectangle 3"/>
          <p:cNvSpPr>
            <a:spLocks noGrp="1" noChangeArrowheads="1"/>
          </p:cNvSpPr>
          <p:nvPr>
            <p:ph idx="1"/>
          </p:nvPr>
        </p:nvSpPr>
        <p:spPr>
          <a:xfrm>
            <a:off x="685800" y="1524000"/>
            <a:ext cx="8001000" cy="4572000"/>
          </a:xfrm>
        </p:spPr>
        <p:txBody>
          <a:bodyPr/>
          <a:lstStyle/>
          <a:p>
            <a:r>
              <a:rPr lang="en-US" sz="2800" b="1">
                <a:solidFill>
                  <a:schemeClr val="accent2"/>
                </a:solidFill>
              </a:rPr>
              <a:t>Visited network</a:t>
            </a:r>
            <a:r>
              <a:rPr lang="en-US" sz="2800"/>
              <a:t> </a:t>
            </a:r>
            <a:r>
              <a:rPr lang="en-US" sz="2800">
                <a:sym typeface="Symbol" pitchFamily="18" charset="2"/>
              </a:rPr>
              <a:t></a:t>
            </a:r>
            <a:r>
              <a:rPr lang="en-US" sz="2800"/>
              <a:t> network where mobile is currently located</a:t>
            </a:r>
          </a:p>
          <a:p>
            <a:pPr lvl="1"/>
            <a:r>
              <a:rPr lang="en-US" sz="2400"/>
              <a:t>Base station </a:t>
            </a:r>
            <a:r>
              <a:rPr lang="en-US" sz="2400">
                <a:sym typeface="Symbol" pitchFamily="18" charset="2"/>
              </a:rPr>
              <a:t></a:t>
            </a:r>
            <a:r>
              <a:rPr lang="en-US" sz="2400"/>
              <a:t> one “cell”</a:t>
            </a:r>
          </a:p>
          <a:p>
            <a:pPr lvl="1"/>
            <a:r>
              <a:rPr lang="en-US" sz="2400"/>
              <a:t>Base station controller </a:t>
            </a:r>
            <a:r>
              <a:rPr lang="en-US" sz="2400">
                <a:sym typeface="Symbol" pitchFamily="18" charset="2"/>
              </a:rPr>
              <a:t></a:t>
            </a:r>
            <a:r>
              <a:rPr lang="en-US" sz="2400"/>
              <a:t> manages many cells</a:t>
            </a:r>
          </a:p>
          <a:p>
            <a:pPr lvl="1"/>
            <a:r>
              <a:rPr lang="en-US" sz="2400"/>
              <a:t>VLR (Visitor Location Register) </a:t>
            </a:r>
            <a:r>
              <a:rPr lang="en-US" sz="2400">
                <a:sym typeface="Symbol" pitchFamily="18" charset="2"/>
              </a:rPr>
              <a:t></a:t>
            </a:r>
            <a:r>
              <a:rPr lang="en-US" sz="2400"/>
              <a:t> info on all visiting mobiles currently in the network</a:t>
            </a:r>
          </a:p>
          <a:p>
            <a:r>
              <a:rPr lang="en-US" sz="2800" b="1">
                <a:solidFill>
                  <a:schemeClr val="accent2"/>
                </a:solidFill>
              </a:rPr>
              <a:t>Home network</a:t>
            </a:r>
            <a:r>
              <a:rPr lang="en-US" sz="2800"/>
              <a:t> </a:t>
            </a:r>
            <a:r>
              <a:rPr lang="en-US" sz="2800">
                <a:sym typeface="Symbol" pitchFamily="18" charset="2"/>
              </a:rPr>
              <a:t></a:t>
            </a:r>
            <a:r>
              <a:rPr lang="en-US" sz="2800"/>
              <a:t> “home” of the mobile</a:t>
            </a:r>
          </a:p>
          <a:p>
            <a:pPr lvl="1"/>
            <a:r>
              <a:rPr lang="en-US" sz="2400"/>
              <a:t>HLR (Home Location Register) </a:t>
            </a:r>
            <a:r>
              <a:rPr lang="en-US" sz="2400">
                <a:sym typeface="Symbol" pitchFamily="18" charset="2"/>
              </a:rPr>
              <a:t></a:t>
            </a:r>
            <a:r>
              <a:rPr lang="en-US" sz="2400"/>
              <a:t> keeps track of most recent location of mobile</a:t>
            </a:r>
          </a:p>
          <a:p>
            <a:pPr lvl="1"/>
            <a:r>
              <a:rPr lang="en-US" sz="2400"/>
              <a:t>AuC (Authentication Center) </a:t>
            </a:r>
            <a:r>
              <a:rPr lang="en-US" sz="2400">
                <a:sym typeface="Symbol" pitchFamily="18" charset="2"/>
              </a:rPr>
              <a:t></a:t>
            </a:r>
            <a:r>
              <a:rPr lang="en-US" sz="2400"/>
              <a:t> contains IMSI/</a:t>
            </a:r>
            <a:r>
              <a:rPr lang="en-US" sz="2400">
                <a:latin typeface="Times-Roman" charset="0"/>
              </a:rPr>
              <a:t>Ki</a:t>
            </a:r>
          </a:p>
        </p:txBody>
      </p:sp>
      <p:sp>
        <p:nvSpPr>
          <p:cNvPr id="4"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994253DD-E478-4FAD-ADE6-1EFF43E1CB8A}" type="slidenum">
              <a:rPr lang="en-US">
                <a:latin typeface="Times New Roman" pitchFamily="18" charset="0"/>
              </a:rPr>
              <a:pPr/>
              <a:t>67</a:t>
            </a:fld>
            <a:endParaRPr lang="en-US">
              <a:latin typeface="Times New Roman" pitchFamily="18" charset="0"/>
            </a:endParaRPr>
          </a:p>
        </p:txBody>
      </p:sp>
    </p:spTree>
    <p:extLst>
      <p:ext uri="{BB962C8B-B14F-4D97-AF65-F5344CB8AC3E}">
        <p14:creationId xmlns:p14="http://schemas.microsoft.com/office/powerpoint/2010/main" val="273532734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685800" y="304800"/>
            <a:ext cx="7772400" cy="1143000"/>
          </a:xfrm>
        </p:spPr>
        <p:txBody>
          <a:bodyPr/>
          <a:lstStyle/>
          <a:p>
            <a:r>
              <a:rPr lang="en-US"/>
              <a:t>GSM Security Goals</a:t>
            </a:r>
          </a:p>
        </p:txBody>
      </p:sp>
      <p:sp>
        <p:nvSpPr>
          <p:cNvPr id="278531" name="Rectangle 3"/>
          <p:cNvSpPr>
            <a:spLocks noGrp="1" noChangeArrowheads="1"/>
          </p:cNvSpPr>
          <p:nvPr>
            <p:ph idx="1"/>
          </p:nvPr>
        </p:nvSpPr>
        <p:spPr>
          <a:xfrm>
            <a:off x="685800" y="1447800"/>
            <a:ext cx="7772400" cy="4648200"/>
          </a:xfrm>
        </p:spPr>
        <p:txBody>
          <a:bodyPr/>
          <a:lstStyle/>
          <a:p>
            <a:r>
              <a:rPr lang="en-US" sz="2800"/>
              <a:t>Primary design goals</a:t>
            </a:r>
          </a:p>
          <a:p>
            <a:pPr lvl="1"/>
            <a:r>
              <a:rPr lang="en-US" sz="2400"/>
              <a:t>Make GSM as secure as ordinary telephone</a:t>
            </a:r>
          </a:p>
          <a:p>
            <a:pPr lvl="1"/>
            <a:r>
              <a:rPr lang="en-US" sz="2400"/>
              <a:t>Prevent phone cloning</a:t>
            </a:r>
          </a:p>
          <a:p>
            <a:r>
              <a:rPr lang="en-US" sz="2800"/>
              <a:t>Not designed to resist an active attack!</a:t>
            </a:r>
          </a:p>
          <a:p>
            <a:pPr lvl="1"/>
            <a:r>
              <a:rPr lang="en-US" sz="2400"/>
              <a:t>At the time this seemed infeasible</a:t>
            </a:r>
          </a:p>
          <a:p>
            <a:pPr lvl="1"/>
            <a:r>
              <a:rPr lang="en-US" sz="2400"/>
              <a:t>Today such an attack is very feasible…</a:t>
            </a:r>
          </a:p>
          <a:p>
            <a:r>
              <a:rPr lang="en-US" sz="2800"/>
              <a:t>Designers considered biggest threats</a:t>
            </a:r>
          </a:p>
          <a:p>
            <a:pPr lvl="1"/>
            <a:r>
              <a:rPr lang="en-US" sz="2400"/>
              <a:t>Insecure billing</a:t>
            </a:r>
          </a:p>
          <a:p>
            <a:pPr lvl="1"/>
            <a:r>
              <a:rPr lang="en-US" sz="2400"/>
              <a:t>Corruption</a:t>
            </a:r>
          </a:p>
          <a:p>
            <a:pPr lvl="1"/>
            <a:r>
              <a:rPr lang="en-US" sz="2400"/>
              <a:t>Other low-tech attacks</a:t>
            </a:r>
          </a:p>
        </p:txBody>
      </p:sp>
      <p:sp>
        <p:nvSpPr>
          <p:cNvPr id="4"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86E56E14-63F0-44B0-B28B-83E6CC8AEE13}" type="slidenum">
              <a:rPr lang="en-US">
                <a:latin typeface="Times New Roman" pitchFamily="18" charset="0"/>
              </a:rPr>
              <a:pPr/>
              <a:t>68</a:t>
            </a:fld>
            <a:endParaRPr lang="en-US">
              <a:latin typeface="Times New Roman" pitchFamily="18" charset="0"/>
            </a:endParaRPr>
          </a:p>
        </p:txBody>
      </p:sp>
    </p:spTree>
    <p:extLst>
      <p:ext uri="{BB962C8B-B14F-4D97-AF65-F5344CB8AC3E}">
        <p14:creationId xmlns:p14="http://schemas.microsoft.com/office/powerpoint/2010/main" val="291497246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685800" y="381000"/>
            <a:ext cx="7772400" cy="1143000"/>
          </a:xfrm>
        </p:spPr>
        <p:txBody>
          <a:bodyPr/>
          <a:lstStyle/>
          <a:p>
            <a:r>
              <a:rPr lang="en-US"/>
              <a:t>GSM Security Features</a:t>
            </a:r>
          </a:p>
        </p:txBody>
      </p:sp>
      <p:sp>
        <p:nvSpPr>
          <p:cNvPr id="279555" name="Rectangle 3"/>
          <p:cNvSpPr>
            <a:spLocks noGrp="1" noChangeArrowheads="1"/>
          </p:cNvSpPr>
          <p:nvPr>
            <p:ph idx="1"/>
          </p:nvPr>
        </p:nvSpPr>
        <p:spPr>
          <a:xfrm>
            <a:off x="685800" y="1524000"/>
            <a:ext cx="7924800" cy="4648200"/>
          </a:xfrm>
        </p:spPr>
        <p:txBody>
          <a:bodyPr/>
          <a:lstStyle/>
          <a:p>
            <a:r>
              <a:rPr lang="en-US" sz="2800" b="1">
                <a:solidFill>
                  <a:schemeClr val="accent2"/>
                </a:solidFill>
              </a:rPr>
              <a:t>Anonymity</a:t>
            </a:r>
          </a:p>
          <a:p>
            <a:pPr lvl="1"/>
            <a:r>
              <a:rPr lang="en-US" sz="2400"/>
              <a:t>Intercepted traffic does not identify user</a:t>
            </a:r>
          </a:p>
          <a:p>
            <a:pPr lvl="1"/>
            <a:r>
              <a:rPr lang="en-US" sz="2400"/>
              <a:t>Not so important to phone company</a:t>
            </a:r>
          </a:p>
          <a:p>
            <a:r>
              <a:rPr lang="en-US" sz="2800" b="1">
                <a:solidFill>
                  <a:schemeClr val="accent2"/>
                </a:solidFill>
              </a:rPr>
              <a:t>Authentication</a:t>
            </a:r>
            <a:endParaRPr lang="en-US" sz="2800"/>
          </a:p>
          <a:p>
            <a:pPr lvl="1"/>
            <a:r>
              <a:rPr lang="en-US" sz="2400"/>
              <a:t>Necessary for proper billing</a:t>
            </a:r>
          </a:p>
          <a:p>
            <a:pPr lvl="1"/>
            <a:r>
              <a:rPr lang="en-US" sz="2400"/>
              <a:t>Very important to phone company!</a:t>
            </a:r>
          </a:p>
          <a:p>
            <a:r>
              <a:rPr lang="en-US" sz="2800" b="1">
                <a:solidFill>
                  <a:schemeClr val="accent2"/>
                </a:solidFill>
              </a:rPr>
              <a:t>Confidentiality</a:t>
            </a:r>
            <a:endParaRPr lang="en-US" sz="2800"/>
          </a:p>
          <a:p>
            <a:pPr lvl="1"/>
            <a:r>
              <a:rPr lang="en-US" sz="2400"/>
              <a:t>Confidentiality of calls over the air interface</a:t>
            </a:r>
          </a:p>
          <a:p>
            <a:pPr lvl="1"/>
            <a:r>
              <a:rPr lang="en-US" sz="2400"/>
              <a:t>Not important to phone company</a:t>
            </a:r>
          </a:p>
          <a:p>
            <a:pPr lvl="1"/>
            <a:r>
              <a:rPr lang="en-US" sz="2400"/>
              <a:t>May be very important for marketing!</a:t>
            </a:r>
          </a:p>
        </p:txBody>
      </p:sp>
      <p:sp>
        <p:nvSpPr>
          <p:cNvPr id="4"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FBBE7334-7A96-43C4-982F-EAB00E110AA6}" type="slidenum">
              <a:rPr lang="en-US">
                <a:latin typeface="Times New Roman" pitchFamily="18" charset="0"/>
              </a:rPr>
              <a:pPr/>
              <a:t>69</a:t>
            </a:fld>
            <a:endParaRPr lang="en-US">
              <a:latin typeface="Times New Roman" pitchFamily="18" charset="0"/>
            </a:endParaRPr>
          </a:p>
        </p:txBody>
      </p:sp>
    </p:spTree>
    <p:extLst>
      <p:ext uri="{BB962C8B-B14F-4D97-AF65-F5344CB8AC3E}">
        <p14:creationId xmlns:p14="http://schemas.microsoft.com/office/powerpoint/2010/main" val="36407475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685800" y="1524000"/>
            <a:ext cx="7772400" cy="1143000"/>
          </a:xfrm>
        </p:spPr>
        <p:txBody>
          <a:bodyPr/>
          <a:lstStyle/>
          <a:p>
            <a:r>
              <a:rPr lang="en-US"/>
              <a:t>Secure Socket Layer</a:t>
            </a:r>
          </a:p>
        </p:txBody>
      </p:sp>
      <p:sp>
        <p:nvSpPr>
          <p:cNvPr id="5"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7F1F545C-CECF-4EBE-A7AB-3E286D1E6052}" type="slidenum">
              <a:rPr lang="en-US">
                <a:latin typeface="Times New Roman" pitchFamily="18" charset="0"/>
              </a:rPr>
              <a:pPr/>
              <a:t>7</a:t>
            </a:fld>
            <a:endParaRPr lang="en-US">
              <a:latin typeface="Times New Roman" pitchFamily="18" charset="0"/>
            </a:endParaRPr>
          </a:p>
        </p:txBody>
      </p:sp>
      <p:pic>
        <p:nvPicPr>
          <p:cNvPr id="216069" name="Picture 5"/>
          <p:cNvPicPr>
            <a:picLocks noChangeAspect="1" noChangeArrowheads="1"/>
          </p:cNvPicPr>
          <p:nvPr/>
        </p:nvPicPr>
        <p:blipFill>
          <a:blip r:embed="rId2" cstate="print"/>
          <a:srcRect/>
          <a:stretch>
            <a:fillRect/>
          </a:stretch>
        </p:blipFill>
        <p:spPr bwMode="auto">
          <a:xfrm>
            <a:off x="8401050" y="0"/>
            <a:ext cx="742950" cy="742950"/>
          </a:xfrm>
          <a:prstGeom prst="rect">
            <a:avLst/>
          </a:prstGeom>
          <a:noFill/>
        </p:spPr>
      </p:pic>
      <p:pic>
        <p:nvPicPr>
          <p:cNvPr id="216070" name="Picture 6"/>
          <p:cNvPicPr>
            <a:picLocks noChangeAspect="1" noChangeArrowheads="1"/>
          </p:cNvPicPr>
          <p:nvPr/>
        </p:nvPicPr>
        <p:blipFill>
          <a:blip r:embed="rId3" cstate="print"/>
          <a:srcRect/>
          <a:stretch>
            <a:fillRect/>
          </a:stretch>
        </p:blipFill>
        <p:spPr bwMode="auto">
          <a:xfrm>
            <a:off x="0" y="0"/>
            <a:ext cx="742950" cy="742950"/>
          </a:xfrm>
          <a:prstGeom prst="rect">
            <a:avLst/>
          </a:prstGeom>
          <a:noFill/>
        </p:spPr>
      </p:pic>
    </p:spTree>
    <p:extLst>
      <p:ext uri="{BB962C8B-B14F-4D97-AF65-F5344CB8AC3E}">
        <p14:creationId xmlns:p14="http://schemas.microsoft.com/office/powerpoint/2010/main" val="37293983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en-US"/>
              <a:t>GSM: Anonymity</a:t>
            </a:r>
          </a:p>
        </p:txBody>
      </p:sp>
      <p:sp>
        <p:nvSpPr>
          <p:cNvPr id="280579" name="Rectangle 3"/>
          <p:cNvSpPr>
            <a:spLocks noGrp="1" noChangeArrowheads="1"/>
          </p:cNvSpPr>
          <p:nvPr>
            <p:ph idx="1"/>
          </p:nvPr>
        </p:nvSpPr>
        <p:spPr/>
        <p:txBody>
          <a:bodyPr/>
          <a:lstStyle/>
          <a:p>
            <a:r>
              <a:rPr lang="en-US" sz="2800"/>
              <a:t>IMSI used to initially identify caller</a:t>
            </a:r>
          </a:p>
          <a:p>
            <a:r>
              <a:rPr lang="en-US" sz="2800"/>
              <a:t>Then TMSI (Temporary Mobile Subscriber ID) used</a:t>
            </a:r>
          </a:p>
          <a:p>
            <a:r>
              <a:rPr lang="en-US" sz="2800"/>
              <a:t>TMSI changed frequently</a:t>
            </a:r>
          </a:p>
          <a:p>
            <a:r>
              <a:rPr lang="en-US" sz="2800"/>
              <a:t>TMSI’s encrypted when sent</a:t>
            </a:r>
          </a:p>
          <a:p>
            <a:r>
              <a:rPr lang="en-US" sz="2800"/>
              <a:t>Not a strong form of anonymity</a:t>
            </a:r>
          </a:p>
          <a:p>
            <a:r>
              <a:rPr lang="en-US" sz="2800"/>
              <a:t>But probably sufficient for most uses</a:t>
            </a:r>
          </a:p>
        </p:txBody>
      </p:sp>
      <p:sp>
        <p:nvSpPr>
          <p:cNvPr id="4"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F3FE7CE9-74FB-4739-8E7B-FA8DA9DC4059}" type="slidenum">
              <a:rPr lang="en-US">
                <a:latin typeface="Times New Roman" pitchFamily="18" charset="0"/>
              </a:rPr>
              <a:pPr/>
              <a:t>70</a:t>
            </a:fld>
            <a:endParaRPr lang="en-US">
              <a:latin typeface="Times New Roman" pitchFamily="18" charset="0"/>
            </a:endParaRPr>
          </a:p>
        </p:txBody>
      </p:sp>
    </p:spTree>
    <p:extLst>
      <p:ext uri="{BB962C8B-B14F-4D97-AF65-F5344CB8AC3E}">
        <p14:creationId xmlns:p14="http://schemas.microsoft.com/office/powerpoint/2010/main" val="419471825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685800" y="228600"/>
            <a:ext cx="7772400" cy="1143000"/>
          </a:xfrm>
        </p:spPr>
        <p:txBody>
          <a:bodyPr/>
          <a:lstStyle/>
          <a:p>
            <a:r>
              <a:rPr lang="en-US"/>
              <a:t>GSM: Authentication</a:t>
            </a:r>
          </a:p>
        </p:txBody>
      </p:sp>
      <p:sp>
        <p:nvSpPr>
          <p:cNvPr id="281603" name="Rectangle 3"/>
          <p:cNvSpPr>
            <a:spLocks noGrp="1" noChangeArrowheads="1"/>
          </p:cNvSpPr>
          <p:nvPr>
            <p:ph idx="1"/>
          </p:nvPr>
        </p:nvSpPr>
        <p:spPr>
          <a:xfrm>
            <a:off x="685800" y="1295400"/>
            <a:ext cx="7848600" cy="4800600"/>
          </a:xfrm>
        </p:spPr>
        <p:txBody>
          <a:bodyPr/>
          <a:lstStyle/>
          <a:p>
            <a:r>
              <a:rPr lang="en-US" sz="2800"/>
              <a:t>Caller is authenticated to base station</a:t>
            </a:r>
          </a:p>
          <a:p>
            <a:r>
              <a:rPr lang="en-US" sz="2800"/>
              <a:t>Authentication is </a:t>
            </a:r>
            <a:r>
              <a:rPr lang="en-US" sz="2800" b="1">
                <a:solidFill>
                  <a:schemeClr val="accent2"/>
                </a:solidFill>
              </a:rPr>
              <a:t>not</a:t>
            </a:r>
            <a:r>
              <a:rPr lang="en-US" sz="2800"/>
              <a:t> mutual </a:t>
            </a:r>
          </a:p>
          <a:p>
            <a:r>
              <a:rPr lang="en-US" sz="2800"/>
              <a:t>Authentication via </a:t>
            </a:r>
            <a:r>
              <a:rPr lang="en-US" sz="2800" b="1">
                <a:solidFill>
                  <a:schemeClr val="accent2"/>
                </a:solidFill>
              </a:rPr>
              <a:t>challenge-response</a:t>
            </a:r>
            <a:endParaRPr lang="en-US" sz="2800"/>
          </a:p>
          <a:p>
            <a:pPr lvl="1"/>
            <a:r>
              <a:rPr lang="en-US" sz="2400"/>
              <a:t>Home network generates </a:t>
            </a:r>
            <a:r>
              <a:rPr lang="en-US" sz="2400">
                <a:latin typeface="Times-Roman" charset="0"/>
              </a:rPr>
              <a:t>RAND </a:t>
            </a:r>
            <a:r>
              <a:rPr lang="en-US" sz="2400"/>
              <a:t>and computes </a:t>
            </a:r>
            <a:r>
              <a:rPr lang="en-US" sz="2400">
                <a:latin typeface="Times-Roman" charset="0"/>
              </a:rPr>
              <a:t>XRES = A3(RAND, Ki)</a:t>
            </a:r>
            <a:r>
              <a:rPr lang="en-US" sz="2400"/>
              <a:t> where </a:t>
            </a:r>
            <a:r>
              <a:rPr lang="en-US" sz="2400">
                <a:latin typeface="Times-Roman" charset="0"/>
              </a:rPr>
              <a:t>A3</a:t>
            </a:r>
            <a:r>
              <a:rPr lang="en-US" sz="2400"/>
              <a:t> is a hash</a:t>
            </a:r>
            <a:endParaRPr lang="en-US" sz="2400">
              <a:latin typeface="Times-Roman" charset="0"/>
            </a:endParaRPr>
          </a:p>
          <a:p>
            <a:pPr lvl="1"/>
            <a:r>
              <a:rPr lang="en-US" sz="2400"/>
              <a:t>Then </a:t>
            </a:r>
            <a:r>
              <a:rPr lang="en-US" sz="2400">
                <a:latin typeface="Times-Roman" charset="0"/>
              </a:rPr>
              <a:t>(RAND,XRES)</a:t>
            </a:r>
            <a:r>
              <a:rPr lang="en-US" sz="2400"/>
              <a:t> sent to base station</a:t>
            </a:r>
          </a:p>
          <a:p>
            <a:pPr lvl="1"/>
            <a:r>
              <a:rPr lang="en-US" sz="2400"/>
              <a:t>Base station sends </a:t>
            </a:r>
            <a:r>
              <a:rPr lang="en-US" sz="2400" b="1">
                <a:solidFill>
                  <a:schemeClr val="accent2"/>
                </a:solidFill>
              </a:rPr>
              <a:t>challenge</a:t>
            </a:r>
            <a:r>
              <a:rPr lang="en-US" sz="2400"/>
              <a:t> </a:t>
            </a:r>
            <a:r>
              <a:rPr lang="en-US" sz="2400">
                <a:latin typeface="Times-Roman" charset="0"/>
              </a:rPr>
              <a:t>RAND</a:t>
            </a:r>
            <a:r>
              <a:rPr lang="en-US" sz="2400"/>
              <a:t> to mobile</a:t>
            </a:r>
          </a:p>
          <a:p>
            <a:pPr lvl="1"/>
            <a:r>
              <a:rPr lang="en-US" sz="2400"/>
              <a:t>Mobile’s </a:t>
            </a:r>
            <a:r>
              <a:rPr lang="en-US" sz="2400" b="1">
                <a:solidFill>
                  <a:schemeClr val="accent2"/>
                </a:solidFill>
              </a:rPr>
              <a:t>response</a:t>
            </a:r>
            <a:r>
              <a:rPr lang="en-US" sz="2400"/>
              <a:t> is </a:t>
            </a:r>
            <a:r>
              <a:rPr lang="en-US" sz="2400">
                <a:latin typeface="Times-Roman" charset="0"/>
              </a:rPr>
              <a:t>SRES = A3(RAND, Ki)</a:t>
            </a:r>
            <a:endParaRPr lang="en-US" sz="2400"/>
          </a:p>
          <a:p>
            <a:pPr lvl="1"/>
            <a:r>
              <a:rPr lang="en-US" sz="2400"/>
              <a:t>Base station verifies </a:t>
            </a:r>
            <a:r>
              <a:rPr lang="en-US" sz="2400">
                <a:latin typeface="Times-Roman" charset="0"/>
              </a:rPr>
              <a:t>SRES = XRES</a:t>
            </a:r>
          </a:p>
          <a:p>
            <a:r>
              <a:rPr lang="en-US" sz="2800" b="1">
                <a:solidFill>
                  <a:schemeClr val="accent2"/>
                </a:solidFill>
              </a:rPr>
              <a:t>Note:</a:t>
            </a:r>
            <a:r>
              <a:rPr lang="en-US" sz="2800"/>
              <a:t> </a:t>
            </a:r>
            <a:r>
              <a:rPr lang="en-US" sz="2800">
                <a:latin typeface="Times-Roman" charset="0"/>
              </a:rPr>
              <a:t>Ki</a:t>
            </a:r>
            <a:r>
              <a:rPr lang="en-US" sz="2800"/>
              <a:t> never leaves home network!</a:t>
            </a:r>
          </a:p>
        </p:txBody>
      </p:sp>
      <p:sp>
        <p:nvSpPr>
          <p:cNvPr id="4"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31FAF6CF-378C-49A4-8CF0-0F1C9B83BAEC}" type="slidenum">
              <a:rPr lang="en-US">
                <a:latin typeface="Times New Roman" pitchFamily="18" charset="0"/>
              </a:rPr>
              <a:pPr/>
              <a:t>71</a:t>
            </a:fld>
            <a:endParaRPr lang="en-US">
              <a:latin typeface="Times New Roman" pitchFamily="18" charset="0"/>
            </a:endParaRPr>
          </a:p>
        </p:txBody>
      </p:sp>
    </p:spTree>
    <p:extLst>
      <p:ext uri="{BB962C8B-B14F-4D97-AF65-F5344CB8AC3E}">
        <p14:creationId xmlns:p14="http://schemas.microsoft.com/office/powerpoint/2010/main" val="262417749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xfrm>
            <a:off x="685800" y="381000"/>
            <a:ext cx="7772400" cy="1143000"/>
          </a:xfrm>
        </p:spPr>
        <p:txBody>
          <a:bodyPr/>
          <a:lstStyle/>
          <a:p>
            <a:r>
              <a:rPr lang="en-US"/>
              <a:t>GSM: Confidentiality</a:t>
            </a:r>
          </a:p>
        </p:txBody>
      </p:sp>
      <p:sp>
        <p:nvSpPr>
          <p:cNvPr id="282627" name="Rectangle 3"/>
          <p:cNvSpPr>
            <a:spLocks noGrp="1" noChangeArrowheads="1"/>
          </p:cNvSpPr>
          <p:nvPr>
            <p:ph idx="1"/>
          </p:nvPr>
        </p:nvSpPr>
        <p:spPr>
          <a:xfrm>
            <a:off x="685800" y="1524000"/>
            <a:ext cx="8001000" cy="4648200"/>
          </a:xfrm>
        </p:spPr>
        <p:txBody>
          <a:bodyPr/>
          <a:lstStyle/>
          <a:p>
            <a:r>
              <a:rPr lang="en-US" sz="2800"/>
              <a:t>Data encrypted with stream cipher</a:t>
            </a:r>
          </a:p>
          <a:p>
            <a:r>
              <a:rPr lang="en-US" sz="2800"/>
              <a:t>Error rate estimated at about 1/1000</a:t>
            </a:r>
          </a:p>
          <a:p>
            <a:pPr lvl="1"/>
            <a:r>
              <a:rPr lang="en-US" sz="2400"/>
              <a:t>Error rate too high for a block cipher</a:t>
            </a:r>
          </a:p>
          <a:p>
            <a:r>
              <a:rPr lang="en-US" sz="2800"/>
              <a:t>Encryption key </a:t>
            </a:r>
            <a:r>
              <a:rPr lang="en-US" sz="2800">
                <a:latin typeface="Times-Roman" charset="0"/>
              </a:rPr>
              <a:t>Kc</a:t>
            </a:r>
            <a:endParaRPr lang="en-US" sz="2800"/>
          </a:p>
          <a:p>
            <a:pPr lvl="1"/>
            <a:r>
              <a:rPr lang="en-US" sz="2400"/>
              <a:t>Home network computes </a:t>
            </a:r>
            <a:r>
              <a:rPr lang="en-US" sz="2400">
                <a:latin typeface="Times-Roman" charset="0"/>
              </a:rPr>
              <a:t>Kc = A8(RAND, Ki)</a:t>
            </a:r>
            <a:r>
              <a:rPr lang="en-US" sz="2400"/>
              <a:t>, where </a:t>
            </a:r>
            <a:r>
              <a:rPr lang="en-US" sz="2400">
                <a:latin typeface="Times-Roman" charset="0"/>
              </a:rPr>
              <a:t>A8</a:t>
            </a:r>
            <a:r>
              <a:rPr lang="en-US" sz="2400"/>
              <a:t> is a hash</a:t>
            </a:r>
          </a:p>
          <a:p>
            <a:pPr lvl="1"/>
            <a:r>
              <a:rPr lang="en-US" sz="2400"/>
              <a:t>Then </a:t>
            </a:r>
            <a:r>
              <a:rPr lang="en-US" sz="2400">
                <a:latin typeface="Times-Roman" charset="0"/>
              </a:rPr>
              <a:t>Kc </a:t>
            </a:r>
            <a:r>
              <a:rPr lang="en-US" sz="2400"/>
              <a:t>sent to base station with</a:t>
            </a:r>
            <a:r>
              <a:rPr lang="en-US" sz="2400">
                <a:latin typeface="Times-Roman" charset="0"/>
              </a:rPr>
              <a:t> (RAND,XRES)</a:t>
            </a:r>
            <a:endParaRPr lang="en-US" sz="2400"/>
          </a:p>
          <a:p>
            <a:pPr lvl="1"/>
            <a:r>
              <a:rPr lang="en-US" sz="2400"/>
              <a:t>Mobile computes </a:t>
            </a:r>
            <a:r>
              <a:rPr lang="en-US" sz="2400">
                <a:latin typeface="Times-Roman" charset="0"/>
              </a:rPr>
              <a:t>Kc = A8(RAND, Ki)</a:t>
            </a:r>
          </a:p>
          <a:p>
            <a:pPr lvl="1"/>
            <a:r>
              <a:rPr lang="en-US" sz="2400"/>
              <a:t>Keystream generated from </a:t>
            </a:r>
            <a:r>
              <a:rPr lang="en-US" sz="2400">
                <a:latin typeface="Times-Roman" charset="0"/>
              </a:rPr>
              <a:t>A5(Kc)</a:t>
            </a:r>
            <a:endParaRPr lang="en-US" sz="2400"/>
          </a:p>
          <a:p>
            <a:r>
              <a:rPr lang="en-US" sz="2800" b="1">
                <a:solidFill>
                  <a:schemeClr val="accent2"/>
                </a:solidFill>
              </a:rPr>
              <a:t>Note:</a:t>
            </a:r>
            <a:r>
              <a:rPr lang="en-US" sz="2800"/>
              <a:t> </a:t>
            </a:r>
            <a:r>
              <a:rPr lang="en-US" sz="2800">
                <a:latin typeface="Times-Roman" charset="0"/>
              </a:rPr>
              <a:t>Ki</a:t>
            </a:r>
            <a:r>
              <a:rPr lang="en-US" sz="2800"/>
              <a:t> never leaves home network!</a:t>
            </a:r>
          </a:p>
        </p:txBody>
      </p:sp>
      <p:sp>
        <p:nvSpPr>
          <p:cNvPr id="4"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202A65AD-8FA4-41D5-9F12-EE0E8635AE8B}" type="slidenum">
              <a:rPr lang="en-US">
                <a:latin typeface="Times New Roman" pitchFamily="18" charset="0"/>
              </a:rPr>
              <a:pPr/>
              <a:t>72</a:t>
            </a:fld>
            <a:endParaRPr lang="en-US">
              <a:latin typeface="Times New Roman" pitchFamily="18" charset="0"/>
            </a:endParaRPr>
          </a:p>
        </p:txBody>
      </p:sp>
    </p:spTree>
    <p:extLst>
      <p:ext uri="{BB962C8B-B14F-4D97-AF65-F5344CB8AC3E}">
        <p14:creationId xmlns:p14="http://schemas.microsoft.com/office/powerpoint/2010/main" val="274349214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685800" y="304800"/>
            <a:ext cx="7772400" cy="1143000"/>
          </a:xfrm>
        </p:spPr>
        <p:txBody>
          <a:bodyPr/>
          <a:lstStyle/>
          <a:p>
            <a:r>
              <a:rPr lang="en-US"/>
              <a:t>GSM Security</a:t>
            </a:r>
          </a:p>
        </p:txBody>
      </p:sp>
      <p:sp>
        <p:nvSpPr>
          <p:cNvPr id="283651" name="Rectangle 3"/>
          <p:cNvSpPr>
            <a:spLocks noGrp="1" noChangeArrowheads="1"/>
          </p:cNvSpPr>
          <p:nvPr>
            <p:ph idx="1"/>
          </p:nvPr>
        </p:nvSpPr>
        <p:spPr>
          <a:xfrm>
            <a:off x="685800" y="3352800"/>
            <a:ext cx="8077200" cy="2819400"/>
          </a:xfrm>
        </p:spPr>
        <p:txBody>
          <a:bodyPr/>
          <a:lstStyle/>
          <a:p>
            <a:r>
              <a:rPr lang="en-US" sz="2400">
                <a:latin typeface="Times-Roman" charset="0"/>
              </a:rPr>
              <a:t>SRES</a:t>
            </a:r>
            <a:r>
              <a:rPr lang="en-US" sz="2400"/>
              <a:t> and </a:t>
            </a:r>
            <a:r>
              <a:rPr lang="en-US" sz="2400">
                <a:latin typeface="Times-Roman" charset="0"/>
              </a:rPr>
              <a:t>Kc</a:t>
            </a:r>
            <a:r>
              <a:rPr lang="en-US" sz="2400"/>
              <a:t> must be uncorrelated</a:t>
            </a:r>
          </a:p>
          <a:p>
            <a:pPr lvl="1"/>
            <a:r>
              <a:rPr lang="en-US" sz="2000"/>
              <a:t>Even though both are derived from </a:t>
            </a:r>
            <a:r>
              <a:rPr lang="en-US" sz="2000">
                <a:latin typeface="Times-Roman" charset="0"/>
              </a:rPr>
              <a:t>RAND</a:t>
            </a:r>
            <a:r>
              <a:rPr lang="en-US" sz="2000"/>
              <a:t> and </a:t>
            </a:r>
            <a:r>
              <a:rPr lang="en-US" sz="2000">
                <a:latin typeface="Times-Roman" charset="0"/>
              </a:rPr>
              <a:t>Ki</a:t>
            </a:r>
            <a:endParaRPr lang="en-US" sz="2000"/>
          </a:p>
          <a:p>
            <a:r>
              <a:rPr lang="en-US" sz="2400"/>
              <a:t>Must not be possible to deduce </a:t>
            </a:r>
            <a:r>
              <a:rPr lang="en-US" sz="2400">
                <a:latin typeface="Times-Roman" charset="0"/>
              </a:rPr>
              <a:t>Ki</a:t>
            </a:r>
            <a:r>
              <a:rPr lang="en-US" sz="2400"/>
              <a:t> from known </a:t>
            </a:r>
            <a:r>
              <a:rPr lang="en-US" sz="2400">
                <a:latin typeface="Times-Roman" charset="0"/>
              </a:rPr>
              <a:t>RAND/SRES</a:t>
            </a:r>
            <a:r>
              <a:rPr lang="en-US" sz="2400"/>
              <a:t> pairs (known plaintext attack)</a:t>
            </a:r>
          </a:p>
          <a:p>
            <a:r>
              <a:rPr lang="en-US" sz="2400"/>
              <a:t>Must not be possible to deduce </a:t>
            </a:r>
            <a:r>
              <a:rPr lang="en-US" sz="2400">
                <a:latin typeface="Times-Roman" charset="0"/>
              </a:rPr>
              <a:t>Ki</a:t>
            </a:r>
            <a:r>
              <a:rPr lang="en-US" sz="2400"/>
              <a:t> from chosen </a:t>
            </a:r>
            <a:r>
              <a:rPr lang="en-US" sz="2400">
                <a:latin typeface="Times-Roman" charset="0"/>
              </a:rPr>
              <a:t>RAND/SRES</a:t>
            </a:r>
            <a:r>
              <a:rPr lang="en-US" sz="2400"/>
              <a:t> pairs (chosen plaintext attack)</a:t>
            </a:r>
          </a:p>
          <a:p>
            <a:pPr lvl="1"/>
            <a:r>
              <a:rPr lang="en-US" sz="2000"/>
              <a:t>With possession of SIM, attacker can choose </a:t>
            </a:r>
            <a:r>
              <a:rPr lang="en-US" sz="2000">
                <a:latin typeface="Times-Roman" charset="0"/>
              </a:rPr>
              <a:t>RAND</a:t>
            </a:r>
            <a:r>
              <a:rPr lang="en-US" sz="2000"/>
              <a:t>’s </a:t>
            </a:r>
          </a:p>
        </p:txBody>
      </p:sp>
      <p:sp>
        <p:nvSpPr>
          <p:cNvPr id="22"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0B3B9933-26BF-40ED-9CE4-FDF3248208B4}" type="slidenum">
              <a:rPr lang="en-US">
                <a:latin typeface="Times New Roman" pitchFamily="18" charset="0"/>
              </a:rPr>
              <a:pPr/>
              <a:t>73</a:t>
            </a:fld>
            <a:endParaRPr lang="en-US">
              <a:latin typeface="Times New Roman" pitchFamily="18" charset="0"/>
            </a:endParaRPr>
          </a:p>
        </p:txBody>
      </p:sp>
      <p:sp>
        <p:nvSpPr>
          <p:cNvPr id="283653" name="Rectangle 5"/>
          <p:cNvSpPr>
            <a:spLocks noChangeArrowheads="1"/>
          </p:cNvSpPr>
          <p:nvPr/>
        </p:nvSpPr>
        <p:spPr bwMode="auto">
          <a:xfrm>
            <a:off x="381000" y="2530475"/>
            <a:ext cx="973138" cy="446088"/>
          </a:xfrm>
          <a:prstGeom prst="rect">
            <a:avLst/>
          </a:prstGeom>
          <a:noFill/>
          <a:ln w="9525">
            <a:noFill/>
            <a:miter lim="800000"/>
            <a:headEnd/>
            <a:tailEnd/>
          </a:ln>
          <a:effectLst/>
        </p:spPr>
        <p:txBody>
          <a:bodyPr wrap="none">
            <a:spAutoFit/>
          </a:bodyPr>
          <a:lstStyle/>
          <a:p>
            <a:r>
              <a:rPr lang="en-US" sz="2000" b="0"/>
              <a:t>Mobile</a:t>
            </a:r>
          </a:p>
        </p:txBody>
      </p:sp>
      <p:sp>
        <p:nvSpPr>
          <p:cNvPr id="283654" name="Rectangle 6"/>
          <p:cNvSpPr>
            <a:spLocks noChangeArrowheads="1"/>
          </p:cNvSpPr>
          <p:nvPr/>
        </p:nvSpPr>
        <p:spPr bwMode="auto">
          <a:xfrm>
            <a:off x="3962400" y="2590800"/>
            <a:ext cx="1066800" cy="657225"/>
          </a:xfrm>
          <a:prstGeom prst="rect">
            <a:avLst/>
          </a:prstGeom>
          <a:noFill/>
          <a:ln w="9525">
            <a:noFill/>
            <a:miter lim="800000"/>
            <a:headEnd/>
            <a:tailEnd/>
          </a:ln>
          <a:effectLst/>
        </p:spPr>
        <p:txBody>
          <a:bodyPr wrap="none">
            <a:spAutoFit/>
          </a:bodyPr>
          <a:lstStyle/>
          <a:p>
            <a:pPr algn="ctr">
              <a:lnSpc>
                <a:spcPct val="80000"/>
              </a:lnSpc>
            </a:pPr>
            <a:r>
              <a:rPr lang="en-US" sz="2000" b="0"/>
              <a:t>Base </a:t>
            </a:r>
          </a:p>
          <a:p>
            <a:pPr algn="ctr">
              <a:lnSpc>
                <a:spcPct val="80000"/>
              </a:lnSpc>
            </a:pPr>
            <a:r>
              <a:rPr lang="en-US" sz="2000" b="0"/>
              <a:t>Station</a:t>
            </a:r>
          </a:p>
        </p:txBody>
      </p:sp>
      <p:sp>
        <p:nvSpPr>
          <p:cNvPr id="283655" name="Line 7"/>
          <p:cNvSpPr>
            <a:spLocks noChangeShapeType="1"/>
          </p:cNvSpPr>
          <p:nvPr/>
        </p:nvSpPr>
        <p:spPr bwMode="auto">
          <a:xfrm flipH="1">
            <a:off x="1370013" y="2133600"/>
            <a:ext cx="25146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83656" name="Rectangle 8"/>
          <p:cNvSpPr>
            <a:spLocks noChangeArrowheads="1"/>
          </p:cNvSpPr>
          <p:nvPr/>
        </p:nvSpPr>
        <p:spPr bwMode="auto">
          <a:xfrm>
            <a:off x="2057400" y="1778000"/>
            <a:ext cx="1185863" cy="396875"/>
          </a:xfrm>
          <a:prstGeom prst="rect">
            <a:avLst/>
          </a:prstGeom>
          <a:noFill/>
          <a:ln w="9525">
            <a:noFill/>
            <a:miter lim="800000"/>
            <a:headEnd/>
            <a:tailEnd/>
          </a:ln>
          <a:effectLst/>
        </p:spPr>
        <p:txBody>
          <a:bodyPr wrap="none">
            <a:spAutoFit/>
          </a:bodyPr>
          <a:lstStyle/>
          <a:p>
            <a:r>
              <a:rPr lang="en-US" sz="2000" b="0">
                <a:latin typeface="Times-Roman" charset="0"/>
              </a:rPr>
              <a:t>4. RAND</a:t>
            </a:r>
          </a:p>
        </p:txBody>
      </p:sp>
      <p:sp>
        <p:nvSpPr>
          <p:cNvPr id="283657" name="Line 9"/>
          <p:cNvSpPr>
            <a:spLocks noChangeShapeType="1"/>
          </p:cNvSpPr>
          <p:nvPr/>
        </p:nvSpPr>
        <p:spPr bwMode="auto">
          <a:xfrm flipV="1">
            <a:off x="1371600" y="2616200"/>
            <a:ext cx="25146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83658" name="Rectangle 10"/>
          <p:cNvSpPr>
            <a:spLocks noChangeArrowheads="1"/>
          </p:cNvSpPr>
          <p:nvPr/>
        </p:nvSpPr>
        <p:spPr bwMode="auto">
          <a:xfrm>
            <a:off x="2055813" y="2251075"/>
            <a:ext cx="1158875" cy="396875"/>
          </a:xfrm>
          <a:prstGeom prst="rect">
            <a:avLst/>
          </a:prstGeom>
          <a:noFill/>
          <a:ln w="9525">
            <a:noFill/>
            <a:miter lim="800000"/>
            <a:headEnd/>
            <a:tailEnd/>
          </a:ln>
          <a:effectLst/>
        </p:spPr>
        <p:txBody>
          <a:bodyPr wrap="none">
            <a:spAutoFit/>
          </a:bodyPr>
          <a:lstStyle/>
          <a:p>
            <a:r>
              <a:rPr lang="en-US" sz="2000" b="0">
                <a:latin typeface="Times-Roman" charset="0"/>
              </a:rPr>
              <a:t>5. SRES</a:t>
            </a:r>
          </a:p>
        </p:txBody>
      </p:sp>
      <p:sp>
        <p:nvSpPr>
          <p:cNvPr id="283659" name="Line 11"/>
          <p:cNvSpPr>
            <a:spLocks noChangeShapeType="1"/>
          </p:cNvSpPr>
          <p:nvPr/>
        </p:nvSpPr>
        <p:spPr bwMode="auto">
          <a:xfrm flipV="1">
            <a:off x="1371600" y="3079750"/>
            <a:ext cx="2514600" cy="0"/>
          </a:xfrm>
          <a:prstGeom prst="line">
            <a:avLst/>
          </a:prstGeom>
          <a:noFill/>
          <a:ln w="50800">
            <a:solidFill>
              <a:schemeClr val="tx1"/>
            </a:solidFill>
            <a:round/>
            <a:headEnd type="triangle" w="med" len="med"/>
            <a:tailEnd type="triangle" w="med" len="med"/>
          </a:ln>
          <a:effectLst/>
        </p:spPr>
        <p:txBody>
          <a:bodyPr wrap="none" anchor="ctr"/>
          <a:lstStyle/>
          <a:p>
            <a:endParaRPr lang="en-US"/>
          </a:p>
        </p:txBody>
      </p:sp>
      <p:sp>
        <p:nvSpPr>
          <p:cNvPr id="283660" name="Rectangle 12"/>
          <p:cNvSpPr>
            <a:spLocks noChangeArrowheads="1"/>
          </p:cNvSpPr>
          <p:nvPr/>
        </p:nvSpPr>
        <p:spPr bwMode="auto">
          <a:xfrm>
            <a:off x="1552575" y="2705100"/>
            <a:ext cx="2151063" cy="411163"/>
          </a:xfrm>
          <a:prstGeom prst="rect">
            <a:avLst/>
          </a:prstGeom>
          <a:noFill/>
          <a:ln w="9525">
            <a:noFill/>
            <a:miter lim="800000"/>
            <a:headEnd/>
            <a:tailEnd/>
          </a:ln>
          <a:effectLst/>
        </p:spPr>
        <p:txBody>
          <a:bodyPr wrap="none">
            <a:spAutoFit/>
          </a:bodyPr>
          <a:lstStyle/>
          <a:p>
            <a:r>
              <a:rPr lang="en-US" sz="1800" b="0"/>
              <a:t>6. Encrypt with </a:t>
            </a:r>
            <a:r>
              <a:rPr lang="en-US" sz="1800" b="0">
                <a:latin typeface="Times-Roman" charset="0"/>
              </a:rPr>
              <a:t>Kc</a:t>
            </a:r>
            <a:endParaRPr lang="en-US" sz="2000" b="0"/>
          </a:p>
        </p:txBody>
      </p:sp>
      <p:sp>
        <p:nvSpPr>
          <p:cNvPr id="283662" name="Line 14"/>
          <p:cNvSpPr>
            <a:spLocks noChangeShapeType="1"/>
          </p:cNvSpPr>
          <p:nvPr/>
        </p:nvSpPr>
        <p:spPr bwMode="auto">
          <a:xfrm flipV="1">
            <a:off x="1370013" y="1676400"/>
            <a:ext cx="25146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83663" name="Rectangle 15"/>
          <p:cNvSpPr>
            <a:spLocks noChangeArrowheads="1"/>
          </p:cNvSpPr>
          <p:nvPr/>
        </p:nvSpPr>
        <p:spPr bwMode="auto">
          <a:xfrm>
            <a:off x="2057400" y="1320800"/>
            <a:ext cx="989013" cy="396875"/>
          </a:xfrm>
          <a:prstGeom prst="rect">
            <a:avLst/>
          </a:prstGeom>
          <a:noFill/>
          <a:ln w="9525">
            <a:noFill/>
            <a:miter lim="800000"/>
            <a:headEnd/>
            <a:tailEnd/>
          </a:ln>
          <a:effectLst/>
        </p:spPr>
        <p:txBody>
          <a:bodyPr wrap="none">
            <a:spAutoFit/>
          </a:bodyPr>
          <a:lstStyle/>
          <a:p>
            <a:r>
              <a:rPr lang="en-US" sz="2000" b="0">
                <a:latin typeface="Times-Roman" charset="0"/>
              </a:rPr>
              <a:t>1. IMSI</a:t>
            </a:r>
          </a:p>
        </p:txBody>
      </p:sp>
      <p:sp>
        <p:nvSpPr>
          <p:cNvPr id="283665" name="Rectangle 17"/>
          <p:cNvSpPr>
            <a:spLocks noChangeArrowheads="1"/>
          </p:cNvSpPr>
          <p:nvPr/>
        </p:nvSpPr>
        <p:spPr bwMode="auto">
          <a:xfrm>
            <a:off x="7475538" y="2543175"/>
            <a:ext cx="1211262" cy="657225"/>
          </a:xfrm>
          <a:prstGeom prst="rect">
            <a:avLst/>
          </a:prstGeom>
          <a:noFill/>
          <a:ln w="9525">
            <a:noFill/>
            <a:miter lim="800000"/>
            <a:headEnd/>
            <a:tailEnd/>
          </a:ln>
          <a:effectLst/>
        </p:spPr>
        <p:txBody>
          <a:bodyPr wrap="none">
            <a:spAutoFit/>
          </a:bodyPr>
          <a:lstStyle/>
          <a:p>
            <a:pPr algn="ctr">
              <a:lnSpc>
                <a:spcPct val="80000"/>
              </a:lnSpc>
            </a:pPr>
            <a:r>
              <a:rPr lang="en-US" sz="2000" b="0"/>
              <a:t>Home</a:t>
            </a:r>
          </a:p>
          <a:p>
            <a:pPr algn="ctr">
              <a:lnSpc>
                <a:spcPct val="80000"/>
              </a:lnSpc>
            </a:pPr>
            <a:r>
              <a:rPr lang="en-US" sz="2000" b="0"/>
              <a:t>Network</a:t>
            </a:r>
          </a:p>
        </p:txBody>
      </p:sp>
      <p:sp>
        <p:nvSpPr>
          <p:cNvPr id="283675" name="Line 27"/>
          <p:cNvSpPr>
            <a:spLocks noChangeShapeType="1"/>
          </p:cNvSpPr>
          <p:nvPr/>
        </p:nvSpPr>
        <p:spPr bwMode="auto">
          <a:xfrm flipH="1">
            <a:off x="5027613" y="2362200"/>
            <a:ext cx="25146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83676" name="Rectangle 28"/>
          <p:cNvSpPr>
            <a:spLocks noChangeArrowheads="1"/>
          </p:cNvSpPr>
          <p:nvPr/>
        </p:nvSpPr>
        <p:spPr bwMode="auto">
          <a:xfrm>
            <a:off x="5257800" y="2005013"/>
            <a:ext cx="2254250" cy="366712"/>
          </a:xfrm>
          <a:prstGeom prst="rect">
            <a:avLst/>
          </a:prstGeom>
          <a:noFill/>
          <a:ln w="9525">
            <a:noFill/>
            <a:miter lim="800000"/>
            <a:headEnd/>
            <a:tailEnd/>
          </a:ln>
          <a:effectLst/>
        </p:spPr>
        <p:txBody>
          <a:bodyPr wrap="none">
            <a:spAutoFit/>
          </a:bodyPr>
          <a:lstStyle/>
          <a:p>
            <a:r>
              <a:rPr lang="en-US" sz="1800" b="0">
                <a:latin typeface="Times-Roman" charset="0"/>
              </a:rPr>
              <a:t>3. (RAND,XRES,Kc)</a:t>
            </a:r>
            <a:endParaRPr lang="en-US" sz="2000" b="0">
              <a:latin typeface="Times-Roman" charset="0"/>
            </a:endParaRPr>
          </a:p>
        </p:txBody>
      </p:sp>
      <p:sp>
        <p:nvSpPr>
          <p:cNvPr id="283677" name="Line 29"/>
          <p:cNvSpPr>
            <a:spLocks noChangeShapeType="1"/>
          </p:cNvSpPr>
          <p:nvPr/>
        </p:nvSpPr>
        <p:spPr bwMode="auto">
          <a:xfrm>
            <a:off x="5029200" y="1905000"/>
            <a:ext cx="25146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83678" name="Rectangle 30"/>
          <p:cNvSpPr>
            <a:spLocks noChangeArrowheads="1"/>
          </p:cNvSpPr>
          <p:nvPr/>
        </p:nvSpPr>
        <p:spPr bwMode="auto">
          <a:xfrm>
            <a:off x="5716588" y="1524000"/>
            <a:ext cx="989012" cy="396875"/>
          </a:xfrm>
          <a:prstGeom prst="rect">
            <a:avLst/>
          </a:prstGeom>
          <a:noFill/>
          <a:ln w="9525">
            <a:noFill/>
            <a:miter lim="800000"/>
            <a:headEnd/>
            <a:tailEnd/>
          </a:ln>
          <a:effectLst/>
        </p:spPr>
        <p:txBody>
          <a:bodyPr wrap="none">
            <a:spAutoFit/>
          </a:bodyPr>
          <a:lstStyle/>
          <a:p>
            <a:r>
              <a:rPr lang="en-US" sz="2000" b="0">
                <a:latin typeface="Times-Roman" charset="0"/>
              </a:rPr>
              <a:t>2. IMSI</a:t>
            </a:r>
          </a:p>
        </p:txBody>
      </p:sp>
      <p:pic>
        <p:nvPicPr>
          <p:cNvPr id="283682" name="Picture 34"/>
          <p:cNvPicPr>
            <a:picLocks noChangeAspect="1" noChangeArrowheads="1"/>
          </p:cNvPicPr>
          <p:nvPr/>
        </p:nvPicPr>
        <p:blipFill>
          <a:blip r:embed="rId3" cstate="print"/>
          <a:srcRect/>
          <a:stretch>
            <a:fillRect/>
          </a:stretch>
        </p:blipFill>
        <p:spPr bwMode="auto">
          <a:xfrm>
            <a:off x="762000" y="1447800"/>
            <a:ext cx="261938" cy="990600"/>
          </a:xfrm>
          <a:prstGeom prst="rect">
            <a:avLst/>
          </a:prstGeom>
          <a:noFill/>
        </p:spPr>
      </p:pic>
      <p:pic>
        <p:nvPicPr>
          <p:cNvPr id="283683" name="Picture 35"/>
          <p:cNvPicPr>
            <a:picLocks noChangeAspect="1" noChangeArrowheads="1"/>
          </p:cNvPicPr>
          <p:nvPr/>
        </p:nvPicPr>
        <p:blipFill>
          <a:blip r:embed="rId4" cstate="print"/>
          <a:srcRect/>
          <a:stretch>
            <a:fillRect/>
          </a:stretch>
        </p:blipFill>
        <p:spPr bwMode="auto">
          <a:xfrm>
            <a:off x="3965575" y="1524000"/>
            <a:ext cx="911225" cy="1066800"/>
          </a:xfrm>
          <a:prstGeom prst="rect">
            <a:avLst/>
          </a:prstGeom>
          <a:noFill/>
        </p:spPr>
      </p:pic>
      <p:pic>
        <p:nvPicPr>
          <p:cNvPr id="283684" name="Picture 36"/>
          <p:cNvPicPr>
            <a:picLocks noChangeAspect="1" noChangeArrowheads="1"/>
          </p:cNvPicPr>
          <p:nvPr/>
        </p:nvPicPr>
        <p:blipFill>
          <a:blip r:embed="rId5" cstate="print"/>
          <a:srcRect/>
          <a:stretch>
            <a:fillRect/>
          </a:stretch>
        </p:blipFill>
        <p:spPr bwMode="auto">
          <a:xfrm>
            <a:off x="7772400" y="1593850"/>
            <a:ext cx="635000" cy="920750"/>
          </a:xfrm>
          <a:prstGeom prst="rect">
            <a:avLst/>
          </a:prstGeom>
          <a:noFill/>
        </p:spPr>
      </p:pic>
    </p:spTree>
    <p:extLst>
      <p:ext uri="{BB962C8B-B14F-4D97-AF65-F5344CB8AC3E}">
        <p14:creationId xmlns:p14="http://schemas.microsoft.com/office/powerpoint/2010/main" val="1460297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3662"/>
                                        </p:tgtEl>
                                        <p:attrNameLst>
                                          <p:attrName>style.visibility</p:attrName>
                                        </p:attrNameLst>
                                      </p:cBhvr>
                                      <p:to>
                                        <p:strVal val="visible"/>
                                      </p:to>
                                    </p:set>
                                    <p:anim calcmode="lin" valueType="num">
                                      <p:cBhvr additive="base">
                                        <p:cTn id="7" dur="500" fill="hold"/>
                                        <p:tgtEl>
                                          <p:spTgt spid="283662"/>
                                        </p:tgtEl>
                                        <p:attrNameLst>
                                          <p:attrName>ppt_x</p:attrName>
                                        </p:attrNameLst>
                                      </p:cBhvr>
                                      <p:tavLst>
                                        <p:tav tm="0">
                                          <p:val>
                                            <p:strVal val="0-#ppt_w/2"/>
                                          </p:val>
                                        </p:tav>
                                        <p:tav tm="100000">
                                          <p:val>
                                            <p:strVal val="#ppt_x"/>
                                          </p:val>
                                        </p:tav>
                                      </p:tavLst>
                                    </p:anim>
                                    <p:anim calcmode="lin" valueType="num">
                                      <p:cBhvr additive="base">
                                        <p:cTn id="8" dur="500" fill="hold"/>
                                        <p:tgtEl>
                                          <p:spTgt spid="28366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28366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8" presetClass="entr" presetSubtype="32" fill="hold" grpId="0" nodeType="clickEffect">
                                  <p:stCondLst>
                                    <p:cond delay="0"/>
                                  </p:stCondLst>
                                  <p:childTnLst>
                                    <p:set>
                                      <p:cBhvr>
                                        <p:cTn id="15" dur="1" fill="hold">
                                          <p:stCondLst>
                                            <p:cond delay="0"/>
                                          </p:stCondLst>
                                        </p:cTn>
                                        <p:tgtEl>
                                          <p:spTgt spid="283677"/>
                                        </p:tgtEl>
                                        <p:attrNameLst>
                                          <p:attrName>style.visibility</p:attrName>
                                        </p:attrNameLst>
                                      </p:cBhvr>
                                      <p:to>
                                        <p:strVal val="visible"/>
                                      </p:to>
                                    </p:set>
                                    <p:animEffect transition="in" filter="diamond(out)">
                                      <p:cBhvr>
                                        <p:cTn id="16" dur="500"/>
                                        <p:tgtEl>
                                          <p:spTgt spid="283677"/>
                                        </p:tgtEl>
                                      </p:cBhvr>
                                    </p:animEffec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28367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283675"/>
                                        </p:tgtEl>
                                        <p:attrNameLst>
                                          <p:attrName>style.visibility</p:attrName>
                                        </p:attrNameLst>
                                      </p:cBhvr>
                                      <p:to>
                                        <p:strVal val="visible"/>
                                      </p:to>
                                    </p:set>
                                    <p:anim calcmode="lin" valueType="num">
                                      <p:cBhvr additive="base">
                                        <p:cTn id="24" dur="500" fill="hold"/>
                                        <p:tgtEl>
                                          <p:spTgt spid="283675"/>
                                        </p:tgtEl>
                                        <p:attrNameLst>
                                          <p:attrName>ppt_x</p:attrName>
                                        </p:attrNameLst>
                                      </p:cBhvr>
                                      <p:tavLst>
                                        <p:tav tm="0">
                                          <p:val>
                                            <p:strVal val="1+#ppt_w/2"/>
                                          </p:val>
                                        </p:tav>
                                        <p:tav tm="100000">
                                          <p:val>
                                            <p:strVal val="#ppt_x"/>
                                          </p:val>
                                        </p:tav>
                                      </p:tavLst>
                                    </p:anim>
                                    <p:anim calcmode="lin" valueType="num">
                                      <p:cBhvr additive="base">
                                        <p:cTn id="25" dur="500" fill="hold"/>
                                        <p:tgtEl>
                                          <p:spTgt spid="283675"/>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499"/>
                                          </p:stCondLst>
                                        </p:cTn>
                                        <p:tgtEl>
                                          <p:spTgt spid="28367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entr" presetSubtype="87769668" fill="hold" grpId="0" nodeType="clickEffect">
                                  <p:stCondLst>
                                    <p:cond delay="0"/>
                                  </p:stCondLst>
                                  <p:childTnLst>
                                    <p:set>
                                      <p:cBhvr>
                                        <p:cTn id="32" dur="1" fill="hold">
                                          <p:stCondLst>
                                            <p:cond delay="499"/>
                                          </p:stCondLst>
                                        </p:cTn>
                                        <p:tgtEl>
                                          <p:spTgt spid="283655"/>
                                        </p:tgtEl>
                                        <p:attrNameLst>
                                          <p:attrName>style.visibility</p:attrName>
                                        </p:attrNameLst>
                                      </p:cBhvr>
                                      <p:to>
                                        <p:strVal val="visible"/>
                                      </p:to>
                                    </p:se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499"/>
                                          </p:stCondLst>
                                        </p:cTn>
                                        <p:tgtEl>
                                          <p:spTgt spid="28365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283657"/>
                                        </p:tgtEl>
                                        <p:attrNameLst>
                                          <p:attrName>style.visibility</p:attrName>
                                        </p:attrNameLst>
                                      </p:cBhvr>
                                      <p:to>
                                        <p:strVal val="visible"/>
                                      </p:to>
                                    </p:set>
                                    <p:anim calcmode="lin" valueType="num">
                                      <p:cBhvr additive="base">
                                        <p:cTn id="40" dur="500" fill="hold"/>
                                        <p:tgtEl>
                                          <p:spTgt spid="283657"/>
                                        </p:tgtEl>
                                        <p:attrNameLst>
                                          <p:attrName>ppt_x</p:attrName>
                                        </p:attrNameLst>
                                      </p:cBhvr>
                                      <p:tavLst>
                                        <p:tav tm="0">
                                          <p:val>
                                            <p:strVal val="0-#ppt_w/2"/>
                                          </p:val>
                                        </p:tav>
                                        <p:tav tm="100000">
                                          <p:val>
                                            <p:strVal val="#ppt_x"/>
                                          </p:val>
                                        </p:tav>
                                      </p:tavLst>
                                    </p:anim>
                                    <p:anim calcmode="lin" valueType="num">
                                      <p:cBhvr additive="base">
                                        <p:cTn id="41" dur="500" fill="hold"/>
                                        <p:tgtEl>
                                          <p:spTgt spid="283657"/>
                                        </p:tgtEl>
                                        <p:attrNameLst>
                                          <p:attrName>ppt_y</p:attrName>
                                        </p:attrNameLst>
                                      </p:cBhvr>
                                      <p:tavLst>
                                        <p:tav tm="0">
                                          <p:val>
                                            <p:strVal val="#ppt_y"/>
                                          </p:val>
                                        </p:tav>
                                        <p:tav tm="100000">
                                          <p:val>
                                            <p:strVal val="#ppt_y"/>
                                          </p:val>
                                        </p:tav>
                                      </p:tavLst>
                                    </p:anim>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499"/>
                                          </p:stCondLst>
                                        </p:cTn>
                                        <p:tgtEl>
                                          <p:spTgt spid="28365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0" presetClass="entr" presetSubtype="87772360" fill="hold" grpId="0" nodeType="clickEffect">
                                  <p:stCondLst>
                                    <p:cond delay="0"/>
                                  </p:stCondLst>
                                  <p:childTnLst>
                                    <p:set>
                                      <p:cBhvr>
                                        <p:cTn id="48" dur="1" fill="hold">
                                          <p:stCondLst>
                                            <p:cond delay="499"/>
                                          </p:stCondLst>
                                        </p:cTn>
                                        <p:tgtEl>
                                          <p:spTgt spid="283659"/>
                                        </p:tgtEl>
                                        <p:attrNameLst>
                                          <p:attrName>style.visibility</p:attrName>
                                        </p:attrNameLst>
                                      </p:cBhvr>
                                      <p:to>
                                        <p:strVal val="visible"/>
                                      </p:to>
                                    </p:set>
                                  </p:childTnLst>
                                </p:cTn>
                              </p:par>
                            </p:childTnLst>
                          </p:cTn>
                        </p:par>
                        <p:par>
                          <p:cTn id="49" fill="hold">
                            <p:stCondLst>
                              <p:cond delay="500"/>
                            </p:stCondLst>
                            <p:childTnLst>
                              <p:par>
                                <p:cTn id="50" presetID="1" presetClass="entr" presetSubtype="0" fill="hold" grpId="0" nodeType="afterEffect">
                                  <p:stCondLst>
                                    <p:cond delay="0"/>
                                  </p:stCondLst>
                                  <p:childTnLst>
                                    <p:set>
                                      <p:cBhvr>
                                        <p:cTn id="51" dur="1" fill="hold">
                                          <p:stCondLst>
                                            <p:cond delay="499"/>
                                          </p:stCondLst>
                                        </p:cTn>
                                        <p:tgtEl>
                                          <p:spTgt spid="28366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4" presetClass="entr" presetSubtype="32" fill="hold" grpId="0" nodeType="clickEffect">
                                  <p:stCondLst>
                                    <p:cond delay="0"/>
                                  </p:stCondLst>
                                  <p:childTnLst>
                                    <p:set>
                                      <p:cBhvr>
                                        <p:cTn id="55" dur="1" fill="hold">
                                          <p:stCondLst>
                                            <p:cond delay="0"/>
                                          </p:stCondLst>
                                        </p:cTn>
                                        <p:tgtEl>
                                          <p:spTgt spid="283651">
                                            <p:txEl>
                                              <p:pRg st="0" end="0"/>
                                            </p:txEl>
                                          </p:spTgt>
                                        </p:tgtEl>
                                        <p:attrNameLst>
                                          <p:attrName>style.visibility</p:attrName>
                                        </p:attrNameLst>
                                      </p:cBhvr>
                                      <p:to>
                                        <p:strVal val="visible"/>
                                      </p:to>
                                    </p:set>
                                    <p:animEffect transition="in" filter="box(out)">
                                      <p:cBhvr>
                                        <p:cTn id="56" dur="500"/>
                                        <p:tgtEl>
                                          <p:spTgt spid="283651">
                                            <p:txEl>
                                              <p:pRg st="0" end="0"/>
                                            </p:txEl>
                                          </p:spTgt>
                                        </p:tgtEl>
                                      </p:cBhvr>
                                    </p:animEffect>
                                  </p:childTnLst>
                                  <p:subTnLst>
                                    <p:audio>
                                      <p:cMediaNode>
                                        <p:cTn display="0" masterRel="sameClick">
                                          <p:stCondLst>
                                            <p:cond evt="begin" delay="0">
                                              <p:tn val="54"/>
                                            </p:cond>
                                          </p:stCondLst>
                                          <p:endCondLst>
                                            <p:cond evt="onStopAudio" delay="0">
                                              <p:tgtEl>
                                                <p:sldTgt/>
                                              </p:tgtEl>
                                            </p:cond>
                                          </p:endCondLst>
                                        </p:cTn>
                                        <p:tgtEl>
                                          <p:sndTgt r:embed="rId2" name="Camera"/>
                                        </p:tgtEl>
                                      </p:cMediaNode>
                                    </p:audio>
                                  </p:subTnLst>
                                </p:cTn>
                              </p:par>
                              <p:par>
                                <p:cTn id="57" presetID="4" presetClass="entr" presetSubtype="32" fill="hold" grpId="0" nodeType="withEffect">
                                  <p:stCondLst>
                                    <p:cond delay="0"/>
                                  </p:stCondLst>
                                  <p:childTnLst>
                                    <p:set>
                                      <p:cBhvr>
                                        <p:cTn id="58" dur="1" fill="hold">
                                          <p:stCondLst>
                                            <p:cond delay="0"/>
                                          </p:stCondLst>
                                        </p:cTn>
                                        <p:tgtEl>
                                          <p:spTgt spid="283651">
                                            <p:txEl>
                                              <p:pRg st="1" end="1"/>
                                            </p:txEl>
                                          </p:spTgt>
                                        </p:tgtEl>
                                        <p:attrNameLst>
                                          <p:attrName>style.visibility</p:attrName>
                                        </p:attrNameLst>
                                      </p:cBhvr>
                                      <p:to>
                                        <p:strVal val="visible"/>
                                      </p:to>
                                    </p:set>
                                    <p:animEffect transition="in" filter="box(out)">
                                      <p:cBhvr>
                                        <p:cTn id="59" dur="500"/>
                                        <p:tgtEl>
                                          <p:spTgt spid="283651">
                                            <p:txEl>
                                              <p:pRg st="1" end="1"/>
                                            </p:txEl>
                                          </p:spTgt>
                                        </p:tgtEl>
                                      </p:cBhvr>
                                    </p:animEffect>
                                  </p:childTnLst>
                                  <p:subTnLst>
                                    <p:audio>
                                      <p:cMediaNode>
                                        <p:cTn display="0" masterRel="sameClick">
                                          <p:stCondLst>
                                            <p:cond evt="begin" delay="0">
                                              <p:tn val="57"/>
                                            </p:cond>
                                          </p:stCondLst>
                                          <p:endCondLst>
                                            <p:cond evt="onStopAudio" delay="0">
                                              <p:tgtEl>
                                                <p:sldTgt/>
                                              </p:tgtEl>
                                            </p:cond>
                                          </p:endCondLst>
                                        </p:cTn>
                                        <p:tgtEl>
                                          <p:sndTgt r:embed="rId2" name="Camera"/>
                                        </p:tgtEl>
                                      </p:cMediaNode>
                                    </p:audio>
                                  </p:subTnLst>
                                </p:cTn>
                              </p:par>
                            </p:childTnLst>
                          </p:cTn>
                        </p:par>
                      </p:childTnLst>
                    </p:cTn>
                  </p:par>
                  <p:par>
                    <p:cTn id="60" fill="hold">
                      <p:stCondLst>
                        <p:cond delay="indefinite"/>
                      </p:stCondLst>
                      <p:childTnLst>
                        <p:par>
                          <p:cTn id="61" fill="hold">
                            <p:stCondLst>
                              <p:cond delay="0"/>
                            </p:stCondLst>
                            <p:childTnLst>
                              <p:par>
                                <p:cTn id="62" presetID="4" presetClass="entr" presetSubtype="32" fill="hold" grpId="0" nodeType="clickEffect">
                                  <p:stCondLst>
                                    <p:cond delay="0"/>
                                  </p:stCondLst>
                                  <p:childTnLst>
                                    <p:set>
                                      <p:cBhvr>
                                        <p:cTn id="63" dur="1" fill="hold">
                                          <p:stCondLst>
                                            <p:cond delay="0"/>
                                          </p:stCondLst>
                                        </p:cTn>
                                        <p:tgtEl>
                                          <p:spTgt spid="283651">
                                            <p:txEl>
                                              <p:pRg st="2" end="2"/>
                                            </p:txEl>
                                          </p:spTgt>
                                        </p:tgtEl>
                                        <p:attrNameLst>
                                          <p:attrName>style.visibility</p:attrName>
                                        </p:attrNameLst>
                                      </p:cBhvr>
                                      <p:to>
                                        <p:strVal val="visible"/>
                                      </p:to>
                                    </p:set>
                                    <p:animEffect transition="in" filter="box(out)">
                                      <p:cBhvr>
                                        <p:cTn id="64" dur="500"/>
                                        <p:tgtEl>
                                          <p:spTgt spid="283651">
                                            <p:txEl>
                                              <p:pRg st="2" end="2"/>
                                            </p:txEl>
                                          </p:spTgt>
                                        </p:tgtEl>
                                      </p:cBhvr>
                                    </p:animEffect>
                                  </p:childTnLst>
                                  <p:subTnLst>
                                    <p:audio>
                                      <p:cMediaNode>
                                        <p:cTn display="0" masterRel="sameClick">
                                          <p:stCondLst>
                                            <p:cond evt="begin" delay="0">
                                              <p:tn val="62"/>
                                            </p:cond>
                                          </p:stCondLst>
                                          <p:endCondLst>
                                            <p:cond evt="onStopAudio" delay="0">
                                              <p:tgtEl>
                                                <p:sldTgt/>
                                              </p:tgtEl>
                                            </p:cond>
                                          </p:endCondLst>
                                        </p:cTn>
                                        <p:tgtEl>
                                          <p:sndTgt r:embed="rId2" name="Camera"/>
                                        </p:tgtEl>
                                      </p:cMediaNode>
                                    </p:audio>
                                  </p:subTnLst>
                                </p:cTn>
                              </p:par>
                            </p:childTnLst>
                          </p:cTn>
                        </p:par>
                      </p:childTnLst>
                    </p:cTn>
                  </p:par>
                  <p:par>
                    <p:cTn id="65" fill="hold">
                      <p:stCondLst>
                        <p:cond delay="indefinite"/>
                      </p:stCondLst>
                      <p:childTnLst>
                        <p:par>
                          <p:cTn id="66" fill="hold">
                            <p:stCondLst>
                              <p:cond delay="0"/>
                            </p:stCondLst>
                            <p:childTnLst>
                              <p:par>
                                <p:cTn id="67" presetID="4" presetClass="entr" presetSubtype="32" fill="hold" grpId="0" nodeType="clickEffect">
                                  <p:stCondLst>
                                    <p:cond delay="0"/>
                                  </p:stCondLst>
                                  <p:childTnLst>
                                    <p:set>
                                      <p:cBhvr>
                                        <p:cTn id="68" dur="1" fill="hold">
                                          <p:stCondLst>
                                            <p:cond delay="0"/>
                                          </p:stCondLst>
                                        </p:cTn>
                                        <p:tgtEl>
                                          <p:spTgt spid="283651">
                                            <p:txEl>
                                              <p:pRg st="3" end="3"/>
                                            </p:txEl>
                                          </p:spTgt>
                                        </p:tgtEl>
                                        <p:attrNameLst>
                                          <p:attrName>style.visibility</p:attrName>
                                        </p:attrNameLst>
                                      </p:cBhvr>
                                      <p:to>
                                        <p:strVal val="visible"/>
                                      </p:to>
                                    </p:set>
                                    <p:animEffect transition="in" filter="box(out)">
                                      <p:cBhvr>
                                        <p:cTn id="69" dur="500"/>
                                        <p:tgtEl>
                                          <p:spTgt spid="283651">
                                            <p:txEl>
                                              <p:pRg st="3" end="3"/>
                                            </p:txEl>
                                          </p:spTgt>
                                        </p:tgtEl>
                                      </p:cBhvr>
                                    </p:animEffect>
                                  </p:childTnLst>
                                  <p:subTnLst>
                                    <p:audio>
                                      <p:cMediaNode>
                                        <p:cTn display="0" masterRel="sameClick">
                                          <p:stCondLst>
                                            <p:cond evt="begin" delay="0">
                                              <p:tn val="67"/>
                                            </p:cond>
                                          </p:stCondLst>
                                          <p:endCondLst>
                                            <p:cond evt="onStopAudio" delay="0">
                                              <p:tgtEl>
                                                <p:sldTgt/>
                                              </p:tgtEl>
                                            </p:cond>
                                          </p:endCondLst>
                                        </p:cTn>
                                        <p:tgtEl>
                                          <p:sndTgt r:embed="rId2" name="Camera"/>
                                        </p:tgtEl>
                                      </p:cMediaNode>
                                    </p:audio>
                                  </p:subTnLst>
                                </p:cTn>
                              </p:par>
                              <p:par>
                                <p:cTn id="70" presetID="4" presetClass="entr" presetSubtype="32" fill="hold" grpId="0" nodeType="withEffect">
                                  <p:stCondLst>
                                    <p:cond delay="0"/>
                                  </p:stCondLst>
                                  <p:childTnLst>
                                    <p:set>
                                      <p:cBhvr>
                                        <p:cTn id="71" dur="1" fill="hold">
                                          <p:stCondLst>
                                            <p:cond delay="0"/>
                                          </p:stCondLst>
                                        </p:cTn>
                                        <p:tgtEl>
                                          <p:spTgt spid="283651">
                                            <p:txEl>
                                              <p:pRg st="4" end="4"/>
                                            </p:txEl>
                                          </p:spTgt>
                                        </p:tgtEl>
                                        <p:attrNameLst>
                                          <p:attrName>style.visibility</p:attrName>
                                        </p:attrNameLst>
                                      </p:cBhvr>
                                      <p:to>
                                        <p:strVal val="visible"/>
                                      </p:to>
                                    </p:set>
                                    <p:animEffect transition="in" filter="box(out)">
                                      <p:cBhvr>
                                        <p:cTn id="72" dur="500"/>
                                        <p:tgtEl>
                                          <p:spTgt spid="283651">
                                            <p:txEl>
                                              <p:pRg st="4" end="4"/>
                                            </p:txEl>
                                          </p:spTgt>
                                        </p:tgtEl>
                                      </p:cBhvr>
                                    </p:animEffect>
                                  </p:childTnLst>
                                  <p:subTnLst>
                                    <p:audio>
                                      <p:cMediaNode>
                                        <p:cTn display="0" masterRel="sameClick">
                                          <p:stCondLst>
                                            <p:cond evt="begin" delay="0">
                                              <p:tn val="7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build="p" autoUpdateAnimBg="0"/>
      <p:bldP spid="283655" grpId="0" animBg="1"/>
      <p:bldP spid="283656" grpId="0" autoUpdateAnimBg="0"/>
      <p:bldP spid="283657" grpId="0" animBg="1"/>
      <p:bldP spid="283658" grpId="0" autoUpdateAnimBg="0"/>
      <p:bldP spid="283659" grpId="0" animBg="1"/>
      <p:bldP spid="283660" grpId="0" autoUpdateAnimBg="0"/>
      <p:bldP spid="283662" grpId="0" animBg="1"/>
      <p:bldP spid="283663" grpId="0" autoUpdateAnimBg="0"/>
      <p:bldP spid="283675" grpId="0" animBg="1"/>
      <p:bldP spid="283676" grpId="0" autoUpdateAnimBg="0"/>
      <p:bldP spid="283677" grpId="0" animBg="1"/>
      <p:bldP spid="283678"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685800" y="457200"/>
            <a:ext cx="7772400" cy="1143000"/>
          </a:xfrm>
        </p:spPr>
        <p:txBody>
          <a:bodyPr/>
          <a:lstStyle/>
          <a:p>
            <a:r>
              <a:rPr lang="en-US"/>
              <a:t>GSM Insecurity (1)</a:t>
            </a:r>
          </a:p>
        </p:txBody>
      </p:sp>
      <p:sp>
        <p:nvSpPr>
          <p:cNvPr id="284675" name="Rectangle 3"/>
          <p:cNvSpPr>
            <a:spLocks noGrp="1" noChangeArrowheads="1"/>
          </p:cNvSpPr>
          <p:nvPr>
            <p:ph idx="1"/>
          </p:nvPr>
        </p:nvSpPr>
        <p:spPr>
          <a:xfrm>
            <a:off x="533400" y="1676400"/>
            <a:ext cx="6934200" cy="4343400"/>
          </a:xfrm>
        </p:spPr>
        <p:txBody>
          <a:bodyPr/>
          <a:lstStyle/>
          <a:p>
            <a:r>
              <a:rPr lang="en-US" sz="2800"/>
              <a:t>Hash used for </a:t>
            </a:r>
            <a:r>
              <a:rPr lang="en-US" sz="2800">
                <a:latin typeface="Times-Roman" charset="0"/>
              </a:rPr>
              <a:t>A3/A8</a:t>
            </a:r>
            <a:r>
              <a:rPr lang="en-US" sz="2800"/>
              <a:t> is </a:t>
            </a:r>
            <a:r>
              <a:rPr lang="en-US" sz="2800">
                <a:latin typeface="Times-Roman" charset="0"/>
              </a:rPr>
              <a:t>COMP128</a:t>
            </a:r>
            <a:endParaRPr lang="en-US" sz="2800"/>
          </a:p>
          <a:p>
            <a:pPr lvl="1"/>
            <a:r>
              <a:rPr lang="en-US" sz="2400"/>
              <a:t>Broken by 160,000 chosen plaintexts</a:t>
            </a:r>
          </a:p>
          <a:p>
            <a:pPr lvl="1"/>
            <a:r>
              <a:rPr lang="en-US" sz="2400"/>
              <a:t>With SIM, can get </a:t>
            </a:r>
            <a:r>
              <a:rPr lang="en-US" sz="2400">
                <a:latin typeface="Times-Roman" charset="0"/>
              </a:rPr>
              <a:t>Ki</a:t>
            </a:r>
            <a:r>
              <a:rPr lang="en-US" sz="2400"/>
              <a:t> in 2 to 10 hours</a:t>
            </a:r>
          </a:p>
          <a:p>
            <a:r>
              <a:rPr lang="en-US" sz="2800"/>
              <a:t>Encryption between mobile and base station but </a:t>
            </a:r>
            <a:r>
              <a:rPr lang="en-US" sz="2800" b="1">
                <a:solidFill>
                  <a:schemeClr val="accent2"/>
                </a:solidFill>
              </a:rPr>
              <a:t>no encryption</a:t>
            </a:r>
            <a:r>
              <a:rPr lang="en-US" sz="2800"/>
              <a:t> from base station to base station controller</a:t>
            </a:r>
          </a:p>
          <a:p>
            <a:pPr lvl="1"/>
            <a:r>
              <a:rPr lang="en-US" sz="2400"/>
              <a:t>Often transmitted over microwave link</a:t>
            </a:r>
          </a:p>
          <a:p>
            <a:r>
              <a:rPr lang="en-US" sz="2800"/>
              <a:t>Encryption algorithm </a:t>
            </a:r>
            <a:r>
              <a:rPr lang="en-US" sz="2800">
                <a:latin typeface="Times-Roman" charset="0"/>
              </a:rPr>
              <a:t>A5/1</a:t>
            </a:r>
            <a:endParaRPr lang="en-US" sz="2800"/>
          </a:p>
          <a:p>
            <a:pPr lvl="1"/>
            <a:r>
              <a:rPr lang="en-US" sz="2400"/>
              <a:t>Broken with 2 seconds of known plaintext</a:t>
            </a:r>
          </a:p>
        </p:txBody>
      </p:sp>
      <p:sp>
        <p:nvSpPr>
          <p:cNvPr id="13"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F6EFB085-E527-447F-853A-B230D55ED440}" type="slidenum">
              <a:rPr lang="en-US">
                <a:latin typeface="Times New Roman" pitchFamily="18" charset="0"/>
              </a:rPr>
              <a:pPr/>
              <a:t>74</a:t>
            </a:fld>
            <a:endParaRPr lang="en-US">
              <a:latin typeface="Times New Roman" pitchFamily="18" charset="0"/>
            </a:endParaRPr>
          </a:p>
        </p:txBody>
      </p:sp>
      <p:pic>
        <p:nvPicPr>
          <p:cNvPr id="284685" name="Picture 13"/>
          <p:cNvPicPr>
            <a:picLocks noChangeAspect="1" noChangeArrowheads="1"/>
          </p:cNvPicPr>
          <p:nvPr/>
        </p:nvPicPr>
        <p:blipFill>
          <a:blip r:embed="rId2" cstate="print"/>
          <a:srcRect/>
          <a:stretch>
            <a:fillRect/>
          </a:stretch>
        </p:blipFill>
        <p:spPr bwMode="auto">
          <a:xfrm>
            <a:off x="7623175" y="1600200"/>
            <a:ext cx="911225" cy="1066800"/>
          </a:xfrm>
          <a:prstGeom prst="rect">
            <a:avLst/>
          </a:prstGeom>
          <a:noFill/>
        </p:spPr>
      </p:pic>
      <p:sp>
        <p:nvSpPr>
          <p:cNvPr id="284677" name="Rectangle 5"/>
          <p:cNvSpPr>
            <a:spLocks noChangeArrowheads="1"/>
          </p:cNvSpPr>
          <p:nvPr/>
        </p:nvSpPr>
        <p:spPr bwMode="auto">
          <a:xfrm>
            <a:off x="7543800" y="2724150"/>
            <a:ext cx="1066800" cy="657225"/>
          </a:xfrm>
          <a:prstGeom prst="rect">
            <a:avLst/>
          </a:prstGeom>
          <a:noFill/>
          <a:ln w="9525">
            <a:noFill/>
            <a:miter lim="800000"/>
            <a:headEnd/>
            <a:tailEnd/>
          </a:ln>
          <a:effectLst/>
        </p:spPr>
        <p:txBody>
          <a:bodyPr wrap="none">
            <a:spAutoFit/>
          </a:bodyPr>
          <a:lstStyle/>
          <a:p>
            <a:pPr algn="ctr">
              <a:lnSpc>
                <a:spcPct val="80000"/>
              </a:lnSpc>
            </a:pPr>
            <a:r>
              <a:rPr lang="en-US" sz="2000" b="0"/>
              <a:t>Base</a:t>
            </a:r>
          </a:p>
          <a:p>
            <a:pPr algn="ctr">
              <a:lnSpc>
                <a:spcPct val="80000"/>
              </a:lnSpc>
            </a:pPr>
            <a:r>
              <a:rPr lang="en-US" sz="2000" b="0"/>
              <a:t>Station</a:t>
            </a:r>
          </a:p>
        </p:txBody>
      </p:sp>
      <p:sp>
        <p:nvSpPr>
          <p:cNvPr id="284678" name="Rectangle 6"/>
          <p:cNvSpPr>
            <a:spLocks noChangeArrowheads="1"/>
          </p:cNvSpPr>
          <p:nvPr/>
        </p:nvSpPr>
        <p:spPr bwMode="auto">
          <a:xfrm>
            <a:off x="7612063" y="5080000"/>
            <a:ext cx="1379537" cy="939800"/>
          </a:xfrm>
          <a:prstGeom prst="rect">
            <a:avLst/>
          </a:prstGeom>
          <a:noFill/>
          <a:ln w="9525">
            <a:noFill/>
            <a:miter lim="800000"/>
            <a:headEnd/>
            <a:tailEnd/>
          </a:ln>
          <a:effectLst/>
        </p:spPr>
        <p:txBody>
          <a:bodyPr wrap="none">
            <a:spAutoFit/>
          </a:bodyPr>
          <a:lstStyle/>
          <a:p>
            <a:pPr algn="ctr">
              <a:lnSpc>
                <a:spcPct val="80000"/>
              </a:lnSpc>
            </a:pPr>
            <a:r>
              <a:rPr lang="en-US" sz="2000" b="0"/>
              <a:t>Base</a:t>
            </a:r>
          </a:p>
          <a:p>
            <a:pPr algn="ctr">
              <a:lnSpc>
                <a:spcPct val="80000"/>
              </a:lnSpc>
            </a:pPr>
            <a:r>
              <a:rPr lang="en-US" sz="2000" b="0"/>
              <a:t>Station</a:t>
            </a:r>
          </a:p>
          <a:p>
            <a:pPr algn="ctr">
              <a:lnSpc>
                <a:spcPct val="80000"/>
              </a:lnSpc>
            </a:pPr>
            <a:r>
              <a:rPr lang="en-US" sz="2000" b="0"/>
              <a:t>Controller</a:t>
            </a:r>
          </a:p>
        </p:txBody>
      </p:sp>
      <p:sp>
        <p:nvSpPr>
          <p:cNvPr id="284679" name="Rectangle 7"/>
          <p:cNvSpPr>
            <a:spLocks noChangeArrowheads="1"/>
          </p:cNvSpPr>
          <p:nvPr/>
        </p:nvSpPr>
        <p:spPr bwMode="auto">
          <a:xfrm>
            <a:off x="7932738" y="3838575"/>
            <a:ext cx="649287" cy="446088"/>
          </a:xfrm>
          <a:prstGeom prst="rect">
            <a:avLst/>
          </a:prstGeom>
          <a:noFill/>
          <a:ln w="9525">
            <a:noFill/>
            <a:miter lim="800000"/>
            <a:headEnd/>
            <a:tailEnd/>
          </a:ln>
          <a:effectLst/>
        </p:spPr>
        <p:txBody>
          <a:bodyPr wrap="none">
            <a:spAutoFit/>
          </a:bodyPr>
          <a:lstStyle/>
          <a:p>
            <a:r>
              <a:rPr lang="en-US" sz="2000" b="0"/>
              <a:t>VLR</a:t>
            </a:r>
          </a:p>
        </p:txBody>
      </p:sp>
      <p:sp>
        <p:nvSpPr>
          <p:cNvPr id="284680" name="Rectangle 8"/>
          <p:cNvSpPr>
            <a:spLocks noChangeArrowheads="1"/>
          </p:cNvSpPr>
          <p:nvPr/>
        </p:nvSpPr>
        <p:spPr bwMode="auto">
          <a:xfrm>
            <a:off x="7940675" y="3827463"/>
            <a:ext cx="609600" cy="457200"/>
          </a:xfrm>
          <a:prstGeom prst="rect">
            <a:avLst/>
          </a:prstGeom>
          <a:solidFill>
            <a:schemeClr val="accent1">
              <a:alpha val="0"/>
            </a:schemeClr>
          </a:solidFill>
          <a:ln w="9525">
            <a:solidFill>
              <a:schemeClr val="tx1"/>
            </a:solidFill>
            <a:miter lim="800000"/>
            <a:headEnd/>
            <a:tailEnd/>
          </a:ln>
          <a:effectLst/>
        </p:spPr>
        <p:txBody>
          <a:bodyPr wrap="none" anchor="ctr"/>
          <a:lstStyle/>
          <a:p>
            <a:endParaRPr lang="en-US"/>
          </a:p>
        </p:txBody>
      </p:sp>
      <p:sp>
        <p:nvSpPr>
          <p:cNvPr id="284682" name="Line 10"/>
          <p:cNvSpPr>
            <a:spLocks noChangeShapeType="1"/>
          </p:cNvSpPr>
          <p:nvPr/>
        </p:nvSpPr>
        <p:spPr bwMode="auto">
          <a:xfrm>
            <a:off x="8466138" y="2133600"/>
            <a:ext cx="304800" cy="0"/>
          </a:xfrm>
          <a:prstGeom prst="line">
            <a:avLst/>
          </a:prstGeom>
          <a:noFill/>
          <a:ln w="50800">
            <a:solidFill>
              <a:schemeClr val="tx1"/>
            </a:solidFill>
            <a:round/>
            <a:headEnd/>
            <a:tailEnd/>
          </a:ln>
          <a:effectLst/>
        </p:spPr>
        <p:txBody>
          <a:bodyPr wrap="none" anchor="ctr"/>
          <a:lstStyle/>
          <a:p>
            <a:endParaRPr lang="en-US"/>
          </a:p>
        </p:txBody>
      </p:sp>
      <p:sp>
        <p:nvSpPr>
          <p:cNvPr id="284683" name="Line 11"/>
          <p:cNvSpPr>
            <a:spLocks noChangeShapeType="1"/>
          </p:cNvSpPr>
          <p:nvPr/>
        </p:nvSpPr>
        <p:spPr bwMode="auto">
          <a:xfrm>
            <a:off x="8770938" y="2133600"/>
            <a:ext cx="0" cy="1828800"/>
          </a:xfrm>
          <a:prstGeom prst="line">
            <a:avLst/>
          </a:prstGeom>
          <a:noFill/>
          <a:ln w="50800">
            <a:solidFill>
              <a:schemeClr val="tx1"/>
            </a:solidFill>
            <a:round/>
            <a:headEnd/>
            <a:tailEnd/>
          </a:ln>
          <a:effectLst/>
        </p:spPr>
        <p:txBody>
          <a:bodyPr wrap="none" anchor="ctr"/>
          <a:lstStyle/>
          <a:p>
            <a:endParaRPr lang="en-US"/>
          </a:p>
        </p:txBody>
      </p:sp>
      <p:sp>
        <p:nvSpPr>
          <p:cNvPr id="284684" name="Line 12"/>
          <p:cNvSpPr>
            <a:spLocks noChangeShapeType="1"/>
          </p:cNvSpPr>
          <p:nvPr/>
        </p:nvSpPr>
        <p:spPr bwMode="auto">
          <a:xfrm flipH="1">
            <a:off x="8542338" y="3962400"/>
            <a:ext cx="228600" cy="0"/>
          </a:xfrm>
          <a:prstGeom prst="line">
            <a:avLst/>
          </a:prstGeom>
          <a:noFill/>
          <a:ln w="50800">
            <a:solidFill>
              <a:schemeClr val="tx1"/>
            </a:solidFill>
            <a:round/>
            <a:headEnd/>
            <a:tailEnd/>
          </a:ln>
          <a:effectLst/>
        </p:spPr>
        <p:txBody>
          <a:bodyPr wrap="none" anchor="ctr"/>
          <a:lstStyle/>
          <a:p>
            <a:endParaRPr lang="en-US"/>
          </a:p>
        </p:txBody>
      </p:sp>
      <p:pic>
        <p:nvPicPr>
          <p:cNvPr id="284686" name="Picture 14"/>
          <p:cNvPicPr>
            <a:picLocks noChangeAspect="1" noChangeArrowheads="1"/>
          </p:cNvPicPr>
          <p:nvPr/>
        </p:nvPicPr>
        <p:blipFill>
          <a:blip r:embed="rId3" cstate="print"/>
          <a:srcRect/>
          <a:stretch>
            <a:fillRect/>
          </a:stretch>
        </p:blipFill>
        <p:spPr bwMode="auto">
          <a:xfrm>
            <a:off x="8061325" y="4343400"/>
            <a:ext cx="473075" cy="762000"/>
          </a:xfrm>
          <a:prstGeom prst="rect">
            <a:avLst/>
          </a:prstGeom>
          <a:noFill/>
        </p:spPr>
      </p:pic>
    </p:spTree>
    <p:extLst>
      <p:ext uri="{BB962C8B-B14F-4D97-AF65-F5344CB8AC3E}">
        <p14:creationId xmlns:p14="http://schemas.microsoft.com/office/powerpoint/2010/main" val="234925844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en-US"/>
              <a:t>GSM Insecurity (2)</a:t>
            </a:r>
          </a:p>
        </p:txBody>
      </p:sp>
      <p:sp>
        <p:nvSpPr>
          <p:cNvPr id="285699" name="Rectangle 3"/>
          <p:cNvSpPr>
            <a:spLocks noGrp="1" noChangeArrowheads="1"/>
          </p:cNvSpPr>
          <p:nvPr>
            <p:ph idx="1"/>
          </p:nvPr>
        </p:nvSpPr>
        <p:spPr/>
        <p:txBody>
          <a:bodyPr/>
          <a:lstStyle/>
          <a:p>
            <a:r>
              <a:rPr lang="en-US" sz="2800" dirty="0"/>
              <a:t>Attacks on SIM card</a:t>
            </a:r>
          </a:p>
          <a:p>
            <a:pPr lvl="1"/>
            <a:r>
              <a:rPr lang="en-US" sz="2400" b="1" dirty="0">
                <a:solidFill>
                  <a:schemeClr val="accent2"/>
                </a:solidFill>
              </a:rPr>
              <a:t>Optical Fault Induction</a:t>
            </a:r>
            <a:r>
              <a:rPr lang="en-US" sz="2400" dirty="0"/>
              <a:t> </a:t>
            </a:r>
            <a:r>
              <a:rPr lang="en-US" sz="2400" dirty="0">
                <a:sym typeface="Symbol" pitchFamily="18" charset="2"/>
              </a:rPr>
              <a:t></a:t>
            </a:r>
            <a:r>
              <a:rPr lang="en-US" sz="2400" dirty="0"/>
              <a:t> can attack SIM with a flashbulb to recover </a:t>
            </a:r>
            <a:r>
              <a:rPr lang="en-US" sz="2400" dirty="0">
                <a:latin typeface="Times-Roman" charset="0"/>
              </a:rPr>
              <a:t>Ki</a:t>
            </a:r>
            <a:endParaRPr lang="en-US" sz="2400" dirty="0"/>
          </a:p>
          <a:p>
            <a:pPr lvl="1"/>
            <a:r>
              <a:rPr lang="en-US" sz="2400" b="1" dirty="0">
                <a:solidFill>
                  <a:schemeClr val="accent2"/>
                </a:solidFill>
              </a:rPr>
              <a:t>Partitioning Attacks</a:t>
            </a:r>
            <a:r>
              <a:rPr lang="en-US" sz="2400" dirty="0"/>
              <a:t> </a:t>
            </a:r>
            <a:r>
              <a:rPr lang="en-US" sz="2400" dirty="0">
                <a:sym typeface="Symbol" pitchFamily="18" charset="2"/>
              </a:rPr>
              <a:t></a:t>
            </a:r>
            <a:r>
              <a:rPr lang="en-US" sz="2400" dirty="0"/>
              <a:t> using timing and power consumption, can recover </a:t>
            </a:r>
            <a:r>
              <a:rPr lang="en-US" sz="2400" dirty="0">
                <a:latin typeface="Times-Roman" charset="0"/>
              </a:rPr>
              <a:t>Ki</a:t>
            </a:r>
            <a:r>
              <a:rPr lang="en-US" sz="2400" dirty="0"/>
              <a:t> with only 8 adaptively chosen “plaintexts”</a:t>
            </a:r>
          </a:p>
          <a:p>
            <a:r>
              <a:rPr lang="en-US" sz="2800" dirty="0"/>
              <a:t>With possession of SIM, attacker can recover </a:t>
            </a:r>
            <a:r>
              <a:rPr lang="en-US" sz="2800" dirty="0">
                <a:latin typeface="Times-Roman" charset="0"/>
              </a:rPr>
              <a:t>Ki</a:t>
            </a:r>
            <a:r>
              <a:rPr lang="en-US" sz="2800" dirty="0"/>
              <a:t> in seconds</a:t>
            </a:r>
          </a:p>
        </p:txBody>
      </p:sp>
      <p:sp>
        <p:nvSpPr>
          <p:cNvPr id="4"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57F213E3-4881-4BBA-8EA7-8B9EF2C07478}" type="slidenum">
              <a:rPr lang="en-US">
                <a:latin typeface="Times New Roman" pitchFamily="18" charset="0"/>
              </a:rPr>
              <a:pPr/>
              <a:t>75</a:t>
            </a:fld>
            <a:endParaRPr lang="en-US">
              <a:latin typeface="Times New Roman" pitchFamily="18" charset="0"/>
            </a:endParaRPr>
          </a:p>
        </p:txBody>
      </p:sp>
    </p:spTree>
    <p:extLst>
      <p:ext uri="{BB962C8B-B14F-4D97-AF65-F5344CB8AC3E}">
        <p14:creationId xmlns:p14="http://schemas.microsoft.com/office/powerpoint/2010/main" val="217522535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r>
              <a:rPr lang="en-US"/>
              <a:t>GSM Insecurity (3)</a:t>
            </a:r>
          </a:p>
        </p:txBody>
      </p:sp>
      <p:sp>
        <p:nvSpPr>
          <p:cNvPr id="286723" name="Rectangle 3"/>
          <p:cNvSpPr>
            <a:spLocks noGrp="1" noChangeArrowheads="1"/>
          </p:cNvSpPr>
          <p:nvPr>
            <p:ph idx="1"/>
          </p:nvPr>
        </p:nvSpPr>
        <p:spPr>
          <a:xfrm>
            <a:off x="685800" y="1676400"/>
            <a:ext cx="7772400" cy="1524000"/>
          </a:xfrm>
        </p:spPr>
        <p:txBody>
          <a:bodyPr/>
          <a:lstStyle/>
          <a:p>
            <a:r>
              <a:rPr lang="en-US" sz="2800" b="1">
                <a:solidFill>
                  <a:schemeClr val="accent2"/>
                </a:solidFill>
              </a:rPr>
              <a:t>Fake base station</a:t>
            </a:r>
            <a:r>
              <a:rPr lang="en-US" sz="2800"/>
              <a:t> exploits two flaws</a:t>
            </a:r>
          </a:p>
          <a:p>
            <a:pPr lvl="1"/>
            <a:r>
              <a:rPr lang="en-US" sz="2400"/>
              <a:t>Encryption not automatic</a:t>
            </a:r>
          </a:p>
          <a:p>
            <a:pPr lvl="1"/>
            <a:r>
              <a:rPr lang="en-US" sz="2400"/>
              <a:t>Base station not authenticated</a:t>
            </a:r>
          </a:p>
        </p:txBody>
      </p:sp>
      <p:sp>
        <p:nvSpPr>
          <p:cNvPr id="23"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C322CC4D-5269-4805-AB1A-59FA8FFE9086}" type="slidenum">
              <a:rPr lang="en-US">
                <a:latin typeface="Times New Roman" pitchFamily="18" charset="0"/>
              </a:rPr>
              <a:pPr/>
              <a:t>76</a:t>
            </a:fld>
            <a:endParaRPr lang="en-US">
              <a:latin typeface="Times New Roman" pitchFamily="18" charset="0"/>
            </a:endParaRPr>
          </a:p>
        </p:txBody>
      </p:sp>
      <p:pic>
        <p:nvPicPr>
          <p:cNvPr id="286745" name="Picture 25"/>
          <p:cNvPicPr>
            <a:picLocks noChangeAspect="1" noChangeArrowheads="1"/>
          </p:cNvPicPr>
          <p:nvPr/>
        </p:nvPicPr>
        <p:blipFill>
          <a:blip r:embed="rId3" cstate="print"/>
          <a:srcRect/>
          <a:stretch>
            <a:fillRect/>
          </a:stretch>
        </p:blipFill>
        <p:spPr bwMode="auto">
          <a:xfrm>
            <a:off x="7010400" y="3581400"/>
            <a:ext cx="911225" cy="1066800"/>
          </a:xfrm>
          <a:prstGeom prst="rect">
            <a:avLst/>
          </a:prstGeom>
          <a:noFill/>
        </p:spPr>
      </p:pic>
      <p:sp>
        <p:nvSpPr>
          <p:cNvPr id="286725" name="Rectangle 5"/>
          <p:cNvSpPr>
            <a:spLocks noChangeArrowheads="1"/>
          </p:cNvSpPr>
          <p:nvPr/>
        </p:nvSpPr>
        <p:spPr bwMode="auto">
          <a:xfrm>
            <a:off x="762000" y="4462463"/>
            <a:ext cx="973138" cy="446087"/>
          </a:xfrm>
          <a:prstGeom prst="rect">
            <a:avLst/>
          </a:prstGeom>
          <a:noFill/>
          <a:ln w="9525">
            <a:noFill/>
            <a:miter lim="800000"/>
            <a:headEnd/>
            <a:tailEnd/>
          </a:ln>
          <a:effectLst/>
        </p:spPr>
        <p:txBody>
          <a:bodyPr wrap="none">
            <a:spAutoFit/>
          </a:bodyPr>
          <a:lstStyle/>
          <a:p>
            <a:r>
              <a:rPr lang="en-US" sz="2000" b="0"/>
              <a:t>Mobile</a:t>
            </a:r>
          </a:p>
        </p:txBody>
      </p:sp>
      <p:sp>
        <p:nvSpPr>
          <p:cNvPr id="286727" name="Rectangle 7"/>
          <p:cNvSpPr>
            <a:spLocks noChangeArrowheads="1"/>
          </p:cNvSpPr>
          <p:nvPr/>
        </p:nvSpPr>
        <p:spPr bwMode="auto">
          <a:xfrm>
            <a:off x="6838950" y="4610100"/>
            <a:ext cx="1695450" cy="446088"/>
          </a:xfrm>
          <a:prstGeom prst="rect">
            <a:avLst/>
          </a:prstGeom>
          <a:noFill/>
          <a:ln w="9525">
            <a:noFill/>
            <a:miter lim="800000"/>
            <a:headEnd/>
            <a:tailEnd/>
          </a:ln>
          <a:effectLst/>
        </p:spPr>
        <p:txBody>
          <a:bodyPr wrap="none">
            <a:spAutoFit/>
          </a:bodyPr>
          <a:lstStyle/>
          <a:p>
            <a:pPr algn="ctr"/>
            <a:r>
              <a:rPr lang="en-US" sz="2000" b="0"/>
              <a:t>Base Station</a:t>
            </a:r>
          </a:p>
        </p:txBody>
      </p:sp>
      <p:sp>
        <p:nvSpPr>
          <p:cNvPr id="286728" name="Line 8"/>
          <p:cNvSpPr>
            <a:spLocks noChangeShapeType="1"/>
          </p:cNvSpPr>
          <p:nvPr/>
        </p:nvSpPr>
        <p:spPr bwMode="auto">
          <a:xfrm flipH="1">
            <a:off x="1828800" y="3775075"/>
            <a:ext cx="2055813"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86729" name="Rectangle 9"/>
          <p:cNvSpPr>
            <a:spLocks noChangeArrowheads="1"/>
          </p:cNvSpPr>
          <p:nvPr/>
        </p:nvSpPr>
        <p:spPr bwMode="auto">
          <a:xfrm>
            <a:off x="2449513" y="3379788"/>
            <a:ext cx="903287" cy="396875"/>
          </a:xfrm>
          <a:prstGeom prst="rect">
            <a:avLst/>
          </a:prstGeom>
          <a:noFill/>
          <a:ln w="9525">
            <a:noFill/>
            <a:miter lim="800000"/>
            <a:headEnd/>
            <a:tailEnd/>
          </a:ln>
          <a:effectLst/>
        </p:spPr>
        <p:txBody>
          <a:bodyPr wrap="none">
            <a:spAutoFit/>
          </a:bodyPr>
          <a:lstStyle/>
          <a:p>
            <a:r>
              <a:rPr lang="en-US" sz="2000" b="0">
                <a:latin typeface="Times-Roman" charset="0"/>
              </a:rPr>
              <a:t>RAND</a:t>
            </a:r>
          </a:p>
        </p:txBody>
      </p:sp>
      <p:sp>
        <p:nvSpPr>
          <p:cNvPr id="286730" name="Line 10"/>
          <p:cNvSpPr>
            <a:spLocks noChangeShapeType="1"/>
          </p:cNvSpPr>
          <p:nvPr/>
        </p:nvSpPr>
        <p:spPr bwMode="auto">
          <a:xfrm>
            <a:off x="1828800" y="4222750"/>
            <a:ext cx="20574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86731" name="Rectangle 11"/>
          <p:cNvSpPr>
            <a:spLocks noChangeArrowheads="1"/>
          </p:cNvSpPr>
          <p:nvPr/>
        </p:nvSpPr>
        <p:spPr bwMode="auto">
          <a:xfrm>
            <a:off x="2476500" y="3852863"/>
            <a:ext cx="876300" cy="396875"/>
          </a:xfrm>
          <a:prstGeom prst="rect">
            <a:avLst/>
          </a:prstGeom>
          <a:noFill/>
          <a:ln w="9525">
            <a:noFill/>
            <a:miter lim="800000"/>
            <a:headEnd/>
            <a:tailEnd/>
          </a:ln>
          <a:effectLst/>
        </p:spPr>
        <p:txBody>
          <a:bodyPr wrap="none">
            <a:spAutoFit/>
          </a:bodyPr>
          <a:lstStyle/>
          <a:p>
            <a:r>
              <a:rPr lang="en-US" sz="2000" b="0">
                <a:latin typeface="Times-Roman" charset="0"/>
              </a:rPr>
              <a:t>SRES</a:t>
            </a:r>
          </a:p>
        </p:txBody>
      </p:sp>
      <p:sp>
        <p:nvSpPr>
          <p:cNvPr id="286732" name="Line 12"/>
          <p:cNvSpPr>
            <a:spLocks noChangeShapeType="1"/>
          </p:cNvSpPr>
          <p:nvPr/>
        </p:nvSpPr>
        <p:spPr bwMode="auto">
          <a:xfrm flipV="1">
            <a:off x="1828800" y="4675188"/>
            <a:ext cx="2057400" cy="0"/>
          </a:xfrm>
          <a:prstGeom prst="line">
            <a:avLst/>
          </a:prstGeom>
          <a:noFill/>
          <a:ln w="50800">
            <a:solidFill>
              <a:schemeClr val="tx1"/>
            </a:solidFill>
            <a:round/>
            <a:headEnd type="triangle" w="med" len="med"/>
            <a:tailEnd type="triangle" w="med" len="med"/>
          </a:ln>
          <a:effectLst/>
        </p:spPr>
        <p:txBody>
          <a:bodyPr wrap="none" anchor="ctr"/>
          <a:lstStyle/>
          <a:p>
            <a:endParaRPr lang="en-US"/>
          </a:p>
        </p:txBody>
      </p:sp>
      <p:sp>
        <p:nvSpPr>
          <p:cNvPr id="286734" name="Rectangle 14"/>
          <p:cNvSpPr>
            <a:spLocks noChangeArrowheads="1"/>
          </p:cNvSpPr>
          <p:nvPr/>
        </p:nvSpPr>
        <p:spPr bwMode="auto">
          <a:xfrm>
            <a:off x="3867150" y="4495800"/>
            <a:ext cx="1695450" cy="657225"/>
          </a:xfrm>
          <a:prstGeom prst="rect">
            <a:avLst/>
          </a:prstGeom>
          <a:noFill/>
          <a:ln w="9525">
            <a:noFill/>
            <a:miter lim="800000"/>
            <a:headEnd/>
            <a:tailEnd/>
          </a:ln>
          <a:effectLst/>
        </p:spPr>
        <p:txBody>
          <a:bodyPr wrap="none">
            <a:spAutoFit/>
          </a:bodyPr>
          <a:lstStyle/>
          <a:p>
            <a:pPr algn="ctr">
              <a:lnSpc>
                <a:spcPct val="80000"/>
              </a:lnSpc>
            </a:pPr>
            <a:r>
              <a:rPr lang="en-US" sz="2000" b="0"/>
              <a:t>Fake </a:t>
            </a:r>
          </a:p>
          <a:p>
            <a:pPr algn="ctr">
              <a:lnSpc>
                <a:spcPct val="80000"/>
              </a:lnSpc>
            </a:pPr>
            <a:r>
              <a:rPr lang="en-US" sz="2000" b="0"/>
              <a:t>Base Station</a:t>
            </a:r>
          </a:p>
        </p:txBody>
      </p:sp>
      <p:sp>
        <p:nvSpPr>
          <p:cNvPr id="286735" name="Rectangle 15"/>
          <p:cNvSpPr>
            <a:spLocks noChangeArrowheads="1"/>
          </p:cNvSpPr>
          <p:nvPr/>
        </p:nvSpPr>
        <p:spPr bwMode="auto">
          <a:xfrm>
            <a:off x="2603500" y="4278313"/>
            <a:ext cx="520700" cy="446087"/>
          </a:xfrm>
          <a:prstGeom prst="rect">
            <a:avLst/>
          </a:prstGeom>
          <a:noFill/>
          <a:ln w="9525">
            <a:noFill/>
            <a:miter lim="800000"/>
            <a:headEnd/>
            <a:tailEnd/>
          </a:ln>
          <a:effectLst/>
        </p:spPr>
        <p:txBody>
          <a:bodyPr wrap="none">
            <a:spAutoFit/>
          </a:bodyPr>
          <a:lstStyle/>
          <a:p>
            <a:r>
              <a:rPr lang="en-US" sz="2000" b="0"/>
              <a:t>No</a:t>
            </a:r>
            <a:endParaRPr lang="en-US" sz="2000" b="0">
              <a:latin typeface="Times-Roman" charset="0"/>
            </a:endParaRPr>
          </a:p>
        </p:txBody>
      </p:sp>
      <p:sp>
        <p:nvSpPr>
          <p:cNvPr id="286736" name="Rectangle 16"/>
          <p:cNvSpPr>
            <a:spLocks noChangeArrowheads="1"/>
          </p:cNvSpPr>
          <p:nvPr/>
        </p:nvSpPr>
        <p:spPr bwMode="auto">
          <a:xfrm>
            <a:off x="2209800" y="4629150"/>
            <a:ext cx="1433513" cy="446088"/>
          </a:xfrm>
          <a:prstGeom prst="rect">
            <a:avLst/>
          </a:prstGeom>
          <a:noFill/>
          <a:ln w="9525">
            <a:noFill/>
            <a:miter lim="800000"/>
            <a:headEnd/>
            <a:tailEnd/>
          </a:ln>
          <a:effectLst/>
        </p:spPr>
        <p:txBody>
          <a:bodyPr wrap="none">
            <a:spAutoFit/>
          </a:bodyPr>
          <a:lstStyle/>
          <a:p>
            <a:r>
              <a:rPr lang="en-US" sz="2000" b="0"/>
              <a:t>encryption</a:t>
            </a:r>
          </a:p>
        </p:txBody>
      </p:sp>
      <p:sp>
        <p:nvSpPr>
          <p:cNvPr id="286737" name="Line 17"/>
          <p:cNvSpPr>
            <a:spLocks noChangeShapeType="1"/>
          </p:cNvSpPr>
          <p:nvPr/>
        </p:nvSpPr>
        <p:spPr bwMode="auto">
          <a:xfrm>
            <a:off x="5105400" y="4141788"/>
            <a:ext cx="1981200" cy="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86738" name="Rectangle 18"/>
          <p:cNvSpPr>
            <a:spLocks noChangeArrowheads="1"/>
          </p:cNvSpPr>
          <p:nvPr/>
        </p:nvSpPr>
        <p:spPr bwMode="auto">
          <a:xfrm>
            <a:off x="5541963" y="3733800"/>
            <a:ext cx="935037" cy="446088"/>
          </a:xfrm>
          <a:prstGeom prst="rect">
            <a:avLst/>
          </a:prstGeom>
          <a:noFill/>
          <a:ln w="9525">
            <a:noFill/>
            <a:miter lim="800000"/>
            <a:headEnd/>
            <a:tailEnd/>
          </a:ln>
          <a:effectLst/>
        </p:spPr>
        <p:txBody>
          <a:bodyPr wrap="none">
            <a:spAutoFit/>
          </a:bodyPr>
          <a:lstStyle/>
          <a:p>
            <a:r>
              <a:rPr lang="en-US" sz="2000" b="0"/>
              <a:t>Call to</a:t>
            </a:r>
          </a:p>
        </p:txBody>
      </p:sp>
      <p:sp>
        <p:nvSpPr>
          <p:cNvPr id="286739" name="Rectangle 19"/>
          <p:cNvSpPr>
            <a:spLocks noChangeArrowheads="1"/>
          </p:cNvSpPr>
          <p:nvPr/>
        </p:nvSpPr>
        <p:spPr bwMode="auto">
          <a:xfrm>
            <a:off x="5273675" y="4114800"/>
            <a:ext cx="1508125" cy="446088"/>
          </a:xfrm>
          <a:prstGeom prst="rect">
            <a:avLst/>
          </a:prstGeom>
          <a:noFill/>
          <a:ln w="9525">
            <a:noFill/>
            <a:miter lim="800000"/>
            <a:headEnd/>
            <a:tailEnd/>
          </a:ln>
          <a:effectLst/>
        </p:spPr>
        <p:txBody>
          <a:bodyPr wrap="none">
            <a:spAutoFit/>
          </a:bodyPr>
          <a:lstStyle/>
          <a:p>
            <a:r>
              <a:rPr lang="en-US" sz="2000" b="0"/>
              <a:t>destination</a:t>
            </a:r>
          </a:p>
        </p:txBody>
      </p:sp>
      <p:pic>
        <p:nvPicPr>
          <p:cNvPr id="286740" name="Picture 20"/>
          <p:cNvPicPr>
            <a:picLocks noChangeAspect="1" noChangeArrowheads="1"/>
          </p:cNvPicPr>
          <p:nvPr/>
        </p:nvPicPr>
        <p:blipFill>
          <a:blip r:embed="rId4" cstate="print"/>
          <a:srcRect/>
          <a:stretch>
            <a:fillRect/>
          </a:stretch>
        </p:blipFill>
        <p:spPr bwMode="auto">
          <a:xfrm>
            <a:off x="3581400" y="4038600"/>
            <a:ext cx="381000" cy="379413"/>
          </a:xfrm>
          <a:prstGeom prst="rect">
            <a:avLst/>
          </a:prstGeom>
          <a:noFill/>
        </p:spPr>
      </p:pic>
      <p:sp>
        <p:nvSpPr>
          <p:cNvPr id="286741" name="Rectangle 21"/>
          <p:cNvSpPr>
            <a:spLocks noChangeArrowheads="1"/>
          </p:cNvSpPr>
          <p:nvPr/>
        </p:nvSpPr>
        <p:spPr bwMode="auto">
          <a:xfrm>
            <a:off x="685800" y="5410200"/>
            <a:ext cx="7772400" cy="609600"/>
          </a:xfrm>
          <a:prstGeom prst="rect">
            <a:avLst/>
          </a:prstGeom>
          <a:noFill/>
          <a:ln w="9525">
            <a:noFill/>
            <a:miter lim="800000"/>
            <a:headEnd/>
            <a:tailEnd/>
          </a:ln>
          <a:effectLst/>
        </p:spPr>
        <p:txBody>
          <a:bodyPr/>
          <a:lstStyle/>
          <a:p>
            <a:pPr marL="342900" indent="-342900">
              <a:lnSpc>
                <a:spcPct val="90000"/>
              </a:lnSpc>
              <a:spcBef>
                <a:spcPct val="20000"/>
              </a:spcBef>
              <a:buClr>
                <a:schemeClr val="accent2"/>
              </a:buClr>
              <a:buSzPct val="75000"/>
              <a:buFont typeface="Wingdings" pitchFamily="2" charset="2"/>
              <a:buChar char="q"/>
            </a:pPr>
            <a:r>
              <a:rPr lang="en-US" sz="2800">
                <a:solidFill>
                  <a:schemeClr val="accent2"/>
                </a:solidFill>
              </a:rPr>
              <a:t>Note:</a:t>
            </a:r>
            <a:r>
              <a:rPr lang="en-US" sz="2800"/>
              <a:t> </a:t>
            </a:r>
            <a:r>
              <a:rPr lang="en-US" sz="2800" b="0"/>
              <a:t>The bill goes to fake base station!</a:t>
            </a:r>
          </a:p>
        </p:txBody>
      </p:sp>
      <p:pic>
        <p:nvPicPr>
          <p:cNvPr id="286744" name="Picture 24"/>
          <p:cNvPicPr>
            <a:picLocks noChangeAspect="1" noChangeArrowheads="1"/>
          </p:cNvPicPr>
          <p:nvPr/>
        </p:nvPicPr>
        <p:blipFill>
          <a:blip r:embed="rId5" cstate="print"/>
          <a:srcRect/>
          <a:stretch>
            <a:fillRect/>
          </a:stretch>
        </p:blipFill>
        <p:spPr bwMode="auto">
          <a:xfrm>
            <a:off x="1143000" y="3371850"/>
            <a:ext cx="277813" cy="1047750"/>
          </a:xfrm>
          <a:prstGeom prst="rect">
            <a:avLst/>
          </a:prstGeom>
          <a:noFill/>
        </p:spPr>
      </p:pic>
      <p:pic>
        <p:nvPicPr>
          <p:cNvPr id="286746" name="Picture 26"/>
          <p:cNvPicPr>
            <a:picLocks noChangeAspect="1" noChangeArrowheads="1"/>
          </p:cNvPicPr>
          <p:nvPr/>
        </p:nvPicPr>
        <p:blipFill>
          <a:blip r:embed="rId6" cstate="print"/>
          <a:srcRect/>
          <a:stretch>
            <a:fillRect/>
          </a:stretch>
        </p:blipFill>
        <p:spPr bwMode="auto">
          <a:xfrm>
            <a:off x="4322763" y="3429000"/>
            <a:ext cx="401637" cy="552450"/>
          </a:xfrm>
          <a:prstGeom prst="rect">
            <a:avLst/>
          </a:prstGeom>
          <a:noFill/>
        </p:spPr>
      </p:pic>
      <p:pic>
        <p:nvPicPr>
          <p:cNvPr id="286747" name="Picture 27"/>
          <p:cNvPicPr>
            <a:picLocks noChangeAspect="1" noChangeArrowheads="1"/>
          </p:cNvPicPr>
          <p:nvPr/>
        </p:nvPicPr>
        <p:blipFill>
          <a:blip r:embed="rId7" cstate="print"/>
          <a:srcRect/>
          <a:stretch>
            <a:fillRect/>
          </a:stretch>
        </p:blipFill>
        <p:spPr bwMode="auto">
          <a:xfrm>
            <a:off x="4167188" y="3962400"/>
            <a:ext cx="785812" cy="523875"/>
          </a:xfrm>
          <a:prstGeom prst="rect">
            <a:avLst/>
          </a:prstGeom>
          <a:noFill/>
        </p:spPr>
      </p:pic>
    </p:spTree>
    <p:extLst>
      <p:ext uri="{BB962C8B-B14F-4D97-AF65-F5344CB8AC3E}">
        <p14:creationId xmlns:p14="http://schemas.microsoft.com/office/powerpoint/2010/main" val="388703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97168" presetClass="entr" presetSubtype="87802272" fill="hold" grpId="0" nodeType="clickEffect">
                                  <p:stCondLst>
                                    <p:cond delay="0"/>
                                  </p:stCondLst>
                                  <p:childTnLst>
                                    <p:set>
                                      <p:cBhvr>
                                        <p:cTn id="6" dur="1" fill="hold">
                                          <p:stCondLst>
                                            <p:cond delay="499"/>
                                          </p:stCondLst>
                                        </p:cTn>
                                        <p:tgtEl>
                                          <p:spTgt spid="286728"/>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8672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0" presetClass="entr" presetSubtype="87803416" fill="hold" grpId="0" nodeType="clickEffect">
                                  <p:stCondLst>
                                    <p:cond delay="0"/>
                                  </p:stCondLst>
                                  <p:childTnLst>
                                    <p:set>
                                      <p:cBhvr>
                                        <p:cTn id="13" dur="1" fill="hold">
                                          <p:stCondLst>
                                            <p:cond delay="499"/>
                                          </p:stCondLst>
                                        </p:cTn>
                                        <p:tgtEl>
                                          <p:spTgt spid="286730"/>
                                        </p:tgtEl>
                                        <p:attrNameLst>
                                          <p:attrName>style.visibility</p:attrName>
                                        </p:attrNameLst>
                                      </p:cBhvr>
                                      <p:to>
                                        <p:strVal val="visible"/>
                                      </p:to>
                                    </p:set>
                                  </p:childTnLst>
                                  <p:subTnLst>
                                    <p:audio>
                                      <p:cMediaNode>
                                        <p:cTn display="0" masterRel="sameClick">
                                          <p:stCondLst>
                                            <p:cond evt="begin" delay="0">
                                              <p:tn val="12"/>
                                            </p:cond>
                                          </p:stCondLst>
                                          <p:endCondLst>
                                            <p:cond evt="onStopAudio" delay="0">
                                              <p:tgtEl>
                                                <p:sldTgt/>
                                              </p:tgtEl>
                                            </p:cond>
                                          </p:endCondLst>
                                        </p:cTn>
                                        <p:tgtEl>
                                          <p:sndTgt r:embed="rId2" name="Arrow"/>
                                        </p:tgtEl>
                                      </p:cMediaNode>
                                    </p:audio>
                                  </p:sub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2867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2867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entr" presetSubtype="87804736" fill="hold" grpId="0" nodeType="clickEffect">
                                  <p:stCondLst>
                                    <p:cond delay="0"/>
                                  </p:stCondLst>
                                  <p:childTnLst>
                                    <p:set>
                                      <p:cBhvr>
                                        <p:cTn id="24" dur="1" fill="hold">
                                          <p:stCondLst>
                                            <p:cond delay="499"/>
                                          </p:stCondLst>
                                        </p:cTn>
                                        <p:tgtEl>
                                          <p:spTgt spid="286732"/>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499"/>
                                          </p:stCondLst>
                                        </p:cTn>
                                        <p:tgtEl>
                                          <p:spTgt spid="286735"/>
                                        </p:tgtEl>
                                        <p:attrNameLst>
                                          <p:attrName>style.visibility</p:attrName>
                                        </p:attrNameLst>
                                      </p:cBhvr>
                                      <p:to>
                                        <p:strVal val="visible"/>
                                      </p:to>
                                    </p:set>
                                  </p:childTnLst>
                                </p:cTn>
                              </p:par>
                            </p:childTnLst>
                          </p:cTn>
                        </p:par>
                        <p:par>
                          <p:cTn id="28" fill="hold">
                            <p:stCondLst>
                              <p:cond delay="1000"/>
                            </p:stCondLst>
                            <p:childTnLst>
                              <p:par>
                                <p:cTn id="29" presetID="1" presetClass="entr" presetSubtype="0" fill="hold" grpId="0" nodeType="afterEffect">
                                  <p:stCondLst>
                                    <p:cond delay="0"/>
                                  </p:stCondLst>
                                  <p:childTnLst>
                                    <p:set>
                                      <p:cBhvr>
                                        <p:cTn id="30" dur="1" fill="hold">
                                          <p:stCondLst>
                                            <p:cond delay="499"/>
                                          </p:stCondLst>
                                        </p:cTn>
                                        <p:tgtEl>
                                          <p:spTgt spid="2867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entr" presetSubtype="87807964" fill="hold" grpId="0" nodeType="clickEffect">
                                  <p:stCondLst>
                                    <p:cond delay="0"/>
                                  </p:stCondLst>
                                  <p:childTnLst>
                                    <p:set>
                                      <p:cBhvr>
                                        <p:cTn id="34" dur="1" fill="hold">
                                          <p:stCondLst>
                                            <p:cond delay="499"/>
                                          </p:stCondLst>
                                        </p:cTn>
                                        <p:tgtEl>
                                          <p:spTgt spid="286737"/>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499"/>
                                          </p:stCondLst>
                                        </p:cTn>
                                        <p:tgtEl>
                                          <p:spTgt spid="286738"/>
                                        </p:tgtEl>
                                        <p:attrNameLst>
                                          <p:attrName>style.visibility</p:attrName>
                                        </p:attrNameLst>
                                      </p:cBhvr>
                                      <p:to>
                                        <p:strVal val="visible"/>
                                      </p:to>
                                    </p:set>
                                  </p:childTnLst>
                                </p:cTn>
                              </p:par>
                            </p:childTnLst>
                          </p:cTn>
                        </p:par>
                        <p:par>
                          <p:cTn id="38" fill="hold">
                            <p:stCondLst>
                              <p:cond delay="1000"/>
                            </p:stCondLst>
                            <p:childTnLst>
                              <p:par>
                                <p:cTn id="39" presetID="1" presetClass="entr" presetSubtype="0" fill="hold" grpId="0" nodeType="afterEffect">
                                  <p:stCondLst>
                                    <p:cond delay="0"/>
                                  </p:stCondLst>
                                  <p:childTnLst>
                                    <p:set>
                                      <p:cBhvr>
                                        <p:cTn id="40" dur="1" fill="hold">
                                          <p:stCondLst>
                                            <p:cond delay="499"/>
                                          </p:stCondLst>
                                        </p:cTn>
                                        <p:tgtEl>
                                          <p:spTgt spid="28673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286741"/>
                                        </p:tgtEl>
                                        <p:attrNameLst>
                                          <p:attrName>style.visibility</p:attrName>
                                        </p:attrNameLst>
                                      </p:cBhvr>
                                      <p:to>
                                        <p:strVal val="visible"/>
                                      </p:to>
                                    </p:set>
                                    <p:animEffect transition="in" filter="checkerboard(across)">
                                      <p:cBhvr>
                                        <p:cTn id="45" dur="500"/>
                                        <p:tgtEl>
                                          <p:spTgt spid="286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8" grpId="0" animBg="1"/>
      <p:bldP spid="286729" grpId="0" autoUpdateAnimBg="0"/>
      <p:bldP spid="286730" grpId="0" animBg="1"/>
      <p:bldP spid="286731" grpId="0" autoUpdateAnimBg="0"/>
      <p:bldP spid="286732" grpId="0" animBg="1"/>
      <p:bldP spid="286735" grpId="0" autoUpdateAnimBg="0"/>
      <p:bldP spid="286736" grpId="0" autoUpdateAnimBg="0"/>
      <p:bldP spid="286737" grpId="0" animBg="1"/>
      <p:bldP spid="286738" grpId="0" autoUpdateAnimBg="0"/>
      <p:bldP spid="286739" grpId="0" autoUpdateAnimBg="0"/>
      <p:bldP spid="286741"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a:t>GSM Insecurity (4)</a:t>
            </a:r>
          </a:p>
        </p:txBody>
      </p:sp>
      <p:sp>
        <p:nvSpPr>
          <p:cNvPr id="287747" name="Rectangle 3"/>
          <p:cNvSpPr>
            <a:spLocks noGrp="1" noChangeArrowheads="1"/>
          </p:cNvSpPr>
          <p:nvPr>
            <p:ph idx="1"/>
          </p:nvPr>
        </p:nvSpPr>
        <p:spPr>
          <a:xfrm>
            <a:off x="685800" y="1828800"/>
            <a:ext cx="7848600" cy="4267200"/>
          </a:xfrm>
        </p:spPr>
        <p:txBody>
          <a:bodyPr/>
          <a:lstStyle/>
          <a:p>
            <a:r>
              <a:rPr lang="en-US"/>
              <a:t>Denial of service is possible</a:t>
            </a:r>
          </a:p>
          <a:p>
            <a:pPr lvl="1"/>
            <a:r>
              <a:rPr lang="en-US"/>
              <a:t>Jamming (always an issue in wireless)</a:t>
            </a:r>
          </a:p>
          <a:p>
            <a:r>
              <a:rPr lang="en-US"/>
              <a:t>Base station can replay triple </a:t>
            </a:r>
            <a:r>
              <a:rPr lang="en-US">
                <a:latin typeface="Times-Roman" charset="0"/>
              </a:rPr>
              <a:t>(RAND,XRES,Kc)</a:t>
            </a:r>
          </a:p>
          <a:p>
            <a:pPr lvl="1"/>
            <a:r>
              <a:rPr lang="en-US"/>
              <a:t>One compromised triple gives attacker a key </a:t>
            </a:r>
            <a:r>
              <a:rPr lang="en-US">
                <a:latin typeface="Times-Roman" charset="0"/>
              </a:rPr>
              <a:t>Kc</a:t>
            </a:r>
            <a:r>
              <a:rPr lang="en-US"/>
              <a:t> that is valid forever</a:t>
            </a:r>
          </a:p>
          <a:p>
            <a:pPr lvl="1"/>
            <a:r>
              <a:rPr lang="en-US"/>
              <a:t>No replay protection!</a:t>
            </a:r>
          </a:p>
        </p:txBody>
      </p:sp>
      <p:sp>
        <p:nvSpPr>
          <p:cNvPr id="4"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2606515D-CDB7-45ED-9885-EAE9C87CB477}" type="slidenum">
              <a:rPr lang="en-US">
                <a:latin typeface="Times New Roman" pitchFamily="18" charset="0"/>
              </a:rPr>
              <a:pPr/>
              <a:t>77</a:t>
            </a:fld>
            <a:endParaRPr lang="en-US">
              <a:latin typeface="Times New Roman" pitchFamily="18" charset="0"/>
            </a:endParaRPr>
          </a:p>
        </p:txBody>
      </p:sp>
    </p:spTree>
    <p:extLst>
      <p:ext uri="{BB962C8B-B14F-4D97-AF65-F5344CB8AC3E}">
        <p14:creationId xmlns:p14="http://schemas.microsoft.com/office/powerpoint/2010/main" val="171902530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685800" y="381000"/>
            <a:ext cx="7772400" cy="1143000"/>
          </a:xfrm>
        </p:spPr>
        <p:txBody>
          <a:bodyPr/>
          <a:lstStyle/>
          <a:p>
            <a:r>
              <a:rPr lang="en-US"/>
              <a:t>GSM Conclusion</a:t>
            </a:r>
          </a:p>
        </p:txBody>
      </p:sp>
      <p:sp>
        <p:nvSpPr>
          <p:cNvPr id="288771" name="Rectangle 3"/>
          <p:cNvSpPr>
            <a:spLocks noGrp="1" noChangeArrowheads="1"/>
          </p:cNvSpPr>
          <p:nvPr>
            <p:ph idx="1"/>
          </p:nvPr>
        </p:nvSpPr>
        <p:spPr>
          <a:xfrm>
            <a:off x="609600" y="1600200"/>
            <a:ext cx="8001000" cy="4495800"/>
          </a:xfrm>
        </p:spPr>
        <p:txBody>
          <a:bodyPr/>
          <a:lstStyle/>
          <a:p>
            <a:r>
              <a:rPr lang="en-US" sz="2800"/>
              <a:t>Did GSM achieve its goals?</a:t>
            </a:r>
          </a:p>
          <a:p>
            <a:pPr lvl="1"/>
            <a:r>
              <a:rPr lang="en-US" sz="2400"/>
              <a:t>Eliminate cloning? </a:t>
            </a:r>
            <a:r>
              <a:rPr lang="en-US" sz="2400" b="1">
                <a:solidFill>
                  <a:schemeClr val="accent2"/>
                </a:solidFill>
              </a:rPr>
              <a:t>Yes</a:t>
            </a:r>
            <a:endParaRPr lang="en-US" sz="2400"/>
          </a:p>
          <a:p>
            <a:pPr lvl="1"/>
            <a:r>
              <a:rPr lang="en-US" sz="2400"/>
              <a:t>Make air interface as secure as PSTN? </a:t>
            </a:r>
            <a:r>
              <a:rPr lang="en-US" sz="2400" b="1">
                <a:solidFill>
                  <a:schemeClr val="accent2"/>
                </a:solidFill>
              </a:rPr>
              <a:t>Perhaps…</a:t>
            </a:r>
          </a:p>
          <a:p>
            <a:pPr lvl="1"/>
            <a:r>
              <a:rPr lang="en-US" sz="2400"/>
              <a:t>But design goals were clearly too limited</a:t>
            </a:r>
          </a:p>
          <a:p>
            <a:r>
              <a:rPr lang="en-US" sz="2800"/>
              <a:t>GSM insecurities </a:t>
            </a:r>
            <a:r>
              <a:rPr lang="en-US" sz="2800">
                <a:sym typeface="Symbol" pitchFamily="18" charset="2"/>
              </a:rPr>
              <a:t></a:t>
            </a:r>
            <a:r>
              <a:rPr lang="en-US" sz="2800"/>
              <a:t> weak crypto, SIM issues, fake base station, replay, etc.</a:t>
            </a:r>
          </a:p>
          <a:p>
            <a:r>
              <a:rPr lang="en-US" sz="2800"/>
              <a:t>PSTN insecurities </a:t>
            </a:r>
            <a:r>
              <a:rPr lang="en-US" sz="2800">
                <a:sym typeface="Symbol" pitchFamily="18" charset="2"/>
              </a:rPr>
              <a:t></a:t>
            </a:r>
            <a:r>
              <a:rPr lang="en-US" sz="2800"/>
              <a:t> tapping, active attack, passive attack (e.g., cordless phones), etc.</a:t>
            </a:r>
          </a:p>
          <a:p>
            <a:r>
              <a:rPr lang="en-US" sz="2800"/>
              <a:t>GSM a (modest) security success?</a:t>
            </a:r>
          </a:p>
        </p:txBody>
      </p:sp>
      <p:sp>
        <p:nvSpPr>
          <p:cNvPr id="4"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202E8F99-EFF7-4084-A08F-2F3CF7AB5B7D}" type="slidenum">
              <a:rPr lang="en-US">
                <a:latin typeface="Times New Roman" pitchFamily="18" charset="0"/>
              </a:rPr>
              <a:pPr/>
              <a:t>78</a:t>
            </a:fld>
            <a:endParaRPr lang="en-US">
              <a:latin typeface="Times New Roman" pitchFamily="18" charset="0"/>
            </a:endParaRPr>
          </a:p>
        </p:txBody>
      </p:sp>
    </p:spTree>
    <p:extLst>
      <p:ext uri="{BB962C8B-B14F-4D97-AF65-F5344CB8AC3E}">
        <p14:creationId xmlns:p14="http://schemas.microsoft.com/office/powerpoint/2010/main" val="2982349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88771">
                                            <p:txEl>
                                              <p:pRg st="0" end="0"/>
                                            </p:txEl>
                                          </p:spTgt>
                                        </p:tgtEl>
                                        <p:attrNameLst>
                                          <p:attrName>style.visibility</p:attrName>
                                        </p:attrNameLst>
                                      </p:cBhvr>
                                      <p:to>
                                        <p:strVal val="visible"/>
                                      </p:to>
                                    </p:set>
                                    <p:animEffect transition="in" filter="box(out)">
                                      <p:cBhvr>
                                        <p:cTn id="7" dur="500"/>
                                        <p:tgtEl>
                                          <p:spTgt spid="28877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88771">
                                            <p:txEl>
                                              <p:pRg st="1" end="1"/>
                                            </p:txEl>
                                          </p:spTgt>
                                        </p:tgtEl>
                                        <p:attrNameLst>
                                          <p:attrName>style.visibility</p:attrName>
                                        </p:attrNameLst>
                                      </p:cBhvr>
                                      <p:to>
                                        <p:strVal val="visible"/>
                                      </p:to>
                                    </p:set>
                                    <p:animEffect transition="in" filter="box(out)">
                                      <p:cBhvr>
                                        <p:cTn id="12" dur="500"/>
                                        <p:tgtEl>
                                          <p:spTgt spid="28877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88771">
                                            <p:txEl>
                                              <p:pRg st="2" end="2"/>
                                            </p:txEl>
                                          </p:spTgt>
                                        </p:tgtEl>
                                        <p:attrNameLst>
                                          <p:attrName>style.visibility</p:attrName>
                                        </p:attrNameLst>
                                      </p:cBhvr>
                                      <p:to>
                                        <p:strVal val="visible"/>
                                      </p:to>
                                    </p:set>
                                    <p:animEffect transition="in" filter="box(out)">
                                      <p:cBhvr>
                                        <p:cTn id="17" dur="500"/>
                                        <p:tgtEl>
                                          <p:spTgt spid="28877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88771">
                                            <p:txEl>
                                              <p:pRg st="3" end="3"/>
                                            </p:txEl>
                                          </p:spTgt>
                                        </p:tgtEl>
                                        <p:attrNameLst>
                                          <p:attrName>style.visibility</p:attrName>
                                        </p:attrNameLst>
                                      </p:cBhvr>
                                      <p:to>
                                        <p:strVal val="visible"/>
                                      </p:to>
                                    </p:set>
                                    <p:animEffect transition="in" filter="box(out)">
                                      <p:cBhvr>
                                        <p:cTn id="22" dur="500"/>
                                        <p:tgtEl>
                                          <p:spTgt spid="28877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88771">
                                            <p:txEl>
                                              <p:pRg st="4" end="4"/>
                                            </p:txEl>
                                          </p:spTgt>
                                        </p:tgtEl>
                                        <p:attrNameLst>
                                          <p:attrName>style.visibility</p:attrName>
                                        </p:attrNameLst>
                                      </p:cBhvr>
                                      <p:to>
                                        <p:strVal val="visible"/>
                                      </p:to>
                                    </p:set>
                                    <p:animEffect transition="in" filter="box(out)">
                                      <p:cBhvr>
                                        <p:cTn id="27" dur="500"/>
                                        <p:tgtEl>
                                          <p:spTgt spid="288771">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88771">
                                            <p:txEl>
                                              <p:pRg st="5" end="5"/>
                                            </p:txEl>
                                          </p:spTgt>
                                        </p:tgtEl>
                                        <p:attrNameLst>
                                          <p:attrName>style.visibility</p:attrName>
                                        </p:attrNameLst>
                                      </p:cBhvr>
                                      <p:to>
                                        <p:strVal val="visible"/>
                                      </p:to>
                                    </p:set>
                                    <p:animEffect transition="in" filter="box(out)">
                                      <p:cBhvr>
                                        <p:cTn id="32" dur="500"/>
                                        <p:tgtEl>
                                          <p:spTgt spid="288771">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88771">
                                            <p:txEl>
                                              <p:pRg st="6" end="6"/>
                                            </p:txEl>
                                          </p:spTgt>
                                        </p:tgtEl>
                                        <p:attrNameLst>
                                          <p:attrName>style.visibility</p:attrName>
                                        </p:attrNameLst>
                                      </p:cBhvr>
                                      <p:to>
                                        <p:strVal val="visible"/>
                                      </p:to>
                                    </p:set>
                                    <p:animEffect transition="in" filter="box(out)">
                                      <p:cBhvr>
                                        <p:cTn id="37" dur="500"/>
                                        <p:tgtEl>
                                          <p:spTgt spid="288771">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uild="p" bldLvl="2"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xfrm>
            <a:off x="685800" y="381000"/>
            <a:ext cx="7772400" cy="1371600"/>
          </a:xfrm>
        </p:spPr>
        <p:txBody>
          <a:bodyPr>
            <a:normAutofit fontScale="90000"/>
          </a:bodyPr>
          <a:lstStyle/>
          <a:p>
            <a:r>
              <a:rPr lang="en-US"/>
              <a:t>3GPP: 3rd Generation Partnership Project</a:t>
            </a:r>
          </a:p>
        </p:txBody>
      </p:sp>
      <p:sp>
        <p:nvSpPr>
          <p:cNvPr id="289795" name="Rectangle 3"/>
          <p:cNvSpPr>
            <a:spLocks noGrp="1" noChangeArrowheads="1"/>
          </p:cNvSpPr>
          <p:nvPr>
            <p:ph idx="1"/>
          </p:nvPr>
        </p:nvSpPr>
        <p:spPr>
          <a:xfrm>
            <a:off x="685800" y="1981200"/>
            <a:ext cx="7848600" cy="4191000"/>
          </a:xfrm>
        </p:spPr>
        <p:txBody>
          <a:bodyPr/>
          <a:lstStyle/>
          <a:p>
            <a:r>
              <a:rPr lang="en-US" sz="2800"/>
              <a:t>3G security built on GSM (in)security</a:t>
            </a:r>
          </a:p>
          <a:p>
            <a:r>
              <a:rPr lang="en-US" sz="2800"/>
              <a:t>3G fixes known GSM security problems</a:t>
            </a:r>
          </a:p>
          <a:p>
            <a:pPr lvl="1"/>
            <a:r>
              <a:rPr lang="en-US" sz="2400"/>
              <a:t>Mutual authentication</a:t>
            </a:r>
          </a:p>
          <a:p>
            <a:pPr lvl="1"/>
            <a:r>
              <a:rPr lang="en-US" sz="2400"/>
              <a:t>Integrity protect signaling (such as “start encryption” command)</a:t>
            </a:r>
          </a:p>
          <a:p>
            <a:pPr lvl="1"/>
            <a:r>
              <a:rPr lang="en-US" sz="2400"/>
              <a:t>Keys (encryption/integrity) cannot be reused</a:t>
            </a:r>
          </a:p>
          <a:p>
            <a:pPr lvl="1"/>
            <a:r>
              <a:rPr lang="en-US" sz="2400"/>
              <a:t>Triples cannot be replayed</a:t>
            </a:r>
          </a:p>
          <a:p>
            <a:pPr lvl="1"/>
            <a:r>
              <a:rPr lang="en-US" sz="2400"/>
              <a:t>Strong encryption algorithm (</a:t>
            </a:r>
            <a:r>
              <a:rPr lang="en-US" sz="2400">
                <a:latin typeface="Times-Roman" charset="0"/>
              </a:rPr>
              <a:t>KASUMI</a:t>
            </a:r>
            <a:r>
              <a:rPr lang="en-US" sz="2400"/>
              <a:t>)</a:t>
            </a:r>
          </a:p>
          <a:p>
            <a:pPr lvl="1"/>
            <a:r>
              <a:rPr lang="en-US" sz="2400"/>
              <a:t>Encryption extended to base station controller</a:t>
            </a:r>
          </a:p>
        </p:txBody>
      </p:sp>
      <p:sp>
        <p:nvSpPr>
          <p:cNvPr id="4"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299AADAB-E3A3-4513-BDDC-D573071013E0}" type="slidenum">
              <a:rPr lang="en-US">
                <a:latin typeface="Times New Roman" pitchFamily="18" charset="0"/>
              </a:rPr>
              <a:pPr/>
              <a:t>79</a:t>
            </a:fld>
            <a:endParaRPr lang="en-US">
              <a:latin typeface="Times New Roman" pitchFamily="18" charset="0"/>
            </a:endParaRPr>
          </a:p>
        </p:txBody>
      </p:sp>
    </p:spTree>
    <p:extLst>
      <p:ext uri="{BB962C8B-B14F-4D97-AF65-F5344CB8AC3E}">
        <p14:creationId xmlns:p14="http://schemas.microsoft.com/office/powerpoint/2010/main" val="4696006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685800" y="381000"/>
            <a:ext cx="7772400" cy="1143000"/>
          </a:xfrm>
        </p:spPr>
        <p:txBody>
          <a:bodyPr/>
          <a:lstStyle/>
          <a:p>
            <a:r>
              <a:rPr lang="en-US"/>
              <a:t>What is SSL?</a:t>
            </a:r>
          </a:p>
        </p:txBody>
      </p:sp>
      <p:sp>
        <p:nvSpPr>
          <p:cNvPr id="218115" name="Rectangle 3"/>
          <p:cNvSpPr>
            <a:spLocks noGrp="1" noChangeArrowheads="1"/>
          </p:cNvSpPr>
          <p:nvPr>
            <p:ph idx="1"/>
          </p:nvPr>
        </p:nvSpPr>
        <p:spPr>
          <a:xfrm>
            <a:off x="685800" y="1600200"/>
            <a:ext cx="7848600" cy="4572000"/>
          </a:xfrm>
        </p:spPr>
        <p:txBody>
          <a:bodyPr/>
          <a:lstStyle/>
          <a:p>
            <a:r>
              <a:rPr lang="en-US" sz="2800"/>
              <a:t>SSL is the</a:t>
            </a:r>
            <a:r>
              <a:rPr lang="en-US" sz="2800" b="1">
                <a:solidFill>
                  <a:schemeClr val="accent2"/>
                </a:solidFill>
              </a:rPr>
              <a:t> </a:t>
            </a:r>
            <a:r>
              <a:rPr lang="en-US" sz="2800"/>
              <a:t>protocol used for most secure transactions over the Internet</a:t>
            </a:r>
          </a:p>
          <a:p>
            <a:r>
              <a:rPr lang="en-US" sz="2800"/>
              <a:t>For example, if you want to buy a book at amazon.com…</a:t>
            </a:r>
          </a:p>
          <a:p>
            <a:pPr lvl="1"/>
            <a:r>
              <a:rPr lang="en-US" sz="2400"/>
              <a:t>You want to be sure you are dealing with Amazon (</a:t>
            </a:r>
            <a:r>
              <a:rPr lang="en-US" sz="2400" b="1">
                <a:solidFill>
                  <a:schemeClr val="accent2"/>
                </a:solidFill>
              </a:rPr>
              <a:t>authentication</a:t>
            </a:r>
            <a:r>
              <a:rPr lang="en-US" sz="2400"/>
              <a:t>)</a:t>
            </a:r>
          </a:p>
          <a:p>
            <a:pPr lvl="1"/>
            <a:r>
              <a:rPr lang="en-US" sz="2400"/>
              <a:t>Your credit card information must be protected in transit (</a:t>
            </a:r>
            <a:r>
              <a:rPr lang="en-US" sz="2400" b="1">
                <a:solidFill>
                  <a:schemeClr val="accent2"/>
                </a:solidFill>
              </a:rPr>
              <a:t>confidentiality</a:t>
            </a:r>
            <a:r>
              <a:rPr lang="en-US" sz="2400"/>
              <a:t> and/or </a:t>
            </a:r>
            <a:r>
              <a:rPr lang="en-US" sz="2400" b="1">
                <a:solidFill>
                  <a:schemeClr val="accent2"/>
                </a:solidFill>
              </a:rPr>
              <a:t>integrity</a:t>
            </a:r>
            <a:r>
              <a:rPr lang="en-US" sz="2400"/>
              <a:t>)</a:t>
            </a:r>
          </a:p>
          <a:p>
            <a:pPr lvl="1"/>
            <a:r>
              <a:rPr lang="en-US" sz="2400"/>
              <a:t>As long as you have money, Amazon doesn’t care who you are (authentication need not be mutual)</a:t>
            </a:r>
          </a:p>
        </p:txBody>
      </p:sp>
      <p:sp>
        <p:nvSpPr>
          <p:cNvPr id="4"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5CC15B79-854C-4CD1-8815-94D042FD73E8}" type="slidenum">
              <a:rPr lang="en-US">
                <a:latin typeface="Times New Roman" pitchFamily="18" charset="0"/>
              </a:rPr>
              <a:pPr/>
              <a:t>8</a:t>
            </a:fld>
            <a:endParaRPr lang="en-US">
              <a:latin typeface="Times New Roman" pitchFamily="18" charset="0"/>
            </a:endParaRPr>
          </a:p>
        </p:txBody>
      </p:sp>
    </p:spTree>
    <p:extLst>
      <p:ext uri="{BB962C8B-B14F-4D97-AF65-F5344CB8AC3E}">
        <p14:creationId xmlns:p14="http://schemas.microsoft.com/office/powerpoint/2010/main" val="138533600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a:t>Protocols Summary</a:t>
            </a:r>
          </a:p>
        </p:txBody>
      </p:sp>
      <p:sp>
        <p:nvSpPr>
          <p:cNvPr id="320515" name="Rectangle 3"/>
          <p:cNvSpPr>
            <a:spLocks noGrp="1" noChangeArrowheads="1"/>
          </p:cNvSpPr>
          <p:nvPr>
            <p:ph idx="1"/>
          </p:nvPr>
        </p:nvSpPr>
        <p:spPr/>
        <p:txBody>
          <a:bodyPr/>
          <a:lstStyle/>
          <a:p>
            <a:r>
              <a:rPr lang="en-US"/>
              <a:t>Generic authentication protocols</a:t>
            </a:r>
          </a:p>
          <a:p>
            <a:pPr lvl="1"/>
            <a:r>
              <a:rPr lang="en-US"/>
              <a:t>Protocols can be very subtle!</a:t>
            </a:r>
          </a:p>
          <a:p>
            <a:r>
              <a:rPr lang="en-US"/>
              <a:t>SSL</a:t>
            </a:r>
          </a:p>
          <a:p>
            <a:r>
              <a:rPr lang="en-US"/>
              <a:t>IPSec</a:t>
            </a:r>
          </a:p>
          <a:p>
            <a:r>
              <a:rPr lang="en-US"/>
              <a:t>Kerberos</a:t>
            </a:r>
          </a:p>
          <a:p>
            <a:r>
              <a:rPr lang="en-US"/>
              <a:t>GSM</a:t>
            </a:r>
          </a:p>
        </p:txBody>
      </p:sp>
      <p:sp>
        <p:nvSpPr>
          <p:cNvPr id="4" name="Footer Placeholder 3"/>
          <p:cNvSpPr>
            <a:spLocks noGrp="1"/>
          </p:cNvSpPr>
          <p:nvPr>
            <p:ph type="ftr" sz="quarter" idx="11"/>
          </p:nvPr>
        </p:nvSpPr>
        <p:spPr/>
        <p:txBody>
          <a:bodyPr/>
          <a:lstStyle/>
          <a:p>
            <a:r>
              <a:rPr lang="en-US"/>
              <a:t> Part 3 </a:t>
            </a:r>
            <a:r>
              <a:rPr lang="en-US">
                <a:sym typeface="Symbol" pitchFamily="18" charset="2"/>
              </a:rPr>
              <a:t></a:t>
            </a:r>
            <a:r>
              <a:rPr lang="en-US"/>
              <a:t> Protocols                                                                                                           </a:t>
            </a:r>
            <a:fld id="{6F80DFA4-52BD-4418-8D87-50415A674B0E}" type="slidenum">
              <a:rPr lang="en-US">
                <a:latin typeface="Times New Roman" pitchFamily="18" charset="0"/>
              </a:rPr>
              <a:pPr/>
              <a:t>80</a:t>
            </a:fld>
            <a:endParaRPr lang="en-US">
              <a:latin typeface="Times New Roman" pitchFamily="18" charset="0"/>
            </a:endParaRPr>
          </a:p>
        </p:txBody>
      </p:sp>
    </p:spTree>
    <p:extLst>
      <p:ext uri="{BB962C8B-B14F-4D97-AF65-F5344CB8AC3E}">
        <p14:creationId xmlns:p14="http://schemas.microsoft.com/office/powerpoint/2010/main" val="251848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0"/>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08504D1-F5D7-43D5-ADC5-2ABE62435F1A}" type="slidenum">
              <a:rPr lang="en-US" altLang="en-US"/>
              <a:pPr eaLnBrk="1" hangingPunct="1"/>
              <a:t>9</a:t>
            </a:fld>
            <a:endParaRPr lang="en-US" altLang="en-US"/>
          </a:p>
        </p:txBody>
      </p:sp>
      <p:sp>
        <p:nvSpPr>
          <p:cNvPr id="3075" name="Rectangle 1026"/>
          <p:cNvSpPr>
            <a:spLocks noGrp="1" noChangeArrowheads="1"/>
          </p:cNvSpPr>
          <p:nvPr>
            <p:ph type="title"/>
          </p:nvPr>
        </p:nvSpPr>
        <p:spPr/>
        <p:txBody>
          <a:bodyPr/>
          <a:lstStyle/>
          <a:p>
            <a:pPr eaLnBrk="1" hangingPunct="1"/>
            <a:r>
              <a:rPr lang="en-US" altLang="zh-CN" dirty="0" smtClean="0"/>
              <a:t>SSL and TSL </a:t>
            </a:r>
            <a:r>
              <a:rPr lang="en-US" altLang="en-US" dirty="0" smtClean="0"/>
              <a:t>Protocols</a:t>
            </a:r>
          </a:p>
        </p:txBody>
      </p:sp>
      <p:sp>
        <p:nvSpPr>
          <p:cNvPr id="3076" name="Rectangle 1027"/>
          <p:cNvSpPr>
            <a:spLocks noGrp="1" noChangeArrowheads="1"/>
          </p:cNvSpPr>
          <p:nvPr>
            <p:ph type="body" idx="1"/>
          </p:nvPr>
        </p:nvSpPr>
        <p:spPr>
          <a:xfrm>
            <a:off x="304800" y="1905000"/>
            <a:ext cx="8229600" cy="4525963"/>
          </a:xfrm>
        </p:spPr>
        <p:txBody>
          <a:bodyPr/>
          <a:lstStyle/>
          <a:p>
            <a:pPr eaLnBrk="1" hangingPunct="1">
              <a:lnSpc>
                <a:spcPct val="90000"/>
              </a:lnSpc>
            </a:pPr>
            <a:r>
              <a:rPr lang="en-US" altLang="en-US" smtClean="0"/>
              <a:t>Secure Socket Layer (SSL)</a:t>
            </a:r>
          </a:p>
          <a:p>
            <a:pPr lvl="1" eaLnBrk="1" hangingPunct="1">
              <a:lnSpc>
                <a:spcPct val="90000"/>
              </a:lnSpc>
            </a:pPr>
            <a:r>
              <a:rPr lang="en-US" altLang="en-US" smtClean="0"/>
              <a:t>Originally developed to secure http </a:t>
            </a:r>
          </a:p>
          <a:p>
            <a:pPr lvl="1" eaLnBrk="1" hangingPunct="1">
              <a:lnSpc>
                <a:spcPct val="90000"/>
              </a:lnSpc>
            </a:pPr>
            <a:r>
              <a:rPr lang="en-US" altLang="en-US" smtClean="0"/>
              <a:t>Application independent</a:t>
            </a:r>
          </a:p>
          <a:p>
            <a:pPr lvl="2" eaLnBrk="1" hangingPunct="1">
              <a:lnSpc>
                <a:spcPct val="90000"/>
              </a:lnSpc>
            </a:pPr>
            <a:r>
              <a:rPr lang="en-US" altLang="en-US" smtClean="0"/>
              <a:t>Can be used for any application protocol</a:t>
            </a:r>
          </a:p>
          <a:p>
            <a:pPr lvl="2" eaLnBrk="1" hangingPunct="1">
              <a:lnSpc>
                <a:spcPct val="90000"/>
              </a:lnSpc>
            </a:pPr>
            <a:r>
              <a:rPr lang="en-US" altLang="en-US" smtClean="0"/>
              <a:t>Examples: telnet, pop3, imap, ftp, etc.</a:t>
            </a:r>
          </a:p>
          <a:p>
            <a:pPr eaLnBrk="1" hangingPunct="1">
              <a:lnSpc>
                <a:spcPct val="90000"/>
              </a:lnSpc>
            </a:pPr>
            <a:r>
              <a:rPr lang="en-US" altLang="en-US" smtClean="0"/>
              <a:t>Transport Layer Security (TLS)</a:t>
            </a:r>
          </a:p>
          <a:p>
            <a:pPr lvl="1" eaLnBrk="1" hangingPunct="1">
              <a:lnSpc>
                <a:spcPct val="90000"/>
              </a:lnSpc>
            </a:pPr>
            <a:r>
              <a:rPr lang="en-US" altLang="en-US" smtClean="0"/>
              <a:t>TLS 1.0 very close to SSL 3.1</a:t>
            </a:r>
          </a:p>
          <a:p>
            <a:pPr lvl="1" eaLnBrk="1" hangingPunct="1">
              <a:lnSpc>
                <a:spcPct val="90000"/>
              </a:lnSpc>
            </a:pPr>
            <a:r>
              <a:rPr lang="en-US" altLang="en-US" smtClean="0"/>
              <a:t>Backward compatible with SSL v3.</a:t>
            </a:r>
          </a:p>
          <a:p>
            <a:pPr lvl="1" eaLnBrk="1" hangingPunct="1">
              <a:lnSpc>
                <a:spcPct val="90000"/>
              </a:lnSpc>
            </a:pPr>
            <a:endParaRPr lang="en-US" altLang="en-US" smtClean="0"/>
          </a:p>
        </p:txBody>
      </p:sp>
    </p:spTree>
    <p:extLst>
      <p:ext uri="{BB962C8B-B14F-4D97-AF65-F5344CB8AC3E}">
        <p14:creationId xmlns:p14="http://schemas.microsoft.com/office/powerpoint/2010/main" val="4209529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TotalTime>
  <Words>4003</Words>
  <Application>Microsoft Macintosh PowerPoint</Application>
  <PresentationFormat>On-screen Show (4:3)</PresentationFormat>
  <Paragraphs>805</Paragraphs>
  <Slides>80</Slides>
  <Notes>20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80</vt:i4>
      </vt:variant>
    </vt:vector>
  </HeadingPairs>
  <TitlesOfParts>
    <vt:vector size="91" baseType="lpstr">
      <vt:lpstr>Calibri</vt:lpstr>
      <vt:lpstr>Courier New</vt:lpstr>
      <vt:lpstr>New Times Roman</vt:lpstr>
      <vt:lpstr>Symbol</vt:lpstr>
      <vt:lpstr>Times New Roman</vt:lpstr>
      <vt:lpstr>Times-Roman</vt:lpstr>
      <vt:lpstr>Wingdings</vt:lpstr>
      <vt:lpstr>宋体</vt:lpstr>
      <vt:lpstr>Arial</vt:lpstr>
      <vt:lpstr>Office Theme</vt:lpstr>
      <vt:lpstr>Photo Editor Photo</vt:lpstr>
      <vt:lpstr>Real-World Protocols</vt:lpstr>
      <vt:lpstr>Secure Shell (SSH)</vt:lpstr>
      <vt:lpstr>SSH</vt:lpstr>
      <vt:lpstr>SSH</vt:lpstr>
      <vt:lpstr>Simplified SSH</vt:lpstr>
      <vt:lpstr>MiM Attack on SSH?</vt:lpstr>
      <vt:lpstr>Secure Socket Layer</vt:lpstr>
      <vt:lpstr>What is SSL?</vt:lpstr>
      <vt:lpstr>SSL and TSL Protocols</vt:lpstr>
      <vt:lpstr>Socket layer</vt:lpstr>
      <vt:lpstr>SSL Architecture</vt:lpstr>
      <vt:lpstr>SSL Services</vt:lpstr>
      <vt:lpstr>SSL Record Protocol Operation</vt:lpstr>
      <vt:lpstr>SSL Record Format</vt:lpstr>
      <vt:lpstr>Handshake Protocol</vt:lpstr>
      <vt:lpstr>Application Ports Used with SSL</vt:lpstr>
      <vt:lpstr>Simple SSL-like Protocol</vt:lpstr>
      <vt:lpstr>Simplified SSL Protocol</vt:lpstr>
      <vt:lpstr>SSL Keys</vt:lpstr>
      <vt:lpstr>SSL Authentication</vt:lpstr>
      <vt:lpstr>SSL MiM Attack</vt:lpstr>
      <vt:lpstr>SSL Sessions vs Connections</vt:lpstr>
      <vt:lpstr>SSL Connection</vt:lpstr>
      <vt:lpstr>OpenSSL HeartBleed Vulnerability</vt:lpstr>
      <vt:lpstr>IPSec</vt:lpstr>
      <vt:lpstr>IPSec and SSL</vt:lpstr>
      <vt:lpstr>IP Review</vt:lpstr>
      <vt:lpstr>IP and TCP</vt:lpstr>
      <vt:lpstr>IPsec Objectives</vt:lpstr>
      <vt:lpstr>IPsec Objectives (cont’d)</vt:lpstr>
      <vt:lpstr>IPsec Architecture</vt:lpstr>
      <vt:lpstr>IPsec Architecture (Cont’d)</vt:lpstr>
      <vt:lpstr>Hosts &amp;  Gateways</vt:lpstr>
      <vt:lpstr>Tunnel Mode</vt:lpstr>
      <vt:lpstr>Tunnel Mode (Cont’d)</vt:lpstr>
      <vt:lpstr>Transport Mode</vt:lpstr>
      <vt:lpstr>Transport Mode (Cont’d)</vt:lpstr>
      <vt:lpstr>Authentication Header (AH)</vt:lpstr>
      <vt:lpstr>Integrity Check Value - ICV</vt:lpstr>
      <vt:lpstr>IPsec Authentication Header</vt:lpstr>
      <vt:lpstr>Encapsulated Security Protocol (ESP)</vt:lpstr>
      <vt:lpstr>Comparison of IPSec Modes</vt:lpstr>
      <vt:lpstr>Why Does AH Exist? </vt:lpstr>
      <vt:lpstr>IPSec and Complexity</vt:lpstr>
      <vt:lpstr>SSL vs IPSec: A Summary</vt:lpstr>
      <vt:lpstr>SSL vs IPSec</vt:lpstr>
      <vt:lpstr>Kerberos</vt:lpstr>
      <vt:lpstr>Kerberos</vt:lpstr>
      <vt:lpstr>Kerberos Applications</vt:lpstr>
      <vt:lpstr>Client/server model</vt:lpstr>
      <vt:lpstr>Motivation for Kerberos</vt:lpstr>
      <vt:lpstr>Kerberos KDC</vt:lpstr>
      <vt:lpstr>Kerberos Tickets</vt:lpstr>
      <vt:lpstr>Kerberized Login</vt:lpstr>
      <vt:lpstr>Kerberized Login</vt:lpstr>
      <vt:lpstr>Alice Requests Ticket to Bob</vt:lpstr>
      <vt:lpstr>Alice Uses Ticket to Bob</vt:lpstr>
      <vt:lpstr>Kerberos</vt:lpstr>
      <vt:lpstr>Kerberos Questions</vt:lpstr>
      <vt:lpstr>Kerberos Alternatives</vt:lpstr>
      <vt:lpstr>Kerberos Keys</vt:lpstr>
      <vt:lpstr>Kerberos Summary  (picture from MicroSoft website)</vt:lpstr>
      <vt:lpstr>GSM Security</vt:lpstr>
      <vt:lpstr>Cell Phones</vt:lpstr>
      <vt:lpstr>GSM System Overview</vt:lpstr>
      <vt:lpstr>GSM System Components</vt:lpstr>
      <vt:lpstr>GSM System Components</vt:lpstr>
      <vt:lpstr>GSM Security Goals</vt:lpstr>
      <vt:lpstr>GSM Security Features</vt:lpstr>
      <vt:lpstr>GSM: Anonymity</vt:lpstr>
      <vt:lpstr>GSM: Authentication</vt:lpstr>
      <vt:lpstr>GSM: Confidentiality</vt:lpstr>
      <vt:lpstr>GSM Security</vt:lpstr>
      <vt:lpstr>GSM Insecurity (1)</vt:lpstr>
      <vt:lpstr>GSM Insecurity (2)</vt:lpstr>
      <vt:lpstr>GSM Insecurity (3)</vt:lpstr>
      <vt:lpstr>GSM Insecurity (4)</vt:lpstr>
      <vt:lpstr>GSM Conclusion</vt:lpstr>
      <vt:lpstr>3GPP: 3rd Generation Partnership Project</vt:lpstr>
      <vt:lpstr>Protocols Summary</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Real-World Protocols</dc:title>
  <dc:creator>Sencun Zhu</dc:creator>
  <cp:lastModifiedBy>Microsoft Office User</cp:lastModifiedBy>
  <cp:revision>10</cp:revision>
  <dcterms:created xsi:type="dcterms:W3CDTF">2013-10-02T18:02:03Z</dcterms:created>
  <dcterms:modified xsi:type="dcterms:W3CDTF">2018-03-08T00:22:05Z</dcterms:modified>
</cp:coreProperties>
</file>