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410" r:id="rId3"/>
    <p:sldId id="619" r:id="rId4"/>
    <p:sldId id="620" r:id="rId5"/>
    <p:sldId id="618" r:id="rId6"/>
    <p:sldId id="622" r:id="rId7"/>
    <p:sldId id="623" r:id="rId8"/>
    <p:sldId id="624" r:id="rId9"/>
    <p:sldId id="625" r:id="rId10"/>
    <p:sldId id="411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mpRG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250"/>
    <a:srgbClr val="00B8B4"/>
    <a:srgbClr val="008080"/>
    <a:srgbClr val="006666"/>
    <a:srgbClr val="2E38F6"/>
    <a:srgbClr val="0810B8"/>
    <a:srgbClr val="4A5BD6"/>
    <a:srgbClr val="009AD0"/>
    <a:srgbClr val="0091C4"/>
    <a:srgbClr val="C092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9" autoAdjust="0"/>
    <p:restoredTop sz="94427" autoAdjust="0"/>
  </p:normalViewPr>
  <p:slideViewPr>
    <p:cSldViewPr>
      <p:cViewPr varScale="1">
        <p:scale>
          <a:sx n="66" d="100"/>
          <a:sy n="66" d="100"/>
        </p:scale>
        <p:origin x="-160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09DD8-0E60-4067-B2C3-51B538D7A11E}" type="datetimeFigureOut">
              <a:rPr lang="zh-CN" altLang="en-US" smtClean="0"/>
              <a:pPr/>
              <a:t>2015/9/15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E810A-889C-43D3-87DE-E986220FEC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69251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E810A-889C-43D3-87DE-E986220FEC1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yu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E810A-889C-43D3-87DE-E986220FEC1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1"/>
          <p:cNvSpPr>
            <a:spLocks/>
          </p:cNvSpPr>
          <p:nvPr/>
        </p:nvSpPr>
        <p:spPr bwMode="gray">
          <a:xfrm>
            <a:off x="0" y="3481388"/>
            <a:ext cx="9155113" cy="3376612"/>
          </a:xfrm>
          <a:custGeom>
            <a:avLst/>
            <a:gdLst/>
            <a:ahLst/>
            <a:cxnLst>
              <a:cxn ang="0">
                <a:pos x="0" y="1760"/>
              </a:cxn>
              <a:cxn ang="0">
                <a:pos x="5767" y="0"/>
              </a:cxn>
              <a:cxn ang="0">
                <a:pos x="5760" y="2127"/>
              </a:cxn>
              <a:cxn ang="0">
                <a:pos x="0" y="2127"/>
              </a:cxn>
              <a:cxn ang="0">
                <a:pos x="0" y="1760"/>
              </a:cxn>
            </a:cxnLst>
            <a:rect l="0" t="0" r="r" b="b"/>
            <a:pathLst>
              <a:path w="5767" h="2127">
                <a:moveTo>
                  <a:pt x="0" y="1760"/>
                </a:moveTo>
                <a:lnTo>
                  <a:pt x="5767" y="0"/>
                </a:lnTo>
                <a:lnTo>
                  <a:pt x="5760" y="2127"/>
                </a:lnTo>
                <a:lnTo>
                  <a:pt x="0" y="2127"/>
                </a:lnTo>
                <a:lnTo>
                  <a:pt x="0" y="176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AutoShape 32" descr="06"/>
          <p:cNvSpPr>
            <a:spLocks noChangeArrowheads="1"/>
          </p:cNvSpPr>
          <p:nvPr/>
        </p:nvSpPr>
        <p:spPr bwMode="gray">
          <a:xfrm rot="20584390">
            <a:off x="-141288" y="5310188"/>
            <a:ext cx="2541588" cy="573087"/>
          </a:xfrm>
          <a:prstGeom prst="parallelogram">
            <a:avLst>
              <a:gd name="adj" fmla="val 30059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33" descr="05"/>
          <p:cNvSpPr>
            <a:spLocks noChangeArrowheads="1"/>
          </p:cNvSpPr>
          <p:nvPr/>
        </p:nvSpPr>
        <p:spPr bwMode="gray">
          <a:xfrm rot="20584390">
            <a:off x="2154238" y="4610100"/>
            <a:ext cx="2546350" cy="573088"/>
          </a:xfrm>
          <a:prstGeom prst="parallelogram">
            <a:avLst>
              <a:gd name="adj" fmla="val 30115"/>
            </a:avLst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34" descr="03"/>
          <p:cNvSpPr>
            <a:spLocks noChangeArrowheads="1"/>
          </p:cNvSpPr>
          <p:nvPr/>
        </p:nvSpPr>
        <p:spPr bwMode="gray">
          <a:xfrm rot="20584390">
            <a:off x="4448175" y="3908425"/>
            <a:ext cx="2552700" cy="573088"/>
          </a:xfrm>
          <a:prstGeom prst="parallelogram">
            <a:avLst>
              <a:gd name="adj" fmla="val 30190"/>
            </a:avLst>
          </a:pr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35" descr="02"/>
          <p:cNvSpPr>
            <a:spLocks noChangeArrowheads="1"/>
          </p:cNvSpPr>
          <p:nvPr/>
        </p:nvSpPr>
        <p:spPr bwMode="gray">
          <a:xfrm rot="20584390">
            <a:off x="6751638" y="3206750"/>
            <a:ext cx="2533650" cy="573088"/>
          </a:xfrm>
          <a:prstGeom prst="parallelogram">
            <a:avLst>
              <a:gd name="adj" fmla="val 29965"/>
            </a:avLst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457200" y="2133600"/>
            <a:ext cx="54752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371600"/>
            <a:ext cx="8077200" cy="682625"/>
          </a:xfrm>
        </p:spPr>
        <p:txBody>
          <a:bodyPr/>
          <a:lstStyle>
            <a:lvl1pPr algn="l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white"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white"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white"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7BB4F815-0CD8-4070-93E7-435CF49EB1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F663E-E313-4DAB-9F0C-6711C124A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28600"/>
            <a:ext cx="207645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07695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530EF-4455-4AFD-94F3-9604079749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295400"/>
            <a:ext cx="8305800" cy="49530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B6434-7A38-43EE-AA74-040529DDAC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仿宋" pitchFamily="49" charset="-122"/>
                <a:ea typeface="仿宋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0000"/>
              </a:buClr>
              <a:buFont typeface="Wingdings" pitchFamily="2" charset="2"/>
              <a:buChar char=""/>
              <a:defRPr sz="2800">
                <a:latin typeface="华文新魏" pitchFamily="2" charset="-122"/>
                <a:ea typeface="华文新魏" pitchFamily="2" charset="-122"/>
              </a:defRPr>
            </a:lvl1pPr>
            <a:lvl2pPr>
              <a:defRPr sz="1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华文中宋" pitchFamily="2" charset="-122"/>
                <a:ea typeface="华文中宋" pitchFamily="2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B2FF8-B259-432B-9F6A-9B800CECE1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7574B-815F-4DDB-B360-181DBEBDDF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767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40767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110D0-0495-4D61-910C-56045A489F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C0BEE-56E3-4ED0-A6B0-28998241F8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1E934-AFCA-4E74-A393-D99C29CA6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D4CF0-B2C7-40B6-BA20-DCAD23A28F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69CEF-4B3B-433C-AF27-8744E32EAE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1DE71-C5B3-4A43-82DF-21E274D9C3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35"/>
          <p:cNvGraphicFramePr>
            <a:graphicFrameLocks noChangeAspect="1"/>
          </p:cNvGraphicFramePr>
          <p:nvPr/>
        </p:nvGraphicFramePr>
        <p:xfrm>
          <a:off x="0" y="0"/>
          <a:ext cx="9144000" cy="1066800"/>
        </p:xfrm>
        <a:graphic>
          <a:graphicData uri="http://schemas.openxmlformats.org/presentationml/2006/ole">
            <p:oleObj spid="_x0000_s1322" name="Image" r:id="rId15" imgW="13003175" imgH="1612698" progId="">
              <p:embed/>
            </p:oleObj>
          </a:graphicData>
        </a:graphic>
      </p:graphicFrame>
      <p:sp>
        <p:nvSpPr>
          <p:cNvPr id="1060" name="Freeform 36"/>
          <p:cNvSpPr>
            <a:spLocks/>
          </p:cNvSpPr>
          <p:nvPr/>
        </p:nvSpPr>
        <p:spPr bwMode="ltGray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488" y="0"/>
              </a:cxn>
              <a:cxn ang="0">
                <a:pos x="564" y="617"/>
              </a:cxn>
              <a:cxn ang="0">
                <a:pos x="0" y="1734"/>
              </a:cxn>
              <a:cxn ang="0">
                <a:pos x="0" y="4320"/>
              </a:cxn>
              <a:cxn ang="0">
                <a:pos x="5760" y="4320"/>
              </a:cxn>
              <a:cxn ang="0">
                <a:pos x="5760" y="0"/>
              </a:cxn>
              <a:cxn ang="0">
                <a:pos x="1488" y="0"/>
              </a:cxn>
            </a:cxnLst>
            <a:rect l="0" t="0" r="r" b="b"/>
            <a:pathLst>
              <a:path w="5760" h="4320">
                <a:moveTo>
                  <a:pt x="1488" y="0"/>
                </a:moveTo>
                <a:cubicBezTo>
                  <a:pt x="1093" y="94"/>
                  <a:pt x="670" y="476"/>
                  <a:pt x="564" y="617"/>
                </a:cubicBezTo>
                <a:cubicBezTo>
                  <a:pt x="458" y="758"/>
                  <a:pt x="94" y="1117"/>
                  <a:pt x="0" y="1734"/>
                </a:cubicBez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1488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39000"/>
                </a:schemeClr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029" name="Group 37"/>
          <p:cNvGrpSpPr>
            <a:grpSpLocks/>
          </p:cNvGrpSpPr>
          <p:nvPr/>
        </p:nvGrpSpPr>
        <p:grpSpPr bwMode="auto">
          <a:xfrm>
            <a:off x="0" y="914400"/>
            <a:ext cx="9144000" cy="350838"/>
            <a:chOff x="0" y="672"/>
            <a:chExt cx="5760" cy="221"/>
          </a:xfrm>
        </p:grpSpPr>
        <p:sp>
          <p:nvSpPr>
            <p:cNvPr id="1062" name="AutoShape 38" descr="06"/>
            <p:cNvSpPr>
              <a:spLocks noChangeArrowheads="1"/>
            </p:cNvSpPr>
            <p:nvPr userDrawn="1"/>
          </p:nvSpPr>
          <p:spPr bwMode="gray">
            <a:xfrm>
              <a:off x="0" y="674"/>
              <a:ext cx="1443" cy="219"/>
            </a:xfrm>
            <a:prstGeom prst="parallelogram">
              <a:avLst>
                <a:gd name="adj" fmla="val 0"/>
              </a:avLst>
            </a:prstGeom>
            <a:blipFill dpi="0" rotWithShape="1">
              <a:blip r:embed="rId16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3" name="AutoShape 39" descr="05"/>
            <p:cNvSpPr>
              <a:spLocks noChangeArrowheads="1"/>
            </p:cNvSpPr>
            <p:nvPr userDrawn="1"/>
          </p:nvSpPr>
          <p:spPr bwMode="gray">
            <a:xfrm>
              <a:off x="1434" y="674"/>
              <a:ext cx="1446" cy="219"/>
            </a:xfrm>
            <a:prstGeom prst="parallelogram">
              <a:avLst>
                <a:gd name="adj" fmla="val 0"/>
              </a:avLst>
            </a:prstGeom>
            <a:blipFill dpi="0" rotWithShape="1">
              <a:blip r:embed="rId17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4" name="AutoShape 40" descr="03"/>
            <p:cNvSpPr>
              <a:spLocks noChangeArrowheads="1"/>
            </p:cNvSpPr>
            <p:nvPr userDrawn="1"/>
          </p:nvSpPr>
          <p:spPr bwMode="gray">
            <a:xfrm>
              <a:off x="2876" y="674"/>
              <a:ext cx="1449" cy="219"/>
            </a:xfrm>
            <a:prstGeom prst="parallelogram">
              <a:avLst>
                <a:gd name="adj" fmla="val 0"/>
              </a:avLst>
            </a:prstGeom>
            <a:blipFill dpi="0" rotWithShape="1">
              <a:blip r:embed="rId18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" name="AutoShape 41" descr="02"/>
            <p:cNvSpPr>
              <a:spLocks noChangeArrowheads="1"/>
            </p:cNvSpPr>
            <p:nvPr userDrawn="1"/>
          </p:nvSpPr>
          <p:spPr bwMode="gray">
            <a:xfrm>
              <a:off x="4322" y="672"/>
              <a:ext cx="1438" cy="219"/>
            </a:xfrm>
            <a:prstGeom prst="parallelogram">
              <a:avLst>
                <a:gd name="adj" fmla="val 0"/>
              </a:avLst>
            </a:prstGeom>
            <a:blipFill dpi="0" rotWithShape="1">
              <a:blip r:embed="rId19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F984522-CD23-466F-8046-FEADC64FCF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28600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华文新魏" pitchFamily="2" charset="-122"/>
          <a:ea typeface="华文新魏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华文新魏" pitchFamily="2" charset="-122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华文新魏" pitchFamily="2" charset="-122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华文新魏" pitchFamily="2" charset="-122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华文新魏" pitchFamily="2" charset="-122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"/>
        <a:defRPr sz="28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b="1">
          <a:solidFill>
            <a:srgbClr val="C00000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华文中宋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华文中宋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wshyuan@ss.pku.edu.c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sunzz679@126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8077200" cy="682625"/>
          </a:xfrm>
        </p:spPr>
        <p:txBody>
          <a:bodyPr/>
          <a:lstStyle/>
          <a:p>
            <a:pPr algn="ctr" eaLnBrk="1" hangingPunct="1"/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课程简介</a:t>
            </a:r>
            <a:endParaRPr lang="en-US" altLang="zh-CN" dirty="0" smtClean="0">
              <a:solidFill>
                <a:schemeClr val="tx2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华文新魏" pitchFamily="2" charset="-122"/>
                <a:ea typeface="华文新魏" pitchFamily="2" charset="-122"/>
              </a:rPr>
              <a:t>课</a:t>
            </a:r>
            <a:r>
              <a:rPr lang="zh-CN" altLang="en-US" sz="3600" dirty="0" smtClean="0">
                <a:latin typeface="华文新魏" pitchFamily="2" charset="-122"/>
                <a:ea typeface="华文新魏" pitchFamily="2" charset="-122"/>
              </a:rPr>
              <a:t>程特点和期望</a:t>
            </a:r>
            <a:endParaRPr lang="zh-CN" altLang="en-US" sz="3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4114800"/>
            <a:ext cx="6781800" cy="1367420"/>
          </a:xfrm>
        </p:spPr>
        <p:txBody>
          <a:bodyPr/>
          <a:lstStyle/>
          <a:p>
            <a:pPr lvl="1"/>
            <a:r>
              <a:rPr lang="en-US" altLang="zh-CN" sz="2400" dirty="0"/>
              <a:t>《</a:t>
            </a:r>
            <a:r>
              <a:rPr lang="zh-CN" altLang="en-US" sz="2400" dirty="0"/>
              <a:t>冬夜读书示子聿</a:t>
            </a:r>
            <a:r>
              <a:rPr lang="en-US" altLang="zh-CN" sz="2400" dirty="0"/>
              <a:t>》 〔</a:t>
            </a:r>
            <a:r>
              <a:rPr lang="zh-CN" altLang="en-US" sz="2400" dirty="0"/>
              <a:t>陆游</a:t>
            </a:r>
            <a:r>
              <a:rPr lang="en-US" altLang="zh-CN" sz="2400" dirty="0"/>
              <a:t>〕</a:t>
            </a:r>
          </a:p>
          <a:p>
            <a:pPr lvl="2">
              <a:buNone/>
            </a:pPr>
            <a:r>
              <a:rPr lang="zh-CN" altLang="en-US" sz="2400" b="1" dirty="0"/>
              <a:t>古人学问无遗力，少壮功夫老始成。 </a:t>
            </a:r>
            <a:endParaRPr lang="en-US" altLang="zh-CN" sz="2400" b="1" dirty="0"/>
          </a:p>
          <a:p>
            <a:pPr lvl="2">
              <a:buNone/>
            </a:pPr>
            <a:r>
              <a:rPr lang="zh-CN" altLang="en-US" sz="2400" b="1" dirty="0"/>
              <a:t>纸上得来终觉浅，绝知此事要</a:t>
            </a:r>
            <a:r>
              <a:rPr lang="zh-CN" altLang="en-US" sz="2400" b="1" dirty="0" smtClean="0"/>
              <a:t>躬行。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676400"/>
            <a:ext cx="5469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按照网络模型自底向上的层次讲解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课堂讲解和课后研讨相结合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重理论，更重实验和实践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多讨论，多动手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/>
              <a:t>自我介绍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305800" cy="4953000"/>
          </a:xfrm>
        </p:spPr>
        <p:txBody>
          <a:bodyPr/>
          <a:lstStyle/>
          <a:p>
            <a:r>
              <a:rPr lang="zh-CN" altLang="en-US" dirty="0" smtClean="0"/>
              <a:t>主讲教师：杨雅辉</a:t>
            </a:r>
          </a:p>
          <a:p>
            <a:pPr lvl="1"/>
            <a:r>
              <a:rPr lang="en-US" altLang="zh-CN" dirty="0" smtClean="0"/>
              <a:t>13701102712 </a:t>
            </a:r>
            <a:r>
              <a:rPr lang="en-US" altLang="zh-CN" dirty="0" err="1" smtClean="0">
                <a:hlinkClick r:id="rId2"/>
              </a:rPr>
              <a:t>yhyang</a:t>
            </a:r>
            <a:r>
              <a:rPr lang="en-US" altLang="zh-CN" dirty="0" smtClean="0">
                <a:hlinkClick r:id="rId2"/>
              </a:rPr>
              <a:t>@@</a:t>
            </a:r>
            <a:r>
              <a:rPr lang="en-US" altLang="zh-CN" dirty="0" err="1" smtClean="0">
                <a:hlinkClick r:id="rId2"/>
              </a:rPr>
              <a:t>ss.pku.edu.cn</a:t>
            </a:r>
            <a:endParaRPr lang="en-US" altLang="zh-CN" dirty="0" smtClean="0"/>
          </a:p>
          <a:p>
            <a:r>
              <a:rPr lang="zh-CN" altLang="en-US" dirty="0" smtClean="0"/>
              <a:t>研究方向和项目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</a:t>
            </a:r>
            <a:r>
              <a:rPr lang="zh-CN" altLang="en-US" dirty="0" smtClean="0"/>
              <a:t>络规划与设计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广州宽带城域网规划与设计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国家防汛抗旱指挥网络规划与设计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网络管理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广州</a:t>
            </a:r>
            <a:r>
              <a:rPr lang="zh-CN" altLang="zh-CN" dirty="0" smtClean="0"/>
              <a:t>视讯宽带网</a:t>
            </a:r>
            <a:r>
              <a:rPr lang="zh-CN" altLang="en-US" dirty="0" smtClean="0"/>
              <a:t>管理项目、电信本地网网管、电信综合网管系统</a:t>
            </a:r>
          </a:p>
          <a:p>
            <a:pPr lvl="1"/>
            <a:r>
              <a:rPr lang="zh-CN" altLang="en-US" dirty="0" smtClean="0"/>
              <a:t>网络安全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国家自然科学基金项目：基于</a:t>
            </a:r>
            <a:r>
              <a:rPr lang="en-US" altLang="zh-CN" dirty="0" smtClean="0"/>
              <a:t>SOM</a:t>
            </a:r>
            <a:r>
              <a:rPr lang="zh-CN" altLang="en-US" dirty="0" smtClean="0"/>
              <a:t>神经网络模型的网络异常检测方法研究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CMU </a:t>
            </a:r>
            <a:r>
              <a:rPr lang="en-US" altLang="zh-CN" dirty="0" err="1" smtClean="0"/>
              <a:t>Cylab</a:t>
            </a:r>
            <a:r>
              <a:rPr lang="en-US" altLang="zh-CN" dirty="0" smtClean="0"/>
              <a:t>-KISA</a:t>
            </a:r>
            <a:r>
              <a:rPr lang="zh-CN" altLang="zh-CN" dirty="0" smtClean="0"/>
              <a:t>研究项目</a:t>
            </a:r>
            <a:r>
              <a:rPr lang="zh-CN" altLang="en-US" dirty="0" smtClean="0"/>
              <a:t>：</a:t>
            </a:r>
            <a:r>
              <a:rPr lang="zh-CN" altLang="zh-CN" dirty="0" smtClean="0"/>
              <a:t>网络安全管理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大数据与云安全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国家自然科学基金重点项目：面向海量数据的云存储隐私保护与安全保障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国家</a:t>
            </a:r>
            <a:r>
              <a:rPr lang="en-US" altLang="zh-CN" dirty="0" smtClean="0"/>
              <a:t>863</a:t>
            </a:r>
            <a:r>
              <a:rPr lang="zh-CN" altLang="en-US" dirty="0" smtClean="0"/>
              <a:t>项目：云安全的可信服务及示范应用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IBM </a:t>
            </a:r>
            <a:r>
              <a:rPr lang="zh-CN" altLang="en-US" dirty="0" smtClean="0"/>
              <a:t>大学合作项目：</a:t>
            </a:r>
            <a:r>
              <a:rPr lang="zh-CN" altLang="zh-CN" dirty="0" smtClean="0"/>
              <a:t>“</a:t>
            </a:r>
            <a:r>
              <a:rPr lang="en-US" altLang="zh-CN" dirty="0" smtClean="0"/>
              <a:t>Security Services of Private Storage Cloud</a:t>
            </a:r>
            <a:r>
              <a:rPr lang="zh-CN" altLang="zh-CN" dirty="0" smtClean="0"/>
              <a:t>”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大数据平台安全分析与测试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西门子研究院合作研究项目</a:t>
            </a:r>
            <a:r>
              <a:rPr lang="zh-CN" altLang="en-US" dirty="0" smtClean="0"/>
              <a:t>：</a:t>
            </a:r>
            <a:r>
              <a:rPr lang="zh-CN" altLang="zh-CN" dirty="0" smtClean="0"/>
              <a:t>面向负载均衡的数据分布组织的关键技术研究</a:t>
            </a:r>
            <a:endParaRPr lang="en-US" altLang="zh-CN" dirty="0" smtClean="0"/>
          </a:p>
          <a:p>
            <a:pPr lvl="2"/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77125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华文新魏" pitchFamily="2" charset="-122"/>
                <a:ea typeface="华文新魏" pitchFamily="2" charset="-122"/>
              </a:rPr>
              <a:t>助教信息</a:t>
            </a:r>
            <a:endParaRPr lang="zh-CN" altLang="en-US" sz="3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助教：孙梓州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软微学院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级在读工程硕士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在工程技术中心可信云服务研究组实习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参加云安全方向的研究项目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联系方式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18121793928,  </a:t>
            </a:r>
            <a:r>
              <a:rPr lang="en-US" altLang="zh-CN" dirty="0" smtClean="0">
                <a:hlinkClick r:id="rId2"/>
              </a:rPr>
              <a:t>sunzz679@126.com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华文新魏" pitchFamily="2" charset="-122"/>
                <a:ea typeface="华文新魏" pitchFamily="2" charset="-122"/>
              </a:rPr>
              <a:t>课程目标</a:t>
            </a:r>
            <a:endParaRPr lang="zh-CN" altLang="en-US" sz="3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网络体系</a:t>
            </a:r>
            <a:r>
              <a:rPr lang="zh-CN" altLang="en-US" dirty="0" smtClean="0"/>
              <a:t>结构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物理层通信基础</a:t>
            </a:r>
            <a:endParaRPr lang="zh-CN" altLang="zh-CN" dirty="0" smtClean="0"/>
          </a:p>
          <a:p>
            <a:pPr lvl="0"/>
            <a:r>
              <a:rPr lang="zh-CN" altLang="zh-CN" dirty="0" smtClean="0"/>
              <a:t>以太网技术和</a:t>
            </a:r>
            <a:r>
              <a:rPr lang="en-US" altLang="zh-CN" dirty="0" smtClean="0"/>
              <a:t>TCP/IP</a:t>
            </a:r>
            <a:r>
              <a:rPr lang="zh-CN" altLang="zh-CN" dirty="0" smtClean="0"/>
              <a:t>网络协议；</a:t>
            </a:r>
          </a:p>
          <a:p>
            <a:pPr lvl="0"/>
            <a:r>
              <a:rPr lang="zh-CN" altLang="zh-CN" dirty="0" smtClean="0"/>
              <a:t>网络设备和网络互连技术；</a:t>
            </a:r>
          </a:p>
          <a:p>
            <a:pPr lvl="0"/>
            <a:r>
              <a:rPr lang="zh-CN" altLang="zh-CN" dirty="0" smtClean="0"/>
              <a:t>网络应用协议；</a:t>
            </a:r>
          </a:p>
          <a:p>
            <a:pPr lvl="0"/>
            <a:r>
              <a:rPr lang="en-US" altLang="zh-CN" dirty="0" smtClean="0"/>
              <a:t>Socket</a:t>
            </a:r>
            <a:r>
              <a:rPr lang="zh-CN" altLang="en-US" dirty="0" smtClean="0"/>
              <a:t>网络</a:t>
            </a:r>
            <a:r>
              <a:rPr lang="zh-CN" altLang="zh-CN" dirty="0" smtClean="0"/>
              <a:t>编</a:t>
            </a:r>
            <a:r>
              <a:rPr lang="zh-CN" altLang="zh-CN" dirty="0" smtClean="0"/>
              <a:t>程基础。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/>
              <a:t>课程内容</a:t>
            </a:r>
          </a:p>
        </p:txBody>
      </p:sp>
      <p:sp>
        <p:nvSpPr>
          <p:cNvPr id="299011" name="Text Box 3"/>
          <p:cNvSpPr txBox="1">
            <a:spLocks noChangeArrowheads="1"/>
          </p:cNvSpPr>
          <p:nvPr/>
        </p:nvSpPr>
        <p:spPr bwMode="auto">
          <a:xfrm>
            <a:off x="381000" y="1348800"/>
            <a:ext cx="8382000" cy="5509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第一讲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计算机网络概览：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历史</a:t>
            </a:r>
            <a:r>
              <a:rPr lang="zh-CN" altLang="en-US" sz="1600" b="0" dirty="0">
                <a:latin typeface="微软雅黑" pitchFamily="34" charset="-122"/>
                <a:ea typeface="微软雅黑" pitchFamily="34" charset="-122"/>
              </a:rPr>
              <a:t>和基本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概念、体系结构、模型、性能、互联网概述；</a:t>
            </a:r>
            <a:endParaRPr lang="zh-CN" altLang="en-US" sz="1600" b="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第二讲 </a:t>
            </a:r>
            <a:r>
              <a:rPr lang="zh-CN" altLang="zh-CN" sz="1600" b="1" dirty="0" smtClean="0">
                <a:latin typeface="微软雅黑" pitchFamily="34" charset="-122"/>
                <a:ea typeface="微软雅黑" pitchFamily="34" charset="-122"/>
              </a:rPr>
              <a:t>物理层简介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数据通信基础、物理层传输媒体、信道复用、数字传输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等；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第三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讲</a:t>
            </a:r>
            <a:r>
              <a:rPr lang="zh-CN" altLang="zh-CN" sz="1600" b="1" dirty="0" smtClean="0">
                <a:latin typeface="微软雅黑" pitchFamily="34" charset="-122"/>
                <a:ea typeface="微软雅黑" pitchFamily="34" charset="-122"/>
              </a:rPr>
              <a:t>数据链路层基础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数据链路层的基本概念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和协议，重点是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以太网络协议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第四讲局域网组网技术：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局域网互连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概念、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、关键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设备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组网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方式等；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第五讲 网际互连与网络层协议：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网络结构和关键设备、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地址、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协议、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ICMP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ARP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等；</a:t>
            </a:r>
          </a:p>
          <a:p>
            <a:endParaRPr lang="en-US" altLang="zh-CN" sz="1600" b="1" dirty="0" smtClean="0"/>
          </a:p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第六讲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地址规划：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子网划分机制、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构造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超网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第七讲 </a:t>
            </a:r>
            <a:r>
              <a:rPr lang="zh-CN" altLang="zh-CN" sz="1600" b="1" dirty="0" smtClean="0">
                <a:latin typeface="微软雅黑" pitchFamily="34" charset="-122"/>
                <a:ea typeface="微软雅黑" pitchFamily="34" charset="-122"/>
              </a:rPr>
              <a:t>路由协议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Internet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主要路由协议，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RIP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OSPF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BGP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b="0" dirty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第八讲 </a:t>
            </a:r>
            <a:r>
              <a:rPr lang="zh-CN" altLang="zh-CN" sz="1600" b="1" dirty="0" smtClean="0">
                <a:latin typeface="微软雅黑" pitchFamily="34" charset="-122"/>
                <a:ea typeface="微软雅黑" pitchFamily="34" charset="-122"/>
              </a:rPr>
              <a:t>运输层协议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连接与无连接运输协议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），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以及流量和拥塞控制机制；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b="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第九讲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Socket</a:t>
            </a:r>
            <a:r>
              <a:rPr lang="zh-CN" altLang="zh-CN" sz="1600" b="1" dirty="0" smtClean="0">
                <a:latin typeface="微软雅黑" pitchFamily="34" charset="-122"/>
                <a:ea typeface="微软雅黑" pitchFamily="34" charset="-122"/>
              </a:rPr>
              <a:t>编程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Socket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网络编程基础；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b="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第十讲 </a:t>
            </a:r>
            <a:r>
              <a:rPr lang="zh-CN" altLang="zh-CN" sz="1600" b="1" dirty="0" smtClean="0">
                <a:latin typeface="微软雅黑" pitchFamily="34" charset="-122"/>
                <a:ea typeface="微软雅黑" pitchFamily="34" charset="-122"/>
              </a:rPr>
              <a:t>应用层协议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网络应用层协议简介，包括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DNS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、电子邮件、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WWW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第十一讲 高级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网络技术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网络新技术、新发展等，</a:t>
            </a:r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IPV6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1600" b="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08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6705600" cy="838200"/>
          </a:xfrm>
        </p:spPr>
        <p:txBody>
          <a:bodyPr/>
          <a:lstStyle/>
          <a:p>
            <a:r>
              <a:rPr lang="zh-CN" altLang="en-US" sz="3600" dirty="0" smtClean="0">
                <a:latin typeface="华文新魏" pitchFamily="2" charset="-122"/>
                <a:ea typeface="华文新魏" pitchFamily="2" charset="-122"/>
              </a:rPr>
              <a:t>教学资料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295400"/>
            <a:ext cx="7986713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URL: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TW" sz="2400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ftp://student:onlyforss@</a:t>
            </a:r>
            <a:r>
              <a:rPr lang="en-US" altLang="zh-CN" sz="2400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ftp.</a:t>
            </a:r>
            <a:r>
              <a:rPr lang="en-US" altLang="zh-TW" sz="2400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ss.pku.edu.cn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TW" sz="2400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	</a:t>
            </a:r>
            <a:r>
              <a:rPr lang="en-US" altLang="zh-TW" sz="2400" dirty="0" err="1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user_name</a:t>
            </a:r>
            <a:r>
              <a:rPr lang="en-US" altLang="zh-TW" sz="2400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: student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TW" sz="2400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	password: </a:t>
            </a:r>
            <a:r>
              <a:rPr lang="en-US" altLang="zh-TW" sz="2400" dirty="0" err="1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onlyforss</a:t>
            </a:r>
            <a:endParaRPr lang="en-US" altLang="zh-TW" sz="2400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zh-TW" dirty="0" smtClean="0">
              <a:solidFill>
                <a:srgbClr val="0066CC"/>
              </a:solidFill>
              <a:ea typeface="新細明體" charset="-120"/>
            </a:endParaRPr>
          </a:p>
          <a:p>
            <a:pPr lvl="1" eaLnBrk="1" hangingPunct="1">
              <a:defRPr/>
            </a:pPr>
            <a:r>
              <a:rPr lang="zh-CN" altLang="en-US" sz="2400" dirty="0" smtClean="0"/>
              <a:t>课件</a:t>
            </a:r>
            <a:r>
              <a:rPr lang="en-US" altLang="zh-CN" sz="2400" dirty="0" smtClean="0"/>
              <a:t>slides</a:t>
            </a:r>
          </a:p>
          <a:p>
            <a:pPr lvl="1" eaLnBrk="1" hangingPunct="1">
              <a:defRPr/>
            </a:pPr>
            <a:r>
              <a:rPr lang="zh-CN" altLang="en-US" sz="2400" dirty="0" smtClean="0"/>
              <a:t>对课件知识点进行辅助和补充的</a:t>
            </a:r>
            <a:r>
              <a:rPr lang="en-US" altLang="zh-CN" sz="2400" dirty="0" smtClean="0"/>
              <a:t>workshop</a:t>
            </a:r>
            <a:r>
              <a:rPr lang="zh-CN" altLang="en-US" sz="2400" dirty="0" smtClean="0"/>
              <a:t>文档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电子资料</a:t>
            </a:r>
            <a:endParaRPr lang="en-US" altLang="zh-CN" sz="2400" dirty="0" smtClean="0"/>
          </a:p>
          <a:p>
            <a:pPr lvl="1" eaLnBrk="1" hangingPunct="1">
              <a:buNone/>
              <a:defRPr/>
            </a:pPr>
            <a:endParaRPr lang="zh-CN" altLang="en-US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6705600" cy="838200"/>
          </a:xfrm>
        </p:spPr>
        <p:txBody>
          <a:bodyPr/>
          <a:lstStyle/>
          <a:p>
            <a:r>
              <a:rPr lang="zh-CN" altLang="en-US" sz="3600" dirty="0" smtClean="0">
                <a:latin typeface="华文新魏" pitchFamily="2" charset="-122"/>
                <a:ea typeface="华文新魏" pitchFamily="2" charset="-122"/>
              </a:rPr>
              <a:t>教材及参考书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543800" cy="49974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3600" dirty="0" smtClean="0">
                <a:solidFill>
                  <a:srgbClr val="003399"/>
                </a:solidFill>
              </a:rPr>
              <a:t>主教材：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zh-CN" altLang="zh-CN" sz="2000" dirty="0" smtClean="0"/>
              <a:t>《计算机网络》（第</a:t>
            </a:r>
            <a:r>
              <a:rPr lang="en-US" altLang="zh-CN" sz="2000" dirty="0" smtClean="0"/>
              <a:t>6</a:t>
            </a:r>
            <a:r>
              <a:rPr lang="zh-CN" altLang="zh-CN" sz="2000" dirty="0" smtClean="0"/>
              <a:t>版）</a:t>
            </a:r>
            <a:r>
              <a:rPr lang="en-US" altLang="zh-CN" sz="2000" dirty="0" smtClean="0"/>
              <a:t>   </a:t>
            </a:r>
            <a:r>
              <a:rPr lang="zh-CN" altLang="zh-CN" sz="2000" dirty="0" smtClean="0"/>
              <a:t>谢希仁编著，电子工业出版社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3200" dirty="0" smtClean="0">
              <a:solidFill>
                <a:srgbClr val="003399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3600" dirty="0" smtClean="0">
                <a:solidFill>
                  <a:srgbClr val="003399"/>
                </a:solidFill>
              </a:rPr>
              <a:t>参考书：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dirty="0" smtClean="0"/>
              <a:t>  [1] </a:t>
            </a:r>
            <a:r>
              <a:rPr lang="zh-CN" altLang="zh-CN" sz="2000" dirty="0" smtClean="0"/>
              <a:t>《计算机网络与因特网》（原书第</a:t>
            </a:r>
            <a:r>
              <a:rPr lang="en-US" altLang="zh-CN" sz="2000" dirty="0" smtClean="0"/>
              <a:t>5</a:t>
            </a:r>
            <a:r>
              <a:rPr lang="zh-CN" altLang="zh-CN" sz="2000" dirty="0" smtClean="0"/>
              <a:t>版翻译）， </a:t>
            </a:r>
            <a:r>
              <a:rPr lang="en-US" altLang="zh-CN" sz="2000" dirty="0" smtClean="0"/>
              <a:t>Douglas </a:t>
            </a:r>
            <a:r>
              <a:rPr lang="en-US" altLang="zh-CN" sz="2000" dirty="0" err="1" smtClean="0"/>
              <a:t>E.Comer</a:t>
            </a:r>
            <a:r>
              <a:rPr lang="zh-CN" altLang="zh-CN" sz="2000" dirty="0" smtClean="0"/>
              <a:t>著，机械工业出版社</a:t>
            </a:r>
            <a:r>
              <a:rPr lang="en-US" altLang="zh-CN" sz="2000" dirty="0" smtClean="0"/>
              <a:t>.</a:t>
            </a:r>
          </a:p>
          <a:p>
            <a:pPr lvl="1" eaLnBrk="1" hangingPunct="1">
              <a:lnSpc>
                <a:spcPct val="80000"/>
              </a:lnSpc>
              <a:buNone/>
            </a:pPr>
            <a:endParaRPr lang="zh-CN" altLang="en-US" sz="2000" dirty="0" smtClean="0"/>
          </a:p>
          <a:p>
            <a:pPr lvl="1" eaLnBrk="1" hangingPunct="1">
              <a:lnSpc>
                <a:spcPct val="80000"/>
              </a:lnSpc>
              <a:buNone/>
            </a:pPr>
            <a:r>
              <a:rPr lang="zh-CN" altLang="en-US" sz="2000" dirty="0" smtClean="0"/>
              <a:t>  </a:t>
            </a:r>
            <a:r>
              <a:rPr lang="en-US" altLang="zh-CN" sz="2000" dirty="0" smtClean="0"/>
              <a:t>[2]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网络规划与设计教程</a:t>
            </a:r>
            <a:r>
              <a:rPr lang="en-US" altLang="zh-CN" sz="2000" dirty="0" smtClean="0"/>
              <a:t>》 ,</a:t>
            </a:r>
            <a:r>
              <a:rPr lang="zh-CN" altLang="en-US" sz="2000" dirty="0" smtClean="0"/>
              <a:t>杨雅辉、张英等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高等编写，高等教育出版社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zh-CN" altLang="en-US" dirty="0" smtClean="0"/>
              <a:t>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华文新魏" pitchFamily="2" charset="-122"/>
                <a:ea typeface="华文新魏" pitchFamily="2" charset="-122"/>
              </a:rPr>
              <a:t>教学形式 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课堂讲授知识点，共计</a:t>
            </a:r>
            <a:r>
              <a:rPr lang="en-US" altLang="zh-CN" dirty="0" smtClean="0"/>
              <a:t>48</a:t>
            </a:r>
            <a:r>
              <a:rPr lang="zh-CN" altLang="en-US" dirty="0" smtClean="0"/>
              <a:t>学时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教师讲授</a:t>
            </a:r>
            <a:r>
              <a:rPr lang="en-US" altLang="zh-CN" sz="2000" dirty="0" smtClean="0"/>
              <a:t>:40</a:t>
            </a:r>
            <a:r>
              <a:rPr lang="zh-CN" altLang="en-US" sz="2000" dirty="0" smtClean="0"/>
              <a:t>学时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课堂互动及讨论 </a:t>
            </a:r>
            <a:r>
              <a:rPr lang="en-US" altLang="zh-CN" sz="2000" dirty="0" smtClean="0"/>
              <a:t>: 6</a:t>
            </a:r>
            <a:r>
              <a:rPr lang="zh-CN" altLang="en-US" sz="2000" dirty="0" smtClean="0"/>
              <a:t>学时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考试：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学时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配合课堂的重要知识点，布置相应的课后专题研讨（</a:t>
            </a:r>
            <a:r>
              <a:rPr lang="en-US" altLang="zh-CN" dirty="0" smtClean="0"/>
              <a:t>workshop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workshop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是本课程的重要教学辅助和补充，内容包括：关键知识点、练习题、作业、实验指导、实践指导等内容。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workshop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中的内容是学生在课后必须完成的，通过课堂讨论、作业提交、实验及编程实践检查等环节来检查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workshop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的完成情况。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华文新魏" pitchFamily="2" charset="-122"/>
                <a:ea typeface="华文新魏" pitchFamily="2" charset="-122"/>
              </a:rPr>
              <a:t>成绩评定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305800" cy="4953000"/>
          </a:xfrm>
        </p:spPr>
        <p:txBody>
          <a:bodyPr/>
          <a:lstStyle/>
          <a:p>
            <a:pPr eaLnBrk="1" hangingPunct="1"/>
            <a:r>
              <a:rPr lang="zh-CN" altLang="zh-CN" dirty="0" smtClean="0"/>
              <a:t>作业</a:t>
            </a:r>
            <a:r>
              <a:rPr lang="en-US" altLang="zh-CN" dirty="0" smtClean="0"/>
              <a:t>: </a:t>
            </a:r>
            <a:r>
              <a:rPr lang="en-US" altLang="zh-CN" dirty="0" smtClean="0"/>
              <a:t>20%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提交纸质版作业 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要求独立完成</a:t>
            </a:r>
          </a:p>
          <a:p>
            <a:pPr eaLnBrk="1" hangingPunct="1"/>
            <a:r>
              <a:rPr lang="zh-CN" altLang="en-US" dirty="0" smtClean="0"/>
              <a:t>网络互连实</a:t>
            </a:r>
            <a:r>
              <a:rPr lang="zh-CN" altLang="en-US" dirty="0" smtClean="0"/>
              <a:t>验</a:t>
            </a:r>
            <a:r>
              <a:rPr lang="en-US" altLang="zh-CN" dirty="0" smtClean="0"/>
              <a:t>: </a:t>
            </a:r>
            <a:r>
              <a:rPr lang="en-US" altLang="zh-CN" dirty="0" smtClean="0"/>
              <a:t>20</a:t>
            </a:r>
            <a:r>
              <a:rPr lang="en-US" altLang="zh-CN" dirty="0" smtClean="0"/>
              <a:t>%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提交实验报告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检查实验结果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网络编程实</a:t>
            </a:r>
            <a:r>
              <a:rPr lang="zh-CN" altLang="en-US" dirty="0" smtClean="0"/>
              <a:t>践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</a:t>
            </a:r>
            <a:r>
              <a:rPr lang="en-US" altLang="zh-CN" dirty="0" smtClean="0"/>
              <a:t>%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提交编程实践报告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检查运行结果</a:t>
            </a:r>
          </a:p>
          <a:p>
            <a:pPr eaLnBrk="1" hangingPunct="1"/>
            <a:r>
              <a:rPr lang="zh-CN" altLang="zh-CN" dirty="0" smtClean="0"/>
              <a:t>课</a:t>
            </a:r>
            <a:r>
              <a:rPr lang="zh-CN" altLang="zh-CN" dirty="0" smtClean="0"/>
              <a:t>堂</a:t>
            </a:r>
            <a:r>
              <a:rPr lang="zh-CN" altLang="en-US" dirty="0" smtClean="0"/>
              <a:t>表现</a:t>
            </a:r>
            <a:r>
              <a:rPr lang="zh-CN" altLang="zh-CN" dirty="0" smtClean="0"/>
              <a:t>（</a:t>
            </a:r>
            <a:r>
              <a:rPr lang="zh-CN" altLang="zh-CN" dirty="0" smtClean="0"/>
              <a:t>包</a:t>
            </a:r>
            <a:r>
              <a:rPr lang="zh-CN" altLang="zh-CN" dirty="0" smtClean="0"/>
              <a:t>括</a:t>
            </a:r>
            <a:r>
              <a:rPr lang="zh-CN" altLang="en-US" dirty="0" smtClean="0"/>
              <a:t>课堂测试和</a:t>
            </a:r>
            <a:r>
              <a:rPr lang="zh-CN" altLang="zh-CN" dirty="0" smtClean="0"/>
              <a:t>考</a:t>
            </a:r>
            <a:r>
              <a:rPr lang="zh-CN" altLang="zh-CN" dirty="0" smtClean="0"/>
              <a:t>勤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％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期</a:t>
            </a:r>
            <a:r>
              <a:rPr lang="zh-CN" altLang="en-US" dirty="0" smtClean="0"/>
              <a:t>末考试（闭卷）</a:t>
            </a:r>
            <a:r>
              <a:rPr lang="en-US" altLang="zh-CN" dirty="0" smtClean="0"/>
              <a:t>:50%</a:t>
            </a:r>
          </a:p>
        </p:txBody>
      </p:sp>
      <p:sp>
        <p:nvSpPr>
          <p:cNvPr id="5" name="右大括号 4"/>
          <p:cNvSpPr/>
          <p:nvPr/>
        </p:nvSpPr>
        <p:spPr>
          <a:xfrm>
            <a:off x="4343400" y="2895600"/>
            <a:ext cx="533400" cy="1828800"/>
          </a:xfrm>
          <a:prstGeom prst="rightBrace">
            <a:avLst/>
          </a:prstGeom>
          <a:noFill/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gray">
          <a:xfrm>
            <a:off x="4953000" y="3581400"/>
            <a:ext cx="38100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至少完成一项，鼓励完成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2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项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3">
      <a:dk1>
        <a:srgbClr val="000000"/>
      </a:dk1>
      <a:lt1>
        <a:srgbClr val="FFFFFF"/>
      </a:lt1>
      <a:dk2>
        <a:srgbClr val="37399B"/>
      </a:dk2>
      <a:lt2>
        <a:srgbClr val="C0C0C0"/>
      </a:lt2>
      <a:accent1>
        <a:srgbClr val="699DE9"/>
      </a:accent1>
      <a:accent2>
        <a:srgbClr val="EFB049"/>
      </a:accent2>
      <a:accent3>
        <a:srgbClr val="FFFFFF"/>
      </a:accent3>
      <a:accent4>
        <a:srgbClr val="000000"/>
      </a:accent4>
      <a:accent5>
        <a:srgbClr val="B9CCF2"/>
      </a:accent5>
      <a:accent6>
        <a:srgbClr val="D99F41"/>
      </a:accent6>
      <a:hlink>
        <a:srgbClr val="7476DC"/>
      </a:hlink>
      <a:folHlink>
        <a:srgbClr val="9AC664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250"/>
        </a:solidFill>
        <a:ln w="9525">
          <a:noFill/>
        </a:ln>
      </a:spPr>
      <a:bodyPr rtlCol="0" anchor="ctr"/>
      <a:lstStyle>
        <a:defPPr algn="ctr">
          <a:defRPr sz="1600" dirty="0" smtClean="0"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525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indent="0">
          <a:buFont typeface="微软雅黑" pitchFamily="34" charset="-122"/>
          <a:buNone/>
          <a:defRPr sz="1600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F4EE6"/>
        </a:accent1>
        <a:accent2>
          <a:srgbClr val="69BFF9"/>
        </a:accent2>
        <a:accent3>
          <a:srgbClr val="FFFFFF"/>
        </a:accent3>
        <a:accent4>
          <a:srgbClr val="000000"/>
        </a:accent4>
        <a:accent5>
          <a:srgbClr val="BBB2F0"/>
        </a:accent5>
        <a:accent6>
          <a:srgbClr val="5EADE2"/>
        </a:accent6>
        <a:hlink>
          <a:srgbClr val="D17FB6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165E86"/>
        </a:dk2>
        <a:lt2>
          <a:srgbClr val="969696"/>
        </a:lt2>
        <a:accent1>
          <a:srgbClr val="33C5A9"/>
        </a:accent1>
        <a:accent2>
          <a:srgbClr val="90DE88"/>
        </a:accent2>
        <a:accent3>
          <a:srgbClr val="FFFFFF"/>
        </a:accent3>
        <a:accent4>
          <a:srgbClr val="000000"/>
        </a:accent4>
        <a:accent5>
          <a:srgbClr val="ADDFD1"/>
        </a:accent5>
        <a:accent6>
          <a:srgbClr val="82C97B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37399B"/>
        </a:dk2>
        <a:lt2>
          <a:srgbClr val="C0C0C0"/>
        </a:lt2>
        <a:accent1>
          <a:srgbClr val="699DE9"/>
        </a:accent1>
        <a:accent2>
          <a:srgbClr val="EFB049"/>
        </a:accent2>
        <a:accent3>
          <a:srgbClr val="FFFFFF"/>
        </a:accent3>
        <a:accent4>
          <a:srgbClr val="000000"/>
        </a:accent4>
        <a:accent5>
          <a:srgbClr val="B9CCF2"/>
        </a:accent5>
        <a:accent6>
          <a:srgbClr val="D99F41"/>
        </a:accent6>
        <a:hlink>
          <a:srgbClr val="7476DC"/>
        </a:hlink>
        <a:folHlink>
          <a:srgbClr val="9AC6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6983</TotalTime>
  <Words>1197</Words>
  <Application>Microsoft Office PowerPoint</Application>
  <PresentationFormat>全屏显示(4:3)</PresentationFormat>
  <Paragraphs>107</Paragraphs>
  <Slides>10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</vt:lpstr>
      <vt:lpstr>Image</vt:lpstr>
      <vt:lpstr>课程简介</vt:lpstr>
      <vt:lpstr>自我介绍</vt:lpstr>
      <vt:lpstr>助教信息</vt:lpstr>
      <vt:lpstr>课程目标</vt:lpstr>
      <vt:lpstr>课程内容</vt:lpstr>
      <vt:lpstr>教学资料</vt:lpstr>
      <vt:lpstr>教材及参考书</vt:lpstr>
      <vt:lpstr>教学形式 </vt:lpstr>
      <vt:lpstr>成绩评定</vt:lpstr>
      <vt:lpstr>课程特点和期望</vt:lpstr>
    </vt:vector>
  </TitlesOfParts>
  <Company>Guilddesign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</dc:creator>
  <cp:lastModifiedBy>Administrator</cp:lastModifiedBy>
  <cp:revision>298</cp:revision>
  <dcterms:created xsi:type="dcterms:W3CDTF">2004-07-21T02:43:03Z</dcterms:created>
  <dcterms:modified xsi:type="dcterms:W3CDTF">2015-09-15T04:13:09Z</dcterms:modified>
</cp:coreProperties>
</file>