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93"/>
  </p:notesMasterIdLst>
  <p:handoutMasterIdLst>
    <p:handoutMasterId r:id="rId94"/>
  </p:handoutMasterIdLst>
  <p:sldIdLst>
    <p:sldId id="779" r:id="rId2"/>
    <p:sldId id="780" r:id="rId3"/>
    <p:sldId id="781" r:id="rId4"/>
    <p:sldId id="782" r:id="rId5"/>
    <p:sldId id="783" r:id="rId6"/>
    <p:sldId id="784" r:id="rId7"/>
    <p:sldId id="785" r:id="rId8"/>
    <p:sldId id="786" r:id="rId9"/>
    <p:sldId id="787" r:id="rId10"/>
    <p:sldId id="788" r:id="rId11"/>
    <p:sldId id="789" r:id="rId12"/>
    <p:sldId id="790" r:id="rId13"/>
    <p:sldId id="791" r:id="rId14"/>
    <p:sldId id="792" r:id="rId15"/>
    <p:sldId id="793" r:id="rId16"/>
    <p:sldId id="794" r:id="rId17"/>
    <p:sldId id="795" r:id="rId18"/>
    <p:sldId id="796" r:id="rId19"/>
    <p:sldId id="797" r:id="rId20"/>
    <p:sldId id="798" r:id="rId21"/>
    <p:sldId id="799" r:id="rId22"/>
    <p:sldId id="800" r:id="rId23"/>
    <p:sldId id="801" r:id="rId24"/>
    <p:sldId id="802" r:id="rId25"/>
    <p:sldId id="804" r:id="rId26"/>
    <p:sldId id="875" r:id="rId27"/>
    <p:sldId id="806" r:id="rId28"/>
    <p:sldId id="807" r:id="rId29"/>
    <p:sldId id="808" r:id="rId30"/>
    <p:sldId id="810" r:id="rId31"/>
    <p:sldId id="811" r:id="rId32"/>
    <p:sldId id="812" r:id="rId33"/>
    <p:sldId id="813" r:id="rId34"/>
    <p:sldId id="814" r:id="rId35"/>
    <p:sldId id="817" r:id="rId36"/>
    <p:sldId id="818" r:id="rId37"/>
    <p:sldId id="819" r:id="rId38"/>
    <p:sldId id="820" r:id="rId39"/>
    <p:sldId id="821" r:id="rId40"/>
    <p:sldId id="822" r:id="rId41"/>
    <p:sldId id="823" r:id="rId42"/>
    <p:sldId id="824" r:id="rId43"/>
    <p:sldId id="825" r:id="rId44"/>
    <p:sldId id="826" r:id="rId45"/>
    <p:sldId id="827" r:id="rId46"/>
    <p:sldId id="828" r:id="rId47"/>
    <p:sldId id="877" r:id="rId48"/>
    <p:sldId id="830" r:id="rId49"/>
    <p:sldId id="831" r:id="rId50"/>
    <p:sldId id="832" r:id="rId51"/>
    <p:sldId id="833" r:id="rId52"/>
    <p:sldId id="834" r:id="rId53"/>
    <p:sldId id="835" r:id="rId54"/>
    <p:sldId id="837" r:id="rId55"/>
    <p:sldId id="838" r:id="rId56"/>
    <p:sldId id="839" r:id="rId57"/>
    <p:sldId id="840" r:id="rId58"/>
    <p:sldId id="841" r:id="rId59"/>
    <p:sldId id="842" r:id="rId60"/>
    <p:sldId id="843" r:id="rId61"/>
    <p:sldId id="844" r:id="rId62"/>
    <p:sldId id="845" r:id="rId63"/>
    <p:sldId id="847" r:id="rId64"/>
    <p:sldId id="848" r:id="rId65"/>
    <p:sldId id="849" r:id="rId66"/>
    <p:sldId id="850" r:id="rId67"/>
    <p:sldId id="851" r:id="rId68"/>
    <p:sldId id="852" r:id="rId69"/>
    <p:sldId id="878" r:id="rId70"/>
    <p:sldId id="853" r:id="rId71"/>
    <p:sldId id="854" r:id="rId72"/>
    <p:sldId id="855" r:id="rId73"/>
    <p:sldId id="856" r:id="rId74"/>
    <p:sldId id="857" r:id="rId75"/>
    <p:sldId id="858" r:id="rId76"/>
    <p:sldId id="876" r:id="rId77"/>
    <p:sldId id="860" r:id="rId78"/>
    <p:sldId id="861" r:id="rId79"/>
    <p:sldId id="862" r:id="rId80"/>
    <p:sldId id="863" r:id="rId81"/>
    <p:sldId id="864" r:id="rId82"/>
    <p:sldId id="865" r:id="rId83"/>
    <p:sldId id="866" r:id="rId84"/>
    <p:sldId id="867" r:id="rId85"/>
    <p:sldId id="868" r:id="rId86"/>
    <p:sldId id="869" r:id="rId87"/>
    <p:sldId id="870" r:id="rId88"/>
    <p:sldId id="871" r:id="rId89"/>
    <p:sldId id="872" r:id="rId90"/>
    <p:sldId id="873" r:id="rId91"/>
    <p:sldId id="874" r:id="rId9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DDDDDD"/>
    <a:srgbClr val="FFCCFF"/>
    <a:srgbClr val="000099"/>
    <a:srgbClr val="FF0000"/>
    <a:srgbClr val="008000"/>
    <a:srgbClr val="66CC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124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3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Relationship Id="rId9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91292653-6D28-1A4E-9097-8CD0CA4FA9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416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ACCD5E27-021E-054B-84DE-C100B224ED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4115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43C97A68-011F-3241-A5A6-6EAD0C86B7D6}" type="slidenum">
              <a:rPr lang="en-US" i="0" smtClean="0">
                <a:latin typeface="Times New Roman" charset="0"/>
              </a:rPr>
              <a:pPr>
                <a:defRPr/>
              </a:pPr>
              <a:t>1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1589B448-324E-F547-9651-770BB6BE014E}" type="slidenum">
              <a:rPr lang="en-US" i="0" smtClean="0">
                <a:latin typeface="Times New Roman" charset="0"/>
              </a:rPr>
              <a:pPr>
                <a:defRPr/>
              </a:pPr>
              <a:t>10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C69BEC7-9E5C-604D-9916-AF2A74B9F274}" type="slidenum">
              <a:rPr lang="en-US" i="0" smtClean="0">
                <a:latin typeface="Times New Roman" charset="0"/>
              </a:rPr>
              <a:pPr>
                <a:defRPr/>
              </a:pPr>
              <a:t>11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 smtClean="0">
                <a:latin typeface="Times New Roman" charset="0"/>
                <a:cs typeface="+mn-cs"/>
              </a:rPr>
              <a:t>2-dimensional</a:t>
            </a:r>
            <a:r>
              <a:rPr lang="en-US" baseline="0" dirty="0" smtClean="0">
                <a:latin typeface="Times New Roman" charset="0"/>
                <a:cs typeface="+mn-cs"/>
              </a:rPr>
              <a:t> parity check can detect (not correct) any 2 bit errors. Why?</a:t>
            </a: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48CD503-2045-024B-8E01-05BD3C804D49}" type="slidenum">
              <a:rPr lang="en-US" i="0" smtClean="0">
                <a:latin typeface="Times New Roman" charset="0"/>
              </a:rPr>
              <a:pPr>
                <a:defRPr/>
              </a:pPr>
              <a:t>12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190A2FE3-3F71-0D4D-913A-D62E4D4158B9}" type="slidenum">
              <a:rPr lang="en-US" i="0" smtClean="0">
                <a:latin typeface="Times New Roman" charset="0"/>
              </a:rPr>
              <a:pPr>
                <a:defRPr/>
              </a:pPr>
              <a:t>13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7BE824D3-1A6E-5741-A1BB-55D02918ED2B}" type="slidenum">
              <a:rPr lang="en-US" i="0" smtClean="0">
                <a:latin typeface="Times New Roman" charset="0"/>
              </a:rPr>
              <a:pPr>
                <a:defRPr/>
              </a:pPr>
              <a:t>14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E5461FAE-6E72-474B-9891-F4008A428872}" type="slidenum">
              <a:rPr lang="en-US" i="0" smtClean="0">
                <a:latin typeface="Times New Roman" charset="0"/>
              </a:rPr>
              <a:pPr>
                <a:defRPr/>
              </a:pPr>
              <a:t>15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B049FB4-3255-2941-964B-63DD24C4C301}" type="slidenum">
              <a:rPr lang="en-US" i="0" smtClean="0">
                <a:latin typeface="Times New Roman" charset="0"/>
              </a:rPr>
              <a:pPr>
                <a:defRPr/>
              </a:pPr>
              <a:t>16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CEB1B82-11B0-7E4D-8D78-B8E843132015}" type="slidenum">
              <a:rPr lang="en-US" i="0" smtClean="0">
                <a:latin typeface="Times New Roman" charset="0"/>
              </a:rPr>
              <a:pPr>
                <a:defRPr/>
              </a:pPr>
              <a:t>17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B5F772E-C619-AA41-87FA-66524F210512}" type="slidenum">
              <a:rPr lang="en-US" i="0" smtClean="0">
                <a:latin typeface="Times New Roman" charset="0"/>
              </a:rPr>
              <a:pPr>
                <a:defRPr/>
              </a:pPr>
              <a:t>18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1DFFBCA-CF51-8C4C-90C0-C10013314852}" type="slidenum">
              <a:rPr lang="en-US" i="0" smtClean="0">
                <a:latin typeface="Times New Roman" charset="0"/>
              </a:rPr>
              <a:pPr>
                <a:defRPr/>
              </a:pPr>
              <a:t>19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BF9E464-6231-2A46-B6B9-94540F70FC6D}" type="slidenum">
              <a:rPr lang="en-US" i="0" smtClean="0">
                <a:latin typeface="Times New Roman" charset="0"/>
              </a:rPr>
              <a:pPr>
                <a:defRPr/>
              </a:pPr>
              <a:t>2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D9EA52E9-146D-8E49-BEC5-237E611F9B44}" type="slidenum">
              <a:rPr lang="en-US" i="0" smtClean="0">
                <a:latin typeface="Times New Roman" charset="0"/>
              </a:rPr>
              <a:pPr>
                <a:defRPr/>
              </a:pPr>
              <a:t>20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9B7099E6-1531-3943-8BFA-88B507B11539}" type="slidenum">
              <a:rPr lang="en-US" i="0" smtClean="0">
                <a:latin typeface="Times New Roman" charset="0"/>
              </a:rPr>
              <a:pPr>
                <a:defRPr/>
              </a:pPr>
              <a:t>21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6A9C1EC7-E903-DF46-A0F2-890A589B5677}" type="slidenum">
              <a:rPr lang="en-US" i="0" smtClean="0">
                <a:latin typeface="Times New Roman" charset="0"/>
              </a:rPr>
              <a:pPr>
                <a:defRPr/>
              </a:pPr>
              <a:t>22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169983E0-9854-FD4B-8953-2A3C8DAEAEAB}" type="slidenum">
              <a:rPr lang="en-US" i="0" smtClean="0">
                <a:latin typeface="Times New Roman" charset="0"/>
              </a:rPr>
              <a:pPr>
                <a:defRPr/>
              </a:pPr>
              <a:t>23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3A56F32-873F-4741-82C3-DC84FF9C65B1}" type="slidenum">
              <a:rPr lang="en-US" i="0" smtClean="0">
                <a:latin typeface="Times New Roman" charset="0"/>
              </a:rPr>
              <a:pPr>
                <a:defRPr/>
              </a:pPr>
              <a:t>24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61AA2AC-99CC-3A4A-B8E8-FAB41F82BBCA}" type="slidenum">
              <a:rPr lang="en-US" i="0" smtClean="0">
                <a:latin typeface="Times New Roman" charset="0"/>
              </a:rPr>
              <a:pPr>
                <a:defRPr/>
              </a:pPr>
              <a:t>25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 smtClean="0">
                <a:latin typeface="Times New Roman" charset="0"/>
                <a:cs typeface="+mn-cs"/>
              </a:rPr>
              <a:t>Lecture 1. </a:t>
            </a: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7F188CC-4460-E043-B180-95C5ACF8D312}" type="slidenum">
              <a:rPr lang="en-US" i="0" smtClean="0">
                <a:latin typeface="Times New Roman" charset="0"/>
              </a:rPr>
              <a:pPr>
                <a:defRPr/>
              </a:pPr>
              <a:t>26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85831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7F188CC-4460-E043-B180-95C5ACF8D312}" type="slidenum">
              <a:rPr lang="en-US" i="0" smtClean="0">
                <a:latin typeface="Times New Roman" charset="0"/>
              </a:rPr>
              <a:pPr>
                <a:defRPr/>
              </a:pPr>
              <a:t>27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195A4D9-D9A3-9D42-8C21-61B5EC1E1BB0}" type="slidenum">
              <a:rPr lang="en-US" i="0" smtClean="0">
                <a:latin typeface="Times New Roman" charset="0"/>
              </a:rPr>
              <a:pPr>
                <a:defRPr/>
              </a:pPr>
              <a:t>28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99DADF4-4B2E-B644-9BDA-D41F6D2BAA32}" type="slidenum">
              <a:rPr lang="en-US" i="0" smtClean="0">
                <a:latin typeface="Times New Roman" charset="0"/>
              </a:rPr>
              <a:pPr>
                <a:defRPr/>
              </a:pPr>
              <a:t>29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D7F61FD0-FAF2-4545-8D3A-10FB997685FF}" type="slidenum">
              <a:rPr lang="en-US" i="0" smtClean="0">
                <a:latin typeface="Times New Roman" charset="0"/>
              </a:rPr>
              <a:pPr>
                <a:defRPr/>
              </a:pPr>
              <a:t>3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61839DD2-90A2-2247-9684-E72B53E0F17D}" type="slidenum">
              <a:rPr lang="en-US" i="0" smtClean="0">
                <a:latin typeface="Times New Roman" charset="0"/>
              </a:rPr>
              <a:pPr>
                <a:defRPr/>
              </a:pPr>
              <a:t>30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DA88163C-4FEA-FC48-BFDA-B7EEC0814B16}" type="slidenum">
              <a:rPr lang="en-US" i="0" smtClean="0">
                <a:latin typeface="Times New Roman" charset="0"/>
              </a:rPr>
              <a:pPr>
                <a:defRPr/>
              </a:pPr>
              <a:t>31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65DE8D7C-8E55-264E-BB09-7996957FAD63}" type="slidenum">
              <a:rPr lang="en-US" i="0" smtClean="0">
                <a:latin typeface="Times New Roman" charset="0"/>
              </a:rPr>
              <a:pPr>
                <a:defRPr/>
              </a:pPr>
              <a:t>32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A0023F9-7F73-6F45-8A3B-F6442733AA12}" type="slidenum">
              <a:rPr lang="en-US" i="0" smtClean="0">
                <a:latin typeface="Times New Roman" charset="0"/>
              </a:rPr>
              <a:pPr>
                <a:defRPr/>
              </a:pPr>
              <a:t>33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5E476F6-027F-C548-B0EB-110C5BD65377}" type="slidenum">
              <a:rPr lang="en-US" i="0" smtClean="0">
                <a:latin typeface="Times New Roman" charset="0"/>
              </a:rPr>
              <a:pPr>
                <a:defRPr/>
              </a:pPr>
              <a:t>34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 smtClean="0">
                <a:latin typeface="Times New Roman" charset="0"/>
                <a:cs typeface="+mn-cs"/>
              </a:rPr>
              <a:t>FDDI: fiber distributed data interface</a:t>
            </a: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70DB9EFD-2C56-304B-9FF9-80BAF6A94A18}" type="slidenum">
              <a:rPr lang="en-US" i="0" smtClean="0">
                <a:latin typeface="Times New Roman" charset="0"/>
              </a:rPr>
              <a:pPr>
                <a:defRPr/>
              </a:pPr>
              <a:t>35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5D8AFE1-5C1D-B844-AF97-3AD4EA9342E3}" type="slidenum">
              <a:rPr lang="en-US" i="0" smtClean="0">
                <a:latin typeface="Times New Roman" charset="0"/>
              </a:rPr>
              <a:pPr>
                <a:defRPr/>
              </a:pPr>
              <a:t>36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DC36F2B-1838-7D43-A1F0-2700684F567E}" type="slidenum">
              <a:rPr lang="en-US" i="0" smtClean="0">
                <a:latin typeface="Times New Roman" charset="0"/>
              </a:rPr>
              <a:pPr>
                <a:defRPr/>
              </a:pPr>
              <a:t>37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993F18A6-DDE2-554F-A5B0-9BC3DAAE2CDF}" type="slidenum">
              <a:rPr lang="en-US" i="0" smtClean="0">
                <a:latin typeface="Times New Roman" charset="0"/>
              </a:rPr>
              <a:pPr>
                <a:defRPr/>
              </a:pPr>
              <a:t>38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410934A6-469E-5846-AA37-F91A0F6B127C}" type="slidenum">
              <a:rPr lang="en-US" i="0" smtClean="0">
                <a:latin typeface="Times New Roman" charset="0"/>
              </a:rPr>
              <a:pPr>
                <a:defRPr/>
              </a:pPr>
              <a:t>39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F620C57-5F31-6443-8544-E81A27D767F3}" type="slidenum">
              <a:rPr lang="en-US" i="0" smtClean="0">
                <a:latin typeface="Times New Roman" charset="0"/>
              </a:rPr>
              <a:pPr>
                <a:defRPr/>
              </a:pPr>
              <a:t>4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CCFCE89-56C3-414D-BFB3-B0D9ACE8FC6D}" type="slidenum">
              <a:rPr lang="en-US" i="0" smtClean="0">
                <a:latin typeface="Times New Roman" charset="0"/>
              </a:rPr>
              <a:pPr>
                <a:defRPr/>
              </a:pPr>
              <a:t>40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FBDDC76-7329-B84A-8E56-FF1317E0AB5F}" type="slidenum">
              <a:rPr lang="en-US" i="0" smtClean="0">
                <a:latin typeface="Times New Roman" charset="0"/>
              </a:rPr>
              <a:pPr>
                <a:defRPr/>
              </a:pPr>
              <a:t>41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87D3B6C-C169-0741-98AD-F565A816F2E9}" type="slidenum">
              <a:rPr lang="en-US" i="0" smtClean="0">
                <a:latin typeface="Times New Roman" charset="0"/>
              </a:rPr>
              <a:pPr>
                <a:defRPr/>
              </a:pPr>
              <a:t>42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6C6E3BF-3995-EA4B-8E4D-B37DD4BAD334}" type="slidenum">
              <a:rPr lang="en-US" i="0" smtClean="0">
                <a:latin typeface="Times New Roman" charset="0"/>
              </a:rPr>
              <a:pPr>
                <a:defRPr/>
              </a:pPr>
              <a:t>43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0CA0556-2E55-7E49-9536-F0455F7DC450}" type="slidenum">
              <a:rPr lang="en-US" i="0" smtClean="0">
                <a:latin typeface="Times New Roman" charset="0"/>
              </a:rPr>
              <a:pPr>
                <a:defRPr/>
              </a:pPr>
              <a:t>44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EB62942-464A-BE4C-976A-09A7C59A25EA}" type="slidenum">
              <a:rPr lang="en-US" i="0" smtClean="0">
                <a:latin typeface="Times New Roman" charset="0"/>
              </a:rPr>
              <a:pPr>
                <a:defRPr/>
              </a:pPr>
              <a:t>45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499BDC0E-1826-674A-906D-54708681E955}" type="slidenum">
              <a:rPr lang="en-US" i="0" smtClean="0">
                <a:latin typeface="Times New Roman" charset="0"/>
              </a:rPr>
              <a:pPr>
                <a:defRPr/>
              </a:pPr>
              <a:t>46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 smtClean="0">
                <a:latin typeface="Times New Roman" charset="0"/>
                <a:cs typeface="+mn-cs"/>
              </a:rPr>
              <a:t>Lecture 2. </a:t>
            </a: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A6368E5B-3379-0245-93F9-05C5621CBCC5}" type="slidenum">
              <a:rPr lang="en-US" i="0" smtClean="0">
                <a:latin typeface="Times New Roman" charset="0"/>
              </a:rPr>
              <a:pPr>
                <a:defRPr/>
              </a:pPr>
              <a:t>47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977682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A6368E5B-3379-0245-93F9-05C5621CBCC5}" type="slidenum">
              <a:rPr lang="en-US" i="0" smtClean="0">
                <a:latin typeface="Times New Roman" charset="0"/>
              </a:rPr>
              <a:pPr>
                <a:defRPr/>
              </a:pPr>
              <a:t>48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4BF121E-9906-AC41-BFFB-85364A968541}" type="slidenum">
              <a:rPr lang="en-US" i="0" smtClean="0">
                <a:latin typeface="Times New Roman" charset="0"/>
              </a:rPr>
              <a:pPr>
                <a:defRPr/>
              </a:pPr>
              <a:t>49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D8AA7049-8658-2C4B-A161-18F367F0585E}" type="slidenum">
              <a:rPr lang="en-US" i="0" smtClean="0">
                <a:latin typeface="Times New Roman" charset="0"/>
              </a:rPr>
              <a:pPr>
                <a:defRPr/>
              </a:pPr>
              <a:t>5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C4DF883-D50D-014F-AA3F-58F969D03B5E}" type="slidenum">
              <a:rPr lang="en-US" i="0" smtClean="0">
                <a:latin typeface="Times New Roman" charset="0"/>
              </a:rPr>
              <a:pPr>
                <a:defRPr/>
              </a:pPr>
              <a:t>50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ED44080-A1C1-6D48-9090-593E79365BAF}" type="slidenum">
              <a:rPr lang="en-US" i="0" smtClean="0">
                <a:latin typeface="Times New Roman" charset="0"/>
              </a:rPr>
              <a:pPr>
                <a:defRPr/>
              </a:pPr>
              <a:t>51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EFE8A98-A037-0E46-97CD-719E6DC48C9A}" type="slidenum">
              <a:rPr lang="en-US" i="0" smtClean="0">
                <a:latin typeface="Times New Roman" charset="0"/>
              </a:rPr>
              <a:pPr>
                <a:defRPr/>
              </a:pPr>
              <a:t>52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643D48F-8711-C346-AC55-69781208CC1B}" type="slidenum">
              <a:rPr lang="en-US" i="0" smtClean="0">
                <a:latin typeface="Times New Roman" charset="0"/>
              </a:rPr>
              <a:pPr>
                <a:defRPr/>
              </a:pPr>
              <a:t>53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 smtClean="0">
                <a:latin typeface="Times New Roman" charset="0"/>
                <a:cs typeface="+mn-cs"/>
              </a:rPr>
              <a:t>Lecture 2. </a:t>
            </a: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66954268-D528-7442-800B-9664DDD7601B}" type="slidenum">
              <a:rPr lang="en-US" i="0" smtClean="0">
                <a:latin typeface="Times New Roman" charset="0"/>
              </a:rPr>
              <a:pPr>
                <a:defRPr/>
              </a:pPr>
              <a:t>54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4433DD6-D70A-8E47-B310-554B6E789C8D}" type="slidenum">
              <a:rPr lang="en-US" i="0" smtClean="0">
                <a:latin typeface="Times New Roman" charset="0"/>
              </a:rPr>
              <a:pPr>
                <a:defRPr/>
              </a:pPr>
              <a:t>55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33626DD-24C9-E94F-AE99-A71BBB1A5D74}" type="slidenum">
              <a:rPr lang="en-US" i="0" smtClean="0">
                <a:latin typeface="Times New Roman" charset="0"/>
              </a:rPr>
              <a:pPr>
                <a:defRPr/>
              </a:pPr>
              <a:t>56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CC6F2D1-A888-7345-8BF4-5577B25D9EB8}" type="slidenum">
              <a:rPr lang="en-US" i="0" smtClean="0">
                <a:latin typeface="Times New Roman" charset="0"/>
              </a:rPr>
              <a:pPr>
                <a:defRPr/>
              </a:pPr>
              <a:t>57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899F814-C6BF-1141-85EA-782526095993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58</a:t>
            </a:fld>
            <a:endParaRPr lang="en-US" i="0" dirty="0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46E67162-D420-CA40-8110-1AA35398323B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59</a:t>
            </a:fld>
            <a:endParaRPr lang="en-US" i="0" dirty="0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DB44EAB-FE29-FA45-963B-6DA8F6A2E717}" type="slidenum">
              <a:rPr lang="en-US" i="0" smtClean="0">
                <a:latin typeface="Times New Roman" charset="0"/>
              </a:rPr>
              <a:pPr>
                <a:defRPr/>
              </a:pPr>
              <a:t>6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4905453-E051-BC4D-8DD5-BD2AF7AD00B3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60</a:t>
            </a:fld>
            <a:endParaRPr lang="en-US" i="0" dirty="0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61E5BF8-A926-074D-815E-F2F393FDB438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61</a:t>
            </a:fld>
            <a:endParaRPr lang="en-US" i="0" dirty="0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65E8E46-FAA0-DA4A-9B36-C2794ABD15BF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62</a:t>
            </a:fld>
            <a:endParaRPr lang="en-US" i="0" dirty="0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A0263EC-9FC8-3E46-A8F2-77E357E79E36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63</a:t>
            </a:fld>
            <a:endParaRPr lang="en-US" i="0" dirty="0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Lecture 3. </a:t>
            </a:r>
          </a:p>
          <a:p>
            <a:endParaRPr lang="en-US" dirty="0" smtClean="0"/>
          </a:p>
          <a:p>
            <a:r>
              <a:rPr lang="en-US" dirty="0" smtClean="0"/>
              <a:t>Canonical Format Indicator: always 0 for Ethernet frame (CFI = 1 is used for Token</a:t>
            </a:r>
            <a:r>
              <a:rPr lang="en-US" baseline="0" dirty="0" smtClean="0"/>
              <a:t> Ring LAN frame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30032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A6368E5B-3379-0245-93F9-05C5621CBCC5}" type="slidenum">
              <a:rPr lang="en-US" i="0" smtClean="0">
                <a:latin typeface="Times New Roman" charset="0"/>
              </a:rPr>
              <a:pPr>
                <a:defRPr/>
              </a:pPr>
              <a:t>69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114990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6CDA285F-6A09-5D4C-A322-7D1EDA26E0ED}" type="slidenum">
              <a:rPr lang="en-US" i="0" smtClean="0">
                <a:latin typeface="Times New Roman" charset="0"/>
              </a:rPr>
              <a:pPr>
                <a:defRPr/>
              </a:pPr>
              <a:t>70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A723D779-C292-7C49-8148-AB3AD59111C2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71</a:t>
            </a:fld>
            <a:endParaRPr lang="en-US" i="0" dirty="0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E9600B93-8034-F447-85CE-88E355B6FADD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72</a:t>
            </a:fld>
            <a:endParaRPr lang="en-US" i="0" dirty="0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15827C07-B323-1E43-831B-E2E6BCD11768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73</a:t>
            </a:fld>
            <a:endParaRPr lang="en-US" i="0" dirty="0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AB2606F-C1DD-AB42-91E2-4D2AE510B66F}" type="slidenum">
              <a:rPr lang="en-US" i="0" smtClean="0">
                <a:latin typeface="Times New Roman" charset="0"/>
              </a:rPr>
              <a:pPr>
                <a:defRPr/>
              </a:pPr>
              <a:t>7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EE596BD-79B8-F24D-A916-5F2104E87CBB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74</a:t>
            </a:fld>
            <a:endParaRPr lang="en-US" i="0" dirty="0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C438215-D38C-0D48-ABD0-3AFB4629475D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75</a:t>
            </a:fld>
            <a:endParaRPr lang="en-US" i="0" dirty="0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636EC43F-D216-5A49-9D19-ED7984D96B3C}" type="slidenum">
              <a:rPr lang="en-US" i="0" smtClean="0">
                <a:latin typeface="Times New Roman" charset="0"/>
              </a:rPr>
              <a:pPr>
                <a:defRPr/>
              </a:pPr>
              <a:t>77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4C815FD5-B57F-A44A-87F2-BF696E2DEF6E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78</a:t>
            </a:fld>
            <a:endParaRPr lang="en-US" i="0" dirty="0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Source: A salable, commodity datacenter network architecture, SIGCOMM 2008.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65636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EE4C2F5E-D93F-F644-8D11-49C71E81086F}" type="slidenum">
              <a:rPr lang="en-US" i="0" smtClean="0">
                <a:latin typeface="Times New Roman" charset="0"/>
              </a:rPr>
              <a:pPr>
                <a:defRPr/>
              </a:pPr>
              <a:t>81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Lecture 4.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92176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7DB61159-EE09-2745-B91D-BC465D8E6509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90</a:t>
            </a:fld>
            <a:endParaRPr lang="en-US" i="0" dirty="0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BCB891A-1F10-6C4C-8EDC-2A2224A69238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91</a:t>
            </a:fld>
            <a:endParaRPr lang="en-US" i="0" dirty="0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EFBD828-11F8-6948-B056-D1F77BF7AC02}" type="slidenum">
              <a:rPr lang="en-US" i="0" smtClean="0">
                <a:latin typeface="Times New Roman" charset="0"/>
              </a:rPr>
              <a:pPr>
                <a:defRPr/>
              </a:pPr>
              <a:t>8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A40C7D90-CF53-894C-BF5D-C9831E50B051}" type="slidenum">
              <a:rPr lang="en-US" i="0" smtClean="0">
                <a:latin typeface="Times New Roman" charset="0"/>
              </a:rPr>
              <a:pPr>
                <a:defRPr/>
              </a:pPr>
              <a:t>9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Layer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4-</a:t>
            </a:r>
            <a:fld id="{7EFC9773-7379-5049-A6C9-0C8EEEC5C5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13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572125" y="6486525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 Link Layer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81975" y="6486525"/>
            <a:ext cx="67627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5-</a:t>
            </a:r>
            <a:fld id="{9AB7E571-4613-BD47-B8AF-E4769FE4BB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070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572125" y="6486525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 Link 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81975" y="6486525"/>
            <a:ext cx="67627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5-</a:t>
            </a:r>
            <a:fld id="{D0626857-DD43-9D46-91D4-DEBFBA1258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814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572125" y="6486525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 Link Layer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81975" y="6486525"/>
            <a:ext cx="67627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5-</a:t>
            </a:r>
            <a:fld id="{B3616EB6-F471-2047-976B-63D7811A01E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757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100000"/>
        <a:buFont typeface="Wingdings" charset="2"/>
        <a:buChar char="§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Arial"/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omic Sans MS" pitchFamily="66" charset="0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42.jpeg"/><Relationship Id="rId10" Type="http://schemas.openxmlformats.org/officeDocument/2006/relationships/image" Target="../media/image13.png"/><Relationship Id="rId4" Type="http://schemas.openxmlformats.org/officeDocument/2006/relationships/image" Target="../media/image41.gif"/><Relationship Id="rId9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9.png"/><Relationship Id="rId5" Type="http://schemas.openxmlformats.org/officeDocument/2006/relationships/image" Target="../media/image50.wmf"/><Relationship Id="rId4" Type="http://schemas.openxmlformats.org/officeDocument/2006/relationships/oleObject" Target="../embeddings/oleObject1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2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3.png"/><Relationship Id="rId5" Type="http://schemas.openxmlformats.org/officeDocument/2006/relationships/image" Target="../media/image60.png"/><Relationship Id="rId4" Type="http://schemas.openxmlformats.org/officeDocument/2006/relationships/image" Target="../media/image5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2.png"/><Relationship Id="rId4" Type="http://schemas.openxmlformats.org/officeDocument/2006/relationships/image" Target="../media/image7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3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4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7" Type="http://schemas.openxmlformats.org/officeDocument/2006/relationships/image" Target="../media/image29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90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90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90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6.png"/><Relationship Id="rId4" Type="http://schemas.openxmlformats.org/officeDocument/2006/relationships/image" Target="../media/image90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90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5.png"/><Relationship Id="rId5" Type="http://schemas.openxmlformats.org/officeDocument/2006/relationships/image" Target="../media/image90.png"/><Relationship Id="rId4" Type="http://schemas.openxmlformats.org/officeDocument/2006/relationships/image" Target="../media/image8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Picture 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62" y="1039813"/>
            <a:ext cx="7187487" cy="18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Chapter </a:t>
            </a:r>
            <a:r>
              <a:rPr lang="en-US" dirty="0" smtClean="0">
                <a:latin typeface="Gill Sans MT" charset="0"/>
                <a:cs typeface="+mj-cs"/>
              </a:rPr>
              <a:t>6: </a:t>
            </a:r>
            <a:r>
              <a:rPr lang="en-US" dirty="0">
                <a:latin typeface="Gill Sans MT" charset="0"/>
                <a:cs typeface="+mj-cs"/>
              </a:rPr>
              <a:t>Link </a:t>
            </a:r>
            <a:r>
              <a:rPr lang="en-US" dirty="0" smtClean="0">
                <a:latin typeface="Gill Sans MT" charset="0"/>
                <a:cs typeface="+mj-cs"/>
              </a:rPr>
              <a:t>layer and LANs</a:t>
            </a:r>
            <a:endParaRPr lang="en-US" dirty="0">
              <a:latin typeface="Gill Sans MT" charset="0"/>
              <a:cs typeface="+mj-cs"/>
            </a:endParaRP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7305675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3200" i="1" dirty="0">
                <a:solidFill>
                  <a:srgbClr val="990033"/>
                </a:solidFill>
                <a:latin typeface="Gill Sans MT" charset="0"/>
                <a:cs typeface="+mn-cs"/>
              </a:rPr>
              <a:t>our goals:</a:t>
            </a:r>
            <a:r>
              <a:rPr lang="en-US" sz="3200" i="1" dirty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understand principles behind link layer services: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error detection, correction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sharing a broadcast channel: multiple access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link layer addressing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local area networks: Ethernet, VLANs</a:t>
            </a:r>
            <a:endParaRPr lang="en-US" dirty="0">
              <a:solidFill>
                <a:srgbClr val="000099"/>
              </a:solidFill>
              <a:latin typeface="Gill Sans MT" charset="0"/>
            </a:endParaRP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instantiation, implementation of various link layer technologies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1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6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44475"/>
            <a:ext cx="7772400" cy="1016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Error detection</a:t>
            </a:r>
          </a:p>
        </p:txBody>
      </p:sp>
      <p:pic>
        <p:nvPicPr>
          <p:cNvPr id="60420" name="Picture 3" descr="521 Error Detection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3322638"/>
            <a:ext cx="5670550" cy="310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Text Box 4"/>
          <p:cNvSpPr txBox="1">
            <a:spLocks noChangeArrowheads="1"/>
          </p:cNvSpPr>
          <p:nvPr/>
        </p:nvSpPr>
        <p:spPr bwMode="auto">
          <a:xfrm>
            <a:off x="533400" y="1312863"/>
            <a:ext cx="83312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dirty="0" smtClean="0">
                <a:latin typeface="Arial" charset="0"/>
                <a:cs typeface="+mn-cs"/>
              </a:rPr>
              <a:t>EDC= Error Detection and Correction bits (redundancy)</a:t>
            </a:r>
          </a:p>
          <a:p>
            <a:pPr>
              <a:defRPr/>
            </a:pPr>
            <a:r>
              <a:rPr lang="en-US" sz="2000" i="0" dirty="0" smtClean="0">
                <a:latin typeface="Arial" charset="0"/>
                <a:cs typeface="+mn-cs"/>
              </a:rPr>
              <a:t>D    = Data protected by error checking, may include header fields </a:t>
            </a:r>
            <a:br>
              <a:rPr lang="en-US" sz="2000" i="0" dirty="0" smtClean="0">
                <a:latin typeface="Arial" charset="0"/>
                <a:cs typeface="+mn-cs"/>
              </a:rPr>
            </a:br>
            <a:endParaRPr lang="en-US" sz="2000" i="0" dirty="0" smtClean="0">
              <a:latin typeface="Arial" charset="0"/>
              <a:cs typeface="+mn-cs"/>
            </a:endParaRPr>
          </a:p>
          <a:p>
            <a:pPr>
              <a:buFontTx/>
              <a:buChar char="•"/>
              <a:defRPr/>
            </a:pPr>
            <a:r>
              <a:rPr lang="en-US" sz="2000" i="0" dirty="0" smtClean="0">
                <a:latin typeface="Arial" charset="0"/>
                <a:cs typeface="+mn-cs"/>
              </a:rPr>
              <a:t> Error detection not 100% reliable!</a:t>
            </a:r>
          </a:p>
          <a:p>
            <a:pPr lvl="1">
              <a:buFontTx/>
              <a:buChar char="•"/>
              <a:defRPr/>
            </a:pPr>
            <a:r>
              <a:rPr lang="en-US" sz="2000" i="0" dirty="0" smtClean="0">
                <a:latin typeface="Arial" charset="0"/>
                <a:cs typeface="+mn-cs"/>
              </a:rPr>
              <a:t> protocol may miss some errors, but rarely</a:t>
            </a:r>
          </a:p>
          <a:p>
            <a:pPr lvl="1">
              <a:buFontTx/>
              <a:buChar char="•"/>
              <a:defRPr/>
            </a:pPr>
            <a:r>
              <a:rPr lang="en-US" sz="2000" i="0" dirty="0" smtClean="0">
                <a:latin typeface="Arial" charset="0"/>
                <a:cs typeface="+mn-cs"/>
              </a:rPr>
              <a:t> larger EDC field yields better detection and correction</a:t>
            </a:r>
          </a:p>
        </p:txBody>
      </p:sp>
      <p:sp>
        <p:nvSpPr>
          <p:cNvPr id="11271" name="Rectangle 6"/>
          <p:cNvSpPr>
            <a:spLocks noChangeArrowheads="1"/>
          </p:cNvSpPr>
          <p:nvPr/>
        </p:nvSpPr>
        <p:spPr bwMode="auto">
          <a:xfrm>
            <a:off x="5384800" y="3916363"/>
            <a:ext cx="176213" cy="1936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1272" name="Text Box 5"/>
          <p:cNvSpPr txBox="1">
            <a:spLocks noChangeArrowheads="1"/>
          </p:cNvSpPr>
          <p:nvPr/>
        </p:nvSpPr>
        <p:spPr bwMode="auto">
          <a:xfrm>
            <a:off x="4773613" y="3873500"/>
            <a:ext cx="942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 smtClean="0">
                <a:latin typeface="Arial" charset="0"/>
                <a:cs typeface="+mn-cs"/>
              </a:rPr>
              <a:t>otherwise</a:t>
            </a:r>
          </a:p>
        </p:txBody>
      </p:sp>
      <p:pic>
        <p:nvPicPr>
          <p:cNvPr id="60424" name="Picture 7" descr="underline_base"/>
          <p:cNvPicPr>
            <a:picLocks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971165"/>
            <a:ext cx="3737081" cy="17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10</a:t>
            </a:fld>
            <a:endParaRPr lang="en-US" sz="1200" dirty="0">
              <a:latin typeface="Tahoma" charset="0"/>
            </a:endParaRP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53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7" name="Picture 11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" y="936625"/>
            <a:ext cx="3656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285750"/>
            <a:ext cx="5334000" cy="8382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Parity checking</a:t>
            </a:r>
          </a:p>
        </p:txBody>
      </p:sp>
      <p:pic>
        <p:nvPicPr>
          <p:cNvPr id="62469" name="Picture 3" descr="522 Single Bit Parity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2727325"/>
            <a:ext cx="260985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5" name="Text Box 4"/>
          <p:cNvSpPr txBox="1">
            <a:spLocks noChangeArrowheads="1"/>
          </p:cNvSpPr>
          <p:nvPr/>
        </p:nvSpPr>
        <p:spPr bwMode="auto">
          <a:xfrm>
            <a:off x="661988" y="1416050"/>
            <a:ext cx="28194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3363" indent="-233363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 smtClean="0">
                <a:solidFill>
                  <a:srgbClr val="CC0000"/>
                </a:solidFill>
                <a:latin typeface="Arial" charset="0"/>
                <a:cs typeface="+mn-cs"/>
              </a:rPr>
              <a:t>single bit parity:</a:t>
            </a:r>
            <a:r>
              <a:rPr lang="en-US" sz="2400" b="1" dirty="0" smtClean="0">
                <a:solidFill>
                  <a:srgbClr val="CC0000"/>
                </a:solidFill>
                <a:latin typeface="Arial" charset="0"/>
                <a:cs typeface="+mn-cs"/>
              </a:rPr>
              <a:t> </a:t>
            </a:r>
          </a:p>
          <a:p>
            <a:pPr marL="342900" indent="-34290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 smtClean="0">
                <a:latin typeface="Arial" charset="0"/>
                <a:cs typeface="+mn-cs"/>
              </a:rPr>
              <a:t>d</a:t>
            </a:r>
            <a:r>
              <a:rPr lang="en-US" sz="2000" i="0" dirty="0" smtClean="0">
                <a:latin typeface="Arial" charset="0"/>
                <a:cs typeface="+mn-cs"/>
              </a:rPr>
              <a:t>etect single bit errors</a:t>
            </a:r>
          </a:p>
        </p:txBody>
      </p:sp>
      <p:pic>
        <p:nvPicPr>
          <p:cNvPr id="62471" name="Picture 5" descr="523 Double Bit Parity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213" y="2327275"/>
            <a:ext cx="375126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7" name="Text Box 6"/>
          <p:cNvSpPr txBox="1">
            <a:spLocks noChangeArrowheads="1"/>
          </p:cNvSpPr>
          <p:nvPr/>
        </p:nvSpPr>
        <p:spPr bwMode="auto">
          <a:xfrm>
            <a:off x="3825875" y="1409700"/>
            <a:ext cx="448421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 smtClean="0">
                <a:solidFill>
                  <a:srgbClr val="CC0000"/>
                </a:solidFill>
                <a:latin typeface="Arial" charset="0"/>
                <a:cs typeface="+mn-cs"/>
              </a:rPr>
              <a:t>two-dimensional bit parity:</a:t>
            </a:r>
          </a:p>
          <a:p>
            <a:pPr marL="342900" indent="-34290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 smtClean="0">
                <a:latin typeface="Arial" charset="0"/>
                <a:cs typeface="+mn-cs"/>
              </a:rPr>
              <a:t> detect and correct single bit errors</a:t>
            </a:r>
          </a:p>
        </p:txBody>
      </p:sp>
      <p:sp>
        <p:nvSpPr>
          <p:cNvPr id="12298" name="Oval 7"/>
          <p:cNvSpPr>
            <a:spLocks noChangeArrowheads="1"/>
          </p:cNvSpPr>
          <p:nvPr/>
        </p:nvSpPr>
        <p:spPr bwMode="auto">
          <a:xfrm>
            <a:off x="4572000" y="5338763"/>
            <a:ext cx="163513" cy="211137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2299" name="Oval 9"/>
          <p:cNvSpPr>
            <a:spLocks noChangeArrowheads="1"/>
          </p:cNvSpPr>
          <p:nvPr/>
        </p:nvSpPr>
        <p:spPr bwMode="auto">
          <a:xfrm>
            <a:off x="6248400" y="5334000"/>
            <a:ext cx="147638" cy="207963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2475" name="TextBox 1"/>
          <p:cNvSpPr txBox="1">
            <a:spLocks noChangeArrowheads="1"/>
          </p:cNvSpPr>
          <p:nvPr/>
        </p:nvSpPr>
        <p:spPr bwMode="auto">
          <a:xfrm>
            <a:off x="4503738" y="5241925"/>
            <a:ext cx="30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600" i="0" dirty="0">
                <a:latin typeface="Courier New" charset="0"/>
                <a:cs typeface="Courier New" charset="0"/>
              </a:rPr>
              <a:t>0</a:t>
            </a:r>
          </a:p>
        </p:txBody>
      </p:sp>
      <p:sp>
        <p:nvSpPr>
          <p:cNvPr id="62476" name="TextBox 13"/>
          <p:cNvSpPr txBox="1">
            <a:spLocks noChangeArrowheads="1"/>
          </p:cNvSpPr>
          <p:nvPr/>
        </p:nvSpPr>
        <p:spPr bwMode="auto">
          <a:xfrm>
            <a:off x="6162675" y="5232400"/>
            <a:ext cx="30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600" i="0" dirty="0">
                <a:latin typeface="Courier New" charset="0"/>
                <a:cs typeface="Courier New" charset="0"/>
              </a:rPr>
              <a:t>0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11</a:t>
            </a:fld>
            <a:endParaRPr lang="en-US" sz="1200" dirty="0">
              <a:latin typeface="Tahoma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sp>
        <p:nvSpPr>
          <p:cNvPr id="16" name="TextBox 1"/>
          <p:cNvSpPr txBox="1">
            <a:spLocks noChangeArrowheads="1"/>
          </p:cNvSpPr>
          <p:nvPr/>
        </p:nvSpPr>
        <p:spPr bwMode="auto">
          <a:xfrm>
            <a:off x="339826" y="6198762"/>
            <a:ext cx="45071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dirty="0" smtClean="0"/>
              <a:t>* Check </a:t>
            </a:r>
            <a:r>
              <a:rPr lang="en-US" sz="1400" dirty="0"/>
              <a:t>out the online interactive exercises for more </a:t>
            </a:r>
            <a:r>
              <a:rPr lang="en-US" sz="1400" dirty="0" smtClean="0"/>
              <a:t>examples: h</a:t>
            </a:r>
            <a:r>
              <a:rPr lang="en-US" sz="1200" dirty="0" smtClean="0"/>
              <a:t>ttp</a:t>
            </a:r>
            <a:r>
              <a:rPr lang="en-US" sz="1200" dirty="0"/>
              <a:t>://gaia.cs.umass.edu/kurose_ross/interactive/</a:t>
            </a:r>
          </a:p>
        </p:txBody>
      </p:sp>
    </p:spTree>
    <p:extLst>
      <p:ext uri="{BB962C8B-B14F-4D97-AF65-F5344CB8AC3E}">
        <p14:creationId xmlns:p14="http://schemas.microsoft.com/office/powerpoint/2010/main" val="272042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3838"/>
            <a:ext cx="7772400" cy="101441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Internet checksum </a:t>
            </a:r>
            <a:r>
              <a:rPr lang="en-US" sz="3600" dirty="0">
                <a:latin typeface="Gill Sans MT" charset="0"/>
                <a:cs typeface="+mj-cs"/>
              </a:rPr>
              <a:t>(review)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2625" y="2519363"/>
            <a:ext cx="3657600" cy="3495675"/>
          </a:xfrm>
        </p:spPr>
        <p:txBody>
          <a:bodyPr/>
          <a:lstStyle/>
          <a:p>
            <a:pPr>
              <a:lnSpc>
                <a:spcPct val="75000"/>
              </a:lnSpc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sender:</a:t>
            </a:r>
          </a:p>
          <a:p>
            <a:pPr>
              <a:lnSpc>
                <a:spcPct val="75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treat segment contents as sequence of 16-bit integers</a:t>
            </a:r>
          </a:p>
          <a:p>
            <a:pPr>
              <a:lnSpc>
                <a:spcPct val="75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checksum: addition (1</a:t>
            </a:r>
            <a:r>
              <a:rPr lang="ja-JP" altLang="en-US" sz="2400" dirty="0">
                <a:latin typeface="Gill Sans MT" charset="0"/>
                <a:cs typeface="+mn-cs"/>
              </a:rPr>
              <a:t>’</a:t>
            </a:r>
            <a:r>
              <a:rPr lang="en-US" sz="2400" dirty="0">
                <a:latin typeface="Gill Sans MT" charset="0"/>
                <a:cs typeface="+mn-cs"/>
              </a:rPr>
              <a:t>s complement sum) of segment contents</a:t>
            </a:r>
          </a:p>
          <a:p>
            <a:pPr>
              <a:lnSpc>
                <a:spcPct val="75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sender puts checksum value into </a:t>
            </a:r>
            <a:r>
              <a:rPr lang="en-US" sz="2400" dirty="0" smtClean="0">
                <a:latin typeface="Gill Sans MT" charset="0"/>
                <a:cs typeface="+mn-cs"/>
              </a:rPr>
              <a:t>UDP/TCP </a:t>
            </a:r>
            <a:r>
              <a:rPr lang="en-US" sz="2400" dirty="0">
                <a:latin typeface="Gill Sans MT" charset="0"/>
                <a:cs typeface="+mn-cs"/>
              </a:rPr>
              <a:t>checksum field</a:t>
            </a:r>
          </a:p>
          <a:p>
            <a:pPr>
              <a:lnSpc>
                <a:spcPct val="75000"/>
              </a:lnSpc>
              <a:buFont typeface="Wingdings" charset="0"/>
              <a:buNone/>
              <a:defRPr/>
            </a:pPr>
            <a:endParaRPr lang="en-US" dirty="0">
              <a:latin typeface="Gill Sans MT" charset="0"/>
              <a:cs typeface="+mn-cs"/>
            </a:endParaRPr>
          </a:p>
          <a:p>
            <a:pPr>
              <a:lnSpc>
                <a:spcPct val="75000"/>
              </a:lnSpc>
              <a:defRPr/>
            </a:pPr>
            <a:endParaRPr lang="en-US" dirty="0">
              <a:latin typeface="Gill Sans MT" charset="0"/>
              <a:cs typeface="+mn-cs"/>
            </a:endParaRPr>
          </a:p>
        </p:txBody>
      </p:sp>
      <p:sp>
        <p:nvSpPr>
          <p:cNvPr id="1331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2552700"/>
            <a:ext cx="4057650" cy="3414713"/>
          </a:xfrm>
        </p:spPr>
        <p:txBody>
          <a:bodyPr/>
          <a:lstStyle/>
          <a:p>
            <a:pPr>
              <a:lnSpc>
                <a:spcPct val="75000"/>
              </a:lnSpc>
              <a:buFont typeface="Wingdings" charset="0"/>
              <a:buNone/>
              <a:defRPr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receiver:</a:t>
            </a:r>
          </a:p>
          <a:p>
            <a:pPr>
              <a:lnSpc>
                <a:spcPct val="75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compute checksum of received segment</a:t>
            </a:r>
          </a:p>
          <a:p>
            <a:pPr>
              <a:lnSpc>
                <a:spcPct val="75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check if computed checksum equals checksum field value: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NO - error detected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YES - no error detected. </a:t>
            </a:r>
            <a:r>
              <a:rPr lang="en-US" i="1" dirty="0">
                <a:latin typeface="Gill Sans MT" charset="0"/>
              </a:rPr>
              <a:t>But maybe errors nonetheless?</a:t>
            </a:r>
            <a:r>
              <a:rPr lang="en-US" dirty="0">
                <a:latin typeface="Gill Sans MT" charset="0"/>
              </a:rPr>
              <a:t> </a:t>
            </a:r>
            <a:endParaRPr lang="en-US" sz="2000" dirty="0">
              <a:latin typeface="Gill Sans MT" charset="0"/>
            </a:endParaRPr>
          </a:p>
        </p:txBody>
      </p:sp>
      <p:sp>
        <p:nvSpPr>
          <p:cNvPr id="13319" name="Rectangle 5"/>
          <p:cNvSpPr>
            <a:spLocks noChangeArrowheads="1"/>
          </p:cNvSpPr>
          <p:nvPr/>
        </p:nvSpPr>
        <p:spPr bwMode="auto">
          <a:xfrm>
            <a:off x="695325" y="1457325"/>
            <a:ext cx="792480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dirty="0">
                <a:solidFill>
                  <a:srgbClr val="CC0000"/>
                </a:solidFill>
                <a:latin typeface="Gill Sans MT" charset="0"/>
                <a:cs typeface="+mn-cs"/>
              </a:rPr>
              <a:t>goal:</a:t>
            </a:r>
            <a:r>
              <a:rPr lang="en-US" sz="2400" i="0" dirty="0">
                <a:latin typeface="Gill Sans MT" charset="0"/>
                <a:cs typeface="+mn-cs"/>
              </a:rPr>
              <a:t> detect </a:t>
            </a:r>
            <a:r>
              <a:rPr lang="ja-JP" altLang="en-US" sz="2400" i="0">
                <a:latin typeface="Gill Sans MT" charset="0"/>
                <a:cs typeface="+mn-cs"/>
              </a:rPr>
              <a:t>“</a:t>
            </a:r>
            <a:r>
              <a:rPr lang="en-US" sz="2400" i="0" dirty="0">
                <a:latin typeface="Gill Sans MT" charset="0"/>
                <a:cs typeface="+mn-cs"/>
              </a:rPr>
              <a:t>errors</a:t>
            </a:r>
            <a:r>
              <a:rPr lang="ja-JP" altLang="en-US" sz="2400" i="0">
                <a:latin typeface="Gill Sans MT" charset="0"/>
                <a:cs typeface="+mn-cs"/>
              </a:rPr>
              <a:t>”</a:t>
            </a:r>
            <a:r>
              <a:rPr lang="en-US" sz="2400" i="0" dirty="0">
                <a:latin typeface="Gill Sans MT" charset="0"/>
                <a:cs typeface="+mn-cs"/>
              </a:rPr>
              <a:t> (e.g., flipped bits) in transmitted packet (note: used at transport layer</a:t>
            </a:r>
            <a:r>
              <a:rPr lang="en-US" sz="2400" dirty="0">
                <a:latin typeface="Gill Sans MT" charset="0"/>
                <a:cs typeface="+mn-cs"/>
              </a:rPr>
              <a:t> only</a:t>
            </a:r>
            <a:r>
              <a:rPr lang="en-US" sz="2400" i="0" dirty="0">
                <a:latin typeface="Gill Sans MT" charset="0"/>
                <a:cs typeface="+mn-cs"/>
              </a:rPr>
              <a:t>)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400" i="0" dirty="0">
              <a:latin typeface="Gill Sans MT" charset="0"/>
              <a:cs typeface="+mn-cs"/>
            </a:endParaRPr>
          </a:p>
        </p:txBody>
      </p:sp>
      <p:pic>
        <p:nvPicPr>
          <p:cNvPr id="64519" name="Picture 8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962025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12</a:t>
            </a:fld>
            <a:endParaRPr lang="en-US" sz="1200" dirty="0">
              <a:latin typeface="Tahoma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56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3" name="Picture 5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922338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211138"/>
            <a:ext cx="8231188" cy="1004887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Cyclic redundancy </a:t>
            </a:r>
            <a:r>
              <a:rPr lang="en-US" sz="4000" dirty="0" smtClean="0">
                <a:latin typeface="Gill Sans MT" charset="0"/>
                <a:cs typeface="+mj-cs"/>
              </a:rPr>
              <a:t>check (CRC)</a:t>
            </a:r>
            <a:endParaRPr lang="en-US" sz="4800" dirty="0">
              <a:latin typeface="Gill Sans MT" charset="0"/>
              <a:cs typeface="+mj-cs"/>
            </a:endParaRP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7688" y="1319213"/>
            <a:ext cx="7772400" cy="3360737"/>
          </a:xfrm>
        </p:spPr>
        <p:txBody>
          <a:bodyPr/>
          <a:lstStyle/>
          <a:p>
            <a:pPr>
              <a:defRPr/>
            </a:pPr>
            <a:r>
              <a:rPr lang="en-US" sz="2400" dirty="0" smtClean="0">
                <a:latin typeface="Gill Sans MT" charset="0"/>
                <a:cs typeface="+mn-cs"/>
              </a:rPr>
              <a:t>view </a:t>
            </a:r>
            <a:r>
              <a:rPr lang="en-US" sz="2400" dirty="0">
                <a:latin typeface="Gill Sans MT" charset="0"/>
                <a:cs typeface="+mn-cs"/>
              </a:rPr>
              <a:t>data bits,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D</a:t>
            </a:r>
            <a:r>
              <a:rPr lang="en-US" sz="2400" dirty="0">
                <a:latin typeface="Gill Sans MT" charset="0"/>
                <a:cs typeface="+mn-cs"/>
              </a:rPr>
              <a:t>, as a binary number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choose r+1 bit pattern (generator),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G</a:t>
            </a:r>
            <a:r>
              <a:rPr lang="en-US" sz="2400" dirty="0">
                <a:latin typeface="Gill Sans MT" charset="0"/>
                <a:cs typeface="+mn-cs"/>
              </a:rPr>
              <a:t> 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goal: choose r CRC bits,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R</a:t>
            </a:r>
            <a:r>
              <a:rPr lang="en-US" sz="2400" dirty="0">
                <a:latin typeface="Gill Sans MT" charset="0"/>
                <a:cs typeface="+mn-cs"/>
              </a:rPr>
              <a:t>, such that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 &lt;D,R&gt; exactly divisible by G (modulo 2) 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receiver knows G, divides &lt;D,R&gt; by G.  If non-zero remainder: error detected!</a:t>
            </a:r>
          </a:p>
          <a:p>
            <a:pPr lvl="1">
              <a:defRPr/>
            </a:pPr>
            <a:r>
              <a:rPr lang="en-US" sz="2000" dirty="0">
                <a:solidFill>
                  <a:srgbClr val="C00000"/>
                </a:solidFill>
                <a:latin typeface="Gill Sans MT" charset="0"/>
              </a:rPr>
              <a:t>can detect all </a:t>
            </a:r>
            <a:r>
              <a:rPr lang="en-US" sz="2000" dirty="0" smtClean="0">
                <a:solidFill>
                  <a:srgbClr val="C00000"/>
                </a:solidFill>
                <a:latin typeface="Gill Sans MT" charset="0"/>
              </a:rPr>
              <a:t>odd number errors &amp; burst </a:t>
            </a:r>
            <a:r>
              <a:rPr lang="en-US" sz="2000" dirty="0">
                <a:solidFill>
                  <a:srgbClr val="C00000"/>
                </a:solidFill>
                <a:latin typeface="Gill Sans MT" charset="0"/>
              </a:rPr>
              <a:t>errors </a:t>
            </a:r>
            <a:r>
              <a:rPr lang="en-US" sz="2000" dirty="0" smtClean="0">
                <a:solidFill>
                  <a:srgbClr val="C00000"/>
                </a:solidFill>
                <a:latin typeface="Gill Sans MT" charset="0"/>
              </a:rPr>
              <a:t>of &lt; </a:t>
            </a:r>
            <a:r>
              <a:rPr lang="en-US" sz="2000" dirty="0">
                <a:solidFill>
                  <a:srgbClr val="C00000"/>
                </a:solidFill>
                <a:latin typeface="Gill Sans MT" charset="0"/>
              </a:rPr>
              <a:t>r+1 </a:t>
            </a:r>
            <a:r>
              <a:rPr lang="en-US" sz="2000" dirty="0" smtClean="0">
                <a:solidFill>
                  <a:srgbClr val="C00000"/>
                </a:solidFill>
                <a:latin typeface="Gill Sans MT" charset="0"/>
              </a:rPr>
              <a:t>bits</a:t>
            </a:r>
          </a:p>
          <a:p>
            <a:pPr lvl="1">
              <a:defRPr/>
            </a:pPr>
            <a:r>
              <a:rPr lang="en-US" sz="2000" dirty="0" smtClean="0">
                <a:solidFill>
                  <a:srgbClr val="C00000"/>
                </a:solidFill>
                <a:latin typeface="Gill Sans MT" charset="0"/>
              </a:rPr>
              <a:t>burst error </a:t>
            </a:r>
            <a:r>
              <a:rPr lang="en-US" sz="2000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≥ </a:t>
            </a:r>
            <a:r>
              <a:rPr lang="en-US" sz="2000" dirty="0">
                <a:solidFill>
                  <a:srgbClr val="C00000"/>
                </a:solidFill>
                <a:latin typeface="Gill Sans MT" charset="0"/>
              </a:rPr>
              <a:t>r+1 </a:t>
            </a:r>
            <a:r>
              <a:rPr lang="en-US" sz="2000" dirty="0" smtClean="0">
                <a:solidFill>
                  <a:srgbClr val="C00000"/>
                </a:solidFill>
                <a:latin typeface="Gill Sans MT" charset="0"/>
              </a:rPr>
              <a:t>bits can be detected with prob. 1-0.5</a:t>
            </a:r>
            <a:r>
              <a:rPr lang="en-US" sz="2000" baseline="30000" dirty="0" smtClean="0">
                <a:solidFill>
                  <a:srgbClr val="C00000"/>
                </a:solidFill>
                <a:latin typeface="Gill Sans MT" charset="0"/>
              </a:rPr>
              <a:t>r</a:t>
            </a:r>
            <a:endParaRPr lang="en-US" sz="2000" dirty="0">
              <a:solidFill>
                <a:srgbClr val="C00000"/>
              </a:solidFill>
              <a:latin typeface="Gill Sans MT" charset="0"/>
            </a:endParaRP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widely used in practice (Ethernet, 802.11 WiFi, ATM)</a:t>
            </a:r>
          </a:p>
        </p:txBody>
      </p:sp>
      <p:pic>
        <p:nvPicPr>
          <p:cNvPr id="66566" name="Picture 4" descr="524 CRC code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481" y="4580664"/>
            <a:ext cx="5738813" cy="16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13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08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12858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CRC example</a:t>
            </a:r>
            <a:endParaRPr lang="en-US" dirty="0">
              <a:latin typeface="Gill Sans MT" charset="0"/>
              <a:cs typeface="+mj-cs"/>
            </a:endParaRPr>
          </a:p>
        </p:txBody>
      </p:sp>
      <p:sp>
        <p:nvSpPr>
          <p:cNvPr id="1536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81025" y="1447800"/>
            <a:ext cx="3711575" cy="3244850"/>
          </a:xfrm>
        </p:spPr>
        <p:txBody>
          <a:bodyPr/>
          <a:lstStyle/>
          <a:p>
            <a:pPr>
              <a:lnSpc>
                <a:spcPct val="75000"/>
              </a:lnSpc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want:</a:t>
            </a:r>
            <a:endParaRPr lang="en-US" sz="3200" dirty="0">
              <a:solidFill>
                <a:srgbClr val="000099"/>
              </a:solidFill>
              <a:latin typeface="Gill Sans MT" charset="0"/>
              <a:cs typeface="+mn-cs"/>
            </a:endParaRPr>
          </a:p>
          <a:p>
            <a:pPr lvl="1">
              <a:lnSpc>
                <a:spcPct val="75000"/>
              </a:lnSpc>
              <a:buFont typeface="Wingdings" charset="0"/>
              <a:buNone/>
              <a:defRPr/>
            </a:pPr>
            <a:r>
              <a:rPr lang="en-US" sz="2800" dirty="0">
                <a:latin typeface="Gill Sans MT" charset="0"/>
              </a:rPr>
              <a:t>D</a:t>
            </a:r>
            <a:r>
              <a:rPr lang="en-US" sz="2800" baseline="26000" dirty="0">
                <a:latin typeface="Gill Sans MT" charset="0"/>
              </a:rPr>
              <a:t>.</a:t>
            </a:r>
            <a:r>
              <a:rPr lang="en-US" sz="2800" dirty="0">
                <a:latin typeface="Gill Sans MT" charset="0"/>
              </a:rPr>
              <a:t>2</a:t>
            </a:r>
            <a:r>
              <a:rPr lang="en-US" sz="2800" baseline="30000" dirty="0">
                <a:latin typeface="Gill Sans MT" charset="0"/>
              </a:rPr>
              <a:t>r</a:t>
            </a:r>
            <a:r>
              <a:rPr lang="en-US" sz="2800" dirty="0">
                <a:latin typeface="Gill Sans MT" charset="0"/>
              </a:rPr>
              <a:t> XOR R = nG</a:t>
            </a:r>
          </a:p>
          <a:p>
            <a:pPr>
              <a:lnSpc>
                <a:spcPct val="75000"/>
              </a:lnSpc>
              <a:buFont typeface="Wingdings" charset="0"/>
              <a:buNone/>
              <a:defRPr/>
            </a:pPr>
            <a:r>
              <a:rPr lang="en-US" i="1" dirty="0">
                <a:solidFill>
                  <a:srgbClr val="000099"/>
                </a:solidFill>
                <a:latin typeface="Gill Sans MT" charset="0"/>
                <a:cs typeface="+mn-cs"/>
              </a:rPr>
              <a:t>equivalently:</a:t>
            </a:r>
            <a:endParaRPr lang="en-US" sz="3200" dirty="0">
              <a:solidFill>
                <a:srgbClr val="000099"/>
              </a:solidFill>
              <a:latin typeface="Gill Sans MT" charset="0"/>
              <a:cs typeface="+mn-cs"/>
            </a:endParaRPr>
          </a:p>
          <a:p>
            <a:pPr lvl="1">
              <a:lnSpc>
                <a:spcPct val="75000"/>
              </a:lnSpc>
              <a:buFont typeface="Wingdings" charset="0"/>
              <a:buNone/>
              <a:defRPr/>
            </a:pPr>
            <a:r>
              <a:rPr lang="en-US" sz="2800" dirty="0">
                <a:latin typeface="Gill Sans MT" charset="0"/>
              </a:rPr>
              <a:t>D</a:t>
            </a:r>
            <a:r>
              <a:rPr lang="en-US" sz="2800" baseline="26000" dirty="0">
                <a:latin typeface="Gill Sans MT" charset="0"/>
              </a:rPr>
              <a:t>.</a:t>
            </a:r>
            <a:r>
              <a:rPr lang="en-US" sz="2800" dirty="0">
                <a:latin typeface="Gill Sans MT" charset="0"/>
              </a:rPr>
              <a:t>2</a:t>
            </a:r>
            <a:r>
              <a:rPr lang="en-US" sz="2800" baseline="30000" dirty="0">
                <a:latin typeface="Gill Sans MT" charset="0"/>
              </a:rPr>
              <a:t>r</a:t>
            </a:r>
            <a:r>
              <a:rPr lang="en-US" sz="2800" dirty="0">
                <a:latin typeface="Gill Sans MT" charset="0"/>
              </a:rPr>
              <a:t> = nG XOR R </a:t>
            </a:r>
          </a:p>
          <a:p>
            <a:pPr>
              <a:lnSpc>
                <a:spcPct val="75000"/>
              </a:lnSpc>
              <a:buFont typeface="Wingdings" charset="0"/>
              <a:buNone/>
              <a:defRPr/>
            </a:pPr>
            <a:r>
              <a:rPr lang="en-US" i="1" dirty="0">
                <a:solidFill>
                  <a:srgbClr val="000099"/>
                </a:solidFill>
                <a:latin typeface="Gill Sans MT" charset="0"/>
                <a:cs typeface="+mn-cs"/>
              </a:rPr>
              <a:t>equivalently:</a:t>
            </a:r>
            <a:r>
              <a:rPr lang="en-US" dirty="0">
                <a:latin typeface="Gill Sans MT" charset="0"/>
                <a:cs typeface="+mn-cs"/>
              </a:rPr>
              <a:t>  </a:t>
            </a:r>
          </a:p>
          <a:p>
            <a:pPr>
              <a:lnSpc>
                <a:spcPct val="75000"/>
              </a:lnSpc>
              <a:buFont typeface="Wingdings" charset="0"/>
              <a:buNone/>
              <a:defRPr/>
            </a:pPr>
            <a:r>
              <a:rPr lang="en-US" dirty="0">
                <a:latin typeface="Gill Sans MT" charset="0"/>
                <a:cs typeface="+mn-cs"/>
              </a:rPr>
              <a:t>    if we divide D</a:t>
            </a:r>
            <a:r>
              <a:rPr lang="en-US" baseline="26000" dirty="0">
                <a:latin typeface="Gill Sans MT" charset="0"/>
                <a:cs typeface="+mn-cs"/>
              </a:rPr>
              <a:t>.</a:t>
            </a:r>
            <a:r>
              <a:rPr lang="en-US" dirty="0">
                <a:latin typeface="Gill Sans MT" charset="0"/>
                <a:cs typeface="+mn-cs"/>
              </a:rPr>
              <a:t>2</a:t>
            </a:r>
            <a:r>
              <a:rPr lang="en-US" baseline="30000" dirty="0">
                <a:latin typeface="Gill Sans MT" charset="0"/>
                <a:cs typeface="+mn-cs"/>
              </a:rPr>
              <a:t>r</a:t>
            </a:r>
            <a:r>
              <a:rPr lang="en-US" dirty="0">
                <a:latin typeface="Gill Sans MT" charset="0"/>
                <a:cs typeface="+mn-cs"/>
              </a:rPr>
              <a:t> by G, want remainder R to satisfy:</a:t>
            </a:r>
            <a:endParaRPr lang="en-US" sz="3200" dirty="0">
              <a:latin typeface="Gill Sans MT" charset="0"/>
              <a:cs typeface="+mn-cs"/>
            </a:endParaRPr>
          </a:p>
        </p:txBody>
      </p:sp>
      <p:sp>
        <p:nvSpPr>
          <p:cNvPr id="15367" name="Text Box 5"/>
          <p:cNvSpPr txBox="1">
            <a:spLocks noChangeArrowheads="1"/>
          </p:cNvSpPr>
          <p:nvPr/>
        </p:nvSpPr>
        <p:spPr bwMode="auto">
          <a:xfrm>
            <a:off x="1227138" y="4957763"/>
            <a:ext cx="3767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 smtClean="0">
                <a:latin typeface="Arial" charset="0"/>
                <a:cs typeface="+mn-cs"/>
              </a:rPr>
              <a:t>R</a:t>
            </a:r>
            <a:r>
              <a:rPr lang="en-US" dirty="0" smtClean="0">
                <a:latin typeface="Arial" charset="0"/>
                <a:cs typeface="+mn-cs"/>
              </a:rPr>
              <a:t> = remainder[           ]</a:t>
            </a:r>
          </a:p>
        </p:txBody>
      </p:sp>
      <p:sp>
        <p:nvSpPr>
          <p:cNvPr id="15368" name="Text Box 6"/>
          <p:cNvSpPr txBox="1">
            <a:spLocks noChangeArrowheads="1"/>
          </p:cNvSpPr>
          <p:nvPr/>
        </p:nvSpPr>
        <p:spPr bwMode="auto">
          <a:xfrm>
            <a:off x="2641600" y="4797425"/>
            <a:ext cx="13366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 smtClean="0">
                <a:latin typeface="Arial" charset="0"/>
                <a:cs typeface="+mn-cs"/>
              </a:rPr>
              <a:t>D</a:t>
            </a:r>
            <a:r>
              <a:rPr lang="en-US" sz="2400" baseline="26000" dirty="0" smtClean="0">
                <a:latin typeface="Arial" charset="0"/>
                <a:cs typeface="+mn-cs"/>
              </a:rPr>
              <a:t>.</a:t>
            </a:r>
            <a:r>
              <a:rPr lang="en-US" sz="2400" dirty="0" smtClean="0">
                <a:latin typeface="Arial" charset="0"/>
                <a:cs typeface="+mn-cs"/>
              </a:rPr>
              <a:t>2</a:t>
            </a:r>
            <a:r>
              <a:rPr lang="en-US" sz="2400" baseline="30000" dirty="0" smtClean="0">
                <a:latin typeface="Arial" charset="0"/>
                <a:cs typeface="+mn-cs"/>
              </a:rPr>
              <a:t>r</a:t>
            </a:r>
          </a:p>
          <a:p>
            <a:pPr algn="ctr">
              <a:defRPr/>
            </a:pPr>
            <a:r>
              <a:rPr lang="en-US" sz="2400" dirty="0" smtClean="0">
                <a:latin typeface="Arial" charset="0"/>
                <a:cs typeface="+mn-cs"/>
              </a:rPr>
              <a:t>G</a:t>
            </a:r>
          </a:p>
        </p:txBody>
      </p:sp>
      <p:sp>
        <p:nvSpPr>
          <p:cNvPr id="15369" name="Line 7"/>
          <p:cNvSpPr>
            <a:spLocks noChangeShapeType="1"/>
          </p:cNvSpPr>
          <p:nvPr/>
        </p:nvSpPr>
        <p:spPr bwMode="auto">
          <a:xfrm>
            <a:off x="2984500" y="5213350"/>
            <a:ext cx="6318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5370" name="Rectangle 8"/>
          <p:cNvSpPr>
            <a:spLocks noChangeArrowheads="1"/>
          </p:cNvSpPr>
          <p:nvPr/>
        </p:nvSpPr>
        <p:spPr bwMode="auto">
          <a:xfrm>
            <a:off x="1055688" y="4622800"/>
            <a:ext cx="3201987" cy="1190625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68617" name="Picture 9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3" y="914400"/>
            <a:ext cx="2970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8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988" y="1028700"/>
            <a:ext cx="4106862" cy="502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14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sp>
        <p:nvSpPr>
          <p:cNvPr id="14" name="TextBox 1"/>
          <p:cNvSpPr txBox="1">
            <a:spLocks noChangeArrowheads="1"/>
          </p:cNvSpPr>
          <p:nvPr/>
        </p:nvSpPr>
        <p:spPr bwMode="auto">
          <a:xfrm>
            <a:off x="339826" y="6198762"/>
            <a:ext cx="45071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dirty="0" smtClean="0"/>
              <a:t>* Check </a:t>
            </a:r>
            <a:r>
              <a:rPr lang="en-US" sz="1400" dirty="0"/>
              <a:t>out the online interactive exercises for more </a:t>
            </a:r>
            <a:r>
              <a:rPr lang="en-US" sz="1400" dirty="0" smtClean="0"/>
              <a:t>examples: h</a:t>
            </a:r>
            <a:r>
              <a:rPr lang="en-US" sz="1200" dirty="0" smtClean="0"/>
              <a:t>ttp</a:t>
            </a:r>
            <a:r>
              <a:rPr lang="en-US" sz="1200" dirty="0"/>
              <a:t>://gaia.cs.umass.edu/kurose_ross/interactive/</a:t>
            </a:r>
          </a:p>
        </p:txBody>
      </p:sp>
    </p:spTree>
    <p:extLst>
      <p:ext uri="{BB962C8B-B14F-4D97-AF65-F5344CB8AC3E}">
        <p14:creationId xmlns:p14="http://schemas.microsoft.com/office/powerpoint/2010/main" val="299479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9" name="Picture 5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28700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Link layer, </a:t>
            </a:r>
            <a:r>
              <a:rPr lang="en-US" sz="4000" dirty="0">
                <a:latin typeface="Gill Sans MT" charset="0"/>
                <a:cs typeface="+mj-cs"/>
              </a:rPr>
              <a:t>LAN</a:t>
            </a:r>
            <a:r>
              <a:rPr lang="en-US" dirty="0">
                <a:latin typeface="Gill Sans MT" charset="0"/>
                <a:cs typeface="+mj-cs"/>
              </a:rPr>
              <a:t>s: 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922713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6.1</a:t>
            </a:r>
            <a:r>
              <a:rPr lang="en-US" dirty="0" smtClean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introduction, services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6.2</a:t>
            </a:r>
            <a:r>
              <a:rPr lang="en-US" dirty="0" smtClean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error detection, correction 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CC0000"/>
                </a:solidFill>
                <a:latin typeface="Gill Sans MT" charset="0"/>
                <a:cs typeface="+mn-cs"/>
              </a:rPr>
              <a:t>6.3 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multiple access protocols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6.4</a:t>
            </a:r>
            <a:r>
              <a:rPr lang="en-US" dirty="0" smtClean="0">
                <a:latin typeface="Gill Sans MT" charset="0"/>
                <a:cs typeface="+mn-cs"/>
              </a:rPr>
              <a:t> LANs</a:t>
            </a:r>
            <a:endParaRPr lang="en-US" dirty="0">
              <a:latin typeface="Gill Sans MT" charset="0"/>
              <a:cs typeface="+mn-cs"/>
            </a:endParaRPr>
          </a:p>
          <a:p>
            <a:pPr lvl="1">
              <a:defRPr/>
            </a:pPr>
            <a:r>
              <a:rPr lang="en-US" dirty="0" smtClean="0">
                <a:latin typeface="Gill Sans MT" charset="0"/>
              </a:rPr>
              <a:t>addressing, ARP</a:t>
            </a:r>
          </a:p>
          <a:p>
            <a:pPr lvl="1">
              <a:defRPr/>
            </a:pPr>
            <a:r>
              <a:rPr lang="en-US" dirty="0" smtClean="0">
                <a:latin typeface="Gill Sans MT" charset="0"/>
              </a:rPr>
              <a:t>Ethernet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s</a:t>
            </a:r>
            <a:r>
              <a:rPr lang="en-US" dirty="0" smtClean="0">
                <a:latin typeface="Gill Sans MT" charset="0"/>
              </a:rPr>
              <a:t>witches</a:t>
            </a:r>
          </a:p>
          <a:p>
            <a:pPr lvl="1">
              <a:defRPr/>
            </a:pPr>
            <a:r>
              <a:rPr lang="en-US" dirty="0" smtClean="0">
                <a:latin typeface="Gill Sans MT" charset="0"/>
              </a:rPr>
              <a:t>VLANS</a:t>
            </a:r>
            <a:endParaRPr lang="en-US" dirty="0">
              <a:latin typeface="Gill Sans MT" charset="0"/>
            </a:endParaRPr>
          </a:p>
        </p:txBody>
      </p:sp>
      <p:sp>
        <p:nvSpPr>
          <p:cNvPr id="307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6.5</a:t>
            </a:r>
            <a:r>
              <a:rPr lang="en-US" dirty="0" smtClean="0">
                <a:latin typeface="Gill Sans MT" charset="0"/>
                <a:cs typeface="+mn-cs"/>
              </a:rPr>
              <a:t> link </a:t>
            </a:r>
            <a:r>
              <a:rPr lang="en-US" dirty="0">
                <a:latin typeface="Gill Sans MT" charset="0"/>
                <a:cs typeface="+mn-cs"/>
              </a:rPr>
              <a:t>v</a:t>
            </a:r>
            <a:r>
              <a:rPr lang="en-US" dirty="0" smtClean="0">
                <a:latin typeface="Gill Sans MT" charset="0"/>
                <a:cs typeface="+mn-cs"/>
              </a:rPr>
              <a:t>irtualization</a:t>
            </a:r>
            <a:r>
              <a:rPr lang="en-US" dirty="0">
                <a:latin typeface="Gill Sans MT" charset="0"/>
                <a:cs typeface="+mn-cs"/>
              </a:rPr>
              <a:t>: </a:t>
            </a:r>
            <a:r>
              <a:rPr lang="en-US" dirty="0" smtClean="0">
                <a:latin typeface="Gill Sans MT" charset="0"/>
                <a:cs typeface="+mn-cs"/>
              </a:rPr>
              <a:t>MPLS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6.6</a:t>
            </a:r>
            <a:r>
              <a:rPr lang="en-US" dirty="0" smtClean="0">
                <a:latin typeface="Gill Sans MT" charset="0"/>
                <a:cs typeface="+mn-cs"/>
              </a:rPr>
              <a:t> data center networking</a:t>
            </a:r>
            <a:endParaRPr lang="en-US" dirty="0">
              <a:latin typeface="Gill Sans MT" charset="0"/>
              <a:cs typeface="+mn-cs"/>
            </a:endParaRP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6.7</a:t>
            </a:r>
            <a:r>
              <a:rPr lang="en-US" dirty="0" smtClean="0"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a day in the life of a web request</a:t>
            </a:r>
          </a:p>
          <a:p>
            <a:pPr marL="457200" indent="-457200">
              <a:buFont typeface="Wingdings" charset="0"/>
              <a:buNone/>
              <a:defRPr/>
            </a:pPr>
            <a:endParaRPr lang="en-US" sz="2600" dirty="0">
              <a:latin typeface="Gill Sans MT" charset="0"/>
              <a:cs typeface="+mn-cs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15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90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7" name="Picture 71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836613"/>
            <a:ext cx="6856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715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Multiple access links, protocols</a:t>
            </a:r>
            <a:endParaRPr lang="en-US" sz="4800" dirty="0">
              <a:latin typeface="Gill Sans MT" charset="0"/>
              <a:cs typeface="+mj-cs"/>
            </a:endParaRP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5625" y="1109663"/>
            <a:ext cx="7772400" cy="3292475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dirty="0">
                <a:latin typeface="Gill Sans MT" charset="0"/>
                <a:cs typeface="+mn-cs"/>
              </a:rPr>
              <a:t>two types of </a:t>
            </a:r>
            <a:r>
              <a:rPr lang="ja-JP" altLang="en-US">
                <a:latin typeface="Gill Sans MT" charset="0"/>
                <a:cs typeface="+mn-cs"/>
              </a:rPr>
              <a:t>“</a:t>
            </a:r>
            <a:r>
              <a:rPr lang="en-US" dirty="0">
                <a:latin typeface="Gill Sans MT" charset="0"/>
                <a:cs typeface="+mn-cs"/>
              </a:rPr>
              <a:t>links</a:t>
            </a:r>
            <a:r>
              <a:rPr lang="ja-JP" altLang="en-US">
                <a:latin typeface="Gill Sans MT" charset="0"/>
                <a:cs typeface="+mn-cs"/>
              </a:rPr>
              <a:t>”</a:t>
            </a:r>
            <a:r>
              <a:rPr lang="en-US" dirty="0">
                <a:latin typeface="Gill Sans MT" charset="0"/>
                <a:cs typeface="+mn-cs"/>
              </a:rPr>
              <a:t>: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point-to-point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PPP for dial-up access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point-to-point link between Ethernet switch, host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broadcast (shared wire or medium)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old-fashioned Ethernet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upstream HFC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802.11 wireless LAN</a:t>
            </a:r>
            <a:endParaRPr lang="en-US" dirty="0">
              <a:latin typeface="Gill Sans MT" charset="0"/>
            </a:endParaRPr>
          </a:p>
          <a:p>
            <a:pPr>
              <a:defRPr/>
            </a:pPr>
            <a:endParaRPr lang="en-US" dirty="0">
              <a:latin typeface="Gill Sans MT" charset="0"/>
              <a:cs typeface="+mn-cs"/>
            </a:endParaRPr>
          </a:p>
        </p:txBody>
      </p:sp>
      <p:sp>
        <p:nvSpPr>
          <p:cNvPr id="17415" name="Text Box 5"/>
          <p:cNvSpPr txBox="1">
            <a:spLocks noChangeArrowheads="1"/>
          </p:cNvSpPr>
          <p:nvPr/>
        </p:nvSpPr>
        <p:spPr bwMode="auto">
          <a:xfrm>
            <a:off x="933450" y="5694363"/>
            <a:ext cx="160178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  <a:defRPr/>
            </a:pPr>
            <a:r>
              <a:rPr lang="en-US" sz="1400" i="0" dirty="0" smtClean="0">
                <a:latin typeface="Arial" charset="0"/>
                <a:cs typeface="+mn-cs"/>
              </a:rPr>
              <a:t>shared wire (e.g., 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400" i="0" dirty="0" smtClean="0">
                <a:latin typeface="Arial" charset="0"/>
                <a:cs typeface="+mn-cs"/>
              </a:rPr>
              <a:t>cabled Ethernet)</a:t>
            </a:r>
          </a:p>
        </p:txBody>
      </p:sp>
      <p:sp>
        <p:nvSpPr>
          <p:cNvPr id="17416" name="Text Box 6"/>
          <p:cNvSpPr txBox="1">
            <a:spLocks noChangeArrowheads="1"/>
          </p:cNvSpPr>
          <p:nvPr/>
        </p:nvSpPr>
        <p:spPr bwMode="auto">
          <a:xfrm>
            <a:off x="2781300" y="5683250"/>
            <a:ext cx="169068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  <a:defRPr/>
            </a:pPr>
            <a:r>
              <a:rPr lang="en-US" sz="1400" i="0" dirty="0" smtClean="0">
                <a:latin typeface="Arial" charset="0"/>
                <a:cs typeface="+mn-cs"/>
              </a:rPr>
              <a:t>shared RF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400" i="0" dirty="0" smtClean="0">
                <a:latin typeface="Arial" charset="0"/>
                <a:cs typeface="+mn-cs"/>
              </a:rPr>
              <a:t> (e.g., 802.11 WiFi)</a:t>
            </a:r>
          </a:p>
        </p:txBody>
      </p:sp>
      <p:sp>
        <p:nvSpPr>
          <p:cNvPr id="17417" name="Text Box 7"/>
          <p:cNvSpPr txBox="1">
            <a:spLocks noChangeArrowheads="1"/>
          </p:cNvSpPr>
          <p:nvPr/>
        </p:nvSpPr>
        <p:spPr bwMode="auto">
          <a:xfrm>
            <a:off x="5070475" y="5691188"/>
            <a:ext cx="101123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  <a:defRPr/>
            </a:pPr>
            <a:r>
              <a:rPr lang="en-US" sz="1400" i="0" dirty="0" smtClean="0">
                <a:latin typeface="Arial" charset="0"/>
                <a:cs typeface="+mn-cs"/>
              </a:rPr>
              <a:t>shared RF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400" i="0" dirty="0" smtClean="0">
                <a:latin typeface="Arial" charset="0"/>
                <a:cs typeface="+mn-cs"/>
              </a:rPr>
              <a:t>(satellite) </a:t>
            </a:r>
          </a:p>
        </p:txBody>
      </p:sp>
      <p:sp>
        <p:nvSpPr>
          <p:cNvPr id="17418" name="Text Box 8"/>
          <p:cNvSpPr txBox="1">
            <a:spLocks noChangeArrowheads="1"/>
          </p:cNvSpPr>
          <p:nvPr/>
        </p:nvSpPr>
        <p:spPr bwMode="auto">
          <a:xfrm>
            <a:off x="6543675" y="5700713"/>
            <a:ext cx="1976438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  <a:defRPr/>
            </a:pPr>
            <a:r>
              <a:rPr lang="en-US" sz="1400" i="0" dirty="0" smtClean="0">
                <a:latin typeface="Arial" charset="0"/>
                <a:cs typeface="+mn-cs"/>
              </a:rPr>
              <a:t>humans at a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400" i="0" dirty="0" smtClean="0">
                <a:latin typeface="Arial" charset="0"/>
                <a:cs typeface="+mn-cs"/>
              </a:rPr>
              <a:t>cocktail party 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400" i="0" dirty="0" smtClean="0">
                <a:latin typeface="Arial" charset="0"/>
                <a:cs typeface="+mn-cs"/>
              </a:rPr>
              <a:t>(shared air, acoustical)</a:t>
            </a:r>
          </a:p>
        </p:txBody>
      </p:sp>
      <p:sp>
        <p:nvSpPr>
          <p:cNvPr id="17419" name="Line 173"/>
          <p:cNvSpPr>
            <a:spLocks noChangeShapeType="1"/>
          </p:cNvSpPr>
          <p:nvPr/>
        </p:nvSpPr>
        <p:spPr bwMode="auto">
          <a:xfrm flipH="1">
            <a:off x="1544638" y="4522788"/>
            <a:ext cx="466725" cy="890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20" name="Line 174"/>
          <p:cNvSpPr>
            <a:spLocks noChangeShapeType="1"/>
          </p:cNvSpPr>
          <p:nvPr/>
        </p:nvSpPr>
        <p:spPr bwMode="auto">
          <a:xfrm>
            <a:off x="1527175" y="4994275"/>
            <a:ext cx="242888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21" name="Line 175"/>
          <p:cNvSpPr>
            <a:spLocks noChangeShapeType="1"/>
          </p:cNvSpPr>
          <p:nvPr/>
        </p:nvSpPr>
        <p:spPr bwMode="auto">
          <a:xfrm>
            <a:off x="1392238" y="5330825"/>
            <a:ext cx="1905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22" name="Line 176"/>
          <p:cNvSpPr>
            <a:spLocks noChangeShapeType="1"/>
          </p:cNvSpPr>
          <p:nvPr/>
        </p:nvSpPr>
        <p:spPr bwMode="auto">
          <a:xfrm flipV="1">
            <a:off x="1836738" y="4854575"/>
            <a:ext cx="177800" cy="7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2718" name="Group 382"/>
          <p:cNvGrpSpPr>
            <a:grpSpLocks/>
          </p:cNvGrpSpPr>
          <p:nvPr/>
        </p:nvGrpSpPr>
        <p:grpSpPr bwMode="auto">
          <a:xfrm>
            <a:off x="4808538" y="5362575"/>
            <a:ext cx="288925" cy="220663"/>
            <a:chOff x="2274" y="2821"/>
            <a:chExt cx="215" cy="238"/>
          </a:xfrm>
        </p:grpSpPr>
        <p:sp>
          <p:nvSpPr>
            <p:cNvPr id="72903" name="Freeform 383"/>
            <p:cNvSpPr>
              <a:spLocks noEditPoints="1"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6 w 430"/>
                <a:gd name="T19" fmla="*/ 1 h 50"/>
                <a:gd name="T20" fmla="*/ 1 w 430"/>
                <a:gd name="T21" fmla="*/ 1 h 50"/>
                <a:gd name="T22" fmla="*/ 6 w 430"/>
                <a:gd name="T23" fmla="*/ 1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  <a:close/>
                  <a:moveTo>
                    <a:pt x="376" y="18"/>
                  </a:moveTo>
                  <a:lnTo>
                    <a:pt x="33" y="18"/>
                  </a:lnTo>
                  <a:lnTo>
                    <a:pt x="376" y="18"/>
                  </a:ln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4" name="Line 384"/>
            <p:cNvSpPr>
              <a:spLocks noChangeShapeType="1"/>
            </p:cNvSpPr>
            <p:nvPr/>
          </p:nvSpPr>
          <p:spPr bwMode="auto">
            <a:xfrm>
              <a:off x="2317" y="2951"/>
              <a:ext cx="3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5" name="Freeform 385"/>
            <p:cNvSpPr>
              <a:spLocks/>
            </p:cNvSpPr>
            <p:nvPr/>
          </p:nvSpPr>
          <p:spPr bwMode="auto">
            <a:xfrm>
              <a:off x="2317" y="2923"/>
              <a:ext cx="44" cy="109"/>
            </a:xfrm>
            <a:custGeom>
              <a:avLst/>
              <a:gdLst>
                <a:gd name="T0" fmla="*/ 2 w 87"/>
                <a:gd name="T1" fmla="*/ 3 h 219"/>
                <a:gd name="T2" fmla="*/ 0 w 87"/>
                <a:gd name="T3" fmla="*/ 0 h 219"/>
                <a:gd name="T4" fmla="*/ 1 w 87"/>
                <a:gd name="T5" fmla="*/ 0 h 2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7" h="219">
                  <a:moveTo>
                    <a:pt x="87" y="219"/>
                  </a:moveTo>
                  <a:lnTo>
                    <a:pt x="0" y="55"/>
                  </a:lnTo>
                  <a:lnTo>
                    <a:pt x="28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6" name="Line 386"/>
            <p:cNvSpPr>
              <a:spLocks noChangeShapeType="1"/>
            </p:cNvSpPr>
            <p:nvPr/>
          </p:nvSpPr>
          <p:spPr bwMode="auto">
            <a:xfrm flipV="1">
              <a:off x="2300" y="2951"/>
              <a:ext cx="47" cy="8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7" name="Freeform 387"/>
            <p:cNvSpPr>
              <a:spLocks/>
            </p:cNvSpPr>
            <p:nvPr/>
          </p:nvSpPr>
          <p:spPr bwMode="auto">
            <a:xfrm>
              <a:off x="2317" y="3005"/>
              <a:ext cx="86" cy="27"/>
            </a:xfrm>
            <a:custGeom>
              <a:avLst/>
              <a:gdLst>
                <a:gd name="T0" fmla="*/ 1 w 172"/>
                <a:gd name="T1" fmla="*/ 0 h 55"/>
                <a:gd name="T2" fmla="*/ 0 w 172"/>
                <a:gd name="T3" fmla="*/ 0 h 55"/>
                <a:gd name="T4" fmla="*/ 3 w 172"/>
                <a:gd name="T5" fmla="*/ 0 h 55"/>
                <a:gd name="T6" fmla="*/ 3 w 172"/>
                <a:gd name="T7" fmla="*/ 0 h 5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2" h="55">
                  <a:moveTo>
                    <a:pt x="28" y="55"/>
                  </a:moveTo>
                  <a:lnTo>
                    <a:pt x="0" y="0"/>
                  </a:lnTo>
                  <a:lnTo>
                    <a:pt x="172" y="0"/>
                  </a:lnTo>
                  <a:lnTo>
                    <a:pt x="146" y="55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8" name="Line 388"/>
            <p:cNvSpPr>
              <a:spLocks noChangeShapeType="1"/>
            </p:cNvSpPr>
            <p:nvPr/>
          </p:nvSpPr>
          <p:spPr bwMode="auto">
            <a:xfrm flipH="1" flipV="1">
              <a:off x="2375" y="2960"/>
              <a:ext cx="46" cy="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9" name="Freeform 389"/>
            <p:cNvSpPr>
              <a:spLocks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10" name="Freeform 390"/>
            <p:cNvSpPr>
              <a:spLocks/>
            </p:cNvSpPr>
            <p:nvPr/>
          </p:nvSpPr>
          <p:spPr bwMode="auto">
            <a:xfrm>
              <a:off x="2290" y="3043"/>
              <a:ext cx="171" cy="1"/>
            </a:xfrm>
            <a:custGeom>
              <a:avLst/>
              <a:gdLst>
                <a:gd name="T0" fmla="*/ 5 w 343"/>
                <a:gd name="T1" fmla="*/ 0 h 1"/>
                <a:gd name="T2" fmla="*/ 0 w 343"/>
                <a:gd name="T3" fmla="*/ 0 h 1"/>
                <a:gd name="T4" fmla="*/ 5 w 343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43" h="1">
                  <a:moveTo>
                    <a:pt x="343" y="0"/>
                  </a:moveTo>
                  <a:lnTo>
                    <a:pt x="0" y="0"/>
                  </a:lnTo>
                  <a:lnTo>
                    <a:pt x="343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11" name="Rectangle 391"/>
            <p:cNvSpPr>
              <a:spLocks noChangeArrowheads="1"/>
            </p:cNvSpPr>
            <p:nvPr/>
          </p:nvSpPr>
          <p:spPr bwMode="auto">
            <a:xfrm>
              <a:off x="2347" y="2951"/>
              <a:ext cx="27" cy="83"/>
            </a:xfrm>
            <a:prstGeom prst="rect">
              <a:avLst/>
            </a:prstGeom>
            <a:solidFill>
              <a:srgbClr val="3333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12" name="Freeform 392"/>
            <p:cNvSpPr>
              <a:spLocks noEditPoints="1"/>
            </p:cNvSpPr>
            <p:nvPr/>
          </p:nvSpPr>
          <p:spPr bwMode="auto">
            <a:xfrm>
              <a:off x="2281" y="2821"/>
              <a:ext cx="208" cy="175"/>
            </a:xfrm>
            <a:custGeom>
              <a:avLst/>
              <a:gdLst>
                <a:gd name="T0" fmla="*/ 1 w 415"/>
                <a:gd name="T1" fmla="*/ 1 h 350"/>
                <a:gd name="T2" fmla="*/ 1 w 415"/>
                <a:gd name="T3" fmla="*/ 2 h 350"/>
                <a:gd name="T4" fmla="*/ 1 w 415"/>
                <a:gd name="T5" fmla="*/ 3 h 350"/>
                <a:gd name="T6" fmla="*/ 1 w 415"/>
                <a:gd name="T7" fmla="*/ 3 h 350"/>
                <a:gd name="T8" fmla="*/ 2 w 415"/>
                <a:gd name="T9" fmla="*/ 4 h 350"/>
                <a:gd name="T10" fmla="*/ 3 w 415"/>
                <a:gd name="T11" fmla="*/ 5 h 350"/>
                <a:gd name="T12" fmla="*/ 4 w 415"/>
                <a:gd name="T13" fmla="*/ 5 h 350"/>
                <a:gd name="T14" fmla="*/ 5 w 415"/>
                <a:gd name="T15" fmla="*/ 6 h 350"/>
                <a:gd name="T16" fmla="*/ 6 w 415"/>
                <a:gd name="T17" fmla="*/ 6 h 350"/>
                <a:gd name="T18" fmla="*/ 6 w 415"/>
                <a:gd name="T19" fmla="*/ 6 h 350"/>
                <a:gd name="T20" fmla="*/ 7 w 415"/>
                <a:gd name="T21" fmla="*/ 5 h 350"/>
                <a:gd name="T22" fmla="*/ 7 w 415"/>
                <a:gd name="T23" fmla="*/ 5 h 350"/>
                <a:gd name="T24" fmla="*/ 6 w 415"/>
                <a:gd name="T25" fmla="*/ 5 h 350"/>
                <a:gd name="T26" fmla="*/ 6 w 415"/>
                <a:gd name="T27" fmla="*/ 5 h 350"/>
                <a:gd name="T28" fmla="*/ 5 w 415"/>
                <a:gd name="T29" fmla="*/ 5 h 350"/>
                <a:gd name="T30" fmla="*/ 4 w 415"/>
                <a:gd name="T31" fmla="*/ 5 h 350"/>
                <a:gd name="T32" fmla="*/ 3 w 415"/>
                <a:gd name="T33" fmla="*/ 4 h 350"/>
                <a:gd name="T34" fmla="*/ 2 w 415"/>
                <a:gd name="T35" fmla="*/ 3 h 350"/>
                <a:gd name="T36" fmla="*/ 2 w 415"/>
                <a:gd name="T37" fmla="*/ 3 h 350"/>
                <a:gd name="T38" fmla="*/ 1 w 415"/>
                <a:gd name="T39" fmla="*/ 2 h 350"/>
                <a:gd name="T40" fmla="*/ 1 w 415"/>
                <a:gd name="T41" fmla="*/ 1 h 350"/>
                <a:gd name="T42" fmla="*/ 1 w 415"/>
                <a:gd name="T43" fmla="*/ 1 h 350"/>
                <a:gd name="T44" fmla="*/ 1 w 415"/>
                <a:gd name="T45" fmla="*/ 1 h 350"/>
                <a:gd name="T46" fmla="*/ 1 w 415"/>
                <a:gd name="T47" fmla="*/ 0 h 350"/>
                <a:gd name="T48" fmla="*/ 1 w 415"/>
                <a:gd name="T49" fmla="*/ 1 h 350"/>
                <a:gd name="T50" fmla="*/ 2 w 415"/>
                <a:gd name="T51" fmla="*/ 1 h 350"/>
                <a:gd name="T52" fmla="*/ 3 w 415"/>
                <a:gd name="T53" fmla="*/ 1 h 350"/>
                <a:gd name="T54" fmla="*/ 4 w 415"/>
                <a:gd name="T55" fmla="*/ 2 h 350"/>
                <a:gd name="T56" fmla="*/ 5 w 415"/>
                <a:gd name="T57" fmla="*/ 2 h 350"/>
                <a:gd name="T58" fmla="*/ 6 w 415"/>
                <a:gd name="T59" fmla="*/ 3 h 350"/>
                <a:gd name="T60" fmla="*/ 6 w 415"/>
                <a:gd name="T61" fmla="*/ 4 h 350"/>
                <a:gd name="T62" fmla="*/ 7 w 415"/>
                <a:gd name="T63" fmla="*/ 4 h 350"/>
                <a:gd name="T64" fmla="*/ 7 w 415"/>
                <a:gd name="T65" fmla="*/ 5 h 350"/>
                <a:gd name="T66" fmla="*/ 7 w 415"/>
                <a:gd name="T67" fmla="*/ 5 h 350"/>
                <a:gd name="T68" fmla="*/ 7 w 415"/>
                <a:gd name="T69" fmla="*/ 5 h 350"/>
                <a:gd name="T70" fmla="*/ 6 w 415"/>
                <a:gd name="T71" fmla="*/ 5 h 350"/>
                <a:gd name="T72" fmla="*/ 6 w 415"/>
                <a:gd name="T73" fmla="*/ 5 h 350"/>
                <a:gd name="T74" fmla="*/ 5 w 415"/>
                <a:gd name="T75" fmla="*/ 5 h 350"/>
                <a:gd name="T76" fmla="*/ 4 w 415"/>
                <a:gd name="T77" fmla="*/ 4 h 350"/>
                <a:gd name="T78" fmla="*/ 3 w 415"/>
                <a:gd name="T79" fmla="*/ 4 h 350"/>
                <a:gd name="T80" fmla="*/ 2 w 415"/>
                <a:gd name="T81" fmla="*/ 3 h 350"/>
                <a:gd name="T82" fmla="*/ 1 w 415"/>
                <a:gd name="T83" fmla="*/ 2 h 350"/>
                <a:gd name="T84" fmla="*/ 1 w 415"/>
                <a:gd name="T85" fmla="*/ 2 h 350"/>
                <a:gd name="T86" fmla="*/ 1 w 415"/>
                <a:gd name="T87" fmla="*/ 1 h 350"/>
                <a:gd name="T88" fmla="*/ 1 w 415"/>
                <a:gd name="T89" fmla="*/ 1 h 35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15" h="350">
                  <a:moveTo>
                    <a:pt x="8" y="12"/>
                  </a:moveTo>
                  <a:lnTo>
                    <a:pt x="1" y="32"/>
                  </a:lnTo>
                  <a:lnTo>
                    <a:pt x="0" y="53"/>
                  </a:lnTo>
                  <a:lnTo>
                    <a:pt x="3" y="78"/>
                  </a:lnTo>
                  <a:lnTo>
                    <a:pt x="8" y="103"/>
                  </a:lnTo>
                  <a:lnTo>
                    <a:pt x="18" y="130"/>
                  </a:lnTo>
                  <a:lnTo>
                    <a:pt x="34" y="158"/>
                  </a:lnTo>
                  <a:lnTo>
                    <a:pt x="51" y="185"/>
                  </a:lnTo>
                  <a:lnTo>
                    <a:pt x="73" y="211"/>
                  </a:lnTo>
                  <a:lnTo>
                    <a:pt x="97" y="236"/>
                  </a:lnTo>
                  <a:lnTo>
                    <a:pt x="124" y="261"/>
                  </a:lnTo>
                  <a:lnTo>
                    <a:pt x="151" y="282"/>
                  </a:lnTo>
                  <a:lnTo>
                    <a:pt x="182" y="302"/>
                  </a:lnTo>
                  <a:lnTo>
                    <a:pt x="212" y="318"/>
                  </a:lnTo>
                  <a:lnTo>
                    <a:pt x="242" y="332"/>
                  </a:lnTo>
                  <a:lnTo>
                    <a:pt x="270" y="341"/>
                  </a:lnTo>
                  <a:lnTo>
                    <a:pt x="299" y="346"/>
                  </a:lnTo>
                  <a:lnTo>
                    <a:pt x="325" y="350"/>
                  </a:lnTo>
                  <a:lnTo>
                    <a:pt x="349" y="346"/>
                  </a:lnTo>
                  <a:lnTo>
                    <a:pt x="371" y="341"/>
                  </a:lnTo>
                  <a:lnTo>
                    <a:pt x="388" y="332"/>
                  </a:lnTo>
                  <a:lnTo>
                    <a:pt x="402" y="318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  <a:moveTo>
                    <a:pt x="8" y="12"/>
                  </a:moveTo>
                  <a:lnTo>
                    <a:pt x="14" y="5"/>
                  </a:lnTo>
                  <a:lnTo>
                    <a:pt x="24" y="0"/>
                  </a:lnTo>
                  <a:lnTo>
                    <a:pt x="38" y="0"/>
                  </a:lnTo>
                  <a:lnTo>
                    <a:pt x="56" y="2"/>
                  </a:lnTo>
                  <a:lnTo>
                    <a:pt x="77" y="7"/>
                  </a:lnTo>
                  <a:lnTo>
                    <a:pt x="100" y="16"/>
                  </a:lnTo>
                  <a:lnTo>
                    <a:pt x="126" y="26"/>
                  </a:lnTo>
                  <a:lnTo>
                    <a:pt x="153" y="41"/>
                  </a:lnTo>
                  <a:lnTo>
                    <a:pt x="182" y="57"/>
                  </a:lnTo>
                  <a:lnTo>
                    <a:pt x="210" y="74"/>
                  </a:lnTo>
                  <a:lnTo>
                    <a:pt x="239" y="94"/>
                  </a:lnTo>
                  <a:lnTo>
                    <a:pt x="268" y="115"/>
                  </a:lnTo>
                  <a:lnTo>
                    <a:pt x="295" y="138"/>
                  </a:lnTo>
                  <a:lnTo>
                    <a:pt x="321" y="160"/>
                  </a:lnTo>
                  <a:lnTo>
                    <a:pt x="345" y="183"/>
                  </a:lnTo>
                  <a:lnTo>
                    <a:pt x="365" y="204"/>
                  </a:lnTo>
                  <a:lnTo>
                    <a:pt x="382" y="226"/>
                  </a:lnTo>
                  <a:lnTo>
                    <a:pt x="396" y="245"/>
                  </a:lnTo>
                  <a:lnTo>
                    <a:pt x="406" y="263"/>
                  </a:lnTo>
                  <a:lnTo>
                    <a:pt x="412" y="279"/>
                  </a:lnTo>
                  <a:lnTo>
                    <a:pt x="415" y="291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13" name="Line 393"/>
            <p:cNvSpPr>
              <a:spLocks noChangeShapeType="1"/>
            </p:cNvSpPr>
            <p:nvPr/>
          </p:nvSpPr>
          <p:spPr bwMode="auto">
            <a:xfrm flipH="1" flipV="1">
              <a:off x="2285" y="2824"/>
              <a:ext cx="136" cy="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14" name="Line 394"/>
            <p:cNvSpPr>
              <a:spLocks noChangeShapeType="1"/>
            </p:cNvSpPr>
            <p:nvPr/>
          </p:nvSpPr>
          <p:spPr bwMode="auto">
            <a:xfrm flipH="1">
              <a:off x="2372" y="2826"/>
              <a:ext cx="49" cy="10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15" name="Line 395"/>
            <p:cNvSpPr>
              <a:spLocks noChangeShapeType="1"/>
            </p:cNvSpPr>
            <p:nvPr/>
          </p:nvSpPr>
          <p:spPr bwMode="auto">
            <a:xfrm>
              <a:off x="2421" y="2826"/>
              <a:ext cx="67" cy="14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16" name="Freeform 396"/>
            <p:cNvSpPr>
              <a:spLocks/>
            </p:cNvSpPr>
            <p:nvPr/>
          </p:nvSpPr>
          <p:spPr bwMode="auto">
            <a:xfrm>
              <a:off x="2349" y="2902"/>
              <a:ext cx="51" cy="40"/>
            </a:xfrm>
            <a:custGeom>
              <a:avLst/>
              <a:gdLst>
                <a:gd name="T0" fmla="*/ 0 w 101"/>
                <a:gd name="T1" fmla="*/ 1 h 80"/>
                <a:gd name="T2" fmla="*/ 1 w 101"/>
                <a:gd name="T3" fmla="*/ 0 h 80"/>
                <a:gd name="T4" fmla="*/ 1 w 101"/>
                <a:gd name="T5" fmla="*/ 1 h 80"/>
                <a:gd name="T6" fmla="*/ 1 w 101"/>
                <a:gd name="T7" fmla="*/ 1 h 80"/>
                <a:gd name="T8" fmla="*/ 1 w 101"/>
                <a:gd name="T9" fmla="*/ 1 h 80"/>
                <a:gd name="T10" fmla="*/ 1 w 101"/>
                <a:gd name="T11" fmla="*/ 1 h 80"/>
                <a:gd name="T12" fmla="*/ 2 w 101"/>
                <a:gd name="T13" fmla="*/ 1 h 80"/>
                <a:gd name="T14" fmla="*/ 2 w 101"/>
                <a:gd name="T15" fmla="*/ 1 h 80"/>
                <a:gd name="T16" fmla="*/ 2 w 101"/>
                <a:gd name="T17" fmla="*/ 1 h 80"/>
                <a:gd name="T18" fmla="*/ 2 w 101"/>
                <a:gd name="T19" fmla="*/ 1 h 80"/>
                <a:gd name="T20" fmla="*/ 2 w 101"/>
                <a:gd name="T21" fmla="*/ 2 h 80"/>
                <a:gd name="T22" fmla="*/ 2 w 101"/>
                <a:gd name="T23" fmla="*/ 2 h 80"/>
                <a:gd name="T24" fmla="*/ 2 w 101"/>
                <a:gd name="T25" fmla="*/ 2 h 80"/>
                <a:gd name="T26" fmla="*/ 2 w 101"/>
                <a:gd name="T27" fmla="*/ 2 h 80"/>
                <a:gd name="T28" fmla="*/ 2 w 101"/>
                <a:gd name="T29" fmla="*/ 2 h 80"/>
                <a:gd name="T30" fmla="*/ 2 w 101"/>
                <a:gd name="T31" fmla="*/ 2 h 80"/>
                <a:gd name="T32" fmla="*/ 1 w 101"/>
                <a:gd name="T33" fmla="*/ 1 h 80"/>
                <a:gd name="T34" fmla="*/ 1 w 101"/>
                <a:gd name="T35" fmla="*/ 1 h 80"/>
                <a:gd name="T36" fmla="*/ 1 w 101"/>
                <a:gd name="T37" fmla="*/ 1 h 80"/>
                <a:gd name="T38" fmla="*/ 1 w 101"/>
                <a:gd name="T39" fmla="*/ 1 h 80"/>
                <a:gd name="T40" fmla="*/ 1 w 101"/>
                <a:gd name="T41" fmla="*/ 1 h 80"/>
                <a:gd name="T42" fmla="*/ 0 w 101"/>
                <a:gd name="T43" fmla="*/ 1 h 80"/>
                <a:gd name="T44" fmla="*/ 0 w 101"/>
                <a:gd name="T45" fmla="*/ 1 h 8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1" h="80">
                  <a:moveTo>
                    <a:pt x="0" y="3"/>
                  </a:moveTo>
                  <a:lnTo>
                    <a:pt x="4" y="0"/>
                  </a:lnTo>
                  <a:lnTo>
                    <a:pt x="13" y="1"/>
                  </a:lnTo>
                  <a:lnTo>
                    <a:pt x="24" y="3"/>
                  </a:lnTo>
                  <a:lnTo>
                    <a:pt x="37" y="10"/>
                  </a:lnTo>
                  <a:lnTo>
                    <a:pt x="51" y="19"/>
                  </a:lnTo>
                  <a:lnTo>
                    <a:pt x="66" y="30"/>
                  </a:lnTo>
                  <a:lnTo>
                    <a:pt x="79" y="40"/>
                  </a:lnTo>
                  <a:lnTo>
                    <a:pt x="90" y="51"/>
                  </a:lnTo>
                  <a:lnTo>
                    <a:pt x="97" y="62"/>
                  </a:lnTo>
                  <a:lnTo>
                    <a:pt x="101" y="71"/>
                  </a:lnTo>
                  <a:lnTo>
                    <a:pt x="101" y="76"/>
                  </a:lnTo>
                  <a:lnTo>
                    <a:pt x="97" y="80"/>
                  </a:lnTo>
                  <a:lnTo>
                    <a:pt x="90" y="78"/>
                  </a:lnTo>
                  <a:lnTo>
                    <a:pt x="79" y="74"/>
                  </a:lnTo>
                  <a:lnTo>
                    <a:pt x="66" y="69"/>
                  </a:lnTo>
                  <a:lnTo>
                    <a:pt x="51" y="60"/>
                  </a:lnTo>
                  <a:lnTo>
                    <a:pt x="37" y="49"/>
                  </a:lnTo>
                  <a:lnTo>
                    <a:pt x="23" y="39"/>
                  </a:lnTo>
                  <a:lnTo>
                    <a:pt x="13" y="28"/>
                  </a:lnTo>
                  <a:lnTo>
                    <a:pt x="4" y="17"/>
                  </a:lnTo>
                  <a:lnTo>
                    <a:pt x="0" y="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2719" name="Group 398"/>
          <p:cNvGrpSpPr>
            <a:grpSpLocks/>
          </p:cNvGrpSpPr>
          <p:nvPr/>
        </p:nvGrpSpPr>
        <p:grpSpPr bwMode="auto">
          <a:xfrm>
            <a:off x="5314950" y="5343525"/>
            <a:ext cx="223838" cy="254000"/>
            <a:chOff x="2274" y="2821"/>
            <a:chExt cx="215" cy="238"/>
          </a:xfrm>
        </p:grpSpPr>
        <p:sp>
          <p:nvSpPr>
            <p:cNvPr id="72889" name="Freeform 399"/>
            <p:cNvSpPr>
              <a:spLocks noEditPoints="1"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6 w 430"/>
                <a:gd name="T19" fmla="*/ 1 h 50"/>
                <a:gd name="T20" fmla="*/ 1 w 430"/>
                <a:gd name="T21" fmla="*/ 1 h 50"/>
                <a:gd name="T22" fmla="*/ 6 w 430"/>
                <a:gd name="T23" fmla="*/ 1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  <a:close/>
                  <a:moveTo>
                    <a:pt x="376" y="18"/>
                  </a:moveTo>
                  <a:lnTo>
                    <a:pt x="33" y="18"/>
                  </a:lnTo>
                  <a:lnTo>
                    <a:pt x="376" y="18"/>
                  </a:ln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0" name="Line 400"/>
            <p:cNvSpPr>
              <a:spLocks noChangeShapeType="1"/>
            </p:cNvSpPr>
            <p:nvPr/>
          </p:nvSpPr>
          <p:spPr bwMode="auto">
            <a:xfrm>
              <a:off x="2317" y="2951"/>
              <a:ext cx="3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1" name="Freeform 401"/>
            <p:cNvSpPr>
              <a:spLocks/>
            </p:cNvSpPr>
            <p:nvPr/>
          </p:nvSpPr>
          <p:spPr bwMode="auto">
            <a:xfrm>
              <a:off x="2317" y="2923"/>
              <a:ext cx="44" cy="109"/>
            </a:xfrm>
            <a:custGeom>
              <a:avLst/>
              <a:gdLst>
                <a:gd name="T0" fmla="*/ 2 w 87"/>
                <a:gd name="T1" fmla="*/ 3 h 219"/>
                <a:gd name="T2" fmla="*/ 0 w 87"/>
                <a:gd name="T3" fmla="*/ 0 h 219"/>
                <a:gd name="T4" fmla="*/ 1 w 87"/>
                <a:gd name="T5" fmla="*/ 0 h 2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7" h="219">
                  <a:moveTo>
                    <a:pt x="87" y="219"/>
                  </a:moveTo>
                  <a:lnTo>
                    <a:pt x="0" y="55"/>
                  </a:lnTo>
                  <a:lnTo>
                    <a:pt x="28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2" name="Line 402"/>
            <p:cNvSpPr>
              <a:spLocks noChangeShapeType="1"/>
            </p:cNvSpPr>
            <p:nvPr/>
          </p:nvSpPr>
          <p:spPr bwMode="auto">
            <a:xfrm flipV="1">
              <a:off x="2300" y="2951"/>
              <a:ext cx="47" cy="8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3" name="Freeform 403"/>
            <p:cNvSpPr>
              <a:spLocks/>
            </p:cNvSpPr>
            <p:nvPr/>
          </p:nvSpPr>
          <p:spPr bwMode="auto">
            <a:xfrm>
              <a:off x="2317" y="3005"/>
              <a:ext cx="86" cy="27"/>
            </a:xfrm>
            <a:custGeom>
              <a:avLst/>
              <a:gdLst>
                <a:gd name="T0" fmla="*/ 1 w 172"/>
                <a:gd name="T1" fmla="*/ 0 h 55"/>
                <a:gd name="T2" fmla="*/ 0 w 172"/>
                <a:gd name="T3" fmla="*/ 0 h 55"/>
                <a:gd name="T4" fmla="*/ 3 w 172"/>
                <a:gd name="T5" fmla="*/ 0 h 55"/>
                <a:gd name="T6" fmla="*/ 3 w 172"/>
                <a:gd name="T7" fmla="*/ 0 h 5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2" h="55">
                  <a:moveTo>
                    <a:pt x="28" y="55"/>
                  </a:moveTo>
                  <a:lnTo>
                    <a:pt x="0" y="0"/>
                  </a:lnTo>
                  <a:lnTo>
                    <a:pt x="172" y="0"/>
                  </a:lnTo>
                  <a:lnTo>
                    <a:pt x="146" y="55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4" name="Line 404"/>
            <p:cNvSpPr>
              <a:spLocks noChangeShapeType="1"/>
            </p:cNvSpPr>
            <p:nvPr/>
          </p:nvSpPr>
          <p:spPr bwMode="auto">
            <a:xfrm flipH="1" flipV="1">
              <a:off x="2375" y="2960"/>
              <a:ext cx="46" cy="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5" name="Freeform 405"/>
            <p:cNvSpPr>
              <a:spLocks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6" name="Freeform 406"/>
            <p:cNvSpPr>
              <a:spLocks/>
            </p:cNvSpPr>
            <p:nvPr/>
          </p:nvSpPr>
          <p:spPr bwMode="auto">
            <a:xfrm>
              <a:off x="2290" y="3043"/>
              <a:ext cx="171" cy="1"/>
            </a:xfrm>
            <a:custGeom>
              <a:avLst/>
              <a:gdLst>
                <a:gd name="T0" fmla="*/ 5 w 343"/>
                <a:gd name="T1" fmla="*/ 0 h 1"/>
                <a:gd name="T2" fmla="*/ 0 w 343"/>
                <a:gd name="T3" fmla="*/ 0 h 1"/>
                <a:gd name="T4" fmla="*/ 5 w 343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43" h="1">
                  <a:moveTo>
                    <a:pt x="343" y="0"/>
                  </a:moveTo>
                  <a:lnTo>
                    <a:pt x="0" y="0"/>
                  </a:lnTo>
                  <a:lnTo>
                    <a:pt x="343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7" name="Rectangle 407"/>
            <p:cNvSpPr>
              <a:spLocks noChangeArrowheads="1"/>
            </p:cNvSpPr>
            <p:nvPr/>
          </p:nvSpPr>
          <p:spPr bwMode="auto">
            <a:xfrm>
              <a:off x="2347" y="2951"/>
              <a:ext cx="27" cy="83"/>
            </a:xfrm>
            <a:prstGeom prst="rect">
              <a:avLst/>
            </a:prstGeom>
            <a:solidFill>
              <a:srgbClr val="3333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8" name="Freeform 408"/>
            <p:cNvSpPr>
              <a:spLocks noEditPoints="1"/>
            </p:cNvSpPr>
            <p:nvPr/>
          </p:nvSpPr>
          <p:spPr bwMode="auto">
            <a:xfrm>
              <a:off x="2281" y="2821"/>
              <a:ext cx="208" cy="175"/>
            </a:xfrm>
            <a:custGeom>
              <a:avLst/>
              <a:gdLst>
                <a:gd name="T0" fmla="*/ 1 w 415"/>
                <a:gd name="T1" fmla="*/ 1 h 350"/>
                <a:gd name="T2" fmla="*/ 1 w 415"/>
                <a:gd name="T3" fmla="*/ 2 h 350"/>
                <a:gd name="T4" fmla="*/ 1 w 415"/>
                <a:gd name="T5" fmla="*/ 3 h 350"/>
                <a:gd name="T6" fmla="*/ 1 w 415"/>
                <a:gd name="T7" fmla="*/ 3 h 350"/>
                <a:gd name="T8" fmla="*/ 2 w 415"/>
                <a:gd name="T9" fmla="*/ 4 h 350"/>
                <a:gd name="T10" fmla="*/ 3 w 415"/>
                <a:gd name="T11" fmla="*/ 5 h 350"/>
                <a:gd name="T12" fmla="*/ 4 w 415"/>
                <a:gd name="T13" fmla="*/ 5 h 350"/>
                <a:gd name="T14" fmla="*/ 5 w 415"/>
                <a:gd name="T15" fmla="*/ 6 h 350"/>
                <a:gd name="T16" fmla="*/ 6 w 415"/>
                <a:gd name="T17" fmla="*/ 6 h 350"/>
                <a:gd name="T18" fmla="*/ 6 w 415"/>
                <a:gd name="T19" fmla="*/ 6 h 350"/>
                <a:gd name="T20" fmla="*/ 7 w 415"/>
                <a:gd name="T21" fmla="*/ 5 h 350"/>
                <a:gd name="T22" fmla="*/ 7 w 415"/>
                <a:gd name="T23" fmla="*/ 5 h 350"/>
                <a:gd name="T24" fmla="*/ 6 w 415"/>
                <a:gd name="T25" fmla="*/ 5 h 350"/>
                <a:gd name="T26" fmla="*/ 6 w 415"/>
                <a:gd name="T27" fmla="*/ 5 h 350"/>
                <a:gd name="T28" fmla="*/ 5 w 415"/>
                <a:gd name="T29" fmla="*/ 5 h 350"/>
                <a:gd name="T30" fmla="*/ 4 w 415"/>
                <a:gd name="T31" fmla="*/ 5 h 350"/>
                <a:gd name="T32" fmla="*/ 3 w 415"/>
                <a:gd name="T33" fmla="*/ 4 h 350"/>
                <a:gd name="T34" fmla="*/ 2 w 415"/>
                <a:gd name="T35" fmla="*/ 3 h 350"/>
                <a:gd name="T36" fmla="*/ 2 w 415"/>
                <a:gd name="T37" fmla="*/ 3 h 350"/>
                <a:gd name="T38" fmla="*/ 1 w 415"/>
                <a:gd name="T39" fmla="*/ 2 h 350"/>
                <a:gd name="T40" fmla="*/ 1 w 415"/>
                <a:gd name="T41" fmla="*/ 1 h 350"/>
                <a:gd name="T42" fmla="*/ 1 w 415"/>
                <a:gd name="T43" fmla="*/ 1 h 350"/>
                <a:gd name="T44" fmla="*/ 1 w 415"/>
                <a:gd name="T45" fmla="*/ 1 h 350"/>
                <a:gd name="T46" fmla="*/ 1 w 415"/>
                <a:gd name="T47" fmla="*/ 0 h 350"/>
                <a:gd name="T48" fmla="*/ 1 w 415"/>
                <a:gd name="T49" fmla="*/ 1 h 350"/>
                <a:gd name="T50" fmla="*/ 2 w 415"/>
                <a:gd name="T51" fmla="*/ 1 h 350"/>
                <a:gd name="T52" fmla="*/ 3 w 415"/>
                <a:gd name="T53" fmla="*/ 1 h 350"/>
                <a:gd name="T54" fmla="*/ 4 w 415"/>
                <a:gd name="T55" fmla="*/ 2 h 350"/>
                <a:gd name="T56" fmla="*/ 5 w 415"/>
                <a:gd name="T57" fmla="*/ 2 h 350"/>
                <a:gd name="T58" fmla="*/ 6 w 415"/>
                <a:gd name="T59" fmla="*/ 3 h 350"/>
                <a:gd name="T60" fmla="*/ 6 w 415"/>
                <a:gd name="T61" fmla="*/ 4 h 350"/>
                <a:gd name="T62" fmla="*/ 7 w 415"/>
                <a:gd name="T63" fmla="*/ 4 h 350"/>
                <a:gd name="T64" fmla="*/ 7 w 415"/>
                <a:gd name="T65" fmla="*/ 5 h 350"/>
                <a:gd name="T66" fmla="*/ 7 w 415"/>
                <a:gd name="T67" fmla="*/ 5 h 350"/>
                <a:gd name="T68" fmla="*/ 7 w 415"/>
                <a:gd name="T69" fmla="*/ 5 h 350"/>
                <a:gd name="T70" fmla="*/ 6 w 415"/>
                <a:gd name="T71" fmla="*/ 5 h 350"/>
                <a:gd name="T72" fmla="*/ 6 w 415"/>
                <a:gd name="T73" fmla="*/ 5 h 350"/>
                <a:gd name="T74" fmla="*/ 5 w 415"/>
                <a:gd name="T75" fmla="*/ 5 h 350"/>
                <a:gd name="T76" fmla="*/ 4 w 415"/>
                <a:gd name="T77" fmla="*/ 4 h 350"/>
                <a:gd name="T78" fmla="*/ 3 w 415"/>
                <a:gd name="T79" fmla="*/ 4 h 350"/>
                <a:gd name="T80" fmla="*/ 2 w 415"/>
                <a:gd name="T81" fmla="*/ 3 h 350"/>
                <a:gd name="T82" fmla="*/ 1 w 415"/>
                <a:gd name="T83" fmla="*/ 2 h 350"/>
                <a:gd name="T84" fmla="*/ 1 w 415"/>
                <a:gd name="T85" fmla="*/ 2 h 350"/>
                <a:gd name="T86" fmla="*/ 1 w 415"/>
                <a:gd name="T87" fmla="*/ 1 h 350"/>
                <a:gd name="T88" fmla="*/ 1 w 415"/>
                <a:gd name="T89" fmla="*/ 1 h 35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15" h="350">
                  <a:moveTo>
                    <a:pt x="8" y="12"/>
                  </a:moveTo>
                  <a:lnTo>
                    <a:pt x="1" y="32"/>
                  </a:lnTo>
                  <a:lnTo>
                    <a:pt x="0" y="53"/>
                  </a:lnTo>
                  <a:lnTo>
                    <a:pt x="3" y="78"/>
                  </a:lnTo>
                  <a:lnTo>
                    <a:pt x="8" y="103"/>
                  </a:lnTo>
                  <a:lnTo>
                    <a:pt x="18" y="130"/>
                  </a:lnTo>
                  <a:lnTo>
                    <a:pt x="34" y="158"/>
                  </a:lnTo>
                  <a:lnTo>
                    <a:pt x="51" y="185"/>
                  </a:lnTo>
                  <a:lnTo>
                    <a:pt x="73" y="211"/>
                  </a:lnTo>
                  <a:lnTo>
                    <a:pt x="97" y="236"/>
                  </a:lnTo>
                  <a:lnTo>
                    <a:pt x="124" y="261"/>
                  </a:lnTo>
                  <a:lnTo>
                    <a:pt x="151" y="282"/>
                  </a:lnTo>
                  <a:lnTo>
                    <a:pt x="182" y="302"/>
                  </a:lnTo>
                  <a:lnTo>
                    <a:pt x="212" y="318"/>
                  </a:lnTo>
                  <a:lnTo>
                    <a:pt x="242" y="332"/>
                  </a:lnTo>
                  <a:lnTo>
                    <a:pt x="270" y="341"/>
                  </a:lnTo>
                  <a:lnTo>
                    <a:pt x="299" y="346"/>
                  </a:lnTo>
                  <a:lnTo>
                    <a:pt x="325" y="350"/>
                  </a:lnTo>
                  <a:lnTo>
                    <a:pt x="349" y="346"/>
                  </a:lnTo>
                  <a:lnTo>
                    <a:pt x="371" y="341"/>
                  </a:lnTo>
                  <a:lnTo>
                    <a:pt x="388" y="332"/>
                  </a:lnTo>
                  <a:lnTo>
                    <a:pt x="402" y="318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  <a:moveTo>
                    <a:pt x="8" y="12"/>
                  </a:moveTo>
                  <a:lnTo>
                    <a:pt x="14" y="5"/>
                  </a:lnTo>
                  <a:lnTo>
                    <a:pt x="24" y="0"/>
                  </a:lnTo>
                  <a:lnTo>
                    <a:pt x="38" y="0"/>
                  </a:lnTo>
                  <a:lnTo>
                    <a:pt x="56" y="2"/>
                  </a:lnTo>
                  <a:lnTo>
                    <a:pt x="77" y="7"/>
                  </a:lnTo>
                  <a:lnTo>
                    <a:pt x="100" y="16"/>
                  </a:lnTo>
                  <a:lnTo>
                    <a:pt x="126" y="26"/>
                  </a:lnTo>
                  <a:lnTo>
                    <a:pt x="153" y="41"/>
                  </a:lnTo>
                  <a:lnTo>
                    <a:pt x="182" y="57"/>
                  </a:lnTo>
                  <a:lnTo>
                    <a:pt x="210" y="74"/>
                  </a:lnTo>
                  <a:lnTo>
                    <a:pt x="239" y="94"/>
                  </a:lnTo>
                  <a:lnTo>
                    <a:pt x="268" y="115"/>
                  </a:lnTo>
                  <a:lnTo>
                    <a:pt x="295" y="138"/>
                  </a:lnTo>
                  <a:lnTo>
                    <a:pt x="321" y="160"/>
                  </a:lnTo>
                  <a:lnTo>
                    <a:pt x="345" y="183"/>
                  </a:lnTo>
                  <a:lnTo>
                    <a:pt x="365" y="204"/>
                  </a:lnTo>
                  <a:lnTo>
                    <a:pt x="382" y="226"/>
                  </a:lnTo>
                  <a:lnTo>
                    <a:pt x="396" y="245"/>
                  </a:lnTo>
                  <a:lnTo>
                    <a:pt x="406" y="263"/>
                  </a:lnTo>
                  <a:lnTo>
                    <a:pt x="412" y="279"/>
                  </a:lnTo>
                  <a:lnTo>
                    <a:pt x="415" y="291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9" name="Line 409"/>
            <p:cNvSpPr>
              <a:spLocks noChangeShapeType="1"/>
            </p:cNvSpPr>
            <p:nvPr/>
          </p:nvSpPr>
          <p:spPr bwMode="auto">
            <a:xfrm flipH="1" flipV="1">
              <a:off x="2285" y="2824"/>
              <a:ext cx="136" cy="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0" name="Line 410"/>
            <p:cNvSpPr>
              <a:spLocks noChangeShapeType="1"/>
            </p:cNvSpPr>
            <p:nvPr/>
          </p:nvSpPr>
          <p:spPr bwMode="auto">
            <a:xfrm flipH="1">
              <a:off x="2372" y="2826"/>
              <a:ext cx="49" cy="10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1" name="Line 411"/>
            <p:cNvSpPr>
              <a:spLocks noChangeShapeType="1"/>
            </p:cNvSpPr>
            <p:nvPr/>
          </p:nvSpPr>
          <p:spPr bwMode="auto">
            <a:xfrm>
              <a:off x="2421" y="2826"/>
              <a:ext cx="67" cy="14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2" name="Freeform 412"/>
            <p:cNvSpPr>
              <a:spLocks/>
            </p:cNvSpPr>
            <p:nvPr/>
          </p:nvSpPr>
          <p:spPr bwMode="auto">
            <a:xfrm>
              <a:off x="2349" y="2902"/>
              <a:ext cx="51" cy="40"/>
            </a:xfrm>
            <a:custGeom>
              <a:avLst/>
              <a:gdLst>
                <a:gd name="T0" fmla="*/ 0 w 101"/>
                <a:gd name="T1" fmla="*/ 1 h 80"/>
                <a:gd name="T2" fmla="*/ 1 w 101"/>
                <a:gd name="T3" fmla="*/ 0 h 80"/>
                <a:gd name="T4" fmla="*/ 1 w 101"/>
                <a:gd name="T5" fmla="*/ 1 h 80"/>
                <a:gd name="T6" fmla="*/ 1 w 101"/>
                <a:gd name="T7" fmla="*/ 1 h 80"/>
                <a:gd name="T8" fmla="*/ 1 w 101"/>
                <a:gd name="T9" fmla="*/ 1 h 80"/>
                <a:gd name="T10" fmla="*/ 1 w 101"/>
                <a:gd name="T11" fmla="*/ 1 h 80"/>
                <a:gd name="T12" fmla="*/ 2 w 101"/>
                <a:gd name="T13" fmla="*/ 1 h 80"/>
                <a:gd name="T14" fmla="*/ 2 w 101"/>
                <a:gd name="T15" fmla="*/ 1 h 80"/>
                <a:gd name="T16" fmla="*/ 2 w 101"/>
                <a:gd name="T17" fmla="*/ 1 h 80"/>
                <a:gd name="T18" fmla="*/ 2 w 101"/>
                <a:gd name="T19" fmla="*/ 1 h 80"/>
                <a:gd name="T20" fmla="*/ 2 w 101"/>
                <a:gd name="T21" fmla="*/ 2 h 80"/>
                <a:gd name="T22" fmla="*/ 2 w 101"/>
                <a:gd name="T23" fmla="*/ 2 h 80"/>
                <a:gd name="T24" fmla="*/ 2 w 101"/>
                <a:gd name="T25" fmla="*/ 2 h 80"/>
                <a:gd name="T26" fmla="*/ 2 w 101"/>
                <a:gd name="T27" fmla="*/ 2 h 80"/>
                <a:gd name="T28" fmla="*/ 2 w 101"/>
                <a:gd name="T29" fmla="*/ 2 h 80"/>
                <a:gd name="T30" fmla="*/ 2 w 101"/>
                <a:gd name="T31" fmla="*/ 2 h 80"/>
                <a:gd name="T32" fmla="*/ 1 w 101"/>
                <a:gd name="T33" fmla="*/ 1 h 80"/>
                <a:gd name="T34" fmla="*/ 1 w 101"/>
                <a:gd name="T35" fmla="*/ 1 h 80"/>
                <a:gd name="T36" fmla="*/ 1 w 101"/>
                <a:gd name="T37" fmla="*/ 1 h 80"/>
                <a:gd name="T38" fmla="*/ 1 w 101"/>
                <a:gd name="T39" fmla="*/ 1 h 80"/>
                <a:gd name="T40" fmla="*/ 1 w 101"/>
                <a:gd name="T41" fmla="*/ 1 h 80"/>
                <a:gd name="T42" fmla="*/ 0 w 101"/>
                <a:gd name="T43" fmla="*/ 1 h 80"/>
                <a:gd name="T44" fmla="*/ 0 w 101"/>
                <a:gd name="T45" fmla="*/ 1 h 8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1" h="80">
                  <a:moveTo>
                    <a:pt x="0" y="3"/>
                  </a:moveTo>
                  <a:lnTo>
                    <a:pt x="4" y="0"/>
                  </a:lnTo>
                  <a:lnTo>
                    <a:pt x="13" y="1"/>
                  </a:lnTo>
                  <a:lnTo>
                    <a:pt x="24" y="3"/>
                  </a:lnTo>
                  <a:lnTo>
                    <a:pt x="37" y="10"/>
                  </a:lnTo>
                  <a:lnTo>
                    <a:pt x="51" y="19"/>
                  </a:lnTo>
                  <a:lnTo>
                    <a:pt x="66" y="30"/>
                  </a:lnTo>
                  <a:lnTo>
                    <a:pt x="79" y="40"/>
                  </a:lnTo>
                  <a:lnTo>
                    <a:pt x="90" y="51"/>
                  </a:lnTo>
                  <a:lnTo>
                    <a:pt x="97" y="62"/>
                  </a:lnTo>
                  <a:lnTo>
                    <a:pt x="101" y="71"/>
                  </a:lnTo>
                  <a:lnTo>
                    <a:pt x="101" y="76"/>
                  </a:lnTo>
                  <a:lnTo>
                    <a:pt x="97" y="80"/>
                  </a:lnTo>
                  <a:lnTo>
                    <a:pt x="90" y="78"/>
                  </a:lnTo>
                  <a:lnTo>
                    <a:pt x="79" y="74"/>
                  </a:lnTo>
                  <a:lnTo>
                    <a:pt x="66" y="69"/>
                  </a:lnTo>
                  <a:lnTo>
                    <a:pt x="51" y="60"/>
                  </a:lnTo>
                  <a:lnTo>
                    <a:pt x="37" y="49"/>
                  </a:lnTo>
                  <a:lnTo>
                    <a:pt x="23" y="39"/>
                  </a:lnTo>
                  <a:lnTo>
                    <a:pt x="13" y="28"/>
                  </a:lnTo>
                  <a:lnTo>
                    <a:pt x="4" y="17"/>
                  </a:lnTo>
                  <a:lnTo>
                    <a:pt x="0" y="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2720" name="Group 413"/>
          <p:cNvGrpSpPr>
            <a:grpSpLocks/>
          </p:cNvGrpSpPr>
          <p:nvPr/>
        </p:nvGrpSpPr>
        <p:grpSpPr bwMode="auto">
          <a:xfrm flipH="1">
            <a:off x="5694363" y="5372100"/>
            <a:ext cx="298450" cy="211138"/>
            <a:chOff x="2274" y="2821"/>
            <a:chExt cx="215" cy="238"/>
          </a:xfrm>
        </p:grpSpPr>
        <p:sp>
          <p:nvSpPr>
            <p:cNvPr id="72875" name="Freeform 414"/>
            <p:cNvSpPr>
              <a:spLocks noEditPoints="1"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6 w 430"/>
                <a:gd name="T19" fmla="*/ 1 h 50"/>
                <a:gd name="T20" fmla="*/ 1 w 430"/>
                <a:gd name="T21" fmla="*/ 1 h 50"/>
                <a:gd name="T22" fmla="*/ 6 w 430"/>
                <a:gd name="T23" fmla="*/ 1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  <a:close/>
                  <a:moveTo>
                    <a:pt x="376" y="18"/>
                  </a:moveTo>
                  <a:lnTo>
                    <a:pt x="33" y="18"/>
                  </a:lnTo>
                  <a:lnTo>
                    <a:pt x="376" y="18"/>
                  </a:ln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76" name="Line 415"/>
            <p:cNvSpPr>
              <a:spLocks noChangeShapeType="1"/>
            </p:cNvSpPr>
            <p:nvPr/>
          </p:nvSpPr>
          <p:spPr bwMode="auto">
            <a:xfrm>
              <a:off x="2317" y="2951"/>
              <a:ext cx="3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77" name="Freeform 416"/>
            <p:cNvSpPr>
              <a:spLocks/>
            </p:cNvSpPr>
            <p:nvPr/>
          </p:nvSpPr>
          <p:spPr bwMode="auto">
            <a:xfrm>
              <a:off x="2317" y="2923"/>
              <a:ext cx="44" cy="109"/>
            </a:xfrm>
            <a:custGeom>
              <a:avLst/>
              <a:gdLst>
                <a:gd name="T0" fmla="*/ 2 w 87"/>
                <a:gd name="T1" fmla="*/ 3 h 219"/>
                <a:gd name="T2" fmla="*/ 0 w 87"/>
                <a:gd name="T3" fmla="*/ 0 h 219"/>
                <a:gd name="T4" fmla="*/ 1 w 87"/>
                <a:gd name="T5" fmla="*/ 0 h 2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7" h="219">
                  <a:moveTo>
                    <a:pt x="87" y="219"/>
                  </a:moveTo>
                  <a:lnTo>
                    <a:pt x="0" y="55"/>
                  </a:lnTo>
                  <a:lnTo>
                    <a:pt x="28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78" name="Line 417"/>
            <p:cNvSpPr>
              <a:spLocks noChangeShapeType="1"/>
            </p:cNvSpPr>
            <p:nvPr/>
          </p:nvSpPr>
          <p:spPr bwMode="auto">
            <a:xfrm flipV="1">
              <a:off x="2300" y="2951"/>
              <a:ext cx="47" cy="8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79" name="Freeform 418"/>
            <p:cNvSpPr>
              <a:spLocks/>
            </p:cNvSpPr>
            <p:nvPr/>
          </p:nvSpPr>
          <p:spPr bwMode="auto">
            <a:xfrm>
              <a:off x="2317" y="3005"/>
              <a:ext cx="86" cy="27"/>
            </a:xfrm>
            <a:custGeom>
              <a:avLst/>
              <a:gdLst>
                <a:gd name="T0" fmla="*/ 1 w 172"/>
                <a:gd name="T1" fmla="*/ 0 h 55"/>
                <a:gd name="T2" fmla="*/ 0 w 172"/>
                <a:gd name="T3" fmla="*/ 0 h 55"/>
                <a:gd name="T4" fmla="*/ 3 w 172"/>
                <a:gd name="T5" fmla="*/ 0 h 55"/>
                <a:gd name="T6" fmla="*/ 3 w 172"/>
                <a:gd name="T7" fmla="*/ 0 h 5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2" h="55">
                  <a:moveTo>
                    <a:pt x="28" y="55"/>
                  </a:moveTo>
                  <a:lnTo>
                    <a:pt x="0" y="0"/>
                  </a:lnTo>
                  <a:lnTo>
                    <a:pt x="172" y="0"/>
                  </a:lnTo>
                  <a:lnTo>
                    <a:pt x="146" y="55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0" name="Line 419"/>
            <p:cNvSpPr>
              <a:spLocks noChangeShapeType="1"/>
            </p:cNvSpPr>
            <p:nvPr/>
          </p:nvSpPr>
          <p:spPr bwMode="auto">
            <a:xfrm flipH="1" flipV="1">
              <a:off x="2375" y="2960"/>
              <a:ext cx="46" cy="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1" name="Freeform 420"/>
            <p:cNvSpPr>
              <a:spLocks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2" name="Freeform 421"/>
            <p:cNvSpPr>
              <a:spLocks/>
            </p:cNvSpPr>
            <p:nvPr/>
          </p:nvSpPr>
          <p:spPr bwMode="auto">
            <a:xfrm>
              <a:off x="2290" y="3043"/>
              <a:ext cx="171" cy="1"/>
            </a:xfrm>
            <a:custGeom>
              <a:avLst/>
              <a:gdLst>
                <a:gd name="T0" fmla="*/ 5 w 343"/>
                <a:gd name="T1" fmla="*/ 0 h 1"/>
                <a:gd name="T2" fmla="*/ 0 w 343"/>
                <a:gd name="T3" fmla="*/ 0 h 1"/>
                <a:gd name="T4" fmla="*/ 5 w 343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43" h="1">
                  <a:moveTo>
                    <a:pt x="343" y="0"/>
                  </a:moveTo>
                  <a:lnTo>
                    <a:pt x="0" y="0"/>
                  </a:lnTo>
                  <a:lnTo>
                    <a:pt x="343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3" name="Rectangle 422"/>
            <p:cNvSpPr>
              <a:spLocks noChangeArrowheads="1"/>
            </p:cNvSpPr>
            <p:nvPr/>
          </p:nvSpPr>
          <p:spPr bwMode="auto">
            <a:xfrm>
              <a:off x="2347" y="2951"/>
              <a:ext cx="27" cy="83"/>
            </a:xfrm>
            <a:prstGeom prst="rect">
              <a:avLst/>
            </a:prstGeom>
            <a:solidFill>
              <a:srgbClr val="3333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4" name="Freeform 423"/>
            <p:cNvSpPr>
              <a:spLocks noEditPoints="1"/>
            </p:cNvSpPr>
            <p:nvPr/>
          </p:nvSpPr>
          <p:spPr bwMode="auto">
            <a:xfrm>
              <a:off x="2281" y="2821"/>
              <a:ext cx="208" cy="175"/>
            </a:xfrm>
            <a:custGeom>
              <a:avLst/>
              <a:gdLst>
                <a:gd name="T0" fmla="*/ 1 w 415"/>
                <a:gd name="T1" fmla="*/ 1 h 350"/>
                <a:gd name="T2" fmla="*/ 1 w 415"/>
                <a:gd name="T3" fmla="*/ 2 h 350"/>
                <a:gd name="T4" fmla="*/ 1 w 415"/>
                <a:gd name="T5" fmla="*/ 3 h 350"/>
                <a:gd name="T6" fmla="*/ 1 w 415"/>
                <a:gd name="T7" fmla="*/ 3 h 350"/>
                <a:gd name="T8" fmla="*/ 2 w 415"/>
                <a:gd name="T9" fmla="*/ 4 h 350"/>
                <a:gd name="T10" fmla="*/ 3 w 415"/>
                <a:gd name="T11" fmla="*/ 5 h 350"/>
                <a:gd name="T12" fmla="*/ 4 w 415"/>
                <a:gd name="T13" fmla="*/ 5 h 350"/>
                <a:gd name="T14" fmla="*/ 5 w 415"/>
                <a:gd name="T15" fmla="*/ 6 h 350"/>
                <a:gd name="T16" fmla="*/ 6 w 415"/>
                <a:gd name="T17" fmla="*/ 6 h 350"/>
                <a:gd name="T18" fmla="*/ 6 w 415"/>
                <a:gd name="T19" fmla="*/ 6 h 350"/>
                <a:gd name="T20" fmla="*/ 7 w 415"/>
                <a:gd name="T21" fmla="*/ 5 h 350"/>
                <a:gd name="T22" fmla="*/ 7 w 415"/>
                <a:gd name="T23" fmla="*/ 5 h 350"/>
                <a:gd name="T24" fmla="*/ 6 w 415"/>
                <a:gd name="T25" fmla="*/ 5 h 350"/>
                <a:gd name="T26" fmla="*/ 6 w 415"/>
                <a:gd name="T27" fmla="*/ 5 h 350"/>
                <a:gd name="T28" fmla="*/ 5 w 415"/>
                <a:gd name="T29" fmla="*/ 5 h 350"/>
                <a:gd name="T30" fmla="*/ 4 w 415"/>
                <a:gd name="T31" fmla="*/ 5 h 350"/>
                <a:gd name="T32" fmla="*/ 3 w 415"/>
                <a:gd name="T33" fmla="*/ 4 h 350"/>
                <a:gd name="T34" fmla="*/ 2 w 415"/>
                <a:gd name="T35" fmla="*/ 3 h 350"/>
                <a:gd name="T36" fmla="*/ 2 w 415"/>
                <a:gd name="T37" fmla="*/ 3 h 350"/>
                <a:gd name="T38" fmla="*/ 1 w 415"/>
                <a:gd name="T39" fmla="*/ 2 h 350"/>
                <a:gd name="T40" fmla="*/ 1 w 415"/>
                <a:gd name="T41" fmla="*/ 1 h 350"/>
                <a:gd name="T42" fmla="*/ 1 w 415"/>
                <a:gd name="T43" fmla="*/ 1 h 350"/>
                <a:gd name="T44" fmla="*/ 1 w 415"/>
                <a:gd name="T45" fmla="*/ 1 h 350"/>
                <a:gd name="T46" fmla="*/ 1 w 415"/>
                <a:gd name="T47" fmla="*/ 0 h 350"/>
                <a:gd name="T48" fmla="*/ 1 w 415"/>
                <a:gd name="T49" fmla="*/ 1 h 350"/>
                <a:gd name="T50" fmla="*/ 2 w 415"/>
                <a:gd name="T51" fmla="*/ 1 h 350"/>
                <a:gd name="T52" fmla="*/ 3 w 415"/>
                <a:gd name="T53" fmla="*/ 1 h 350"/>
                <a:gd name="T54" fmla="*/ 4 w 415"/>
                <a:gd name="T55" fmla="*/ 2 h 350"/>
                <a:gd name="T56" fmla="*/ 5 w 415"/>
                <a:gd name="T57" fmla="*/ 2 h 350"/>
                <a:gd name="T58" fmla="*/ 6 w 415"/>
                <a:gd name="T59" fmla="*/ 3 h 350"/>
                <a:gd name="T60" fmla="*/ 6 w 415"/>
                <a:gd name="T61" fmla="*/ 4 h 350"/>
                <a:gd name="T62" fmla="*/ 7 w 415"/>
                <a:gd name="T63" fmla="*/ 4 h 350"/>
                <a:gd name="T64" fmla="*/ 7 w 415"/>
                <a:gd name="T65" fmla="*/ 5 h 350"/>
                <a:gd name="T66" fmla="*/ 7 w 415"/>
                <a:gd name="T67" fmla="*/ 5 h 350"/>
                <a:gd name="T68" fmla="*/ 7 w 415"/>
                <a:gd name="T69" fmla="*/ 5 h 350"/>
                <a:gd name="T70" fmla="*/ 6 w 415"/>
                <a:gd name="T71" fmla="*/ 5 h 350"/>
                <a:gd name="T72" fmla="*/ 6 w 415"/>
                <a:gd name="T73" fmla="*/ 5 h 350"/>
                <a:gd name="T74" fmla="*/ 5 w 415"/>
                <a:gd name="T75" fmla="*/ 5 h 350"/>
                <a:gd name="T76" fmla="*/ 4 w 415"/>
                <a:gd name="T77" fmla="*/ 4 h 350"/>
                <a:gd name="T78" fmla="*/ 3 w 415"/>
                <a:gd name="T79" fmla="*/ 4 h 350"/>
                <a:gd name="T80" fmla="*/ 2 w 415"/>
                <a:gd name="T81" fmla="*/ 3 h 350"/>
                <a:gd name="T82" fmla="*/ 1 w 415"/>
                <a:gd name="T83" fmla="*/ 2 h 350"/>
                <a:gd name="T84" fmla="*/ 1 w 415"/>
                <a:gd name="T85" fmla="*/ 2 h 350"/>
                <a:gd name="T86" fmla="*/ 1 w 415"/>
                <a:gd name="T87" fmla="*/ 1 h 350"/>
                <a:gd name="T88" fmla="*/ 1 w 415"/>
                <a:gd name="T89" fmla="*/ 1 h 35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15" h="350">
                  <a:moveTo>
                    <a:pt x="8" y="12"/>
                  </a:moveTo>
                  <a:lnTo>
                    <a:pt x="1" y="32"/>
                  </a:lnTo>
                  <a:lnTo>
                    <a:pt x="0" y="53"/>
                  </a:lnTo>
                  <a:lnTo>
                    <a:pt x="3" y="78"/>
                  </a:lnTo>
                  <a:lnTo>
                    <a:pt x="8" y="103"/>
                  </a:lnTo>
                  <a:lnTo>
                    <a:pt x="18" y="130"/>
                  </a:lnTo>
                  <a:lnTo>
                    <a:pt x="34" y="158"/>
                  </a:lnTo>
                  <a:lnTo>
                    <a:pt x="51" y="185"/>
                  </a:lnTo>
                  <a:lnTo>
                    <a:pt x="73" y="211"/>
                  </a:lnTo>
                  <a:lnTo>
                    <a:pt x="97" y="236"/>
                  </a:lnTo>
                  <a:lnTo>
                    <a:pt x="124" y="261"/>
                  </a:lnTo>
                  <a:lnTo>
                    <a:pt x="151" y="282"/>
                  </a:lnTo>
                  <a:lnTo>
                    <a:pt x="182" y="302"/>
                  </a:lnTo>
                  <a:lnTo>
                    <a:pt x="212" y="318"/>
                  </a:lnTo>
                  <a:lnTo>
                    <a:pt x="242" y="332"/>
                  </a:lnTo>
                  <a:lnTo>
                    <a:pt x="270" y="341"/>
                  </a:lnTo>
                  <a:lnTo>
                    <a:pt x="299" y="346"/>
                  </a:lnTo>
                  <a:lnTo>
                    <a:pt x="325" y="350"/>
                  </a:lnTo>
                  <a:lnTo>
                    <a:pt x="349" y="346"/>
                  </a:lnTo>
                  <a:lnTo>
                    <a:pt x="371" y="341"/>
                  </a:lnTo>
                  <a:lnTo>
                    <a:pt x="388" y="332"/>
                  </a:lnTo>
                  <a:lnTo>
                    <a:pt x="402" y="318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  <a:moveTo>
                    <a:pt x="8" y="12"/>
                  </a:moveTo>
                  <a:lnTo>
                    <a:pt x="14" y="5"/>
                  </a:lnTo>
                  <a:lnTo>
                    <a:pt x="24" y="0"/>
                  </a:lnTo>
                  <a:lnTo>
                    <a:pt x="38" y="0"/>
                  </a:lnTo>
                  <a:lnTo>
                    <a:pt x="56" y="2"/>
                  </a:lnTo>
                  <a:lnTo>
                    <a:pt x="77" y="7"/>
                  </a:lnTo>
                  <a:lnTo>
                    <a:pt x="100" y="16"/>
                  </a:lnTo>
                  <a:lnTo>
                    <a:pt x="126" y="26"/>
                  </a:lnTo>
                  <a:lnTo>
                    <a:pt x="153" y="41"/>
                  </a:lnTo>
                  <a:lnTo>
                    <a:pt x="182" y="57"/>
                  </a:lnTo>
                  <a:lnTo>
                    <a:pt x="210" y="74"/>
                  </a:lnTo>
                  <a:lnTo>
                    <a:pt x="239" y="94"/>
                  </a:lnTo>
                  <a:lnTo>
                    <a:pt x="268" y="115"/>
                  </a:lnTo>
                  <a:lnTo>
                    <a:pt x="295" y="138"/>
                  </a:lnTo>
                  <a:lnTo>
                    <a:pt x="321" y="160"/>
                  </a:lnTo>
                  <a:lnTo>
                    <a:pt x="345" y="183"/>
                  </a:lnTo>
                  <a:lnTo>
                    <a:pt x="365" y="204"/>
                  </a:lnTo>
                  <a:lnTo>
                    <a:pt x="382" y="226"/>
                  </a:lnTo>
                  <a:lnTo>
                    <a:pt x="396" y="245"/>
                  </a:lnTo>
                  <a:lnTo>
                    <a:pt x="406" y="263"/>
                  </a:lnTo>
                  <a:lnTo>
                    <a:pt x="412" y="279"/>
                  </a:lnTo>
                  <a:lnTo>
                    <a:pt x="415" y="291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5" name="Line 424"/>
            <p:cNvSpPr>
              <a:spLocks noChangeShapeType="1"/>
            </p:cNvSpPr>
            <p:nvPr/>
          </p:nvSpPr>
          <p:spPr bwMode="auto">
            <a:xfrm flipH="1" flipV="1">
              <a:off x="2285" y="2824"/>
              <a:ext cx="136" cy="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6" name="Line 425"/>
            <p:cNvSpPr>
              <a:spLocks noChangeShapeType="1"/>
            </p:cNvSpPr>
            <p:nvPr/>
          </p:nvSpPr>
          <p:spPr bwMode="auto">
            <a:xfrm flipH="1">
              <a:off x="2372" y="2826"/>
              <a:ext cx="49" cy="10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7" name="Line 426"/>
            <p:cNvSpPr>
              <a:spLocks noChangeShapeType="1"/>
            </p:cNvSpPr>
            <p:nvPr/>
          </p:nvSpPr>
          <p:spPr bwMode="auto">
            <a:xfrm>
              <a:off x="2421" y="2826"/>
              <a:ext cx="67" cy="14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8" name="Freeform 427"/>
            <p:cNvSpPr>
              <a:spLocks/>
            </p:cNvSpPr>
            <p:nvPr/>
          </p:nvSpPr>
          <p:spPr bwMode="auto">
            <a:xfrm>
              <a:off x="2349" y="2902"/>
              <a:ext cx="51" cy="40"/>
            </a:xfrm>
            <a:custGeom>
              <a:avLst/>
              <a:gdLst>
                <a:gd name="T0" fmla="*/ 0 w 101"/>
                <a:gd name="T1" fmla="*/ 1 h 80"/>
                <a:gd name="T2" fmla="*/ 1 w 101"/>
                <a:gd name="T3" fmla="*/ 0 h 80"/>
                <a:gd name="T4" fmla="*/ 1 w 101"/>
                <a:gd name="T5" fmla="*/ 1 h 80"/>
                <a:gd name="T6" fmla="*/ 1 w 101"/>
                <a:gd name="T7" fmla="*/ 1 h 80"/>
                <a:gd name="T8" fmla="*/ 1 w 101"/>
                <a:gd name="T9" fmla="*/ 1 h 80"/>
                <a:gd name="T10" fmla="*/ 1 w 101"/>
                <a:gd name="T11" fmla="*/ 1 h 80"/>
                <a:gd name="T12" fmla="*/ 2 w 101"/>
                <a:gd name="T13" fmla="*/ 1 h 80"/>
                <a:gd name="T14" fmla="*/ 2 w 101"/>
                <a:gd name="T15" fmla="*/ 1 h 80"/>
                <a:gd name="T16" fmla="*/ 2 w 101"/>
                <a:gd name="T17" fmla="*/ 1 h 80"/>
                <a:gd name="T18" fmla="*/ 2 w 101"/>
                <a:gd name="T19" fmla="*/ 1 h 80"/>
                <a:gd name="T20" fmla="*/ 2 w 101"/>
                <a:gd name="T21" fmla="*/ 2 h 80"/>
                <a:gd name="T22" fmla="*/ 2 w 101"/>
                <a:gd name="T23" fmla="*/ 2 h 80"/>
                <a:gd name="T24" fmla="*/ 2 w 101"/>
                <a:gd name="T25" fmla="*/ 2 h 80"/>
                <a:gd name="T26" fmla="*/ 2 w 101"/>
                <a:gd name="T27" fmla="*/ 2 h 80"/>
                <a:gd name="T28" fmla="*/ 2 w 101"/>
                <a:gd name="T29" fmla="*/ 2 h 80"/>
                <a:gd name="T30" fmla="*/ 2 w 101"/>
                <a:gd name="T31" fmla="*/ 2 h 80"/>
                <a:gd name="T32" fmla="*/ 1 w 101"/>
                <a:gd name="T33" fmla="*/ 1 h 80"/>
                <a:gd name="T34" fmla="*/ 1 w 101"/>
                <a:gd name="T35" fmla="*/ 1 h 80"/>
                <a:gd name="T36" fmla="*/ 1 w 101"/>
                <a:gd name="T37" fmla="*/ 1 h 80"/>
                <a:gd name="T38" fmla="*/ 1 w 101"/>
                <a:gd name="T39" fmla="*/ 1 h 80"/>
                <a:gd name="T40" fmla="*/ 1 w 101"/>
                <a:gd name="T41" fmla="*/ 1 h 80"/>
                <a:gd name="T42" fmla="*/ 0 w 101"/>
                <a:gd name="T43" fmla="*/ 1 h 80"/>
                <a:gd name="T44" fmla="*/ 0 w 101"/>
                <a:gd name="T45" fmla="*/ 1 h 8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1" h="80">
                  <a:moveTo>
                    <a:pt x="0" y="3"/>
                  </a:moveTo>
                  <a:lnTo>
                    <a:pt x="4" y="0"/>
                  </a:lnTo>
                  <a:lnTo>
                    <a:pt x="13" y="1"/>
                  </a:lnTo>
                  <a:lnTo>
                    <a:pt x="24" y="3"/>
                  </a:lnTo>
                  <a:lnTo>
                    <a:pt x="37" y="10"/>
                  </a:lnTo>
                  <a:lnTo>
                    <a:pt x="51" y="19"/>
                  </a:lnTo>
                  <a:lnTo>
                    <a:pt x="66" y="30"/>
                  </a:lnTo>
                  <a:lnTo>
                    <a:pt x="79" y="40"/>
                  </a:lnTo>
                  <a:lnTo>
                    <a:pt x="90" y="51"/>
                  </a:lnTo>
                  <a:lnTo>
                    <a:pt x="97" y="62"/>
                  </a:lnTo>
                  <a:lnTo>
                    <a:pt x="101" y="71"/>
                  </a:lnTo>
                  <a:lnTo>
                    <a:pt x="101" y="76"/>
                  </a:lnTo>
                  <a:lnTo>
                    <a:pt x="97" y="80"/>
                  </a:lnTo>
                  <a:lnTo>
                    <a:pt x="90" y="78"/>
                  </a:lnTo>
                  <a:lnTo>
                    <a:pt x="79" y="74"/>
                  </a:lnTo>
                  <a:lnTo>
                    <a:pt x="66" y="69"/>
                  </a:lnTo>
                  <a:lnTo>
                    <a:pt x="51" y="60"/>
                  </a:lnTo>
                  <a:lnTo>
                    <a:pt x="37" y="49"/>
                  </a:lnTo>
                  <a:lnTo>
                    <a:pt x="23" y="39"/>
                  </a:lnTo>
                  <a:lnTo>
                    <a:pt x="13" y="28"/>
                  </a:lnTo>
                  <a:lnTo>
                    <a:pt x="4" y="17"/>
                  </a:lnTo>
                  <a:lnTo>
                    <a:pt x="0" y="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72721" name="Picture 429" descr="MMj03957750000[1]"/>
          <p:cNvPicPr>
            <a:picLocks noChangeAspect="1" noChangeArrowheads="1" noCrop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588" y="4649788"/>
            <a:ext cx="56197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22" name="Picture 432" descr="cocktail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063" y="4568825"/>
            <a:ext cx="2030412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28" name="Line 434"/>
          <p:cNvSpPr>
            <a:spLocks noChangeShapeType="1"/>
          </p:cNvSpPr>
          <p:nvPr/>
        </p:nvSpPr>
        <p:spPr bwMode="auto">
          <a:xfrm>
            <a:off x="1708150" y="4627563"/>
            <a:ext cx="24288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29" name="Line 435"/>
          <p:cNvSpPr>
            <a:spLocks noChangeShapeType="1"/>
          </p:cNvSpPr>
          <p:nvPr/>
        </p:nvSpPr>
        <p:spPr bwMode="auto">
          <a:xfrm>
            <a:off x="1708150" y="4627563"/>
            <a:ext cx="24288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30" name="Line 436"/>
          <p:cNvSpPr>
            <a:spLocks noChangeShapeType="1"/>
          </p:cNvSpPr>
          <p:nvPr/>
        </p:nvSpPr>
        <p:spPr bwMode="auto">
          <a:xfrm>
            <a:off x="1639888" y="5264150"/>
            <a:ext cx="1905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2726" name="Group 506"/>
          <p:cNvGrpSpPr>
            <a:grpSpLocks/>
          </p:cNvGrpSpPr>
          <p:nvPr/>
        </p:nvGrpSpPr>
        <p:grpSpPr bwMode="auto">
          <a:xfrm flipH="1">
            <a:off x="977900" y="5140325"/>
            <a:ext cx="501650" cy="512763"/>
            <a:chOff x="2839" y="3501"/>
            <a:chExt cx="755" cy="803"/>
          </a:xfrm>
        </p:grpSpPr>
        <p:pic>
          <p:nvPicPr>
            <p:cNvPr id="72873" name="Picture 507" descr="desktop_computer_stylized_medium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874" name="Freeform 508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72727" name="Group 621"/>
          <p:cNvGrpSpPr>
            <a:grpSpLocks/>
          </p:cNvGrpSpPr>
          <p:nvPr/>
        </p:nvGrpSpPr>
        <p:grpSpPr bwMode="auto">
          <a:xfrm>
            <a:off x="3038475" y="4186238"/>
            <a:ext cx="635000" cy="485775"/>
            <a:chOff x="3061" y="2530"/>
            <a:chExt cx="400" cy="306"/>
          </a:xfrm>
        </p:grpSpPr>
        <p:grpSp>
          <p:nvGrpSpPr>
            <p:cNvPr id="72842" name="Group 494"/>
            <p:cNvGrpSpPr>
              <a:grpSpLocks/>
            </p:cNvGrpSpPr>
            <p:nvPr/>
          </p:nvGrpSpPr>
          <p:grpSpPr bwMode="auto">
            <a:xfrm>
              <a:off x="3061" y="2530"/>
              <a:ext cx="327" cy="81"/>
              <a:chOff x="2199" y="955"/>
              <a:chExt cx="2547" cy="506"/>
            </a:xfrm>
          </p:grpSpPr>
          <p:sp>
            <p:nvSpPr>
              <p:cNvPr id="72867" name="Freeform 495"/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68" name="Freeform 496"/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69" name="Freeform 497"/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70" name="Freeform 498"/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71" name="Freeform 499"/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72" name="Freeform 500"/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72843" name="Picture 549" descr="laptop_keyboard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3109" y="2736"/>
              <a:ext cx="24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844" name="Freeform 550"/>
            <p:cNvSpPr>
              <a:spLocks/>
            </p:cNvSpPr>
            <p:nvPr/>
          </p:nvSpPr>
          <p:spPr bwMode="auto">
            <a:xfrm>
              <a:off x="3190" y="2638"/>
              <a:ext cx="197" cy="131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72845" name="Picture 551" descr="screen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" y="2641"/>
              <a:ext cx="17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846" name="Freeform 552"/>
            <p:cNvSpPr>
              <a:spLocks/>
            </p:cNvSpPr>
            <p:nvPr/>
          </p:nvSpPr>
          <p:spPr bwMode="auto">
            <a:xfrm>
              <a:off x="3226" y="2634"/>
              <a:ext cx="167" cy="2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47" name="Freeform 553"/>
            <p:cNvSpPr>
              <a:spLocks/>
            </p:cNvSpPr>
            <p:nvPr/>
          </p:nvSpPr>
          <p:spPr bwMode="auto">
            <a:xfrm>
              <a:off x="3189" y="2634"/>
              <a:ext cx="46" cy="102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48" name="Freeform 554"/>
            <p:cNvSpPr>
              <a:spLocks/>
            </p:cNvSpPr>
            <p:nvPr/>
          </p:nvSpPr>
          <p:spPr bwMode="auto">
            <a:xfrm>
              <a:off x="3342" y="2652"/>
              <a:ext cx="50" cy="117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49" name="Freeform 555"/>
            <p:cNvSpPr>
              <a:spLocks/>
            </p:cNvSpPr>
            <p:nvPr/>
          </p:nvSpPr>
          <p:spPr bwMode="auto">
            <a:xfrm>
              <a:off x="3188" y="2730"/>
              <a:ext cx="183" cy="40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0" name="Freeform 556"/>
            <p:cNvSpPr>
              <a:spLocks/>
            </p:cNvSpPr>
            <p:nvPr/>
          </p:nvSpPr>
          <p:spPr bwMode="auto">
            <a:xfrm>
              <a:off x="3347" y="2653"/>
              <a:ext cx="47" cy="118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1" name="Freeform 557"/>
            <p:cNvSpPr>
              <a:spLocks/>
            </p:cNvSpPr>
            <p:nvPr/>
          </p:nvSpPr>
          <p:spPr bwMode="auto">
            <a:xfrm>
              <a:off x="3188" y="2736"/>
              <a:ext cx="163" cy="39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2852" name="Group 558"/>
            <p:cNvGrpSpPr>
              <a:grpSpLocks/>
            </p:cNvGrpSpPr>
            <p:nvPr/>
          </p:nvGrpSpPr>
          <p:grpSpPr bwMode="auto">
            <a:xfrm>
              <a:off x="3186" y="2777"/>
              <a:ext cx="55" cy="24"/>
              <a:chOff x="1740" y="2642"/>
              <a:chExt cx="752" cy="327"/>
            </a:xfrm>
          </p:grpSpPr>
          <p:sp>
            <p:nvSpPr>
              <p:cNvPr id="72861" name="Freeform 559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62" name="Freeform 560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63" name="Freeform 561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64" name="Freeform 562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65" name="Freeform 563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66" name="Freeform 564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72853" name="Freeform 565"/>
            <p:cNvSpPr>
              <a:spLocks/>
            </p:cNvSpPr>
            <p:nvPr/>
          </p:nvSpPr>
          <p:spPr bwMode="auto">
            <a:xfrm>
              <a:off x="3280" y="2781"/>
              <a:ext cx="67" cy="5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4" name="Freeform 566"/>
            <p:cNvSpPr>
              <a:spLocks/>
            </p:cNvSpPr>
            <p:nvPr/>
          </p:nvSpPr>
          <p:spPr bwMode="auto">
            <a:xfrm>
              <a:off x="3109" y="2785"/>
              <a:ext cx="171" cy="4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5" name="Freeform 567"/>
            <p:cNvSpPr>
              <a:spLocks/>
            </p:cNvSpPr>
            <p:nvPr/>
          </p:nvSpPr>
          <p:spPr bwMode="auto">
            <a:xfrm>
              <a:off x="3110" y="277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6" name="Freeform 568"/>
            <p:cNvSpPr>
              <a:spLocks/>
            </p:cNvSpPr>
            <p:nvPr/>
          </p:nvSpPr>
          <p:spPr bwMode="auto">
            <a:xfrm>
              <a:off x="3110" y="273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7" name="Freeform 569"/>
            <p:cNvSpPr>
              <a:spLocks/>
            </p:cNvSpPr>
            <p:nvPr/>
          </p:nvSpPr>
          <p:spPr bwMode="auto">
            <a:xfrm>
              <a:off x="3115" y="2778"/>
              <a:ext cx="162" cy="4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8" name="Freeform 570"/>
            <p:cNvSpPr>
              <a:spLocks/>
            </p:cNvSpPr>
            <p:nvPr/>
          </p:nvSpPr>
          <p:spPr bwMode="auto">
            <a:xfrm flipV="1">
              <a:off x="3277" y="2775"/>
              <a:ext cx="66" cy="4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9" name="Freeform 589"/>
            <p:cNvSpPr>
              <a:spLocks/>
            </p:cNvSpPr>
            <p:nvPr/>
          </p:nvSpPr>
          <p:spPr bwMode="auto">
            <a:xfrm>
              <a:off x="3382" y="273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60" name="Freeform 590"/>
            <p:cNvSpPr>
              <a:spLocks/>
            </p:cNvSpPr>
            <p:nvPr/>
          </p:nvSpPr>
          <p:spPr bwMode="auto">
            <a:xfrm>
              <a:off x="3382" y="269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2728" name="Group 632"/>
          <p:cNvGrpSpPr>
            <a:grpSpLocks/>
          </p:cNvGrpSpPr>
          <p:nvPr/>
        </p:nvGrpSpPr>
        <p:grpSpPr bwMode="auto">
          <a:xfrm>
            <a:off x="3925888" y="4354513"/>
            <a:ext cx="536575" cy="401637"/>
            <a:chOff x="3328" y="2543"/>
            <a:chExt cx="338" cy="253"/>
          </a:xfrm>
        </p:grpSpPr>
        <p:grpSp>
          <p:nvGrpSpPr>
            <p:cNvPr id="72815" name="Group 487"/>
            <p:cNvGrpSpPr>
              <a:grpSpLocks/>
            </p:cNvGrpSpPr>
            <p:nvPr/>
          </p:nvGrpSpPr>
          <p:grpSpPr bwMode="auto">
            <a:xfrm>
              <a:off x="3328" y="2543"/>
              <a:ext cx="327" cy="81"/>
              <a:chOff x="2199" y="955"/>
              <a:chExt cx="2547" cy="506"/>
            </a:xfrm>
          </p:grpSpPr>
          <p:sp>
            <p:nvSpPr>
              <p:cNvPr id="72836" name="Freeform 488"/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7" name="Freeform 489"/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8" name="Freeform 490"/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9" name="Freeform 491"/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40" name="Freeform 492"/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41" name="Freeform 493"/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72816" name="Picture 571" descr="laptop_keyboard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3381" y="2696"/>
              <a:ext cx="24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817" name="Freeform 572"/>
            <p:cNvSpPr>
              <a:spLocks/>
            </p:cNvSpPr>
            <p:nvPr/>
          </p:nvSpPr>
          <p:spPr bwMode="auto">
            <a:xfrm>
              <a:off x="3462" y="2598"/>
              <a:ext cx="197" cy="131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72818" name="Picture 573" descr="screen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2" y="2601"/>
              <a:ext cx="17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819" name="Freeform 574"/>
            <p:cNvSpPr>
              <a:spLocks/>
            </p:cNvSpPr>
            <p:nvPr/>
          </p:nvSpPr>
          <p:spPr bwMode="auto">
            <a:xfrm>
              <a:off x="3498" y="2594"/>
              <a:ext cx="167" cy="2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0" name="Freeform 575"/>
            <p:cNvSpPr>
              <a:spLocks/>
            </p:cNvSpPr>
            <p:nvPr/>
          </p:nvSpPr>
          <p:spPr bwMode="auto">
            <a:xfrm>
              <a:off x="3461" y="2594"/>
              <a:ext cx="46" cy="102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1" name="Freeform 576"/>
            <p:cNvSpPr>
              <a:spLocks/>
            </p:cNvSpPr>
            <p:nvPr/>
          </p:nvSpPr>
          <p:spPr bwMode="auto">
            <a:xfrm>
              <a:off x="3614" y="2612"/>
              <a:ext cx="50" cy="117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2" name="Freeform 577"/>
            <p:cNvSpPr>
              <a:spLocks/>
            </p:cNvSpPr>
            <p:nvPr/>
          </p:nvSpPr>
          <p:spPr bwMode="auto">
            <a:xfrm>
              <a:off x="3460" y="2690"/>
              <a:ext cx="183" cy="40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3" name="Freeform 578"/>
            <p:cNvSpPr>
              <a:spLocks/>
            </p:cNvSpPr>
            <p:nvPr/>
          </p:nvSpPr>
          <p:spPr bwMode="auto">
            <a:xfrm>
              <a:off x="3619" y="2613"/>
              <a:ext cx="47" cy="118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4" name="Freeform 579"/>
            <p:cNvSpPr>
              <a:spLocks/>
            </p:cNvSpPr>
            <p:nvPr/>
          </p:nvSpPr>
          <p:spPr bwMode="auto">
            <a:xfrm>
              <a:off x="3460" y="2696"/>
              <a:ext cx="163" cy="39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2825" name="Group 580"/>
            <p:cNvGrpSpPr>
              <a:grpSpLocks/>
            </p:cNvGrpSpPr>
            <p:nvPr/>
          </p:nvGrpSpPr>
          <p:grpSpPr bwMode="auto">
            <a:xfrm>
              <a:off x="3458" y="2737"/>
              <a:ext cx="55" cy="24"/>
              <a:chOff x="1740" y="2642"/>
              <a:chExt cx="752" cy="327"/>
            </a:xfrm>
          </p:grpSpPr>
          <p:sp>
            <p:nvSpPr>
              <p:cNvPr id="72830" name="Freeform 581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1" name="Freeform 582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2" name="Freeform 583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3" name="Freeform 584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4" name="Freeform 585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5" name="Freeform 586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72826" name="Freeform 587"/>
            <p:cNvSpPr>
              <a:spLocks/>
            </p:cNvSpPr>
            <p:nvPr/>
          </p:nvSpPr>
          <p:spPr bwMode="auto">
            <a:xfrm>
              <a:off x="3552" y="2741"/>
              <a:ext cx="67" cy="5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7" name="Freeform 588"/>
            <p:cNvSpPr>
              <a:spLocks/>
            </p:cNvSpPr>
            <p:nvPr/>
          </p:nvSpPr>
          <p:spPr bwMode="auto">
            <a:xfrm>
              <a:off x="3381" y="2745"/>
              <a:ext cx="171" cy="4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8" name="Freeform 591"/>
            <p:cNvSpPr>
              <a:spLocks/>
            </p:cNvSpPr>
            <p:nvPr/>
          </p:nvSpPr>
          <p:spPr bwMode="auto">
            <a:xfrm>
              <a:off x="3387" y="2738"/>
              <a:ext cx="162" cy="4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9" name="Freeform 592"/>
            <p:cNvSpPr>
              <a:spLocks/>
            </p:cNvSpPr>
            <p:nvPr/>
          </p:nvSpPr>
          <p:spPr bwMode="auto">
            <a:xfrm flipV="1">
              <a:off x="3549" y="2735"/>
              <a:ext cx="66" cy="4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2729" name="Group 631"/>
          <p:cNvGrpSpPr>
            <a:grpSpLocks/>
          </p:cNvGrpSpPr>
          <p:nvPr/>
        </p:nvGrpSpPr>
        <p:grpSpPr bwMode="auto">
          <a:xfrm>
            <a:off x="3308350" y="4614863"/>
            <a:ext cx="585788" cy="419100"/>
            <a:chOff x="5096" y="2218"/>
            <a:chExt cx="369" cy="264"/>
          </a:xfrm>
        </p:grpSpPr>
        <p:grpSp>
          <p:nvGrpSpPr>
            <p:cNvPr id="72806" name="Group 622"/>
            <p:cNvGrpSpPr>
              <a:grpSpLocks/>
            </p:cNvGrpSpPr>
            <p:nvPr/>
          </p:nvGrpSpPr>
          <p:grpSpPr bwMode="auto">
            <a:xfrm>
              <a:off x="5096" y="2218"/>
              <a:ext cx="327" cy="81"/>
              <a:chOff x="2199" y="955"/>
              <a:chExt cx="2547" cy="506"/>
            </a:xfrm>
          </p:grpSpPr>
          <p:sp>
            <p:nvSpPr>
              <p:cNvPr id="72809" name="Freeform 623"/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10" name="Freeform 624"/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11" name="Freeform 625"/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12" name="Freeform 626"/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13" name="Freeform 627"/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14" name="Freeform 628"/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72807" name="Picture 629" descr="access_point_stylized_small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2" y="2250"/>
              <a:ext cx="273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808" name="Picture 630" descr="access_point_stylized_small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5" y="2251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2730" name="Group 633"/>
          <p:cNvGrpSpPr>
            <a:grpSpLocks/>
          </p:cNvGrpSpPr>
          <p:nvPr/>
        </p:nvGrpSpPr>
        <p:grpSpPr bwMode="auto">
          <a:xfrm>
            <a:off x="3009900" y="5040313"/>
            <a:ext cx="635000" cy="485775"/>
            <a:chOff x="3061" y="2530"/>
            <a:chExt cx="400" cy="306"/>
          </a:xfrm>
        </p:grpSpPr>
        <p:grpSp>
          <p:nvGrpSpPr>
            <p:cNvPr id="72775" name="Group 634"/>
            <p:cNvGrpSpPr>
              <a:grpSpLocks/>
            </p:cNvGrpSpPr>
            <p:nvPr/>
          </p:nvGrpSpPr>
          <p:grpSpPr bwMode="auto">
            <a:xfrm>
              <a:off x="3061" y="2530"/>
              <a:ext cx="327" cy="81"/>
              <a:chOff x="2199" y="955"/>
              <a:chExt cx="2547" cy="506"/>
            </a:xfrm>
          </p:grpSpPr>
          <p:sp>
            <p:nvSpPr>
              <p:cNvPr id="72800" name="Freeform 635"/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01" name="Freeform 636"/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02" name="Freeform 637"/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03" name="Freeform 638"/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04" name="Freeform 639"/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05" name="Freeform 640"/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72776" name="Picture 641" descr="laptop_keyboard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3109" y="2736"/>
              <a:ext cx="24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77" name="Freeform 642"/>
            <p:cNvSpPr>
              <a:spLocks/>
            </p:cNvSpPr>
            <p:nvPr/>
          </p:nvSpPr>
          <p:spPr bwMode="auto">
            <a:xfrm>
              <a:off x="3190" y="2638"/>
              <a:ext cx="197" cy="131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72778" name="Picture 643" descr="screen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" y="2641"/>
              <a:ext cx="17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79" name="Freeform 644"/>
            <p:cNvSpPr>
              <a:spLocks/>
            </p:cNvSpPr>
            <p:nvPr/>
          </p:nvSpPr>
          <p:spPr bwMode="auto">
            <a:xfrm>
              <a:off x="3226" y="2634"/>
              <a:ext cx="167" cy="2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0" name="Freeform 645"/>
            <p:cNvSpPr>
              <a:spLocks/>
            </p:cNvSpPr>
            <p:nvPr/>
          </p:nvSpPr>
          <p:spPr bwMode="auto">
            <a:xfrm>
              <a:off x="3189" y="2634"/>
              <a:ext cx="46" cy="102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1" name="Freeform 646"/>
            <p:cNvSpPr>
              <a:spLocks/>
            </p:cNvSpPr>
            <p:nvPr/>
          </p:nvSpPr>
          <p:spPr bwMode="auto">
            <a:xfrm>
              <a:off x="3342" y="2652"/>
              <a:ext cx="50" cy="117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2" name="Freeform 647"/>
            <p:cNvSpPr>
              <a:spLocks/>
            </p:cNvSpPr>
            <p:nvPr/>
          </p:nvSpPr>
          <p:spPr bwMode="auto">
            <a:xfrm>
              <a:off x="3188" y="2730"/>
              <a:ext cx="183" cy="40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3" name="Freeform 648"/>
            <p:cNvSpPr>
              <a:spLocks/>
            </p:cNvSpPr>
            <p:nvPr/>
          </p:nvSpPr>
          <p:spPr bwMode="auto">
            <a:xfrm>
              <a:off x="3347" y="2653"/>
              <a:ext cx="47" cy="118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4" name="Freeform 649"/>
            <p:cNvSpPr>
              <a:spLocks/>
            </p:cNvSpPr>
            <p:nvPr/>
          </p:nvSpPr>
          <p:spPr bwMode="auto">
            <a:xfrm>
              <a:off x="3188" y="2736"/>
              <a:ext cx="163" cy="39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2785" name="Group 650"/>
            <p:cNvGrpSpPr>
              <a:grpSpLocks/>
            </p:cNvGrpSpPr>
            <p:nvPr/>
          </p:nvGrpSpPr>
          <p:grpSpPr bwMode="auto">
            <a:xfrm>
              <a:off x="3186" y="2777"/>
              <a:ext cx="55" cy="24"/>
              <a:chOff x="1740" y="2642"/>
              <a:chExt cx="752" cy="327"/>
            </a:xfrm>
          </p:grpSpPr>
          <p:sp>
            <p:nvSpPr>
              <p:cNvPr id="72794" name="Freeform 651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95" name="Freeform 652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96" name="Freeform 653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97" name="Freeform 654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98" name="Freeform 655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99" name="Freeform 656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72786" name="Freeform 657"/>
            <p:cNvSpPr>
              <a:spLocks/>
            </p:cNvSpPr>
            <p:nvPr/>
          </p:nvSpPr>
          <p:spPr bwMode="auto">
            <a:xfrm>
              <a:off x="3280" y="2781"/>
              <a:ext cx="67" cy="5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7" name="Freeform 658"/>
            <p:cNvSpPr>
              <a:spLocks/>
            </p:cNvSpPr>
            <p:nvPr/>
          </p:nvSpPr>
          <p:spPr bwMode="auto">
            <a:xfrm>
              <a:off x="3109" y="2785"/>
              <a:ext cx="171" cy="4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8" name="Freeform 659"/>
            <p:cNvSpPr>
              <a:spLocks/>
            </p:cNvSpPr>
            <p:nvPr/>
          </p:nvSpPr>
          <p:spPr bwMode="auto">
            <a:xfrm>
              <a:off x="3110" y="277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9" name="Freeform 660"/>
            <p:cNvSpPr>
              <a:spLocks/>
            </p:cNvSpPr>
            <p:nvPr/>
          </p:nvSpPr>
          <p:spPr bwMode="auto">
            <a:xfrm>
              <a:off x="3110" y="273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90" name="Freeform 661"/>
            <p:cNvSpPr>
              <a:spLocks/>
            </p:cNvSpPr>
            <p:nvPr/>
          </p:nvSpPr>
          <p:spPr bwMode="auto">
            <a:xfrm>
              <a:off x="3115" y="2778"/>
              <a:ext cx="162" cy="4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91" name="Freeform 662"/>
            <p:cNvSpPr>
              <a:spLocks/>
            </p:cNvSpPr>
            <p:nvPr/>
          </p:nvSpPr>
          <p:spPr bwMode="auto">
            <a:xfrm flipV="1">
              <a:off x="3277" y="2775"/>
              <a:ext cx="66" cy="4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92" name="Freeform 663"/>
            <p:cNvSpPr>
              <a:spLocks/>
            </p:cNvSpPr>
            <p:nvPr/>
          </p:nvSpPr>
          <p:spPr bwMode="auto">
            <a:xfrm>
              <a:off x="3382" y="273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93" name="Freeform 664"/>
            <p:cNvSpPr>
              <a:spLocks/>
            </p:cNvSpPr>
            <p:nvPr/>
          </p:nvSpPr>
          <p:spPr bwMode="auto">
            <a:xfrm>
              <a:off x="3382" y="269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2731" name="Group 665"/>
          <p:cNvGrpSpPr>
            <a:grpSpLocks/>
          </p:cNvGrpSpPr>
          <p:nvPr/>
        </p:nvGrpSpPr>
        <p:grpSpPr bwMode="auto">
          <a:xfrm>
            <a:off x="3492500" y="5095875"/>
            <a:ext cx="635000" cy="485775"/>
            <a:chOff x="3061" y="2530"/>
            <a:chExt cx="400" cy="306"/>
          </a:xfrm>
        </p:grpSpPr>
        <p:grpSp>
          <p:nvGrpSpPr>
            <p:cNvPr id="72744" name="Group 666"/>
            <p:cNvGrpSpPr>
              <a:grpSpLocks/>
            </p:cNvGrpSpPr>
            <p:nvPr/>
          </p:nvGrpSpPr>
          <p:grpSpPr bwMode="auto">
            <a:xfrm>
              <a:off x="3061" y="2530"/>
              <a:ext cx="327" cy="81"/>
              <a:chOff x="2199" y="955"/>
              <a:chExt cx="2547" cy="506"/>
            </a:xfrm>
          </p:grpSpPr>
          <p:sp>
            <p:nvSpPr>
              <p:cNvPr id="72769" name="Freeform 667"/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70" name="Freeform 668"/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71" name="Freeform 669"/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72" name="Freeform 670"/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73" name="Freeform 671"/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74" name="Freeform 672"/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72745" name="Picture 673" descr="laptop_keyboard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3109" y="2736"/>
              <a:ext cx="24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46" name="Freeform 674"/>
            <p:cNvSpPr>
              <a:spLocks/>
            </p:cNvSpPr>
            <p:nvPr/>
          </p:nvSpPr>
          <p:spPr bwMode="auto">
            <a:xfrm>
              <a:off x="3190" y="2638"/>
              <a:ext cx="197" cy="131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72747" name="Picture 675" descr="screen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" y="2641"/>
              <a:ext cx="17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48" name="Freeform 676"/>
            <p:cNvSpPr>
              <a:spLocks/>
            </p:cNvSpPr>
            <p:nvPr/>
          </p:nvSpPr>
          <p:spPr bwMode="auto">
            <a:xfrm>
              <a:off x="3226" y="2634"/>
              <a:ext cx="167" cy="2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49" name="Freeform 677"/>
            <p:cNvSpPr>
              <a:spLocks/>
            </p:cNvSpPr>
            <p:nvPr/>
          </p:nvSpPr>
          <p:spPr bwMode="auto">
            <a:xfrm>
              <a:off x="3189" y="2634"/>
              <a:ext cx="46" cy="102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0" name="Freeform 678"/>
            <p:cNvSpPr>
              <a:spLocks/>
            </p:cNvSpPr>
            <p:nvPr/>
          </p:nvSpPr>
          <p:spPr bwMode="auto">
            <a:xfrm>
              <a:off x="3342" y="2652"/>
              <a:ext cx="50" cy="117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1" name="Freeform 679"/>
            <p:cNvSpPr>
              <a:spLocks/>
            </p:cNvSpPr>
            <p:nvPr/>
          </p:nvSpPr>
          <p:spPr bwMode="auto">
            <a:xfrm>
              <a:off x="3188" y="2730"/>
              <a:ext cx="183" cy="40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2" name="Freeform 680"/>
            <p:cNvSpPr>
              <a:spLocks/>
            </p:cNvSpPr>
            <p:nvPr/>
          </p:nvSpPr>
          <p:spPr bwMode="auto">
            <a:xfrm>
              <a:off x="3347" y="2653"/>
              <a:ext cx="47" cy="118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3" name="Freeform 681"/>
            <p:cNvSpPr>
              <a:spLocks/>
            </p:cNvSpPr>
            <p:nvPr/>
          </p:nvSpPr>
          <p:spPr bwMode="auto">
            <a:xfrm>
              <a:off x="3188" y="2736"/>
              <a:ext cx="163" cy="39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2754" name="Group 682"/>
            <p:cNvGrpSpPr>
              <a:grpSpLocks/>
            </p:cNvGrpSpPr>
            <p:nvPr/>
          </p:nvGrpSpPr>
          <p:grpSpPr bwMode="auto">
            <a:xfrm>
              <a:off x="3186" y="2777"/>
              <a:ext cx="55" cy="24"/>
              <a:chOff x="1740" y="2642"/>
              <a:chExt cx="752" cy="327"/>
            </a:xfrm>
          </p:grpSpPr>
          <p:sp>
            <p:nvSpPr>
              <p:cNvPr id="72763" name="Freeform 683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64" name="Freeform 684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65" name="Freeform 685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66" name="Freeform 686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67" name="Freeform 687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68" name="Freeform 688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72755" name="Freeform 689"/>
            <p:cNvSpPr>
              <a:spLocks/>
            </p:cNvSpPr>
            <p:nvPr/>
          </p:nvSpPr>
          <p:spPr bwMode="auto">
            <a:xfrm>
              <a:off x="3280" y="2781"/>
              <a:ext cx="67" cy="5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6" name="Freeform 690"/>
            <p:cNvSpPr>
              <a:spLocks/>
            </p:cNvSpPr>
            <p:nvPr/>
          </p:nvSpPr>
          <p:spPr bwMode="auto">
            <a:xfrm>
              <a:off x="3109" y="2785"/>
              <a:ext cx="171" cy="4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7" name="Freeform 691"/>
            <p:cNvSpPr>
              <a:spLocks/>
            </p:cNvSpPr>
            <p:nvPr/>
          </p:nvSpPr>
          <p:spPr bwMode="auto">
            <a:xfrm>
              <a:off x="3110" y="277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8" name="Freeform 692"/>
            <p:cNvSpPr>
              <a:spLocks/>
            </p:cNvSpPr>
            <p:nvPr/>
          </p:nvSpPr>
          <p:spPr bwMode="auto">
            <a:xfrm>
              <a:off x="3110" y="273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9" name="Freeform 693"/>
            <p:cNvSpPr>
              <a:spLocks/>
            </p:cNvSpPr>
            <p:nvPr/>
          </p:nvSpPr>
          <p:spPr bwMode="auto">
            <a:xfrm>
              <a:off x="3115" y="2778"/>
              <a:ext cx="162" cy="4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60" name="Freeform 694"/>
            <p:cNvSpPr>
              <a:spLocks/>
            </p:cNvSpPr>
            <p:nvPr/>
          </p:nvSpPr>
          <p:spPr bwMode="auto">
            <a:xfrm flipV="1">
              <a:off x="3277" y="2775"/>
              <a:ext cx="66" cy="4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61" name="Freeform 695"/>
            <p:cNvSpPr>
              <a:spLocks/>
            </p:cNvSpPr>
            <p:nvPr/>
          </p:nvSpPr>
          <p:spPr bwMode="auto">
            <a:xfrm>
              <a:off x="3382" y="273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62" name="Freeform 696"/>
            <p:cNvSpPr>
              <a:spLocks/>
            </p:cNvSpPr>
            <p:nvPr/>
          </p:nvSpPr>
          <p:spPr bwMode="auto">
            <a:xfrm>
              <a:off x="3382" y="269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2732" name="Group 699"/>
          <p:cNvGrpSpPr>
            <a:grpSpLocks/>
          </p:cNvGrpSpPr>
          <p:nvPr/>
        </p:nvGrpSpPr>
        <p:grpSpPr bwMode="auto">
          <a:xfrm flipH="1">
            <a:off x="1131888" y="4695825"/>
            <a:ext cx="501650" cy="512763"/>
            <a:chOff x="2839" y="3501"/>
            <a:chExt cx="755" cy="803"/>
          </a:xfrm>
        </p:grpSpPr>
        <p:pic>
          <p:nvPicPr>
            <p:cNvPr id="72742" name="Picture 700" descr="desktop_computer_stylized_medium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43" name="Freeform 701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72733" name="Group 702"/>
          <p:cNvGrpSpPr>
            <a:grpSpLocks/>
          </p:cNvGrpSpPr>
          <p:nvPr/>
        </p:nvGrpSpPr>
        <p:grpSpPr bwMode="auto">
          <a:xfrm flipH="1">
            <a:off x="1282700" y="4268788"/>
            <a:ext cx="501650" cy="512762"/>
            <a:chOff x="2839" y="3501"/>
            <a:chExt cx="755" cy="803"/>
          </a:xfrm>
        </p:grpSpPr>
        <p:pic>
          <p:nvPicPr>
            <p:cNvPr id="72740" name="Picture 703" descr="desktop_computer_stylized_medium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41" name="Freeform 704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72734" name="Group 705"/>
          <p:cNvGrpSpPr>
            <a:grpSpLocks/>
          </p:cNvGrpSpPr>
          <p:nvPr/>
        </p:nvGrpSpPr>
        <p:grpSpPr bwMode="auto">
          <a:xfrm>
            <a:off x="1955800" y="4656138"/>
            <a:ext cx="501650" cy="512762"/>
            <a:chOff x="2839" y="3501"/>
            <a:chExt cx="755" cy="803"/>
          </a:xfrm>
        </p:grpSpPr>
        <p:pic>
          <p:nvPicPr>
            <p:cNvPr id="72738" name="Picture 706" descr="desktop_computer_stylized_medium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39" name="Freeform 707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72735" name="Group 708"/>
          <p:cNvGrpSpPr>
            <a:grpSpLocks/>
          </p:cNvGrpSpPr>
          <p:nvPr/>
        </p:nvGrpSpPr>
        <p:grpSpPr bwMode="auto">
          <a:xfrm>
            <a:off x="1757363" y="5095875"/>
            <a:ext cx="501650" cy="512763"/>
            <a:chOff x="2839" y="3501"/>
            <a:chExt cx="755" cy="803"/>
          </a:xfrm>
        </p:grpSpPr>
        <p:pic>
          <p:nvPicPr>
            <p:cNvPr id="72736" name="Picture 709" descr="desktop_computer_stylized_medium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37" name="Freeform 710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2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16</a:t>
            </a:fld>
            <a:endParaRPr lang="en-US" sz="1200" dirty="0">
              <a:latin typeface="Tahoma" charset="0"/>
            </a:endParaRPr>
          </a:p>
        </p:txBody>
      </p:sp>
      <p:sp>
        <p:nvSpPr>
          <p:cNvPr id="21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74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5" name="Picture 5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1041400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Multiple access protocols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1395413"/>
            <a:ext cx="8396287" cy="4648200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single shared broadcast channel 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two or more simultaneous transmissions by nodes: interference </a:t>
            </a:r>
          </a:p>
          <a:p>
            <a:pPr lvl="1"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collision</a:t>
            </a:r>
            <a:r>
              <a:rPr lang="en-US" dirty="0">
                <a:latin typeface="Gill Sans MT" charset="0"/>
              </a:rPr>
              <a:t> if node receives two or more signals at the same time</a:t>
            </a:r>
          </a:p>
          <a:p>
            <a:pPr>
              <a:buFont typeface="Wingdings" charset="0"/>
              <a:buNone/>
              <a:defRPr/>
            </a:pPr>
            <a:endParaRPr lang="en-US" sz="2400" i="1" u="sng" dirty="0">
              <a:solidFill>
                <a:srgbClr val="FF0000"/>
              </a:solidFill>
              <a:latin typeface="Gill Sans MT" charset="0"/>
              <a:cs typeface="+mn-cs"/>
            </a:endParaRPr>
          </a:p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multiple access protocol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distributed algorithm that determines how nodes share channel, i.e., </a:t>
            </a:r>
            <a:r>
              <a:rPr lang="en-US" sz="2400" dirty="0">
                <a:solidFill>
                  <a:srgbClr val="0070C0"/>
                </a:solidFill>
                <a:latin typeface="Gill Sans MT" charset="0"/>
                <a:cs typeface="+mn-cs"/>
              </a:rPr>
              <a:t>determine when node can transmit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communication about channel sharing must use channel itself! 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no out-of-band channel for </a:t>
            </a:r>
            <a:r>
              <a:rPr lang="en-US" sz="2000" dirty="0" smtClean="0">
                <a:latin typeface="Gill Sans MT" charset="0"/>
              </a:rPr>
              <a:t>coordination</a:t>
            </a:r>
            <a:endParaRPr lang="en-US" sz="2000" dirty="0">
              <a:latin typeface="Gill Sans MT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17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94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3" name="Picture 4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039813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An ideal multiple access protocol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296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given: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broadcast channel of rate R bps</a:t>
            </a:r>
          </a:p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desiderata: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>
                <a:latin typeface="Gill Sans MT" charset="0"/>
              </a:rPr>
              <a:t>1. when one node wants to transmit, it can send at rate R.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>
                <a:latin typeface="Gill Sans MT" charset="0"/>
              </a:rPr>
              <a:t>2. when M nodes want to transmit, each can send at average rate R/M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>
                <a:latin typeface="Gill Sans MT" charset="0"/>
              </a:rPr>
              <a:t>3. fully decentralized:</a:t>
            </a:r>
          </a:p>
          <a:p>
            <a:pPr lvl="2">
              <a:defRPr/>
            </a:pPr>
            <a:r>
              <a:rPr lang="en-US" sz="2400" dirty="0">
                <a:latin typeface="Gill Sans MT" charset="0"/>
              </a:rPr>
              <a:t>no special node to coordinate transmissions</a:t>
            </a:r>
          </a:p>
          <a:p>
            <a:pPr lvl="2">
              <a:defRPr/>
            </a:pPr>
            <a:r>
              <a:rPr lang="en-US" sz="2400" dirty="0">
                <a:latin typeface="Gill Sans MT" charset="0"/>
              </a:rPr>
              <a:t>no synchronization of clocks, slots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>
                <a:latin typeface="Gill Sans MT" charset="0"/>
              </a:rPr>
              <a:t>4. simple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18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84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1" name="Picture 6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944563"/>
            <a:ext cx="54848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61925"/>
            <a:ext cx="8101013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MAC protocols: taxonomy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82713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dirty="0">
                <a:latin typeface="Gill Sans MT" charset="0"/>
                <a:cs typeface="+mn-cs"/>
              </a:rPr>
              <a:t>three broad classes: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channel partitioning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divide channel into smaller </a:t>
            </a:r>
            <a:r>
              <a:rPr lang="ja-JP" altLang="en-US" sz="2000">
                <a:latin typeface="Gill Sans MT" charset="0"/>
              </a:rPr>
              <a:t>“</a:t>
            </a:r>
            <a:r>
              <a:rPr lang="en-US" sz="2000" dirty="0">
                <a:latin typeface="Gill Sans MT" charset="0"/>
              </a:rPr>
              <a:t>pieces</a:t>
            </a:r>
            <a:r>
              <a:rPr lang="ja-JP" altLang="en-US" sz="2000">
                <a:latin typeface="Gill Sans MT" charset="0"/>
              </a:rPr>
              <a:t>”</a:t>
            </a:r>
            <a:r>
              <a:rPr lang="en-US" sz="2000" dirty="0">
                <a:latin typeface="Gill Sans MT" charset="0"/>
              </a:rPr>
              <a:t> (time slots, frequency, code)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allocate piece to node for exclusive use</a:t>
            </a:r>
            <a:endParaRPr lang="en-US" dirty="0">
              <a:latin typeface="Gill Sans MT" charset="0"/>
            </a:endParaRP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random access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channel not divided, allow collisions</a:t>
            </a:r>
          </a:p>
          <a:p>
            <a:pPr lvl="1">
              <a:defRPr/>
            </a:pPr>
            <a:r>
              <a:rPr lang="ja-JP" altLang="en-US" sz="2000">
                <a:latin typeface="Gill Sans MT" charset="0"/>
              </a:rPr>
              <a:t>“</a:t>
            </a:r>
            <a:r>
              <a:rPr lang="en-US" sz="2000" dirty="0">
                <a:latin typeface="Gill Sans MT" charset="0"/>
              </a:rPr>
              <a:t>recover</a:t>
            </a:r>
            <a:r>
              <a:rPr lang="ja-JP" altLang="en-US" sz="2000">
                <a:latin typeface="Gill Sans MT" charset="0"/>
              </a:rPr>
              <a:t>”</a:t>
            </a:r>
            <a:r>
              <a:rPr lang="en-US" sz="2000" dirty="0">
                <a:latin typeface="Gill Sans MT" charset="0"/>
              </a:rPr>
              <a:t> from collisions</a:t>
            </a:r>
            <a:endParaRPr lang="en-US" dirty="0">
              <a:latin typeface="Gill Sans MT" charset="0"/>
            </a:endParaRPr>
          </a:p>
          <a:p>
            <a:pPr>
              <a:defRPr/>
            </a:pPr>
            <a:r>
              <a:rPr lang="ja-JP" altLang="en-US" i="1">
                <a:solidFill>
                  <a:srgbClr val="CC0000"/>
                </a:solidFill>
                <a:latin typeface="Gill Sans MT" charset="0"/>
                <a:cs typeface="+mn-cs"/>
              </a:rPr>
              <a:t>“</a:t>
            </a: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taking turns</a:t>
            </a:r>
            <a:r>
              <a:rPr lang="ja-JP" altLang="en-US" i="1">
                <a:solidFill>
                  <a:srgbClr val="CC0000"/>
                </a:solidFill>
                <a:latin typeface="Gill Sans MT" charset="0"/>
                <a:cs typeface="+mn-cs"/>
              </a:rPr>
              <a:t>”</a:t>
            </a:r>
            <a:endParaRPr lang="en-US" i="1" dirty="0">
              <a:solidFill>
                <a:srgbClr val="CC0000"/>
              </a:solidFill>
              <a:latin typeface="Gill Sans MT" charset="0"/>
              <a:cs typeface="+mn-cs"/>
            </a:endParaRP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nodes take turns, but nodes with more to send can take longer turns</a:t>
            </a:r>
            <a:endParaRPr lang="en-US" dirty="0">
              <a:latin typeface="Gill Sans MT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19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00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5" name="Picture 5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28700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Link layer, </a:t>
            </a:r>
            <a:r>
              <a:rPr lang="en-US" sz="4000" dirty="0">
                <a:latin typeface="Gill Sans MT" charset="0"/>
                <a:cs typeface="+mj-cs"/>
              </a:rPr>
              <a:t>LAN</a:t>
            </a:r>
            <a:r>
              <a:rPr lang="en-US" dirty="0">
                <a:latin typeface="Gill Sans MT" charset="0"/>
                <a:cs typeface="+mj-cs"/>
              </a:rPr>
              <a:t>s: 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922713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CC0000"/>
                </a:solidFill>
                <a:latin typeface="Gill Sans MT" charset="0"/>
                <a:cs typeface="+mn-cs"/>
              </a:rPr>
              <a:t>6.1 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introduction, services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6.2</a:t>
            </a:r>
            <a:r>
              <a:rPr lang="en-US" dirty="0" smtClean="0"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error detection, correction 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6.3</a:t>
            </a:r>
            <a:r>
              <a:rPr lang="en-US" dirty="0" smtClean="0"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multiple access protocols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6.4</a:t>
            </a:r>
            <a:r>
              <a:rPr lang="en-US" dirty="0" smtClean="0">
                <a:latin typeface="Gill Sans MT" charset="0"/>
                <a:cs typeface="+mn-cs"/>
              </a:rPr>
              <a:t> LANs</a:t>
            </a:r>
            <a:endParaRPr lang="en-US" dirty="0">
              <a:latin typeface="Gill Sans MT" charset="0"/>
              <a:cs typeface="+mn-cs"/>
            </a:endParaRPr>
          </a:p>
          <a:p>
            <a:pPr lvl="1">
              <a:defRPr/>
            </a:pPr>
            <a:r>
              <a:rPr lang="en-US" dirty="0" smtClean="0">
                <a:latin typeface="Gill Sans MT" charset="0"/>
              </a:rPr>
              <a:t>addressing, ARP</a:t>
            </a:r>
          </a:p>
          <a:p>
            <a:pPr lvl="1">
              <a:defRPr/>
            </a:pPr>
            <a:r>
              <a:rPr lang="en-US" dirty="0" smtClean="0">
                <a:latin typeface="Gill Sans MT" charset="0"/>
              </a:rPr>
              <a:t>Ethernet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s</a:t>
            </a:r>
            <a:r>
              <a:rPr lang="en-US" dirty="0" smtClean="0">
                <a:latin typeface="Gill Sans MT" charset="0"/>
              </a:rPr>
              <a:t>witches</a:t>
            </a:r>
          </a:p>
          <a:p>
            <a:pPr lvl="1">
              <a:defRPr/>
            </a:pPr>
            <a:r>
              <a:rPr lang="en-US" dirty="0" smtClean="0">
                <a:latin typeface="Gill Sans MT" charset="0"/>
              </a:rPr>
              <a:t>VLANS</a:t>
            </a:r>
            <a:endParaRPr lang="en-US" dirty="0">
              <a:latin typeface="Gill Sans MT" charset="0"/>
            </a:endParaRPr>
          </a:p>
        </p:txBody>
      </p:sp>
      <p:sp>
        <p:nvSpPr>
          <p:cNvPr id="307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6.5</a:t>
            </a:r>
            <a:r>
              <a:rPr lang="en-US" dirty="0" smtClean="0">
                <a:latin typeface="Gill Sans MT" charset="0"/>
                <a:cs typeface="+mn-cs"/>
              </a:rPr>
              <a:t> link </a:t>
            </a:r>
            <a:r>
              <a:rPr lang="en-US" dirty="0">
                <a:latin typeface="Gill Sans MT" charset="0"/>
                <a:cs typeface="+mn-cs"/>
              </a:rPr>
              <a:t>v</a:t>
            </a:r>
            <a:r>
              <a:rPr lang="en-US" dirty="0" smtClean="0">
                <a:latin typeface="Gill Sans MT" charset="0"/>
                <a:cs typeface="+mn-cs"/>
              </a:rPr>
              <a:t>irtualization</a:t>
            </a:r>
            <a:r>
              <a:rPr lang="en-US" dirty="0">
                <a:latin typeface="Gill Sans MT" charset="0"/>
                <a:cs typeface="+mn-cs"/>
              </a:rPr>
              <a:t>: </a:t>
            </a:r>
            <a:r>
              <a:rPr lang="en-US" dirty="0" smtClean="0">
                <a:latin typeface="Gill Sans MT" charset="0"/>
                <a:cs typeface="+mn-cs"/>
              </a:rPr>
              <a:t>MPLS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6.6</a:t>
            </a:r>
            <a:r>
              <a:rPr lang="en-US" dirty="0" smtClean="0">
                <a:latin typeface="Gill Sans MT" charset="0"/>
                <a:cs typeface="+mn-cs"/>
              </a:rPr>
              <a:t> data center networking</a:t>
            </a:r>
            <a:endParaRPr lang="en-US" dirty="0">
              <a:latin typeface="Gill Sans MT" charset="0"/>
              <a:cs typeface="+mn-cs"/>
            </a:endParaRP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6.7</a:t>
            </a:r>
            <a:r>
              <a:rPr lang="en-US" dirty="0" smtClean="0"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a day in the life of a web request</a:t>
            </a:r>
          </a:p>
          <a:p>
            <a:pPr marL="457200" indent="-457200">
              <a:buFont typeface="Wingdings" charset="0"/>
              <a:buNone/>
              <a:defRPr/>
            </a:pPr>
            <a:endParaRPr lang="en-US" sz="2600" dirty="0">
              <a:latin typeface="Gill Sans MT" charset="0"/>
              <a:cs typeface="+mn-cs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2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39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9" name="Picture 50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003300"/>
            <a:ext cx="8228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230188" y="206375"/>
            <a:ext cx="8629650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Channel partitioning MAC protocols: TDMA</a:t>
            </a:r>
            <a:endParaRPr lang="en-US" dirty="0">
              <a:latin typeface="Gill Sans MT" charset="0"/>
              <a:cs typeface="+mj-cs"/>
            </a:endParaRP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0538" y="1379538"/>
            <a:ext cx="7772400" cy="2930525"/>
          </a:xfrm>
        </p:spPr>
        <p:txBody>
          <a:bodyPr/>
          <a:lstStyle/>
          <a:p>
            <a:pPr>
              <a:lnSpc>
                <a:spcPct val="75000"/>
              </a:lnSpc>
              <a:buFont typeface="Wingdings" charset="0"/>
              <a:buNone/>
              <a:defRPr/>
            </a:pPr>
            <a:r>
              <a:rPr lang="en-US" sz="3200" dirty="0">
                <a:solidFill>
                  <a:srgbClr val="CC0000"/>
                </a:solidFill>
                <a:latin typeface="Gill Sans MT" charset="0"/>
                <a:cs typeface="+mn-cs"/>
              </a:rPr>
              <a:t>TDMA: time division multiple access</a:t>
            </a:r>
            <a:r>
              <a:rPr lang="en-US" sz="3200" dirty="0">
                <a:latin typeface="Gill Sans MT" charset="0"/>
                <a:cs typeface="+mn-cs"/>
              </a:rPr>
              <a:t> </a:t>
            </a:r>
          </a:p>
          <a:p>
            <a:pPr>
              <a:lnSpc>
                <a:spcPct val="75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access to channel in </a:t>
            </a:r>
            <a:r>
              <a:rPr lang="en-US" dirty="0" smtClean="0">
                <a:latin typeface="Gill Sans MT" charset="0"/>
                <a:cs typeface="+mn-cs"/>
              </a:rPr>
              <a:t>"rounds</a:t>
            </a:r>
            <a:r>
              <a:rPr lang="en-US" dirty="0">
                <a:latin typeface="Gill Sans MT" charset="0"/>
                <a:cs typeface="+mn-cs"/>
              </a:rPr>
              <a:t>" </a:t>
            </a:r>
          </a:p>
          <a:p>
            <a:pPr>
              <a:lnSpc>
                <a:spcPct val="75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each station gets fixed length slot (length = </a:t>
            </a:r>
            <a:r>
              <a:rPr lang="en-US" dirty="0" smtClean="0">
                <a:latin typeface="Gill Sans MT" charset="0"/>
                <a:cs typeface="+mn-cs"/>
              </a:rPr>
              <a:t>packet transmission </a:t>
            </a:r>
            <a:r>
              <a:rPr lang="en-US" dirty="0">
                <a:latin typeface="Gill Sans MT" charset="0"/>
                <a:cs typeface="+mn-cs"/>
              </a:rPr>
              <a:t>time) in each round </a:t>
            </a:r>
          </a:p>
          <a:p>
            <a:pPr>
              <a:lnSpc>
                <a:spcPct val="75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unused slots go idle </a:t>
            </a:r>
          </a:p>
          <a:p>
            <a:pPr>
              <a:lnSpc>
                <a:spcPct val="75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example: 6-station LAN, 1,3,4 </a:t>
            </a:r>
            <a:r>
              <a:rPr lang="en-US" dirty="0" smtClean="0">
                <a:latin typeface="Gill Sans MT" charset="0"/>
                <a:cs typeface="+mn-cs"/>
              </a:rPr>
              <a:t>have packets to send, </a:t>
            </a:r>
            <a:r>
              <a:rPr lang="en-US" dirty="0">
                <a:latin typeface="Gill Sans MT" charset="0"/>
                <a:cs typeface="+mn-cs"/>
              </a:rPr>
              <a:t>slots 2,5,6 idle </a:t>
            </a:r>
            <a:endParaRPr lang="en-US" sz="3200" dirty="0">
              <a:latin typeface="Gill Sans MT" charset="0"/>
              <a:cs typeface="+mn-cs"/>
            </a:endParaRPr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>
            <a:off x="1052513" y="5440363"/>
            <a:ext cx="6084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1274763" y="5213350"/>
            <a:ext cx="479425" cy="23018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13" name="Rectangle 10"/>
          <p:cNvSpPr>
            <a:spLocks noChangeArrowheads="1"/>
          </p:cNvSpPr>
          <p:nvPr/>
        </p:nvSpPr>
        <p:spPr bwMode="auto">
          <a:xfrm>
            <a:off x="2233613" y="5213350"/>
            <a:ext cx="479425" cy="23018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14" name="Rectangle 11"/>
          <p:cNvSpPr>
            <a:spLocks noChangeArrowheads="1"/>
          </p:cNvSpPr>
          <p:nvPr/>
        </p:nvSpPr>
        <p:spPr bwMode="auto">
          <a:xfrm>
            <a:off x="2708275" y="5213350"/>
            <a:ext cx="479425" cy="2301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15" name="Line 13"/>
          <p:cNvSpPr>
            <a:spLocks noChangeShapeType="1"/>
          </p:cNvSpPr>
          <p:nvPr/>
        </p:nvSpPr>
        <p:spPr bwMode="auto">
          <a:xfrm>
            <a:off x="1276350" y="5100638"/>
            <a:ext cx="0" cy="3381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16" name="Line 16"/>
          <p:cNvSpPr>
            <a:spLocks noChangeShapeType="1"/>
          </p:cNvSpPr>
          <p:nvPr/>
        </p:nvSpPr>
        <p:spPr bwMode="auto">
          <a:xfrm>
            <a:off x="4141788" y="5103813"/>
            <a:ext cx="0" cy="338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17" name="Text Box 23"/>
          <p:cNvSpPr txBox="1">
            <a:spLocks noChangeArrowheads="1"/>
          </p:cNvSpPr>
          <p:nvPr/>
        </p:nvSpPr>
        <p:spPr bwMode="auto">
          <a:xfrm>
            <a:off x="1374775" y="5180013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 smtClean="0">
                <a:solidFill>
                  <a:schemeClr val="bg1"/>
                </a:solidFill>
                <a:latin typeface="Arial" charset="0"/>
                <a:cs typeface="+mn-cs"/>
              </a:rPr>
              <a:t>1</a:t>
            </a:r>
          </a:p>
        </p:txBody>
      </p:sp>
      <p:sp>
        <p:nvSpPr>
          <p:cNvPr id="21518" name="Text Box 24"/>
          <p:cNvSpPr txBox="1">
            <a:spLocks noChangeArrowheads="1"/>
          </p:cNvSpPr>
          <p:nvPr/>
        </p:nvSpPr>
        <p:spPr bwMode="auto">
          <a:xfrm>
            <a:off x="2320925" y="516572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 smtClean="0">
                <a:solidFill>
                  <a:schemeClr val="bg1"/>
                </a:solidFill>
                <a:latin typeface="Arial" charset="0"/>
                <a:cs typeface="+mn-cs"/>
              </a:rPr>
              <a:t>3</a:t>
            </a:r>
          </a:p>
        </p:txBody>
      </p:sp>
      <p:sp>
        <p:nvSpPr>
          <p:cNvPr id="21519" name="Text Box 25"/>
          <p:cNvSpPr txBox="1">
            <a:spLocks noChangeArrowheads="1"/>
          </p:cNvSpPr>
          <p:nvPr/>
        </p:nvSpPr>
        <p:spPr bwMode="auto">
          <a:xfrm>
            <a:off x="2786063" y="5172075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 smtClean="0">
                <a:solidFill>
                  <a:schemeClr val="bg1"/>
                </a:solidFill>
                <a:latin typeface="Arial" charset="0"/>
                <a:cs typeface="+mn-cs"/>
              </a:rPr>
              <a:t>4</a:t>
            </a:r>
          </a:p>
        </p:txBody>
      </p:sp>
      <p:sp>
        <p:nvSpPr>
          <p:cNvPr id="21520" name="Rectangle 26"/>
          <p:cNvSpPr>
            <a:spLocks noChangeArrowheads="1"/>
          </p:cNvSpPr>
          <p:nvPr/>
        </p:nvSpPr>
        <p:spPr bwMode="auto">
          <a:xfrm>
            <a:off x="4132263" y="5208588"/>
            <a:ext cx="479425" cy="23018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21" name="Rectangle 27"/>
          <p:cNvSpPr>
            <a:spLocks noChangeArrowheads="1"/>
          </p:cNvSpPr>
          <p:nvPr/>
        </p:nvSpPr>
        <p:spPr bwMode="auto">
          <a:xfrm>
            <a:off x="5091113" y="5208588"/>
            <a:ext cx="479425" cy="230187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22" name="Rectangle 28"/>
          <p:cNvSpPr>
            <a:spLocks noChangeArrowheads="1"/>
          </p:cNvSpPr>
          <p:nvPr/>
        </p:nvSpPr>
        <p:spPr bwMode="auto">
          <a:xfrm>
            <a:off x="5565775" y="5208588"/>
            <a:ext cx="479425" cy="230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23" name="Line 29"/>
          <p:cNvSpPr>
            <a:spLocks noChangeShapeType="1"/>
          </p:cNvSpPr>
          <p:nvPr/>
        </p:nvSpPr>
        <p:spPr bwMode="auto">
          <a:xfrm>
            <a:off x="4133850" y="5095875"/>
            <a:ext cx="0" cy="338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24" name="Text Box 30"/>
          <p:cNvSpPr txBox="1">
            <a:spLocks noChangeArrowheads="1"/>
          </p:cNvSpPr>
          <p:nvPr/>
        </p:nvSpPr>
        <p:spPr bwMode="auto">
          <a:xfrm>
            <a:off x="4232275" y="517525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 smtClean="0">
                <a:solidFill>
                  <a:schemeClr val="bg1"/>
                </a:solidFill>
                <a:latin typeface="Arial" charset="0"/>
                <a:cs typeface="+mn-cs"/>
              </a:rPr>
              <a:t>1</a:t>
            </a:r>
          </a:p>
        </p:txBody>
      </p:sp>
      <p:sp>
        <p:nvSpPr>
          <p:cNvPr id="21525" name="Text Box 31"/>
          <p:cNvSpPr txBox="1">
            <a:spLocks noChangeArrowheads="1"/>
          </p:cNvSpPr>
          <p:nvPr/>
        </p:nvSpPr>
        <p:spPr bwMode="auto">
          <a:xfrm>
            <a:off x="5178425" y="5160963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 smtClean="0">
                <a:solidFill>
                  <a:schemeClr val="bg1"/>
                </a:solidFill>
                <a:latin typeface="Arial" charset="0"/>
                <a:cs typeface="+mn-cs"/>
              </a:rPr>
              <a:t>3</a:t>
            </a:r>
          </a:p>
        </p:txBody>
      </p:sp>
      <p:sp>
        <p:nvSpPr>
          <p:cNvPr id="21526" name="Text Box 32"/>
          <p:cNvSpPr txBox="1">
            <a:spLocks noChangeArrowheads="1"/>
          </p:cNvSpPr>
          <p:nvPr/>
        </p:nvSpPr>
        <p:spPr bwMode="auto">
          <a:xfrm>
            <a:off x="5643563" y="5167313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 smtClean="0">
                <a:solidFill>
                  <a:schemeClr val="bg1"/>
                </a:solidFill>
                <a:latin typeface="Arial" charset="0"/>
                <a:cs typeface="+mn-cs"/>
              </a:rPr>
              <a:t>4</a:t>
            </a:r>
          </a:p>
        </p:txBody>
      </p:sp>
      <p:sp>
        <p:nvSpPr>
          <p:cNvPr id="21527" name="Line 34"/>
          <p:cNvSpPr>
            <a:spLocks noChangeShapeType="1"/>
          </p:cNvSpPr>
          <p:nvPr/>
        </p:nvSpPr>
        <p:spPr bwMode="auto">
          <a:xfrm>
            <a:off x="1757363" y="5205413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28" name="Line 35"/>
          <p:cNvSpPr>
            <a:spLocks noChangeShapeType="1"/>
          </p:cNvSpPr>
          <p:nvPr/>
        </p:nvSpPr>
        <p:spPr bwMode="auto">
          <a:xfrm>
            <a:off x="2233613" y="5210175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29" name="Line 36"/>
          <p:cNvSpPr>
            <a:spLocks noChangeShapeType="1"/>
          </p:cNvSpPr>
          <p:nvPr/>
        </p:nvSpPr>
        <p:spPr bwMode="auto">
          <a:xfrm>
            <a:off x="2709863" y="5210175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30" name="Line 37"/>
          <p:cNvSpPr>
            <a:spLocks noChangeShapeType="1"/>
          </p:cNvSpPr>
          <p:nvPr/>
        </p:nvSpPr>
        <p:spPr bwMode="auto">
          <a:xfrm>
            <a:off x="3186113" y="5210175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31" name="Line 38"/>
          <p:cNvSpPr>
            <a:spLocks noChangeShapeType="1"/>
          </p:cNvSpPr>
          <p:nvPr/>
        </p:nvSpPr>
        <p:spPr bwMode="auto">
          <a:xfrm>
            <a:off x="3667125" y="5200650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32" name="Line 39"/>
          <p:cNvSpPr>
            <a:spLocks noChangeShapeType="1"/>
          </p:cNvSpPr>
          <p:nvPr/>
        </p:nvSpPr>
        <p:spPr bwMode="auto">
          <a:xfrm>
            <a:off x="4614863" y="5205413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33" name="Line 40"/>
          <p:cNvSpPr>
            <a:spLocks noChangeShapeType="1"/>
          </p:cNvSpPr>
          <p:nvPr/>
        </p:nvSpPr>
        <p:spPr bwMode="auto">
          <a:xfrm>
            <a:off x="5562600" y="5200650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34" name="Line 41"/>
          <p:cNvSpPr>
            <a:spLocks noChangeShapeType="1"/>
          </p:cNvSpPr>
          <p:nvPr/>
        </p:nvSpPr>
        <p:spPr bwMode="auto">
          <a:xfrm>
            <a:off x="6510338" y="5195888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35" name="Line 42"/>
          <p:cNvSpPr>
            <a:spLocks noChangeShapeType="1"/>
          </p:cNvSpPr>
          <p:nvPr/>
        </p:nvSpPr>
        <p:spPr bwMode="auto">
          <a:xfrm>
            <a:off x="6043613" y="5205413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36" name="Line 43"/>
          <p:cNvSpPr>
            <a:spLocks noChangeShapeType="1"/>
          </p:cNvSpPr>
          <p:nvPr/>
        </p:nvSpPr>
        <p:spPr bwMode="auto">
          <a:xfrm>
            <a:off x="6991350" y="5110163"/>
            <a:ext cx="0" cy="3381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37" name="Line 44"/>
          <p:cNvSpPr>
            <a:spLocks noChangeShapeType="1"/>
          </p:cNvSpPr>
          <p:nvPr/>
        </p:nvSpPr>
        <p:spPr bwMode="auto">
          <a:xfrm>
            <a:off x="5091113" y="5205413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38" name="Text Box 45"/>
          <p:cNvSpPr txBox="1">
            <a:spLocks noChangeArrowheads="1"/>
          </p:cNvSpPr>
          <p:nvPr/>
        </p:nvSpPr>
        <p:spPr bwMode="auto">
          <a:xfrm>
            <a:off x="2320925" y="4581525"/>
            <a:ext cx="70884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i="0" dirty="0" smtClean="0">
                <a:latin typeface="Arial" charset="0"/>
                <a:cs typeface="+mn-cs"/>
              </a:rPr>
              <a:t>6-slot</a:t>
            </a:r>
          </a:p>
          <a:p>
            <a:pPr>
              <a:defRPr/>
            </a:pPr>
            <a:r>
              <a:rPr lang="en-US" sz="1600" i="0" dirty="0" smtClean="0">
                <a:latin typeface="Arial" charset="0"/>
                <a:cs typeface="+mn-cs"/>
              </a:rPr>
              <a:t>round</a:t>
            </a:r>
          </a:p>
        </p:txBody>
      </p:sp>
      <p:sp>
        <p:nvSpPr>
          <p:cNvPr id="21539" name="Line 46"/>
          <p:cNvSpPr>
            <a:spLocks noChangeShapeType="1"/>
          </p:cNvSpPr>
          <p:nvPr/>
        </p:nvSpPr>
        <p:spPr bwMode="auto">
          <a:xfrm>
            <a:off x="3132138" y="4918075"/>
            <a:ext cx="989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40" name="Line 47"/>
          <p:cNvSpPr>
            <a:spLocks noChangeShapeType="1"/>
          </p:cNvSpPr>
          <p:nvPr/>
        </p:nvSpPr>
        <p:spPr bwMode="auto">
          <a:xfrm flipH="1">
            <a:off x="1287463" y="4913313"/>
            <a:ext cx="989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41" name="Line 48"/>
          <p:cNvSpPr>
            <a:spLocks noChangeShapeType="1"/>
          </p:cNvSpPr>
          <p:nvPr/>
        </p:nvSpPr>
        <p:spPr bwMode="auto">
          <a:xfrm>
            <a:off x="1266825" y="4826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42" name="Line 49"/>
          <p:cNvSpPr>
            <a:spLocks noChangeShapeType="1"/>
          </p:cNvSpPr>
          <p:nvPr/>
        </p:nvSpPr>
        <p:spPr bwMode="auto">
          <a:xfrm>
            <a:off x="4125913" y="48164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43" name="Text Box 51"/>
          <p:cNvSpPr txBox="1">
            <a:spLocks noChangeArrowheads="1"/>
          </p:cNvSpPr>
          <p:nvPr/>
        </p:nvSpPr>
        <p:spPr bwMode="auto">
          <a:xfrm>
            <a:off x="5184775" y="4554538"/>
            <a:ext cx="7048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i="0" dirty="0" smtClean="0">
                <a:latin typeface="Arial" charset="0"/>
                <a:cs typeface="+mn-cs"/>
              </a:rPr>
              <a:t>6-slot</a:t>
            </a:r>
          </a:p>
          <a:p>
            <a:pPr>
              <a:defRPr/>
            </a:pPr>
            <a:r>
              <a:rPr lang="en-US" sz="1600" i="0" dirty="0" smtClean="0">
                <a:latin typeface="Arial" charset="0"/>
                <a:cs typeface="+mn-cs"/>
              </a:rPr>
              <a:t>round</a:t>
            </a:r>
          </a:p>
        </p:txBody>
      </p:sp>
      <p:sp>
        <p:nvSpPr>
          <p:cNvPr id="21544" name="Line 52"/>
          <p:cNvSpPr>
            <a:spLocks noChangeShapeType="1"/>
          </p:cNvSpPr>
          <p:nvPr/>
        </p:nvSpPr>
        <p:spPr bwMode="auto">
          <a:xfrm>
            <a:off x="5995988" y="4924425"/>
            <a:ext cx="989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45" name="Line 53"/>
          <p:cNvSpPr>
            <a:spLocks noChangeShapeType="1"/>
          </p:cNvSpPr>
          <p:nvPr/>
        </p:nvSpPr>
        <p:spPr bwMode="auto">
          <a:xfrm flipH="1">
            <a:off x="4151313" y="4919663"/>
            <a:ext cx="989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46" name="Line 55"/>
          <p:cNvSpPr>
            <a:spLocks noChangeShapeType="1"/>
          </p:cNvSpPr>
          <p:nvPr/>
        </p:nvSpPr>
        <p:spPr bwMode="auto">
          <a:xfrm>
            <a:off x="6989763" y="47894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20</a:t>
            </a:fld>
            <a:endParaRPr lang="en-US" sz="1200" dirty="0">
              <a:latin typeface="Tahoma" charset="0"/>
            </a:endParaRPr>
          </a:p>
        </p:txBody>
      </p:sp>
      <p:sp>
        <p:nvSpPr>
          <p:cNvPr id="4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59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1650" y="1370013"/>
            <a:ext cx="822325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FDMA: frequency division multiple access 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channel spectrum divided into frequency bands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each station assigned fixed frequency band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unused transmission time in frequency bands go idle 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example: 6-station LAN, 1,3,4 have </a:t>
            </a:r>
            <a:r>
              <a:rPr lang="en-US" sz="2400" dirty="0" smtClean="0">
                <a:latin typeface="Gill Sans MT" charset="0"/>
                <a:cs typeface="+mn-cs"/>
              </a:rPr>
              <a:t>packet to send, </a:t>
            </a:r>
            <a:r>
              <a:rPr lang="en-US" sz="2400" dirty="0">
                <a:latin typeface="Gill Sans MT" charset="0"/>
                <a:cs typeface="+mn-cs"/>
              </a:rPr>
              <a:t>frequency bands 2,5,6 idle </a:t>
            </a:r>
            <a:endParaRPr lang="en-US" dirty="0">
              <a:latin typeface="Gill Sans MT" charset="0"/>
              <a:cs typeface="+mn-cs"/>
            </a:endParaRP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4627563" y="4138613"/>
            <a:ext cx="627062" cy="2251075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2534" name="Line 5"/>
          <p:cNvSpPr>
            <a:spLocks noChangeShapeType="1"/>
          </p:cNvSpPr>
          <p:nvPr/>
        </p:nvSpPr>
        <p:spPr bwMode="auto">
          <a:xfrm flipV="1">
            <a:off x="4625975" y="5243513"/>
            <a:ext cx="6223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2535" name="Line 6"/>
          <p:cNvSpPr>
            <a:spLocks noChangeShapeType="1"/>
          </p:cNvSpPr>
          <p:nvPr/>
        </p:nvSpPr>
        <p:spPr bwMode="auto">
          <a:xfrm flipV="1">
            <a:off x="4621213" y="5635625"/>
            <a:ext cx="63182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2536" name="Line 7"/>
          <p:cNvSpPr>
            <a:spLocks noChangeShapeType="1"/>
          </p:cNvSpPr>
          <p:nvPr/>
        </p:nvSpPr>
        <p:spPr bwMode="auto">
          <a:xfrm flipV="1">
            <a:off x="4625975" y="6021388"/>
            <a:ext cx="627063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2537" name="Line 8"/>
          <p:cNvSpPr>
            <a:spLocks noChangeShapeType="1"/>
          </p:cNvSpPr>
          <p:nvPr/>
        </p:nvSpPr>
        <p:spPr bwMode="auto">
          <a:xfrm flipV="1">
            <a:off x="4621213" y="4857750"/>
            <a:ext cx="63182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2538" name="Line 9"/>
          <p:cNvSpPr>
            <a:spLocks noChangeShapeType="1"/>
          </p:cNvSpPr>
          <p:nvPr/>
        </p:nvSpPr>
        <p:spPr bwMode="auto">
          <a:xfrm flipV="1">
            <a:off x="4625975" y="4471988"/>
            <a:ext cx="63182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2539" name="Line 11"/>
          <p:cNvSpPr>
            <a:spLocks noChangeShapeType="1"/>
          </p:cNvSpPr>
          <p:nvPr/>
        </p:nvSpPr>
        <p:spPr bwMode="auto">
          <a:xfrm>
            <a:off x="5346700" y="4411663"/>
            <a:ext cx="2228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955" name="Freeform 12"/>
          <p:cNvSpPr>
            <a:spLocks/>
          </p:cNvSpPr>
          <p:nvPr/>
        </p:nvSpPr>
        <p:spPr bwMode="auto">
          <a:xfrm>
            <a:off x="5494338" y="4292600"/>
            <a:ext cx="1728787" cy="114300"/>
          </a:xfrm>
          <a:custGeom>
            <a:avLst/>
            <a:gdLst>
              <a:gd name="T0" fmla="*/ 0 w 1089"/>
              <a:gd name="T1" fmla="*/ 2147483647 h 72"/>
              <a:gd name="T2" fmla="*/ 0 w 1089"/>
              <a:gd name="T3" fmla="*/ 2147483647 h 72"/>
              <a:gd name="T4" fmla="*/ 2147483647 w 1089"/>
              <a:gd name="T5" fmla="*/ 0 h 72"/>
              <a:gd name="T6" fmla="*/ 2147483647 w 1089"/>
              <a:gd name="T7" fmla="*/ 2147483647 h 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89" h="72">
                <a:moveTo>
                  <a:pt x="0" y="72"/>
                </a:moveTo>
                <a:lnTo>
                  <a:pt x="0" y="3"/>
                </a:lnTo>
                <a:lnTo>
                  <a:pt x="1089" y="0"/>
                </a:lnTo>
                <a:lnTo>
                  <a:pt x="1089" y="72"/>
                </a:lnTo>
              </a:path>
            </a:pathLst>
          </a:custGeom>
          <a:solidFill>
            <a:schemeClr val="accent2"/>
          </a:solidFill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541" name="Line 13"/>
          <p:cNvSpPr>
            <a:spLocks noChangeShapeType="1"/>
          </p:cNvSpPr>
          <p:nvPr/>
        </p:nvSpPr>
        <p:spPr bwMode="auto">
          <a:xfrm>
            <a:off x="5394325" y="4814888"/>
            <a:ext cx="2228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2542" name="Line 15"/>
          <p:cNvSpPr>
            <a:spLocks noChangeShapeType="1"/>
          </p:cNvSpPr>
          <p:nvPr/>
        </p:nvSpPr>
        <p:spPr bwMode="auto">
          <a:xfrm>
            <a:off x="5394325" y="5213350"/>
            <a:ext cx="2228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958" name="Freeform 16"/>
          <p:cNvSpPr>
            <a:spLocks/>
          </p:cNvSpPr>
          <p:nvPr/>
        </p:nvSpPr>
        <p:spPr bwMode="auto">
          <a:xfrm>
            <a:off x="5541963" y="5094288"/>
            <a:ext cx="1728787" cy="114300"/>
          </a:xfrm>
          <a:custGeom>
            <a:avLst/>
            <a:gdLst>
              <a:gd name="T0" fmla="*/ 0 w 1089"/>
              <a:gd name="T1" fmla="*/ 2147483647 h 72"/>
              <a:gd name="T2" fmla="*/ 0 w 1089"/>
              <a:gd name="T3" fmla="*/ 2147483647 h 72"/>
              <a:gd name="T4" fmla="*/ 2147483647 w 1089"/>
              <a:gd name="T5" fmla="*/ 0 h 72"/>
              <a:gd name="T6" fmla="*/ 2147483647 w 1089"/>
              <a:gd name="T7" fmla="*/ 2147483647 h 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89" h="72">
                <a:moveTo>
                  <a:pt x="0" y="72"/>
                </a:moveTo>
                <a:lnTo>
                  <a:pt x="0" y="3"/>
                </a:lnTo>
                <a:lnTo>
                  <a:pt x="1089" y="0"/>
                </a:lnTo>
                <a:lnTo>
                  <a:pt x="1089" y="72"/>
                </a:lnTo>
              </a:path>
            </a:pathLst>
          </a:custGeom>
          <a:solidFill>
            <a:srgbClr val="FF0000"/>
          </a:solidFill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82959" name="Group 17"/>
          <p:cNvGrpSpPr>
            <a:grpSpLocks/>
          </p:cNvGrpSpPr>
          <p:nvPr/>
        </p:nvGrpSpPr>
        <p:grpSpPr bwMode="auto">
          <a:xfrm>
            <a:off x="5411788" y="5499100"/>
            <a:ext cx="2228850" cy="119063"/>
            <a:chOff x="1884" y="2826"/>
            <a:chExt cx="1404" cy="75"/>
          </a:xfrm>
        </p:grpSpPr>
        <p:sp>
          <p:nvSpPr>
            <p:cNvPr id="22561" name="Line 18"/>
            <p:cNvSpPr>
              <a:spLocks noChangeShapeType="1"/>
            </p:cNvSpPr>
            <p:nvPr/>
          </p:nvSpPr>
          <p:spPr bwMode="auto">
            <a:xfrm>
              <a:off x="1884" y="2901"/>
              <a:ext cx="14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977" name="Freeform 19"/>
            <p:cNvSpPr>
              <a:spLocks/>
            </p:cNvSpPr>
            <p:nvPr/>
          </p:nvSpPr>
          <p:spPr bwMode="auto">
            <a:xfrm>
              <a:off x="1977" y="2826"/>
              <a:ext cx="1089" cy="72"/>
            </a:xfrm>
            <a:custGeom>
              <a:avLst/>
              <a:gdLst>
                <a:gd name="T0" fmla="*/ 0 w 1089"/>
                <a:gd name="T1" fmla="*/ 72 h 72"/>
                <a:gd name="T2" fmla="*/ 0 w 1089"/>
                <a:gd name="T3" fmla="*/ 3 h 72"/>
                <a:gd name="T4" fmla="*/ 1089 w 1089"/>
                <a:gd name="T5" fmla="*/ 0 h 72"/>
                <a:gd name="T6" fmla="*/ 1089 w 1089"/>
                <a:gd name="T7" fmla="*/ 72 h 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89" h="72">
                  <a:moveTo>
                    <a:pt x="0" y="72"/>
                  </a:moveTo>
                  <a:lnTo>
                    <a:pt x="0" y="3"/>
                  </a:lnTo>
                  <a:lnTo>
                    <a:pt x="1089" y="0"/>
                  </a:lnTo>
                  <a:lnTo>
                    <a:pt x="1089" y="72"/>
                  </a:lnTo>
                </a:path>
              </a:pathLst>
            </a:custGeom>
            <a:solidFill>
              <a:srgbClr val="00CC66"/>
            </a:solidFill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2545" name="Line 20"/>
          <p:cNvSpPr>
            <a:spLocks noChangeShapeType="1"/>
          </p:cNvSpPr>
          <p:nvPr/>
        </p:nvSpPr>
        <p:spPr bwMode="auto">
          <a:xfrm>
            <a:off x="5441950" y="6024563"/>
            <a:ext cx="2228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2547" name="Text Box 22"/>
          <p:cNvSpPr txBox="1">
            <a:spLocks noChangeArrowheads="1"/>
          </p:cNvSpPr>
          <p:nvPr/>
        </p:nvSpPr>
        <p:spPr bwMode="auto">
          <a:xfrm rot="-5400000">
            <a:off x="3423444" y="5018882"/>
            <a:ext cx="1873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latin typeface="Arial" charset="0"/>
                <a:cs typeface="+mn-cs"/>
              </a:rPr>
              <a:t>frequency bands</a:t>
            </a:r>
          </a:p>
        </p:txBody>
      </p:sp>
      <p:sp>
        <p:nvSpPr>
          <p:cNvPr id="22548" name="Text Box 23"/>
          <p:cNvSpPr txBox="1">
            <a:spLocks noChangeArrowheads="1"/>
          </p:cNvSpPr>
          <p:nvPr/>
        </p:nvSpPr>
        <p:spPr bwMode="auto">
          <a:xfrm rot="67766">
            <a:off x="7332663" y="3960813"/>
            <a:ext cx="615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latin typeface="Arial" charset="0"/>
                <a:cs typeface="+mn-cs"/>
              </a:rPr>
              <a:t>time</a:t>
            </a:r>
          </a:p>
        </p:txBody>
      </p:sp>
      <p:sp>
        <p:nvSpPr>
          <p:cNvPr id="82964" name="Freeform 54"/>
          <p:cNvSpPr>
            <a:spLocks/>
          </p:cNvSpPr>
          <p:nvPr/>
        </p:nvSpPr>
        <p:spPr bwMode="auto">
          <a:xfrm>
            <a:off x="2032000" y="4348163"/>
            <a:ext cx="595313" cy="1538287"/>
          </a:xfrm>
          <a:custGeom>
            <a:avLst/>
            <a:gdLst>
              <a:gd name="T0" fmla="*/ 2147483647 w 375"/>
              <a:gd name="T1" fmla="*/ 0 h 969"/>
              <a:gd name="T2" fmla="*/ 0 w 375"/>
              <a:gd name="T3" fmla="*/ 2147483647 h 969"/>
              <a:gd name="T4" fmla="*/ 2147483647 w 375"/>
              <a:gd name="T5" fmla="*/ 2147483647 h 969"/>
              <a:gd name="T6" fmla="*/ 2147483647 w 375"/>
              <a:gd name="T7" fmla="*/ 0 h 96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75" h="969">
                <a:moveTo>
                  <a:pt x="375" y="0"/>
                </a:moveTo>
                <a:lnTo>
                  <a:pt x="0" y="485"/>
                </a:lnTo>
                <a:lnTo>
                  <a:pt x="375" y="969"/>
                </a:lnTo>
                <a:lnTo>
                  <a:pt x="375" y="0"/>
                </a:lnTo>
                <a:close/>
              </a:path>
            </a:pathLst>
          </a:custGeom>
          <a:gradFill rotWithShape="1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175" cmpd="sng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82965" name="Group 56"/>
          <p:cNvGrpSpPr>
            <a:grpSpLocks/>
          </p:cNvGrpSpPr>
          <p:nvPr/>
        </p:nvGrpSpPr>
        <p:grpSpPr bwMode="auto">
          <a:xfrm>
            <a:off x="293688" y="4986338"/>
            <a:ext cx="1666875" cy="314325"/>
            <a:chOff x="1614" y="1494"/>
            <a:chExt cx="1050" cy="198"/>
          </a:xfrm>
        </p:grpSpPr>
        <p:sp>
          <p:nvSpPr>
            <p:cNvPr id="22557" name="Rectangle 57"/>
            <p:cNvSpPr>
              <a:spLocks noChangeArrowheads="1"/>
            </p:cNvSpPr>
            <p:nvPr/>
          </p:nvSpPr>
          <p:spPr bwMode="auto">
            <a:xfrm>
              <a:off x="2358" y="1500"/>
              <a:ext cx="168" cy="17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35610" name="Freeform 58"/>
            <p:cNvSpPr>
              <a:spLocks/>
            </p:cNvSpPr>
            <p:nvPr/>
          </p:nvSpPr>
          <p:spPr bwMode="auto">
            <a:xfrm>
              <a:off x="1614" y="1494"/>
              <a:ext cx="896" cy="198"/>
            </a:xfrm>
            <a:custGeom>
              <a:avLst/>
              <a:gdLst>
                <a:gd name="T0" fmla="*/ 18 w 896"/>
                <a:gd name="T1" fmla="*/ 0 h 198"/>
                <a:gd name="T2" fmla="*/ 0 w 896"/>
                <a:gd name="T3" fmla="*/ 96 h 198"/>
                <a:gd name="T4" fmla="*/ 18 w 896"/>
                <a:gd name="T5" fmla="*/ 198 h 198"/>
                <a:gd name="T6" fmla="*/ 774 w 896"/>
                <a:gd name="T7" fmla="*/ 198 h 198"/>
                <a:gd name="T8" fmla="*/ 750 w 896"/>
                <a:gd name="T9" fmla="*/ 90 h 198"/>
                <a:gd name="T10" fmla="*/ 774 w 896"/>
                <a:gd name="T11" fmla="*/ 0 h 198"/>
                <a:gd name="T12" fmla="*/ 18 w 896"/>
                <a:gd name="T13" fmla="*/ 0 h 19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96" h="198">
                  <a:moveTo>
                    <a:pt x="18" y="0"/>
                  </a:moveTo>
                  <a:lnTo>
                    <a:pt x="0" y="96"/>
                  </a:lnTo>
                  <a:lnTo>
                    <a:pt x="18" y="198"/>
                  </a:lnTo>
                  <a:lnTo>
                    <a:pt x="774" y="198"/>
                  </a:lnTo>
                  <a:cubicBezTo>
                    <a:pt x="896" y="180"/>
                    <a:pt x="750" y="123"/>
                    <a:pt x="750" y="90"/>
                  </a:cubicBezTo>
                  <a:cubicBezTo>
                    <a:pt x="750" y="57"/>
                    <a:pt x="896" y="15"/>
                    <a:pt x="774" y="0"/>
                  </a:cubicBezTo>
                  <a:lnTo>
                    <a:pt x="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2559" name="Oval 59"/>
            <p:cNvSpPr>
              <a:spLocks noChangeArrowheads="1"/>
            </p:cNvSpPr>
            <p:nvPr/>
          </p:nvSpPr>
          <p:spPr bwMode="auto">
            <a:xfrm>
              <a:off x="2502" y="1506"/>
              <a:ext cx="62" cy="16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2560" name="Line 60"/>
            <p:cNvSpPr>
              <a:spLocks noChangeShapeType="1"/>
            </p:cNvSpPr>
            <p:nvPr/>
          </p:nvSpPr>
          <p:spPr bwMode="auto">
            <a:xfrm>
              <a:off x="2526" y="1584"/>
              <a:ext cx="1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82966" name="Freeform 65"/>
          <p:cNvSpPr>
            <a:spLocks/>
          </p:cNvSpPr>
          <p:nvPr/>
        </p:nvSpPr>
        <p:spPr bwMode="auto">
          <a:xfrm>
            <a:off x="2803525" y="5040313"/>
            <a:ext cx="892175" cy="173037"/>
          </a:xfrm>
          <a:custGeom>
            <a:avLst/>
            <a:gdLst>
              <a:gd name="T0" fmla="*/ 2147483647 w 562"/>
              <a:gd name="T1" fmla="*/ 2147483647 h 266"/>
              <a:gd name="T2" fmla="*/ 2147483647 w 562"/>
              <a:gd name="T3" fmla="*/ 2147483647 h 266"/>
              <a:gd name="T4" fmla="*/ 2147483647 w 562"/>
              <a:gd name="T5" fmla="*/ 2147483647 h 266"/>
              <a:gd name="T6" fmla="*/ 2147483647 w 562"/>
              <a:gd name="T7" fmla="*/ 0 h 266"/>
              <a:gd name="T8" fmla="*/ 2147483647 w 562"/>
              <a:gd name="T9" fmla="*/ 2147483647 h 266"/>
              <a:gd name="T10" fmla="*/ 2147483647 w 562"/>
              <a:gd name="T11" fmla="*/ 2147483647 h 266"/>
              <a:gd name="T12" fmla="*/ 2147483647 w 562"/>
              <a:gd name="T13" fmla="*/ 2147483647 h 266"/>
              <a:gd name="T14" fmla="*/ 2147483647 w 562"/>
              <a:gd name="T15" fmla="*/ 2147483647 h 266"/>
              <a:gd name="T16" fmla="*/ 2147483647 w 562"/>
              <a:gd name="T17" fmla="*/ 2147483647 h 266"/>
              <a:gd name="T18" fmla="*/ 2147483647 w 562"/>
              <a:gd name="T19" fmla="*/ 2147483647 h 266"/>
              <a:gd name="T20" fmla="*/ 2147483647 w 562"/>
              <a:gd name="T21" fmla="*/ 2147483647 h 26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562" h="266">
                <a:moveTo>
                  <a:pt x="4" y="264"/>
                </a:moveTo>
                <a:cubicBezTo>
                  <a:pt x="4" y="212"/>
                  <a:pt x="0" y="4"/>
                  <a:pt x="52" y="6"/>
                </a:cubicBezTo>
                <a:cubicBezTo>
                  <a:pt x="106" y="4"/>
                  <a:pt x="58" y="266"/>
                  <a:pt x="108" y="266"/>
                </a:cubicBezTo>
                <a:cubicBezTo>
                  <a:pt x="158" y="266"/>
                  <a:pt x="126" y="0"/>
                  <a:pt x="174" y="0"/>
                </a:cubicBezTo>
                <a:cubicBezTo>
                  <a:pt x="222" y="0"/>
                  <a:pt x="184" y="266"/>
                  <a:pt x="228" y="264"/>
                </a:cubicBezTo>
                <a:cubicBezTo>
                  <a:pt x="272" y="262"/>
                  <a:pt x="244" y="8"/>
                  <a:pt x="288" y="8"/>
                </a:cubicBezTo>
                <a:cubicBezTo>
                  <a:pt x="332" y="8"/>
                  <a:pt x="304" y="266"/>
                  <a:pt x="354" y="266"/>
                </a:cubicBezTo>
                <a:cubicBezTo>
                  <a:pt x="404" y="266"/>
                  <a:pt x="336" y="8"/>
                  <a:pt x="402" y="8"/>
                </a:cubicBezTo>
                <a:cubicBezTo>
                  <a:pt x="468" y="8"/>
                  <a:pt x="416" y="266"/>
                  <a:pt x="464" y="264"/>
                </a:cubicBezTo>
                <a:cubicBezTo>
                  <a:pt x="512" y="262"/>
                  <a:pt x="450" y="4"/>
                  <a:pt x="506" y="6"/>
                </a:cubicBezTo>
                <a:cubicBezTo>
                  <a:pt x="562" y="8"/>
                  <a:pt x="546" y="192"/>
                  <a:pt x="556" y="26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2967" name="Freeform 66"/>
          <p:cNvSpPr>
            <a:spLocks/>
          </p:cNvSpPr>
          <p:nvPr/>
        </p:nvSpPr>
        <p:spPr bwMode="auto">
          <a:xfrm>
            <a:off x="2846388" y="4270375"/>
            <a:ext cx="427037" cy="219075"/>
          </a:xfrm>
          <a:custGeom>
            <a:avLst/>
            <a:gdLst>
              <a:gd name="T0" fmla="*/ 2147483647 w 562"/>
              <a:gd name="T1" fmla="*/ 2147483647 h 266"/>
              <a:gd name="T2" fmla="*/ 2147483647 w 562"/>
              <a:gd name="T3" fmla="*/ 2147483647 h 266"/>
              <a:gd name="T4" fmla="*/ 2147483647 w 562"/>
              <a:gd name="T5" fmla="*/ 2147483647 h 266"/>
              <a:gd name="T6" fmla="*/ 2147483647 w 562"/>
              <a:gd name="T7" fmla="*/ 0 h 266"/>
              <a:gd name="T8" fmla="*/ 2147483647 w 562"/>
              <a:gd name="T9" fmla="*/ 2147483647 h 266"/>
              <a:gd name="T10" fmla="*/ 2147483647 w 562"/>
              <a:gd name="T11" fmla="*/ 2147483647 h 266"/>
              <a:gd name="T12" fmla="*/ 2147483647 w 562"/>
              <a:gd name="T13" fmla="*/ 2147483647 h 266"/>
              <a:gd name="T14" fmla="*/ 2147483647 w 562"/>
              <a:gd name="T15" fmla="*/ 2147483647 h 266"/>
              <a:gd name="T16" fmla="*/ 2147483647 w 562"/>
              <a:gd name="T17" fmla="*/ 2147483647 h 266"/>
              <a:gd name="T18" fmla="*/ 2147483647 w 562"/>
              <a:gd name="T19" fmla="*/ 2147483647 h 266"/>
              <a:gd name="T20" fmla="*/ 2147483647 w 562"/>
              <a:gd name="T21" fmla="*/ 2147483647 h 26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562" h="266">
                <a:moveTo>
                  <a:pt x="4" y="264"/>
                </a:moveTo>
                <a:cubicBezTo>
                  <a:pt x="4" y="212"/>
                  <a:pt x="0" y="4"/>
                  <a:pt x="52" y="6"/>
                </a:cubicBezTo>
                <a:cubicBezTo>
                  <a:pt x="106" y="4"/>
                  <a:pt x="58" y="266"/>
                  <a:pt x="108" y="266"/>
                </a:cubicBezTo>
                <a:cubicBezTo>
                  <a:pt x="158" y="266"/>
                  <a:pt x="126" y="0"/>
                  <a:pt x="174" y="0"/>
                </a:cubicBezTo>
                <a:cubicBezTo>
                  <a:pt x="222" y="0"/>
                  <a:pt x="184" y="266"/>
                  <a:pt x="228" y="264"/>
                </a:cubicBezTo>
                <a:cubicBezTo>
                  <a:pt x="272" y="262"/>
                  <a:pt x="244" y="8"/>
                  <a:pt x="288" y="8"/>
                </a:cubicBezTo>
                <a:cubicBezTo>
                  <a:pt x="332" y="8"/>
                  <a:pt x="304" y="266"/>
                  <a:pt x="354" y="266"/>
                </a:cubicBezTo>
                <a:cubicBezTo>
                  <a:pt x="404" y="266"/>
                  <a:pt x="336" y="8"/>
                  <a:pt x="402" y="8"/>
                </a:cubicBezTo>
                <a:cubicBezTo>
                  <a:pt x="468" y="8"/>
                  <a:pt x="416" y="266"/>
                  <a:pt x="464" y="264"/>
                </a:cubicBezTo>
                <a:cubicBezTo>
                  <a:pt x="512" y="262"/>
                  <a:pt x="450" y="4"/>
                  <a:pt x="506" y="6"/>
                </a:cubicBezTo>
                <a:cubicBezTo>
                  <a:pt x="562" y="8"/>
                  <a:pt x="546" y="192"/>
                  <a:pt x="556" y="26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2968" name="Freeform 68"/>
          <p:cNvSpPr>
            <a:spLocks/>
          </p:cNvSpPr>
          <p:nvPr/>
        </p:nvSpPr>
        <p:spPr bwMode="auto">
          <a:xfrm>
            <a:off x="2755900" y="6069013"/>
            <a:ext cx="989013" cy="185737"/>
          </a:xfrm>
          <a:custGeom>
            <a:avLst/>
            <a:gdLst>
              <a:gd name="T0" fmla="*/ 2147483647 w 623"/>
              <a:gd name="T1" fmla="*/ 2147483647 h 117"/>
              <a:gd name="T2" fmla="*/ 2147483647 w 623"/>
              <a:gd name="T3" fmla="*/ 2147483647 h 117"/>
              <a:gd name="T4" fmla="*/ 2147483647 w 623"/>
              <a:gd name="T5" fmla="*/ 2147483647 h 117"/>
              <a:gd name="T6" fmla="*/ 2147483647 w 623"/>
              <a:gd name="T7" fmla="*/ 0 h 117"/>
              <a:gd name="T8" fmla="*/ 2147483647 w 623"/>
              <a:gd name="T9" fmla="*/ 2147483647 h 117"/>
              <a:gd name="T10" fmla="*/ 2147483647 w 623"/>
              <a:gd name="T11" fmla="*/ 2147483647 h 11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23" h="117">
                <a:moveTo>
                  <a:pt x="20" y="113"/>
                </a:moveTo>
                <a:cubicBezTo>
                  <a:pt x="44" y="68"/>
                  <a:pt x="0" y="1"/>
                  <a:pt x="114" y="2"/>
                </a:cubicBezTo>
                <a:cubicBezTo>
                  <a:pt x="233" y="1"/>
                  <a:pt x="144" y="114"/>
                  <a:pt x="256" y="114"/>
                </a:cubicBezTo>
                <a:cubicBezTo>
                  <a:pt x="368" y="114"/>
                  <a:pt x="288" y="0"/>
                  <a:pt x="394" y="0"/>
                </a:cubicBezTo>
                <a:cubicBezTo>
                  <a:pt x="500" y="0"/>
                  <a:pt x="421" y="117"/>
                  <a:pt x="522" y="116"/>
                </a:cubicBezTo>
                <a:cubicBezTo>
                  <a:pt x="623" y="115"/>
                  <a:pt x="570" y="64"/>
                  <a:pt x="616" y="1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2554" name="Text Box 69"/>
          <p:cNvSpPr txBox="1">
            <a:spLocks noChangeArrowheads="1"/>
          </p:cNvSpPr>
          <p:nvPr/>
        </p:nvSpPr>
        <p:spPr bwMode="auto">
          <a:xfrm>
            <a:off x="442913" y="5699125"/>
            <a:ext cx="1289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latin typeface="Arial" charset="0"/>
                <a:cs typeface="+mn-cs"/>
              </a:rPr>
              <a:t>FDM cable</a:t>
            </a:r>
          </a:p>
        </p:txBody>
      </p:sp>
      <p:pic>
        <p:nvPicPr>
          <p:cNvPr id="82970" name="Picture 73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003300"/>
            <a:ext cx="8228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56" name="Rectangle 74"/>
          <p:cNvSpPr>
            <a:spLocks noGrp="1" noChangeArrowheads="1"/>
          </p:cNvSpPr>
          <p:nvPr>
            <p:ph type="title"/>
          </p:nvPr>
        </p:nvSpPr>
        <p:spPr>
          <a:xfrm>
            <a:off x="230188" y="206375"/>
            <a:ext cx="8629650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Channel partitioning MAC protocols: FDMA</a:t>
            </a:r>
          </a:p>
        </p:txBody>
      </p:sp>
      <p:sp>
        <p:nvSpPr>
          <p:cNvPr id="3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21</a:t>
            </a:fld>
            <a:endParaRPr lang="en-US" sz="1200" dirty="0">
              <a:latin typeface="Tahoma" charset="0"/>
            </a:endParaRPr>
          </a:p>
        </p:txBody>
      </p:sp>
      <p:sp>
        <p:nvSpPr>
          <p:cNvPr id="3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sp>
        <p:nvSpPr>
          <p:cNvPr id="34" name="Line 20"/>
          <p:cNvSpPr>
            <a:spLocks noChangeShapeType="1"/>
          </p:cNvSpPr>
          <p:nvPr/>
        </p:nvSpPr>
        <p:spPr bwMode="auto">
          <a:xfrm>
            <a:off x="5441950" y="6387919"/>
            <a:ext cx="2228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705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Random access protocols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44638"/>
            <a:ext cx="7772400" cy="4648200"/>
          </a:xfrm>
        </p:spPr>
        <p:txBody>
          <a:bodyPr/>
          <a:lstStyle/>
          <a:p>
            <a:pPr>
              <a:lnSpc>
                <a:spcPct val="75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when node has packet to send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transmit at full channel data rate R.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no </a:t>
            </a:r>
            <a:r>
              <a:rPr lang="en-US" i="1" dirty="0">
                <a:latin typeface="Gill Sans MT" charset="0"/>
              </a:rPr>
              <a:t>a priori</a:t>
            </a:r>
            <a:r>
              <a:rPr lang="en-US" dirty="0">
                <a:latin typeface="Gill Sans MT" charset="0"/>
              </a:rPr>
              <a:t> coordination among nodes</a:t>
            </a:r>
          </a:p>
          <a:p>
            <a:pPr>
              <a:lnSpc>
                <a:spcPct val="75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two or more transmitting nodes </a:t>
            </a:r>
            <a:r>
              <a:rPr lang="en-US" dirty="0">
                <a:latin typeface="MS Mincho" charset="0"/>
                <a:ea typeface="MS Mincho" charset="0"/>
                <a:cs typeface="MS Mincho" charset="0"/>
              </a:rPr>
              <a:t>➜</a:t>
            </a:r>
            <a:r>
              <a:rPr lang="en-US" dirty="0">
                <a:latin typeface="Gill Sans MT" charset="0"/>
                <a:cs typeface="+mn-cs"/>
              </a:rPr>
              <a:t> </a:t>
            </a:r>
            <a:r>
              <a:rPr lang="ja-JP" altLang="en-US">
                <a:latin typeface="Gill Sans MT" charset="0"/>
                <a:cs typeface="+mn-cs"/>
              </a:rPr>
              <a:t>“</a:t>
            </a:r>
            <a:r>
              <a:rPr lang="en-US" dirty="0">
                <a:latin typeface="Gill Sans MT" charset="0"/>
                <a:cs typeface="+mn-cs"/>
              </a:rPr>
              <a:t>collision</a:t>
            </a:r>
            <a:r>
              <a:rPr lang="ja-JP" altLang="en-US">
                <a:latin typeface="Gill Sans MT" charset="0"/>
                <a:cs typeface="+mn-cs"/>
              </a:rPr>
              <a:t>”</a:t>
            </a:r>
            <a:r>
              <a:rPr lang="en-US" dirty="0">
                <a:latin typeface="Gill Sans MT" charset="0"/>
                <a:cs typeface="+mn-cs"/>
              </a:rPr>
              <a:t>,</a:t>
            </a:r>
          </a:p>
          <a:p>
            <a:pPr>
              <a:lnSpc>
                <a:spcPct val="75000"/>
              </a:lnSpc>
              <a:defRPr/>
            </a:pP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random access MAC protocol</a:t>
            </a:r>
            <a:r>
              <a:rPr lang="en-US" dirty="0">
                <a:latin typeface="Gill Sans MT" charset="0"/>
                <a:cs typeface="+mn-cs"/>
              </a:rPr>
              <a:t> specifies: 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how to detect collisions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how to recover from collisions (e.g., via delayed retransmissions)</a:t>
            </a:r>
          </a:p>
          <a:p>
            <a:pPr>
              <a:lnSpc>
                <a:spcPct val="75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examples of random access MAC protocols: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slotted ALOHA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ALOHA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CSMA, CSMA/CD, CSMA/CA</a:t>
            </a:r>
          </a:p>
        </p:txBody>
      </p:sp>
      <p:pic>
        <p:nvPicPr>
          <p:cNvPr id="84997" name="Picture 4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" y="1039813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22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43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363"/>
            <a:ext cx="4954588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Slotted </a:t>
            </a:r>
            <a:r>
              <a:rPr lang="en-US" sz="4000" dirty="0">
                <a:latin typeface="Gill Sans MT" charset="0"/>
                <a:cs typeface="+mj-cs"/>
              </a:rPr>
              <a:t>ALOHA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54038" y="1522413"/>
            <a:ext cx="3989387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assumptions: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all frames same size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time divided into equal size slots (time to transmit 1 frame)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nodes start to transmit only slot beginning 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nodes are synchronized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if 2 or more nodes transmit in slot, all nodes detect collision</a:t>
            </a:r>
          </a:p>
        </p:txBody>
      </p:sp>
      <p:sp>
        <p:nvSpPr>
          <p:cNvPr id="31130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500188"/>
            <a:ext cx="4332288" cy="4648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operation: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when node obtains fresh frame, transmits in next slot</a:t>
            </a:r>
          </a:p>
          <a:p>
            <a:pPr lvl="1">
              <a:lnSpc>
                <a:spcPct val="90000"/>
              </a:lnSpc>
              <a:defRPr/>
            </a:pPr>
            <a:r>
              <a:rPr lang="en-US" i="1" dirty="0">
                <a:latin typeface="Gill Sans MT" charset="0"/>
              </a:rPr>
              <a:t>if no collision:</a:t>
            </a:r>
            <a:r>
              <a:rPr lang="en-US" dirty="0">
                <a:latin typeface="Gill Sans MT" charset="0"/>
              </a:rPr>
              <a:t> node can send new frame in next slot</a:t>
            </a:r>
          </a:p>
          <a:p>
            <a:pPr lvl="1">
              <a:lnSpc>
                <a:spcPct val="90000"/>
              </a:lnSpc>
              <a:defRPr/>
            </a:pPr>
            <a:r>
              <a:rPr lang="en-US" i="1" dirty="0">
                <a:latin typeface="Gill Sans MT" charset="0"/>
              </a:rPr>
              <a:t>if collision:</a:t>
            </a:r>
            <a:r>
              <a:rPr lang="en-US" dirty="0">
                <a:latin typeface="Gill Sans MT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Gill Sans MT" charset="0"/>
              </a:rPr>
              <a:t>node retransmits frame in each subsequent slot with prob. p </a:t>
            </a:r>
            <a:r>
              <a:rPr lang="en-US" dirty="0">
                <a:latin typeface="Gill Sans MT" charset="0"/>
              </a:rPr>
              <a:t>until success</a:t>
            </a:r>
          </a:p>
        </p:txBody>
      </p:sp>
      <p:pic>
        <p:nvPicPr>
          <p:cNvPr id="87046" name="Picture 7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920750"/>
            <a:ext cx="3656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23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93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6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" y="106363"/>
            <a:ext cx="4954588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Slotted </a:t>
            </a:r>
            <a:r>
              <a:rPr lang="en-US" sz="4000" dirty="0">
                <a:latin typeface="Gill Sans MT" charset="0"/>
                <a:cs typeface="+mj-cs"/>
              </a:rPr>
              <a:t>ALOHA</a:t>
            </a:r>
          </a:p>
        </p:txBody>
      </p:sp>
      <p:pic>
        <p:nvPicPr>
          <p:cNvPr id="89094" name="Picture 6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920750"/>
            <a:ext cx="3656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9095" name="Group 64"/>
          <p:cNvGrpSpPr>
            <a:grpSpLocks/>
          </p:cNvGrpSpPr>
          <p:nvPr/>
        </p:nvGrpSpPr>
        <p:grpSpPr bwMode="auto">
          <a:xfrm>
            <a:off x="1028700" y="1350963"/>
            <a:ext cx="6053138" cy="1938337"/>
            <a:chOff x="648" y="899"/>
            <a:chExt cx="3813" cy="1221"/>
          </a:xfrm>
        </p:grpSpPr>
        <p:grpSp>
          <p:nvGrpSpPr>
            <p:cNvPr id="89096" name="Group 9"/>
            <p:cNvGrpSpPr>
              <a:grpSpLocks/>
            </p:cNvGrpSpPr>
            <p:nvPr/>
          </p:nvGrpSpPr>
          <p:grpSpPr bwMode="auto">
            <a:xfrm>
              <a:off x="1193" y="899"/>
              <a:ext cx="283" cy="192"/>
              <a:chOff x="1185" y="903"/>
              <a:chExt cx="283" cy="192"/>
            </a:xfrm>
          </p:grpSpPr>
          <p:sp>
            <p:nvSpPr>
              <p:cNvPr id="25660" name="Rectangle 7"/>
              <p:cNvSpPr>
                <a:spLocks noChangeArrowheads="1"/>
              </p:cNvSpPr>
              <p:nvPr/>
            </p:nvSpPr>
            <p:spPr bwMode="auto">
              <a:xfrm>
                <a:off x="1185" y="924"/>
                <a:ext cx="283" cy="1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5661" name="Text Box 8"/>
              <p:cNvSpPr txBox="1">
                <a:spLocks noChangeArrowheads="1"/>
              </p:cNvSpPr>
              <p:nvPr/>
            </p:nvSpPr>
            <p:spPr bwMode="auto">
              <a:xfrm>
                <a:off x="1236" y="903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 smtClean="0">
                    <a:latin typeface="Arial" charset="0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89097" name="Group 10"/>
            <p:cNvGrpSpPr>
              <a:grpSpLocks/>
            </p:cNvGrpSpPr>
            <p:nvPr/>
          </p:nvGrpSpPr>
          <p:grpSpPr bwMode="auto">
            <a:xfrm>
              <a:off x="1811" y="901"/>
              <a:ext cx="283" cy="192"/>
              <a:chOff x="1185" y="903"/>
              <a:chExt cx="283" cy="192"/>
            </a:xfrm>
          </p:grpSpPr>
          <p:sp>
            <p:nvSpPr>
              <p:cNvPr id="25658" name="Rectangle 11"/>
              <p:cNvSpPr>
                <a:spLocks noChangeArrowheads="1"/>
              </p:cNvSpPr>
              <p:nvPr/>
            </p:nvSpPr>
            <p:spPr bwMode="auto">
              <a:xfrm>
                <a:off x="1185" y="924"/>
                <a:ext cx="283" cy="1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5659" name="Text Box 12"/>
              <p:cNvSpPr txBox="1">
                <a:spLocks noChangeArrowheads="1"/>
              </p:cNvSpPr>
              <p:nvPr/>
            </p:nvSpPr>
            <p:spPr bwMode="auto">
              <a:xfrm>
                <a:off x="1236" y="903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 smtClean="0">
                    <a:latin typeface="Arial" charset="0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89098" name="Group 13"/>
            <p:cNvGrpSpPr>
              <a:grpSpLocks/>
            </p:cNvGrpSpPr>
            <p:nvPr/>
          </p:nvGrpSpPr>
          <p:grpSpPr bwMode="auto">
            <a:xfrm>
              <a:off x="2779" y="902"/>
              <a:ext cx="283" cy="192"/>
              <a:chOff x="1185" y="903"/>
              <a:chExt cx="283" cy="192"/>
            </a:xfrm>
          </p:grpSpPr>
          <p:sp>
            <p:nvSpPr>
              <p:cNvPr id="25656" name="Rectangle 14"/>
              <p:cNvSpPr>
                <a:spLocks noChangeArrowheads="1"/>
              </p:cNvSpPr>
              <p:nvPr/>
            </p:nvSpPr>
            <p:spPr bwMode="auto">
              <a:xfrm>
                <a:off x="1185" y="924"/>
                <a:ext cx="283" cy="1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5657" name="Text Box 15"/>
              <p:cNvSpPr txBox="1">
                <a:spLocks noChangeArrowheads="1"/>
              </p:cNvSpPr>
              <p:nvPr/>
            </p:nvSpPr>
            <p:spPr bwMode="auto">
              <a:xfrm>
                <a:off x="1236" y="903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 smtClean="0">
                    <a:latin typeface="Arial" charset="0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89099" name="Group 16"/>
            <p:cNvGrpSpPr>
              <a:grpSpLocks/>
            </p:cNvGrpSpPr>
            <p:nvPr/>
          </p:nvGrpSpPr>
          <p:grpSpPr bwMode="auto">
            <a:xfrm>
              <a:off x="3419" y="899"/>
              <a:ext cx="283" cy="192"/>
              <a:chOff x="1185" y="903"/>
              <a:chExt cx="283" cy="192"/>
            </a:xfrm>
          </p:grpSpPr>
          <p:sp>
            <p:nvSpPr>
              <p:cNvPr id="25654" name="Rectangle 17"/>
              <p:cNvSpPr>
                <a:spLocks noChangeArrowheads="1"/>
              </p:cNvSpPr>
              <p:nvPr/>
            </p:nvSpPr>
            <p:spPr bwMode="auto">
              <a:xfrm>
                <a:off x="1185" y="924"/>
                <a:ext cx="283" cy="1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5655" name="Text Box 18"/>
              <p:cNvSpPr txBox="1">
                <a:spLocks noChangeArrowheads="1"/>
              </p:cNvSpPr>
              <p:nvPr/>
            </p:nvSpPr>
            <p:spPr bwMode="auto">
              <a:xfrm>
                <a:off x="1236" y="903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 smtClean="0">
                    <a:latin typeface="Arial" charset="0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89100" name="Group 24"/>
            <p:cNvGrpSpPr>
              <a:grpSpLocks/>
            </p:cNvGrpSpPr>
            <p:nvPr/>
          </p:nvGrpSpPr>
          <p:grpSpPr bwMode="auto">
            <a:xfrm>
              <a:off x="1194" y="1225"/>
              <a:ext cx="283" cy="192"/>
              <a:chOff x="4584" y="1229"/>
              <a:chExt cx="283" cy="192"/>
            </a:xfrm>
          </p:grpSpPr>
          <p:sp>
            <p:nvSpPr>
              <p:cNvPr id="25652" name="Rectangle 20"/>
              <p:cNvSpPr>
                <a:spLocks noChangeArrowheads="1"/>
              </p:cNvSpPr>
              <p:nvPr/>
            </p:nvSpPr>
            <p:spPr bwMode="auto">
              <a:xfrm>
                <a:off x="4584" y="1247"/>
                <a:ext cx="283" cy="169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5653" name="Text Box 21"/>
              <p:cNvSpPr txBox="1">
                <a:spLocks noChangeArrowheads="1"/>
              </p:cNvSpPr>
              <p:nvPr/>
            </p:nvSpPr>
            <p:spPr bwMode="auto">
              <a:xfrm>
                <a:off x="4636" y="1229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 smtClean="0">
                    <a:latin typeface="Arial" charset="0"/>
                    <a:cs typeface="+mn-cs"/>
                  </a:rPr>
                  <a:t>2</a:t>
                </a:r>
              </a:p>
            </p:txBody>
          </p:sp>
        </p:grpSp>
        <p:grpSp>
          <p:nvGrpSpPr>
            <p:cNvPr id="89101" name="Group 31"/>
            <p:cNvGrpSpPr>
              <a:grpSpLocks/>
            </p:cNvGrpSpPr>
            <p:nvPr/>
          </p:nvGrpSpPr>
          <p:grpSpPr bwMode="auto">
            <a:xfrm>
              <a:off x="1195" y="1546"/>
              <a:ext cx="283" cy="192"/>
              <a:chOff x="4827" y="1591"/>
              <a:chExt cx="283" cy="192"/>
            </a:xfrm>
          </p:grpSpPr>
          <p:sp>
            <p:nvSpPr>
              <p:cNvPr id="25650" name="Rectangle 22"/>
              <p:cNvSpPr>
                <a:spLocks noChangeArrowheads="1"/>
              </p:cNvSpPr>
              <p:nvPr/>
            </p:nvSpPr>
            <p:spPr bwMode="auto">
              <a:xfrm>
                <a:off x="4827" y="1609"/>
                <a:ext cx="283" cy="169"/>
              </a:xfrm>
              <a:prstGeom prst="rect">
                <a:avLst/>
              </a:prstGeom>
              <a:solidFill>
                <a:srgbClr val="D6009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5651" name="Text Box 23"/>
              <p:cNvSpPr txBox="1">
                <a:spLocks noChangeArrowheads="1"/>
              </p:cNvSpPr>
              <p:nvPr/>
            </p:nvSpPr>
            <p:spPr bwMode="auto">
              <a:xfrm>
                <a:off x="4872" y="1591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 smtClean="0">
                    <a:latin typeface="Arial" charset="0"/>
                    <a:cs typeface="+mn-cs"/>
                  </a:rPr>
                  <a:t>3</a:t>
                </a:r>
              </a:p>
            </p:txBody>
          </p:sp>
        </p:grpSp>
        <p:grpSp>
          <p:nvGrpSpPr>
            <p:cNvPr id="89102" name="Group 25"/>
            <p:cNvGrpSpPr>
              <a:grpSpLocks/>
            </p:cNvGrpSpPr>
            <p:nvPr/>
          </p:nvGrpSpPr>
          <p:grpSpPr bwMode="auto">
            <a:xfrm>
              <a:off x="1817" y="1226"/>
              <a:ext cx="283" cy="192"/>
              <a:chOff x="4584" y="1229"/>
              <a:chExt cx="283" cy="192"/>
            </a:xfrm>
          </p:grpSpPr>
          <p:sp>
            <p:nvSpPr>
              <p:cNvPr id="25648" name="Rectangle 26"/>
              <p:cNvSpPr>
                <a:spLocks noChangeArrowheads="1"/>
              </p:cNvSpPr>
              <p:nvPr/>
            </p:nvSpPr>
            <p:spPr bwMode="auto">
              <a:xfrm>
                <a:off x="4584" y="1247"/>
                <a:ext cx="283" cy="169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5649" name="Text Box 27"/>
              <p:cNvSpPr txBox="1">
                <a:spLocks noChangeArrowheads="1"/>
              </p:cNvSpPr>
              <p:nvPr/>
            </p:nvSpPr>
            <p:spPr bwMode="auto">
              <a:xfrm>
                <a:off x="4636" y="1229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 smtClean="0">
                    <a:latin typeface="Arial" charset="0"/>
                    <a:cs typeface="+mn-cs"/>
                  </a:rPr>
                  <a:t>2</a:t>
                </a:r>
              </a:p>
            </p:txBody>
          </p:sp>
        </p:grpSp>
        <p:grpSp>
          <p:nvGrpSpPr>
            <p:cNvPr id="89103" name="Group 28"/>
            <p:cNvGrpSpPr>
              <a:grpSpLocks/>
            </p:cNvGrpSpPr>
            <p:nvPr/>
          </p:nvGrpSpPr>
          <p:grpSpPr bwMode="auto">
            <a:xfrm>
              <a:off x="2143" y="1227"/>
              <a:ext cx="283" cy="192"/>
              <a:chOff x="4584" y="1229"/>
              <a:chExt cx="283" cy="192"/>
            </a:xfrm>
          </p:grpSpPr>
          <p:sp>
            <p:nvSpPr>
              <p:cNvPr id="25646" name="Rectangle 29"/>
              <p:cNvSpPr>
                <a:spLocks noChangeArrowheads="1"/>
              </p:cNvSpPr>
              <p:nvPr/>
            </p:nvSpPr>
            <p:spPr bwMode="auto">
              <a:xfrm>
                <a:off x="4584" y="1247"/>
                <a:ext cx="283" cy="169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5647" name="Text Box 30"/>
              <p:cNvSpPr txBox="1">
                <a:spLocks noChangeArrowheads="1"/>
              </p:cNvSpPr>
              <p:nvPr/>
            </p:nvSpPr>
            <p:spPr bwMode="auto">
              <a:xfrm>
                <a:off x="4636" y="1229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 smtClean="0">
                    <a:latin typeface="Arial" charset="0"/>
                    <a:cs typeface="+mn-cs"/>
                  </a:rPr>
                  <a:t>2</a:t>
                </a:r>
              </a:p>
            </p:txBody>
          </p:sp>
        </p:grpSp>
        <p:grpSp>
          <p:nvGrpSpPr>
            <p:cNvPr id="89104" name="Group 32"/>
            <p:cNvGrpSpPr>
              <a:grpSpLocks/>
            </p:cNvGrpSpPr>
            <p:nvPr/>
          </p:nvGrpSpPr>
          <p:grpSpPr bwMode="auto">
            <a:xfrm>
              <a:off x="2780" y="1547"/>
              <a:ext cx="283" cy="192"/>
              <a:chOff x="4827" y="1591"/>
              <a:chExt cx="283" cy="192"/>
            </a:xfrm>
          </p:grpSpPr>
          <p:sp>
            <p:nvSpPr>
              <p:cNvPr id="25644" name="Rectangle 33"/>
              <p:cNvSpPr>
                <a:spLocks noChangeArrowheads="1"/>
              </p:cNvSpPr>
              <p:nvPr/>
            </p:nvSpPr>
            <p:spPr bwMode="auto">
              <a:xfrm>
                <a:off x="4827" y="1609"/>
                <a:ext cx="283" cy="169"/>
              </a:xfrm>
              <a:prstGeom prst="rect">
                <a:avLst/>
              </a:prstGeom>
              <a:solidFill>
                <a:srgbClr val="D6009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5645" name="Text Box 34"/>
              <p:cNvSpPr txBox="1">
                <a:spLocks noChangeArrowheads="1"/>
              </p:cNvSpPr>
              <p:nvPr/>
            </p:nvSpPr>
            <p:spPr bwMode="auto">
              <a:xfrm>
                <a:off x="4872" y="1591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 smtClean="0">
                    <a:latin typeface="Arial" charset="0"/>
                    <a:cs typeface="+mn-cs"/>
                  </a:rPr>
                  <a:t>3</a:t>
                </a:r>
              </a:p>
            </p:txBody>
          </p:sp>
        </p:grpSp>
        <p:grpSp>
          <p:nvGrpSpPr>
            <p:cNvPr id="89105" name="Group 35"/>
            <p:cNvGrpSpPr>
              <a:grpSpLocks/>
            </p:cNvGrpSpPr>
            <p:nvPr/>
          </p:nvGrpSpPr>
          <p:grpSpPr bwMode="auto">
            <a:xfrm>
              <a:off x="3732" y="1548"/>
              <a:ext cx="283" cy="192"/>
              <a:chOff x="4827" y="1591"/>
              <a:chExt cx="283" cy="192"/>
            </a:xfrm>
          </p:grpSpPr>
          <p:sp>
            <p:nvSpPr>
              <p:cNvPr id="25642" name="Rectangle 36"/>
              <p:cNvSpPr>
                <a:spLocks noChangeArrowheads="1"/>
              </p:cNvSpPr>
              <p:nvPr/>
            </p:nvSpPr>
            <p:spPr bwMode="auto">
              <a:xfrm>
                <a:off x="4827" y="1609"/>
                <a:ext cx="283" cy="169"/>
              </a:xfrm>
              <a:prstGeom prst="rect">
                <a:avLst/>
              </a:prstGeom>
              <a:solidFill>
                <a:srgbClr val="D6009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5643" name="Text Box 37"/>
              <p:cNvSpPr txBox="1">
                <a:spLocks noChangeArrowheads="1"/>
              </p:cNvSpPr>
              <p:nvPr/>
            </p:nvSpPr>
            <p:spPr bwMode="auto">
              <a:xfrm>
                <a:off x="4872" y="1591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 smtClean="0">
                    <a:latin typeface="Arial" charset="0"/>
                    <a:cs typeface="+mn-cs"/>
                  </a:rPr>
                  <a:t>3</a:t>
                </a:r>
              </a:p>
            </p:txBody>
          </p:sp>
        </p:grpSp>
        <p:sp>
          <p:nvSpPr>
            <p:cNvPr id="25619" name="Text Box 38"/>
            <p:cNvSpPr txBox="1">
              <a:spLocks noChangeArrowheads="1"/>
            </p:cNvSpPr>
            <p:nvPr/>
          </p:nvSpPr>
          <p:spPr bwMode="auto">
            <a:xfrm>
              <a:off x="659" y="921"/>
              <a:ext cx="45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 smtClean="0">
                  <a:latin typeface="Arial" charset="0"/>
                  <a:cs typeface="+mn-cs"/>
                </a:rPr>
                <a:t>node 1</a:t>
              </a:r>
            </a:p>
          </p:txBody>
        </p:sp>
        <p:sp>
          <p:nvSpPr>
            <p:cNvPr id="25620" name="Text Box 39"/>
            <p:cNvSpPr txBox="1">
              <a:spLocks noChangeArrowheads="1"/>
            </p:cNvSpPr>
            <p:nvPr/>
          </p:nvSpPr>
          <p:spPr bwMode="auto">
            <a:xfrm>
              <a:off x="648" y="1245"/>
              <a:ext cx="45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 smtClean="0">
                  <a:latin typeface="Arial" charset="0"/>
                  <a:cs typeface="+mn-cs"/>
                </a:rPr>
                <a:t>node 2</a:t>
              </a:r>
            </a:p>
          </p:txBody>
        </p:sp>
        <p:sp>
          <p:nvSpPr>
            <p:cNvPr id="25621" name="Text Box 40"/>
            <p:cNvSpPr txBox="1">
              <a:spLocks noChangeArrowheads="1"/>
            </p:cNvSpPr>
            <p:nvPr/>
          </p:nvSpPr>
          <p:spPr bwMode="auto">
            <a:xfrm>
              <a:off x="677" y="1562"/>
              <a:ext cx="45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 smtClean="0">
                  <a:latin typeface="Arial" charset="0"/>
                  <a:cs typeface="+mn-cs"/>
                </a:rPr>
                <a:t>node 3</a:t>
              </a:r>
            </a:p>
          </p:txBody>
        </p:sp>
        <p:sp>
          <p:nvSpPr>
            <p:cNvPr id="25622" name="Line 41"/>
            <p:cNvSpPr>
              <a:spLocks noChangeShapeType="1"/>
            </p:cNvSpPr>
            <p:nvPr/>
          </p:nvSpPr>
          <p:spPr bwMode="auto">
            <a:xfrm>
              <a:off x="1179" y="1882"/>
              <a:ext cx="32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623" name="Line 42"/>
            <p:cNvSpPr>
              <a:spLocks noChangeShapeType="1"/>
            </p:cNvSpPr>
            <p:nvPr/>
          </p:nvSpPr>
          <p:spPr bwMode="auto">
            <a:xfrm>
              <a:off x="1181" y="1819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624" name="Line 43"/>
            <p:cNvSpPr>
              <a:spLocks noChangeShapeType="1"/>
            </p:cNvSpPr>
            <p:nvPr/>
          </p:nvSpPr>
          <p:spPr bwMode="auto">
            <a:xfrm>
              <a:off x="1496" y="1819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625" name="Line 44"/>
            <p:cNvSpPr>
              <a:spLocks noChangeShapeType="1"/>
            </p:cNvSpPr>
            <p:nvPr/>
          </p:nvSpPr>
          <p:spPr bwMode="auto">
            <a:xfrm>
              <a:off x="1813" y="1817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626" name="Line 45"/>
            <p:cNvSpPr>
              <a:spLocks noChangeShapeType="1"/>
            </p:cNvSpPr>
            <p:nvPr/>
          </p:nvSpPr>
          <p:spPr bwMode="auto">
            <a:xfrm>
              <a:off x="2132" y="1819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627" name="Line 46"/>
            <p:cNvSpPr>
              <a:spLocks noChangeShapeType="1"/>
            </p:cNvSpPr>
            <p:nvPr/>
          </p:nvSpPr>
          <p:spPr bwMode="auto">
            <a:xfrm>
              <a:off x="2450" y="1817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628" name="Line 47"/>
            <p:cNvSpPr>
              <a:spLocks noChangeShapeType="1"/>
            </p:cNvSpPr>
            <p:nvPr/>
          </p:nvSpPr>
          <p:spPr bwMode="auto">
            <a:xfrm>
              <a:off x="2770" y="1819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629" name="Line 48"/>
            <p:cNvSpPr>
              <a:spLocks noChangeShapeType="1"/>
            </p:cNvSpPr>
            <p:nvPr/>
          </p:nvSpPr>
          <p:spPr bwMode="auto">
            <a:xfrm>
              <a:off x="3088" y="1819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630" name="Line 49"/>
            <p:cNvSpPr>
              <a:spLocks noChangeShapeType="1"/>
            </p:cNvSpPr>
            <p:nvPr/>
          </p:nvSpPr>
          <p:spPr bwMode="auto">
            <a:xfrm>
              <a:off x="3406" y="1817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631" name="Line 50"/>
            <p:cNvSpPr>
              <a:spLocks noChangeShapeType="1"/>
            </p:cNvSpPr>
            <p:nvPr/>
          </p:nvSpPr>
          <p:spPr bwMode="auto">
            <a:xfrm>
              <a:off x="3726" y="1815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632" name="Line 51"/>
            <p:cNvSpPr>
              <a:spLocks noChangeShapeType="1"/>
            </p:cNvSpPr>
            <p:nvPr/>
          </p:nvSpPr>
          <p:spPr bwMode="auto">
            <a:xfrm>
              <a:off x="4034" y="1813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633" name="Text Box 54"/>
            <p:cNvSpPr txBox="1">
              <a:spLocks noChangeArrowheads="1"/>
            </p:cNvSpPr>
            <p:nvPr/>
          </p:nvSpPr>
          <p:spPr bwMode="auto">
            <a:xfrm>
              <a:off x="1220" y="1883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 smtClean="0">
                  <a:solidFill>
                    <a:srgbClr val="000099"/>
                  </a:solidFill>
                  <a:latin typeface="Arial" charset="0"/>
                  <a:cs typeface="+mn-cs"/>
                </a:rPr>
                <a:t>C</a:t>
              </a:r>
            </a:p>
          </p:txBody>
        </p:sp>
        <p:sp>
          <p:nvSpPr>
            <p:cNvPr id="25634" name="Text Box 55"/>
            <p:cNvSpPr txBox="1">
              <a:spLocks noChangeArrowheads="1"/>
            </p:cNvSpPr>
            <p:nvPr/>
          </p:nvSpPr>
          <p:spPr bwMode="auto">
            <a:xfrm>
              <a:off x="1862" y="1889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 smtClean="0">
                  <a:solidFill>
                    <a:srgbClr val="000099"/>
                  </a:solidFill>
                  <a:latin typeface="Arial" charset="0"/>
                  <a:cs typeface="+mn-cs"/>
                </a:rPr>
                <a:t>C</a:t>
              </a:r>
            </a:p>
          </p:txBody>
        </p:sp>
        <p:sp>
          <p:nvSpPr>
            <p:cNvPr id="25635" name="Text Box 56"/>
            <p:cNvSpPr txBox="1">
              <a:spLocks noChangeArrowheads="1"/>
            </p:cNvSpPr>
            <p:nvPr/>
          </p:nvSpPr>
          <p:spPr bwMode="auto">
            <a:xfrm>
              <a:off x="2816" y="1889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 smtClean="0">
                  <a:solidFill>
                    <a:srgbClr val="000099"/>
                  </a:solidFill>
                  <a:latin typeface="Arial" charset="0"/>
                  <a:cs typeface="+mn-cs"/>
                </a:rPr>
                <a:t>C</a:t>
              </a:r>
            </a:p>
          </p:txBody>
        </p:sp>
        <p:sp>
          <p:nvSpPr>
            <p:cNvPr id="25636" name="Text Box 58"/>
            <p:cNvSpPr txBox="1">
              <a:spLocks noChangeArrowheads="1"/>
            </p:cNvSpPr>
            <p:nvPr/>
          </p:nvSpPr>
          <p:spPr bwMode="auto">
            <a:xfrm>
              <a:off x="2186" y="1889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 smtClean="0">
                  <a:solidFill>
                    <a:srgbClr val="000099"/>
                  </a:solidFill>
                  <a:latin typeface="Arial" charset="0"/>
                  <a:cs typeface="+mn-cs"/>
                </a:rPr>
                <a:t>S</a:t>
              </a:r>
            </a:p>
          </p:txBody>
        </p:sp>
        <p:sp>
          <p:nvSpPr>
            <p:cNvPr id="25637" name="Text Box 59"/>
            <p:cNvSpPr txBox="1">
              <a:spLocks noChangeArrowheads="1"/>
            </p:cNvSpPr>
            <p:nvPr/>
          </p:nvSpPr>
          <p:spPr bwMode="auto">
            <a:xfrm>
              <a:off x="3446" y="1889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 smtClean="0">
                  <a:solidFill>
                    <a:srgbClr val="000099"/>
                  </a:solidFill>
                  <a:latin typeface="Arial" charset="0"/>
                  <a:cs typeface="+mn-cs"/>
                </a:rPr>
                <a:t>S</a:t>
              </a:r>
            </a:p>
          </p:txBody>
        </p:sp>
        <p:sp>
          <p:nvSpPr>
            <p:cNvPr id="25638" name="Text Box 60"/>
            <p:cNvSpPr txBox="1">
              <a:spLocks noChangeArrowheads="1"/>
            </p:cNvSpPr>
            <p:nvPr/>
          </p:nvSpPr>
          <p:spPr bwMode="auto">
            <a:xfrm>
              <a:off x="3752" y="1883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 smtClean="0">
                  <a:solidFill>
                    <a:srgbClr val="000099"/>
                  </a:solidFill>
                  <a:latin typeface="Arial" charset="0"/>
                  <a:cs typeface="+mn-cs"/>
                </a:rPr>
                <a:t>S</a:t>
              </a:r>
            </a:p>
          </p:txBody>
        </p:sp>
        <p:sp>
          <p:nvSpPr>
            <p:cNvPr id="25639" name="Text Box 61"/>
            <p:cNvSpPr txBox="1">
              <a:spLocks noChangeArrowheads="1"/>
            </p:cNvSpPr>
            <p:nvPr/>
          </p:nvSpPr>
          <p:spPr bwMode="auto">
            <a:xfrm>
              <a:off x="1544" y="1883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 smtClean="0">
                  <a:solidFill>
                    <a:srgbClr val="000099"/>
                  </a:solidFill>
                  <a:latin typeface="Arial" charset="0"/>
                  <a:cs typeface="+mn-cs"/>
                </a:rPr>
                <a:t>E</a:t>
              </a:r>
            </a:p>
          </p:txBody>
        </p:sp>
        <p:sp>
          <p:nvSpPr>
            <p:cNvPr id="25640" name="Text Box 62"/>
            <p:cNvSpPr txBox="1">
              <a:spLocks noChangeArrowheads="1"/>
            </p:cNvSpPr>
            <p:nvPr/>
          </p:nvSpPr>
          <p:spPr bwMode="auto">
            <a:xfrm>
              <a:off x="2504" y="1889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 smtClean="0">
                  <a:solidFill>
                    <a:srgbClr val="000099"/>
                  </a:solidFill>
                  <a:latin typeface="Arial" charset="0"/>
                  <a:cs typeface="+mn-cs"/>
                </a:rPr>
                <a:t>E</a:t>
              </a:r>
            </a:p>
          </p:txBody>
        </p:sp>
        <p:sp>
          <p:nvSpPr>
            <p:cNvPr id="25641" name="Text Box 63"/>
            <p:cNvSpPr txBox="1">
              <a:spLocks noChangeArrowheads="1"/>
            </p:cNvSpPr>
            <p:nvPr/>
          </p:nvSpPr>
          <p:spPr bwMode="auto">
            <a:xfrm>
              <a:off x="3134" y="1889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 smtClean="0">
                  <a:solidFill>
                    <a:srgbClr val="000099"/>
                  </a:solidFill>
                  <a:latin typeface="Arial" charset="0"/>
                  <a:cs typeface="+mn-cs"/>
                </a:rPr>
                <a:t>E</a:t>
              </a:r>
            </a:p>
          </p:txBody>
        </p:sp>
      </p:grpSp>
      <p:sp>
        <p:nvSpPr>
          <p:cNvPr id="6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24</a:t>
            </a:fld>
            <a:endParaRPr lang="en-US" sz="1200" dirty="0">
              <a:latin typeface="Tahoma" charset="0"/>
            </a:endParaRPr>
          </a:p>
        </p:txBody>
      </p:sp>
      <p:sp>
        <p:nvSpPr>
          <p:cNvPr id="6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sp>
        <p:nvSpPr>
          <p:cNvPr id="64" name="Text Box 9"/>
          <p:cNvSpPr txBox="1">
            <a:spLocks noChangeArrowheads="1"/>
          </p:cNvSpPr>
          <p:nvPr/>
        </p:nvSpPr>
        <p:spPr bwMode="auto">
          <a:xfrm>
            <a:off x="698501" y="3515284"/>
            <a:ext cx="3554412" cy="1191095"/>
          </a:xfrm>
          <a:prstGeom prst="rect">
            <a:avLst/>
          </a:prstGeom>
          <a:noFill/>
          <a:ln w="2540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  <a:defRPr/>
            </a:pPr>
            <a:r>
              <a:rPr lang="en-US" sz="2400" dirty="0" smtClean="0">
                <a:solidFill>
                  <a:srgbClr val="CC0000"/>
                </a:solidFill>
                <a:latin typeface="Gill Sans MT" charset="0"/>
                <a:cs typeface="+mn-cs"/>
              </a:rPr>
              <a:t>efficiency</a:t>
            </a:r>
            <a:r>
              <a:rPr lang="en-US" sz="2000" i="0" dirty="0" smtClean="0">
                <a:latin typeface="Gill Sans MT" charset="0"/>
                <a:cs typeface="+mn-cs"/>
              </a:rPr>
              <a:t>: long-run </a:t>
            </a:r>
            <a:br>
              <a:rPr lang="en-US" sz="2000" i="0" dirty="0" smtClean="0">
                <a:latin typeface="Gill Sans MT" charset="0"/>
                <a:cs typeface="+mn-cs"/>
              </a:rPr>
            </a:br>
            <a:r>
              <a:rPr lang="en-US" sz="2000" i="0" dirty="0" smtClean="0">
                <a:latin typeface="Gill Sans MT" charset="0"/>
                <a:cs typeface="+mn-cs"/>
              </a:rPr>
              <a:t>fraction of successful slots </a:t>
            </a:r>
            <a:br>
              <a:rPr lang="en-US" sz="2000" i="0" dirty="0" smtClean="0">
                <a:latin typeface="Gill Sans MT" charset="0"/>
                <a:cs typeface="+mn-cs"/>
              </a:rPr>
            </a:br>
            <a:r>
              <a:rPr lang="en-US" sz="2000" i="0" dirty="0" smtClean="0">
                <a:latin typeface="Gill Sans MT" charset="0"/>
                <a:cs typeface="+mn-cs"/>
              </a:rPr>
              <a:t>(many nodes, all with many frames to send)</a:t>
            </a:r>
          </a:p>
        </p:txBody>
      </p:sp>
      <p:sp>
        <p:nvSpPr>
          <p:cNvPr id="65" name="Rectangle 3"/>
          <p:cNvSpPr txBox="1">
            <a:spLocks noChangeArrowheads="1"/>
          </p:cNvSpPr>
          <p:nvPr/>
        </p:nvSpPr>
        <p:spPr bwMode="auto">
          <a:xfrm>
            <a:off x="558800" y="4955382"/>
            <a:ext cx="3810000" cy="312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defRPr/>
            </a:pPr>
            <a:r>
              <a:rPr lang="en-US" sz="2000" i="1" kern="0" dirty="0" smtClean="0">
                <a:latin typeface="Gill Sans MT" charset="0"/>
                <a:cs typeface="+mn-cs"/>
              </a:rPr>
              <a:t>suppose:</a:t>
            </a:r>
            <a:r>
              <a:rPr lang="en-US" sz="2000" kern="0" dirty="0" smtClean="0">
                <a:latin typeface="Gill Sans MT" charset="0"/>
                <a:cs typeface="+mn-cs"/>
              </a:rPr>
              <a:t> </a:t>
            </a:r>
            <a:r>
              <a:rPr lang="en-US" sz="2000" i="1" kern="0" dirty="0" smtClean="0">
                <a:latin typeface="Gill Sans MT" charset="0"/>
                <a:cs typeface="+mn-cs"/>
              </a:rPr>
              <a:t>N</a:t>
            </a:r>
            <a:r>
              <a:rPr lang="en-US" sz="2000" kern="0" dirty="0" smtClean="0">
                <a:latin typeface="Gill Sans MT" charset="0"/>
                <a:cs typeface="+mn-cs"/>
              </a:rPr>
              <a:t> nodes, each transmits with prob. </a:t>
            </a:r>
            <a:r>
              <a:rPr lang="en-US" sz="2000" i="1" kern="0" dirty="0" smtClean="0">
                <a:latin typeface="Gill Sans MT" charset="0"/>
                <a:cs typeface="+mn-cs"/>
              </a:rPr>
              <a:t>p</a:t>
            </a:r>
          </a:p>
          <a:p>
            <a:pPr>
              <a:defRPr/>
            </a:pPr>
            <a:r>
              <a:rPr lang="en-US" sz="2000" kern="0" dirty="0" smtClean="0">
                <a:latin typeface="Gill Sans MT" charset="0"/>
                <a:cs typeface="+mn-cs"/>
              </a:rPr>
              <a:t>Prob. that </a:t>
            </a:r>
            <a:r>
              <a:rPr lang="en-US" sz="2000" i="1" kern="0" dirty="0" smtClean="0">
                <a:latin typeface="Gill Sans MT" charset="0"/>
                <a:cs typeface="+mn-cs"/>
              </a:rPr>
              <a:t>any</a:t>
            </a:r>
            <a:r>
              <a:rPr lang="en-US" sz="2000" kern="0" dirty="0" smtClean="0">
                <a:latin typeface="Gill Sans MT" charset="0"/>
                <a:cs typeface="+mn-cs"/>
              </a:rPr>
              <a:t> node has a success = </a:t>
            </a:r>
            <a:r>
              <a:rPr lang="en-US" sz="2000" i="1" kern="0" dirty="0" smtClean="0">
                <a:latin typeface="Gill Sans MT" charset="0"/>
                <a:cs typeface="+mn-cs"/>
              </a:rPr>
              <a:t>Np(1-p)</a:t>
            </a:r>
            <a:r>
              <a:rPr lang="en-US" sz="2000" b="1" i="1" kern="0" baseline="30000" dirty="0" smtClean="0">
                <a:latin typeface="Gill Sans MT" charset="0"/>
                <a:cs typeface="+mn-cs"/>
              </a:rPr>
              <a:t>N-1</a:t>
            </a:r>
            <a:endParaRPr lang="en-US" sz="2000" i="1" kern="0" dirty="0">
              <a:latin typeface="Gill Sans MT" charset="0"/>
              <a:cs typeface="+mn-cs"/>
            </a:endParaRPr>
          </a:p>
        </p:txBody>
      </p:sp>
      <p:sp>
        <p:nvSpPr>
          <p:cNvPr id="66" name="Rectangle 7"/>
          <p:cNvSpPr txBox="1">
            <a:spLocks noChangeArrowheads="1"/>
          </p:cNvSpPr>
          <p:nvPr/>
        </p:nvSpPr>
        <p:spPr bwMode="auto">
          <a:xfrm>
            <a:off x="4553853" y="3515284"/>
            <a:ext cx="3810000" cy="3017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defRPr/>
            </a:pPr>
            <a:r>
              <a:rPr lang="en-US" sz="2000" kern="0" dirty="0" smtClean="0">
                <a:latin typeface="Gill Sans MT" charset="0"/>
                <a:cs typeface="+mn-cs"/>
              </a:rPr>
              <a:t>max efficiency: find </a:t>
            </a:r>
            <a:r>
              <a:rPr lang="en-US" sz="2000" i="1" kern="0" dirty="0" smtClean="0">
                <a:latin typeface="Gill Sans MT" charset="0"/>
                <a:cs typeface="+mn-cs"/>
              </a:rPr>
              <a:t>p* </a:t>
            </a:r>
            <a:r>
              <a:rPr lang="en-US" sz="2000" kern="0" dirty="0" smtClean="0">
                <a:latin typeface="Gill Sans MT" charset="0"/>
                <a:cs typeface="+mn-cs"/>
              </a:rPr>
              <a:t>that maximizes </a:t>
            </a:r>
            <a:r>
              <a:rPr lang="en-US" sz="2000" i="1" kern="0" dirty="0" smtClean="0">
                <a:latin typeface="Gill Sans MT" charset="0"/>
                <a:cs typeface="+mn-cs"/>
              </a:rPr>
              <a:t>Np(1-p)</a:t>
            </a:r>
            <a:r>
              <a:rPr lang="en-US" sz="2000" b="1" i="1" kern="0" baseline="30000" dirty="0" smtClean="0">
                <a:latin typeface="Gill Sans MT" charset="0"/>
                <a:cs typeface="+mn-cs"/>
              </a:rPr>
              <a:t>N-1</a:t>
            </a:r>
          </a:p>
          <a:p>
            <a:pPr>
              <a:defRPr/>
            </a:pPr>
            <a:r>
              <a:rPr lang="en-US" sz="2000" kern="0" dirty="0" smtClean="0">
                <a:latin typeface="Gill Sans MT" charset="0"/>
                <a:cs typeface="+mn-cs"/>
              </a:rPr>
              <a:t>take limit of </a:t>
            </a:r>
            <a:r>
              <a:rPr lang="en-US" sz="2000" i="1" kern="0" dirty="0" smtClean="0">
                <a:latin typeface="Gill Sans MT" charset="0"/>
                <a:cs typeface="+mn-cs"/>
              </a:rPr>
              <a:t>Np*(1-p*)</a:t>
            </a:r>
            <a:r>
              <a:rPr lang="en-US" sz="2000" b="1" i="1" kern="0" baseline="30000" dirty="0" smtClean="0">
                <a:latin typeface="Gill Sans MT" charset="0"/>
                <a:cs typeface="+mn-cs"/>
              </a:rPr>
              <a:t>N-1 </a:t>
            </a:r>
            <a:r>
              <a:rPr lang="en-US" sz="2000" kern="0" dirty="0" smtClean="0">
                <a:latin typeface="Gill Sans MT" charset="0"/>
                <a:cs typeface="+mn-cs"/>
              </a:rPr>
              <a:t>as </a:t>
            </a:r>
            <a:r>
              <a:rPr lang="en-US" sz="2000" i="1" kern="0" dirty="0" smtClean="0">
                <a:latin typeface="Gill Sans MT" charset="0"/>
                <a:cs typeface="+mn-cs"/>
              </a:rPr>
              <a:t>N</a:t>
            </a:r>
            <a:r>
              <a:rPr lang="en-US" sz="2000" kern="0" dirty="0" smtClean="0">
                <a:latin typeface="Gill Sans MT" charset="0"/>
                <a:cs typeface="+mn-cs"/>
              </a:rPr>
              <a:t> goes to infinity, gives:</a:t>
            </a:r>
          </a:p>
          <a:p>
            <a:pPr>
              <a:buFont typeface="Wingdings" charset="0"/>
              <a:buNone/>
              <a:defRPr/>
            </a:pPr>
            <a:r>
              <a:rPr lang="en-US" sz="2000" kern="0" dirty="0" smtClean="0">
                <a:latin typeface="Gill Sans MT" charset="0"/>
                <a:cs typeface="+mn-cs"/>
              </a:rPr>
              <a:t>    </a:t>
            </a:r>
            <a:r>
              <a:rPr lang="en-US" sz="2000" i="1" kern="0" dirty="0" smtClean="0">
                <a:solidFill>
                  <a:srgbClr val="CC0000"/>
                </a:solidFill>
                <a:latin typeface="Gill Sans MT" charset="0"/>
                <a:cs typeface="+mn-cs"/>
              </a:rPr>
              <a:t>max efficiency = 1/e = .37</a:t>
            </a:r>
            <a:endParaRPr lang="en-US" sz="2000" b="1" i="1" kern="0" baseline="30000" dirty="0">
              <a:solidFill>
                <a:srgbClr val="CC0000"/>
              </a:solidFill>
              <a:latin typeface="Gill Sans MT" charset="0"/>
              <a:cs typeface="+mn-cs"/>
            </a:endParaRPr>
          </a:p>
        </p:txBody>
      </p:sp>
      <p:sp>
        <p:nvSpPr>
          <p:cNvPr id="67" name="Text Box 10"/>
          <p:cNvSpPr txBox="1">
            <a:spLocks noChangeArrowheads="1"/>
          </p:cNvSpPr>
          <p:nvPr/>
        </p:nvSpPr>
        <p:spPr bwMode="auto">
          <a:xfrm>
            <a:off x="5008562" y="5206206"/>
            <a:ext cx="2568575" cy="119109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  <a:defRPr/>
            </a:pPr>
            <a:r>
              <a:rPr lang="en-US" sz="2400" dirty="0" smtClean="0">
                <a:solidFill>
                  <a:srgbClr val="CC0000"/>
                </a:solidFill>
                <a:latin typeface="Gill Sans MT" charset="0"/>
                <a:cs typeface="+mn-cs"/>
              </a:rPr>
              <a:t>at best:</a:t>
            </a:r>
            <a:r>
              <a:rPr lang="en-US" sz="2000" i="0" dirty="0" smtClean="0">
                <a:latin typeface="Gill Sans MT" charset="0"/>
                <a:cs typeface="+mn-cs"/>
              </a:rPr>
              <a:t> channel</a:t>
            </a:r>
          </a:p>
          <a:p>
            <a:pPr>
              <a:lnSpc>
                <a:spcPct val="85000"/>
              </a:lnSpc>
              <a:defRPr/>
            </a:pPr>
            <a:r>
              <a:rPr lang="en-US" sz="2000" i="0" dirty="0" smtClean="0">
                <a:latin typeface="Gill Sans MT" charset="0"/>
                <a:cs typeface="+mn-cs"/>
              </a:rPr>
              <a:t>used for useful </a:t>
            </a:r>
          </a:p>
          <a:p>
            <a:pPr>
              <a:lnSpc>
                <a:spcPct val="85000"/>
              </a:lnSpc>
              <a:defRPr/>
            </a:pPr>
            <a:r>
              <a:rPr lang="en-US" sz="2000" i="0" dirty="0" smtClean="0">
                <a:latin typeface="Gill Sans MT" charset="0"/>
                <a:cs typeface="+mn-cs"/>
              </a:rPr>
              <a:t>transmissions 37%</a:t>
            </a:r>
          </a:p>
          <a:p>
            <a:pPr>
              <a:lnSpc>
                <a:spcPct val="85000"/>
              </a:lnSpc>
              <a:defRPr/>
            </a:pPr>
            <a:r>
              <a:rPr lang="en-US" sz="2000" i="0" dirty="0" smtClean="0">
                <a:latin typeface="Gill Sans MT" charset="0"/>
                <a:cs typeface="+mn-cs"/>
              </a:rPr>
              <a:t>of time!</a:t>
            </a:r>
          </a:p>
        </p:txBody>
      </p:sp>
      <p:sp>
        <p:nvSpPr>
          <p:cNvPr id="68" name="Text Box 11"/>
          <p:cNvSpPr txBox="1">
            <a:spLocks noChangeArrowheads="1"/>
          </p:cNvSpPr>
          <p:nvPr/>
        </p:nvSpPr>
        <p:spPr bwMode="auto">
          <a:xfrm>
            <a:off x="7650162" y="5079206"/>
            <a:ext cx="466794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8800" dirty="0" smtClean="0">
                <a:solidFill>
                  <a:srgbClr val="CC0000"/>
                </a:solidFill>
                <a:latin typeface="Gill Sans MT" charset="0"/>
                <a:cs typeface="+mn-cs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78812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7" name="Picture 5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13" y="950913"/>
            <a:ext cx="5942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081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Pure (unslotted) </a:t>
            </a:r>
            <a:r>
              <a:rPr lang="en-US" sz="4000" dirty="0">
                <a:latin typeface="Gill Sans MT" charset="0"/>
                <a:cs typeface="+mj-cs"/>
              </a:rPr>
              <a:t>ALOHA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22400"/>
            <a:ext cx="8343900" cy="4648200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unslotted Aloha: simpler, no synchronization</a:t>
            </a:r>
          </a:p>
          <a:p>
            <a:pPr>
              <a:defRPr/>
            </a:pPr>
            <a:r>
              <a:rPr lang="en-US" sz="2400" dirty="0" smtClean="0">
                <a:latin typeface="Gill Sans MT" charset="0"/>
                <a:cs typeface="+mn-cs"/>
              </a:rPr>
              <a:t>collision </a:t>
            </a:r>
            <a:r>
              <a:rPr lang="en-US" sz="2400" dirty="0">
                <a:latin typeface="Gill Sans MT" charset="0"/>
                <a:cs typeface="+mn-cs"/>
              </a:rPr>
              <a:t>probability increases: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frame sent at </a:t>
            </a:r>
            <a:r>
              <a:rPr lang="en-US" dirty="0" smtClean="0">
                <a:latin typeface="Gill Sans MT" charset="0"/>
              </a:rPr>
              <a:t>[t-1,t] </a:t>
            </a:r>
            <a:r>
              <a:rPr lang="en-US" dirty="0">
                <a:latin typeface="Gill Sans MT" charset="0"/>
              </a:rPr>
              <a:t>collides with </a:t>
            </a:r>
            <a:r>
              <a:rPr lang="en-US" dirty="0" smtClean="0">
                <a:latin typeface="Gill Sans MT" charset="0"/>
              </a:rPr>
              <a:t>frames </a:t>
            </a:r>
            <a:r>
              <a:rPr lang="en-US" dirty="0">
                <a:latin typeface="Gill Sans MT" charset="0"/>
              </a:rPr>
              <a:t>sent </a:t>
            </a:r>
            <a:r>
              <a:rPr lang="en-US" dirty="0" smtClean="0">
                <a:latin typeface="Gill Sans MT" charset="0"/>
              </a:rPr>
              <a:t>at t-1 and t</a:t>
            </a:r>
            <a:endParaRPr lang="en-US" dirty="0">
              <a:latin typeface="Gill Sans MT" charset="0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25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423160" y="2648750"/>
            <a:ext cx="4594640" cy="2068727"/>
            <a:chOff x="2488474" y="2589967"/>
            <a:chExt cx="4594640" cy="2068727"/>
          </a:xfrm>
        </p:grpSpPr>
        <p:cxnSp>
          <p:nvCxnSpPr>
            <p:cNvPr id="3" name="Straight Arrow Connector 2"/>
            <p:cNvCxnSpPr/>
            <p:nvPr/>
          </p:nvCxnSpPr>
          <p:spPr bwMode="auto">
            <a:xfrm>
              <a:off x="2488474" y="4147457"/>
              <a:ext cx="3278777" cy="1331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" name="Straight Connector 4"/>
            <p:cNvCxnSpPr/>
            <p:nvPr/>
          </p:nvCxnSpPr>
          <p:spPr bwMode="auto">
            <a:xfrm>
              <a:off x="2971800" y="2860765"/>
              <a:ext cx="0" cy="142385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4161336" y="2860765"/>
              <a:ext cx="0" cy="142385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5358220" y="2860765"/>
              <a:ext cx="0" cy="142385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" name="Straight Arrow Connector 6"/>
            <p:cNvCxnSpPr/>
            <p:nvPr/>
          </p:nvCxnSpPr>
          <p:spPr bwMode="auto">
            <a:xfrm flipV="1">
              <a:off x="2971800" y="3174274"/>
              <a:ext cx="1189536" cy="653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Straight Arrow Connector 15"/>
            <p:cNvCxnSpPr/>
            <p:nvPr/>
          </p:nvCxnSpPr>
          <p:spPr bwMode="auto">
            <a:xfrm flipV="1">
              <a:off x="4172222" y="3180805"/>
              <a:ext cx="1189536" cy="653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" name="Rectangle 9"/>
            <p:cNvSpPr/>
            <p:nvPr/>
          </p:nvSpPr>
          <p:spPr bwMode="auto">
            <a:xfrm>
              <a:off x="3371039" y="3416217"/>
              <a:ext cx="1227908" cy="222069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90017" y="3351422"/>
              <a:ext cx="14697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node i’s frame</a:t>
              </a:r>
              <a:endParaRPr lang="en-US" sz="16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805775" y="4249438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t-1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002659" y="4270589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153036" y="4289362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t+1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801994" y="3932035"/>
              <a:ext cx="12811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node j’s </a:t>
              </a:r>
            </a:p>
            <a:p>
              <a:r>
                <a:rPr lang="en-US" sz="1600" dirty="0" smtClean="0"/>
                <a:t>time system</a:t>
              </a:r>
              <a:endParaRPr lang="en-US" sz="16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66090" y="2589967"/>
              <a:ext cx="14403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will collide with node </a:t>
              </a:r>
              <a:r>
                <a:rPr lang="en-US" sz="1600" dirty="0" err="1" smtClean="0"/>
                <a:t>i</a:t>
              </a:r>
              <a:endParaRPr lang="en-US" sz="16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169572" y="2599724"/>
              <a:ext cx="14403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will collide with node </a:t>
              </a:r>
              <a:r>
                <a:rPr lang="en-US" sz="1600" dirty="0" err="1" smtClean="0"/>
                <a:t>i</a:t>
              </a:r>
              <a:endParaRPr lang="en-US" sz="1600" dirty="0"/>
            </a:p>
          </p:txBody>
        </p:sp>
      </p:grp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612775" y="4846064"/>
            <a:ext cx="8264525" cy="1486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sz="2000" kern="0" dirty="0" smtClean="0">
                <a:latin typeface="Gill Sans MT" charset="0"/>
                <a:cs typeface="+mn-cs"/>
              </a:rPr>
              <a:t>P(success by node </a:t>
            </a:r>
            <a:r>
              <a:rPr lang="en-US" sz="2000" kern="0" dirty="0" err="1" smtClean="0">
                <a:latin typeface="Gill Sans MT" charset="0"/>
                <a:cs typeface="+mn-cs"/>
              </a:rPr>
              <a:t>i</a:t>
            </a:r>
            <a:r>
              <a:rPr lang="en-US" sz="2000" kern="0" dirty="0" smtClean="0">
                <a:latin typeface="Gill Sans MT" charset="0"/>
                <a:cs typeface="+mn-cs"/>
              </a:rPr>
              <a:t>) = P(node </a:t>
            </a:r>
            <a:r>
              <a:rPr lang="en-US" sz="2000" kern="0" dirty="0" err="1" smtClean="0">
                <a:latin typeface="Gill Sans MT" charset="0"/>
                <a:cs typeface="+mn-cs"/>
              </a:rPr>
              <a:t>i</a:t>
            </a:r>
            <a:r>
              <a:rPr lang="en-US" sz="2000" kern="0" dirty="0" smtClean="0">
                <a:latin typeface="Gill Sans MT" charset="0"/>
                <a:cs typeface="+mn-cs"/>
              </a:rPr>
              <a:t> transmits)</a:t>
            </a:r>
            <a:r>
              <a:rPr lang="en-US" sz="2000" kern="0" baseline="16000" dirty="0" smtClean="0">
                <a:latin typeface="Gill Sans MT" charset="0"/>
                <a:cs typeface="+mn-cs"/>
              </a:rPr>
              <a:t>.</a:t>
            </a:r>
            <a:r>
              <a:rPr lang="en-US" sz="2000" kern="0" dirty="0" smtClean="0">
                <a:latin typeface="Gill Sans MT" charset="0"/>
                <a:cs typeface="+mn-cs"/>
              </a:rPr>
              <a:t>P(no other transmits in [t-1,t+1]</a:t>
            </a:r>
          </a:p>
          <a:p>
            <a:pPr>
              <a:buFont typeface="Wingdings" charset="0"/>
              <a:buNone/>
              <a:defRPr/>
            </a:pPr>
            <a:r>
              <a:rPr lang="en-US" sz="2400" i="1" kern="0" dirty="0" smtClean="0">
                <a:latin typeface="Gill Sans MT" charset="0"/>
                <a:cs typeface="+mn-cs"/>
              </a:rPr>
              <a:t>                          = p </a:t>
            </a:r>
            <a:r>
              <a:rPr lang="en-US" sz="2400" i="1" kern="0" baseline="16000" dirty="0" smtClean="0">
                <a:latin typeface="Gill Sans MT" charset="0"/>
                <a:cs typeface="+mn-cs"/>
              </a:rPr>
              <a:t>. </a:t>
            </a:r>
            <a:r>
              <a:rPr lang="en-US" sz="2400" i="1" kern="0" dirty="0" smtClean="0">
                <a:latin typeface="Gill Sans MT" charset="0"/>
                <a:cs typeface="+mn-cs"/>
              </a:rPr>
              <a:t>(1-p)</a:t>
            </a:r>
            <a:r>
              <a:rPr lang="en-US" sz="2400" b="1" i="1" kern="0" baseline="30000" dirty="0" smtClean="0">
                <a:latin typeface="Gill Sans MT" charset="0"/>
                <a:cs typeface="+mn-cs"/>
              </a:rPr>
              <a:t>2(N-1)</a:t>
            </a:r>
            <a:r>
              <a:rPr lang="en-US" sz="2400" i="1" kern="0" baseline="16000" dirty="0" smtClean="0">
                <a:latin typeface="Gill Sans MT" charset="0"/>
                <a:cs typeface="+mn-cs"/>
              </a:rPr>
              <a:t> </a:t>
            </a:r>
            <a:r>
              <a:rPr lang="en-US" sz="2400" b="1" kern="0" baseline="30000" dirty="0" smtClean="0">
                <a:latin typeface="Gill Sans MT" charset="0"/>
                <a:cs typeface="+mn-cs"/>
              </a:rPr>
              <a:t>                                                    </a:t>
            </a:r>
            <a:r>
              <a:rPr lang="en-US" sz="2400" b="1" i="1" kern="0" baseline="30000" dirty="0" smtClean="0">
                <a:latin typeface="Gill Sans MT" charset="0"/>
                <a:cs typeface="+mn-cs"/>
              </a:rPr>
              <a:t>     </a:t>
            </a:r>
            <a:endParaRPr lang="en-US" kern="0" baseline="16000" dirty="0" smtClean="0">
              <a:latin typeface="Gill Sans MT" charset="0"/>
              <a:cs typeface="+mn-cs"/>
            </a:endParaRPr>
          </a:p>
          <a:p>
            <a:pPr>
              <a:buFont typeface="Wingdings" charset="0"/>
              <a:buNone/>
              <a:defRPr/>
            </a:pPr>
            <a:r>
              <a:rPr lang="en-US" kern="0" baseline="16000" dirty="0" smtClean="0">
                <a:latin typeface="Gill Sans MT" charset="0"/>
                <a:cs typeface="+mn-cs"/>
              </a:rPr>
              <a:t>… choosing optimum p and then letting N</a:t>
            </a:r>
            <a:r>
              <a:rPr lang="en-US" i="1" kern="0" baseline="1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i="1" kern="0" baseline="16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∞</a:t>
            </a:r>
            <a:r>
              <a:rPr lang="en-US" kern="0" baseline="16000" dirty="0" smtClean="0">
                <a:latin typeface="Gill Sans MT" charset="0"/>
                <a:cs typeface="+mn-cs"/>
              </a:rPr>
              <a:t> </a:t>
            </a:r>
          </a:p>
          <a:p>
            <a:pPr>
              <a:buFont typeface="Wingdings" charset="0"/>
              <a:buNone/>
              <a:defRPr/>
            </a:pPr>
            <a:r>
              <a:rPr lang="en-US" kern="0" baseline="16000" dirty="0" smtClean="0">
                <a:latin typeface="Gill Sans MT" charset="0"/>
                <a:cs typeface="+mn-cs"/>
              </a:rPr>
              <a:t>                         </a:t>
            </a:r>
            <a:r>
              <a:rPr lang="en-US" i="1" kern="0" baseline="16000" dirty="0" smtClean="0">
                <a:latin typeface="Gill Sans MT" charset="0"/>
                <a:cs typeface="+mn-cs"/>
              </a:rPr>
              <a:t>         </a:t>
            </a:r>
            <a:r>
              <a:rPr lang="en-US" sz="2400" i="1" kern="0" dirty="0" smtClean="0">
                <a:latin typeface="Gill Sans MT" charset="0"/>
                <a:cs typeface="+mn-cs"/>
              </a:rPr>
              <a:t>= 1/(2e) = 0.18</a:t>
            </a:r>
            <a:r>
              <a:rPr lang="en-US" i="1" kern="0" baseline="16000" dirty="0" smtClean="0">
                <a:latin typeface="Gill Sans MT" charset="0"/>
                <a:cs typeface="+mn-cs"/>
              </a:rPr>
              <a:t> </a:t>
            </a:r>
            <a:r>
              <a:rPr lang="en-US" kern="0" dirty="0" smtClean="0">
                <a:latin typeface="Gill Sans MT" charset="0"/>
                <a:cs typeface="+mn-cs"/>
              </a:rPr>
              <a:t>	</a:t>
            </a:r>
            <a:endParaRPr lang="en-US" kern="0" dirty="0">
              <a:latin typeface="Gill Sans MT" charset="0"/>
              <a:cs typeface="+mn-cs"/>
            </a:endParaRPr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5168548" y="5855029"/>
            <a:ext cx="15986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i="0" dirty="0" smtClean="0">
                <a:solidFill>
                  <a:srgbClr val="CC0000"/>
                </a:solidFill>
                <a:latin typeface="Gill Sans MT" charset="0"/>
                <a:cs typeface="+mn-cs"/>
              </a:rPr>
              <a:t>even </a:t>
            </a:r>
            <a:r>
              <a:rPr lang="en-US" sz="2400" dirty="0" smtClean="0">
                <a:solidFill>
                  <a:srgbClr val="CC0000"/>
                </a:solidFill>
                <a:latin typeface="Gill Sans MT" charset="0"/>
                <a:cs typeface="+mn-cs"/>
              </a:rPr>
              <a:t>worse</a:t>
            </a:r>
            <a:r>
              <a:rPr lang="en-US" sz="2400" i="0" dirty="0" smtClean="0">
                <a:solidFill>
                  <a:srgbClr val="CC0000"/>
                </a:solidFill>
                <a:latin typeface="Gill Sans MT" charset="0"/>
                <a:cs typeface="+mn-cs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71060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3" name="Picture 4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8" y="1004889"/>
            <a:ext cx="2705629" cy="16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333375" y="228600"/>
            <a:ext cx="8464550" cy="1143000"/>
          </a:xfrm>
        </p:spPr>
        <p:txBody>
          <a:bodyPr/>
          <a:lstStyle/>
          <a:p>
            <a:pPr>
              <a:defRPr/>
            </a:pPr>
            <a:r>
              <a:rPr lang="en-US" sz="4000" dirty="0" smtClean="0">
                <a:latin typeface="Gill Sans MT" charset="0"/>
                <a:cs typeface="+mj-cs"/>
              </a:rPr>
              <a:t>Review</a:t>
            </a:r>
            <a:endParaRPr lang="en-US" dirty="0">
              <a:latin typeface="Gill Sans MT" charset="0"/>
              <a:cs typeface="+mj-cs"/>
            </a:endParaRP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06525" y="1662113"/>
            <a:ext cx="6467475" cy="324643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What </a:t>
            </a:r>
            <a:r>
              <a:rPr lang="en-US" dirty="0"/>
              <a:t>is the main responsibility of link layer? </a:t>
            </a:r>
          </a:p>
          <a:p>
            <a:pPr>
              <a:defRPr/>
            </a:pPr>
            <a:r>
              <a:rPr lang="en-US" dirty="0" smtClean="0">
                <a:cs typeface="+mn-cs"/>
              </a:rPr>
              <a:t>Where do link layer modules “live”?</a:t>
            </a:r>
          </a:p>
          <a:p>
            <a:pPr>
              <a:defRPr/>
            </a:pPr>
            <a:r>
              <a:rPr lang="en-US" dirty="0" smtClean="0">
                <a:cs typeface="+mn-cs"/>
              </a:rPr>
              <a:t>How is link layer implemented in a host?</a:t>
            </a:r>
          </a:p>
          <a:p>
            <a:pPr>
              <a:defRPr/>
            </a:pPr>
            <a:r>
              <a:rPr lang="en-US" dirty="0" smtClean="0">
                <a:cs typeface="+mn-cs"/>
              </a:rPr>
              <a:t>What are the communication entities at link layer?</a:t>
            </a:r>
          </a:p>
          <a:p>
            <a:pPr>
              <a:defRPr/>
            </a:pPr>
            <a:r>
              <a:rPr lang="en-US" dirty="0" smtClean="0">
                <a:cs typeface="+mn-cs"/>
              </a:rPr>
              <a:t>EDC codes: parity check, checksum, CRC</a:t>
            </a:r>
          </a:p>
          <a:p>
            <a:pPr>
              <a:defRPr/>
            </a:pPr>
            <a:r>
              <a:rPr lang="en-US" dirty="0" smtClean="0">
                <a:cs typeface="+mn-cs"/>
              </a:rPr>
              <a:t>What are the 3 broad classes of multiple access protocols? What do they control?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26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35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3" name="Picture 4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8" y="100488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333375" y="228600"/>
            <a:ext cx="846455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CSMA (carrier sense multiple access)</a:t>
            </a:r>
            <a:endParaRPr lang="en-US" dirty="0">
              <a:latin typeface="Gill Sans MT" charset="0"/>
              <a:cs typeface="+mj-cs"/>
            </a:endParaRP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06525" y="1662113"/>
            <a:ext cx="6467475" cy="3246437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3600" i="1" dirty="0">
                <a:solidFill>
                  <a:srgbClr val="CC0000"/>
                </a:solidFill>
                <a:cs typeface="+mn-cs"/>
              </a:rPr>
              <a:t>CSMA</a:t>
            </a:r>
            <a:r>
              <a:rPr lang="en-US" sz="3600" dirty="0">
                <a:solidFill>
                  <a:srgbClr val="FF0000"/>
                </a:solidFill>
                <a:cs typeface="+mn-cs"/>
              </a:rPr>
              <a:t>:</a:t>
            </a:r>
            <a:r>
              <a:rPr lang="en-US" sz="3200" dirty="0">
                <a:cs typeface="+mn-cs"/>
              </a:rPr>
              <a:t> </a:t>
            </a:r>
            <a:r>
              <a:rPr lang="en-US" sz="3200" dirty="0" smtClean="0">
                <a:cs typeface="+mn-cs"/>
              </a:rPr>
              <a:t>“listen </a:t>
            </a:r>
            <a:r>
              <a:rPr lang="en-US" sz="3200" dirty="0">
                <a:cs typeface="+mn-cs"/>
              </a:rPr>
              <a:t>before </a:t>
            </a:r>
            <a:r>
              <a:rPr lang="en-US" sz="3200" dirty="0" smtClean="0">
                <a:cs typeface="+mn-cs"/>
              </a:rPr>
              <a:t>transmit”</a:t>
            </a:r>
            <a:endParaRPr lang="en-US" sz="3200" dirty="0">
              <a:cs typeface="+mn-cs"/>
            </a:endParaRPr>
          </a:p>
          <a:p>
            <a:pPr>
              <a:defRPr/>
            </a:pPr>
            <a:r>
              <a:rPr lang="en-US" dirty="0">
                <a:solidFill>
                  <a:srgbClr val="000099"/>
                </a:solidFill>
                <a:cs typeface="+mn-cs"/>
              </a:rPr>
              <a:t>if channel sensed idle:</a:t>
            </a:r>
            <a:r>
              <a:rPr lang="en-US" dirty="0">
                <a:cs typeface="+mn-cs"/>
              </a:rPr>
              <a:t> transmit entire frame</a:t>
            </a:r>
          </a:p>
          <a:p>
            <a:pPr>
              <a:defRPr/>
            </a:pPr>
            <a:r>
              <a:rPr lang="en-US" dirty="0">
                <a:solidFill>
                  <a:srgbClr val="000099"/>
                </a:solidFill>
                <a:cs typeface="+mn-cs"/>
              </a:rPr>
              <a:t>if channel sensed busy</a:t>
            </a:r>
            <a:r>
              <a:rPr lang="en-US" dirty="0">
                <a:cs typeface="+mn-cs"/>
              </a:rPr>
              <a:t>, defer transmission 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/>
            </a:r>
            <a:br>
              <a:rPr lang="en-US" dirty="0">
                <a:cs typeface="+mn-cs"/>
              </a:rPr>
            </a:br>
            <a:endParaRPr lang="en-US" dirty="0">
              <a:cs typeface="+mn-cs"/>
            </a:endParaRPr>
          </a:p>
          <a:p>
            <a:pPr>
              <a:defRPr/>
            </a:pPr>
            <a:r>
              <a:rPr lang="en-US" dirty="0">
                <a:cs typeface="+mn-cs"/>
              </a:rPr>
              <a:t>human analogy: don</a:t>
            </a:r>
            <a:r>
              <a:rPr lang="ja-JP" altLang="en-US" dirty="0">
                <a:cs typeface="+mn-cs"/>
              </a:rPr>
              <a:t>’</a:t>
            </a:r>
            <a:r>
              <a:rPr lang="en-US" dirty="0">
                <a:cs typeface="+mn-cs"/>
              </a:rPr>
              <a:t>t interrupt others!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27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11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CSMA collisions</a:t>
            </a:r>
          </a:p>
        </p:txBody>
      </p:sp>
      <p:sp>
        <p:nvSpPr>
          <p:cNvPr id="30725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533399" y="1600200"/>
            <a:ext cx="3732213" cy="4648200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collisions </a:t>
            </a: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can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 still occur: </a:t>
            </a:r>
            <a:r>
              <a:rPr lang="en-US" sz="2400" dirty="0">
                <a:latin typeface="Gill Sans MT" charset="0"/>
                <a:cs typeface="+mn-cs"/>
              </a:rPr>
              <a:t>propagation delay means  two nodes may not hear each </a:t>
            </a:r>
            <a:r>
              <a:rPr lang="en-US" sz="2400" dirty="0" smtClean="0">
                <a:latin typeface="Gill Sans MT" charset="0"/>
                <a:cs typeface="+mn-cs"/>
              </a:rPr>
              <a:t>other’s transmission</a:t>
            </a:r>
            <a:endParaRPr lang="en-US" sz="2400" dirty="0">
              <a:latin typeface="Gill Sans MT" charset="0"/>
              <a:cs typeface="+mn-cs"/>
            </a:endParaRPr>
          </a:p>
          <a:p>
            <a:pPr>
              <a:defRPr/>
            </a:pP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collision: </a:t>
            </a:r>
            <a:r>
              <a:rPr lang="en-US" sz="2400" dirty="0">
                <a:latin typeface="Gill Sans MT" charset="0"/>
                <a:cs typeface="+mn-cs"/>
              </a:rPr>
              <a:t>entire packet transmission time wasted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distance &amp; propagation delay play role in </a:t>
            </a:r>
            <a:r>
              <a:rPr lang="en-US" dirty="0" smtClean="0">
                <a:latin typeface="Gill Sans MT" charset="0"/>
              </a:rPr>
              <a:t>determining </a:t>
            </a:r>
            <a:r>
              <a:rPr lang="en-US" dirty="0">
                <a:latin typeface="Gill Sans MT" charset="0"/>
              </a:rPr>
              <a:t>collision probability</a:t>
            </a:r>
          </a:p>
          <a:p>
            <a:pPr lvl="1">
              <a:defRPr/>
            </a:pPr>
            <a:endParaRPr lang="en-US" sz="2000" dirty="0">
              <a:latin typeface="Gill Sans MT" charset="0"/>
            </a:endParaRPr>
          </a:p>
        </p:txBody>
      </p:sp>
      <p:sp>
        <p:nvSpPr>
          <p:cNvPr id="30726" name="Rectangle 10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defRPr/>
            </a:pPr>
            <a:endParaRPr lang="en-US" sz="2400" dirty="0">
              <a:latin typeface="Gill Sans MT" charset="0"/>
              <a:cs typeface="+mn-cs"/>
            </a:endParaRPr>
          </a:p>
        </p:txBody>
      </p:sp>
      <p:pic>
        <p:nvPicPr>
          <p:cNvPr id="99334" name="Picture 3" descr="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413" y="1322388"/>
            <a:ext cx="4287837" cy="504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336" name="Picture 8" descr="underline_base"/>
          <p:cNvPicPr>
            <a:picLocks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1012825"/>
            <a:ext cx="3943350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0311" name="Rectangle 87"/>
          <p:cNvSpPr>
            <a:spLocks noChangeArrowheads="1"/>
          </p:cNvSpPr>
          <p:nvPr/>
        </p:nvSpPr>
        <p:spPr bwMode="auto">
          <a:xfrm>
            <a:off x="4827588" y="2552700"/>
            <a:ext cx="3736975" cy="257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80312" name="Rectangle 88"/>
          <p:cNvSpPr>
            <a:spLocks noChangeArrowheads="1"/>
          </p:cNvSpPr>
          <p:nvPr/>
        </p:nvSpPr>
        <p:spPr bwMode="auto">
          <a:xfrm>
            <a:off x="4835525" y="2809875"/>
            <a:ext cx="3725863" cy="257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80314" name="Rectangle 90"/>
          <p:cNvSpPr>
            <a:spLocks noChangeArrowheads="1"/>
          </p:cNvSpPr>
          <p:nvPr/>
        </p:nvSpPr>
        <p:spPr bwMode="auto">
          <a:xfrm>
            <a:off x="4797425" y="3062288"/>
            <a:ext cx="3763963" cy="16240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80315" name="Rectangle 91"/>
          <p:cNvSpPr>
            <a:spLocks noChangeArrowheads="1"/>
          </p:cNvSpPr>
          <p:nvPr/>
        </p:nvSpPr>
        <p:spPr bwMode="auto">
          <a:xfrm>
            <a:off x="4770438" y="4670425"/>
            <a:ext cx="3789362" cy="16351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764088" y="905502"/>
            <a:ext cx="4040187" cy="1650373"/>
            <a:chOff x="4764088" y="905502"/>
            <a:chExt cx="4040187" cy="1650373"/>
          </a:xfrm>
        </p:grpSpPr>
        <p:sp>
          <p:nvSpPr>
            <p:cNvPr id="30728" name="Rectangle 6"/>
            <p:cNvSpPr>
              <a:spLocks noChangeArrowheads="1"/>
            </p:cNvSpPr>
            <p:nvPr/>
          </p:nvSpPr>
          <p:spPr bwMode="auto">
            <a:xfrm>
              <a:off x="5039833" y="905502"/>
              <a:ext cx="351996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i="0" dirty="0" smtClean="0">
                  <a:latin typeface="Arial" charset="0"/>
                  <a:cs typeface="+mn-cs"/>
                </a:rPr>
                <a:t>A              B             C              D</a:t>
              </a:r>
              <a:endParaRPr lang="en-US" i="0" dirty="0">
                <a:latin typeface="Arial" charset="0"/>
                <a:cs typeface="+mn-cs"/>
              </a:endParaRPr>
            </a:p>
          </p:txBody>
        </p:sp>
        <p:sp>
          <p:nvSpPr>
            <p:cNvPr id="30734" name="Rectangle 92"/>
            <p:cNvSpPr>
              <a:spLocks noChangeArrowheads="1"/>
            </p:cNvSpPr>
            <p:nvPr/>
          </p:nvSpPr>
          <p:spPr bwMode="auto">
            <a:xfrm>
              <a:off x="4764088" y="1254125"/>
              <a:ext cx="4040187" cy="1301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99342" name="Group 98"/>
          <p:cNvGrpSpPr>
            <a:grpSpLocks/>
          </p:cNvGrpSpPr>
          <p:nvPr/>
        </p:nvGrpSpPr>
        <p:grpSpPr bwMode="auto">
          <a:xfrm>
            <a:off x="4948238" y="1252538"/>
            <a:ext cx="3513137" cy="628650"/>
            <a:chOff x="3117" y="180"/>
            <a:chExt cx="2213" cy="396"/>
          </a:xfrm>
        </p:grpSpPr>
        <p:grpSp>
          <p:nvGrpSpPr>
            <p:cNvPr id="99343" name="Group 67"/>
            <p:cNvGrpSpPr>
              <a:grpSpLocks/>
            </p:cNvGrpSpPr>
            <p:nvPr/>
          </p:nvGrpSpPr>
          <p:grpSpPr bwMode="auto">
            <a:xfrm flipH="1">
              <a:off x="3117" y="245"/>
              <a:ext cx="316" cy="323"/>
              <a:chOff x="2839" y="3501"/>
              <a:chExt cx="755" cy="803"/>
            </a:xfrm>
          </p:grpSpPr>
          <p:pic>
            <p:nvPicPr>
              <p:cNvPr id="99358" name="Picture 6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9" name="Freeform 69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9344" name="Group 70"/>
            <p:cNvGrpSpPr>
              <a:grpSpLocks/>
            </p:cNvGrpSpPr>
            <p:nvPr/>
          </p:nvGrpSpPr>
          <p:grpSpPr bwMode="auto">
            <a:xfrm flipH="1">
              <a:off x="3747" y="253"/>
              <a:ext cx="316" cy="323"/>
              <a:chOff x="2839" y="3501"/>
              <a:chExt cx="755" cy="803"/>
            </a:xfrm>
          </p:grpSpPr>
          <p:pic>
            <p:nvPicPr>
              <p:cNvPr id="99356" name="Picture 7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7" name="Freeform 72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9345" name="Group 73"/>
            <p:cNvGrpSpPr>
              <a:grpSpLocks/>
            </p:cNvGrpSpPr>
            <p:nvPr/>
          </p:nvGrpSpPr>
          <p:grpSpPr bwMode="auto">
            <a:xfrm flipH="1">
              <a:off x="4356" y="247"/>
              <a:ext cx="316" cy="323"/>
              <a:chOff x="2839" y="3501"/>
              <a:chExt cx="755" cy="803"/>
            </a:xfrm>
          </p:grpSpPr>
          <p:pic>
            <p:nvPicPr>
              <p:cNvPr id="99354" name="Picture 7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5" name="Freeform 75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9346" name="Group 76"/>
            <p:cNvGrpSpPr>
              <a:grpSpLocks/>
            </p:cNvGrpSpPr>
            <p:nvPr/>
          </p:nvGrpSpPr>
          <p:grpSpPr bwMode="auto">
            <a:xfrm flipH="1">
              <a:off x="5014" y="249"/>
              <a:ext cx="316" cy="323"/>
              <a:chOff x="2839" y="3501"/>
              <a:chExt cx="755" cy="803"/>
            </a:xfrm>
          </p:grpSpPr>
          <p:pic>
            <p:nvPicPr>
              <p:cNvPr id="99352" name="Picture 7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3" name="Freeform 78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30740" name="Line 93"/>
            <p:cNvSpPr>
              <a:spLocks noChangeShapeType="1"/>
            </p:cNvSpPr>
            <p:nvPr/>
          </p:nvSpPr>
          <p:spPr bwMode="auto">
            <a:xfrm>
              <a:off x="3309" y="181"/>
              <a:ext cx="19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0741" name="Line 94"/>
            <p:cNvSpPr>
              <a:spLocks noChangeShapeType="1"/>
            </p:cNvSpPr>
            <p:nvPr/>
          </p:nvSpPr>
          <p:spPr bwMode="auto">
            <a:xfrm>
              <a:off x="3309" y="180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0742" name="Line 95"/>
            <p:cNvSpPr>
              <a:spLocks noChangeShapeType="1"/>
            </p:cNvSpPr>
            <p:nvPr/>
          </p:nvSpPr>
          <p:spPr bwMode="auto">
            <a:xfrm>
              <a:off x="3975" y="183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0743" name="Line 96"/>
            <p:cNvSpPr>
              <a:spLocks noChangeShapeType="1"/>
            </p:cNvSpPr>
            <p:nvPr/>
          </p:nvSpPr>
          <p:spPr bwMode="auto">
            <a:xfrm>
              <a:off x="4578" y="183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0744" name="Line 97"/>
            <p:cNvSpPr>
              <a:spLocks noChangeShapeType="1"/>
            </p:cNvSpPr>
            <p:nvPr/>
          </p:nvSpPr>
          <p:spPr bwMode="auto">
            <a:xfrm>
              <a:off x="5289" y="180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28</a:t>
            </a:fld>
            <a:endParaRPr lang="en-US" sz="1200" dirty="0">
              <a:latin typeface="Tahoma" charset="0"/>
            </a:endParaRPr>
          </a:p>
        </p:txBody>
      </p:sp>
      <p:sp>
        <p:nvSpPr>
          <p:cNvPr id="3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013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180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180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500"/>
                                        <p:tgtEl>
                                          <p:spTgt spid="180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9" dur="500"/>
                                        <p:tgtEl>
                                          <p:spTgt spid="180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311" grpId="0" animBg="1"/>
      <p:bldP spid="180312" grpId="0" animBg="1"/>
      <p:bldP spid="180314" grpId="0" animBg="1"/>
      <p:bldP spid="1803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79" name="Picture 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016000"/>
            <a:ext cx="6856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952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CSMA/CD </a:t>
            </a:r>
            <a:r>
              <a:rPr lang="en-US" sz="4000" dirty="0">
                <a:latin typeface="Gill Sans MT" charset="0"/>
                <a:cs typeface="+mj-cs"/>
              </a:rPr>
              <a:t>(collision detection)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288" y="1433513"/>
            <a:ext cx="8264525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3200" i="1" dirty="0">
                <a:solidFill>
                  <a:srgbClr val="CC0000"/>
                </a:solidFill>
                <a:latin typeface="Gill Sans MT" charset="0"/>
                <a:cs typeface="+mn-cs"/>
              </a:rPr>
              <a:t>CSMA/CD: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carrier sensing, deferral as in CSMA</a:t>
            </a:r>
          </a:p>
          <a:p>
            <a:pPr lvl="1">
              <a:defRPr/>
            </a:pPr>
            <a:r>
              <a:rPr lang="en-US" dirty="0" smtClean="0">
                <a:latin typeface="Gill Sans MT" charset="0"/>
              </a:rPr>
              <a:t>If collisions </a:t>
            </a:r>
            <a:r>
              <a:rPr lang="en-US" i="1" dirty="0" smtClean="0">
                <a:latin typeface="Gill Sans MT" charset="0"/>
              </a:rPr>
              <a:t>detected</a:t>
            </a:r>
            <a:r>
              <a:rPr lang="en-US" dirty="0" smtClean="0">
                <a:latin typeface="Gill Sans MT" charset="0"/>
              </a:rPr>
              <a:t>, abort transmission </a:t>
            </a:r>
            <a:endParaRPr lang="en-US" dirty="0">
              <a:latin typeface="Gill Sans MT" charset="0"/>
            </a:endParaRP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collision detection:</a:t>
            </a:r>
            <a:r>
              <a:rPr lang="en-US" sz="2400" dirty="0">
                <a:latin typeface="Gill Sans MT" charset="0"/>
                <a:cs typeface="+mn-cs"/>
              </a:rPr>
              <a:t> </a:t>
            </a:r>
          </a:p>
          <a:p>
            <a:pPr lvl="1">
              <a:defRPr/>
            </a:pPr>
            <a:r>
              <a:rPr lang="en-US" dirty="0" smtClean="0">
                <a:latin typeface="Gill Sans MT" charset="0"/>
              </a:rPr>
              <a:t>measure </a:t>
            </a:r>
            <a:r>
              <a:rPr lang="en-US" dirty="0">
                <a:latin typeface="Gill Sans MT" charset="0"/>
              </a:rPr>
              <a:t>signal strengths, compare </a:t>
            </a:r>
            <a:r>
              <a:rPr lang="en-US" dirty="0" smtClean="0">
                <a:latin typeface="Gill Sans MT" charset="0"/>
              </a:rPr>
              <a:t>transmitted and </a:t>
            </a:r>
            <a:r>
              <a:rPr lang="en-US" dirty="0">
                <a:latin typeface="Gill Sans MT" charset="0"/>
              </a:rPr>
              <a:t>received </a:t>
            </a:r>
            <a:r>
              <a:rPr lang="en-US" dirty="0" smtClean="0">
                <a:latin typeface="Gill Sans MT" charset="0"/>
              </a:rPr>
              <a:t>signals</a:t>
            </a:r>
            <a:endParaRPr lang="en-US" dirty="0">
              <a:latin typeface="Gill Sans MT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29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pic>
        <p:nvPicPr>
          <p:cNvPr id="9" name="Picture 3" descr="5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997" y="3411777"/>
            <a:ext cx="3719509" cy="3246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699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3" name="Picture 665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868363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449263" y="200025"/>
            <a:ext cx="6308725" cy="8763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Link layer: introduction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2275" y="1330325"/>
            <a:ext cx="4267200" cy="3802063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terminology: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hosts and routers: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nodes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communication channels that connect adjacent nodes along communication path: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links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wired links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wireless links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LANs</a:t>
            </a:r>
            <a:endParaRPr lang="en-US" b="1" dirty="0">
              <a:solidFill>
                <a:srgbClr val="FF0000"/>
              </a:solidFill>
              <a:latin typeface="Gill Sans MT" charset="0"/>
            </a:endParaRP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layer-2 packet: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frame,</a:t>
            </a:r>
            <a:r>
              <a:rPr lang="en-US" sz="2400" b="1" dirty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encapsulates datagram</a:t>
            </a:r>
          </a:p>
          <a:p>
            <a:pPr>
              <a:buFont typeface="Wingdings" charset="0"/>
              <a:buNone/>
              <a:defRPr/>
            </a:pPr>
            <a:endParaRPr lang="en-US" sz="2400" dirty="0">
              <a:latin typeface="Gill Sans MT" charset="0"/>
              <a:cs typeface="+mn-cs"/>
            </a:endParaRPr>
          </a:p>
          <a:p>
            <a:pPr>
              <a:defRPr/>
            </a:pPr>
            <a:endParaRPr lang="en-US" sz="2400" dirty="0">
              <a:latin typeface="Gill Sans MT" charset="0"/>
              <a:cs typeface="+mn-cs"/>
            </a:endParaRPr>
          </a:p>
        </p:txBody>
      </p:sp>
      <p:sp>
        <p:nvSpPr>
          <p:cNvPr id="4103" name="Text Box 467"/>
          <p:cNvSpPr txBox="1">
            <a:spLocks noChangeArrowheads="1"/>
          </p:cNvSpPr>
          <p:nvPr/>
        </p:nvSpPr>
        <p:spPr bwMode="auto">
          <a:xfrm>
            <a:off x="396875" y="5299075"/>
            <a:ext cx="4881563" cy="104457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  <a:defRPr/>
            </a:pPr>
            <a:r>
              <a:rPr lang="en-US" sz="2400" dirty="0" smtClean="0">
                <a:solidFill>
                  <a:srgbClr val="CC0000"/>
                </a:solidFill>
                <a:latin typeface="Gill Sans MT" charset="0"/>
                <a:cs typeface="+mn-cs"/>
              </a:rPr>
              <a:t>data-link layer</a:t>
            </a:r>
            <a:r>
              <a:rPr lang="en-US" sz="2400" i="0" dirty="0" smtClean="0">
                <a:latin typeface="Gill Sans MT" charset="0"/>
                <a:cs typeface="+mn-cs"/>
              </a:rPr>
              <a:t> has responsibility of </a:t>
            </a:r>
          </a:p>
          <a:p>
            <a:pPr>
              <a:lnSpc>
                <a:spcPct val="85000"/>
              </a:lnSpc>
              <a:defRPr/>
            </a:pPr>
            <a:r>
              <a:rPr lang="en-US" sz="2400" i="0" dirty="0" smtClean="0">
                <a:latin typeface="Gill Sans MT" charset="0"/>
                <a:cs typeface="+mn-cs"/>
              </a:rPr>
              <a:t>transferring datagram from one node </a:t>
            </a:r>
          </a:p>
          <a:p>
            <a:pPr>
              <a:lnSpc>
                <a:spcPct val="85000"/>
              </a:lnSpc>
              <a:defRPr/>
            </a:pPr>
            <a:r>
              <a:rPr lang="en-US" sz="2400" i="0" dirty="0" smtClean="0">
                <a:latin typeface="Gill Sans MT" charset="0"/>
                <a:cs typeface="+mn-cs"/>
              </a:rPr>
              <a:t>to </a:t>
            </a:r>
            <a:r>
              <a:rPr lang="en-US" sz="2400" dirty="0" smtClean="0">
                <a:solidFill>
                  <a:srgbClr val="CC0000"/>
                </a:solidFill>
                <a:latin typeface="Gill Sans MT" charset="0"/>
                <a:cs typeface="+mn-cs"/>
              </a:rPr>
              <a:t>physically adjacent</a:t>
            </a:r>
            <a:r>
              <a:rPr lang="en-US" sz="2400" i="0" dirty="0" smtClean="0">
                <a:latin typeface="Gill Sans MT" charset="0"/>
                <a:cs typeface="+mn-cs"/>
              </a:rPr>
              <a:t> node over a link</a:t>
            </a:r>
            <a:endParaRPr lang="en-US" i="0" dirty="0" smtClean="0">
              <a:latin typeface="Gill Sans MT" charset="0"/>
              <a:cs typeface="+mn-cs"/>
            </a:endParaRPr>
          </a:p>
        </p:txBody>
      </p:sp>
      <p:sp>
        <p:nvSpPr>
          <p:cNvPr id="45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3</a:t>
            </a:fld>
            <a:endParaRPr lang="en-US" sz="1200" dirty="0">
              <a:latin typeface="Tahoma" charset="0"/>
            </a:endParaRPr>
          </a:p>
        </p:txBody>
      </p:sp>
      <p:sp>
        <p:nvSpPr>
          <p:cNvPr id="45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sp>
        <p:nvSpPr>
          <p:cNvPr id="537" name="Freeform 415"/>
          <p:cNvSpPr>
            <a:spLocks/>
          </p:cNvSpPr>
          <p:nvPr/>
        </p:nvSpPr>
        <p:spPr bwMode="auto">
          <a:xfrm>
            <a:off x="7004050" y="3527425"/>
            <a:ext cx="1314450" cy="674688"/>
          </a:xfrm>
          <a:custGeom>
            <a:avLst/>
            <a:gdLst>
              <a:gd name="T0" fmla="*/ 2147483647 w 828"/>
              <a:gd name="T1" fmla="*/ 2147483647 h 425"/>
              <a:gd name="T2" fmla="*/ 2147483647 w 828"/>
              <a:gd name="T3" fmla="*/ 2147483647 h 425"/>
              <a:gd name="T4" fmla="*/ 2147483647 w 828"/>
              <a:gd name="T5" fmla="*/ 2147483647 h 425"/>
              <a:gd name="T6" fmla="*/ 2147483647 w 828"/>
              <a:gd name="T7" fmla="*/ 2147483647 h 425"/>
              <a:gd name="T8" fmla="*/ 2147483647 w 828"/>
              <a:gd name="T9" fmla="*/ 2147483647 h 425"/>
              <a:gd name="T10" fmla="*/ 2147483647 w 828"/>
              <a:gd name="T11" fmla="*/ 2147483647 h 425"/>
              <a:gd name="T12" fmla="*/ 2147483647 w 828"/>
              <a:gd name="T13" fmla="*/ 2147483647 h 425"/>
              <a:gd name="T14" fmla="*/ 2147483647 w 828"/>
              <a:gd name="T15" fmla="*/ 2147483647 h 425"/>
              <a:gd name="T16" fmla="*/ 2147483647 w 828"/>
              <a:gd name="T17" fmla="*/ 2147483647 h 425"/>
              <a:gd name="T18" fmla="*/ 2147483647 w 828"/>
              <a:gd name="T19" fmla="*/ 2147483647 h 425"/>
              <a:gd name="T20" fmla="*/ 2147483647 w 828"/>
              <a:gd name="T21" fmla="*/ 2147483647 h 425"/>
              <a:gd name="T22" fmla="*/ 2147483647 w 828"/>
              <a:gd name="T23" fmla="*/ 2147483647 h 42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28"/>
              <a:gd name="T37" fmla="*/ 0 h 425"/>
              <a:gd name="T38" fmla="*/ 828 w 828"/>
              <a:gd name="T39" fmla="*/ 425 h 42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28" h="425">
                <a:moveTo>
                  <a:pt x="382" y="30"/>
                </a:moveTo>
                <a:cubicBezTo>
                  <a:pt x="350" y="29"/>
                  <a:pt x="413" y="30"/>
                  <a:pt x="370" y="30"/>
                </a:cubicBezTo>
                <a:cubicBezTo>
                  <a:pt x="327" y="30"/>
                  <a:pt x="187" y="16"/>
                  <a:pt x="126" y="32"/>
                </a:cubicBezTo>
                <a:cubicBezTo>
                  <a:pt x="65" y="48"/>
                  <a:pt x="12" y="86"/>
                  <a:pt x="6" y="126"/>
                </a:cubicBezTo>
                <a:cubicBezTo>
                  <a:pt x="0" y="166"/>
                  <a:pt x="44" y="231"/>
                  <a:pt x="92" y="274"/>
                </a:cubicBezTo>
                <a:cubicBezTo>
                  <a:pt x="140" y="317"/>
                  <a:pt x="217" y="360"/>
                  <a:pt x="292" y="384"/>
                </a:cubicBezTo>
                <a:cubicBezTo>
                  <a:pt x="367" y="408"/>
                  <a:pt x="472" y="425"/>
                  <a:pt x="540" y="416"/>
                </a:cubicBezTo>
                <a:cubicBezTo>
                  <a:pt x="608" y="407"/>
                  <a:pt x="659" y="371"/>
                  <a:pt x="698" y="330"/>
                </a:cubicBezTo>
                <a:cubicBezTo>
                  <a:pt x="737" y="289"/>
                  <a:pt x="760" y="221"/>
                  <a:pt x="776" y="170"/>
                </a:cubicBezTo>
                <a:cubicBezTo>
                  <a:pt x="792" y="119"/>
                  <a:pt x="828" y="44"/>
                  <a:pt x="792" y="22"/>
                </a:cubicBezTo>
                <a:cubicBezTo>
                  <a:pt x="756" y="0"/>
                  <a:pt x="630" y="37"/>
                  <a:pt x="560" y="38"/>
                </a:cubicBezTo>
                <a:cubicBezTo>
                  <a:pt x="490" y="39"/>
                  <a:pt x="414" y="31"/>
                  <a:pt x="382" y="30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38" name="Freeform 416"/>
          <p:cNvSpPr>
            <a:spLocks/>
          </p:cNvSpPr>
          <p:nvPr/>
        </p:nvSpPr>
        <p:spPr bwMode="auto">
          <a:xfrm>
            <a:off x="7023100" y="2017139"/>
            <a:ext cx="1730375" cy="1125538"/>
          </a:xfrm>
          <a:custGeom>
            <a:avLst/>
            <a:gdLst>
              <a:gd name="T0" fmla="*/ 2147483647 w 765"/>
              <a:gd name="T1" fmla="*/ 2147483647 h 459"/>
              <a:gd name="T2" fmla="*/ 2147483647 w 765"/>
              <a:gd name="T3" fmla="*/ 2147483647 h 459"/>
              <a:gd name="T4" fmla="*/ 2147483647 w 765"/>
              <a:gd name="T5" fmla="*/ 2147483647 h 459"/>
              <a:gd name="T6" fmla="*/ 2147483647 w 765"/>
              <a:gd name="T7" fmla="*/ 2147483647 h 459"/>
              <a:gd name="T8" fmla="*/ 2147483647 w 765"/>
              <a:gd name="T9" fmla="*/ 2147483647 h 459"/>
              <a:gd name="T10" fmla="*/ 2147483647 w 765"/>
              <a:gd name="T11" fmla="*/ 2147483647 h 459"/>
              <a:gd name="T12" fmla="*/ 2147483647 w 765"/>
              <a:gd name="T13" fmla="*/ 2147483647 h 459"/>
              <a:gd name="T14" fmla="*/ 2147483647 w 765"/>
              <a:gd name="T15" fmla="*/ 2147483647 h 459"/>
              <a:gd name="T16" fmla="*/ 2147483647 w 765"/>
              <a:gd name="T17" fmla="*/ 2147483647 h 459"/>
              <a:gd name="T18" fmla="*/ 2147483647 w 765"/>
              <a:gd name="T19" fmla="*/ 2147483647 h 459"/>
              <a:gd name="T20" fmla="*/ 2147483647 w 765"/>
              <a:gd name="T21" fmla="*/ 2147483647 h 459"/>
              <a:gd name="T22" fmla="*/ 2147483647 w 765"/>
              <a:gd name="T23" fmla="*/ 2147483647 h 4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765"/>
              <a:gd name="T37" fmla="*/ 0 h 459"/>
              <a:gd name="T38" fmla="*/ 765 w 765"/>
              <a:gd name="T39" fmla="*/ 459 h 45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765" h="459">
                <a:moveTo>
                  <a:pt x="424" y="10"/>
                </a:moveTo>
                <a:cubicBezTo>
                  <a:pt x="362" y="16"/>
                  <a:pt x="343" y="55"/>
                  <a:pt x="288" y="70"/>
                </a:cubicBezTo>
                <a:cubicBezTo>
                  <a:pt x="233" y="85"/>
                  <a:pt x="142" y="56"/>
                  <a:pt x="96" y="100"/>
                </a:cubicBezTo>
                <a:cubicBezTo>
                  <a:pt x="50" y="144"/>
                  <a:pt x="0" y="279"/>
                  <a:pt x="14" y="336"/>
                </a:cubicBezTo>
                <a:cubicBezTo>
                  <a:pt x="28" y="393"/>
                  <a:pt x="125" y="429"/>
                  <a:pt x="180" y="444"/>
                </a:cubicBezTo>
                <a:cubicBezTo>
                  <a:pt x="235" y="459"/>
                  <a:pt x="279" y="426"/>
                  <a:pt x="346" y="426"/>
                </a:cubicBezTo>
                <a:cubicBezTo>
                  <a:pt x="413" y="426"/>
                  <a:pt x="525" y="443"/>
                  <a:pt x="584" y="444"/>
                </a:cubicBezTo>
                <a:cubicBezTo>
                  <a:pt x="643" y="445"/>
                  <a:pt x="670" y="446"/>
                  <a:pt x="698" y="434"/>
                </a:cubicBezTo>
                <a:cubicBezTo>
                  <a:pt x="726" y="422"/>
                  <a:pt x="743" y="418"/>
                  <a:pt x="752" y="372"/>
                </a:cubicBezTo>
                <a:cubicBezTo>
                  <a:pt x="761" y="326"/>
                  <a:pt x="765" y="214"/>
                  <a:pt x="750" y="158"/>
                </a:cubicBezTo>
                <a:cubicBezTo>
                  <a:pt x="735" y="102"/>
                  <a:pt x="716" y="58"/>
                  <a:pt x="662" y="34"/>
                </a:cubicBezTo>
                <a:cubicBezTo>
                  <a:pt x="608" y="10"/>
                  <a:pt x="505" y="0"/>
                  <a:pt x="424" y="10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39" name="Freeform 417"/>
          <p:cNvSpPr>
            <a:spLocks/>
          </p:cNvSpPr>
          <p:nvPr/>
        </p:nvSpPr>
        <p:spPr bwMode="auto">
          <a:xfrm>
            <a:off x="5202238" y="1709738"/>
            <a:ext cx="1736725" cy="1071563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540" name="Group 418"/>
          <p:cNvGrpSpPr>
            <a:grpSpLocks/>
          </p:cNvGrpSpPr>
          <p:nvPr/>
        </p:nvGrpSpPr>
        <p:grpSpPr bwMode="auto">
          <a:xfrm>
            <a:off x="5278438" y="2974975"/>
            <a:ext cx="1458912" cy="933450"/>
            <a:chOff x="2889" y="1631"/>
            <a:chExt cx="980" cy="743"/>
          </a:xfrm>
        </p:grpSpPr>
        <p:sp>
          <p:nvSpPr>
            <p:cNvPr id="889" name="Rectangle 419"/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90" name="AutoShape 420"/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dirty="0">
                <a:solidFill>
                  <a:srgbClr val="00CCFF"/>
                </a:solidFill>
              </a:endParaRPr>
            </a:p>
          </p:txBody>
        </p:sp>
      </p:grpSp>
      <p:sp>
        <p:nvSpPr>
          <p:cNvPr id="541" name="Line 421"/>
          <p:cNvSpPr>
            <a:spLocks noChangeShapeType="1"/>
          </p:cNvSpPr>
          <p:nvPr/>
        </p:nvSpPr>
        <p:spPr bwMode="auto">
          <a:xfrm>
            <a:off x="7396163" y="3813175"/>
            <a:ext cx="163512" cy="1206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42" name="Line 422"/>
          <p:cNvSpPr>
            <a:spLocks noChangeShapeType="1"/>
          </p:cNvSpPr>
          <p:nvPr/>
        </p:nvSpPr>
        <p:spPr bwMode="auto">
          <a:xfrm>
            <a:off x="7493000" y="3733800"/>
            <a:ext cx="279400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43" name="Line 423"/>
          <p:cNvSpPr>
            <a:spLocks noChangeShapeType="1"/>
          </p:cNvSpPr>
          <p:nvPr/>
        </p:nvSpPr>
        <p:spPr bwMode="auto">
          <a:xfrm flipV="1">
            <a:off x="7729538" y="3819525"/>
            <a:ext cx="134937" cy="10477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44" name="Line 424"/>
          <p:cNvSpPr>
            <a:spLocks noChangeShapeType="1"/>
          </p:cNvSpPr>
          <p:nvPr/>
        </p:nvSpPr>
        <p:spPr bwMode="auto">
          <a:xfrm>
            <a:off x="6427788" y="3740150"/>
            <a:ext cx="679450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45" name="Line 425"/>
          <p:cNvSpPr>
            <a:spLocks noChangeShapeType="1"/>
          </p:cNvSpPr>
          <p:nvPr/>
        </p:nvSpPr>
        <p:spPr bwMode="auto">
          <a:xfrm>
            <a:off x="6723063" y="2587625"/>
            <a:ext cx="509587" cy="317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46" name="Freeform 427"/>
          <p:cNvSpPr>
            <a:spLocks/>
          </p:cNvSpPr>
          <p:nvPr/>
        </p:nvSpPr>
        <p:spPr bwMode="auto">
          <a:xfrm>
            <a:off x="5497513" y="4378325"/>
            <a:ext cx="3079750" cy="1665288"/>
          </a:xfrm>
          <a:custGeom>
            <a:avLst/>
            <a:gdLst>
              <a:gd name="T0" fmla="*/ 2147483647 w 1940"/>
              <a:gd name="T1" fmla="*/ 2147483647 h 1049"/>
              <a:gd name="T2" fmla="*/ 2147483647 w 1940"/>
              <a:gd name="T3" fmla="*/ 2147483647 h 1049"/>
              <a:gd name="T4" fmla="*/ 2147483647 w 1940"/>
              <a:gd name="T5" fmla="*/ 2147483647 h 1049"/>
              <a:gd name="T6" fmla="*/ 2147483647 w 1940"/>
              <a:gd name="T7" fmla="*/ 2147483647 h 1049"/>
              <a:gd name="T8" fmla="*/ 2147483647 w 1940"/>
              <a:gd name="T9" fmla="*/ 2147483647 h 1049"/>
              <a:gd name="T10" fmla="*/ 2147483647 w 1940"/>
              <a:gd name="T11" fmla="*/ 2147483647 h 1049"/>
              <a:gd name="T12" fmla="*/ 2147483647 w 1940"/>
              <a:gd name="T13" fmla="*/ 2147483647 h 1049"/>
              <a:gd name="T14" fmla="*/ 2147483647 w 1940"/>
              <a:gd name="T15" fmla="*/ 2147483647 h 1049"/>
              <a:gd name="T16" fmla="*/ 2147483647 w 1940"/>
              <a:gd name="T17" fmla="*/ 2147483647 h 1049"/>
              <a:gd name="T18" fmla="*/ 2147483647 w 1940"/>
              <a:gd name="T19" fmla="*/ 2147483647 h 1049"/>
              <a:gd name="T20" fmla="*/ 2147483647 w 1940"/>
              <a:gd name="T21" fmla="*/ 2147483647 h 1049"/>
              <a:gd name="T22" fmla="*/ 2147483647 w 1940"/>
              <a:gd name="T23" fmla="*/ 2147483647 h 1049"/>
              <a:gd name="T24" fmla="*/ 2147483647 w 1940"/>
              <a:gd name="T25" fmla="*/ 2147483647 h 1049"/>
              <a:gd name="T26" fmla="*/ 2147483647 w 1940"/>
              <a:gd name="T27" fmla="*/ 2147483647 h 1049"/>
              <a:gd name="T28" fmla="*/ 2147483647 w 1940"/>
              <a:gd name="T29" fmla="*/ 2147483647 h 1049"/>
              <a:gd name="T30" fmla="*/ 2147483647 w 1940"/>
              <a:gd name="T31" fmla="*/ 2147483647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0"/>
              <a:gd name="T49" fmla="*/ 0 h 1049"/>
              <a:gd name="T50" fmla="*/ 1940 w 1940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47" name="Line 428"/>
          <p:cNvSpPr>
            <a:spLocks noChangeShapeType="1"/>
          </p:cNvSpPr>
          <p:nvPr/>
        </p:nvSpPr>
        <p:spPr bwMode="auto">
          <a:xfrm rot="16200000">
            <a:off x="7845425" y="5159376"/>
            <a:ext cx="523875" cy="1397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48" name="Line 429"/>
          <p:cNvSpPr>
            <a:spLocks noChangeShapeType="1"/>
          </p:cNvSpPr>
          <p:nvPr/>
        </p:nvSpPr>
        <p:spPr bwMode="auto">
          <a:xfrm rot="5400000" flipV="1">
            <a:off x="7991475" y="5440363"/>
            <a:ext cx="3175" cy="857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49" name="Line 430"/>
          <p:cNvSpPr>
            <a:spLocks noChangeShapeType="1"/>
          </p:cNvSpPr>
          <p:nvPr/>
        </p:nvSpPr>
        <p:spPr bwMode="auto">
          <a:xfrm rot="16200000" flipH="1">
            <a:off x="8207749" y="5085976"/>
            <a:ext cx="8249" cy="183622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50" name="Line 431"/>
          <p:cNvSpPr>
            <a:spLocks noChangeShapeType="1"/>
          </p:cNvSpPr>
          <p:nvPr/>
        </p:nvSpPr>
        <p:spPr bwMode="auto">
          <a:xfrm>
            <a:off x="7358063" y="4697413"/>
            <a:ext cx="390525" cy="1841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1" name="Line 432"/>
          <p:cNvSpPr>
            <a:spLocks noChangeShapeType="1"/>
          </p:cNvSpPr>
          <p:nvPr/>
        </p:nvSpPr>
        <p:spPr bwMode="auto">
          <a:xfrm flipV="1">
            <a:off x="6737350" y="4684713"/>
            <a:ext cx="322263" cy="198437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2" name="Line 433"/>
          <p:cNvSpPr>
            <a:spLocks noChangeShapeType="1"/>
          </p:cNvSpPr>
          <p:nvPr/>
        </p:nvSpPr>
        <p:spPr bwMode="auto">
          <a:xfrm flipV="1">
            <a:off x="6780213" y="4976813"/>
            <a:ext cx="971550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3" name="Line 435"/>
          <p:cNvSpPr>
            <a:spLocks noChangeShapeType="1"/>
          </p:cNvSpPr>
          <p:nvPr/>
        </p:nvSpPr>
        <p:spPr bwMode="auto">
          <a:xfrm>
            <a:off x="6100763" y="4773613"/>
            <a:ext cx="263525" cy="8572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4" name="Line 436"/>
          <p:cNvSpPr>
            <a:spLocks noChangeShapeType="1"/>
          </p:cNvSpPr>
          <p:nvPr/>
        </p:nvSpPr>
        <p:spPr bwMode="auto">
          <a:xfrm flipV="1">
            <a:off x="5841999" y="4952398"/>
            <a:ext cx="548981" cy="15776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5" name="Line 439"/>
          <p:cNvSpPr>
            <a:spLocks noChangeShapeType="1"/>
          </p:cNvSpPr>
          <p:nvPr/>
        </p:nvSpPr>
        <p:spPr bwMode="auto">
          <a:xfrm flipH="1">
            <a:off x="6278768" y="5070474"/>
            <a:ext cx="131556" cy="24404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6" name="Line 440"/>
          <p:cNvSpPr>
            <a:spLocks noChangeShapeType="1"/>
          </p:cNvSpPr>
          <p:nvPr/>
        </p:nvSpPr>
        <p:spPr bwMode="auto">
          <a:xfrm flipH="1" flipV="1">
            <a:off x="6595002" y="5008500"/>
            <a:ext cx="67735" cy="261999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7" name="Line 441"/>
          <p:cNvSpPr>
            <a:spLocks noChangeShapeType="1"/>
          </p:cNvSpPr>
          <p:nvPr/>
        </p:nvSpPr>
        <p:spPr bwMode="auto">
          <a:xfrm>
            <a:off x="6691914" y="5003401"/>
            <a:ext cx="555024" cy="319487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8" name="Line 443"/>
          <p:cNvSpPr>
            <a:spLocks noChangeShapeType="1"/>
          </p:cNvSpPr>
          <p:nvPr/>
        </p:nvSpPr>
        <p:spPr bwMode="auto">
          <a:xfrm>
            <a:off x="6281738" y="3522663"/>
            <a:ext cx="0" cy="131762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9" name="Line 444"/>
          <p:cNvSpPr>
            <a:spLocks noChangeShapeType="1"/>
          </p:cNvSpPr>
          <p:nvPr/>
        </p:nvSpPr>
        <p:spPr bwMode="auto">
          <a:xfrm flipV="1">
            <a:off x="7577138" y="2492375"/>
            <a:ext cx="123825" cy="87313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0" name="Line 445"/>
          <p:cNvSpPr>
            <a:spLocks noChangeShapeType="1"/>
          </p:cNvSpPr>
          <p:nvPr/>
        </p:nvSpPr>
        <p:spPr bwMode="auto">
          <a:xfrm>
            <a:off x="7405688" y="2675613"/>
            <a:ext cx="0" cy="825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1" name="Line 446"/>
          <p:cNvSpPr>
            <a:spLocks noChangeShapeType="1"/>
          </p:cNvSpPr>
          <p:nvPr/>
        </p:nvSpPr>
        <p:spPr bwMode="auto">
          <a:xfrm flipV="1">
            <a:off x="7577138" y="2562225"/>
            <a:ext cx="263525" cy="28892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2" name="Line 447"/>
          <p:cNvSpPr>
            <a:spLocks noChangeShapeType="1"/>
          </p:cNvSpPr>
          <p:nvPr/>
        </p:nvSpPr>
        <p:spPr bwMode="auto">
          <a:xfrm>
            <a:off x="7942263" y="2560638"/>
            <a:ext cx="0" cy="1968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3" name="Line 448"/>
          <p:cNvSpPr>
            <a:spLocks noChangeShapeType="1"/>
          </p:cNvSpPr>
          <p:nvPr/>
        </p:nvSpPr>
        <p:spPr bwMode="auto">
          <a:xfrm>
            <a:off x="7596188" y="2867025"/>
            <a:ext cx="188912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4" name="Line 449"/>
          <p:cNvSpPr>
            <a:spLocks noChangeShapeType="1"/>
          </p:cNvSpPr>
          <p:nvPr/>
        </p:nvSpPr>
        <p:spPr bwMode="auto">
          <a:xfrm flipV="1">
            <a:off x="5891213" y="3733800"/>
            <a:ext cx="168275" cy="317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5" name="Line 450"/>
          <p:cNvSpPr>
            <a:spLocks noChangeShapeType="1"/>
          </p:cNvSpPr>
          <p:nvPr/>
        </p:nvSpPr>
        <p:spPr bwMode="auto">
          <a:xfrm>
            <a:off x="8150225" y="2857500"/>
            <a:ext cx="177800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6" name="Line 451"/>
          <p:cNvSpPr>
            <a:spLocks noChangeShapeType="1"/>
          </p:cNvSpPr>
          <p:nvPr/>
        </p:nvSpPr>
        <p:spPr bwMode="auto">
          <a:xfrm flipH="1">
            <a:off x="7296150" y="2933700"/>
            <a:ext cx="98425" cy="7048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7" name="Line 452"/>
          <p:cNvSpPr>
            <a:spLocks noChangeShapeType="1"/>
          </p:cNvSpPr>
          <p:nvPr/>
        </p:nvSpPr>
        <p:spPr bwMode="auto">
          <a:xfrm flipH="1">
            <a:off x="7888288" y="2933700"/>
            <a:ext cx="111125" cy="72707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8" name="Line 541"/>
          <p:cNvSpPr>
            <a:spLocks noChangeShapeType="1"/>
          </p:cNvSpPr>
          <p:nvPr/>
        </p:nvSpPr>
        <p:spPr bwMode="auto">
          <a:xfrm flipV="1">
            <a:off x="7272338" y="4075113"/>
            <a:ext cx="227012" cy="436562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569" name="Group 590"/>
          <p:cNvGrpSpPr>
            <a:grpSpLocks/>
          </p:cNvGrpSpPr>
          <p:nvPr/>
        </p:nvGrpSpPr>
        <p:grpSpPr bwMode="auto">
          <a:xfrm flipH="1">
            <a:off x="5775325" y="4533900"/>
            <a:ext cx="414337" cy="373063"/>
            <a:chOff x="2839" y="3501"/>
            <a:chExt cx="755" cy="803"/>
          </a:xfrm>
        </p:grpSpPr>
        <p:pic>
          <p:nvPicPr>
            <p:cNvPr id="887" name="Picture 591" descr="desktop_computer_stylized_medium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8" name="Freeform 592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570" name="Group 593"/>
          <p:cNvGrpSpPr>
            <a:grpSpLocks/>
          </p:cNvGrpSpPr>
          <p:nvPr/>
        </p:nvGrpSpPr>
        <p:grpSpPr bwMode="auto">
          <a:xfrm flipH="1">
            <a:off x="5457825" y="4954588"/>
            <a:ext cx="482600" cy="406400"/>
            <a:chOff x="2839" y="3501"/>
            <a:chExt cx="755" cy="803"/>
          </a:xfrm>
        </p:grpSpPr>
        <p:pic>
          <p:nvPicPr>
            <p:cNvPr id="885" name="Picture 594" descr="desktop_computer_stylized_medium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6" name="Freeform 595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571" name="Group 596"/>
          <p:cNvGrpSpPr>
            <a:grpSpLocks/>
          </p:cNvGrpSpPr>
          <p:nvPr/>
        </p:nvGrpSpPr>
        <p:grpSpPr bwMode="auto">
          <a:xfrm flipH="1">
            <a:off x="5935663" y="5256213"/>
            <a:ext cx="427037" cy="349250"/>
            <a:chOff x="2839" y="3501"/>
            <a:chExt cx="755" cy="803"/>
          </a:xfrm>
        </p:grpSpPr>
        <p:pic>
          <p:nvPicPr>
            <p:cNvPr id="883" name="Picture 597" descr="desktop_computer_stylized_medium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4" name="Freeform 598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572" name="Group 599"/>
          <p:cNvGrpSpPr>
            <a:grpSpLocks/>
          </p:cNvGrpSpPr>
          <p:nvPr/>
        </p:nvGrpSpPr>
        <p:grpSpPr bwMode="auto">
          <a:xfrm>
            <a:off x="6550025" y="5238750"/>
            <a:ext cx="427037" cy="350838"/>
            <a:chOff x="2839" y="3501"/>
            <a:chExt cx="755" cy="803"/>
          </a:xfrm>
        </p:grpSpPr>
        <p:pic>
          <p:nvPicPr>
            <p:cNvPr id="881" name="Picture 600" descr="desktop_computer_stylized_medium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2" name="Freeform 601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573" name="Picture 603" descr="car_icon_small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715" y="1803458"/>
            <a:ext cx="849312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74" name="Group 652"/>
          <p:cNvGrpSpPr>
            <a:grpSpLocks/>
          </p:cNvGrpSpPr>
          <p:nvPr/>
        </p:nvGrpSpPr>
        <p:grpSpPr bwMode="auto">
          <a:xfrm>
            <a:off x="5613400" y="1546225"/>
            <a:ext cx="415925" cy="385763"/>
            <a:chOff x="2751" y="1851"/>
            <a:chExt cx="462" cy="478"/>
          </a:xfrm>
        </p:grpSpPr>
        <p:pic>
          <p:nvPicPr>
            <p:cNvPr id="879" name="Picture 653" descr="iphone_stylized_small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80" name="Picture 654" descr="antenna_radiation_stylized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79" name="Line 693"/>
          <p:cNvSpPr>
            <a:spLocks noChangeShapeType="1"/>
          </p:cNvSpPr>
          <p:nvPr/>
        </p:nvSpPr>
        <p:spPr bwMode="auto">
          <a:xfrm>
            <a:off x="8345488" y="2855912"/>
            <a:ext cx="305034" cy="259"/>
          </a:xfrm>
          <a:prstGeom prst="line">
            <a:avLst/>
          </a:prstGeom>
          <a:noFill/>
          <a:ln w="25400">
            <a:solidFill>
              <a:srgbClr val="CC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588" name="Group 776"/>
          <p:cNvGrpSpPr>
            <a:grpSpLocks/>
          </p:cNvGrpSpPr>
          <p:nvPr/>
        </p:nvGrpSpPr>
        <p:grpSpPr bwMode="auto">
          <a:xfrm>
            <a:off x="5611813" y="3500438"/>
            <a:ext cx="506412" cy="352425"/>
            <a:chOff x="2967" y="478"/>
            <a:chExt cx="788" cy="625"/>
          </a:xfrm>
        </p:grpSpPr>
        <p:pic>
          <p:nvPicPr>
            <p:cNvPr id="781" name="Picture 777" descr="access_point_stylized_small"/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82" name="Picture 778" descr="antenna_radiation_stylized"/>
            <p:cNvPicPr>
              <a:picLocks noChangeAspect="1" noChangeArrowheads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89" name="Group 779"/>
          <p:cNvGrpSpPr>
            <a:grpSpLocks/>
          </p:cNvGrpSpPr>
          <p:nvPr/>
        </p:nvGrpSpPr>
        <p:grpSpPr bwMode="auto">
          <a:xfrm>
            <a:off x="7132638" y="5003800"/>
            <a:ext cx="563562" cy="420688"/>
            <a:chOff x="2967" y="478"/>
            <a:chExt cx="788" cy="625"/>
          </a:xfrm>
        </p:grpSpPr>
        <p:pic>
          <p:nvPicPr>
            <p:cNvPr id="779" name="Picture 780" descr="access_point_stylized_small"/>
            <p:cNvPicPr>
              <a:picLocks noChangeAspect="1" noChangeArrowheads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80" name="Picture 781" descr="antenna_radiation_stylized"/>
            <p:cNvPicPr>
              <a:picLocks noChangeAspect="1" noChangeArrowheads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90" name="Group 523"/>
          <p:cNvGrpSpPr>
            <a:grpSpLocks/>
          </p:cNvGrpSpPr>
          <p:nvPr/>
        </p:nvGrpSpPr>
        <p:grpSpPr bwMode="auto">
          <a:xfrm>
            <a:off x="5890114" y="1844675"/>
            <a:ext cx="457200" cy="733152"/>
            <a:chOff x="6061075" y="1844675"/>
            <a:chExt cx="457200" cy="733152"/>
          </a:xfrm>
        </p:grpSpPr>
        <p:sp>
          <p:nvSpPr>
            <p:cNvPr id="759" name="Line 426"/>
            <p:cNvSpPr>
              <a:spLocks noChangeShapeType="1"/>
            </p:cNvSpPr>
            <p:nvPr/>
          </p:nvSpPr>
          <p:spPr bwMode="auto">
            <a:xfrm>
              <a:off x="6289675" y="2403475"/>
              <a:ext cx="227964" cy="174352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60" name="Group 782"/>
            <p:cNvGrpSpPr>
              <a:grpSpLocks/>
            </p:cNvGrpSpPr>
            <p:nvPr/>
          </p:nvGrpSpPr>
          <p:grpSpPr bwMode="auto">
            <a:xfrm>
              <a:off x="6061075" y="1844675"/>
              <a:ext cx="457200" cy="631825"/>
              <a:chOff x="742" y="2409"/>
              <a:chExt cx="576" cy="881"/>
            </a:xfrm>
          </p:grpSpPr>
          <p:grpSp>
            <p:nvGrpSpPr>
              <p:cNvPr id="761" name="Group 783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764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5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6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7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8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9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0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1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2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3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4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5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6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7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8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762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1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63" name="Oval 800"/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591" name="Group 950"/>
          <p:cNvGrpSpPr>
            <a:grpSpLocks/>
          </p:cNvGrpSpPr>
          <p:nvPr/>
        </p:nvGrpSpPr>
        <p:grpSpPr bwMode="auto">
          <a:xfrm>
            <a:off x="8240713" y="5002213"/>
            <a:ext cx="227012" cy="481013"/>
            <a:chOff x="4140" y="429"/>
            <a:chExt cx="1425" cy="2396"/>
          </a:xfrm>
        </p:grpSpPr>
        <p:sp>
          <p:nvSpPr>
            <p:cNvPr id="727" name="Freeform 95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" name="Rectangle 952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29" name="Freeform 95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0" name="Freeform 95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1" name="Rectangle 955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732" name="Group 95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57" name="AutoShape 957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58" name="AutoShape 958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33" name="Rectangle 959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734" name="Group 96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55" name="AutoShape 961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56" name="AutoShape 962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35" name="Rectangle 963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36" name="Rectangle 964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737" name="Group 96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53" name="AutoShape 966"/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54" name="AutoShape 967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38" name="Freeform 96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39" name="Group 96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51" name="AutoShape 970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52" name="AutoShape 971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40" name="Rectangle 972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1" name="Freeform 97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2" name="Freeform 97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3" name="Oval 975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4" name="Freeform 97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5" name="AutoShape 977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6" name="AutoShape 978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7" name="Oval 979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8" name="Oval 980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749" name="Oval 981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50" name="Rectangle 982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592" name="Group 983"/>
          <p:cNvGrpSpPr>
            <a:grpSpLocks/>
          </p:cNvGrpSpPr>
          <p:nvPr/>
        </p:nvGrpSpPr>
        <p:grpSpPr bwMode="auto">
          <a:xfrm>
            <a:off x="7924800" y="5303838"/>
            <a:ext cx="227012" cy="481013"/>
            <a:chOff x="4140" y="429"/>
            <a:chExt cx="1425" cy="2396"/>
          </a:xfrm>
        </p:grpSpPr>
        <p:sp>
          <p:nvSpPr>
            <p:cNvPr id="695" name="Freeform 984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6" name="Rectangle 985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97" name="Freeform 986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8" name="Freeform 987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9" name="Rectangle 988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700" name="Group 989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25" name="AutoShape 990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26" name="AutoShape 991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01" name="Rectangle 992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702" name="Group 993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23" name="AutoShape 994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24" name="AutoShape 995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03" name="Rectangle 996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04" name="Rectangle 997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705" name="Group 998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21" name="AutoShape 999"/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22" name="AutoShape 1000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06" name="Freeform 1001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07" name="Group 1002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19" name="AutoShape 1003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20" name="AutoShape 1004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08" name="Rectangle 1005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09" name="Freeform 1006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0" name="Freeform 1007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1" name="Oval 1008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2" name="Freeform 1009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3" name="AutoShape 1010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4" name="AutoShape 1011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5" name="Oval 1012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6" name="Oval 1013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717" name="Oval 1014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8" name="Rectangle 1015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pic>
        <p:nvPicPr>
          <p:cNvPr id="593" name="Picture 1017" descr="antenna_stylized"/>
          <p:cNvPicPr>
            <a:picLocks noChangeAspect="1" noChangeArrowheads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250" y="2043113"/>
            <a:ext cx="530702" cy="224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4" name="Picture 1018" descr="laptop_keyboard"/>
          <p:cNvPicPr>
            <a:picLocks noChangeAspect="1" noChangeArrowheads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9064" flipH="1">
            <a:off x="5327957" y="2291590"/>
            <a:ext cx="437221" cy="159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5" name="Freeform 1019"/>
          <p:cNvSpPr>
            <a:spLocks/>
          </p:cNvSpPr>
          <p:nvPr/>
        </p:nvSpPr>
        <p:spPr bwMode="auto">
          <a:xfrm>
            <a:off x="5472854" y="2136804"/>
            <a:ext cx="351919" cy="208167"/>
          </a:xfrm>
          <a:custGeom>
            <a:avLst/>
            <a:gdLst>
              <a:gd name="T0" fmla="*/ 6573757 w 2982"/>
              <a:gd name="T1" fmla="*/ 0 h 2442"/>
              <a:gd name="T2" fmla="*/ 0 w 2982"/>
              <a:gd name="T3" fmla="*/ 2477886 h 2442"/>
              <a:gd name="T4" fmla="*/ 26294911 w 2982"/>
              <a:gd name="T5" fmla="*/ 3095568 h 2442"/>
              <a:gd name="T6" fmla="*/ 32868668 w 2982"/>
              <a:gd name="T7" fmla="*/ 617681 h 2442"/>
              <a:gd name="T8" fmla="*/ 6573757 w 2982"/>
              <a:gd name="T9" fmla="*/ 0 h 24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82"/>
              <a:gd name="T16" fmla="*/ 0 h 2442"/>
              <a:gd name="T17" fmla="*/ 2982 w 2982"/>
              <a:gd name="T18" fmla="*/ 2442 h 24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82" h="2442">
                <a:moveTo>
                  <a:pt x="540" y="0"/>
                </a:moveTo>
                <a:lnTo>
                  <a:pt x="0" y="1734"/>
                </a:lnTo>
                <a:lnTo>
                  <a:pt x="2394" y="2442"/>
                </a:lnTo>
                <a:lnTo>
                  <a:pt x="2982" y="318"/>
                </a:lnTo>
                <a:lnTo>
                  <a:pt x="54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pic>
        <p:nvPicPr>
          <p:cNvPr id="596" name="Picture 1020" descr="screen"/>
          <p:cNvPicPr>
            <a:picLocks noChangeAspect="1" noChangeArrowheads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187" y="2142158"/>
            <a:ext cx="319785" cy="189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7" name="Freeform 1021"/>
          <p:cNvSpPr>
            <a:spLocks/>
          </p:cNvSpPr>
          <p:nvPr/>
        </p:nvSpPr>
        <p:spPr bwMode="auto">
          <a:xfrm>
            <a:off x="5536928" y="2130663"/>
            <a:ext cx="298167" cy="38736"/>
          </a:xfrm>
          <a:custGeom>
            <a:avLst/>
            <a:gdLst>
              <a:gd name="T0" fmla="*/ 1641570 w 2528"/>
              <a:gd name="T1" fmla="*/ 0 h 455"/>
              <a:gd name="T2" fmla="*/ 27891942 w 2528"/>
              <a:gd name="T3" fmla="*/ 616030 h 455"/>
              <a:gd name="T4" fmla="*/ 26250491 w 2528"/>
              <a:gd name="T5" fmla="*/ 616030 h 455"/>
              <a:gd name="T6" fmla="*/ 0 w 2528"/>
              <a:gd name="T7" fmla="*/ 616030 h 455"/>
              <a:gd name="T8" fmla="*/ 1641570 w 2528"/>
              <a:gd name="T9" fmla="*/ 0 h 4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8"/>
              <a:gd name="T16" fmla="*/ 0 h 455"/>
              <a:gd name="T17" fmla="*/ 2528 w 2528"/>
              <a:gd name="T18" fmla="*/ 455 h 4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8" h="455">
                <a:moveTo>
                  <a:pt x="14" y="0"/>
                </a:moveTo>
                <a:lnTo>
                  <a:pt x="2528" y="341"/>
                </a:lnTo>
                <a:lnTo>
                  <a:pt x="2480" y="455"/>
                </a:lnTo>
                <a:lnTo>
                  <a:pt x="0" y="86"/>
                </a:lnTo>
                <a:lnTo>
                  <a:pt x="14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EAEAEA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98" name="Freeform 1022"/>
          <p:cNvSpPr>
            <a:spLocks/>
          </p:cNvSpPr>
          <p:nvPr/>
        </p:nvSpPr>
        <p:spPr bwMode="auto">
          <a:xfrm>
            <a:off x="5469738" y="2130348"/>
            <a:ext cx="82770" cy="161243"/>
          </a:xfrm>
          <a:custGeom>
            <a:avLst/>
            <a:gdLst>
              <a:gd name="T0" fmla="*/ 6561704 w 702"/>
              <a:gd name="T1" fmla="*/ 0 h 1893"/>
              <a:gd name="T2" fmla="*/ 0 w 702"/>
              <a:gd name="T3" fmla="*/ 2474096 h 1893"/>
              <a:gd name="T4" fmla="*/ 1640426 w 702"/>
              <a:gd name="T5" fmla="*/ 2474096 h 1893"/>
              <a:gd name="T6" fmla="*/ 8202130 w 702"/>
              <a:gd name="T7" fmla="*/ 616693 h 1893"/>
              <a:gd name="T8" fmla="*/ 6561704 w 702"/>
              <a:gd name="T9" fmla="*/ 0 h 18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2"/>
              <a:gd name="T16" fmla="*/ 0 h 1893"/>
              <a:gd name="T17" fmla="*/ 702 w 702"/>
              <a:gd name="T18" fmla="*/ 1893 h 18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2" h="1893">
                <a:moveTo>
                  <a:pt x="579" y="0"/>
                </a:moveTo>
                <a:lnTo>
                  <a:pt x="0" y="1869"/>
                </a:lnTo>
                <a:lnTo>
                  <a:pt x="114" y="1893"/>
                </a:lnTo>
                <a:lnTo>
                  <a:pt x="702" y="51"/>
                </a:lnTo>
                <a:lnTo>
                  <a:pt x="579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99" name="Freeform 1023"/>
          <p:cNvSpPr>
            <a:spLocks/>
          </p:cNvSpPr>
          <p:nvPr/>
        </p:nvSpPr>
        <p:spPr bwMode="auto">
          <a:xfrm>
            <a:off x="5743755" y="2159164"/>
            <a:ext cx="89197" cy="186122"/>
          </a:xfrm>
          <a:custGeom>
            <a:avLst/>
            <a:gdLst>
              <a:gd name="T0" fmla="*/ 8213085 w 756"/>
              <a:gd name="T1" fmla="*/ 0 h 2184"/>
              <a:gd name="T2" fmla="*/ 1642593 w 756"/>
              <a:gd name="T3" fmla="*/ 3093852 h 2184"/>
              <a:gd name="T4" fmla="*/ 0 w 756"/>
              <a:gd name="T5" fmla="*/ 3093852 h 2184"/>
              <a:gd name="T6" fmla="*/ 6570492 w 756"/>
              <a:gd name="T7" fmla="*/ 617339 h 2184"/>
              <a:gd name="T8" fmla="*/ 8213085 w 756"/>
              <a:gd name="T9" fmla="*/ 0 h 21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6"/>
              <a:gd name="T16" fmla="*/ 0 h 2184"/>
              <a:gd name="T17" fmla="*/ 756 w 756"/>
              <a:gd name="T18" fmla="*/ 2184 h 21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6" h="2184">
                <a:moveTo>
                  <a:pt x="756" y="0"/>
                </a:moveTo>
                <a:lnTo>
                  <a:pt x="138" y="2184"/>
                </a:lnTo>
                <a:lnTo>
                  <a:pt x="0" y="2148"/>
                </a:lnTo>
                <a:lnTo>
                  <a:pt x="606" y="78"/>
                </a:lnTo>
                <a:lnTo>
                  <a:pt x="756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0" name="Freeform 1024"/>
          <p:cNvSpPr>
            <a:spLocks/>
          </p:cNvSpPr>
          <p:nvPr/>
        </p:nvSpPr>
        <p:spPr bwMode="auto">
          <a:xfrm>
            <a:off x="5468764" y="2283402"/>
            <a:ext cx="327185" cy="62828"/>
          </a:xfrm>
          <a:custGeom>
            <a:avLst/>
            <a:gdLst>
              <a:gd name="T0" fmla="*/ 1642768 w 2773"/>
              <a:gd name="T1" fmla="*/ 0 h 738"/>
              <a:gd name="T2" fmla="*/ 0 w 2773"/>
              <a:gd name="T3" fmla="*/ 616021 h 738"/>
              <a:gd name="T4" fmla="*/ 26283822 w 2773"/>
              <a:gd name="T5" fmla="*/ 1232127 h 738"/>
              <a:gd name="T6" fmla="*/ 26283822 w 2773"/>
              <a:gd name="T7" fmla="*/ 616021 h 738"/>
              <a:gd name="T8" fmla="*/ 1642768 w 2773"/>
              <a:gd name="T9" fmla="*/ 0 h 7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73"/>
              <a:gd name="T16" fmla="*/ 0 h 738"/>
              <a:gd name="T17" fmla="*/ 2773 w 2773"/>
              <a:gd name="T18" fmla="*/ 738 h 7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73" h="738">
                <a:moveTo>
                  <a:pt x="33" y="0"/>
                </a:moveTo>
                <a:lnTo>
                  <a:pt x="0" y="99"/>
                </a:lnTo>
                <a:lnTo>
                  <a:pt x="2436" y="738"/>
                </a:lnTo>
                <a:cubicBezTo>
                  <a:pt x="2499" y="501"/>
                  <a:pt x="2773" y="727"/>
                  <a:pt x="2373" y="603"/>
                </a:cubicBezTo>
                <a:lnTo>
                  <a:pt x="33" y="0"/>
                </a:lnTo>
                <a:close/>
              </a:path>
            </a:pathLst>
          </a:custGeom>
          <a:gradFill rotWithShape="1">
            <a:gsLst>
              <a:gs pos="0">
                <a:srgbClr val="0000CC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1" name="Freeform 1025"/>
          <p:cNvSpPr>
            <a:spLocks/>
          </p:cNvSpPr>
          <p:nvPr/>
        </p:nvSpPr>
        <p:spPr bwMode="auto">
          <a:xfrm>
            <a:off x="5753688" y="2160738"/>
            <a:ext cx="83549" cy="186909"/>
          </a:xfrm>
          <a:custGeom>
            <a:avLst/>
            <a:gdLst>
              <a:gd name="T0" fmla="*/ 27077483 w 637"/>
              <a:gd name="T1" fmla="*/ 0 h 1659"/>
              <a:gd name="T2" fmla="*/ 27077483 w 637"/>
              <a:gd name="T3" fmla="*/ 0 h 1659"/>
              <a:gd name="T4" fmla="*/ 2253593 w 637"/>
              <a:gd name="T5" fmla="*/ 84370993 h 1659"/>
              <a:gd name="T6" fmla="*/ 0 w 637"/>
              <a:gd name="T7" fmla="*/ 81515082 h 1659"/>
              <a:gd name="T8" fmla="*/ 27077483 w 637"/>
              <a:gd name="T9" fmla="*/ 0 h 16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7"/>
              <a:gd name="T16" fmla="*/ 0 h 1659"/>
              <a:gd name="T17" fmla="*/ 637 w 637"/>
              <a:gd name="T18" fmla="*/ 1659 h 16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7" h="1659">
                <a:moveTo>
                  <a:pt x="615" y="0"/>
                </a:moveTo>
                <a:lnTo>
                  <a:pt x="637" y="0"/>
                </a:lnTo>
                <a:lnTo>
                  <a:pt x="68" y="1659"/>
                </a:lnTo>
                <a:lnTo>
                  <a:pt x="0" y="1647"/>
                </a:lnTo>
                <a:lnTo>
                  <a:pt x="615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2" name="Freeform 1026"/>
          <p:cNvSpPr>
            <a:spLocks/>
          </p:cNvSpPr>
          <p:nvPr/>
        </p:nvSpPr>
        <p:spPr bwMode="auto">
          <a:xfrm>
            <a:off x="5469153" y="2291748"/>
            <a:ext cx="290961" cy="62041"/>
          </a:xfrm>
          <a:custGeom>
            <a:avLst/>
            <a:gdLst>
              <a:gd name="T0" fmla="*/ 0 w 2216"/>
              <a:gd name="T1" fmla="*/ 0 h 550"/>
              <a:gd name="T2" fmla="*/ 2258362 w 2216"/>
              <a:gd name="T3" fmla="*/ 2875657 h 550"/>
              <a:gd name="T4" fmla="*/ 95077021 w 2216"/>
              <a:gd name="T5" fmla="*/ 28705919 h 550"/>
              <a:gd name="T6" fmla="*/ 95077021 w 2216"/>
              <a:gd name="T7" fmla="*/ 24405125 h 550"/>
              <a:gd name="T8" fmla="*/ 0 w 2216"/>
              <a:gd name="T9" fmla="*/ 0 h 5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16"/>
              <a:gd name="T16" fmla="*/ 0 h 550"/>
              <a:gd name="T17" fmla="*/ 2216 w 2216"/>
              <a:gd name="T18" fmla="*/ 550 h 5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16" h="550">
                <a:moveTo>
                  <a:pt x="0" y="0"/>
                </a:moveTo>
                <a:lnTo>
                  <a:pt x="9" y="57"/>
                </a:lnTo>
                <a:lnTo>
                  <a:pt x="2164" y="550"/>
                </a:lnTo>
                <a:lnTo>
                  <a:pt x="2216" y="496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603" name="Group 1027"/>
          <p:cNvGrpSpPr>
            <a:grpSpLocks/>
          </p:cNvGrpSpPr>
          <p:nvPr/>
        </p:nvGrpSpPr>
        <p:grpSpPr bwMode="auto">
          <a:xfrm>
            <a:off x="5464285" y="2358040"/>
            <a:ext cx="98740" cy="36846"/>
            <a:chOff x="1740" y="2642"/>
            <a:chExt cx="752" cy="327"/>
          </a:xfrm>
        </p:grpSpPr>
        <p:sp>
          <p:nvSpPr>
            <p:cNvPr id="689" name="Freeform 1028"/>
            <p:cNvSpPr>
              <a:spLocks/>
            </p:cNvSpPr>
            <p:nvPr/>
          </p:nvSpPr>
          <p:spPr bwMode="auto">
            <a:xfrm>
              <a:off x="1740" y="2642"/>
              <a:ext cx="752" cy="327"/>
            </a:xfrm>
            <a:custGeom>
              <a:avLst/>
              <a:gdLst>
                <a:gd name="T0" fmla="*/ 293 w 752"/>
                <a:gd name="T1" fmla="*/ 0 h 327"/>
                <a:gd name="T2" fmla="*/ 752 w 752"/>
                <a:gd name="T3" fmla="*/ 124 h 327"/>
                <a:gd name="T4" fmla="*/ 470 w 752"/>
                <a:gd name="T5" fmla="*/ 327 h 327"/>
                <a:gd name="T6" fmla="*/ 0 w 752"/>
                <a:gd name="T7" fmla="*/ 183 h 327"/>
                <a:gd name="T8" fmla="*/ 293 w 752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2"/>
                <a:gd name="T16" fmla="*/ 0 h 327"/>
                <a:gd name="T17" fmla="*/ 752 w 752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2" h="327">
                  <a:moveTo>
                    <a:pt x="293" y="0"/>
                  </a:moveTo>
                  <a:lnTo>
                    <a:pt x="752" y="124"/>
                  </a:lnTo>
                  <a:lnTo>
                    <a:pt x="470" y="327"/>
                  </a:lnTo>
                  <a:lnTo>
                    <a:pt x="0" y="18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0" name="Freeform 1029"/>
            <p:cNvSpPr>
              <a:spLocks/>
            </p:cNvSpPr>
            <p:nvPr/>
          </p:nvSpPr>
          <p:spPr bwMode="auto">
            <a:xfrm>
              <a:off x="1754" y="2649"/>
              <a:ext cx="726" cy="311"/>
            </a:xfrm>
            <a:custGeom>
              <a:avLst/>
              <a:gdLst>
                <a:gd name="T0" fmla="*/ 282 w 726"/>
                <a:gd name="T1" fmla="*/ 0 h 311"/>
                <a:gd name="T2" fmla="*/ 726 w 726"/>
                <a:gd name="T3" fmla="*/ 119 h 311"/>
                <a:gd name="T4" fmla="*/ 457 w 726"/>
                <a:gd name="T5" fmla="*/ 311 h 311"/>
                <a:gd name="T6" fmla="*/ 0 w 726"/>
                <a:gd name="T7" fmla="*/ 173 h 311"/>
                <a:gd name="T8" fmla="*/ 282 w 726"/>
                <a:gd name="T9" fmla="*/ 0 h 3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6"/>
                <a:gd name="T16" fmla="*/ 0 h 311"/>
                <a:gd name="T17" fmla="*/ 726 w 726"/>
                <a:gd name="T18" fmla="*/ 311 h 3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6" h="311">
                  <a:moveTo>
                    <a:pt x="282" y="0"/>
                  </a:moveTo>
                  <a:lnTo>
                    <a:pt x="726" y="119"/>
                  </a:lnTo>
                  <a:lnTo>
                    <a:pt x="457" y="311"/>
                  </a:lnTo>
                  <a:lnTo>
                    <a:pt x="0" y="173"/>
                  </a:lnTo>
                  <a:lnTo>
                    <a:pt x="282" y="0"/>
                  </a:lnTo>
                  <a:close/>
                </a:path>
              </a:pathLst>
            </a:custGeom>
            <a:gradFill rotWithShape="1">
              <a:gsLst>
                <a:gs pos="0">
                  <a:srgbClr val="4D4D4D"/>
                </a:gs>
                <a:gs pos="100000">
                  <a:srgbClr val="DDDDDD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1" name="Freeform 1030"/>
            <p:cNvSpPr>
              <a:spLocks/>
            </p:cNvSpPr>
            <p:nvPr/>
          </p:nvSpPr>
          <p:spPr bwMode="auto">
            <a:xfrm>
              <a:off x="1808" y="2770"/>
              <a:ext cx="258" cy="100"/>
            </a:xfrm>
            <a:custGeom>
              <a:avLst/>
              <a:gdLst>
                <a:gd name="T0" fmla="*/ 0 w 258"/>
                <a:gd name="T1" fmla="*/ 44 h 100"/>
                <a:gd name="T2" fmla="*/ 75 w 258"/>
                <a:gd name="T3" fmla="*/ 0 h 100"/>
                <a:gd name="T4" fmla="*/ 258 w 258"/>
                <a:gd name="T5" fmla="*/ 50 h 100"/>
                <a:gd name="T6" fmla="*/ 183 w 258"/>
                <a:gd name="T7" fmla="*/ 100 h 100"/>
                <a:gd name="T8" fmla="*/ 0 w 258"/>
                <a:gd name="T9" fmla="*/ 44 h 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0"/>
                <a:gd name="T17" fmla="*/ 258 w 258"/>
                <a:gd name="T18" fmla="*/ 100 h 1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0">
                  <a:moveTo>
                    <a:pt x="0" y="44"/>
                  </a:moveTo>
                  <a:lnTo>
                    <a:pt x="75" y="0"/>
                  </a:lnTo>
                  <a:lnTo>
                    <a:pt x="258" y="50"/>
                  </a:lnTo>
                  <a:lnTo>
                    <a:pt x="183" y="10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2" name="Freeform 1031"/>
            <p:cNvSpPr>
              <a:spLocks/>
            </p:cNvSpPr>
            <p:nvPr/>
          </p:nvSpPr>
          <p:spPr bwMode="auto">
            <a:xfrm>
              <a:off x="1799" y="2816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3" name="Freeform 1032"/>
            <p:cNvSpPr>
              <a:spLocks/>
            </p:cNvSpPr>
            <p:nvPr/>
          </p:nvSpPr>
          <p:spPr bwMode="auto">
            <a:xfrm>
              <a:off x="2020" y="2834"/>
              <a:ext cx="258" cy="102"/>
            </a:xfrm>
            <a:custGeom>
              <a:avLst/>
              <a:gdLst>
                <a:gd name="T0" fmla="*/ 0 w 258"/>
                <a:gd name="T1" fmla="*/ 46 h 102"/>
                <a:gd name="T2" fmla="*/ 71 w 258"/>
                <a:gd name="T3" fmla="*/ 0 h 102"/>
                <a:gd name="T4" fmla="*/ 258 w 258"/>
                <a:gd name="T5" fmla="*/ 52 h 102"/>
                <a:gd name="T6" fmla="*/ 183 w 258"/>
                <a:gd name="T7" fmla="*/ 102 h 102"/>
                <a:gd name="T8" fmla="*/ 0 w 258"/>
                <a:gd name="T9" fmla="*/ 46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2"/>
                <a:gd name="T17" fmla="*/ 258 w 258"/>
                <a:gd name="T18" fmla="*/ 102 h 1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2">
                  <a:moveTo>
                    <a:pt x="0" y="46"/>
                  </a:moveTo>
                  <a:lnTo>
                    <a:pt x="71" y="0"/>
                  </a:lnTo>
                  <a:lnTo>
                    <a:pt x="258" y="52"/>
                  </a:lnTo>
                  <a:lnTo>
                    <a:pt x="183" y="102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4" name="Freeform 1033"/>
            <p:cNvSpPr>
              <a:spLocks/>
            </p:cNvSpPr>
            <p:nvPr/>
          </p:nvSpPr>
          <p:spPr bwMode="auto">
            <a:xfrm>
              <a:off x="2011" y="2882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604" name="Freeform 1034"/>
          <p:cNvSpPr>
            <a:spLocks/>
          </p:cNvSpPr>
          <p:nvPr/>
        </p:nvSpPr>
        <p:spPr bwMode="auto">
          <a:xfrm>
            <a:off x="5633330" y="2363551"/>
            <a:ext cx="119578" cy="80936"/>
          </a:xfrm>
          <a:custGeom>
            <a:avLst/>
            <a:gdLst>
              <a:gd name="T0" fmla="*/ 1765285 w 990"/>
              <a:gd name="T1" fmla="*/ 10672924 h 792"/>
              <a:gd name="T2" fmla="*/ 15858459 w 990"/>
              <a:gd name="T3" fmla="*/ 0 h 792"/>
              <a:gd name="T4" fmla="*/ 15858459 w 990"/>
              <a:gd name="T5" fmla="*/ 1065249 h 792"/>
              <a:gd name="T6" fmla="*/ 0 w 990"/>
              <a:gd name="T7" fmla="*/ 10672924 h 792"/>
              <a:gd name="T8" fmla="*/ 1765285 w 990"/>
              <a:gd name="T9" fmla="*/ 10672924 h 7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90"/>
              <a:gd name="T16" fmla="*/ 0 h 792"/>
              <a:gd name="T17" fmla="*/ 990 w 990"/>
              <a:gd name="T18" fmla="*/ 792 h 7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90" h="792">
                <a:moveTo>
                  <a:pt x="3" y="738"/>
                </a:moveTo>
                <a:lnTo>
                  <a:pt x="990" y="0"/>
                </a:lnTo>
                <a:lnTo>
                  <a:pt x="987" y="60"/>
                </a:lnTo>
                <a:lnTo>
                  <a:pt x="0" y="792"/>
                </a:lnTo>
                <a:lnTo>
                  <a:pt x="3" y="738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5" name="Freeform 1035"/>
          <p:cNvSpPr>
            <a:spLocks/>
          </p:cNvSpPr>
          <p:nvPr/>
        </p:nvSpPr>
        <p:spPr bwMode="auto">
          <a:xfrm>
            <a:off x="5328152" y="2370007"/>
            <a:ext cx="305957" cy="73850"/>
          </a:xfrm>
          <a:custGeom>
            <a:avLst/>
            <a:gdLst>
              <a:gd name="T0" fmla="*/ 1766745 w 2532"/>
              <a:gd name="T1" fmla="*/ 0 h 723"/>
              <a:gd name="T2" fmla="*/ 1766745 w 2532"/>
              <a:gd name="T3" fmla="*/ 0 h 723"/>
              <a:gd name="T4" fmla="*/ 38810380 w 2532"/>
              <a:gd name="T5" fmla="*/ 9588243 h 723"/>
              <a:gd name="T6" fmla="*/ 38810380 w 2532"/>
              <a:gd name="T7" fmla="*/ 10652479 h 723"/>
              <a:gd name="T8" fmla="*/ 0 w 2532"/>
              <a:gd name="T9" fmla="*/ 1064237 h 723"/>
              <a:gd name="T10" fmla="*/ 1766745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6" name="Freeform 1036"/>
          <p:cNvSpPr>
            <a:spLocks/>
          </p:cNvSpPr>
          <p:nvPr/>
        </p:nvSpPr>
        <p:spPr bwMode="auto">
          <a:xfrm>
            <a:off x="5328347" y="2356465"/>
            <a:ext cx="3311" cy="14959"/>
          </a:xfrm>
          <a:custGeom>
            <a:avLst/>
            <a:gdLst>
              <a:gd name="T0" fmla="*/ 2059569 w 26"/>
              <a:gd name="T1" fmla="*/ 1056289 h 147"/>
              <a:gd name="T2" fmla="*/ 2059569 w 26"/>
              <a:gd name="T3" fmla="*/ 2112475 h 147"/>
              <a:gd name="T4" fmla="*/ 0 w 26"/>
              <a:gd name="T5" fmla="*/ 2112475 h 147"/>
              <a:gd name="T6" fmla="*/ 2059569 w 26"/>
              <a:gd name="T7" fmla="*/ 0 h 147"/>
              <a:gd name="T8" fmla="*/ 2059569 w 26"/>
              <a:gd name="T9" fmla="*/ 1056289 h 1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"/>
              <a:gd name="T16" fmla="*/ 0 h 147"/>
              <a:gd name="T17" fmla="*/ 26 w 26"/>
              <a:gd name="T18" fmla="*/ 147 h 1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" h="147">
                <a:moveTo>
                  <a:pt x="26" y="10"/>
                </a:moveTo>
                <a:lnTo>
                  <a:pt x="23" y="147"/>
                </a:lnTo>
                <a:lnTo>
                  <a:pt x="0" y="144"/>
                </a:lnTo>
                <a:lnTo>
                  <a:pt x="3" y="0"/>
                </a:lnTo>
                <a:lnTo>
                  <a:pt x="26" y="1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7" name="Freeform 1037"/>
          <p:cNvSpPr>
            <a:spLocks/>
          </p:cNvSpPr>
          <p:nvPr/>
        </p:nvSpPr>
        <p:spPr bwMode="auto">
          <a:xfrm>
            <a:off x="5328542" y="2295527"/>
            <a:ext cx="142170" cy="61883"/>
          </a:xfrm>
          <a:custGeom>
            <a:avLst/>
            <a:gdLst>
              <a:gd name="T0" fmla="*/ 17669579 w 1176"/>
              <a:gd name="T1" fmla="*/ 0 h 606"/>
              <a:gd name="T2" fmla="*/ 0 w 1176"/>
              <a:gd name="T3" fmla="*/ 8519635 h 606"/>
              <a:gd name="T4" fmla="*/ 1768421 w 1176"/>
              <a:gd name="T5" fmla="*/ 8519635 h 606"/>
              <a:gd name="T6" fmla="*/ 17669579 w 1176"/>
              <a:gd name="T7" fmla="*/ 1063652 h 606"/>
              <a:gd name="T8" fmla="*/ 17669579 w 1176"/>
              <a:gd name="T9" fmla="*/ 0 h 6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6"/>
              <a:gd name="T16" fmla="*/ 0 h 606"/>
              <a:gd name="T17" fmla="*/ 1176 w 1176"/>
              <a:gd name="T18" fmla="*/ 606 h 6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6" h="606">
                <a:moveTo>
                  <a:pt x="1170" y="0"/>
                </a:moveTo>
                <a:lnTo>
                  <a:pt x="0" y="597"/>
                </a:lnTo>
                <a:lnTo>
                  <a:pt x="30" y="606"/>
                </a:lnTo>
                <a:lnTo>
                  <a:pt x="1176" y="18"/>
                </a:lnTo>
                <a:lnTo>
                  <a:pt x="1170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8" name="Freeform 1038"/>
          <p:cNvSpPr>
            <a:spLocks/>
          </p:cNvSpPr>
          <p:nvPr/>
        </p:nvSpPr>
        <p:spPr bwMode="auto">
          <a:xfrm>
            <a:off x="5338085" y="2359615"/>
            <a:ext cx="290182" cy="71016"/>
          </a:xfrm>
          <a:custGeom>
            <a:avLst/>
            <a:gdLst>
              <a:gd name="T0" fmla="*/ 1510505 w 2532"/>
              <a:gd name="T1" fmla="*/ 0 h 723"/>
              <a:gd name="T2" fmla="*/ 1510505 w 2532"/>
              <a:gd name="T3" fmla="*/ 0 h 723"/>
              <a:gd name="T4" fmla="*/ 18059933 w 2532"/>
              <a:gd name="T5" fmla="*/ 5682655 h 723"/>
              <a:gd name="T6" fmla="*/ 18059933 w 2532"/>
              <a:gd name="T7" fmla="*/ 5682655 h 723"/>
              <a:gd name="T8" fmla="*/ 0 w 2532"/>
              <a:gd name="T9" fmla="*/ 945505 h 723"/>
              <a:gd name="T10" fmla="*/ 1510505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9" name="Freeform 1039"/>
          <p:cNvSpPr>
            <a:spLocks/>
          </p:cNvSpPr>
          <p:nvPr/>
        </p:nvSpPr>
        <p:spPr bwMode="auto">
          <a:xfrm flipV="1">
            <a:off x="5627877" y="2354576"/>
            <a:ext cx="118410" cy="73535"/>
          </a:xfrm>
          <a:custGeom>
            <a:avLst/>
            <a:gdLst>
              <a:gd name="T0" fmla="*/ 0 w 2532"/>
              <a:gd name="T1" fmla="*/ 0 h 723"/>
              <a:gd name="T2" fmla="*/ 0 w 2532"/>
              <a:gd name="T3" fmla="*/ 0 h 723"/>
              <a:gd name="T4" fmla="*/ 0 w 2532"/>
              <a:gd name="T5" fmla="*/ 9465267 h 723"/>
              <a:gd name="T6" fmla="*/ 0 w 2532"/>
              <a:gd name="T7" fmla="*/ 9465267 h 723"/>
              <a:gd name="T8" fmla="*/ 0 w 2532"/>
              <a:gd name="T9" fmla="*/ 1055120 h 723"/>
              <a:gd name="T10" fmla="*/ 0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610" name="Group 1064"/>
          <p:cNvGrpSpPr>
            <a:grpSpLocks/>
          </p:cNvGrpSpPr>
          <p:nvPr/>
        </p:nvGrpSpPr>
        <p:grpSpPr bwMode="auto">
          <a:xfrm>
            <a:off x="6872288" y="5486400"/>
            <a:ext cx="474662" cy="407988"/>
            <a:chOff x="877" y="1008"/>
            <a:chExt cx="2747" cy="2591"/>
          </a:xfrm>
        </p:grpSpPr>
        <p:pic>
          <p:nvPicPr>
            <p:cNvPr id="666" name="Picture 1065" descr="antenna_stylized"/>
            <p:cNvPicPr>
              <a:picLocks noChangeAspect="1" noChangeArrowheads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7" name="Picture 1066" descr="laptop_keyboard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8" name="Freeform 1067"/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4 w 2982"/>
                <a:gd name="T5" fmla="*/ 1 h 2442"/>
                <a:gd name="T6" fmla="*/ 4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669" name="Picture 1068" descr="screen"/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0" name="Freeform 1069"/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4 w 2528"/>
                <a:gd name="T3" fmla="*/ 1 h 455"/>
                <a:gd name="T4" fmla="*/ 4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1" name="Freeform 1070"/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2" name="Freeform 1071"/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3" name="Freeform 1072"/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4 w 2773"/>
                <a:gd name="T5" fmla="*/ 1 h 738"/>
                <a:gd name="T6" fmla="*/ 4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4" name="Freeform 1073"/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3 w 637"/>
                <a:gd name="T1" fmla="*/ 0 h 1659"/>
                <a:gd name="T2" fmla="*/ 3 w 637"/>
                <a:gd name="T3" fmla="*/ 0 h 1659"/>
                <a:gd name="T4" fmla="*/ 1 w 637"/>
                <a:gd name="T5" fmla="*/ 21 h 1659"/>
                <a:gd name="T6" fmla="*/ 0 w 637"/>
                <a:gd name="T7" fmla="*/ 21 h 1659"/>
                <a:gd name="T8" fmla="*/ 3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5" name="Freeform 1074"/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13 w 2216"/>
                <a:gd name="T5" fmla="*/ 7 h 550"/>
                <a:gd name="T6" fmla="*/ 13 w 2216"/>
                <a:gd name="T7" fmla="*/ 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676" name="Group 1075"/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683" name="Freeform 1076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4" name="Freeform 1077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5" name="Freeform 1078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6" name="Freeform 1079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7" name="Freeform 1080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8" name="Freeform 1081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677" name="Freeform 1082"/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3 h 792"/>
                <a:gd name="T2" fmla="*/ 2 w 990"/>
                <a:gd name="T3" fmla="*/ 0 h 792"/>
                <a:gd name="T4" fmla="*/ 2 w 990"/>
                <a:gd name="T5" fmla="*/ 1 h 792"/>
                <a:gd name="T6" fmla="*/ 0 w 990"/>
                <a:gd name="T7" fmla="*/ 3 h 792"/>
                <a:gd name="T8" fmla="*/ 1 w 990"/>
                <a:gd name="T9" fmla="*/ 3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8" name="Freeform 1083"/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6 w 2532"/>
                <a:gd name="T5" fmla="*/ 3 h 723"/>
                <a:gd name="T6" fmla="*/ 6 w 2532"/>
                <a:gd name="T7" fmla="*/ 3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9" name="Freeform 1084"/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0" name="Freeform 1085"/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2 w 1176"/>
                <a:gd name="T1" fmla="*/ 0 h 606"/>
                <a:gd name="T2" fmla="*/ 0 w 1176"/>
                <a:gd name="T3" fmla="*/ 2 h 606"/>
                <a:gd name="T4" fmla="*/ 1 w 1176"/>
                <a:gd name="T5" fmla="*/ 2 h 606"/>
                <a:gd name="T6" fmla="*/ 2 w 1176"/>
                <a:gd name="T7" fmla="*/ 1 h 606"/>
                <a:gd name="T8" fmla="*/ 2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1" name="Freeform 1086"/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2 w 2532"/>
                <a:gd name="T5" fmla="*/ 1 h 723"/>
                <a:gd name="T6" fmla="*/ 2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2" name="Freeform 1087"/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3 h 723"/>
                <a:gd name="T6" fmla="*/ 0 w 2532"/>
                <a:gd name="T7" fmla="*/ 3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611" name="Picture 1115" descr="antenna_stylized"/>
          <p:cNvPicPr>
            <a:picLocks noChangeAspect="1" noChangeArrowheads="1"/>
          </p:cNvPicPr>
          <p:nvPr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021" y="3105640"/>
            <a:ext cx="347997" cy="167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2" name="Picture 1116" descr="laptop_keyboard"/>
          <p:cNvPicPr>
            <a:picLocks noChangeAspect="1" noChangeArrowheads="1"/>
          </p:cNvPicPr>
          <p:nvPr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9064" flipH="1">
            <a:off x="5513878" y="3291709"/>
            <a:ext cx="286699" cy="11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3" name="Freeform 1117"/>
          <p:cNvSpPr>
            <a:spLocks/>
          </p:cNvSpPr>
          <p:nvPr/>
        </p:nvSpPr>
        <p:spPr bwMode="auto">
          <a:xfrm>
            <a:off x="5608891" y="3175799"/>
            <a:ext cx="230764" cy="155883"/>
          </a:xfrm>
          <a:custGeom>
            <a:avLst/>
            <a:gdLst>
              <a:gd name="T0" fmla="*/ 1856482 w 2982"/>
              <a:gd name="T1" fmla="*/ 0 h 2442"/>
              <a:gd name="T2" fmla="*/ 0 w 2982"/>
              <a:gd name="T3" fmla="*/ 1039092 h 2442"/>
              <a:gd name="T4" fmla="*/ 7413777 w 2982"/>
              <a:gd name="T5" fmla="*/ 1299855 h 2442"/>
              <a:gd name="T6" fmla="*/ 9270259 w 2982"/>
              <a:gd name="T7" fmla="*/ 260763 h 2442"/>
              <a:gd name="T8" fmla="*/ 1856482 w 2982"/>
              <a:gd name="T9" fmla="*/ 0 h 24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82"/>
              <a:gd name="T16" fmla="*/ 0 h 2442"/>
              <a:gd name="T17" fmla="*/ 2982 w 2982"/>
              <a:gd name="T18" fmla="*/ 2442 h 24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82" h="2442">
                <a:moveTo>
                  <a:pt x="540" y="0"/>
                </a:moveTo>
                <a:lnTo>
                  <a:pt x="0" y="1734"/>
                </a:lnTo>
                <a:lnTo>
                  <a:pt x="2394" y="2442"/>
                </a:lnTo>
                <a:lnTo>
                  <a:pt x="2982" y="318"/>
                </a:lnTo>
                <a:lnTo>
                  <a:pt x="54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pic>
        <p:nvPicPr>
          <p:cNvPr id="614" name="Picture 1118" descr="screen"/>
          <p:cNvPicPr>
            <a:picLocks noChangeAspect="1" noChangeArrowheads="1"/>
          </p:cNvPicPr>
          <p:nvPr/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0257" y="3179808"/>
            <a:ext cx="209692" cy="14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" name="Freeform 1119"/>
          <p:cNvSpPr>
            <a:spLocks/>
          </p:cNvSpPr>
          <p:nvPr/>
        </p:nvSpPr>
        <p:spPr bwMode="auto">
          <a:xfrm>
            <a:off x="5650906" y="3171201"/>
            <a:ext cx="195517" cy="29007"/>
          </a:xfrm>
          <a:custGeom>
            <a:avLst/>
            <a:gdLst>
              <a:gd name="T0" fmla="*/ 460563 w 2528"/>
              <a:gd name="T1" fmla="*/ 0 h 455"/>
              <a:gd name="T2" fmla="*/ 7865770 w 2528"/>
              <a:gd name="T3" fmla="*/ 260107 h 455"/>
              <a:gd name="T4" fmla="*/ 7399174 w 2528"/>
              <a:gd name="T5" fmla="*/ 260107 h 455"/>
              <a:gd name="T6" fmla="*/ 0 w 2528"/>
              <a:gd name="T7" fmla="*/ 260107 h 455"/>
              <a:gd name="T8" fmla="*/ 460563 w 2528"/>
              <a:gd name="T9" fmla="*/ 0 h 4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8"/>
              <a:gd name="T16" fmla="*/ 0 h 455"/>
              <a:gd name="T17" fmla="*/ 2528 w 2528"/>
              <a:gd name="T18" fmla="*/ 455 h 4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8" h="455">
                <a:moveTo>
                  <a:pt x="14" y="0"/>
                </a:moveTo>
                <a:lnTo>
                  <a:pt x="2528" y="341"/>
                </a:lnTo>
                <a:lnTo>
                  <a:pt x="2480" y="455"/>
                </a:lnTo>
                <a:lnTo>
                  <a:pt x="0" y="86"/>
                </a:lnTo>
                <a:lnTo>
                  <a:pt x="14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EAEAEA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16" name="Freeform 1120"/>
          <p:cNvSpPr>
            <a:spLocks/>
          </p:cNvSpPr>
          <p:nvPr/>
        </p:nvSpPr>
        <p:spPr bwMode="auto">
          <a:xfrm>
            <a:off x="5606848" y="3170965"/>
            <a:ext cx="54275" cy="120745"/>
          </a:xfrm>
          <a:custGeom>
            <a:avLst/>
            <a:gdLst>
              <a:gd name="T0" fmla="*/ 1847051 w 702"/>
              <a:gd name="T1" fmla="*/ 0 h 1893"/>
              <a:gd name="T2" fmla="*/ 0 w 702"/>
              <a:gd name="T3" fmla="*/ 1037463 h 1893"/>
              <a:gd name="T4" fmla="*/ 460255 w 702"/>
              <a:gd name="T5" fmla="*/ 1037463 h 1893"/>
              <a:gd name="T6" fmla="*/ 2313337 w 702"/>
              <a:gd name="T7" fmla="*/ 260370 h 1893"/>
              <a:gd name="T8" fmla="*/ 1847051 w 702"/>
              <a:gd name="T9" fmla="*/ 0 h 18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2"/>
              <a:gd name="T16" fmla="*/ 0 h 1893"/>
              <a:gd name="T17" fmla="*/ 702 w 702"/>
              <a:gd name="T18" fmla="*/ 1893 h 18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2" h="1893">
                <a:moveTo>
                  <a:pt x="579" y="0"/>
                </a:moveTo>
                <a:lnTo>
                  <a:pt x="0" y="1869"/>
                </a:lnTo>
                <a:lnTo>
                  <a:pt x="114" y="1893"/>
                </a:lnTo>
                <a:lnTo>
                  <a:pt x="702" y="51"/>
                </a:lnTo>
                <a:lnTo>
                  <a:pt x="579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17" name="Freeform 1121"/>
          <p:cNvSpPr>
            <a:spLocks/>
          </p:cNvSpPr>
          <p:nvPr/>
        </p:nvSpPr>
        <p:spPr bwMode="auto">
          <a:xfrm>
            <a:off x="5786529" y="3192543"/>
            <a:ext cx="58489" cy="139375"/>
          </a:xfrm>
          <a:custGeom>
            <a:avLst/>
            <a:gdLst>
              <a:gd name="T0" fmla="*/ 2316427 w 756"/>
              <a:gd name="T1" fmla="*/ 0 h 2184"/>
              <a:gd name="T2" fmla="*/ 460872 w 756"/>
              <a:gd name="T3" fmla="*/ 1299110 h 2184"/>
              <a:gd name="T4" fmla="*/ 0 w 756"/>
              <a:gd name="T5" fmla="*/ 1299110 h 2184"/>
              <a:gd name="T6" fmla="*/ 1849521 w 756"/>
              <a:gd name="T7" fmla="*/ 260626 h 2184"/>
              <a:gd name="T8" fmla="*/ 2316427 w 756"/>
              <a:gd name="T9" fmla="*/ 0 h 21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6"/>
              <a:gd name="T16" fmla="*/ 0 h 2184"/>
              <a:gd name="T17" fmla="*/ 756 w 756"/>
              <a:gd name="T18" fmla="*/ 2184 h 21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6" h="2184">
                <a:moveTo>
                  <a:pt x="756" y="0"/>
                </a:moveTo>
                <a:lnTo>
                  <a:pt x="138" y="2184"/>
                </a:lnTo>
                <a:lnTo>
                  <a:pt x="0" y="2148"/>
                </a:lnTo>
                <a:lnTo>
                  <a:pt x="606" y="78"/>
                </a:lnTo>
                <a:lnTo>
                  <a:pt x="756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18" name="Freeform 1122"/>
          <p:cNvSpPr>
            <a:spLocks/>
          </p:cNvSpPr>
          <p:nvPr/>
        </p:nvSpPr>
        <p:spPr bwMode="auto">
          <a:xfrm>
            <a:off x="5606209" y="3285578"/>
            <a:ext cx="214545" cy="47048"/>
          </a:xfrm>
          <a:custGeom>
            <a:avLst/>
            <a:gdLst>
              <a:gd name="T0" fmla="*/ 460889 w 2773"/>
              <a:gd name="T1" fmla="*/ 0 h 738"/>
              <a:gd name="T2" fmla="*/ 0 w 2773"/>
              <a:gd name="T3" fmla="*/ 260103 h 738"/>
              <a:gd name="T4" fmla="*/ 7410661 w 2773"/>
              <a:gd name="T5" fmla="*/ 520206 h 738"/>
              <a:gd name="T6" fmla="*/ 7410661 w 2773"/>
              <a:gd name="T7" fmla="*/ 260103 h 738"/>
              <a:gd name="T8" fmla="*/ 460889 w 2773"/>
              <a:gd name="T9" fmla="*/ 0 h 7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73"/>
              <a:gd name="T16" fmla="*/ 0 h 738"/>
              <a:gd name="T17" fmla="*/ 2773 w 2773"/>
              <a:gd name="T18" fmla="*/ 738 h 7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73" h="738">
                <a:moveTo>
                  <a:pt x="33" y="0"/>
                </a:moveTo>
                <a:lnTo>
                  <a:pt x="0" y="99"/>
                </a:lnTo>
                <a:lnTo>
                  <a:pt x="2436" y="738"/>
                </a:lnTo>
                <a:cubicBezTo>
                  <a:pt x="2499" y="501"/>
                  <a:pt x="2773" y="727"/>
                  <a:pt x="2373" y="603"/>
                </a:cubicBezTo>
                <a:lnTo>
                  <a:pt x="33" y="0"/>
                </a:lnTo>
                <a:close/>
              </a:path>
            </a:pathLst>
          </a:custGeom>
          <a:gradFill rotWithShape="1">
            <a:gsLst>
              <a:gs pos="0">
                <a:srgbClr val="0000CC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19" name="Freeform 1123"/>
          <p:cNvSpPr>
            <a:spLocks/>
          </p:cNvSpPr>
          <p:nvPr/>
        </p:nvSpPr>
        <p:spPr bwMode="auto">
          <a:xfrm>
            <a:off x="5793042" y="3193722"/>
            <a:ext cx="54786" cy="139965"/>
          </a:xfrm>
          <a:custGeom>
            <a:avLst/>
            <a:gdLst>
              <a:gd name="T0" fmla="*/ 7633745 w 637"/>
              <a:gd name="T1" fmla="*/ 0 h 1659"/>
              <a:gd name="T2" fmla="*/ 7633745 w 637"/>
              <a:gd name="T3" fmla="*/ 0 h 1659"/>
              <a:gd name="T4" fmla="*/ 636188 w 637"/>
              <a:gd name="T5" fmla="*/ 35432406 h 1659"/>
              <a:gd name="T6" fmla="*/ 0 w 637"/>
              <a:gd name="T7" fmla="*/ 34229500 h 1659"/>
              <a:gd name="T8" fmla="*/ 7633745 w 637"/>
              <a:gd name="T9" fmla="*/ 0 h 16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7"/>
              <a:gd name="T16" fmla="*/ 0 h 1659"/>
              <a:gd name="T17" fmla="*/ 637 w 637"/>
              <a:gd name="T18" fmla="*/ 1659 h 16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7" h="1659">
                <a:moveTo>
                  <a:pt x="615" y="0"/>
                </a:moveTo>
                <a:lnTo>
                  <a:pt x="637" y="0"/>
                </a:lnTo>
                <a:lnTo>
                  <a:pt x="68" y="1659"/>
                </a:lnTo>
                <a:lnTo>
                  <a:pt x="0" y="1647"/>
                </a:lnTo>
                <a:lnTo>
                  <a:pt x="615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20" name="Freeform 1124"/>
          <p:cNvSpPr>
            <a:spLocks/>
          </p:cNvSpPr>
          <p:nvPr/>
        </p:nvSpPr>
        <p:spPr bwMode="auto">
          <a:xfrm>
            <a:off x="5606465" y="3291827"/>
            <a:ext cx="190792" cy="46458"/>
          </a:xfrm>
          <a:custGeom>
            <a:avLst/>
            <a:gdLst>
              <a:gd name="T0" fmla="*/ 0 w 2216"/>
              <a:gd name="T1" fmla="*/ 0 h 550"/>
              <a:gd name="T2" fmla="*/ 637466 w 2216"/>
              <a:gd name="T3" fmla="*/ 1205796 h 550"/>
              <a:gd name="T4" fmla="*/ 26804554 w 2216"/>
              <a:gd name="T5" fmla="*/ 12051036 h 550"/>
              <a:gd name="T6" fmla="*/ 26804554 w 2216"/>
              <a:gd name="T7" fmla="*/ 10245932 h 550"/>
              <a:gd name="T8" fmla="*/ 0 w 2216"/>
              <a:gd name="T9" fmla="*/ 0 h 5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16"/>
              <a:gd name="T16" fmla="*/ 0 h 550"/>
              <a:gd name="T17" fmla="*/ 2216 w 2216"/>
              <a:gd name="T18" fmla="*/ 550 h 5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16" h="550">
                <a:moveTo>
                  <a:pt x="0" y="0"/>
                </a:moveTo>
                <a:lnTo>
                  <a:pt x="9" y="57"/>
                </a:lnTo>
                <a:lnTo>
                  <a:pt x="2164" y="550"/>
                </a:lnTo>
                <a:lnTo>
                  <a:pt x="2216" y="496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621" name="Group 1125"/>
          <p:cNvGrpSpPr>
            <a:grpSpLocks/>
          </p:cNvGrpSpPr>
          <p:nvPr/>
        </p:nvGrpSpPr>
        <p:grpSpPr bwMode="auto">
          <a:xfrm>
            <a:off x="5603272" y="3341469"/>
            <a:ext cx="64747" cy="27592"/>
            <a:chOff x="1740" y="2642"/>
            <a:chExt cx="752" cy="327"/>
          </a:xfrm>
        </p:grpSpPr>
        <p:sp>
          <p:nvSpPr>
            <p:cNvPr id="660" name="Freeform 1126"/>
            <p:cNvSpPr>
              <a:spLocks/>
            </p:cNvSpPr>
            <p:nvPr/>
          </p:nvSpPr>
          <p:spPr bwMode="auto">
            <a:xfrm>
              <a:off x="1740" y="2642"/>
              <a:ext cx="752" cy="327"/>
            </a:xfrm>
            <a:custGeom>
              <a:avLst/>
              <a:gdLst>
                <a:gd name="T0" fmla="*/ 293 w 752"/>
                <a:gd name="T1" fmla="*/ 0 h 327"/>
                <a:gd name="T2" fmla="*/ 752 w 752"/>
                <a:gd name="T3" fmla="*/ 124 h 327"/>
                <a:gd name="T4" fmla="*/ 470 w 752"/>
                <a:gd name="T5" fmla="*/ 327 h 327"/>
                <a:gd name="T6" fmla="*/ 0 w 752"/>
                <a:gd name="T7" fmla="*/ 183 h 327"/>
                <a:gd name="T8" fmla="*/ 293 w 752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2"/>
                <a:gd name="T16" fmla="*/ 0 h 327"/>
                <a:gd name="T17" fmla="*/ 752 w 752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2" h="327">
                  <a:moveTo>
                    <a:pt x="293" y="0"/>
                  </a:moveTo>
                  <a:lnTo>
                    <a:pt x="752" y="124"/>
                  </a:lnTo>
                  <a:lnTo>
                    <a:pt x="470" y="327"/>
                  </a:lnTo>
                  <a:lnTo>
                    <a:pt x="0" y="18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1" name="Freeform 1127"/>
            <p:cNvSpPr>
              <a:spLocks/>
            </p:cNvSpPr>
            <p:nvPr/>
          </p:nvSpPr>
          <p:spPr bwMode="auto">
            <a:xfrm>
              <a:off x="1754" y="2649"/>
              <a:ext cx="726" cy="311"/>
            </a:xfrm>
            <a:custGeom>
              <a:avLst/>
              <a:gdLst>
                <a:gd name="T0" fmla="*/ 282 w 726"/>
                <a:gd name="T1" fmla="*/ 0 h 311"/>
                <a:gd name="T2" fmla="*/ 726 w 726"/>
                <a:gd name="T3" fmla="*/ 119 h 311"/>
                <a:gd name="T4" fmla="*/ 457 w 726"/>
                <a:gd name="T5" fmla="*/ 311 h 311"/>
                <a:gd name="T6" fmla="*/ 0 w 726"/>
                <a:gd name="T7" fmla="*/ 173 h 311"/>
                <a:gd name="T8" fmla="*/ 282 w 726"/>
                <a:gd name="T9" fmla="*/ 0 h 3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6"/>
                <a:gd name="T16" fmla="*/ 0 h 311"/>
                <a:gd name="T17" fmla="*/ 726 w 726"/>
                <a:gd name="T18" fmla="*/ 311 h 3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6" h="311">
                  <a:moveTo>
                    <a:pt x="282" y="0"/>
                  </a:moveTo>
                  <a:lnTo>
                    <a:pt x="726" y="119"/>
                  </a:lnTo>
                  <a:lnTo>
                    <a:pt x="457" y="311"/>
                  </a:lnTo>
                  <a:lnTo>
                    <a:pt x="0" y="173"/>
                  </a:lnTo>
                  <a:lnTo>
                    <a:pt x="282" y="0"/>
                  </a:lnTo>
                  <a:close/>
                </a:path>
              </a:pathLst>
            </a:custGeom>
            <a:gradFill rotWithShape="1">
              <a:gsLst>
                <a:gs pos="0">
                  <a:srgbClr val="4D4D4D"/>
                </a:gs>
                <a:gs pos="100000">
                  <a:srgbClr val="DDDDDD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2" name="Freeform 1128"/>
            <p:cNvSpPr>
              <a:spLocks/>
            </p:cNvSpPr>
            <p:nvPr/>
          </p:nvSpPr>
          <p:spPr bwMode="auto">
            <a:xfrm>
              <a:off x="1808" y="2770"/>
              <a:ext cx="258" cy="100"/>
            </a:xfrm>
            <a:custGeom>
              <a:avLst/>
              <a:gdLst>
                <a:gd name="T0" fmla="*/ 0 w 258"/>
                <a:gd name="T1" fmla="*/ 44 h 100"/>
                <a:gd name="T2" fmla="*/ 75 w 258"/>
                <a:gd name="T3" fmla="*/ 0 h 100"/>
                <a:gd name="T4" fmla="*/ 258 w 258"/>
                <a:gd name="T5" fmla="*/ 50 h 100"/>
                <a:gd name="T6" fmla="*/ 183 w 258"/>
                <a:gd name="T7" fmla="*/ 100 h 100"/>
                <a:gd name="T8" fmla="*/ 0 w 258"/>
                <a:gd name="T9" fmla="*/ 44 h 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0"/>
                <a:gd name="T17" fmla="*/ 258 w 258"/>
                <a:gd name="T18" fmla="*/ 100 h 1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0">
                  <a:moveTo>
                    <a:pt x="0" y="44"/>
                  </a:moveTo>
                  <a:lnTo>
                    <a:pt x="75" y="0"/>
                  </a:lnTo>
                  <a:lnTo>
                    <a:pt x="258" y="50"/>
                  </a:lnTo>
                  <a:lnTo>
                    <a:pt x="183" y="10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3" name="Freeform 1129"/>
            <p:cNvSpPr>
              <a:spLocks/>
            </p:cNvSpPr>
            <p:nvPr/>
          </p:nvSpPr>
          <p:spPr bwMode="auto">
            <a:xfrm>
              <a:off x="1799" y="2816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4" name="Freeform 1130"/>
            <p:cNvSpPr>
              <a:spLocks/>
            </p:cNvSpPr>
            <p:nvPr/>
          </p:nvSpPr>
          <p:spPr bwMode="auto">
            <a:xfrm>
              <a:off x="2020" y="2834"/>
              <a:ext cx="258" cy="102"/>
            </a:xfrm>
            <a:custGeom>
              <a:avLst/>
              <a:gdLst>
                <a:gd name="T0" fmla="*/ 0 w 258"/>
                <a:gd name="T1" fmla="*/ 46 h 102"/>
                <a:gd name="T2" fmla="*/ 71 w 258"/>
                <a:gd name="T3" fmla="*/ 0 h 102"/>
                <a:gd name="T4" fmla="*/ 258 w 258"/>
                <a:gd name="T5" fmla="*/ 52 h 102"/>
                <a:gd name="T6" fmla="*/ 183 w 258"/>
                <a:gd name="T7" fmla="*/ 102 h 102"/>
                <a:gd name="T8" fmla="*/ 0 w 258"/>
                <a:gd name="T9" fmla="*/ 46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2"/>
                <a:gd name="T17" fmla="*/ 258 w 258"/>
                <a:gd name="T18" fmla="*/ 102 h 1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2">
                  <a:moveTo>
                    <a:pt x="0" y="46"/>
                  </a:moveTo>
                  <a:lnTo>
                    <a:pt x="71" y="0"/>
                  </a:lnTo>
                  <a:lnTo>
                    <a:pt x="258" y="52"/>
                  </a:lnTo>
                  <a:lnTo>
                    <a:pt x="183" y="102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5" name="Freeform 1131"/>
            <p:cNvSpPr>
              <a:spLocks/>
            </p:cNvSpPr>
            <p:nvPr/>
          </p:nvSpPr>
          <p:spPr bwMode="auto">
            <a:xfrm>
              <a:off x="2011" y="2882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622" name="Freeform 1132"/>
          <p:cNvSpPr>
            <a:spLocks/>
          </p:cNvSpPr>
          <p:nvPr/>
        </p:nvSpPr>
        <p:spPr bwMode="auto">
          <a:xfrm>
            <a:off x="5714120" y="3345596"/>
            <a:ext cx="78411" cy="60608"/>
          </a:xfrm>
          <a:custGeom>
            <a:avLst/>
            <a:gdLst>
              <a:gd name="T0" fmla="*/ 495573 w 990"/>
              <a:gd name="T1" fmla="*/ 4479941 h 792"/>
              <a:gd name="T2" fmla="*/ 4472754 w 990"/>
              <a:gd name="T3" fmla="*/ 0 h 792"/>
              <a:gd name="T4" fmla="*/ 4472754 w 990"/>
              <a:gd name="T5" fmla="*/ 450887 h 792"/>
              <a:gd name="T6" fmla="*/ 0 w 990"/>
              <a:gd name="T7" fmla="*/ 4479941 h 792"/>
              <a:gd name="T8" fmla="*/ 495573 w 990"/>
              <a:gd name="T9" fmla="*/ 4479941 h 7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90"/>
              <a:gd name="T16" fmla="*/ 0 h 792"/>
              <a:gd name="T17" fmla="*/ 990 w 990"/>
              <a:gd name="T18" fmla="*/ 792 h 7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90" h="792">
                <a:moveTo>
                  <a:pt x="3" y="738"/>
                </a:moveTo>
                <a:lnTo>
                  <a:pt x="990" y="0"/>
                </a:lnTo>
                <a:lnTo>
                  <a:pt x="987" y="60"/>
                </a:lnTo>
                <a:lnTo>
                  <a:pt x="0" y="792"/>
                </a:lnTo>
                <a:lnTo>
                  <a:pt x="3" y="738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23" name="Freeform 1133"/>
          <p:cNvSpPr>
            <a:spLocks/>
          </p:cNvSpPr>
          <p:nvPr/>
        </p:nvSpPr>
        <p:spPr bwMode="auto">
          <a:xfrm>
            <a:off x="5514006" y="3350431"/>
            <a:ext cx="200625" cy="55302"/>
          </a:xfrm>
          <a:custGeom>
            <a:avLst/>
            <a:gdLst>
              <a:gd name="T0" fmla="*/ 496016 w 2532"/>
              <a:gd name="T1" fmla="*/ 0 h 723"/>
              <a:gd name="T2" fmla="*/ 496016 w 2532"/>
              <a:gd name="T3" fmla="*/ 0 h 723"/>
              <a:gd name="T4" fmla="*/ 10943095 w 2532"/>
              <a:gd name="T5" fmla="*/ 4025267 h 723"/>
              <a:gd name="T6" fmla="*/ 10943095 w 2532"/>
              <a:gd name="T7" fmla="*/ 4475790 h 723"/>
              <a:gd name="T8" fmla="*/ 0 w 2532"/>
              <a:gd name="T9" fmla="*/ 444634 h 723"/>
              <a:gd name="T10" fmla="*/ 496016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24" name="Freeform 1134"/>
          <p:cNvSpPr>
            <a:spLocks/>
          </p:cNvSpPr>
          <p:nvPr/>
        </p:nvSpPr>
        <p:spPr bwMode="auto">
          <a:xfrm>
            <a:off x="5514134" y="3340290"/>
            <a:ext cx="2171" cy="11202"/>
          </a:xfrm>
          <a:custGeom>
            <a:avLst/>
            <a:gdLst>
              <a:gd name="T0" fmla="*/ 585669 w 26"/>
              <a:gd name="T1" fmla="*/ 441374 h 147"/>
              <a:gd name="T2" fmla="*/ 585669 w 26"/>
              <a:gd name="T3" fmla="*/ 882672 h 147"/>
              <a:gd name="T4" fmla="*/ 0 w 26"/>
              <a:gd name="T5" fmla="*/ 882672 h 147"/>
              <a:gd name="T6" fmla="*/ 585669 w 26"/>
              <a:gd name="T7" fmla="*/ 0 h 147"/>
              <a:gd name="T8" fmla="*/ 585669 w 26"/>
              <a:gd name="T9" fmla="*/ 441374 h 1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"/>
              <a:gd name="T16" fmla="*/ 0 h 147"/>
              <a:gd name="T17" fmla="*/ 26 w 26"/>
              <a:gd name="T18" fmla="*/ 147 h 1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" h="147">
                <a:moveTo>
                  <a:pt x="26" y="10"/>
                </a:moveTo>
                <a:lnTo>
                  <a:pt x="23" y="147"/>
                </a:lnTo>
                <a:lnTo>
                  <a:pt x="0" y="144"/>
                </a:lnTo>
                <a:lnTo>
                  <a:pt x="3" y="0"/>
                </a:lnTo>
                <a:lnTo>
                  <a:pt x="26" y="1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25" name="Freeform 1135"/>
          <p:cNvSpPr>
            <a:spLocks/>
          </p:cNvSpPr>
          <p:nvPr/>
        </p:nvSpPr>
        <p:spPr bwMode="auto">
          <a:xfrm>
            <a:off x="5514261" y="3294657"/>
            <a:ext cx="93225" cy="46340"/>
          </a:xfrm>
          <a:custGeom>
            <a:avLst/>
            <a:gdLst>
              <a:gd name="T0" fmla="*/ 4983336 w 1176"/>
              <a:gd name="T1" fmla="*/ 0 h 606"/>
              <a:gd name="T2" fmla="*/ 0 w 1176"/>
              <a:gd name="T3" fmla="*/ 3578656 h 606"/>
              <a:gd name="T4" fmla="*/ 496487 w 1176"/>
              <a:gd name="T5" fmla="*/ 3578656 h 606"/>
              <a:gd name="T6" fmla="*/ 4983336 w 1176"/>
              <a:gd name="T7" fmla="*/ 444436 h 606"/>
              <a:gd name="T8" fmla="*/ 4983336 w 1176"/>
              <a:gd name="T9" fmla="*/ 0 h 6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6"/>
              <a:gd name="T16" fmla="*/ 0 h 606"/>
              <a:gd name="T17" fmla="*/ 1176 w 1176"/>
              <a:gd name="T18" fmla="*/ 606 h 6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6" h="606">
                <a:moveTo>
                  <a:pt x="1170" y="0"/>
                </a:moveTo>
                <a:lnTo>
                  <a:pt x="0" y="597"/>
                </a:lnTo>
                <a:lnTo>
                  <a:pt x="30" y="606"/>
                </a:lnTo>
                <a:lnTo>
                  <a:pt x="1176" y="18"/>
                </a:lnTo>
                <a:lnTo>
                  <a:pt x="1170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26" name="Freeform 1136"/>
          <p:cNvSpPr>
            <a:spLocks/>
          </p:cNvSpPr>
          <p:nvPr/>
        </p:nvSpPr>
        <p:spPr bwMode="auto">
          <a:xfrm>
            <a:off x="5520519" y="3342649"/>
            <a:ext cx="190281" cy="53180"/>
          </a:xfrm>
          <a:custGeom>
            <a:avLst/>
            <a:gdLst>
              <a:gd name="T0" fmla="*/ 423548 w 2532"/>
              <a:gd name="T1" fmla="*/ 0 h 723"/>
              <a:gd name="T2" fmla="*/ 423548 w 2532"/>
              <a:gd name="T3" fmla="*/ 0 h 723"/>
              <a:gd name="T4" fmla="*/ 5094150 w 2532"/>
              <a:gd name="T5" fmla="*/ 2385965 h 723"/>
              <a:gd name="T6" fmla="*/ 5094150 w 2532"/>
              <a:gd name="T7" fmla="*/ 2385965 h 723"/>
              <a:gd name="T8" fmla="*/ 0 w 2532"/>
              <a:gd name="T9" fmla="*/ 400358 h 723"/>
              <a:gd name="T10" fmla="*/ 423548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27" name="Freeform 1137"/>
          <p:cNvSpPr>
            <a:spLocks/>
          </p:cNvSpPr>
          <p:nvPr/>
        </p:nvSpPr>
        <p:spPr bwMode="auto">
          <a:xfrm flipV="1">
            <a:off x="5710545" y="3338875"/>
            <a:ext cx="77645" cy="55066"/>
          </a:xfrm>
          <a:custGeom>
            <a:avLst/>
            <a:gdLst>
              <a:gd name="T0" fmla="*/ 0 w 2532"/>
              <a:gd name="T1" fmla="*/ 0 h 723"/>
              <a:gd name="T2" fmla="*/ 0 w 2532"/>
              <a:gd name="T3" fmla="*/ 0 h 723"/>
              <a:gd name="T4" fmla="*/ 0 w 2532"/>
              <a:gd name="T5" fmla="*/ 3973587 h 723"/>
              <a:gd name="T6" fmla="*/ 0 w 2532"/>
              <a:gd name="T7" fmla="*/ 3973587 h 723"/>
              <a:gd name="T8" fmla="*/ 0 w 2532"/>
              <a:gd name="T9" fmla="*/ 440833 h 723"/>
              <a:gd name="T10" fmla="*/ 0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628" name="Group 1139"/>
          <p:cNvGrpSpPr>
            <a:grpSpLocks/>
          </p:cNvGrpSpPr>
          <p:nvPr/>
        </p:nvGrpSpPr>
        <p:grpSpPr bwMode="auto">
          <a:xfrm flipH="1">
            <a:off x="5995499" y="3253643"/>
            <a:ext cx="359261" cy="342045"/>
            <a:chOff x="2839" y="3501"/>
            <a:chExt cx="755" cy="803"/>
          </a:xfrm>
        </p:grpSpPr>
        <p:pic>
          <p:nvPicPr>
            <p:cNvPr id="658" name="Picture 1140" descr="desktop_computer_stylized_medium"/>
            <p:cNvPicPr>
              <a:picLocks noChangeAspect="1" noChangeArrowheads="1"/>
            </p:cNvPicPr>
            <p:nvPr/>
          </p:nvPicPr>
          <p:blipFill>
            <a:blip r:embed="rId2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9" name="Freeform 1141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629" name="Group 1142"/>
          <p:cNvGrpSpPr>
            <a:grpSpLocks/>
          </p:cNvGrpSpPr>
          <p:nvPr/>
        </p:nvGrpSpPr>
        <p:grpSpPr bwMode="auto">
          <a:xfrm>
            <a:off x="7307263" y="5422900"/>
            <a:ext cx="474662" cy="407988"/>
            <a:chOff x="877" y="1008"/>
            <a:chExt cx="2747" cy="2591"/>
          </a:xfrm>
        </p:grpSpPr>
        <p:pic>
          <p:nvPicPr>
            <p:cNvPr id="635" name="Picture 1143" descr="antenna_stylized"/>
            <p:cNvPicPr>
              <a:picLocks noChangeAspect="1" noChangeArrowheads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6" name="Picture 1144" descr="laptop_keyboard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7" name="Freeform 1145"/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4 w 2982"/>
                <a:gd name="T5" fmla="*/ 1 h 2442"/>
                <a:gd name="T6" fmla="*/ 4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638" name="Picture 1146" descr="screen"/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9" name="Freeform 1147"/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4 w 2528"/>
                <a:gd name="T3" fmla="*/ 1 h 455"/>
                <a:gd name="T4" fmla="*/ 4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0" name="Freeform 1148"/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1" name="Freeform 1149"/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2" name="Freeform 1150"/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4 w 2773"/>
                <a:gd name="T5" fmla="*/ 1 h 738"/>
                <a:gd name="T6" fmla="*/ 4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3" name="Freeform 1151"/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3 w 637"/>
                <a:gd name="T1" fmla="*/ 0 h 1659"/>
                <a:gd name="T2" fmla="*/ 3 w 637"/>
                <a:gd name="T3" fmla="*/ 0 h 1659"/>
                <a:gd name="T4" fmla="*/ 1 w 637"/>
                <a:gd name="T5" fmla="*/ 21 h 1659"/>
                <a:gd name="T6" fmla="*/ 0 w 637"/>
                <a:gd name="T7" fmla="*/ 21 h 1659"/>
                <a:gd name="T8" fmla="*/ 3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4" name="Freeform 1152"/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13 w 2216"/>
                <a:gd name="T5" fmla="*/ 7 h 550"/>
                <a:gd name="T6" fmla="*/ 13 w 2216"/>
                <a:gd name="T7" fmla="*/ 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645" name="Group 1153"/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652" name="Freeform 1154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3" name="Freeform 1155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4" name="Freeform 1156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5" name="Freeform 1157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6" name="Freeform 1158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7" name="Freeform 1159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646" name="Freeform 1160"/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3 h 792"/>
                <a:gd name="T2" fmla="*/ 2 w 990"/>
                <a:gd name="T3" fmla="*/ 0 h 792"/>
                <a:gd name="T4" fmla="*/ 2 w 990"/>
                <a:gd name="T5" fmla="*/ 1 h 792"/>
                <a:gd name="T6" fmla="*/ 0 w 990"/>
                <a:gd name="T7" fmla="*/ 3 h 792"/>
                <a:gd name="T8" fmla="*/ 1 w 990"/>
                <a:gd name="T9" fmla="*/ 3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7" name="Freeform 1161"/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6 w 2532"/>
                <a:gd name="T5" fmla="*/ 3 h 723"/>
                <a:gd name="T6" fmla="*/ 6 w 2532"/>
                <a:gd name="T7" fmla="*/ 3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8" name="Freeform 1162"/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9" name="Freeform 1163"/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2 w 1176"/>
                <a:gd name="T1" fmla="*/ 0 h 606"/>
                <a:gd name="T2" fmla="*/ 0 w 1176"/>
                <a:gd name="T3" fmla="*/ 2 h 606"/>
                <a:gd name="T4" fmla="*/ 1 w 1176"/>
                <a:gd name="T5" fmla="*/ 2 h 606"/>
                <a:gd name="T6" fmla="*/ 2 w 1176"/>
                <a:gd name="T7" fmla="*/ 1 h 606"/>
                <a:gd name="T8" fmla="*/ 2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0" name="Freeform 1164"/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2 w 2532"/>
                <a:gd name="T5" fmla="*/ 1 h 723"/>
                <a:gd name="T6" fmla="*/ 2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1" name="Freeform 1165"/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3 h 723"/>
                <a:gd name="T6" fmla="*/ 0 w 2532"/>
                <a:gd name="T7" fmla="*/ 3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630" name="Picture 568" descr="light2.png"/>
          <p:cNvPicPr>
            <a:picLocks noChangeAspect="1"/>
          </p:cNvPicPr>
          <p:nvPr/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694843" y="2078789"/>
            <a:ext cx="92772" cy="405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1" name="Picture 1017" descr="antenna_stylized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957" y="2006227"/>
            <a:ext cx="530702" cy="223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2" name="Picture 1017" descr="antenna_stylized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195" y="1745624"/>
            <a:ext cx="530702" cy="223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3" name="Picture 571" descr="fridge2.png"/>
          <p:cNvPicPr>
            <a:picLocks noChangeAspect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702" y="3071517"/>
            <a:ext cx="189578" cy="337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" name="Picture 1115" descr="antenna_stylized"/>
          <p:cNvPicPr>
            <a:picLocks noChangeAspect="1" noChangeArrowheads="1"/>
          </p:cNvPicPr>
          <p:nvPr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938" y="3011924"/>
            <a:ext cx="347997" cy="167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58" name="Group 850"/>
          <p:cNvGrpSpPr>
            <a:grpSpLocks/>
          </p:cNvGrpSpPr>
          <p:nvPr/>
        </p:nvGrpSpPr>
        <p:grpSpPr bwMode="auto">
          <a:xfrm>
            <a:off x="5607471" y="1538038"/>
            <a:ext cx="448245" cy="96676"/>
            <a:chOff x="2199" y="955"/>
            <a:chExt cx="2547" cy="506"/>
          </a:xfrm>
        </p:grpSpPr>
        <p:sp>
          <p:nvSpPr>
            <p:cNvPr id="531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2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3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4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5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6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59" name="Group 850"/>
          <p:cNvGrpSpPr>
            <a:grpSpLocks/>
          </p:cNvGrpSpPr>
          <p:nvPr/>
        </p:nvGrpSpPr>
        <p:grpSpPr bwMode="auto">
          <a:xfrm>
            <a:off x="5276468" y="2033201"/>
            <a:ext cx="448245" cy="96676"/>
            <a:chOff x="2199" y="955"/>
            <a:chExt cx="2547" cy="506"/>
          </a:xfrm>
        </p:grpSpPr>
        <p:sp>
          <p:nvSpPr>
            <p:cNvPr id="525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6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7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8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9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0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0" name="Group 850"/>
          <p:cNvGrpSpPr>
            <a:grpSpLocks/>
          </p:cNvGrpSpPr>
          <p:nvPr/>
        </p:nvGrpSpPr>
        <p:grpSpPr bwMode="auto">
          <a:xfrm>
            <a:off x="6495173" y="2008238"/>
            <a:ext cx="427847" cy="76292"/>
            <a:chOff x="2199" y="955"/>
            <a:chExt cx="2547" cy="506"/>
          </a:xfrm>
        </p:grpSpPr>
        <p:sp>
          <p:nvSpPr>
            <p:cNvPr id="519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0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1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2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3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4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1" name="Group 850"/>
          <p:cNvGrpSpPr>
            <a:grpSpLocks/>
          </p:cNvGrpSpPr>
          <p:nvPr/>
        </p:nvGrpSpPr>
        <p:grpSpPr bwMode="auto">
          <a:xfrm>
            <a:off x="6558106" y="1745978"/>
            <a:ext cx="427847" cy="76292"/>
            <a:chOff x="2199" y="955"/>
            <a:chExt cx="2547" cy="506"/>
          </a:xfrm>
        </p:grpSpPr>
        <p:sp>
          <p:nvSpPr>
            <p:cNvPr id="513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4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5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6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7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8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2" name="Group 850"/>
          <p:cNvGrpSpPr>
            <a:grpSpLocks/>
          </p:cNvGrpSpPr>
          <p:nvPr/>
        </p:nvGrpSpPr>
        <p:grpSpPr bwMode="auto">
          <a:xfrm>
            <a:off x="5756886" y="2979399"/>
            <a:ext cx="375111" cy="76292"/>
            <a:chOff x="2199" y="955"/>
            <a:chExt cx="2547" cy="506"/>
          </a:xfrm>
        </p:grpSpPr>
        <p:sp>
          <p:nvSpPr>
            <p:cNvPr id="507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8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9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0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1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2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3" name="Group 850"/>
          <p:cNvGrpSpPr>
            <a:grpSpLocks/>
          </p:cNvGrpSpPr>
          <p:nvPr/>
        </p:nvGrpSpPr>
        <p:grpSpPr bwMode="auto">
          <a:xfrm>
            <a:off x="5458054" y="3093653"/>
            <a:ext cx="373704" cy="70494"/>
            <a:chOff x="2199" y="955"/>
            <a:chExt cx="2547" cy="506"/>
          </a:xfrm>
        </p:grpSpPr>
        <p:sp>
          <p:nvSpPr>
            <p:cNvPr id="501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2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3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4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5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6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4" name="Group 850"/>
          <p:cNvGrpSpPr>
            <a:grpSpLocks/>
          </p:cNvGrpSpPr>
          <p:nvPr/>
        </p:nvGrpSpPr>
        <p:grpSpPr bwMode="auto">
          <a:xfrm>
            <a:off x="5616258" y="3506728"/>
            <a:ext cx="496588" cy="96676"/>
            <a:chOff x="2199" y="955"/>
            <a:chExt cx="2547" cy="506"/>
          </a:xfrm>
        </p:grpSpPr>
        <p:sp>
          <p:nvSpPr>
            <p:cNvPr id="495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6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7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8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9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0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5" name="Group 850"/>
          <p:cNvGrpSpPr>
            <a:grpSpLocks/>
          </p:cNvGrpSpPr>
          <p:nvPr/>
        </p:nvGrpSpPr>
        <p:grpSpPr bwMode="auto">
          <a:xfrm>
            <a:off x="7154356" y="5005218"/>
            <a:ext cx="536140" cy="131828"/>
            <a:chOff x="2199" y="955"/>
            <a:chExt cx="2547" cy="506"/>
          </a:xfrm>
        </p:grpSpPr>
        <p:sp>
          <p:nvSpPr>
            <p:cNvPr id="489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0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1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2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3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4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6" name="Group 850"/>
          <p:cNvGrpSpPr>
            <a:grpSpLocks/>
          </p:cNvGrpSpPr>
          <p:nvPr/>
        </p:nvGrpSpPr>
        <p:grpSpPr bwMode="auto">
          <a:xfrm>
            <a:off x="7299376" y="5413893"/>
            <a:ext cx="408699" cy="92283"/>
            <a:chOff x="2199" y="955"/>
            <a:chExt cx="2547" cy="506"/>
          </a:xfrm>
        </p:grpSpPr>
        <p:sp>
          <p:nvSpPr>
            <p:cNvPr id="483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4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5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6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7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8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7" name="Group 850"/>
          <p:cNvGrpSpPr>
            <a:grpSpLocks/>
          </p:cNvGrpSpPr>
          <p:nvPr/>
        </p:nvGrpSpPr>
        <p:grpSpPr bwMode="auto">
          <a:xfrm>
            <a:off x="6881891" y="5484200"/>
            <a:ext cx="408699" cy="92283"/>
            <a:chOff x="2199" y="955"/>
            <a:chExt cx="2547" cy="506"/>
          </a:xfrm>
        </p:grpSpPr>
        <p:sp>
          <p:nvSpPr>
            <p:cNvPr id="477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8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9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0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1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8" name="Group 817"/>
          <p:cNvGrpSpPr>
            <a:grpSpLocks/>
          </p:cNvGrpSpPr>
          <p:nvPr/>
        </p:nvGrpSpPr>
        <p:grpSpPr bwMode="auto">
          <a:xfrm>
            <a:off x="5865009" y="1738313"/>
            <a:ext cx="517525" cy="508000"/>
            <a:chOff x="2920" y="1424"/>
            <a:chExt cx="326" cy="320"/>
          </a:xfrm>
        </p:grpSpPr>
        <p:sp>
          <p:nvSpPr>
            <p:cNvPr id="469" name="Oval 818"/>
            <p:cNvSpPr>
              <a:spLocks noChangeArrowheads="1"/>
            </p:cNvSpPr>
            <p:nvPr/>
          </p:nvSpPr>
          <p:spPr bwMode="auto">
            <a:xfrm>
              <a:off x="2920" y="1445"/>
              <a:ext cx="326" cy="28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470" name="Group 819"/>
            <p:cNvGrpSpPr>
              <a:grpSpLocks/>
            </p:cNvGrpSpPr>
            <p:nvPr/>
          </p:nvGrpSpPr>
          <p:grpSpPr bwMode="auto">
            <a:xfrm>
              <a:off x="2949" y="1424"/>
              <a:ext cx="265" cy="280"/>
              <a:chOff x="2949" y="1424"/>
              <a:chExt cx="265" cy="280"/>
            </a:xfrm>
          </p:grpSpPr>
          <p:sp>
            <p:nvSpPr>
              <p:cNvPr id="472" name="Oval 820"/>
              <p:cNvSpPr>
                <a:spLocks noChangeArrowheads="1"/>
              </p:cNvSpPr>
              <p:nvPr/>
            </p:nvSpPr>
            <p:spPr bwMode="auto">
              <a:xfrm>
                <a:off x="3030" y="1545"/>
                <a:ext cx="107" cy="9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73" name="Oval 821"/>
              <p:cNvSpPr>
                <a:spLocks noChangeArrowheads="1"/>
              </p:cNvSpPr>
              <p:nvPr/>
            </p:nvSpPr>
            <p:spPr bwMode="auto">
              <a:xfrm>
                <a:off x="3006" y="1525"/>
                <a:ext cx="154" cy="131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74" name="Oval 822"/>
              <p:cNvSpPr>
                <a:spLocks noChangeArrowheads="1"/>
              </p:cNvSpPr>
              <p:nvPr/>
            </p:nvSpPr>
            <p:spPr bwMode="auto">
              <a:xfrm>
                <a:off x="2983" y="1501"/>
                <a:ext cx="203" cy="179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75" name="Oval 823"/>
              <p:cNvSpPr>
                <a:spLocks noChangeArrowheads="1"/>
              </p:cNvSpPr>
              <p:nvPr/>
            </p:nvSpPr>
            <p:spPr bwMode="auto">
              <a:xfrm>
                <a:off x="2949" y="1476"/>
                <a:ext cx="265" cy="228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76" name="Freeform 824"/>
              <p:cNvSpPr>
                <a:spLocks/>
              </p:cNvSpPr>
              <p:nvPr/>
            </p:nvSpPr>
            <p:spPr bwMode="auto">
              <a:xfrm flipV="1">
                <a:off x="2987" y="1424"/>
                <a:ext cx="205" cy="143"/>
              </a:xfrm>
              <a:custGeom>
                <a:avLst/>
                <a:gdLst>
                  <a:gd name="T0" fmla="*/ 0 w 1180"/>
                  <a:gd name="T1" fmla="*/ 0 h 956"/>
                  <a:gd name="T2" fmla="*/ 0 w 1180"/>
                  <a:gd name="T3" fmla="*/ 0 h 956"/>
                  <a:gd name="T4" fmla="*/ 0 w 1180"/>
                  <a:gd name="T5" fmla="*/ 0 h 956"/>
                  <a:gd name="T6" fmla="*/ 0 w 1180"/>
                  <a:gd name="T7" fmla="*/ 0 h 956"/>
                  <a:gd name="T8" fmla="*/ 0 w 1180"/>
                  <a:gd name="T9" fmla="*/ 0 h 956"/>
                  <a:gd name="T10" fmla="*/ 0 w 1180"/>
                  <a:gd name="T11" fmla="*/ 0 h 956"/>
                  <a:gd name="T12" fmla="*/ 0 w 1180"/>
                  <a:gd name="T13" fmla="*/ 0 h 956"/>
                  <a:gd name="T14" fmla="*/ 0 w 1180"/>
                  <a:gd name="T15" fmla="*/ 0 h 956"/>
                  <a:gd name="T16" fmla="*/ 0 w 1180"/>
                  <a:gd name="T17" fmla="*/ 0 h 956"/>
                  <a:gd name="T18" fmla="*/ 0 w 1180"/>
                  <a:gd name="T19" fmla="*/ 0 h 9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80" h="956">
                    <a:moveTo>
                      <a:pt x="499" y="7"/>
                    </a:moveTo>
                    <a:lnTo>
                      <a:pt x="0" y="780"/>
                    </a:lnTo>
                    <a:lnTo>
                      <a:pt x="134" y="885"/>
                    </a:lnTo>
                    <a:lnTo>
                      <a:pt x="366" y="920"/>
                    </a:lnTo>
                    <a:lnTo>
                      <a:pt x="534" y="956"/>
                    </a:lnTo>
                    <a:lnTo>
                      <a:pt x="829" y="949"/>
                    </a:lnTo>
                    <a:lnTo>
                      <a:pt x="1096" y="850"/>
                    </a:lnTo>
                    <a:lnTo>
                      <a:pt x="1180" y="801"/>
                    </a:lnTo>
                    <a:lnTo>
                      <a:pt x="668" y="0"/>
                    </a:lnTo>
                    <a:lnTo>
                      <a:pt x="499" y="7"/>
                    </a:ln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9050" cmpd="sng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471" name="Freeform 825"/>
            <p:cNvSpPr>
              <a:spLocks/>
            </p:cNvSpPr>
            <p:nvPr/>
          </p:nvSpPr>
          <p:spPr bwMode="auto">
            <a:xfrm>
              <a:off x="2995" y="1615"/>
              <a:ext cx="178" cy="129"/>
            </a:xfrm>
            <a:custGeom>
              <a:avLst/>
              <a:gdLst>
                <a:gd name="T0" fmla="*/ 0 w 1180"/>
                <a:gd name="T1" fmla="*/ 0 h 956"/>
                <a:gd name="T2" fmla="*/ 0 w 1180"/>
                <a:gd name="T3" fmla="*/ 0 h 956"/>
                <a:gd name="T4" fmla="*/ 0 w 1180"/>
                <a:gd name="T5" fmla="*/ 0 h 956"/>
                <a:gd name="T6" fmla="*/ 0 w 1180"/>
                <a:gd name="T7" fmla="*/ 0 h 956"/>
                <a:gd name="T8" fmla="*/ 0 w 1180"/>
                <a:gd name="T9" fmla="*/ 0 h 956"/>
                <a:gd name="T10" fmla="*/ 0 w 1180"/>
                <a:gd name="T11" fmla="*/ 0 h 956"/>
                <a:gd name="T12" fmla="*/ 0 w 1180"/>
                <a:gd name="T13" fmla="*/ 0 h 956"/>
                <a:gd name="T14" fmla="*/ 0 w 1180"/>
                <a:gd name="T15" fmla="*/ 0 h 956"/>
                <a:gd name="T16" fmla="*/ 0 w 1180"/>
                <a:gd name="T17" fmla="*/ 0 h 956"/>
                <a:gd name="T18" fmla="*/ 0 w 1180"/>
                <a:gd name="T19" fmla="*/ 0 h 9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80" h="956">
                  <a:moveTo>
                    <a:pt x="499" y="7"/>
                  </a:moveTo>
                  <a:lnTo>
                    <a:pt x="0" y="780"/>
                  </a:lnTo>
                  <a:lnTo>
                    <a:pt x="134" y="885"/>
                  </a:lnTo>
                  <a:lnTo>
                    <a:pt x="366" y="920"/>
                  </a:lnTo>
                  <a:lnTo>
                    <a:pt x="534" y="956"/>
                  </a:lnTo>
                  <a:lnTo>
                    <a:pt x="829" y="949"/>
                  </a:lnTo>
                  <a:lnTo>
                    <a:pt x="1096" y="850"/>
                  </a:lnTo>
                  <a:lnTo>
                    <a:pt x="1180" y="801"/>
                  </a:lnTo>
                  <a:lnTo>
                    <a:pt x="668" y="0"/>
                  </a:lnTo>
                  <a:lnTo>
                    <a:pt x="499" y="7"/>
                  </a:lnTo>
                  <a:close/>
                </a:path>
              </a:pathLst>
            </a:custGeom>
            <a:solidFill>
              <a:srgbClr val="66CCFF"/>
            </a:solidFill>
            <a:ln w="19050" cmpd="sng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891" name="Group 347"/>
          <p:cNvGrpSpPr>
            <a:grpSpLocks/>
          </p:cNvGrpSpPr>
          <p:nvPr/>
        </p:nvGrpSpPr>
        <p:grpSpPr bwMode="auto">
          <a:xfrm>
            <a:off x="6326174" y="2477052"/>
            <a:ext cx="416744" cy="205711"/>
            <a:chOff x="1871277" y="1576300"/>
            <a:chExt cx="1128371" cy="437861"/>
          </a:xfrm>
        </p:grpSpPr>
        <p:sp>
          <p:nvSpPr>
            <p:cNvPr id="892" name="Oval 89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93" name="Rectangle 89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94" name="Oval 89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95" name="Freeform 89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96" name="Freeform 89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97" name="Freeform 89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98" name="Freeform 89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899" name="Straight Connector 898"/>
            <p:cNvCxnSpPr>
              <a:endCxn id="89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0" name="Straight Connector 89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1" name="Group 347"/>
          <p:cNvGrpSpPr>
            <a:grpSpLocks/>
          </p:cNvGrpSpPr>
          <p:nvPr/>
        </p:nvGrpSpPr>
        <p:grpSpPr bwMode="auto">
          <a:xfrm>
            <a:off x="7177349" y="2476441"/>
            <a:ext cx="416744" cy="205711"/>
            <a:chOff x="1871277" y="1576300"/>
            <a:chExt cx="1128371" cy="437861"/>
          </a:xfrm>
        </p:grpSpPr>
        <p:sp>
          <p:nvSpPr>
            <p:cNvPr id="902" name="Oval 90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03" name="Rectangle 90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04" name="Oval 90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05" name="Freeform 90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06" name="Freeform 90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07" name="Freeform 90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08" name="Freeform 90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09" name="Straight Connector 908"/>
            <p:cNvCxnSpPr>
              <a:endCxn id="90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0" name="Straight Connector 90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1" name="Group 347"/>
          <p:cNvGrpSpPr>
            <a:grpSpLocks/>
          </p:cNvGrpSpPr>
          <p:nvPr/>
        </p:nvGrpSpPr>
        <p:grpSpPr bwMode="auto">
          <a:xfrm>
            <a:off x="7686788" y="2399327"/>
            <a:ext cx="416744" cy="205711"/>
            <a:chOff x="1871277" y="1576300"/>
            <a:chExt cx="1128371" cy="437861"/>
          </a:xfrm>
        </p:grpSpPr>
        <p:sp>
          <p:nvSpPr>
            <p:cNvPr id="912" name="Oval 91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13" name="Rectangle 91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14" name="Oval 91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15" name="Freeform 91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16" name="Freeform 91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17" name="Freeform 91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18" name="Freeform 91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19" name="Straight Connector 918"/>
            <p:cNvCxnSpPr>
              <a:endCxn id="91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0" name="Straight Connector 91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1" name="Group 347"/>
          <p:cNvGrpSpPr>
            <a:grpSpLocks/>
          </p:cNvGrpSpPr>
          <p:nvPr/>
        </p:nvGrpSpPr>
        <p:grpSpPr bwMode="auto">
          <a:xfrm>
            <a:off x="7752480" y="2760839"/>
            <a:ext cx="416744" cy="205711"/>
            <a:chOff x="1871277" y="1576300"/>
            <a:chExt cx="1128371" cy="437861"/>
          </a:xfrm>
        </p:grpSpPr>
        <p:sp>
          <p:nvSpPr>
            <p:cNvPr id="922" name="Oval 92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23" name="Rectangle 92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24" name="Oval 92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25" name="Freeform 92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26" name="Freeform 92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27" name="Freeform 92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28" name="Freeform 92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29" name="Straight Connector 928"/>
            <p:cNvCxnSpPr>
              <a:endCxn id="92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0" name="Straight Connector 92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1" name="Group 347"/>
          <p:cNvGrpSpPr>
            <a:grpSpLocks/>
          </p:cNvGrpSpPr>
          <p:nvPr/>
        </p:nvGrpSpPr>
        <p:grpSpPr bwMode="auto">
          <a:xfrm>
            <a:off x="7201005" y="2760229"/>
            <a:ext cx="416744" cy="205711"/>
            <a:chOff x="1871277" y="1576300"/>
            <a:chExt cx="1128371" cy="437861"/>
          </a:xfrm>
        </p:grpSpPr>
        <p:sp>
          <p:nvSpPr>
            <p:cNvPr id="932" name="Oval 93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33" name="Rectangle 93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34" name="Oval 93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35" name="Freeform 93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36" name="Freeform 93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37" name="Freeform 93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38" name="Freeform 93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39" name="Straight Connector 938"/>
            <p:cNvCxnSpPr>
              <a:endCxn id="93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0" name="Straight Connector 93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1" name="Group 347"/>
          <p:cNvGrpSpPr>
            <a:grpSpLocks/>
          </p:cNvGrpSpPr>
          <p:nvPr/>
        </p:nvGrpSpPr>
        <p:grpSpPr bwMode="auto">
          <a:xfrm>
            <a:off x="7083692" y="3627282"/>
            <a:ext cx="416744" cy="205711"/>
            <a:chOff x="1871277" y="1576300"/>
            <a:chExt cx="1128371" cy="437861"/>
          </a:xfrm>
        </p:grpSpPr>
        <p:sp>
          <p:nvSpPr>
            <p:cNvPr id="942" name="Oval 94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43" name="Rectangle 94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44" name="Oval 94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45" name="Freeform 94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46" name="Freeform 94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47" name="Freeform 94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48" name="Freeform 94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49" name="Straight Connector 948"/>
            <p:cNvCxnSpPr>
              <a:endCxn id="94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0" name="Straight Connector 94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1" name="Group 347"/>
          <p:cNvGrpSpPr>
            <a:grpSpLocks/>
          </p:cNvGrpSpPr>
          <p:nvPr/>
        </p:nvGrpSpPr>
        <p:grpSpPr bwMode="auto">
          <a:xfrm>
            <a:off x="7424812" y="3896990"/>
            <a:ext cx="416744" cy="205711"/>
            <a:chOff x="1871277" y="1576300"/>
            <a:chExt cx="1128371" cy="437861"/>
          </a:xfrm>
        </p:grpSpPr>
        <p:sp>
          <p:nvSpPr>
            <p:cNvPr id="952" name="Oval 95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53" name="Rectangle 95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54" name="Oval 95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55" name="Freeform 95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56" name="Freeform 95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57" name="Freeform 95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58" name="Freeform 95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59" name="Straight Connector 958"/>
            <p:cNvCxnSpPr>
              <a:endCxn id="95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0" name="Straight Connector 95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1" name="Group 347"/>
          <p:cNvGrpSpPr>
            <a:grpSpLocks/>
          </p:cNvGrpSpPr>
          <p:nvPr/>
        </p:nvGrpSpPr>
        <p:grpSpPr bwMode="auto">
          <a:xfrm>
            <a:off x="7740429" y="3636266"/>
            <a:ext cx="416744" cy="205711"/>
            <a:chOff x="1871277" y="1576300"/>
            <a:chExt cx="1128371" cy="437861"/>
          </a:xfrm>
        </p:grpSpPr>
        <p:sp>
          <p:nvSpPr>
            <p:cNvPr id="962" name="Oval 96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63" name="Rectangle 96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64" name="Oval 96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65" name="Freeform 96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66" name="Freeform 96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67" name="Freeform 96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68" name="Freeform 96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69" name="Straight Connector 968"/>
            <p:cNvCxnSpPr>
              <a:endCxn id="96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0" name="Straight Connector 96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1" name="Group 347"/>
          <p:cNvGrpSpPr>
            <a:grpSpLocks/>
          </p:cNvGrpSpPr>
          <p:nvPr/>
        </p:nvGrpSpPr>
        <p:grpSpPr bwMode="auto">
          <a:xfrm>
            <a:off x="6056633" y="3656920"/>
            <a:ext cx="375153" cy="169148"/>
            <a:chOff x="1871277" y="1576300"/>
            <a:chExt cx="1128371" cy="437861"/>
          </a:xfrm>
        </p:grpSpPr>
        <p:sp>
          <p:nvSpPr>
            <p:cNvPr id="972" name="Oval 97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73" name="Rectangle 97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74" name="Oval 97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75" name="Freeform 97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76" name="Freeform 97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77" name="Freeform 97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78" name="Freeform 97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79" name="Straight Connector 978"/>
            <p:cNvCxnSpPr>
              <a:endCxn id="97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0" name="Straight Connector 97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1" name="Group 347"/>
          <p:cNvGrpSpPr>
            <a:grpSpLocks/>
          </p:cNvGrpSpPr>
          <p:nvPr/>
        </p:nvGrpSpPr>
        <p:grpSpPr bwMode="auto">
          <a:xfrm>
            <a:off x="6970247" y="4493117"/>
            <a:ext cx="522452" cy="260369"/>
            <a:chOff x="1871277" y="1576300"/>
            <a:chExt cx="1128371" cy="437861"/>
          </a:xfrm>
        </p:grpSpPr>
        <p:sp>
          <p:nvSpPr>
            <p:cNvPr id="982" name="Oval 98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83" name="Rectangle 98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84" name="Oval 98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85" name="Freeform 98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86" name="Freeform 98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87" name="Freeform 98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88" name="Freeform 98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89" name="Straight Connector 988"/>
            <p:cNvCxnSpPr>
              <a:endCxn id="98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0" name="Straight Connector 98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1" name="Group 347"/>
          <p:cNvGrpSpPr>
            <a:grpSpLocks/>
          </p:cNvGrpSpPr>
          <p:nvPr/>
        </p:nvGrpSpPr>
        <p:grpSpPr bwMode="auto">
          <a:xfrm>
            <a:off x="6260655" y="4818927"/>
            <a:ext cx="522452" cy="260369"/>
            <a:chOff x="1871277" y="1576300"/>
            <a:chExt cx="1128371" cy="437861"/>
          </a:xfrm>
        </p:grpSpPr>
        <p:sp>
          <p:nvSpPr>
            <p:cNvPr id="992" name="Oval 99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93" name="Rectangle 99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94" name="Oval 99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95" name="Freeform 99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96" name="Freeform 99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97" name="Freeform 99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98" name="Freeform 99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99" name="Straight Connector 998"/>
            <p:cNvCxnSpPr>
              <a:endCxn id="99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0" name="Straight Connector 99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1" name="Group 347"/>
          <p:cNvGrpSpPr>
            <a:grpSpLocks/>
          </p:cNvGrpSpPr>
          <p:nvPr/>
        </p:nvGrpSpPr>
        <p:grpSpPr bwMode="auto">
          <a:xfrm>
            <a:off x="7693291" y="4813217"/>
            <a:ext cx="522452" cy="260369"/>
            <a:chOff x="1871277" y="1576300"/>
            <a:chExt cx="1128371" cy="437861"/>
          </a:xfrm>
        </p:grpSpPr>
        <p:sp>
          <p:nvSpPr>
            <p:cNvPr id="1002" name="Oval 100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03" name="Rectangle 100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04" name="Oval 100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05" name="Freeform 100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06" name="Freeform 100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07" name="Freeform 100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08" name="Freeform 100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009" name="Straight Connector 1008"/>
            <p:cNvCxnSpPr>
              <a:endCxn id="100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0" name="Straight Connector 100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980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8413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Ethernet CSMA/CD algorithm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73075" y="1500188"/>
            <a:ext cx="4041775" cy="4648200"/>
          </a:xfrm>
        </p:spPr>
        <p:txBody>
          <a:bodyPr/>
          <a:lstStyle/>
          <a:p>
            <a:pPr marL="457200" indent="-457200">
              <a:buFont typeface="Wingdings" charset="0"/>
              <a:buAutoNum type="arabicPeriod"/>
              <a:defRPr/>
            </a:pPr>
            <a:r>
              <a:rPr lang="en-US" sz="2400" dirty="0" smtClean="0">
                <a:latin typeface="Gill Sans MT" charset="0"/>
                <a:cs typeface="+mn-cs"/>
              </a:rPr>
              <a:t>NIC </a:t>
            </a:r>
            <a:r>
              <a:rPr lang="en-US" sz="2400" dirty="0">
                <a:latin typeface="Gill Sans MT" charset="0"/>
                <a:cs typeface="+mn-cs"/>
              </a:rPr>
              <a:t>receives datagram from network layer, creates </a:t>
            </a:r>
            <a:r>
              <a:rPr lang="en-US" sz="2400" dirty="0" smtClean="0">
                <a:latin typeface="Gill Sans MT" charset="0"/>
                <a:cs typeface="+mn-cs"/>
              </a:rPr>
              <a:t>frame</a:t>
            </a:r>
          </a:p>
          <a:p>
            <a:pPr marL="457200" indent="-457200">
              <a:buFont typeface="Wingdings" charset="0"/>
              <a:buAutoNum type="arabicPeriod"/>
              <a:defRPr/>
            </a:pPr>
            <a:endParaRPr lang="en-US" sz="2400" dirty="0">
              <a:latin typeface="Gill Sans MT" charset="0"/>
              <a:cs typeface="+mn-cs"/>
            </a:endParaRP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2. </a:t>
            </a:r>
            <a:r>
              <a:rPr lang="en-US" sz="2400" dirty="0">
                <a:latin typeface="Gill Sans MT" charset="0"/>
                <a:cs typeface="+mn-cs"/>
              </a:rPr>
              <a:t>If NIC senses channel idle, starts frame </a:t>
            </a:r>
            <a:r>
              <a:rPr lang="en-US" sz="2400" dirty="0" smtClean="0">
                <a:latin typeface="Gill Sans MT" charset="0"/>
                <a:cs typeface="+mn-cs"/>
              </a:rPr>
              <a:t>transmission. </a:t>
            </a:r>
            <a:r>
              <a:rPr lang="en-US" sz="2400" dirty="0">
                <a:latin typeface="Gill Sans MT" charset="0"/>
                <a:cs typeface="+mn-cs"/>
              </a:rPr>
              <a:t>If NIC senses channel busy, waits until channel idle, then </a:t>
            </a:r>
            <a:r>
              <a:rPr lang="en-US" sz="2400" dirty="0" smtClean="0">
                <a:latin typeface="Gill Sans MT" charset="0"/>
                <a:cs typeface="+mn-cs"/>
              </a:rPr>
              <a:t>transmits.</a:t>
            </a:r>
          </a:p>
          <a:p>
            <a:pPr>
              <a:buFont typeface="Wingdings" charset="0"/>
              <a:buNone/>
              <a:defRPr/>
            </a:pPr>
            <a:endParaRPr lang="en-US" sz="2400" dirty="0">
              <a:latin typeface="Gill Sans MT" charset="0"/>
              <a:cs typeface="+mn-cs"/>
            </a:endParaRP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3. </a:t>
            </a:r>
            <a:r>
              <a:rPr lang="en-US" sz="2400" dirty="0">
                <a:latin typeface="Gill Sans MT" charset="0"/>
                <a:cs typeface="+mn-cs"/>
              </a:rPr>
              <a:t>If NIC transmits entire frame without detecting another transmission, NIC is done with frame !</a:t>
            </a:r>
          </a:p>
        </p:txBody>
      </p:sp>
      <p:sp>
        <p:nvSpPr>
          <p:cNvPr id="5735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27563" y="1543050"/>
            <a:ext cx="3965575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600" dirty="0">
                <a:solidFill>
                  <a:srgbClr val="000099"/>
                </a:solidFill>
                <a:latin typeface="Gill Sans MT" charset="0"/>
                <a:cs typeface="+mn-cs"/>
              </a:rPr>
              <a:t>4</a:t>
            </a: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. </a:t>
            </a:r>
            <a:r>
              <a:rPr lang="en-US" sz="2400" dirty="0">
                <a:latin typeface="Gill Sans MT" charset="0"/>
                <a:cs typeface="+mn-cs"/>
              </a:rPr>
              <a:t>If NIC detects another transmission while transmitting,  aborts and sends jam </a:t>
            </a:r>
            <a:r>
              <a:rPr lang="en-US" sz="2400" dirty="0" smtClean="0">
                <a:latin typeface="Gill Sans MT" charset="0"/>
                <a:cs typeface="+mn-cs"/>
              </a:rPr>
              <a:t>signal</a:t>
            </a:r>
          </a:p>
          <a:p>
            <a:pPr>
              <a:buFont typeface="Wingdings" charset="0"/>
              <a:buNone/>
              <a:defRPr/>
            </a:pPr>
            <a:endParaRPr lang="en-US" sz="2400" dirty="0">
              <a:latin typeface="Gill Sans MT" charset="0"/>
              <a:cs typeface="+mn-cs"/>
            </a:endParaRP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5. </a:t>
            </a:r>
            <a:r>
              <a:rPr lang="en-US" sz="2400" dirty="0">
                <a:latin typeface="Gill Sans MT" charset="0"/>
                <a:cs typeface="+mn-cs"/>
              </a:rPr>
              <a:t>After aborting, NIC enters </a:t>
            </a:r>
            <a:r>
              <a:rPr lang="en-US" sz="2400" i="1" dirty="0" smtClean="0">
                <a:solidFill>
                  <a:srgbClr val="CC0000"/>
                </a:solidFill>
                <a:latin typeface="Gill Sans MT" charset="0"/>
                <a:cs typeface="+mn-cs"/>
              </a:rPr>
              <a:t>binary (exponential) </a:t>
            </a: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backoff: </a:t>
            </a:r>
            <a:endParaRPr lang="en-US" sz="2400" i="1" dirty="0" smtClean="0">
              <a:solidFill>
                <a:srgbClr val="CC0000"/>
              </a:solidFill>
              <a:latin typeface="Gill Sans MT" charset="0"/>
              <a:cs typeface="+mn-cs"/>
            </a:endParaRPr>
          </a:p>
          <a:p>
            <a:pPr lvl="1">
              <a:defRPr/>
            </a:pPr>
            <a:r>
              <a:rPr lang="en-US" dirty="0" smtClean="0">
                <a:latin typeface="Gill Sans MT" charset="0"/>
              </a:rPr>
              <a:t>After </a:t>
            </a:r>
            <a:r>
              <a:rPr lang="en-US" i="1" dirty="0">
                <a:latin typeface="Gill Sans MT" charset="0"/>
              </a:rPr>
              <a:t>m</a:t>
            </a:r>
            <a:r>
              <a:rPr lang="en-US" dirty="0">
                <a:latin typeface="Gill Sans MT" charset="0"/>
              </a:rPr>
              <a:t>th collision, NIC chooses </a:t>
            </a:r>
            <a:r>
              <a:rPr lang="en-US" i="1" dirty="0">
                <a:latin typeface="Gill Sans MT" charset="0"/>
              </a:rPr>
              <a:t>K </a:t>
            </a:r>
            <a:r>
              <a:rPr lang="en-US" dirty="0">
                <a:latin typeface="Gill Sans MT" charset="0"/>
              </a:rPr>
              <a:t>at random from </a:t>
            </a:r>
            <a:r>
              <a:rPr lang="en-US" i="1" dirty="0" smtClean="0">
                <a:latin typeface="Gill Sans MT" charset="0"/>
              </a:rPr>
              <a:t>{</a:t>
            </a:r>
            <a:r>
              <a:rPr lang="en-US" i="1" dirty="0">
                <a:latin typeface="Gill Sans MT" charset="0"/>
              </a:rPr>
              <a:t>0,1,2</a:t>
            </a:r>
            <a:r>
              <a:rPr lang="en-US" i="1" dirty="0" smtClean="0">
                <a:latin typeface="Gill Sans MT" charset="0"/>
              </a:rPr>
              <a:t>, …, 2</a:t>
            </a:r>
            <a:r>
              <a:rPr lang="en-US" b="1" i="1" baseline="30000" dirty="0" smtClean="0">
                <a:latin typeface="Gill Sans MT" charset="0"/>
              </a:rPr>
              <a:t>m</a:t>
            </a:r>
            <a:r>
              <a:rPr lang="en-US" i="1" dirty="0">
                <a:latin typeface="Gill Sans MT" charset="0"/>
              </a:rPr>
              <a:t>-1}</a:t>
            </a:r>
            <a:r>
              <a:rPr lang="en-US" dirty="0">
                <a:latin typeface="Gill Sans MT" charset="0"/>
              </a:rPr>
              <a:t>. NIC waits K</a:t>
            </a:r>
            <a:r>
              <a:rPr lang="el-GR" dirty="0" smtClean="0">
                <a:latin typeface="Gill Sans MT" charset="0"/>
              </a:rPr>
              <a:t>·</a:t>
            </a:r>
            <a:r>
              <a:rPr lang="en-US" dirty="0" smtClean="0">
                <a:latin typeface="Gill Sans MT" charset="0"/>
              </a:rPr>
              <a:t> (512 bit time), </a:t>
            </a:r>
            <a:r>
              <a:rPr lang="en-US" dirty="0">
                <a:latin typeface="Gill Sans MT" charset="0"/>
              </a:rPr>
              <a:t>returns to Step </a:t>
            </a:r>
            <a:r>
              <a:rPr lang="en-US" dirty="0" smtClean="0">
                <a:latin typeface="Gill Sans MT" charset="0"/>
              </a:rPr>
              <a:t>2</a:t>
            </a:r>
          </a:p>
          <a:p>
            <a:pPr>
              <a:buFont typeface="Wingdings" charset="0"/>
              <a:buNone/>
              <a:defRPr/>
            </a:pPr>
            <a:r>
              <a:rPr lang="en-US" sz="2600" dirty="0" smtClean="0">
                <a:latin typeface="Gill Sans MT" charset="0"/>
                <a:cs typeface="+mn-cs"/>
              </a:rPr>
              <a:t>  </a:t>
            </a:r>
            <a:endParaRPr lang="en-US" sz="2600" dirty="0">
              <a:latin typeface="Gill Sans MT" charset="0"/>
              <a:cs typeface="+mn-cs"/>
            </a:endParaRPr>
          </a:p>
        </p:txBody>
      </p:sp>
      <p:pic>
        <p:nvPicPr>
          <p:cNvPr id="105478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906463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30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04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CSMA/CD efficiency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72400" cy="1684338"/>
          </a:xfrm>
        </p:spPr>
        <p:txBody>
          <a:bodyPr/>
          <a:lstStyle/>
          <a:p>
            <a:pPr marL="238125" indent="-238125">
              <a:defRPr/>
            </a:pPr>
            <a:r>
              <a:rPr lang="en-US" sz="2400" dirty="0">
                <a:latin typeface="Gill Sans MT" charset="0"/>
                <a:cs typeface="+mn-cs"/>
              </a:rPr>
              <a:t>T</a:t>
            </a:r>
            <a:r>
              <a:rPr lang="en-US" sz="2400" baseline="-25000" dirty="0">
                <a:latin typeface="Gill Sans MT" charset="0"/>
                <a:cs typeface="+mn-cs"/>
              </a:rPr>
              <a:t>prop</a:t>
            </a:r>
            <a:r>
              <a:rPr lang="en-US" sz="2400" dirty="0">
                <a:latin typeface="Gill Sans MT" charset="0"/>
                <a:cs typeface="+mn-cs"/>
              </a:rPr>
              <a:t> = max prop delay between 2 nodes in LAN</a:t>
            </a:r>
          </a:p>
          <a:p>
            <a:pPr marL="238125" indent="-238125">
              <a:defRPr/>
            </a:pPr>
            <a:r>
              <a:rPr lang="en-US" sz="2400" dirty="0">
                <a:latin typeface="Gill Sans MT" charset="0"/>
                <a:cs typeface="+mn-cs"/>
              </a:rPr>
              <a:t>t</a:t>
            </a:r>
            <a:r>
              <a:rPr lang="en-US" sz="2400" baseline="-25000" dirty="0">
                <a:latin typeface="Gill Sans MT" charset="0"/>
                <a:cs typeface="+mn-cs"/>
              </a:rPr>
              <a:t>trans</a:t>
            </a:r>
            <a:r>
              <a:rPr lang="en-US" sz="2400" dirty="0">
                <a:latin typeface="Gill Sans MT" charset="0"/>
                <a:cs typeface="+mn-cs"/>
              </a:rPr>
              <a:t> = time to transmit max-size frame</a:t>
            </a:r>
            <a:endParaRPr lang="en-US" dirty="0">
              <a:latin typeface="Gill Sans MT" charset="0"/>
              <a:cs typeface="+mn-cs"/>
            </a:endParaRPr>
          </a:p>
          <a:p>
            <a:pPr>
              <a:defRPr/>
            </a:pPr>
            <a:endParaRPr lang="en-US" dirty="0">
              <a:latin typeface="Gill Sans MT" charset="0"/>
              <a:cs typeface="+mn-cs"/>
            </a:endParaRPr>
          </a:p>
          <a:p>
            <a:pPr>
              <a:defRPr/>
            </a:pPr>
            <a:endParaRPr lang="en-US" dirty="0">
              <a:latin typeface="Gill Sans MT" charset="0"/>
              <a:cs typeface="+mn-cs"/>
            </a:endParaRPr>
          </a:p>
          <a:p>
            <a:pPr>
              <a:defRPr/>
            </a:pPr>
            <a:endParaRPr lang="en-US" dirty="0">
              <a:latin typeface="Gill Sans MT" charset="0"/>
              <a:cs typeface="+mn-cs"/>
            </a:endParaRPr>
          </a:p>
          <a:p>
            <a:pPr marL="277813" indent="-277813">
              <a:defRPr/>
            </a:pPr>
            <a:r>
              <a:rPr lang="en-US" sz="2400" dirty="0">
                <a:latin typeface="Gill Sans MT" charset="0"/>
                <a:cs typeface="+mn-cs"/>
              </a:rPr>
              <a:t>efficiency goes to 1 </a:t>
            </a:r>
          </a:p>
          <a:p>
            <a:pPr marL="695325" lvl="1" indent="-238125">
              <a:defRPr/>
            </a:pPr>
            <a:r>
              <a:rPr lang="en-US" dirty="0">
                <a:latin typeface="Gill Sans MT" charset="0"/>
              </a:rPr>
              <a:t>as </a:t>
            </a:r>
            <a:r>
              <a:rPr lang="en-US" i="1" dirty="0">
                <a:latin typeface="Gill Sans MT" charset="0"/>
              </a:rPr>
              <a:t>t</a:t>
            </a:r>
            <a:r>
              <a:rPr lang="en-US" i="1" baseline="-25000" dirty="0">
                <a:latin typeface="Gill Sans MT" charset="0"/>
              </a:rPr>
              <a:t>prop</a:t>
            </a:r>
            <a:r>
              <a:rPr lang="en-US" dirty="0">
                <a:latin typeface="Gill Sans MT" charset="0"/>
              </a:rPr>
              <a:t> goes to 0</a:t>
            </a:r>
          </a:p>
          <a:p>
            <a:pPr marL="695325" lvl="1" indent="-238125">
              <a:defRPr/>
            </a:pPr>
            <a:r>
              <a:rPr lang="en-US" dirty="0">
                <a:latin typeface="Gill Sans MT" charset="0"/>
              </a:rPr>
              <a:t>as </a:t>
            </a:r>
            <a:r>
              <a:rPr lang="en-US" i="1" dirty="0">
                <a:latin typeface="Gill Sans MT" charset="0"/>
              </a:rPr>
              <a:t>t</a:t>
            </a:r>
            <a:r>
              <a:rPr lang="en-US" i="1" baseline="-25000" dirty="0">
                <a:latin typeface="Gill Sans MT" charset="0"/>
              </a:rPr>
              <a:t>trans</a:t>
            </a:r>
            <a:r>
              <a:rPr lang="en-US" dirty="0">
                <a:latin typeface="Gill Sans MT" charset="0"/>
              </a:rPr>
              <a:t> goes to infinity</a:t>
            </a:r>
          </a:p>
          <a:p>
            <a:pPr marL="277813" indent="-277813">
              <a:defRPr/>
            </a:pPr>
            <a:r>
              <a:rPr lang="en-US" sz="2400" dirty="0">
                <a:latin typeface="Gill Sans MT" charset="0"/>
                <a:cs typeface="+mn-cs"/>
              </a:rPr>
              <a:t>better performance than ALOHA: and simple, cheap, decentralized</a:t>
            </a:r>
            <a:r>
              <a:rPr lang="en-US" dirty="0">
                <a:latin typeface="Gill Sans MT" charset="0"/>
                <a:cs typeface="+mn-cs"/>
              </a:rPr>
              <a:t>!</a:t>
            </a:r>
          </a:p>
        </p:txBody>
      </p:sp>
      <p:graphicFrame>
        <p:nvGraphicFramePr>
          <p:cNvPr id="107525" name="Object 4"/>
          <p:cNvGraphicFramePr>
            <a:graphicFrameLocks noChangeAspect="1"/>
          </p:cNvGraphicFramePr>
          <p:nvPr/>
        </p:nvGraphicFramePr>
        <p:xfrm>
          <a:off x="2795588" y="2859088"/>
          <a:ext cx="3570287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80" name="Equation" r:id="rId4" imgW="1422400" imgH="393700" progId="Equation.3">
                  <p:embed/>
                </p:oleObj>
              </mc:Choice>
              <mc:Fallback>
                <p:oleObj name="Equation" r:id="rId4" imgW="14224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5588" y="2859088"/>
                        <a:ext cx="3570287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7526" name="Picture 22" descr="underline_base"/>
          <p:cNvPicPr>
            <a:picLocks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" y="1033463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31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54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71" name="Picture 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88" y="995363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422275" y="1952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ja-JP" altLang="en-US">
                <a:latin typeface="Gill Sans MT" charset="0"/>
                <a:cs typeface="+mj-cs"/>
              </a:rPr>
              <a:t>“</a:t>
            </a:r>
            <a:r>
              <a:rPr lang="en-US" dirty="0">
                <a:latin typeface="Gill Sans MT" charset="0"/>
                <a:cs typeface="+mj-cs"/>
              </a:rPr>
              <a:t>Taking turns</a:t>
            </a:r>
            <a:r>
              <a:rPr lang="ja-JP" altLang="en-US">
                <a:latin typeface="Gill Sans MT" charset="0"/>
                <a:cs typeface="+mj-cs"/>
              </a:rPr>
              <a:t>”</a:t>
            </a:r>
            <a:r>
              <a:rPr lang="en-US" dirty="0">
                <a:latin typeface="Gill Sans MT" charset="0"/>
                <a:cs typeface="+mj-cs"/>
              </a:rPr>
              <a:t> </a:t>
            </a:r>
            <a:r>
              <a:rPr lang="en-US" sz="4000" dirty="0">
                <a:latin typeface="Gill Sans MT" charset="0"/>
                <a:cs typeface="+mj-cs"/>
              </a:rPr>
              <a:t>MAC</a:t>
            </a:r>
            <a:r>
              <a:rPr lang="en-US" dirty="0">
                <a:latin typeface="Gill Sans MT" charset="0"/>
                <a:cs typeface="+mj-cs"/>
              </a:rPr>
              <a:t> protocols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channel partitioning MAC protocols: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dirty="0">
                <a:latin typeface="Gill Sans MT" charset="0"/>
              </a:rPr>
              <a:t>share channel </a:t>
            </a:r>
            <a:r>
              <a:rPr lang="en-US" i="1" dirty="0">
                <a:latin typeface="Gill Sans MT" charset="0"/>
              </a:rPr>
              <a:t>efficiently</a:t>
            </a:r>
            <a:r>
              <a:rPr lang="en-US" dirty="0">
                <a:latin typeface="Gill Sans MT" charset="0"/>
              </a:rPr>
              <a:t> and </a:t>
            </a:r>
            <a:r>
              <a:rPr lang="en-US" i="1" dirty="0">
                <a:latin typeface="Gill Sans MT" charset="0"/>
              </a:rPr>
              <a:t>fairly</a:t>
            </a:r>
            <a:r>
              <a:rPr lang="en-US" dirty="0">
                <a:latin typeface="Gill Sans MT" charset="0"/>
              </a:rPr>
              <a:t> at high load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dirty="0">
                <a:latin typeface="Gill Sans MT" charset="0"/>
              </a:rPr>
              <a:t>inefficient at low load: delay in channel access, 1/N bandwidth allocated even if only 1 active node! </a:t>
            </a:r>
          </a:p>
          <a:p>
            <a:pPr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random access MAC protocols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dirty="0">
                <a:latin typeface="Gill Sans MT" charset="0"/>
              </a:rPr>
              <a:t>efficient at low load: single node can fully utilize channel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dirty="0">
                <a:latin typeface="Gill Sans MT" charset="0"/>
              </a:rPr>
              <a:t>high load: collision overhead</a:t>
            </a:r>
          </a:p>
          <a:p>
            <a:pPr>
              <a:buFont typeface="Wingdings" charset="0"/>
              <a:buNone/>
              <a:defRPr/>
            </a:pPr>
            <a:r>
              <a:rPr lang="ja-JP" altLang="en-US" dirty="0">
                <a:solidFill>
                  <a:srgbClr val="CC0000"/>
                </a:solidFill>
                <a:latin typeface="Gill Sans MT" charset="0"/>
                <a:cs typeface="+mn-cs"/>
              </a:rPr>
              <a:t>“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taking turns</a:t>
            </a:r>
            <a:r>
              <a:rPr lang="ja-JP" altLang="en-US" dirty="0">
                <a:solidFill>
                  <a:srgbClr val="CC0000"/>
                </a:solidFill>
                <a:latin typeface="Gill Sans MT" charset="0"/>
                <a:cs typeface="+mn-cs"/>
              </a:rPr>
              <a:t>”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protocols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>
                <a:latin typeface="Gill Sans MT" charset="0"/>
              </a:rPr>
              <a:t>look for best of both worlds!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32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89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619" name="Group 55"/>
          <p:cNvGrpSpPr>
            <a:grpSpLocks/>
          </p:cNvGrpSpPr>
          <p:nvPr/>
        </p:nvGrpSpPr>
        <p:grpSpPr bwMode="auto">
          <a:xfrm>
            <a:off x="4398963" y="4154488"/>
            <a:ext cx="781050" cy="681037"/>
            <a:chOff x="-44" y="1473"/>
            <a:chExt cx="981" cy="1105"/>
          </a:xfrm>
        </p:grpSpPr>
        <p:pic>
          <p:nvPicPr>
            <p:cNvPr id="111652" name="Picture 56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653" name="Freeform 57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1620" name="Group 58"/>
          <p:cNvGrpSpPr>
            <a:grpSpLocks/>
          </p:cNvGrpSpPr>
          <p:nvPr/>
        </p:nvGrpSpPr>
        <p:grpSpPr bwMode="auto">
          <a:xfrm>
            <a:off x="4691063" y="3549650"/>
            <a:ext cx="781050" cy="681038"/>
            <a:chOff x="-44" y="1473"/>
            <a:chExt cx="981" cy="1105"/>
          </a:xfrm>
        </p:grpSpPr>
        <p:pic>
          <p:nvPicPr>
            <p:cNvPr id="111650" name="Picture 59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651" name="Freeform 6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1621" name="Group 61"/>
          <p:cNvGrpSpPr>
            <a:grpSpLocks/>
          </p:cNvGrpSpPr>
          <p:nvPr/>
        </p:nvGrpSpPr>
        <p:grpSpPr bwMode="auto">
          <a:xfrm>
            <a:off x="4972050" y="2935288"/>
            <a:ext cx="781050" cy="681037"/>
            <a:chOff x="-44" y="1473"/>
            <a:chExt cx="981" cy="1105"/>
          </a:xfrm>
        </p:grpSpPr>
        <p:pic>
          <p:nvPicPr>
            <p:cNvPr id="111648" name="Picture 62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649" name="Freeform 6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1622" name="Group 64"/>
          <p:cNvGrpSpPr>
            <a:grpSpLocks/>
          </p:cNvGrpSpPr>
          <p:nvPr/>
        </p:nvGrpSpPr>
        <p:grpSpPr bwMode="auto">
          <a:xfrm>
            <a:off x="5273675" y="2354263"/>
            <a:ext cx="781050" cy="681037"/>
            <a:chOff x="-44" y="1473"/>
            <a:chExt cx="981" cy="1105"/>
          </a:xfrm>
        </p:grpSpPr>
        <p:pic>
          <p:nvPicPr>
            <p:cNvPr id="111646" name="Picture 65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647" name="Freeform 6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1623" name="Group 67"/>
          <p:cNvGrpSpPr>
            <a:grpSpLocks/>
          </p:cNvGrpSpPr>
          <p:nvPr/>
        </p:nvGrpSpPr>
        <p:grpSpPr bwMode="auto">
          <a:xfrm flipH="1">
            <a:off x="6810375" y="2600325"/>
            <a:ext cx="781050" cy="681038"/>
            <a:chOff x="-44" y="1473"/>
            <a:chExt cx="981" cy="1105"/>
          </a:xfrm>
        </p:grpSpPr>
        <p:pic>
          <p:nvPicPr>
            <p:cNvPr id="111644" name="Picture 68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645" name="Freeform 6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348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0563" y="1485900"/>
            <a:ext cx="3460750" cy="5062538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3200" i="1" dirty="0">
                <a:solidFill>
                  <a:srgbClr val="CC0000"/>
                </a:solidFill>
                <a:latin typeface="Gill Sans MT" charset="0"/>
                <a:cs typeface="+mn-cs"/>
              </a:rPr>
              <a:t>polling:</a:t>
            </a:r>
            <a:r>
              <a:rPr lang="en-US" sz="3200" b="1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endParaRPr lang="en-US" sz="3200" dirty="0">
              <a:solidFill>
                <a:srgbClr val="CC0000"/>
              </a:solidFill>
              <a:latin typeface="Gill Sans MT" charset="0"/>
              <a:cs typeface="+mn-cs"/>
            </a:endParaRPr>
          </a:p>
          <a:p>
            <a:pPr marL="238125" indent="-238125">
              <a:defRPr/>
            </a:pPr>
            <a:r>
              <a:rPr lang="en-US" sz="2400" dirty="0">
                <a:latin typeface="Gill Sans MT" charset="0"/>
                <a:cs typeface="+mn-cs"/>
              </a:rPr>
              <a:t>master node </a:t>
            </a: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invites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 slave nodes to transmit in turn</a:t>
            </a:r>
          </a:p>
          <a:p>
            <a:pPr marL="238125" indent="-238125">
              <a:defRPr/>
            </a:pPr>
            <a:r>
              <a:rPr lang="en-US" sz="2400" dirty="0">
                <a:latin typeface="Gill Sans MT" charset="0"/>
                <a:cs typeface="+mn-cs"/>
              </a:rPr>
              <a:t>typically used with </a:t>
            </a: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dumb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 slave devices</a:t>
            </a:r>
          </a:p>
          <a:p>
            <a:pPr marL="238125" indent="-238125">
              <a:defRPr/>
            </a:pPr>
            <a:r>
              <a:rPr lang="en-US" sz="2400" dirty="0">
                <a:latin typeface="Gill Sans MT" charset="0"/>
                <a:cs typeface="+mn-cs"/>
              </a:rPr>
              <a:t>concerns: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polling overhead 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latency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single point of failure (master</a:t>
            </a:r>
            <a:r>
              <a:rPr lang="en-US" dirty="0" smtClean="0">
                <a:latin typeface="Gill Sans MT" charset="0"/>
              </a:rPr>
              <a:t>)</a:t>
            </a:r>
          </a:p>
          <a:p>
            <a:pPr marL="342900" lvl="1" indent="-342900">
              <a:buFont typeface="Wingdings" panose="05000000000000000000" pitchFamily="2" charset="2"/>
              <a:buChar char="§"/>
              <a:defRPr/>
            </a:pPr>
            <a:r>
              <a:rPr lang="en-US" dirty="0" smtClean="0">
                <a:latin typeface="Gill Sans MT" charset="0"/>
              </a:rPr>
              <a:t>Example: Bluetooth protocol</a:t>
            </a:r>
            <a:endParaRPr lang="en-US" dirty="0">
              <a:latin typeface="Gill Sans MT" charset="0"/>
            </a:endParaRPr>
          </a:p>
        </p:txBody>
      </p:sp>
      <p:sp>
        <p:nvSpPr>
          <p:cNvPr id="34826" name="Line 24"/>
          <p:cNvSpPr>
            <a:spLocks noChangeShapeType="1"/>
          </p:cNvSpPr>
          <p:nvPr/>
        </p:nvSpPr>
        <p:spPr bwMode="auto">
          <a:xfrm flipH="1">
            <a:off x="5286375" y="2717800"/>
            <a:ext cx="927100" cy="177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4827" name="Line 25"/>
          <p:cNvSpPr>
            <a:spLocks noChangeShapeType="1"/>
          </p:cNvSpPr>
          <p:nvPr/>
        </p:nvSpPr>
        <p:spPr bwMode="auto">
          <a:xfrm>
            <a:off x="5927725" y="2768600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4828" name="Line 31"/>
          <p:cNvSpPr>
            <a:spLocks noChangeShapeType="1"/>
          </p:cNvSpPr>
          <p:nvPr/>
        </p:nvSpPr>
        <p:spPr bwMode="auto">
          <a:xfrm>
            <a:off x="6076950" y="2982913"/>
            <a:ext cx="858838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4829" name="Line 35"/>
          <p:cNvSpPr>
            <a:spLocks noChangeShapeType="1"/>
          </p:cNvSpPr>
          <p:nvPr/>
        </p:nvSpPr>
        <p:spPr bwMode="auto">
          <a:xfrm>
            <a:off x="5656263" y="3297238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4830" name="Line 37"/>
          <p:cNvSpPr>
            <a:spLocks noChangeShapeType="1"/>
          </p:cNvSpPr>
          <p:nvPr/>
        </p:nvSpPr>
        <p:spPr bwMode="auto">
          <a:xfrm>
            <a:off x="5384800" y="3825875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4831" name="Line 39"/>
          <p:cNvSpPr>
            <a:spLocks noChangeShapeType="1"/>
          </p:cNvSpPr>
          <p:nvPr/>
        </p:nvSpPr>
        <p:spPr bwMode="auto">
          <a:xfrm>
            <a:off x="5113338" y="4354513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4832" name="Text Box 40"/>
          <p:cNvSpPr txBox="1">
            <a:spLocks noChangeArrowheads="1"/>
          </p:cNvSpPr>
          <p:nvPr/>
        </p:nvSpPr>
        <p:spPr bwMode="auto">
          <a:xfrm>
            <a:off x="6638925" y="3222625"/>
            <a:ext cx="958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dirty="0" smtClean="0">
                <a:latin typeface="Arial" charset="0"/>
                <a:cs typeface="+mn-cs"/>
              </a:rPr>
              <a:t>master</a:t>
            </a:r>
          </a:p>
        </p:txBody>
      </p:sp>
      <p:sp>
        <p:nvSpPr>
          <p:cNvPr id="34833" name="Text Box 41"/>
          <p:cNvSpPr txBox="1">
            <a:spLocks noChangeArrowheads="1"/>
          </p:cNvSpPr>
          <p:nvPr/>
        </p:nvSpPr>
        <p:spPr bwMode="auto">
          <a:xfrm>
            <a:off x="4464050" y="4808538"/>
            <a:ext cx="904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dirty="0" smtClean="0">
                <a:latin typeface="Arial" charset="0"/>
                <a:cs typeface="+mn-cs"/>
              </a:rPr>
              <a:t>slaves</a:t>
            </a:r>
          </a:p>
        </p:txBody>
      </p:sp>
      <p:grpSp>
        <p:nvGrpSpPr>
          <p:cNvPr id="184364" name="Group 44"/>
          <p:cNvGrpSpPr>
            <a:grpSpLocks/>
          </p:cNvGrpSpPr>
          <p:nvPr/>
        </p:nvGrpSpPr>
        <p:grpSpPr bwMode="auto">
          <a:xfrm>
            <a:off x="6823075" y="2636838"/>
            <a:ext cx="560388" cy="336550"/>
            <a:chOff x="4212" y="2864"/>
            <a:chExt cx="353" cy="212"/>
          </a:xfrm>
        </p:grpSpPr>
        <p:sp>
          <p:nvSpPr>
            <p:cNvPr id="34843" name="Rectangle 42"/>
            <p:cNvSpPr>
              <a:spLocks noChangeArrowheads="1"/>
            </p:cNvSpPr>
            <p:nvPr/>
          </p:nvSpPr>
          <p:spPr bwMode="auto">
            <a:xfrm>
              <a:off x="4212" y="2916"/>
              <a:ext cx="353" cy="137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4844" name="Text Box 43"/>
            <p:cNvSpPr txBox="1">
              <a:spLocks noChangeArrowheads="1"/>
            </p:cNvSpPr>
            <p:nvPr/>
          </p:nvSpPr>
          <p:spPr bwMode="auto">
            <a:xfrm>
              <a:off x="4227" y="2864"/>
              <a:ext cx="31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 dirty="0" smtClean="0">
                  <a:solidFill>
                    <a:schemeClr val="bg1"/>
                  </a:solidFill>
                  <a:latin typeface="Arial" charset="0"/>
                  <a:cs typeface="+mn-cs"/>
                </a:rPr>
                <a:t>poll</a:t>
              </a:r>
            </a:p>
          </p:txBody>
        </p:sp>
      </p:grpSp>
      <p:grpSp>
        <p:nvGrpSpPr>
          <p:cNvPr id="184369" name="Group 49"/>
          <p:cNvGrpSpPr>
            <a:grpSpLocks/>
          </p:cNvGrpSpPr>
          <p:nvPr/>
        </p:nvGrpSpPr>
        <p:grpSpPr bwMode="auto">
          <a:xfrm>
            <a:off x="5378450" y="2441575"/>
            <a:ext cx="595313" cy="336550"/>
            <a:chOff x="4415" y="2364"/>
            <a:chExt cx="375" cy="212"/>
          </a:xfrm>
        </p:grpSpPr>
        <p:sp>
          <p:nvSpPr>
            <p:cNvPr id="34839" name="Rectangle 50"/>
            <p:cNvSpPr>
              <a:spLocks noChangeArrowheads="1"/>
            </p:cNvSpPr>
            <p:nvPr/>
          </p:nvSpPr>
          <p:spPr bwMode="auto">
            <a:xfrm>
              <a:off x="4437" y="2400"/>
              <a:ext cx="353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4840" name="Text Box 51"/>
            <p:cNvSpPr txBox="1">
              <a:spLocks noChangeArrowheads="1"/>
            </p:cNvSpPr>
            <p:nvPr/>
          </p:nvSpPr>
          <p:spPr bwMode="auto">
            <a:xfrm>
              <a:off x="4415" y="2364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 dirty="0" smtClean="0">
                  <a:solidFill>
                    <a:schemeClr val="bg1"/>
                  </a:solidFill>
                  <a:latin typeface="Arial" charset="0"/>
                  <a:cs typeface="+mn-cs"/>
                </a:rPr>
                <a:t>data</a:t>
              </a:r>
            </a:p>
          </p:txBody>
        </p:sp>
      </p:grpSp>
      <p:pic>
        <p:nvPicPr>
          <p:cNvPr id="111636" name="Picture 53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88" y="995363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38" name="Rectangle 54"/>
          <p:cNvSpPr>
            <a:spLocks noGrp="1" noChangeArrowheads="1"/>
          </p:cNvSpPr>
          <p:nvPr>
            <p:ph type="title"/>
          </p:nvPr>
        </p:nvSpPr>
        <p:spPr>
          <a:xfrm>
            <a:off x="422275" y="1952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ja-JP" altLang="en-US">
                <a:latin typeface="Gill Sans MT" charset="0"/>
                <a:cs typeface="+mj-cs"/>
              </a:rPr>
              <a:t>“</a:t>
            </a:r>
            <a:r>
              <a:rPr lang="en-US" dirty="0">
                <a:latin typeface="Gill Sans MT" charset="0"/>
                <a:cs typeface="+mj-cs"/>
              </a:rPr>
              <a:t>Taking turns</a:t>
            </a:r>
            <a:r>
              <a:rPr lang="ja-JP" altLang="en-US">
                <a:latin typeface="Gill Sans MT" charset="0"/>
                <a:cs typeface="+mj-cs"/>
              </a:rPr>
              <a:t>”</a:t>
            </a:r>
            <a:r>
              <a:rPr lang="en-US" dirty="0">
                <a:latin typeface="Gill Sans MT" charset="0"/>
                <a:cs typeface="+mj-cs"/>
              </a:rPr>
              <a:t> MAC protocols</a:t>
            </a:r>
          </a:p>
        </p:txBody>
      </p:sp>
      <p:sp>
        <p:nvSpPr>
          <p:cNvPr id="3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33</a:t>
            </a:fld>
            <a:endParaRPr lang="en-US" sz="1200" dirty="0">
              <a:latin typeface="Tahoma" charset="0"/>
            </a:endParaRPr>
          </a:p>
        </p:txBody>
      </p:sp>
      <p:sp>
        <p:nvSpPr>
          <p:cNvPr id="4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64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85185E-6 L -0.09254 -1.85185E-6 L -0.07882 -0.03495 L -0.1526 -0.03495 " pathEditMode="relative" ptsTypes="AAAA">
                                      <p:cBhvr>
                                        <p:cTn id="9" dur="2000" fill="hold"/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7.40741E-7 L 0.07119 -0.00162 L 0.0599 0.03171 L 0.15122 0.03009 " pathEditMode="relative" ptsTypes="AAAA">
                                      <p:cBhvr>
                                        <p:cTn id="18" dur="2000" fill="hold"/>
                                        <p:tgtEl>
                                          <p:spTgt spid="1843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667" name="Group 21"/>
          <p:cNvGrpSpPr>
            <a:grpSpLocks/>
          </p:cNvGrpSpPr>
          <p:nvPr/>
        </p:nvGrpSpPr>
        <p:grpSpPr bwMode="auto">
          <a:xfrm>
            <a:off x="7229475" y="3667125"/>
            <a:ext cx="781050" cy="681038"/>
            <a:chOff x="-44" y="1473"/>
            <a:chExt cx="981" cy="1105"/>
          </a:xfrm>
        </p:grpSpPr>
        <p:pic>
          <p:nvPicPr>
            <p:cNvPr id="113685" name="Picture 22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686" name="Freeform 2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3668" name="Group 24"/>
          <p:cNvGrpSpPr>
            <a:grpSpLocks/>
          </p:cNvGrpSpPr>
          <p:nvPr/>
        </p:nvGrpSpPr>
        <p:grpSpPr bwMode="auto">
          <a:xfrm>
            <a:off x="4514850" y="3624263"/>
            <a:ext cx="781050" cy="681037"/>
            <a:chOff x="-44" y="1473"/>
            <a:chExt cx="981" cy="1105"/>
          </a:xfrm>
        </p:grpSpPr>
        <p:pic>
          <p:nvPicPr>
            <p:cNvPr id="113683" name="Picture 25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684" name="Freeform 2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3669" name="Group 27"/>
          <p:cNvGrpSpPr>
            <a:grpSpLocks/>
          </p:cNvGrpSpPr>
          <p:nvPr/>
        </p:nvGrpSpPr>
        <p:grpSpPr bwMode="auto">
          <a:xfrm>
            <a:off x="5832475" y="1960563"/>
            <a:ext cx="781050" cy="681037"/>
            <a:chOff x="-44" y="1473"/>
            <a:chExt cx="981" cy="1105"/>
          </a:xfrm>
        </p:grpSpPr>
        <p:pic>
          <p:nvPicPr>
            <p:cNvPr id="113681" name="Picture 28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682" name="Freeform 2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3670" name="Group 30"/>
          <p:cNvGrpSpPr>
            <a:grpSpLocks/>
          </p:cNvGrpSpPr>
          <p:nvPr/>
        </p:nvGrpSpPr>
        <p:grpSpPr bwMode="auto">
          <a:xfrm>
            <a:off x="5886450" y="5408613"/>
            <a:ext cx="781050" cy="681037"/>
            <a:chOff x="-44" y="1473"/>
            <a:chExt cx="981" cy="1105"/>
          </a:xfrm>
        </p:grpSpPr>
        <p:pic>
          <p:nvPicPr>
            <p:cNvPr id="113679" name="Picture 31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680" name="Freeform 3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35848" name="Rectangle 4"/>
          <p:cNvSpPr>
            <a:spLocks noChangeArrowheads="1"/>
          </p:cNvSpPr>
          <p:nvPr/>
        </p:nvSpPr>
        <p:spPr bwMode="auto">
          <a:xfrm>
            <a:off x="600075" y="1376363"/>
            <a:ext cx="3754438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3200" dirty="0">
                <a:solidFill>
                  <a:srgbClr val="CC0000"/>
                </a:solidFill>
                <a:latin typeface="Gill Sans MT" charset="0"/>
                <a:cs typeface="+mn-cs"/>
              </a:rPr>
              <a:t>token passing:</a:t>
            </a:r>
            <a:endParaRPr lang="en-US" sz="3200" b="1" dirty="0">
              <a:solidFill>
                <a:srgbClr val="CC0000"/>
              </a:solidFill>
              <a:latin typeface="Gill Sans MT" charset="0"/>
              <a:cs typeface="+mn-cs"/>
            </a:endParaRPr>
          </a:p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i="0" dirty="0">
                <a:latin typeface="Gill Sans MT" charset="0"/>
                <a:cs typeface="+mn-cs"/>
              </a:rPr>
              <a:t>control </a:t>
            </a:r>
            <a:r>
              <a:rPr lang="en-US" sz="2800" i="1" dirty="0">
                <a:solidFill>
                  <a:srgbClr val="CC0000"/>
                </a:solidFill>
                <a:latin typeface="Gill Sans MT" charset="0"/>
                <a:cs typeface="+mn-cs"/>
              </a:rPr>
              <a:t>token</a:t>
            </a:r>
            <a:r>
              <a:rPr lang="en-US" sz="2400" b="1" i="0" dirty="0">
                <a:latin typeface="Gill Sans MT" charset="0"/>
                <a:cs typeface="+mn-cs"/>
              </a:rPr>
              <a:t> </a:t>
            </a:r>
            <a:r>
              <a:rPr lang="en-US" sz="2400" i="0" dirty="0">
                <a:latin typeface="Gill Sans MT" charset="0"/>
                <a:cs typeface="+mn-cs"/>
              </a:rPr>
              <a:t>passed from one node to next sequentially.</a:t>
            </a:r>
          </a:p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i="0" dirty="0">
                <a:latin typeface="Gill Sans MT" charset="0"/>
                <a:cs typeface="+mn-cs"/>
              </a:rPr>
              <a:t>token </a:t>
            </a:r>
            <a:r>
              <a:rPr lang="en-US" sz="2400" i="0" dirty="0" smtClean="0">
                <a:latin typeface="Gill Sans MT" charset="0"/>
                <a:cs typeface="+mn-cs"/>
              </a:rPr>
              <a:t>frame</a:t>
            </a:r>
            <a:endParaRPr lang="en-US" sz="2400" i="0" dirty="0">
              <a:latin typeface="Gill Sans MT" charset="0"/>
              <a:cs typeface="+mn-cs"/>
            </a:endParaRPr>
          </a:p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i="0" dirty="0">
                <a:latin typeface="Gill Sans MT" charset="0"/>
                <a:cs typeface="+mn-cs"/>
              </a:rPr>
              <a:t>concerns: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 i="0" dirty="0">
                <a:latin typeface="Gill Sans MT" charset="0"/>
                <a:cs typeface="+mn-cs"/>
              </a:rPr>
              <a:t>token overhead 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 i="0" dirty="0">
                <a:latin typeface="Gill Sans MT" charset="0"/>
                <a:cs typeface="+mn-cs"/>
              </a:rPr>
              <a:t>latency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 i="0" dirty="0">
                <a:latin typeface="Gill Sans MT" charset="0"/>
                <a:cs typeface="+mn-cs"/>
              </a:rPr>
              <a:t>single point of failure (token</a:t>
            </a:r>
            <a:r>
              <a:rPr lang="en-US" sz="2400" i="0" dirty="0" smtClean="0">
                <a:latin typeface="Gill Sans MT" charset="0"/>
                <a:cs typeface="+mn-cs"/>
              </a:rPr>
              <a:t>)</a:t>
            </a:r>
          </a:p>
          <a:p>
            <a:pPr marL="0" lvl="1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 i="0" dirty="0" smtClean="0">
                <a:latin typeface="Gill Sans MT" charset="0"/>
                <a:cs typeface="+mn-cs"/>
              </a:rPr>
              <a:t>Example: FDDI, token ring protocol</a:t>
            </a:r>
            <a:endParaRPr lang="en-US" sz="2400" i="0" dirty="0">
              <a:latin typeface="Gill Sans MT" charset="0"/>
              <a:cs typeface="+mn-cs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0" dirty="0">
                <a:latin typeface="Gill Sans MT" charset="0"/>
                <a:cs typeface="+mn-cs"/>
              </a:rPr>
              <a:t> </a:t>
            </a:r>
          </a:p>
        </p:txBody>
      </p:sp>
      <p:sp>
        <p:nvSpPr>
          <p:cNvPr id="35849" name="Oval 8"/>
          <p:cNvSpPr>
            <a:spLocks noChangeArrowheads="1"/>
          </p:cNvSpPr>
          <p:nvPr/>
        </p:nvSpPr>
        <p:spPr bwMode="auto">
          <a:xfrm>
            <a:off x="5360988" y="2617788"/>
            <a:ext cx="2046287" cy="277812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72780" name="Rectangle 12"/>
          <p:cNvSpPr>
            <a:spLocks noChangeArrowheads="1"/>
          </p:cNvSpPr>
          <p:nvPr/>
        </p:nvSpPr>
        <p:spPr bwMode="auto">
          <a:xfrm>
            <a:off x="6205538" y="1725613"/>
            <a:ext cx="274637" cy="320675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0" dirty="0">
                <a:solidFill>
                  <a:schemeClr val="bg1"/>
                </a:solidFill>
                <a:latin typeface="Arial" charset="0"/>
                <a:cs typeface="+mn-cs"/>
              </a:rPr>
              <a:t>T</a:t>
            </a:r>
          </a:p>
        </p:txBody>
      </p:sp>
      <p:sp>
        <p:nvSpPr>
          <p:cNvPr id="672783" name="Rectangle 15"/>
          <p:cNvSpPr>
            <a:spLocks noChangeArrowheads="1"/>
          </p:cNvSpPr>
          <p:nvPr/>
        </p:nvSpPr>
        <p:spPr bwMode="auto">
          <a:xfrm>
            <a:off x="5949950" y="6008688"/>
            <a:ext cx="811213" cy="3206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0" dirty="0">
                <a:solidFill>
                  <a:schemeClr val="bg1"/>
                </a:solidFill>
                <a:latin typeface="Arial" charset="0"/>
                <a:cs typeface="+mn-cs"/>
              </a:rPr>
              <a:t>data</a:t>
            </a:r>
          </a:p>
        </p:txBody>
      </p:sp>
      <p:sp>
        <p:nvSpPr>
          <p:cNvPr id="672784" name="Text Box 16"/>
          <p:cNvSpPr txBox="1">
            <a:spLocks noChangeArrowheads="1"/>
          </p:cNvSpPr>
          <p:nvPr/>
        </p:nvSpPr>
        <p:spPr bwMode="auto">
          <a:xfrm>
            <a:off x="4341813" y="3079750"/>
            <a:ext cx="1009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latin typeface="Arial" charset="0"/>
                <a:cs typeface="+mn-cs"/>
              </a:rPr>
              <a:t>(nothing</a:t>
            </a:r>
          </a:p>
          <a:p>
            <a:pPr>
              <a:defRPr/>
            </a:pPr>
            <a:r>
              <a:rPr lang="en-US" i="0" dirty="0" smtClean="0">
                <a:latin typeface="Arial" charset="0"/>
                <a:cs typeface="+mn-cs"/>
              </a:rPr>
              <a:t>to send)</a:t>
            </a:r>
          </a:p>
        </p:txBody>
      </p:sp>
      <p:sp>
        <p:nvSpPr>
          <p:cNvPr id="672785" name="Rectangle 17"/>
          <p:cNvSpPr>
            <a:spLocks noChangeArrowheads="1"/>
          </p:cNvSpPr>
          <p:nvPr/>
        </p:nvSpPr>
        <p:spPr bwMode="auto">
          <a:xfrm>
            <a:off x="4838700" y="3743325"/>
            <a:ext cx="274638" cy="320675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0" dirty="0">
                <a:solidFill>
                  <a:schemeClr val="bg1"/>
                </a:solidFill>
                <a:latin typeface="Arial" charset="0"/>
                <a:cs typeface="+mn-cs"/>
              </a:rPr>
              <a:t>T</a:t>
            </a:r>
          </a:p>
        </p:txBody>
      </p:sp>
      <p:pic>
        <p:nvPicPr>
          <p:cNvPr id="113677" name="Picture 19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88" y="995363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55" name="Rectangle 20"/>
          <p:cNvSpPr>
            <a:spLocks noGrp="1" noChangeArrowheads="1"/>
          </p:cNvSpPr>
          <p:nvPr>
            <p:ph type="title"/>
          </p:nvPr>
        </p:nvSpPr>
        <p:spPr>
          <a:xfrm>
            <a:off x="422275" y="1952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ja-JP" altLang="en-US">
                <a:latin typeface="Gill Sans MT" charset="0"/>
                <a:cs typeface="+mj-cs"/>
              </a:rPr>
              <a:t>“</a:t>
            </a:r>
            <a:r>
              <a:rPr lang="en-US" dirty="0">
                <a:latin typeface="Gill Sans MT" charset="0"/>
                <a:cs typeface="+mj-cs"/>
              </a:rPr>
              <a:t>Taking turns</a:t>
            </a:r>
            <a:r>
              <a:rPr lang="ja-JP" altLang="en-US">
                <a:latin typeface="Gill Sans MT" charset="0"/>
                <a:cs typeface="+mj-cs"/>
              </a:rPr>
              <a:t>”</a:t>
            </a:r>
            <a:r>
              <a:rPr lang="en-US" dirty="0">
                <a:latin typeface="Gill Sans MT" charset="0"/>
                <a:cs typeface="+mj-cs"/>
              </a:rPr>
              <a:t> MAC protocols</a:t>
            </a: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34</a:t>
            </a:fld>
            <a:endParaRPr lang="en-US" sz="1200" dirty="0">
              <a:latin typeface="Tahoma" charset="0"/>
            </a:endParaRPr>
          </a:p>
        </p:txBody>
      </p:sp>
      <p:sp>
        <p:nvSpPr>
          <p:cNvPr id="2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13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5 0.03657 C 0.00694 0.06435 0.00121 0.09282 0.00139 0.10509 C 0.00156 0.11736 0.00659 0.10694 0.00017 0.10995 C -0.00625 0.11296 -0.02361 0.11273 -0.03733 0.12338 C -0.05105 0.13403 -0.06945 0.14444 -0.0823 0.17338 C -0.09514 0.20231 -0.1033 0.27847 -0.11476 0.29676 C -0.12622 0.31505 -0.14341 0.28611 -0.15105 0.28333 " pathEditMode="relative" rAng="0" ptsTypes="aaaaaaa">
                                      <p:cBhvr>
                                        <p:cTn id="6" dur="2000" fill="hold"/>
                                        <p:tgtEl>
                                          <p:spTgt spid="6727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01" y="13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1354 -0.0044 0.02708 -0.0088 0.03506 0.00671 C 0.04305 0.02222 0.04236 0.06875 0.04756 0.09328 C 0.05277 0.11782 0.05538 0.13402 0.06631 0.15347 C 0.07725 0.17291 0.09982 0.19861 0.11371 0.20995 C 0.1276 0.22129 0.1434 0.20926 0.15 0.22176 C 0.15659 0.23426 0.1552 0.25949 0.15381 0.28495 " pathEditMode="relative" ptsTypes="aaaaaaA">
                                      <p:cBhvr>
                                        <p:cTn id="19" dur="2000" fill="hold"/>
                                        <p:tgtEl>
                                          <p:spTgt spid="6727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875 -0.02431 C 0.01319 -0.0581 0.00763 -0.09167 0.01371 -0.10926 C 0.01979 -0.12685 0.04114 -0.11273 0.05503 -0.1294 C 0.06892 -0.14607 0.0875 -0.1794 0.09756 -0.20926 C 0.10763 -0.23912 0.11371 -0.27824 0.1151 -0.30926 C 0.11649 -0.34028 0.11371 -0.36783 0.10625 -0.39607 C 0.09878 -0.42431 0.08454 -0.45949 0.06996 -0.4794 C 0.05538 -0.49931 0.03142 -0.50996 0.01875 -0.51598 C 0.00607 -0.52199 0.0052 -0.51875 -0.00625 -0.51598 C -0.01771 -0.5132 -0.03698 -0.51135 -0.05 -0.49931 C -0.06303 -0.48727 -0.07605 -0.46343 -0.0849 -0.44422 C -0.09375 -0.425 -0.10018 -0.4044 -0.10365 -0.38426 C -0.10712 -0.36412 -0.10556 -0.34375 -0.10625 -0.32269 C -0.10695 -0.30162 -0.11025 -0.27801 -0.10747 -0.25764 C -0.10469 -0.23727 -0.09705 -0.21852 -0.08994 -0.20093 C -0.08282 -0.18334 -0.07553 -0.1669 -0.06494 -0.15255 C -0.05434 -0.1382 -0.03768 -0.12107 -0.02622 -0.11435 C -0.01476 -0.10764 -0.00174 -0.11806 0.00381 -0.11273 C 0.00937 -0.10741 0.00677 -0.09931 0.00746 -0.08264 C 0.00816 -0.06598 0.00781 -0.03935 0.00746 -0.01273 " pathEditMode="relative" rAng="0" ptsTypes="aaaaaaaaaaaaaaaaaaaA">
                                      <p:cBhvr>
                                        <p:cTn id="23" dur="2000" fill="hold"/>
                                        <p:tgtEl>
                                          <p:spTgt spid="6727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3" y="-2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2780" grpId="0" animBg="1"/>
      <p:bldP spid="672780" grpId="1" animBg="1"/>
      <p:bldP spid="672783" grpId="0" animBg="1"/>
      <p:bldP spid="672783" grpId="1" animBg="1"/>
      <p:bldP spid="672784" grpId="0"/>
      <p:bldP spid="672785" grpId="0" animBg="1"/>
      <p:bldP spid="672785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63" name="Picture 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1027113"/>
            <a:ext cx="6399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 Summary of </a:t>
            </a:r>
            <a:r>
              <a:rPr lang="en-US" sz="4000" dirty="0">
                <a:latin typeface="Gill Sans MT" charset="0"/>
                <a:cs typeface="+mj-cs"/>
              </a:rPr>
              <a:t>MAC</a:t>
            </a:r>
            <a:r>
              <a:rPr lang="en-US" dirty="0">
                <a:latin typeface="Gill Sans MT" charset="0"/>
                <a:cs typeface="+mj-cs"/>
              </a:rPr>
              <a:t> protocols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72400" cy="4906963"/>
          </a:xfrm>
        </p:spPr>
        <p:txBody>
          <a:bodyPr/>
          <a:lstStyle/>
          <a:p>
            <a:pPr marL="231775" indent="-231775">
              <a:defRPr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channel partitioning,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by time, frequency or code</a:t>
            </a:r>
          </a:p>
          <a:p>
            <a:pPr marL="690563" lvl="1" indent="-233363">
              <a:defRPr/>
            </a:pPr>
            <a:r>
              <a:rPr lang="en-US" sz="2000" dirty="0">
                <a:latin typeface="Gill Sans MT" charset="0"/>
              </a:rPr>
              <a:t>Time Division, Frequency Division</a:t>
            </a:r>
          </a:p>
          <a:p>
            <a:pPr marL="231775" indent="-231775">
              <a:defRPr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random access </a:t>
            </a:r>
            <a:r>
              <a:rPr lang="en-US" sz="2400" dirty="0">
                <a:latin typeface="Gill Sans MT" charset="0"/>
                <a:cs typeface="+mn-cs"/>
              </a:rPr>
              <a:t>(dynamic), </a:t>
            </a:r>
          </a:p>
          <a:p>
            <a:pPr marL="690563" lvl="1" indent="-233363">
              <a:defRPr/>
            </a:pPr>
            <a:r>
              <a:rPr lang="en-US" dirty="0">
                <a:latin typeface="Gill Sans MT" charset="0"/>
              </a:rPr>
              <a:t>ALOHA, S-ALOHA, CSMA, CSMA/CD</a:t>
            </a:r>
          </a:p>
          <a:p>
            <a:pPr marL="690563" lvl="1" indent="-233363">
              <a:defRPr/>
            </a:pPr>
            <a:r>
              <a:rPr lang="en-US" dirty="0">
                <a:latin typeface="Gill Sans MT" charset="0"/>
              </a:rPr>
              <a:t>carrier sensing: easy in some technologies (wire), hard in others (wireless)</a:t>
            </a:r>
          </a:p>
          <a:p>
            <a:pPr marL="690563" lvl="1" indent="-233363">
              <a:defRPr/>
            </a:pPr>
            <a:r>
              <a:rPr lang="en-US" dirty="0">
                <a:latin typeface="Gill Sans MT" charset="0"/>
              </a:rPr>
              <a:t>CSMA/CD used in Ethernet</a:t>
            </a:r>
          </a:p>
          <a:p>
            <a:pPr marL="690563" lvl="1" indent="-233363">
              <a:defRPr/>
            </a:pPr>
            <a:r>
              <a:rPr lang="en-US" dirty="0">
                <a:latin typeface="Gill Sans MT" charset="0"/>
              </a:rPr>
              <a:t>CSMA/CA used in 802.11</a:t>
            </a:r>
          </a:p>
          <a:p>
            <a:pPr marL="231775" indent="-231775">
              <a:tabLst>
                <a:tab pos="279400" algn="l"/>
              </a:tabLst>
              <a:defRPr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taking turns</a:t>
            </a:r>
          </a:p>
          <a:p>
            <a:pPr marL="690563" lvl="1" indent="-233363">
              <a:defRPr/>
            </a:pPr>
            <a:r>
              <a:rPr lang="en-US" dirty="0">
                <a:latin typeface="Gill Sans MT" charset="0"/>
              </a:rPr>
              <a:t>polling from central site, token passing</a:t>
            </a:r>
          </a:p>
          <a:p>
            <a:pPr marL="690563" lvl="1" indent="-233363">
              <a:defRPr/>
            </a:pPr>
            <a:r>
              <a:rPr lang="en-US" dirty="0" smtClean="0">
                <a:latin typeface="Gill Sans MT" charset="0"/>
              </a:rPr>
              <a:t>Bluetooth</a:t>
            </a:r>
            <a:r>
              <a:rPr lang="en-US" dirty="0">
                <a:latin typeface="Gill Sans MT" charset="0"/>
              </a:rPr>
              <a:t>, FDDI, </a:t>
            </a:r>
            <a:r>
              <a:rPr lang="en-US" dirty="0" smtClean="0"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token ring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35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81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811" name="Picture 5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28700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Link layer, </a:t>
            </a:r>
            <a:r>
              <a:rPr lang="en-US" sz="4000" dirty="0">
                <a:latin typeface="Gill Sans MT" charset="0"/>
                <a:cs typeface="+mj-cs"/>
              </a:rPr>
              <a:t>LAN</a:t>
            </a:r>
            <a:r>
              <a:rPr lang="en-US" dirty="0">
                <a:latin typeface="Gill Sans MT" charset="0"/>
                <a:cs typeface="+mj-cs"/>
              </a:rPr>
              <a:t>s: 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922713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6.1</a:t>
            </a:r>
            <a:r>
              <a:rPr lang="en-US" dirty="0" smtClean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introduction, services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6.2</a:t>
            </a:r>
            <a:r>
              <a:rPr lang="en-US" dirty="0" smtClean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error detection, correction 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6.3</a:t>
            </a:r>
            <a:r>
              <a:rPr lang="en-US" dirty="0" smtClean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multiple access protocols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CC0000"/>
                </a:solidFill>
                <a:latin typeface="Gill Sans MT" charset="0"/>
                <a:cs typeface="+mn-cs"/>
              </a:rPr>
              <a:t>6.4 LANs</a:t>
            </a:r>
            <a:endParaRPr lang="en-US" dirty="0">
              <a:solidFill>
                <a:srgbClr val="CC0000"/>
              </a:solidFill>
              <a:latin typeface="Gill Sans MT" charset="0"/>
              <a:cs typeface="+mn-cs"/>
            </a:endParaRPr>
          </a:p>
          <a:p>
            <a:pPr lvl="1">
              <a:defRPr/>
            </a:pPr>
            <a:r>
              <a:rPr lang="en-US" dirty="0" smtClean="0">
                <a:solidFill>
                  <a:srgbClr val="CC0000"/>
                </a:solidFill>
                <a:latin typeface="Gill Sans MT" charset="0"/>
              </a:rPr>
              <a:t>addressing, ARP</a:t>
            </a:r>
          </a:p>
          <a:p>
            <a:pPr lvl="1">
              <a:defRPr/>
            </a:pPr>
            <a:r>
              <a:rPr lang="en-US" dirty="0" smtClean="0">
                <a:latin typeface="Gill Sans MT" charset="0"/>
              </a:rPr>
              <a:t>Ethernet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s</a:t>
            </a:r>
            <a:r>
              <a:rPr lang="en-US" dirty="0" smtClean="0">
                <a:latin typeface="Gill Sans MT" charset="0"/>
              </a:rPr>
              <a:t>witches</a:t>
            </a:r>
          </a:p>
          <a:p>
            <a:pPr lvl="1">
              <a:defRPr/>
            </a:pPr>
            <a:r>
              <a:rPr lang="en-US" dirty="0" smtClean="0">
                <a:latin typeface="Gill Sans MT" charset="0"/>
              </a:rPr>
              <a:t>VLANS</a:t>
            </a:r>
            <a:endParaRPr lang="en-US" dirty="0">
              <a:latin typeface="Gill Sans MT" charset="0"/>
            </a:endParaRPr>
          </a:p>
        </p:txBody>
      </p:sp>
      <p:sp>
        <p:nvSpPr>
          <p:cNvPr id="307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6.5</a:t>
            </a:r>
            <a:r>
              <a:rPr lang="en-US" dirty="0" smtClean="0">
                <a:latin typeface="Gill Sans MT" charset="0"/>
                <a:cs typeface="+mn-cs"/>
              </a:rPr>
              <a:t> link </a:t>
            </a:r>
            <a:r>
              <a:rPr lang="en-US" dirty="0">
                <a:latin typeface="Gill Sans MT" charset="0"/>
                <a:cs typeface="+mn-cs"/>
              </a:rPr>
              <a:t>v</a:t>
            </a:r>
            <a:r>
              <a:rPr lang="en-US" dirty="0" smtClean="0">
                <a:latin typeface="Gill Sans MT" charset="0"/>
                <a:cs typeface="+mn-cs"/>
              </a:rPr>
              <a:t>irtualization</a:t>
            </a:r>
            <a:r>
              <a:rPr lang="en-US" dirty="0">
                <a:latin typeface="Gill Sans MT" charset="0"/>
                <a:cs typeface="+mn-cs"/>
              </a:rPr>
              <a:t>: </a:t>
            </a:r>
            <a:r>
              <a:rPr lang="en-US" dirty="0" smtClean="0">
                <a:latin typeface="Gill Sans MT" charset="0"/>
                <a:cs typeface="+mn-cs"/>
              </a:rPr>
              <a:t>MPLS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6.6</a:t>
            </a:r>
            <a:r>
              <a:rPr lang="en-US" dirty="0" smtClean="0">
                <a:latin typeface="Gill Sans MT" charset="0"/>
                <a:cs typeface="+mn-cs"/>
              </a:rPr>
              <a:t> data center networking</a:t>
            </a:r>
            <a:endParaRPr lang="en-US" dirty="0">
              <a:latin typeface="Gill Sans MT" charset="0"/>
              <a:cs typeface="+mn-cs"/>
            </a:endParaRP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6.7</a:t>
            </a:r>
            <a:r>
              <a:rPr lang="en-US" dirty="0" smtClean="0"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a day in the life of a web request</a:t>
            </a:r>
          </a:p>
          <a:p>
            <a:pPr marL="457200" indent="-457200">
              <a:buFont typeface="Wingdings" charset="0"/>
              <a:buNone/>
              <a:defRPr/>
            </a:pPr>
            <a:endParaRPr lang="en-US" sz="2600" dirty="0">
              <a:latin typeface="Gill Sans MT" charset="0"/>
              <a:cs typeface="+mn-cs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36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49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MAC</a:t>
            </a:r>
            <a:r>
              <a:rPr lang="en-US" dirty="0">
                <a:latin typeface="Gill Sans MT" charset="0"/>
                <a:cs typeface="+mj-cs"/>
              </a:rPr>
              <a:t> addresses and </a:t>
            </a:r>
            <a:r>
              <a:rPr lang="en-US" sz="4000" dirty="0">
                <a:latin typeface="Gill Sans MT" charset="0"/>
                <a:cs typeface="+mj-cs"/>
              </a:rPr>
              <a:t>ARP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47063" cy="46482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32-bit IP address: </a:t>
            </a:r>
          </a:p>
          <a:p>
            <a:pPr lvl="1">
              <a:defRPr/>
            </a:pPr>
            <a:r>
              <a:rPr lang="en-US" i="1" dirty="0">
                <a:latin typeface="Gill Sans MT" charset="0"/>
              </a:rPr>
              <a:t>network-layer</a:t>
            </a:r>
            <a:r>
              <a:rPr lang="en-US" dirty="0">
                <a:latin typeface="Gill Sans MT" charset="0"/>
              </a:rPr>
              <a:t> </a:t>
            </a:r>
            <a:r>
              <a:rPr lang="en-US" dirty="0" smtClean="0">
                <a:latin typeface="Gill Sans MT" charset="0"/>
              </a:rPr>
              <a:t>address for interface</a:t>
            </a:r>
            <a:endParaRPr lang="en-US" dirty="0">
              <a:latin typeface="Gill Sans MT" charset="0"/>
            </a:endParaRPr>
          </a:p>
          <a:p>
            <a:pPr lvl="1">
              <a:defRPr/>
            </a:pPr>
            <a:r>
              <a:rPr lang="en-US" dirty="0">
                <a:latin typeface="Gill Sans MT" charset="0"/>
              </a:rPr>
              <a:t>u</a:t>
            </a:r>
            <a:r>
              <a:rPr lang="en-US" dirty="0" smtClean="0">
                <a:latin typeface="Gill Sans MT" charset="0"/>
              </a:rPr>
              <a:t>sed for layer 3 (network layer) forwarding</a:t>
            </a:r>
            <a:endParaRPr lang="en-US" dirty="0">
              <a:latin typeface="Gill Sans MT" charset="0"/>
            </a:endParaRP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MAC (or LAN or physical or Ethernet) address:</a:t>
            </a:r>
            <a:r>
              <a:rPr lang="en-US" dirty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function:</a:t>
            </a:r>
            <a:r>
              <a:rPr lang="en-US" dirty="0">
                <a:solidFill>
                  <a:schemeClr val="accent2"/>
                </a:solidFill>
                <a:latin typeface="Gill Sans MT" charset="0"/>
              </a:rPr>
              <a:t> </a:t>
            </a:r>
            <a:r>
              <a:rPr lang="en-US" i="1" dirty="0" smtClean="0">
                <a:solidFill>
                  <a:srgbClr val="CC0000"/>
                </a:solidFill>
                <a:latin typeface="Gill Sans MT" charset="0"/>
              </a:rPr>
              <a:t>used ‘locally” to get </a:t>
            </a: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frame from one interface to another physically-connected interface (same network, in IP-addressing sense)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48 bit MAC address (for most LANs) burned in NIC ROM, also sometimes software settable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e.g.: 1A-2F-BB-76-09-AD</a:t>
            </a:r>
          </a:p>
          <a:p>
            <a:pPr lvl="1">
              <a:lnSpc>
                <a:spcPct val="90000"/>
              </a:lnSpc>
              <a:defRPr/>
            </a:pPr>
            <a:endParaRPr lang="en-US" dirty="0">
              <a:latin typeface="Gill Sans MT" charset="0"/>
            </a:endParaRPr>
          </a:p>
        </p:txBody>
      </p:sp>
      <p:pic>
        <p:nvPicPr>
          <p:cNvPr id="121861" name="Picture 4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1028700"/>
            <a:ext cx="54848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3" name="Text Box 6"/>
          <p:cNvSpPr txBox="1">
            <a:spLocks noChangeArrowheads="1"/>
          </p:cNvSpPr>
          <p:nvPr/>
        </p:nvSpPr>
        <p:spPr bwMode="auto">
          <a:xfrm>
            <a:off x="812141" y="5591175"/>
            <a:ext cx="374464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i="0" dirty="0" smtClean="0">
                <a:solidFill>
                  <a:srgbClr val="000099"/>
                </a:solidFill>
                <a:latin typeface="Arial" charset="0"/>
                <a:cs typeface="+mn-cs"/>
              </a:rPr>
              <a:t>hexadecimal (base 16) notation</a:t>
            </a:r>
          </a:p>
          <a:p>
            <a:pPr algn="ctr">
              <a:defRPr/>
            </a:pPr>
            <a:r>
              <a:rPr lang="en-US" i="0" dirty="0" smtClean="0">
                <a:solidFill>
                  <a:srgbClr val="000099"/>
                </a:solidFill>
                <a:latin typeface="Arial" charset="0"/>
                <a:cs typeface="+mn-cs"/>
              </a:rPr>
              <a:t>(each </a:t>
            </a:r>
            <a:r>
              <a:rPr lang="ja-JP" altLang="en-US" i="0" dirty="0" smtClean="0">
                <a:solidFill>
                  <a:srgbClr val="000099"/>
                </a:solidFill>
                <a:latin typeface="Arial" charset="0"/>
                <a:cs typeface="+mn-cs"/>
              </a:rPr>
              <a:t>“</a:t>
            </a:r>
            <a:r>
              <a:rPr lang="en-US" i="0" dirty="0" smtClean="0">
                <a:solidFill>
                  <a:srgbClr val="000099"/>
                </a:solidFill>
                <a:latin typeface="Arial" charset="0"/>
                <a:cs typeface="+mn-cs"/>
              </a:rPr>
              <a:t>numeral</a:t>
            </a:r>
            <a:r>
              <a:rPr lang="ja-JP" altLang="en-US" i="0" dirty="0" smtClean="0">
                <a:solidFill>
                  <a:srgbClr val="000099"/>
                </a:solidFill>
                <a:latin typeface="Arial" charset="0"/>
                <a:cs typeface="+mn-cs"/>
              </a:rPr>
              <a:t>”</a:t>
            </a:r>
            <a:r>
              <a:rPr lang="en-US" i="0" dirty="0" smtClean="0">
                <a:solidFill>
                  <a:srgbClr val="000099"/>
                </a:solidFill>
                <a:latin typeface="Arial" charset="0"/>
                <a:cs typeface="+mn-cs"/>
              </a:rPr>
              <a:t> represents 4 bits)</a:t>
            </a:r>
          </a:p>
        </p:txBody>
      </p:sp>
      <p:sp>
        <p:nvSpPr>
          <p:cNvPr id="39944" name="Line 7"/>
          <p:cNvSpPr>
            <a:spLocks noChangeShapeType="1"/>
          </p:cNvSpPr>
          <p:nvPr/>
        </p:nvSpPr>
        <p:spPr bwMode="auto">
          <a:xfrm flipV="1">
            <a:off x="2116138" y="5326063"/>
            <a:ext cx="188912" cy="33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37</a:t>
            </a:fld>
            <a:endParaRPr lang="en-US" sz="1200" dirty="0">
              <a:latin typeface="Tahoma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74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3566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LAN addresses and ARP</a:t>
            </a:r>
          </a:p>
        </p:txBody>
      </p:sp>
      <p:sp>
        <p:nvSpPr>
          <p:cNvPr id="40965" name="Text Box 4"/>
          <p:cNvSpPr txBox="1">
            <a:spLocks noChangeArrowheads="1"/>
          </p:cNvSpPr>
          <p:nvPr/>
        </p:nvSpPr>
        <p:spPr bwMode="auto">
          <a:xfrm>
            <a:off x="585788" y="1309688"/>
            <a:ext cx="6899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i="0" dirty="0" smtClean="0">
                <a:latin typeface="Gill Sans MT" charset="0"/>
                <a:cs typeface="+mn-cs"/>
              </a:rPr>
              <a:t>each adapter on LAN has unique </a:t>
            </a:r>
            <a:r>
              <a:rPr lang="en-US" sz="2800" dirty="0" smtClean="0">
                <a:solidFill>
                  <a:srgbClr val="CC0000"/>
                </a:solidFill>
                <a:latin typeface="Gill Sans MT" charset="0"/>
                <a:cs typeface="+mn-cs"/>
              </a:rPr>
              <a:t>LAN</a:t>
            </a:r>
            <a:r>
              <a:rPr lang="en-US" sz="2800" i="0" dirty="0" smtClean="0">
                <a:latin typeface="Gill Sans MT" charset="0"/>
                <a:cs typeface="+mn-cs"/>
              </a:rPr>
              <a:t> address</a:t>
            </a:r>
          </a:p>
        </p:txBody>
      </p:sp>
      <p:sp>
        <p:nvSpPr>
          <p:cNvPr id="40966" name="Text Box 18"/>
          <p:cNvSpPr txBox="1">
            <a:spLocks noChangeArrowheads="1"/>
          </p:cNvSpPr>
          <p:nvPr/>
        </p:nvSpPr>
        <p:spPr bwMode="auto">
          <a:xfrm>
            <a:off x="6918325" y="3890963"/>
            <a:ext cx="958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latin typeface="Arial" charset="0"/>
                <a:cs typeface="+mn-cs"/>
              </a:rPr>
              <a:t>adapter</a:t>
            </a:r>
          </a:p>
        </p:txBody>
      </p:sp>
      <p:sp>
        <p:nvSpPr>
          <p:cNvPr id="123910" name="Freeform 8"/>
          <p:cNvSpPr>
            <a:spLocks/>
          </p:cNvSpPr>
          <p:nvPr/>
        </p:nvSpPr>
        <p:spPr bwMode="auto">
          <a:xfrm>
            <a:off x="2152650" y="3262313"/>
            <a:ext cx="2046288" cy="204946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0968" name="Line 19"/>
          <p:cNvSpPr>
            <a:spLocks noChangeShapeType="1"/>
          </p:cNvSpPr>
          <p:nvPr/>
        </p:nvSpPr>
        <p:spPr bwMode="auto">
          <a:xfrm>
            <a:off x="1300163" y="3940175"/>
            <a:ext cx="901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69" name="Line 20"/>
          <p:cNvSpPr>
            <a:spLocks noChangeShapeType="1"/>
          </p:cNvSpPr>
          <p:nvPr/>
        </p:nvSpPr>
        <p:spPr bwMode="auto">
          <a:xfrm>
            <a:off x="3309938" y="2808288"/>
            <a:ext cx="0" cy="655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70" name="Line 21"/>
          <p:cNvSpPr>
            <a:spLocks noChangeShapeType="1"/>
          </p:cNvSpPr>
          <p:nvPr/>
        </p:nvSpPr>
        <p:spPr bwMode="auto">
          <a:xfrm flipH="1">
            <a:off x="4173538" y="4108450"/>
            <a:ext cx="796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71" name="Line 22"/>
          <p:cNvSpPr>
            <a:spLocks noChangeShapeType="1"/>
          </p:cNvSpPr>
          <p:nvPr/>
        </p:nvSpPr>
        <p:spPr bwMode="auto">
          <a:xfrm flipV="1">
            <a:off x="3271838" y="5113338"/>
            <a:ext cx="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72" name="Text Box 24"/>
          <p:cNvSpPr txBox="1">
            <a:spLocks noChangeArrowheads="1"/>
          </p:cNvSpPr>
          <p:nvPr/>
        </p:nvSpPr>
        <p:spPr bwMode="auto">
          <a:xfrm>
            <a:off x="3630613" y="2513013"/>
            <a:ext cx="1781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 smtClean="0">
                <a:latin typeface="Arial" charset="0"/>
                <a:cs typeface="+mn-cs"/>
              </a:rPr>
              <a:t>1A-2F-BB-76-09-AD</a:t>
            </a:r>
          </a:p>
        </p:txBody>
      </p:sp>
      <p:sp>
        <p:nvSpPr>
          <p:cNvPr id="40973" name="Line 25"/>
          <p:cNvSpPr>
            <a:spLocks noChangeShapeType="1"/>
          </p:cNvSpPr>
          <p:nvPr/>
        </p:nvSpPr>
        <p:spPr bwMode="auto">
          <a:xfrm flipH="1" flipV="1">
            <a:off x="3449638" y="2652713"/>
            <a:ext cx="257175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74" name="Line 26"/>
          <p:cNvSpPr>
            <a:spLocks noChangeShapeType="1"/>
          </p:cNvSpPr>
          <p:nvPr/>
        </p:nvSpPr>
        <p:spPr bwMode="auto">
          <a:xfrm flipV="1">
            <a:off x="4999038" y="4289425"/>
            <a:ext cx="0" cy="37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75" name="Text Box 27"/>
          <p:cNvSpPr txBox="1">
            <a:spLocks noChangeArrowheads="1"/>
          </p:cNvSpPr>
          <p:nvPr/>
        </p:nvSpPr>
        <p:spPr bwMode="auto">
          <a:xfrm>
            <a:off x="4479925" y="4662488"/>
            <a:ext cx="1739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 smtClean="0">
                <a:latin typeface="Arial" charset="0"/>
                <a:cs typeface="+mn-cs"/>
              </a:rPr>
              <a:t>58-23-D7-FA-20-B0</a:t>
            </a:r>
          </a:p>
        </p:txBody>
      </p:sp>
      <p:sp>
        <p:nvSpPr>
          <p:cNvPr id="40976" name="Line 28"/>
          <p:cNvSpPr>
            <a:spLocks noChangeShapeType="1"/>
          </p:cNvSpPr>
          <p:nvPr/>
        </p:nvSpPr>
        <p:spPr bwMode="auto">
          <a:xfrm flipH="1">
            <a:off x="3375025" y="5667375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77" name="Text Box 29"/>
          <p:cNvSpPr txBox="1">
            <a:spLocks noChangeArrowheads="1"/>
          </p:cNvSpPr>
          <p:nvPr/>
        </p:nvSpPr>
        <p:spPr bwMode="auto">
          <a:xfrm>
            <a:off x="3797300" y="5551488"/>
            <a:ext cx="174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 smtClean="0">
                <a:latin typeface="Arial" charset="0"/>
                <a:cs typeface="+mn-cs"/>
              </a:rPr>
              <a:t>0C-C4-11-6F-E3-98</a:t>
            </a:r>
          </a:p>
        </p:txBody>
      </p:sp>
      <p:sp>
        <p:nvSpPr>
          <p:cNvPr id="40978" name="Line 30"/>
          <p:cNvSpPr>
            <a:spLocks noChangeShapeType="1"/>
          </p:cNvSpPr>
          <p:nvPr/>
        </p:nvSpPr>
        <p:spPr bwMode="auto">
          <a:xfrm flipV="1">
            <a:off x="1236663" y="4095750"/>
            <a:ext cx="0" cy="37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79" name="Text Box 31"/>
          <p:cNvSpPr txBox="1">
            <a:spLocks noChangeArrowheads="1"/>
          </p:cNvSpPr>
          <p:nvPr/>
        </p:nvSpPr>
        <p:spPr bwMode="auto">
          <a:xfrm>
            <a:off x="319088" y="4470400"/>
            <a:ext cx="1689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 smtClean="0">
                <a:latin typeface="Arial" charset="0"/>
                <a:cs typeface="+mn-cs"/>
              </a:rPr>
              <a:t>71-65-F7-2B-08-53</a:t>
            </a:r>
          </a:p>
        </p:txBody>
      </p:sp>
      <p:sp>
        <p:nvSpPr>
          <p:cNvPr id="40980" name="Text Box 32"/>
          <p:cNvSpPr txBox="1">
            <a:spLocks noChangeArrowheads="1"/>
          </p:cNvSpPr>
          <p:nvPr/>
        </p:nvSpPr>
        <p:spPr bwMode="auto">
          <a:xfrm>
            <a:off x="2636838" y="3621088"/>
            <a:ext cx="10858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latin typeface="Arial" charset="0"/>
                <a:cs typeface="+mn-cs"/>
              </a:rPr>
              <a:t>   LAN</a:t>
            </a:r>
          </a:p>
          <a:p>
            <a:pPr>
              <a:defRPr/>
            </a:pPr>
            <a:r>
              <a:rPr lang="en-US" i="0" dirty="0" smtClean="0">
                <a:latin typeface="Arial" charset="0"/>
                <a:cs typeface="+mn-cs"/>
              </a:rPr>
              <a:t>(wired or</a:t>
            </a:r>
          </a:p>
          <a:p>
            <a:pPr>
              <a:defRPr/>
            </a:pPr>
            <a:r>
              <a:rPr lang="en-US" i="0" dirty="0" smtClean="0">
                <a:latin typeface="Arial" charset="0"/>
                <a:cs typeface="+mn-cs"/>
              </a:rPr>
              <a:t>wireless)</a:t>
            </a:r>
          </a:p>
        </p:txBody>
      </p:sp>
      <p:sp>
        <p:nvSpPr>
          <p:cNvPr id="526373" name="Rectangle 37"/>
          <p:cNvSpPr>
            <a:spLocks noChangeArrowheads="1"/>
          </p:cNvSpPr>
          <p:nvPr/>
        </p:nvSpPr>
        <p:spPr bwMode="auto">
          <a:xfrm>
            <a:off x="6727825" y="3941763"/>
            <a:ext cx="160338" cy="255587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Comic Sans MS" pitchFamily="66" charset="0"/>
              <a:ea typeface="+mn-ea"/>
              <a:cs typeface="+mn-cs"/>
            </a:endParaRPr>
          </a:p>
        </p:txBody>
      </p:sp>
      <p:grpSp>
        <p:nvGrpSpPr>
          <p:cNvPr id="123925" name="Group 51"/>
          <p:cNvGrpSpPr>
            <a:grpSpLocks/>
          </p:cNvGrpSpPr>
          <p:nvPr/>
        </p:nvGrpSpPr>
        <p:grpSpPr bwMode="auto">
          <a:xfrm>
            <a:off x="423863" y="3562350"/>
            <a:ext cx="922337" cy="658813"/>
            <a:chOff x="267" y="2244"/>
            <a:chExt cx="581" cy="415"/>
          </a:xfrm>
        </p:grpSpPr>
        <p:sp>
          <p:nvSpPr>
            <p:cNvPr id="526372" name="Rectangle 36"/>
            <p:cNvSpPr>
              <a:spLocks noChangeArrowheads="1"/>
            </p:cNvSpPr>
            <p:nvPr/>
          </p:nvSpPr>
          <p:spPr bwMode="auto">
            <a:xfrm rot="-5400000">
              <a:off x="717" y="2400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23943" name="Group 38"/>
            <p:cNvGrpSpPr>
              <a:grpSpLocks/>
            </p:cNvGrpSpPr>
            <p:nvPr/>
          </p:nvGrpSpPr>
          <p:grpSpPr bwMode="auto">
            <a:xfrm>
              <a:off x="267" y="2244"/>
              <a:ext cx="512" cy="415"/>
              <a:chOff x="-44" y="1473"/>
              <a:chExt cx="981" cy="1105"/>
            </a:xfrm>
          </p:grpSpPr>
          <p:pic>
            <p:nvPicPr>
              <p:cNvPr id="123944" name="Picture 3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3945" name="Freeform 4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23926" name="Group 50"/>
          <p:cNvGrpSpPr>
            <a:grpSpLocks/>
          </p:cNvGrpSpPr>
          <p:nvPr/>
        </p:nvGrpSpPr>
        <p:grpSpPr bwMode="auto">
          <a:xfrm>
            <a:off x="2744788" y="5559425"/>
            <a:ext cx="812800" cy="833438"/>
            <a:chOff x="1729" y="3502"/>
            <a:chExt cx="512" cy="525"/>
          </a:xfrm>
        </p:grpSpPr>
        <p:sp>
          <p:nvSpPr>
            <p:cNvPr id="526370" name="Rectangle 34"/>
            <p:cNvSpPr>
              <a:spLocks noChangeArrowheads="1"/>
            </p:cNvSpPr>
            <p:nvPr/>
          </p:nvSpPr>
          <p:spPr bwMode="auto">
            <a:xfrm>
              <a:off x="2021" y="3502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23939" name="Group 41"/>
            <p:cNvGrpSpPr>
              <a:grpSpLocks/>
            </p:cNvGrpSpPr>
            <p:nvPr/>
          </p:nvGrpSpPr>
          <p:grpSpPr bwMode="auto">
            <a:xfrm>
              <a:off x="1729" y="3612"/>
              <a:ext cx="512" cy="415"/>
              <a:chOff x="-44" y="1473"/>
              <a:chExt cx="981" cy="1105"/>
            </a:xfrm>
          </p:grpSpPr>
          <p:pic>
            <p:nvPicPr>
              <p:cNvPr id="123940" name="Picture 4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3941" name="Freeform 43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23927" name="Group 52"/>
          <p:cNvGrpSpPr>
            <a:grpSpLocks/>
          </p:cNvGrpSpPr>
          <p:nvPr/>
        </p:nvGrpSpPr>
        <p:grpSpPr bwMode="auto">
          <a:xfrm>
            <a:off x="2770188" y="2025650"/>
            <a:ext cx="812800" cy="776288"/>
            <a:chOff x="1745" y="1276"/>
            <a:chExt cx="512" cy="489"/>
          </a:xfrm>
        </p:grpSpPr>
        <p:sp>
          <p:nvSpPr>
            <p:cNvPr id="526350" name="Rectangle 14"/>
            <p:cNvSpPr>
              <a:spLocks noChangeArrowheads="1"/>
            </p:cNvSpPr>
            <p:nvPr/>
          </p:nvSpPr>
          <p:spPr bwMode="auto">
            <a:xfrm>
              <a:off x="2039" y="1604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23935" name="Group 44"/>
            <p:cNvGrpSpPr>
              <a:grpSpLocks/>
            </p:cNvGrpSpPr>
            <p:nvPr/>
          </p:nvGrpSpPr>
          <p:grpSpPr bwMode="auto">
            <a:xfrm>
              <a:off x="1745" y="1276"/>
              <a:ext cx="512" cy="415"/>
              <a:chOff x="-44" y="1473"/>
              <a:chExt cx="981" cy="1105"/>
            </a:xfrm>
          </p:grpSpPr>
          <p:pic>
            <p:nvPicPr>
              <p:cNvPr id="123936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3937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23928" name="Group 53"/>
          <p:cNvGrpSpPr>
            <a:grpSpLocks/>
          </p:cNvGrpSpPr>
          <p:nvPr/>
        </p:nvGrpSpPr>
        <p:grpSpPr bwMode="auto">
          <a:xfrm>
            <a:off x="4868863" y="3836988"/>
            <a:ext cx="812800" cy="658812"/>
            <a:chOff x="3067" y="2417"/>
            <a:chExt cx="512" cy="415"/>
          </a:xfrm>
        </p:grpSpPr>
        <p:sp>
          <p:nvSpPr>
            <p:cNvPr id="526371" name="Rectangle 35"/>
            <p:cNvSpPr>
              <a:spLocks noChangeArrowheads="1"/>
            </p:cNvSpPr>
            <p:nvPr/>
          </p:nvSpPr>
          <p:spPr bwMode="auto">
            <a:xfrm rot="-5400000">
              <a:off x="3162" y="2514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23931" name="Group 47"/>
            <p:cNvGrpSpPr>
              <a:grpSpLocks/>
            </p:cNvGrpSpPr>
            <p:nvPr/>
          </p:nvGrpSpPr>
          <p:grpSpPr bwMode="auto">
            <a:xfrm>
              <a:off x="3067" y="2417"/>
              <a:ext cx="512" cy="415"/>
              <a:chOff x="-44" y="1473"/>
              <a:chExt cx="981" cy="1105"/>
            </a:xfrm>
          </p:grpSpPr>
          <p:pic>
            <p:nvPicPr>
              <p:cNvPr id="123932" name="Picture 4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3933" name="Freeform 49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pic>
        <p:nvPicPr>
          <p:cNvPr id="123929" name="Picture 20" descr="underline_base"/>
          <p:cNvPicPr>
            <a:picLocks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953223"/>
            <a:ext cx="54848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38</a:t>
            </a:fld>
            <a:endParaRPr lang="en-US" sz="1200" dirty="0">
              <a:latin typeface="Tahoma" charset="0"/>
            </a:endParaRPr>
          </a:p>
        </p:txBody>
      </p:sp>
      <p:sp>
        <p:nvSpPr>
          <p:cNvPr id="4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89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955" name="Picture 5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8" y="946873"/>
            <a:ext cx="54848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3566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LAN addresses (more)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MAC address allocation administered by IEEE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manufacturer buys portion of MAC address space (to assure uniqueness)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analogy: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MAC address: like Social Security Number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IP address: like postal address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 MAC flat address  </a:t>
            </a:r>
            <a:r>
              <a:rPr lang="en-US" dirty="0">
                <a:latin typeface="MS Mincho" charset="0"/>
                <a:ea typeface="MS Mincho" charset="0"/>
                <a:cs typeface="MS Mincho" charset="0"/>
              </a:rPr>
              <a:t>➜</a:t>
            </a:r>
            <a:r>
              <a:rPr lang="en-US" dirty="0">
                <a:latin typeface="Gill Sans MT" charset="0"/>
                <a:cs typeface="+mn-cs"/>
              </a:rPr>
              <a:t> portability 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can move LAN card from one LAN to another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IP hierarchical address </a:t>
            </a:r>
            <a:r>
              <a:rPr lang="en-US" i="1" dirty="0">
                <a:latin typeface="Gill Sans MT" charset="0"/>
                <a:cs typeface="+mn-cs"/>
              </a:rPr>
              <a:t>not</a:t>
            </a:r>
            <a:r>
              <a:rPr lang="en-US" dirty="0">
                <a:latin typeface="Gill Sans MT" charset="0"/>
                <a:cs typeface="+mn-cs"/>
              </a:rPr>
              <a:t> portable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 address depends on IP subnet to which node is attached</a:t>
            </a:r>
          </a:p>
          <a:p>
            <a:pPr>
              <a:defRPr/>
            </a:pPr>
            <a:endParaRPr lang="en-US" sz="3200" dirty="0">
              <a:latin typeface="Gill Sans MT" charset="0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39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43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1" name="Picture 9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925513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423863" y="244475"/>
            <a:ext cx="7772400" cy="89852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Link layer: context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2263" y="1547813"/>
            <a:ext cx="4151312" cy="4648200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datagram transferred by different link protocols over different links: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e.g., Ethernet on first link, frame relay on intermediate links, 802.11 on last link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each  link protocol provides different services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e.g., may or may not provide rdt over link</a:t>
            </a:r>
          </a:p>
        </p:txBody>
      </p:sp>
      <p:sp>
        <p:nvSpPr>
          <p:cNvPr id="5127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18038" y="1479550"/>
            <a:ext cx="4187825" cy="4648200"/>
          </a:xfrm>
          <a:solidFill>
            <a:schemeClr val="bg1"/>
          </a:solidFill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transportation analogy:</a:t>
            </a:r>
          </a:p>
          <a:p>
            <a:pPr>
              <a:defRPr/>
            </a:pPr>
            <a:r>
              <a:rPr lang="en-US" sz="2000" dirty="0">
                <a:latin typeface="Gill Sans MT" charset="0"/>
                <a:cs typeface="+mn-cs"/>
              </a:rPr>
              <a:t>trip from </a:t>
            </a:r>
            <a:r>
              <a:rPr lang="en-US" sz="2000" dirty="0" smtClean="0">
                <a:latin typeface="Gill Sans MT" charset="0"/>
                <a:cs typeface="+mn-cs"/>
              </a:rPr>
              <a:t>State College </a:t>
            </a:r>
            <a:r>
              <a:rPr lang="en-US" sz="2000" dirty="0">
                <a:latin typeface="Gill Sans MT" charset="0"/>
                <a:cs typeface="+mn-cs"/>
              </a:rPr>
              <a:t>to Lausanne</a:t>
            </a:r>
          </a:p>
          <a:p>
            <a:pPr lvl="1">
              <a:defRPr/>
            </a:pPr>
            <a:r>
              <a:rPr lang="en-US" sz="2000" dirty="0" smtClean="0">
                <a:latin typeface="Gill Sans MT" charset="0"/>
              </a:rPr>
              <a:t>car: State College </a:t>
            </a:r>
            <a:r>
              <a:rPr lang="en-US" sz="2000" dirty="0">
                <a:latin typeface="Gill Sans MT" charset="0"/>
              </a:rPr>
              <a:t>to </a:t>
            </a:r>
            <a:r>
              <a:rPr lang="en-US" sz="2000" dirty="0" smtClean="0">
                <a:latin typeface="Gill Sans MT" charset="0"/>
              </a:rPr>
              <a:t>EWR</a:t>
            </a:r>
            <a:endParaRPr lang="en-US" sz="2000" dirty="0">
              <a:latin typeface="Gill Sans MT" charset="0"/>
            </a:endParaRP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plane: </a:t>
            </a:r>
            <a:r>
              <a:rPr lang="en-US" sz="2000" dirty="0" smtClean="0">
                <a:latin typeface="Gill Sans MT" charset="0"/>
              </a:rPr>
              <a:t>EWR </a:t>
            </a:r>
            <a:r>
              <a:rPr lang="en-US" sz="2000" dirty="0">
                <a:latin typeface="Gill Sans MT" charset="0"/>
              </a:rPr>
              <a:t>to Geneva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train: Geneva to Lausanne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tourist =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datagram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transport segment =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communication link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transportation mode =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link layer protocol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travel agent =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routing algorithm</a:t>
            </a:r>
          </a:p>
          <a:p>
            <a:pPr lvl="1">
              <a:defRPr/>
            </a:pPr>
            <a:endParaRPr lang="en-US" sz="2000" dirty="0">
              <a:solidFill>
                <a:srgbClr val="CC0000"/>
              </a:solidFill>
              <a:latin typeface="Gill Sans MT" charset="0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4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74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03" name="Picture 4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13" y="91916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Rectangle 3"/>
          <p:cNvSpPr>
            <a:spLocks noGrp="1" noChangeArrowheads="1"/>
          </p:cNvSpPr>
          <p:nvPr>
            <p:ph type="title"/>
          </p:nvPr>
        </p:nvSpPr>
        <p:spPr>
          <a:xfrm>
            <a:off x="501650" y="241300"/>
            <a:ext cx="8191500" cy="9017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ARP: address resolution protocol</a:t>
            </a:r>
          </a:p>
        </p:txBody>
      </p:sp>
      <p:sp>
        <p:nvSpPr>
          <p:cNvPr id="3993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886325" y="2119313"/>
            <a:ext cx="3990975" cy="3881437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2400" i="1" dirty="0" smtClean="0">
                <a:solidFill>
                  <a:srgbClr val="CC0000"/>
                </a:solidFill>
                <a:latin typeface="Gill Sans MT" charset="0"/>
                <a:cs typeface="+mn-cs"/>
              </a:rPr>
              <a:t>ARP table: </a:t>
            </a:r>
            <a:r>
              <a:rPr lang="en-US" sz="2400" dirty="0" smtClean="0">
                <a:latin typeface="Gill Sans MT" charset="0"/>
                <a:cs typeface="+mn-cs"/>
              </a:rPr>
              <a:t>each </a:t>
            </a:r>
            <a:r>
              <a:rPr lang="en-US" sz="2400" dirty="0">
                <a:latin typeface="Gill Sans MT" charset="0"/>
                <a:cs typeface="+mn-cs"/>
              </a:rPr>
              <a:t>IP node (host, router) on LAN has </a:t>
            </a:r>
            <a:r>
              <a:rPr lang="en-US" sz="2400" dirty="0" smtClean="0">
                <a:latin typeface="Gill Sans MT" charset="0"/>
                <a:cs typeface="+mn-cs"/>
              </a:rPr>
              <a:t>table</a:t>
            </a:r>
            <a:endParaRPr lang="en-US" sz="2400" dirty="0">
              <a:latin typeface="Gill Sans MT" charset="0"/>
              <a:cs typeface="+mn-cs"/>
            </a:endParaRPr>
          </a:p>
          <a:p>
            <a:pPr lvl="1">
              <a:defRPr/>
            </a:pPr>
            <a:r>
              <a:rPr lang="en-US" dirty="0">
                <a:latin typeface="Gill Sans MT" charset="0"/>
              </a:rPr>
              <a:t>IP/MAC address mappings for some LAN nodes:</a:t>
            </a:r>
          </a:p>
          <a:p>
            <a:pPr>
              <a:buFont typeface="Wingdings" charset="0"/>
              <a:buNone/>
              <a:defRPr/>
            </a:pPr>
            <a:r>
              <a:rPr lang="en-US" sz="1800" dirty="0">
                <a:latin typeface="Gill Sans MT" charset="0"/>
                <a:cs typeface="+mn-cs"/>
              </a:rPr>
              <a:t>          </a:t>
            </a:r>
            <a:r>
              <a:rPr lang="en-US" sz="1800" dirty="0">
                <a:solidFill>
                  <a:srgbClr val="CC0000"/>
                </a:solidFill>
                <a:latin typeface="Gill Sans MT" charset="0"/>
                <a:cs typeface="+mn-cs"/>
              </a:rPr>
              <a:t>&lt; IP address; MAC address; TTL&gt;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TTL (Time To Live): time after which address mapping will be forgotten (typically 20 min)</a:t>
            </a:r>
          </a:p>
        </p:txBody>
      </p:sp>
      <p:grpSp>
        <p:nvGrpSpPr>
          <p:cNvPr id="128006" name="Group 41"/>
          <p:cNvGrpSpPr>
            <a:grpSpLocks/>
          </p:cNvGrpSpPr>
          <p:nvPr/>
        </p:nvGrpSpPr>
        <p:grpSpPr bwMode="auto">
          <a:xfrm>
            <a:off x="406400" y="1298575"/>
            <a:ext cx="4146550" cy="1277938"/>
            <a:chOff x="145" y="937"/>
            <a:chExt cx="2612" cy="805"/>
          </a:xfrm>
        </p:grpSpPr>
        <p:sp>
          <p:nvSpPr>
            <p:cNvPr id="43056" name="Text Box 6"/>
            <p:cNvSpPr txBox="1">
              <a:spLocks noChangeArrowheads="1"/>
            </p:cNvSpPr>
            <p:nvPr/>
          </p:nvSpPr>
          <p:spPr bwMode="auto">
            <a:xfrm>
              <a:off x="232" y="947"/>
              <a:ext cx="2525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400" dirty="0" smtClean="0">
                  <a:solidFill>
                    <a:srgbClr val="CC0000"/>
                  </a:solidFill>
                  <a:latin typeface="Arial" charset="0"/>
                  <a:cs typeface="+mn-cs"/>
                </a:rPr>
                <a:t>Question:</a:t>
              </a:r>
              <a:r>
                <a:rPr lang="en-US" sz="2400" i="0" dirty="0" smtClean="0">
                  <a:latin typeface="Arial" charset="0"/>
                  <a:cs typeface="+mn-cs"/>
                </a:rPr>
                <a:t> how to determine</a:t>
              </a:r>
            </a:p>
            <a:p>
              <a:pPr>
                <a:defRPr/>
              </a:pPr>
              <a:r>
                <a:rPr lang="en-US" sz="2400" i="0" dirty="0" smtClean="0">
                  <a:latin typeface="Arial" charset="0"/>
                  <a:cs typeface="+mn-cs"/>
                </a:rPr>
                <a:t>interface’s MAC address, knowing its IP address?</a:t>
              </a:r>
            </a:p>
          </p:txBody>
        </p:sp>
        <p:sp>
          <p:nvSpPr>
            <p:cNvPr id="43057" name="Rectangle 7"/>
            <p:cNvSpPr>
              <a:spLocks noChangeArrowheads="1"/>
            </p:cNvSpPr>
            <p:nvPr/>
          </p:nvSpPr>
          <p:spPr bwMode="auto">
            <a:xfrm>
              <a:off x="145" y="937"/>
              <a:ext cx="2609" cy="805"/>
            </a:xfrm>
            <a:prstGeom prst="rect">
              <a:avLst/>
            </a:prstGeom>
            <a:noFill/>
            <a:ln w="28575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128007" name="Freeform 10"/>
          <p:cNvSpPr>
            <a:spLocks/>
          </p:cNvSpPr>
          <p:nvPr/>
        </p:nvSpPr>
        <p:spPr bwMode="auto">
          <a:xfrm>
            <a:off x="1800225" y="3944938"/>
            <a:ext cx="1393825" cy="1525587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3017" name="Line 18"/>
          <p:cNvSpPr>
            <a:spLocks noChangeShapeType="1"/>
          </p:cNvSpPr>
          <p:nvPr/>
        </p:nvSpPr>
        <p:spPr bwMode="auto">
          <a:xfrm>
            <a:off x="1357313" y="4449763"/>
            <a:ext cx="476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18" name="Line 19"/>
          <p:cNvSpPr>
            <a:spLocks noChangeShapeType="1"/>
          </p:cNvSpPr>
          <p:nvPr/>
        </p:nvSpPr>
        <p:spPr bwMode="auto">
          <a:xfrm>
            <a:off x="2587625" y="3606800"/>
            <a:ext cx="0" cy="488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19" name="Line 20"/>
          <p:cNvSpPr>
            <a:spLocks noChangeShapeType="1"/>
          </p:cNvSpPr>
          <p:nvPr/>
        </p:nvSpPr>
        <p:spPr bwMode="auto">
          <a:xfrm flipH="1">
            <a:off x="3176588" y="4575175"/>
            <a:ext cx="447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20" name="Line 21"/>
          <p:cNvSpPr>
            <a:spLocks noChangeShapeType="1"/>
          </p:cNvSpPr>
          <p:nvPr/>
        </p:nvSpPr>
        <p:spPr bwMode="auto">
          <a:xfrm flipV="1">
            <a:off x="2562225" y="5322888"/>
            <a:ext cx="0" cy="327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21" name="Text Box 22"/>
          <p:cNvSpPr txBox="1">
            <a:spLocks noChangeArrowheads="1"/>
          </p:cNvSpPr>
          <p:nvPr/>
        </p:nvSpPr>
        <p:spPr bwMode="auto">
          <a:xfrm>
            <a:off x="2806700" y="3386138"/>
            <a:ext cx="1781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 smtClean="0">
                <a:latin typeface="Arial" charset="0"/>
                <a:cs typeface="+mn-cs"/>
              </a:rPr>
              <a:t>1A-2F-BB-76-09-AD</a:t>
            </a:r>
          </a:p>
        </p:txBody>
      </p:sp>
      <p:sp>
        <p:nvSpPr>
          <p:cNvPr id="43022" name="Line 23"/>
          <p:cNvSpPr>
            <a:spLocks noChangeShapeType="1"/>
          </p:cNvSpPr>
          <p:nvPr/>
        </p:nvSpPr>
        <p:spPr bwMode="auto">
          <a:xfrm flipH="1" flipV="1">
            <a:off x="2678113" y="3538538"/>
            <a:ext cx="204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23" name="Line 24"/>
          <p:cNvSpPr>
            <a:spLocks noChangeShapeType="1"/>
          </p:cNvSpPr>
          <p:nvPr/>
        </p:nvSpPr>
        <p:spPr bwMode="auto">
          <a:xfrm flipV="1">
            <a:off x="3633788" y="4651375"/>
            <a:ext cx="0" cy="37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24" name="Text Box 25"/>
          <p:cNvSpPr txBox="1">
            <a:spLocks noChangeArrowheads="1"/>
          </p:cNvSpPr>
          <p:nvPr/>
        </p:nvSpPr>
        <p:spPr bwMode="auto">
          <a:xfrm>
            <a:off x="3187700" y="4953000"/>
            <a:ext cx="1739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 smtClean="0">
                <a:latin typeface="Arial" charset="0"/>
                <a:cs typeface="+mn-cs"/>
              </a:rPr>
              <a:t>58-23-D7-FA-20-B0</a:t>
            </a:r>
          </a:p>
        </p:txBody>
      </p:sp>
      <p:sp>
        <p:nvSpPr>
          <p:cNvPr id="43025" name="Line 26"/>
          <p:cNvSpPr>
            <a:spLocks noChangeShapeType="1"/>
          </p:cNvSpPr>
          <p:nvPr/>
        </p:nvSpPr>
        <p:spPr bwMode="auto">
          <a:xfrm flipH="1">
            <a:off x="2632075" y="5735638"/>
            <a:ext cx="246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26" name="Text Box 27"/>
          <p:cNvSpPr txBox="1">
            <a:spLocks noChangeArrowheads="1"/>
          </p:cNvSpPr>
          <p:nvPr/>
        </p:nvSpPr>
        <p:spPr bwMode="auto">
          <a:xfrm>
            <a:off x="2816225" y="5578475"/>
            <a:ext cx="174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 smtClean="0">
                <a:latin typeface="Arial" charset="0"/>
                <a:cs typeface="+mn-cs"/>
              </a:rPr>
              <a:t>0C-C4-11-6F-E3-98</a:t>
            </a:r>
          </a:p>
        </p:txBody>
      </p:sp>
      <p:sp>
        <p:nvSpPr>
          <p:cNvPr id="43027" name="Line 28"/>
          <p:cNvSpPr>
            <a:spLocks noChangeShapeType="1"/>
          </p:cNvSpPr>
          <p:nvPr/>
        </p:nvSpPr>
        <p:spPr bwMode="auto">
          <a:xfrm flipV="1">
            <a:off x="1320800" y="4552950"/>
            <a:ext cx="0" cy="331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28" name="Text Box 29"/>
          <p:cNvSpPr txBox="1">
            <a:spLocks noChangeArrowheads="1"/>
          </p:cNvSpPr>
          <p:nvPr/>
        </p:nvSpPr>
        <p:spPr bwMode="auto">
          <a:xfrm>
            <a:off x="166688" y="4811713"/>
            <a:ext cx="1689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 smtClean="0">
                <a:latin typeface="Arial" charset="0"/>
                <a:cs typeface="+mn-cs"/>
              </a:rPr>
              <a:t>71-65-F7-2B-08-53</a:t>
            </a:r>
          </a:p>
        </p:txBody>
      </p:sp>
      <p:sp>
        <p:nvSpPr>
          <p:cNvPr id="43029" name="Text Box 30"/>
          <p:cNvSpPr txBox="1">
            <a:spLocks noChangeArrowheads="1"/>
          </p:cNvSpPr>
          <p:nvPr/>
        </p:nvSpPr>
        <p:spPr bwMode="auto">
          <a:xfrm>
            <a:off x="2012950" y="4430713"/>
            <a:ext cx="819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latin typeface="Arial" charset="0"/>
                <a:cs typeface="+mn-cs"/>
              </a:rPr>
              <a:t>   LAN</a:t>
            </a:r>
          </a:p>
        </p:txBody>
      </p:sp>
      <p:sp>
        <p:nvSpPr>
          <p:cNvPr id="43030" name="Text Box 31"/>
          <p:cNvSpPr txBox="1">
            <a:spLocks noChangeArrowheads="1"/>
          </p:cNvSpPr>
          <p:nvPr/>
        </p:nvSpPr>
        <p:spPr bwMode="auto">
          <a:xfrm>
            <a:off x="363538" y="3665538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 smtClean="0">
                <a:latin typeface="Arial" charset="0"/>
                <a:cs typeface="+mn-cs"/>
              </a:rPr>
              <a:t>137.196.7.23</a:t>
            </a:r>
          </a:p>
        </p:txBody>
      </p:sp>
      <p:sp>
        <p:nvSpPr>
          <p:cNvPr id="43031" name="Line 32"/>
          <p:cNvSpPr>
            <a:spLocks noChangeShapeType="1"/>
          </p:cNvSpPr>
          <p:nvPr/>
        </p:nvSpPr>
        <p:spPr bwMode="auto">
          <a:xfrm>
            <a:off x="1009650" y="3921125"/>
            <a:ext cx="0" cy="246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32" name="Text Box 33"/>
          <p:cNvSpPr txBox="1">
            <a:spLocks noChangeArrowheads="1"/>
          </p:cNvSpPr>
          <p:nvPr/>
        </p:nvSpPr>
        <p:spPr bwMode="auto">
          <a:xfrm>
            <a:off x="2944813" y="2987675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 smtClean="0">
                <a:latin typeface="Arial" charset="0"/>
                <a:cs typeface="+mn-cs"/>
              </a:rPr>
              <a:t>137.196.7.78</a:t>
            </a:r>
          </a:p>
        </p:txBody>
      </p:sp>
      <p:sp>
        <p:nvSpPr>
          <p:cNvPr id="43033" name="Line 34"/>
          <p:cNvSpPr>
            <a:spLocks noChangeShapeType="1"/>
          </p:cNvSpPr>
          <p:nvPr/>
        </p:nvSpPr>
        <p:spPr bwMode="auto">
          <a:xfrm flipH="1" flipV="1">
            <a:off x="2774950" y="3125788"/>
            <a:ext cx="234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34" name="Line 35"/>
          <p:cNvSpPr>
            <a:spLocks noChangeShapeType="1"/>
          </p:cNvSpPr>
          <p:nvPr/>
        </p:nvSpPr>
        <p:spPr bwMode="auto">
          <a:xfrm>
            <a:off x="3954463" y="4121150"/>
            <a:ext cx="0" cy="246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35" name="Text Box 36"/>
          <p:cNvSpPr txBox="1">
            <a:spLocks noChangeArrowheads="1"/>
          </p:cNvSpPr>
          <p:nvPr/>
        </p:nvSpPr>
        <p:spPr bwMode="auto">
          <a:xfrm>
            <a:off x="3344863" y="3887788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 smtClean="0">
                <a:latin typeface="Arial" charset="0"/>
                <a:cs typeface="+mn-cs"/>
              </a:rPr>
              <a:t>137.196.7.14</a:t>
            </a:r>
          </a:p>
        </p:txBody>
      </p:sp>
      <p:sp>
        <p:nvSpPr>
          <p:cNvPr id="43036" name="Line 38"/>
          <p:cNvSpPr>
            <a:spLocks noChangeShapeType="1"/>
          </p:cNvSpPr>
          <p:nvPr/>
        </p:nvSpPr>
        <p:spPr bwMode="auto">
          <a:xfrm>
            <a:off x="2136775" y="6002338"/>
            <a:ext cx="231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37" name="Text Box 39"/>
          <p:cNvSpPr txBox="1">
            <a:spLocks noChangeArrowheads="1"/>
          </p:cNvSpPr>
          <p:nvPr/>
        </p:nvSpPr>
        <p:spPr bwMode="auto">
          <a:xfrm>
            <a:off x="955675" y="5848350"/>
            <a:ext cx="1217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 smtClean="0">
                <a:latin typeface="Arial" charset="0"/>
                <a:cs typeface="+mn-cs"/>
              </a:rPr>
              <a:t>137.196.7.88</a:t>
            </a:r>
          </a:p>
        </p:txBody>
      </p:sp>
      <p:sp>
        <p:nvSpPr>
          <p:cNvPr id="399403" name="Rectangle 43"/>
          <p:cNvSpPr>
            <a:spLocks noChangeArrowheads="1"/>
          </p:cNvSpPr>
          <p:nvPr/>
        </p:nvSpPr>
        <p:spPr bwMode="auto">
          <a:xfrm rot="-5400000">
            <a:off x="3659982" y="4482306"/>
            <a:ext cx="127000" cy="195263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Comic Sans MS" pitchFamily="66" charset="0"/>
              <a:ea typeface="+mn-ea"/>
              <a:cs typeface="+mn-cs"/>
            </a:endParaRPr>
          </a:p>
        </p:txBody>
      </p:sp>
      <p:grpSp>
        <p:nvGrpSpPr>
          <p:cNvPr id="128030" name="Group 44"/>
          <p:cNvGrpSpPr>
            <a:grpSpLocks/>
          </p:cNvGrpSpPr>
          <p:nvPr/>
        </p:nvGrpSpPr>
        <p:grpSpPr bwMode="auto">
          <a:xfrm>
            <a:off x="3562350" y="4357688"/>
            <a:ext cx="598488" cy="520700"/>
            <a:chOff x="-44" y="1473"/>
            <a:chExt cx="981" cy="1105"/>
          </a:xfrm>
        </p:grpSpPr>
        <p:pic>
          <p:nvPicPr>
            <p:cNvPr id="12804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804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28031" name="Group 47"/>
          <p:cNvGrpSpPr>
            <a:grpSpLocks/>
          </p:cNvGrpSpPr>
          <p:nvPr/>
        </p:nvGrpSpPr>
        <p:grpSpPr bwMode="auto">
          <a:xfrm>
            <a:off x="657225" y="4160838"/>
            <a:ext cx="709613" cy="520700"/>
            <a:chOff x="267" y="2244"/>
            <a:chExt cx="581" cy="415"/>
          </a:xfrm>
        </p:grpSpPr>
        <p:sp>
          <p:nvSpPr>
            <p:cNvPr id="399408" name="Rectangle 48"/>
            <p:cNvSpPr>
              <a:spLocks noChangeArrowheads="1"/>
            </p:cNvSpPr>
            <p:nvPr/>
          </p:nvSpPr>
          <p:spPr bwMode="auto">
            <a:xfrm rot="-5400000">
              <a:off x="717" y="2400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28042" name="Group 49"/>
            <p:cNvGrpSpPr>
              <a:grpSpLocks/>
            </p:cNvGrpSpPr>
            <p:nvPr/>
          </p:nvGrpSpPr>
          <p:grpSpPr bwMode="auto">
            <a:xfrm>
              <a:off x="267" y="2244"/>
              <a:ext cx="512" cy="415"/>
              <a:chOff x="-44" y="1473"/>
              <a:chExt cx="981" cy="1105"/>
            </a:xfrm>
          </p:grpSpPr>
          <p:pic>
            <p:nvPicPr>
              <p:cNvPr id="128043" name="Picture 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8044" name="Freeform 5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28032" name="Group 52"/>
          <p:cNvGrpSpPr>
            <a:grpSpLocks/>
          </p:cNvGrpSpPr>
          <p:nvPr/>
        </p:nvGrpSpPr>
        <p:grpSpPr bwMode="auto">
          <a:xfrm>
            <a:off x="2157413" y="3048000"/>
            <a:ext cx="631825" cy="554038"/>
            <a:chOff x="1745" y="1276"/>
            <a:chExt cx="512" cy="489"/>
          </a:xfrm>
        </p:grpSpPr>
        <p:sp>
          <p:nvSpPr>
            <p:cNvPr id="399413" name="Rectangle 53"/>
            <p:cNvSpPr>
              <a:spLocks noChangeArrowheads="1"/>
            </p:cNvSpPr>
            <p:nvPr/>
          </p:nvSpPr>
          <p:spPr bwMode="auto">
            <a:xfrm>
              <a:off x="2040" y="1604"/>
              <a:ext cx="100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28038" name="Group 54"/>
            <p:cNvGrpSpPr>
              <a:grpSpLocks/>
            </p:cNvGrpSpPr>
            <p:nvPr/>
          </p:nvGrpSpPr>
          <p:grpSpPr bwMode="auto">
            <a:xfrm>
              <a:off x="1745" y="1276"/>
              <a:ext cx="512" cy="415"/>
              <a:chOff x="-44" y="1473"/>
              <a:chExt cx="981" cy="1105"/>
            </a:xfrm>
          </p:grpSpPr>
          <p:pic>
            <p:nvPicPr>
              <p:cNvPr id="128039" name="Picture 5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8040" name="Freeform 5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sp>
        <p:nvSpPr>
          <p:cNvPr id="399418" name="Rectangle 58"/>
          <p:cNvSpPr>
            <a:spLocks noChangeArrowheads="1"/>
          </p:cNvSpPr>
          <p:nvPr/>
        </p:nvSpPr>
        <p:spPr bwMode="auto">
          <a:xfrm>
            <a:off x="2501900" y="5645150"/>
            <a:ext cx="123825" cy="182563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Comic Sans MS" pitchFamily="66" charset="0"/>
              <a:ea typeface="+mn-ea"/>
              <a:cs typeface="+mn-cs"/>
            </a:endParaRPr>
          </a:p>
        </p:txBody>
      </p:sp>
      <p:grpSp>
        <p:nvGrpSpPr>
          <p:cNvPr id="128034" name="Group 59"/>
          <p:cNvGrpSpPr>
            <a:grpSpLocks/>
          </p:cNvGrpSpPr>
          <p:nvPr/>
        </p:nvGrpSpPr>
        <p:grpSpPr bwMode="auto">
          <a:xfrm>
            <a:off x="2166938" y="5784850"/>
            <a:ext cx="584200" cy="469900"/>
            <a:chOff x="-44" y="1473"/>
            <a:chExt cx="981" cy="1105"/>
          </a:xfrm>
        </p:grpSpPr>
        <p:pic>
          <p:nvPicPr>
            <p:cNvPr id="128035" name="Picture 60" descr="desktop_computer_stylized_medium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8036" name="Freeform 6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5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40</a:t>
            </a:fld>
            <a:endParaRPr lang="en-US" sz="1200" dirty="0">
              <a:latin typeface="Tahoma" charset="0"/>
            </a:endParaRPr>
          </a:p>
        </p:txBody>
      </p:sp>
      <p:sp>
        <p:nvSpPr>
          <p:cNvPr id="5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27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66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ARP protocol: same LAN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06413" y="1541646"/>
            <a:ext cx="3690938" cy="4384492"/>
          </a:xfrm>
        </p:spPr>
        <p:txBody>
          <a:bodyPr/>
          <a:lstStyle/>
          <a:p>
            <a:pPr marL="231775" indent="-231775">
              <a:defRPr/>
            </a:pPr>
            <a:r>
              <a:rPr lang="en-US" sz="2000" dirty="0">
                <a:latin typeface="Gill Sans MT" charset="0"/>
                <a:cs typeface="+mn-cs"/>
              </a:rPr>
              <a:t>A wants to send datagram to B</a:t>
            </a:r>
          </a:p>
          <a:p>
            <a:pPr marL="681038" lvl="1" indent="-223838">
              <a:defRPr/>
            </a:pPr>
            <a:r>
              <a:rPr lang="en-US" sz="1800" dirty="0">
                <a:latin typeface="Gill Sans MT" charset="0"/>
              </a:rPr>
              <a:t>B</a:t>
            </a:r>
            <a:r>
              <a:rPr lang="ja-JP" altLang="en-US" sz="1800" dirty="0">
                <a:latin typeface="Gill Sans MT" charset="0"/>
              </a:rPr>
              <a:t>’</a:t>
            </a:r>
            <a:r>
              <a:rPr lang="en-US" sz="1800" dirty="0">
                <a:latin typeface="Gill Sans MT" charset="0"/>
              </a:rPr>
              <a:t>s MAC address not in A</a:t>
            </a:r>
            <a:r>
              <a:rPr lang="ja-JP" altLang="en-US" sz="1800" dirty="0">
                <a:latin typeface="Gill Sans MT" charset="0"/>
              </a:rPr>
              <a:t>’</a:t>
            </a:r>
            <a:r>
              <a:rPr lang="en-US" sz="1800" dirty="0">
                <a:latin typeface="Gill Sans MT" charset="0"/>
              </a:rPr>
              <a:t>s ARP table.</a:t>
            </a:r>
          </a:p>
          <a:p>
            <a:pPr marL="231775" indent="-231775">
              <a:defRPr/>
            </a:pPr>
            <a:r>
              <a:rPr lang="en-US" sz="2000" dirty="0">
                <a:latin typeface="Gill Sans MT" charset="0"/>
                <a:cs typeface="+mn-cs"/>
              </a:rPr>
              <a:t>A </a:t>
            </a:r>
            <a:r>
              <a:rPr lang="en-US" sz="2000" dirty="0">
                <a:solidFill>
                  <a:srgbClr val="CC0000"/>
                </a:solidFill>
                <a:latin typeface="Gill Sans MT" charset="0"/>
                <a:cs typeface="+mn-cs"/>
              </a:rPr>
              <a:t>broadcasts</a:t>
            </a:r>
            <a:r>
              <a:rPr lang="en-US" sz="2000" dirty="0">
                <a:latin typeface="Gill Sans MT" charset="0"/>
                <a:cs typeface="+mn-cs"/>
              </a:rPr>
              <a:t> ARP </a:t>
            </a:r>
            <a:r>
              <a:rPr lang="en-US" sz="2000" dirty="0" smtClean="0">
                <a:latin typeface="Gill Sans MT" charset="0"/>
                <a:cs typeface="+mn-cs"/>
              </a:rPr>
              <a:t>query, </a:t>
            </a:r>
            <a:r>
              <a:rPr lang="en-US" sz="2000" dirty="0">
                <a:latin typeface="Gill Sans MT" charset="0"/>
                <a:cs typeface="+mn-cs"/>
              </a:rPr>
              <a:t>containing B's IP address </a:t>
            </a:r>
          </a:p>
          <a:p>
            <a:pPr marL="681038" lvl="1" indent="-223838">
              <a:defRPr/>
            </a:pPr>
            <a:r>
              <a:rPr lang="en-US" sz="1800" dirty="0" smtClean="0">
                <a:latin typeface="Gill Sans MT" charset="0"/>
              </a:rPr>
              <a:t>destination </a:t>
            </a:r>
            <a:r>
              <a:rPr lang="en-US" sz="1800" dirty="0">
                <a:latin typeface="Gill Sans MT" charset="0"/>
              </a:rPr>
              <a:t>MAC address = FF-FF-FF-FF-FF-FF</a:t>
            </a:r>
          </a:p>
          <a:p>
            <a:pPr marL="681038" lvl="1" indent="-223838">
              <a:defRPr/>
            </a:pPr>
            <a:r>
              <a:rPr lang="en-US" sz="1800" dirty="0">
                <a:latin typeface="Gill Sans MT" charset="0"/>
              </a:rPr>
              <a:t>all </a:t>
            </a:r>
            <a:r>
              <a:rPr lang="en-US" sz="1800" dirty="0" smtClean="0">
                <a:latin typeface="Gill Sans MT" charset="0"/>
              </a:rPr>
              <a:t>nodes on </a:t>
            </a:r>
            <a:r>
              <a:rPr lang="en-US" sz="1800" dirty="0">
                <a:latin typeface="Gill Sans MT" charset="0"/>
              </a:rPr>
              <a:t>LAN receive ARP query </a:t>
            </a:r>
          </a:p>
          <a:p>
            <a:pPr marL="231775" indent="-231775">
              <a:defRPr/>
            </a:pPr>
            <a:r>
              <a:rPr lang="en-US" sz="2000" dirty="0">
                <a:latin typeface="Gill Sans MT" charset="0"/>
                <a:cs typeface="+mn-cs"/>
              </a:rPr>
              <a:t>B receives ARP packet, replies to A with its (B's) MAC address</a:t>
            </a:r>
          </a:p>
          <a:p>
            <a:pPr marL="681038" lvl="1" indent="-223838">
              <a:defRPr/>
            </a:pPr>
            <a:r>
              <a:rPr lang="en-US" sz="1800" dirty="0">
                <a:latin typeface="Gill Sans MT" charset="0"/>
              </a:rPr>
              <a:t>frame sent to A</a:t>
            </a:r>
            <a:r>
              <a:rPr lang="ja-JP" altLang="en-US" sz="1800" dirty="0">
                <a:latin typeface="Gill Sans MT" charset="0"/>
              </a:rPr>
              <a:t>’</a:t>
            </a:r>
            <a:r>
              <a:rPr lang="en-US" sz="1800" dirty="0">
                <a:latin typeface="Gill Sans MT" charset="0"/>
              </a:rPr>
              <a:t>s MAC address (unicast)</a:t>
            </a:r>
          </a:p>
          <a:p>
            <a:pPr>
              <a:defRPr/>
            </a:pPr>
            <a:endParaRPr lang="en-US" sz="2000" dirty="0">
              <a:latin typeface="Gill Sans MT" charset="0"/>
              <a:cs typeface="+mn-cs"/>
            </a:endParaRPr>
          </a:p>
        </p:txBody>
      </p:sp>
      <p:sp>
        <p:nvSpPr>
          <p:cNvPr id="40038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60912" y="5013927"/>
            <a:ext cx="3810000" cy="1313445"/>
          </a:xfrm>
          <a:ln w="28575">
            <a:solidFill>
              <a:srgbClr val="C00000"/>
            </a:solidFill>
          </a:ln>
        </p:spPr>
        <p:txBody>
          <a:bodyPr/>
          <a:lstStyle/>
          <a:p>
            <a:pPr marL="0" indent="0">
              <a:buNone/>
              <a:defRPr/>
            </a:pPr>
            <a:r>
              <a:rPr lang="en-US" sz="2400" dirty="0" smtClean="0">
                <a:latin typeface="Gill Sans MT" charset="0"/>
                <a:cs typeface="+mn-cs"/>
              </a:rPr>
              <a:t>ARP </a:t>
            </a:r>
            <a:r>
              <a:rPr lang="en-US" sz="2400" dirty="0">
                <a:latin typeface="Gill Sans MT" charset="0"/>
                <a:cs typeface="+mn-cs"/>
              </a:rPr>
              <a:t>is </a:t>
            </a: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plug-and-play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:</a:t>
            </a:r>
          </a:p>
          <a:p>
            <a:pPr marL="457200" lvl="1" indent="0">
              <a:buNone/>
              <a:defRPr/>
            </a:pPr>
            <a:r>
              <a:rPr lang="en-US" sz="2000" dirty="0">
                <a:latin typeface="Gill Sans MT" charset="0"/>
              </a:rPr>
              <a:t>nodes create their ARP tables </a:t>
            </a:r>
            <a:r>
              <a:rPr lang="en-US" sz="2000" i="1" dirty="0">
                <a:latin typeface="Gill Sans MT" charset="0"/>
              </a:rPr>
              <a:t>without intervention from net administrator</a:t>
            </a:r>
          </a:p>
        </p:txBody>
      </p:sp>
      <p:pic>
        <p:nvPicPr>
          <p:cNvPr id="130054" name="Picture 19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876300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41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sp>
        <p:nvSpPr>
          <p:cNvPr id="50" name="Freeform 10"/>
          <p:cNvSpPr>
            <a:spLocks/>
          </p:cNvSpPr>
          <p:nvPr/>
        </p:nvSpPr>
        <p:spPr bwMode="auto">
          <a:xfrm>
            <a:off x="5840412" y="2498909"/>
            <a:ext cx="1393825" cy="1525587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" name="Line 18"/>
          <p:cNvSpPr>
            <a:spLocks noChangeShapeType="1"/>
          </p:cNvSpPr>
          <p:nvPr/>
        </p:nvSpPr>
        <p:spPr bwMode="auto">
          <a:xfrm>
            <a:off x="5397500" y="3003734"/>
            <a:ext cx="476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2" name="Line 19"/>
          <p:cNvSpPr>
            <a:spLocks noChangeShapeType="1"/>
          </p:cNvSpPr>
          <p:nvPr/>
        </p:nvSpPr>
        <p:spPr bwMode="auto">
          <a:xfrm>
            <a:off x="6627812" y="2160771"/>
            <a:ext cx="0" cy="488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" name="Line 20"/>
          <p:cNvSpPr>
            <a:spLocks noChangeShapeType="1"/>
          </p:cNvSpPr>
          <p:nvPr/>
        </p:nvSpPr>
        <p:spPr bwMode="auto">
          <a:xfrm flipH="1">
            <a:off x="7216775" y="3129146"/>
            <a:ext cx="447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4" name="Line 21"/>
          <p:cNvSpPr>
            <a:spLocks noChangeShapeType="1"/>
          </p:cNvSpPr>
          <p:nvPr/>
        </p:nvSpPr>
        <p:spPr bwMode="auto">
          <a:xfrm flipV="1">
            <a:off x="6602412" y="3876859"/>
            <a:ext cx="0" cy="327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5" name="Text Box 22"/>
          <p:cNvSpPr txBox="1">
            <a:spLocks noChangeArrowheads="1"/>
          </p:cNvSpPr>
          <p:nvPr/>
        </p:nvSpPr>
        <p:spPr bwMode="auto">
          <a:xfrm>
            <a:off x="6846887" y="1940109"/>
            <a:ext cx="1781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 smtClean="0">
                <a:latin typeface="Arial" charset="0"/>
                <a:cs typeface="+mn-cs"/>
              </a:rPr>
              <a:t>1A-2F-BB-76-09-AD</a:t>
            </a:r>
          </a:p>
        </p:txBody>
      </p:sp>
      <p:sp>
        <p:nvSpPr>
          <p:cNvPr id="56" name="Line 23"/>
          <p:cNvSpPr>
            <a:spLocks noChangeShapeType="1"/>
          </p:cNvSpPr>
          <p:nvPr/>
        </p:nvSpPr>
        <p:spPr bwMode="auto">
          <a:xfrm flipH="1" flipV="1">
            <a:off x="6718300" y="2092509"/>
            <a:ext cx="204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7" name="Line 24"/>
          <p:cNvSpPr>
            <a:spLocks noChangeShapeType="1"/>
          </p:cNvSpPr>
          <p:nvPr/>
        </p:nvSpPr>
        <p:spPr bwMode="auto">
          <a:xfrm flipV="1">
            <a:off x="7673975" y="3205346"/>
            <a:ext cx="0" cy="37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8" name="Text Box 25"/>
          <p:cNvSpPr txBox="1">
            <a:spLocks noChangeArrowheads="1"/>
          </p:cNvSpPr>
          <p:nvPr/>
        </p:nvSpPr>
        <p:spPr bwMode="auto">
          <a:xfrm>
            <a:off x="7227887" y="3506971"/>
            <a:ext cx="1739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 smtClean="0">
                <a:latin typeface="Arial" charset="0"/>
                <a:cs typeface="+mn-cs"/>
              </a:rPr>
              <a:t>58-23-D7-FA-20-B0</a:t>
            </a:r>
          </a:p>
        </p:txBody>
      </p:sp>
      <p:sp>
        <p:nvSpPr>
          <p:cNvPr id="59" name="Line 26"/>
          <p:cNvSpPr>
            <a:spLocks noChangeShapeType="1"/>
          </p:cNvSpPr>
          <p:nvPr/>
        </p:nvSpPr>
        <p:spPr bwMode="auto">
          <a:xfrm flipH="1">
            <a:off x="6672262" y="4289609"/>
            <a:ext cx="246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0" name="Text Box 27"/>
          <p:cNvSpPr txBox="1">
            <a:spLocks noChangeArrowheads="1"/>
          </p:cNvSpPr>
          <p:nvPr/>
        </p:nvSpPr>
        <p:spPr bwMode="auto">
          <a:xfrm>
            <a:off x="6856412" y="4132446"/>
            <a:ext cx="174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 smtClean="0">
                <a:latin typeface="Arial" charset="0"/>
                <a:cs typeface="+mn-cs"/>
              </a:rPr>
              <a:t>0C-C4-11-6F-E3-98</a:t>
            </a:r>
          </a:p>
        </p:txBody>
      </p:sp>
      <p:sp>
        <p:nvSpPr>
          <p:cNvPr id="61" name="Line 28"/>
          <p:cNvSpPr>
            <a:spLocks noChangeShapeType="1"/>
          </p:cNvSpPr>
          <p:nvPr/>
        </p:nvSpPr>
        <p:spPr bwMode="auto">
          <a:xfrm flipV="1">
            <a:off x="5360987" y="3106921"/>
            <a:ext cx="0" cy="331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2" name="Text Box 29"/>
          <p:cNvSpPr txBox="1">
            <a:spLocks noChangeArrowheads="1"/>
          </p:cNvSpPr>
          <p:nvPr/>
        </p:nvSpPr>
        <p:spPr bwMode="auto">
          <a:xfrm>
            <a:off x="4206875" y="3365684"/>
            <a:ext cx="1689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 smtClean="0">
                <a:latin typeface="Arial" charset="0"/>
                <a:cs typeface="+mn-cs"/>
              </a:rPr>
              <a:t>71-65-F7-2B-08-53</a:t>
            </a:r>
          </a:p>
        </p:txBody>
      </p:sp>
      <p:sp>
        <p:nvSpPr>
          <p:cNvPr id="63" name="Text Box 30"/>
          <p:cNvSpPr txBox="1">
            <a:spLocks noChangeArrowheads="1"/>
          </p:cNvSpPr>
          <p:nvPr/>
        </p:nvSpPr>
        <p:spPr bwMode="auto">
          <a:xfrm>
            <a:off x="6053137" y="2984684"/>
            <a:ext cx="819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latin typeface="Arial" charset="0"/>
                <a:cs typeface="+mn-cs"/>
              </a:rPr>
              <a:t>   LAN</a:t>
            </a:r>
          </a:p>
        </p:txBody>
      </p:sp>
      <p:sp>
        <p:nvSpPr>
          <p:cNvPr id="64" name="Text Box 31"/>
          <p:cNvSpPr txBox="1">
            <a:spLocks noChangeArrowheads="1"/>
          </p:cNvSpPr>
          <p:nvPr/>
        </p:nvSpPr>
        <p:spPr bwMode="auto">
          <a:xfrm>
            <a:off x="4403725" y="2219509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 smtClean="0">
                <a:latin typeface="Arial" charset="0"/>
                <a:cs typeface="+mn-cs"/>
              </a:rPr>
              <a:t>137.196.7.23</a:t>
            </a:r>
          </a:p>
        </p:txBody>
      </p:sp>
      <p:sp>
        <p:nvSpPr>
          <p:cNvPr id="65" name="Line 32"/>
          <p:cNvSpPr>
            <a:spLocks noChangeShapeType="1"/>
          </p:cNvSpPr>
          <p:nvPr/>
        </p:nvSpPr>
        <p:spPr bwMode="auto">
          <a:xfrm>
            <a:off x="5049837" y="2475096"/>
            <a:ext cx="0" cy="246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6" name="Text Box 33"/>
          <p:cNvSpPr txBox="1">
            <a:spLocks noChangeArrowheads="1"/>
          </p:cNvSpPr>
          <p:nvPr/>
        </p:nvSpPr>
        <p:spPr bwMode="auto">
          <a:xfrm>
            <a:off x="6985000" y="1541646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 smtClean="0">
                <a:latin typeface="Arial" charset="0"/>
                <a:cs typeface="+mn-cs"/>
              </a:rPr>
              <a:t>137.196.7.78</a:t>
            </a:r>
          </a:p>
        </p:txBody>
      </p:sp>
      <p:sp>
        <p:nvSpPr>
          <p:cNvPr id="67" name="Line 34"/>
          <p:cNvSpPr>
            <a:spLocks noChangeShapeType="1"/>
          </p:cNvSpPr>
          <p:nvPr/>
        </p:nvSpPr>
        <p:spPr bwMode="auto">
          <a:xfrm flipH="1" flipV="1">
            <a:off x="6815137" y="1679759"/>
            <a:ext cx="234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8" name="Line 35"/>
          <p:cNvSpPr>
            <a:spLocks noChangeShapeType="1"/>
          </p:cNvSpPr>
          <p:nvPr/>
        </p:nvSpPr>
        <p:spPr bwMode="auto">
          <a:xfrm>
            <a:off x="7994650" y="2675121"/>
            <a:ext cx="0" cy="246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9" name="Text Box 36"/>
          <p:cNvSpPr txBox="1">
            <a:spLocks noChangeArrowheads="1"/>
          </p:cNvSpPr>
          <p:nvPr/>
        </p:nvSpPr>
        <p:spPr bwMode="auto">
          <a:xfrm>
            <a:off x="7385050" y="2441759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 smtClean="0">
                <a:latin typeface="Arial" charset="0"/>
                <a:cs typeface="+mn-cs"/>
              </a:rPr>
              <a:t>137.196.7.14</a:t>
            </a:r>
          </a:p>
        </p:txBody>
      </p:sp>
      <p:sp>
        <p:nvSpPr>
          <p:cNvPr id="70" name="Line 38"/>
          <p:cNvSpPr>
            <a:spLocks noChangeShapeType="1"/>
          </p:cNvSpPr>
          <p:nvPr/>
        </p:nvSpPr>
        <p:spPr bwMode="auto">
          <a:xfrm>
            <a:off x="6176962" y="4556309"/>
            <a:ext cx="231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" name="Text Box 39"/>
          <p:cNvSpPr txBox="1">
            <a:spLocks noChangeArrowheads="1"/>
          </p:cNvSpPr>
          <p:nvPr/>
        </p:nvSpPr>
        <p:spPr bwMode="auto">
          <a:xfrm>
            <a:off x="4995862" y="4402321"/>
            <a:ext cx="1217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 smtClean="0">
                <a:latin typeface="Arial" charset="0"/>
                <a:cs typeface="+mn-cs"/>
              </a:rPr>
              <a:t>137.196.7.88</a:t>
            </a:r>
          </a:p>
        </p:txBody>
      </p:sp>
      <p:sp>
        <p:nvSpPr>
          <p:cNvPr id="72" name="Rectangle 43"/>
          <p:cNvSpPr>
            <a:spLocks noChangeArrowheads="1"/>
          </p:cNvSpPr>
          <p:nvPr/>
        </p:nvSpPr>
        <p:spPr bwMode="auto">
          <a:xfrm rot="-5400000">
            <a:off x="7700169" y="3036277"/>
            <a:ext cx="127000" cy="195263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Comic Sans MS" pitchFamily="66" charset="0"/>
              <a:ea typeface="+mn-ea"/>
              <a:cs typeface="+mn-cs"/>
            </a:endParaRPr>
          </a:p>
        </p:txBody>
      </p:sp>
      <p:grpSp>
        <p:nvGrpSpPr>
          <p:cNvPr id="73" name="Group 44"/>
          <p:cNvGrpSpPr>
            <a:grpSpLocks/>
          </p:cNvGrpSpPr>
          <p:nvPr/>
        </p:nvGrpSpPr>
        <p:grpSpPr bwMode="auto">
          <a:xfrm>
            <a:off x="7602537" y="2911659"/>
            <a:ext cx="598488" cy="520700"/>
            <a:chOff x="-44" y="1473"/>
            <a:chExt cx="981" cy="1105"/>
          </a:xfrm>
        </p:grpSpPr>
        <p:pic>
          <p:nvPicPr>
            <p:cNvPr id="74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5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76" name="Group 47"/>
          <p:cNvGrpSpPr>
            <a:grpSpLocks/>
          </p:cNvGrpSpPr>
          <p:nvPr/>
        </p:nvGrpSpPr>
        <p:grpSpPr bwMode="auto">
          <a:xfrm>
            <a:off x="4697412" y="2714809"/>
            <a:ext cx="709613" cy="520700"/>
            <a:chOff x="267" y="2244"/>
            <a:chExt cx="581" cy="415"/>
          </a:xfrm>
        </p:grpSpPr>
        <p:sp>
          <p:nvSpPr>
            <p:cNvPr id="77" name="Rectangle 48"/>
            <p:cNvSpPr>
              <a:spLocks noChangeArrowheads="1"/>
            </p:cNvSpPr>
            <p:nvPr/>
          </p:nvSpPr>
          <p:spPr bwMode="auto">
            <a:xfrm rot="-5400000">
              <a:off x="717" y="2400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78" name="Group 49"/>
            <p:cNvGrpSpPr>
              <a:grpSpLocks/>
            </p:cNvGrpSpPr>
            <p:nvPr/>
          </p:nvGrpSpPr>
          <p:grpSpPr bwMode="auto">
            <a:xfrm>
              <a:off x="267" y="2244"/>
              <a:ext cx="512" cy="415"/>
              <a:chOff x="-44" y="1473"/>
              <a:chExt cx="981" cy="1105"/>
            </a:xfrm>
          </p:grpSpPr>
          <p:pic>
            <p:nvPicPr>
              <p:cNvPr id="79" name="Picture 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0" name="Freeform 5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81" name="Group 52"/>
          <p:cNvGrpSpPr>
            <a:grpSpLocks/>
          </p:cNvGrpSpPr>
          <p:nvPr/>
        </p:nvGrpSpPr>
        <p:grpSpPr bwMode="auto">
          <a:xfrm>
            <a:off x="6197600" y="1601971"/>
            <a:ext cx="631825" cy="554038"/>
            <a:chOff x="1745" y="1276"/>
            <a:chExt cx="512" cy="489"/>
          </a:xfrm>
        </p:grpSpPr>
        <p:sp>
          <p:nvSpPr>
            <p:cNvPr id="82" name="Rectangle 53"/>
            <p:cNvSpPr>
              <a:spLocks noChangeArrowheads="1"/>
            </p:cNvSpPr>
            <p:nvPr/>
          </p:nvSpPr>
          <p:spPr bwMode="auto">
            <a:xfrm>
              <a:off x="2040" y="1604"/>
              <a:ext cx="100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83" name="Group 54"/>
            <p:cNvGrpSpPr>
              <a:grpSpLocks/>
            </p:cNvGrpSpPr>
            <p:nvPr/>
          </p:nvGrpSpPr>
          <p:grpSpPr bwMode="auto">
            <a:xfrm>
              <a:off x="1745" y="1276"/>
              <a:ext cx="512" cy="415"/>
              <a:chOff x="-44" y="1473"/>
              <a:chExt cx="981" cy="1105"/>
            </a:xfrm>
          </p:grpSpPr>
          <p:pic>
            <p:nvPicPr>
              <p:cNvPr id="84" name="Picture 5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5" name="Freeform 5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sp>
        <p:nvSpPr>
          <p:cNvPr id="86" name="Rectangle 58"/>
          <p:cNvSpPr>
            <a:spLocks noChangeArrowheads="1"/>
          </p:cNvSpPr>
          <p:nvPr/>
        </p:nvSpPr>
        <p:spPr bwMode="auto">
          <a:xfrm>
            <a:off x="6542087" y="4199121"/>
            <a:ext cx="123825" cy="182563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Comic Sans MS" pitchFamily="66" charset="0"/>
              <a:ea typeface="+mn-ea"/>
              <a:cs typeface="+mn-cs"/>
            </a:endParaRPr>
          </a:p>
        </p:txBody>
      </p:sp>
      <p:grpSp>
        <p:nvGrpSpPr>
          <p:cNvPr id="87" name="Group 59"/>
          <p:cNvGrpSpPr>
            <a:grpSpLocks/>
          </p:cNvGrpSpPr>
          <p:nvPr/>
        </p:nvGrpSpPr>
        <p:grpSpPr bwMode="auto">
          <a:xfrm>
            <a:off x="6207125" y="4338821"/>
            <a:ext cx="584200" cy="469900"/>
            <a:chOff x="-44" y="1473"/>
            <a:chExt cx="981" cy="1105"/>
          </a:xfrm>
        </p:grpSpPr>
        <p:pic>
          <p:nvPicPr>
            <p:cNvPr id="88" name="Picture 60" descr="desktop_computer_stylized_medium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9" name="Freeform 6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472950" y="274626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5972689" y="152834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8289508" y="296014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6798339" y="449804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2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2425" y="1057275"/>
            <a:ext cx="8675688" cy="1081088"/>
          </a:xfrm>
        </p:spPr>
        <p:txBody>
          <a:bodyPr/>
          <a:lstStyle/>
          <a:p>
            <a:pPr marL="111125" indent="-111125">
              <a:buFont typeface="Wingdings" charset="0"/>
              <a:buNone/>
              <a:defRPr/>
            </a:pPr>
            <a:r>
              <a:rPr lang="en-US" sz="2400" dirty="0">
                <a:latin typeface="Gill Sans MT" charset="0"/>
                <a:cs typeface="+mn-cs"/>
              </a:rPr>
              <a:t>walkthrough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: send datagram from A to B via R</a:t>
            </a:r>
          </a:p>
          <a:p>
            <a:pPr marL="457200" lvl="1" indent="-225425">
              <a:buFont typeface="Wingdings" charset="2"/>
              <a:buChar char="§"/>
              <a:defRPr/>
            </a:pPr>
            <a:r>
              <a:rPr lang="en-US" dirty="0" smtClean="0"/>
              <a:t>focus </a:t>
            </a:r>
            <a:r>
              <a:rPr lang="en-US" dirty="0"/>
              <a:t>on addressing </a:t>
            </a:r>
            <a:r>
              <a:rPr lang="en-US" dirty="0" smtClean="0"/>
              <a:t>– </a:t>
            </a:r>
            <a:r>
              <a:rPr lang="en-US" dirty="0"/>
              <a:t>at </a:t>
            </a:r>
            <a:r>
              <a:rPr lang="en-US" dirty="0" smtClean="0"/>
              <a:t>IP </a:t>
            </a:r>
            <a:r>
              <a:rPr lang="en-US" dirty="0"/>
              <a:t>(datagram) and MAC layer (frame)</a:t>
            </a:r>
          </a:p>
          <a:p>
            <a:pPr marL="457200" lvl="1" indent="-225425">
              <a:buFont typeface="Wingdings" charset="2"/>
              <a:buChar char="§"/>
              <a:defRPr/>
            </a:pPr>
            <a:r>
              <a:rPr lang="en-US" dirty="0" smtClean="0"/>
              <a:t>assume </a:t>
            </a:r>
            <a:r>
              <a:rPr lang="en-US" dirty="0"/>
              <a:t>A knows B</a:t>
            </a:r>
            <a:r>
              <a:rPr lang="ja-JP" altLang="en-US" dirty="0"/>
              <a:t>’</a:t>
            </a:r>
            <a:r>
              <a:rPr lang="en-US" dirty="0"/>
              <a:t>s IP address</a:t>
            </a:r>
          </a:p>
          <a:p>
            <a:pPr marL="457200" lvl="1" indent="-225425">
              <a:buFont typeface="Wingdings" charset="2"/>
              <a:buChar char="§"/>
              <a:defRPr/>
            </a:pPr>
            <a:r>
              <a:rPr lang="en-US" dirty="0" smtClean="0"/>
              <a:t>assume </a:t>
            </a:r>
            <a:r>
              <a:rPr lang="en-US" dirty="0"/>
              <a:t>A knows IP address of first hop router, R (how?</a:t>
            </a:r>
            <a:r>
              <a:rPr lang="en-US" dirty="0" smtClean="0"/>
              <a:t>)</a:t>
            </a:r>
          </a:p>
          <a:p>
            <a:pPr marL="457200" lvl="1" indent="-225425">
              <a:buFont typeface="Wingdings" charset="2"/>
              <a:buChar char="§"/>
              <a:defRPr/>
            </a:pPr>
            <a:r>
              <a:rPr lang="en-US" dirty="0" smtClean="0"/>
              <a:t>assume </a:t>
            </a:r>
            <a:r>
              <a:rPr lang="en-US" dirty="0"/>
              <a:t>A knows R</a:t>
            </a:r>
            <a:r>
              <a:rPr lang="ja-JP" altLang="en-US" dirty="0"/>
              <a:t>’</a:t>
            </a:r>
            <a:r>
              <a:rPr lang="en-US" dirty="0"/>
              <a:t>s MAC address (how?)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010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Addressing: routing to another LAN</a:t>
            </a:r>
          </a:p>
        </p:txBody>
      </p:sp>
      <p:grpSp>
        <p:nvGrpSpPr>
          <p:cNvPr id="132101" name="Group 4"/>
          <p:cNvGrpSpPr>
            <a:grpSpLocks/>
          </p:cNvGrpSpPr>
          <p:nvPr/>
        </p:nvGrpSpPr>
        <p:grpSpPr bwMode="auto">
          <a:xfrm>
            <a:off x="709613" y="3962400"/>
            <a:ext cx="8221662" cy="2349500"/>
            <a:chOff x="709613" y="3962400"/>
            <a:chExt cx="8221662" cy="2349500"/>
          </a:xfrm>
        </p:grpSpPr>
        <p:grpSp>
          <p:nvGrpSpPr>
            <p:cNvPr id="132103" name="Group 99"/>
            <p:cNvGrpSpPr>
              <a:grpSpLocks/>
            </p:cNvGrpSpPr>
            <p:nvPr/>
          </p:nvGrpSpPr>
          <p:grpSpPr bwMode="auto"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132162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2164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2165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102" name="Rectangle 43"/>
              <p:cNvSpPr>
                <a:spLocks noChangeArrowheads="1"/>
              </p:cNvSpPr>
              <p:nvPr/>
            </p:nvSpPr>
            <p:spPr bwMode="auto">
              <a:xfrm rot="16200000">
                <a:off x="7439930" y="4308572"/>
                <a:ext cx="126470" cy="19607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32104" name="Group 2"/>
            <p:cNvGrpSpPr>
              <a:grpSpLocks/>
            </p:cNvGrpSpPr>
            <p:nvPr/>
          </p:nvGrpSpPr>
          <p:grpSpPr bwMode="auto">
            <a:xfrm>
              <a:off x="1046480" y="3962400"/>
              <a:ext cx="1026163" cy="761428"/>
              <a:chOff x="1046480" y="3962400"/>
              <a:chExt cx="1026163" cy="761428"/>
            </a:xfrm>
          </p:grpSpPr>
          <p:sp>
            <p:nvSpPr>
              <p:cNvPr id="64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887" y="4300538"/>
                <a:ext cx="111125" cy="24765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32159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2160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2161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710660" name="Text Box 4"/>
            <p:cNvSpPr txBox="1">
              <a:spLocks noChangeArrowheads="1"/>
            </p:cNvSpPr>
            <p:nvPr/>
          </p:nvSpPr>
          <p:spPr bwMode="auto">
            <a:xfrm>
              <a:off x="4224338" y="4381500"/>
              <a:ext cx="3762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n-lt"/>
                  <a:ea typeface="+mn-ea"/>
                  <a:cs typeface="+mn-cs"/>
                </a:rPr>
                <a:t>R</a:t>
              </a:r>
              <a:endParaRPr lang="en-US" i="0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067" name="Text Box 21"/>
            <p:cNvSpPr txBox="1">
              <a:spLocks noChangeArrowheads="1"/>
            </p:cNvSpPr>
            <p:nvPr/>
          </p:nvSpPr>
          <p:spPr bwMode="auto"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1A-23-F9-CD-06-9B</a:t>
              </a:r>
            </a:p>
          </p:txBody>
        </p:sp>
        <p:sp>
          <p:nvSpPr>
            <p:cNvPr id="45068" name="Text Box 22"/>
            <p:cNvSpPr txBox="1">
              <a:spLocks noChangeArrowheads="1"/>
            </p:cNvSpPr>
            <p:nvPr/>
          </p:nvSpPr>
          <p:spPr bwMode="auto"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222.222.222.220</a:t>
              </a:r>
            </a:p>
          </p:txBody>
        </p:sp>
        <p:grpSp>
          <p:nvGrpSpPr>
            <p:cNvPr id="132108" name="Group 23"/>
            <p:cNvGrpSpPr>
              <a:grpSpLocks/>
            </p:cNvGrpSpPr>
            <p:nvPr/>
          </p:nvGrpSpPr>
          <p:grpSpPr bwMode="auto"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45117" name="Text Box 24"/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 smtClean="0">
                    <a:latin typeface="Arial" charset="0"/>
                    <a:cs typeface="+mn-cs"/>
                  </a:rPr>
                  <a:t>111.111.111.110</a:t>
                </a:r>
              </a:p>
            </p:txBody>
          </p:sp>
          <p:sp>
            <p:nvSpPr>
              <p:cNvPr id="45118" name="Text Box 25"/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 smtClean="0">
                    <a:latin typeface="Arial" charset="0"/>
                    <a:cs typeface="+mn-cs"/>
                  </a:rPr>
                  <a:t>E6-E9-00-17-BB-4B</a:t>
                </a:r>
              </a:p>
            </p:txBody>
          </p:sp>
        </p:grpSp>
        <p:sp>
          <p:nvSpPr>
            <p:cNvPr id="45070" name="Text Box 26"/>
            <p:cNvSpPr txBox="1">
              <a:spLocks noChangeArrowheads="1"/>
            </p:cNvSpPr>
            <p:nvPr/>
          </p:nvSpPr>
          <p:spPr bwMode="auto"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CC-49-DE-D0-AB-7D</a:t>
              </a:r>
            </a:p>
          </p:txBody>
        </p:sp>
        <p:sp>
          <p:nvSpPr>
            <p:cNvPr id="45071" name="Text Box 27"/>
            <p:cNvSpPr txBox="1">
              <a:spLocks noChangeArrowheads="1"/>
            </p:cNvSpPr>
            <p:nvPr/>
          </p:nvSpPr>
          <p:spPr bwMode="auto">
            <a:xfrm>
              <a:off x="942975" y="5854700"/>
              <a:ext cx="13223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111.111.111.112</a:t>
              </a:r>
            </a:p>
          </p:txBody>
        </p:sp>
        <p:sp>
          <p:nvSpPr>
            <p:cNvPr id="45072" name="Text Box 30"/>
            <p:cNvSpPr txBox="1">
              <a:spLocks noChangeArrowheads="1"/>
            </p:cNvSpPr>
            <p:nvPr/>
          </p:nvSpPr>
          <p:spPr bwMode="auto">
            <a:xfrm>
              <a:off x="709613" y="4741863"/>
              <a:ext cx="1322387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111.111.111.111</a:t>
              </a:r>
            </a:p>
          </p:txBody>
        </p:sp>
        <p:sp>
          <p:nvSpPr>
            <p:cNvPr id="45073" name="Text Box 33"/>
            <p:cNvSpPr txBox="1">
              <a:spLocks noChangeArrowheads="1"/>
            </p:cNvSpPr>
            <p:nvPr/>
          </p:nvSpPr>
          <p:spPr bwMode="auto"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74-29-9C-E8-FF-55</a:t>
              </a:r>
            </a:p>
          </p:txBody>
        </p:sp>
        <p:sp>
          <p:nvSpPr>
            <p:cNvPr id="132113" name="Freeform 39"/>
            <p:cNvSpPr>
              <a:spLocks/>
            </p:cNvSpPr>
            <p:nvPr/>
          </p:nvSpPr>
          <p:spPr bwMode="auto">
            <a:xfrm>
              <a:off x="2365375" y="4437063"/>
              <a:ext cx="839788" cy="1069975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5075" name="Line 40"/>
            <p:cNvSpPr>
              <a:spLocks noChangeShapeType="1"/>
            </p:cNvSpPr>
            <p:nvPr/>
          </p:nvSpPr>
          <p:spPr bwMode="auto">
            <a:xfrm>
              <a:off x="2062163" y="4416425"/>
              <a:ext cx="438150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5076" name="Line 41"/>
            <p:cNvSpPr>
              <a:spLocks noChangeShapeType="1"/>
            </p:cNvSpPr>
            <p:nvPr/>
          </p:nvSpPr>
          <p:spPr bwMode="auto">
            <a:xfrm flipV="1">
              <a:off x="2185988" y="5360988"/>
              <a:ext cx="231775" cy="255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5077" name="Line 42"/>
            <p:cNvSpPr>
              <a:spLocks noChangeShapeType="1"/>
            </p:cNvSpPr>
            <p:nvPr/>
          </p:nvSpPr>
          <p:spPr bwMode="auto">
            <a:xfrm>
              <a:off x="3184525" y="4954588"/>
              <a:ext cx="584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5078" name="Line 44"/>
            <p:cNvSpPr>
              <a:spLocks noChangeShapeType="1"/>
            </p:cNvSpPr>
            <p:nvPr/>
          </p:nvSpPr>
          <p:spPr bwMode="auto">
            <a:xfrm flipV="1">
              <a:off x="2101850" y="5711825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5079" name="Line 45"/>
            <p:cNvSpPr>
              <a:spLocks noChangeShapeType="1"/>
            </p:cNvSpPr>
            <p:nvPr/>
          </p:nvSpPr>
          <p:spPr bwMode="auto">
            <a:xfrm flipH="1" flipV="1">
              <a:off x="1976438" y="4489450"/>
              <a:ext cx="0" cy="398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5080" name="Line 46"/>
            <p:cNvSpPr>
              <a:spLocks noChangeShapeType="1"/>
            </p:cNvSpPr>
            <p:nvPr/>
          </p:nvSpPr>
          <p:spPr bwMode="auto">
            <a:xfrm>
              <a:off x="3854450" y="5021263"/>
              <a:ext cx="0" cy="750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5081" name="Line 47"/>
            <p:cNvSpPr>
              <a:spLocks noChangeShapeType="1"/>
            </p:cNvSpPr>
            <p:nvPr/>
          </p:nvSpPr>
          <p:spPr bwMode="auto">
            <a:xfrm flipH="1" flipV="1">
              <a:off x="4935538" y="5011738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10714" name="Text Box 58"/>
            <p:cNvSpPr txBox="1">
              <a:spLocks noChangeArrowheads="1"/>
            </p:cNvSpPr>
            <p:nvPr/>
          </p:nvSpPr>
          <p:spPr bwMode="auto">
            <a:xfrm>
              <a:off x="719138" y="4156075"/>
              <a:ext cx="390525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j-lt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45083" name="Line 60"/>
            <p:cNvSpPr>
              <a:spLocks noChangeShapeType="1"/>
            </p:cNvSpPr>
            <p:nvPr/>
          </p:nvSpPr>
          <p:spPr bwMode="auto">
            <a:xfrm>
              <a:off x="5045075" y="4921250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32123" name="Group 63"/>
            <p:cNvGrpSpPr>
              <a:grpSpLocks/>
            </p:cNvGrpSpPr>
            <p:nvPr/>
          </p:nvGrpSpPr>
          <p:grpSpPr bwMode="auto">
            <a:xfrm>
              <a:off x="7372350" y="4845050"/>
              <a:ext cx="1558925" cy="460375"/>
              <a:chOff x="4351" y="2786"/>
              <a:chExt cx="982" cy="290"/>
            </a:xfrm>
          </p:grpSpPr>
          <p:sp>
            <p:nvSpPr>
              <p:cNvPr id="45115" name="Text Box 64"/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 smtClean="0">
                    <a:latin typeface="Arial" charset="0"/>
                    <a:cs typeface="+mn-cs"/>
                  </a:rPr>
                  <a:t>222.222.222.222</a:t>
                </a:r>
              </a:p>
            </p:txBody>
          </p:sp>
          <p:sp>
            <p:nvSpPr>
              <p:cNvPr id="45116" name="Text Box 65"/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982" cy="1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 smtClean="0">
                    <a:latin typeface="Arial" charset="0"/>
                    <a:cs typeface="+mn-cs"/>
                  </a:rPr>
                  <a:t>49-BD-D2-C7-56-2A</a:t>
                </a:r>
              </a:p>
            </p:txBody>
          </p:sp>
        </p:grpSp>
        <p:sp>
          <p:nvSpPr>
            <p:cNvPr id="45085" name="Line 67"/>
            <p:cNvSpPr>
              <a:spLocks noChangeShapeType="1"/>
            </p:cNvSpPr>
            <p:nvPr/>
          </p:nvSpPr>
          <p:spPr bwMode="auto">
            <a:xfrm flipV="1">
              <a:off x="6943725" y="4416425"/>
              <a:ext cx="4508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5086" name="Line 68"/>
            <p:cNvSpPr>
              <a:spLocks noChangeShapeType="1"/>
            </p:cNvSpPr>
            <p:nvPr/>
          </p:nvSpPr>
          <p:spPr bwMode="auto">
            <a:xfrm flipH="1" flipV="1">
              <a:off x="7469188" y="4492625"/>
              <a:ext cx="11112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5087" name="Text Box 71"/>
            <p:cNvSpPr txBox="1">
              <a:spLocks noChangeArrowheads="1"/>
            </p:cNvSpPr>
            <p:nvPr/>
          </p:nvSpPr>
          <p:spPr bwMode="auto"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222.222.222.221</a:t>
              </a:r>
            </a:p>
          </p:txBody>
        </p:sp>
        <p:sp>
          <p:nvSpPr>
            <p:cNvPr id="45088" name="Text Box 72"/>
            <p:cNvSpPr txBox="1">
              <a:spLocks noChangeArrowheads="1"/>
            </p:cNvSpPr>
            <p:nvPr/>
          </p:nvSpPr>
          <p:spPr bwMode="auto"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88-B2-2F-54-1A-0F</a:t>
              </a:r>
            </a:p>
          </p:txBody>
        </p:sp>
        <p:sp>
          <p:nvSpPr>
            <p:cNvPr id="45089" name="Line 73"/>
            <p:cNvSpPr>
              <a:spLocks noChangeShapeType="1"/>
            </p:cNvSpPr>
            <p:nvPr/>
          </p:nvSpPr>
          <p:spPr bwMode="auto">
            <a:xfrm flipH="1" flipV="1">
              <a:off x="6873875" y="5313363"/>
              <a:ext cx="254000" cy="250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5090" name="Line 74"/>
            <p:cNvSpPr>
              <a:spLocks noChangeShapeType="1"/>
            </p:cNvSpPr>
            <p:nvPr/>
          </p:nvSpPr>
          <p:spPr bwMode="auto">
            <a:xfrm flipH="1">
              <a:off x="7208838" y="5654675"/>
              <a:ext cx="4762" cy="201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32130" name="Freeform 75"/>
            <p:cNvSpPr>
              <a:spLocks/>
            </p:cNvSpPr>
            <p:nvPr/>
          </p:nvSpPr>
          <p:spPr bwMode="auto">
            <a:xfrm>
              <a:off x="6203950" y="4440238"/>
              <a:ext cx="765175" cy="1081088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710732" name="Text Box 76"/>
            <p:cNvSpPr txBox="1">
              <a:spLocks noChangeArrowheads="1"/>
            </p:cNvSpPr>
            <p:nvPr/>
          </p:nvSpPr>
          <p:spPr bwMode="auto">
            <a:xfrm>
              <a:off x="8307388" y="4073525"/>
              <a:ext cx="357187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j-lt"/>
                  <a:ea typeface="+mn-ea"/>
                  <a:cs typeface="+mn-cs"/>
                </a:rPr>
                <a:t>B</a:t>
              </a:r>
            </a:p>
          </p:txBody>
        </p:sp>
        <p:grpSp>
          <p:nvGrpSpPr>
            <p:cNvPr id="132132" name="Group 3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132150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2152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5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2153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90" name="Rectangle 43"/>
              <p:cNvSpPr>
                <a:spLocks noChangeArrowheads="1"/>
              </p:cNvSpPr>
              <p:nvPr/>
            </p:nvSpPr>
            <p:spPr bwMode="auto">
              <a:xfrm rot="16200000">
                <a:off x="7438232" y="4309268"/>
                <a:ext cx="127000" cy="195263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32133" name="Group 1"/>
            <p:cNvGrpSpPr>
              <a:grpSpLocks/>
            </p:cNvGrpSpPr>
            <p:nvPr/>
          </p:nvGrpSpPr>
          <p:grpSpPr bwMode="auto">
            <a:xfrm>
              <a:off x="3757931" y="4714240"/>
              <a:ext cx="1291589" cy="426719"/>
              <a:chOff x="4011931" y="3379152"/>
              <a:chExt cx="1262062" cy="390207"/>
            </a:xfrm>
          </p:grpSpPr>
          <p:sp>
            <p:nvSpPr>
              <p:cNvPr id="77" name="Rectangle 43"/>
              <p:cNvSpPr>
                <a:spLocks noChangeArrowheads="1"/>
              </p:cNvSpPr>
              <p:nvPr/>
            </p:nvSpPr>
            <p:spPr bwMode="auto">
              <a:xfrm rot="16200000">
                <a:off x="5112705" y="3476529"/>
                <a:ext cx="127747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32140" name="Group 1185"/>
              <p:cNvGrpSpPr>
                <a:grpSpLocks/>
              </p:cNvGrpSpPr>
              <p:nvPr/>
            </p:nvGrpSpPr>
            <p:grpSpPr bwMode="auto"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132142" name="Oval 407"/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132143" name="Rectangle 410"/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132144" name="Oval 411"/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grpSp>
              <p:nvGrpSpPr>
                <p:cNvPr id="132145" name="Group 1189"/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132148" name="Freeform 1190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32149" name="Freeform 1191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45107" name="Line 1192"/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45108" name="Line 1193"/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91" name="Rectangle 43"/>
              <p:cNvSpPr>
                <a:spLocks noChangeArrowheads="1"/>
              </p:cNvSpPr>
              <p:nvPr/>
            </p:nvSpPr>
            <p:spPr bwMode="auto">
              <a:xfrm rot="16200000">
                <a:off x="4046200" y="3485965"/>
                <a:ext cx="126295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32134" name="Group 93"/>
            <p:cNvGrpSpPr>
              <a:grpSpLocks/>
            </p:cNvGrpSpPr>
            <p:nvPr/>
          </p:nvGrpSpPr>
          <p:grpSpPr bwMode="auto">
            <a:xfrm>
              <a:off x="1483360" y="5313680"/>
              <a:ext cx="701043" cy="517588"/>
              <a:chOff x="1046480" y="3962400"/>
              <a:chExt cx="1026163" cy="761428"/>
            </a:xfrm>
          </p:grpSpPr>
          <p:sp>
            <p:nvSpPr>
              <p:cNvPr id="95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438" y="4298853"/>
                <a:ext cx="109762" cy="24863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32136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2137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6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2138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</p:grpSp>
      <p:pic>
        <p:nvPicPr>
          <p:cNvPr id="132102" name="Picture 15" descr="underline_base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79456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42</a:t>
            </a:fld>
            <a:endParaRPr lang="en-US" sz="1200" dirty="0">
              <a:latin typeface="Tahoma" charset="0"/>
            </a:endParaRPr>
          </a:p>
        </p:txBody>
      </p:sp>
      <p:sp>
        <p:nvSpPr>
          <p:cNvPr id="7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0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145" name="Group 94"/>
          <p:cNvGrpSpPr>
            <a:grpSpLocks/>
          </p:cNvGrpSpPr>
          <p:nvPr/>
        </p:nvGrpSpPr>
        <p:grpSpPr bwMode="auto">
          <a:xfrm>
            <a:off x="709613" y="3962400"/>
            <a:ext cx="8221662" cy="2349500"/>
            <a:chOff x="709613" y="3962400"/>
            <a:chExt cx="8221662" cy="2349500"/>
          </a:xfrm>
        </p:grpSpPr>
        <p:grpSp>
          <p:nvGrpSpPr>
            <p:cNvPr id="134183" name="Group 95"/>
            <p:cNvGrpSpPr>
              <a:grpSpLocks/>
            </p:cNvGrpSpPr>
            <p:nvPr/>
          </p:nvGrpSpPr>
          <p:grpSpPr bwMode="auto"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134242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4244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4245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156" name="Rectangle 43"/>
              <p:cNvSpPr>
                <a:spLocks noChangeArrowheads="1"/>
              </p:cNvSpPr>
              <p:nvPr/>
            </p:nvSpPr>
            <p:spPr bwMode="auto">
              <a:xfrm rot="16200000">
                <a:off x="7439930" y="4308572"/>
                <a:ext cx="126470" cy="19607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34184" name="Group 96"/>
            <p:cNvGrpSpPr>
              <a:grpSpLocks/>
            </p:cNvGrpSpPr>
            <p:nvPr/>
          </p:nvGrpSpPr>
          <p:grpSpPr bwMode="auto">
            <a:xfrm>
              <a:off x="1046480" y="3962400"/>
              <a:ext cx="1026163" cy="761428"/>
              <a:chOff x="1046480" y="3962400"/>
              <a:chExt cx="1026163" cy="761428"/>
            </a:xfrm>
          </p:grpSpPr>
          <p:sp>
            <p:nvSpPr>
              <p:cNvPr id="151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887" y="4300538"/>
                <a:ext cx="111125" cy="24765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34239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4240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4241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98" name="Text Box 4"/>
            <p:cNvSpPr txBox="1">
              <a:spLocks noChangeArrowheads="1"/>
            </p:cNvSpPr>
            <p:nvPr/>
          </p:nvSpPr>
          <p:spPr bwMode="auto">
            <a:xfrm>
              <a:off x="4224338" y="4381500"/>
              <a:ext cx="3762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n-lt"/>
                  <a:ea typeface="+mn-ea"/>
                  <a:cs typeface="+mn-cs"/>
                </a:rPr>
                <a:t>R</a:t>
              </a:r>
              <a:endParaRPr lang="en-US" i="0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123" name="Text Box 21"/>
            <p:cNvSpPr txBox="1">
              <a:spLocks noChangeArrowheads="1"/>
            </p:cNvSpPr>
            <p:nvPr/>
          </p:nvSpPr>
          <p:spPr bwMode="auto"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1A-23-F9-CD-06-9B</a:t>
              </a:r>
            </a:p>
          </p:txBody>
        </p:sp>
        <p:sp>
          <p:nvSpPr>
            <p:cNvPr id="46124" name="Text Box 22"/>
            <p:cNvSpPr txBox="1">
              <a:spLocks noChangeArrowheads="1"/>
            </p:cNvSpPr>
            <p:nvPr/>
          </p:nvSpPr>
          <p:spPr bwMode="auto"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222.222.222.220</a:t>
              </a:r>
            </a:p>
          </p:txBody>
        </p:sp>
        <p:grpSp>
          <p:nvGrpSpPr>
            <p:cNvPr id="134188" name="Group 23"/>
            <p:cNvGrpSpPr>
              <a:grpSpLocks/>
            </p:cNvGrpSpPr>
            <p:nvPr/>
          </p:nvGrpSpPr>
          <p:grpSpPr bwMode="auto"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46173" name="Text Box 24"/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 smtClean="0">
                    <a:latin typeface="Arial" charset="0"/>
                    <a:cs typeface="+mn-cs"/>
                  </a:rPr>
                  <a:t>111.111.111.110</a:t>
                </a:r>
              </a:p>
            </p:txBody>
          </p:sp>
          <p:sp>
            <p:nvSpPr>
              <p:cNvPr id="46174" name="Text Box 25"/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 smtClean="0">
                    <a:latin typeface="Arial" charset="0"/>
                    <a:cs typeface="+mn-cs"/>
                  </a:rPr>
                  <a:t>E6-E9-00-17-BB-4B</a:t>
                </a:r>
              </a:p>
            </p:txBody>
          </p:sp>
        </p:grpSp>
        <p:sp>
          <p:nvSpPr>
            <p:cNvPr id="46126" name="Text Box 26"/>
            <p:cNvSpPr txBox="1">
              <a:spLocks noChangeArrowheads="1"/>
            </p:cNvSpPr>
            <p:nvPr/>
          </p:nvSpPr>
          <p:spPr bwMode="auto"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CC-49-DE-D0-AB-7D</a:t>
              </a:r>
            </a:p>
          </p:txBody>
        </p:sp>
        <p:sp>
          <p:nvSpPr>
            <p:cNvPr id="46127" name="Text Box 27"/>
            <p:cNvSpPr txBox="1">
              <a:spLocks noChangeArrowheads="1"/>
            </p:cNvSpPr>
            <p:nvPr/>
          </p:nvSpPr>
          <p:spPr bwMode="auto">
            <a:xfrm>
              <a:off x="942975" y="5854700"/>
              <a:ext cx="13223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111.111.111.112</a:t>
              </a:r>
            </a:p>
          </p:txBody>
        </p:sp>
        <p:sp>
          <p:nvSpPr>
            <p:cNvPr id="46128" name="Text Box 30"/>
            <p:cNvSpPr txBox="1">
              <a:spLocks noChangeArrowheads="1"/>
            </p:cNvSpPr>
            <p:nvPr/>
          </p:nvSpPr>
          <p:spPr bwMode="auto">
            <a:xfrm>
              <a:off x="709613" y="4741863"/>
              <a:ext cx="1322387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111.111.111.111</a:t>
              </a:r>
            </a:p>
          </p:txBody>
        </p:sp>
        <p:sp>
          <p:nvSpPr>
            <p:cNvPr id="46129" name="Text Box 33"/>
            <p:cNvSpPr txBox="1">
              <a:spLocks noChangeArrowheads="1"/>
            </p:cNvSpPr>
            <p:nvPr/>
          </p:nvSpPr>
          <p:spPr bwMode="auto"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74-29-9C-E8-FF-55</a:t>
              </a:r>
            </a:p>
          </p:txBody>
        </p:sp>
        <p:sp>
          <p:nvSpPr>
            <p:cNvPr id="134193" name="Freeform 39"/>
            <p:cNvSpPr>
              <a:spLocks/>
            </p:cNvSpPr>
            <p:nvPr/>
          </p:nvSpPr>
          <p:spPr bwMode="auto">
            <a:xfrm>
              <a:off x="2365375" y="4437063"/>
              <a:ext cx="839788" cy="1069975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6131" name="Line 40"/>
            <p:cNvSpPr>
              <a:spLocks noChangeShapeType="1"/>
            </p:cNvSpPr>
            <p:nvPr/>
          </p:nvSpPr>
          <p:spPr bwMode="auto">
            <a:xfrm>
              <a:off x="2062163" y="4416425"/>
              <a:ext cx="438150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132" name="Line 41"/>
            <p:cNvSpPr>
              <a:spLocks noChangeShapeType="1"/>
            </p:cNvSpPr>
            <p:nvPr/>
          </p:nvSpPr>
          <p:spPr bwMode="auto">
            <a:xfrm flipV="1">
              <a:off x="2185988" y="5360988"/>
              <a:ext cx="231775" cy="255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133" name="Line 42"/>
            <p:cNvSpPr>
              <a:spLocks noChangeShapeType="1"/>
            </p:cNvSpPr>
            <p:nvPr/>
          </p:nvSpPr>
          <p:spPr bwMode="auto">
            <a:xfrm>
              <a:off x="3184525" y="4954588"/>
              <a:ext cx="584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134" name="Line 44"/>
            <p:cNvSpPr>
              <a:spLocks noChangeShapeType="1"/>
            </p:cNvSpPr>
            <p:nvPr/>
          </p:nvSpPr>
          <p:spPr bwMode="auto">
            <a:xfrm flipV="1">
              <a:off x="2101850" y="5711825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135" name="Line 45"/>
            <p:cNvSpPr>
              <a:spLocks noChangeShapeType="1"/>
            </p:cNvSpPr>
            <p:nvPr/>
          </p:nvSpPr>
          <p:spPr bwMode="auto">
            <a:xfrm flipH="1" flipV="1">
              <a:off x="1976438" y="4489450"/>
              <a:ext cx="0" cy="398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136" name="Line 46"/>
            <p:cNvSpPr>
              <a:spLocks noChangeShapeType="1"/>
            </p:cNvSpPr>
            <p:nvPr/>
          </p:nvSpPr>
          <p:spPr bwMode="auto">
            <a:xfrm>
              <a:off x="3854450" y="5021263"/>
              <a:ext cx="0" cy="750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137" name="Line 47"/>
            <p:cNvSpPr>
              <a:spLocks noChangeShapeType="1"/>
            </p:cNvSpPr>
            <p:nvPr/>
          </p:nvSpPr>
          <p:spPr bwMode="auto">
            <a:xfrm flipH="1" flipV="1">
              <a:off x="4935538" y="5011738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14" name="Text Box 58"/>
            <p:cNvSpPr txBox="1">
              <a:spLocks noChangeArrowheads="1"/>
            </p:cNvSpPr>
            <p:nvPr/>
          </p:nvSpPr>
          <p:spPr bwMode="auto">
            <a:xfrm>
              <a:off x="719138" y="4156075"/>
              <a:ext cx="390525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j-lt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46139" name="Line 60"/>
            <p:cNvSpPr>
              <a:spLocks noChangeShapeType="1"/>
            </p:cNvSpPr>
            <p:nvPr/>
          </p:nvSpPr>
          <p:spPr bwMode="auto">
            <a:xfrm>
              <a:off x="5045075" y="4921250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34203" name="Group 63"/>
            <p:cNvGrpSpPr>
              <a:grpSpLocks/>
            </p:cNvGrpSpPr>
            <p:nvPr/>
          </p:nvGrpSpPr>
          <p:grpSpPr bwMode="auto">
            <a:xfrm>
              <a:off x="7372350" y="4845050"/>
              <a:ext cx="1558925" cy="460375"/>
              <a:chOff x="4351" y="2786"/>
              <a:chExt cx="982" cy="290"/>
            </a:xfrm>
          </p:grpSpPr>
          <p:sp>
            <p:nvSpPr>
              <p:cNvPr id="46171" name="Text Box 64"/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 smtClean="0">
                    <a:latin typeface="Arial" charset="0"/>
                    <a:cs typeface="+mn-cs"/>
                  </a:rPr>
                  <a:t>222.222.222.222</a:t>
                </a:r>
              </a:p>
            </p:txBody>
          </p:sp>
          <p:sp>
            <p:nvSpPr>
              <p:cNvPr id="46172" name="Text Box 65"/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982" cy="1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 smtClean="0">
                    <a:latin typeface="Arial" charset="0"/>
                    <a:cs typeface="+mn-cs"/>
                  </a:rPr>
                  <a:t>49-BD-D2-C7-56-2A</a:t>
                </a:r>
              </a:p>
            </p:txBody>
          </p:sp>
        </p:grpSp>
        <p:sp>
          <p:nvSpPr>
            <p:cNvPr id="46141" name="Line 67"/>
            <p:cNvSpPr>
              <a:spLocks noChangeShapeType="1"/>
            </p:cNvSpPr>
            <p:nvPr/>
          </p:nvSpPr>
          <p:spPr bwMode="auto">
            <a:xfrm flipV="1">
              <a:off x="6943725" y="4416425"/>
              <a:ext cx="4508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142" name="Line 68"/>
            <p:cNvSpPr>
              <a:spLocks noChangeShapeType="1"/>
            </p:cNvSpPr>
            <p:nvPr/>
          </p:nvSpPr>
          <p:spPr bwMode="auto">
            <a:xfrm flipH="1" flipV="1">
              <a:off x="7469188" y="4492625"/>
              <a:ext cx="11112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143" name="Text Box 71"/>
            <p:cNvSpPr txBox="1">
              <a:spLocks noChangeArrowheads="1"/>
            </p:cNvSpPr>
            <p:nvPr/>
          </p:nvSpPr>
          <p:spPr bwMode="auto"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222.222.222.221</a:t>
              </a:r>
            </a:p>
          </p:txBody>
        </p:sp>
        <p:sp>
          <p:nvSpPr>
            <p:cNvPr id="46144" name="Text Box 72"/>
            <p:cNvSpPr txBox="1">
              <a:spLocks noChangeArrowheads="1"/>
            </p:cNvSpPr>
            <p:nvPr/>
          </p:nvSpPr>
          <p:spPr bwMode="auto"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88-B2-2F-54-1A-0F</a:t>
              </a:r>
            </a:p>
          </p:txBody>
        </p:sp>
        <p:sp>
          <p:nvSpPr>
            <p:cNvPr id="46145" name="Line 73"/>
            <p:cNvSpPr>
              <a:spLocks noChangeShapeType="1"/>
            </p:cNvSpPr>
            <p:nvPr/>
          </p:nvSpPr>
          <p:spPr bwMode="auto">
            <a:xfrm flipH="1" flipV="1">
              <a:off x="6873875" y="5313363"/>
              <a:ext cx="254000" cy="250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146" name="Line 74"/>
            <p:cNvSpPr>
              <a:spLocks noChangeShapeType="1"/>
            </p:cNvSpPr>
            <p:nvPr/>
          </p:nvSpPr>
          <p:spPr bwMode="auto">
            <a:xfrm flipH="1">
              <a:off x="7208838" y="5654675"/>
              <a:ext cx="4762" cy="201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34210" name="Freeform 75"/>
            <p:cNvSpPr>
              <a:spLocks/>
            </p:cNvSpPr>
            <p:nvPr/>
          </p:nvSpPr>
          <p:spPr bwMode="auto">
            <a:xfrm>
              <a:off x="6203950" y="4440238"/>
              <a:ext cx="765175" cy="1081088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24" name="Text Box 76"/>
            <p:cNvSpPr txBox="1">
              <a:spLocks noChangeArrowheads="1"/>
            </p:cNvSpPr>
            <p:nvPr/>
          </p:nvSpPr>
          <p:spPr bwMode="auto">
            <a:xfrm>
              <a:off x="8307388" y="4073525"/>
              <a:ext cx="357187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j-lt"/>
                  <a:ea typeface="+mn-ea"/>
                  <a:cs typeface="+mn-cs"/>
                </a:rPr>
                <a:t>B</a:t>
              </a:r>
            </a:p>
          </p:txBody>
        </p:sp>
        <p:grpSp>
          <p:nvGrpSpPr>
            <p:cNvPr id="134212" name="Group 124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134230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4232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5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4233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144" name="Rectangle 43"/>
              <p:cNvSpPr>
                <a:spLocks noChangeArrowheads="1"/>
              </p:cNvSpPr>
              <p:nvPr/>
            </p:nvSpPr>
            <p:spPr bwMode="auto">
              <a:xfrm rot="16200000">
                <a:off x="7438232" y="4309268"/>
                <a:ext cx="127000" cy="195263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34213" name="Group 125"/>
            <p:cNvGrpSpPr>
              <a:grpSpLocks/>
            </p:cNvGrpSpPr>
            <p:nvPr/>
          </p:nvGrpSpPr>
          <p:grpSpPr bwMode="auto">
            <a:xfrm>
              <a:off x="3757931" y="4714240"/>
              <a:ext cx="1291589" cy="426719"/>
              <a:chOff x="4011931" y="3379152"/>
              <a:chExt cx="1262062" cy="390207"/>
            </a:xfrm>
          </p:grpSpPr>
          <p:sp>
            <p:nvSpPr>
              <p:cNvPr id="132" name="Rectangle 43"/>
              <p:cNvSpPr>
                <a:spLocks noChangeArrowheads="1"/>
              </p:cNvSpPr>
              <p:nvPr/>
            </p:nvSpPr>
            <p:spPr bwMode="auto">
              <a:xfrm rot="16200000">
                <a:off x="5112705" y="3476529"/>
                <a:ext cx="127747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34220" name="Group 1185"/>
              <p:cNvGrpSpPr>
                <a:grpSpLocks/>
              </p:cNvGrpSpPr>
              <p:nvPr/>
            </p:nvGrpSpPr>
            <p:grpSpPr bwMode="auto"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134222" name="Oval 407"/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134223" name="Rectangle 410"/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134224" name="Oval 411"/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grpSp>
              <p:nvGrpSpPr>
                <p:cNvPr id="134225" name="Group 1189"/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134228" name="Freeform 1190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34229" name="Freeform 1191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46163" name="Line 1192"/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46164" name="Line 1193"/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134" name="Rectangle 43"/>
              <p:cNvSpPr>
                <a:spLocks noChangeArrowheads="1"/>
              </p:cNvSpPr>
              <p:nvPr/>
            </p:nvSpPr>
            <p:spPr bwMode="auto">
              <a:xfrm rot="16200000">
                <a:off x="4046200" y="3485965"/>
                <a:ext cx="126295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34214" name="Group 126"/>
            <p:cNvGrpSpPr>
              <a:grpSpLocks/>
            </p:cNvGrpSpPr>
            <p:nvPr/>
          </p:nvGrpSpPr>
          <p:grpSpPr bwMode="auto">
            <a:xfrm>
              <a:off x="1483360" y="5313680"/>
              <a:ext cx="701043" cy="517588"/>
              <a:chOff x="1046480" y="3962400"/>
              <a:chExt cx="1026163" cy="761428"/>
            </a:xfrm>
          </p:grpSpPr>
          <p:sp>
            <p:nvSpPr>
              <p:cNvPr id="128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438" y="4298853"/>
                <a:ext cx="109762" cy="24863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34216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4217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6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4218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</p:grpSp>
      <p:sp>
        <p:nvSpPr>
          <p:cNvPr id="712857" name="AutoShape 153"/>
          <p:cNvSpPr>
            <a:spLocks noChangeArrowheads="1"/>
          </p:cNvSpPr>
          <p:nvPr/>
        </p:nvSpPr>
        <p:spPr bwMode="auto">
          <a:xfrm>
            <a:off x="2387600" y="3086100"/>
            <a:ext cx="314325" cy="792163"/>
          </a:xfrm>
          <a:prstGeom prst="downArrow">
            <a:avLst>
              <a:gd name="adj1" fmla="val 50000"/>
              <a:gd name="adj2" fmla="val 63005"/>
            </a:avLst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6086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010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Addressing: routing to another LAN</a:t>
            </a:r>
          </a:p>
        </p:txBody>
      </p:sp>
      <p:grpSp>
        <p:nvGrpSpPr>
          <p:cNvPr id="712834" name="Group 130"/>
          <p:cNvGrpSpPr>
            <a:grpSpLocks/>
          </p:cNvGrpSpPr>
          <p:nvPr/>
        </p:nvGrpSpPr>
        <p:grpSpPr bwMode="auto">
          <a:xfrm>
            <a:off x="534988" y="2686050"/>
            <a:ext cx="976312" cy="1460500"/>
            <a:chOff x="337" y="1692"/>
            <a:chExt cx="615" cy="920"/>
          </a:xfrm>
        </p:grpSpPr>
        <p:sp>
          <p:nvSpPr>
            <p:cNvPr id="134176" name="Freeform 65"/>
            <p:cNvSpPr>
              <a:spLocks/>
            </p:cNvSpPr>
            <p:nvPr/>
          </p:nvSpPr>
          <p:spPr bwMode="auto">
            <a:xfrm>
              <a:off x="348" y="1709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6114" name="Rectangle 67"/>
            <p:cNvSpPr>
              <a:spLocks noChangeArrowheads="1"/>
            </p:cNvSpPr>
            <p:nvPr/>
          </p:nvSpPr>
          <p:spPr bwMode="auto">
            <a:xfrm>
              <a:off x="344" y="1711"/>
              <a:ext cx="493" cy="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115" name="Text Box 68"/>
            <p:cNvSpPr txBox="1">
              <a:spLocks noChangeArrowheads="1"/>
            </p:cNvSpPr>
            <p:nvPr/>
          </p:nvSpPr>
          <p:spPr bwMode="auto">
            <a:xfrm>
              <a:off x="413" y="1692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 dirty="0" smtClean="0">
                <a:latin typeface="Arial" charset="0"/>
                <a:cs typeface="+mn-cs"/>
              </a:endParaRPr>
            </a:p>
            <a:p>
              <a:pPr algn="ctr">
                <a:defRPr/>
              </a:pPr>
              <a:endParaRPr lang="en-US" sz="1600" i="0" dirty="0" smtClean="0">
                <a:latin typeface="Arial" charset="0"/>
                <a:cs typeface="+mn-cs"/>
              </a:endParaRPr>
            </a:p>
            <a:p>
              <a:pPr algn="ctr">
                <a:defRPr/>
              </a:pPr>
              <a:r>
                <a:rPr lang="en-US" sz="1600" i="0" dirty="0" smtClean="0">
                  <a:latin typeface="Arial" charset="0"/>
                  <a:cs typeface="+mn-cs"/>
                </a:rPr>
                <a:t>IP</a:t>
              </a:r>
            </a:p>
            <a:p>
              <a:pPr algn="ctr">
                <a:defRPr/>
              </a:pPr>
              <a:r>
                <a:rPr lang="en-US" sz="1600" i="0" dirty="0" smtClean="0">
                  <a:latin typeface="Arial" charset="0"/>
                  <a:cs typeface="+mn-cs"/>
                </a:rPr>
                <a:t>Eth</a:t>
              </a:r>
            </a:p>
            <a:p>
              <a:pPr algn="ctr">
                <a:defRPr/>
              </a:pPr>
              <a:r>
                <a:rPr lang="en-US" sz="1600" i="0" dirty="0" smtClean="0">
                  <a:latin typeface="Arial" charset="0"/>
                  <a:cs typeface="+mn-cs"/>
                </a:rPr>
                <a:t>Phy</a:t>
              </a:r>
            </a:p>
          </p:txBody>
        </p:sp>
        <p:sp>
          <p:nvSpPr>
            <p:cNvPr id="46116" name="Line 69"/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117" name="Line 70"/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118" name="Line 71"/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119" name="Line 72"/>
            <p:cNvSpPr>
              <a:spLocks noChangeShapeType="1"/>
            </p:cNvSpPr>
            <p:nvPr/>
          </p:nvSpPr>
          <p:spPr bwMode="auto">
            <a:xfrm>
              <a:off x="337" y="2345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712855" name="Group 151"/>
          <p:cNvGrpSpPr>
            <a:grpSpLocks/>
          </p:cNvGrpSpPr>
          <p:nvPr/>
        </p:nvGrpSpPr>
        <p:grpSpPr bwMode="auto">
          <a:xfrm>
            <a:off x="1893888" y="2643188"/>
            <a:ext cx="2011362" cy="760412"/>
            <a:chOff x="1197" y="1665"/>
            <a:chExt cx="1267" cy="479"/>
          </a:xfrm>
        </p:grpSpPr>
        <p:grpSp>
          <p:nvGrpSpPr>
            <p:cNvPr id="134171" name="Group 150"/>
            <p:cNvGrpSpPr>
              <a:grpSpLocks/>
            </p:cNvGrpSpPr>
            <p:nvPr/>
          </p:nvGrpSpPr>
          <p:grpSpPr bwMode="auto">
            <a:xfrm>
              <a:off x="1231" y="1990"/>
              <a:ext cx="691" cy="154"/>
              <a:chOff x="1231" y="1990"/>
              <a:chExt cx="691" cy="154"/>
            </a:xfrm>
          </p:grpSpPr>
          <p:sp>
            <p:nvSpPr>
              <p:cNvPr id="46110" name="Rectangle 123"/>
              <p:cNvSpPr>
                <a:spLocks noChangeArrowheads="1"/>
              </p:cNvSpPr>
              <p:nvPr/>
            </p:nvSpPr>
            <p:spPr bwMode="auto">
              <a:xfrm>
                <a:off x="1231" y="1991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6111" name="Line 124"/>
              <p:cNvSpPr>
                <a:spLocks noChangeShapeType="1"/>
              </p:cNvSpPr>
              <p:nvPr/>
            </p:nvSpPr>
            <p:spPr bwMode="auto">
              <a:xfrm>
                <a:off x="1337" y="1990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6112" name="Line 125"/>
              <p:cNvSpPr>
                <a:spLocks noChangeShapeType="1"/>
              </p:cNvSpPr>
              <p:nvPr/>
            </p:nvSpPr>
            <p:spPr bwMode="auto">
              <a:xfrm>
                <a:off x="1427" y="1992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46109" name="Text Box 126"/>
            <p:cNvSpPr txBox="1">
              <a:spLocks noChangeArrowheads="1"/>
            </p:cNvSpPr>
            <p:nvPr/>
          </p:nvSpPr>
          <p:spPr bwMode="auto">
            <a:xfrm>
              <a:off x="1197" y="1665"/>
              <a:ext cx="12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IP src: 111.111.111.111</a:t>
              </a:r>
            </a:p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   IP dest: 222.222.222.222</a:t>
              </a:r>
            </a:p>
          </p:txBody>
        </p:sp>
      </p:grpSp>
      <p:grpSp>
        <p:nvGrpSpPr>
          <p:cNvPr id="712845" name="Group 141"/>
          <p:cNvGrpSpPr>
            <a:grpSpLocks/>
          </p:cNvGrpSpPr>
          <p:nvPr/>
        </p:nvGrpSpPr>
        <p:grpSpPr bwMode="auto">
          <a:xfrm>
            <a:off x="2027238" y="2903538"/>
            <a:ext cx="146050" cy="385762"/>
            <a:chOff x="1272" y="1762"/>
            <a:chExt cx="92" cy="243"/>
          </a:xfrm>
        </p:grpSpPr>
        <p:sp>
          <p:nvSpPr>
            <p:cNvPr id="46106" name="Line 127"/>
            <p:cNvSpPr>
              <a:spLocks noChangeShapeType="1"/>
            </p:cNvSpPr>
            <p:nvPr/>
          </p:nvSpPr>
          <p:spPr bwMode="auto">
            <a:xfrm>
              <a:off x="1272" y="1762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107" name="Line 128"/>
            <p:cNvSpPr>
              <a:spLocks noChangeShapeType="1"/>
            </p:cNvSpPr>
            <p:nvPr/>
          </p:nvSpPr>
          <p:spPr bwMode="auto">
            <a:xfrm>
              <a:off x="1364" y="1878"/>
              <a:ext cx="0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712847" name="Rectangle 143"/>
          <p:cNvSpPr>
            <a:spLocks noChangeArrowheads="1"/>
          </p:cNvSpPr>
          <p:nvPr/>
        </p:nvSpPr>
        <p:spPr bwMode="auto">
          <a:xfrm>
            <a:off x="706438" y="1084263"/>
            <a:ext cx="7772400" cy="55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latin typeface="Gill Sans MT" charset="0"/>
                <a:cs typeface="+mn-cs"/>
              </a:rPr>
              <a:t>A creates IP datagram with IP source A, destination B </a:t>
            </a:r>
          </a:p>
        </p:txBody>
      </p:sp>
      <p:sp>
        <p:nvSpPr>
          <p:cNvPr id="712848" name="Rectangle 144"/>
          <p:cNvSpPr>
            <a:spLocks noChangeArrowheads="1"/>
          </p:cNvSpPr>
          <p:nvPr/>
        </p:nvSpPr>
        <p:spPr bwMode="auto">
          <a:xfrm>
            <a:off x="719138" y="1441450"/>
            <a:ext cx="7772400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latin typeface="Gill Sans MT" charset="0"/>
                <a:cs typeface="+mn-cs"/>
              </a:rPr>
              <a:t>A creates link-layer frame with R's MAC address as </a:t>
            </a:r>
            <a:r>
              <a:rPr lang="en-US" sz="2000" i="0" dirty="0" smtClean="0">
                <a:latin typeface="Gill Sans MT" charset="0"/>
                <a:cs typeface="+mn-cs"/>
              </a:rPr>
              <a:t>destination address, </a:t>
            </a:r>
            <a:r>
              <a:rPr lang="en-US" sz="2000" i="0" dirty="0">
                <a:latin typeface="Gill Sans MT" charset="0"/>
                <a:cs typeface="+mn-cs"/>
              </a:rPr>
              <a:t>frame contains A-to-B IP datagram</a:t>
            </a:r>
            <a:endParaRPr lang="en-US" sz="2800" i="0" dirty="0">
              <a:latin typeface="Gill Sans MT" charset="0"/>
              <a:cs typeface="+mn-cs"/>
            </a:endParaRPr>
          </a:p>
        </p:txBody>
      </p:sp>
      <p:grpSp>
        <p:nvGrpSpPr>
          <p:cNvPr id="712856" name="Group 152"/>
          <p:cNvGrpSpPr>
            <a:grpSpLocks/>
          </p:cNvGrpSpPr>
          <p:nvPr/>
        </p:nvGrpSpPr>
        <p:grpSpPr bwMode="auto">
          <a:xfrm>
            <a:off x="1477963" y="2244725"/>
            <a:ext cx="2443162" cy="1519238"/>
            <a:chOff x="931" y="1414"/>
            <a:chExt cx="1539" cy="957"/>
          </a:xfrm>
        </p:grpSpPr>
        <p:sp>
          <p:nvSpPr>
            <p:cNvPr id="46094" name="Text Box 135"/>
            <p:cNvSpPr txBox="1">
              <a:spLocks noChangeArrowheads="1"/>
            </p:cNvSpPr>
            <p:nvPr/>
          </p:nvSpPr>
          <p:spPr bwMode="auto">
            <a:xfrm>
              <a:off x="931" y="1414"/>
              <a:ext cx="153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MAC src: 74-29-9C-E8-FF-55</a:t>
              </a:r>
            </a:p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   MAC dest: </a:t>
              </a:r>
              <a:r>
                <a:rPr lang="en-US" sz="1200" i="0" dirty="0" smtClean="0">
                  <a:solidFill>
                    <a:srgbClr val="FF0000"/>
                  </a:solidFill>
                  <a:latin typeface="Arial" charset="0"/>
                  <a:cs typeface="+mn-cs"/>
                </a:rPr>
                <a:t>E6-E9-00-17-BB-4B</a:t>
              </a:r>
            </a:p>
          </p:txBody>
        </p:sp>
        <p:grpSp>
          <p:nvGrpSpPr>
            <p:cNvPr id="134158" name="Group 145"/>
            <p:cNvGrpSpPr>
              <a:grpSpLocks/>
            </p:cNvGrpSpPr>
            <p:nvPr/>
          </p:nvGrpSpPr>
          <p:grpSpPr bwMode="auto"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46100" name="Rectangle 138"/>
              <p:cNvSpPr>
                <a:spLocks noChangeArrowheads="1"/>
              </p:cNvSpPr>
              <p:nvPr/>
            </p:nvSpPr>
            <p:spPr bwMode="auto"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6101" name="Rectangle 132"/>
              <p:cNvSpPr>
                <a:spLocks noChangeArrowheads="1"/>
              </p:cNvSpPr>
              <p:nvPr/>
            </p:nvSpPr>
            <p:spPr bwMode="auto"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6102" name="Line 133"/>
              <p:cNvSpPr>
                <a:spLocks noChangeShapeType="1"/>
              </p:cNvSpPr>
              <p:nvPr/>
            </p:nvSpPr>
            <p:spPr bwMode="auto">
              <a:xfrm>
                <a:off x="3180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6103" name="Line 134"/>
              <p:cNvSpPr>
                <a:spLocks noChangeShapeType="1"/>
              </p:cNvSpPr>
              <p:nvPr/>
            </p:nvSpPr>
            <p:spPr bwMode="auto">
              <a:xfrm>
                <a:off x="3276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6104" name="Line 139"/>
              <p:cNvSpPr>
                <a:spLocks noChangeShapeType="1"/>
              </p:cNvSpPr>
              <p:nvPr/>
            </p:nvSpPr>
            <p:spPr bwMode="auto">
              <a:xfrm>
                <a:off x="2910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6105" name="Line 140"/>
              <p:cNvSpPr>
                <a:spLocks noChangeShapeType="1"/>
              </p:cNvSpPr>
              <p:nvPr/>
            </p:nvSpPr>
            <p:spPr bwMode="auto">
              <a:xfrm>
                <a:off x="3006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46096" name="Line 146"/>
            <p:cNvSpPr>
              <a:spLocks noChangeShapeType="1"/>
            </p:cNvSpPr>
            <p:nvPr/>
          </p:nvSpPr>
          <p:spPr bwMode="auto">
            <a:xfrm flipV="1">
              <a:off x="1018" y="1576"/>
              <a:ext cx="2" cy="7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097" name="Line 147"/>
            <p:cNvSpPr>
              <a:spLocks noChangeShapeType="1"/>
            </p:cNvSpPr>
            <p:nvPr/>
          </p:nvSpPr>
          <p:spPr bwMode="auto">
            <a:xfrm flipV="1">
              <a:off x="1106" y="1680"/>
              <a:ext cx="0" cy="5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098" name="Line 148"/>
            <p:cNvSpPr>
              <a:spLocks noChangeShapeType="1"/>
            </p:cNvSpPr>
            <p:nvPr/>
          </p:nvSpPr>
          <p:spPr bwMode="auto">
            <a:xfrm flipH="1" flipV="1">
              <a:off x="1276" y="1812"/>
              <a:ext cx="2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099" name="Line 149"/>
            <p:cNvSpPr>
              <a:spLocks noChangeShapeType="1"/>
            </p:cNvSpPr>
            <p:nvPr/>
          </p:nvSpPr>
          <p:spPr bwMode="auto">
            <a:xfrm>
              <a:off x="1368" y="1924"/>
              <a:ext cx="2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pic>
        <p:nvPicPr>
          <p:cNvPr id="134156" name="Picture 15" descr="underline_base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79456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43</a:t>
            </a:fld>
            <a:endParaRPr lang="en-US" sz="1200" dirty="0">
              <a:latin typeface="Tahoma" charset="0"/>
            </a:endParaRPr>
          </a:p>
        </p:txBody>
      </p:sp>
      <p:sp>
        <p:nvSpPr>
          <p:cNvPr id="10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77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12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7128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2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12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2857" grpId="0" animBg="1"/>
      <p:bldP spid="71284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193" name="Group 163"/>
          <p:cNvGrpSpPr>
            <a:grpSpLocks/>
          </p:cNvGrpSpPr>
          <p:nvPr/>
        </p:nvGrpSpPr>
        <p:grpSpPr bwMode="auto">
          <a:xfrm>
            <a:off x="709613" y="3962400"/>
            <a:ext cx="8221662" cy="2349500"/>
            <a:chOff x="709613" y="3962400"/>
            <a:chExt cx="8221662" cy="2349500"/>
          </a:xfrm>
        </p:grpSpPr>
        <p:grpSp>
          <p:nvGrpSpPr>
            <p:cNvPr id="136236" name="Group 164"/>
            <p:cNvGrpSpPr>
              <a:grpSpLocks/>
            </p:cNvGrpSpPr>
            <p:nvPr/>
          </p:nvGrpSpPr>
          <p:grpSpPr bwMode="auto"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136295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6297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6298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225" name="Rectangle 43"/>
              <p:cNvSpPr>
                <a:spLocks noChangeArrowheads="1"/>
              </p:cNvSpPr>
              <p:nvPr/>
            </p:nvSpPr>
            <p:spPr bwMode="auto">
              <a:xfrm rot="16200000">
                <a:off x="7439930" y="4308572"/>
                <a:ext cx="126470" cy="19607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36237" name="Group 165"/>
            <p:cNvGrpSpPr>
              <a:grpSpLocks/>
            </p:cNvGrpSpPr>
            <p:nvPr/>
          </p:nvGrpSpPr>
          <p:grpSpPr bwMode="auto">
            <a:xfrm>
              <a:off x="1046480" y="3962400"/>
              <a:ext cx="1026163" cy="761428"/>
              <a:chOff x="1046480" y="3962400"/>
              <a:chExt cx="1026163" cy="761428"/>
            </a:xfrm>
          </p:grpSpPr>
          <p:sp>
            <p:nvSpPr>
              <p:cNvPr id="220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887" y="4300538"/>
                <a:ext cx="111125" cy="24765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36292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6293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6294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167" name="Text Box 4"/>
            <p:cNvSpPr txBox="1">
              <a:spLocks noChangeArrowheads="1"/>
            </p:cNvSpPr>
            <p:nvPr/>
          </p:nvSpPr>
          <p:spPr bwMode="auto">
            <a:xfrm>
              <a:off x="4224338" y="4381500"/>
              <a:ext cx="3762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n-lt"/>
                  <a:ea typeface="+mn-ea"/>
                  <a:cs typeface="+mn-cs"/>
                </a:rPr>
                <a:t>R</a:t>
              </a:r>
              <a:endParaRPr lang="en-US" i="0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152" name="Text Box 21"/>
            <p:cNvSpPr txBox="1">
              <a:spLocks noChangeArrowheads="1"/>
            </p:cNvSpPr>
            <p:nvPr/>
          </p:nvSpPr>
          <p:spPr bwMode="auto"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1A-23-F9-CD-06-9B</a:t>
              </a:r>
            </a:p>
          </p:txBody>
        </p:sp>
        <p:sp>
          <p:nvSpPr>
            <p:cNvPr id="47153" name="Text Box 22"/>
            <p:cNvSpPr txBox="1">
              <a:spLocks noChangeArrowheads="1"/>
            </p:cNvSpPr>
            <p:nvPr/>
          </p:nvSpPr>
          <p:spPr bwMode="auto"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222.222.222.220</a:t>
              </a:r>
            </a:p>
          </p:txBody>
        </p:sp>
        <p:grpSp>
          <p:nvGrpSpPr>
            <p:cNvPr id="136241" name="Group 23"/>
            <p:cNvGrpSpPr>
              <a:grpSpLocks/>
            </p:cNvGrpSpPr>
            <p:nvPr/>
          </p:nvGrpSpPr>
          <p:grpSpPr bwMode="auto"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47202" name="Text Box 24"/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 smtClean="0">
                    <a:latin typeface="Arial" charset="0"/>
                    <a:cs typeface="+mn-cs"/>
                  </a:rPr>
                  <a:t>111.111.111.110</a:t>
                </a:r>
              </a:p>
            </p:txBody>
          </p:sp>
          <p:sp>
            <p:nvSpPr>
              <p:cNvPr id="47203" name="Text Box 25"/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 smtClean="0">
                    <a:latin typeface="Arial" charset="0"/>
                    <a:cs typeface="+mn-cs"/>
                  </a:rPr>
                  <a:t>E6-E9-00-17-BB-4B</a:t>
                </a:r>
              </a:p>
            </p:txBody>
          </p:sp>
        </p:grpSp>
        <p:sp>
          <p:nvSpPr>
            <p:cNvPr id="47155" name="Text Box 26"/>
            <p:cNvSpPr txBox="1">
              <a:spLocks noChangeArrowheads="1"/>
            </p:cNvSpPr>
            <p:nvPr/>
          </p:nvSpPr>
          <p:spPr bwMode="auto"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CC-49-DE-D0-AB-7D</a:t>
              </a:r>
            </a:p>
          </p:txBody>
        </p:sp>
        <p:sp>
          <p:nvSpPr>
            <p:cNvPr id="47156" name="Text Box 27"/>
            <p:cNvSpPr txBox="1">
              <a:spLocks noChangeArrowheads="1"/>
            </p:cNvSpPr>
            <p:nvPr/>
          </p:nvSpPr>
          <p:spPr bwMode="auto">
            <a:xfrm>
              <a:off x="942975" y="5854700"/>
              <a:ext cx="13223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111.111.111.112</a:t>
              </a:r>
            </a:p>
          </p:txBody>
        </p:sp>
        <p:sp>
          <p:nvSpPr>
            <p:cNvPr id="47157" name="Text Box 30"/>
            <p:cNvSpPr txBox="1">
              <a:spLocks noChangeArrowheads="1"/>
            </p:cNvSpPr>
            <p:nvPr/>
          </p:nvSpPr>
          <p:spPr bwMode="auto">
            <a:xfrm>
              <a:off x="709613" y="4741863"/>
              <a:ext cx="1322387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111.111.111.111</a:t>
              </a:r>
            </a:p>
          </p:txBody>
        </p:sp>
        <p:sp>
          <p:nvSpPr>
            <p:cNvPr id="47158" name="Text Box 33"/>
            <p:cNvSpPr txBox="1">
              <a:spLocks noChangeArrowheads="1"/>
            </p:cNvSpPr>
            <p:nvPr/>
          </p:nvSpPr>
          <p:spPr bwMode="auto"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74-29-9C-E8-FF-55</a:t>
              </a:r>
            </a:p>
          </p:txBody>
        </p:sp>
        <p:sp>
          <p:nvSpPr>
            <p:cNvPr id="136246" name="Freeform 39"/>
            <p:cNvSpPr>
              <a:spLocks/>
            </p:cNvSpPr>
            <p:nvPr/>
          </p:nvSpPr>
          <p:spPr bwMode="auto">
            <a:xfrm>
              <a:off x="2365375" y="4437063"/>
              <a:ext cx="839788" cy="1069975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7160" name="Line 40"/>
            <p:cNvSpPr>
              <a:spLocks noChangeShapeType="1"/>
            </p:cNvSpPr>
            <p:nvPr/>
          </p:nvSpPr>
          <p:spPr bwMode="auto">
            <a:xfrm>
              <a:off x="2062163" y="4416425"/>
              <a:ext cx="438150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61" name="Line 41"/>
            <p:cNvSpPr>
              <a:spLocks noChangeShapeType="1"/>
            </p:cNvSpPr>
            <p:nvPr/>
          </p:nvSpPr>
          <p:spPr bwMode="auto">
            <a:xfrm flipV="1">
              <a:off x="2185988" y="5360988"/>
              <a:ext cx="231775" cy="255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62" name="Line 42"/>
            <p:cNvSpPr>
              <a:spLocks noChangeShapeType="1"/>
            </p:cNvSpPr>
            <p:nvPr/>
          </p:nvSpPr>
          <p:spPr bwMode="auto">
            <a:xfrm>
              <a:off x="3184525" y="4954588"/>
              <a:ext cx="584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63" name="Line 44"/>
            <p:cNvSpPr>
              <a:spLocks noChangeShapeType="1"/>
            </p:cNvSpPr>
            <p:nvPr/>
          </p:nvSpPr>
          <p:spPr bwMode="auto">
            <a:xfrm flipV="1">
              <a:off x="2101850" y="5711825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64" name="Line 45"/>
            <p:cNvSpPr>
              <a:spLocks noChangeShapeType="1"/>
            </p:cNvSpPr>
            <p:nvPr/>
          </p:nvSpPr>
          <p:spPr bwMode="auto">
            <a:xfrm flipH="1" flipV="1">
              <a:off x="1976438" y="4489450"/>
              <a:ext cx="0" cy="398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65" name="Line 46"/>
            <p:cNvSpPr>
              <a:spLocks noChangeShapeType="1"/>
            </p:cNvSpPr>
            <p:nvPr/>
          </p:nvSpPr>
          <p:spPr bwMode="auto">
            <a:xfrm>
              <a:off x="3854450" y="5021263"/>
              <a:ext cx="0" cy="750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66" name="Line 47"/>
            <p:cNvSpPr>
              <a:spLocks noChangeShapeType="1"/>
            </p:cNvSpPr>
            <p:nvPr/>
          </p:nvSpPr>
          <p:spPr bwMode="auto">
            <a:xfrm flipH="1" flipV="1">
              <a:off x="4935538" y="5011738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83" name="Text Box 58"/>
            <p:cNvSpPr txBox="1">
              <a:spLocks noChangeArrowheads="1"/>
            </p:cNvSpPr>
            <p:nvPr/>
          </p:nvSpPr>
          <p:spPr bwMode="auto">
            <a:xfrm>
              <a:off x="719138" y="4156075"/>
              <a:ext cx="390525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j-lt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47168" name="Line 60"/>
            <p:cNvSpPr>
              <a:spLocks noChangeShapeType="1"/>
            </p:cNvSpPr>
            <p:nvPr/>
          </p:nvSpPr>
          <p:spPr bwMode="auto">
            <a:xfrm>
              <a:off x="5045075" y="4921250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36256" name="Group 63"/>
            <p:cNvGrpSpPr>
              <a:grpSpLocks/>
            </p:cNvGrpSpPr>
            <p:nvPr/>
          </p:nvGrpSpPr>
          <p:grpSpPr bwMode="auto">
            <a:xfrm>
              <a:off x="7372350" y="4845050"/>
              <a:ext cx="1558925" cy="460375"/>
              <a:chOff x="4351" y="2786"/>
              <a:chExt cx="982" cy="290"/>
            </a:xfrm>
          </p:grpSpPr>
          <p:sp>
            <p:nvSpPr>
              <p:cNvPr id="47200" name="Text Box 64"/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 smtClean="0">
                    <a:latin typeface="Arial" charset="0"/>
                    <a:cs typeface="+mn-cs"/>
                  </a:rPr>
                  <a:t>222.222.222.222</a:t>
                </a:r>
              </a:p>
            </p:txBody>
          </p:sp>
          <p:sp>
            <p:nvSpPr>
              <p:cNvPr id="47201" name="Text Box 65"/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982" cy="1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 smtClean="0">
                    <a:latin typeface="Arial" charset="0"/>
                    <a:cs typeface="+mn-cs"/>
                  </a:rPr>
                  <a:t>49-BD-D2-C7-56-2A</a:t>
                </a:r>
              </a:p>
            </p:txBody>
          </p:sp>
        </p:grpSp>
        <p:sp>
          <p:nvSpPr>
            <p:cNvPr id="47170" name="Line 67"/>
            <p:cNvSpPr>
              <a:spLocks noChangeShapeType="1"/>
            </p:cNvSpPr>
            <p:nvPr/>
          </p:nvSpPr>
          <p:spPr bwMode="auto">
            <a:xfrm flipV="1">
              <a:off x="6943725" y="4416425"/>
              <a:ext cx="4508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71" name="Line 68"/>
            <p:cNvSpPr>
              <a:spLocks noChangeShapeType="1"/>
            </p:cNvSpPr>
            <p:nvPr/>
          </p:nvSpPr>
          <p:spPr bwMode="auto">
            <a:xfrm flipH="1" flipV="1">
              <a:off x="7469188" y="4492625"/>
              <a:ext cx="11112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72" name="Text Box 71"/>
            <p:cNvSpPr txBox="1">
              <a:spLocks noChangeArrowheads="1"/>
            </p:cNvSpPr>
            <p:nvPr/>
          </p:nvSpPr>
          <p:spPr bwMode="auto"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222.222.222.221</a:t>
              </a:r>
            </a:p>
          </p:txBody>
        </p:sp>
        <p:sp>
          <p:nvSpPr>
            <p:cNvPr id="47173" name="Text Box 72"/>
            <p:cNvSpPr txBox="1">
              <a:spLocks noChangeArrowheads="1"/>
            </p:cNvSpPr>
            <p:nvPr/>
          </p:nvSpPr>
          <p:spPr bwMode="auto"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88-B2-2F-54-1A-0F</a:t>
              </a:r>
            </a:p>
          </p:txBody>
        </p:sp>
        <p:sp>
          <p:nvSpPr>
            <p:cNvPr id="47174" name="Line 73"/>
            <p:cNvSpPr>
              <a:spLocks noChangeShapeType="1"/>
            </p:cNvSpPr>
            <p:nvPr/>
          </p:nvSpPr>
          <p:spPr bwMode="auto">
            <a:xfrm flipH="1" flipV="1">
              <a:off x="6873875" y="5313363"/>
              <a:ext cx="254000" cy="250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75" name="Line 74"/>
            <p:cNvSpPr>
              <a:spLocks noChangeShapeType="1"/>
            </p:cNvSpPr>
            <p:nvPr/>
          </p:nvSpPr>
          <p:spPr bwMode="auto">
            <a:xfrm flipH="1">
              <a:off x="7208838" y="5654675"/>
              <a:ext cx="4762" cy="201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36263" name="Freeform 75"/>
            <p:cNvSpPr>
              <a:spLocks/>
            </p:cNvSpPr>
            <p:nvPr/>
          </p:nvSpPr>
          <p:spPr bwMode="auto">
            <a:xfrm>
              <a:off x="6203950" y="4440238"/>
              <a:ext cx="765175" cy="1081088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93" name="Text Box 76"/>
            <p:cNvSpPr txBox="1">
              <a:spLocks noChangeArrowheads="1"/>
            </p:cNvSpPr>
            <p:nvPr/>
          </p:nvSpPr>
          <p:spPr bwMode="auto">
            <a:xfrm>
              <a:off x="8307388" y="4073525"/>
              <a:ext cx="357187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j-lt"/>
                  <a:ea typeface="+mn-ea"/>
                  <a:cs typeface="+mn-cs"/>
                </a:rPr>
                <a:t>B</a:t>
              </a:r>
            </a:p>
          </p:txBody>
        </p:sp>
        <p:grpSp>
          <p:nvGrpSpPr>
            <p:cNvPr id="136265" name="Group 193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136283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6285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5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6286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213" name="Rectangle 43"/>
              <p:cNvSpPr>
                <a:spLocks noChangeArrowheads="1"/>
              </p:cNvSpPr>
              <p:nvPr/>
            </p:nvSpPr>
            <p:spPr bwMode="auto">
              <a:xfrm rot="16200000">
                <a:off x="7438232" y="4309268"/>
                <a:ext cx="127000" cy="195263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36266" name="Group 194"/>
            <p:cNvGrpSpPr>
              <a:grpSpLocks/>
            </p:cNvGrpSpPr>
            <p:nvPr/>
          </p:nvGrpSpPr>
          <p:grpSpPr bwMode="auto">
            <a:xfrm>
              <a:off x="3757931" y="4714240"/>
              <a:ext cx="1291589" cy="426719"/>
              <a:chOff x="4011931" y="3379152"/>
              <a:chExt cx="1262062" cy="390207"/>
            </a:xfrm>
          </p:grpSpPr>
          <p:sp>
            <p:nvSpPr>
              <p:cNvPr id="201" name="Rectangle 43"/>
              <p:cNvSpPr>
                <a:spLocks noChangeArrowheads="1"/>
              </p:cNvSpPr>
              <p:nvPr/>
            </p:nvSpPr>
            <p:spPr bwMode="auto">
              <a:xfrm rot="16200000">
                <a:off x="5112705" y="3476529"/>
                <a:ext cx="127747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36273" name="Group 1185"/>
              <p:cNvGrpSpPr>
                <a:grpSpLocks/>
              </p:cNvGrpSpPr>
              <p:nvPr/>
            </p:nvGrpSpPr>
            <p:grpSpPr bwMode="auto"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136275" name="Oval 407"/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136276" name="Rectangle 410"/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136277" name="Oval 411"/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grpSp>
              <p:nvGrpSpPr>
                <p:cNvPr id="136278" name="Group 1189"/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136281" name="Freeform 1190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36282" name="Freeform 1191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47192" name="Line 1192"/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47193" name="Line 1193"/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203" name="Rectangle 43"/>
              <p:cNvSpPr>
                <a:spLocks noChangeArrowheads="1"/>
              </p:cNvSpPr>
              <p:nvPr/>
            </p:nvSpPr>
            <p:spPr bwMode="auto">
              <a:xfrm rot="16200000">
                <a:off x="4046200" y="3485965"/>
                <a:ext cx="126295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36267" name="Group 195"/>
            <p:cNvGrpSpPr>
              <a:grpSpLocks/>
            </p:cNvGrpSpPr>
            <p:nvPr/>
          </p:nvGrpSpPr>
          <p:grpSpPr bwMode="auto">
            <a:xfrm>
              <a:off x="1483360" y="5313680"/>
              <a:ext cx="701043" cy="517588"/>
              <a:chOff x="1046480" y="3962400"/>
              <a:chExt cx="1026163" cy="761428"/>
            </a:xfrm>
          </p:grpSpPr>
          <p:sp>
            <p:nvSpPr>
              <p:cNvPr id="197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438" y="4298853"/>
                <a:ext cx="109762" cy="24863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36269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6270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6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6271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</p:grpSp>
      <p:sp>
        <p:nvSpPr>
          <p:cNvPr id="47109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010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Addressing: routing to another LAN</a:t>
            </a:r>
          </a:p>
        </p:txBody>
      </p:sp>
      <p:grpSp>
        <p:nvGrpSpPr>
          <p:cNvPr id="714811" name="Group 59"/>
          <p:cNvGrpSpPr>
            <a:grpSpLocks/>
          </p:cNvGrpSpPr>
          <p:nvPr/>
        </p:nvGrpSpPr>
        <p:grpSpPr bwMode="auto">
          <a:xfrm>
            <a:off x="534988" y="2686050"/>
            <a:ext cx="976312" cy="1460500"/>
            <a:chOff x="337" y="1692"/>
            <a:chExt cx="615" cy="920"/>
          </a:xfrm>
        </p:grpSpPr>
        <p:sp>
          <p:nvSpPr>
            <p:cNvPr id="136229" name="Freeform 60"/>
            <p:cNvSpPr>
              <a:spLocks/>
            </p:cNvSpPr>
            <p:nvPr/>
          </p:nvSpPr>
          <p:spPr bwMode="auto">
            <a:xfrm>
              <a:off x="348" y="1709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7143" name="Rectangle 61"/>
            <p:cNvSpPr>
              <a:spLocks noChangeArrowheads="1"/>
            </p:cNvSpPr>
            <p:nvPr/>
          </p:nvSpPr>
          <p:spPr bwMode="auto">
            <a:xfrm>
              <a:off x="344" y="1711"/>
              <a:ext cx="493" cy="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44" name="Text Box 62"/>
            <p:cNvSpPr txBox="1">
              <a:spLocks noChangeArrowheads="1"/>
            </p:cNvSpPr>
            <p:nvPr/>
          </p:nvSpPr>
          <p:spPr bwMode="auto">
            <a:xfrm>
              <a:off x="413" y="1692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 dirty="0" smtClean="0">
                <a:latin typeface="Arial" charset="0"/>
                <a:cs typeface="+mn-cs"/>
              </a:endParaRPr>
            </a:p>
            <a:p>
              <a:pPr algn="ctr">
                <a:defRPr/>
              </a:pPr>
              <a:endParaRPr lang="en-US" sz="1600" i="0" dirty="0" smtClean="0">
                <a:latin typeface="Arial" charset="0"/>
                <a:cs typeface="+mn-cs"/>
              </a:endParaRPr>
            </a:p>
            <a:p>
              <a:pPr algn="ctr">
                <a:defRPr/>
              </a:pPr>
              <a:r>
                <a:rPr lang="en-US" sz="1600" i="0" dirty="0" smtClean="0">
                  <a:latin typeface="Arial" charset="0"/>
                  <a:cs typeface="+mn-cs"/>
                </a:rPr>
                <a:t>IP</a:t>
              </a:r>
            </a:p>
            <a:p>
              <a:pPr algn="ctr">
                <a:defRPr/>
              </a:pPr>
              <a:r>
                <a:rPr lang="en-US" sz="1600" i="0" dirty="0" smtClean="0">
                  <a:latin typeface="Arial" charset="0"/>
                  <a:cs typeface="+mn-cs"/>
                </a:rPr>
                <a:t>Eth</a:t>
              </a:r>
            </a:p>
            <a:p>
              <a:pPr algn="ctr">
                <a:defRPr/>
              </a:pPr>
              <a:r>
                <a:rPr lang="en-US" sz="1600" i="0" dirty="0" smtClean="0">
                  <a:latin typeface="Arial" charset="0"/>
                  <a:cs typeface="+mn-cs"/>
                </a:rPr>
                <a:t>Phy</a:t>
              </a:r>
            </a:p>
          </p:txBody>
        </p:sp>
        <p:sp>
          <p:nvSpPr>
            <p:cNvPr id="47145" name="Line 63"/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46" name="Line 64"/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47" name="Line 65"/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48" name="Line 66"/>
            <p:cNvSpPr>
              <a:spLocks noChangeShapeType="1"/>
            </p:cNvSpPr>
            <p:nvPr/>
          </p:nvSpPr>
          <p:spPr bwMode="auto">
            <a:xfrm>
              <a:off x="337" y="2345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47111" name="Rectangle 76"/>
          <p:cNvSpPr>
            <a:spLocks noChangeArrowheads="1"/>
          </p:cNvSpPr>
          <p:nvPr/>
        </p:nvSpPr>
        <p:spPr bwMode="auto">
          <a:xfrm>
            <a:off x="706438" y="1084263"/>
            <a:ext cx="77724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latin typeface="Gill Sans MT" charset="0"/>
                <a:cs typeface="+mn-cs"/>
              </a:rPr>
              <a:t>frame sent from A to R</a:t>
            </a:r>
          </a:p>
        </p:txBody>
      </p:sp>
      <p:grpSp>
        <p:nvGrpSpPr>
          <p:cNvPr id="714820" name="Group 68"/>
          <p:cNvGrpSpPr>
            <a:grpSpLocks/>
          </p:cNvGrpSpPr>
          <p:nvPr/>
        </p:nvGrpSpPr>
        <p:grpSpPr bwMode="auto">
          <a:xfrm>
            <a:off x="2713038" y="3265488"/>
            <a:ext cx="1096962" cy="244475"/>
            <a:chOff x="1231" y="1990"/>
            <a:chExt cx="691" cy="154"/>
          </a:xfrm>
        </p:grpSpPr>
        <p:sp>
          <p:nvSpPr>
            <p:cNvPr id="47139" name="Rectangle 69"/>
            <p:cNvSpPr>
              <a:spLocks noChangeArrowheads="1"/>
            </p:cNvSpPr>
            <p:nvPr/>
          </p:nvSpPr>
          <p:spPr bwMode="auto">
            <a:xfrm>
              <a:off x="1231" y="1991"/>
              <a:ext cx="691" cy="1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40" name="Line 70"/>
            <p:cNvSpPr>
              <a:spLocks noChangeShapeType="1"/>
            </p:cNvSpPr>
            <p:nvPr/>
          </p:nvSpPr>
          <p:spPr bwMode="auto">
            <a:xfrm>
              <a:off x="1337" y="1990"/>
              <a:ext cx="0" cy="152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41" name="Line 71"/>
            <p:cNvSpPr>
              <a:spLocks noChangeShapeType="1"/>
            </p:cNvSpPr>
            <p:nvPr/>
          </p:nvSpPr>
          <p:spPr bwMode="auto">
            <a:xfrm>
              <a:off x="1427" y="1992"/>
              <a:ext cx="0" cy="152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714852" name="Group 100"/>
          <p:cNvGrpSpPr>
            <a:grpSpLocks/>
          </p:cNvGrpSpPr>
          <p:nvPr/>
        </p:nvGrpSpPr>
        <p:grpSpPr bwMode="auto">
          <a:xfrm>
            <a:off x="3952875" y="2767013"/>
            <a:ext cx="895350" cy="2038350"/>
            <a:chOff x="2823" y="1545"/>
            <a:chExt cx="564" cy="1284"/>
          </a:xfrm>
        </p:grpSpPr>
        <p:sp>
          <p:nvSpPr>
            <p:cNvPr id="136221" name="Freeform 93"/>
            <p:cNvSpPr>
              <a:spLocks/>
            </p:cNvSpPr>
            <p:nvPr/>
          </p:nvSpPr>
          <p:spPr bwMode="auto">
            <a:xfrm>
              <a:off x="2823" y="2265"/>
              <a:ext cx="564" cy="564"/>
            </a:xfrm>
            <a:custGeom>
              <a:avLst/>
              <a:gdLst>
                <a:gd name="T0" fmla="*/ 564 w 564"/>
                <a:gd name="T1" fmla="*/ 0 h 564"/>
                <a:gd name="T2" fmla="*/ 287 w 564"/>
                <a:gd name="T3" fmla="*/ 564 h 564"/>
                <a:gd name="T4" fmla="*/ 0 w 564"/>
                <a:gd name="T5" fmla="*/ 0 h 564"/>
                <a:gd name="T6" fmla="*/ 564 w 564"/>
                <a:gd name="T7" fmla="*/ 0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64" h="564">
                  <a:moveTo>
                    <a:pt x="564" y="0"/>
                  </a:moveTo>
                  <a:lnTo>
                    <a:pt x="287" y="564"/>
                  </a:lnTo>
                  <a:lnTo>
                    <a:pt x="0" y="0"/>
                  </a:lnTo>
                  <a:lnTo>
                    <a:pt x="56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7135" name="Rectangle 94"/>
            <p:cNvSpPr>
              <a:spLocks noChangeArrowheads="1"/>
            </p:cNvSpPr>
            <p:nvPr/>
          </p:nvSpPr>
          <p:spPr bwMode="auto">
            <a:xfrm>
              <a:off x="2872" y="1877"/>
              <a:ext cx="493" cy="47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36" name="Text Box 95"/>
            <p:cNvSpPr txBox="1">
              <a:spLocks noChangeArrowheads="1"/>
            </p:cNvSpPr>
            <p:nvPr/>
          </p:nvSpPr>
          <p:spPr bwMode="auto">
            <a:xfrm>
              <a:off x="2941" y="1545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 dirty="0" smtClean="0">
                <a:latin typeface="Arial" charset="0"/>
                <a:cs typeface="+mn-cs"/>
              </a:endParaRPr>
            </a:p>
            <a:p>
              <a:pPr algn="ctr">
                <a:defRPr/>
              </a:pPr>
              <a:endParaRPr lang="en-US" sz="1600" i="0" dirty="0" smtClean="0">
                <a:latin typeface="Arial" charset="0"/>
                <a:cs typeface="+mn-cs"/>
              </a:endParaRPr>
            </a:p>
            <a:p>
              <a:pPr algn="ctr">
                <a:defRPr/>
              </a:pPr>
              <a:r>
                <a:rPr lang="en-US" sz="1600" i="0" dirty="0" smtClean="0">
                  <a:latin typeface="Arial" charset="0"/>
                  <a:cs typeface="+mn-cs"/>
                </a:rPr>
                <a:t>IP</a:t>
              </a:r>
            </a:p>
            <a:p>
              <a:pPr algn="ctr">
                <a:defRPr/>
              </a:pPr>
              <a:r>
                <a:rPr lang="en-US" sz="1600" i="0" dirty="0" smtClean="0">
                  <a:latin typeface="Arial" charset="0"/>
                  <a:cs typeface="+mn-cs"/>
                </a:rPr>
                <a:t>Eth</a:t>
              </a:r>
            </a:p>
            <a:p>
              <a:pPr algn="ctr">
                <a:defRPr/>
              </a:pPr>
              <a:r>
                <a:rPr lang="en-US" sz="1600" i="0" dirty="0" smtClean="0">
                  <a:latin typeface="Arial" charset="0"/>
                  <a:cs typeface="+mn-cs"/>
                </a:rPr>
                <a:t>Phy</a:t>
              </a:r>
            </a:p>
          </p:txBody>
        </p:sp>
        <p:sp>
          <p:nvSpPr>
            <p:cNvPr id="47137" name="Line 98"/>
            <p:cNvSpPr>
              <a:spLocks noChangeShapeType="1"/>
            </p:cNvSpPr>
            <p:nvPr/>
          </p:nvSpPr>
          <p:spPr bwMode="auto">
            <a:xfrm>
              <a:off x="2868" y="2039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38" name="Line 99"/>
            <p:cNvSpPr>
              <a:spLocks noChangeShapeType="1"/>
            </p:cNvSpPr>
            <p:nvPr/>
          </p:nvSpPr>
          <p:spPr bwMode="auto">
            <a:xfrm>
              <a:off x="2865" y="21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714853" name="Rectangle 101"/>
          <p:cNvSpPr>
            <a:spLocks noChangeArrowheads="1"/>
          </p:cNvSpPr>
          <p:nvPr/>
        </p:nvSpPr>
        <p:spPr bwMode="auto">
          <a:xfrm>
            <a:off x="709613" y="1439863"/>
            <a:ext cx="77724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latin typeface="Gill Sans MT" charset="0"/>
                <a:cs typeface="+mn-cs"/>
              </a:rPr>
              <a:t>frame received at R, datagram removed, passed up to IP</a:t>
            </a:r>
          </a:p>
        </p:txBody>
      </p:sp>
      <p:grpSp>
        <p:nvGrpSpPr>
          <p:cNvPr id="714883" name="Group 131"/>
          <p:cNvGrpSpPr>
            <a:grpSpLocks/>
          </p:cNvGrpSpPr>
          <p:nvPr/>
        </p:nvGrpSpPr>
        <p:grpSpPr bwMode="auto">
          <a:xfrm>
            <a:off x="1477963" y="2244725"/>
            <a:ext cx="2443162" cy="1519238"/>
            <a:chOff x="931" y="1414"/>
            <a:chExt cx="1539" cy="957"/>
          </a:xfrm>
        </p:grpSpPr>
        <p:sp>
          <p:nvSpPr>
            <p:cNvPr id="47121" name="Text Box 79"/>
            <p:cNvSpPr txBox="1">
              <a:spLocks noChangeArrowheads="1"/>
            </p:cNvSpPr>
            <p:nvPr/>
          </p:nvSpPr>
          <p:spPr bwMode="auto">
            <a:xfrm>
              <a:off x="931" y="1414"/>
              <a:ext cx="153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MAC src: 74-29-9C-E8-FF-55</a:t>
              </a:r>
            </a:p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   MAC dest: E6-E9-00-17-BB-4B</a:t>
              </a:r>
            </a:p>
          </p:txBody>
        </p:sp>
        <p:grpSp>
          <p:nvGrpSpPr>
            <p:cNvPr id="136209" name="Group 80"/>
            <p:cNvGrpSpPr>
              <a:grpSpLocks/>
            </p:cNvGrpSpPr>
            <p:nvPr/>
          </p:nvGrpSpPr>
          <p:grpSpPr bwMode="auto"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47128" name="Rectangle 81"/>
              <p:cNvSpPr>
                <a:spLocks noChangeArrowheads="1"/>
              </p:cNvSpPr>
              <p:nvPr/>
            </p:nvSpPr>
            <p:spPr bwMode="auto"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7129" name="Rectangle 82"/>
              <p:cNvSpPr>
                <a:spLocks noChangeArrowheads="1"/>
              </p:cNvSpPr>
              <p:nvPr/>
            </p:nvSpPr>
            <p:spPr bwMode="auto"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7130" name="Line 83"/>
              <p:cNvSpPr>
                <a:spLocks noChangeShapeType="1"/>
              </p:cNvSpPr>
              <p:nvPr/>
            </p:nvSpPr>
            <p:spPr bwMode="auto">
              <a:xfrm>
                <a:off x="3180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7131" name="Line 84"/>
              <p:cNvSpPr>
                <a:spLocks noChangeShapeType="1"/>
              </p:cNvSpPr>
              <p:nvPr/>
            </p:nvSpPr>
            <p:spPr bwMode="auto">
              <a:xfrm>
                <a:off x="3276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7132" name="Line 85"/>
              <p:cNvSpPr>
                <a:spLocks noChangeShapeType="1"/>
              </p:cNvSpPr>
              <p:nvPr/>
            </p:nvSpPr>
            <p:spPr bwMode="auto">
              <a:xfrm>
                <a:off x="2910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7133" name="Line 86"/>
              <p:cNvSpPr>
                <a:spLocks noChangeShapeType="1"/>
              </p:cNvSpPr>
              <p:nvPr/>
            </p:nvSpPr>
            <p:spPr bwMode="auto">
              <a:xfrm>
                <a:off x="3006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47123" name="Line 87"/>
            <p:cNvSpPr>
              <a:spLocks noChangeShapeType="1"/>
            </p:cNvSpPr>
            <p:nvPr/>
          </p:nvSpPr>
          <p:spPr bwMode="auto">
            <a:xfrm flipV="1">
              <a:off x="1018" y="1576"/>
              <a:ext cx="2" cy="7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24" name="Line 88"/>
            <p:cNvSpPr>
              <a:spLocks noChangeShapeType="1"/>
            </p:cNvSpPr>
            <p:nvPr/>
          </p:nvSpPr>
          <p:spPr bwMode="auto">
            <a:xfrm flipV="1">
              <a:off x="1106" y="1680"/>
              <a:ext cx="0" cy="5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25" name="Line 89"/>
            <p:cNvSpPr>
              <a:spLocks noChangeShapeType="1"/>
            </p:cNvSpPr>
            <p:nvPr/>
          </p:nvSpPr>
          <p:spPr bwMode="auto">
            <a:xfrm flipH="1" flipV="1">
              <a:off x="1276" y="1812"/>
              <a:ext cx="2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26" name="Line 90"/>
            <p:cNvSpPr>
              <a:spLocks noChangeShapeType="1"/>
            </p:cNvSpPr>
            <p:nvPr/>
          </p:nvSpPr>
          <p:spPr bwMode="auto">
            <a:xfrm>
              <a:off x="1368" y="1924"/>
              <a:ext cx="2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27" name="Text Box 130"/>
            <p:cNvSpPr txBox="1">
              <a:spLocks noChangeArrowheads="1"/>
            </p:cNvSpPr>
            <p:nvPr/>
          </p:nvSpPr>
          <p:spPr bwMode="auto">
            <a:xfrm>
              <a:off x="1193" y="1665"/>
              <a:ext cx="12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IP src: 111.111.111.111</a:t>
              </a:r>
            </a:p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   IP dest: 222.222.222.222</a:t>
              </a:r>
            </a:p>
          </p:txBody>
        </p:sp>
      </p:grpSp>
      <p:grpSp>
        <p:nvGrpSpPr>
          <p:cNvPr id="714898" name="Group 146"/>
          <p:cNvGrpSpPr>
            <a:grpSpLocks/>
          </p:cNvGrpSpPr>
          <p:nvPr/>
        </p:nvGrpSpPr>
        <p:grpSpPr bwMode="auto">
          <a:xfrm>
            <a:off x="2667000" y="2435225"/>
            <a:ext cx="2011363" cy="979488"/>
            <a:chOff x="4493" y="1480"/>
            <a:chExt cx="1267" cy="617"/>
          </a:xfrm>
        </p:grpSpPr>
        <p:sp>
          <p:nvSpPr>
            <p:cNvPr id="47118" name="Line 143"/>
            <p:cNvSpPr>
              <a:spLocks noChangeShapeType="1"/>
            </p:cNvSpPr>
            <p:nvPr/>
          </p:nvSpPr>
          <p:spPr bwMode="auto">
            <a:xfrm flipH="1" flipV="1">
              <a:off x="4576" y="1627"/>
              <a:ext cx="2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19" name="Line 144"/>
            <p:cNvSpPr>
              <a:spLocks noChangeShapeType="1"/>
            </p:cNvSpPr>
            <p:nvPr/>
          </p:nvSpPr>
          <p:spPr bwMode="auto">
            <a:xfrm>
              <a:off x="4668" y="1739"/>
              <a:ext cx="2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20" name="Text Box 145"/>
            <p:cNvSpPr txBox="1">
              <a:spLocks noChangeArrowheads="1"/>
            </p:cNvSpPr>
            <p:nvPr/>
          </p:nvSpPr>
          <p:spPr bwMode="auto">
            <a:xfrm>
              <a:off x="4493" y="1480"/>
              <a:ext cx="12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IP src: 111.111.111.111</a:t>
              </a:r>
            </a:p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   IP dest: 222.222.222.222</a:t>
              </a:r>
            </a:p>
          </p:txBody>
        </p:sp>
      </p:grpSp>
      <p:pic>
        <p:nvPicPr>
          <p:cNvPr id="136204" name="Picture 15" descr="underline_base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76358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44</a:t>
            </a:fld>
            <a:endParaRPr lang="en-US" sz="1200" dirty="0">
              <a:latin typeface="Tahoma" charset="0"/>
            </a:endParaRPr>
          </a:p>
        </p:txBody>
      </p:sp>
      <p:sp>
        <p:nvSpPr>
          <p:cNvPr id="10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709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96296E-6 L -8.33333E-7 0.13334 L 0.04045 0.16297 L 0.08629 0.16297 L 0.08524 0.01482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7148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06" y="8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7148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4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1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7148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4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14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485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241" name="Group 100"/>
          <p:cNvGrpSpPr>
            <a:grpSpLocks/>
          </p:cNvGrpSpPr>
          <p:nvPr/>
        </p:nvGrpSpPr>
        <p:grpSpPr bwMode="auto">
          <a:xfrm>
            <a:off x="709613" y="3962400"/>
            <a:ext cx="8221662" cy="2349500"/>
            <a:chOff x="709613" y="3962400"/>
            <a:chExt cx="8221662" cy="2349500"/>
          </a:xfrm>
        </p:grpSpPr>
        <p:grpSp>
          <p:nvGrpSpPr>
            <p:cNvPr id="138285" name="Group 101"/>
            <p:cNvGrpSpPr>
              <a:grpSpLocks/>
            </p:cNvGrpSpPr>
            <p:nvPr/>
          </p:nvGrpSpPr>
          <p:grpSpPr bwMode="auto"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138344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8346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8347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162" name="Rectangle 43"/>
              <p:cNvSpPr>
                <a:spLocks noChangeArrowheads="1"/>
              </p:cNvSpPr>
              <p:nvPr/>
            </p:nvSpPr>
            <p:spPr bwMode="auto">
              <a:xfrm rot="16200000">
                <a:off x="7439930" y="4308572"/>
                <a:ext cx="126470" cy="19607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38286" name="Group 102"/>
            <p:cNvGrpSpPr>
              <a:grpSpLocks/>
            </p:cNvGrpSpPr>
            <p:nvPr/>
          </p:nvGrpSpPr>
          <p:grpSpPr bwMode="auto">
            <a:xfrm>
              <a:off x="1046480" y="3962400"/>
              <a:ext cx="1026163" cy="761428"/>
              <a:chOff x="1046480" y="3962400"/>
              <a:chExt cx="1026163" cy="761428"/>
            </a:xfrm>
          </p:grpSpPr>
          <p:sp>
            <p:nvSpPr>
              <p:cNvPr id="157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887" y="4300538"/>
                <a:ext cx="111125" cy="24765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38341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8342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8343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104" name="Text Box 4"/>
            <p:cNvSpPr txBox="1">
              <a:spLocks noChangeArrowheads="1"/>
            </p:cNvSpPr>
            <p:nvPr/>
          </p:nvSpPr>
          <p:spPr bwMode="auto">
            <a:xfrm>
              <a:off x="4224338" y="4381500"/>
              <a:ext cx="3762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n-lt"/>
                  <a:ea typeface="+mn-ea"/>
                  <a:cs typeface="+mn-cs"/>
                </a:rPr>
                <a:t>R</a:t>
              </a:r>
              <a:endParaRPr lang="en-US" i="0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177" name="Text Box 21"/>
            <p:cNvSpPr txBox="1">
              <a:spLocks noChangeArrowheads="1"/>
            </p:cNvSpPr>
            <p:nvPr/>
          </p:nvSpPr>
          <p:spPr bwMode="auto"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1A-23-F9-CD-06-9B</a:t>
              </a:r>
            </a:p>
          </p:txBody>
        </p:sp>
        <p:sp>
          <p:nvSpPr>
            <p:cNvPr id="48178" name="Text Box 22"/>
            <p:cNvSpPr txBox="1">
              <a:spLocks noChangeArrowheads="1"/>
            </p:cNvSpPr>
            <p:nvPr/>
          </p:nvSpPr>
          <p:spPr bwMode="auto"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222.222.222.220</a:t>
              </a:r>
            </a:p>
          </p:txBody>
        </p:sp>
        <p:grpSp>
          <p:nvGrpSpPr>
            <p:cNvPr id="138290" name="Group 23"/>
            <p:cNvGrpSpPr>
              <a:grpSpLocks/>
            </p:cNvGrpSpPr>
            <p:nvPr/>
          </p:nvGrpSpPr>
          <p:grpSpPr bwMode="auto"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48227" name="Text Box 24"/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 smtClean="0">
                    <a:latin typeface="Arial" charset="0"/>
                    <a:cs typeface="+mn-cs"/>
                  </a:rPr>
                  <a:t>111.111.111.110</a:t>
                </a:r>
              </a:p>
            </p:txBody>
          </p:sp>
          <p:sp>
            <p:nvSpPr>
              <p:cNvPr id="48228" name="Text Box 25"/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 smtClean="0">
                    <a:latin typeface="Arial" charset="0"/>
                    <a:cs typeface="+mn-cs"/>
                  </a:rPr>
                  <a:t>E6-E9-00-17-BB-4B</a:t>
                </a:r>
              </a:p>
            </p:txBody>
          </p:sp>
        </p:grpSp>
        <p:sp>
          <p:nvSpPr>
            <p:cNvPr id="48180" name="Text Box 26"/>
            <p:cNvSpPr txBox="1">
              <a:spLocks noChangeArrowheads="1"/>
            </p:cNvSpPr>
            <p:nvPr/>
          </p:nvSpPr>
          <p:spPr bwMode="auto"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CC-49-DE-D0-AB-7D</a:t>
              </a:r>
            </a:p>
          </p:txBody>
        </p:sp>
        <p:sp>
          <p:nvSpPr>
            <p:cNvPr id="48181" name="Text Box 27"/>
            <p:cNvSpPr txBox="1">
              <a:spLocks noChangeArrowheads="1"/>
            </p:cNvSpPr>
            <p:nvPr/>
          </p:nvSpPr>
          <p:spPr bwMode="auto">
            <a:xfrm>
              <a:off x="942975" y="5854700"/>
              <a:ext cx="13223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111.111.111.112</a:t>
              </a:r>
            </a:p>
          </p:txBody>
        </p:sp>
        <p:sp>
          <p:nvSpPr>
            <p:cNvPr id="48182" name="Text Box 30"/>
            <p:cNvSpPr txBox="1">
              <a:spLocks noChangeArrowheads="1"/>
            </p:cNvSpPr>
            <p:nvPr/>
          </p:nvSpPr>
          <p:spPr bwMode="auto">
            <a:xfrm>
              <a:off x="709613" y="4741863"/>
              <a:ext cx="1322387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111.111.111.111</a:t>
              </a:r>
            </a:p>
          </p:txBody>
        </p:sp>
        <p:sp>
          <p:nvSpPr>
            <p:cNvPr id="48183" name="Text Box 33"/>
            <p:cNvSpPr txBox="1">
              <a:spLocks noChangeArrowheads="1"/>
            </p:cNvSpPr>
            <p:nvPr/>
          </p:nvSpPr>
          <p:spPr bwMode="auto"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74-29-9C-E8-FF-55</a:t>
              </a:r>
            </a:p>
          </p:txBody>
        </p:sp>
        <p:sp>
          <p:nvSpPr>
            <p:cNvPr id="138295" name="Freeform 39"/>
            <p:cNvSpPr>
              <a:spLocks/>
            </p:cNvSpPr>
            <p:nvPr/>
          </p:nvSpPr>
          <p:spPr bwMode="auto">
            <a:xfrm>
              <a:off x="2365375" y="4437063"/>
              <a:ext cx="839788" cy="1069975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8185" name="Line 40"/>
            <p:cNvSpPr>
              <a:spLocks noChangeShapeType="1"/>
            </p:cNvSpPr>
            <p:nvPr/>
          </p:nvSpPr>
          <p:spPr bwMode="auto">
            <a:xfrm>
              <a:off x="2062163" y="4416425"/>
              <a:ext cx="438150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86" name="Line 41"/>
            <p:cNvSpPr>
              <a:spLocks noChangeShapeType="1"/>
            </p:cNvSpPr>
            <p:nvPr/>
          </p:nvSpPr>
          <p:spPr bwMode="auto">
            <a:xfrm flipV="1">
              <a:off x="2185988" y="5360988"/>
              <a:ext cx="231775" cy="255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87" name="Line 42"/>
            <p:cNvSpPr>
              <a:spLocks noChangeShapeType="1"/>
            </p:cNvSpPr>
            <p:nvPr/>
          </p:nvSpPr>
          <p:spPr bwMode="auto">
            <a:xfrm>
              <a:off x="3184525" y="4954588"/>
              <a:ext cx="584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88" name="Line 44"/>
            <p:cNvSpPr>
              <a:spLocks noChangeShapeType="1"/>
            </p:cNvSpPr>
            <p:nvPr/>
          </p:nvSpPr>
          <p:spPr bwMode="auto">
            <a:xfrm flipV="1">
              <a:off x="2101850" y="5711825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89" name="Line 45"/>
            <p:cNvSpPr>
              <a:spLocks noChangeShapeType="1"/>
            </p:cNvSpPr>
            <p:nvPr/>
          </p:nvSpPr>
          <p:spPr bwMode="auto">
            <a:xfrm flipH="1" flipV="1">
              <a:off x="1976438" y="4489450"/>
              <a:ext cx="0" cy="398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90" name="Line 46"/>
            <p:cNvSpPr>
              <a:spLocks noChangeShapeType="1"/>
            </p:cNvSpPr>
            <p:nvPr/>
          </p:nvSpPr>
          <p:spPr bwMode="auto">
            <a:xfrm>
              <a:off x="3854450" y="5021263"/>
              <a:ext cx="0" cy="750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91" name="Line 47"/>
            <p:cNvSpPr>
              <a:spLocks noChangeShapeType="1"/>
            </p:cNvSpPr>
            <p:nvPr/>
          </p:nvSpPr>
          <p:spPr bwMode="auto">
            <a:xfrm flipH="1" flipV="1">
              <a:off x="4935538" y="5011738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20" name="Text Box 58"/>
            <p:cNvSpPr txBox="1">
              <a:spLocks noChangeArrowheads="1"/>
            </p:cNvSpPr>
            <p:nvPr/>
          </p:nvSpPr>
          <p:spPr bwMode="auto">
            <a:xfrm>
              <a:off x="719138" y="4156075"/>
              <a:ext cx="390525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j-lt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48193" name="Line 60"/>
            <p:cNvSpPr>
              <a:spLocks noChangeShapeType="1"/>
            </p:cNvSpPr>
            <p:nvPr/>
          </p:nvSpPr>
          <p:spPr bwMode="auto">
            <a:xfrm>
              <a:off x="5045075" y="4921250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38305" name="Group 63"/>
            <p:cNvGrpSpPr>
              <a:grpSpLocks/>
            </p:cNvGrpSpPr>
            <p:nvPr/>
          </p:nvGrpSpPr>
          <p:grpSpPr bwMode="auto">
            <a:xfrm>
              <a:off x="7372350" y="4845050"/>
              <a:ext cx="1558925" cy="460375"/>
              <a:chOff x="4351" y="2786"/>
              <a:chExt cx="982" cy="290"/>
            </a:xfrm>
          </p:grpSpPr>
          <p:sp>
            <p:nvSpPr>
              <p:cNvPr id="48225" name="Text Box 64"/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 smtClean="0">
                    <a:latin typeface="Arial" charset="0"/>
                    <a:cs typeface="+mn-cs"/>
                  </a:rPr>
                  <a:t>222.222.222.222</a:t>
                </a:r>
              </a:p>
            </p:txBody>
          </p:sp>
          <p:sp>
            <p:nvSpPr>
              <p:cNvPr id="48226" name="Text Box 65"/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982" cy="1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 smtClean="0">
                    <a:latin typeface="Arial" charset="0"/>
                    <a:cs typeface="+mn-cs"/>
                  </a:rPr>
                  <a:t>49-BD-D2-C7-56-2A</a:t>
                </a:r>
              </a:p>
            </p:txBody>
          </p:sp>
        </p:grpSp>
        <p:sp>
          <p:nvSpPr>
            <p:cNvPr id="48195" name="Line 67"/>
            <p:cNvSpPr>
              <a:spLocks noChangeShapeType="1"/>
            </p:cNvSpPr>
            <p:nvPr/>
          </p:nvSpPr>
          <p:spPr bwMode="auto">
            <a:xfrm flipV="1">
              <a:off x="6943725" y="4416425"/>
              <a:ext cx="4508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96" name="Line 68"/>
            <p:cNvSpPr>
              <a:spLocks noChangeShapeType="1"/>
            </p:cNvSpPr>
            <p:nvPr/>
          </p:nvSpPr>
          <p:spPr bwMode="auto">
            <a:xfrm flipH="1" flipV="1">
              <a:off x="7469188" y="4492625"/>
              <a:ext cx="11112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97" name="Text Box 71"/>
            <p:cNvSpPr txBox="1">
              <a:spLocks noChangeArrowheads="1"/>
            </p:cNvSpPr>
            <p:nvPr/>
          </p:nvSpPr>
          <p:spPr bwMode="auto"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222.222.222.221</a:t>
              </a:r>
            </a:p>
          </p:txBody>
        </p:sp>
        <p:sp>
          <p:nvSpPr>
            <p:cNvPr id="48198" name="Text Box 72"/>
            <p:cNvSpPr txBox="1">
              <a:spLocks noChangeArrowheads="1"/>
            </p:cNvSpPr>
            <p:nvPr/>
          </p:nvSpPr>
          <p:spPr bwMode="auto"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88-B2-2F-54-1A-0F</a:t>
              </a:r>
            </a:p>
          </p:txBody>
        </p:sp>
        <p:sp>
          <p:nvSpPr>
            <p:cNvPr id="48199" name="Line 73"/>
            <p:cNvSpPr>
              <a:spLocks noChangeShapeType="1"/>
            </p:cNvSpPr>
            <p:nvPr/>
          </p:nvSpPr>
          <p:spPr bwMode="auto">
            <a:xfrm flipH="1" flipV="1">
              <a:off x="6873875" y="5313363"/>
              <a:ext cx="254000" cy="250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200" name="Line 74"/>
            <p:cNvSpPr>
              <a:spLocks noChangeShapeType="1"/>
            </p:cNvSpPr>
            <p:nvPr/>
          </p:nvSpPr>
          <p:spPr bwMode="auto">
            <a:xfrm flipH="1">
              <a:off x="7208838" y="5654675"/>
              <a:ext cx="4762" cy="201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38312" name="Freeform 75"/>
            <p:cNvSpPr>
              <a:spLocks/>
            </p:cNvSpPr>
            <p:nvPr/>
          </p:nvSpPr>
          <p:spPr bwMode="auto">
            <a:xfrm>
              <a:off x="6203950" y="4440238"/>
              <a:ext cx="765175" cy="1081088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30" name="Text Box 76"/>
            <p:cNvSpPr txBox="1">
              <a:spLocks noChangeArrowheads="1"/>
            </p:cNvSpPr>
            <p:nvPr/>
          </p:nvSpPr>
          <p:spPr bwMode="auto">
            <a:xfrm>
              <a:off x="8307388" y="4073525"/>
              <a:ext cx="357187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j-lt"/>
                  <a:ea typeface="+mn-ea"/>
                  <a:cs typeface="+mn-cs"/>
                </a:rPr>
                <a:t>B</a:t>
              </a:r>
            </a:p>
          </p:txBody>
        </p:sp>
        <p:grpSp>
          <p:nvGrpSpPr>
            <p:cNvPr id="138314" name="Group 130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138332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8334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5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8335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150" name="Rectangle 43"/>
              <p:cNvSpPr>
                <a:spLocks noChangeArrowheads="1"/>
              </p:cNvSpPr>
              <p:nvPr/>
            </p:nvSpPr>
            <p:spPr bwMode="auto">
              <a:xfrm rot="16200000">
                <a:off x="7438232" y="4309268"/>
                <a:ext cx="127000" cy="195263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38315" name="Group 131"/>
            <p:cNvGrpSpPr>
              <a:grpSpLocks/>
            </p:cNvGrpSpPr>
            <p:nvPr/>
          </p:nvGrpSpPr>
          <p:grpSpPr bwMode="auto">
            <a:xfrm>
              <a:off x="3757931" y="4714240"/>
              <a:ext cx="1291589" cy="426719"/>
              <a:chOff x="4011931" y="3379152"/>
              <a:chExt cx="1262062" cy="390207"/>
            </a:xfrm>
          </p:grpSpPr>
          <p:sp>
            <p:nvSpPr>
              <p:cNvPr id="138" name="Rectangle 43"/>
              <p:cNvSpPr>
                <a:spLocks noChangeArrowheads="1"/>
              </p:cNvSpPr>
              <p:nvPr/>
            </p:nvSpPr>
            <p:spPr bwMode="auto">
              <a:xfrm rot="16200000">
                <a:off x="5112705" y="3476529"/>
                <a:ext cx="127747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38322" name="Group 1185"/>
              <p:cNvGrpSpPr>
                <a:grpSpLocks/>
              </p:cNvGrpSpPr>
              <p:nvPr/>
            </p:nvGrpSpPr>
            <p:grpSpPr bwMode="auto"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138324" name="Oval 407"/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138325" name="Rectangle 410"/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138326" name="Oval 411"/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grpSp>
              <p:nvGrpSpPr>
                <p:cNvPr id="138327" name="Group 1189"/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138330" name="Freeform 1190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38331" name="Freeform 1191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48217" name="Line 1192"/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48218" name="Line 1193"/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140" name="Rectangle 43"/>
              <p:cNvSpPr>
                <a:spLocks noChangeArrowheads="1"/>
              </p:cNvSpPr>
              <p:nvPr/>
            </p:nvSpPr>
            <p:spPr bwMode="auto">
              <a:xfrm rot="16200000">
                <a:off x="4046200" y="3485965"/>
                <a:ext cx="126295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38316" name="Group 132"/>
            <p:cNvGrpSpPr>
              <a:grpSpLocks/>
            </p:cNvGrpSpPr>
            <p:nvPr/>
          </p:nvGrpSpPr>
          <p:grpSpPr bwMode="auto">
            <a:xfrm>
              <a:off x="1483360" y="5313680"/>
              <a:ext cx="701043" cy="517588"/>
              <a:chOff x="1046480" y="3962400"/>
              <a:chExt cx="1026163" cy="761428"/>
            </a:xfrm>
          </p:grpSpPr>
          <p:sp>
            <p:nvSpPr>
              <p:cNvPr id="134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438" y="4298853"/>
                <a:ext cx="109762" cy="24863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38318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8319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6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8320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</p:grpSp>
      <p:sp>
        <p:nvSpPr>
          <p:cNvPr id="718850" name="AutoShape 2"/>
          <p:cNvSpPr>
            <a:spLocks noChangeArrowheads="1"/>
          </p:cNvSpPr>
          <p:nvPr/>
        </p:nvSpPr>
        <p:spPr bwMode="auto">
          <a:xfrm>
            <a:off x="5710238" y="3144838"/>
            <a:ext cx="314325" cy="792162"/>
          </a:xfrm>
          <a:prstGeom prst="downArrow">
            <a:avLst>
              <a:gd name="adj1" fmla="val 50000"/>
              <a:gd name="adj2" fmla="val 63005"/>
            </a:avLst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010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Addressing: routing to another LAN</a:t>
            </a:r>
          </a:p>
        </p:txBody>
      </p:sp>
      <p:grpSp>
        <p:nvGrpSpPr>
          <p:cNvPr id="138246" name="Group 67"/>
          <p:cNvGrpSpPr>
            <a:grpSpLocks/>
          </p:cNvGrpSpPr>
          <p:nvPr/>
        </p:nvGrpSpPr>
        <p:grpSpPr bwMode="auto">
          <a:xfrm>
            <a:off x="5216525" y="2701925"/>
            <a:ext cx="2011363" cy="760413"/>
            <a:chOff x="1197" y="1665"/>
            <a:chExt cx="1267" cy="479"/>
          </a:xfrm>
        </p:grpSpPr>
        <p:grpSp>
          <p:nvGrpSpPr>
            <p:cNvPr id="138280" name="Group 68"/>
            <p:cNvGrpSpPr>
              <a:grpSpLocks/>
            </p:cNvGrpSpPr>
            <p:nvPr/>
          </p:nvGrpSpPr>
          <p:grpSpPr bwMode="auto">
            <a:xfrm>
              <a:off x="1231" y="1990"/>
              <a:ext cx="691" cy="154"/>
              <a:chOff x="1231" y="1990"/>
              <a:chExt cx="691" cy="154"/>
            </a:xfrm>
          </p:grpSpPr>
          <p:sp>
            <p:nvSpPr>
              <p:cNvPr id="48171" name="Rectangle 69"/>
              <p:cNvSpPr>
                <a:spLocks noChangeArrowheads="1"/>
              </p:cNvSpPr>
              <p:nvPr/>
            </p:nvSpPr>
            <p:spPr bwMode="auto">
              <a:xfrm>
                <a:off x="1231" y="1991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8172" name="Line 70"/>
              <p:cNvSpPr>
                <a:spLocks noChangeShapeType="1"/>
              </p:cNvSpPr>
              <p:nvPr/>
            </p:nvSpPr>
            <p:spPr bwMode="auto">
              <a:xfrm>
                <a:off x="1337" y="1990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8173" name="Line 71"/>
              <p:cNvSpPr>
                <a:spLocks noChangeShapeType="1"/>
              </p:cNvSpPr>
              <p:nvPr/>
            </p:nvSpPr>
            <p:spPr bwMode="auto">
              <a:xfrm>
                <a:off x="1427" y="1992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48170" name="Text Box 72"/>
            <p:cNvSpPr txBox="1">
              <a:spLocks noChangeArrowheads="1"/>
            </p:cNvSpPr>
            <p:nvPr/>
          </p:nvSpPr>
          <p:spPr bwMode="auto">
            <a:xfrm>
              <a:off x="1197" y="1665"/>
              <a:ext cx="12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IP src: 111.111.111.111</a:t>
              </a:r>
            </a:p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   IP dest: 222.222.222.222</a:t>
              </a:r>
            </a:p>
          </p:txBody>
        </p:sp>
      </p:grpSp>
      <p:grpSp>
        <p:nvGrpSpPr>
          <p:cNvPr id="718921" name="Group 73"/>
          <p:cNvGrpSpPr>
            <a:grpSpLocks/>
          </p:cNvGrpSpPr>
          <p:nvPr/>
        </p:nvGrpSpPr>
        <p:grpSpPr bwMode="auto">
          <a:xfrm>
            <a:off x="5340350" y="2952750"/>
            <a:ext cx="146050" cy="385763"/>
            <a:chOff x="1272" y="1762"/>
            <a:chExt cx="92" cy="243"/>
          </a:xfrm>
        </p:grpSpPr>
        <p:sp>
          <p:nvSpPr>
            <p:cNvPr id="48167" name="Line 74"/>
            <p:cNvSpPr>
              <a:spLocks noChangeShapeType="1"/>
            </p:cNvSpPr>
            <p:nvPr/>
          </p:nvSpPr>
          <p:spPr bwMode="auto">
            <a:xfrm>
              <a:off x="1272" y="1762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68" name="Line 75"/>
            <p:cNvSpPr>
              <a:spLocks noChangeShapeType="1"/>
            </p:cNvSpPr>
            <p:nvPr/>
          </p:nvSpPr>
          <p:spPr bwMode="auto">
            <a:xfrm>
              <a:off x="1364" y="1878"/>
              <a:ext cx="0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718924" name="Rectangle 76"/>
          <p:cNvSpPr>
            <a:spLocks noChangeArrowheads="1"/>
          </p:cNvSpPr>
          <p:nvPr/>
        </p:nvSpPr>
        <p:spPr bwMode="auto">
          <a:xfrm>
            <a:off x="706438" y="1084263"/>
            <a:ext cx="7772400" cy="55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latin typeface="Gill Sans MT" charset="0"/>
                <a:cs typeface="+mn-cs"/>
              </a:rPr>
              <a:t>R forwards datagram with IP source A, destination B </a:t>
            </a:r>
          </a:p>
        </p:txBody>
      </p:sp>
      <p:sp>
        <p:nvSpPr>
          <p:cNvPr id="718925" name="Rectangle 77"/>
          <p:cNvSpPr>
            <a:spLocks noChangeArrowheads="1"/>
          </p:cNvSpPr>
          <p:nvPr/>
        </p:nvSpPr>
        <p:spPr bwMode="auto">
          <a:xfrm>
            <a:off x="719138" y="1441450"/>
            <a:ext cx="7772400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latin typeface="Gill Sans MT" charset="0"/>
                <a:cs typeface="+mn-cs"/>
              </a:rPr>
              <a:t>R creates link-layer frame with B's MAC address as </a:t>
            </a:r>
            <a:r>
              <a:rPr lang="en-US" sz="2000" i="0" dirty="0" smtClean="0">
                <a:latin typeface="Gill Sans MT" charset="0"/>
                <a:cs typeface="+mn-cs"/>
              </a:rPr>
              <a:t>destination address, </a:t>
            </a:r>
            <a:r>
              <a:rPr lang="en-US" sz="2000" i="0" dirty="0">
                <a:latin typeface="Gill Sans MT" charset="0"/>
                <a:cs typeface="+mn-cs"/>
              </a:rPr>
              <a:t>frame contains A-to-B IP datagram</a:t>
            </a:r>
            <a:endParaRPr lang="en-US" sz="2800" i="0" dirty="0">
              <a:latin typeface="Gill Sans MT" charset="0"/>
              <a:cs typeface="+mn-cs"/>
            </a:endParaRPr>
          </a:p>
        </p:txBody>
      </p:sp>
      <p:grpSp>
        <p:nvGrpSpPr>
          <p:cNvPr id="718926" name="Group 78"/>
          <p:cNvGrpSpPr>
            <a:grpSpLocks/>
          </p:cNvGrpSpPr>
          <p:nvPr/>
        </p:nvGrpSpPr>
        <p:grpSpPr bwMode="auto">
          <a:xfrm>
            <a:off x="4791075" y="2293938"/>
            <a:ext cx="2428876" cy="1519237"/>
            <a:chOff x="931" y="1414"/>
            <a:chExt cx="1530" cy="957"/>
          </a:xfrm>
        </p:grpSpPr>
        <p:sp>
          <p:nvSpPr>
            <p:cNvPr id="48155" name="Text Box 79"/>
            <p:cNvSpPr txBox="1">
              <a:spLocks noChangeArrowheads="1"/>
            </p:cNvSpPr>
            <p:nvPr/>
          </p:nvSpPr>
          <p:spPr bwMode="auto">
            <a:xfrm>
              <a:off x="931" y="1414"/>
              <a:ext cx="1530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MAC src: </a:t>
              </a:r>
              <a:r>
                <a:rPr lang="en-US" sz="1200" i="0" dirty="0" smtClean="0">
                  <a:solidFill>
                    <a:srgbClr val="FF0000"/>
                  </a:solidFill>
                  <a:latin typeface="Arial" charset="0"/>
                  <a:cs typeface="+mn-cs"/>
                </a:rPr>
                <a:t>1A-23-F9-CD-06-9B</a:t>
              </a:r>
            </a:p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  MAC dest: </a:t>
              </a:r>
              <a:r>
                <a:rPr lang="en-US" sz="1200" i="0" dirty="0" smtClean="0">
                  <a:solidFill>
                    <a:srgbClr val="FF0000"/>
                  </a:solidFill>
                  <a:latin typeface="Arial" charset="0"/>
                  <a:cs typeface="+mn-cs"/>
                </a:rPr>
                <a:t>49-BD-D2-C7-56-2A</a:t>
              </a:r>
            </a:p>
            <a:p>
              <a:pPr>
                <a:defRPr/>
              </a:pPr>
              <a:endParaRPr lang="en-US" sz="1200" i="0" dirty="0" smtClean="0">
                <a:solidFill>
                  <a:srgbClr val="FF0000"/>
                </a:solidFill>
                <a:latin typeface="Arial" charset="0"/>
                <a:cs typeface="+mn-cs"/>
              </a:endParaRPr>
            </a:p>
          </p:txBody>
        </p:sp>
        <p:grpSp>
          <p:nvGrpSpPr>
            <p:cNvPr id="138267" name="Group 80"/>
            <p:cNvGrpSpPr>
              <a:grpSpLocks/>
            </p:cNvGrpSpPr>
            <p:nvPr/>
          </p:nvGrpSpPr>
          <p:grpSpPr bwMode="auto"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48161" name="Rectangle 81"/>
              <p:cNvSpPr>
                <a:spLocks noChangeArrowheads="1"/>
              </p:cNvSpPr>
              <p:nvPr/>
            </p:nvSpPr>
            <p:spPr bwMode="auto"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8162" name="Rectangle 82"/>
              <p:cNvSpPr>
                <a:spLocks noChangeArrowheads="1"/>
              </p:cNvSpPr>
              <p:nvPr/>
            </p:nvSpPr>
            <p:spPr bwMode="auto"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8163" name="Line 83"/>
              <p:cNvSpPr>
                <a:spLocks noChangeShapeType="1"/>
              </p:cNvSpPr>
              <p:nvPr/>
            </p:nvSpPr>
            <p:spPr bwMode="auto">
              <a:xfrm>
                <a:off x="3180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8164" name="Line 84"/>
              <p:cNvSpPr>
                <a:spLocks noChangeShapeType="1"/>
              </p:cNvSpPr>
              <p:nvPr/>
            </p:nvSpPr>
            <p:spPr bwMode="auto">
              <a:xfrm>
                <a:off x="3276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8165" name="Line 85"/>
              <p:cNvSpPr>
                <a:spLocks noChangeShapeType="1"/>
              </p:cNvSpPr>
              <p:nvPr/>
            </p:nvSpPr>
            <p:spPr bwMode="auto">
              <a:xfrm>
                <a:off x="2910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8166" name="Line 86"/>
              <p:cNvSpPr>
                <a:spLocks noChangeShapeType="1"/>
              </p:cNvSpPr>
              <p:nvPr/>
            </p:nvSpPr>
            <p:spPr bwMode="auto">
              <a:xfrm>
                <a:off x="3006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48157" name="Line 87"/>
            <p:cNvSpPr>
              <a:spLocks noChangeShapeType="1"/>
            </p:cNvSpPr>
            <p:nvPr/>
          </p:nvSpPr>
          <p:spPr bwMode="auto">
            <a:xfrm flipV="1">
              <a:off x="1018" y="1576"/>
              <a:ext cx="2" cy="7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58" name="Line 88"/>
            <p:cNvSpPr>
              <a:spLocks noChangeShapeType="1"/>
            </p:cNvSpPr>
            <p:nvPr/>
          </p:nvSpPr>
          <p:spPr bwMode="auto">
            <a:xfrm flipV="1">
              <a:off x="1106" y="1680"/>
              <a:ext cx="0" cy="5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59" name="Line 89"/>
            <p:cNvSpPr>
              <a:spLocks noChangeShapeType="1"/>
            </p:cNvSpPr>
            <p:nvPr/>
          </p:nvSpPr>
          <p:spPr bwMode="auto">
            <a:xfrm flipH="1" flipV="1">
              <a:off x="1276" y="1812"/>
              <a:ext cx="2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60" name="Line 90"/>
            <p:cNvSpPr>
              <a:spLocks noChangeShapeType="1"/>
            </p:cNvSpPr>
            <p:nvPr/>
          </p:nvSpPr>
          <p:spPr bwMode="auto">
            <a:xfrm>
              <a:off x="1368" y="1924"/>
              <a:ext cx="2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38251" name="Group 91"/>
          <p:cNvGrpSpPr>
            <a:grpSpLocks/>
          </p:cNvGrpSpPr>
          <p:nvPr/>
        </p:nvGrpSpPr>
        <p:grpSpPr bwMode="auto">
          <a:xfrm>
            <a:off x="3952875" y="2767013"/>
            <a:ext cx="895350" cy="2038350"/>
            <a:chOff x="2823" y="1545"/>
            <a:chExt cx="564" cy="1284"/>
          </a:xfrm>
        </p:grpSpPr>
        <p:sp>
          <p:nvSpPr>
            <p:cNvPr id="138261" name="Freeform 92"/>
            <p:cNvSpPr>
              <a:spLocks/>
            </p:cNvSpPr>
            <p:nvPr/>
          </p:nvSpPr>
          <p:spPr bwMode="auto">
            <a:xfrm>
              <a:off x="2823" y="2265"/>
              <a:ext cx="564" cy="564"/>
            </a:xfrm>
            <a:custGeom>
              <a:avLst/>
              <a:gdLst>
                <a:gd name="T0" fmla="*/ 564 w 564"/>
                <a:gd name="T1" fmla="*/ 0 h 564"/>
                <a:gd name="T2" fmla="*/ 287 w 564"/>
                <a:gd name="T3" fmla="*/ 564 h 564"/>
                <a:gd name="T4" fmla="*/ 0 w 564"/>
                <a:gd name="T5" fmla="*/ 0 h 564"/>
                <a:gd name="T6" fmla="*/ 564 w 564"/>
                <a:gd name="T7" fmla="*/ 0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64" h="564">
                  <a:moveTo>
                    <a:pt x="564" y="0"/>
                  </a:moveTo>
                  <a:lnTo>
                    <a:pt x="287" y="564"/>
                  </a:lnTo>
                  <a:lnTo>
                    <a:pt x="0" y="0"/>
                  </a:lnTo>
                  <a:lnTo>
                    <a:pt x="56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8151" name="Rectangle 93"/>
            <p:cNvSpPr>
              <a:spLocks noChangeArrowheads="1"/>
            </p:cNvSpPr>
            <p:nvPr/>
          </p:nvSpPr>
          <p:spPr bwMode="auto">
            <a:xfrm>
              <a:off x="2872" y="1877"/>
              <a:ext cx="493" cy="47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52" name="Text Box 94"/>
            <p:cNvSpPr txBox="1">
              <a:spLocks noChangeArrowheads="1"/>
            </p:cNvSpPr>
            <p:nvPr/>
          </p:nvSpPr>
          <p:spPr bwMode="auto">
            <a:xfrm>
              <a:off x="2941" y="1545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 dirty="0" smtClean="0">
                <a:latin typeface="Arial" charset="0"/>
                <a:cs typeface="+mn-cs"/>
              </a:endParaRPr>
            </a:p>
            <a:p>
              <a:pPr algn="ctr">
                <a:defRPr/>
              </a:pPr>
              <a:endParaRPr lang="en-US" sz="1600" i="0" dirty="0" smtClean="0">
                <a:latin typeface="Arial" charset="0"/>
                <a:cs typeface="+mn-cs"/>
              </a:endParaRPr>
            </a:p>
            <a:p>
              <a:pPr algn="ctr">
                <a:defRPr/>
              </a:pPr>
              <a:r>
                <a:rPr lang="en-US" sz="1600" i="0" dirty="0" smtClean="0">
                  <a:latin typeface="Arial" charset="0"/>
                  <a:cs typeface="+mn-cs"/>
                </a:rPr>
                <a:t>IP</a:t>
              </a:r>
            </a:p>
            <a:p>
              <a:pPr algn="ctr">
                <a:defRPr/>
              </a:pPr>
              <a:r>
                <a:rPr lang="en-US" sz="1600" i="0" dirty="0" smtClean="0">
                  <a:latin typeface="Arial" charset="0"/>
                  <a:cs typeface="+mn-cs"/>
                </a:rPr>
                <a:t>Eth</a:t>
              </a:r>
            </a:p>
            <a:p>
              <a:pPr algn="ctr">
                <a:defRPr/>
              </a:pPr>
              <a:r>
                <a:rPr lang="en-US" sz="1600" i="0" dirty="0" smtClean="0">
                  <a:latin typeface="Arial" charset="0"/>
                  <a:cs typeface="+mn-cs"/>
                </a:rPr>
                <a:t>Phy</a:t>
              </a:r>
            </a:p>
          </p:txBody>
        </p:sp>
        <p:sp>
          <p:nvSpPr>
            <p:cNvPr id="48153" name="Line 95"/>
            <p:cNvSpPr>
              <a:spLocks noChangeShapeType="1"/>
            </p:cNvSpPr>
            <p:nvPr/>
          </p:nvSpPr>
          <p:spPr bwMode="auto">
            <a:xfrm>
              <a:off x="2868" y="2039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54" name="Line 96"/>
            <p:cNvSpPr>
              <a:spLocks noChangeShapeType="1"/>
            </p:cNvSpPr>
            <p:nvPr/>
          </p:nvSpPr>
          <p:spPr bwMode="auto">
            <a:xfrm>
              <a:off x="2865" y="21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38252" name="Group 113"/>
          <p:cNvGrpSpPr>
            <a:grpSpLocks/>
          </p:cNvGrpSpPr>
          <p:nvPr/>
        </p:nvGrpSpPr>
        <p:grpSpPr bwMode="auto">
          <a:xfrm>
            <a:off x="8061325" y="2478088"/>
            <a:ext cx="928688" cy="1954212"/>
            <a:chOff x="250" y="1380"/>
            <a:chExt cx="585" cy="1231"/>
          </a:xfrm>
        </p:grpSpPr>
        <p:sp>
          <p:nvSpPr>
            <p:cNvPr id="138254" name="Freeform 106"/>
            <p:cNvSpPr>
              <a:spLocks/>
            </p:cNvSpPr>
            <p:nvPr/>
          </p:nvSpPr>
          <p:spPr bwMode="auto">
            <a:xfrm>
              <a:off x="250" y="1414"/>
              <a:ext cx="582" cy="1197"/>
            </a:xfrm>
            <a:custGeom>
              <a:avLst/>
              <a:gdLst>
                <a:gd name="T0" fmla="*/ 582 w 582"/>
                <a:gd name="T1" fmla="*/ 781 h 1197"/>
                <a:gd name="T2" fmla="*/ 0 w 582"/>
                <a:gd name="T3" fmla="*/ 1197 h 1197"/>
                <a:gd name="T4" fmla="*/ 83 w 582"/>
                <a:gd name="T5" fmla="*/ 0 h 1197"/>
                <a:gd name="T6" fmla="*/ 582 w 582"/>
                <a:gd name="T7" fmla="*/ 781 h 11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2" h="1197">
                  <a:moveTo>
                    <a:pt x="582" y="781"/>
                  </a:moveTo>
                  <a:lnTo>
                    <a:pt x="0" y="1197"/>
                  </a:lnTo>
                  <a:lnTo>
                    <a:pt x="83" y="0"/>
                  </a:lnTo>
                  <a:lnTo>
                    <a:pt x="582" y="781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8144" name="Rectangle 107"/>
            <p:cNvSpPr>
              <a:spLocks noChangeArrowheads="1"/>
            </p:cNvSpPr>
            <p:nvPr/>
          </p:nvSpPr>
          <p:spPr bwMode="auto">
            <a:xfrm>
              <a:off x="338" y="1399"/>
              <a:ext cx="493" cy="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45" name="Text Box 108"/>
            <p:cNvSpPr txBox="1">
              <a:spLocks noChangeArrowheads="1"/>
            </p:cNvSpPr>
            <p:nvPr/>
          </p:nvSpPr>
          <p:spPr bwMode="auto">
            <a:xfrm>
              <a:off x="413" y="1380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 dirty="0" smtClean="0">
                <a:latin typeface="Arial" charset="0"/>
                <a:cs typeface="+mn-cs"/>
              </a:endParaRPr>
            </a:p>
            <a:p>
              <a:pPr algn="ctr">
                <a:defRPr/>
              </a:pPr>
              <a:endParaRPr lang="en-US" sz="1600" i="0" dirty="0" smtClean="0">
                <a:latin typeface="Arial" charset="0"/>
                <a:cs typeface="+mn-cs"/>
              </a:endParaRPr>
            </a:p>
            <a:p>
              <a:pPr algn="ctr">
                <a:defRPr/>
              </a:pPr>
              <a:r>
                <a:rPr lang="en-US" sz="1600" i="0" dirty="0" smtClean="0">
                  <a:latin typeface="Arial" charset="0"/>
                  <a:cs typeface="+mn-cs"/>
                </a:rPr>
                <a:t>IP</a:t>
              </a:r>
            </a:p>
            <a:p>
              <a:pPr algn="ctr">
                <a:defRPr/>
              </a:pPr>
              <a:r>
                <a:rPr lang="en-US" sz="1600" i="0" dirty="0" smtClean="0">
                  <a:latin typeface="Arial" charset="0"/>
                  <a:cs typeface="+mn-cs"/>
                </a:rPr>
                <a:t>Eth</a:t>
              </a:r>
            </a:p>
            <a:p>
              <a:pPr algn="ctr">
                <a:defRPr/>
              </a:pPr>
              <a:r>
                <a:rPr lang="en-US" sz="1600" i="0" dirty="0" smtClean="0">
                  <a:latin typeface="Arial" charset="0"/>
                  <a:cs typeface="+mn-cs"/>
                </a:rPr>
                <a:t>Phy</a:t>
              </a:r>
            </a:p>
          </p:txBody>
        </p:sp>
        <p:sp>
          <p:nvSpPr>
            <p:cNvPr id="48146" name="Line 109"/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47" name="Line 110"/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48" name="Line 111"/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49" name="Line 112"/>
            <p:cNvSpPr>
              <a:spLocks noChangeShapeType="1"/>
            </p:cNvSpPr>
            <p:nvPr/>
          </p:nvSpPr>
          <p:spPr bwMode="auto">
            <a:xfrm>
              <a:off x="330" y="16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pic>
        <p:nvPicPr>
          <p:cNvPr id="138253" name="Picture 15" descr="underline_base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76358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45</a:t>
            </a:fld>
            <a:endParaRPr lang="en-US" sz="1200" dirty="0">
              <a:latin typeface="Tahoma" charset="0"/>
            </a:endParaRPr>
          </a:p>
        </p:txBody>
      </p:sp>
      <p:sp>
        <p:nvSpPr>
          <p:cNvPr id="1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974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1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7189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1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850" grpId="0" animBg="1"/>
      <p:bldP spid="718924" grpId="0"/>
      <p:bldP spid="71892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289" name="Group 101"/>
          <p:cNvGrpSpPr>
            <a:grpSpLocks/>
          </p:cNvGrpSpPr>
          <p:nvPr/>
        </p:nvGrpSpPr>
        <p:grpSpPr bwMode="auto">
          <a:xfrm>
            <a:off x="709613" y="3962400"/>
            <a:ext cx="8221662" cy="2349500"/>
            <a:chOff x="709613" y="3962400"/>
            <a:chExt cx="8221662" cy="2349500"/>
          </a:xfrm>
        </p:grpSpPr>
        <p:grpSp>
          <p:nvGrpSpPr>
            <p:cNvPr id="140334" name="Group 102"/>
            <p:cNvGrpSpPr>
              <a:grpSpLocks/>
            </p:cNvGrpSpPr>
            <p:nvPr/>
          </p:nvGrpSpPr>
          <p:grpSpPr bwMode="auto"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140393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40395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40396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163" name="Rectangle 43"/>
              <p:cNvSpPr>
                <a:spLocks noChangeArrowheads="1"/>
              </p:cNvSpPr>
              <p:nvPr/>
            </p:nvSpPr>
            <p:spPr bwMode="auto">
              <a:xfrm rot="16200000">
                <a:off x="7439930" y="4308572"/>
                <a:ext cx="126470" cy="19607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40335" name="Group 103"/>
            <p:cNvGrpSpPr>
              <a:grpSpLocks/>
            </p:cNvGrpSpPr>
            <p:nvPr/>
          </p:nvGrpSpPr>
          <p:grpSpPr bwMode="auto">
            <a:xfrm>
              <a:off x="1046480" y="3962400"/>
              <a:ext cx="1026163" cy="761428"/>
              <a:chOff x="1046480" y="3962400"/>
              <a:chExt cx="1026163" cy="761428"/>
            </a:xfrm>
          </p:grpSpPr>
          <p:sp>
            <p:nvSpPr>
              <p:cNvPr id="158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887" y="4300538"/>
                <a:ext cx="111125" cy="24765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40390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40391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40392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105" name="Text Box 4"/>
            <p:cNvSpPr txBox="1">
              <a:spLocks noChangeArrowheads="1"/>
            </p:cNvSpPr>
            <p:nvPr/>
          </p:nvSpPr>
          <p:spPr bwMode="auto">
            <a:xfrm>
              <a:off x="4224338" y="4381500"/>
              <a:ext cx="3762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n-lt"/>
                  <a:ea typeface="+mn-ea"/>
                  <a:cs typeface="+mn-cs"/>
                </a:rPr>
                <a:t>R</a:t>
              </a:r>
              <a:endParaRPr lang="en-US" i="0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202" name="Text Box 21"/>
            <p:cNvSpPr txBox="1">
              <a:spLocks noChangeArrowheads="1"/>
            </p:cNvSpPr>
            <p:nvPr/>
          </p:nvSpPr>
          <p:spPr bwMode="auto"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1A-23-F9-CD-06-9B</a:t>
              </a:r>
            </a:p>
          </p:txBody>
        </p:sp>
        <p:sp>
          <p:nvSpPr>
            <p:cNvPr id="49203" name="Text Box 22"/>
            <p:cNvSpPr txBox="1">
              <a:spLocks noChangeArrowheads="1"/>
            </p:cNvSpPr>
            <p:nvPr/>
          </p:nvSpPr>
          <p:spPr bwMode="auto"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222.222.222.220</a:t>
              </a:r>
            </a:p>
          </p:txBody>
        </p:sp>
        <p:grpSp>
          <p:nvGrpSpPr>
            <p:cNvPr id="140339" name="Group 23"/>
            <p:cNvGrpSpPr>
              <a:grpSpLocks/>
            </p:cNvGrpSpPr>
            <p:nvPr/>
          </p:nvGrpSpPr>
          <p:grpSpPr bwMode="auto"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49252" name="Text Box 24"/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 smtClean="0">
                    <a:latin typeface="Arial" charset="0"/>
                    <a:cs typeface="+mn-cs"/>
                  </a:rPr>
                  <a:t>111.111.111.110</a:t>
                </a:r>
              </a:p>
            </p:txBody>
          </p:sp>
          <p:sp>
            <p:nvSpPr>
              <p:cNvPr id="49253" name="Text Box 25"/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 smtClean="0">
                    <a:latin typeface="Arial" charset="0"/>
                    <a:cs typeface="+mn-cs"/>
                  </a:rPr>
                  <a:t>E6-E9-00-17-BB-4B</a:t>
                </a:r>
              </a:p>
            </p:txBody>
          </p:sp>
        </p:grpSp>
        <p:sp>
          <p:nvSpPr>
            <p:cNvPr id="49205" name="Text Box 26"/>
            <p:cNvSpPr txBox="1">
              <a:spLocks noChangeArrowheads="1"/>
            </p:cNvSpPr>
            <p:nvPr/>
          </p:nvSpPr>
          <p:spPr bwMode="auto"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CC-49-DE-D0-AB-7D</a:t>
              </a:r>
            </a:p>
          </p:txBody>
        </p:sp>
        <p:sp>
          <p:nvSpPr>
            <p:cNvPr id="49206" name="Text Box 27"/>
            <p:cNvSpPr txBox="1">
              <a:spLocks noChangeArrowheads="1"/>
            </p:cNvSpPr>
            <p:nvPr/>
          </p:nvSpPr>
          <p:spPr bwMode="auto">
            <a:xfrm>
              <a:off x="942975" y="5854700"/>
              <a:ext cx="13223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111.111.111.112</a:t>
              </a:r>
            </a:p>
          </p:txBody>
        </p:sp>
        <p:sp>
          <p:nvSpPr>
            <p:cNvPr id="49207" name="Text Box 30"/>
            <p:cNvSpPr txBox="1">
              <a:spLocks noChangeArrowheads="1"/>
            </p:cNvSpPr>
            <p:nvPr/>
          </p:nvSpPr>
          <p:spPr bwMode="auto">
            <a:xfrm>
              <a:off x="709613" y="4741863"/>
              <a:ext cx="1322387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111.111.111.111</a:t>
              </a:r>
            </a:p>
          </p:txBody>
        </p:sp>
        <p:sp>
          <p:nvSpPr>
            <p:cNvPr id="49208" name="Text Box 33"/>
            <p:cNvSpPr txBox="1">
              <a:spLocks noChangeArrowheads="1"/>
            </p:cNvSpPr>
            <p:nvPr/>
          </p:nvSpPr>
          <p:spPr bwMode="auto"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74-29-9C-E8-FF-55</a:t>
              </a:r>
            </a:p>
          </p:txBody>
        </p:sp>
        <p:sp>
          <p:nvSpPr>
            <p:cNvPr id="140344" name="Freeform 39"/>
            <p:cNvSpPr>
              <a:spLocks/>
            </p:cNvSpPr>
            <p:nvPr/>
          </p:nvSpPr>
          <p:spPr bwMode="auto">
            <a:xfrm>
              <a:off x="2365375" y="4437063"/>
              <a:ext cx="839788" cy="1069975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9210" name="Line 40"/>
            <p:cNvSpPr>
              <a:spLocks noChangeShapeType="1"/>
            </p:cNvSpPr>
            <p:nvPr/>
          </p:nvSpPr>
          <p:spPr bwMode="auto">
            <a:xfrm>
              <a:off x="2062163" y="4416425"/>
              <a:ext cx="438150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211" name="Line 41"/>
            <p:cNvSpPr>
              <a:spLocks noChangeShapeType="1"/>
            </p:cNvSpPr>
            <p:nvPr/>
          </p:nvSpPr>
          <p:spPr bwMode="auto">
            <a:xfrm flipV="1">
              <a:off x="2185988" y="5360988"/>
              <a:ext cx="231775" cy="255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212" name="Line 42"/>
            <p:cNvSpPr>
              <a:spLocks noChangeShapeType="1"/>
            </p:cNvSpPr>
            <p:nvPr/>
          </p:nvSpPr>
          <p:spPr bwMode="auto">
            <a:xfrm>
              <a:off x="3184525" y="4954588"/>
              <a:ext cx="584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213" name="Line 44"/>
            <p:cNvSpPr>
              <a:spLocks noChangeShapeType="1"/>
            </p:cNvSpPr>
            <p:nvPr/>
          </p:nvSpPr>
          <p:spPr bwMode="auto">
            <a:xfrm flipV="1">
              <a:off x="2101850" y="5711825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214" name="Line 45"/>
            <p:cNvSpPr>
              <a:spLocks noChangeShapeType="1"/>
            </p:cNvSpPr>
            <p:nvPr/>
          </p:nvSpPr>
          <p:spPr bwMode="auto">
            <a:xfrm flipH="1" flipV="1">
              <a:off x="1976438" y="4489450"/>
              <a:ext cx="0" cy="398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215" name="Line 46"/>
            <p:cNvSpPr>
              <a:spLocks noChangeShapeType="1"/>
            </p:cNvSpPr>
            <p:nvPr/>
          </p:nvSpPr>
          <p:spPr bwMode="auto">
            <a:xfrm>
              <a:off x="3854450" y="5021263"/>
              <a:ext cx="0" cy="750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216" name="Line 47"/>
            <p:cNvSpPr>
              <a:spLocks noChangeShapeType="1"/>
            </p:cNvSpPr>
            <p:nvPr/>
          </p:nvSpPr>
          <p:spPr bwMode="auto">
            <a:xfrm flipH="1" flipV="1">
              <a:off x="4935538" y="5011738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21" name="Text Box 58"/>
            <p:cNvSpPr txBox="1">
              <a:spLocks noChangeArrowheads="1"/>
            </p:cNvSpPr>
            <p:nvPr/>
          </p:nvSpPr>
          <p:spPr bwMode="auto">
            <a:xfrm>
              <a:off x="719138" y="4156075"/>
              <a:ext cx="390525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j-lt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49218" name="Line 60"/>
            <p:cNvSpPr>
              <a:spLocks noChangeShapeType="1"/>
            </p:cNvSpPr>
            <p:nvPr/>
          </p:nvSpPr>
          <p:spPr bwMode="auto">
            <a:xfrm>
              <a:off x="5045075" y="4921250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40354" name="Group 63"/>
            <p:cNvGrpSpPr>
              <a:grpSpLocks/>
            </p:cNvGrpSpPr>
            <p:nvPr/>
          </p:nvGrpSpPr>
          <p:grpSpPr bwMode="auto">
            <a:xfrm>
              <a:off x="7372350" y="4845050"/>
              <a:ext cx="1558925" cy="460375"/>
              <a:chOff x="4351" y="2786"/>
              <a:chExt cx="982" cy="290"/>
            </a:xfrm>
          </p:grpSpPr>
          <p:sp>
            <p:nvSpPr>
              <p:cNvPr id="49250" name="Text Box 64"/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 smtClean="0">
                    <a:latin typeface="Arial" charset="0"/>
                    <a:cs typeface="+mn-cs"/>
                  </a:rPr>
                  <a:t>222.222.222.222</a:t>
                </a:r>
              </a:p>
            </p:txBody>
          </p:sp>
          <p:sp>
            <p:nvSpPr>
              <p:cNvPr id="49251" name="Text Box 65"/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982" cy="1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 smtClean="0">
                    <a:latin typeface="Arial" charset="0"/>
                    <a:cs typeface="+mn-cs"/>
                  </a:rPr>
                  <a:t>49-BD-D2-C7-56-2A</a:t>
                </a:r>
              </a:p>
            </p:txBody>
          </p:sp>
        </p:grpSp>
        <p:sp>
          <p:nvSpPr>
            <p:cNvPr id="49220" name="Line 67"/>
            <p:cNvSpPr>
              <a:spLocks noChangeShapeType="1"/>
            </p:cNvSpPr>
            <p:nvPr/>
          </p:nvSpPr>
          <p:spPr bwMode="auto">
            <a:xfrm flipV="1">
              <a:off x="6943725" y="4416425"/>
              <a:ext cx="4508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221" name="Line 68"/>
            <p:cNvSpPr>
              <a:spLocks noChangeShapeType="1"/>
            </p:cNvSpPr>
            <p:nvPr/>
          </p:nvSpPr>
          <p:spPr bwMode="auto">
            <a:xfrm flipH="1" flipV="1">
              <a:off x="7469188" y="4492625"/>
              <a:ext cx="11112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222" name="Text Box 71"/>
            <p:cNvSpPr txBox="1">
              <a:spLocks noChangeArrowheads="1"/>
            </p:cNvSpPr>
            <p:nvPr/>
          </p:nvSpPr>
          <p:spPr bwMode="auto"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222.222.222.221</a:t>
              </a:r>
            </a:p>
          </p:txBody>
        </p:sp>
        <p:sp>
          <p:nvSpPr>
            <p:cNvPr id="49223" name="Text Box 72"/>
            <p:cNvSpPr txBox="1">
              <a:spLocks noChangeArrowheads="1"/>
            </p:cNvSpPr>
            <p:nvPr/>
          </p:nvSpPr>
          <p:spPr bwMode="auto"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88-B2-2F-54-1A-0F</a:t>
              </a:r>
            </a:p>
          </p:txBody>
        </p:sp>
        <p:sp>
          <p:nvSpPr>
            <p:cNvPr id="49224" name="Line 73"/>
            <p:cNvSpPr>
              <a:spLocks noChangeShapeType="1"/>
            </p:cNvSpPr>
            <p:nvPr/>
          </p:nvSpPr>
          <p:spPr bwMode="auto">
            <a:xfrm flipH="1" flipV="1">
              <a:off x="6873875" y="5313363"/>
              <a:ext cx="254000" cy="250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225" name="Line 74"/>
            <p:cNvSpPr>
              <a:spLocks noChangeShapeType="1"/>
            </p:cNvSpPr>
            <p:nvPr/>
          </p:nvSpPr>
          <p:spPr bwMode="auto">
            <a:xfrm flipH="1">
              <a:off x="7208838" y="5654675"/>
              <a:ext cx="4762" cy="201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40361" name="Freeform 75"/>
            <p:cNvSpPr>
              <a:spLocks/>
            </p:cNvSpPr>
            <p:nvPr/>
          </p:nvSpPr>
          <p:spPr bwMode="auto">
            <a:xfrm>
              <a:off x="6203950" y="4440238"/>
              <a:ext cx="765175" cy="1081088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31" name="Text Box 76"/>
            <p:cNvSpPr txBox="1">
              <a:spLocks noChangeArrowheads="1"/>
            </p:cNvSpPr>
            <p:nvPr/>
          </p:nvSpPr>
          <p:spPr bwMode="auto">
            <a:xfrm>
              <a:off x="8307388" y="4073525"/>
              <a:ext cx="357187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j-lt"/>
                  <a:ea typeface="+mn-ea"/>
                  <a:cs typeface="+mn-cs"/>
                </a:rPr>
                <a:t>B</a:t>
              </a:r>
            </a:p>
          </p:txBody>
        </p:sp>
        <p:grpSp>
          <p:nvGrpSpPr>
            <p:cNvPr id="140363" name="Group 131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140381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40383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5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40384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151" name="Rectangle 43"/>
              <p:cNvSpPr>
                <a:spLocks noChangeArrowheads="1"/>
              </p:cNvSpPr>
              <p:nvPr/>
            </p:nvSpPr>
            <p:spPr bwMode="auto">
              <a:xfrm rot="16200000">
                <a:off x="7438232" y="4309268"/>
                <a:ext cx="127000" cy="195263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40364" name="Group 132"/>
            <p:cNvGrpSpPr>
              <a:grpSpLocks/>
            </p:cNvGrpSpPr>
            <p:nvPr/>
          </p:nvGrpSpPr>
          <p:grpSpPr bwMode="auto">
            <a:xfrm>
              <a:off x="3757931" y="4714240"/>
              <a:ext cx="1291589" cy="426719"/>
              <a:chOff x="4011931" y="3379152"/>
              <a:chExt cx="1262062" cy="390207"/>
            </a:xfrm>
          </p:grpSpPr>
          <p:sp>
            <p:nvSpPr>
              <p:cNvPr id="139" name="Rectangle 43"/>
              <p:cNvSpPr>
                <a:spLocks noChangeArrowheads="1"/>
              </p:cNvSpPr>
              <p:nvPr/>
            </p:nvSpPr>
            <p:spPr bwMode="auto">
              <a:xfrm rot="16200000">
                <a:off x="5112705" y="3476529"/>
                <a:ext cx="127747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40371" name="Group 1185"/>
              <p:cNvGrpSpPr>
                <a:grpSpLocks/>
              </p:cNvGrpSpPr>
              <p:nvPr/>
            </p:nvGrpSpPr>
            <p:grpSpPr bwMode="auto"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140373" name="Oval 407"/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140374" name="Rectangle 410"/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140375" name="Oval 411"/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grpSp>
              <p:nvGrpSpPr>
                <p:cNvPr id="140376" name="Group 1189"/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140379" name="Freeform 1190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40380" name="Freeform 1191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49242" name="Line 1192"/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49243" name="Line 1193"/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141" name="Rectangle 43"/>
              <p:cNvSpPr>
                <a:spLocks noChangeArrowheads="1"/>
              </p:cNvSpPr>
              <p:nvPr/>
            </p:nvSpPr>
            <p:spPr bwMode="auto">
              <a:xfrm rot="16200000">
                <a:off x="4046200" y="3485965"/>
                <a:ext cx="126295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40365" name="Group 133"/>
            <p:cNvGrpSpPr>
              <a:grpSpLocks/>
            </p:cNvGrpSpPr>
            <p:nvPr/>
          </p:nvGrpSpPr>
          <p:grpSpPr bwMode="auto">
            <a:xfrm>
              <a:off x="1483360" y="5313680"/>
              <a:ext cx="701043" cy="517588"/>
              <a:chOff x="1046480" y="3962400"/>
              <a:chExt cx="1026163" cy="761428"/>
            </a:xfrm>
          </p:grpSpPr>
          <p:sp>
            <p:nvSpPr>
              <p:cNvPr id="135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438" y="4298853"/>
                <a:ext cx="109762" cy="24863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40367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40368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6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40369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</p:grpSp>
      <p:sp>
        <p:nvSpPr>
          <p:cNvPr id="49157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010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Addressing: routing to another LAN</a:t>
            </a:r>
          </a:p>
        </p:txBody>
      </p:sp>
      <p:sp>
        <p:nvSpPr>
          <p:cNvPr id="720966" name="Rectangle 70"/>
          <p:cNvSpPr>
            <a:spLocks noChangeArrowheads="1"/>
          </p:cNvSpPr>
          <p:nvPr/>
        </p:nvSpPr>
        <p:spPr bwMode="auto">
          <a:xfrm>
            <a:off x="706438" y="1084263"/>
            <a:ext cx="7772400" cy="55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latin typeface="Gill Sans MT" charset="0"/>
                <a:cs typeface="+mn-cs"/>
              </a:rPr>
              <a:t>R forwards datagram with IP source A, destination B </a:t>
            </a:r>
          </a:p>
        </p:txBody>
      </p:sp>
      <p:sp>
        <p:nvSpPr>
          <p:cNvPr id="720967" name="Rectangle 71"/>
          <p:cNvSpPr>
            <a:spLocks noChangeArrowheads="1"/>
          </p:cNvSpPr>
          <p:nvPr/>
        </p:nvSpPr>
        <p:spPr bwMode="auto">
          <a:xfrm>
            <a:off x="719138" y="1441450"/>
            <a:ext cx="7772400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latin typeface="Gill Sans MT" charset="0"/>
                <a:cs typeface="+mn-cs"/>
              </a:rPr>
              <a:t>R creates link-layer frame with B's MAC address as </a:t>
            </a:r>
            <a:r>
              <a:rPr lang="en-US" sz="2000" i="0" dirty="0" smtClean="0">
                <a:latin typeface="Gill Sans MT" charset="0"/>
                <a:cs typeface="+mn-cs"/>
              </a:rPr>
              <a:t>destination address, </a:t>
            </a:r>
            <a:r>
              <a:rPr lang="en-US" sz="2000" i="0" dirty="0">
                <a:latin typeface="Gill Sans MT" charset="0"/>
                <a:cs typeface="+mn-cs"/>
              </a:rPr>
              <a:t>frame contains A-to-B IP datagram</a:t>
            </a:r>
            <a:endParaRPr lang="en-US" sz="2800" i="0" dirty="0">
              <a:latin typeface="Gill Sans MT" charset="0"/>
              <a:cs typeface="+mn-cs"/>
            </a:endParaRPr>
          </a:p>
        </p:txBody>
      </p:sp>
      <p:grpSp>
        <p:nvGrpSpPr>
          <p:cNvPr id="720995" name="Group 99"/>
          <p:cNvGrpSpPr>
            <a:grpSpLocks/>
          </p:cNvGrpSpPr>
          <p:nvPr/>
        </p:nvGrpSpPr>
        <p:grpSpPr bwMode="auto">
          <a:xfrm>
            <a:off x="4791075" y="2293938"/>
            <a:ext cx="2436813" cy="1643062"/>
            <a:chOff x="3018" y="1445"/>
            <a:chExt cx="1535" cy="1035"/>
          </a:xfrm>
        </p:grpSpPr>
        <p:sp>
          <p:nvSpPr>
            <p:cNvPr id="49176" name="AutoShape 2"/>
            <p:cNvSpPr>
              <a:spLocks noChangeArrowheads="1"/>
            </p:cNvSpPr>
            <p:nvPr/>
          </p:nvSpPr>
          <p:spPr bwMode="auto">
            <a:xfrm>
              <a:off x="3597" y="1981"/>
              <a:ext cx="198" cy="499"/>
            </a:xfrm>
            <a:prstGeom prst="downArrow">
              <a:avLst>
                <a:gd name="adj1" fmla="val 50000"/>
                <a:gd name="adj2" fmla="val 63005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54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40312" name="Group 61"/>
            <p:cNvGrpSpPr>
              <a:grpSpLocks/>
            </p:cNvGrpSpPr>
            <p:nvPr/>
          </p:nvGrpSpPr>
          <p:grpSpPr bwMode="auto">
            <a:xfrm>
              <a:off x="3286" y="1702"/>
              <a:ext cx="1267" cy="479"/>
              <a:chOff x="1197" y="1665"/>
              <a:chExt cx="1267" cy="479"/>
            </a:xfrm>
          </p:grpSpPr>
          <p:grpSp>
            <p:nvGrpSpPr>
              <p:cNvPr id="140329" name="Group 62"/>
              <p:cNvGrpSpPr>
                <a:grpSpLocks/>
              </p:cNvGrpSpPr>
              <p:nvPr/>
            </p:nvGrpSpPr>
            <p:grpSpPr bwMode="auto">
              <a:xfrm>
                <a:off x="1231" y="1990"/>
                <a:ext cx="691" cy="154"/>
                <a:chOff x="1231" y="1990"/>
                <a:chExt cx="691" cy="154"/>
              </a:xfrm>
            </p:grpSpPr>
            <p:sp>
              <p:nvSpPr>
                <p:cNvPr id="49196" name="Rectangle 63"/>
                <p:cNvSpPr>
                  <a:spLocks noChangeArrowheads="1"/>
                </p:cNvSpPr>
                <p:nvPr/>
              </p:nvSpPr>
              <p:spPr bwMode="auto">
                <a:xfrm>
                  <a:off x="1231" y="1991"/>
                  <a:ext cx="691" cy="15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49197" name="Line 64"/>
                <p:cNvSpPr>
                  <a:spLocks noChangeShapeType="1"/>
                </p:cNvSpPr>
                <p:nvPr/>
              </p:nvSpPr>
              <p:spPr bwMode="auto">
                <a:xfrm>
                  <a:off x="1337" y="1990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49198" name="Line 65"/>
                <p:cNvSpPr>
                  <a:spLocks noChangeShapeType="1"/>
                </p:cNvSpPr>
                <p:nvPr/>
              </p:nvSpPr>
              <p:spPr bwMode="auto">
                <a:xfrm>
                  <a:off x="1427" y="1992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49195" name="Text Box 66"/>
              <p:cNvSpPr txBox="1">
                <a:spLocks noChangeArrowheads="1"/>
              </p:cNvSpPr>
              <p:nvPr/>
            </p:nvSpPr>
            <p:spPr bwMode="auto">
              <a:xfrm>
                <a:off x="1197" y="1665"/>
                <a:ext cx="126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 smtClean="0">
                    <a:latin typeface="Arial" charset="0"/>
                    <a:cs typeface="+mn-cs"/>
                  </a:rPr>
                  <a:t>IP src: 111.111.111.111</a:t>
                </a:r>
              </a:p>
              <a:p>
                <a:pPr>
                  <a:defRPr/>
                </a:pPr>
                <a:r>
                  <a:rPr lang="en-US" sz="1200" i="0" dirty="0" smtClean="0">
                    <a:latin typeface="Arial" charset="0"/>
                    <a:cs typeface="+mn-cs"/>
                  </a:rPr>
                  <a:t>   IP dest: 222.222.222.222</a:t>
                </a:r>
              </a:p>
            </p:txBody>
          </p:sp>
        </p:grpSp>
        <p:grpSp>
          <p:nvGrpSpPr>
            <p:cNvPr id="140313" name="Group 67"/>
            <p:cNvGrpSpPr>
              <a:grpSpLocks/>
            </p:cNvGrpSpPr>
            <p:nvPr/>
          </p:nvGrpSpPr>
          <p:grpSpPr bwMode="auto">
            <a:xfrm>
              <a:off x="3364" y="1860"/>
              <a:ext cx="92" cy="243"/>
              <a:chOff x="1272" y="1762"/>
              <a:chExt cx="92" cy="243"/>
            </a:xfrm>
          </p:grpSpPr>
          <p:sp>
            <p:nvSpPr>
              <p:cNvPr id="49192" name="Line 68"/>
              <p:cNvSpPr>
                <a:spLocks noChangeShapeType="1"/>
              </p:cNvSpPr>
              <p:nvPr/>
            </p:nvSpPr>
            <p:spPr bwMode="auto">
              <a:xfrm>
                <a:off x="1272" y="1762"/>
                <a:ext cx="0" cy="2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9193" name="Line 69"/>
              <p:cNvSpPr>
                <a:spLocks noChangeShapeType="1"/>
              </p:cNvSpPr>
              <p:nvPr/>
            </p:nvSpPr>
            <p:spPr bwMode="auto">
              <a:xfrm>
                <a:off x="1364" y="1878"/>
                <a:ext cx="0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40314" name="Group 72"/>
            <p:cNvGrpSpPr>
              <a:grpSpLocks/>
            </p:cNvGrpSpPr>
            <p:nvPr/>
          </p:nvGrpSpPr>
          <p:grpSpPr bwMode="auto">
            <a:xfrm>
              <a:off x="3018" y="1445"/>
              <a:ext cx="1530" cy="957"/>
              <a:chOff x="931" y="1414"/>
              <a:chExt cx="1530" cy="957"/>
            </a:xfrm>
          </p:grpSpPr>
          <p:sp>
            <p:nvSpPr>
              <p:cNvPr id="49180" name="Text Box 73"/>
              <p:cNvSpPr txBox="1">
                <a:spLocks noChangeArrowheads="1"/>
              </p:cNvSpPr>
              <p:nvPr/>
            </p:nvSpPr>
            <p:spPr bwMode="auto">
              <a:xfrm>
                <a:off x="931" y="1414"/>
                <a:ext cx="1530" cy="4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 smtClean="0">
                    <a:latin typeface="Arial" charset="0"/>
                    <a:cs typeface="+mn-cs"/>
                  </a:rPr>
                  <a:t>MAC src: </a:t>
                </a:r>
                <a:r>
                  <a:rPr lang="en-US" sz="1200" i="0" dirty="0" smtClean="0">
                    <a:solidFill>
                      <a:srgbClr val="FF0000"/>
                    </a:solidFill>
                    <a:latin typeface="Arial" charset="0"/>
                    <a:cs typeface="+mn-cs"/>
                  </a:rPr>
                  <a:t>1A-23-F9-CD-06-9B</a:t>
                </a:r>
              </a:p>
              <a:p>
                <a:pPr>
                  <a:defRPr/>
                </a:pPr>
                <a:r>
                  <a:rPr lang="en-US" sz="1200" i="0" dirty="0" smtClean="0">
                    <a:latin typeface="Arial" charset="0"/>
                    <a:cs typeface="+mn-cs"/>
                  </a:rPr>
                  <a:t>  MAC dest: </a:t>
                </a:r>
                <a:r>
                  <a:rPr lang="en-US" sz="1200" i="0" dirty="0" smtClean="0">
                    <a:solidFill>
                      <a:srgbClr val="FF0000"/>
                    </a:solidFill>
                    <a:latin typeface="Arial" charset="0"/>
                    <a:cs typeface="+mn-cs"/>
                  </a:rPr>
                  <a:t>49-BD-D2-C7-56-2A</a:t>
                </a:r>
              </a:p>
              <a:p>
                <a:pPr>
                  <a:defRPr/>
                </a:pPr>
                <a:endParaRPr lang="en-US" sz="1200" i="0" dirty="0" smtClean="0">
                  <a:solidFill>
                    <a:srgbClr val="FF0000"/>
                  </a:solidFill>
                  <a:latin typeface="Arial" charset="0"/>
                  <a:cs typeface="+mn-cs"/>
                </a:endParaRPr>
              </a:p>
            </p:txBody>
          </p:sp>
          <p:grpSp>
            <p:nvGrpSpPr>
              <p:cNvPr id="140316" name="Group 74"/>
              <p:cNvGrpSpPr>
                <a:grpSpLocks/>
              </p:cNvGrpSpPr>
              <p:nvPr/>
            </p:nvGrpSpPr>
            <p:grpSpPr bwMode="auto">
              <a:xfrm>
                <a:off x="981" y="2182"/>
                <a:ext cx="1049" cy="189"/>
                <a:chOff x="2829" y="2040"/>
                <a:chExt cx="1049" cy="189"/>
              </a:xfrm>
            </p:grpSpPr>
            <p:sp>
              <p:nvSpPr>
                <p:cNvPr id="49186" name="Rectangle 75"/>
                <p:cNvSpPr>
                  <a:spLocks noChangeArrowheads="1"/>
                </p:cNvSpPr>
                <p:nvPr/>
              </p:nvSpPr>
              <p:spPr bwMode="auto">
                <a:xfrm>
                  <a:off x="2829" y="2042"/>
                  <a:ext cx="1049" cy="185"/>
                </a:xfrm>
                <a:prstGeom prst="rect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49187" name="Rectangle 76"/>
                <p:cNvSpPr>
                  <a:spLocks noChangeArrowheads="1"/>
                </p:cNvSpPr>
                <p:nvPr/>
              </p:nvSpPr>
              <p:spPr bwMode="auto">
                <a:xfrm>
                  <a:off x="3078" y="2060"/>
                  <a:ext cx="691" cy="15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49188" name="Line 77"/>
                <p:cNvSpPr>
                  <a:spLocks noChangeShapeType="1"/>
                </p:cNvSpPr>
                <p:nvPr/>
              </p:nvSpPr>
              <p:spPr bwMode="auto">
                <a:xfrm>
                  <a:off x="3180" y="2063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49189" name="Line 78"/>
                <p:cNvSpPr>
                  <a:spLocks noChangeShapeType="1"/>
                </p:cNvSpPr>
                <p:nvPr/>
              </p:nvSpPr>
              <p:spPr bwMode="auto">
                <a:xfrm>
                  <a:off x="3276" y="2063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49190" name="Line 79"/>
                <p:cNvSpPr>
                  <a:spLocks noChangeShapeType="1"/>
                </p:cNvSpPr>
                <p:nvPr/>
              </p:nvSpPr>
              <p:spPr bwMode="auto">
                <a:xfrm>
                  <a:off x="2910" y="2040"/>
                  <a:ext cx="0" cy="189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49191" name="Line 80"/>
                <p:cNvSpPr>
                  <a:spLocks noChangeShapeType="1"/>
                </p:cNvSpPr>
                <p:nvPr/>
              </p:nvSpPr>
              <p:spPr bwMode="auto">
                <a:xfrm>
                  <a:off x="3006" y="2040"/>
                  <a:ext cx="0" cy="189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49182" name="Line 81"/>
              <p:cNvSpPr>
                <a:spLocks noChangeShapeType="1"/>
              </p:cNvSpPr>
              <p:nvPr/>
            </p:nvSpPr>
            <p:spPr bwMode="auto">
              <a:xfrm flipV="1">
                <a:off x="1018" y="1576"/>
                <a:ext cx="2" cy="7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9183" name="Line 82"/>
              <p:cNvSpPr>
                <a:spLocks noChangeShapeType="1"/>
              </p:cNvSpPr>
              <p:nvPr/>
            </p:nvSpPr>
            <p:spPr bwMode="auto">
              <a:xfrm flipV="1">
                <a:off x="1106" y="1680"/>
                <a:ext cx="0" cy="5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9184" name="Line 83"/>
              <p:cNvSpPr>
                <a:spLocks noChangeShapeType="1"/>
              </p:cNvSpPr>
              <p:nvPr/>
            </p:nvSpPr>
            <p:spPr bwMode="auto">
              <a:xfrm flipH="1" flipV="1">
                <a:off x="1276" y="1812"/>
                <a:ext cx="2" cy="4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9185" name="Line 84"/>
              <p:cNvSpPr>
                <a:spLocks noChangeShapeType="1"/>
              </p:cNvSpPr>
              <p:nvPr/>
            </p:nvSpPr>
            <p:spPr bwMode="auto">
              <a:xfrm>
                <a:off x="1368" y="1924"/>
                <a:ext cx="2" cy="3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40296" name="Group 85"/>
          <p:cNvGrpSpPr>
            <a:grpSpLocks/>
          </p:cNvGrpSpPr>
          <p:nvPr/>
        </p:nvGrpSpPr>
        <p:grpSpPr bwMode="auto">
          <a:xfrm>
            <a:off x="3952875" y="2767013"/>
            <a:ext cx="895350" cy="2038350"/>
            <a:chOff x="2823" y="1545"/>
            <a:chExt cx="564" cy="1284"/>
          </a:xfrm>
        </p:grpSpPr>
        <p:sp>
          <p:nvSpPr>
            <p:cNvPr id="140306" name="Freeform 86"/>
            <p:cNvSpPr>
              <a:spLocks/>
            </p:cNvSpPr>
            <p:nvPr/>
          </p:nvSpPr>
          <p:spPr bwMode="auto">
            <a:xfrm>
              <a:off x="2823" y="2265"/>
              <a:ext cx="564" cy="564"/>
            </a:xfrm>
            <a:custGeom>
              <a:avLst/>
              <a:gdLst>
                <a:gd name="T0" fmla="*/ 564 w 564"/>
                <a:gd name="T1" fmla="*/ 0 h 564"/>
                <a:gd name="T2" fmla="*/ 287 w 564"/>
                <a:gd name="T3" fmla="*/ 564 h 564"/>
                <a:gd name="T4" fmla="*/ 0 w 564"/>
                <a:gd name="T5" fmla="*/ 0 h 564"/>
                <a:gd name="T6" fmla="*/ 564 w 564"/>
                <a:gd name="T7" fmla="*/ 0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64" h="564">
                  <a:moveTo>
                    <a:pt x="564" y="0"/>
                  </a:moveTo>
                  <a:lnTo>
                    <a:pt x="287" y="564"/>
                  </a:lnTo>
                  <a:lnTo>
                    <a:pt x="0" y="0"/>
                  </a:lnTo>
                  <a:lnTo>
                    <a:pt x="56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9172" name="Rectangle 87"/>
            <p:cNvSpPr>
              <a:spLocks noChangeArrowheads="1"/>
            </p:cNvSpPr>
            <p:nvPr/>
          </p:nvSpPr>
          <p:spPr bwMode="auto">
            <a:xfrm>
              <a:off x="2872" y="1877"/>
              <a:ext cx="493" cy="47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173" name="Text Box 88"/>
            <p:cNvSpPr txBox="1">
              <a:spLocks noChangeArrowheads="1"/>
            </p:cNvSpPr>
            <p:nvPr/>
          </p:nvSpPr>
          <p:spPr bwMode="auto">
            <a:xfrm>
              <a:off x="2941" y="1545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 dirty="0" smtClean="0">
                <a:latin typeface="Arial" charset="0"/>
                <a:cs typeface="+mn-cs"/>
              </a:endParaRPr>
            </a:p>
            <a:p>
              <a:pPr algn="ctr">
                <a:defRPr/>
              </a:pPr>
              <a:endParaRPr lang="en-US" sz="1600" i="0" dirty="0" smtClean="0">
                <a:latin typeface="Arial" charset="0"/>
                <a:cs typeface="+mn-cs"/>
              </a:endParaRPr>
            </a:p>
            <a:p>
              <a:pPr algn="ctr">
                <a:defRPr/>
              </a:pPr>
              <a:r>
                <a:rPr lang="en-US" sz="1600" i="0" dirty="0" smtClean="0">
                  <a:latin typeface="Arial" charset="0"/>
                  <a:cs typeface="+mn-cs"/>
                </a:rPr>
                <a:t>IP</a:t>
              </a:r>
            </a:p>
            <a:p>
              <a:pPr algn="ctr">
                <a:defRPr/>
              </a:pPr>
              <a:r>
                <a:rPr lang="en-US" sz="1600" i="0" dirty="0" smtClean="0">
                  <a:latin typeface="Arial" charset="0"/>
                  <a:cs typeface="+mn-cs"/>
                </a:rPr>
                <a:t>Eth</a:t>
              </a:r>
            </a:p>
            <a:p>
              <a:pPr algn="ctr">
                <a:defRPr/>
              </a:pPr>
              <a:r>
                <a:rPr lang="en-US" sz="1600" i="0" dirty="0" smtClean="0">
                  <a:latin typeface="Arial" charset="0"/>
                  <a:cs typeface="+mn-cs"/>
                </a:rPr>
                <a:t>Phy</a:t>
              </a:r>
            </a:p>
          </p:txBody>
        </p:sp>
        <p:sp>
          <p:nvSpPr>
            <p:cNvPr id="49174" name="Line 89"/>
            <p:cNvSpPr>
              <a:spLocks noChangeShapeType="1"/>
            </p:cNvSpPr>
            <p:nvPr/>
          </p:nvSpPr>
          <p:spPr bwMode="auto">
            <a:xfrm>
              <a:off x="2868" y="2039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175" name="Line 90"/>
            <p:cNvSpPr>
              <a:spLocks noChangeShapeType="1"/>
            </p:cNvSpPr>
            <p:nvPr/>
          </p:nvSpPr>
          <p:spPr bwMode="auto">
            <a:xfrm>
              <a:off x="2865" y="21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720987" name="Group 91"/>
          <p:cNvGrpSpPr>
            <a:grpSpLocks/>
          </p:cNvGrpSpPr>
          <p:nvPr/>
        </p:nvGrpSpPr>
        <p:grpSpPr bwMode="auto">
          <a:xfrm>
            <a:off x="8061325" y="2478088"/>
            <a:ext cx="928688" cy="1954212"/>
            <a:chOff x="250" y="1380"/>
            <a:chExt cx="585" cy="1231"/>
          </a:xfrm>
        </p:grpSpPr>
        <p:sp>
          <p:nvSpPr>
            <p:cNvPr id="140299" name="Freeform 92"/>
            <p:cNvSpPr>
              <a:spLocks/>
            </p:cNvSpPr>
            <p:nvPr/>
          </p:nvSpPr>
          <p:spPr bwMode="auto">
            <a:xfrm>
              <a:off x="250" y="1414"/>
              <a:ext cx="582" cy="1197"/>
            </a:xfrm>
            <a:custGeom>
              <a:avLst/>
              <a:gdLst>
                <a:gd name="T0" fmla="*/ 582 w 582"/>
                <a:gd name="T1" fmla="*/ 781 h 1197"/>
                <a:gd name="T2" fmla="*/ 0 w 582"/>
                <a:gd name="T3" fmla="*/ 1197 h 1197"/>
                <a:gd name="T4" fmla="*/ 83 w 582"/>
                <a:gd name="T5" fmla="*/ 0 h 1197"/>
                <a:gd name="T6" fmla="*/ 582 w 582"/>
                <a:gd name="T7" fmla="*/ 781 h 11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2" h="1197">
                  <a:moveTo>
                    <a:pt x="582" y="781"/>
                  </a:moveTo>
                  <a:lnTo>
                    <a:pt x="0" y="1197"/>
                  </a:lnTo>
                  <a:lnTo>
                    <a:pt x="83" y="0"/>
                  </a:lnTo>
                  <a:lnTo>
                    <a:pt x="582" y="781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9165" name="Rectangle 93"/>
            <p:cNvSpPr>
              <a:spLocks noChangeArrowheads="1"/>
            </p:cNvSpPr>
            <p:nvPr/>
          </p:nvSpPr>
          <p:spPr bwMode="auto">
            <a:xfrm>
              <a:off x="338" y="1399"/>
              <a:ext cx="493" cy="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166" name="Text Box 94"/>
            <p:cNvSpPr txBox="1">
              <a:spLocks noChangeArrowheads="1"/>
            </p:cNvSpPr>
            <p:nvPr/>
          </p:nvSpPr>
          <p:spPr bwMode="auto">
            <a:xfrm>
              <a:off x="413" y="1380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 dirty="0" smtClean="0">
                <a:latin typeface="Arial" charset="0"/>
                <a:cs typeface="+mn-cs"/>
              </a:endParaRPr>
            </a:p>
            <a:p>
              <a:pPr algn="ctr">
                <a:defRPr/>
              </a:pPr>
              <a:endParaRPr lang="en-US" sz="1600" i="0" dirty="0" smtClean="0">
                <a:latin typeface="Arial" charset="0"/>
                <a:cs typeface="+mn-cs"/>
              </a:endParaRPr>
            </a:p>
            <a:p>
              <a:pPr algn="ctr">
                <a:defRPr/>
              </a:pPr>
              <a:r>
                <a:rPr lang="en-US" sz="1600" i="0" dirty="0" smtClean="0">
                  <a:latin typeface="Arial" charset="0"/>
                  <a:cs typeface="+mn-cs"/>
                </a:rPr>
                <a:t>IP</a:t>
              </a:r>
            </a:p>
            <a:p>
              <a:pPr algn="ctr">
                <a:defRPr/>
              </a:pPr>
              <a:r>
                <a:rPr lang="en-US" sz="1600" i="0" dirty="0" smtClean="0">
                  <a:latin typeface="Arial" charset="0"/>
                  <a:cs typeface="+mn-cs"/>
                </a:rPr>
                <a:t>Eth</a:t>
              </a:r>
            </a:p>
            <a:p>
              <a:pPr algn="ctr">
                <a:defRPr/>
              </a:pPr>
              <a:r>
                <a:rPr lang="en-US" sz="1600" i="0" dirty="0" smtClean="0">
                  <a:latin typeface="Arial" charset="0"/>
                  <a:cs typeface="+mn-cs"/>
                </a:rPr>
                <a:t>Phy</a:t>
              </a:r>
            </a:p>
          </p:txBody>
        </p:sp>
        <p:sp>
          <p:nvSpPr>
            <p:cNvPr id="49167" name="Line 95"/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168" name="Line 96"/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169" name="Line 97"/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170" name="Line 98"/>
            <p:cNvSpPr>
              <a:spLocks noChangeShapeType="1"/>
            </p:cNvSpPr>
            <p:nvPr/>
          </p:nvSpPr>
          <p:spPr bwMode="auto">
            <a:xfrm>
              <a:off x="330" y="16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pic>
        <p:nvPicPr>
          <p:cNvPr id="140298" name="Picture 15" descr="underline_base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76358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46</a:t>
            </a:fld>
            <a:endParaRPr lang="en-US" sz="1200" dirty="0">
              <a:latin typeface="Tahoma" charset="0"/>
            </a:endParaRPr>
          </a:p>
        </p:txBody>
      </p:sp>
      <p:sp>
        <p:nvSpPr>
          <p:cNvPr id="1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030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33333E-6 L 1.94444E-6 0.19838 L 0.11007 0.1199 L 0.11007 -0.03565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7209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3" y="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387" name="Picture 5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28700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Gill Sans MT" charset="0"/>
                <a:cs typeface="+mj-cs"/>
              </a:rPr>
              <a:t>Review</a:t>
            </a:r>
            <a:endParaRPr lang="en-US" dirty="0">
              <a:latin typeface="Gill Sans MT" charset="0"/>
              <a:cs typeface="+mj-cs"/>
            </a:endParaRP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7649547" cy="46482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Gill Sans MT" charset="0"/>
              </a:rPr>
              <a:t>Multiple access protocols:</a:t>
            </a:r>
          </a:p>
          <a:p>
            <a:pPr lvl="1">
              <a:defRPr/>
            </a:pPr>
            <a:r>
              <a:rPr lang="en-US" dirty="0" smtClean="0">
                <a:latin typeface="Gill Sans MT" charset="0"/>
              </a:rPr>
              <a:t>Channel partitioning, random access, taking-turns</a:t>
            </a:r>
          </a:p>
          <a:p>
            <a:pPr lvl="1">
              <a:defRPr/>
            </a:pPr>
            <a:r>
              <a:rPr lang="en-US" dirty="0" smtClean="0">
                <a:latin typeface="Gill Sans MT" charset="0"/>
              </a:rPr>
              <a:t>What is Ethernet’s multiple access protocol? How about Bluetooth? </a:t>
            </a:r>
          </a:p>
          <a:p>
            <a:pPr>
              <a:defRPr/>
            </a:pPr>
            <a:r>
              <a:rPr lang="en-US" dirty="0" smtClean="0">
                <a:latin typeface="Gill Sans MT" charset="0"/>
              </a:rPr>
              <a:t>Link layer addressing:</a:t>
            </a:r>
          </a:p>
          <a:p>
            <a:pPr lvl="1">
              <a:defRPr/>
            </a:pPr>
            <a:r>
              <a:rPr lang="en-US" dirty="0" smtClean="0">
                <a:latin typeface="Gill Sans MT" charset="0"/>
              </a:rPr>
              <a:t>What is MAC address associated with? How is it different from IP address?</a:t>
            </a:r>
          </a:p>
          <a:p>
            <a:pPr lvl="1">
              <a:defRPr/>
            </a:pPr>
            <a:r>
              <a:rPr lang="en-US" dirty="0" smtClean="0">
                <a:latin typeface="Gill Sans MT" charset="0"/>
              </a:rPr>
              <a:t>ARP (address resolution protocol): What is it used for? How does it work?</a:t>
            </a:r>
            <a:endParaRPr lang="en-US" dirty="0">
              <a:latin typeface="Gill Sans MT" charset="0"/>
            </a:endParaRPr>
          </a:p>
          <a:p>
            <a:pPr>
              <a:defRPr/>
            </a:pPr>
            <a:endParaRPr lang="en-US" dirty="0">
              <a:latin typeface="Gill Sans MT" charset="0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47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40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387" name="Picture 5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28700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Link layer, </a:t>
            </a:r>
            <a:r>
              <a:rPr lang="en-US" sz="4000" dirty="0">
                <a:latin typeface="Gill Sans MT" charset="0"/>
                <a:cs typeface="+mj-cs"/>
              </a:rPr>
              <a:t>LAN</a:t>
            </a:r>
            <a:r>
              <a:rPr lang="en-US" dirty="0">
                <a:latin typeface="Gill Sans MT" charset="0"/>
                <a:cs typeface="+mj-cs"/>
              </a:rPr>
              <a:t>s: 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922713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6.1</a:t>
            </a:r>
            <a:r>
              <a:rPr lang="en-US" dirty="0" smtClean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introduction, services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6.2</a:t>
            </a:r>
            <a:r>
              <a:rPr lang="en-US" dirty="0" smtClean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error detection, correction 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6.3</a:t>
            </a:r>
            <a:r>
              <a:rPr lang="en-US" dirty="0" smtClean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multiple access protocols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CC0000"/>
                </a:solidFill>
                <a:latin typeface="Gill Sans MT" charset="0"/>
                <a:cs typeface="+mn-cs"/>
              </a:rPr>
              <a:t>6.4 LANs</a:t>
            </a:r>
            <a:endParaRPr lang="en-US" dirty="0">
              <a:solidFill>
                <a:srgbClr val="CC0000"/>
              </a:solidFill>
              <a:latin typeface="Gill Sans MT" charset="0"/>
              <a:cs typeface="+mn-cs"/>
            </a:endParaRPr>
          </a:p>
          <a:p>
            <a:pPr lvl="1">
              <a:defRPr/>
            </a:pPr>
            <a:r>
              <a:rPr lang="en-US" dirty="0" smtClean="0">
                <a:latin typeface="Gill Sans MT" charset="0"/>
              </a:rPr>
              <a:t>addressing, ARP</a:t>
            </a:r>
          </a:p>
          <a:p>
            <a:pPr lvl="1">
              <a:defRPr/>
            </a:pPr>
            <a:r>
              <a:rPr lang="en-US" dirty="0" smtClean="0">
                <a:solidFill>
                  <a:srgbClr val="CC0000"/>
                </a:solidFill>
                <a:latin typeface="Gill Sans MT" charset="0"/>
              </a:rPr>
              <a:t>Ethernet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s</a:t>
            </a:r>
            <a:r>
              <a:rPr lang="en-US" dirty="0" smtClean="0">
                <a:latin typeface="Gill Sans MT" charset="0"/>
              </a:rPr>
              <a:t>witches</a:t>
            </a:r>
          </a:p>
          <a:p>
            <a:pPr lvl="1">
              <a:defRPr/>
            </a:pPr>
            <a:r>
              <a:rPr lang="en-US" dirty="0" smtClean="0">
                <a:latin typeface="Gill Sans MT" charset="0"/>
              </a:rPr>
              <a:t>VLANS</a:t>
            </a:r>
            <a:endParaRPr lang="en-US" dirty="0">
              <a:latin typeface="Gill Sans MT" charset="0"/>
            </a:endParaRPr>
          </a:p>
        </p:txBody>
      </p:sp>
      <p:sp>
        <p:nvSpPr>
          <p:cNvPr id="307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6.5</a:t>
            </a:r>
            <a:r>
              <a:rPr lang="en-US" dirty="0" smtClean="0">
                <a:latin typeface="Gill Sans MT" charset="0"/>
                <a:cs typeface="+mn-cs"/>
              </a:rPr>
              <a:t> link </a:t>
            </a:r>
            <a:r>
              <a:rPr lang="en-US" dirty="0">
                <a:latin typeface="Gill Sans MT" charset="0"/>
                <a:cs typeface="+mn-cs"/>
              </a:rPr>
              <a:t>v</a:t>
            </a:r>
            <a:r>
              <a:rPr lang="en-US" dirty="0" smtClean="0">
                <a:latin typeface="Gill Sans MT" charset="0"/>
                <a:cs typeface="+mn-cs"/>
              </a:rPr>
              <a:t>irtualization</a:t>
            </a:r>
            <a:r>
              <a:rPr lang="en-US" dirty="0">
                <a:latin typeface="Gill Sans MT" charset="0"/>
                <a:cs typeface="+mn-cs"/>
              </a:rPr>
              <a:t>: </a:t>
            </a:r>
            <a:r>
              <a:rPr lang="en-US" dirty="0" smtClean="0">
                <a:latin typeface="Gill Sans MT" charset="0"/>
                <a:cs typeface="+mn-cs"/>
              </a:rPr>
              <a:t>MPLS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6.6</a:t>
            </a:r>
            <a:r>
              <a:rPr lang="en-US" dirty="0" smtClean="0">
                <a:latin typeface="Gill Sans MT" charset="0"/>
                <a:cs typeface="+mn-cs"/>
              </a:rPr>
              <a:t> data center networking</a:t>
            </a:r>
            <a:endParaRPr lang="en-US" dirty="0">
              <a:latin typeface="Gill Sans MT" charset="0"/>
              <a:cs typeface="+mn-cs"/>
            </a:endParaRP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6.7</a:t>
            </a:r>
            <a:r>
              <a:rPr lang="en-US" dirty="0" smtClean="0"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a day in the life of a web request</a:t>
            </a:r>
          </a:p>
          <a:p>
            <a:pPr marL="457200" indent="-457200">
              <a:buFont typeface="Wingdings" charset="0"/>
              <a:buNone/>
              <a:defRPr/>
            </a:pPr>
            <a:endParaRPr lang="en-US" sz="2600" dirty="0">
              <a:latin typeface="Gill Sans MT" charset="0"/>
              <a:cs typeface="+mn-cs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48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82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Ethernet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8188" y="1276350"/>
            <a:ext cx="7519987" cy="21336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dominant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 wired LAN technology: </a:t>
            </a:r>
          </a:p>
          <a:p>
            <a:pPr>
              <a:defRPr/>
            </a:pPr>
            <a:r>
              <a:rPr lang="en-US" sz="2400" dirty="0" smtClean="0">
                <a:latin typeface="Gill Sans MT" charset="0"/>
                <a:cs typeface="+mn-cs"/>
              </a:rPr>
              <a:t>single chip, multiple speeds (e.g., Broadcom  BCM5761)</a:t>
            </a:r>
            <a:endParaRPr lang="en-US" sz="2400" dirty="0">
              <a:latin typeface="Gill Sans MT" charset="0"/>
              <a:cs typeface="+mn-cs"/>
            </a:endParaRP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first widely used LAN technology</a:t>
            </a:r>
          </a:p>
          <a:p>
            <a:pPr>
              <a:defRPr/>
            </a:pPr>
            <a:r>
              <a:rPr lang="en-US" sz="2400" dirty="0" smtClean="0">
                <a:latin typeface="Gill Sans MT" charset="0"/>
                <a:cs typeface="+mn-cs"/>
              </a:rPr>
              <a:t>simple, cheap</a:t>
            </a:r>
            <a:endParaRPr lang="en-US" sz="2400" dirty="0">
              <a:latin typeface="Gill Sans MT" charset="0"/>
              <a:cs typeface="+mn-cs"/>
            </a:endParaRP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kept up with speed race: 10 Mbps – 10 Gbps </a:t>
            </a:r>
            <a:endParaRPr lang="en-US" dirty="0">
              <a:latin typeface="Gill Sans MT" charset="0"/>
              <a:cs typeface="+mn-cs"/>
            </a:endParaRPr>
          </a:p>
          <a:p>
            <a:pPr>
              <a:defRPr/>
            </a:pPr>
            <a:endParaRPr lang="en-US" dirty="0">
              <a:latin typeface="Gill Sans MT" charset="0"/>
              <a:cs typeface="+mn-cs"/>
            </a:endParaRPr>
          </a:p>
        </p:txBody>
      </p:sp>
      <p:pic>
        <p:nvPicPr>
          <p:cNvPr id="146437" name="Picture 4" descr="551 metcalfe-en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0" y="3635375"/>
            <a:ext cx="4752975" cy="254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31" name="Text Box 5"/>
          <p:cNvSpPr txBox="1">
            <a:spLocks noChangeArrowheads="1"/>
          </p:cNvSpPr>
          <p:nvPr/>
        </p:nvSpPr>
        <p:spPr bwMode="auto">
          <a:xfrm>
            <a:off x="4289425" y="6086475"/>
            <a:ext cx="313055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/>
                <a:cs typeface="Arial"/>
              </a:rPr>
              <a:t>Metcalfe</a:t>
            </a:r>
            <a:r>
              <a:rPr lang="ja-JP" altLang="en-US" dirty="0" smtClean="0">
                <a:latin typeface="Arial"/>
                <a:cs typeface="Arial"/>
              </a:rPr>
              <a:t>’</a:t>
            </a:r>
            <a:r>
              <a:rPr lang="en-US" dirty="0" smtClean="0">
                <a:latin typeface="Arial"/>
                <a:cs typeface="Arial"/>
              </a:rPr>
              <a:t>s Ethernet sketch</a:t>
            </a:r>
          </a:p>
        </p:txBody>
      </p:sp>
      <p:pic>
        <p:nvPicPr>
          <p:cNvPr id="146439" name="Picture 24" descr="underline_base"/>
          <p:cNvPicPr>
            <a:picLocks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3" y="877888"/>
            <a:ext cx="1970087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49</a:t>
            </a:fld>
            <a:endParaRPr lang="en-US" sz="1200" dirty="0">
              <a:latin typeface="Tahoma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82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9" name="Picture 4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041400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6176963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Link layer services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4188" y="1419225"/>
            <a:ext cx="7772400" cy="4648200"/>
          </a:xfrm>
        </p:spPr>
        <p:txBody>
          <a:bodyPr/>
          <a:lstStyle/>
          <a:p>
            <a:pPr>
              <a:lnSpc>
                <a:spcPct val="75000"/>
              </a:lnSpc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framing, link access:</a:t>
            </a:r>
            <a:r>
              <a:rPr lang="en-US" sz="3200" dirty="0">
                <a:latin typeface="Gill Sans MT" charset="0"/>
                <a:cs typeface="+mn-cs"/>
              </a:rPr>
              <a:t> 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encapsulate datagram into frame, adding header, trailer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 smtClean="0">
                <a:latin typeface="Gill Sans MT" charset="0"/>
              </a:rPr>
              <a:t>medium access control (MAC) if </a:t>
            </a:r>
            <a:r>
              <a:rPr lang="en-US" dirty="0">
                <a:latin typeface="Gill Sans MT" charset="0"/>
              </a:rPr>
              <a:t>shared medium</a:t>
            </a:r>
          </a:p>
          <a:p>
            <a:pPr lvl="1">
              <a:lnSpc>
                <a:spcPct val="75000"/>
              </a:lnSpc>
              <a:defRPr/>
            </a:pPr>
            <a:r>
              <a:rPr lang="ja-JP" altLang="en-US" dirty="0">
                <a:latin typeface="Gill Sans MT" charset="0"/>
              </a:rPr>
              <a:t>“</a:t>
            </a:r>
            <a:r>
              <a:rPr lang="en-US" dirty="0">
                <a:latin typeface="Gill Sans MT" charset="0"/>
              </a:rPr>
              <a:t>MAC</a:t>
            </a:r>
            <a:r>
              <a:rPr lang="ja-JP" altLang="en-US" dirty="0">
                <a:latin typeface="Gill Sans MT" charset="0"/>
              </a:rPr>
              <a:t>”</a:t>
            </a:r>
            <a:r>
              <a:rPr lang="en-US" dirty="0">
                <a:latin typeface="Gill Sans MT" charset="0"/>
              </a:rPr>
              <a:t> addresses used in frame headers to identify source, </a:t>
            </a:r>
            <a:r>
              <a:rPr lang="en-US" dirty="0" smtClean="0">
                <a:latin typeface="Gill Sans MT" charset="0"/>
              </a:rPr>
              <a:t>destination  </a:t>
            </a:r>
            <a:endParaRPr lang="en-US" dirty="0">
              <a:latin typeface="Gill Sans MT" charset="0"/>
            </a:endParaRPr>
          </a:p>
          <a:p>
            <a:pPr lvl="2">
              <a:lnSpc>
                <a:spcPct val="90000"/>
              </a:lnSpc>
              <a:defRPr/>
            </a:pPr>
            <a:r>
              <a:rPr lang="en-US" sz="2400" dirty="0">
                <a:latin typeface="Gill Sans MT" charset="0"/>
              </a:rPr>
              <a:t>different from IP address!</a:t>
            </a:r>
          </a:p>
          <a:p>
            <a:pPr>
              <a:lnSpc>
                <a:spcPct val="75000"/>
              </a:lnSpc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reliable delivery between adjacent nodes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we learned how to do this already (chapter 3)!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seldom used on low bit-error link (fiber, some twisted pair)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wireless links: high error rates</a:t>
            </a:r>
          </a:p>
          <a:p>
            <a:pPr lvl="2">
              <a:lnSpc>
                <a:spcPct val="90000"/>
              </a:lnSpc>
              <a:defRPr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Q:</a:t>
            </a:r>
            <a:r>
              <a:rPr lang="en-US" sz="2400" dirty="0">
                <a:latin typeface="Gill Sans MT" charset="0"/>
              </a:rPr>
              <a:t> why both link-level and end-end reliability?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5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18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481" name="Picture 19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796925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2" name="Rectangle 4"/>
          <p:cNvSpPr>
            <a:spLocks noGrp="1" noChangeArrowheads="1"/>
          </p:cNvSpPr>
          <p:nvPr>
            <p:ph type="title"/>
          </p:nvPr>
        </p:nvSpPr>
        <p:spPr>
          <a:xfrm>
            <a:off x="5461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 dirty="0" smtClean="0">
                <a:latin typeface="Gill Sans MT" charset="0"/>
                <a:cs typeface="+mj-cs"/>
              </a:rPr>
              <a:t>Ethernet: physical topology</a:t>
            </a:r>
            <a:endParaRPr lang="en-US" sz="4000" dirty="0">
              <a:latin typeface="Gill Sans MT" charset="0"/>
              <a:cs typeface="+mj-cs"/>
            </a:endParaRPr>
          </a:p>
        </p:txBody>
      </p:sp>
      <p:sp>
        <p:nvSpPr>
          <p:cNvPr id="5325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08000" y="1103313"/>
            <a:ext cx="8297863" cy="2449512"/>
          </a:xfrm>
        </p:spPr>
        <p:txBody>
          <a:bodyPr/>
          <a:lstStyle/>
          <a:p>
            <a:pPr>
              <a:lnSpc>
                <a:spcPct val="75000"/>
              </a:lnSpc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b</a:t>
            </a:r>
            <a:r>
              <a:rPr lang="en-US" i="1" dirty="0" smtClean="0">
                <a:solidFill>
                  <a:srgbClr val="CC0000"/>
                </a:solidFill>
                <a:latin typeface="Gill Sans MT" charset="0"/>
                <a:cs typeface="+mn-cs"/>
              </a:rPr>
              <a:t>us: </a:t>
            </a:r>
            <a:r>
              <a:rPr lang="en-US" dirty="0" smtClean="0">
                <a:latin typeface="Gill Sans MT" charset="0"/>
                <a:cs typeface="+mn-cs"/>
              </a:rPr>
              <a:t>popular </a:t>
            </a:r>
            <a:r>
              <a:rPr lang="en-US" dirty="0">
                <a:latin typeface="Gill Sans MT" charset="0"/>
                <a:cs typeface="+mn-cs"/>
              </a:rPr>
              <a:t>through mid 90s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all nodes in same collision domain (can collide with each other)</a:t>
            </a:r>
          </a:p>
          <a:p>
            <a:pPr>
              <a:lnSpc>
                <a:spcPct val="75000"/>
              </a:lnSpc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s</a:t>
            </a:r>
            <a:r>
              <a:rPr lang="en-US" i="1" dirty="0" smtClean="0">
                <a:solidFill>
                  <a:srgbClr val="CC0000"/>
                </a:solidFill>
                <a:latin typeface="Gill Sans MT" charset="0"/>
                <a:cs typeface="+mn-cs"/>
              </a:rPr>
              <a:t>tar: </a:t>
            </a:r>
            <a:r>
              <a:rPr lang="en-US" dirty="0" smtClean="0">
                <a:latin typeface="Gill Sans MT" charset="0"/>
                <a:cs typeface="+mn-cs"/>
              </a:rPr>
              <a:t>prevails today</a:t>
            </a:r>
            <a:endParaRPr lang="en-US" dirty="0">
              <a:latin typeface="Gill Sans MT" charset="0"/>
              <a:cs typeface="+mn-cs"/>
            </a:endParaRP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active </a:t>
            </a: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switch</a:t>
            </a:r>
            <a:r>
              <a:rPr lang="en-US" dirty="0">
                <a:solidFill>
                  <a:srgbClr val="CC0000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in center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latin typeface="Gill Sans MT" charset="0"/>
              </a:rPr>
              <a:t>each </a:t>
            </a:r>
            <a:r>
              <a:rPr lang="ja-JP" altLang="en-US" dirty="0">
                <a:latin typeface="Gill Sans MT" charset="0"/>
              </a:rPr>
              <a:t>“</a:t>
            </a:r>
            <a:r>
              <a:rPr lang="en-US" dirty="0">
                <a:latin typeface="Gill Sans MT" charset="0"/>
              </a:rPr>
              <a:t>spoke</a:t>
            </a:r>
            <a:r>
              <a:rPr lang="ja-JP" altLang="en-US" dirty="0">
                <a:latin typeface="Gill Sans MT" charset="0"/>
              </a:rPr>
              <a:t>”</a:t>
            </a:r>
            <a:r>
              <a:rPr lang="en-US" dirty="0">
                <a:latin typeface="Gill Sans MT" charset="0"/>
              </a:rPr>
              <a:t> runs a (separate) Ethernet protocol (nodes do not collide with each other)</a:t>
            </a:r>
          </a:p>
        </p:txBody>
      </p:sp>
      <p:sp>
        <p:nvSpPr>
          <p:cNvPr id="53254" name="Line 17"/>
          <p:cNvSpPr>
            <a:spLocks noChangeShapeType="1"/>
          </p:cNvSpPr>
          <p:nvPr/>
        </p:nvSpPr>
        <p:spPr bwMode="auto">
          <a:xfrm>
            <a:off x="5316538" y="5110163"/>
            <a:ext cx="97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55" name="Line 18"/>
          <p:cNvSpPr>
            <a:spLocks noChangeShapeType="1"/>
          </p:cNvSpPr>
          <p:nvPr/>
        </p:nvSpPr>
        <p:spPr bwMode="auto">
          <a:xfrm>
            <a:off x="6556375" y="4518025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56" name="Line 19"/>
          <p:cNvSpPr>
            <a:spLocks noChangeShapeType="1"/>
          </p:cNvSpPr>
          <p:nvPr/>
        </p:nvSpPr>
        <p:spPr bwMode="auto">
          <a:xfrm flipH="1">
            <a:off x="6746875" y="5126038"/>
            <a:ext cx="1003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57" name="Line 20"/>
          <p:cNvSpPr>
            <a:spLocks noChangeShapeType="1"/>
          </p:cNvSpPr>
          <p:nvPr/>
        </p:nvSpPr>
        <p:spPr bwMode="auto">
          <a:xfrm flipV="1">
            <a:off x="6556375" y="5251450"/>
            <a:ext cx="12700" cy="709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58" name="Text Box 23"/>
          <p:cNvSpPr txBox="1">
            <a:spLocks noChangeArrowheads="1"/>
          </p:cNvSpPr>
          <p:nvPr/>
        </p:nvSpPr>
        <p:spPr bwMode="auto">
          <a:xfrm>
            <a:off x="5464175" y="5486400"/>
            <a:ext cx="754063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i="0" dirty="0" smtClean="0">
                <a:latin typeface="Arial" charset="0"/>
                <a:cs typeface="Arial" charset="0"/>
              </a:rPr>
              <a:t>switch</a:t>
            </a:r>
          </a:p>
        </p:txBody>
      </p:sp>
      <p:sp>
        <p:nvSpPr>
          <p:cNvPr id="53259" name="Line 24"/>
          <p:cNvSpPr>
            <a:spLocks noChangeShapeType="1"/>
          </p:cNvSpPr>
          <p:nvPr/>
        </p:nvSpPr>
        <p:spPr bwMode="auto">
          <a:xfrm flipV="1">
            <a:off x="5834063" y="5275263"/>
            <a:ext cx="417512" cy="239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60" name="Line 32"/>
          <p:cNvSpPr>
            <a:spLocks noChangeShapeType="1"/>
          </p:cNvSpPr>
          <p:nvPr/>
        </p:nvSpPr>
        <p:spPr bwMode="auto">
          <a:xfrm flipH="1">
            <a:off x="2160588" y="4102100"/>
            <a:ext cx="752475" cy="1468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61" name="Line 33"/>
          <p:cNvSpPr>
            <a:spLocks noChangeShapeType="1"/>
          </p:cNvSpPr>
          <p:nvPr/>
        </p:nvSpPr>
        <p:spPr bwMode="auto">
          <a:xfrm>
            <a:off x="2132013" y="4879975"/>
            <a:ext cx="39211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62" name="Line 34"/>
          <p:cNvSpPr>
            <a:spLocks noChangeShapeType="1"/>
          </p:cNvSpPr>
          <p:nvPr/>
        </p:nvSpPr>
        <p:spPr bwMode="auto">
          <a:xfrm>
            <a:off x="1914525" y="5434013"/>
            <a:ext cx="307975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63" name="Line 35"/>
          <p:cNvSpPr>
            <a:spLocks noChangeShapeType="1"/>
          </p:cNvSpPr>
          <p:nvPr/>
        </p:nvSpPr>
        <p:spPr bwMode="auto">
          <a:xfrm flipV="1">
            <a:off x="2632075" y="4648200"/>
            <a:ext cx="287338" cy="14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64" name="Line 37"/>
          <p:cNvSpPr>
            <a:spLocks noChangeShapeType="1"/>
          </p:cNvSpPr>
          <p:nvPr/>
        </p:nvSpPr>
        <p:spPr bwMode="auto">
          <a:xfrm>
            <a:off x="2424113" y="4275138"/>
            <a:ext cx="39211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65" name="Line 38"/>
          <p:cNvSpPr>
            <a:spLocks noChangeShapeType="1"/>
          </p:cNvSpPr>
          <p:nvPr/>
        </p:nvSpPr>
        <p:spPr bwMode="auto">
          <a:xfrm>
            <a:off x="2424113" y="4275138"/>
            <a:ext cx="39211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66" name="Line 39"/>
          <p:cNvSpPr>
            <a:spLocks noChangeShapeType="1"/>
          </p:cNvSpPr>
          <p:nvPr/>
        </p:nvSpPr>
        <p:spPr bwMode="auto">
          <a:xfrm>
            <a:off x="2314575" y="5324475"/>
            <a:ext cx="307975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67" name="Text Box 41"/>
          <p:cNvSpPr txBox="1">
            <a:spLocks noChangeArrowheads="1"/>
          </p:cNvSpPr>
          <p:nvPr/>
        </p:nvSpPr>
        <p:spPr bwMode="auto">
          <a:xfrm>
            <a:off x="1430338" y="5908675"/>
            <a:ext cx="218598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bus: </a:t>
            </a:r>
            <a:r>
              <a:rPr lang="en-US" i="0" dirty="0" smtClean="0">
                <a:latin typeface="Arial" charset="0"/>
                <a:cs typeface="Arial" charset="0"/>
              </a:rPr>
              <a:t>coaxial cable</a:t>
            </a:r>
          </a:p>
        </p:txBody>
      </p:sp>
      <p:sp>
        <p:nvSpPr>
          <p:cNvPr id="53268" name="Text Box 42"/>
          <p:cNvSpPr txBox="1">
            <a:spLocks noChangeArrowheads="1"/>
          </p:cNvSpPr>
          <p:nvPr/>
        </p:nvSpPr>
        <p:spPr bwMode="auto">
          <a:xfrm>
            <a:off x="4989513" y="5691188"/>
            <a:ext cx="7747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star</a:t>
            </a:r>
          </a:p>
        </p:txBody>
      </p:sp>
      <p:grpSp>
        <p:nvGrpSpPr>
          <p:cNvPr id="148501" name="Group 37"/>
          <p:cNvGrpSpPr>
            <a:grpSpLocks/>
          </p:cNvGrpSpPr>
          <p:nvPr/>
        </p:nvGrpSpPr>
        <p:grpSpPr bwMode="auto">
          <a:xfrm>
            <a:off x="2733675" y="4398963"/>
            <a:ext cx="711200" cy="601662"/>
            <a:chOff x="7179310" y="4033520"/>
            <a:chExt cx="1009650" cy="855028"/>
          </a:xfrm>
        </p:grpSpPr>
        <p:grpSp>
          <p:nvGrpSpPr>
            <p:cNvPr id="148542" name="Group 44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id="148544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45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40" name="Rectangle 43"/>
            <p:cNvSpPr>
              <a:spLocks noChangeArrowheads="1"/>
            </p:cNvSpPr>
            <p:nvPr/>
          </p:nvSpPr>
          <p:spPr bwMode="auto">
            <a:xfrm rot="16200000">
              <a:off x="7438418" y="4308853"/>
              <a:ext cx="128593" cy="19607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</p:grpSp>
      <p:grpSp>
        <p:nvGrpSpPr>
          <p:cNvPr id="148502" name="Group 42"/>
          <p:cNvGrpSpPr>
            <a:grpSpLocks/>
          </p:cNvGrpSpPr>
          <p:nvPr/>
        </p:nvGrpSpPr>
        <p:grpSpPr bwMode="auto">
          <a:xfrm>
            <a:off x="1757363" y="3962400"/>
            <a:ext cx="701675" cy="517525"/>
            <a:chOff x="1046480" y="3962400"/>
            <a:chExt cx="1026163" cy="761428"/>
          </a:xfrm>
        </p:grpSpPr>
        <p:sp>
          <p:nvSpPr>
            <p:cNvPr id="44" name="Rectangle 48"/>
            <p:cNvSpPr>
              <a:spLocks noChangeArrowheads="1"/>
            </p:cNvSpPr>
            <p:nvPr/>
          </p:nvSpPr>
          <p:spPr bwMode="auto">
            <a:xfrm rot="16200000">
              <a:off x="1893547" y="4299487"/>
              <a:ext cx="109777" cy="248416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48539" name="Group 49"/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148540" name="Picture 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41" name="Freeform 5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48503" name="Group 47"/>
          <p:cNvGrpSpPr>
            <a:grpSpLocks/>
          </p:cNvGrpSpPr>
          <p:nvPr/>
        </p:nvGrpSpPr>
        <p:grpSpPr bwMode="auto">
          <a:xfrm>
            <a:off x="1473200" y="4551363"/>
            <a:ext cx="701675" cy="517525"/>
            <a:chOff x="1046480" y="3962400"/>
            <a:chExt cx="1026163" cy="761428"/>
          </a:xfrm>
        </p:grpSpPr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 rot="16200000">
              <a:off x="1893548" y="4299487"/>
              <a:ext cx="109776" cy="248414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48535" name="Group 49"/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148536" name="Picture 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37" name="Freeform 5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48504" name="Group 52"/>
          <p:cNvGrpSpPr>
            <a:grpSpLocks/>
          </p:cNvGrpSpPr>
          <p:nvPr/>
        </p:nvGrpSpPr>
        <p:grpSpPr bwMode="auto">
          <a:xfrm>
            <a:off x="1279525" y="5110163"/>
            <a:ext cx="701675" cy="517525"/>
            <a:chOff x="1046480" y="3962400"/>
            <a:chExt cx="1026163" cy="761428"/>
          </a:xfrm>
        </p:grpSpPr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 rot="16200000">
              <a:off x="1893548" y="4299487"/>
              <a:ext cx="109776" cy="248414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48531" name="Group 54"/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148532" name="Picture 5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33" name="Freeform 5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48505" name="Group 57"/>
          <p:cNvGrpSpPr>
            <a:grpSpLocks/>
          </p:cNvGrpSpPr>
          <p:nvPr/>
        </p:nvGrpSpPr>
        <p:grpSpPr bwMode="auto">
          <a:xfrm>
            <a:off x="2447925" y="5070475"/>
            <a:ext cx="711200" cy="600075"/>
            <a:chOff x="7179310" y="4033520"/>
            <a:chExt cx="1009650" cy="855028"/>
          </a:xfrm>
        </p:grpSpPr>
        <p:grpSp>
          <p:nvGrpSpPr>
            <p:cNvPr id="148526" name="Group 44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id="148528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29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60" name="Rectangle 43"/>
            <p:cNvSpPr>
              <a:spLocks noChangeArrowheads="1"/>
            </p:cNvSpPr>
            <p:nvPr/>
          </p:nvSpPr>
          <p:spPr bwMode="auto">
            <a:xfrm rot="16200000">
              <a:off x="7439379" y="4308711"/>
              <a:ext cx="126671" cy="19607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</p:grpSp>
      <p:grpSp>
        <p:nvGrpSpPr>
          <p:cNvPr id="148506" name="Group 62"/>
          <p:cNvGrpSpPr>
            <a:grpSpLocks/>
          </p:cNvGrpSpPr>
          <p:nvPr/>
        </p:nvGrpSpPr>
        <p:grpSpPr bwMode="auto">
          <a:xfrm>
            <a:off x="4419600" y="4687888"/>
            <a:ext cx="914400" cy="690562"/>
            <a:chOff x="1046480" y="3962400"/>
            <a:chExt cx="1026163" cy="761428"/>
          </a:xfrm>
        </p:grpSpPr>
        <p:sp>
          <p:nvSpPr>
            <p:cNvPr id="64" name="Rectangle 48"/>
            <p:cNvSpPr>
              <a:spLocks noChangeArrowheads="1"/>
            </p:cNvSpPr>
            <p:nvPr/>
          </p:nvSpPr>
          <p:spPr bwMode="auto">
            <a:xfrm rot="16200000">
              <a:off x="1893689" y="4299817"/>
              <a:ext cx="110275" cy="24763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48523" name="Group 49"/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148524" name="Picture 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25" name="Freeform 5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48507" name="Group 67"/>
          <p:cNvGrpSpPr>
            <a:grpSpLocks/>
          </p:cNvGrpSpPr>
          <p:nvPr/>
        </p:nvGrpSpPr>
        <p:grpSpPr bwMode="auto">
          <a:xfrm>
            <a:off x="7548563" y="4779963"/>
            <a:ext cx="854075" cy="741362"/>
            <a:chOff x="7179310" y="4033520"/>
            <a:chExt cx="1009650" cy="855028"/>
          </a:xfrm>
        </p:grpSpPr>
        <p:grpSp>
          <p:nvGrpSpPr>
            <p:cNvPr id="148518" name="Group 44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id="148520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21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70" name="Rectangle 43"/>
            <p:cNvSpPr>
              <a:spLocks noChangeArrowheads="1"/>
            </p:cNvSpPr>
            <p:nvPr/>
          </p:nvSpPr>
          <p:spPr bwMode="auto">
            <a:xfrm rot="16200000">
              <a:off x="7438954" y="4308497"/>
              <a:ext cx="128163" cy="197050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</p:grpSp>
      <p:sp>
        <p:nvSpPr>
          <p:cNvPr id="75" name="Rectangle 43"/>
          <p:cNvSpPr>
            <a:spLocks noChangeArrowheads="1"/>
          </p:cNvSpPr>
          <p:nvPr/>
        </p:nvSpPr>
        <p:spPr bwMode="auto">
          <a:xfrm>
            <a:off x="6497638" y="4351338"/>
            <a:ext cx="109537" cy="165100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Comic Sans MS" pitchFamily="66" charset="0"/>
              <a:ea typeface="+mn-ea"/>
              <a:cs typeface="+mn-cs"/>
            </a:endParaRPr>
          </a:p>
        </p:txBody>
      </p:sp>
      <p:grpSp>
        <p:nvGrpSpPr>
          <p:cNvPr id="148509" name="Group 44"/>
          <p:cNvGrpSpPr>
            <a:grpSpLocks/>
          </p:cNvGrpSpPr>
          <p:nvPr/>
        </p:nvGrpSpPr>
        <p:grpSpPr bwMode="auto">
          <a:xfrm>
            <a:off x="6116638" y="3784600"/>
            <a:ext cx="852487" cy="741363"/>
            <a:chOff x="-44" y="1473"/>
            <a:chExt cx="981" cy="1105"/>
          </a:xfrm>
        </p:grpSpPr>
        <p:pic>
          <p:nvPicPr>
            <p:cNvPr id="148516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8517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48510" name="Group 1"/>
          <p:cNvGrpSpPr>
            <a:grpSpLocks/>
          </p:cNvGrpSpPr>
          <p:nvPr/>
        </p:nvGrpSpPr>
        <p:grpSpPr bwMode="auto">
          <a:xfrm>
            <a:off x="5943600" y="5926138"/>
            <a:ext cx="854075" cy="835025"/>
            <a:chOff x="8077200" y="3320111"/>
            <a:chExt cx="853440" cy="835329"/>
          </a:xfrm>
        </p:grpSpPr>
        <p:sp>
          <p:nvSpPr>
            <p:cNvPr id="78" name="Rectangle 43"/>
            <p:cNvSpPr>
              <a:spLocks noChangeArrowheads="1"/>
            </p:cNvSpPr>
            <p:nvPr/>
          </p:nvSpPr>
          <p:spPr bwMode="auto">
            <a:xfrm>
              <a:off x="8630826" y="3320111"/>
              <a:ext cx="111042" cy="165160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48513" name="Group 44"/>
            <p:cNvGrpSpPr>
              <a:grpSpLocks/>
            </p:cNvGrpSpPr>
            <p:nvPr/>
          </p:nvGrpSpPr>
          <p:grpSpPr bwMode="auto">
            <a:xfrm>
              <a:off x="8077200" y="3413760"/>
              <a:ext cx="853440" cy="741680"/>
              <a:chOff x="-44" y="1473"/>
              <a:chExt cx="981" cy="1105"/>
            </a:xfrm>
          </p:grpSpPr>
          <p:pic>
            <p:nvPicPr>
              <p:cNvPr id="148514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15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pic>
        <p:nvPicPr>
          <p:cNvPr id="53279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338" y="4962525"/>
            <a:ext cx="603250" cy="34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50</a:t>
            </a:fld>
            <a:endParaRPr lang="en-US" sz="1200" dirty="0">
              <a:latin typeface="Tahoma" charset="0"/>
            </a:endParaRPr>
          </a:p>
        </p:txBody>
      </p:sp>
      <p:sp>
        <p:nvSpPr>
          <p:cNvPr id="6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96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46075"/>
            <a:ext cx="777240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Ethernet frame structure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2463" y="1609725"/>
            <a:ext cx="7772400" cy="43434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dirty="0" smtClean="0">
                <a:latin typeface="Gill Sans MT" charset="0"/>
                <a:cs typeface="+mn-cs"/>
              </a:rPr>
              <a:t>sending </a:t>
            </a:r>
            <a:r>
              <a:rPr lang="en-US" dirty="0">
                <a:latin typeface="Gill Sans MT" charset="0"/>
                <a:cs typeface="+mn-cs"/>
              </a:rPr>
              <a:t>adapter encapsulates IP datagram (or other network layer protocol packet) in 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Ethernet frame</a:t>
            </a:r>
          </a:p>
          <a:p>
            <a:pPr>
              <a:defRPr/>
            </a:pPr>
            <a:endParaRPr lang="en-US" sz="2400" b="1" dirty="0">
              <a:latin typeface="Gill Sans MT" charset="0"/>
              <a:cs typeface="+mn-cs"/>
            </a:endParaRPr>
          </a:p>
          <a:p>
            <a:pPr>
              <a:defRPr/>
            </a:pPr>
            <a:endParaRPr lang="en-US" sz="2400" b="1" dirty="0">
              <a:latin typeface="Gill Sans MT" charset="0"/>
              <a:cs typeface="+mn-cs"/>
            </a:endParaRPr>
          </a:p>
          <a:p>
            <a:pPr>
              <a:buFont typeface="Wingdings" charset="0"/>
              <a:buNone/>
              <a:defRPr/>
            </a:pPr>
            <a:endParaRPr lang="en-US" sz="2400" dirty="0">
              <a:solidFill>
                <a:srgbClr val="FF0000"/>
              </a:solidFill>
              <a:latin typeface="Gill Sans MT" charset="0"/>
              <a:cs typeface="+mn-cs"/>
            </a:endParaRPr>
          </a:p>
          <a:p>
            <a:pPr>
              <a:buFont typeface="Wingdings" charset="0"/>
              <a:buNone/>
              <a:defRPr/>
            </a:pPr>
            <a:r>
              <a:rPr lang="en-US" i="1" dirty="0" smtClean="0">
                <a:solidFill>
                  <a:srgbClr val="CC0000"/>
                </a:solidFill>
                <a:latin typeface="Gill Sans MT" charset="0"/>
                <a:cs typeface="+mn-cs"/>
              </a:rPr>
              <a:t>preamble</a:t>
            </a: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: 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7 bytes with pattern 10101010 followed by one byte with pattern 10101011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 used to synchronize receiver, sender clock rates</a:t>
            </a:r>
          </a:p>
        </p:txBody>
      </p:sp>
      <p:pic>
        <p:nvPicPr>
          <p:cNvPr id="150533" name="Picture 19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0" y="881063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0534" name="Group 51"/>
          <p:cNvGrpSpPr>
            <a:grpSpLocks/>
          </p:cNvGrpSpPr>
          <p:nvPr/>
        </p:nvGrpSpPr>
        <p:grpSpPr bwMode="auto">
          <a:xfrm>
            <a:off x="1516063" y="2373313"/>
            <a:ext cx="6291262" cy="993775"/>
            <a:chOff x="940711" y="4902593"/>
            <a:chExt cx="6291001" cy="992895"/>
          </a:xfrm>
        </p:grpSpPr>
        <p:sp>
          <p:nvSpPr>
            <p:cNvPr id="150535" name="Line 10"/>
            <p:cNvSpPr>
              <a:spLocks noChangeShapeType="1"/>
            </p:cNvSpPr>
            <p:nvPr/>
          </p:nvSpPr>
          <p:spPr bwMode="auto">
            <a:xfrm>
              <a:off x="3570934" y="5199463"/>
              <a:ext cx="0" cy="2046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0536" name="Rectangle 1"/>
            <p:cNvSpPr>
              <a:spLocks noChangeArrowheads="1"/>
            </p:cNvSpPr>
            <p:nvPr/>
          </p:nvSpPr>
          <p:spPr bwMode="auto">
            <a:xfrm>
              <a:off x="976959" y="5272489"/>
              <a:ext cx="6254753" cy="547846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  <p:cxnSp>
          <p:nvCxnSpPr>
            <p:cNvPr id="16" name="Straight Connector 3"/>
            <p:cNvCxnSpPr>
              <a:cxnSpLocks noChangeShapeType="1"/>
            </p:cNvCxnSpPr>
            <p:nvPr/>
          </p:nvCxnSpPr>
          <p:spPr bwMode="auto">
            <a:xfrm>
              <a:off x="1970955" y="5262636"/>
              <a:ext cx="0" cy="55037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" name="Straight Connector 32"/>
            <p:cNvCxnSpPr>
              <a:cxnSpLocks noChangeShapeType="1"/>
            </p:cNvCxnSpPr>
            <p:nvPr/>
          </p:nvCxnSpPr>
          <p:spPr bwMode="auto">
            <a:xfrm>
              <a:off x="2701175" y="5265808"/>
              <a:ext cx="0" cy="583683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" name="Straight Connector 33"/>
            <p:cNvCxnSpPr>
              <a:cxnSpLocks noChangeShapeType="1"/>
            </p:cNvCxnSpPr>
            <p:nvPr/>
          </p:nvCxnSpPr>
          <p:spPr bwMode="auto">
            <a:xfrm>
              <a:off x="3429808" y="5270567"/>
              <a:ext cx="0" cy="548789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" name="Straight Connector 34"/>
            <p:cNvCxnSpPr>
              <a:cxnSpLocks noChangeShapeType="1"/>
            </p:cNvCxnSpPr>
            <p:nvPr/>
          </p:nvCxnSpPr>
          <p:spPr bwMode="auto">
            <a:xfrm>
              <a:off x="3683797" y="5265808"/>
              <a:ext cx="0" cy="58051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" name="Straight Connector 35"/>
            <p:cNvCxnSpPr>
              <a:cxnSpLocks noChangeShapeType="1"/>
            </p:cNvCxnSpPr>
            <p:nvPr/>
          </p:nvCxnSpPr>
          <p:spPr bwMode="auto">
            <a:xfrm>
              <a:off x="5650628" y="5272152"/>
              <a:ext cx="0" cy="623336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50542" name="TextBox 5"/>
            <p:cNvSpPr txBox="1">
              <a:spLocks noChangeArrowheads="1"/>
            </p:cNvSpPr>
            <p:nvPr/>
          </p:nvSpPr>
          <p:spPr bwMode="auto">
            <a:xfrm>
              <a:off x="1910352" y="5332220"/>
              <a:ext cx="844810" cy="410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dest.</a:t>
              </a:r>
            </a:p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address</a:t>
              </a:r>
            </a:p>
          </p:txBody>
        </p:sp>
        <p:sp>
          <p:nvSpPr>
            <p:cNvPr id="150543" name="TextBox 37"/>
            <p:cNvSpPr txBox="1">
              <a:spLocks noChangeArrowheads="1"/>
            </p:cNvSpPr>
            <p:nvPr/>
          </p:nvSpPr>
          <p:spPr bwMode="auto">
            <a:xfrm>
              <a:off x="2673645" y="5340803"/>
              <a:ext cx="844810" cy="410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source</a:t>
              </a:r>
            </a:p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address</a:t>
              </a:r>
            </a:p>
          </p:txBody>
        </p:sp>
        <p:sp>
          <p:nvSpPr>
            <p:cNvPr id="150544" name="TextBox 38"/>
            <p:cNvSpPr txBox="1">
              <a:spLocks noChangeArrowheads="1"/>
            </p:cNvSpPr>
            <p:nvPr/>
          </p:nvSpPr>
          <p:spPr bwMode="auto">
            <a:xfrm>
              <a:off x="4053534" y="5353451"/>
              <a:ext cx="1377407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data (payload)</a:t>
              </a:r>
            </a:p>
          </p:txBody>
        </p:sp>
        <p:sp>
          <p:nvSpPr>
            <p:cNvPr id="150545" name="TextBox 39"/>
            <p:cNvSpPr txBox="1">
              <a:spLocks noChangeArrowheads="1"/>
            </p:cNvSpPr>
            <p:nvPr/>
          </p:nvSpPr>
          <p:spPr bwMode="auto">
            <a:xfrm>
              <a:off x="5941065" y="5431291"/>
              <a:ext cx="855572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CRC</a:t>
              </a:r>
            </a:p>
          </p:txBody>
        </p:sp>
        <p:sp>
          <p:nvSpPr>
            <p:cNvPr id="150546" name="TextBox 40"/>
            <p:cNvSpPr txBox="1">
              <a:spLocks noChangeArrowheads="1"/>
            </p:cNvSpPr>
            <p:nvPr/>
          </p:nvSpPr>
          <p:spPr bwMode="auto">
            <a:xfrm>
              <a:off x="940711" y="5444340"/>
              <a:ext cx="107012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preamble</a:t>
              </a:r>
            </a:p>
          </p:txBody>
        </p:sp>
        <p:sp>
          <p:nvSpPr>
            <p:cNvPr id="150547" name="Text Box 9"/>
            <p:cNvSpPr txBox="1">
              <a:spLocks noChangeArrowheads="1"/>
            </p:cNvSpPr>
            <p:nvPr/>
          </p:nvSpPr>
          <p:spPr bwMode="auto">
            <a:xfrm>
              <a:off x="3321504" y="4902593"/>
              <a:ext cx="7702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000000"/>
                  </a:solidFill>
                  <a:latin typeface="Arial" charset="0"/>
                </a:rPr>
                <a:t>type</a:t>
              </a:r>
            </a:p>
          </p:txBody>
        </p:sp>
      </p:grp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51</a:t>
            </a:fld>
            <a:endParaRPr lang="en-US" sz="1200" dirty="0">
              <a:latin typeface="Tahoma" charset="0"/>
            </a:endParaRPr>
          </a:p>
        </p:txBody>
      </p:sp>
      <p:sp>
        <p:nvSpPr>
          <p:cNvPr id="2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45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Ethernet frame structure (more)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3875" y="1314450"/>
            <a:ext cx="8272463" cy="3789363"/>
          </a:xfrm>
        </p:spPr>
        <p:txBody>
          <a:bodyPr/>
          <a:lstStyle/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addresses: </a:t>
            </a:r>
            <a:r>
              <a:rPr lang="en-US" dirty="0">
                <a:latin typeface="Gill Sans MT" charset="0"/>
                <a:cs typeface="+mn-cs"/>
              </a:rPr>
              <a:t>6 </a:t>
            </a:r>
            <a:r>
              <a:rPr lang="en-US" dirty="0" smtClean="0">
                <a:latin typeface="Gill Sans MT" charset="0"/>
                <a:cs typeface="+mn-cs"/>
              </a:rPr>
              <a:t>byte source, destination MAC addresses</a:t>
            </a:r>
            <a:endParaRPr lang="en-US" dirty="0">
              <a:latin typeface="Gill Sans MT" charset="0"/>
              <a:cs typeface="+mn-cs"/>
            </a:endParaRPr>
          </a:p>
          <a:p>
            <a:pPr lvl="1">
              <a:defRPr/>
            </a:pPr>
            <a:r>
              <a:rPr lang="en-US" dirty="0">
                <a:latin typeface="Gill Sans MT" charset="0"/>
              </a:rPr>
              <a:t>if adapter receives frame with matching destination address, or with broadcast address (e.g. ARP packet), it passes data in frame to network layer protocol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otherwise, adapter discards frame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type: </a:t>
            </a:r>
            <a:r>
              <a:rPr lang="en-US" dirty="0">
                <a:latin typeface="Gill Sans MT" charset="0"/>
                <a:cs typeface="+mn-cs"/>
              </a:rPr>
              <a:t>indicates higher layer protocol (mostly IP but others possible, e.g., Novell IPX, AppleTalk)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CRC: </a:t>
            </a:r>
            <a:r>
              <a:rPr lang="en-US" dirty="0" smtClean="0">
                <a:latin typeface="Gill Sans MT" charset="0"/>
                <a:cs typeface="+mn-cs"/>
              </a:rPr>
              <a:t>cyclic redundancy check </a:t>
            </a:r>
            <a:r>
              <a:rPr lang="en-US" dirty="0">
                <a:latin typeface="Gill Sans MT" charset="0"/>
                <a:cs typeface="+mn-cs"/>
              </a:rPr>
              <a:t>at </a:t>
            </a:r>
            <a:r>
              <a:rPr lang="en-US" dirty="0" smtClean="0">
                <a:latin typeface="Gill Sans MT" charset="0"/>
                <a:cs typeface="+mn-cs"/>
              </a:rPr>
              <a:t>receiver</a:t>
            </a:r>
            <a:endParaRPr lang="en-US" dirty="0">
              <a:latin typeface="Gill Sans MT" charset="0"/>
              <a:cs typeface="+mn-cs"/>
            </a:endParaRPr>
          </a:p>
          <a:p>
            <a:pPr lvl="1">
              <a:defRPr/>
            </a:pPr>
            <a:r>
              <a:rPr lang="en-US" dirty="0" smtClean="0">
                <a:latin typeface="Gill Sans MT" charset="0"/>
              </a:rPr>
              <a:t>error detected: frame </a:t>
            </a:r>
            <a:r>
              <a:rPr lang="en-US" dirty="0">
                <a:latin typeface="Gill Sans MT" charset="0"/>
              </a:rPr>
              <a:t>is </a:t>
            </a:r>
            <a:r>
              <a:rPr lang="en-US" dirty="0" smtClean="0">
                <a:latin typeface="Gill Sans MT" charset="0"/>
              </a:rPr>
              <a:t>dropped</a:t>
            </a:r>
            <a:endParaRPr lang="en-US" dirty="0">
              <a:latin typeface="Gill Sans MT" charset="0"/>
            </a:endParaRPr>
          </a:p>
        </p:txBody>
      </p:sp>
      <p:pic>
        <p:nvPicPr>
          <p:cNvPr id="152581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1019175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2582" name="Group 8"/>
          <p:cNvGrpSpPr>
            <a:grpSpLocks/>
          </p:cNvGrpSpPr>
          <p:nvPr/>
        </p:nvGrpSpPr>
        <p:grpSpPr bwMode="auto">
          <a:xfrm>
            <a:off x="1412875" y="5040313"/>
            <a:ext cx="6291263" cy="993775"/>
            <a:chOff x="940711" y="4902593"/>
            <a:chExt cx="6291001" cy="992895"/>
          </a:xfrm>
        </p:grpSpPr>
        <p:sp>
          <p:nvSpPr>
            <p:cNvPr id="152583" name="Line 10"/>
            <p:cNvSpPr>
              <a:spLocks noChangeShapeType="1"/>
            </p:cNvSpPr>
            <p:nvPr/>
          </p:nvSpPr>
          <p:spPr bwMode="auto">
            <a:xfrm>
              <a:off x="3570934" y="5199463"/>
              <a:ext cx="0" cy="2046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2584" name="Rectangle 1"/>
            <p:cNvSpPr>
              <a:spLocks noChangeArrowheads="1"/>
            </p:cNvSpPr>
            <p:nvPr/>
          </p:nvSpPr>
          <p:spPr bwMode="auto">
            <a:xfrm>
              <a:off x="976959" y="5272489"/>
              <a:ext cx="6254753" cy="547846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  <p:cxnSp>
          <p:nvCxnSpPr>
            <p:cNvPr id="12" name="Straight Connector 3"/>
            <p:cNvCxnSpPr>
              <a:cxnSpLocks noChangeShapeType="1"/>
            </p:cNvCxnSpPr>
            <p:nvPr/>
          </p:nvCxnSpPr>
          <p:spPr bwMode="auto">
            <a:xfrm>
              <a:off x="1970956" y="5262636"/>
              <a:ext cx="0" cy="55037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32"/>
            <p:cNvCxnSpPr>
              <a:cxnSpLocks noChangeShapeType="1"/>
            </p:cNvCxnSpPr>
            <p:nvPr/>
          </p:nvCxnSpPr>
          <p:spPr bwMode="auto">
            <a:xfrm>
              <a:off x="2701176" y="5265808"/>
              <a:ext cx="0" cy="583683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33"/>
            <p:cNvCxnSpPr>
              <a:cxnSpLocks noChangeShapeType="1"/>
            </p:cNvCxnSpPr>
            <p:nvPr/>
          </p:nvCxnSpPr>
          <p:spPr bwMode="auto">
            <a:xfrm>
              <a:off x="3429807" y="5270567"/>
              <a:ext cx="0" cy="548789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" name="Straight Connector 34"/>
            <p:cNvCxnSpPr>
              <a:cxnSpLocks noChangeShapeType="1"/>
            </p:cNvCxnSpPr>
            <p:nvPr/>
          </p:nvCxnSpPr>
          <p:spPr bwMode="auto">
            <a:xfrm>
              <a:off x="3683797" y="5265808"/>
              <a:ext cx="0" cy="58051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" name="Straight Connector 35"/>
            <p:cNvCxnSpPr>
              <a:cxnSpLocks noChangeShapeType="1"/>
            </p:cNvCxnSpPr>
            <p:nvPr/>
          </p:nvCxnSpPr>
          <p:spPr bwMode="auto">
            <a:xfrm>
              <a:off x="5650628" y="5272152"/>
              <a:ext cx="0" cy="623336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52590" name="TextBox 5"/>
            <p:cNvSpPr txBox="1">
              <a:spLocks noChangeArrowheads="1"/>
            </p:cNvSpPr>
            <p:nvPr/>
          </p:nvSpPr>
          <p:spPr bwMode="auto">
            <a:xfrm>
              <a:off x="1910352" y="5332220"/>
              <a:ext cx="844810" cy="410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dest.</a:t>
              </a:r>
            </a:p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address</a:t>
              </a:r>
            </a:p>
          </p:txBody>
        </p:sp>
        <p:sp>
          <p:nvSpPr>
            <p:cNvPr id="152591" name="TextBox 37"/>
            <p:cNvSpPr txBox="1">
              <a:spLocks noChangeArrowheads="1"/>
            </p:cNvSpPr>
            <p:nvPr/>
          </p:nvSpPr>
          <p:spPr bwMode="auto">
            <a:xfrm>
              <a:off x="2673645" y="5340803"/>
              <a:ext cx="844810" cy="410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source</a:t>
              </a:r>
            </a:p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address</a:t>
              </a:r>
            </a:p>
          </p:txBody>
        </p:sp>
        <p:sp>
          <p:nvSpPr>
            <p:cNvPr id="152592" name="TextBox 38"/>
            <p:cNvSpPr txBox="1">
              <a:spLocks noChangeArrowheads="1"/>
            </p:cNvSpPr>
            <p:nvPr/>
          </p:nvSpPr>
          <p:spPr bwMode="auto">
            <a:xfrm>
              <a:off x="4053534" y="5353451"/>
              <a:ext cx="1377407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data (payload)</a:t>
              </a:r>
            </a:p>
          </p:txBody>
        </p:sp>
        <p:sp>
          <p:nvSpPr>
            <p:cNvPr id="152593" name="TextBox 39"/>
            <p:cNvSpPr txBox="1">
              <a:spLocks noChangeArrowheads="1"/>
            </p:cNvSpPr>
            <p:nvPr/>
          </p:nvSpPr>
          <p:spPr bwMode="auto">
            <a:xfrm>
              <a:off x="5941065" y="5431291"/>
              <a:ext cx="855572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CRC</a:t>
              </a:r>
            </a:p>
          </p:txBody>
        </p:sp>
        <p:sp>
          <p:nvSpPr>
            <p:cNvPr id="152594" name="TextBox 40"/>
            <p:cNvSpPr txBox="1">
              <a:spLocks noChangeArrowheads="1"/>
            </p:cNvSpPr>
            <p:nvPr/>
          </p:nvSpPr>
          <p:spPr bwMode="auto">
            <a:xfrm>
              <a:off x="940711" y="5444340"/>
              <a:ext cx="107012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preamble</a:t>
              </a:r>
            </a:p>
          </p:txBody>
        </p:sp>
        <p:sp>
          <p:nvSpPr>
            <p:cNvPr id="152595" name="Text Box 9"/>
            <p:cNvSpPr txBox="1">
              <a:spLocks noChangeArrowheads="1"/>
            </p:cNvSpPr>
            <p:nvPr/>
          </p:nvSpPr>
          <p:spPr bwMode="auto">
            <a:xfrm>
              <a:off x="3321504" y="4902593"/>
              <a:ext cx="7702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000000"/>
                  </a:solidFill>
                  <a:latin typeface="Arial" charset="0"/>
                </a:rPr>
                <a:t>type</a:t>
              </a:r>
            </a:p>
          </p:txBody>
        </p:sp>
      </p:grp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52</a:t>
            </a:fld>
            <a:endParaRPr lang="en-US" sz="1200" dirty="0">
              <a:latin typeface="Tahoma" charset="0"/>
            </a:endParaRPr>
          </a:p>
        </p:txBody>
      </p:sp>
      <p:sp>
        <p:nvSpPr>
          <p:cNvPr id="2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73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47063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Ethernet: unreliable, connectionless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61350" cy="4648200"/>
          </a:xfrm>
        </p:spPr>
        <p:txBody>
          <a:bodyPr/>
          <a:lstStyle/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connectionless: </a:t>
            </a:r>
            <a:r>
              <a:rPr lang="en-US" dirty="0" smtClean="0">
                <a:latin typeface="Gill Sans MT" charset="0"/>
                <a:cs typeface="+mn-cs"/>
              </a:rPr>
              <a:t>no </a:t>
            </a:r>
            <a:r>
              <a:rPr lang="en-US" dirty="0">
                <a:latin typeface="Gill Sans MT" charset="0"/>
                <a:cs typeface="+mn-cs"/>
              </a:rPr>
              <a:t>handshaking between sending and receiving NICs 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unreliable: </a:t>
            </a:r>
            <a:r>
              <a:rPr lang="en-US" dirty="0">
                <a:latin typeface="Gill Sans MT" charset="0"/>
                <a:cs typeface="+mn-cs"/>
              </a:rPr>
              <a:t>receiving NIC </a:t>
            </a:r>
            <a:r>
              <a:rPr lang="en-US" dirty="0" smtClean="0">
                <a:latin typeface="Gill Sans MT" charset="0"/>
                <a:cs typeface="+mn-cs"/>
              </a:rPr>
              <a:t>doesn't </a:t>
            </a:r>
            <a:r>
              <a:rPr lang="en-US" dirty="0">
                <a:latin typeface="Gill Sans MT" charset="0"/>
                <a:cs typeface="+mn-cs"/>
              </a:rPr>
              <a:t>send acks or nacks to sending NIC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d</a:t>
            </a:r>
            <a:r>
              <a:rPr lang="en-US" sz="2800" dirty="0" smtClean="0">
                <a:latin typeface="Gill Sans MT" charset="0"/>
              </a:rPr>
              <a:t>ata in dropped frames recovered only if initial sender uses higher layer rdt (e.g., TCP), otherwise dropped data lost</a:t>
            </a:r>
          </a:p>
          <a:p>
            <a:pPr>
              <a:defRPr/>
            </a:pPr>
            <a:r>
              <a:rPr lang="en-US" dirty="0" smtClean="0">
                <a:latin typeface="Gill Sans MT" charset="0"/>
                <a:cs typeface="+mn-cs"/>
              </a:rPr>
              <a:t>Ethernet</a:t>
            </a:r>
            <a:r>
              <a:rPr lang="ja-JP" altLang="en-US" dirty="0" smtClean="0">
                <a:latin typeface="Gill Sans MT" charset="0"/>
                <a:cs typeface="+mn-cs"/>
              </a:rPr>
              <a:t>’</a:t>
            </a:r>
            <a:r>
              <a:rPr lang="en-US" dirty="0" smtClean="0">
                <a:latin typeface="Gill Sans MT" charset="0"/>
                <a:cs typeface="+mn-cs"/>
              </a:rPr>
              <a:t>s MAC protocol: unslotted </a:t>
            </a:r>
            <a:r>
              <a:rPr lang="en-US" i="1" dirty="0" smtClean="0">
                <a:solidFill>
                  <a:srgbClr val="CC0000"/>
                </a:solidFill>
                <a:latin typeface="Gill Sans MT" charset="0"/>
                <a:cs typeface="+mn-cs"/>
              </a:rPr>
              <a:t>CSMA/CD with binary backoff</a:t>
            </a:r>
            <a:endParaRPr lang="en-US" i="1" dirty="0">
              <a:solidFill>
                <a:srgbClr val="CC0000"/>
              </a:solidFill>
              <a:latin typeface="Gill Sans MT" charset="0"/>
              <a:cs typeface="+mn-cs"/>
            </a:endParaRPr>
          </a:p>
        </p:txBody>
      </p:sp>
      <p:pic>
        <p:nvPicPr>
          <p:cNvPr id="154629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1019175"/>
            <a:ext cx="7313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53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47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723" name="Picture 5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28700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Link layer, </a:t>
            </a:r>
            <a:r>
              <a:rPr lang="en-US" sz="4000" dirty="0">
                <a:latin typeface="Gill Sans MT" charset="0"/>
                <a:cs typeface="+mj-cs"/>
              </a:rPr>
              <a:t>LAN</a:t>
            </a:r>
            <a:r>
              <a:rPr lang="en-US" dirty="0">
                <a:latin typeface="Gill Sans MT" charset="0"/>
                <a:cs typeface="+mj-cs"/>
              </a:rPr>
              <a:t>s: 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922713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6.1</a:t>
            </a:r>
            <a:r>
              <a:rPr lang="en-US" dirty="0" smtClean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introduction, services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6.2</a:t>
            </a:r>
            <a:r>
              <a:rPr lang="en-US" dirty="0" smtClean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error detection, correction 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6.3</a:t>
            </a:r>
            <a:r>
              <a:rPr lang="en-US" dirty="0" smtClean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multiple access protocols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CC0000"/>
                </a:solidFill>
                <a:latin typeface="Gill Sans MT" charset="0"/>
                <a:cs typeface="+mn-cs"/>
              </a:rPr>
              <a:t>6.4 LANs</a:t>
            </a:r>
            <a:endParaRPr lang="en-US" dirty="0">
              <a:solidFill>
                <a:srgbClr val="CC0000"/>
              </a:solidFill>
              <a:latin typeface="Gill Sans MT" charset="0"/>
              <a:cs typeface="+mn-cs"/>
            </a:endParaRPr>
          </a:p>
          <a:p>
            <a:pPr lvl="1">
              <a:defRPr/>
            </a:pPr>
            <a:r>
              <a:rPr lang="en-US" dirty="0" smtClean="0">
                <a:latin typeface="Gill Sans MT" charset="0"/>
              </a:rPr>
              <a:t>addressing, ARP</a:t>
            </a:r>
          </a:p>
          <a:p>
            <a:pPr lvl="1">
              <a:defRPr/>
            </a:pPr>
            <a:r>
              <a:rPr lang="en-US" dirty="0" smtClean="0">
                <a:latin typeface="Gill Sans MT" charset="0"/>
              </a:rPr>
              <a:t>Ethernet</a:t>
            </a:r>
          </a:p>
          <a:p>
            <a:pPr lvl="1">
              <a:defRPr/>
            </a:pPr>
            <a:r>
              <a:rPr lang="en-US" dirty="0">
                <a:solidFill>
                  <a:srgbClr val="CC0000"/>
                </a:solidFill>
                <a:latin typeface="Gill Sans MT" charset="0"/>
              </a:rPr>
              <a:t>s</a:t>
            </a:r>
            <a:r>
              <a:rPr lang="en-US" dirty="0" smtClean="0">
                <a:solidFill>
                  <a:srgbClr val="CC0000"/>
                </a:solidFill>
                <a:latin typeface="Gill Sans MT" charset="0"/>
              </a:rPr>
              <a:t>witches</a:t>
            </a:r>
          </a:p>
          <a:p>
            <a:pPr lvl="1">
              <a:defRPr/>
            </a:pPr>
            <a:r>
              <a:rPr lang="en-US" dirty="0" smtClean="0">
                <a:solidFill>
                  <a:srgbClr val="CC0000"/>
                </a:solidFill>
                <a:latin typeface="Gill Sans MT" charset="0"/>
              </a:rPr>
              <a:t>VLANS</a:t>
            </a:r>
            <a:endParaRPr lang="en-US" dirty="0">
              <a:solidFill>
                <a:srgbClr val="CC0000"/>
              </a:solidFill>
              <a:latin typeface="Gill Sans MT" charset="0"/>
            </a:endParaRPr>
          </a:p>
        </p:txBody>
      </p:sp>
      <p:sp>
        <p:nvSpPr>
          <p:cNvPr id="307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6.5</a:t>
            </a:r>
            <a:r>
              <a:rPr lang="en-US" dirty="0" smtClean="0">
                <a:latin typeface="Gill Sans MT" charset="0"/>
                <a:cs typeface="+mn-cs"/>
              </a:rPr>
              <a:t> link </a:t>
            </a:r>
            <a:r>
              <a:rPr lang="en-US" dirty="0">
                <a:latin typeface="Gill Sans MT" charset="0"/>
                <a:cs typeface="+mn-cs"/>
              </a:rPr>
              <a:t>v</a:t>
            </a:r>
            <a:r>
              <a:rPr lang="en-US" dirty="0" smtClean="0">
                <a:latin typeface="Gill Sans MT" charset="0"/>
                <a:cs typeface="+mn-cs"/>
              </a:rPr>
              <a:t>irtualization</a:t>
            </a:r>
            <a:r>
              <a:rPr lang="en-US" dirty="0">
                <a:latin typeface="Gill Sans MT" charset="0"/>
                <a:cs typeface="+mn-cs"/>
              </a:rPr>
              <a:t>: </a:t>
            </a:r>
            <a:r>
              <a:rPr lang="en-US" dirty="0" smtClean="0">
                <a:latin typeface="Gill Sans MT" charset="0"/>
                <a:cs typeface="+mn-cs"/>
              </a:rPr>
              <a:t>MPLS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6.6</a:t>
            </a:r>
            <a:r>
              <a:rPr lang="en-US" dirty="0" smtClean="0">
                <a:latin typeface="Gill Sans MT" charset="0"/>
                <a:cs typeface="+mn-cs"/>
              </a:rPr>
              <a:t> data center networking</a:t>
            </a:r>
            <a:endParaRPr lang="en-US" dirty="0">
              <a:latin typeface="Gill Sans MT" charset="0"/>
              <a:cs typeface="+mn-cs"/>
            </a:endParaRP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6.7</a:t>
            </a:r>
            <a:r>
              <a:rPr lang="en-US" dirty="0" smtClean="0"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a day in the life of a web request</a:t>
            </a:r>
          </a:p>
          <a:p>
            <a:pPr marL="457200" indent="-457200">
              <a:buFont typeface="Wingdings" charset="0"/>
              <a:buNone/>
              <a:defRPr/>
            </a:pPr>
            <a:endParaRPr lang="en-US" sz="2600" dirty="0">
              <a:latin typeface="Gill Sans MT" charset="0"/>
              <a:cs typeface="+mn-cs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54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85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5461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Ethernet switch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6425" y="1071563"/>
            <a:ext cx="8001000" cy="4640262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link-layer device: takes an </a:t>
            </a: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active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role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store, forward Ethernet frames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examine incoming frame</a:t>
            </a:r>
            <a:r>
              <a:rPr lang="ja-JP" altLang="en-US" sz="2800" dirty="0">
                <a:latin typeface="Gill Sans MT" charset="0"/>
              </a:rPr>
              <a:t>’</a:t>
            </a:r>
            <a:r>
              <a:rPr lang="en-US" sz="2800" dirty="0">
                <a:latin typeface="Gill Sans MT" charset="0"/>
              </a:rPr>
              <a:t>s MAC address, </a:t>
            </a:r>
            <a:r>
              <a:rPr lang="en-US" sz="2800" dirty="0">
                <a:solidFill>
                  <a:srgbClr val="CC0000"/>
                </a:solidFill>
                <a:latin typeface="Gill Sans MT" charset="0"/>
              </a:rPr>
              <a:t>selectively</a:t>
            </a:r>
            <a:r>
              <a:rPr lang="en-US" sz="2800" dirty="0">
                <a:latin typeface="Gill Sans MT" charset="0"/>
              </a:rPr>
              <a:t> forward  frame to one-or-more outgoing </a:t>
            </a:r>
            <a:r>
              <a:rPr lang="en-US" sz="2800" dirty="0" smtClean="0">
                <a:latin typeface="Gill Sans MT" charset="0"/>
              </a:rPr>
              <a:t>links; </a:t>
            </a:r>
            <a:r>
              <a:rPr lang="en-US" sz="2800" dirty="0">
                <a:latin typeface="Gill Sans MT" charset="0"/>
              </a:rPr>
              <a:t>when frame is to be forwarded on segment, uses CSMA/CD to access segment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transparent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hosts are unaware of presence of switches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plug-and-play, self-learning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switches do not need to be configured</a:t>
            </a:r>
          </a:p>
          <a:p>
            <a:pPr>
              <a:defRPr/>
            </a:pPr>
            <a:endParaRPr lang="en-US" sz="2400" dirty="0">
              <a:latin typeface="Gill Sans MT" charset="0"/>
              <a:cs typeface="+mn-cs"/>
            </a:endParaRPr>
          </a:p>
        </p:txBody>
      </p:sp>
      <p:pic>
        <p:nvPicPr>
          <p:cNvPr id="160773" name="Picture 24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793750"/>
            <a:ext cx="3656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55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63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>
          <a:xfrm>
            <a:off x="288925" y="136525"/>
            <a:ext cx="8469313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Switch: </a:t>
            </a:r>
            <a:r>
              <a:rPr lang="en-US" sz="3600" i="1" dirty="0">
                <a:latin typeface="Gill Sans MT" charset="0"/>
                <a:cs typeface="+mj-cs"/>
              </a:rPr>
              <a:t>multiple</a:t>
            </a:r>
            <a:r>
              <a:rPr lang="en-US" sz="3600" dirty="0">
                <a:latin typeface="Gill Sans MT" charset="0"/>
                <a:cs typeface="+mj-cs"/>
              </a:rPr>
              <a:t> simultaneous transmissions</a:t>
            </a:r>
          </a:p>
        </p:txBody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1393825"/>
            <a:ext cx="4503737" cy="4576763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hosts have dedicated, direct connection to switch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switches buffer packets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Ethernet protocol used on </a:t>
            </a:r>
            <a:r>
              <a:rPr lang="en-US" sz="2400" i="1" dirty="0">
                <a:latin typeface="Gill Sans MT" charset="0"/>
                <a:cs typeface="+mn-cs"/>
              </a:rPr>
              <a:t>each</a:t>
            </a:r>
            <a:r>
              <a:rPr lang="en-US" sz="2400" dirty="0">
                <a:latin typeface="Gill Sans MT" charset="0"/>
                <a:cs typeface="+mn-cs"/>
              </a:rPr>
              <a:t> incoming link, but no collisions; full duplex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each link is its own collision domain</a:t>
            </a:r>
          </a:p>
          <a:p>
            <a:pPr>
              <a:lnSpc>
                <a:spcPct val="90000"/>
              </a:lnSpc>
              <a:defRPr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switching: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A-to-A</a:t>
            </a:r>
            <a:r>
              <a:rPr lang="ja-JP" altLang="en-US" sz="2400" dirty="0">
                <a:latin typeface="Gill Sans MT" charset="0"/>
                <a:cs typeface="+mn-cs"/>
              </a:rPr>
              <a:t>’</a:t>
            </a:r>
            <a:r>
              <a:rPr lang="en-US" sz="2400" dirty="0">
                <a:latin typeface="Gill Sans MT" charset="0"/>
                <a:cs typeface="+mn-cs"/>
              </a:rPr>
              <a:t> and B-to-B</a:t>
            </a:r>
            <a:r>
              <a:rPr lang="ja-JP" altLang="en-US" sz="2400" dirty="0">
                <a:latin typeface="Gill Sans MT" charset="0"/>
                <a:cs typeface="+mn-cs"/>
              </a:rPr>
              <a:t>’</a:t>
            </a:r>
            <a:r>
              <a:rPr lang="en-US" sz="2400" dirty="0">
                <a:latin typeface="Gill Sans MT" charset="0"/>
                <a:cs typeface="+mn-cs"/>
              </a:rPr>
              <a:t> </a:t>
            </a:r>
            <a:r>
              <a:rPr lang="en-US" sz="2400" dirty="0" smtClean="0">
                <a:latin typeface="Gill Sans MT" charset="0"/>
                <a:cs typeface="+mn-cs"/>
              </a:rPr>
              <a:t>can transmit simultaneously</a:t>
            </a:r>
            <a:r>
              <a:rPr lang="en-US" sz="2400" dirty="0">
                <a:latin typeface="Gill Sans MT" charset="0"/>
                <a:cs typeface="+mn-cs"/>
              </a:rPr>
              <a:t>, without collisions </a:t>
            </a:r>
          </a:p>
        </p:txBody>
      </p:sp>
      <p:grpSp>
        <p:nvGrpSpPr>
          <p:cNvPr id="162821" name="Group 1"/>
          <p:cNvGrpSpPr>
            <a:grpSpLocks/>
          </p:cNvGrpSpPr>
          <p:nvPr/>
        </p:nvGrpSpPr>
        <p:grpSpPr bwMode="auto">
          <a:xfrm>
            <a:off x="5106988" y="1425575"/>
            <a:ext cx="3660775" cy="4283075"/>
            <a:chOff x="5106576" y="1425893"/>
            <a:chExt cx="3661504" cy="4282976"/>
          </a:xfrm>
        </p:grpSpPr>
        <p:sp>
          <p:nvSpPr>
            <p:cNvPr id="62472" name="Text Box 34"/>
            <p:cNvSpPr txBox="1">
              <a:spLocks noChangeArrowheads="1"/>
            </p:cNvSpPr>
            <p:nvPr/>
          </p:nvSpPr>
          <p:spPr bwMode="auto">
            <a:xfrm>
              <a:off x="5827445" y="5062772"/>
              <a:ext cx="2710402" cy="6460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switch with six interfaces</a:t>
              </a:r>
            </a:p>
            <a:p>
              <a:pPr algn="ctr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(</a:t>
              </a:r>
              <a:r>
                <a:rPr lang="en-US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1,2,3,4,5,6</a:t>
              </a:r>
              <a:r>
                <a:rPr lang="en-US" dirty="0" smtClean="0">
                  <a:latin typeface="Arial" charset="0"/>
                  <a:cs typeface="Arial" charset="0"/>
                </a:rPr>
                <a:t>)</a:t>
              </a:r>
              <a:r>
                <a:rPr lang="en-US" i="0" dirty="0" smtClean="0">
                  <a:latin typeface="Arial" charset="0"/>
                  <a:cs typeface="Arial" charset="0"/>
                </a:rPr>
                <a:t>  </a:t>
              </a:r>
            </a:p>
          </p:txBody>
        </p:sp>
        <p:grpSp>
          <p:nvGrpSpPr>
            <p:cNvPr id="162824" name="Group 34"/>
            <p:cNvGrpSpPr>
              <a:grpSpLocks/>
            </p:cNvGrpSpPr>
            <p:nvPr/>
          </p:nvGrpSpPr>
          <p:grpSpPr bwMode="auto">
            <a:xfrm>
              <a:off x="5106576" y="1425893"/>
              <a:ext cx="3661504" cy="3600334"/>
              <a:chOff x="731524" y="1819788"/>
              <a:chExt cx="3661504" cy="3600334"/>
            </a:xfrm>
          </p:grpSpPr>
          <p:sp>
            <p:nvSpPr>
              <p:cNvPr id="62474" name="Text Box 23"/>
              <p:cNvSpPr txBox="1">
                <a:spLocks noChangeArrowheads="1"/>
              </p:cNvSpPr>
              <p:nvPr/>
            </p:nvSpPr>
            <p:spPr bwMode="auto">
              <a:xfrm>
                <a:off x="2655957" y="1819788"/>
                <a:ext cx="350907" cy="3667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 smtClean="0">
                    <a:latin typeface="Arial" charset="0"/>
                    <a:cs typeface="Arial" charset="0"/>
                  </a:rPr>
                  <a:t>A</a:t>
                </a:r>
              </a:p>
            </p:txBody>
          </p:sp>
          <p:sp>
            <p:nvSpPr>
              <p:cNvPr id="62475" name="Text Box 24"/>
              <p:cNvSpPr txBox="1">
                <a:spLocks noChangeArrowheads="1"/>
              </p:cNvSpPr>
              <p:nvPr/>
            </p:nvSpPr>
            <p:spPr bwMode="auto">
              <a:xfrm>
                <a:off x="2371738" y="5050277"/>
                <a:ext cx="371549" cy="3698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 smtClean="0">
                    <a:latin typeface="Arial" charset="0"/>
                    <a:cs typeface="Arial" charset="0"/>
                  </a:rPr>
                  <a:t>A</a:t>
                </a:r>
                <a:r>
                  <a:rPr lang="ja-JP" altLang="en-US" i="0" smtClean="0">
                    <a:latin typeface="Arial" charset="0"/>
                    <a:cs typeface="Arial" charset="0"/>
                  </a:rPr>
                  <a:t>’</a:t>
                </a:r>
                <a:endParaRPr lang="en-US" i="0" dirty="0" smtClean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62476" name="Text Box 25"/>
              <p:cNvSpPr txBox="1">
                <a:spLocks noChangeArrowheads="1"/>
              </p:cNvSpPr>
              <p:nvPr/>
            </p:nvSpPr>
            <p:spPr bwMode="auto">
              <a:xfrm>
                <a:off x="3988134" y="2419849"/>
                <a:ext cx="338205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 smtClean="0">
                    <a:latin typeface="Arial" charset="0"/>
                    <a:cs typeface="Arial" charset="0"/>
                  </a:rPr>
                  <a:t>B</a:t>
                </a:r>
              </a:p>
            </p:txBody>
          </p:sp>
          <p:sp>
            <p:nvSpPr>
              <p:cNvPr id="62477" name="Text Box 26"/>
              <p:cNvSpPr txBox="1">
                <a:spLocks noChangeArrowheads="1"/>
              </p:cNvSpPr>
              <p:nvPr/>
            </p:nvSpPr>
            <p:spPr bwMode="auto">
              <a:xfrm>
                <a:off x="995101" y="4188283"/>
                <a:ext cx="390603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 smtClean="0">
                    <a:latin typeface="Arial" charset="0"/>
                    <a:cs typeface="Arial" charset="0"/>
                  </a:rPr>
                  <a:t>B</a:t>
                </a:r>
                <a:r>
                  <a:rPr lang="ja-JP" altLang="en-US" i="0" smtClean="0">
                    <a:latin typeface="Arial" charset="0"/>
                    <a:cs typeface="Arial" charset="0"/>
                  </a:rPr>
                  <a:t>’</a:t>
                </a:r>
                <a:endParaRPr lang="en-US" i="0" dirty="0" smtClean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62478" name="Text Box 27"/>
              <p:cNvSpPr txBox="1">
                <a:spLocks noChangeArrowheads="1"/>
              </p:cNvSpPr>
              <p:nvPr/>
            </p:nvSpPr>
            <p:spPr bwMode="auto">
              <a:xfrm>
                <a:off x="3740435" y="4188283"/>
                <a:ext cx="350908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 smtClean="0">
                    <a:latin typeface="Arial" charset="0"/>
                    <a:cs typeface="Arial" charset="0"/>
                  </a:rPr>
                  <a:t>C</a:t>
                </a:r>
              </a:p>
            </p:txBody>
          </p:sp>
          <p:sp>
            <p:nvSpPr>
              <p:cNvPr id="62479" name="Text Box 28"/>
              <p:cNvSpPr txBox="1">
                <a:spLocks noChangeArrowheads="1"/>
              </p:cNvSpPr>
              <p:nvPr/>
            </p:nvSpPr>
            <p:spPr bwMode="auto">
              <a:xfrm>
                <a:off x="1123714" y="2465886"/>
                <a:ext cx="403305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 smtClean="0">
                    <a:latin typeface="Arial" charset="0"/>
                    <a:cs typeface="Arial" charset="0"/>
                  </a:rPr>
                  <a:t>C</a:t>
                </a:r>
                <a:r>
                  <a:rPr lang="ja-JP" altLang="en-US" i="0" smtClean="0">
                    <a:latin typeface="Arial" charset="0"/>
                    <a:cs typeface="Arial" charset="0"/>
                  </a:rPr>
                  <a:t>’</a:t>
                </a:r>
                <a:endParaRPr lang="en-US" i="0" dirty="0" smtClean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62480" name="Line 17"/>
              <p:cNvSpPr>
                <a:spLocks noChangeShapeType="1"/>
              </p:cNvSpPr>
              <p:nvPr/>
            </p:nvSpPr>
            <p:spPr bwMode="auto">
              <a:xfrm>
                <a:off x="1687389" y="3165957"/>
                <a:ext cx="720869" cy="2984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481" name="Line 18"/>
              <p:cNvSpPr>
                <a:spLocks noChangeShapeType="1"/>
              </p:cNvSpPr>
              <p:nvPr/>
            </p:nvSpPr>
            <p:spPr bwMode="auto">
              <a:xfrm>
                <a:off x="2673423" y="2872277"/>
                <a:ext cx="0" cy="5048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482" name="Line 19"/>
              <p:cNvSpPr>
                <a:spLocks noChangeShapeType="1"/>
              </p:cNvSpPr>
              <p:nvPr/>
            </p:nvSpPr>
            <p:spPr bwMode="auto">
              <a:xfrm flipH="1">
                <a:off x="2863961" y="2996099"/>
                <a:ext cx="892353" cy="4841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483" name="Line 20"/>
              <p:cNvSpPr>
                <a:spLocks noChangeShapeType="1"/>
              </p:cNvSpPr>
              <p:nvPr/>
            </p:nvSpPr>
            <p:spPr bwMode="auto">
              <a:xfrm flipV="1">
                <a:off x="2673423" y="3605685"/>
                <a:ext cx="12703" cy="7095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62835" name="Group 45"/>
              <p:cNvGrpSpPr>
                <a:grpSpLocks/>
              </p:cNvGrpSpPr>
              <p:nvPr/>
            </p:nvGrpSpPr>
            <p:grpSpPr bwMode="auto">
              <a:xfrm>
                <a:off x="747936" y="2733042"/>
                <a:ext cx="914403" cy="690308"/>
                <a:chOff x="1046480" y="3962400"/>
                <a:chExt cx="1026163" cy="761428"/>
              </a:xfrm>
            </p:grpSpPr>
            <p:sp>
              <p:nvSpPr>
                <p:cNvPr id="80" name="Rectangle 48"/>
                <p:cNvSpPr>
                  <a:spLocks noChangeArrowheads="1"/>
                </p:cNvSpPr>
                <p:nvPr/>
              </p:nvSpPr>
              <p:spPr bwMode="auto">
                <a:xfrm rot="16200000">
                  <a:off x="1893247" y="4299441"/>
                  <a:ext cx="110313" cy="247682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  <p:grpSp>
              <p:nvGrpSpPr>
                <p:cNvPr id="162870" name="Group 49"/>
                <p:cNvGrpSpPr>
                  <a:grpSpLocks/>
                </p:cNvGrpSpPr>
                <p:nvPr/>
              </p:nvGrpSpPr>
              <p:grpSpPr bwMode="auto">
                <a:xfrm>
                  <a:off x="1046480" y="3962400"/>
                  <a:ext cx="936071" cy="761428"/>
                  <a:chOff x="-44" y="1473"/>
                  <a:chExt cx="981" cy="1105"/>
                </a:xfrm>
              </p:grpSpPr>
              <p:pic>
                <p:nvPicPr>
                  <p:cNvPr id="162871" name="Picture 50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3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2872" name="Freeform 51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62836" name="Group 46"/>
              <p:cNvGrpSpPr>
                <a:grpSpLocks/>
              </p:cNvGrpSpPr>
              <p:nvPr/>
            </p:nvGrpSpPr>
            <p:grpSpPr bwMode="auto">
              <a:xfrm>
                <a:off x="3539588" y="2669737"/>
                <a:ext cx="853440" cy="741680"/>
                <a:chOff x="7179310" y="4033520"/>
                <a:chExt cx="1009650" cy="855028"/>
              </a:xfrm>
            </p:grpSpPr>
            <p:grpSp>
              <p:nvGrpSpPr>
                <p:cNvPr id="162865" name="Group 44"/>
                <p:cNvGrpSpPr>
                  <a:grpSpLocks/>
                </p:cNvGrpSpPr>
                <p:nvPr/>
              </p:nvGrpSpPr>
              <p:grpSpPr bwMode="auto">
                <a:xfrm>
                  <a:off x="7179310" y="4033520"/>
                  <a:ext cx="1009650" cy="855028"/>
                  <a:chOff x="-44" y="1473"/>
                  <a:chExt cx="981" cy="1105"/>
                </a:xfrm>
              </p:grpSpPr>
              <p:pic>
                <p:nvPicPr>
                  <p:cNvPr id="162867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2868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77" name="Rectangle 43"/>
                <p:cNvSpPr>
                  <a:spLocks noChangeArrowheads="1"/>
                </p:cNvSpPr>
                <p:nvPr/>
              </p:nvSpPr>
              <p:spPr bwMode="auto">
                <a:xfrm rot="16200000">
                  <a:off x="7440190" y="4309334"/>
                  <a:ext cx="126274" cy="195358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</p:grpSp>
          <p:sp>
            <p:nvSpPr>
              <p:cNvPr id="48" name="Rectangle 43"/>
              <p:cNvSpPr>
                <a:spLocks noChangeArrowheads="1"/>
              </p:cNvSpPr>
              <p:nvPr/>
            </p:nvSpPr>
            <p:spPr bwMode="auto">
              <a:xfrm>
                <a:off x="2614674" y="2705593"/>
                <a:ext cx="109559" cy="165096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162838" name="Group 44"/>
              <p:cNvGrpSpPr>
                <a:grpSpLocks/>
              </p:cNvGrpSpPr>
              <p:nvPr/>
            </p:nvGrpSpPr>
            <p:grpSpPr bwMode="auto">
              <a:xfrm>
                <a:off x="2233637" y="2138292"/>
                <a:ext cx="853440" cy="741680"/>
                <a:chOff x="-44" y="1473"/>
                <a:chExt cx="981" cy="1105"/>
              </a:xfrm>
            </p:grpSpPr>
            <p:pic>
              <p:nvPicPr>
                <p:cNvPr id="162863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2864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162839" name="Group 49"/>
              <p:cNvGrpSpPr>
                <a:grpSpLocks/>
              </p:cNvGrpSpPr>
              <p:nvPr/>
            </p:nvGrpSpPr>
            <p:grpSpPr bwMode="auto">
              <a:xfrm>
                <a:off x="2060917" y="4279843"/>
                <a:ext cx="853440" cy="835329"/>
                <a:chOff x="8077200" y="3320111"/>
                <a:chExt cx="853440" cy="835329"/>
              </a:xfrm>
            </p:grpSpPr>
            <p:sp>
              <p:nvSpPr>
                <p:cNvPr id="70" name="Rectangle 43"/>
                <p:cNvSpPr>
                  <a:spLocks noChangeArrowheads="1"/>
                </p:cNvSpPr>
                <p:nvPr/>
              </p:nvSpPr>
              <p:spPr bwMode="auto">
                <a:xfrm>
                  <a:off x="8630957" y="3320624"/>
                  <a:ext cx="111147" cy="165096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  <p:grpSp>
              <p:nvGrpSpPr>
                <p:cNvPr id="162860" name="Group 44"/>
                <p:cNvGrpSpPr>
                  <a:grpSpLocks/>
                </p:cNvGrpSpPr>
                <p:nvPr/>
              </p:nvGrpSpPr>
              <p:grpSpPr bwMode="auto">
                <a:xfrm>
                  <a:off x="8077200" y="3413760"/>
                  <a:ext cx="853440" cy="741680"/>
                  <a:chOff x="-44" y="1473"/>
                  <a:chExt cx="981" cy="1105"/>
                </a:xfrm>
              </p:grpSpPr>
              <p:pic>
                <p:nvPicPr>
                  <p:cNvPr id="162861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2862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</p:grpSp>
          <p:pic>
            <p:nvPicPr>
              <p:cNvPr id="62489" name="Picture 3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74913" y="3316766"/>
                <a:ext cx="603370" cy="3413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  <p:grpSp>
            <p:nvGrpSpPr>
              <p:cNvPr id="162841" name="Group 51"/>
              <p:cNvGrpSpPr>
                <a:grpSpLocks/>
              </p:cNvGrpSpPr>
              <p:nvPr/>
            </p:nvGrpSpPr>
            <p:grpSpPr bwMode="auto">
              <a:xfrm>
                <a:off x="731524" y="3616962"/>
                <a:ext cx="914403" cy="690308"/>
                <a:chOff x="1046480" y="3962400"/>
                <a:chExt cx="1026163" cy="761428"/>
              </a:xfrm>
            </p:grpSpPr>
            <p:sp>
              <p:nvSpPr>
                <p:cNvPr id="66" name="Rectangle 48"/>
                <p:cNvSpPr>
                  <a:spLocks noChangeArrowheads="1"/>
                </p:cNvSpPr>
                <p:nvPr/>
              </p:nvSpPr>
              <p:spPr bwMode="auto">
                <a:xfrm rot="16200000">
                  <a:off x="1893846" y="4299769"/>
                  <a:ext cx="110314" cy="247682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  <p:grpSp>
              <p:nvGrpSpPr>
                <p:cNvPr id="162856" name="Group 49"/>
                <p:cNvGrpSpPr>
                  <a:grpSpLocks/>
                </p:cNvGrpSpPr>
                <p:nvPr/>
              </p:nvGrpSpPr>
              <p:grpSpPr bwMode="auto">
                <a:xfrm>
                  <a:off x="1046480" y="3962400"/>
                  <a:ext cx="936071" cy="761428"/>
                  <a:chOff x="-44" y="1473"/>
                  <a:chExt cx="981" cy="1105"/>
                </a:xfrm>
              </p:grpSpPr>
              <p:pic>
                <p:nvPicPr>
                  <p:cNvPr id="162857" name="Picture 50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3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2858" name="Freeform 51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62842" name="Group 52"/>
              <p:cNvGrpSpPr>
                <a:grpSpLocks/>
              </p:cNvGrpSpPr>
              <p:nvPr/>
            </p:nvGrpSpPr>
            <p:grpSpPr bwMode="auto">
              <a:xfrm>
                <a:off x="3410634" y="3567725"/>
                <a:ext cx="853440" cy="741680"/>
                <a:chOff x="7179310" y="4033520"/>
                <a:chExt cx="1009650" cy="855028"/>
              </a:xfrm>
            </p:grpSpPr>
            <p:grpSp>
              <p:nvGrpSpPr>
                <p:cNvPr id="162851" name="Group 44"/>
                <p:cNvGrpSpPr>
                  <a:grpSpLocks/>
                </p:cNvGrpSpPr>
                <p:nvPr/>
              </p:nvGrpSpPr>
              <p:grpSpPr bwMode="auto">
                <a:xfrm>
                  <a:off x="7179310" y="4033520"/>
                  <a:ext cx="1009650" cy="855028"/>
                  <a:chOff x="-44" y="1473"/>
                  <a:chExt cx="981" cy="1105"/>
                </a:xfrm>
              </p:grpSpPr>
              <p:pic>
                <p:nvPicPr>
                  <p:cNvPr id="162853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2854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63" name="Rectangle 43"/>
                <p:cNvSpPr>
                  <a:spLocks noChangeArrowheads="1"/>
                </p:cNvSpPr>
                <p:nvPr/>
              </p:nvSpPr>
              <p:spPr bwMode="auto">
                <a:xfrm rot="16200000">
                  <a:off x="7438739" y="4308075"/>
                  <a:ext cx="128105" cy="197237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</p:grpSp>
          <p:sp>
            <p:nvSpPr>
              <p:cNvPr id="62492" name="Line 17"/>
              <p:cNvSpPr>
                <a:spLocks noChangeShapeType="1"/>
              </p:cNvSpPr>
              <p:nvPr/>
            </p:nvSpPr>
            <p:spPr bwMode="auto">
              <a:xfrm flipV="1">
                <a:off x="1660396" y="3600922"/>
                <a:ext cx="744686" cy="4508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493" name="Line 19"/>
              <p:cNvSpPr>
                <a:spLocks noChangeShapeType="1"/>
              </p:cNvSpPr>
              <p:nvPr/>
            </p:nvSpPr>
            <p:spPr bwMode="auto">
              <a:xfrm flipH="1" flipV="1">
                <a:off x="2968756" y="3545361"/>
                <a:ext cx="646242" cy="3381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494" name="Text Box 35"/>
              <p:cNvSpPr txBox="1">
                <a:spLocks noChangeArrowheads="1"/>
              </p:cNvSpPr>
              <p:nvPr/>
            </p:nvSpPr>
            <p:spPr bwMode="auto">
              <a:xfrm>
                <a:off x="2401907" y="3026260"/>
                <a:ext cx="312799" cy="3698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62495" name="Text Box 36"/>
              <p:cNvSpPr txBox="1">
                <a:spLocks noChangeArrowheads="1"/>
              </p:cNvSpPr>
              <p:nvPr/>
            </p:nvSpPr>
            <p:spPr bwMode="auto">
              <a:xfrm>
                <a:off x="2903656" y="3051660"/>
                <a:ext cx="323914" cy="3667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2</a:t>
                </a:r>
              </a:p>
            </p:txBody>
          </p:sp>
          <p:sp>
            <p:nvSpPr>
              <p:cNvPr id="62496" name="Text Box 37"/>
              <p:cNvSpPr txBox="1">
                <a:spLocks noChangeArrowheads="1"/>
              </p:cNvSpPr>
              <p:nvPr/>
            </p:nvSpPr>
            <p:spPr bwMode="auto">
              <a:xfrm>
                <a:off x="3125951" y="3710457"/>
                <a:ext cx="322326" cy="3667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62497" name="Text Box 38"/>
              <p:cNvSpPr txBox="1">
                <a:spLocks noChangeArrowheads="1"/>
              </p:cNvSpPr>
              <p:nvPr/>
            </p:nvSpPr>
            <p:spPr bwMode="auto">
              <a:xfrm>
                <a:off x="2640079" y="3654896"/>
                <a:ext cx="323914" cy="3667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62498" name="Text Box 39"/>
              <p:cNvSpPr txBox="1">
                <a:spLocks noChangeArrowheads="1"/>
              </p:cNvSpPr>
              <p:nvPr/>
            </p:nvSpPr>
            <p:spPr bwMode="auto">
              <a:xfrm>
                <a:off x="2070052" y="3704108"/>
                <a:ext cx="323914" cy="3667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5</a:t>
                </a:r>
              </a:p>
            </p:txBody>
          </p:sp>
          <p:sp>
            <p:nvSpPr>
              <p:cNvPr id="62499" name="Text Box 40"/>
              <p:cNvSpPr txBox="1">
                <a:spLocks noChangeArrowheads="1"/>
              </p:cNvSpPr>
              <p:nvPr/>
            </p:nvSpPr>
            <p:spPr bwMode="auto">
              <a:xfrm>
                <a:off x="2039884" y="3080234"/>
                <a:ext cx="319151" cy="3698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6</a:t>
                </a:r>
              </a:p>
            </p:txBody>
          </p:sp>
        </p:grpSp>
      </p:grpSp>
      <p:pic>
        <p:nvPicPr>
          <p:cNvPr id="162822" name="Picture 6" descr="underline_bas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962025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56</a:t>
            </a:fld>
            <a:endParaRPr lang="en-US" sz="1200" dirty="0">
              <a:latin typeface="Tahoma" charset="0"/>
            </a:endParaRPr>
          </a:p>
        </p:txBody>
      </p:sp>
      <p:sp>
        <p:nvSpPr>
          <p:cNvPr id="5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57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>
          <a:xfrm>
            <a:off x="441325" y="9048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Switch </a:t>
            </a:r>
            <a:r>
              <a:rPr lang="en-US" sz="3600" dirty="0" smtClean="0">
                <a:latin typeface="Gill Sans MT" charset="0"/>
                <a:cs typeface="+mj-cs"/>
              </a:rPr>
              <a:t>forwarding table</a:t>
            </a:r>
            <a:endParaRPr lang="en-US" sz="3600" dirty="0">
              <a:latin typeface="Gill Sans MT" charset="0"/>
              <a:cs typeface="+mj-cs"/>
            </a:endParaRPr>
          </a:p>
        </p:txBody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4663" y="1398588"/>
            <a:ext cx="4878387" cy="4805362"/>
          </a:xfrm>
        </p:spPr>
        <p:txBody>
          <a:bodyPr/>
          <a:lstStyle/>
          <a:p>
            <a:pPr marL="0" indent="0">
              <a:lnSpc>
                <a:spcPts val="3000"/>
              </a:lnSpc>
              <a:buFont typeface="Wingdings" charset="0"/>
              <a:buNone/>
              <a:defRPr/>
            </a:pPr>
            <a:r>
              <a:rPr lang="en-US" i="1" u="sng" dirty="0" smtClean="0">
                <a:solidFill>
                  <a:srgbClr val="CC0000"/>
                </a:solidFill>
                <a:latin typeface="Gill Sans MT" charset="0"/>
                <a:cs typeface="+mn-cs"/>
              </a:rPr>
              <a:t>Q:</a:t>
            </a:r>
            <a:r>
              <a:rPr lang="en-US" dirty="0" smtClean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 smtClean="0">
                <a:latin typeface="Gill Sans MT" charset="0"/>
                <a:cs typeface="+mn-cs"/>
              </a:rPr>
              <a:t>how does switch know A</a:t>
            </a:r>
            <a:r>
              <a:rPr lang="ja-JP" altLang="en-US" dirty="0" smtClean="0">
                <a:latin typeface="Gill Sans MT" charset="0"/>
                <a:cs typeface="+mn-cs"/>
              </a:rPr>
              <a:t>’</a:t>
            </a:r>
            <a:r>
              <a:rPr lang="en-US" dirty="0" smtClean="0">
                <a:latin typeface="Gill Sans MT" charset="0"/>
                <a:cs typeface="+mn-cs"/>
              </a:rPr>
              <a:t> reachable via interface 4, B</a:t>
            </a:r>
            <a:r>
              <a:rPr lang="ja-JP" altLang="en-US" dirty="0" smtClean="0">
                <a:latin typeface="Gill Sans MT" charset="0"/>
                <a:cs typeface="+mn-cs"/>
              </a:rPr>
              <a:t>’</a:t>
            </a:r>
            <a:r>
              <a:rPr lang="en-US" dirty="0" smtClean="0">
                <a:latin typeface="Gill Sans MT" charset="0"/>
                <a:cs typeface="+mn-cs"/>
              </a:rPr>
              <a:t> reachable via interface 5?</a:t>
            </a:r>
            <a:endParaRPr lang="en-US" dirty="0">
              <a:latin typeface="Gill Sans MT" charset="0"/>
              <a:cs typeface="+mn-cs"/>
            </a:endParaRPr>
          </a:p>
        </p:txBody>
      </p:sp>
      <p:grpSp>
        <p:nvGrpSpPr>
          <p:cNvPr id="164869" name="Group 34"/>
          <p:cNvGrpSpPr>
            <a:grpSpLocks/>
          </p:cNvGrpSpPr>
          <p:nvPr/>
        </p:nvGrpSpPr>
        <p:grpSpPr bwMode="auto">
          <a:xfrm>
            <a:off x="5106988" y="1425575"/>
            <a:ext cx="3660775" cy="4283075"/>
            <a:chOff x="5106576" y="1425893"/>
            <a:chExt cx="3661504" cy="4282976"/>
          </a:xfrm>
        </p:grpSpPr>
        <p:sp>
          <p:nvSpPr>
            <p:cNvPr id="63496" name="Text Box 34"/>
            <p:cNvSpPr txBox="1">
              <a:spLocks noChangeArrowheads="1"/>
            </p:cNvSpPr>
            <p:nvPr/>
          </p:nvSpPr>
          <p:spPr bwMode="auto">
            <a:xfrm>
              <a:off x="5827445" y="5062772"/>
              <a:ext cx="2710402" cy="6460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switch with six interfaces</a:t>
              </a:r>
            </a:p>
            <a:p>
              <a:pPr algn="ctr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(</a:t>
              </a:r>
              <a:r>
                <a:rPr lang="en-US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1,2,3,4,5,6</a:t>
              </a:r>
              <a:r>
                <a:rPr lang="en-US" dirty="0" smtClean="0">
                  <a:latin typeface="Arial" charset="0"/>
                  <a:cs typeface="Arial" charset="0"/>
                </a:rPr>
                <a:t>)</a:t>
              </a:r>
              <a:r>
                <a:rPr lang="en-US" i="0" dirty="0" smtClean="0">
                  <a:latin typeface="Arial" charset="0"/>
                  <a:cs typeface="Arial" charset="0"/>
                </a:rPr>
                <a:t>  </a:t>
              </a:r>
            </a:p>
          </p:txBody>
        </p:sp>
        <p:grpSp>
          <p:nvGrpSpPr>
            <p:cNvPr id="164874" name="Group 36"/>
            <p:cNvGrpSpPr>
              <a:grpSpLocks/>
            </p:cNvGrpSpPr>
            <p:nvPr/>
          </p:nvGrpSpPr>
          <p:grpSpPr bwMode="auto">
            <a:xfrm>
              <a:off x="5106576" y="1425893"/>
              <a:ext cx="3661504" cy="3600334"/>
              <a:chOff x="731524" y="1819788"/>
              <a:chExt cx="3661504" cy="3600334"/>
            </a:xfrm>
          </p:grpSpPr>
          <p:sp>
            <p:nvSpPr>
              <p:cNvPr id="63498" name="Text Box 23"/>
              <p:cNvSpPr txBox="1">
                <a:spLocks noChangeArrowheads="1"/>
              </p:cNvSpPr>
              <p:nvPr/>
            </p:nvSpPr>
            <p:spPr bwMode="auto">
              <a:xfrm>
                <a:off x="2655957" y="1819788"/>
                <a:ext cx="350907" cy="3667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 smtClean="0">
                    <a:latin typeface="Arial" charset="0"/>
                    <a:cs typeface="Arial" charset="0"/>
                  </a:rPr>
                  <a:t>A</a:t>
                </a:r>
              </a:p>
            </p:txBody>
          </p:sp>
          <p:sp>
            <p:nvSpPr>
              <p:cNvPr id="63499" name="Text Box 24"/>
              <p:cNvSpPr txBox="1">
                <a:spLocks noChangeArrowheads="1"/>
              </p:cNvSpPr>
              <p:nvPr/>
            </p:nvSpPr>
            <p:spPr bwMode="auto">
              <a:xfrm>
                <a:off x="2371738" y="5050277"/>
                <a:ext cx="371549" cy="3698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 smtClean="0">
                    <a:latin typeface="Arial" charset="0"/>
                    <a:cs typeface="Arial" charset="0"/>
                  </a:rPr>
                  <a:t>A</a:t>
                </a:r>
                <a:r>
                  <a:rPr lang="ja-JP" altLang="en-US" i="0" smtClean="0">
                    <a:latin typeface="Arial" charset="0"/>
                    <a:cs typeface="Arial" charset="0"/>
                  </a:rPr>
                  <a:t>’</a:t>
                </a:r>
                <a:endParaRPr lang="en-US" i="0" dirty="0" smtClean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63500" name="Text Box 25"/>
              <p:cNvSpPr txBox="1">
                <a:spLocks noChangeArrowheads="1"/>
              </p:cNvSpPr>
              <p:nvPr/>
            </p:nvSpPr>
            <p:spPr bwMode="auto">
              <a:xfrm>
                <a:off x="3988134" y="2419849"/>
                <a:ext cx="338205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 smtClean="0">
                    <a:latin typeface="Arial" charset="0"/>
                    <a:cs typeface="Arial" charset="0"/>
                  </a:rPr>
                  <a:t>B</a:t>
                </a:r>
              </a:p>
            </p:txBody>
          </p:sp>
          <p:sp>
            <p:nvSpPr>
              <p:cNvPr id="63501" name="Text Box 26"/>
              <p:cNvSpPr txBox="1">
                <a:spLocks noChangeArrowheads="1"/>
              </p:cNvSpPr>
              <p:nvPr/>
            </p:nvSpPr>
            <p:spPr bwMode="auto">
              <a:xfrm>
                <a:off x="995101" y="4188283"/>
                <a:ext cx="390603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 smtClean="0">
                    <a:latin typeface="Arial" charset="0"/>
                    <a:cs typeface="Arial" charset="0"/>
                  </a:rPr>
                  <a:t>B</a:t>
                </a:r>
                <a:r>
                  <a:rPr lang="ja-JP" altLang="en-US" i="0" smtClean="0">
                    <a:latin typeface="Arial" charset="0"/>
                    <a:cs typeface="Arial" charset="0"/>
                  </a:rPr>
                  <a:t>’</a:t>
                </a:r>
                <a:endParaRPr lang="en-US" i="0" dirty="0" smtClean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63502" name="Text Box 27"/>
              <p:cNvSpPr txBox="1">
                <a:spLocks noChangeArrowheads="1"/>
              </p:cNvSpPr>
              <p:nvPr/>
            </p:nvSpPr>
            <p:spPr bwMode="auto">
              <a:xfrm>
                <a:off x="3740435" y="4188283"/>
                <a:ext cx="350908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 smtClean="0">
                    <a:latin typeface="Arial" charset="0"/>
                    <a:cs typeface="Arial" charset="0"/>
                  </a:rPr>
                  <a:t>C</a:t>
                </a:r>
              </a:p>
            </p:txBody>
          </p:sp>
          <p:sp>
            <p:nvSpPr>
              <p:cNvPr id="63503" name="Text Box 28"/>
              <p:cNvSpPr txBox="1">
                <a:spLocks noChangeArrowheads="1"/>
              </p:cNvSpPr>
              <p:nvPr/>
            </p:nvSpPr>
            <p:spPr bwMode="auto">
              <a:xfrm>
                <a:off x="1123714" y="2465886"/>
                <a:ext cx="403305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 smtClean="0">
                    <a:latin typeface="Arial" charset="0"/>
                    <a:cs typeface="Arial" charset="0"/>
                  </a:rPr>
                  <a:t>C</a:t>
                </a:r>
                <a:r>
                  <a:rPr lang="ja-JP" altLang="en-US" i="0" smtClean="0">
                    <a:latin typeface="Arial" charset="0"/>
                    <a:cs typeface="Arial" charset="0"/>
                  </a:rPr>
                  <a:t>’</a:t>
                </a:r>
                <a:endParaRPr lang="en-US" i="0" dirty="0" smtClean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63504" name="Line 17"/>
              <p:cNvSpPr>
                <a:spLocks noChangeShapeType="1"/>
              </p:cNvSpPr>
              <p:nvPr/>
            </p:nvSpPr>
            <p:spPr bwMode="auto">
              <a:xfrm>
                <a:off x="1687389" y="3165957"/>
                <a:ext cx="720869" cy="2984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3505" name="Line 18"/>
              <p:cNvSpPr>
                <a:spLocks noChangeShapeType="1"/>
              </p:cNvSpPr>
              <p:nvPr/>
            </p:nvSpPr>
            <p:spPr bwMode="auto">
              <a:xfrm>
                <a:off x="2673423" y="2872277"/>
                <a:ext cx="0" cy="5048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3506" name="Line 19"/>
              <p:cNvSpPr>
                <a:spLocks noChangeShapeType="1"/>
              </p:cNvSpPr>
              <p:nvPr/>
            </p:nvSpPr>
            <p:spPr bwMode="auto">
              <a:xfrm flipH="1">
                <a:off x="2863961" y="2996099"/>
                <a:ext cx="892353" cy="4841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3507" name="Line 20"/>
              <p:cNvSpPr>
                <a:spLocks noChangeShapeType="1"/>
              </p:cNvSpPr>
              <p:nvPr/>
            </p:nvSpPr>
            <p:spPr bwMode="auto">
              <a:xfrm flipV="1">
                <a:off x="2673423" y="3605685"/>
                <a:ext cx="12703" cy="7095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64885" name="Group 47"/>
              <p:cNvGrpSpPr>
                <a:grpSpLocks/>
              </p:cNvGrpSpPr>
              <p:nvPr/>
            </p:nvGrpSpPr>
            <p:grpSpPr bwMode="auto">
              <a:xfrm>
                <a:off x="747936" y="2733042"/>
                <a:ext cx="914403" cy="690308"/>
                <a:chOff x="1046480" y="3962400"/>
                <a:chExt cx="1026163" cy="761428"/>
              </a:xfrm>
            </p:grpSpPr>
            <p:sp>
              <p:nvSpPr>
                <p:cNvPr id="82" name="Rectangle 48"/>
                <p:cNvSpPr>
                  <a:spLocks noChangeArrowheads="1"/>
                </p:cNvSpPr>
                <p:nvPr/>
              </p:nvSpPr>
              <p:spPr bwMode="auto">
                <a:xfrm rot="16200000">
                  <a:off x="1893247" y="4299441"/>
                  <a:ext cx="110313" cy="247682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  <p:grpSp>
              <p:nvGrpSpPr>
                <p:cNvPr id="164920" name="Group 49"/>
                <p:cNvGrpSpPr>
                  <a:grpSpLocks/>
                </p:cNvGrpSpPr>
                <p:nvPr/>
              </p:nvGrpSpPr>
              <p:grpSpPr bwMode="auto">
                <a:xfrm>
                  <a:off x="1046480" y="3962400"/>
                  <a:ext cx="936071" cy="761428"/>
                  <a:chOff x="-44" y="1473"/>
                  <a:chExt cx="981" cy="1105"/>
                </a:xfrm>
              </p:grpSpPr>
              <p:pic>
                <p:nvPicPr>
                  <p:cNvPr id="164921" name="Picture 50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3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4922" name="Freeform 51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64886" name="Group 48"/>
              <p:cNvGrpSpPr>
                <a:grpSpLocks/>
              </p:cNvGrpSpPr>
              <p:nvPr/>
            </p:nvGrpSpPr>
            <p:grpSpPr bwMode="auto">
              <a:xfrm>
                <a:off x="3539588" y="2669737"/>
                <a:ext cx="853440" cy="741680"/>
                <a:chOff x="7179310" y="4033520"/>
                <a:chExt cx="1009650" cy="855028"/>
              </a:xfrm>
            </p:grpSpPr>
            <p:grpSp>
              <p:nvGrpSpPr>
                <p:cNvPr id="164915" name="Group 44"/>
                <p:cNvGrpSpPr>
                  <a:grpSpLocks/>
                </p:cNvGrpSpPr>
                <p:nvPr/>
              </p:nvGrpSpPr>
              <p:grpSpPr bwMode="auto">
                <a:xfrm>
                  <a:off x="7179310" y="4033520"/>
                  <a:ext cx="1009650" cy="855028"/>
                  <a:chOff x="-44" y="1473"/>
                  <a:chExt cx="981" cy="1105"/>
                </a:xfrm>
              </p:grpSpPr>
              <p:pic>
                <p:nvPicPr>
                  <p:cNvPr id="164917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4918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79" name="Rectangle 43"/>
                <p:cNvSpPr>
                  <a:spLocks noChangeArrowheads="1"/>
                </p:cNvSpPr>
                <p:nvPr/>
              </p:nvSpPr>
              <p:spPr bwMode="auto">
                <a:xfrm rot="16200000">
                  <a:off x="7440190" y="4309334"/>
                  <a:ext cx="126274" cy="195358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</p:grpSp>
          <p:sp>
            <p:nvSpPr>
              <p:cNvPr id="50" name="Rectangle 43"/>
              <p:cNvSpPr>
                <a:spLocks noChangeArrowheads="1"/>
              </p:cNvSpPr>
              <p:nvPr/>
            </p:nvSpPr>
            <p:spPr bwMode="auto">
              <a:xfrm>
                <a:off x="2614674" y="2705593"/>
                <a:ext cx="109559" cy="165096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164888" name="Group 44"/>
              <p:cNvGrpSpPr>
                <a:grpSpLocks/>
              </p:cNvGrpSpPr>
              <p:nvPr/>
            </p:nvGrpSpPr>
            <p:grpSpPr bwMode="auto">
              <a:xfrm>
                <a:off x="2233637" y="2138292"/>
                <a:ext cx="853440" cy="741680"/>
                <a:chOff x="-44" y="1473"/>
                <a:chExt cx="981" cy="1105"/>
              </a:xfrm>
            </p:grpSpPr>
            <p:pic>
              <p:nvPicPr>
                <p:cNvPr id="164913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4914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164889" name="Group 51"/>
              <p:cNvGrpSpPr>
                <a:grpSpLocks/>
              </p:cNvGrpSpPr>
              <p:nvPr/>
            </p:nvGrpSpPr>
            <p:grpSpPr bwMode="auto">
              <a:xfrm>
                <a:off x="2060917" y="4279843"/>
                <a:ext cx="853440" cy="835329"/>
                <a:chOff x="8077200" y="3320111"/>
                <a:chExt cx="853440" cy="835329"/>
              </a:xfrm>
            </p:grpSpPr>
            <p:sp>
              <p:nvSpPr>
                <p:cNvPr id="72" name="Rectangle 43"/>
                <p:cNvSpPr>
                  <a:spLocks noChangeArrowheads="1"/>
                </p:cNvSpPr>
                <p:nvPr/>
              </p:nvSpPr>
              <p:spPr bwMode="auto">
                <a:xfrm>
                  <a:off x="8630957" y="3320624"/>
                  <a:ext cx="111147" cy="165096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  <p:grpSp>
              <p:nvGrpSpPr>
                <p:cNvPr id="164910" name="Group 44"/>
                <p:cNvGrpSpPr>
                  <a:grpSpLocks/>
                </p:cNvGrpSpPr>
                <p:nvPr/>
              </p:nvGrpSpPr>
              <p:grpSpPr bwMode="auto">
                <a:xfrm>
                  <a:off x="8077200" y="3413760"/>
                  <a:ext cx="853440" cy="741680"/>
                  <a:chOff x="-44" y="1473"/>
                  <a:chExt cx="981" cy="1105"/>
                </a:xfrm>
              </p:grpSpPr>
              <p:pic>
                <p:nvPicPr>
                  <p:cNvPr id="164911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4912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</p:grpSp>
          <p:pic>
            <p:nvPicPr>
              <p:cNvPr id="63513" name="Picture 3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74913" y="3316766"/>
                <a:ext cx="603370" cy="3413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  <p:grpSp>
            <p:nvGrpSpPr>
              <p:cNvPr id="164891" name="Group 53"/>
              <p:cNvGrpSpPr>
                <a:grpSpLocks/>
              </p:cNvGrpSpPr>
              <p:nvPr/>
            </p:nvGrpSpPr>
            <p:grpSpPr bwMode="auto">
              <a:xfrm>
                <a:off x="731524" y="3616962"/>
                <a:ext cx="914403" cy="690308"/>
                <a:chOff x="1046480" y="3962400"/>
                <a:chExt cx="1026163" cy="761428"/>
              </a:xfrm>
            </p:grpSpPr>
            <p:sp>
              <p:nvSpPr>
                <p:cNvPr id="68" name="Rectangle 48"/>
                <p:cNvSpPr>
                  <a:spLocks noChangeArrowheads="1"/>
                </p:cNvSpPr>
                <p:nvPr/>
              </p:nvSpPr>
              <p:spPr bwMode="auto">
                <a:xfrm rot="16200000">
                  <a:off x="1893846" y="4299769"/>
                  <a:ext cx="110314" cy="247682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  <p:grpSp>
              <p:nvGrpSpPr>
                <p:cNvPr id="164906" name="Group 49"/>
                <p:cNvGrpSpPr>
                  <a:grpSpLocks/>
                </p:cNvGrpSpPr>
                <p:nvPr/>
              </p:nvGrpSpPr>
              <p:grpSpPr bwMode="auto">
                <a:xfrm>
                  <a:off x="1046480" y="3962400"/>
                  <a:ext cx="936071" cy="761428"/>
                  <a:chOff x="-44" y="1473"/>
                  <a:chExt cx="981" cy="1105"/>
                </a:xfrm>
              </p:grpSpPr>
              <p:pic>
                <p:nvPicPr>
                  <p:cNvPr id="164907" name="Picture 50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3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4908" name="Freeform 51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64892" name="Group 54"/>
              <p:cNvGrpSpPr>
                <a:grpSpLocks/>
              </p:cNvGrpSpPr>
              <p:nvPr/>
            </p:nvGrpSpPr>
            <p:grpSpPr bwMode="auto">
              <a:xfrm>
                <a:off x="3410634" y="3567725"/>
                <a:ext cx="853440" cy="741680"/>
                <a:chOff x="7179310" y="4033520"/>
                <a:chExt cx="1009650" cy="855028"/>
              </a:xfrm>
            </p:grpSpPr>
            <p:grpSp>
              <p:nvGrpSpPr>
                <p:cNvPr id="164901" name="Group 44"/>
                <p:cNvGrpSpPr>
                  <a:grpSpLocks/>
                </p:cNvGrpSpPr>
                <p:nvPr/>
              </p:nvGrpSpPr>
              <p:grpSpPr bwMode="auto">
                <a:xfrm>
                  <a:off x="7179310" y="4033520"/>
                  <a:ext cx="1009650" cy="855028"/>
                  <a:chOff x="-44" y="1473"/>
                  <a:chExt cx="981" cy="1105"/>
                </a:xfrm>
              </p:grpSpPr>
              <p:pic>
                <p:nvPicPr>
                  <p:cNvPr id="164903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4904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65" name="Rectangle 43"/>
                <p:cNvSpPr>
                  <a:spLocks noChangeArrowheads="1"/>
                </p:cNvSpPr>
                <p:nvPr/>
              </p:nvSpPr>
              <p:spPr bwMode="auto">
                <a:xfrm rot="16200000">
                  <a:off x="7438739" y="4308075"/>
                  <a:ext cx="128105" cy="197237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</p:grpSp>
          <p:sp>
            <p:nvSpPr>
              <p:cNvPr id="63516" name="Line 17"/>
              <p:cNvSpPr>
                <a:spLocks noChangeShapeType="1"/>
              </p:cNvSpPr>
              <p:nvPr/>
            </p:nvSpPr>
            <p:spPr bwMode="auto">
              <a:xfrm flipV="1">
                <a:off x="1660396" y="3600922"/>
                <a:ext cx="744686" cy="4508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3517" name="Line 19"/>
              <p:cNvSpPr>
                <a:spLocks noChangeShapeType="1"/>
              </p:cNvSpPr>
              <p:nvPr/>
            </p:nvSpPr>
            <p:spPr bwMode="auto">
              <a:xfrm flipH="1" flipV="1">
                <a:off x="2968756" y="3545361"/>
                <a:ext cx="646242" cy="3381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3518" name="Text Box 35"/>
              <p:cNvSpPr txBox="1">
                <a:spLocks noChangeArrowheads="1"/>
              </p:cNvSpPr>
              <p:nvPr/>
            </p:nvSpPr>
            <p:spPr bwMode="auto">
              <a:xfrm>
                <a:off x="2401907" y="3026260"/>
                <a:ext cx="312799" cy="3698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63519" name="Text Box 36"/>
              <p:cNvSpPr txBox="1">
                <a:spLocks noChangeArrowheads="1"/>
              </p:cNvSpPr>
              <p:nvPr/>
            </p:nvSpPr>
            <p:spPr bwMode="auto">
              <a:xfrm>
                <a:off x="2903656" y="3051660"/>
                <a:ext cx="323914" cy="3667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2</a:t>
                </a:r>
              </a:p>
            </p:txBody>
          </p:sp>
          <p:sp>
            <p:nvSpPr>
              <p:cNvPr id="63520" name="Text Box 37"/>
              <p:cNvSpPr txBox="1">
                <a:spLocks noChangeArrowheads="1"/>
              </p:cNvSpPr>
              <p:nvPr/>
            </p:nvSpPr>
            <p:spPr bwMode="auto">
              <a:xfrm>
                <a:off x="3125951" y="3710457"/>
                <a:ext cx="322326" cy="3667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63521" name="Text Box 38"/>
              <p:cNvSpPr txBox="1">
                <a:spLocks noChangeArrowheads="1"/>
              </p:cNvSpPr>
              <p:nvPr/>
            </p:nvSpPr>
            <p:spPr bwMode="auto">
              <a:xfrm>
                <a:off x="2640079" y="3654896"/>
                <a:ext cx="323914" cy="3667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63522" name="Text Box 39"/>
              <p:cNvSpPr txBox="1">
                <a:spLocks noChangeArrowheads="1"/>
              </p:cNvSpPr>
              <p:nvPr/>
            </p:nvSpPr>
            <p:spPr bwMode="auto">
              <a:xfrm>
                <a:off x="2070052" y="3704108"/>
                <a:ext cx="323914" cy="3667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5</a:t>
                </a:r>
              </a:p>
            </p:txBody>
          </p:sp>
          <p:sp>
            <p:nvSpPr>
              <p:cNvPr id="63523" name="Text Box 40"/>
              <p:cNvSpPr txBox="1">
                <a:spLocks noChangeArrowheads="1"/>
              </p:cNvSpPr>
              <p:nvPr/>
            </p:nvSpPr>
            <p:spPr bwMode="auto">
              <a:xfrm>
                <a:off x="2039884" y="3080234"/>
                <a:ext cx="319151" cy="3698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6</a:t>
                </a:r>
              </a:p>
            </p:txBody>
          </p:sp>
        </p:grpSp>
      </p:grpSp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477839" y="2566988"/>
            <a:ext cx="4694518" cy="2132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lnSpc>
                <a:spcPts val="3000"/>
              </a:lnSpc>
              <a:buSzPct val="100000"/>
              <a:buFont typeface="Wingdings" charset="2"/>
              <a:buChar char="§"/>
              <a:defRPr/>
            </a:pPr>
            <a:r>
              <a:rPr lang="en-US" i="1" u="sng" dirty="0" smtClean="0">
                <a:solidFill>
                  <a:srgbClr val="CC0000"/>
                </a:solidFill>
                <a:latin typeface="Gill Sans MT" charset="0"/>
              </a:rPr>
              <a:t>A:</a:t>
            </a:r>
            <a:r>
              <a:rPr lang="en-US" i="1" dirty="0" smtClean="0">
                <a:solidFill>
                  <a:srgbClr val="CC0000"/>
                </a:solidFill>
                <a:latin typeface="Gill Sans MT" charset="0"/>
              </a:rPr>
              <a:t>  </a:t>
            </a:r>
            <a:r>
              <a:rPr lang="en-US" dirty="0" smtClean="0">
                <a:latin typeface="Gill Sans MT" charset="0"/>
              </a:rPr>
              <a:t>each switch has a </a:t>
            </a:r>
            <a:r>
              <a:rPr lang="en-US" dirty="0" smtClean="0">
                <a:solidFill>
                  <a:srgbClr val="CC0000"/>
                </a:solidFill>
                <a:latin typeface="Gill Sans MT" charset="0"/>
              </a:rPr>
              <a:t>switch table,</a:t>
            </a:r>
            <a:r>
              <a:rPr lang="en-US" dirty="0" smtClean="0">
                <a:solidFill>
                  <a:srgbClr val="FF0000"/>
                </a:solidFill>
                <a:latin typeface="Gill Sans MT" charset="0"/>
              </a:rPr>
              <a:t> </a:t>
            </a:r>
            <a:r>
              <a:rPr lang="en-US" dirty="0" smtClean="0">
                <a:latin typeface="Gill Sans MT" charset="0"/>
              </a:rPr>
              <a:t>each entry: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latin typeface="Gill Sans MT" charset="0"/>
                <a:cs typeface="+mn-cs"/>
              </a:rPr>
              <a:t>(MAC address of host, interface to reach host, time stamp)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latin typeface="Gill Sans MT" charset="0"/>
                <a:cs typeface="+mn-cs"/>
              </a:rPr>
              <a:t>looks like a routing table!</a:t>
            </a:r>
          </a:p>
        </p:txBody>
      </p:sp>
      <p:pic>
        <p:nvPicPr>
          <p:cNvPr id="164871" name="Picture 22" descr="underline_base"/>
          <p:cNvPicPr>
            <a:picLocks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898525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Rectangle 3"/>
          <p:cNvSpPr txBox="1">
            <a:spLocks noChangeArrowheads="1"/>
          </p:cNvSpPr>
          <p:nvPr/>
        </p:nvSpPr>
        <p:spPr bwMode="auto">
          <a:xfrm>
            <a:off x="536575" y="5043488"/>
            <a:ext cx="5040313" cy="147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lnSpc>
                <a:spcPct val="75000"/>
              </a:lnSpc>
              <a:buFont typeface="Wingdings" charset="0"/>
              <a:buNone/>
              <a:defRPr/>
            </a:pPr>
            <a:r>
              <a:rPr lang="en-US" u="sng" dirty="0" smtClean="0">
                <a:solidFill>
                  <a:srgbClr val="CC0000"/>
                </a:solidFill>
                <a:latin typeface="Gill Sans MT" charset="0"/>
              </a:rPr>
              <a:t>Q:</a:t>
            </a:r>
            <a:r>
              <a:rPr lang="en-US" dirty="0" smtClean="0">
                <a:solidFill>
                  <a:srgbClr val="CC0000"/>
                </a:solidFill>
                <a:latin typeface="Gill Sans MT" charset="0"/>
              </a:rPr>
              <a:t> </a:t>
            </a:r>
            <a:r>
              <a:rPr lang="en-US" dirty="0" smtClean="0">
                <a:latin typeface="Gill Sans MT" charset="0"/>
              </a:rPr>
              <a:t>how are entries created, maintained in switch table? 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 smtClean="0">
                <a:latin typeface="Gill Sans MT" charset="0"/>
                <a:cs typeface="+mn-cs"/>
              </a:rPr>
              <a:t>something like a routing protocol?</a:t>
            </a:r>
            <a:endParaRPr lang="en-US" dirty="0">
              <a:latin typeface="Gill Sans MT" charset="0"/>
              <a:cs typeface="+mn-cs"/>
            </a:endParaRPr>
          </a:p>
        </p:txBody>
      </p:sp>
      <p:sp>
        <p:nvSpPr>
          <p:cNvPr id="6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57</a:t>
            </a:fld>
            <a:endParaRPr lang="en-US" sz="1200" dirty="0">
              <a:latin typeface="Tahoma" charset="0"/>
            </a:endParaRPr>
          </a:p>
        </p:txBody>
      </p:sp>
      <p:sp>
        <p:nvSpPr>
          <p:cNvPr id="6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096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61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913" name="Group 36"/>
          <p:cNvGrpSpPr>
            <a:grpSpLocks/>
          </p:cNvGrpSpPr>
          <p:nvPr/>
        </p:nvGrpSpPr>
        <p:grpSpPr bwMode="auto">
          <a:xfrm>
            <a:off x="4456113" y="1216025"/>
            <a:ext cx="3660775" cy="3600450"/>
            <a:chOff x="731524" y="1819788"/>
            <a:chExt cx="3661504" cy="3600334"/>
          </a:xfrm>
        </p:grpSpPr>
        <p:sp>
          <p:nvSpPr>
            <p:cNvPr id="65565" name="Text Box 23"/>
            <p:cNvSpPr txBox="1">
              <a:spLocks noChangeArrowheads="1"/>
            </p:cNvSpPr>
            <p:nvPr/>
          </p:nvSpPr>
          <p:spPr bwMode="auto">
            <a:xfrm>
              <a:off x="2655957" y="1819788"/>
              <a:ext cx="350907" cy="366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65566" name="Text Box 24"/>
            <p:cNvSpPr txBox="1">
              <a:spLocks noChangeArrowheads="1"/>
            </p:cNvSpPr>
            <p:nvPr/>
          </p:nvSpPr>
          <p:spPr bwMode="auto">
            <a:xfrm>
              <a:off x="2371738" y="5050247"/>
              <a:ext cx="371549" cy="3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  <a:r>
                <a:rPr lang="ja-JP" altLang="en-US" i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 smtClean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5567" name="Text Box 25"/>
            <p:cNvSpPr txBox="1">
              <a:spLocks noChangeArrowheads="1"/>
            </p:cNvSpPr>
            <p:nvPr/>
          </p:nvSpPr>
          <p:spPr bwMode="auto">
            <a:xfrm>
              <a:off x="3988134" y="2419844"/>
              <a:ext cx="338205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65568" name="Text Box 26"/>
            <p:cNvSpPr txBox="1">
              <a:spLocks noChangeArrowheads="1"/>
            </p:cNvSpPr>
            <p:nvPr/>
          </p:nvSpPr>
          <p:spPr bwMode="auto">
            <a:xfrm>
              <a:off x="995101" y="4188262"/>
              <a:ext cx="390603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B</a:t>
              </a:r>
              <a:r>
                <a:rPr lang="ja-JP" altLang="en-US" i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 smtClean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5569" name="Text Box 27"/>
            <p:cNvSpPr txBox="1">
              <a:spLocks noChangeArrowheads="1"/>
            </p:cNvSpPr>
            <p:nvPr/>
          </p:nvSpPr>
          <p:spPr bwMode="auto">
            <a:xfrm>
              <a:off x="3740435" y="4188262"/>
              <a:ext cx="350908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C</a:t>
              </a:r>
            </a:p>
          </p:txBody>
        </p:sp>
        <p:sp>
          <p:nvSpPr>
            <p:cNvPr id="65570" name="Text Box 28"/>
            <p:cNvSpPr txBox="1">
              <a:spLocks noChangeArrowheads="1"/>
            </p:cNvSpPr>
            <p:nvPr/>
          </p:nvSpPr>
          <p:spPr bwMode="auto">
            <a:xfrm>
              <a:off x="1123714" y="2465880"/>
              <a:ext cx="403305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C</a:t>
              </a:r>
              <a:r>
                <a:rPr lang="ja-JP" altLang="en-US" i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 smtClean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5571" name="Line 17"/>
            <p:cNvSpPr>
              <a:spLocks noChangeShapeType="1"/>
            </p:cNvSpPr>
            <p:nvPr/>
          </p:nvSpPr>
          <p:spPr bwMode="auto">
            <a:xfrm>
              <a:off x="1687389" y="3165945"/>
              <a:ext cx="720869" cy="298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72" name="Line 18"/>
            <p:cNvSpPr>
              <a:spLocks noChangeShapeType="1"/>
            </p:cNvSpPr>
            <p:nvPr/>
          </p:nvSpPr>
          <p:spPr bwMode="auto">
            <a:xfrm>
              <a:off x="2673423" y="2872267"/>
              <a:ext cx="0" cy="5048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73" name="Line 19"/>
            <p:cNvSpPr>
              <a:spLocks noChangeShapeType="1"/>
            </p:cNvSpPr>
            <p:nvPr/>
          </p:nvSpPr>
          <p:spPr bwMode="auto">
            <a:xfrm flipH="1">
              <a:off x="2863961" y="2996088"/>
              <a:ext cx="892353" cy="484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74" name="Line 20"/>
            <p:cNvSpPr>
              <a:spLocks noChangeShapeType="1"/>
            </p:cNvSpPr>
            <p:nvPr/>
          </p:nvSpPr>
          <p:spPr bwMode="auto">
            <a:xfrm flipV="1">
              <a:off x="2673423" y="3605668"/>
              <a:ext cx="12703" cy="709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66950" name="Group 47"/>
            <p:cNvGrpSpPr>
              <a:grpSpLocks/>
            </p:cNvGrpSpPr>
            <p:nvPr/>
          </p:nvGrpSpPr>
          <p:grpSpPr bwMode="auto">
            <a:xfrm>
              <a:off x="747936" y="2733042"/>
              <a:ext cx="914403" cy="690308"/>
              <a:chOff x="1046480" y="3962400"/>
              <a:chExt cx="1026163" cy="761428"/>
            </a:xfrm>
          </p:grpSpPr>
          <p:sp>
            <p:nvSpPr>
              <p:cNvPr id="100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248" y="4299428"/>
                <a:ext cx="110312" cy="24768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166985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66986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6987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166951" name="Group 48"/>
            <p:cNvGrpSpPr>
              <a:grpSpLocks/>
            </p:cNvGrpSpPr>
            <p:nvPr/>
          </p:nvGrpSpPr>
          <p:grpSpPr bwMode="auto">
            <a:xfrm>
              <a:off x="3539588" y="2669737"/>
              <a:ext cx="853440" cy="741680"/>
              <a:chOff x="7179310" y="4033520"/>
              <a:chExt cx="1009650" cy="855028"/>
            </a:xfrm>
          </p:grpSpPr>
          <p:grpSp>
            <p:nvGrpSpPr>
              <p:cNvPr id="166980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66982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6983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97" name="Rectangle 43"/>
              <p:cNvSpPr>
                <a:spLocks noChangeArrowheads="1"/>
              </p:cNvSpPr>
              <p:nvPr/>
            </p:nvSpPr>
            <p:spPr bwMode="auto">
              <a:xfrm rot="16200000">
                <a:off x="7440190" y="4309323"/>
                <a:ext cx="126273" cy="19535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68" name="Rectangle 43"/>
            <p:cNvSpPr>
              <a:spLocks noChangeArrowheads="1"/>
            </p:cNvSpPr>
            <p:nvPr/>
          </p:nvSpPr>
          <p:spPr bwMode="auto">
            <a:xfrm>
              <a:off x="2614674" y="2705584"/>
              <a:ext cx="109559" cy="16509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grpSp>
          <p:nvGrpSpPr>
            <p:cNvPr id="166953" name="Group 44"/>
            <p:cNvGrpSpPr>
              <a:grpSpLocks/>
            </p:cNvGrpSpPr>
            <p:nvPr/>
          </p:nvGrpSpPr>
          <p:grpSpPr bwMode="auto">
            <a:xfrm>
              <a:off x="2233637" y="2138292"/>
              <a:ext cx="853440" cy="741680"/>
              <a:chOff x="-44" y="1473"/>
              <a:chExt cx="981" cy="1105"/>
            </a:xfrm>
          </p:grpSpPr>
          <p:pic>
            <p:nvPicPr>
              <p:cNvPr id="166978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6979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66954" name="Group 51"/>
            <p:cNvGrpSpPr>
              <a:grpSpLocks/>
            </p:cNvGrpSpPr>
            <p:nvPr/>
          </p:nvGrpSpPr>
          <p:grpSpPr bwMode="auto">
            <a:xfrm>
              <a:off x="2060917" y="4279843"/>
              <a:ext cx="853440" cy="835329"/>
              <a:chOff x="8077200" y="3320111"/>
              <a:chExt cx="853440" cy="835329"/>
            </a:xfrm>
          </p:grpSpPr>
          <p:sp>
            <p:nvSpPr>
              <p:cNvPr id="90" name="Rectangle 43"/>
              <p:cNvSpPr>
                <a:spLocks noChangeArrowheads="1"/>
              </p:cNvSpPr>
              <p:nvPr/>
            </p:nvSpPr>
            <p:spPr bwMode="auto">
              <a:xfrm>
                <a:off x="8630957" y="3320602"/>
                <a:ext cx="111147" cy="165095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166975" name="Group 44"/>
              <p:cNvGrpSpPr>
                <a:grpSpLocks/>
              </p:cNvGrpSpPr>
              <p:nvPr/>
            </p:nvGrpSpPr>
            <p:grpSpPr bwMode="auto">
              <a:xfrm>
                <a:off x="8077200" y="3413760"/>
                <a:ext cx="853440" cy="741680"/>
                <a:chOff x="-44" y="1473"/>
                <a:chExt cx="981" cy="1105"/>
              </a:xfrm>
            </p:grpSpPr>
            <p:pic>
              <p:nvPicPr>
                <p:cNvPr id="166976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6977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pic>
          <p:nvPicPr>
            <p:cNvPr id="65580" name="Picture 3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4913" y="3316753"/>
              <a:ext cx="603370" cy="341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66956" name="Group 53"/>
            <p:cNvGrpSpPr>
              <a:grpSpLocks/>
            </p:cNvGrpSpPr>
            <p:nvPr/>
          </p:nvGrpSpPr>
          <p:grpSpPr bwMode="auto">
            <a:xfrm>
              <a:off x="731524" y="3616962"/>
              <a:ext cx="914403" cy="690308"/>
              <a:chOff x="1046480" y="3962400"/>
              <a:chExt cx="1026163" cy="761428"/>
            </a:xfrm>
          </p:grpSpPr>
          <p:sp>
            <p:nvSpPr>
              <p:cNvPr id="86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846" y="4299747"/>
                <a:ext cx="110313" cy="24768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166971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66972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6973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166957" name="Group 54"/>
            <p:cNvGrpSpPr>
              <a:grpSpLocks/>
            </p:cNvGrpSpPr>
            <p:nvPr/>
          </p:nvGrpSpPr>
          <p:grpSpPr bwMode="auto">
            <a:xfrm>
              <a:off x="3410634" y="3567725"/>
              <a:ext cx="853440" cy="741680"/>
              <a:chOff x="7179310" y="4033520"/>
              <a:chExt cx="1009650" cy="855028"/>
            </a:xfrm>
          </p:grpSpPr>
          <p:grpSp>
            <p:nvGrpSpPr>
              <p:cNvPr id="166966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66968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6969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83" name="Rectangle 43"/>
              <p:cNvSpPr>
                <a:spLocks noChangeArrowheads="1"/>
              </p:cNvSpPr>
              <p:nvPr/>
            </p:nvSpPr>
            <p:spPr bwMode="auto">
              <a:xfrm rot="16200000">
                <a:off x="7438739" y="4308053"/>
                <a:ext cx="128104" cy="197237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65583" name="Line 17"/>
            <p:cNvSpPr>
              <a:spLocks noChangeShapeType="1"/>
            </p:cNvSpPr>
            <p:nvPr/>
          </p:nvSpPr>
          <p:spPr bwMode="auto">
            <a:xfrm flipV="1">
              <a:off x="1660396" y="3600906"/>
              <a:ext cx="744686" cy="4508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84" name="Line 19"/>
            <p:cNvSpPr>
              <a:spLocks noChangeShapeType="1"/>
            </p:cNvSpPr>
            <p:nvPr/>
          </p:nvSpPr>
          <p:spPr bwMode="auto">
            <a:xfrm flipH="1" flipV="1">
              <a:off x="2968756" y="3545345"/>
              <a:ext cx="646242" cy="338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85" name="Text Box 35"/>
            <p:cNvSpPr txBox="1">
              <a:spLocks noChangeArrowheads="1"/>
            </p:cNvSpPr>
            <p:nvPr/>
          </p:nvSpPr>
          <p:spPr bwMode="auto">
            <a:xfrm>
              <a:off x="2401907" y="3026249"/>
              <a:ext cx="312799" cy="369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5586" name="Text Box 36"/>
            <p:cNvSpPr txBox="1">
              <a:spLocks noChangeArrowheads="1"/>
            </p:cNvSpPr>
            <p:nvPr/>
          </p:nvSpPr>
          <p:spPr bwMode="auto">
            <a:xfrm>
              <a:off x="2903656" y="3051648"/>
              <a:ext cx="323914" cy="366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65587" name="Text Box 37"/>
            <p:cNvSpPr txBox="1">
              <a:spLocks noChangeArrowheads="1"/>
            </p:cNvSpPr>
            <p:nvPr/>
          </p:nvSpPr>
          <p:spPr bwMode="auto">
            <a:xfrm>
              <a:off x="3125951" y="3710440"/>
              <a:ext cx="322326" cy="366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65588" name="Text Box 38"/>
            <p:cNvSpPr txBox="1">
              <a:spLocks noChangeArrowheads="1"/>
            </p:cNvSpPr>
            <p:nvPr/>
          </p:nvSpPr>
          <p:spPr bwMode="auto">
            <a:xfrm>
              <a:off x="2640079" y="3654879"/>
              <a:ext cx="323914" cy="366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65589" name="Text Box 39"/>
            <p:cNvSpPr txBox="1">
              <a:spLocks noChangeArrowheads="1"/>
            </p:cNvSpPr>
            <p:nvPr/>
          </p:nvSpPr>
          <p:spPr bwMode="auto">
            <a:xfrm>
              <a:off x="2070052" y="3704090"/>
              <a:ext cx="323914" cy="366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5</a:t>
              </a:r>
            </a:p>
          </p:txBody>
        </p:sp>
        <p:sp>
          <p:nvSpPr>
            <p:cNvPr id="65590" name="Text Box 40"/>
            <p:cNvSpPr txBox="1">
              <a:spLocks noChangeArrowheads="1"/>
            </p:cNvSpPr>
            <p:nvPr/>
          </p:nvSpPr>
          <p:spPr bwMode="auto">
            <a:xfrm>
              <a:off x="2039884" y="3080222"/>
              <a:ext cx="319151" cy="369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6</a:t>
              </a:r>
            </a:p>
          </p:txBody>
        </p:sp>
      </p:grpSp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731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Switch: self-learning</a:t>
            </a:r>
          </a:p>
        </p:txBody>
      </p:sp>
      <p:sp>
        <p:nvSpPr>
          <p:cNvPr id="655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9738" y="1339850"/>
            <a:ext cx="3935412" cy="4114800"/>
          </a:xfrm>
        </p:spPr>
        <p:txBody>
          <a:bodyPr/>
          <a:lstStyle/>
          <a:p>
            <a:pPr marL="231775" indent="-231775">
              <a:defRPr/>
            </a:pPr>
            <a:r>
              <a:rPr lang="en-US" sz="2400" dirty="0">
                <a:latin typeface="Gill Sans MT" charset="0"/>
                <a:cs typeface="+mn-cs"/>
              </a:rPr>
              <a:t>switch</a:t>
            </a:r>
            <a:r>
              <a:rPr lang="en-US" sz="2400" dirty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learns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which hosts can be reached through which interfaces</a:t>
            </a:r>
          </a:p>
          <a:p>
            <a:pPr marL="681038" lvl="1" indent="-223838">
              <a:defRPr/>
            </a:pPr>
            <a:r>
              <a:rPr lang="en-US" dirty="0">
                <a:latin typeface="Gill Sans MT" charset="0"/>
              </a:rPr>
              <a:t>when frame received, switch </a:t>
            </a:r>
            <a:r>
              <a:rPr lang="ja-JP" altLang="en-US" dirty="0">
                <a:latin typeface="Gill Sans MT" charset="0"/>
              </a:rPr>
              <a:t>“</a:t>
            </a:r>
            <a:r>
              <a:rPr lang="en-US" dirty="0">
                <a:latin typeface="Gill Sans MT" charset="0"/>
              </a:rPr>
              <a:t>learns</a:t>
            </a:r>
            <a:r>
              <a:rPr lang="ja-JP" altLang="en-US" dirty="0">
                <a:latin typeface="Gill Sans MT" charset="0"/>
              </a:rPr>
              <a:t>”</a:t>
            </a:r>
            <a:r>
              <a:rPr lang="en-US" dirty="0">
                <a:latin typeface="Gill Sans MT" charset="0"/>
              </a:rPr>
              <a:t>  location of sender: incoming LAN segment</a:t>
            </a:r>
          </a:p>
          <a:p>
            <a:pPr marL="681038" lvl="1" indent="-223838">
              <a:defRPr/>
            </a:pPr>
            <a:r>
              <a:rPr lang="en-US" dirty="0">
                <a:latin typeface="Gill Sans MT" charset="0"/>
              </a:rPr>
              <a:t>records sender/location pair in switch table</a:t>
            </a:r>
          </a:p>
        </p:txBody>
      </p:sp>
      <p:grpSp>
        <p:nvGrpSpPr>
          <p:cNvPr id="420900" name="Group 36"/>
          <p:cNvGrpSpPr>
            <a:grpSpLocks/>
          </p:cNvGrpSpPr>
          <p:nvPr/>
        </p:nvGrpSpPr>
        <p:grpSpPr bwMode="auto">
          <a:xfrm>
            <a:off x="6778625" y="1223963"/>
            <a:ext cx="1428750" cy="369887"/>
            <a:chOff x="1750" y="3514"/>
            <a:chExt cx="900" cy="233"/>
          </a:xfrm>
        </p:grpSpPr>
        <p:sp>
          <p:nvSpPr>
            <p:cNvPr id="65561" name="Rectangle 32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5562" name="Text Box 33"/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FFFFFF"/>
                  </a:solidFill>
                  <a:latin typeface="Arial" charset="0"/>
                  <a:cs typeface="Arial" charset="0"/>
                </a:rPr>
                <a:t>A A</a:t>
              </a:r>
              <a:r>
                <a:rPr lang="ja-JP" altLang="en-US" i="0" smtClean="0">
                  <a:solidFill>
                    <a:srgbClr val="FFFFFF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 smtClean="0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5563" name="Line 34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64" name="Line 35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420905" name="Group 41"/>
          <p:cNvGrpSpPr>
            <a:grpSpLocks/>
          </p:cNvGrpSpPr>
          <p:nvPr/>
        </p:nvGrpSpPr>
        <p:grpSpPr bwMode="auto">
          <a:xfrm>
            <a:off x="6994525" y="525463"/>
            <a:ext cx="1450975" cy="714375"/>
            <a:chOff x="4406" y="331"/>
            <a:chExt cx="914" cy="450"/>
          </a:xfrm>
        </p:grpSpPr>
        <p:sp>
          <p:nvSpPr>
            <p:cNvPr id="65557" name="Line 37"/>
            <p:cNvSpPr>
              <a:spLocks noChangeShapeType="1"/>
            </p:cNvSpPr>
            <p:nvPr/>
          </p:nvSpPr>
          <p:spPr bwMode="auto">
            <a:xfrm flipV="1">
              <a:off x="4406" y="439"/>
              <a:ext cx="252" cy="3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58" name="Line 38"/>
            <p:cNvSpPr>
              <a:spLocks noChangeShapeType="1"/>
            </p:cNvSpPr>
            <p:nvPr/>
          </p:nvSpPr>
          <p:spPr bwMode="auto">
            <a:xfrm flipV="1">
              <a:off x="4524" y="594"/>
              <a:ext cx="137" cy="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59" name="Text Box 39"/>
            <p:cNvSpPr txBox="1">
              <a:spLocks noChangeArrowheads="1"/>
            </p:cNvSpPr>
            <p:nvPr/>
          </p:nvSpPr>
          <p:spPr bwMode="auto">
            <a:xfrm>
              <a:off x="4643" y="331"/>
              <a:ext cx="6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Source: A</a:t>
              </a:r>
            </a:p>
          </p:txBody>
        </p:sp>
        <p:sp>
          <p:nvSpPr>
            <p:cNvPr id="65560" name="Text Box 40"/>
            <p:cNvSpPr txBox="1">
              <a:spLocks noChangeArrowheads="1"/>
            </p:cNvSpPr>
            <p:nvPr/>
          </p:nvSpPr>
          <p:spPr bwMode="auto">
            <a:xfrm>
              <a:off x="4660" y="492"/>
              <a:ext cx="59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Dest: A</a:t>
              </a:r>
              <a:r>
                <a:rPr lang="ja-JP" altLang="en-US" sz="1600" i="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’</a:t>
              </a:r>
              <a:endParaRPr lang="en-US" sz="1600" i="0" dirty="0" smtClean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420911" name="Group 47"/>
          <p:cNvGrpSpPr>
            <a:grpSpLocks/>
          </p:cNvGrpSpPr>
          <p:nvPr/>
        </p:nvGrpSpPr>
        <p:grpSpPr bwMode="auto">
          <a:xfrm>
            <a:off x="3336926" y="4937125"/>
            <a:ext cx="3057526" cy="1444625"/>
            <a:chOff x="3441" y="3154"/>
            <a:chExt cx="1926" cy="910"/>
          </a:xfrm>
        </p:grpSpPr>
        <p:sp>
          <p:nvSpPr>
            <p:cNvPr id="65552" name="Rectangle 43"/>
            <p:cNvSpPr>
              <a:spLocks noChangeArrowheads="1"/>
            </p:cNvSpPr>
            <p:nvPr/>
          </p:nvSpPr>
          <p:spPr bwMode="auto">
            <a:xfrm>
              <a:off x="3449" y="3154"/>
              <a:ext cx="1893" cy="9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5553" name="Text Box 42"/>
            <p:cNvSpPr txBox="1">
              <a:spLocks noChangeArrowheads="1"/>
            </p:cNvSpPr>
            <p:nvPr/>
          </p:nvSpPr>
          <p:spPr bwMode="auto">
            <a:xfrm>
              <a:off x="3441" y="3175"/>
              <a:ext cx="19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MAC addr   interface    Time</a:t>
              </a:r>
            </a:p>
          </p:txBody>
        </p:sp>
        <p:sp>
          <p:nvSpPr>
            <p:cNvPr id="65554" name="Line 44"/>
            <p:cNvSpPr>
              <a:spLocks noChangeShapeType="1"/>
            </p:cNvSpPr>
            <p:nvPr/>
          </p:nvSpPr>
          <p:spPr bwMode="auto">
            <a:xfrm>
              <a:off x="4226" y="3154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55" name="Line 45"/>
            <p:cNvSpPr>
              <a:spLocks noChangeShapeType="1"/>
            </p:cNvSpPr>
            <p:nvPr/>
          </p:nvSpPr>
          <p:spPr bwMode="auto">
            <a:xfrm>
              <a:off x="4963" y="3157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56" name="Line 46"/>
            <p:cNvSpPr>
              <a:spLocks noChangeShapeType="1"/>
            </p:cNvSpPr>
            <p:nvPr/>
          </p:nvSpPr>
          <p:spPr bwMode="auto">
            <a:xfrm>
              <a:off x="3452" y="3397"/>
              <a:ext cx="18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420912" name="Text Box 48"/>
          <p:cNvSpPr txBox="1">
            <a:spLocks noChangeArrowheads="1"/>
          </p:cNvSpPr>
          <p:nvPr/>
        </p:nvSpPr>
        <p:spPr bwMode="auto">
          <a:xfrm>
            <a:off x="6464300" y="5326063"/>
            <a:ext cx="1724025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Switch table </a:t>
            </a:r>
          </a:p>
          <a:p>
            <a:pPr algn="ctr"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(initially empty)</a:t>
            </a:r>
          </a:p>
        </p:txBody>
      </p:sp>
      <p:grpSp>
        <p:nvGrpSpPr>
          <p:cNvPr id="420917" name="Group 53"/>
          <p:cNvGrpSpPr>
            <a:grpSpLocks/>
          </p:cNvGrpSpPr>
          <p:nvPr/>
        </p:nvGrpSpPr>
        <p:grpSpPr bwMode="auto">
          <a:xfrm>
            <a:off x="3771903" y="5370513"/>
            <a:ext cx="2625727" cy="376237"/>
            <a:chOff x="2376" y="3383"/>
            <a:chExt cx="1654" cy="237"/>
          </a:xfrm>
        </p:grpSpPr>
        <p:sp>
          <p:nvSpPr>
            <p:cNvPr id="65549" name="Text Box 49"/>
            <p:cNvSpPr txBox="1">
              <a:spLocks noChangeArrowheads="1"/>
            </p:cNvSpPr>
            <p:nvPr/>
          </p:nvSpPr>
          <p:spPr bwMode="auto">
            <a:xfrm>
              <a:off x="2376" y="3388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65550" name="Text Box 50"/>
            <p:cNvSpPr txBox="1">
              <a:spLocks noChangeArrowheads="1"/>
            </p:cNvSpPr>
            <p:nvPr/>
          </p:nvSpPr>
          <p:spPr bwMode="auto">
            <a:xfrm>
              <a:off x="3133" y="3387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5551" name="Text Box 51"/>
            <p:cNvSpPr txBox="1">
              <a:spLocks noChangeArrowheads="1"/>
            </p:cNvSpPr>
            <p:nvPr/>
          </p:nvSpPr>
          <p:spPr bwMode="auto">
            <a:xfrm>
              <a:off x="3631" y="3383"/>
              <a:ext cx="39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9:32</a:t>
              </a:r>
            </a:p>
          </p:txBody>
        </p:sp>
      </p:grpSp>
      <p:pic>
        <p:nvPicPr>
          <p:cNvPr id="166923" name="Picture 21" descr="underline_base"/>
          <p:cNvPicPr>
            <a:picLocks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898525"/>
            <a:ext cx="5027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58</a:t>
            </a:fld>
            <a:endParaRPr lang="en-US" sz="1200" dirty="0">
              <a:latin typeface="Tahoma" charset="0"/>
            </a:endParaRPr>
          </a:p>
        </p:txBody>
      </p:sp>
      <p:sp>
        <p:nvSpPr>
          <p:cNvPr id="7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94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-0.10694 0.11482 L -0.10694 0.24329 " pathEditMode="relative" rAng="0" ptsTypes="AAA">
                                      <p:cBhvr>
                                        <p:cTn id="8" dur="2000" fill="hold"/>
                                        <p:tgtEl>
                                          <p:spTgt spid="4209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47" y="1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20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88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Switch: frame filtering/forwarding</a:t>
            </a:r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0238" y="1370013"/>
            <a:ext cx="8201025" cy="5095875"/>
          </a:xfrm>
        </p:spPr>
        <p:txBody>
          <a:bodyPr>
            <a:noAutofit/>
          </a:bodyPr>
          <a:lstStyle/>
          <a:p>
            <a:pPr>
              <a:buFont typeface="Wingdings" charset="0"/>
              <a:buNone/>
              <a:defRPr/>
            </a:pPr>
            <a:r>
              <a:rPr lang="en-US" dirty="0" smtClean="0">
                <a:latin typeface="Gill Sans MT" charset="0"/>
                <a:cs typeface="+mn-cs"/>
              </a:rPr>
              <a:t>when  </a:t>
            </a:r>
            <a:r>
              <a:rPr lang="en-US" dirty="0">
                <a:latin typeface="Gill Sans MT" charset="0"/>
                <a:cs typeface="+mn-cs"/>
              </a:rPr>
              <a:t>frame </a:t>
            </a:r>
            <a:r>
              <a:rPr lang="en-US" dirty="0" smtClean="0">
                <a:latin typeface="Gill Sans MT" charset="0"/>
                <a:cs typeface="+mn-cs"/>
              </a:rPr>
              <a:t>received at switch:</a:t>
            </a:r>
            <a:r>
              <a:rPr lang="en-US" dirty="0">
                <a:latin typeface="Gill Sans MT" charset="0"/>
                <a:cs typeface="+mn-cs"/>
              </a:rPr>
              <a:t/>
            </a:r>
            <a:br>
              <a:rPr lang="en-US" dirty="0">
                <a:latin typeface="Gill Sans MT" charset="0"/>
                <a:cs typeface="+mn-cs"/>
              </a:rPr>
            </a:br>
            <a:endParaRPr lang="en-US" dirty="0">
              <a:latin typeface="Gill Sans MT" charset="0"/>
              <a:cs typeface="+mn-cs"/>
            </a:endParaRPr>
          </a:p>
          <a:p>
            <a:pPr lvl="1">
              <a:buFont typeface="Wingdings" charset="0"/>
              <a:buNone/>
              <a:defRPr/>
            </a:pPr>
            <a:r>
              <a:rPr lang="en-US" dirty="0">
                <a:latin typeface="Gill Sans MT" charset="0"/>
              </a:rPr>
              <a:t>1. record </a:t>
            </a:r>
            <a:r>
              <a:rPr lang="en-US" dirty="0" smtClean="0">
                <a:latin typeface="Gill Sans MT" charset="0"/>
              </a:rPr>
              <a:t>incoming link, MAC address of sending </a:t>
            </a:r>
            <a:r>
              <a:rPr lang="en-US" dirty="0">
                <a:latin typeface="Gill Sans MT" charset="0"/>
              </a:rPr>
              <a:t>host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>
                <a:latin typeface="Gill Sans MT" charset="0"/>
              </a:rPr>
              <a:t>2. index switch table using MAC </a:t>
            </a:r>
            <a:r>
              <a:rPr lang="en-US" dirty="0" smtClean="0">
                <a:latin typeface="Gill Sans MT" charset="0"/>
              </a:rPr>
              <a:t>destination </a:t>
            </a:r>
            <a:r>
              <a:rPr lang="en-US" dirty="0">
                <a:latin typeface="Gill Sans MT" charset="0"/>
              </a:rPr>
              <a:t>address</a:t>
            </a:r>
            <a:endParaRPr lang="en-US" b="1" dirty="0">
              <a:solidFill>
                <a:schemeClr val="accent2"/>
              </a:solidFill>
              <a:latin typeface="Gill Sans MT" charset="0"/>
            </a:endParaRPr>
          </a:p>
          <a:p>
            <a:pPr lvl="1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3. if</a:t>
            </a:r>
            <a:r>
              <a:rPr lang="en-US" b="1" dirty="0">
                <a:solidFill>
                  <a:schemeClr val="accent2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entry found for destination</a:t>
            </a:r>
            <a:br>
              <a:rPr lang="en-US" dirty="0">
                <a:latin typeface="Gill Sans MT" charset="0"/>
              </a:rPr>
            </a:br>
            <a:r>
              <a:rPr lang="en-US" dirty="0">
                <a:latin typeface="Gill Sans MT" charset="0"/>
              </a:rPr>
              <a:t>  </a:t>
            </a:r>
            <a:r>
              <a:rPr lang="en-US" dirty="0">
                <a:solidFill>
                  <a:srgbClr val="000099"/>
                </a:solidFill>
                <a:latin typeface="Gill Sans MT" charset="0"/>
              </a:rPr>
              <a:t>then {</a:t>
            </a:r>
          </a:p>
          <a:p>
            <a:pPr lvl="1">
              <a:buFont typeface="Wingdings" charset="0"/>
              <a:buNone/>
              <a:defRPr/>
            </a:pPr>
            <a:r>
              <a:rPr lang="en-US" b="1" dirty="0">
                <a:solidFill>
                  <a:srgbClr val="000099"/>
                </a:solidFill>
                <a:latin typeface="Gill Sans MT" charset="0"/>
              </a:rPr>
              <a:t>     </a:t>
            </a:r>
            <a:r>
              <a:rPr lang="en-US" dirty="0">
                <a:solidFill>
                  <a:srgbClr val="000099"/>
                </a:solidFill>
                <a:latin typeface="Gill Sans MT" charset="0"/>
              </a:rPr>
              <a:t>if</a:t>
            </a:r>
            <a:r>
              <a:rPr lang="en-US" b="1" dirty="0">
                <a:solidFill>
                  <a:schemeClr val="accent2"/>
                </a:solidFill>
                <a:latin typeface="Gill Sans MT" charset="0"/>
              </a:rPr>
              <a:t> </a:t>
            </a:r>
            <a:r>
              <a:rPr lang="en-US" dirty="0" smtClean="0">
                <a:latin typeface="Gill Sans MT" charset="0"/>
              </a:rPr>
              <a:t>destination </a:t>
            </a:r>
            <a:r>
              <a:rPr lang="en-US" dirty="0">
                <a:latin typeface="Gill Sans MT" charset="0"/>
              </a:rPr>
              <a:t>on segment from which frame arrived</a:t>
            </a:r>
            <a:br>
              <a:rPr lang="en-US" dirty="0">
                <a:latin typeface="Gill Sans MT" charset="0"/>
              </a:rPr>
            </a:br>
            <a:r>
              <a:rPr lang="en-US" dirty="0">
                <a:latin typeface="Gill Sans MT" charset="0"/>
              </a:rPr>
              <a:t>       </a:t>
            </a:r>
            <a:r>
              <a:rPr lang="en-US" dirty="0">
                <a:solidFill>
                  <a:srgbClr val="000099"/>
                </a:solidFill>
                <a:latin typeface="Gill Sans MT" charset="0"/>
              </a:rPr>
              <a:t>then</a:t>
            </a:r>
            <a:r>
              <a:rPr lang="en-US" dirty="0">
                <a:latin typeface="Gill Sans MT" charset="0"/>
              </a:rPr>
              <a:t> drop </a:t>
            </a:r>
            <a:r>
              <a:rPr lang="en-US" dirty="0" smtClean="0">
                <a:latin typeface="Gill Sans MT" charset="0"/>
              </a:rPr>
              <a:t>frame</a:t>
            </a:r>
            <a:endParaRPr lang="en-US" dirty="0">
              <a:latin typeface="Gill Sans MT" charset="0"/>
            </a:endParaRPr>
          </a:p>
          <a:p>
            <a:pPr lvl="1">
              <a:buFont typeface="Wingdings" charset="0"/>
              <a:buNone/>
              <a:defRPr/>
            </a:pPr>
            <a:r>
              <a:rPr lang="en-US" dirty="0">
                <a:latin typeface="Gill Sans MT" charset="0"/>
              </a:rPr>
              <a:t>           </a:t>
            </a:r>
            <a:r>
              <a:rPr lang="en-US" dirty="0">
                <a:solidFill>
                  <a:srgbClr val="000099"/>
                </a:solidFill>
                <a:latin typeface="Gill Sans MT" charset="0"/>
              </a:rPr>
              <a:t>else</a:t>
            </a:r>
            <a:r>
              <a:rPr lang="en-US" dirty="0">
                <a:latin typeface="Gill Sans MT" charset="0"/>
              </a:rPr>
              <a:t> forward </a:t>
            </a:r>
            <a:r>
              <a:rPr lang="en-US" dirty="0" smtClean="0">
                <a:latin typeface="Gill Sans MT" charset="0"/>
              </a:rPr>
              <a:t>frame </a:t>
            </a:r>
            <a:r>
              <a:rPr lang="en-US" dirty="0">
                <a:latin typeface="Gill Sans MT" charset="0"/>
              </a:rPr>
              <a:t>on interface </a:t>
            </a:r>
            <a:r>
              <a:rPr lang="en-US" dirty="0" smtClean="0">
                <a:latin typeface="Gill Sans MT" charset="0"/>
              </a:rPr>
              <a:t>indicated by entry</a:t>
            </a:r>
            <a:endParaRPr lang="en-US" dirty="0">
              <a:latin typeface="Gill Sans MT" charset="0"/>
            </a:endParaRPr>
          </a:p>
          <a:p>
            <a:pPr lvl="1">
              <a:buFont typeface="Wingdings" charset="0"/>
              <a:buNone/>
              <a:defRPr/>
            </a:pPr>
            <a:r>
              <a:rPr lang="en-US" dirty="0">
                <a:latin typeface="Gill Sans MT" charset="0"/>
              </a:rPr>
              <a:t>     </a:t>
            </a:r>
            <a:r>
              <a:rPr lang="en-US" b="1" dirty="0">
                <a:solidFill>
                  <a:schemeClr val="accent2"/>
                </a:solidFill>
                <a:latin typeface="Gill Sans MT" charset="0"/>
              </a:rPr>
              <a:t>  </a:t>
            </a:r>
            <a:r>
              <a:rPr lang="en-US" dirty="0">
                <a:solidFill>
                  <a:srgbClr val="000099"/>
                </a:solidFill>
                <a:latin typeface="Gill Sans MT" charset="0"/>
              </a:rPr>
              <a:t>}</a:t>
            </a:r>
            <a:r>
              <a:rPr lang="en-US" b="1" dirty="0">
                <a:solidFill>
                  <a:schemeClr val="accent2"/>
                </a:solidFill>
                <a:latin typeface="Gill Sans MT" charset="0"/>
              </a:rPr>
              <a:t>   </a:t>
            </a:r>
            <a:endParaRPr lang="en-US" dirty="0">
              <a:latin typeface="Gill Sans MT" charset="0"/>
            </a:endParaRPr>
          </a:p>
          <a:p>
            <a:pPr lvl="1">
              <a:buFont typeface="Wingdings" charset="0"/>
              <a:buNone/>
              <a:defRPr/>
            </a:pPr>
            <a:r>
              <a:rPr lang="en-US" dirty="0">
                <a:latin typeface="Gill Sans MT" charset="0"/>
              </a:rPr>
              <a:t>      </a:t>
            </a:r>
            <a:r>
              <a:rPr lang="en-US" dirty="0">
                <a:solidFill>
                  <a:srgbClr val="000099"/>
                </a:solidFill>
                <a:latin typeface="Gill Sans MT" charset="0"/>
              </a:rPr>
              <a:t>else</a:t>
            </a:r>
            <a:r>
              <a:rPr lang="en-US" dirty="0">
                <a:latin typeface="Gill Sans MT" charset="0"/>
              </a:rPr>
              <a:t> </a:t>
            </a:r>
            <a:r>
              <a:rPr lang="en-US" dirty="0" smtClean="0">
                <a:latin typeface="Gill Sans MT" charset="0"/>
              </a:rPr>
              <a:t>flood  /* forward on all interfaces except arriving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>
                <a:latin typeface="Gill Sans MT" charset="0"/>
              </a:rPr>
              <a:t> </a:t>
            </a:r>
            <a:r>
              <a:rPr lang="en-US" dirty="0" smtClean="0">
                <a:latin typeface="Gill Sans MT" charset="0"/>
              </a:rPr>
              <a:t>                         interface */</a:t>
            </a:r>
            <a:endParaRPr lang="en-US" dirty="0">
              <a:latin typeface="Gill Sans MT" charset="0"/>
            </a:endParaRPr>
          </a:p>
          <a:p>
            <a:pPr lvl="3">
              <a:buFontTx/>
              <a:buNone/>
              <a:defRPr/>
            </a:pPr>
            <a:r>
              <a:rPr lang="en-US" sz="2400" dirty="0">
                <a:latin typeface="Times New Roman" charset="0"/>
              </a:rPr>
              <a:t>  </a:t>
            </a:r>
          </a:p>
        </p:txBody>
      </p:sp>
      <p:pic>
        <p:nvPicPr>
          <p:cNvPr id="168965" name="Picture 1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3" y="841375"/>
            <a:ext cx="6856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59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46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7" name="Picture 7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13" y="1028700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288" y="1563688"/>
            <a:ext cx="7772400" cy="4648200"/>
          </a:xfrm>
        </p:spPr>
        <p:txBody>
          <a:bodyPr/>
          <a:lstStyle/>
          <a:p>
            <a:pPr>
              <a:defRPr/>
            </a:pPr>
            <a:r>
              <a:rPr lang="en-US" i="1" dirty="0" smtClean="0">
                <a:solidFill>
                  <a:srgbClr val="CC0000"/>
                </a:solidFill>
                <a:latin typeface="Gill Sans MT" charset="0"/>
                <a:cs typeface="+mn-cs"/>
              </a:rPr>
              <a:t>error </a:t>
            </a: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detection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: 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errors caused by signal attenuation, noise. 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receiver detects presence of errors: </a:t>
            </a:r>
          </a:p>
          <a:p>
            <a:pPr lvl="2">
              <a:defRPr/>
            </a:pPr>
            <a:r>
              <a:rPr lang="en-US" dirty="0">
                <a:latin typeface="Gill Sans MT" charset="0"/>
              </a:rPr>
              <a:t>signals sender for retransmission or drops frame 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error correction:</a:t>
            </a:r>
            <a:r>
              <a:rPr lang="en-US" dirty="0">
                <a:latin typeface="Gill Sans MT" charset="0"/>
                <a:cs typeface="+mn-cs"/>
              </a:rPr>
              <a:t> 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receiver identifies </a:t>
            </a:r>
            <a:r>
              <a:rPr lang="en-US" sz="2000" i="1" dirty="0">
                <a:solidFill>
                  <a:srgbClr val="CC0000"/>
                </a:solidFill>
                <a:latin typeface="Gill Sans MT" charset="0"/>
              </a:rPr>
              <a:t>and corrects</a:t>
            </a:r>
            <a:r>
              <a:rPr lang="en-US" sz="2000" dirty="0">
                <a:latin typeface="Gill Sans MT" charset="0"/>
              </a:rPr>
              <a:t> bit error(s) without resorting to retransmission</a:t>
            </a:r>
            <a:endParaRPr lang="en-US" dirty="0">
              <a:latin typeface="Gill Sans MT" charset="0"/>
            </a:endParaRP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half-duplex and full-duplex</a:t>
            </a:r>
            <a:endParaRPr lang="en-US" dirty="0">
              <a:solidFill>
                <a:srgbClr val="CC0000"/>
              </a:solidFill>
              <a:latin typeface="Gill Sans MT" charset="0"/>
              <a:cs typeface="+mn-cs"/>
            </a:endParaRP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with half duplex, nodes at both ends of link can transmit, but not at same time</a:t>
            </a:r>
            <a:endParaRPr lang="en-US" dirty="0">
              <a:latin typeface="Gill Sans MT" charset="0"/>
            </a:endParaRP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6176963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Link layer services (more)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6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61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009" name="Group 36"/>
          <p:cNvGrpSpPr>
            <a:grpSpLocks/>
          </p:cNvGrpSpPr>
          <p:nvPr/>
        </p:nvGrpSpPr>
        <p:grpSpPr bwMode="auto">
          <a:xfrm>
            <a:off x="4456113" y="1216025"/>
            <a:ext cx="3660775" cy="3600450"/>
            <a:chOff x="731524" y="1819788"/>
            <a:chExt cx="3661504" cy="3600334"/>
          </a:xfrm>
        </p:grpSpPr>
        <p:sp>
          <p:nvSpPr>
            <p:cNvPr id="67650" name="Text Box 23"/>
            <p:cNvSpPr txBox="1">
              <a:spLocks noChangeArrowheads="1"/>
            </p:cNvSpPr>
            <p:nvPr/>
          </p:nvSpPr>
          <p:spPr bwMode="auto">
            <a:xfrm>
              <a:off x="2655957" y="1819788"/>
              <a:ext cx="350907" cy="366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67651" name="Text Box 24"/>
            <p:cNvSpPr txBox="1">
              <a:spLocks noChangeArrowheads="1"/>
            </p:cNvSpPr>
            <p:nvPr/>
          </p:nvSpPr>
          <p:spPr bwMode="auto">
            <a:xfrm>
              <a:off x="2371738" y="5050247"/>
              <a:ext cx="371549" cy="3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  <a:r>
                <a:rPr lang="ja-JP" altLang="en-US" i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 smtClean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52" name="Text Box 25"/>
            <p:cNvSpPr txBox="1">
              <a:spLocks noChangeArrowheads="1"/>
            </p:cNvSpPr>
            <p:nvPr/>
          </p:nvSpPr>
          <p:spPr bwMode="auto">
            <a:xfrm>
              <a:off x="3988134" y="2419844"/>
              <a:ext cx="338205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67653" name="Text Box 26"/>
            <p:cNvSpPr txBox="1">
              <a:spLocks noChangeArrowheads="1"/>
            </p:cNvSpPr>
            <p:nvPr/>
          </p:nvSpPr>
          <p:spPr bwMode="auto">
            <a:xfrm>
              <a:off x="995101" y="4188262"/>
              <a:ext cx="390603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B</a:t>
              </a:r>
              <a:r>
                <a:rPr lang="ja-JP" altLang="en-US" i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 smtClean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54" name="Text Box 27"/>
            <p:cNvSpPr txBox="1">
              <a:spLocks noChangeArrowheads="1"/>
            </p:cNvSpPr>
            <p:nvPr/>
          </p:nvSpPr>
          <p:spPr bwMode="auto">
            <a:xfrm>
              <a:off x="3740435" y="4188262"/>
              <a:ext cx="350908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C</a:t>
              </a:r>
            </a:p>
          </p:txBody>
        </p:sp>
        <p:sp>
          <p:nvSpPr>
            <p:cNvPr id="67655" name="Text Box 28"/>
            <p:cNvSpPr txBox="1">
              <a:spLocks noChangeArrowheads="1"/>
            </p:cNvSpPr>
            <p:nvPr/>
          </p:nvSpPr>
          <p:spPr bwMode="auto">
            <a:xfrm>
              <a:off x="1123714" y="2465880"/>
              <a:ext cx="403305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C</a:t>
              </a:r>
              <a:r>
                <a:rPr lang="ja-JP" altLang="en-US" i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 smtClean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56" name="Line 17"/>
            <p:cNvSpPr>
              <a:spLocks noChangeShapeType="1"/>
            </p:cNvSpPr>
            <p:nvPr/>
          </p:nvSpPr>
          <p:spPr bwMode="auto">
            <a:xfrm>
              <a:off x="1687389" y="3165945"/>
              <a:ext cx="720869" cy="298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57" name="Line 18"/>
            <p:cNvSpPr>
              <a:spLocks noChangeShapeType="1"/>
            </p:cNvSpPr>
            <p:nvPr/>
          </p:nvSpPr>
          <p:spPr bwMode="auto">
            <a:xfrm>
              <a:off x="2673423" y="2872267"/>
              <a:ext cx="0" cy="5048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58" name="Line 19"/>
            <p:cNvSpPr>
              <a:spLocks noChangeShapeType="1"/>
            </p:cNvSpPr>
            <p:nvPr/>
          </p:nvSpPr>
          <p:spPr bwMode="auto">
            <a:xfrm flipH="1">
              <a:off x="2863961" y="2996088"/>
              <a:ext cx="892353" cy="484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59" name="Line 20"/>
            <p:cNvSpPr>
              <a:spLocks noChangeShapeType="1"/>
            </p:cNvSpPr>
            <p:nvPr/>
          </p:nvSpPr>
          <p:spPr bwMode="auto">
            <a:xfrm flipV="1">
              <a:off x="2673423" y="3605668"/>
              <a:ext cx="12703" cy="709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71083" name="Group 47"/>
            <p:cNvGrpSpPr>
              <a:grpSpLocks/>
            </p:cNvGrpSpPr>
            <p:nvPr/>
          </p:nvGrpSpPr>
          <p:grpSpPr bwMode="auto">
            <a:xfrm>
              <a:off x="747936" y="2733042"/>
              <a:ext cx="914403" cy="690308"/>
              <a:chOff x="1046480" y="3962400"/>
              <a:chExt cx="1026163" cy="761428"/>
            </a:xfrm>
          </p:grpSpPr>
          <p:sp>
            <p:nvSpPr>
              <p:cNvPr id="186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248" y="4299428"/>
                <a:ext cx="110312" cy="24768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171118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71119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71120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171084" name="Group 48"/>
            <p:cNvGrpSpPr>
              <a:grpSpLocks/>
            </p:cNvGrpSpPr>
            <p:nvPr/>
          </p:nvGrpSpPr>
          <p:grpSpPr bwMode="auto">
            <a:xfrm>
              <a:off x="3539588" y="2669737"/>
              <a:ext cx="853440" cy="741680"/>
              <a:chOff x="7179310" y="4033520"/>
              <a:chExt cx="1009650" cy="855028"/>
            </a:xfrm>
          </p:grpSpPr>
          <p:grpSp>
            <p:nvGrpSpPr>
              <p:cNvPr id="171113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71115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71116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183" name="Rectangle 43"/>
              <p:cNvSpPr>
                <a:spLocks noChangeArrowheads="1"/>
              </p:cNvSpPr>
              <p:nvPr/>
            </p:nvSpPr>
            <p:spPr bwMode="auto">
              <a:xfrm rot="16200000">
                <a:off x="7440190" y="4309323"/>
                <a:ext cx="126273" cy="19535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154" name="Rectangle 43"/>
            <p:cNvSpPr>
              <a:spLocks noChangeArrowheads="1"/>
            </p:cNvSpPr>
            <p:nvPr/>
          </p:nvSpPr>
          <p:spPr bwMode="auto">
            <a:xfrm>
              <a:off x="2614674" y="2705584"/>
              <a:ext cx="109559" cy="16509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grpSp>
          <p:nvGrpSpPr>
            <p:cNvPr id="171086" name="Group 44"/>
            <p:cNvGrpSpPr>
              <a:grpSpLocks/>
            </p:cNvGrpSpPr>
            <p:nvPr/>
          </p:nvGrpSpPr>
          <p:grpSpPr bwMode="auto">
            <a:xfrm>
              <a:off x="2233637" y="2138292"/>
              <a:ext cx="853440" cy="741680"/>
              <a:chOff x="-44" y="1473"/>
              <a:chExt cx="981" cy="1105"/>
            </a:xfrm>
          </p:grpSpPr>
          <p:pic>
            <p:nvPicPr>
              <p:cNvPr id="171111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1112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71087" name="Group 51"/>
            <p:cNvGrpSpPr>
              <a:grpSpLocks/>
            </p:cNvGrpSpPr>
            <p:nvPr/>
          </p:nvGrpSpPr>
          <p:grpSpPr bwMode="auto">
            <a:xfrm>
              <a:off x="2060917" y="4279843"/>
              <a:ext cx="853440" cy="835329"/>
              <a:chOff x="8077200" y="3320111"/>
              <a:chExt cx="853440" cy="835329"/>
            </a:xfrm>
          </p:grpSpPr>
          <p:sp>
            <p:nvSpPr>
              <p:cNvPr id="176" name="Rectangle 43"/>
              <p:cNvSpPr>
                <a:spLocks noChangeArrowheads="1"/>
              </p:cNvSpPr>
              <p:nvPr/>
            </p:nvSpPr>
            <p:spPr bwMode="auto">
              <a:xfrm>
                <a:off x="8630957" y="3320602"/>
                <a:ext cx="111147" cy="165095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171108" name="Group 44"/>
              <p:cNvGrpSpPr>
                <a:grpSpLocks/>
              </p:cNvGrpSpPr>
              <p:nvPr/>
            </p:nvGrpSpPr>
            <p:grpSpPr bwMode="auto">
              <a:xfrm>
                <a:off x="8077200" y="3413760"/>
                <a:ext cx="853440" cy="741680"/>
                <a:chOff x="-44" y="1473"/>
                <a:chExt cx="981" cy="1105"/>
              </a:xfrm>
            </p:grpSpPr>
            <p:pic>
              <p:nvPicPr>
                <p:cNvPr id="171109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71110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pic>
          <p:nvPicPr>
            <p:cNvPr id="67665" name="Picture 3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4913" y="3316753"/>
              <a:ext cx="603370" cy="341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71089" name="Group 53"/>
            <p:cNvGrpSpPr>
              <a:grpSpLocks/>
            </p:cNvGrpSpPr>
            <p:nvPr/>
          </p:nvGrpSpPr>
          <p:grpSpPr bwMode="auto">
            <a:xfrm>
              <a:off x="731524" y="3616962"/>
              <a:ext cx="914403" cy="690308"/>
              <a:chOff x="1046480" y="3962400"/>
              <a:chExt cx="1026163" cy="761428"/>
            </a:xfrm>
          </p:grpSpPr>
          <p:sp>
            <p:nvSpPr>
              <p:cNvPr id="172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846" y="4299747"/>
                <a:ext cx="110313" cy="24768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171104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71105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71106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171090" name="Group 54"/>
            <p:cNvGrpSpPr>
              <a:grpSpLocks/>
            </p:cNvGrpSpPr>
            <p:nvPr/>
          </p:nvGrpSpPr>
          <p:grpSpPr bwMode="auto">
            <a:xfrm>
              <a:off x="3410634" y="3567725"/>
              <a:ext cx="853440" cy="741680"/>
              <a:chOff x="7179310" y="4033520"/>
              <a:chExt cx="1009650" cy="855028"/>
            </a:xfrm>
          </p:grpSpPr>
          <p:grpSp>
            <p:nvGrpSpPr>
              <p:cNvPr id="171099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71101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71102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169" name="Rectangle 43"/>
              <p:cNvSpPr>
                <a:spLocks noChangeArrowheads="1"/>
              </p:cNvSpPr>
              <p:nvPr/>
            </p:nvSpPr>
            <p:spPr bwMode="auto">
              <a:xfrm rot="16200000">
                <a:off x="7438739" y="4308053"/>
                <a:ext cx="128104" cy="197237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67668" name="Line 17"/>
            <p:cNvSpPr>
              <a:spLocks noChangeShapeType="1"/>
            </p:cNvSpPr>
            <p:nvPr/>
          </p:nvSpPr>
          <p:spPr bwMode="auto">
            <a:xfrm flipV="1">
              <a:off x="1660396" y="3600906"/>
              <a:ext cx="744686" cy="4508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69" name="Line 19"/>
            <p:cNvSpPr>
              <a:spLocks noChangeShapeType="1"/>
            </p:cNvSpPr>
            <p:nvPr/>
          </p:nvSpPr>
          <p:spPr bwMode="auto">
            <a:xfrm flipH="1" flipV="1">
              <a:off x="2968756" y="3545345"/>
              <a:ext cx="646242" cy="338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70" name="Text Box 35"/>
            <p:cNvSpPr txBox="1">
              <a:spLocks noChangeArrowheads="1"/>
            </p:cNvSpPr>
            <p:nvPr/>
          </p:nvSpPr>
          <p:spPr bwMode="auto">
            <a:xfrm>
              <a:off x="2401907" y="3026249"/>
              <a:ext cx="312799" cy="369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7671" name="Text Box 36"/>
            <p:cNvSpPr txBox="1">
              <a:spLocks noChangeArrowheads="1"/>
            </p:cNvSpPr>
            <p:nvPr/>
          </p:nvSpPr>
          <p:spPr bwMode="auto">
            <a:xfrm>
              <a:off x="2903656" y="3051648"/>
              <a:ext cx="323914" cy="366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67672" name="Text Box 37"/>
            <p:cNvSpPr txBox="1">
              <a:spLocks noChangeArrowheads="1"/>
            </p:cNvSpPr>
            <p:nvPr/>
          </p:nvSpPr>
          <p:spPr bwMode="auto">
            <a:xfrm>
              <a:off x="3125951" y="3710440"/>
              <a:ext cx="322326" cy="366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67673" name="Text Box 38"/>
            <p:cNvSpPr txBox="1">
              <a:spLocks noChangeArrowheads="1"/>
            </p:cNvSpPr>
            <p:nvPr/>
          </p:nvSpPr>
          <p:spPr bwMode="auto">
            <a:xfrm>
              <a:off x="2640079" y="3654879"/>
              <a:ext cx="323914" cy="366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67674" name="Text Box 39"/>
            <p:cNvSpPr txBox="1">
              <a:spLocks noChangeArrowheads="1"/>
            </p:cNvSpPr>
            <p:nvPr/>
          </p:nvSpPr>
          <p:spPr bwMode="auto">
            <a:xfrm>
              <a:off x="2070052" y="3704090"/>
              <a:ext cx="323914" cy="366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5</a:t>
              </a:r>
            </a:p>
          </p:txBody>
        </p:sp>
        <p:sp>
          <p:nvSpPr>
            <p:cNvPr id="67675" name="Text Box 40"/>
            <p:cNvSpPr txBox="1">
              <a:spLocks noChangeArrowheads="1"/>
            </p:cNvSpPr>
            <p:nvPr/>
          </p:nvSpPr>
          <p:spPr bwMode="auto">
            <a:xfrm>
              <a:off x="2039884" y="3080222"/>
              <a:ext cx="319151" cy="369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6</a:t>
              </a:r>
            </a:p>
          </p:txBody>
        </p:sp>
      </p:grpSp>
      <p:sp>
        <p:nvSpPr>
          <p:cNvPr id="67589" name="Rectangle 2"/>
          <p:cNvSpPr>
            <a:spLocks noGrp="1" noChangeArrowheads="1"/>
          </p:cNvSpPr>
          <p:nvPr>
            <p:ph type="title"/>
          </p:nvPr>
        </p:nvSpPr>
        <p:spPr>
          <a:xfrm>
            <a:off x="187325" y="141288"/>
            <a:ext cx="7508875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Self-learning, forwarding: example</a:t>
            </a:r>
          </a:p>
        </p:txBody>
      </p:sp>
      <p:grpSp>
        <p:nvGrpSpPr>
          <p:cNvPr id="685088" name="Group 32"/>
          <p:cNvGrpSpPr>
            <a:grpSpLocks/>
          </p:cNvGrpSpPr>
          <p:nvPr/>
        </p:nvGrpSpPr>
        <p:grpSpPr bwMode="auto">
          <a:xfrm>
            <a:off x="6778625" y="1223963"/>
            <a:ext cx="1428750" cy="369887"/>
            <a:chOff x="1750" y="3514"/>
            <a:chExt cx="900" cy="233"/>
          </a:xfrm>
        </p:grpSpPr>
        <p:sp>
          <p:nvSpPr>
            <p:cNvPr id="67646" name="Rectangle 33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47" name="Text Box 34"/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FFFFFF"/>
                  </a:solidFill>
                  <a:latin typeface="Arial" charset="0"/>
                  <a:cs typeface="Arial" charset="0"/>
                </a:rPr>
                <a:t>A A</a:t>
              </a:r>
              <a:r>
                <a:rPr lang="ja-JP" altLang="en-US" i="0" smtClean="0">
                  <a:solidFill>
                    <a:srgbClr val="FFFFFF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 smtClean="0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48" name="Line 35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49" name="Line 36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685093" name="Group 37"/>
          <p:cNvGrpSpPr>
            <a:grpSpLocks/>
          </p:cNvGrpSpPr>
          <p:nvPr/>
        </p:nvGrpSpPr>
        <p:grpSpPr bwMode="auto">
          <a:xfrm>
            <a:off x="6994525" y="525463"/>
            <a:ext cx="1450975" cy="714375"/>
            <a:chOff x="4406" y="331"/>
            <a:chExt cx="914" cy="450"/>
          </a:xfrm>
        </p:grpSpPr>
        <p:sp>
          <p:nvSpPr>
            <p:cNvPr id="67642" name="Line 38"/>
            <p:cNvSpPr>
              <a:spLocks noChangeShapeType="1"/>
            </p:cNvSpPr>
            <p:nvPr/>
          </p:nvSpPr>
          <p:spPr bwMode="auto">
            <a:xfrm flipV="1">
              <a:off x="4406" y="439"/>
              <a:ext cx="252" cy="3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43" name="Line 39"/>
            <p:cNvSpPr>
              <a:spLocks noChangeShapeType="1"/>
            </p:cNvSpPr>
            <p:nvPr/>
          </p:nvSpPr>
          <p:spPr bwMode="auto">
            <a:xfrm flipV="1">
              <a:off x="4524" y="594"/>
              <a:ext cx="137" cy="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44" name="Text Box 40"/>
            <p:cNvSpPr txBox="1">
              <a:spLocks noChangeArrowheads="1"/>
            </p:cNvSpPr>
            <p:nvPr/>
          </p:nvSpPr>
          <p:spPr bwMode="auto">
            <a:xfrm>
              <a:off x="4643" y="331"/>
              <a:ext cx="6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Source: A</a:t>
              </a:r>
            </a:p>
          </p:txBody>
        </p:sp>
        <p:sp>
          <p:nvSpPr>
            <p:cNvPr id="67645" name="Text Box 41"/>
            <p:cNvSpPr txBox="1">
              <a:spLocks noChangeArrowheads="1"/>
            </p:cNvSpPr>
            <p:nvPr/>
          </p:nvSpPr>
          <p:spPr bwMode="auto">
            <a:xfrm>
              <a:off x="4660" y="492"/>
              <a:ext cx="59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Dest: A</a:t>
              </a:r>
              <a:r>
                <a:rPr lang="ja-JP" altLang="en-US" sz="1600" i="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’</a:t>
              </a:r>
              <a:endParaRPr lang="en-US" sz="1600" i="0" dirty="0" smtClean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685098" name="Group 42"/>
          <p:cNvGrpSpPr>
            <a:grpSpLocks/>
          </p:cNvGrpSpPr>
          <p:nvPr/>
        </p:nvGrpSpPr>
        <p:grpSpPr bwMode="auto">
          <a:xfrm>
            <a:off x="3336924" y="4937125"/>
            <a:ext cx="3057525" cy="1444625"/>
            <a:chOff x="3441" y="3154"/>
            <a:chExt cx="1926" cy="910"/>
          </a:xfrm>
        </p:grpSpPr>
        <p:sp>
          <p:nvSpPr>
            <p:cNvPr id="67637" name="Rectangle 43"/>
            <p:cNvSpPr>
              <a:spLocks noChangeArrowheads="1"/>
            </p:cNvSpPr>
            <p:nvPr/>
          </p:nvSpPr>
          <p:spPr bwMode="auto">
            <a:xfrm>
              <a:off x="3449" y="3154"/>
              <a:ext cx="1893" cy="9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38" name="Text Box 44"/>
            <p:cNvSpPr txBox="1">
              <a:spLocks noChangeArrowheads="1"/>
            </p:cNvSpPr>
            <p:nvPr/>
          </p:nvSpPr>
          <p:spPr bwMode="auto">
            <a:xfrm>
              <a:off x="3441" y="3175"/>
              <a:ext cx="19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MAC addr   interface    Time</a:t>
              </a:r>
            </a:p>
          </p:txBody>
        </p:sp>
        <p:sp>
          <p:nvSpPr>
            <p:cNvPr id="67639" name="Line 45"/>
            <p:cNvSpPr>
              <a:spLocks noChangeShapeType="1"/>
            </p:cNvSpPr>
            <p:nvPr/>
          </p:nvSpPr>
          <p:spPr bwMode="auto">
            <a:xfrm>
              <a:off x="4226" y="3154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40" name="Line 46"/>
            <p:cNvSpPr>
              <a:spLocks noChangeShapeType="1"/>
            </p:cNvSpPr>
            <p:nvPr/>
          </p:nvSpPr>
          <p:spPr bwMode="auto">
            <a:xfrm>
              <a:off x="4963" y="3157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41" name="Line 47"/>
            <p:cNvSpPr>
              <a:spLocks noChangeShapeType="1"/>
            </p:cNvSpPr>
            <p:nvPr/>
          </p:nvSpPr>
          <p:spPr bwMode="auto">
            <a:xfrm>
              <a:off x="3452" y="3397"/>
              <a:ext cx="18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685104" name="Text Box 48"/>
          <p:cNvSpPr txBox="1">
            <a:spLocks noChangeArrowheads="1"/>
          </p:cNvSpPr>
          <p:nvPr/>
        </p:nvSpPr>
        <p:spPr bwMode="auto">
          <a:xfrm>
            <a:off x="6437313" y="5326063"/>
            <a:ext cx="1778000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switch table </a:t>
            </a:r>
          </a:p>
          <a:p>
            <a:pPr algn="ctr"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(initially empty)</a:t>
            </a:r>
          </a:p>
        </p:txBody>
      </p:sp>
      <p:grpSp>
        <p:nvGrpSpPr>
          <p:cNvPr id="685105" name="Group 49"/>
          <p:cNvGrpSpPr>
            <a:grpSpLocks/>
          </p:cNvGrpSpPr>
          <p:nvPr/>
        </p:nvGrpSpPr>
        <p:grpSpPr bwMode="auto">
          <a:xfrm>
            <a:off x="3771903" y="5370513"/>
            <a:ext cx="2606677" cy="376237"/>
            <a:chOff x="2376" y="3383"/>
            <a:chExt cx="1642" cy="237"/>
          </a:xfrm>
        </p:grpSpPr>
        <p:sp>
          <p:nvSpPr>
            <p:cNvPr id="67634" name="Text Box 50"/>
            <p:cNvSpPr txBox="1">
              <a:spLocks noChangeArrowheads="1"/>
            </p:cNvSpPr>
            <p:nvPr/>
          </p:nvSpPr>
          <p:spPr bwMode="auto">
            <a:xfrm>
              <a:off x="2376" y="3388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67635" name="Text Box 51"/>
            <p:cNvSpPr txBox="1">
              <a:spLocks noChangeArrowheads="1"/>
            </p:cNvSpPr>
            <p:nvPr/>
          </p:nvSpPr>
          <p:spPr bwMode="auto">
            <a:xfrm>
              <a:off x="3133" y="3387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7636" name="Text Box 52"/>
            <p:cNvSpPr txBox="1">
              <a:spLocks noChangeArrowheads="1"/>
            </p:cNvSpPr>
            <p:nvPr/>
          </p:nvSpPr>
          <p:spPr bwMode="auto">
            <a:xfrm>
              <a:off x="3619" y="3383"/>
              <a:ext cx="39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9:32</a:t>
              </a:r>
            </a:p>
          </p:txBody>
        </p:sp>
      </p:grpSp>
      <p:grpSp>
        <p:nvGrpSpPr>
          <p:cNvPr id="685115" name="Group 59"/>
          <p:cNvGrpSpPr>
            <a:grpSpLocks/>
          </p:cNvGrpSpPr>
          <p:nvPr/>
        </p:nvGrpSpPr>
        <p:grpSpPr bwMode="auto">
          <a:xfrm>
            <a:off x="5799138" y="2881313"/>
            <a:ext cx="1428750" cy="369887"/>
            <a:chOff x="1750" y="3514"/>
            <a:chExt cx="900" cy="233"/>
          </a:xfrm>
        </p:grpSpPr>
        <p:sp>
          <p:nvSpPr>
            <p:cNvPr id="67630" name="Rectangle 60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31" name="Text Box 61"/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FFFFFF"/>
                  </a:solidFill>
                  <a:latin typeface="Arial" charset="0"/>
                  <a:cs typeface="Arial" charset="0"/>
                </a:rPr>
                <a:t>A A</a:t>
              </a:r>
              <a:r>
                <a:rPr lang="ja-JP" altLang="en-US" i="0" smtClean="0">
                  <a:solidFill>
                    <a:srgbClr val="FFFFFF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 smtClean="0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32" name="Line 62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33" name="Line 63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685120" name="Group 64"/>
          <p:cNvGrpSpPr>
            <a:grpSpLocks/>
          </p:cNvGrpSpPr>
          <p:nvPr/>
        </p:nvGrpSpPr>
        <p:grpSpPr bwMode="auto">
          <a:xfrm>
            <a:off x="5799138" y="2879725"/>
            <a:ext cx="1428750" cy="369888"/>
            <a:chOff x="1750" y="3514"/>
            <a:chExt cx="900" cy="233"/>
          </a:xfrm>
        </p:grpSpPr>
        <p:sp>
          <p:nvSpPr>
            <p:cNvPr id="67626" name="Rectangle 65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27" name="Text Box 66"/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FFFFFF"/>
                  </a:solidFill>
                  <a:latin typeface="Arial" charset="0"/>
                  <a:cs typeface="Arial" charset="0"/>
                </a:rPr>
                <a:t>A A</a:t>
              </a:r>
              <a:r>
                <a:rPr lang="ja-JP" altLang="en-US" i="0" smtClean="0">
                  <a:solidFill>
                    <a:srgbClr val="FFFFFF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 smtClean="0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28" name="Line 67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29" name="Line 68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685125" name="Group 69"/>
          <p:cNvGrpSpPr>
            <a:grpSpLocks/>
          </p:cNvGrpSpPr>
          <p:nvPr/>
        </p:nvGrpSpPr>
        <p:grpSpPr bwMode="auto">
          <a:xfrm>
            <a:off x="5799138" y="2882900"/>
            <a:ext cx="1428750" cy="369888"/>
            <a:chOff x="1750" y="3514"/>
            <a:chExt cx="900" cy="233"/>
          </a:xfrm>
        </p:grpSpPr>
        <p:sp>
          <p:nvSpPr>
            <p:cNvPr id="67622" name="Rectangle 70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23" name="Text Box 71"/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FFFFFF"/>
                  </a:solidFill>
                  <a:latin typeface="Arial" charset="0"/>
                  <a:cs typeface="Arial" charset="0"/>
                </a:rPr>
                <a:t>A A</a:t>
              </a:r>
              <a:r>
                <a:rPr lang="ja-JP" altLang="en-US" i="0" smtClean="0">
                  <a:solidFill>
                    <a:srgbClr val="FFFFFF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 smtClean="0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24" name="Line 72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25" name="Line 73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685130" name="Group 74"/>
          <p:cNvGrpSpPr>
            <a:grpSpLocks/>
          </p:cNvGrpSpPr>
          <p:nvPr/>
        </p:nvGrpSpPr>
        <p:grpSpPr bwMode="auto">
          <a:xfrm>
            <a:off x="5799138" y="2882900"/>
            <a:ext cx="1428750" cy="369888"/>
            <a:chOff x="1750" y="3514"/>
            <a:chExt cx="900" cy="233"/>
          </a:xfrm>
        </p:grpSpPr>
        <p:sp>
          <p:nvSpPr>
            <p:cNvPr id="67618" name="Rectangle 75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19" name="Text Box 76"/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FFFFFF"/>
                  </a:solidFill>
                  <a:latin typeface="Arial" charset="0"/>
                  <a:cs typeface="Arial" charset="0"/>
                </a:rPr>
                <a:t>A A</a:t>
              </a:r>
              <a:r>
                <a:rPr lang="ja-JP" altLang="en-US" i="0" smtClean="0">
                  <a:solidFill>
                    <a:srgbClr val="FFFFFF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 smtClean="0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20" name="Line 77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21" name="Line 78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685135" name="Group 79"/>
          <p:cNvGrpSpPr>
            <a:grpSpLocks/>
          </p:cNvGrpSpPr>
          <p:nvPr/>
        </p:nvGrpSpPr>
        <p:grpSpPr bwMode="auto">
          <a:xfrm>
            <a:off x="5795963" y="2879725"/>
            <a:ext cx="1428750" cy="369888"/>
            <a:chOff x="1750" y="3514"/>
            <a:chExt cx="900" cy="233"/>
          </a:xfrm>
        </p:grpSpPr>
        <p:sp>
          <p:nvSpPr>
            <p:cNvPr id="67614" name="Rectangle 80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15" name="Text Box 81"/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FFFFFF"/>
                  </a:solidFill>
                  <a:latin typeface="Arial" charset="0"/>
                  <a:cs typeface="Arial" charset="0"/>
                </a:rPr>
                <a:t>A A</a:t>
              </a:r>
              <a:r>
                <a:rPr lang="ja-JP" altLang="en-US" i="0" smtClean="0">
                  <a:solidFill>
                    <a:srgbClr val="FFFFFF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 smtClean="0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16" name="Line 82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17" name="Line 83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685140" name="Rectangle 84"/>
          <p:cNvSpPr>
            <a:spLocks noGrp="1" noChangeArrowheads="1"/>
          </p:cNvSpPr>
          <p:nvPr>
            <p:ph type="body" idx="1"/>
          </p:nvPr>
        </p:nvSpPr>
        <p:spPr>
          <a:xfrm>
            <a:off x="285750" y="1508125"/>
            <a:ext cx="4044950" cy="944563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frame </a:t>
            </a:r>
            <a:r>
              <a:rPr lang="en-US" dirty="0" smtClean="0">
                <a:latin typeface="Gill Sans MT" charset="0"/>
                <a:cs typeface="+mn-cs"/>
              </a:rPr>
              <a:t>destination, A’, location unknown</a:t>
            </a:r>
            <a:r>
              <a:rPr lang="en-US" dirty="0">
                <a:latin typeface="Gill Sans MT" charset="0"/>
                <a:cs typeface="+mn-cs"/>
              </a:rPr>
              <a:t>:</a:t>
            </a:r>
            <a:endParaRPr lang="en-US" i="1" dirty="0">
              <a:latin typeface="Gill Sans MT" charset="0"/>
              <a:cs typeface="+mn-cs"/>
            </a:endParaRPr>
          </a:p>
        </p:txBody>
      </p:sp>
      <p:sp>
        <p:nvSpPr>
          <p:cNvPr id="685142" name="Text Box 86"/>
          <p:cNvSpPr txBox="1">
            <a:spLocks noChangeArrowheads="1"/>
          </p:cNvSpPr>
          <p:nvPr/>
        </p:nvSpPr>
        <p:spPr bwMode="auto">
          <a:xfrm>
            <a:off x="3349625" y="1847850"/>
            <a:ext cx="83820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dirty="0" smtClean="0">
                <a:solidFill>
                  <a:srgbClr val="CC0000"/>
                </a:solidFill>
                <a:latin typeface="Gill Sans MT" charset="0"/>
                <a:cs typeface="+mn-cs"/>
              </a:rPr>
              <a:t>flood</a:t>
            </a:r>
          </a:p>
        </p:txBody>
      </p:sp>
      <p:grpSp>
        <p:nvGrpSpPr>
          <p:cNvPr id="685148" name="Group 92"/>
          <p:cNvGrpSpPr>
            <a:grpSpLocks/>
          </p:cNvGrpSpPr>
          <p:nvPr/>
        </p:nvGrpSpPr>
        <p:grpSpPr bwMode="auto">
          <a:xfrm>
            <a:off x="6130925" y="3981450"/>
            <a:ext cx="1428750" cy="369888"/>
            <a:chOff x="730" y="2472"/>
            <a:chExt cx="900" cy="233"/>
          </a:xfrm>
        </p:grpSpPr>
        <p:sp>
          <p:nvSpPr>
            <p:cNvPr id="67610" name="Rectangle 88"/>
            <p:cNvSpPr>
              <a:spLocks noChangeArrowheads="1"/>
            </p:cNvSpPr>
            <p:nvPr/>
          </p:nvSpPr>
          <p:spPr bwMode="auto">
            <a:xfrm>
              <a:off x="751" y="2500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11" name="Text Box 89"/>
            <p:cNvSpPr txBox="1">
              <a:spLocks noChangeArrowheads="1"/>
            </p:cNvSpPr>
            <p:nvPr/>
          </p:nvSpPr>
          <p:spPr bwMode="auto">
            <a:xfrm>
              <a:off x="730" y="2472"/>
              <a:ext cx="35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FFFFFF"/>
                  </a:solidFill>
                  <a:latin typeface="Arial" charset="0"/>
                  <a:cs typeface="Arial" charset="0"/>
                </a:rPr>
                <a:t>A</a:t>
              </a:r>
              <a:r>
                <a:rPr lang="ja-JP" altLang="en-US" i="0" smtClean="0">
                  <a:solidFill>
                    <a:srgbClr val="FFFFFF"/>
                  </a:solidFill>
                  <a:latin typeface="Arial" charset="0"/>
                  <a:cs typeface="Arial" charset="0"/>
                </a:rPr>
                <a:t>’</a:t>
              </a:r>
              <a:r>
                <a:rPr lang="en-US" i="0" dirty="0" smtClean="0">
                  <a:solidFill>
                    <a:srgbClr val="FFFFFF"/>
                  </a:solidFill>
                  <a:latin typeface="Arial" charset="0"/>
                  <a:cs typeface="Arial" charset="0"/>
                </a:rPr>
                <a:t> A</a:t>
              </a:r>
            </a:p>
          </p:txBody>
        </p:sp>
        <p:sp>
          <p:nvSpPr>
            <p:cNvPr id="67612" name="Line 90"/>
            <p:cNvSpPr>
              <a:spLocks noChangeShapeType="1"/>
            </p:cNvSpPr>
            <p:nvPr/>
          </p:nvSpPr>
          <p:spPr bwMode="auto">
            <a:xfrm>
              <a:off x="937" y="2493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13" name="Line 91"/>
            <p:cNvSpPr>
              <a:spLocks noChangeShapeType="1"/>
            </p:cNvSpPr>
            <p:nvPr/>
          </p:nvSpPr>
          <p:spPr bwMode="auto">
            <a:xfrm>
              <a:off x="1096" y="2498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685149" name="Rectangle 93"/>
          <p:cNvSpPr>
            <a:spLocks noChangeArrowheads="1"/>
          </p:cNvSpPr>
          <p:nvPr/>
        </p:nvSpPr>
        <p:spPr bwMode="auto">
          <a:xfrm>
            <a:off x="300038" y="2425700"/>
            <a:ext cx="404495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79400" indent="-279400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i="0" dirty="0">
                <a:solidFill>
                  <a:srgbClr val="000000"/>
                </a:solidFill>
                <a:latin typeface="Gill Sans MT" charset="0"/>
                <a:cs typeface="+mn-cs"/>
              </a:rPr>
              <a:t>destination A location known:</a:t>
            </a:r>
            <a:endParaRPr lang="en-US" sz="2800" dirty="0">
              <a:solidFill>
                <a:srgbClr val="FF0000"/>
              </a:solidFill>
              <a:latin typeface="Gill Sans MT" charset="0"/>
              <a:cs typeface="+mn-cs"/>
            </a:endParaRPr>
          </a:p>
        </p:txBody>
      </p:sp>
      <p:grpSp>
        <p:nvGrpSpPr>
          <p:cNvPr id="685150" name="Group 94"/>
          <p:cNvGrpSpPr>
            <a:grpSpLocks/>
          </p:cNvGrpSpPr>
          <p:nvPr/>
        </p:nvGrpSpPr>
        <p:grpSpPr bwMode="auto">
          <a:xfrm>
            <a:off x="3768726" y="5656263"/>
            <a:ext cx="2613026" cy="374650"/>
            <a:chOff x="2376" y="3383"/>
            <a:chExt cx="1646" cy="236"/>
          </a:xfrm>
        </p:grpSpPr>
        <p:sp>
          <p:nvSpPr>
            <p:cNvPr id="67607" name="Text Box 95"/>
            <p:cNvSpPr txBox="1">
              <a:spLocks noChangeArrowheads="1"/>
            </p:cNvSpPr>
            <p:nvPr/>
          </p:nvSpPr>
          <p:spPr bwMode="auto">
            <a:xfrm>
              <a:off x="2376" y="3388"/>
              <a:ext cx="2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  <a:r>
                <a:rPr lang="ja-JP" altLang="en-US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’</a:t>
              </a:r>
              <a:endParaRPr lang="en-US" dirty="0" smtClean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08" name="Text Box 96"/>
            <p:cNvSpPr txBox="1">
              <a:spLocks noChangeArrowheads="1"/>
            </p:cNvSpPr>
            <p:nvPr/>
          </p:nvSpPr>
          <p:spPr bwMode="auto">
            <a:xfrm>
              <a:off x="3133" y="3387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67609" name="Text Box 97"/>
            <p:cNvSpPr txBox="1">
              <a:spLocks noChangeArrowheads="1"/>
            </p:cNvSpPr>
            <p:nvPr/>
          </p:nvSpPr>
          <p:spPr bwMode="auto">
            <a:xfrm>
              <a:off x="3623" y="3383"/>
              <a:ext cx="39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9:39</a:t>
              </a:r>
            </a:p>
          </p:txBody>
        </p:sp>
      </p:grpSp>
      <p:sp>
        <p:nvSpPr>
          <p:cNvPr id="685154" name="Rectangle 98"/>
          <p:cNvSpPr>
            <a:spLocks noChangeArrowheads="1"/>
          </p:cNvSpPr>
          <p:nvPr/>
        </p:nvSpPr>
        <p:spPr bwMode="auto">
          <a:xfrm>
            <a:off x="619121" y="2884488"/>
            <a:ext cx="3729037" cy="53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ts val="3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dirty="0">
                <a:solidFill>
                  <a:srgbClr val="CC0000"/>
                </a:solidFill>
                <a:latin typeface="Gill Sans MT" charset="0"/>
                <a:cs typeface="+mn-cs"/>
              </a:rPr>
              <a:t>            selectively send </a:t>
            </a:r>
          </a:p>
          <a:p>
            <a:pPr marL="342900" indent="-342900">
              <a:lnSpc>
                <a:spcPts val="3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dirty="0">
                <a:solidFill>
                  <a:srgbClr val="CC0000"/>
                </a:solidFill>
                <a:latin typeface="Gill Sans MT" charset="0"/>
                <a:cs typeface="+mn-cs"/>
              </a:rPr>
              <a:t>on just one link</a:t>
            </a:r>
          </a:p>
        </p:txBody>
      </p:sp>
      <p:pic>
        <p:nvPicPr>
          <p:cNvPr id="171029" name="Picture 18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919955"/>
            <a:ext cx="6399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60</a:t>
            </a:fld>
            <a:endParaRPr lang="en-US" sz="1200" dirty="0">
              <a:latin typeface="Tahoma" charset="0"/>
            </a:endParaRPr>
          </a:p>
        </p:txBody>
      </p:sp>
      <p:sp>
        <p:nvSpPr>
          <p:cNvPr id="11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36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-0.10694 0.11482 L -0.10694 0.24329 " pathEditMode="relative" rAng="0" ptsTypes="AAA">
                                      <p:cBhvr>
                                        <p:cTn id="8" dur="2000" fill="hold"/>
                                        <p:tgtEl>
                                          <p:spTgt spid="685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47" y="1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85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6.2963E-6 L -0.12118 -0.09814 " pathEditMode="relative" ptsTypes="AA">
                                      <p:cBhvr>
                                        <p:cTn id="26" dur="2000" fill="hold"/>
                                        <p:tgtEl>
                                          <p:spTgt spid="685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7.40741E-7 L -0.09532 0.14352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685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74" y="717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7.40741E-7 L 0.03489 0.15509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685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6" y="7755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7.40741E-7 L 0.16163 0.06667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685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73" y="3333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6 L 0.11545 -0.10231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685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64" y="-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685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0509 L -0.03767 -0.17014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685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3" y="-8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685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11 -0.1588 L -0.03472 -0.32871 " pathEditMode="relative" ptsTypes="AA">
                                      <p:cBhvr>
                                        <p:cTn id="75" dur="2000" fill="hold"/>
                                        <p:tgtEl>
                                          <p:spTgt spid="685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5140" grpId="0" build="p"/>
      <p:bldP spid="685142" grpId="0"/>
      <p:bldP spid="685149" grpId="0" build="p"/>
      <p:bldP spid="685154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5"/>
          <p:cNvSpPr>
            <a:spLocks noGrp="1" noChangeArrowheads="1"/>
          </p:cNvSpPr>
          <p:nvPr>
            <p:ph type="title"/>
          </p:nvPr>
        </p:nvSpPr>
        <p:spPr>
          <a:xfrm>
            <a:off x="5461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Interconnecting switches</a:t>
            </a:r>
          </a:p>
        </p:txBody>
      </p:sp>
      <p:sp>
        <p:nvSpPr>
          <p:cNvPr id="6861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98500" y="1320800"/>
            <a:ext cx="7881938" cy="68262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dirty="0" smtClean="0">
                <a:latin typeface="Gill Sans MT" charset="0"/>
                <a:cs typeface="+mn-cs"/>
              </a:rPr>
              <a:t>self-learning switches </a:t>
            </a:r>
            <a:r>
              <a:rPr lang="en-US" dirty="0">
                <a:latin typeface="Gill Sans MT" charset="0"/>
                <a:cs typeface="+mn-cs"/>
              </a:rPr>
              <a:t>can be connected </a:t>
            </a:r>
            <a:r>
              <a:rPr lang="en-US" dirty="0" smtClean="0">
                <a:latin typeface="Gill Sans MT" charset="0"/>
                <a:cs typeface="+mn-cs"/>
              </a:rPr>
              <a:t>together:</a:t>
            </a:r>
            <a:endParaRPr lang="en-US" dirty="0">
              <a:latin typeface="Gill Sans MT" charset="0"/>
              <a:cs typeface="+mn-cs"/>
            </a:endParaRPr>
          </a:p>
        </p:txBody>
      </p:sp>
      <p:sp>
        <p:nvSpPr>
          <p:cNvPr id="681030" name="Rectangle 70"/>
          <p:cNvSpPr>
            <a:spLocks noChangeArrowheads="1"/>
          </p:cNvSpPr>
          <p:nvPr/>
        </p:nvSpPr>
        <p:spPr bwMode="auto">
          <a:xfrm>
            <a:off x="690563" y="4535488"/>
            <a:ext cx="7881937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r>
              <a:rPr lang="en-US" sz="2800" i="1" u="sng" dirty="0">
                <a:solidFill>
                  <a:srgbClr val="CC0000"/>
                </a:solidFill>
                <a:latin typeface="Gill Sans MT" charset="0"/>
                <a:cs typeface="+mn-cs"/>
              </a:rPr>
              <a:t>Q:</a:t>
            </a:r>
            <a:r>
              <a:rPr lang="en-US" sz="2800" i="1" dirty="0">
                <a:solidFill>
                  <a:srgbClr val="000000"/>
                </a:solidFill>
                <a:latin typeface="Gill Sans MT" charset="0"/>
                <a:cs typeface="+mn-cs"/>
              </a:rPr>
              <a:t> </a:t>
            </a:r>
            <a:r>
              <a:rPr lang="en-US" sz="2800" i="0" dirty="0">
                <a:solidFill>
                  <a:srgbClr val="000000"/>
                </a:solidFill>
                <a:latin typeface="Gill Sans MT" charset="0"/>
                <a:cs typeface="+mn-cs"/>
              </a:rPr>
              <a:t>sending from </a:t>
            </a:r>
            <a:r>
              <a:rPr lang="en-US" sz="2800" i="0" dirty="0" smtClean="0">
                <a:solidFill>
                  <a:srgbClr val="000000"/>
                </a:solidFill>
                <a:latin typeface="Gill Sans MT" charset="0"/>
                <a:cs typeface="+mn-cs"/>
              </a:rPr>
              <a:t>C </a:t>
            </a:r>
            <a:r>
              <a:rPr lang="en-US" sz="2800" i="0" dirty="0">
                <a:solidFill>
                  <a:srgbClr val="000000"/>
                </a:solidFill>
                <a:latin typeface="Gill Sans MT" charset="0"/>
                <a:cs typeface="+mn-cs"/>
              </a:rPr>
              <a:t>to </a:t>
            </a:r>
            <a:r>
              <a:rPr lang="en-US" sz="2800" i="0" dirty="0" smtClean="0">
                <a:solidFill>
                  <a:srgbClr val="000000"/>
                </a:solidFill>
                <a:latin typeface="Gill Sans MT" charset="0"/>
                <a:cs typeface="+mn-cs"/>
              </a:rPr>
              <a:t>I </a:t>
            </a:r>
            <a:r>
              <a:rPr lang="en-US" sz="2800" i="0" dirty="0">
                <a:solidFill>
                  <a:srgbClr val="000000"/>
                </a:solidFill>
                <a:latin typeface="Gill Sans MT" charset="0"/>
                <a:cs typeface="+mn-cs"/>
              </a:rPr>
              <a:t>- how does S</a:t>
            </a:r>
            <a:r>
              <a:rPr lang="en-US" sz="2800" i="0" baseline="-25000" dirty="0">
                <a:solidFill>
                  <a:srgbClr val="000000"/>
                </a:solidFill>
                <a:latin typeface="Gill Sans MT" charset="0"/>
                <a:cs typeface="+mn-cs"/>
              </a:rPr>
              <a:t>1</a:t>
            </a:r>
            <a:r>
              <a:rPr lang="en-US" sz="2800" i="0" dirty="0">
                <a:solidFill>
                  <a:srgbClr val="000000"/>
                </a:solidFill>
                <a:latin typeface="Gill Sans MT" charset="0"/>
                <a:cs typeface="+mn-cs"/>
              </a:rPr>
              <a:t> know to forward frame destined to </a:t>
            </a:r>
            <a:r>
              <a:rPr lang="en-US" sz="2800" i="0" dirty="0" smtClean="0">
                <a:solidFill>
                  <a:srgbClr val="000000"/>
                </a:solidFill>
                <a:latin typeface="Gill Sans MT" charset="0"/>
                <a:cs typeface="+mn-cs"/>
              </a:rPr>
              <a:t>I </a:t>
            </a:r>
            <a:r>
              <a:rPr lang="en-US" sz="2800" i="0" dirty="0">
                <a:solidFill>
                  <a:srgbClr val="000000"/>
                </a:solidFill>
                <a:latin typeface="Gill Sans MT" charset="0"/>
                <a:cs typeface="+mn-cs"/>
              </a:rPr>
              <a:t>via S</a:t>
            </a:r>
            <a:r>
              <a:rPr lang="en-US" sz="2800" i="0" baseline="-25000" dirty="0">
                <a:solidFill>
                  <a:srgbClr val="000000"/>
                </a:solidFill>
                <a:latin typeface="Gill Sans MT" charset="0"/>
                <a:cs typeface="+mn-cs"/>
              </a:rPr>
              <a:t>4</a:t>
            </a:r>
            <a:r>
              <a:rPr lang="en-US" sz="2800" i="0" dirty="0">
                <a:solidFill>
                  <a:srgbClr val="000000"/>
                </a:solidFill>
                <a:latin typeface="Gill Sans MT" charset="0"/>
                <a:cs typeface="+mn-cs"/>
              </a:rPr>
              <a:t> and S</a:t>
            </a:r>
            <a:r>
              <a:rPr lang="en-US" sz="2800" i="0" baseline="-25000" dirty="0">
                <a:solidFill>
                  <a:srgbClr val="000000"/>
                </a:solidFill>
                <a:latin typeface="Gill Sans MT" charset="0"/>
                <a:cs typeface="+mn-cs"/>
              </a:rPr>
              <a:t>3</a:t>
            </a:r>
            <a:r>
              <a:rPr lang="en-US" sz="2800" i="0" dirty="0">
                <a:solidFill>
                  <a:srgbClr val="000000"/>
                </a:solidFill>
                <a:latin typeface="Gill Sans MT" charset="0"/>
                <a:cs typeface="+mn-cs"/>
              </a:rPr>
              <a:t>?</a:t>
            </a:r>
          </a:p>
          <a:p>
            <a:pPr marL="457200" indent="-28733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i="1" u="sng" dirty="0">
                <a:solidFill>
                  <a:srgbClr val="CC0000"/>
                </a:solidFill>
                <a:latin typeface="Gill Sans MT" charset="0"/>
                <a:cs typeface="+mn-cs"/>
              </a:rPr>
              <a:t>A:</a:t>
            </a:r>
            <a:r>
              <a:rPr lang="en-US" sz="2800" i="1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sz="2800" i="0" dirty="0">
                <a:solidFill>
                  <a:srgbClr val="000000"/>
                </a:solidFill>
                <a:latin typeface="Gill Sans MT" charset="0"/>
                <a:cs typeface="+mn-cs"/>
              </a:rPr>
              <a:t>self learning! (works </a:t>
            </a:r>
            <a:r>
              <a:rPr lang="en-US" sz="2800" dirty="0">
                <a:solidFill>
                  <a:srgbClr val="000000"/>
                </a:solidFill>
                <a:latin typeface="Gill Sans MT" charset="0"/>
                <a:cs typeface="+mn-cs"/>
              </a:rPr>
              <a:t>exactly</a:t>
            </a:r>
            <a:r>
              <a:rPr lang="en-US" sz="2800" i="0" dirty="0">
                <a:solidFill>
                  <a:srgbClr val="000000"/>
                </a:solidFill>
                <a:latin typeface="Gill Sans MT" charset="0"/>
                <a:cs typeface="+mn-cs"/>
              </a:rPr>
              <a:t> the same as in single-switch case!)</a:t>
            </a:r>
          </a:p>
        </p:txBody>
      </p:sp>
      <p:grpSp>
        <p:nvGrpSpPr>
          <p:cNvPr id="173062" name="Group 1"/>
          <p:cNvGrpSpPr>
            <a:grpSpLocks/>
          </p:cNvGrpSpPr>
          <p:nvPr/>
        </p:nvGrpSpPr>
        <p:grpSpPr bwMode="auto">
          <a:xfrm>
            <a:off x="958850" y="2444750"/>
            <a:ext cx="2047875" cy="1358900"/>
            <a:chOff x="958850" y="2444750"/>
            <a:chExt cx="2048416" cy="1358710"/>
          </a:xfrm>
        </p:grpSpPr>
        <p:sp>
          <p:nvSpPr>
            <p:cNvPr id="68657" name="Line 20"/>
            <p:cNvSpPr>
              <a:spLocks noChangeShapeType="1"/>
            </p:cNvSpPr>
            <p:nvPr/>
          </p:nvSpPr>
          <p:spPr bwMode="auto">
            <a:xfrm flipH="1">
              <a:off x="1582903" y="3030456"/>
              <a:ext cx="5557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8658" name="Line 21"/>
            <p:cNvSpPr>
              <a:spLocks noChangeShapeType="1"/>
            </p:cNvSpPr>
            <p:nvPr/>
          </p:nvSpPr>
          <p:spPr bwMode="auto">
            <a:xfrm flipH="1">
              <a:off x="1970355" y="3078074"/>
              <a:ext cx="271534" cy="3142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8659" name="Line 22"/>
            <p:cNvSpPr>
              <a:spLocks noChangeShapeType="1"/>
            </p:cNvSpPr>
            <p:nvPr/>
          </p:nvSpPr>
          <p:spPr bwMode="auto">
            <a:xfrm>
              <a:off x="2389566" y="3106645"/>
              <a:ext cx="73044" cy="295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8660" name="Text Box 64"/>
            <p:cNvSpPr txBox="1">
              <a:spLocks noChangeArrowheads="1"/>
            </p:cNvSpPr>
            <p:nvPr/>
          </p:nvSpPr>
          <p:spPr bwMode="auto">
            <a:xfrm>
              <a:off x="958850" y="2844744"/>
              <a:ext cx="350931" cy="366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68661" name="Text Box 65"/>
            <p:cNvSpPr txBox="1">
              <a:spLocks noChangeArrowheads="1"/>
            </p:cNvSpPr>
            <p:nvPr/>
          </p:nvSpPr>
          <p:spPr bwMode="auto">
            <a:xfrm>
              <a:off x="1408232" y="3306642"/>
              <a:ext cx="338226" cy="369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68662" name="Text Box 73"/>
            <p:cNvSpPr txBox="1">
              <a:spLocks noChangeArrowheads="1"/>
            </p:cNvSpPr>
            <p:nvPr/>
          </p:nvSpPr>
          <p:spPr bwMode="auto">
            <a:xfrm>
              <a:off x="2181548" y="2444750"/>
              <a:ext cx="423975" cy="3698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S</a:t>
              </a:r>
              <a:r>
                <a:rPr lang="en-US" i="0" baseline="-2500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8663" name="Text Box 66"/>
            <p:cNvSpPr txBox="1">
              <a:spLocks noChangeArrowheads="1"/>
            </p:cNvSpPr>
            <p:nvPr/>
          </p:nvSpPr>
          <p:spPr bwMode="auto">
            <a:xfrm>
              <a:off x="2656336" y="3298706"/>
              <a:ext cx="350930" cy="3698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C</a:t>
              </a:r>
            </a:p>
          </p:txBody>
        </p:sp>
        <p:grpSp>
          <p:nvGrpSpPr>
            <p:cNvPr id="173111" name="Group 44"/>
            <p:cNvGrpSpPr>
              <a:grpSpLocks/>
            </p:cNvGrpSpPr>
            <p:nvPr/>
          </p:nvGrpSpPr>
          <p:grpSpPr bwMode="auto">
            <a:xfrm>
              <a:off x="1127760" y="2834640"/>
              <a:ext cx="568960" cy="481140"/>
              <a:chOff x="-44" y="1473"/>
              <a:chExt cx="981" cy="1105"/>
            </a:xfrm>
          </p:grpSpPr>
          <p:pic>
            <p:nvPicPr>
              <p:cNvPr id="173119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3120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73112" name="Group 44"/>
            <p:cNvGrpSpPr>
              <a:grpSpLocks/>
            </p:cNvGrpSpPr>
            <p:nvPr/>
          </p:nvGrpSpPr>
          <p:grpSpPr bwMode="auto">
            <a:xfrm>
              <a:off x="1534160" y="3291840"/>
              <a:ext cx="568960" cy="481140"/>
              <a:chOff x="-44" y="1473"/>
              <a:chExt cx="981" cy="1105"/>
            </a:xfrm>
          </p:grpSpPr>
          <p:pic>
            <p:nvPicPr>
              <p:cNvPr id="173117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3118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73113" name="Group 44"/>
            <p:cNvGrpSpPr>
              <a:grpSpLocks/>
            </p:cNvGrpSpPr>
            <p:nvPr/>
          </p:nvGrpSpPr>
          <p:grpSpPr bwMode="auto">
            <a:xfrm>
              <a:off x="2062480" y="3322320"/>
              <a:ext cx="568960" cy="481140"/>
              <a:chOff x="-44" y="1473"/>
              <a:chExt cx="981" cy="1105"/>
            </a:xfrm>
          </p:grpSpPr>
          <p:pic>
            <p:nvPicPr>
              <p:cNvPr id="173115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3116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68667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4817" y="2879664"/>
              <a:ext cx="678041" cy="2999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2379663" y="1984375"/>
            <a:ext cx="4856162" cy="2044700"/>
            <a:chOff x="2379663" y="1984375"/>
            <a:chExt cx="4855711" cy="2044145"/>
          </a:xfrm>
        </p:grpSpPr>
        <p:sp>
          <p:nvSpPr>
            <p:cNvPr id="68618" name="Line 23"/>
            <p:cNvSpPr>
              <a:spLocks noChangeShapeType="1"/>
            </p:cNvSpPr>
            <p:nvPr/>
          </p:nvSpPr>
          <p:spPr bwMode="auto">
            <a:xfrm flipH="1">
              <a:off x="3635258" y="3068344"/>
              <a:ext cx="346043" cy="2158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8619" name="Line 24"/>
            <p:cNvSpPr>
              <a:spLocks noChangeShapeType="1"/>
            </p:cNvSpPr>
            <p:nvPr/>
          </p:nvSpPr>
          <p:spPr bwMode="auto">
            <a:xfrm flipH="1">
              <a:off x="3949554" y="3087389"/>
              <a:ext cx="125401" cy="587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8620" name="Line 25"/>
            <p:cNvSpPr>
              <a:spLocks noChangeShapeType="1"/>
            </p:cNvSpPr>
            <p:nvPr/>
          </p:nvSpPr>
          <p:spPr bwMode="auto">
            <a:xfrm>
              <a:off x="4254326" y="3030254"/>
              <a:ext cx="230167" cy="3618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8621" name="Line 26"/>
            <p:cNvSpPr>
              <a:spLocks noChangeShapeType="1"/>
            </p:cNvSpPr>
            <p:nvPr/>
          </p:nvSpPr>
          <p:spPr bwMode="auto">
            <a:xfrm flipH="1">
              <a:off x="5532145" y="3106433"/>
              <a:ext cx="428585" cy="244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8622" name="Line 27"/>
            <p:cNvSpPr>
              <a:spLocks noChangeShapeType="1"/>
            </p:cNvSpPr>
            <p:nvPr/>
          </p:nvSpPr>
          <p:spPr bwMode="auto">
            <a:xfrm flipH="1">
              <a:off x="6035335" y="3077866"/>
              <a:ext cx="9524" cy="4697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8623" name="Line 35"/>
            <p:cNvSpPr>
              <a:spLocks noChangeShapeType="1"/>
            </p:cNvSpPr>
            <p:nvPr/>
          </p:nvSpPr>
          <p:spPr bwMode="auto">
            <a:xfrm flipH="1">
              <a:off x="2379663" y="2355749"/>
              <a:ext cx="1517509" cy="5364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8624" name="Line 36"/>
            <p:cNvSpPr>
              <a:spLocks noChangeShapeType="1"/>
            </p:cNvSpPr>
            <p:nvPr/>
          </p:nvSpPr>
          <p:spPr bwMode="auto">
            <a:xfrm>
              <a:off x="4200356" y="2322421"/>
              <a:ext cx="0" cy="599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8625" name="Line 37"/>
            <p:cNvSpPr>
              <a:spLocks noChangeShapeType="1"/>
            </p:cNvSpPr>
            <p:nvPr/>
          </p:nvSpPr>
          <p:spPr bwMode="auto">
            <a:xfrm flipH="1" flipV="1">
              <a:off x="4449571" y="2306551"/>
              <a:ext cx="1406394" cy="6840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8626" name="Line 63"/>
            <p:cNvSpPr>
              <a:spLocks noChangeShapeType="1"/>
            </p:cNvSpPr>
            <p:nvPr/>
          </p:nvSpPr>
          <p:spPr bwMode="auto">
            <a:xfrm>
              <a:off x="6411539" y="3131826"/>
              <a:ext cx="285723" cy="1587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8627" name="Text Box 67"/>
            <p:cNvSpPr txBox="1">
              <a:spLocks noChangeArrowheads="1"/>
            </p:cNvSpPr>
            <p:nvPr/>
          </p:nvSpPr>
          <p:spPr bwMode="auto">
            <a:xfrm>
              <a:off x="3620973" y="3222289"/>
              <a:ext cx="349218" cy="366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D</a:t>
              </a:r>
            </a:p>
          </p:txBody>
        </p:sp>
        <p:sp>
          <p:nvSpPr>
            <p:cNvPr id="68628" name="Text Box 68"/>
            <p:cNvSpPr txBox="1">
              <a:spLocks noChangeArrowheads="1"/>
            </p:cNvSpPr>
            <p:nvPr/>
          </p:nvSpPr>
          <p:spPr bwMode="auto">
            <a:xfrm>
              <a:off x="4094004" y="3658733"/>
              <a:ext cx="338106" cy="369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E</a:t>
              </a:r>
            </a:p>
          </p:txBody>
        </p:sp>
        <p:sp>
          <p:nvSpPr>
            <p:cNvPr id="68629" name="Text Box 69"/>
            <p:cNvSpPr txBox="1">
              <a:spLocks noChangeArrowheads="1"/>
            </p:cNvSpPr>
            <p:nvPr/>
          </p:nvSpPr>
          <p:spPr bwMode="auto">
            <a:xfrm>
              <a:off x="4567035" y="3057234"/>
              <a:ext cx="325407" cy="369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F</a:t>
              </a:r>
            </a:p>
          </p:txBody>
        </p:sp>
        <p:sp>
          <p:nvSpPr>
            <p:cNvPr id="68630" name="Text Box 74"/>
            <p:cNvSpPr txBox="1">
              <a:spLocks noChangeArrowheads="1"/>
            </p:cNvSpPr>
            <p:nvPr/>
          </p:nvSpPr>
          <p:spPr bwMode="auto">
            <a:xfrm>
              <a:off x="3408267" y="2768387"/>
              <a:ext cx="436521" cy="366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S</a:t>
              </a:r>
              <a:r>
                <a:rPr lang="en-US" i="0" baseline="-2500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68631" name="Text Box 75"/>
            <p:cNvSpPr txBox="1">
              <a:spLocks noChangeArrowheads="1"/>
            </p:cNvSpPr>
            <p:nvPr/>
          </p:nvSpPr>
          <p:spPr bwMode="auto">
            <a:xfrm>
              <a:off x="4635290" y="1984375"/>
              <a:ext cx="436522" cy="366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S</a:t>
              </a:r>
              <a:r>
                <a:rPr lang="en-US" i="0" baseline="-2500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68632" name="Text Box 76"/>
            <p:cNvSpPr txBox="1">
              <a:spLocks noChangeArrowheads="1"/>
            </p:cNvSpPr>
            <p:nvPr/>
          </p:nvSpPr>
          <p:spPr bwMode="auto">
            <a:xfrm>
              <a:off x="6009938" y="2570004"/>
              <a:ext cx="436522" cy="366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S</a:t>
              </a:r>
              <a:r>
                <a:rPr lang="en-US" i="0" baseline="-2500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68633" name="Text Box 78"/>
            <p:cNvSpPr txBox="1">
              <a:spLocks noChangeArrowheads="1"/>
            </p:cNvSpPr>
            <p:nvPr/>
          </p:nvSpPr>
          <p:spPr bwMode="auto">
            <a:xfrm>
              <a:off x="6240104" y="3541290"/>
              <a:ext cx="360329" cy="366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H</a:t>
              </a:r>
            </a:p>
          </p:txBody>
        </p:sp>
        <p:sp>
          <p:nvSpPr>
            <p:cNvPr id="68634" name="Text Box 79"/>
            <p:cNvSpPr txBox="1">
              <a:spLocks noChangeArrowheads="1"/>
            </p:cNvSpPr>
            <p:nvPr/>
          </p:nvSpPr>
          <p:spPr bwMode="auto">
            <a:xfrm>
              <a:off x="6986160" y="3179439"/>
              <a:ext cx="249214" cy="369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I</a:t>
              </a:r>
            </a:p>
          </p:txBody>
        </p:sp>
        <p:sp>
          <p:nvSpPr>
            <p:cNvPr id="68635" name="Text Box 80"/>
            <p:cNvSpPr txBox="1">
              <a:spLocks noChangeArrowheads="1"/>
            </p:cNvSpPr>
            <p:nvPr/>
          </p:nvSpPr>
          <p:spPr bwMode="auto">
            <a:xfrm>
              <a:off x="5103560" y="3595251"/>
              <a:ext cx="365091" cy="369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G</a:t>
              </a:r>
            </a:p>
          </p:txBody>
        </p:sp>
        <p:pic>
          <p:nvPicPr>
            <p:cNvPr id="68636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3899" y="2930268"/>
              <a:ext cx="677799" cy="2999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73084" name="Group 44"/>
            <p:cNvGrpSpPr>
              <a:grpSpLocks/>
            </p:cNvGrpSpPr>
            <p:nvPr/>
          </p:nvGrpSpPr>
          <p:grpSpPr bwMode="auto">
            <a:xfrm>
              <a:off x="3139440" y="3180080"/>
              <a:ext cx="568960" cy="481140"/>
              <a:chOff x="-44" y="1473"/>
              <a:chExt cx="981" cy="1105"/>
            </a:xfrm>
          </p:grpSpPr>
          <p:pic>
            <p:nvPicPr>
              <p:cNvPr id="173102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3103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73085" name="Group 44"/>
            <p:cNvGrpSpPr>
              <a:grpSpLocks/>
            </p:cNvGrpSpPr>
            <p:nvPr/>
          </p:nvGrpSpPr>
          <p:grpSpPr bwMode="auto">
            <a:xfrm>
              <a:off x="3576320" y="3525520"/>
              <a:ext cx="568960" cy="481140"/>
              <a:chOff x="-44" y="1473"/>
              <a:chExt cx="981" cy="1105"/>
            </a:xfrm>
          </p:grpSpPr>
          <p:pic>
            <p:nvPicPr>
              <p:cNvPr id="173100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3101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73086" name="Group 44"/>
            <p:cNvGrpSpPr>
              <a:grpSpLocks/>
            </p:cNvGrpSpPr>
            <p:nvPr/>
          </p:nvGrpSpPr>
          <p:grpSpPr bwMode="auto">
            <a:xfrm>
              <a:off x="4135120" y="3281680"/>
              <a:ext cx="568960" cy="481140"/>
              <a:chOff x="-44" y="1473"/>
              <a:chExt cx="981" cy="1105"/>
            </a:xfrm>
          </p:grpSpPr>
          <p:pic>
            <p:nvPicPr>
              <p:cNvPr id="173098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3099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73087" name="Group 44"/>
            <p:cNvGrpSpPr>
              <a:grpSpLocks/>
            </p:cNvGrpSpPr>
            <p:nvPr/>
          </p:nvGrpSpPr>
          <p:grpSpPr bwMode="auto">
            <a:xfrm>
              <a:off x="5049520" y="3261360"/>
              <a:ext cx="568960" cy="481140"/>
              <a:chOff x="-44" y="1473"/>
              <a:chExt cx="981" cy="1105"/>
            </a:xfrm>
          </p:grpSpPr>
          <p:pic>
            <p:nvPicPr>
              <p:cNvPr id="173096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3097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73088" name="Group 44"/>
            <p:cNvGrpSpPr>
              <a:grpSpLocks/>
            </p:cNvGrpSpPr>
            <p:nvPr/>
          </p:nvGrpSpPr>
          <p:grpSpPr bwMode="auto">
            <a:xfrm>
              <a:off x="5588000" y="3434080"/>
              <a:ext cx="568960" cy="481140"/>
              <a:chOff x="-44" y="1473"/>
              <a:chExt cx="981" cy="1105"/>
            </a:xfrm>
          </p:grpSpPr>
          <p:pic>
            <p:nvPicPr>
              <p:cNvPr id="173094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3095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73089" name="Group 44"/>
            <p:cNvGrpSpPr>
              <a:grpSpLocks/>
            </p:cNvGrpSpPr>
            <p:nvPr/>
          </p:nvGrpSpPr>
          <p:grpSpPr bwMode="auto">
            <a:xfrm>
              <a:off x="6380480" y="3149600"/>
              <a:ext cx="568960" cy="481140"/>
              <a:chOff x="-44" y="1473"/>
              <a:chExt cx="981" cy="1105"/>
            </a:xfrm>
          </p:grpSpPr>
          <p:pic>
            <p:nvPicPr>
              <p:cNvPr id="173092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3093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68643" name="Picture 3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4313" y="2847741"/>
              <a:ext cx="677800" cy="301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68644" name="Picture 3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4949" y="2116102"/>
              <a:ext cx="676212" cy="301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pic>
        <p:nvPicPr>
          <p:cNvPr id="173064" name="Picture 20" descr="underline_base"/>
          <p:cNvPicPr>
            <a:picLocks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798513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61</a:t>
            </a:fld>
            <a:endParaRPr lang="en-US" sz="1200" dirty="0">
              <a:latin typeface="Tahoma" charset="0"/>
            </a:endParaRPr>
          </a:p>
        </p:txBody>
      </p:sp>
      <p:sp>
        <p:nvSpPr>
          <p:cNvPr id="6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04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1030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Self-learning multi-switch example</a:t>
            </a:r>
            <a:endParaRPr lang="en-US" dirty="0">
              <a:latin typeface="Gill Sans MT" charset="0"/>
              <a:cs typeface="+mj-cs"/>
            </a:endParaRPr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0863" y="1139825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>
                <a:latin typeface="Gill Sans MT" charset="0"/>
                <a:cs typeface="+mn-cs"/>
              </a:rPr>
              <a:t>Suppose C sends frame to I, I responds to C</a:t>
            </a:r>
            <a:endParaRPr lang="en-US" dirty="0">
              <a:latin typeface="Gill Sans MT" charset="0"/>
              <a:cs typeface="+mn-cs"/>
            </a:endParaRPr>
          </a:p>
        </p:txBody>
      </p:sp>
      <p:sp>
        <p:nvSpPr>
          <p:cNvPr id="69638" name="Rectangle 5"/>
          <p:cNvSpPr>
            <a:spLocks noChangeArrowheads="1"/>
          </p:cNvSpPr>
          <p:nvPr/>
        </p:nvSpPr>
        <p:spPr bwMode="auto">
          <a:xfrm>
            <a:off x="714375" y="4664075"/>
            <a:ext cx="7772400" cy="184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u="sng" dirty="0">
                <a:solidFill>
                  <a:srgbClr val="CC0000"/>
                </a:solidFill>
                <a:latin typeface="Gill Sans MT" charset="0"/>
                <a:cs typeface="+mn-cs"/>
              </a:rPr>
              <a:t>Q:</a:t>
            </a:r>
            <a:r>
              <a:rPr lang="en-US" sz="2400" i="0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sz="2400" i="0" dirty="0">
                <a:solidFill>
                  <a:srgbClr val="000000"/>
                </a:solidFill>
                <a:latin typeface="Gill Sans MT" charset="0"/>
                <a:cs typeface="+mn-cs"/>
              </a:rPr>
              <a:t>show switch tables and packet forwarding in S</a:t>
            </a:r>
            <a:r>
              <a:rPr lang="en-US" sz="2400" i="0" baseline="-25000" dirty="0">
                <a:solidFill>
                  <a:srgbClr val="000000"/>
                </a:solidFill>
                <a:latin typeface="Gill Sans MT" charset="0"/>
                <a:cs typeface="+mn-cs"/>
              </a:rPr>
              <a:t>1</a:t>
            </a:r>
            <a:r>
              <a:rPr lang="en-US" sz="2400" i="0" dirty="0">
                <a:solidFill>
                  <a:srgbClr val="000000"/>
                </a:solidFill>
                <a:latin typeface="Gill Sans MT" charset="0"/>
                <a:cs typeface="+mn-cs"/>
              </a:rPr>
              <a:t>, S</a:t>
            </a:r>
            <a:r>
              <a:rPr lang="en-US" sz="2400" i="0" baseline="-25000" dirty="0">
                <a:solidFill>
                  <a:srgbClr val="000000"/>
                </a:solidFill>
                <a:latin typeface="Gill Sans MT" charset="0"/>
                <a:cs typeface="+mn-cs"/>
              </a:rPr>
              <a:t>2</a:t>
            </a:r>
            <a:r>
              <a:rPr lang="en-US" sz="2400" i="0" dirty="0">
                <a:solidFill>
                  <a:srgbClr val="000000"/>
                </a:solidFill>
                <a:latin typeface="Gill Sans MT" charset="0"/>
                <a:cs typeface="+mn-cs"/>
              </a:rPr>
              <a:t>, S</a:t>
            </a:r>
            <a:r>
              <a:rPr lang="en-US" sz="2400" i="0" baseline="-25000" dirty="0">
                <a:solidFill>
                  <a:srgbClr val="000000"/>
                </a:solidFill>
                <a:latin typeface="Gill Sans MT" charset="0"/>
                <a:cs typeface="+mn-cs"/>
              </a:rPr>
              <a:t>3</a:t>
            </a:r>
            <a:r>
              <a:rPr lang="en-US" sz="2400" i="0" dirty="0">
                <a:solidFill>
                  <a:srgbClr val="000000"/>
                </a:solidFill>
                <a:latin typeface="Gill Sans MT" charset="0"/>
                <a:cs typeface="+mn-cs"/>
              </a:rPr>
              <a:t>, </a:t>
            </a:r>
            <a:r>
              <a:rPr lang="en-US" sz="2400" i="0" dirty="0" smtClean="0">
                <a:solidFill>
                  <a:srgbClr val="000000"/>
                </a:solidFill>
                <a:latin typeface="Gill Sans MT" charset="0"/>
                <a:cs typeface="+mn-cs"/>
              </a:rPr>
              <a:t>S</a:t>
            </a:r>
            <a:r>
              <a:rPr lang="en-US" sz="2400" i="0" baseline="-25000" dirty="0" smtClean="0">
                <a:solidFill>
                  <a:srgbClr val="000000"/>
                </a:solidFill>
                <a:latin typeface="Gill Sans MT" charset="0"/>
                <a:cs typeface="+mn-cs"/>
              </a:rPr>
              <a:t>4</a:t>
            </a:r>
            <a:endParaRPr lang="en-US" sz="2400" i="0" dirty="0">
              <a:solidFill>
                <a:srgbClr val="000000"/>
              </a:solidFill>
              <a:latin typeface="Gill Sans MT" charset="0"/>
              <a:cs typeface="+mn-cs"/>
            </a:endParaRPr>
          </a:p>
        </p:txBody>
      </p:sp>
      <p:pic>
        <p:nvPicPr>
          <p:cNvPr id="175112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792163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62</a:t>
            </a:fld>
            <a:endParaRPr lang="en-US" sz="1200" dirty="0">
              <a:latin typeface="Tahoma" charset="0"/>
            </a:endParaRPr>
          </a:p>
        </p:txBody>
      </p:sp>
      <p:sp>
        <p:nvSpPr>
          <p:cNvPr id="6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23503" y="1935163"/>
            <a:ext cx="6276975" cy="2044700"/>
            <a:chOff x="264944" y="1982787"/>
            <a:chExt cx="6276975" cy="2044700"/>
          </a:xfrm>
        </p:grpSpPr>
        <p:grpSp>
          <p:nvGrpSpPr>
            <p:cNvPr id="175110" name="Group 58"/>
            <p:cNvGrpSpPr>
              <a:grpSpLocks/>
            </p:cNvGrpSpPr>
            <p:nvPr/>
          </p:nvGrpSpPr>
          <p:grpSpPr bwMode="auto">
            <a:xfrm>
              <a:off x="264944" y="2443162"/>
              <a:ext cx="2047875" cy="1358900"/>
              <a:chOff x="958850" y="2444750"/>
              <a:chExt cx="2048416" cy="1358710"/>
            </a:xfrm>
          </p:grpSpPr>
          <p:sp>
            <p:nvSpPr>
              <p:cNvPr id="69681" name="Line 20"/>
              <p:cNvSpPr>
                <a:spLocks noChangeShapeType="1"/>
              </p:cNvSpPr>
              <p:nvPr/>
            </p:nvSpPr>
            <p:spPr bwMode="auto">
              <a:xfrm flipH="1">
                <a:off x="1582903" y="3030456"/>
                <a:ext cx="5557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9682" name="Line 21"/>
              <p:cNvSpPr>
                <a:spLocks noChangeShapeType="1"/>
              </p:cNvSpPr>
              <p:nvPr/>
            </p:nvSpPr>
            <p:spPr bwMode="auto">
              <a:xfrm flipH="1">
                <a:off x="1970355" y="3078074"/>
                <a:ext cx="271534" cy="3142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9683" name="Line 22"/>
              <p:cNvSpPr>
                <a:spLocks noChangeShapeType="1"/>
              </p:cNvSpPr>
              <p:nvPr/>
            </p:nvSpPr>
            <p:spPr bwMode="auto">
              <a:xfrm>
                <a:off x="2389566" y="3106645"/>
                <a:ext cx="73044" cy="295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9684" name="Text Box 64"/>
              <p:cNvSpPr txBox="1">
                <a:spLocks noChangeArrowheads="1"/>
              </p:cNvSpPr>
              <p:nvPr/>
            </p:nvSpPr>
            <p:spPr bwMode="auto">
              <a:xfrm>
                <a:off x="958850" y="2844744"/>
                <a:ext cx="350931" cy="3666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 smtClean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A</a:t>
                </a:r>
              </a:p>
            </p:txBody>
          </p:sp>
          <p:sp>
            <p:nvSpPr>
              <p:cNvPr id="69685" name="Text Box 65"/>
              <p:cNvSpPr txBox="1">
                <a:spLocks noChangeArrowheads="1"/>
              </p:cNvSpPr>
              <p:nvPr/>
            </p:nvSpPr>
            <p:spPr bwMode="auto">
              <a:xfrm>
                <a:off x="1408232" y="3306642"/>
                <a:ext cx="338226" cy="3698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 smtClean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  <p:sp>
            <p:nvSpPr>
              <p:cNvPr id="69686" name="Text Box 73"/>
              <p:cNvSpPr txBox="1">
                <a:spLocks noChangeArrowheads="1"/>
              </p:cNvSpPr>
              <p:nvPr/>
            </p:nvSpPr>
            <p:spPr bwMode="auto">
              <a:xfrm>
                <a:off x="2181548" y="2444750"/>
                <a:ext cx="423975" cy="3698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 smtClean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S</a:t>
                </a:r>
                <a:r>
                  <a:rPr lang="en-US" i="0" baseline="-25000" dirty="0" smtClean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69687" name="Text Box 66"/>
              <p:cNvSpPr txBox="1">
                <a:spLocks noChangeArrowheads="1"/>
              </p:cNvSpPr>
              <p:nvPr/>
            </p:nvSpPr>
            <p:spPr bwMode="auto">
              <a:xfrm>
                <a:off x="2656336" y="3298706"/>
                <a:ext cx="350930" cy="3698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 smtClean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C</a:t>
                </a:r>
              </a:p>
            </p:txBody>
          </p:sp>
          <p:grpSp>
            <p:nvGrpSpPr>
              <p:cNvPr id="175159" name="Group 44"/>
              <p:cNvGrpSpPr>
                <a:grpSpLocks/>
              </p:cNvGrpSpPr>
              <p:nvPr/>
            </p:nvGrpSpPr>
            <p:grpSpPr bwMode="auto">
              <a:xfrm>
                <a:off x="1127760" y="2834640"/>
                <a:ext cx="568960" cy="481140"/>
                <a:chOff x="-44" y="1473"/>
                <a:chExt cx="981" cy="1105"/>
              </a:xfrm>
            </p:grpSpPr>
            <p:pic>
              <p:nvPicPr>
                <p:cNvPr id="175167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75168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175160" name="Group 44"/>
              <p:cNvGrpSpPr>
                <a:grpSpLocks/>
              </p:cNvGrpSpPr>
              <p:nvPr/>
            </p:nvGrpSpPr>
            <p:grpSpPr bwMode="auto">
              <a:xfrm>
                <a:off x="1534160" y="3291840"/>
                <a:ext cx="568960" cy="481140"/>
                <a:chOff x="-44" y="1473"/>
                <a:chExt cx="981" cy="1105"/>
              </a:xfrm>
            </p:grpSpPr>
            <p:pic>
              <p:nvPicPr>
                <p:cNvPr id="175165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75166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175161" name="Group 44"/>
              <p:cNvGrpSpPr>
                <a:grpSpLocks/>
              </p:cNvGrpSpPr>
              <p:nvPr/>
            </p:nvGrpSpPr>
            <p:grpSpPr bwMode="auto">
              <a:xfrm>
                <a:off x="2062480" y="3322320"/>
                <a:ext cx="568960" cy="481140"/>
                <a:chOff x="-44" y="1473"/>
                <a:chExt cx="981" cy="1105"/>
              </a:xfrm>
            </p:grpSpPr>
            <p:pic>
              <p:nvPicPr>
                <p:cNvPr id="175163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75164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69691" name="Picture 3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14817" y="2879664"/>
                <a:ext cx="678041" cy="2999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69642" name="Line 23"/>
            <p:cNvSpPr>
              <a:spLocks noChangeShapeType="1"/>
            </p:cNvSpPr>
            <p:nvPr/>
          </p:nvSpPr>
          <p:spPr bwMode="auto">
            <a:xfrm flipH="1">
              <a:off x="2941469" y="3067050"/>
              <a:ext cx="346075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9643" name="Line 24"/>
            <p:cNvSpPr>
              <a:spLocks noChangeShapeType="1"/>
            </p:cNvSpPr>
            <p:nvPr/>
          </p:nvSpPr>
          <p:spPr bwMode="auto">
            <a:xfrm flipH="1">
              <a:off x="3255794" y="3086100"/>
              <a:ext cx="125413" cy="587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9644" name="Line 25"/>
            <p:cNvSpPr>
              <a:spLocks noChangeShapeType="1"/>
            </p:cNvSpPr>
            <p:nvPr/>
          </p:nvSpPr>
          <p:spPr bwMode="auto">
            <a:xfrm>
              <a:off x="3560594" y="3028950"/>
              <a:ext cx="230188" cy="361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9645" name="Line 26"/>
            <p:cNvSpPr>
              <a:spLocks noChangeShapeType="1"/>
            </p:cNvSpPr>
            <p:nvPr/>
          </p:nvSpPr>
          <p:spPr bwMode="auto">
            <a:xfrm flipH="1">
              <a:off x="4838532" y="3105150"/>
              <a:ext cx="428625" cy="2444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9646" name="Line 27"/>
            <p:cNvSpPr>
              <a:spLocks noChangeShapeType="1"/>
            </p:cNvSpPr>
            <p:nvPr/>
          </p:nvSpPr>
          <p:spPr bwMode="auto">
            <a:xfrm flipH="1">
              <a:off x="5341769" y="3076575"/>
              <a:ext cx="9525" cy="469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9647" name="Line 35"/>
            <p:cNvSpPr>
              <a:spLocks noChangeShapeType="1"/>
            </p:cNvSpPr>
            <p:nvPr/>
          </p:nvSpPr>
          <p:spPr bwMode="auto">
            <a:xfrm flipH="1">
              <a:off x="1685757" y="2354262"/>
              <a:ext cx="1517650" cy="536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9648" name="Line 36"/>
            <p:cNvSpPr>
              <a:spLocks noChangeShapeType="1"/>
            </p:cNvSpPr>
            <p:nvPr/>
          </p:nvSpPr>
          <p:spPr bwMode="auto">
            <a:xfrm>
              <a:off x="3506619" y="2320925"/>
              <a:ext cx="0" cy="6000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9649" name="Line 37"/>
            <p:cNvSpPr>
              <a:spLocks noChangeShapeType="1"/>
            </p:cNvSpPr>
            <p:nvPr/>
          </p:nvSpPr>
          <p:spPr bwMode="auto">
            <a:xfrm flipH="1" flipV="1">
              <a:off x="3755857" y="2305050"/>
              <a:ext cx="1406525" cy="6842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9650" name="Line 63"/>
            <p:cNvSpPr>
              <a:spLocks noChangeShapeType="1"/>
            </p:cNvSpPr>
            <p:nvPr/>
          </p:nvSpPr>
          <p:spPr bwMode="auto">
            <a:xfrm>
              <a:off x="5718007" y="3130550"/>
              <a:ext cx="285750" cy="158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9651" name="Text Box 67"/>
            <p:cNvSpPr txBox="1">
              <a:spLocks noChangeArrowheads="1"/>
            </p:cNvSpPr>
            <p:nvPr/>
          </p:nvSpPr>
          <p:spPr bwMode="auto">
            <a:xfrm>
              <a:off x="2479877" y="3481206"/>
              <a:ext cx="3492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D</a:t>
              </a:r>
            </a:p>
          </p:txBody>
        </p:sp>
        <p:sp>
          <p:nvSpPr>
            <p:cNvPr id="69652" name="Text Box 68"/>
            <p:cNvSpPr txBox="1">
              <a:spLocks noChangeArrowheads="1"/>
            </p:cNvSpPr>
            <p:nvPr/>
          </p:nvSpPr>
          <p:spPr bwMode="auto">
            <a:xfrm>
              <a:off x="3400257" y="3657600"/>
              <a:ext cx="338137" cy="369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E</a:t>
              </a:r>
            </a:p>
          </p:txBody>
        </p:sp>
        <p:sp>
          <p:nvSpPr>
            <p:cNvPr id="69653" name="Text Box 69"/>
            <p:cNvSpPr txBox="1">
              <a:spLocks noChangeArrowheads="1"/>
            </p:cNvSpPr>
            <p:nvPr/>
          </p:nvSpPr>
          <p:spPr bwMode="auto">
            <a:xfrm>
              <a:off x="3873332" y="3055937"/>
              <a:ext cx="325437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F</a:t>
              </a:r>
            </a:p>
          </p:txBody>
        </p:sp>
        <p:sp>
          <p:nvSpPr>
            <p:cNvPr id="69654" name="Text Box 74"/>
            <p:cNvSpPr txBox="1">
              <a:spLocks noChangeArrowheads="1"/>
            </p:cNvSpPr>
            <p:nvPr/>
          </p:nvSpPr>
          <p:spPr bwMode="auto">
            <a:xfrm>
              <a:off x="2714457" y="2767012"/>
              <a:ext cx="43656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S</a:t>
              </a:r>
              <a:r>
                <a:rPr lang="en-US" i="0" baseline="-2500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69655" name="Text Box 75"/>
            <p:cNvSpPr txBox="1">
              <a:spLocks noChangeArrowheads="1"/>
            </p:cNvSpPr>
            <p:nvPr/>
          </p:nvSpPr>
          <p:spPr bwMode="auto">
            <a:xfrm>
              <a:off x="3941594" y="1982787"/>
              <a:ext cx="436563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S</a:t>
              </a:r>
              <a:r>
                <a:rPr lang="en-US" i="0" baseline="-2500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69656" name="Text Box 76"/>
            <p:cNvSpPr txBox="1">
              <a:spLocks noChangeArrowheads="1"/>
            </p:cNvSpPr>
            <p:nvPr/>
          </p:nvSpPr>
          <p:spPr bwMode="auto">
            <a:xfrm>
              <a:off x="5316369" y="2568575"/>
              <a:ext cx="436563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S</a:t>
              </a:r>
              <a:r>
                <a:rPr lang="en-US" i="0" baseline="-2500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69657" name="Text Box 78"/>
            <p:cNvSpPr txBox="1">
              <a:spLocks noChangeArrowheads="1"/>
            </p:cNvSpPr>
            <p:nvPr/>
          </p:nvSpPr>
          <p:spPr bwMode="auto">
            <a:xfrm>
              <a:off x="5546557" y="3540125"/>
              <a:ext cx="360362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H</a:t>
              </a:r>
            </a:p>
          </p:txBody>
        </p:sp>
        <p:sp>
          <p:nvSpPr>
            <p:cNvPr id="69658" name="Text Box 79"/>
            <p:cNvSpPr txBox="1">
              <a:spLocks noChangeArrowheads="1"/>
            </p:cNvSpPr>
            <p:nvPr/>
          </p:nvSpPr>
          <p:spPr bwMode="auto">
            <a:xfrm>
              <a:off x="6292682" y="3178175"/>
              <a:ext cx="249237" cy="369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I</a:t>
              </a:r>
            </a:p>
          </p:txBody>
        </p:sp>
        <p:sp>
          <p:nvSpPr>
            <p:cNvPr id="69659" name="Text Box 80"/>
            <p:cNvSpPr txBox="1">
              <a:spLocks noChangeArrowheads="1"/>
            </p:cNvSpPr>
            <p:nvPr/>
          </p:nvSpPr>
          <p:spPr bwMode="auto">
            <a:xfrm>
              <a:off x="4409907" y="3594100"/>
              <a:ext cx="365125" cy="369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G</a:t>
              </a:r>
            </a:p>
          </p:txBody>
        </p:sp>
        <p:pic>
          <p:nvPicPr>
            <p:cNvPr id="69660" name="Picture 3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0307" y="2928937"/>
              <a:ext cx="677862" cy="3000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75132" name="Group 44"/>
            <p:cNvGrpSpPr>
              <a:grpSpLocks/>
            </p:cNvGrpSpPr>
            <p:nvPr/>
          </p:nvGrpSpPr>
          <p:grpSpPr bwMode="auto">
            <a:xfrm>
              <a:off x="2445605" y="3178817"/>
              <a:ext cx="569013" cy="481271"/>
              <a:chOff x="-44" y="1473"/>
              <a:chExt cx="981" cy="1105"/>
            </a:xfrm>
          </p:grpSpPr>
          <p:pic>
            <p:nvPicPr>
              <p:cNvPr id="175150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5151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75133" name="Group 44"/>
            <p:cNvGrpSpPr>
              <a:grpSpLocks/>
            </p:cNvGrpSpPr>
            <p:nvPr/>
          </p:nvGrpSpPr>
          <p:grpSpPr bwMode="auto">
            <a:xfrm>
              <a:off x="2882525" y="3524350"/>
              <a:ext cx="569013" cy="481271"/>
              <a:chOff x="-44" y="1473"/>
              <a:chExt cx="981" cy="1105"/>
            </a:xfrm>
          </p:grpSpPr>
          <p:pic>
            <p:nvPicPr>
              <p:cNvPr id="175148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5149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75134" name="Group 44"/>
            <p:cNvGrpSpPr>
              <a:grpSpLocks/>
            </p:cNvGrpSpPr>
            <p:nvPr/>
          </p:nvGrpSpPr>
          <p:grpSpPr bwMode="auto">
            <a:xfrm>
              <a:off x="3441377" y="3280444"/>
              <a:ext cx="569013" cy="481271"/>
              <a:chOff x="-44" y="1473"/>
              <a:chExt cx="981" cy="1105"/>
            </a:xfrm>
          </p:grpSpPr>
          <p:pic>
            <p:nvPicPr>
              <p:cNvPr id="175146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5147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75135" name="Group 44"/>
            <p:cNvGrpSpPr>
              <a:grpSpLocks/>
            </p:cNvGrpSpPr>
            <p:nvPr/>
          </p:nvGrpSpPr>
          <p:grpSpPr bwMode="auto">
            <a:xfrm>
              <a:off x="4355862" y="3260119"/>
              <a:ext cx="569013" cy="481271"/>
              <a:chOff x="-44" y="1473"/>
              <a:chExt cx="981" cy="1105"/>
            </a:xfrm>
          </p:grpSpPr>
          <p:pic>
            <p:nvPicPr>
              <p:cNvPr id="175144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5145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75136" name="Group 44"/>
            <p:cNvGrpSpPr>
              <a:grpSpLocks/>
            </p:cNvGrpSpPr>
            <p:nvPr/>
          </p:nvGrpSpPr>
          <p:grpSpPr bwMode="auto">
            <a:xfrm>
              <a:off x="4894392" y="3432886"/>
              <a:ext cx="569013" cy="481271"/>
              <a:chOff x="-44" y="1473"/>
              <a:chExt cx="981" cy="1105"/>
            </a:xfrm>
          </p:grpSpPr>
          <p:pic>
            <p:nvPicPr>
              <p:cNvPr id="175142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5143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75137" name="Group 44"/>
            <p:cNvGrpSpPr>
              <a:grpSpLocks/>
            </p:cNvGrpSpPr>
            <p:nvPr/>
          </p:nvGrpSpPr>
          <p:grpSpPr bwMode="auto">
            <a:xfrm>
              <a:off x="5686946" y="3148328"/>
              <a:ext cx="569013" cy="481271"/>
              <a:chOff x="-44" y="1473"/>
              <a:chExt cx="981" cy="1105"/>
            </a:xfrm>
          </p:grpSpPr>
          <p:pic>
            <p:nvPicPr>
              <p:cNvPr id="175140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5141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69667" name="Picture 3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0544" y="2846387"/>
              <a:ext cx="677863" cy="301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69668" name="Picture 3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1182" y="2114550"/>
              <a:ext cx="676275" cy="301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1862819" y="2715436"/>
              <a:ext cx="3096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1</a:t>
              </a:r>
              <a:endParaRPr lang="en-US" sz="14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075578" y="296466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</a:t>
              </a:r>
              <a:endParaRPr lang="en-US" sz="14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362929" y="311554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706394" y="310515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</a:t>
              </a:r>
              <a:endParaRPr lang="en-US" sz="14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447121" y="2594725"/>
              <a:ext cx="3096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1</a:t>
              </a:r>
              <a:endParaRPr lang="en-US" sz="14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055716" y="307109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</a:t>
              </a:r>
              <a:endParaRPr lang="en-US" sz="14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278374" y="307330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621839" y="306291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</a:t>
              </a:r>
              <a:endParaRPr lang="en-US" sz="1400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875964" y="2664004"/>
              <a:ext cx="3096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1</a:t>
              </a:r>
              <a:endParaRPr lang="en-US" sz="14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991312" y="315946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</a:t>
              </a:r>
              <a:endParaRPr lang="en-US" sz="14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285798" y="314801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654710" y="313183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</a:t>
              </a:r>
              <a:endParaRPr lang="en-US" sz="1400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458565" y="236295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</a:t>
              </a:r>
              <a:endParaRPr lang="en-US" sz="14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876873" y="237766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903295" y="2370260"/>
              <a:ext cx="3096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1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5971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39688"/>
            <a:ext cx="4560888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Switches vs. </a:t>
            </a:r>
            <a:r>
              <a:rPr lang="en-US" sz="3600" dirty="0" smtClean="0">
                <a:latin typeface="Gill Sans MT" charset="0"/>
                <a:cs typeface="+mj-cs"/>
              </a:rPr>
              <a:t>routers</a:t>
            </a:r>
            <a:endParaRPr lang="en-US" sz="3600" dirty="0">
              <a:latin typeface="Gill Sans MT" charset="0"/>
              <a:cs typeface="+mj-cs"/>
            </a:endParaRPr>
          </a:p>
        </p:txBody>
      </p:sp>
      <p:sp>
        <p:nvSpPr>
          <p:cNvPr id="716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2913" y="1341438"/>
            <a:ext cx="3967162" cy="4994275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both </a:t>
            </a: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are store</a:t>
            </a: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-and-</a:t>
            </a: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forward: </a:t>
            </a:r>
          </a:p>
          <a:p>
            <a:pPr marL="231775" indent="-231775">
              <a:buSzPct val="100000"/>
              <a:buFont typeface="Wingdings" charset="2"/>
              <a:buChar char="§"/>
              <a:defRPr/>
            </a:pPr>
            <a:r>
              <a:rPr lang="en-US" sz="2400" i="1" dirty="0" smtClean="0">
                <a:solidFill>
                  <a:srgbClr val="CC0000"/>
                </a:solidFill>
                <a:latin typeface="Gill Sans MT" charset="0"/>
                <a:cs typeface="+mn-cs"/>
              </a:rPr>
              <a:t>routers: </a:t>
            </a:r>
            <a:r>
              <a:rPr lang="en-US" sz="2400" dirty="0" smtClean="0">
                <a:latin typeface="Gill Sans MT" charset="0"/>
                <a:cs typeface="+mn-cs"/>
              </a:rPr>
              <a:t>network-layer devices (examine network-layer headers)</a:t>
            </a:r>
          </a:p>
          <a:p>
            <a:pPr marL="231775" indent="-231775">
              <a:buSzPct val="100000"/>
              <a:buFont typeface="Wingdings" charset="2"/>
              <a:buChar char="§"/>
              <a:defRPr/>
            </a:pPr>
            <a:r>
              <a:rPr lang="en-US" sz="2400" i="1" dirty="0" smtClean="0">
                <a:solidFill>
                  <a:srgbClr val="CC0000"/>
                </a:solidFill>
                <a:latin typeface="Gill Sans MT" charset="0"/>
                <a:cs typeface="+mn-cs"/>
              </a:rPr>
              <a:t>switches</a:t>
            </a:r>
            <a:r>
              <a:rPr lang="en-US" sz="2400" i="1" dirty="0" smtClean="0">
                <a:latin typeface="Gill Sans MT" charset="0"/>
                <a:cs typeface="+mn-cs"/>
              </a:rPr>
              <a:t>: </a:t>
            </a:r>
            <a:r>
              <a:rPr lang="en-US" sz="2400" dirty="0" smtClean="0">
                <a:latin typeface="Gill Sans MT" charset="0"/>
                <a:cs typeface="+mn-cs"/>
              </a:rPr>
              <a:t>link</a:t>
            </a:r>
            <a:r>
              <a:rPr lang="en-US" sz="2400" dirty="0">
                <a:latin typeface="Gill Sans MT" charset="0"/>
                <a:cs typeface="+mn-cs"/>
              </a:rPr>
              <a:t>-layer devices (examine link-layer headers)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Font typeface="Wingdings" charset="0"/>
              <a:buNone/>
              <a:defRPr/>
            </a:pPr>
            <a:endParaRPr lang="en-US" sz="2400" i="1" dirty="0" smtClean="0">
              <a:solidFill>
                <a:srgbClr val="CC0000"/>
              </a:solidFill>
              <a:latin typeface="Gill Sans MT" charset="0"/>
              <a:cs typeface="+mn-cs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both have forwarding tables:</a:t>
            </a:r>
          </a:p>
          <a:p>
            <a:pPr marL="231775" indent="-231775">
              <a:lnSpc>
                <a:spcPct val="80000"/>
              </a:lnSpc>
              <a:buSzPct val="100000"/>
              <a:buFont typeface="Wingdings" charset="2"/>
              <a:buChar char="§"/>
              <a:defRPr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r</a:t>
            </a:r>
            <a:r>
              <a:rPr lang="en-US" sz="2400" i="1" dirty="0" smtClean="0">
                <a:solidFill>
                  <a:srgbClr val="CC0000"/>
                </a:solidFill>
                <a:latin typeface="Gill Sans MT" charset="0"/>
                <a:cs typeface="+mn-cs"/>
              </a:rPr>
              <a:t>outers: </a:t>
            </a:r>
            <a:r>
              <a:rPr lang="en-US" sz="2400" dirty="0" smtClean="0">
                <a:latin typeface="Gill Sans MT" charset="0"/>
                <a:cs typeface="+mn-cs"/>
              </a:rPr>
              <a:t>compute tables using routing algorithms, IP addresses</a:t>
            </a:r>
          </a:p>
          <a:p>
            <a:pPr marL="231775" indent="-231775">
              <a:lnSpc>
                <a:spcPct val="80000"/>
              </a:lnSpc>
              <a:buSzPct val="100000"/>
              <a:buFont typeface="Wingdings" charset="2"/>
              <a:buChar char="§"/>
              <a:defRPr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s</a:t>
            </a:r>
            <a:r>
              <a:rPr lang="en-US" sz="2400" i="1" dirty="0" smtClean="0">
                <a:solidFill>
                  <a:srgbClr val="CC0000"/>
                </a:solidFill>
                <a:latin typeface="Gill Sans MT" charset="0"/>
                <a:cs typeface="+mn-cs"/>
              </a:rPr>
              <a:t>witches: </a:t>
            </a:r>
            <a:r>
              <a:rPr lang="en-US" sz="2400" dirty="0" smtClean="0">
                <a:latin typeface="Gill Sans MT" charset="0"/>
                <a:cs typeface="+mn-cs"/>
              </a:rPr>
              <a:t>learn forwarding table using flooding, learning, MAC addresses </a:t>
            </a:r>
            <a:endParaRPr lang="en-US" sz="2400" dirty="0">
              <a:latin typeface="Gill Sans MT" charset="0"/>
              <a:cs typeface="+mn-cs"/>
            </a:endParaRPr>
          </a:p>
        </p:txBody>
      </p:sp>
      <p:sp>
        <p:nvSpPr>
          <p:cNvPr id="179205" name="Freeform 3"/>
          <p:cNvSpPr>
            <a:spLocks/>
          </p:cNvSpPr>
          <p:nvPr/>
        </p:nvSpPr>
        <p:spPr bwMode="auto">
          <a:xfrm flipH="1">
            <a:off x="6543675" y="2103438"/>
            <a:ext cx="638175" cy="852487"/>
          </a:xfrm>
          <a:custGeom>
            <a:avLst/>
            <a:gdLst>
              <a:gd name="T0" fmla="*/ 2147483647 w 402"/>
              <a:gd name="T1" fmla="*/ 2147483647 h 537"/>
              <a:gd name="T2" fmla="*/ 2147483647 w 402"/>
              <a:gd name="T3" fmla="*/ 0 h 537"/>
              <a:gd name="T4" fmla="*/ 0 w 402"/>
              <a:gd name="T5" fmla="*/ 2147483647 h 537"/>
              <a:gd name="T6" fmla="*/ 2147483647 w 402"/>
              <a:gd name="T7" fmla="*/ 2147483647 h 537"/>
              <a:gd name="T8" fmla="*/ 2147483647 w 402"/>
              <a:gd name="T9" fmla="*/ 2147483647 h 5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2"/>
              <a:gd name="T16" fmla="*/ 0 h 537"/>
              <a:gd name="T17" fmla="*/ 402 w 402"/>
              <a:gd name="T18" fmla="*/ 537 h 5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2" h="537">
                <a:moveTo>
                  <a:pt x="402" y="363"/>
                </a:moveTo>
                <a:lnTo>
                  <a:pt x="28" y="0"/>
                </a:lnTo>
                <a:lnTo>
                  <a:pt x="0" y="470"/>
                </a:lnTo>
                <a:lnTo>
                  <a:pt x="242" y="537"/>
                </a:lnTo>
                <a:lnTo>
                  <a:pt x="402" y="363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9206" name="Freeform 10"/>
          <p:cNvSpPr>
            <a:spLocks/>
          </p:cNvSpPr>
          <p:nvPr/>
        </p:nvSpPr>
        <p:spPr bwMode="auto">
          <a:xfrm>
            <a:off x="6530975" y="844550"/>
            <a:ext cx="360363" cy="1577975"/>
          </a:xfrm>
          <a:custGeom>
            <a:avLst/>
            <a:gdLst>
              <a:gd name="T0" fmla="*/ 2147483647 w 267"/>
              <a:gd name="T1" fmla="*/ 2147483647 h 1186"/>
              <a:gd name="T2" fmla="*/ 0 w 267"/>
              <a:gd name="T3" fmla="*/ 0 h 1186"/>
              <a:gd name="T4" fmla="*/ 0 w 267"/>
              <a:gd name="T5" fmla="*/ 2147483647 h 1186"/>
              <a:gd name="T6" fmla="*/ 2147483647 w 267"/>
              <a:gd name="T7" fmla="*/ 2147483647 h 1186"/>
              <a:gd name="T8" fmla="*/ 2147483647 w 267"/>
              <a:gd name="T9" fmla="*/ 2147483647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9207" name="Rectangle 23"/>
          <p:cNvSpPr>
            <a:spLocks noChangeArrowheads="1"/>
          </p:cNvSpPr>
          <p:nvPr/>
        </p:nvSpPr>
        <p:spPr bwMode="auto">
          <a:xfrm>
            <a:off x="5307013" y="850900"/>
            <a:ext cx="1296987" cy="15462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400" i="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79208" name="Rectangle 24"/>
          <p:cNvSpPr>
            <a:spLocks noChangeArrowheads="1"/>
          </p:cNvSpPr>
          <p:nvPr/>
        </p:nvSpPr>
        <p:spPr bwMode="auto">
          <a:xfrm>
            <a:off x="5259388" y="922338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 i="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79209" name="Line 25"/>
          <p:cNvSpPr>
            <a:spLocks noChangeShapeType="1"/>
          </p:cNvSpPr>
          <p:nvPr/>
        </p:nvSpPr>
        <p:spPr bwMode="auto">
          <a:xfrm>
            <a:off x="5259388" y="12398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9210" name="Text Box 26"/>
          <p:cNvSpPr txBox="1">
            <a:spLocks noChangeArrowheads="1"/>
          </p:cNvSpPr>
          <p:nvPr/>
        </p:nvSpPr>
        <p:spPr bwMode="auto">
          <a:xfrm>
            <a:off x="5216525" y="889000"/>
            <a:ext cx="13176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application</a:t>
            </a:r>
          </a:p>
          <a:p>
            <a:pPr algn="ctr">
              <a:lnSpc>
                <a:spcPct val="110000"/>
              </a:lnSpc>
            </a:pPr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transport</a:t>
            </a:r>
          </a:p>
          <a:p>
            <a:pPr algn="ctr">
              <a:lnSpc>
                <a:spcPct val="110000"/>
              </a:lnSpc>
            </a:pPr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network</a:t>
            </a:r>
          </a:p>
          <a:p>
            <a:pPr algn="ctr">
              <a:lnSpc>
                <a:spcPct val="110000"/>
              </a:lnSpc>
            </a:pPr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link</a:t>
            </a:r>
          </a:p>
          <a:p>
            <a:pPr algn="ctr">
              <a:lnSpc>
                <a:spcPct val="110000"/>
              </a:lnSpc>
            </a:pPr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physical</a:t>
            </a:r>
          </a:p>
        </p:txBody>
      </p:sp>
      <p:sp>
        <p:nvSpPr>
          <p:cNvPr id="179211" name="Line 27"/>
          <p:cNvSpPr>
            <a:spLocks noChangeShapeType="1"/>
          </p:cNvSpPr>
          <p:nvPr/>
        </p:nvSpPr>
        <p:spPr bwMode="auto">
          <a:xfrm>
            <a:off x="5267325" y="15605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9212" name="Line 28"/>
          <p:cNvSpPr>
            <a:spLocks noChangeShapeType="1"/>
          </p:cNvSpPr>
          <p:nvPr/>
        </p:nvSpPr>
        <p:spPr bwMode="auto">
          <a:xfrm>
            <a:off x="5272088" y="18415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9213" name="Line 29"/>
          <p:cNvSpPr>
            <a:spLocks noChangeShapeType="1"/>
          </p:cNvSpPr>
          <p:nvPr/>
        </p:nvSpPr>
        <p:spPr bwMode="auto">
          <a:xfrm>
            <a:off x="5272088" y="21177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79214" name="Group 88"/>
          <p:cNvGrpSpPr>
            <a:grpSpLocks/>
          </p:cNvGrpSpPr>
          <p:nvPr/>
        </p:nvGrpSpPr>
        <p:grpSpPr bwMode="auto">
          <a:xfrm>
            <a:off x="6716713" y="3525838"/>
            <a:ext cx="1387475" cy="1035050"/>
            <a:chOff x="3601" y="168"/>
            <a:chExt cx="874" cy="652"/>
          </a:xfrm>
        </p:grpSpPr>
        <p:sp>
          <p:nvSpPr>
            <p:cNvPr id="179263" name="Rectangle 89"/>
            <p:cNvSpPr>
              <a:spLocks noChangeArrowheads="1"/>
            </p:cNvSpPr>
            <p:nvPr/>
          </p:nvSpPr>
          <p:spPr bwMode="auto">
            <a:xfrm>
              <a:off x="3658" y="168"/>
              <a:ext cx="817" cy="5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9264" name="Rectangle 90"/>
            <p:cNvSpPr>
              <a:spLocks noChangeArrowheads="1"/>
            </p:cNvSpPr>
            <p:nvPr/>
          </p:nvSpPr>
          <p:spPr bwMode="auto">
            <a:xfrm>
              <a:off x="3628" y="213"/>
              <a:ext cx="802" cy="5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9265" name="Line 91"/>
            <p:cNvSpPr>
              <a:spLocks noChangeShapeType="1"/>
            </p:cNvSpPr>
            <p:nvPr/>
          </p:nvSpPr>
          <p:spPr bwMode="auto">
            <a:xfrm>
              <a:off x="3628" y="413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9266" name="Text Box 92"/>
            <p:cNvSpPr txBox="1">
              <a:spLocks noChangeArrowheads="1"/>
            </p:cNvSpPr>
            <p:nvPr/>
          </p:nvSpPr>
          <p:spPr bwMode="auto">
            <a:xfrm>
              <a:off x="3601" y="192"/>
              <a:ext cx="830" cy="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lang="en-US" sz="1800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network</a:t>
              </a:r>
            </a:p>
            <a:p>
              <a:pPr algn="ctr">
                <a:lnSpc>
                  <a:spcPct val="110000"/>
                </a:lnSpc>
              </a:pPr>
              <a:r>
                <a:rPr lang="en-US" sz="1800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link</a:t>
              </a:r>
            </a:p>
            <a:p>
              <a:pPr algn="ctr">
                <a:lnSpc>
                  <a:spcPct val="110000"/>
                </a:lnSpc>
              </a:pPr>
              <a:r>
                <a:rPr lang="en-US" sz="1800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physical</a:t>
              </a:r>
            </a:p>
          </p:txBody>
        </p:sp>
        <p:sp>
          <p:nvSpPr>
            <p:cNvPr id="179267" name="Line 93"/>
            <p:cNvSpPr>
              <a:spLocks noChangeShapeType="1"/>
            </p:cNvSpPr>
            <p:nvPr/>
          </p:nvSpPr>
          <p:spPr bwMode="auto">
            <a:xfrm>
              <a:off x="3633" y="615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79215" name="Group 94"/>
          <p:cNvGrpSpPr>
            <a:grpSpLocks/>
          </p:cNvGrpSpPr>
          <p:nvPr/>
        </p:nvGrpSpPr>
        <p:grpSpPr bwMode="auto">
          <a:xfrm>
            <a:off x="7054850" y="2100263"/>
            <a:ext cx="1387475" cy="733425"/>
            <a:chOff x="4696" y="597"/>
            <a:chExt cx="874" cy="462"/>
          </a:xfrm>
        </p:grpSpPr>
        <p:sp>
          <p:nvSpPr>
            <p:cNvPr id="179259" name="Rectangle 95"/>
            <p:cNvSpPr>
              <a:spLocks noChangeArrowheads="1"/>
            </p:cNvSpPr>
            <p:nvPr/>
          </p:nvSpPr>
          <p:spPr bwMode="auto">
            <a:xfrm>
              <a:off x="4753" y="597"/>
              <a:ext cx="817" cy="4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9260" name="Rectangle 96"/>
            <p:cNvSpPr>
              <a:spLocks noChangeArrowheads="1"/>
            </p:cNvSpPr>
            <p:nvPr/>
          </p:nvSpPr>
          <p:spPr bwMode="auto">
            <a:xfrm>
              <a:off x="4723" y="642"/>
              <a:ext cx="802" cy="4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9261" name="Line 97"/>
            <p:cNvSpPr>
              <a:spLocks noChangeShapeType="1"/>
            </p:cNvSpPr>
            <p:nvPr/>
          </p:nvSpPr>
          <p:spPr bwMode="auto">
            <a:xfrm>
              <a:off x="4723" y="842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9262" name="Text Box 98"/>
            <p:cNvSpPr txBox="1">
              <a:spLocks noChangeArrowheads="1"/>
            </p:cNvSpPr>
            <p:nvPr/>
          </p:nvSpPr>
          <p:spPr bwMode="auto">
            <a:xfrm>
              <a:off x="4696" y="621"/>
              <a:ext cx="830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lang="en-US" sz="1800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link</a:t>
              </a:r>
            </a:p>
            <a:p>
              <a:pPr algn="ctr">
                <a:lnSpc>
                  <a:spcPct val="110000"/>
                </a:lnSpc>
              </a:pPr>
              <a:r>
                <a:rPr lang="en-US" sz="1800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physical</a:t>
              </a:r>
            </a:p>
          </p:txBody>
        </p:sp>
      </p:grpSp>
      <p:sp>
        <p:nvSpPr>
          <p:cNvPr id="179216" name="Text Box 167"/>
          <p:cNvSpPr txBox="1">
            <a:spLocks noChangeArrowheads="1"/>
          </p:cNvSpPr>
          <p:nvPr/>
        </p:nvSpPr>
        <p:spPr bwMode="auto">
          <a:xfrm>
            <a:off x="5854700" y="3003550"/>
            <a:ext cx="9032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i="0" dirty="0">
                <a:solidFill>
                  <a:srgbClr val="000000"/>
                </a:solidFill>
                <a:latin typeface="Arial" charset="0"/>
                <a:cs typeface="Arial" charset="0"/>
              </a:rPr>
              <a:t>switch</a:t>
            </a:r>
          </a:p>
        </p:txBody>
      </p:sp>
      <p:grpSp>
        <p:nvGrpSpPr>
          <p:cNvPr id="179217" name="Group 39"/>
          <p:cNvGrpSpPr>
            <a:grpSpLocks/>
          </p:cNvGrpSpPr>
          <p:nvPr/>
        </p:nvGrpSpPr>
        <p:grpSpPr bwMode="auto">
          <a:xfrm>
            <a:off x="4408488" y="1562100"/>
            <a:ext cx="962025" cy="304800"/>
            <a:chOff x="1070" y="918"/>
            <a:chExt cx="606" cy="192"/>
          </a:xfrm>
        </p:grpSpPr>
        <p:sp>
          <p:nvSpPr>
            <p:cNvPr id="71738" name="Rectangle 40"/>
            <p:cNvSpPr>
              <a:spLocks noChangeArrowheads="1"/>
            </p:cNvSpPr>
            <p:nvPr/>
          </p:nvSpPr>
          <p:spPr bwMode="auto">
            <a:xfrm>
              <a:off x="1082" y="939"/>
              <a:ext cx="576" cy="1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C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9258" name="Text Box 4"/>
            <p:cNvSpPr txBox="1">
              <a:spLocks noChangeArrowheads="1"/>
            </p:cNvSpPr>
            <p:nvPr/>
          </p:nvSpPr>
          <p:spPr bwMode="auto">
            <a:xfrm>
              <a:off x="1070" y="918"/>
              <a:ext cx="60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i="0" dirty="0">
                  <a:solidFill>
                    <a:srgbClr val="CC0000"/>
                  </a:solidFill>
                  <a:latin typeface="Arial" charset="0"/>
                  <a:cs typeface="Arial" charset="0"/>
                </a:rPr>
                <a:t>datagram</a:t>
              </a:r>
            </a:p>
          </p:txBody>
        </p:sp>
      </p:grpSp>
      <p:sp>
        <p:nvSpPr>
          <p:cNvPr id="179218" name="Rectangle 57"/>
          <p:cNvSpPr>
            <a:spLocks noChangeArrowheads="1"/>
          </p:cNvSpPr>
          <p:nvPr/>
        </p:nvSpPr>
        <p:spPr bwMode="auto">
          <a:xfrm>
            <a:off x="5208588" y="4594225"/>
            <a:ext cx="1296987" cy="15462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400" i="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79219" name="Rectangle 58"/>
          <p:cNvSpPr>
            <a:spLocks noChangeArrowheads="1"/>
          </p:cNvSpPr>
          <p:nvPr/>
        </p:nvSpPr>
        <p:spPr bwMode="auto">
          <a:xfrm>
            <a:off x="5160963" y="4665663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 i="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79220" name="Line 59"/>
          <p:cNvSpPr>
            <a:spLocks noChangeShapeType="1"/>
          </p:cNvSpPr>
          <p:nvPr/>
        </p:nvSpPr>
        <p:spPr bwMode="auto">
          <a:xfrm>
            <a:off x="5160963" y="498316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9221" name="Text Box 60"/>
          <p:cNvSpPr txBox="1">
            <a:spLocks noChangeArrowheads="1"/>
          </p:cNvSpPr>
          <p:nvPr/>
        </p:nvSpPr>
        <p:spPr bwMode="auto">
          <a:xfrm>
            <a:off x="5118100" y="4632325"/>
            <a:ext cx="13176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application</a:t>
            </a:r>
          </a:p>
          <a:p>
            <a:pPr algn="ctr">
              <a:lnSpc>
                <a:spcPct val="110000"/>
              </a:lnSpc>
            </a:pPr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transport</a:t>
            </a:r>
          </a:p>
          <a:p>
            <a:pPr algn="ctr">
              <a:lnSpc>
                <a:spcPct val="110000"/>
              </a:lnSpc>
            </a:pPr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network</a:t>
            </a:r>
          </a:p>
          <a:p>
            <a:pPr algn="ctr">
              <a:lnSpc>
                <a:spcPct val="110000"/>
              </a:lnSpc>
            </a:pPr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link</a:t>
            </a:r>
          </a:p>
          <a:p>
            <a:pPr algn="ctr">
              <a:lnSpc>
                <a:spcPct val="110000"/>
              </a:lnSpc>
            </a:pPr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physical</a:t>
            </a:r>
          </a:p>
        </p:txBody>
      </p:sp>
      <p:sp>
        <p:nvSpPr>
          <p:cNvPr id="179222" name="Line 61"/>
          <p:cNvSpPr>
            <a:spLocks noChangeShapeType="1"/>
          </p:cNvSpPr>
          <p:nvPr/>
        </p:nvSpPr>
        <p:spPr bwMode="auto">
          <a:xfrm>
            <a:off x="5168900" y="53038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9223" name="Line 62"/>
          <p:cNvSpPr>
            <a:spLocks noChangeShapeType="1"/>
          </p:cNvSpPr>
          <p:nvPr/>
        </p:nvSpPr>
        <p:spPr bwMode="auto">
          <a:xfrm>
            <a:off x="5173663" y="55848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9224" name="Line 63"/>
          <p:cNvSpPr>
            <a:spLocks noChangeShapeType="1"/>
          </p:cNvSpPr>
          <p:nvPr/>
        </p:nvSpPr>
        <p:spPr bwMode="auto">
          <a:xfrm>
            <a:off x="5173663" y="586105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9225" name="Freeform 49"/>
          <p:cNvSpPr>
            <a:spLocks/>
          </p:cNvSpPr>
          <p:nvPr/>
        </p:nvSpPr>
        <p:spPr bwMode="auto">
          <a:xfrm>
            <a:off x="6472238" y="4600575"/>
            <a:ext cx="381000" cy="1857375"/>
          </a:xfrm>
          <a:custGeom>
            <a:avLst/>
            <a:gdLst>
              <a:gd name="T0" fmla="*/ 0 w 240"/>
              <a:gd name="T1" fmla="*/ 2147483647 h 1170"/>
              <a:gd name="T2" fmla="*/ 2147483647 w 240"/>
              <a:gd name="T3" fmla="*/ 0 h 1170"/>
              <a:gd name="T4" fmla="*/ 2147483647 w 240"/>
              <a:gd name="T5" fmla="*/ 2147483647 h 1170"/>
              <a:gd name="T6" fmla="*/ 2147483647 w 240"/>
              <a:gd name="T7" fmla="*/ 2147483647 h 1170"/>
              <a:gd name="T8" fmla="*/ 0 w 240"/>
              <a:gd name="T9" fmla="*/ 2147483647 h 1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0" h="1170">
                <a:moveTo>
                  <a:pt x="0" y="960"/>
                </a:moveTo>
                <a:lnTo>
                  <a:pt x="6" y="0"/>
                </a:lnTo>
                <a:lnTo>
                  <a:pt x="240" y="1092"/>
                </a:lnTo>
                <a:lnTo>
                  <a:pt x="168" y="1170"/>
                </a:lnTo>
                <a:lnTo>
                  <a:pt x="0" y="96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grpSp>
        <p:nvGrpSpPr>
          <p:cNvPr id="179226" name="Group 50"/>
          <p:cNvGrpSpPr>
            <a:grpSpLocks/>
          </p:cNvGrpSpPr>
          <p:nvPr/>
        </p:nvGrpSpPr>
        <p:grpSpPr bwMode="auto">
          <a:xfrm>
            <a:off x="4294188" y="1814513"/>
            <a:ext cx="1095375" cy="338137"/>
            <a:chOff x="998" y="1077"/>
            <a:chExt cx="690" cy="213"/>
          </a:xfrm>
        </p:grpSpPr>
        <p:sp>
          <p:nvSpPr>
            <p:cNvPr id="71736" name="Rectangle 51"/>
            <p:cNvSpPr>
              <a:spLocks noChangeArrowheads="1"/>
            </p:cNvSpPr>
            <p:nvPr/>
          </p:nvSpPr>
          <p:spPr bwMode="auto">
            <a:xfrm>
              <a:off x="998" y="1113"/>
              <a:ext cx="690" cy="1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C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9256" name="Text Box 7"/>
            <p:cNvSpPr txBox="1">
              <a:spLocks noChangeArrowheads="1"/>
            </p:cNvSpPr>
            <p:nvPr/>
          </p:nvSpPr>
          <p:spPr bwMode="auto">
            <a:xfrm>
              <a:off x="1107" y="1077"/>
              <a:ext cx="44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i="0" dirty="0">
                  <a:solidFill>
                    <a:srgbClr val="CC0000"/>
                  </a:solidFill>
                  <a:latin typeface="Arial" charset="0"/>
                  <a:cs typeface="Arial" charset="0"/>
                </a:rPr>
                <a:t>frame</a:t>
              </a:r>
            </a:p>
          </p:txBody>
        </p:sp>
      </p:grpSp>
      <p:sp>
        <p:nvSpPr>
          <p:cNvPr id="179227" name="Freeform 53"/>
          <p:cNvSpPr>
            <a:spLocks/>
          </p:cNvSpPr>
          <p:nvPr/>
        </p:nvSpPr>
        <p:spPr bwMode="auto">
          <a:xfrm>
            <a:off x="5281613" y="723900"/>
            <a:ext cx="2924175" cy="5314950"/>
          </a:xfrm>
          <a:custGeom>
            <a:avLst/>
            <a:gdLst>
              <a:gd name="T0" fmla="*/ 2147483647 w 1842"/>
              <a:gd name="T1" fmla="*/ 0 h 3348"/>
              <a:gd name="T2" fmla="*/ 2147483647 w 1842"/>
              <a:gd name="T3" fmla="*/ 2147483647 h 3348"/>
              <a:gd name="T4" fmla="*/ 2147483647 w 1842"/>
              <a:gd name="T5" fmla="*/ 2147483647 h 3348"/>
              <a:gd name="T6" fmla="*/ 2147483647 w 1842"/>
              <a:gd name="T7" fmla="*/ 2147483647 h 3348"/>
              <a:gd name="T8" fmla="*/ 2147483647 w 1842"/>
              <a:gd name="T9" fmla="*/ 2147483647 h 3348"/>
              <a:gd name="T10" fmla="*/ 2147483647 w 1842"/>
              <a:gd name="T11" fmla="*/ 2147483647 h 3348"/>
              <a:gd name="T12" fmla="*/ 2147483647 w 1842"/>
              <a:gd name="T13" fmla="*/ 2147483647 h 3348"/>
              <a:gd name="T14" fmla="*/ 2147483647 w 1842"/>
              <a:gd name="T15" fmla="*/ 2147483647 h 3348"/>
              <a:gd name="T16" fmla="*/ 2147483647 w 1842"/>
              <a:gd name="T17" fmla="*/ 2147483647 h 3348"/>
              <a:gd name="T18" fmla="*/ 2147483647 w 1842"/>
              <a:gd name="T19" fmla="*/ 2147483647 h 3348"/>
              <a:gd name="T20" fmla="*/ 2147483647 w 1842"/>
              <a:gd name="T21" fmla="*/ 2147483647 h 3348"/>
              <a:gd name="T22" fmla="*/ 2147483647 w 1842"/>
              <a:gd name="T23" fmla="*/ 2147483647 h 3348"/>
              <a:gd name="T24" fmla="*/ 0 w 1842"/>
              <a:gd name="T25" fmla="*/ 2147483647 h 334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842" h="3348">
                <a:moveTo>
                  <a:pt x="132" y="0"/>
                </a:moveTo>
                <a:lnTo>
                  <a:pt x="138" y="1200"/>
                </a:lnTo>
                <a:lnTo>
                  <a:pt x="1326" y="1200"/>
                </a:lnTo>
                <a:lnTo>
                  <a:pt x="1326" y="948"/>
                </a:lnTo>
                <a:lnTo>
                  <a:pt x="1830" y="948"/>
                </a:lnTo>
                <a:lnTo>
                  <a:pt x="1842" y="2496"/>
                </a:lnTo>
                <a:lnTo>
                  <a:pt x="1656" y="2340"/>
                </a:lnTo>
                <a:lnTo>
                  <a:pt x="1644" y="1896"/>
                </a:lnTo>
                <a:lnTo>
                  <a:pt x="1248" y="1902"/>
                </a:lnTo>
                <a:lnTo>
                  <a:pt x="1230" y="2430"/>
                </a:lnTo>
                <a:lnTo>
                  <a:pt x="774" y="3348"/>
                </a:lnTo>
                <a:lnTo>
                  <a:pt x="6" y="3348"/>
                </a:lnTo>
                <a:lnTo>
                  <a:pt x="0" y="2226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grpSp>
        <p:nvGrpSpPr>
          <p:cNvPr id="179228" name="Group 54"/>
          <p:cNvGrpSpPr>
            <a:grpSpLocks/>
          </p:cNvGrpSpPr>
          <p:nvPr/>
        </p:nvGrpSpPr>
        <p:grpSpPr bwMode="auto">
          <a:xfrm>
            <a:off x="8066088" y="2166938"/>
            <a:ext cx="1095375" cy="338137"/>
            <a:chOff x="998" y="1077"/>
            <a:chExt cx="690" cy="213"/>
          </a:xfrm>
        </p:grpSpPr>
        <p:sp>
          <p:nvSpPr>
            <p:cNvPr id="71734" name="Rectangle 55"/>
            <p:cNvSpPr>
              <a:spLocks noChangeArrowheads="1"/>
            </p:cNvSpPr>
            <p:nvPr/>
          </p:nvSpPr>
          <p:spPr bwMode="auto">
            <a:xfrm>
              <a:off x="998" y="1113"/>
              <a:ext cx="690" cy="1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C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9254" name="Text Box 7"/>
            <p:cNvSpPr txBox="1">
              <a:spLocks noChangeArrowheads="1"/>
            </p:cNvSpPr>
            <p:nvPr/>
          </p:nvSpPr>
          <p:spPr bwMode="auto">
            <a:xfrm>
              <a:off x="1107" y="1077"/>
              <a:ext cx="44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i="0" dirty="0">
                  <a:solidFill>
                    <a:srgbClr val="CC0000"/>
                  </a:solidFill>
                  <a:latin typeface="Arial" charset="0"/>
                  <a:cs typeface="Arial" charset="0"/>
                </a:rPr>
                <a:t>frame</a:t>
              </a:r>
            </a:p>
          </p:txBody>
        </p:sp>
      </p:grpSp>
      <p:grpSp>
        <p:nvGrpSpPr>
          <p:cNvPr id="179229" name="Group 57"/>
          <p:cNvGrpSpPr>
            <a:grpSpLocks/>
          </p:cNvGrpSpPr>
          <p:nvPr/>
        </p:nvGrpSpPr>
        <p:grpSpPr bwMode="auto">
          <a:xfrm>
            <a:off x="7742238" y="3919538"/>
            <a:ext cx="1095375" cy="338137"/>
            <a:chOff x="998" y="1077"/>
            <a:chExt cx="690" cy="213"/>
          </a:xfrm>
        </p:grpSpPr>
        <p:sp>
          <p:nvSpPr>
            <p:cNvPr id="71732" name="Rectangle 58"/>
            <p:cNvSpPr>
              <a:spLocks noChangeArrowheads="1"/>
            </p:cNvSpPr>
            <p:nvPr/>
          </p:nvSpPr>
          <p:spPr bwMode="auto">
            <a:xfrm>
              <a:off x="998" y="1113"/>
              <a:ext cx="690" cy="1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C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9252" name="Text Box 7"/>
            <p:cNvSpPr txBox="1">
              <a:spLocks noChangeArrowheads="1"/>
            </p:cNvSpPr>
            <p:nvPr/>
          </p:nvSpPr>
          <p:spPr bwMode="auto">
            <a:xfrm>
              <a:off x="1107" y="1077"/>
              <a:ext cx="44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i="0" dirty="0">
                  <a:solidFill>
                    <a:srgbClr val="CC0000"/>
                  </a:solidFill>
                  <a:latin typeface="Arial" charset="0"/>
                  <a:cs typeface="Arial" charset="0"/>
                </a:rPr>
                <a:t>frame</a:t>
              </a:r>
            </a:p>
          </p:txBody>
        </p:sp>
      </p:grpSp>
      <p:grpSp>
        <p:nvGrpSpPr>
          <p:cNvPr id="179230" name="Group 60"/>
          <p:cNvGrpSpPr>
            <a:grpSpLocks/>
          </p:cNvGrpSpPr>
          <p:nvPr/>
        </p:nvGrpSpPr>
        <p:grpSpPr bwMode="auto">
          <a:xfrm>
            <a:off x="7808913" y="3638550"/>
            <a:ext cx="962025" cy="304800"/>
            <a:chOff x="1070" y="918"/>
            <a:chExt cx="606" cy="192"/>
          </a:xfrm>
        </p:grpSpPr>
        <p:sp>
          <p:nvSpPr>
            <p:cNvPr id="71730" name="Rectangle 61"/>
            <p:cNvSpPr>
              <a:spLocks noChangeArrowheads="1"/>
            </p:cNvSpPr>
            <p:nvPr/>
          </p:nvSpPr>
          <p:spPr bwMode="auto">
            <a:xfrm>
              <a:off x="1082" y="939"/>
              <a:ext cx="576" cy="1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C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9250" name="Text Box 4"/>
            <p:cNvSpPr txBox="1">
              <a:spLocks noChangeArrowheads="1"/>
            </p:cNvSpPr>
            <p:nvPr/>
          </p:nvSpPr>
          <p:spPr bwMode="auto">
            <a:xfrm>
              <a:off x="1070" y="918"/>
              <a:ext cx="60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i="0" dirty="0">
                  <a:solidFill>
                    <a:srgbClr val="CC0000"/>
                  </a:solidFill>
                  <a:latin typeface="Arial" charset="0"/>
                  <a:cs typeface="Arial" charset="0"/>
                </a:rPr>
                <a:t>datagram</a:t>
              </a:r>
            </a:p>
          </p:txBody>
        </p:sp>
      </p:grpSp>
      <p:sp>
        <p:nvSpPr>
          <p:cNvPr id="179231" name="Freeform 63"/>
          <p:cNvSpPr>
            <a:spLocks/>
          </p:cNvSpPr>
          <p:nvPr/>
        </p:nvSpPr>
        <p:spPr bwMode="auto">
          <a:xfrm>
            <a:off x="6424613" y="3533775"/>
            <a:ext cx="361950" cy="923925"/>
          </a:xfrm>
          <a:custGeom>
            <a:avLst/>
            <a:gdLst>
              <a:gd name="T0" fmla="*/ 2147483647 w 228"/>
              <a:gd name="T1" fmla="*/ 0 h 582"/>
              <a:gd name="T2" fmla="*/ 2147483647 w 228"/>
              <a:gd name="T3" fmla="*/ 2147483647 h 582"/>
              <a:gd name="T4" fmla="*/ 2147483647 w 228"/>
              <a:gd name="T5" fmla="*/ 2147483647 h 582"/>
              <a:gd name="T6" fmla="*/ 0 w 228"/>
              <a:gd name="T7" fmla="*/ 2147483647 h 582"/>
              <a:gd name="T8" fmla="*/ 2147483647 w 228"/>
              <a:gd name="T9" fmla="*/ 0 h 5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8" h="582">
                <a:moveTo>
                  <a:pt x="228" y="0"/>
                </a:moveTo>
                <a:lnTo>
                  <a:pt x="228" y="582"/>
                </a:lnTo>
                <a:lnTo>
                  <a:pt x="12" y="360"/>
                </a:lnTo>
                <a:lnTo>
                  <a:pt x="0" y="222"/>
                </a:lnTo>
                <a:lnTo>
                  <a:pt x="228" y="0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000099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grpSp>
        <p:nvGrpSpPr>
          <p:cNvPr id="179232" name="Group 44"/>
          <p:cNvGrpSpPr>
            <a:grpSpLocks/>
          </p:cNvGrpSpPr>
          <p:nvPr/>
        </p:nvGrpSpPr>
        <p:grpSpPr bwMode="auto">
          <a:xfrm>
            <a:off x="6481763" y="1347788"/>
            <a:ext cx="762000" cy="693737"/>
            <a:chOff x="-44" y="1473"/>
            <a:chExt cx="981" cy="1105"/>
          </a:xfrm>
        </p:grpSpPr>
        <p:pic>
          <p:nvPicPr>
            <p:cNvPr id="17924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924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79233" name="Group 44"/>
          <p:cNvGrpSpPr>
            <a:grpSpLocks/>
          </p:cNvGrpSpPr>
          <p:nvPr/>
        </p:nvGrpSpPr>
        <p:grpSpPr bwMode="auto">
          <a:xfrm>
            <a:off x="6461125" y="6002338"/>
            <a:ext cx="762000" cy="693737"/>
            <a:chOff x="-44" y="1473"/>
            <a:chExt cx="981" cy="1105"/>
          </a:xfrm>
        </p:grpSpPr>
        <p:pic>
          <p:nvPicPr>
            <p:cNvPr id="17924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924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71715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463" y="2671763"/>
            <a:ext cx="877887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79236" name="Picture 23" descr="underline_base"/>
          <p:cNvPicPr>
            <a:picLocks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8477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63</a:t>
            </a:fld>
            <a:endParaRPr lang="en-US" sz="1200" dirty="0">
              <a:latin typeface="Tahoma" charset="0"/>
            </a:endParaRPr>
          </a:p>
        </p:txBody>
      </p:sp>
      <p:sp>
        <p:nvSpPr>
          <p:cNvPr id="7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grpSp>
        <p:nvGrpSpPr>
          <p:cNvPr id="71" name="Group 347"/>
          <p:cNvGrpSpPr>
            <a:grpSpLocks/>
          </p:cNvGrpSpPr>
          <p:nvPr/>
        </p:nvGrpSpPr>
        <p:grpSpPr bwMode="auto">
          <a:xfrm>
            <a:off x="5807754" y="3834926"/>
            <a:ext cx="781085" cy="431171"/>
            <a:chOff x="1871277" y="1576300"/>
            <a:chExt cx="1128371" cy="437861"/>
          </a:xfrm>
        </p:grpSpPr>
        <p:sp>
          <p:nvSpPr>
            <p:cNvPr id="72" name="Oval 7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74" name="Oval 7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75" name="Freeform 7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76" name="Freeform 7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77" name="Freeform 7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78" name="Freeform 7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79" name="Straight Connector 78"/>
            <p:cNvCxnSpPr>
              <a:endCxn id="7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192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8" name="Freeform 81"/>
          <p:cNvSpPr>
            <a:spLocks/>
          </p:cNvSpPr>
          <p:nvPr/>
        </p:nvSpPr>
        <p:spPr bwMode="auto">
          <a:xfrm rot="5400000">
            <a:off x="1193801" y="808038"/>
            <a:ext cx="2789237" cy="4313238"/>
          </a:xfrm>
          <a:custGeom>
            <a:avLst/>
            <a:gdLst>
              <a:gd name="T0" fmla="*/ 2147483647 w 10000"/>
              <a:gd name="T1" fmla="*/ 2147483647 h 9831"/>
              <a:gd name="T2" fmla="*/ 2147483647 w 10000"/>
              <a:gd name="T3" fmla="*/ 2147483647 h 9831"/>
              <a:gd name="T4" fmla="*/ 2147483647 w 10000"/>
              <a:gd name="T5" fmla="*/ 2147483647 h 9831"/>
              <a:gd name="T6" fmla="*/ 2147483647 w 10000"/>
              <a:gd name="T7" fmla="*/ 2147483647 h 9831"/>
              <a:gd name="T8" fmla="*/ 2147483647 w 10000"/>
              <a:gd name="T9" fmla="*/ 2147483647 h 9831"/>
              <a:gd name="T10" fmla="*/ 2147483647 w 10000"/>
              <a:gd name="T11" fmla="*/ 2147483647 h 9831"/>
              <a:gd name="T12" fmla="*/ 2147483647 w 10000"/>
              <a:gd name="T13" fmla="*/ 2147483647 h 9831"/>
              <a:gd name="T14" fmla="*/ 2147483647 w 10000"/>
              <a:gd name="T15" fmla="*/ 2147483647 h 9831"/>
              <a:gd name="T16" fmla="*/ 2147483647 w 10000"/>
              <a:gd name="T17" fmla="*/ 2147483647 h 9831"/>
              <a:gd name="T18" fmla="*/ 2147483647 w 10000"/>
              <a:gd name="T19" fmla="*/ 2147483647 h 9831"/>
              <a:gd name="T20" fmla="*/ 2147483647 w 10000"/>
              <a:gd name="T21" fmla="*/ 2147483647 h 9831"/>
              <a:gd name="T22" fmla="*/ 2147483647 w 10000"/>
              <a:gd name="T23" fmla="*/ 2147483647 h 983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0000" h="9831">
                <a:moveTo>
                  <a:pt x="3018" y="119"/>
                </a:moveTo>
                <a:cubicBezTo>
                  <a:pt x="2111" y="198"/>
                  <a:pt x="1047" y="-39"/>
                  <a:pt x="545" y="518"/>
                </a:cubicBezTo>
                <a:cubicBezTo>
                  <a:pt x="43" y="1076"/>
                  <a:pt x="40" y="2518"/>
                  <a:pt x="8" y="3464"/>
                </a:cubicBezTo>
                <a:cubicBezTo>
                  <a:pt x="-24" y="4411"/>
                  <a:pt x="32" y="5681"/>
                  <a:pt x="354" y="6198"/>
                </a:cubicBezTo>
                <a:cubicBezTo>
                  <a:pt x="677" y="6715"/>
                  <a:pt x="1127" y="6126"/>
                  <a:pt x="1947" y="6568"/>
                </a:cubicBezTo>
                <a:cubicBezTo>
                  <a:pt x="2769" y="7010"/>
                  <a:pt x="4247" y="8310"/>
                  <a:pt x="5285" y="8849"/>
                </a:cubicBezTo>
                <a:cubicBezTo>
                  <a:pt x="6321" y="9388"/>
                  <a:pt x="7408" y="9963"/>
                  <a:pt x="8172" y="9805"/>
                </a:cubicBezTo>
                <a:cubicBezTo>
                  <a:pt x="8934" y="9645"/>
                  <a:pt x="9588" y="8930"/>
                  <a:pt x="9864" y="7895"/>
                </a:cubicBezTo>
                <a:cubicBezTo>
                  <a:pt x="10140" y="6857"/>
                  <a:pt x="9927" y="4774"/>
                  <a:pt x="9830" y="3590"/>
                </a:cubicBezTo>
                <a:cubicBezTo>
                  <a:pt x="9733" y="2406"/>
                  <a:pt x="10004" y="1276"/>
                  <a:pt x="9282" y="788"/>
                </a:cubicBezTo>
                <a:cubicBezTo>
                  <a:pt x="8561" y="302"/>
                  <a:pt x="7028" y="160"/>
                  <a:pt x="5984" y="49"/>
                </a:cubicBezTo>
                <a:cubicBezTo>
                  <a:pt x="4940" y="-62"/>
                  <a:pt x="3924" y="41"/>
                  <a:pt x="3018" y="119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2717" name="Line 33"/>
          <p:cNvSpPr>
            <a:spLocks noChangeShapeType="1"/>
          </p:cNvSpPr>
          <p:nvPr/>
        </p:nvSpPr>
        <p:spPr bwMode="auto">
          <a:xfrm flipH="1">
            <a:off x="1325563" y="2581275"/>
            <a:ext cx="11811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718" name="Line 34"/>
          <p:cNvSpPr>
            <a:spLocks noChangeShapeType="1"/>
          </p:cNvSpPr>
          <p:nvPr/>
        </p:nvSpPr>
        <p:spPr bwMode="auto">
          <a:xfrm>
            <a:off x="2617788" y="2573338"/>
            <a:ext cx="0" cy="946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719" name="Line 35"/>
          <p:cNvSpPr>
            <a:spLocks noChangeShapeType="1"/>
          </p:cNvSpPr>
          <p:nvPr/>
        </p:nvSpPr>
        <p:spPr bwMode="auto">
          <a:xfrm flipH="1" flipV="1">
            <a:off x="2728913" y="2530475"/>
            <a:ext cx="1063625" cy="1047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720" name="Line 59"/>
          <p:cNvSpPr>
            <a:spLocks noChangeShapeType="1"/>
          </p:cNvSpPr>
          <p:nvPr/>
        </p:nvSpPr>
        <p:spPr bwMode="auto">
          <a:xfrm flipV="1">
            <a:off x="2789238" y="2132013"/>
            <a:ext cx="706437" cy="274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721" name="Line 60"/>
          <p:cNvSpPr>
            <a:spLocks noChangeShapeType="1"/>
          </p:cNvSpPr>
          <p:nvPr/>
        </p:nvSpPr>
        <p:spPr bwMode="auto">
          <a:xfrm flipV="1">
            <a:off x="2670175" y="1924050"/>
            <a:ext cx="385763" cy="490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722" name="Line 77"/>
          <p:cNvSpPr>
            <a:spLocks noChangeShapeType="1"/>
          </p:cNvSpPr>
          <p:nvPr/>
        </p:nvSpPr>
        <p:spPr bwMode="auto">
          <a:xfrm>
            <a:off x="2038350" y="2024063"/>
            <a:ext cx="498475" cy="415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723" name="Line 78"/>
          <p:cNvSpPr>
            <a:spLocks noChangeShapeType="1"/>
          </p:cNvSpPr>
          <p:nvPr/>
        </p:nvSpPr>
        <p:spPr bwMode="auto">
          <a:xfrm flipH="1">
            <a:off x="1235075" y="1957388"/>
            <a:ext cx="490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724" name="Line 20"/>
          <p:cNvSpPr>
            <a:spLocks noChangeShapeType="1"/>
          </p:cNvSpPr>
          <p:nvPr/>
        </p:nvSpPr>
        <p:spPr bwMode="auto">
          <a:xfrm flipH="1">
            <a:off x="928688" y="3463925"/>
            <a:ext cx="320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725" name="Line 21"/>
          <p:cNvSpPr>
            <a:spLocks noChangeShapeType="1"/>
          </p:cNvSpPr>
          <p:nvPr/>
        </p:nvSpPr>
        <p:spPr bwMode="auto">
          <a:xfrm flipH="1">
            <a:off x="1152525" y="3494088"/>
            <a:ext cx="157163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726" name="Line 22"/>
          <p:cNvSpPr>
            <a:spLocks noChangeShapeType="1"/>
          </p:cNvSpPr>
          <p:nvPr/>
        </p:nvSpPr>
        <p:spPr bwMode="auto">
          <a:xfrm>
            <a:off x="1393825" y="3513138"/>
            <a:ext cx="42863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81269" name="Group 44"/>
          <p:cNvGrpSpPr>
            <a:grpSpLocks/>
          </p:cNvGrpSpPr>
          <p:nvPr/>
        </p:nvGrpSpPr>
        <p:grpSpPr bwMode="auto">
          <a:xfrm>
            <a:off x="666187" y="3337113"/>
            <a:ext cx="328359" cy="310623"/>
            <a:chOff x="-44" y="1473"/>
            <a:chExt cx="981" cy="1105"/>
          </a:xfrm>
        </p:grpSpPr>
        <p:pic>
          <p:nvPicPr>
            <p:cNvPr id="18139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9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1270" name="Group 44"/>
          <p:cNvGrpSpPr>
            <a:grpSpLocks/>
          </p:cNvGrpSpPr>
          <p:nvPr/>
        </p:nvGrpSpPr>
        <p:grpSpPr bwMode="auto">
          <a:xfrm>
            <a:off x="900729" y="3632280"/>
            <a:ext cx="328359" cy="310623"/>
            <a:chOff x="-44" y="1473"/>
            <a:chExt cx="981" cy="1105"/>
          </a:xfrm>
        </p:grpSpPr>
        <p:pic>
          <p:nvPicPr>
            <p:cNvPr id="18139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9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1271" name="Group 44"/>
          <p:cNvGrpSpPr>
            <a:grpSpLocks/>
          </p:cNvGrpSpPr>
          <p:nvPr/>
        </p:nvGrpSpPr>
        <p:grpSpPr bwMode="auto">
          <a:xfrm>
            <a:off x="1205633" y="3651958"/>
            <a:ext cx="328359" cy="310623"/>
            <a:chOff x="-44" y="1473"/>
            <a:chExt cx="981" cy="1105"/>
          </a:xfrm>
        </p:grpSpPr>
        <p:pic>
          <p:nvPicPr>
            <p:cNvPr id="181393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94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72730" name="Line 21"/>
          <p:cNvSpPr>
            <a:spLocks noChangeShapeType="1"/>
          </p:cNvSpPr>
          <p:nvPr/>
        </p:nvSpPr>
        <p:spPr bwMode="auto">
          <a:xfrm>
            <a:off x="1520825" y="3468688"/>
            <a:ext cx="219075" cy="196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731" name="Line 22"/>
          <p:cNvSpPr>
            <a:spLocks noChangeShapeType="1"/>
          </p:cNvSpPr>
          <p:nvPr/>
        </p:nvSpPr>
        <p:spPr bwMode="auto">
          <a:xfrm flipH="1">
            <a:off x="1654175" y="3787775"/>
            <a:ext cx="69850" cy="188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732" name="Line 22"/>
          <p:cNvSpPr>
            <a:spLocks noChangeShapeType="1"/>
          </p:cNvSpPr>
          <p:nvPr/>
        </p:nvSpPr>
        <p:spPr bwMode="auto">
          <a:xfrm>
            <a:off x="1889125" y="3794125"/>
            <a:ext cx="41275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733" name="Line 20"/>
          <p:cNvSpPr>
            <a:spLocks noChangeShapeType="1"/>
          </p:cNvSpPr>
          <p:nvPr/>
        </p:nvSpPr>
        <p:spPr bwMode="auto">
          <a:xfrm flipH="1">
            <a:off x="1828800" y="3717925"/>
            <a:ext cx="320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81276" name="Group 44"/>
          <p:cNvGrpSpPr>
            <a:grpSpLocks/>
          </p:cNvGrpSpPr>
          <p:nvPr/>
        </p:nvGrpSpPr>
        <p:grpSpPr bwMode="auto">
          <a:xfrm>
            <a:off x="1439164" y="3892842"/>
            <a:ext cx="328359" cy="310623"/>
            <a:chOff x="-44" y="1473"/>
            <a:chExt cx="981" cy="1105"/>
          </a:xfrm>
        </p:grpSpPr>
        <p:pic>
          <p:nvPicPr>
            <p:cNvPr id="181391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92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1277" name="Group 44"/>
          <p:cNvGrpSpPr>
            <a:grpSpLocks/>
          </p:cNvGrpSpPr>
          <p:nvPr/>
        </p:nvGrpSpPr>
        <p:grpSpPr bwMode="auto">
          <a:xfrm>
            <a:off x="1703023" y="3936948"/>
            <a:ext cx="328359" cy="310623"/>
            <a:chOff x="-44" y="1473"/>
            <a:chExt cx="981" cy="1105"/>
          </a:xfrm>
        </p:grpSpPr>
        <p:pic>
          <p:nvPicPr>
            <p:cNvPr id="181389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90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72736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925" y="3365500"/>
            <a:ext cx="390525" cy="19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72737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313" y="3633788"/>
            <a:ext cx="392112" cy="19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81280" name="Group 44"/>
          <p:cNvGrpSpPr>
            <a:grpSpLocks/>
          </p:cNvGrpSpPr>
          <p:nvPr/>
        </p:nvGrpSpPr>
        <p:grpSpPr bwMode="auto">
          <a:xfrm>
            <a:off x="1948686" y="3587498"/>
            <a:ext cx="328359" cy="310623"/>
            <a:chOff x="-44" y="1473"/>
            <a:chExt cx="981" cy="1105"/>
          </a:xfrm>
        </p:grpSpPr>
        <p:pic>
          <p:nvPicPr>
            <p:cNvPr id="18138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8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72739" name="Line 20"/>
          <p:cNvSpPr>
            <a:spLocks noChangeShapeType="1"/>
          </p:cNvSpPr>
          <p:nvPr/>
        </p:nvSpPr>
        <p:spPr bwMode="auto">
          <a:xfrm flipH="1">
            <a:off x="3363913" y="3636963"/>
            <a:ext cx="320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740" name="Line 21"/>
          <p:cNvSpPr>
            <a:spLocks noChangeShapeType="1"/>
          </p:cNvSpPr>
          <p:nvPr/>
        </p:nvSpPr>
        <p:spPr bwMode="auto">
          <a:xfrm flipH="1">
            <a:off x="3587750" y="3667125"/>
            <a:ext cx="157163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741" name="Line 22"/>
          <p:cNvSpPr>
            <a:spLocks noChangeShapeType="1"/>
          </p:cNvSpPr>
          <p:nvPr/>
        </p:nvSpPr>
        <p:spPr bwMode="auto">
          <a:xfrm>
            <a:off x="3829050" y="3686175"/>
            <a:ext cx="42863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81284" name="Group 44"/>
          <p:cNvGrpSpPr>
            <a:grpSpLocks/>
          </p:cNvGrpSpPr>
          <p:nvPr/>
        </p:nvGrpSpPr>
        <p:grpSpPr bwMode="auto">
          <a:xfrm>
            <a:off x="3186502" y="3516927"/>
            <a:ext cx="328359" cy="310623"/>
            <a:chOff x="-44" y="1473"/>
            <a:chExt cx="981" cy="1105"/>
          </a:xfrm>
        </p:grpSpPr>
        <p:pic>
          <p:nvPicPr>
            <p:cNvPr id="18138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8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1285" name="Group 44"/>
          <p:cNvGrpSpPr>
            <a:grpSpLocks/>
          </p:cNvGrpSpPr>
          <p:nvPr/>
        </p:nvGrpSpPr>
        <p:grpSpPr bwMode="auto">
          <a:xfrm>
            <a:off x="3336123" y="3805310"/>
            <a:ext cx="328359" cy="310623"/>
            <a:chOff x="-44" y="1473"/>
            <a:chExt cx="981" cy="1105"/>
          </a:xfrm>
        </p:grpSpPr>
        <p:pic>
          <p:nvPicPr>
            <p:cNvPr id="181383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84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1286" name="Group 44"/>
          <p:cNvGrpSpPr>
            <a:grpSpLocks/>
          </p:cNvGrpSpPr>
          <p:nvPr/>
        </p:nvGrpSpPr>
        <p:grpSpPr bwMode="auto">
          <a:xfrm>
            <a:off x="3641028" y="3824987"/>
            <a:ext cx="328359" cy="310623"/>
            <a:chOff x="-44" y="1473"/>
            <a:chExt cx="981" cy="1105"/>
          </a:xfrm>
        </p:grpSpPr>
        <p:pic>
          <p:nvPicPr>
            <p:cNvPr id="181381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82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72745" name="Line 20"/>
          <p:cNvSpPr>
            <a:spLocks noChangeShapeType="1"/>
          </p:cNvSpPr>
          <p:nvPr/>
        </p:nvSpPr>
        <p:spPr bwMode="auto">
          <a:xfrm flipH="1" flipV="1">
            <a:off x="2773363" y="3667125"/>
            <a:ext cx="349250" cy="201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746" name="Line 21"/>
          <p:cNvSpPr>
            <a:spLocks noChangeShapeType="1"/>
          </p:cNvSpPr>
          <p:nvPr/>
        </p:nvSpPr>
        <p:spPr bwMode="auto">
          <a:xfrm flipH="1">
            <a:off x="2505075" y="3636963"/>
            <a:ext cx="157163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747" name="Line 22"/>
          <p:cNvSpPr>
            <a:spLocks noChangeShapeType="1"/>
          </p:cNvSpPr>
          <p:nvPr/>
        </p:nvSpPr>
        <p:spPr bwMode="auto">
          <a:xfrm>
            <a:off x="2746375" y="3656013"/>
            <a:ext cx="42863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81290" name="Group 44"/>
          <p:cNvGrpSpPr>
            <a:grpSpLocks/>
          </p:cNvGrpSpPr>
          <p:nvPr/>
        </p:nvGrpSpPr>
        <p:grpSpPr bwMode="auto">
          <a:xfrm>
            <a:off x="2855919" y="3771381"/>
            <a:ext cx="328359" cy="310623"/>
            <a:chOff x="-44" y="1473"/>
            <a:chExt cx="981" cy="1105"/>
          </a:xfrm>
        </p:grpSpPr>
        <p:pic>
          <p:nvPicPr>
            <p:cNvPr id="181379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80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1291" name="Group 44"/>
          <p:cNvGrpSpPr>
            <a:grpSpLocks/>
          </p:cNvGrpSpPr>
          <p:nvPr/>
        </p:nvGrpSpPr>
        <p:grpSpPr bwMode="auto">
          <a:xfrm>
            <a:off x="2253389" y="3774775"/>
            <a:ext cx="328359" cy="310623"/>
            <a:chOff x="-44" y="1473"/>
            <a:chExt cx="981" cy="1105"/>
          </a:xfrm>
        </p:grpSpPr>
        <p:pic>
          <p:nvPicPr>
            <p:cNvPr id="18137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7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1292" name="Group 44"/>
          <p:cNvGrpSpPr>
            <a:grpSpLocks/>
          </p:cNvGrpSpPr>
          <p:nvPr/>
        </p:nvGrpSpPr>
        <p:grpSpPr bwMode="auto">
          <a:xfrm>
            <a:off x="2558293" y="3794453"/>
            <a:ext cx="328359" cy="310623"/>
            <a:chOff x="-44" y="1473"/>
            <a:chExt cx="981" cy="1105"/>
          </a:xfrm>
        </p:grpSpPr>
        <p:pic>
          <p:nvPicPr>
            <p:cNvPr id="18137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7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72751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475" y="3508375"/>
            <a:ext cx="392113" cy="19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2752" name="Line 20"/>
          <p:cNvSpPr>
            <a:spLocks noChangeShapeType="1"/>
          </p:cNvSpPr>
          <p:nvPr/>
        </p:nvSpPr>
        <p:spPr bwMode="auto">
          <a:xfrm flipH="1">
            <a:off x="3846513" y="3687763"/>
            <a:ext cx="320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72753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150" y="3538538"/>
            <a:ext cx="392113" cy="19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81296" name="Group 44"/>
          <p:cNvGrpSpPr>
            <a:grpSpLocks/>
          </p:cNvGrpSpPr>
          <p:nvPr/>
        </p:nvGrpSpPr>
        <p:grpSpPr bwMode="auto">
          <a:xfrm>
            <a:off x="3941686" y="3547462"/>
            <a:ext cx="328359" cy="310623"/>
            <a:chOff x="-44" y="1473"/>
            <a:chExt cx="981" cy="1105"/>
          </a:xfrm>
        </p:grpSpPr>
        <p:pic>
          <p:nvPicPr>
            <p:cNvPr id="181373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74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72755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138" y="2371725"/>
            <a:ext cx="539750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81298" name="Group 906"/>
          <p:cNvGrpSpPr>
            <a:grpSpLocks/>
          </p:cNvGrpSpPr>
          <p:nvPr/>
        </p:nvGrpSpPr>
        <p:grpSpPr bwMode="auto">
          <a:xfrm>
            <a:off x="3049940" y="1757677"/>
            <a:ext cx="211953" cy="373659"/>
            <a:chOff x="4140" y="429"/>
            <a:chExt cx="1425" cy="2396"/>
          </a:xfrm>
        </p:grpSpPr>
        <p:sp>
          <p:nvSpPr>
            <p:cNvPr id="181341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00" name="Rectangle 908"/>
            <p:cNvSpPr>
              <a:spLocks noChangeArrowheads="1"/>
            </p:cNvSpPr>
            <p:nvPr/>
          </p:nvSpPr>
          <p:spPr bwMode="auto">
            <a:xfrm>
              <a:off x="4202" y="427"/>
              <a:ext cx="1057" cy="2290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1343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1344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03" name="Rectangle 911"/>
            <p:cNvSpPr>
              <a:spLocks noChangeArrowheads="1"/>
            </p:cNvSpPr>
            <p:nvPr/>
          </p:nvSpPr>
          <p:spPr bwMode="auto">
            <a:xfrm>
              <a:off x="4212" y="692"/>
              <a:ext cx="598" cy="5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1346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2829" name="AutoShape 913"/>
              <p:cNvSpPr>
                <a:spLocks noChangeArrowheads="1"/>
              </p:cNvSpPr>
              <p:nvPr/>
            </p:nvSpPr>
            <p:spPr bwMode="auto">
              <a:xfrm>
                <a:off x="610" y="2571"/>
                <a:ext cx="733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2830" name="AutoShape 914"/>
              <p:cNvSpPr>
                <a:spLocks noChangeArrowheads="1"/>
              </p:cNvSpPr>
              <p:nvPr/>
            </p:nvSpPr>
            <p:spPr bwMode="auto">
              <a:xfrm>
                <a:off x="624" y="2591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72805" name="Rectangle 915"/>
            <p:cNvSpPr>
              <a:spLocks noChangeArrowheads="1"/>
            </p:cNvSpPr>
            <p:nvPr/>
          </p:nvSpPr>
          <p:spPr bwMode="auto">
            <a:xfrm>
              <a:off x="4223" y="1017"/>
              <a:ext cx="598" cy="5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1348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2827" name="AutoShape 917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72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2828" name="AutoShape 918"/>
              <p:cNvSpPr>
                <a:spLocks noChangeArrowheads="1"/>
              </p:cNvSpPr>
              <p:nvPr/>
            </p:nvSpPr>
            <p:spPr bwMode="auto">
              <a:xfrm>
                <a:off x="626" y="2582"/>
                <a:ext cx="706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72807" name="Rectangle 919"/>
            <p:cNvSpPr>
              <a:spLocks noChangeArrowheads="1"/>
            </p:cNvSpPr>
            <p:nvPr/>
          </p:nvSpPr>
          <p:spPr bwMode="auto">
            <a:xfrm>
              <a:off x="4212" y="1363"/>
              <a:ext cx="598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2808" name="Rectangle 920"/>
            <p:cNvSpPr>
              <a:spLocks noChangeArrowheads="1"/>
            </p:cNvSpPr>
            <p:nvPr/>
          </p:nvSpPr>
          <p:spPr bwMode="auto">
            <a:xfrm>
              <a:off x="4223" y="1659"/>
              <a:ext cx="598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1351" name="Group 921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2825" name="AutoShape 922"/>
              <p:cNvSpPr>
                <a:spLocks noChangeArrowheads="1"/>
              </p:cNvSpPr>
              <p:nvPr/>
            </p:nvSpPr>
            <p:spPr bwMode="auto">
              <a:xfrm>
                <a:off x="614" y="2569"/>
                <a:ext cx="731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2826" name="AutoShape 923"/>
              <p:cNvSpPr>
                <a:spLocks noChangeArrowheads="1"/>
              </p:cNvSpPr>
              <p:nvPr/>
            </p:nvSpPr>
            <p:spPr bwMode="auto">
              <a:xfrm>
                <a:off x="628" y="2588"/>
                <a:ext cx="74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81352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81353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2823" name="AutoShape 926"/>
              <p:cNvSpPr>
                <a:spLocks noChangeArrowheads="1"/>
              </p:cNvSpPr>
              <p:nvPr/>
            </p:nvSpPr>
            <p:spPr bwMode="auto">
              <a:xfrm>
                <a:off x="609" y="2564"/>
                <a:ext cx="731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2824" name="AutoShape 927"/>
              <p:cNvSpPr>
                <a:spLocks noChangeArrowheads="1"/>
              </p:cNvSpPr>
              <p:nvPr/>
            </p:nvSpPr>
            <p:spPr bwMode="auto">
              <a:xfrm>
                <a:off x="623" y="2584"/>
                <a:ext cx="705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72812" name="Rectangle 928"/>
            <p:cNvSpPr>
              <a:spLocks noChangeArrowheads="1"/>
            </p:cNvSpPr>
            <p:nvPr/>
          </p:nvSpPr>
          <p:spPr bwMode="auto">
            <a:xfrm>
              <a:off x="5248" y="427"/>
              <a:ext cx="75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1355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1356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15" name="Oval 931"/>
            <p:cNvSpPr>
              <a:spLocks noChangeArrowheads="1"/>
            </p:cNvSpPr>
            <p:nvPr/>
          </p:nvSpPr>
          <p:spPr bwMode="auto">
            <a:xfrm>
              <a:off x="5514" y="2616"/>
              <a:ext cx="53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1358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17" name="AutoShape 933"/>
            <p:cNvSpPr>
              <a:spLocks noChangeArrowheads="1"/>
            </p:cNvSpPr>
            <p:nvPr/>
          </p:nvSpPr>
          <p:spPr bwMode="auto">
            <a:xfrm>
              <a:off x="4138" y="2687"/>
              <a:ext cx="1206" cy="143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2818" name="AutoShape 934"/>
            <p:cNvSpPr>
              <a:spLocks noChangeArrowheads="1"/>
            </p:cNvSpPr>
            <p:nvPr/>
          </p:nvSpPr>
          <p:spPr bwMode="auto">
            <a:xfrm>
              <a:off x="4202" y="2717"/>
              <a:ext cx="1078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2819" name="Oval 935"/>
            <p:cNvSpPr>
              <a:spLocks noChangeArrowheads="1"/>
            </p:cNvSpPr>
            <p:nvPr/>
          </p:nvSpPr>
          <p:spPr bwMode="auto">
            <a:xfrm>
              <a:off x="4308" y="2381"/>
              <a:ext cx="160" cy="15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2820" name="Oval 936"/>
            <p:cNvSpPr>
              <a:spLocks noChangeArrowheads="1"/>
            </p:cNvSpPr>
            <p:nvPr/>
          </p:nvSpPr>
          <p:spPr bwMode="auto">
            <a:xfrm>
              <a:off x="4490" y="2392"/>
              <a:ext cx="160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i="0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2821" name="Oval 937"/>
            <p:cNvSpPr>
              <a:spLocks noChangeArrowheads="1"/>
            </p:cNvSpPr>
            <p:nvPr/>
          </p:nvSpPr>
          <p:spPr bwMode="auto">
            <a:xfrm>
              <a:off x="4661" y="2381"/>
              <a:ext cx="160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2822" name="Rectangle 938"/>
            <p:cNvSpPr>
              <a:spLocks noChangeArrowheads="1"/>
            </p:cNvSpPr>
            <p:nvPr/>
          </p:nvSpPr>
          <p:spPr bwMode="auto">
            <a:xfrm>
              <a:off x="5066" y="1832"/>
              <a:ext cx="85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181300" name="Group 906"/>
          <p:cNvGrpSpPr>
            <a:grpSpLocks/>
          </p:cNvGrpSpPr>
          <p:nvPr/>
        </p:nvGrpSpPr>
        <p:grpSpPr bwMode="auto">
          <a:xfrm>
            <a:off x="3398720" y="2086772"/>
            <a:ext cx="211953" cy="373659"/>
            <a:chOff x="4140" y="429"/>
            <a:chExt cx="1425" cy="2396"/>
          </a:xfrm>
        </p:grpSpPr>
        <p:sp>
          <p:nvSpPr>
            <p:cNvPr id="181301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60" name="Rectangle 908"/>
            <p:cNvSpPr>
              <a:spLocks noChangeArrowheads="1"/>
            </p:cNvSpPr>
            <p:nvPr/>
          </p:nvSpPr>
          <p:spPr bwMode="auto">
            <a:xfrm>
              <a:off x="4205" y="434"/>
              <a:ext cx="1046" cy="2280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1303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1304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63" name="Rectangle 911"/>
            <p:cNvSpPr>
              <a:spLocks noChangeArrowheads="1"/>
            </p:cNvSpPr>
            <p:nvPr/>
          </p:nvSpPr>
          <p:spPr bwMode="auto">
            <a:xfrm>
              <a:off x="4216" y="699"/>
              <a:ext cx="587" cy="5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1306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2789" name="AutoShape 913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19" cy="17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90" name="AutoShape 914"/>
              <p:cNvSpPr>
                <a:spLocks noChangeArrowheads="1"/>
              </p:cNvSpPr>
              <p:nvPr/>
            </p:nvSpPr>
            <p:spPr bwMode="auto">
              <a:xfrm>
                <a:off x="628" y="2588"/>
                <a:ext cx="693" cy="13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72765" name="Rectangle 915"/>
            <p:cNvSpPr>
              <a:spLocks noChangeArrowheads="1"/>
            </p:cNvSpPr>
            <p:nvPr/>
          </p:nvSpPr>
          <p:spPr bwMode="auto">
            <a:xfrm>
              <a:off x="4226" y="1024"/>
              <a:ext cx="587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1308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2787" name="AutoShape 917"/>
              <p:cNvSpPr>
                <a:spLocks noChangeArrowheads="1"/>
              </p:cNvSpPr>
              <p:nvPr/>
            </p:nvSpPr>
            <p:spPr bwMode="auto">
              <a:xfrm>
                <a:off x="617" y="2568"/>
                <a:ext cx="719" cy="18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88" name="AutoShape 918"/>
              <p:cNvSpPr>
                <a:spLocks noChangeArrowheads="1"/>
              </p:cNvSpPr>
              <p:nvPr/>
            </p:nvSpPr>
            <p:spPr bwMode="auto">
              <a:xfrm>
                <a:off x="630" y="2589"/>
                <a:ext cx="693" cy="13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72767" name="Rectangle 919"/>
            <p:cNvSpPr>
              <a:spLocks noChangeArrowheads="1"/>
            </p:cNvSpPr>
            <p:nvPr/>
          </p:nvSpPr>
          <p:spPr bwMode="auto">
            <a:xfrm>
              <a:off x="4216" y="1360"/>
              <a:ext cx="598" cy="5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2768" name="Rectangle 920"/>
            <p:cNvSpPr>
              <a:spLocks noChangeArrowheads="1"/>
            </p:cNvSpPr>
            <p:nvPr/>
          </p:nvSpPr>
          <p:spPr bwMode="auto">
            <a:xfrm>
              <a:off x="4226" y="1656"/>
              <a:ext cx="598" cy="5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1311" name="Group 921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2785" name="AutoShape 922"/>
              <p:cNvSpPr>
                <a:spLocks noChangeArrowheads="1"/>
              </p:cNvSpPr>
              <p:nvPr/>
            </p:nvSpPr>
            <p:spPr bwMode="auto">
              <a:xfrm>
                <a:off x="618" y="2604"/>
                <a:ext cx="718" cy="10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86" name="AutoShape 923"/>
              <p:cNvSpPr>
                <a:spLocks noChangeArrowheads="1"/>
              </p:cNvSpPr>
              <p:nvPr/>
            </p:nvSpPr>
            <p:spPr bwMode="auto">
              <a:xfrm>
                <a:off x="632" y="2622"/>
                <a:ext cx="691" cy="6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81312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81313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2783" name="AutoShape 926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678" cy="17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84" name="AutoShape 927"/>
              <p:cNvSpPr>
                <a:spLocks noChangeArrowheads="1"/>
              </p:cNvSpPr>
              <p:nvPr/>
            </p:nvSpPr>
            <p:spPr bwMode="auto">
              <a:xfrm>
                <a:off x="627" y="2591"/>
                <a:ext cx="651" cy="13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72772" name="Rectangle 928"/>
            <p:cNvSpPr>
              <a:spLocks noChangeArrowheads="1"/>
            </p:cNvSpPr>
            <p:nvPr/>
          </p:nvSpPr>
          <p:spPr bwMode="auto">
            <a:xfrm>
              <a:off x="5251" y="434"/>
              <a:ext cx="64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1315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1316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75" name="Oval 931"/>
            <p:cNvSpPr>
              <a:spLocks noChangeArrowheads="1"/>
            </p:cNvSpPr>
            <p:nvPr/>
          </p:nvSpPr>
          <p:spPr bwMode="auto">
            <a:xfrm>
              <a:off x="5518" y="2612"/>
              <a:ext cx="43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1318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77" name="AutoShape 933"/>
            <p:cNvSpPr>
              <a:spLocks noChangeArrowheads="1"/>
            </p:cNvSpPr>
            <p:nvPr/>
          </p:nvSpPr>
          <p:spPr bwMode="auto">
            <a:xfrm>
              <a:off x="4141" y="2684"/>
              <a:ext cx="1195" cy="143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2778" name="AutoShape 934"/>
            <p:cNvSpPr>
              <a:spLocks noChangeArrowheads="1"/>
            </p:cNvSpPr>
            <p:nvPr/>
          </p:nvSpPr>
          <p:spPr bwMode="auto">
            <a:xfrm>
              <a:off x="4205" y="2714"/>
              <a:ext cx="1067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2779" name="Oval 935"/>
            <p:cNvSpPr>
              <a:spLocks noChangeArrowheads="1"/>
            </p:cNvSpPr>
            <p:nvPr/>
          </p:nvSpPr>
          <p:spPr bwMode="auto">
            <a:xfrm>
              <a:off x="4312" y="2389"/>
              <a:ext cx="14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2780" name="Oval 936"/>
            <p:cNvSpPr>
              <a:spLocks noChangeArrowheads="1"/>
            </p:cNvSpPr>
            <p:nvPr/>
          </p:nvSpPr>
          <p:spPr bwMode="auto">
            <a:xfrm>
              <a:off x="4482" y="2389"/>
              <a:ext cx="160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i="0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2781" name="Oval 937"/>
            <p:cNvSpPr>
              <a:spLocks noChangeArrowheads="1"/>
            </p:cNvSpPr>
            <p:nvPr/>
          </p:nvSpPr>
          <p:spPr bwMode="auto">
            <a:xfrm>
              <a:off x="4664" y="2378"/>
              <a:ext cx="14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2782" name="Rectangle 938"/>
            <p:cNvSpPr>
              <a:spLocks noChangeArrowheads="1"/>
            </p:cNvSpPr>
            <p:nvPr/>
          </p:nvSpPr>
          <p:spPr bwMode="auto">
            <a:xfrm>
              <a:off x="5059" y="1839"/>
              <a:ext cx="85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72709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8572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VLANs: motivation</a:t>
            </a:r>
          </a:p>
        </p:txBody>
      </p:sp>
      <p:sp>
        <p:nvSpPr>
          <p:cNvPr id="727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78413" y="1365250"/>
            <a:ext cx="3911600" cy="3895725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 smtClean="0">
                <a:solidFill>
                  <a:srgbClr val="000099"/>
                </a:solidFill>
                <a:latin typeface="Gill Sans MT" charset="0"/>
                <a:cs typeface="+mn-cs"/>
              </a:rPr>
              <a:t>consider</a:t>
            </a:r>
            <a:r>
              <a:rPr lang="en-US" i="1" dirty="0" smtClean="0">
                <a:latin typeface="Gill Sans MT" charset="0"/>
                <a:cs typeface="+mn-cs"/>
              </a:rPr>
              <a:t>:</a:t>
            </a:r>
            <a:endParaRPr lang="en-US" i="1" dirty="0">
              <a:latin typeface="Gill Sans MT" charset="0"/>
              <a:cs typeface="+mn-cs"/>
            </a:endParaRPr>
          </a:p>
          <a:p>
            <a:pPr marL="231775" indent="-231775">
              <a:defRPr/>
            </a:pPr>
            <a:r>
              <a:rPr lang="en-US" sz="2400" dirty="0">
                <a:latin typeface="Gill Sans MT" charset="0"/>
                <a:cs typeface="+mn-cs"/>
              </a:rPr>
              <a:t>CS user moves office to EE, but wants connect to CS switch?</a:t>
            </a:r>
          </a:p>
          <a:p>
            <a:pPr marL="231775" indent="-231775">
              <a:defRPr/>
            </a:pPr>
            <a:r>
              <a:rPr lang="en-US" sz="2400" dirty="0">
                <a:latin typeface="Gill Sans MT" charset="0"/>
                <a:cs typeface="+mn-cs"/>
              </a:rPr>
              <a:t>single broadcast domain:</a:t>
            </a:r>
          </a:p>
          <a:p>
            <a:pPr marL="681038" lvl="1" indent="-223838">
              <a:defRPr/>
            </a:pPr>
            <a:r>
              <a:rPr lang="en-US" dirty="0">
                <a:latin typeface="Gill Sans MT" charset="0"/>
              </a:rPr>
              <a:t>all layer-2 broadcast traffic (ARP, </a:t>
            </a:r>
            <a:r>
              <a:rPr lang="en-US" dirty="0" smtClean="0">
                <a:latin typeface="Gill Sans MT" charset="0"/>
              </a:rPr>
              <a:t>DHCP, unknown location of destination MAC address) must cross </a:t>
            </a:r>
            <a:r>
              <a:rPr lang="en-US" dirty="0">
                <a:latin typeface="Gill Sans MT" charset="0"/>
              </a:rPr>
              <a:t>entire LAN </a:t>
            </a:r>
            <a:endParaRPr lang="en-US" dirty="0" smtClean="0">
              <a:latin typeface="Gill Sans MT" charset="0"/>
            </a:endParaRPr>
          </a:p>
          <a:p>
            <a:pPr marL="681038" lvl="1" indent="-223838">
              <a:defRPr/>
            </a:pPr>
            <a:r>
              <a:rPr lang="en-US" dirty="0" smtClean="0">
                <a:latin typeface="Gill Sans MT" charset="0"/>
              </a:rPr>
              <a:t>security</a:t>
            </a:r>
            <a:r>
              <a:rPr lang="en-US" dirty="0">
                <a:latin typeface="Gill Sans MT" charset="0"/>
              </a:rPr>
              <a:t>/privacy, efficiency </a:t>
            </a:r>
            <a:r>
              <a:rPr lang="en-US" dirty="0" smtClean="0">
                <a:latin typeface="Gill Sans MT" charset="0"/>
              </a:rPr>
              <a:t>issues</a:t>
            </a:r>
            <a:endParaRPr lang="en-US" dirty="0">
              <a:latin typeface="Gill Sans MT" charset="0"/>
            </a:endParaRPr>
          </a:p>
          <a:p>
            <a:pPr>
              <a:defRPr/>
            </a:pPr>
            <a:endParaRPr lang="en-US" sz="2400" dirty="0">
              <a:latin typeface="Gill Sans MT" charset="0"/>
              <a:cs typeface="+mn-cs"/>
            </a:endParaRPr>
          </a:p>
        </p:txBody>
      </p:sp>
      <p:sp>
        <p:nvSpPr>
          <p:cNvPr id="72711" name="Text Box 86"/>
          <p:cNvSpPr txBox="1">
            <a:spLocks noChangeArrowheads="1"/>
          </p:cNvSpPr>
          <p:nvPr/>
        </p:nvSpPr>
        <p:spPr bwMode="auto">
          <a:xfrm>
            <a:off x="346075" y="3976688"/>
            <a:ext cx="1019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Computer </a:t>
            </a:r>
          </a:p>
          <a:p>
            <a:pPr>
              <a:defRPr/>
            </a:pPr>
            <a:r>
              <a:rPr lang="en-US" sz="1400" i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Science</a:t>
            </a:r>
            <a:endParaRPr lang="en-US" dirty="0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2712" name="Text Box 87"/>
          <p:cNvSpPr txBox="1">
            <a:spLocks noChangeArrowheads="1"/>
          </p:cNvSpPr>
          <p:nvPr/>
        </p:nvSpPr>
        <p:spPr bwMode="auto">
          <a:xfrm>
            <a:off x="2009775" y="4227513"/>
            <a:ext cx="114141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Electrical</a:t>
            </a:r>
          </a:p>
          <a:p>
            <a:pPr>
              <a:defRPr/>
            </a:pPr>
            <a:r>
              <a:rPr lang="en-US" sz="1400" i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Engineering</a:t>
            </a:r>
            <a:endParaRPr lang="en-US" dirty="0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2713" name="Text Box 88"/>
          <p:cNvSpPr txBox="1">
            <a:spLocks noChangeArrowheads="1"/>
          </p:cNvSpPr>
          <p:nvPr/>
        </p:nvSpPr>
        <p:spPr bwMode="auto">
          <a:xfrm>
            <a:off x="3500438" y="4068763"/>
            <a:ext cx="11398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Computer</a:t>
            </a:r>
          </a:p>
          <a:p>
            <a:pPr>
              <a:defRPr/>
            </a:pPr>
            <a:r>
              <a:rPr lang="en-US" sz="1400" i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Engineering</a:t>
            </a:r>
            <a:endParaRPr lang="en-US" dirty="0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181257" name="Picture 23" descr="underline_base"/>
          <p:cNvPicPr>
            <a:picLocks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906463"/>
            <a:ext cx="4113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64</a:t>
            </a:fld>
            <a:endParaRPr lang="en-US" sz="1200" dirty="0">
              <a:latin typeface="Tahoma" charset="0"/>
            </a:endParaRPr>
          </a:p>
        </p:txBody>
      </p:sp>
      <p:sp>
        <p:nvSpPr>
          <p:cNvPr id="15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grpSp>
        <p:nvGrpSpPr>
          <p:cNvPr id="154" name="Group 347"/>
          <p:cNvGrpSpPr>
            <a:grpSpLocks/>
          </p:cNvGrpSpPr>
          <p:nvPr/>
        </p:nvGrpSpPr>
        <p:grpSpPr bwMode="auto">
          <a:xfrm>
            <a:off x="1620192" y="1815942"/>
            <a:ext cx="518892" cy="300522"/>
            <a:chOff x="1871277" y="1576300"/>
            <a:chExt cx="1128371" cy="437861"/>
          </a:xfrm>
        </p:grpSpPr>
        <p:sp>
          <p:nvSpPr>
            <p:cNvPr id="155" name="Oval 154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6" name="Rectangle 155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57" name="Oval 156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8" name="Freeform 157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59" name="Freeform 158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60" name="Freeform 159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61" name="Freeform 160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62" name="Straight Connector 161"/>
            <p:cNvCxnSpPr>
              <a:endCxn id="157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143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213"/>
          <p:cNvSpPr>
            <a:spLocks noChangeArrowheads="1"/>
          </p:cNvSpPr>
          <p:nvPr/>
        </p:nvSpPr>
        <p:spPr bwMode="auto">
          <a:xfrm>
            <a:off x="7543800" y="2105025"/>
            <a:ext cx="279400" cy="2286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73736" name="Rectangle 212"/>
          <p:cNvSpPr>
            <a:spLocks noChangeArrowheads="1"/>
          </p:cNvSpPr>
          <p:nvPr/>
        </p:nvSpPr>
        <p:spPr bwMode="auto">
          <a:xfrm>
            <a:off x="5470525" y="1889125"/>
            <a:ext cx="273050" cy="19685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737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VLANs</a:t>
            </a:r>
          </a:p>
        </p:txBody>
      </p:sp>
      <p:sp>
        <p:nvSpPr>
          <p:cNvPr id="737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97338" y="355600"/>
            <a:ext cx="4926012" cy="16256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CC0000"/>
                </a:solidFill>
                <a:latin typeface="Gill Sans MT" charset="0"/>
                <a:cs typeface="+mn-cs"/>
              </a:rPr>
              <a:t>port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-based VLAN: </a:t>
            </a:r>
            <a:r>
              <a:rPr lang="en-US" sz="2400" dirty="0">
                <a:latin typeface="Gill Sans MT" charset="0"/>
                <a:cs typeface="+mn-cs"/>
              </a:rPr>
              <a:t>switch ports grouped (by switch management software) so that </a:t>
            </a: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single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physical switch ……</a:t>
            </a:r>
          </a:p>
          <a:p>
            <a:pPr>
              <a:defRPr/>
            </a:pPr>
            <a:endParaRPr lang="en-US" sz="2000" dirty="0">
              <a:latin typeface="Gill Sans MT" charset="0"/>
              <a:cs typeface="+mn-cs"/>
            </a:endParaRPr>
          </a:p>
        </p:txBody>
      </p:sp>
      <p:sp>
        <p:nvSpPr>
          <p:cNvPr id="73739" name="Text Box 85"/>
          <p:cNvSpPr txBox="1">
            <a:spLocks noChangeArrowheads="1"/>
          </p:cNvSpPr>
          <p:nvPr/>
        </p:nvSpPr>
        <p:spPr bwMode="auto">
          <a:xfrm>
            <a:off x="681038" y="2265363"/>
            <a:ext cx="2944812" cy="2462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200" i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switch(es) supporting VLAN capabilities can be configured to define multiple </a:t>
            </a:r>
            <a:r>
              <a:rPr lang="en-US" sz="2200" b="1" u="sng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virtual</a:t>
            </a:r>
            <a:r>
              <a:rPr lang="en-US" sz="2200" i="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 </a:t>
            </a:r>
            <a:r>
              <a:rPr lang="en-US" sz="2200" i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LANS over single physical LAN infrastructure.</a:t>
            </a:r>
          </a:p>
        </p:txBody>
      </p:sp>
      <p:sp>
        <p:nvSpPr>
          <p:cNvPr id="73740" name="Rectangle 86"/>
          <p:cNvSpPr>
            <a:spLocks noChangeArrowheads="1"/>
          </p:cNvSpPr>
          <p:nvPr/>
        </p:nvSpPr>
        <p:spPr bwMode="auto">
          <a:xfrm>
            <a:off x="482600" y="1919288"/>
            <a:ext cx="3216275" cy="28130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3741" name="Text Box 87"/>
          <p:cNvSpPr txBox="1">
            <a:spLocks noChangeArrowheads="1"/>
          </p:cNvSpPr>
          <p:nvPr/>
        </p:nvSpPr>
        <p:spPr bwMode="auto">
          <a:xfrm>
            <a:off x="642938" y="1543050"/>
            <a:ext cx="1836737" cy="708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b="1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Virtual Local </a:t>
            </a:r>
          </a:p>
          <a:p>
            <a:pPr>
              <a:defRPr/>
            </a:pPr>
            <a:r>
              <a:rPr lang="en-US" sz="2000" b="1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Area Network</a:t>
            </a:r>
          </a:p>
        </p:txBody>
      </p:sp>
      <p:sp>
        <p:nvSpPr>
          <p:cNvPr id="182282" name="Rectangle 80"/>
          <p:cNvSpPr>
            <a:spLocks noChangeArrowheads="1"/>
          </p:cNvSpPr>
          <p:nvPr/>
        </p:nvSpPr>
        <p:spPr bwMode="auto">
          <a:xfrm>
            <a:off x="5462588" y="2098675"/>
            <a:ext cx="290512" cy="242888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2283" name="Rectangle 77"/>
          <p:cNvSpPr>
            <a:spLocks noChangeArrowheads="1"/>
          </p:cNvSpPr>
          <p:nvPr/>
        </p:nvSpPr>
        <p:spPr bwMode="auto">
          <a:xfrm>
            <a:off x="7534275" y="1879600"/>
            <a:ext cx="290513" cy="20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2284" name="Rectangle 76"/>
          <p:cNvSpPr>
            <a:spLocks noChangeArrowheads="1"/>
          </p:cNvSpPr>
          <p:nvPr/>
        </p:nvSpPr>
        <p:spPr bwMode="auto">
          <a:xfrm>
            <a:off x="6643688" y="1884363"/>
            <a:ext cx="890587" cy="457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2285" name="Rectangle 75"/>
          <p:cNvSpPr>
            <a:spLocks noChangeArrowheads="1"/>
          </p:cNvSpPr>
          <p:nvPr/>
        </p:nvSpPr>
        <p:spPr bwMode="auto">
          <a:xfrm>
            <a:off x="5748338" y="1884363"/>
            <a:ext cx="900112" cy="452437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2286" name="Rectangle 2"/>
          <p:cNvSpPr>
            <a:spLocks noChangeArrowheads="1"/>
          </p:cNvSpPr>
          <p:nvPr/>
        </p:nvSpPr>
        <p:spPr bwMode="auto">
          <a:xfrm>
            <a:off x="5462588" y="1876425"/>
            <a:ext cx="2370137" cy="468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2287" name="Line 3"/>
          <p:cNvSpPr>
            <a:spLocks noChangeShapeType="1"/>
          </p:cNvSpPr>
          <p:nvPr/>
        </p:nvSpPr>
        <p:spPr bwMode="auto">
          <a:xfrm>
            <a:off x="5464175" y="2092325"/>
            <a:ext cx="2351088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288" name="Text Box 6"/>
          <p:cNvSpPr txBox="1">
            <a:spLocks noChangeArrowheads="1"/>
          </p:cNvSpPr>
          <p:nvPr/>
        </p:nvSpPr>
        <p:spPr bwMode="auto">
          <a:xfrm>
            <a:off x="5380038" y="183515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182289" name="Line 7"/>
          <p:cNvSpPr>
            <a:spLocks noChangeShapeType="1"/>
          </p:cNvSpPr>
          <p:nvPr/>
        </p:nvSpPr>
        <p:spPr bwMode="auto">
          <a:xfrm>
            <a:off x="6643688" y="188118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290" name="AutoShape 8"/>
          <p:cNvSpPr>
            <a:spLocks noChangeArrowheads="1"/>
          </p:cNvSpPr>
          <p:nvPr/>
        </p:nvSpPr>
        <p:spPr bwMode="auto">
          <a:xfrm>
            <a:off x="5434013" y="1617663"/>
            <a:ext cx="3176587" cy="261937"/>
          </a:xfrm>
          <a:prstGeom prst="parallelogram">
            <a:avLst>
              <a:gd name="adj" fmla="val 30318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2291" name="Freeform 9"/>
          <p:cNvSpPr>
            <a:spLocks/>
          </p:cNvSpPr>
          <p:nvPr/>
        </p:nvSpPr>
        <p:spPr bwMode="auto">
          <a:xfrm>
            <a:off x="7837488" y="1620838"/>
            <a:ext cx="763587" cy="720725"/>
          </a:xfrm>
          <a:custGeom>
            <a:avLst/>
            <a:gdLst>
              <a:gd name="T0" fmla="*/ 0 w 232"/>
              <a:gd name="T1" fmla="*/ 2147483647 h 454"/>
              <a:gd name="T2" fmla="*/ 2147483647 w 232"/>
              <a:gd name="T3" fmla="*/ 2147483647 h 454"/>
              <a:gd name="T4" fmla="*/ 2147483647 w 232"/>
              <a:gd name="T5" fmla="*/ 0 h 454"/>
              <a:gd name="T6" fmla="*/ 0 60000 65536"/>
              <a:gd name="T7" fmla="*/ 0 60000 65536"/>
              <a:gd name="T8" fmla="*/ 0 60000 65536"/>
              <a:gd name="T9" fmla="*/ 0 w 232"/>
              <a:gd name="T10" fmla="*/ 0 h 454"/>
              <a:gd name="T11" fmla="*/ 232 w 232"/>
              <a:gd name="T12" fmla="*/ 454 h 4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2" h="454">
                <a:moveTo>
                  <a:pt x="0" y="454"/>
                </a:moveTo>
                <a:lnTo>
                  <a:pt x="232" y="274"/>
                </a:lnTo>
                <a:lnTo>
                  <a:pt x="229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292" name="Freeform 10"/>
          <p:cNvSpPr>
            <a:spLocks/>
          </p:cNvSpPr>
          <p:nvPr/>
        </p:nvSpPr>
        <p:spPr bwMode="auto">
          <a:xfrm>
            <a:off x="5835650" y="1665288"/>
            <a:ext cx="2228850" cy="150812"/>
          </a:xfrm>
          <a:custGeom>
            <a:avLst/>
            <a:gdLst>
              <a:gd name="T0" fmla="*/ 0 w 678"/>
              <a:gd name="T1" fmla="*/ 2147483647 h 110"/>
              <a:gd name="T2" fmla="*/ 2147483647 w 678"/>
              <a:gd name="T3" fmla="*/ 2147483647 h 110"/>
              <a:gd name="T4" fmla="*/ 2147483647 w 678"/>
              <a:gd name="T5" fmla="*/ 0 h 110"/>
              <a:gd name="T6" fmla="*/ 2147483647 w 678"/>
              <a:gd name="T7" fmla="*/ 0 h 110"/>
              <a:gd name="T8" fmla="*/ 0 60000 65536"/>
              <a:gd name="T9" fmla="*/ 0 60000 65536"/>
              <a:gd name="T10" fmla="*/ 0 60000 65536"/>
              <a:gd name="T11" fmla="*/ 0 60000 65536"/>
              <a:gd name="T12" fmla="*/ 0 w 678"/>
              <a:gd name="T13" fmla="*/ 0 h 110"/>
              <a:gd name="T14" fmla="*/ 678 w 678"/>
              <a:gd name="T15" fmla="*/ 110 h 1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8" h="110">
                <a:moveTo>
                  <a:pt x="0" y="110"/>
                </a:moveTo>
                <a:lnTo>
                  <a:pt x="148" y="108"/>
                </a:lnTo>
                <a:lnTo>
                  <a:pt x="567" y="0"/>
                </a:lnTo>
                <a:lnTo>
                  <a:pt x="67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293" name="Freeform 11"/>
          <p:cNvSpPr>
            <a:spLocks/>
          </p:cNvSpPr>
          <p:nvPr/>
        </p:nvSpPr>
        <p:spPr bwMode="auto">
          <a:xfrm>
            <a:off x="6308725" y="1665288"/>
            <a:ext cx="1420813" cy="166687"/>
          </a:xfrm>
          <a:custGeom>
            <a:avLst/>
            <a:gdLst>
              <a:gd name="T0" fmla="*/ 0 w 432"/>
              <a:gd name="T1" fmla="*/ 0 h 105"/>
              <a:gd name="T2" fmla="*/ 2147483647 w 432"/>
              <a:gd name="T3" fmla="*/ 0 h 105"/>
              <a:gd name="T4" fmla="*/ 2147483647 w 432"/>
              <a:gd name="T5" fmla="*/ 2147483647 h 105"/>
              <a:gd name="T6" fmla="*/ 2147483647 w 432"/>
              <a:gd name="T7" fmla="*/ 2147483647 h 105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105"/>
              <a:gd name="T14" fmla="*/ 432 w 432"/>
              <a:gd name="T15" fmla="*/ 105 h 1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105">
                <a:moveTo>
                  <a:pt x="0" y="0"/>
                </a:moveTo>
                <a:lnTo>
                  <a:pt x="85" y="0"/>
                </a:lnTo>
                <a:lnTo>
                  <a:pt x="307" y="105"/>
                </a:lnTo>
                <a:lnTo>
                  <a:pt x="432" y="10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294" name="Line 17"/>
          <p:cNvSpPr>
            <a:spLocks noChangeShapeType="1"/>
          </p:cNvSpPr>
          <p:nvPr/>
        </p:nvSpPr>
        <p:spPr bwMode="auto">
          <a:xfrm>
            <a:off x="7243763" y="188595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295" name="Line 18"/>
          <p:cNvSpPr>
            <a:spLocks noChangeShapeType="1"/>
          </p:cNvSpPr>
          <p:nvPr/>
        </p:nvSpPr>
        <p:spPr bwMode="auto">
          <a:xfrm>
            <a:off x="6043613" y="188118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296" name="Line 21"/>
          <p:cNvSpPr>
            <a:spLocks noChangeShapeType="1"/>
          </p:cNvSpPr>
          <p:nvPr/>
        </p:nvSpPr>
        <p:spPr bwMode="auto">
          <a:xfrm>
            <a:off x="5753100" y="187801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297" name="Line 22"/>
          <p:cNvSpPr>
            <a:spLocks noChangeShapeType="1"/>
          </p:cNvSpPr>
          <p:nvPr/>
        </p:nvSpPr>
        <p:spPr bwMode="auto">
          <a:xfrm>
            <a:off x="5462588" y="189071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298" name="Line 23"/>
          <p:cNvSpPr>
            <a:spLocks noChangeShapeType="1"/>
          </p:cNvSpPr>
          <p:nvPr/>
        </p:nvSpPr>
        <p:spPr bwMode="auto">
          <a:xfrm>
            <a:off x="6324600" y="188595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299" name="Line 24"/>
          <p:cNvSpPr>
            <a:spLocks noChangeShapeType="1"/>
          </p:cNvSpPr>
          <p:nvPr/>
        </p:nvSpPr>
        <p:spPr bwMode="auto">
          <a:xfrm>
            <a:off x="6948488" y="188118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300" name="Line 25"/>
          <p:cNvSpPr>
            <a:spLocks noChangeShapeType="1"/>
          </p:cNvSpPr>
          <p:nvPr/>
        </p:nvSpPr>
        <p:spPr bwMode="auto">
          <a:xfrm>
            <a:off x="7539038" y="1876425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301" name="Text Box 26"/>
          <p:cNvSpPr txBox="1">
            <a:spLocks noChangeArrowheads="1"/>
          </p:cNvSpPr>
          <p:nvPr/>
        </p:nvSpPr>
        <p:spPr bwMode="auto">
          <a:xfrm>
            <a:off x="6261100" y="204470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8</a:t>
            </a:r>
          </a:p>
        </p:txBody>
      </p:sp>
      <p:sp>
        <p:nvSpPr>
          <p:cNvPr id="182302" name="Text Box 27"/>
          <p:cNvSpPr txBox="1">
            <a:spLocks noChangeArrowheads="1"/>
          </p:cNvSpPr>
          <p:nvPr/>
        </p:nvSpPr>
        <p:spPr bwMode="auto">
          <a:xfrm>
            <a:off x="6580188" y="18303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9</a:t>
            </a:r>
          </a:p>
        </p:txBody>
      </p:sp>
      <p:sp>
        <p:nvSpPr>
          <p:cNvPr id="182303" name="Text Box 28"/>
          <p:cNvSpPr txBox="1">
            <a:spLocks noChangeArrowheads="1"/>
          </p:cNvSpPr>
          <p:nvPr/>
        </p:nvSpPr>
        <p:spPr bwMode="auto">
          <a:xfrm>
            <a:off x="7456488" y="2049463"/>
            <a:ext cx="2984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16</a:t>
            </a:r>
          </a:p>
        </p:txBody>
      </p:sp>
      <p:sp>
        <p:nvSpPr>
          <p:cNvPr id="182304" name="Text Box 29"/>
          <p:cNvSpPr txBox="1">
            <a:spLocks noChangeArrowheads="1"/>
          </p:cNvSpPr>
          <p:nvPr/>
        </p:nvSpPr>
        <p:spPr bwMode="auto">
          <a:xfrm>
            <a:off x="6561138" y="2049463"/>
            <a:ext cx="2984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10</a:t>
            </a:r>
          </a:p>
        </p:txBody>
      </p:sp>
      <p:sp>
        <p:nvSpPr>
          <p:cNvPr id="182305" name="Text Box 30"/>
          <p:cNvSpPr txBox="1">
            <a:spLocks noChangeArrowheads="1"/>
          </p:cNvSpPr>
          <p:nvPr/>
        </p:nvSpPr>
        <p:spPr bwMode="auto">
          <a:xfrm>
            <a:off x="5389563" y="203517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182306" name="Text Box 57"/>
          <p:cNvSpPr txBox="1">
            <a:spLocks noChangeArrowheads="1"/>
          </p:cNvSpPr>
          <p:nvPr/>
        </p:nvSpPr>
        <p:spPr bwMode="auto">
          <a:xfrm>
            <a:off x="6256338" y="18303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7</a:t>
            </a:r>
          </a:p>
        </p:txBody>
      </p:sp>
      <p:sp>
        <p:nvSpPr>
          <p:cNvPr id="182307" name="Line 61"/>
          <p:cNvSpPr>
            <a:spLocks noChangeShapeType="1"/>
          </p:cNvSpPr>
          <p:nvPr/>
        </p:nvSpPr>
        <p:spPr bwMode="auto">
          <a:xfrm flipH="1">
            <a:off x="4702175" y="2211388"/>
            <a:ext cx="901700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308" name="Line 62"/>
          <p:cNvSpPr>
            <a:spLocks noChangeShapeType="1"/>
          </p:cNvSpPr>
          <p:nvPr/>
        </p:nvSpPr>
        <p:spPr bwMode="auto">
          <a:xfrm flipH="1">
            <a:off x="5087938" y="2211388"/>
            <a:ext cx="80645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309" name="Line 63"/>
          <p:cNvSpPr>
            <a:spLocks noChangeShapeType="1"/>
          </p:cNvSpPr>
          <p:nvPr/>
        </p:nvSpPr>
        <p:spPr bwMode="auto">
          <a:xfrm flipH="1">
            <a:off x="5807075" y="2227263"/>
            <a:ext cx="709613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310" name="Text Box 64"/>
          <p:cNvSpPr txBox="1">
            <a:spLocks noChangeArrowheads="1"/>
          </p:cNvSpPr>
          <p:nvPr/>
        </p:nvSpPr>
        <p:spPr bwMode="auto">
          <a:xfrm>
            <a:off x="7527925" y="2589213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0" dirty="0">
                <a:solidFill>
                  <a:srgbClr val="000000"/>
                </a:solidFill>
                <a:latin typeface="Arial" charset="0"/>
              </a:rPr>
              <a:t>…</a:t>
            </a:r>
          </a:p>
        </p:txBody>
      </p:sp>
      <p:sp>
        <p:nvSpPr>
          <p:cNvPr id="182311" name="Line 69"/>
          <p:cNvSpPr>
            <a:spLocks noChangeShapeType="1"/>
          </p:cNvSpPr>
          <p:nvPr/>
        </p:nvSpPr>
        <p:spPr bwMode="auto">
          <a:xfrm>
            <a:off x="6815138" y="2214563"/>
            <a:ext cx="101600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312" name="Line 70"/>
          <p:cNvSpPr>
            <a:spLocks noChangeShapeType="1"/>
          </p:cNvSpPr>
          <p:nvPr/>
        </p:nvSpPr>
        <p:spPr bwMode="auto">
          <a:xfrm>
            <a:off x="6805613" y="2012950"/>
            <a:ext cx="479425" cy="603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313" name="Line 71"/>
          <p:cNvSpPr>
            <a:spLocks noChangeShapeType="1"/>
          </p:cNvSpPr>
          <p:nvPr/>
        </p:nvSpPr>
        <p:spPr bwMode="auto">
          <a:xfrm>
            <a:off x="7661275" y="1957388"/>
            <a:ext cx="514350" cy="484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314" name="Text Box 72"/>
          <p:cNvSpPr txBox="1">
            <a:spLocks noChangeArrowheads="1"/>
          </p:cNvSpPr>
          <p:nvPr/>
        </p:nvSpPr>
        <p:spPr bwMode="auto">
          <a:xfrm>
            <a:off x="4692650" y="3132138"/>
            <a:ext cx="165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Electrical Engineering</a:t>
            </a:r>
          </a:p>
          <a:p>
            <a:pPr algn="ctr" eaLnBrk="1" hangingPunct="1"/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(VLAN ports 1-8)</a:t>
            </a:r>
          </a:p>
        </p:txBody>
      </p:sp>
      <p:sp>
        <p:nvSpPr>
          <p:cNvPr id="182315" name="Text Box 73"/>
          <p:cNvSpPr txBox="1">
            <a:spLocks noChangeArrowheads="1"/>
          </p:cNvSpPr>
          <p:nvPr/>
        </p:nvSpPr>
        <p:spPr bwMode="auto">
          <a:xfrm>
            <a:off x="6854825" y="3119438"/>
            <a:ext cx="1433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Computer Science</a:t>
            </a:r>
          </a:p>
          <a:p>
            <a:pPr algn="ctr" eaLnBrk="1" hangingPunct="1"/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(VLAN ports 9-15)</a:t>
            </a:r>
          </a:p>
        </p:txBody>
      </p:sp>
      <p:sp>
        <p:nvSpPr>
          <p:cNvPr id="182316" name="Text Box 74"/>
          <p:cNvSpPr txBox="1">
            <a:spLocks noChangeArrowheads="1"/>
          </p:cNvSpPr>
          <p:nvPr/>
        </p:nvSpPr>
        <p:spPr bwMode="auto">
          <a:xfrm>
            <a:off x="7451725" y="1825625"/>
            <a:ext cx="2984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15</a:t>
            </a:r>
          </a:p>
        </p:txBody>
      </p:sp>
      <p:sp>
        <p:nvSpPr>
          <p:cNvPr id="182317" name="Oval 81"/>
          <p:cNvSpPr>
            <a:spLocks noChangeArrowheads="1"/>
          </p:cNvSpPr>
          <p:nvPr/>
        </p:nvSpPr>
        <p:spPr bwMode="auto">
          <a:xfrm>
            <a:off x="5578475" y="2190750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2318" name="Oval 82"/>
          <p:cNvSpPr>
            <a:spLocks noChangeArrowheads="1"/>
          </p:cNvSpPr>
          <p:nvPr/>
        </p:nvSpPr>
        <p:spPr bwMode="auto">
          <a:xfrm>
            <a:off x="5870575" y="2187575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2319" name="Oval 83"/>
          <p:cNvSpPr>
            <a:spLocks noChangeArrowheads="1"/>
          </p:cNvSpPr>
          <p:nvPr/>
        </p:nvSpPr>
        <p:spPr bwMode="auto">
          <a:xfrm>
            <a:off x="6457950" y="2192338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2320" name="Oval 84"/>
          <p:cNvSpPr>
            <a:spLocks noChangeArrowheads="1"/>
          </p:cNvSpPr>
          <p:nvPr/>
        </p:nvSpPr>
        <p:spPr bwMode="auto">
          <a:xfrm>
            <a:off x="6789738" y="2189163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2321" name="Oval 85"/>
          <p:cNvSpPr>
            <a:spLocks noChangeArrowheads="1"/>
          </p:cNvSpPr>
          <p:nvPr/>
        </p:nvSpPr>
        <p:spPr bwMode="auto">
          <a:xfrm>
            <a:off x="6777038" y="1974850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2322" name="Oval 86"/>
          <p:cNvSpPr>
            <a:spLocks noChangeArrowheads="1"/>
          </p:cNvSpPr>
          <p:nvPr/>
        </p:nvSpPr>
        <p:spPr bwMode="auto">
          <a:xfrm>
            <a:off x="7651750" y="1971675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2323" name="Text Box 45"/>
          <p:cNvSpPr txBox="1">
            <a:spLocks noChangeArrowheads="1"/>
          </p:cNvSpPr>
          <p:nvPr/>
        </p:nvSpPr>
        <p:spPr bwMode="auto">
          <a:xfrm>
            <a:off x="5241925" y="255587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0" dirty="0">
                <a:solidFill>
                  <a:srgbClr val="000000"/>
                </a:solidFill>
                <a:latin typeface="Arial" charset="0"/>
              </a:rPr>
              <a:t>…</a:t>
            </a:r>
          </a:p>
        </p:txBody>
      </p:sp>
      <p:grpSp>
        <p:nvGrpSpPr>
          <p:cNvPr id="182324" name="Group 44"/>
          <p:cNvGrpSpPr>
            <a:grpSpLocks/>
          </p:cNvGrpSpPr>
          <p:nvPr/>
        </p:nvGrpSpPr>
        <p:grpSpPr bwMode="auto">
          <a:xfrm>
            <a:off x="4165600" y="2397125"/>
            <a:ext cx="609600" cy="558800"/>
            <a:chOff x="-44" y="1473"/>
            <a:chExt cx="981" cy="1105"/>
          </a:xfrm>
        </p:grpSpPr>
        <p:pic>
          <p:nvPicPr>
            <p:cNvPr id="182414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2415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2325" name="Group 44"/>
          <p:cNvGrpSpPr>
            <a:grpSpLocks/>
          </p:cNvGrpSpPr>
          <p:nvPr/>
        </p:nvGrpSpPr>
        <p:grpSpPr bwMode="auto">
          <a:xfrm>
            <a:off x="4694238" y="2489200"/>
            <a:ext cx="609600" cy="558800"/>
            <a:chOff x="-44" y="1473"/>
            <a:chExt cx="981" cy="1105"/>
          </a:xfrm>
        </p:grpSpPr>
        <p:pic>
          <p:nvPicPr>
            <p:cNvPr id="182412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2413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2326" name="Group 44"/>
          <p:cNvGrpSpPr>
            <a:grpSpLocks/>
          </p:cNvGrpSpPr>
          <p:nvPr/>
        </p:nvGrpSpPr>
        <p:grpSpPr bwMode="auto">
          <a:xfrm>
            <a:off x="5414963" y="2509838"/>
            <a:ext cx="609600" cy="558800"/>
            <a:chOff x="-44" y="1473"/>
            <a:chExt cx="981" cy="1105"/>
          </a:xfrm>
        </p:grpSpPr>
        <p:pic>
          <p:nvPicPr>
            <p:cNvPr id="182410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2411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2327" name="Group 44"/>
          <p:cNvGrpSpPr>
            <a:grpSpLocks/>
          </p:cNvGrpSpPr>
          <p:nvPr/>
        </p:nvGrpSpPr>
        <p:grpSpPr bwMode="auto">
          <a:xfrm>
            <a:off x="6430963" y="2530475"/>
            <a:ext cx="609600" cy="558800"/>
            <a:chOff x="-44" y="1473"/>
            <a:chExt cx="981" cy="1105"/>
          </a:xfrm>
        </p:grpSpPr>
        <p:pic>
          <p:nvPicPr>
            <p:cNvPr id="182408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2409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2328" name="Group 44"/>
          <p:cNvGrpSpPr>
            <a:grpSpLocks/>
          </p:cNvGrpSpPr>
          <p:nvPr/>
        </p:nvGrpSpPr>
        <p:grpSpPr bwMode="auto">
          <a:xfrm>
            <a:off x="6938963" y="2540000"/>
            <a:ext cx="609600" cy="558800"/>
            <a:chOff x="-44" y="1473"/>
            <a:chExt cx="981" cy="1105"/>
          </a:xfrm>
        </p:grpSpPr>
        <p:pic>
          <p:nvPicPr>
            <p:cNvPr id="182406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2407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2329" name="Group 44"/>
          <p:cNvGrpSpPr>
            <a:grpSpLocks/>
          </p:cNvGrpSpPr>
          <p:nvPr/>
        </p:nvGrpSpPr>
        <p:grpSpPr bwMode="auto">
          <a:xfrm>
            <a:off x="7802563" y="2357438"/>
            <a:ext cx="609600" cy="558800"/>
            <a:chOff x="-44" y="1473"/>
            <a:chExt cx="981" cy="1105"/>
          </a:xfrm>
        </p:grpSpPr>
        <p:pic>
          <p:nvPicPr>
            <p:cNvPr id="182404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2405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3902075" y="3695700"/>
            <a:ext cx="5334000" cy="2593975"/>
            <a:chOff x="3902075" y="3695700"/>
            <a:chExt cx="5334289" cy="2593975"/>
          </a:xfrm>
        </p:grpSpPr>
        <p:sp>
          <p:nvSpPr>
            <p:cNvPr id="182332" name="Cloud"/>
            <p:cNvSpPr>
              <a:spLocks noChangeAspect="1" noEditPoints="1" noChangeArrowheads="1"/>
            </p:cNvSpPr>
            <p:nvPr/>
          </p:nvSpPr>
          <p:spPr bwMode="auto">
            <a:xfrm>
              <a:off x="4560888" y="4090988"/>
              <a:ext cx="4516437" cy="1214437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7 w 21600"/>
                <a:gd name="T13" fmla="*/ 3262 h 21600"/>
                <a:gd name="T14" fmla="*/ 17087 w 21600"/>
                <a:gd name="T15" fmla="*/ 1733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734" name="Rectangle 263"/>
            <p:cNvSpPr>
              <a:spLocks noChangeArrowheads="1"/>
            </p:cNvSpPr>
            <p:nvPr/>
          </p:nvSpPr>
          <p:spPr bwMode="auto">
            <a:xfrm>
              <a:off x="5135630" y="4583113"/>
              <a:ext cx="269890" cy="204787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73735" name="Rectangle 262"/>
            <p:cNvSpPr>
              <a:spLocks noChangeArrowheads="1"/>
            </p:cNvSpPr>
            <p:nvPr/>
          </p:nvSpPr>
          <p:spPr bwMode="auto">
            <a:xfrm>
              <a:off x="8064726" y="4811713"/>
              <a:ext cx="279415" cy="23812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182335" name="Line 61"/>
            <p:cNvSpPr>
              <a:spLocks noChangeShapeType="1"/>
            </p:cNvSpPr>
            <p:nvPr/>
          </p:nvSpPr>
          <p:spPr bwMode="auto">
            <a:xfrm flipH="1">
              <a:off x="4364038" y="4911725"/>
              <a:ext cx="901700" cy="279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2336" name="Line 62"/>
            <p:cNvSpPr>
              <a:spLocks noChangeShapeType="1"/>
            </p:cNvSpPr>
            <p:nvPr/>
          </p:nvSpPr>
          <p:spPr bwMode="auto">
            <a:xfrm flipH="1">
              <a:off x="4749800" y="4911725"/>
              <a:ext cx="806450" cy="419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2337" name="Line 63"/>
            <p:cNvSpPr>
              <a:spLocks noChangeShapeType="1"/>
            </p:cNvSpPr>
            <p:nvPr/>
          </p:nvSpPr>
          <p:spPr bwMode="auto">
            <a:xfrm flipH="1">
              <a:off x="5468938" y="4921250"/>
              <a:ext cx="684212" cy="3667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2338" name="Text Box 72"/>
            <p:cNvSpPr txBox="1">
              <a:spLocks noChangeArrowheads="1"/>
            </p:cNvSpPr>
            <p:nvPr/>
          </p:nvSpPr>
          <p:spPr bwMode="auto">
            <a:xfrm>
              <a:off x="4354513" y="5832475"/>
              <a:ext cx="1651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200" i="0" dirty="0">
                  <a:solidFill>
                    <a:srgbClr val="000000"/>
                  </a:solidFill>
                  <a:latin typeface="Arial" charset="0"/>
                </a:rPr>
                <a:t>Electrical Engineering</a:t>
              </a:r>
            </a:p>
            <a:p>
              <a:pPr algn="ctr" eaLnBrk="1" hangingPunct="1"/>
              <a:r>
                <a:rPr lang="en-US" sz="1200" i="0" dirty="0">
                  <a:solidFill>
                    <a:srgbClr val="000000"/>
                  </a:solidFill>
                  <a:latin typeface="Arial" charset="0"/>
                </a:rPr>
                <a:t>(VLAN ports 1-8)</a:t>
              </a:r>
            </a:p>
          </p:txBody>
        </p:sp>
        <p:sp>
          <p:nvSpPr>
            <p:cNvPr id="182339" name="Text Box 45"/>
            <p:cNvSpPr txBox="1">
              <a:spLocks noChangeArrowheads="1"/>
            </p:cNvSpPr>
            <p:nvPr/>
          </p:nvSpPr>
          <p:spPr bwMode="auto">
            <a:xfrm>
              <a:off x="4903788" y="5256213"/>
              <a:ext cx="4127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i="0" dirty="0">
                  <a:solidFill>
                    <a:srgbClr val="000000"/>
                  </a:solidFill>
                  <a:latin typeface="Arial" charset="0"/>
                </a:rPr>
                <a:t>…</a:t>
              </a:r>
            </a:p>
          </p:txBody>
        </p:sp>
        <p:grpSp>
          <p:nvGrpSpPr>
            <p:cNvPr id="182340" name="Group 186"/>
            <p:cNvGrpSpPr>
              <a:grpSpLocks/>
            </p:cNvGrpSpPr>
            <p:nvPr/>
          </p:nvGrpSpPr>
          <p:grpSpPr bwMode="auto">
            <a:xfrm>
              <a:off x="5041900" y="4316413"/>
              <a:ext cx="1684338" cy="738187"/>
              <a:chOff x="3479" y="2610"/>
              <a:chExt cx="1061" cy="465"/>
            </a:xfrm>
          </p:grpSpPr>
          <p:sp>
            <p:nvSpPr>
              <p:cNvPr id="182385" name="Rectangle 80"/>
              <p:cNvSpPr>
                <a:spLocks noChangeArrowheads="1"/>
              </p:cNvSpPr>
              <p:nvPr/>
            </p:nvSpPr>
            <p:spPr bwMode="auto">
              <a:xfrm>
                <a:off x="3531" y="2914"/>
                <a:ext cx="183" cy="153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i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82386" name="Rectangle 75"/>
              <p:cNvSpPr>
                <a:spLocks noChangeArrowheads="1"/>
              </p:cNvSpPr>
              <p:nvPr/>
            </p:nvSpPr>
            <p:spPr bwMode="auto">
              <a:xfrm>
                <a:off x="3711" y="2779"/>
                <a:ext cx="567" cy="285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i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82387" name="Rectangle 2"/>
              <p:cNvSpPr>
                <a:spLocks noChangeArrowheads="1"/>
              </p:cNvSpPr>
              <p:nvPr/>
            </p:nvSpPr>
            <p:spPr bwMode="auto">
              <a:xfrm>
                <a:off x="3531" y="2774"/>
                <a:ext cx="745" cy="29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i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82388" name="Line 3"/>
              <p:cNvSpPr>
                <a:spLocks noChangeShapeType="1"/>
              </p:cNvSpPr>
              <p:nvPr/>
            </p:nvSpPr>
            <p:spPr bwMode="auto">
              <a:xfrm>
                <a:off x="3532" y="2910"/>
                <a:ext cx="741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2389" name="Text Box 6"/>
              <p:cNvSpPr txBox="1">
                <a:spLocks noChangeArrowheads="1"/>
              </p:cNvSpPr>
              <p:nvPr/>
            </p:nvSpPr>
            <p:spPr bwMode="auto">
              <a:xfrm>
                <a:off x="3479" y="2748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800" i="0" dirty="0">
                    <a:solidFill>
                      <a:srgbClr val="000000"/>
                    </a:solidFill>
                    <a:latin typeface="Arial" charset="0"/>
                  </a:rPr>
                  <a:t>1</a:t>
                </a:r>
              </a:p>
            </p:txBody>
          </p:sp>
          <p:sp>
            <p:nvSpPr>
              <p:cNvPr id="182390" name="AutoShape 8"/>
              <p:cNvSpPr>
                <a:spLocks noChangeArrowheads="1"/>
              </p:cNvSpPr>
              <p:nvPr/>
            </p:nvSpPr>
            <p:spPr bwMode="auto">
              <a:xfrm>
                <a:off x="3513" y="2611"/>
                <a:ext cx="1027" cy="165"/>
              </a:xfrm>
              <a:prstGeom prst="parallelogram">
                <a:avLst>
                  <a:gd name="adj" fmla="val 15560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i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82391" name="Freeform 10"/>
              <p:cNvSpPr>
                <a:spLocks/>
              </p:cNvSpPr>
              <p:nvPr/>
            </p:nvSpPr>
            <p:spPr bwMode="auto">
              <a:xfrm>
                <a:off x="3628" y="2639"/>
                <a:ext cx="746" cy="105"/>
              </a:xfrm>
              <a:custGeom>
                <a:avLst/>
                <a:gdLst>
                  <a:gd name="T0" fmla="*/ 0 w 678"/>
                  <a:gd name="T1" fmla="*/ 83 h 110"/>
                  <a:gd name="T2" fmla="*/ 263 w 678"/>
                  <a:gd name="T3" fmla="*/ 82 h 110"/>
                  <a:gd name="T4" fmla="*/ 1007 w 678"/>
                  <a:gd name="T5" fmla="*/ 0 h 110"/>
                  <a:gd name="T6" fmla="*/ 1204 w 678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8"/>
                  <a:gd name="T13" fmla="*/ 0 h 110"/>
                  <a:gd name="T14" fmla="*/ 678 w 678"/>
                  <a:gd name="T15" fmla="*/ 110 h 11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8" h="110">
                    <a:moveTo>
                      <a:pt x="0" y="110"/>
                    </a:moveTo>
                    <a:lnTo>
                      <a:pt x="148" y="108"/>
                    </a:lnTo>
                    <a:lnTo>
                      <a:pt x="567" y="0"/>
                    </a:lnTo>
                    <a:lnTo>
                      <a:pt x="678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2392" name="Line 18"/>
              <p:cNvSpPr>
                <a:spLocks noChangeShapeType="1"/>
              </p:cNvSpPr>
              <p:nvPr/>
            </p:nvSpPr>
            <p:spPr bwMode="auto">
              <a:xfrm>
                <a:off x="3897" y="2777"/>
                <a:ext cx="0" cy="2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2393" name="Line 21"/>
              <p:cNvSpPr>
                <a:spLocks noChangeShapeType="1"/>
              </p:cNvSpPr>
              <p:nvPr/>
            </p:nvSpPr>
            <p:spPr bwMode="auto">
              <a:xfrm>
                <a:off x="3714" y="2775"/>
                <a:ext cx="0" cy="2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2394" name="Line 22"/>
              <p:cNvSpPr>
                <a:spLocks noChangeShapeType="1"/>
              </p:cNvSpPr>
              <p:nvPr/>
            </p:nvSpPr>
            <p:spPr bwMode="auto">
              <a:xfrm>
                <a:off x="3531" y="2783"/>
                <a:ext cx="0" cy="2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2395" name="Line 23"/>
              <p:cNvSpPr>
                <a:spLocks noChangeShapeType="1"/>
              </p:cNvSpPr>
              <p:nvPr/>
            </p:nvSpPr>
            <p:spPr bwMode="auto">
              <a:xfrm>
                <a:off x="4074" y="2780"/>
                <a:ext cx="0" cy="2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2396" name="Text Box 26"/>
              <p:cNvSpPr txBox="1">
                <a:spLocks noChangeArrowheads="1"/>
              </p:cNvSpPr>
              <p:nvPr/>
            </p:nvSpPr>
            <p:spPr bwMode="auto">
              <a:xfrm>
                <a:off x="4034" y="2880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800" i="0" dirty="0">
                    <a:solidFill>
                      <a:srgbClr val="000000"/>
                    </a:solidFill>
                    <a:latin typeface="Arial" charset="0"/>
                  </a:rPr>
                  <a:t>8</a:t>
                </a:r>
              </a:p>
            </p:txBody>
          </p:sp>
          <p:sp>
            <p:nvSpPr>
              <p:cNvPr id="182397" name="Text Box 30"/>
              <p:cNvSpPr txBox="1">
                <a:spLocks noChangeArrowheads="1"/>
              </p:cNvSpPr>
              <p:nvPr/>
            </p:nvSpPr>
            <p:spPr bwMode="auto">
              <a:xfrm>
                <a:off x="3485" y="2874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800" i="0" dirty="0">
                    <a:solidFill>
                      <a:srgbClr val="000000"/>
                    </a:solidFill>
                    <a:latin typeface="Arial" charset="0"/>
                  </a:rPr>
                  <a:t>2</a:t>
                </a:r>
              </a:p>
            </p:txBody>
          </p:sp>
          <p:sp>
            <p:nvSpPr>
              <p:cNvPr id="182398" name="Text Box 57"/>
              <p:cNvSpPr txBox="1">
                <a:spLocks noChangeArrowheads="1"/>
              </p:cNvSpPr>
              <p:nvPr/>
            </p:nvSpPr>
            <p:spPr bwMode="auto">
              <a:xfrm>
                <a:off x="4031" y="2745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800" i="0" dirty="0">
                    <a:solidFill>
                      <a:srgbClr val="000000"/>
                    </a:solidFill>
                    <a:latin typeface="Arial" charset="0"/>
                  </a:rPr>
                  <a:t>7</a:t>
                </a:r>
              </a:p>
            </p:txBody>
          </p:sp>
          <p:sp>
            <p:nvSpPr>
              <p:cNvPr id="182399" name="Oval 81"/>
              <p:cNvSpPr>
                <a:spLocks noChangeArrowheads="1"/>
              </p:cNvSpPr>
              <p:nvPr/>
            </p:nvSpPr>
            <p:spPr bwMode="auto">
              <a:xfrm>
                <a:off x="3604" y="2972"/>
                <a:ext cx="27" cy="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i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82400" name="Oval 82"/>
              <p:cNvSpPr>
                <a:spLocks noChangeArrowheads="1"/>
              </p:cNvSpPr>
              <p:nvPr/>
            </p:nvSpPr>
            <p:spPr bwMode="auto">
              <a:xfrm>
                <a:off x="3788" y="2970"/>
                <a:ext cx="27" cy="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i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82401" name="Oval 83"/>
              <p:cNvSpPr>
                <a:spLocks noChangeArrowheads="1"/>
              </p:cNvSpPr>
              <p:nvPr/>
            </p:nvSpPr>
            <p:spPr bwMode="auto">
              <a:xfrm>
                <a:off x="4158" y="2973"/>
                <a:ext cx="27" cy="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i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82402" name="Freeform 10"/>
              <p:cNvSpPr>
                <a:spLocks/>
              </p:cNvSpPr>
              <p:nvPr/>
            </p:nvSpPr>
            <p:spPr bwMode="auto">
              <a:xfrm flipV="1">
                <a:off x="3754" y="2639"/>
                <a:ext cx="550" cy="105"/>
              </a:xfrm>
              <a:custGeom>
                <a:avLst/>
                <a:gdLst>
                  <a:gd name="T0" fmla="*/ 0 w 678"/>
                  <a:gd name="T1" fmla="*/ 83 h 110"/>
                  <a:gd name="T2" fmla="*/ 42 w 678"/>
                  <a:gd name="T3" fmla="*/ 82 h 110"/>
                  <a:gd name="T4" fmla="*/ 162 w 678"/>
                  <a:gd name="T5" fmla="*/ 0 h 110"/>
                  <a:gd name="T6" fmla="*/ 193 w 678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8"/>
                  <a:gd name="T13" fmla="*/ 0 h 110"/>
                  <a:gd name="T14" fmla="*/ 678 w 678"/>
                  <a:gd name="T15" fmla="*/ 110 h 11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8" h="110">
                    <a:moveTo>
                      <a:pt x="0" y="110"/>
                    </a:moveTo>
                    <a:lnTo>
                      <a:pt x="148" y="108"/>
                    </a:lnTo>
                    <a:lnTo>
                      <a:pt x="567" y="0"/>
                    </a:lnTo>
                    <a:lnTo>
                      <a:pt x="678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/>
              <a:lstStyle/>
              <a:p>
                <a:endParaRPr lang="en-US" dirty="0"/>
              </a:p>
            </p:txBody>
          </p:sp>
          <p:sp>
            <p:nvSpPr>
              <p:cNvPr id="182403" name="Freeform 185"/>
              <p:cNvSpPr>
                <a:spLocks/>
              </p:cNvSpPr>
              <p:nvPr/>
            </p:nvSpPr>
            <p:spPr bwMode="auto">
              <a:xfrm>
                <a:off x="4274" y="2610"/>
                <a:ext cx="264" cy="456"/>
              </a:xfrm>
              <a:custGeom>
                <a:avLst/>
                <a:gdLst>
                  <a:gd name="T0" fmla="*/ 264 w 264"/>
                  <a:gd name="T1" fmla="*/ 0 h 456"/>
                  <a:gd name="T2" fmla="*/ 262 w 264"/>
                  <a:gd name="T3" fmla="*/ 248 h 456"/>
                  <a:gd name="T4" fmla="*/ 0 w 264"/>
                  <a:gd name="T5" fmla="*/ 456 h 45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64" h="456">
                    <a:moveTo>
                      <a:pt x="264" y="0"/>
                    </a:moveTo>
                    <a:lnTo>
                      <a:pt x="262" y="248"/>
                    </a:lnTo>
                    <a:lnTo>
                      <a:pt x="0" y="456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82341" name="Group 210"/>
            <p:cNvGrpSpPr>
              <a:grpSpLocks/>
            </p:cNvGrpSpPr>
            <p:nvPr/>
          </p:nvGrpSpPr>
          <p:grpSpPr bwMode="auto">
            <a:xfrm>
              <a:off x="7080250" y="4318000"/>
              <a:ext cx="1698625" cy="742950"/>
              <a:chOff x="1003" y="3585"/>
              <a:chExt cx="1070" cy="468"/>
            </a:xfrm>
          </p:grpSpPr>
          <p:grpSp>
            <p:nvGrpSpPr>
              <p:cNvPr id="182366" name="Group 207"/>
              <p:cNvGrpSpPr>
                <a:grpSpLocks/>
              </p:cNvGrpSpPr>
              <p:nvPr/>
            </p:nvGrpSpPr>
            <p:grpSpPr bwMode="auto">
              <a:xfrm>
                <a:off x="1003" y="3723"/>
                <a:ext cx="796" cy="330"/>
                <a:chOff x="2444" y="3759"/>
                <a:chExt cx="796" cy="330"/>
              </a:xfrm>
            </p:grpSpPr>
            <p:sp>
              <p:nvSpPr>
                <p:cNvPr id="182373" name="Rectangle 77"/>
                <p:cNvSpPr>
                  <a:spLocks noChangeArrowheads="1"/>
                </p:cNvSpPr>
                <p:nvPr/>
              </p:nvSpPr>
              <p:spPr bwMode="auto">
                <a:xfrm>
                  <a:off x="3057" y="3793"/>
                  <a:ext cx="183" cy="132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 i="0" dirty="0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182374" name="Rectangle 76"/>
                <p:cNvSpPr>
                  <a:spLocks noChangeArrowheads="1"/>
                </p:cNvSpPr>
                <p:nvPr/>
              </p:nvSpPr>
              <p:spPr bwMode="auto">
                <a:xfrm>
                  <a:off x="2496" y="3796"/>
                  <a:ext cx="561" cy="288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 i="0" dirty="0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182375" name="Line 17"/>
                <p:cNvSpPr>
                  <a:spLocks noChangeShapeType="1"/>
                </p:cNvSpPr>
                <p:nvPr/>
              </p:nvSpPr>
              <p:spPr bwMode="auto">
                <a:xfrm>
                  <a:off x="2874" y="3797"/>
                  <a:ext cx="0" cy="2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82376" name="Line 24"/>
                <p:cNvSpPr>
                  <a:spLocks noChangeShapeType="1"/>
                </p:cNvSpPr>
                <p:nvPr/>
              </p:nvSpPr>
              <p:spPr bwMode="auto">
                <a:xfrm>
                  <a:off x="2688" y="3794"/>
                  <a:ext cx="0" cy="2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82377" name="Line 25"/>
                <p:cNvSpPr>
                  <a:spLocks noChangeShapeType="1"/>
                </p:cNvSpPr>
                <p:nvPr/>
              </p:nvSpPr>
              <p:spPr bwMode="auto">
                <a:xfrm>
                  <a:off x="3060" y="3791"/>
                  <a:ext cx="0" cy="2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82378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456" y="3762"/>
                  <a:ext cx="152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eaLnBrk="1" hangingPunct="1"/>
                  <a:r>
                    <a:rPr lang="en-US" sz="800" i="0" dirty="0">
                      <a:solidFill>
                        <a:srgbClr val="000000"/>
                      </a:solidFill>
                      <a:latin typeface="Arial" charset="0"/>
                    </a:rPr>
                    <a:t>9</a:t>
                  </a:r>
                </a:p>
              </p:txBody>
            </p:sp>
            <p:sp>
              <p:nvSpPr>
                <p:cNvPr id="182379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3008" y="3900"/>
                  <a:ext cx="188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eaLnBrk="1" hangingPunct="1"/>
                  <a:r>
                    <a:rPr lang="en-US" sz="800" i="0" dirty="0">
                      <a:solidFill>
                        <a:srgbClr val="000000"/>
                      </a:solidFill>
                      <a:latin typeface="Arial" charset="0"/>
                    </a:rPr>
                    <a:t>16</a:t>
                  </a:r>
                </a:p>
              </p:txBody>
            </p:sp>
            <p:sp>
              <p:nvSpPr>
                <p:cNvPr id="182380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2444" y="3900"/>
                  <a:ext cx="188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eaLnBrk="1" hangingPunct="1"/>
                  <a:r>
                    <a:rPr lang="en-US" sz="800" i="0" dirty="0">
                      <a:solidFill>
                        <a:srgbClr val="000000"/>
                      </a:solidFill>
                      <a:latin typeface="Arial" charset="0"/>
                    </a:rPr>
                    <a:t>10</a:t>
                  </a:r>
                </a:p>
              </p:txBody>
            </p:sp>
            <p:sp>
              <p:nvSpPr>
                <p:cNvPr id="182381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3005" y="3759"/>
                  <a:ext cx="188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eaLnBrk="1" hangingPunct="1"/>
                  <a:r>
                    <a:rPr lang="en-US" sz="800" i="0" dirty="0">
                      <a:solidFill>
                        <a:srgbClr val="000000"/>
                      </a:solidFill>
                      <a:latin typeface="Arial" charset="0"/>
                    </a:rPr>
                    <a:t>15</a:t>
                  </a:r>
                </a:p>
              </p:txBody>
            </p:sp>
            <p:sp>
              <p:nvSpPr>
                <p:cNvPr id="182382" name="Oval 84"/>
                <p:cNvSpPr>
                  <a:spLocks noChangeArrowheads="1"/>
                </p:cNvSpPr>
                <p:nvPr/>
              </p:nvSpPr>
              <p:spPr bwMode="auto">
                <a:xfrm>
                  <a:off x="2588" y="3988"/>
                  <a:ext cx="27" cy="3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 i="0" dirty="0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182383" name="Oval 85"/>
                <p:cNvSpPr>
                  <a:spLocks noChangeArrowheads="1"/>
                </p:cNvSpPr>
                <p:nvPr/>
              </p:nvSpPr>
              <p:spPr bwMode="auto">
                <a:xfrm>
                  <a:off x="2580" y="3853"/>
                  <a:ext cx="27" cy="3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 i="0" dirty="0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182384" name="Oval 86"/>
                <p:cNvSpPr>
                  <a:spLocks noChangeArrowheads="1"/>
                </p:cNvSpPr>
                <p:nvPr/>
              </p:nvSpPr>
              <p:spPr bwMode="auto">
                <a:xfrm>
                  <a:off x="3131" y="3851"/>
                  <a:ext cx="27" cy="3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 i="0" dirty="0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</p:grpSp>
          <p:sp>
            <p:nvSpPr>
              <p:cNvPr id="182367" name="AutoShape 8"/>
              <p:cNvSpPr>
                <a:spLocks noChangeArrowheads="1"/>
              </p:cNvSpPr>
              <p:nvPr/>
            </p:nvSpPr>
            <p:spPr bwMode="auto">
              <a:xfrm>
                <a:off x="1046" y="3586"/>
                <a:ext cx="1027" cy="165"/>
              </a:xfrm>
              <a:prstGeom prst="parallelogram">
                <a:avLst>
                  <a:gd name="adj" fmla="val 15560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i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82368" name="Freeform 10"/>
              <p:cNvSpPr>
                <a:spLocks/>
              </p:cNvSpPr>
              <p:nvPr/>
            </p:nvSpPr>
            <p:spPr bwMode="auto">
              <a:xfrm>
                <a:off x="1161" y="3614"/>
                <a:ext cx="746" cy="105"/>
              </a:xfrm>
              <a:custGeom>
                <a:avLst/>
                <a:gdLst>
                  <a:gd name="T0" fmla="*/ 0 w 678"/>
                  <a:gd name="T1" fmla="*/ 83 h 110"/>
                  <a:gd name="T2" fmla="*/ 263 w 678"/>
                  <a:gd name="T3" fmla="*/ 82 h 110"/>
                  <a:gd name="T4" fmla="*/ 1007 w 678"/>
                  <a:gd name="T5" fmla="*/ 0 h 110"/>
                  <a:gd name="T6" fmla="*/ 1204 w 678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8"/>
                  <a:gd name="T13" fmla="*/ 0 h 110"/>
                  <a:gd name="T14" fmla="*/ 678 w 678"/>
                  <a:gd name="T15" fmla="*/ 110 h 11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8" h="110">
                    <a:moveTo>
                      <a:pt x="0" y="110"/>
                    </a:moveTo>
                    <a:lnTo>
                      <a:pt x="148" y="108"/>
                    </a:lnTo>
                    <a:lnTo>
                      <a:pt x="567" y="0"/>
                    </a:lnTo>
                    <a:lnTo>
                      <a:pt x="678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2369" name="Freeform 10"/>
              <p:cNvSpPr>
                <a:spLocks/>
              </p:cNvSpPr>
              <p:nvPr/>
            </p:nvSpPr>
            <p:spPr bwMode="auto">
              <a:xfrm flipV="1">
                <a:off x="1287" y="3614"/>
                <a:ext cx="550" cy="105"/>
              </a:xfrm>
              <a:custGeom>
                <a:avLst/>
                <a:gdLst>
                  <a:gd name="T0" fmla="*/ 0 w 678"/>
                  <a:gd name="T1" fmla="*/ 83 h 110"/>
                  <a:gd name="T2" fmla="*/ 42 w 678"/>
                  <a:gd name="T3" fmla="*/ 82 h 110"/>
                  <a:gd name="T4" fmla="*/ 162 w 678"/>
                  <a:gd name="T5" fmla="*/ 0 h 110"/>
                  <a:gd name="T6" fmla="*/ 193 w 678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8"/>
                  <a:gd name="T13" fmla="*/ 0 h 110"/>
                  <a:gd name="T14" fmla="*/ 678 w 678"/>
                  <a:gd name="T15" fmla="*/ 110 h 11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8" h="110">
                    <a:moveTo>
                      <a:pt x="0" y="110"/>
                    </a:moveTo>
                    <a:lnTo>
                      <a:pt x="148" y="108"/>
                    </a:lnTo>
                    <a:lnTo>
                      <a:pt x="567" y="0"/>
                    </a:lnTo>
                    <a:lnTo>
                      <a:pt x="678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/>
              <a:lstStyle/>
              <a:p>
                <a:endParaRPr lang="en-US" dirty="0"/>
              </a:p>
            </p:txBody>
          </p:sp>
          <p:sp>
            <p:nvSpPr>
              <p:cNvPr id="182370" name="Freeform 206"/>
              <p:cNvSpPr>
                <a:spLocks/>
              </p:cNvSpPr>
              <p:nvPr/>
            </p:nvSpPr>
            <p:spPr bwMode="auto">
              <a:xfrm>
                <a:off x="1807" y="3585"/>
                <a:ext cx="264" cy="456"/>
              </a:xfrm>
              <a:custGeom>
                <a:avLst/>
                <a:gdLst>
                  <a:gd name="T0" fmla="*/ 264 w 264"/>
                  <a:gd name="T1" fmla="*/ 0 h 456"/>
                  <a:gd name="T2" fmla="*/ 262 w 264"/>
                  <a:gd name="T3" fmla="*/ 248 h 456"/>
                  <a:gd name="T4" fmla="*/ 0 w 264"/>
                  <a:gd name="T5" fmla="*/ 456 h 45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64" h="456">
                    <a:moveTo>
                      <a:pt x="264" y="0"/>
                    </a:moveTo>
                    <a:lnTo>
                      <a:pt x="262" y="248"/>
                    </a:lnTo>
                    <a:lnTo>
                      <a:pt x="0" y="456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82371" name="Freeform 208"/>
              <p:cNvSpPr>
                <a:spLocks/>
              </p:cNvSpPr>
              <p:nvPr/>
            </p:nvSpPr>
            <p:spPr bwMode="auto">
              <a:xfrm>
                <a:off x="1044" y="3747"/>
                <a:ext cx="762" cy="303"/>
              </a:xfrm>
              <a:custGeom>
                <a:avLst/>
                <a:gdLst>
                  <a:gd name="T0" fmla="*/ 0 w 762"/>
                  <a:gd name="T1" fmla="*/ 3 h 303"/>
                  <a:gd name="T2" fmla="*/ 0 w 762"/>
                  <a:gd name="T3" fmla="*/ 303 h 303"/>
                  <a:gd name="T4" fmla="*/ 762 w 762"/>
                  <a:gd name="T5" fmla="*/ 303 h 303"/>
                  <a:gd name="T6" fmla="*/ 762 w 762"/>
                  <a:gd name="T7" fmla="*/ 0 h 30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62" h="303">
                    <a:moveTo>
                      <a:pt x="0" y="3"/>
                    </a:moveTo>
                    <a:lnTo>
                      <a:pt x="0" y="303"/>
                    </a:lnTo>
                    <a:lnTo>
                      <a:pt x="762" y="303"/>
                    </a:lnTo>
                    <a:lnTo>
                      <a:pt x="762" y="0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3840" name="Line 209"/>
              <p:cNvSpPr>
                <a:spLocks noChangeShapeType="1"/>
              </p:cNvSpPr>
              <p:nvPr/>
            </p:nvSpPr>
            <p:spPr bwMode="auto">
              <a:xfrm flipV="1">
                <a:off x="1044" y="3888"/>
                <a:ext cx="768" cy="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182342" name="Text Box 64"/>
            <p:cNvSpPr txBox="1">
              <a:spLocks noChangeArrowheads="1"/>
            </p:cNvSpPr>
            <p:nvPr/>
          </p:nvSpPr>
          <p:spPr bwMode="auto">
            <a:xfrm>
              <a:off x="8037513" y="5297488"/>
              <a:ext cx="4127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i="0" dirty="0">
                  <a:solidFill>
                    <a:srgbClr val="000000"/>
                  </a:solidFill>
                  <a:latin typeface="Arial" charset="0"/>
                </a:rPr>
                <a:t>…</a:t>
              </a:r>
            </a:p>
          </p:txBody>
        </p:sp>
        <p:sp>
          <p:nvSpPr>
            <p:cNvPr id="182343" name="Line 69"/>
            <p:cNvSpPr>
              <a:spLocks noChangeShapeType="1"/>
            </p:cNvSpPr>
            <p:nvPr/>
          </p:nvSpPr>
          <p:spPr bwMode="auto">
            <a:xfrm>
              <a:off x="7324725" y="4922838"/>
              <a:ext cx="10160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2344" name="Line 70"/>
            <p:cNvSpPr>
              <a:spLocks noChangeShapeType="1"/>
            </p:cNvSpPr>
            <p:nvPr/>
          </p:nvSpPr>
          <p:spPr bwMode="auto">
            <a:xfrm>
              <a:off x="7315200" y="4721225"/>
              <a:ext cx="479425" cy="603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2345" name="Line 71"/>
            <p:cNvSpPr>
              <a:spLocks noChangeShapeType="1"/>
            </p:cNvSpPr>
            <p:nvPr/>
          </p:nvSpPr>
          <p:spPr bwMode="auto">
            <a:xfrm>
              <a:off x="8170863" y="4665663"/>
              <a:ext cx="514350" cy="484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2346" name="Text Box 73"/>
            <p:cNvSpPr txBox="1">
              <a:spLocks noChangeArrowheads="1"/>
            </p:cNvSpPr>
            <p:nvPr/>
          </p:nvSpPr>
          <p:spPr bwMode="auto">
            <a:xfrm>
              <a:off x="7364413" y="5827713"/>
              <a:ext cx="143351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200" i="0" dirty="0">
                  <a:solidFill>
                    <a:srgbClr val="000000"/>
                  </a:solidFill>
                  <a:latin typeface="Arial" charset="0"/>
                </a:rPr>
                <a:t>Computer Science</a:t>
              </a:r>
            </a:p>
            <a:p>
              <a:pPr algn="ctr" eaLnBrk="1" hangingPunct="1"/>
              <a:r>
                <a:rPr lang="en-US" sz="1200" i="0" dirty="0">
                  <a:solidFill>
                    <a:srgbClr val="000000"/>
                  </a:solidFill>
                  <a:latin typeface="Arial" charset="0"/>
                </a:rPr>
                <a:t>(VLAN ports 9-16)</a:t>
              </a:r>
            </a:p>
          </p:txBody>
        </p:sp>
        <p:sp>
          <p:nvSpPr>
            <p:cNvPr id="73796" name="Rectangle 211"/>
            <p:cNvSpPr>
              <a:spLocks noChangeArrowheads="1"/>
            </p:cNvSpPr>
            <p:nvPr/>
          </p:nvSpPr>
          <p:spPr bwMode="auto">
            <a:xfrm>
              <a:off x="4095760" y="3695700"/>
              <a:ext cx="5140604" cy="500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0"/>
                <a:buNone/>
                <a:defRPr/>
              </a:pPr>
              <a:r>
                <a:rPr lang="en-US" sz="2400" i="0" dirty="0">
                  <a:solidFill>
                    <a:srgbClr val="000000"/>
                  </a:solidFill>
                  <a:latin typeface="Gill Sans MT" charset="0"/>
                  <a:cs typeface="+mn-cs"/>
                </a:rPr>
                <a:t>… operates as </a:t>
              </a:r>
              <a:r>
                <a:rPr lang="en-US" sz="2400" dirty="0">
                  <a:solidFill>
                    <a:srgbClr val="CC0000"/>
                  </a:solidFill>
                  <a:latin typeface="Gill Sans MT" charset="0"/>
                  <a:cs typeface="+mn-cs"/>
                </a:rPr>
                <a:t>multiple</a:t>
              </a:r>
              <a:r>
                <a:rPr lang="en-US" sz="2400" i="0" dirty="0">
                  <a:solidFill>
                    <a:srgbClr val="CC0000"/>
                  </a:solidFill>
                  <a:latin typeface="Gill Sans MT" charset="0"/>
                  <a:cs typeface="+mn-cs"/>
                </a:rPr>
                <a:t> </a:t>
              </a:r>
              <a:r>
                <a:rPr lang="en-US" sz="2400" i="0" dirty="0">
                  <a:solidFill>
                    <a:srgbClr val="000000"/>
                  </a:solidFill>
                  <a:latin typeface="Gill Sans MT" charset="0"/>
                  <a:cs typeface="+mn-cs"/>
                </a:rPr>
                <a:t>virtual switches</a:t>
              </a:r>
            </a:p>
            <a:p>
              <a: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0"/>
                <a:buChar char="v"/>
                <a:defRPr/>
              </a:pPr>
              <a:endParaRPr lang="en-US" sz="2000" i="0" dirty="0">
                <a:solidFill>
                  <a:srgbClr val="000000"/>
                </a:solidFill>
                <a:latin typeface="Gill Sans MT" charset="0"/>
                <a:cs typeface="+mn-cs"/>
              </a:endParaRPr>
            </a:p>
          </p:txBody>
        </p:sp>
        <p:grpSp>
          <p:nvGrpSpPr>
            <p:cNvPr id="182348" name="Group 44"/>
            <p:cNvGrpSpPr>
              <a:grpSpLocks/>
            </p:cNvGrpSpPr>
            <p:nvPr/>
          </p:nvGrpSpPr>
          <p:grpSpPr bwMode="auto">
            <a:xfrm>
              <a:off x="3902075" y="5110163"/>
              <a:ext cx="609600" cy="558800"/>
              <a:chOff x="-44" y="1473"/>
              <a:chExt cx="981" cy="1105"/>
            </a:xfrm>
          </p:grpSpPr>
          <p:pic>
            <p:nvPicPr>
              <p:cNvPr id="182364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365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82349" name="Group 44"/>
            <p:cNvGrpSpPr>
              <a:grpSpLocks/>
            </p:cNvGrpSpPr>
            <p:nvPr/>
          </p:nvGrpSpPr>
          <p:grpSpPr bwMode="auto">
            <a:xfrm>
              <a:off x="4429125" y="5202238"/>
              <a:ext cx="609600" cy="558800"/>
              <a:chOff x="-44" y="1473"/>
              <a:chExt cx="981" cy="1105"/>
            </a:xfrm>
          </p:grpSpPr>
          <p:pic>
            <p:nvPicPr>
              <p:cNvPr id="182362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363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82350" name="Group 44"/>
            <p:cNvGrpSpPr>
              <a:grpSpLocks/>
            </p:cNvGrpSpPr>
            <p:nvPr/>
          </p:nvGrpSpPr>
          <p:grpSpPr bwMode="auto">
            <a:xfrm>
              <a:off x="5151438" y="5222875"/>
              <a:ext cx="609600" cy="558800"/>
              <a:chOff x="-44" y="1473"/>
              <a:chExt cx="981" cy="1105"/>
            </a:xfrm>
          </p:grpSpPr>
          <p:pic>
            <p:nvPicPr>
              <p:cNvPr id="182360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361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82351" name="Group 44"/>
            <p:cNvGrpSpPr>
              <a:grpSpLocks/>
            </p:cNvGrpSpPr>
            <p:nvPr/>
          </p:nvGrpSpPr>
          <p:grpSpPr bwMode="auto">
            <a:xfrm>
              <a:off x="6969125" y="5253038"/>
              <a:ext cx="609600" cy="558800"/>
              <a:chOff x="-44" y="1473"/>
              <a:chExt cx="981" cy="1105"/>
            </a:xfrm>
          </p:grpSpPr>
          <p:pic>
            <p:nvPicPr>
              <p:cNvPr id="182358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359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82352" name="Group 44"/>
            <p:cNvGrpSpPr>
              <a:grpSpLocks/>
            </p:cNvGrpSpPr>
            <p:nvPr/>
          </p:nvGrpSpPr>
          <p:grpSpPr bwMode="auto">
            <a:xfrm>
              <a:off x="7477125" y="5262563"/>
              <a:ext cx="609600" cy="558800"/>
              <a:chOff x="-44" y="1473"/>
              <a:chExt cx="981" cy="1105"/>
            </a:xfrm>
          </p:grpSpPr>
          <p:pic>
            <p:nvPicPr>
              <p:cNvPr id="182356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357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82353" name="Group 44"/>
            <p:cNvGrpSpPr>
              <a:grpSpLocks/>
            </p:cNvGrpSpPr>
            <p:nvPr/>
          </p:nvGrpSpPr>
          <p:grpSpPr bwMode="auto">
            <a:xfrm>
              <a:off x="8340725" y="5080000"/>
              <a:ext cx="609600" cy="558800"/>
              <a:chOff x="-44" y="1473"/>
              <a:chExt cx="981" cy="1105"/>
            </a:xfrm>
          </p:grpSpPr>
          <p:pic>
            <p:nvPicPr>
              <p:cNvPr id="182354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355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pic>
        <p:nvPicPr>
          <p:cNvPr id="182331" name="Picture 24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1033463"/>
            <a:ext cx="1655762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65</a:t>
            </a:fld>
            <a:endParaRPr lang="en-US" sz="1200" dirty="0">
              <a:latin typeface="Tahoma" charset="0"/>
            </a:endParaRPr>
          </a:p>
        </p:txBody>
      </p:sp>
      <p:sp>
        <p:nvSpPr>
          <p:cNvPr id="14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55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115"/>
          <p:cNvSpPr>
            <a:spLocks noChangeArrowheads="1"/>
          </p:cNvSpPr>
          <p:nvPr/>
        </p:nvSpPr>
        <p:spPr bwMode="auto">
          <a:xfrm>
            <a:off x="7731125" y="3063875"/>
            <a:ext cx="279400" cy="2286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74757" name="Rectangle 4"/>
          <p:cNvSpPr>
            <a:spLocks noChangeArrowheads="1"/>
          </p:cNvSpPr>
          <p:nvPr/>
        </p:nvSpPr>
        <p:spPr bwMode="auto">
          <a:xfrm>
            <a:off x="5657850" y="2847975"/>
            <a:ext cx="273050" cy="19685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747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Port-based VLAN</a:t>
            </a:r>
          </a:p>
        </p:txBody>
      </p:sp>
      <p:sp>
        <p:nvSpPr>
          <p:cNvPr id="183302" name="Rectangle 80"/>
          <p:cNvSpPr>
            <a:spLocks noChangeArrowheads="1"/>
          </p:cNvSpPr>
          <p:nvPr/>
        </p:nvSpPr>
        <p:spPr bwMode="auto">
          <a:xfrm>
            <a:off x="5649913" y="3057525"/>
            <a:ext cx="290512" cy="242888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3303" name="Rectangle 77"/>
          <p:cNvSpPr>
            <a:spLocks noChangeArrowheads="1"/>
          </p:cNvSpPr>
          <p:nvPr/>
        </p:nvSpPr>
        <p:spPr bwMode="auto">
          <a:xfrm>
            <a:off x="7721600" y="2838450"/>
            <a:ext cx="290513" cy="20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3304" name="Rectangle 76"/>
          <p:cNvSpPr>
            <a:spLocks noChangeArrowheads="1"/>
          </p:cNvSpPr>
          <p:nvPr/>
        </p:nvSpPr>
        <p:spPr bwMode="auto">
          <a:xfrm>
            <a:off x="6831013" y="2843213"/>
            <a:ext cx="890587" cy="457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3305" name="Rectangle 75"/>
          <p:cNvSpPr>
            <a:spLocks noChangeArrowheads="1"/>
          </p:cNvSpPr>
          <p:nvPr/>
        </p:nvSpPr>
        <p:spPr bwMode="auto">
          <a:xfrm>
            <a:off x="5935663" y="2843213"/>
            <a:ext cx="900112" cy="452437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3306" name="Rectangle 2"/>
          <p:cNvSpPr>
            <a:spLocks noChangeArrowheads="1"/>
          </p:cNvSpPr>
          <p:nvPr/>
        </p:nvSpPr>
        <p:spPr bwMode="auto">
          <a:xfrm>
            <a:off x="5649913" y="2835275"/>
            <a:ext cx="2370137" cy="468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3307" name="Line 3"/>
          <p:cNvSpPr>
            <a:spLocks noChangeShapeType="1"/>
          </p:cNvSpPr>
          <p:nvPr/>
        </p:nvSpPr>
        <p:spPr bwMode="auto">
          <a:xfrm>
            <a:off x="5651500" y="3051175"/>
            <a:ext cx="2351088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08" name="Text Box 6"/>
          <p:cNvSpPr txBox="1">
            <a:spLocks noChangeArrowheads="1"/>
          </p:cNvSpPr>
          <p:nvPr/>
        </p:nvSpPr>
        <p:spPr bwMode="auto">
          <a:xfrm>
            <a:off x="5567363" y="279400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183309" name="Line 7"/>
          <p:cNvSpPr>
            <a:spLocks noChangeShapeType="1"/>
          </p:cNvSpPr>
          <p:nvPr/>
        </p:nvSpPr>
        <p:spPr bwMode="auto">
          <a:xfrm>
            <a:off x="6831013" y="284003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10" name="AutoShape 8"/>
          <p:cNvSpPr>
            <a:spLocks noChangeArrowheads="1"/>
          </p:cNvSpPr>
          <p:nvPr/>
        </p:nvSpPr>
        <p:spPr bwMode="auto">
          <a:xfrm>
            <a:off x="5621338" y="2576513"/>
            <a:ext cx="3176587" cy="261937"/>
          </a:xfrm>
          <a:prstGeom prst="parallelogram">
            <a:avLst>
              <a:gd name="adj" fmla="val 30318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3311" name="Freeform 9"/>
          <p:cNvSpPr>
            <a:spLocks/>
          </p:cNvSpPr>
          <p:nvPr/>
        </p:nvSpPr>
        <p:spPr bwMode="auto">
          <a:xfrm>
            <a:off x="8024813" y="2579688"/>
            <a:ext cx="763587" cy="720725"/>
          </a:xfrm>
          <a:custGeom>
            <a:avLst/>
            <a:gdLst>
              <a:gd name="T0" fmla="*/ 0 w 232"/>
              <a:gd name="T1" fmla="*/ 2147483647 h 454"/>
              <a:gd name="T2" fmla="*/ 2147483647 w 232"/>
              <a:gd name="T3" fmla="*/ 2147483647 h 454"/>
              <a:gd name="T4" fmla="*/ 2147483647 w 232"/>
              <a:gd name="T5" fmla="*/ 0 h 454"/>
              <a:gd name="T6" fmla="*/ 0 60000 65536"/>
              <a:gd name="T7" fmla="*/ 0 60000 65536"/>
              <a:gd name="T8" fmla="*/ 0 60000 65536"/>
              <a:gd name="T9" fmla="*/ 0 w 232"/>
              <a:gd name="T10" fmla="*/ 0 h 454"/>
              <a:gd name="T11" fmla="*/ 232 w 232"/>
              <a:gd name="T12" fmla="*/ 454 h 4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2" h="454">
                <a:moveTo>
                  <a:pt x="0" y="454"/>
                </a:moveTo>
                <a:lnTo>
                  <a:pt x="232" y="274"/>
                </a:lnTo>
                <a:lnTo>
                  <a:pt x="229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12" name="Freeform 10"/>
          <p:cNvSpPr>
            <a:spLocks/>
          </p:cNvSpPr>
          <p:nvPr/>
        </p:nvSpPr>
        <p:spPr bwMode="auto">
          <a:xfrm>
            <a:off x="6022975" y="2624138"/>
            <a:ext cx="2228850" cy="150812"/>
          </a:xfrm>
          <a:custGeom>
            <a:avLst/>
            <a:gdLst>
              <a:gd name="T0" fmla="*/ 0 w 678"/>
              <a:gd name="T1" fmla="*/ 2147483647 h 110"/>
              <a:gd name="T2" fmla="*/ 2147483647 w 678"/>
              <a:gd name="T3" fmla="*/ 2147483647 h 110"/>
              <a:gd name="T4" fmla="*/ 2147483647 w 678"/>
              <a:gd name="T5" fmla="*/ 0 h 110"/>
              <a:gd name="T6" fmla="*/ 2147483647 w 678"/>
              <a:gd name="T7" fmla="*/ 0 h 110"/>
              <a:gd name="T8" fmla="*/ 0 60000 65536"/>
              <a:gd name="T9" fmla="*/ 0 60000 65536"/>
              <a:gd name="T10" fmla="*/ 0 60000 65536"/>
              <a:gd name="T11" fmla="*/ 0 60000 65536"/>
              <a:gd name="T12" fmla="*/ 0 w 678"/>
              <a:gd name="T13" fmla="*/ 0 h 110"/>
              <a:gd name="T14" fmla="*/ 678 w 678"/>
              <a:gd name="T15" fmla="*/ 110 h 1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8" h="110">
                <a:moveTo>
                  <a:pt x="0" y="110"/>
                </a:moveTo>
                <a:lnTo>
                  <a:pt x="148" y="108"/>
                </a:lnTo>
                <a:lnTo>
                  <a:pt x="567" y="0"/>
                </a:lnTo>
                <a:lnTo>
                  <a:pt x="67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13" name="Freeform 11"/>
          <p:cNvSpPr>
            <a:spLocks/>
          </p:cNvSpPr>
          <p:nvPr/>
        </p:nvSpPr>
        <p:spPr bwMode="auto">
          <a:xfrm>
            <a:off x="6496050" y="2624138"/>
            <a:ext cx="1420813" cy="166687"/>
          </a:xfrm>
          <a:custGeom>
            <a:avLst/>
            <a:gdLst>
              <a:gd name="T0" fmla="*/ 0 w 432"/>
              <a:gd name="T1" fmla="*/ 0 h 105"/>
              <a:gd name="T2" fmla="*/ 2147483647 w 432"/>
              <a:gd name="T3" fmla="*/ 0 h 105"/>
              <a:gd name="T4" fmla="*/ 2147483647 w 432"/>
              <a:gd name="T5" fmla="*/ 2147483647 h 105"/>
              <a:gd name="T6" fmla="*/ 2147483647 w 432"/>
              <a:gd name="T7" fmla="*/ 2147483647 h 105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105"/>
              <a:gd name="T14" fmla="*/ 432 w 432"/>
              <a:gd name="T15" fmla="*/ 105 h 1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105">
                <a:moveTo>
                  <a:pt x="0" y="0"/>
                </a:moveTo>
                <a:lnTo>
                  <a:pt x="85" y="0"/>
                </a:lnTo>
                <a:lnTo>
                  <a:pt x="307" y="105"/>
                </a:lnTo>
                <a:lnTo>
                  <a:pt x="432" y="10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14" name="Line 17"/>
          <p:cNvSpPr>
            <a:spLocks noChangeShapeType="1"/>
          </p:cNvSpPr>
          <p:nvPr/>
        </p:nvSpPr>
        <p:spPr bwMode="auto">
          <a:xfrm>
            <a:off x="7431088" y="284480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15" name="Line 18"/>
          <p:cNvSpPr>
            <a:spLocks noChangeShapeType="1"/>
          </p:cNvSpPr>
          <p:nvPr/>
        </p:nvSpPr>
        <p:spPr bwMode="auto">
          <a:xfrm>
            <a:off x="6230938" y="284003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16" name="Line 21"/>
          <p:cNvSpPr>
            <a:spLocks noChangeShapeType="1"/>
          </p:cNvSpPr>
          <p:nvPr/>
        </p:nvSpPr>
        <p:spPr bwMode="auto">
          <a:xfrm>
            <a:off x="5940425" y="283686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17" name="Line 22"/>
          <p:cNvSpPr>
            <a:spLocks noChangeShapeType="1"/>
          </p:cNvSpPr>
          <p:nvPr/>
        </p:nvSpPr>
        <p:spPr bwMode="auto">
          <a:xfrm>
            <a:off x="5649913" y="284956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18" name="Line 23"/>
          <p:cNvSpPr>
            <a:spLocks noChangeShapeType="1"/>
          </p:cNvSpPr>
          <p:nvPr/>
        </p:nvSpPr>
        <p:spPr bwMode="auto">
          <a:xfrm>
            <a:off x="6511925" y="284480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19" name="Line 24"/>
          <p:cNvSpPr>
            <a:spLocks noChangeShapeType="1"/>
          </p:cNvSpPr>
          <p:nvPr/>
        </p:nvSpPr>
        <p:spPr bwMode="auto">
          <a:xfrm>
            <a:off x="7135813" y="284003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20" name="Line 25"/>
          <p:cNvSpPr>
            <a:spLocks noChangeShapeType="1"/>
          </p:cNvSpPr>
          <p:nvPr/>
        </p:nvSpPr>
        <p:spPr bwMode="auto">
          <a:xfrm>
            <a:off x="7726363" y="2835275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21" name="Text Box 26"/>
          <p:cNvSpPr txBox="1">
            <a:spLocks noChangeArrowheads="1"/>
          </p:cNvSpPr>
          <p:nvPr/>
        </p:nvSpPr>
        <p:spPr bwMode="auto">
          <a:xfrm>
            <a:off x="6448425" y="300355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8</a:t>
            </a:r>
          </a:p>
        </p:txBody>
      </p:sp>
      <p:sp>
        <p:nvSpPr>
          <p:cNvPr id="183322" name="Text Box 27"/>
          <p:cNvSpPr txBox="1">
            <a:spLocks noChangeArrowheads="1"/>
          </p:cNvSpPr>
          <p:nvPr/>
        </p:nvSpPr>
        <p:spPr bwMode="auto">
          <a:xfrm>
            <a:off x="6767513" y="278923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9</a:t>
            </a:r>
          </a:p>
        </p:txBody>
      </p:sp>
      <p:sp>
        <p:nvSpPr>
          <p:cNvPr id="183323" name="Text Box 28"/>
          <p:cNvSpPr txBox="1">
            <a:spLocks noChangeArrowheads="1"/>
          </p:cNvSpPr>
          <p:nvPr/>
        </p:nvSpPr>
        <p:spPr bwMode="auto">
          <a:xfrm>
            <a:off x="7643813" y="3008313"/>
            <a:ext cx="2984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16</a:t>
            </a:r>
          </a:p>
        </p:txBody>
      </p:sp>
      <p:sp>
        <p:nvSpPr>
          <p:cNvPr id="183324" name="Text Box 29"/>
          <p:cNvSpPr txBox="1">
            <a:spLocks noChangeArrowheads="1"/>
          </p:cNvSpPr>
          <p:nvPr/>
        </p:nvSpPr>
        <p:spPr bwMode="auto">
          <a:xfrm>
            <a:off x="6748463" y="3008313"/>
            <a:ext cx="2984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10</a:t>
            </a:r>
          </a:p>
        </p:txBody>
      </p:sp>
      <p:sp>
        <p:nvSpPr>
          <p:cNvPr id="183325" name="Text Box 30"/>
          <p:cNvSpPr txBox="1">
            <a:spLocks noChangeArrowheads="1"/>
          </p:cNvSpPr>
          <p:nvPr/>
        </p:nvSpPr>
        <p:spPr bwMode="auto">
          <a:xfrm>
            <a:off x="5576888" y="300355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183326" name="Text Box 57"/>
          <p:cNvSpPr txBox="1">
            <a:spLocks noChangeArrowheads="1"/>
          </p:cNvSpPr>
          <p:nvPr/>
        </p:nvSpPr>
        <p:spPr bwMode="auto">
          <a:xfrm>
            <a:off x="6443663" y="278923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7</a:t>
            </a:r>
          </a:p>
        </p:txBody>
      </p:sp>
      <p:sp>
        <p:nvSpPr>
          <p:cNvPr id="183327" name="Line 61"/>
          <p:cNvSpPr>
            <a:spLocks noChangeShapeType="1"/>
          </p:cNvSpPr>
          <p:nvPr/>
        </p:nvSpPr>
        <p:spPr bwMode="auto">
          <a:xfrm flipH="1">
            <a:off x="4889500" y="3179763"/>
            <a:ext cx="901700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28" name="Line 62"/>
          <p:cNvSpPr>
            <a:spLocks noChangeShapeType="1"/>
          </p:cNvSpPr>
          <p:nvPr/>
        </p:nvSpPr>
        <p:spPr bwMode="auto">
          <a:xfrm flipH="1">
            <a:off x="5275263" y="3170238"/>
            <a:ext cx="80645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29" name="Line 63"/>
          <p:cNvSpPr>
            <a:spLocks noChangeShapeType="1"/>
          </p:cNvSpPr>
          <p:nvPr/>
        </p:nvSpPr>
        <p:spPr bwMode="auto">
          <a:xfrm flipH="1">
            <a:off x="5994400" y="3186113"/>
            <a:ext cx="709613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30" name="Text Box 64"/>
          <p:cNvSpPr txBox="1">
            <a:spLocks noChangeArrowheads="1"/>
          </p:cNvSpPr>
          <p:nvPr/>
        </p:nvSpPr>
        <p:spPr bwMode="auto">
          <a:xfrm>
            <a:off x="7715250" y="3548063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0" dirty="0">
                <a:solidFill>
                  <a:srgbClr val="000000"/>
                </a:solidFill>
                <a:latin typeface="Arial" charset="0"/>
              </a:rPr>
              <a:t>…</a:t>
            </a:r>
          </a:p>
        </p:txBody>
      </p:sp>
      <p:sp>
        <p:nvSpPr>
          <p:cNvPr id="183331" name="Line 69"/>
          <p:cNvSpPr>
            <a:spLocks noChangeShapeType="1"/>
          </p:cNvSpPr>
          <p:nvPr/>
        </p:nvSpPr>
        <p:spPr bwMode="auto">
          <a:xfrm>
            <a:off x="7002463" y="3173413"/>
            <a:ext cx="101600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32" name="Line 70"/>
          <p:cNvSpPr>
            <a:spLocks noChangeShapeType="1"/>
          </p:cNvSpPr>
          <p:nvPr/>
        </p:nvSpPr>
        <p:spPr bwMode="auto">
          <a:xfrm>
            <a:off x="6992938" y="2971800"/>
            <a:ext cx="479425" cy="603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33" name="Line 71"/>
          <p:cNvSpPr>
            <a:spLocks noChangeShapeType="1"/>
          </p:cNvSpPr>
          <p:nvPr/>
        </p:nvSpPr>
        <p:spPr bwMode="auto">
          <a:xfrm>
            <a:off x="7848600" y="2916238"/>
            <a:ext cx="514350" cy="484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34" name="Text Box 72"/>
          <p:cNvSpPr txBox="1">
            <a:spLocks noChangeArrowheads="1"/>
          </p:cNvSpPr>
          <p:nvPr/>
        </p:nvSpPr>
        <p:spPr bwMode="auto">
          <a:xfrm>
            <a:off x="4879975" y="4090988"/>
            <a:ext cx="165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Electrical Engineering</a:t>
            </a:r>
          </a:p>
          <a:p>
            <a:pPr algn="ctr" eaLnBrk="1" hangingPunct="1"/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(VLAN ports 1-8)</a:t>
            </a:r>
          </a:p>
        </p:txBody>
      </p:sp>
      <p:sp>
        <p:nvSpPr>
          <p:cNvPr id="183335" name="Text Box 73"/>
          <p:cNvSpPr txBox="1">
            <a:spLocks noChangeArrowheads="1"/>
          </p:cNvSpPr>
          <p:nvPr/>
        </p:nvSpPr>
        <p:spPr bwMode="auto">
          <a:xfrm>
            <a:off x="7042150" y="4078288"/>
            <a:ext cx="1433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Computer Science</a:t>
            </a:r>
          </a:p>
          <a:p>
            <a:pPr algn="ctr" eaLnBrk="1" hangingPunct="1"/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(VLAN ports 9-15)</a:t>
            </a:r>
          </a:p>
        </p:txBody>
      </p:sp>
      <p:sp>
        <p:nvSpPr>
          <p:cNvPr id="183336" name="Text Box 74"/>
          <p:cNvSpPr txBox="1">
            <a:spLocks noChangeArrowheads="1"/>
          </p:cNvSpPr>
          <p:nvPr/>
        </p:nvSpPr>
        <p:spPr bwMode="auto">
          <a:xfrm>
            <a:off x="7639050" y="2784475"/>
            <a:ext cx="2984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15</a:t>
            </a:r>
          </a:p>
        </p:txBody>
      </p:sp>
      <p:sp>
        <p:nvSpPr>
          <p:cNvPr id="183337" name="Oval 81"/>
          <p:cNvSpPr>
            <a:spLocks noChangeArrowheads="1"/>
          </p:cNvSpPr>
          <p:nvPr/>
        </p:nvSpPr>
        <p:spPr bwMode="auto">
          <a:xfrm>
            <a:off x="5765800" y="3159125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3338" name="Oval 82"/>
          <p:cNvSpPr>
            <a:spLocks noChangeArrowheads="1"/>
          </p:cNvSpPr>
          <p:nvPr/>
        </p:nvSpPr>
        <p:spPr bwMode="auto">
          <a:xfrm>
            <a:off x="6057900" y="3146425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3339" name="Oval 83"/>
          <p:cNvSpPr>
            <a:spLocks noChangeArrowheads="1"/>
          </p:cNvSpPr>
          <p:nvPr/>
        </p:nvSpPr>
        <p:spPr bwMode="auto">
          <a:xfrm>
            <a:off x="6645275" y="3151188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3340" name="Oval 84"/>
          <p:cNvSpPr>
            <a:spLocks noChangeArrowheads="1"/>
          </p:cNvSpPr>
          <p:nvPr/>
        </p:nvSpPr>
        <p:spPr bwMode="auto">
          <a:xfrm>
            <a:off x="6977063" y="3148013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3341" name="Oval 85"/>
          <p:cNvSpPr>
            <a:spLocks noChangeArrowheads="1"/>
          </p:cNvSpPr>
          <p:nvPr/>
        </p:nvSpPr>
        <p:spPr bwMode="auto">
          <a:xfrm>
            <a:off x="6964363" y="2933700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3342" name="Oval 86"/>
          <p:cNvSpPr>
            <a:spLocks noChangeArrowheads="1"/>
          </p:cNvSpPr>
          <p:nvPr/>
        </p:nvSpPr>
        <p:spPr bwMode="auto">
          <a:xfrm>
            <a:off x="7839075" y="2930525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3343" name="Text Box 45"/>
          <p:cNvSpPr txBox="1">
            <a:spLocks noChangeArrowheads="1"/>
          </p:cNvSpPr>
          <p:nvPr/>
        </p:nvSpPr>
        <p:spPr bwMode="auto">
          <a:xfrm>
            <a:off x="5429250" y="352425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0" dirty="0">
                <a:solidFill>
                  <a:srgbClr val="000000"/>
                </a:solidFill>
                <a:latin typeface="Arial" charset="0"/>
              </a:rPr>
              <a:t>…</a:t>
            </a:r>
          </a:p>
        </p:txBody>
      </p:sp>
      <p:sp>
        <p:nvSpPr>
          <p:cNvPr id="74801" name="Rectangle 116"/>
          <p:cNvSpPr>
            <a:spLocks noGrp="1" noChangeArrowheads="1"/>
          </p:cNvSpPr>
          <p:nvPr>
            <p:ph type="body" idx="1"/>
          </p:nvPr>
        </p:nvSpPr>
        <p:spPr>
          <a:xfrm>
            <a:off x="312738" y="1309688"/>
            <a:ext cx="4249737" cy="1763712"/>
          </a:xfrm>
        </p:spPr>
        <p:txBody>
          <a:bodyPr/>
          <a:lstStyle/>
          <a:p>
            <a:pPr marL="231775" indent="-231775">
              <a:defRPr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traffic isolation: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frames to/from ports </a:t>
            </a:r>
            <a:r>
              <a:rPr lang="en-US" sz="2400" dirty="0">
                <a:latin typeface="Arial"/>
                <a:cs typeface="Arial"/>
              </a:rPr>
              <a:t>1</a:t>
            </a:r>
            <a:r>
              <a:rPr lang="en-US" sz="2400" dirty="0">
                <a:latin typeface="Gill Sans MT" charset="0"/>
                <a:cs typeface="+mn-cs"/>
              </a:rPr>
              <a:t>-8 can </a:t>
            </a:r>
            <a:r>
              <a:rPr lang="en-US" sz="2400" i="1" dirty="0">
                <a:latin typeface="Gill Sans MT" charset="0"/>
                <a:cs typeface="+mn-cs"/>
              </a:rPr>
              <a:t>only</a:t>
            </a:r>
            <a:r>
              <a:rPr lang="en-US" sz="2400" dirty="0">
                <a:latin typeface="Gill Sans MT" charset="0"/>
                <a:cs typeface="+mn-cs"/>
              </a:rPr>
              <a:t> reach ports </a:t>
            </a:r>
            <a:r>
              <a:rPr lang="en-US" sz="2400" dirty="0">
                <a:latin typeface="Arial"/>
                <a:cs typeface="Arial"/>
              </a:rPr>
              <a:t>1</a:t>
            </a:r>
            <a:r>
              <a:rPr lang="en-US" sz="2400" dirty="0">
                <a:latin typeface="Gill Sans MT" charset="0"/>
                <a:cs typeface="+mn-cs"/>
              </a:rPr>
              <a:t>-8</a:t>
            </a:r>
          </a:p>
          <a:p>
            <a:pPr marL="681038" lvl="1" indent="-223838">
              <a:defRPr/>
            </a:pPr>
            <a:r>
              <a:rPr lang="en-US" sz="2000" dirty="0">
                <a:latin typeface="Gill Sans MT" charset="0"/>
              </a:rPr>
              <a:t>can also define VLAN based on MAC addresses of endpoints, rather than switch port</a:t>
            </a:r>
          </a:p>
        </p:txBody>
      </p:sp>
      <p:sp>
        <p:nvSpPr>
          <p:cNvPr id="691317" name="Rectangle 117"/>
          <p:cNvSpPr>
            <a:spLocks noChangeArrowheads="1"/>
          </p:cNvSpPr>
          <p:nvPr/>
        </p:nvSpPr>
        <p:spPr bwMode="auto">
          <a:xfrm>
            <a:off x="285750" y="3286125"/>
            <a:ext cx="4060825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dynamic membership</a:t>
            </a:r>
            <a:r>
              <a:rPr lang="en-US" sz="2400" dirty="0">
                <a:solidFill>
                  <a:srgbClr val="FF0000"/>
                </a:solidFill>
                <a:latin typeface="Gill Sans MT" charset="0"/>
                <a:cs typeface="+mn-cs"/>
              </a:rPr>
              <a:t>:</a:t>
            </a:r>
            <a:r>
              <a:rPr lang="en-US" sz="2400" i="0" dirty="0">
                <a:solidFill>
                  <a:srgbClr val="000000"/>
                </a:solidFill>
                <a:latin typeface="Gill Sans MT" charset="0"/>
                <a:cs typeface="+mn-cs"/>
              </a:rPr>
              <a:t> ports can be dynamically assigned among VLANs</a:t>
            </a:r>
          </a:p>
        </p:txBody>
      </p:sp>
      <p:sp>
        <p:nvSpPr>
          <p:cNvPr id="691342" name="Text Box 142"/>
          <p:cNvSpPr txBox="1">
            <a:spLocks noChangeArrowheads="1"/>
          </p:cNvSpPr>
          <p:nvPr/>
        </p:nvSpPr>
        <p:spPr bwMode="auto">
          <a:xfrm>
            <a:off x="6656388" y="1162050"/>
            <a:ext cx="7874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router</a:t>
            </a:r>
          </a:p>
        </p:txBody>
      </p:sp>
      <p:grpSp>
        <p:nvGrpSpPr>
          <p:cNvPr id="691350" name="Group 150"/>
          <p:cNvGrpSpPr>
            <a:grpSpLocks/>
          </p:cNvGrpSpPr>
          <p:nvPr/>
        </p:nvGrpSpPr>
        <p:grpSpPr bwMode="auto">
          <a:xfrm>
            <a:off x="320675" y="1531938"/>
            <a:ext cx="7010400" cy="4608512"/>
            <a:chOff x="202" y="965"/>
            <a:chExt cx="4416" cy="2903"/>
          </a:xfrm>
        </p:grpSpPr>
        <p:sp>
          <p:nvSpPr>
            <p:cNvPr id="74832" name="Rectangle 124"/>
            <p:cNvSpPr>
              <a:spLocks noChangeArrowheads="1"/>
            </p:cNvSpPr>
            <p:nvPr/>
          </p:nvSpPr>
          <p:spPr bwMode="auto">
            <a:xfrm>
              <a:off x="202" y="2852"/>
              <a:ext cx="3148" cy="10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  <a:defRPr/>
              </a:pPr>
              <a:r>
                <a:rPr lang="en-US" sz="2400" dirty="0">
                  <a:solidFill>
                    <a:srgbClr val="CC0000"/>
                  </a:solidFill>
                  <a:latin typeface="Gill Sans MT" charset="0"/>
                  <a:cs typeface="+mn-cs"/>
                </a:rPr>
                <a:t>forwarding between VLANS:</a:t>
              </a:r>
              <a:r>
                <a:rPr lang="en-US" sz="2400" i="0" dirty="0">
                  <a:solidFill>
                    <a:srgbClr val="CC0000"/>
                  </a:solidFill>
                  <a:latin typeface="Gill Sans MT" charset="0"/>
                  <a:cs typeface="+mn-cs"/>
                </a:rPr>
                <a:t> </a:t>
              </a:r>
              <a:r>
                <a:rPr lang="en-US" sz="2400" i="0" dirty="0">
                  <a:solidFill>
                    <a:srgbClr val="000000"/>
                  </a:solidFill>
                  <a:latin typeface="Gill Sans MT" charset="0"/>
                  <a:cs typeface="+mn-cs"/>
                </a:rPr>
                <a:t>done via routing (just as with separate switches)</a:t>
              </a:r>
            </a:p>
            <a:p>
              <a:pPr marL="681038" lvl="1" indent="-223838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/>
                <a:buChar char="•"/>
                <a:defRPr/>
              </a:pPr>
              <a:r>
                <a:rPr lang="en-US" sz="2000" i="0" dirty="0">
                  <a:solidFill>
                    <a:srgbClr val="000000"/>
                  </a:solidFill>
                  <a:latin typeface="Gill Sans MT" charset="0"/>
                  <a:cs typeface="+mn-cs"/>
                </a:rPr>
                <a:t>in practice vendors sell combined switches plus routers</a:t>
              </a:r>
            </a:p>
          </p:txBody>
        </p:sp>
        <p:grpSp>
          <p:nvGrpSpPr>
            <p:cNvPr id="183376" name="Group 149"/>
            <p:cNvGrpSpPr>
              <a:grpSpLocks/>
            </p:cNvGrpSpPr>
            <p:nvPr/>
          </p:nvGrpSpPr>
          <p:grpSpPr bwMode="auto">
            <a:xfrm>
              <a:off x="3939" y="965"/>
              <a:ext cx="679" cy="910"/>
              <a:chOff x="3939" y="965"/>
              <a:chExt cx="679" cy="910"/>
            </a:xfrm>
          </p:grpSpPr>
          <p:grpSp>
            <p:nvGrpSpPr>
              <p:cNvPr id="183377" name="Group 126"/>
              <p:cNvGrpSpPr>
                <a:grpSpLocks/>
              </p:cNvGrpSpPr>
              <p:nvPr/>
            </p:nvGrpSpPr>
            <p:grpSpPr bwMode="auto">
              <a:xfrm>
                <a:off x="4259" y="965"/>
                <a:ext cx="359" cy="180"/>
                <a:chOff x="533" y="321"/>
                <a:chExt cx="359" cy="180"/>
              </a:xfrm>
            </p:grpSpPr>
            <p:grpSp>
              <p:nvGrpSpPr>
                <p:cNvPr id="183384" name="Group 127"/>
                <p:cNvGrpSpPr>
                  <a:grpSpLocks/>
                </p:cNvGrpSpPr>
                <p:nvPr/>
              </p:nvGrpSpPr>
              <p:grpSpPr bwMode="auto">
                <a:xfrm>
                  <a:off x="533" y="321"/>
                  <a:ext cx="359" cy="180"/>
                  <a:chOff x="1009" y="655"/>
                  <a:chExt cx="359" cy="180"/>
                </a:xfrm>
              </p:grpSpPr>
              <p:sp>
                <p:nvSpPr>
                  <p:cNvPr id="74843" name="Oval 128"/>
                  <p:cNvSpPr>
                    <a:spLocks noChangeArrowheads="1"/>
                  </p:cNvSpPr>
                  <p:nvPr/>
                </p:nvSpPr>
                <p:spPr bwMode="auto">
                  <a:xfrm>
                    <a:off x="1012" y="735"/>
                    <a:ext cx="356" cy="100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74844" name="Line 129"/>
                  <p:cNvSpPr>
                    <a:spLocks noChangeShapeType="1"/>
                  </p:cNvSpPr>
                  <p:nvPr/>
                </p:nvSpPr>
                <p:spPr bwMode="auto">
                  <a:xfrm>
                    <a:off x="1012" y="727"/>
                    <a:ext cx="0" cy="6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74845" name="Line 130"/>
                  <p:cNvSpPr>
                    <a:spLocks noChangeShapeType="1"/>
                  </p:cNvSpPr>
                  <p:nvPr/>
                </p:nvSpPr>
                <p:spPr bwMode="auto">
                  <a:xfrm>
                    <a:off x="1368" y="727"/>
                    <a:ext cx="0" cy="6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74846" name="Rectangle 131"/>
                  <p:cNvSpPr>
                    <a:spLocks noChangeArrowheads="1"/>
                  </p:cNvSpPr>
                  <p:nvPr/>
                </p:nvSpPr>
                <p:spPr bwMode="auto">
                  <a:xfrm>
                    <a:off x="1012" y="727"/>
                    <a:ext cx="353" cy="61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Times New Roman" charset="0"/>
                      <a:cs typeface="+mn-cs"/>
                    </a:endParaRPr>
                  </a:p>
                </p:txBody>
              </p:sp>
              <p:sp>
                <p:nvSpPr>
                  <p:cNvPr id="74847" name="Oval 132"/>
                  <p:cNvSpPr>
                    <a:spLocks noChangeArrowheads="1"/>
                  </p:cNvSpPr>
                  <p:nvPr/>
                </p:nvSpPr>
                <p:spPr bwMode="auto">
                  <a:xfrm>
                    <a:off x="1009" y="655"/>
                    <a:ext cx="356" cy="116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grpSp>
                <p:nvGrpSpPr>
                  <p:cNvPr id="183391" name="Group 133"/>
                  <p:cNvGrpSpPr>
                    <a:grpSpLocks/>
                  </p:cNvGrpSpPr>
                  <p:nvPr/>
                </p:nvGrpSpPr>
                <p:grpSpPr bwMode="auto">
                  <a:xfrm>
                    <a:off x="1095" y="681"/>
                    <a:ext cx="176" cy="68"/>
                    <a:chOff x="2848" y="848"/>
                    <a:chExt cx="140" cy="98"/>
                  </a:xfrm>
                </p:grpSpPr>
                <p:sp>
                  <p:nvSpPr>
                    <p:cNvPr id="74853" name="Line 13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848" y="848"/>
                      <a:ext cx="50" cy="1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cs typeface="+mn-cs"/>
                      </a:endParaRPr>
                    </a:p>
                  </p:txBody>
                </p:sp>
                <p:sp>
                  <p:nvSpPr>
                    <p:cNvPr id="74854" name="Line 13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44" y="946"/>
                      <a:ext cx="44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cs typeface="+mn-cs"/>
                      </a:endParaRPr>
                    </a:p>
                  </p:txBody>
                </p:sp>
                <p:sp>
                  <p:nvSpPr>
                    <p:cNvPr id="74855" name="Line 1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94" y="849"/>
                      <a:ext cx="52" cy="9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183392" name="Group 137"/>
                  <p:cNvGrpSpPr>
                    <a:grpSpLocks/>
                  </p:cNvGrpSpPr>
                  <p:nvPr/>
                </p:nvGrpSpPr>
                <p:grpSpPr bwMode="auto">
                  <a:xfrm flipV="1">
                    <a:off x="1095" y="680"/>
                    <a:ext cx="176" cy="68"/>
                    <a:chOff x="2848" y="848"/>
                    <a:chExt cx="140" cy="98"/>
                  </a:xfrm>
                </p:grpSpPr>
                <p:sp>
                  <p:nvSpPr>
                    <p:cNvPr id="74850" name="Line 13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848" y="848"/>
                      <a:ext cx="50" cy="1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cs typeface="+mn-cs"/>
                      </a:endParaRPr>
                    </a:p>
                  </p:txBody>
                </p:sp>
                <p:sp>
                  <p:nvSpPr>
                    <p:cNvPr id="74851" name="Line 1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44" y="946"/>
                      <a:ext cx="44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cs typeface="+mn-cs"/>
                      </a:endParaRPr>
                    </a:p>
                  </p:txBody>
                </p:sp>
                <p:sp>
                  <p:nvSpPr>
                    <p:cNvPr id="74852" name="Line 14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94" y="849"/>
                      <a:ext cx="52" cy="9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cs typeface="+mn-cs"/>
                      </a:endParaRPr>
                    </a:p>
                  </p:txBody>
                </p:sp>
              </p:grpSp>
            </p:grpSp>
            <p:sp>
              <p:nvSpPr>
                <p:cNvPr id="74842" name="Line 141"/>
                <p:cNvSpPr>
                  <a:spLocks noChangeShapeType="1"/>
                </p:cNvSpPr>
                <p:nvPr/>
              </p:nvSpPr>
              <p:spPr bwMode="auto">
                <a:xfrm>
                  <a:off x="535" y="368"/>
                  <a:ext cx="0" cy="6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183378" name="Oval 85"/>
              <p:cNvSpPr>
                <a:spLocks noChangeArrowheads="1"/>
              </p:cNvSpPr>
              <p:nvPr/>
            </p:nvSpPr>
            <p:spPr bwMode="auto">
              <a:xfrm>
                <a:off x="4180" y="1845"/>
                <a:ext cx="27" cy="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i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83379" name="Oval 85"/>
              <p:cNvSpPr>
                <a:spLocks noChangeArrowheads="1"/>
              </p:cNvSpPr>
              <p:nvPr/>
            </p:nvSpPr>
            <p:spPr bwMode="auto">
              <a:xfrm>
                <a:off x="4567" y="1845"/>
                <a:ext cx="27" cy="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i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74837" name="Line 145"/>
              <p:cNvSpPr>
                <a:spLocks noChangeShapeType="1"/>
              </p:cNvSpPr>
              <p:nvPr/>
            </p:nvSpPr>
            <p:spPr bwMode="auto">
              <a:xfrm flipV="1">
                <a:off x="4188" y="1143"/>
                <a:ext cx="159" cy="7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74838" name="Line 146"/>
              <p:cNvSpPr>
                <a:spLocks noChangeShapeType="1"/>
              </p:cNvSpPr>
              <p:nvPr/>
            </p:nvSpPr>
            <p:spPr bwMode="auto">
              <a:xfrm flipH="1" flipV="1">
                <a:off x="4469" y="1148"/>
                <a:ext cx="112" cy="7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74839" name="Line 147"/>
              <p:cNvSpPr>
                <a:spLocks noChangeShapeType="1"/>
              </p:cNvSpPr>
              <p:nvPr/>
            </p:nvSpPr>
            <p:spPr bwMode="auto">
              <a:xfrm>
                <a:off x="4101" y="1062"/>
                <a:ext cx="15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74840" name="Line 148"/>
              <p:cNvSpPr>
                <a:spLocks noChangeShapeType="1"/>
              </p:cNvSpPr>
              <p:nvPr/>
            </p:nvSpPr>
            <p:spPr bwMode="auto">
              <a:xfrm>
                <a:off x="3939" y="1062"/>
                <a:ext cx="15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83348" name="Group 44"/>
          <p:cNvGrpSpPr>
            <a:grpSpLocks/>
          </p:cNvGrpSpPr>
          <p:nvPr/>
        </p:nvGrpSpPr>
        <p:grpSpPr bwMode="auto">
          <a:xfrm>
            <a:off x="4276725" y="3343275"/>
            <a:ext cx="722313" cy="598488"/>
            <a:chOff x="-44" y="1473"/>
            <a:chExt cx="981" cy="1105"/>
          </a:xfrm>
        </p:grpSpPr>
        <p:pic>
          <p:nvPicPr>
            <p:cNvPr id="183373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3374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3349" name="Group 44"/>
          <p:cNvGrpSpPr>
            <a:grpSpLocks/>
          </p:cNvGrpSpPr>
          <p:nvPr/>
        </p:nvGrpSpPr>
        <p:grpSpPr bwMode="auto">
          <a:xfrm>
            <a:off x="4724400" y="3495675"/>
            <a:ext cx="720725" cy="598488"/>
            <a:chOff x="-44" y="1473"/>
            <a:chExt cx="981" cy="1105"/>
          </a:xfrm>
        </p:grpSpPr>
        <p:pic>
          <p:nvPicPr>
            <p:cNvPr id="183371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3372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3350" name="Group 44"/>
          <p:cNvGrpSpPr>
            <a:grpSpLocks/>
          </p:cNvGrpSpPr>
          <p:nvPr/>
        </p:nvGrpSpPr>
        <p:grpSpPr bwMode="auto">
          <a:xfrm>
            <a:off x="5486400" y="3454400"/>
            <a:ext cx="720725" cy="600075"/>
            <a:chOff x="-44" y="1473"/>
            <a:chExt cx="981" cy="1105"/>
          </a:xfrm>
        </p:grpSpPr>
        <p:pic>
          <p:nvPicPr>
            <p:cNvPr id="183369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3370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3351" name="Group 44"/>
          <p:cNvGrpSpPr>
            <a:grpSpLocks/>
          </p:cNvGrpSpPr>
          <p:nvPr/>
        </p:nvGrpSpPr>
        <p:grpSpPr bwMode="auto">
          <a:xfrm>
            <a:off x="6492875" y="3444875"/>
            <a:ext cx="720725" cy="598488"/>
            <a:chOff x="-44" y="1473"/>
            <a:chExt cx="981" cy="1105"/>
          </a:xfrm>
        </p:grpSpPr>
        <p:pic>
          <p:nvPicPr>
            <p:cNvPr id="18336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336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3352" name="Group 44"/>
          <p:cNvGrpSpPr>
            <a:grpSpLocks/>
          </p:cNvGrpSpPr>
          <p:nvPr/>
        </p:nvGrpSpPr>
        <p:grpSpPr bwMode="auto">
          <a:xfrm>
            <a:off x="7061200" y="3454400"/>
            <a:ext cx="720725" cy="600075"/>
            <a:chOff x="-44" y="1473"/>
            <a:chExt cx="981" cy="1105"/>
          </a:xfrm>
        </p:grpSpPr>
        <p:pic>
          <p:nvPicPr>
            <p:cNvPr id="18336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336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3353" name="Group 44"/>
          <p:cNvGrpSpPr>
            <a:grpSpLocks/>
          </p:cNvGrpSpPr>
          <p:nvPr/>
        </p:nvGrpSpPr>
        <p:grpSpPr bwMode="auto">
          <a:xfrm>
            <a:off x="7915275" y="3302000"/>
            <a:ext cx="720725" cy="600075"/>
            <a:chOff x="-44" y="1473"/>
            <a:chExt cx="981" cy="1105"/>
          </a:xfrm>
        </p:grpSpPr>
        <p:pic>
          <p:nvPicPr>
            <p:cNvPr id="183363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3364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4664075" y="2549525"/>
            <a:ext cx="1550988" cy="600075"/>
            <a:chOff x="4907280" y="294640"/>
            <a:chExt cx="1551062" cy="599440"/>
          </a:xfrm>
        </p:grpSpPr>
        <p:sp>
          <p:nvSpPr>
            <p:cNvPr id="74814" name="Rectangle 118"/>
            <p:cNvSpPr>
              <a:spLocks noChangeArrowheads="1"/>
            </p:cNvSpPr>
            <p:nvPr/>
          </p:nvSpPr>
          <p:spPr bwMode="auto">
            <a:xfrm>
              <a:off x="6178929" y="589603"/>
              <a:ext cx="279413" cy="20615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74815" name="Line 120"/>
            <p:cNvSpPr>
              <a:spLocks noChangeShapeType="1"/>
            </p:cNvSpPr>
            <p:nvPr/>
          </p:nvSpPr>
          <p:spPr bwMode="auto">
            <a:xfrm flipH="1" flipV="1">
              <a:off x="5507384" y="507140"/>
              <a:ext cx="793788" cy="2093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83359" name="Oval 82"/>
            <p:cNvSpPr>
              <a:spLocks noChangeArrowheads="1"/>
            </p:cNvSpPr>
            <p:nvPr/>
          </p:nvSpPr>
          <p:spPr bwMode="auto">
            <a:xfrm>
              <a:off x="6282127" y="684530"/>
              <a:ext cx="42863" cy="476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183360" name="Group 44"/>
            <p:cNvGrpSpPr>
              <a:grpSpLocks/>
            </p:cNvGrpSpPr>
            <p:nvPr/>
          </p:nvGrpSpPr>
          <p:grpSpPr bwMode="auto">
            <a:xfrm>
              <a:off x="4907280" y="294640"/>
              <a:ext cx="721360" cy="599440"/>
              <a:chOff x="-44" y="1473"/>
              <a:chExt cx="981" cy="1105"/>
            </a:xfrm>
          </p:grpSpPr>
          <p:pic>
            <p:nvPicPr>
              <p:cNvPr id="183361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3362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pic>
        <p:nvPicPr>
          <p:cNvPr id="183356" name="Picture 23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13" y="1036638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66</a:t>
            </a:fld>
            <a:endParaRPr lang="en-US" sz="1200" dirty="0">
              <a:latin typeface="Tahoma" charset="0"/>
            </a:endParaRPr>
          </a:p>
        </p:txBody>
      </p:sp>
      <p:sp>
        <p:nvSpPr>
          <p:cNvPr id="10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grpSp>
        <p:nvGrpSpPr>
          <p:cNvPr id="106" name="Group 347"/>
          <p:cNvGrpSpPr>
            <a:grpSpLocks/>
          </p:cNvGrpSpPr>
          <p:nvPr/>
        </p:nvGrpSpPr>
        <p:grpSpPr bwMode="auto">
          <a:xfrm>
            <a:off x="6700819" y="1533219"/>
            <a:ext cx="681857" cy="351801"/>
            <a:chOff x="1871277" y="1576300"/>
            <a:chExt cx="1128371" cy="437861"/>
          </a:xfrm>
        </p:grpSpPr>
        <p:sp>
          <p:nvSpPr>
            <p:cNvPr id="107" name="Oval 106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9" name="Oval 108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10" name="Freeform 109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11" name="Freeform 110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12" name="Freeform 111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13" name="Freeform 112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14" name="Straight Connector 113"/>
            <p:cNvCxnSpPr>
              <a:endCxn id="109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4824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1317" grpId="0"/>
      <p:bldP spid="691342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111"/>
          <p:cNvSpPr>
            <a:spLocks noChangeArrowheads="1"/>
          </p:cNvSpPr>
          <p:nvPr/>
        </p:nvSpPr>
        <p:spPr bwMode="auto">
          <a:xfrm>
            <a:off x="3414713" y="2103438"/>
            <a:ext cx="2794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184324" name="Rectangle 77"/>
          <p:cNvSpPr>
            <a:spLocks noChangeArrowheads="1"/>
          </p:cNvSpPr>
          <p:nvPr/>
        </p:nvSpPr>
        <p:spPr bwMode="auto">
          <a:xfrm>
            <a:off x="6591300" y="2108200"/>
            <a:ext cx="276225" cy="2333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25" name="Rectangle 77"/>
          <p:cNvSpPr>
            <a:spLocks noChangeArrowheads="1"/>
          </p:cNvSpPr>
          <p:nvPr/>
        </p:nvSpPr>
        <p:spPr bwMode="auto">
          <a:xfrm>
            <a:off x="6881813" y="2108200"/>
            <a:ext cx="276225" cy="2333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26" name="Rectangle 77"/>
          <p:cNvSpPr>
            <a:spLocks noChangeArrowheads="1"/>
          </p:cNvSpPr>
          <p:nvPr/>
        </p:nvSpPr>
        <p:spPr bwMode="auto">
          <a:xfrm>
            <a:off x="6300788" y="2112963"/>
            <a:ext cx="276225" cy="2333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5784" name="Rectangle 157"/>
          <p:cNvSpPr>
            <a:spLocks noChangeArrowheads="1"/>
          </p:cNvSpPr>
          <p:nvPr/>
        </p:nvSpPr>
        <p:spPr bwMode="auto">
          <a:xfrm>
            <a:off x="6300788" y="1881188"/>
            <a:ext cx="280987" cy="214312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75785" name="Rectangle 156"/>
          <p:cNvSpPr>
            <a:spLocks noChangeArrowheads="1"/>
          </p:cNvSpPr>
          <p:nvPr/>
        </p:nvSpPr>
        <p:spPr bwMode="auto">
          <a:xfrm>
            <a:off x="5972175" y="2105025"/>
            <a:ext cx="309563" cy="233363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75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VLANS spanning multiple switches</a:t>
            </a:r>
          </a:p>
        </p:txBody>
      </p:sp>
      <p:sp>
        <p:nvSpPr>
          <p:cNvPr id="69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3971925"/>
            <a:ext cx="8296275" cy="2687638"/>
          </a:xfrm>
        </p:spPr>
        <p:txBody>
          <a:bodyPr/>
          <a:lstStyle/>
          <a:p>
            <a:pPr marL="231775" indent="-231775">
              <a:defRPr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trunk port: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carries frames between VLANS defined over multiple physical switches</a:t>
            </a:r>
          </a:p>
          <a:p>
            <a:pPr marL="681038" lvl="1" indent="-223838">
              <a:defRPr/>
            </a:pPr>
            <a:r>
              <a:rPr lang="en-US" sz="2000" dirty="0">
                <a:latin typeface="Gill Sans MT" charset="0"/>
              </a:rPr>
              <a:t>frames forwarded within VLAN between switches can</a:t>
            </a:r>
            <a:r>
              <a:rPr lang="ja-JP" altLang="en-US" sz="2000" dirty="0">
                <a:latin typeface="Gill Sans MT" charset="0"/>
              </a:rPr>
              <a:t>’</a:t>
            </a:r>
            <a:r>
              <a:rPr lang="en-US" sz="2000" dirty="0">
                <a:latin typeface="Gill Sans MT" charset="0"/>
              </a:rPr>
              <a:t>t be vanilla 802.1 frames (must carry VLAN ID info)</a:t>
            </a:r>
          </a:p>
          <a:p>
            <a:pPr marL="681038" lvl="1" indent="-223838">
              <a:defRPr/>
            </a:pPr>
            <a:r>
              <a:rPr lang="en-US" sz="2000" dirty="0">
                <a:latin typeface="Gill Sans MT" charset="0"/>
              </a:rPr>
              <a:t>802.1q protocol adds/removed additional header fields for frames forwarded between trunk ports</a:t>
            </a:r>
          </a:p>
        </p:txBody>
      </p:sp>
      <p:sp>
        <p:nvSpPr>
          <p:cNvPr id="75788" name="Rectangle 62"/>
          <p:cNvSpPr>
            <a:spLocks noChangeArrowheads="1"/>
          </p:cNvSpPr>
          <p:nvPr/>
        </p:nvSpPr>
        <p:spPr bwMode="auto">
          <a:xfrm>
            <a:off x="1341438" y="1887538"/>
            <a:ext cx="273050" cy="19685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184332" name="Rectangle 80"/>
          <p:cNvSpPr>
            <a:spLocks noChangeArrowheads="1"/>
          </p:cNvSpPr>
          <p:nvPr/>
        </p:nvSpPr>
        <p:spPr bwMode="auto">
          <a:xfrm>
            <a:off x="1333500" y="2097088"/>
            <a:ext cx="290513" cy="242887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33" name="Rectangle 77"/>
          <p:cNvSpPr>
            <a:spLocks noChangeArrowheads="1"/>
          </p:cNvSpPr>
          <p:nvPr/>
        </p:nvSpPr>
        <p:spPr bwMode="auto">
          <a:xfrm>
            <a:off x="3405188" y="1878013"/>
            <a:ext cx="290512" cy="20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34" name="Rectangle 76"/>
          <p:cNvSpPr>
            <a:spLocks noChangeArrowheads="1"/>
          </p:cNvSpPr>
          <p:nvPr/>
        </p:nvSpPr>
        <p:spPr bwMode="auto">
          <a:xfrm>
            <a:off x="2514600" y="1882775"/>
            <a:ext cx="890588" cy="457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35" name="Rectangle 75"/>
          <p:cNvSpPr>
            <a:spLocks noChangeArrowheads="1"/>
          </p:cNvSpPr>
          <p:nvPr/>
        </p:nvSpPr>
        <p:spPr bwMode="auto">
          <a:xfrm>
            <a:off x="1619250" y="1882775"/>
            <a:ext cx="900113" cy="452438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36" name="Rectangle 2"/>
          <p:cNvSpPr>
            <a:spLocks noChangeArrowheads="1"/>
          </p:cNvSpPr>
          <p:nvPr/>
        </p:nvSpPr>
        <p:spPr bwMode="auto">
          <a:xfrm>
            <a:off x="1333500" y="1874838"/>
            <a:ext cx="2370138" cy="468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37" name="Line 3"/>
          <p:cNvSpPr>
            <a:spLocks noChangeShapeType="1"/>
          </p:cNvSpPr>
          <p:nvPr/>
        </p:nvSpPr>
        <p:spPr bwMode="auto">
          <a:xfrm>
            <a:off x="1335088" y="2090738"/>
            <a:ext cx="2351087" cy="4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38" name="Text Box 6"/>
          <p:cNvSpPr txBox="1">
            <a:spLocks noChangeArrowheads="1"/>
          </p:cNvSpPr>
          <p:nvPr/>
        </p:nvSpPr>
        <p:spPr bwMode="auto">
          <a:xfrm>
            <a:off x="1250950" y="1833563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184339" name="Line 7"/>
          <p:cNvSpPr>
            <a:spLocks noChangeShapeType="1"/>
          </p:cNvSpPr>
          <p:nvPr/>
        </p:nvSpPr>
        <p:spPr bwMode="auto">
          <a:xfrm>
            <a:off x="2514600" y="187960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40" name="AutoShape 8"/>
          <p:cNvSpPr>
            <a:spLocks noChangeArrowheads="1"/>
          </p:cNvSpPr>
          <p:nvPr/>
        </p:nvSpPr>
        <p:spPr bwMode="auto">
          <a:xfrm>
            <a:off x="1304925" y="1616075"/>
            <a:ext cx="3176588" cy="261938"/>
          </a:xfrm>
          <a:prstGeom prst="parallelogram">
            <a:avLst>
              <a:gd name="adj" fmla="val 303181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41" name="Freeform 9"/>
          <p:cNvSpPr>
            <a:spLocks/>
          </p:cNvSpPr>
          <p:nvPr/>
        </p:nvSpPr>
        <p:spPr bwMode="auto">
          <a:xfrm>
            <a:off x="3708400" y="1619250"/>
            <a:ext cx="763588" cy="720725"/>
          </a:xfrm>
          <a:custGeom>
            <a:avLst/>
            <a:gdLst>
              <a:gd name="T0" fmla="*/ 0 w 232"/>
              <a:gd name="T1" fmla="*/ 2147483647 h 454"/>
              <a:gd name="T2" fmla="*/ 2147483647 w 232"/>
              <a:gd name="T3" fmla="*/ 2147483647 h 454"/>
              <a:gd name="T4" fmla="*/ 2147483647 w 232"/>
              <a:gd name="T5" fmla="*/ 0 h 454"/>
              <a:gd name="T6" fmla="*/ 0 60000 65536"/>
              <a:gd name="T7" fmla="*/ 0 60000 65536"/>
              <a:gd name="T8" fmla="*/ 0 60000 65536"/>
              <a:gd name="T9" fmla="*/ 0 w 232"/>
              <a:gd name="T10" fmla="*/ 0 h 454"/>
              <a:gd name="T11" fmla="*/ 232 w 232"/>
              <a:gd name="T12" fmla="*/ 454 h 4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2" h="454">
                <a:moveTo>
                  <a:pt x="0" y="454"/>
                </a:moveTo>
                <a:lnTo>
                  <a:pt x="232" y="274"/>
                </a:lnTo>
                <a:lnTo>
                  <a:pt x="229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42" name="Freeform 10"/>
          <p:cNvSpPr>
            <a:spLocks/>
          </p:cNvSpPr>
          <p:nvPr/>
        </p:nvSpPr>
        <p:spPr bwMode="auto">
          <a:xfrm>
            <a:off x="1706563" y="1663700"/>
            <a:ext cx="2228850" cy="150813"/>
          </a:xfrm>
          <a:custGeom>
            <a:avLst/>
            <a:gdLst>
              <a:gd name="T0" fmla="*/ 0 w 678"/>
              <a:gd name="T1" fmla="*/ 2147483647 h 110"/>
              <a:gd name="T2" fmla="*/ 2147483647 w 678"/>
              <a:gd name="T3" fmla="*/ 2147483647 h 110"/>
              <a:gd name="T4" fmla="*/ 2147483647 w 678"/>
              <a:gd name="T5" fmla="*/ 0 h 110"/>
              <a:gd name="T6" fmla="*/ 2147483647 w 678"/>
              <a:gd name="T7" fmla="*/ 0 h 110"/>
              <a:gd name="T8" fmla="*/ 0 60000 65536"/>
              <a:gd name="T9" fmla="*/ 0 60000 65536"/>
              <a:gd name="T10" fmla="*/ 0 60000 65536"/>
              <a:gd name="T11" fmla="*/ 0 60000 65536"/>
              <a:gd name="T12" fmla="*/ 0 w 678"/>
              <a:gd name="T13" fmla="*/ 0 h 110"/>
              <a:gd name="T14" fmla="*/ 678 w 678"/>
              <a:gd name="T15" fmla="*/ 110 h 1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8" h="110">
                <a:moveTo>
                  <a:pt x="0" y="110"/>
                </a:moveTo>
                <a:lnTo>
                  <a:pt x="148" y="108"/>
                </a:lnTo>
                <a:lnTo>
                  <a:pt x="567" y="0"/>
                </a:lnTo>
                <a:lnTo>
                  <a:pt x="67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43" name="Freeform 11"/>
          <p:cNvSpPr>
            <a:spLocks/>
          </p:cNvSpPr>
          <p:nvPr/>
        </p:nvSpPr>
        <p:spPr bwMode="auto">
          <a:xfrm>
            <a:off x="2179638" y="1663700"/>
            <a:ext cx="1420812" cy="166688"/>
          </a:xfrm>
          <a:custGeom>
            <a:avLst/>
            <a:gdLst>
              <a:gd name="T0" fmla="*/ 0 w 432"/>
              <a:gd name="T1" fmla="*/ 0 h 105"/>
              <a:gd name="T2" fmla="*/ 2147483647 w 432"/>
              <a:gd name="T3" fmla="*/ 0 h 105"/>
              <a:gd name="T4" fmla="*/ 2147483647 w 432"/>
              <a:gd name="T5" fmla="*/ 2147483647 h 105"/>
              <a:gd name="T6" fmla="*/ 2147483647 w 432"/>
              <a:gd name="T7" fmla="*/ 2147483647 h 105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105"/>
              <a:gd name="T14" fmla="*/ 432 w 432"/>
              <a:gd name="T15" fmla="*/ 105 h 1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105">
                <a:moveTo>
                  <a:pt x="0" y="0"/>
                </a:moveTo>
                <a:lnTo>
                  <a:pt x="85" y="0"/>
                </a:lnTo>
                <a:lnTo>
                  <a:pt x="307" y="105"/>
                </a:lnTo>
                <a:lnTo>
                  <a:pt x="432" y="10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44" name="Line 17"/>
          <p:cNvSpPr>
            <a:spLocks noChangeShapeType="1"/>
          </p:cNvSpPr>
          <p:nvPr/>
        </p:nvSpPr>
        <p:spPr bwMode="auto">
          <a:xfrm>
            <a:off x="3114675" y="188436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45" name="Line 18"/>
          <p:cNvSpPr>
            <a:spLocks noChangeShapeType="1"/>
          </p:cNvSpPr>
          <p:nvPr/>
        </p:nvSpPr>
        <p:spPr bwMode="auto">
          <a:xfrm>
            <a:off x="1914525" y="187960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46" name="Line 21"/>
          <p:cNvSpPr>
            <a:spLocks noChangeShapeType="1"/>
          </p:cNvSpPr>
          <p:nvPr/>
        </p:nvSpPr>
        <p:spPr bwMode="auto">
          <a:xfrm>
            <a:off x="1624013" y="1876425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47" name="Line 22"/>
          <p:cNvSpPr>
            <a:spLocks noChangeShapeType="1"/>
          </p:cNvSpPr>
          <p:nvPr/>
        </p:nvSpPr>
        <p:spPr bwMode="auto">
          <a:xfrm>
            <a:off x="1333500" y="1889125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48" name="Line 23"/>
          <p:cNvSpPr>
            <a:spLocks noChangeShapeType="1"/>
          </p:cNvSpPr>
          <p:nvPr/>
        </p:nvSpPr>
        <p:spPr bwMode="auto">
          <a:xfrm>
            <a:off x="2195513" y="188436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49" name="Line 24"/>
          <p:cNvSpPr>
            <a:spLocks noChangeShapeType="1"/>
          </p:cNvSpPr>
          <p:nvPr/>
        </p:nvSpPr>
        <p:spPr bwMode="auto">
          <a:xfrm>
            <a:off x="2819400" y="187960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50" name="Line 25"/>
          <p:cNvSpPr>
            <a:spLocks noChangeShapeType="1"/>
          </p:cNvSpPr>
          <p:nvPr/>
        </p:nvSpPr>
        <p:spPr bwMode="auto">
          <a:xfrm>
            <a:off x="3409950" y="187483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51" name="Text Box 26"/>
          <p:cNvSpPr txBox="1">
            <a:spLocks noChangeArrowheads="1"/>
          </p:cNvSpPr>
          <p:nvPr/>
        </p:nvSpPr>
        <p:spPr bwMode="auto">
          <a:xfrm>
            <a:off x="2132013" y="2043113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8</a:t>
            </a:r>
          </a:p>
        </p:txBody>
      </p:sp>
      <p:sp>
        <p:nvSpPr>
          <p:cNvPr id="184352" name="Text Box 27"/>
          <p:cNvSpPr txBox="1">
            <a:spLocks noChangeArrowheads="1"/>
          </p:cNvSpPr>
          <p:nvPr/>
        </p:nvSpPr>
        <p:spPr bwMode="auto">
          <a:xfrm>
            <a:off x="2451100" y="182880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9</a:t>
            </a:r>
          </a:p>
        </p:txBody>
      </p:sp>
      <p:sp>
        <p:nvSpPr>
          <p:cNvPr id="184353" name="Text Box 29"/>
          <p:cNvSpPr txBox="1">
            <a:spLocks noChangeArrowheads="1"/>
          </p:cNvSpPr>
          <p:nvPr/>
        </p:nvSpPr>
        <p:spPr bwMode="auto">
          <a:xfrm>
            <a:off x="2432050" y="2047875"/>
            <a:ext cx="2984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10</a:t>
            </a:r>
          </a:p>
        </p:txBody>
      </p:sp>
      <p:sp>
        <p:nvSpPr>
          <p:cNvPr id="184354" name="Text Box 30"/>
          <p:cNvSpPr txBox="1">
            <a:spLocks noChangeArrowheads="1"/>
          </p:cNvSpPr>
          <p:nvPr/>
        </p:nvSpPr>
        <p:spPr bwMode="auto">
          <a:xfrm>
            <a:off x="1260475" y="20335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184355" name="Text Box 57"/>
          <p:cNvSpPr txBox="1">
            <a:spLocks noChangeArrowheads="1"/>
          </p:cNvSpPr>
          <p:nvPr/>
        </p:nvSpPr>
        <p:spPr bwMode="auto">
          <a:xfrm>
            <a:off x="2127250" y="182880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7</a:t>
            </a:r>
          </a:p>
        </p:txBody>
      </p:sp>
      <p:sp>
        <p:nvSpPr>
          <p:cNvPr id="184356" name="Line 61"/>
          <p:cNvSpPr>
            <a:spLocks noChangeShapeType="1"/>
          </p:cNvSpPr>
          <p:nvPr/>
        </p:nvSpPr>
        <p:spPr bwMode="auto">
          <a:xfrm flipH="1">
            <a:off x="573088" y="2209800"/>
            <a:ext cx="901700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57" name="Line 62"/>
          <p:cNvSpPr>
            <a:spLocks noChangeShapeType="1"/>
          </p:cNvSpPr>
          <p:nvPr/>
        </p:nvSpPr>
        <p:spPr bwMode="auto">
          <a:xfrm flipH="1">
            <a:off x="958850" y="2209800"/>
            <a:ext cx="80645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58" name="Line 63"/>
          <p:cNvSpPr>
            <a:spLocks noChangeShapeType="1"/>
          </p:cNvSpPr>
          <p:nvPr/>
        </p:nvSpPr>
        <p:spPr bwMode="auto">
          <a:xfrm flipH="1">
            <a:off x="1677988" y="2225675"/>
            <a:ext cx="709612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59" name="Text Box 64"/>
          <p:cNvSpPr txBox="1">
            <a:spLocks noChangeArrowheads="1"/>
          </p:cNvSpPr>
          <p:nvPr/>
        </p:nvSpPr>
        <p:spPr bwMode="auto">
          <a:xfrm>
            <a:off x="3398838" y="258762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0" dirty="0">
                <a:solidFill>
                  <a:srgbClr val="000000"/>
                </a:solidFill>
                <a:latin typeface="Arial" charset="0"/>
              </a:rPr>
              <a:t>…</a:t>
            </a:r>
          </a:p>
        </p:txBody>
      </p:sp>
      <p:sp>
        <p:nvSpPr>
          <p:cNvPr id="184360" name="Line 69"/>
          <p:cNvSpPr>
            <a:spLocks noChangeShapeType="1"/>
          </p:cNvSpPr>
          <p:nvPr/>
        </p:nvSpPr>
        <p:spPr bwMode="auto">
          <a:xfrm>
            <a:off x="2686050" y="2212975"/>
            <a:ext cx="101600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61" name="Line 70"/>
          <p:cNvSpPr>
            <a:spLocks noChangeShapeType="1"/>
          </p:cNvSpPr>
          <p:nvPr/>
        </p:nvSpPr>
        <p:spPr bwMode="auto">
          <a:xfrm>
            <a:off x="2676525" y="2011363"/>
            <a:ext cx="479425" cy="603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62" name="Line 71"/>
          <p:cNvSpPr>
            <a:spLocks noChangeShapeType="1"/>
          </p:cNvSpPr>
          <p:nvPr/>
        </p:nvSpPr>
        <p:spPr bwMode="auto">
          <a:xfrm>
            <a:off x="3532188" y="1955800"/>
            <a:ext cx="514350" cy="484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63" name="Text Box 72"/>
          <p:cNvSpPr txBox="1">
            <a:spLocks noChangeArrowheads="1"/>
          </p:cNvSpPr>
          <p:nvPr/>
        </p:nvSpPr>
        <p:spPr bwMode="auto">
          <a:xfrm>
            <a:off x="563563" y="3130550"/>
            <a:ext cx="165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Electrical Engineering</a:t>
            </a:r>
          </a:p>
          <a:p>
            <a:pPr algn="ctr" eaLnBrk="1" hangingPunct="1"/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(VLAN ports 1-8)</a:t>
            </a:r>
          </a:p>
        </p:txBody>
      </p:sp>
      <p:sp>
        <p:nvSpPr>
          <p:cNvPr id="184364" name="Text Box 73"/>
          <p:cNvSpPr txBox="1">
            <a:spLocks noChangeArrowheads="1"/>
          </p:cNvSpPr>
          <p:nvPr/>
        </p:nvSpPr>
        <p:spPr bwMode="auto">
          <a:xfrm>
            <a:off x="2725738" y="3117850"/>
            <a:ext cx="1433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Computer Science</a:t>
            </a:r>
          </a:p>
          <a:p>
            <a:pPr algn="ctr" eaLnBrk="1" hangingPunct="1"/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(VLAN ports 9-15)</a:t>
            </a:r>
          </a:p>
        </p:txBody>
      </p:sp>
      <p:sp>
        <p:nvSpPr>
          <p:cNvPr id="184365" name="Text Box 74"/>
          <p:cNvSpPr txBox="1">
            <a:spLocks noChangeArrowheads="1"/>
          </p:cNvSpPr>
          <p:nvPr/>
        </p:nvSpPr>
        <p:spPr bwMode="auto">
          <a:xfrm>
            <a:off x="3322638" y="1824038"/>
            <a:ext cx="2984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15</a:t>
            </a:r>
          </a:p>
        </p:txBody>
      </p:sp>
      <p:sp>
        <p:nvSpPr>
          <p:cNvPr id="184366" name="Oval 81"/>
          <p:cNvSpPr>
            <a:spLocks noChangeArrowheads="1"/>
          </p:cNvSpPr>
          <p:nvPr/>
        </p:nvSpPr>
        <p:spPr bwMode="auto">
          <a:xfrm>
            <a:off x="1449388" y="2189163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67" name="Oval 82"/>
          <p:cNvSpPr>
            <a:spLocks noChangeArrowheads="1"/>
          </p:cNvSpPr>
          <p:nvPr/>
        </p:nvSpPr>
        <p:spPr bwMode="auto">
          <a:xfrm>
            <a:off x="1741488" y="2185988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68" name="Oval 83"/>
          <p:cNvSpPr>
            <a:spLocks noChangeArrowheads="1"/>
          </p:cNvSpPr>
          <p:nvPr/>
        </p:nvSpPr>
        <p:spPr bwMode="auto">
          <a:xfrm>
            <a:off x="2328863" y="2190750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69" name="Oval 84"/>
          <p:cNvSpPr>
            <a:spLocks noChangeArrowheads="1"/>
          </p:cNvSpPr>
          <p:nvPr/>
        </p:nvSpPr>
        <p:spPr bwMode="auto">
          <a:xfrm>
            <a:off x="2660650" y="2187575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70" name="Oval 85"/>
          <p:cNvSpPr>
            <a:spLocks noChangeArrowheads="1"/>
          </p:cNvSpPr>
          <p:nvPr/>
        </p:nvSpPr>
        <p:spPr bwMode="auto">
          <a:xfrm>
            <a:off x="2647950" y="1973263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71" name="Oval 86"/>
          <p:cNvSpPr>
            <a:spLocks noChangeArrowheads="1"/>
          </p:cNvSpPr>
          <p:nvPr/>
        </p:nvSpPr>
        <p:spPr bwMode="auto">
          <a:xfrm>
            <a:off x="3522663" y="1970088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72" name="Text Box 45"/>
          <p:cNvSpPr txBox="1">
            <a:spLocks noChangeArrowheads="1"/>
          </p:cNvSpPr>
          <p:nvPr/>
        </p:nvSpPr>
        <p:spPr bwMode="auto">
          <a:xfrm>
            <a:off x="1112838" y="2554288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0" dirty="0">
                <a:solidFill>
                  <a:srgbClr val="000000"/>
                </a:solidFill>
                <a:latin typeface="Arial" charset="0"/>
              </a:rPr>
              <a:t>…</a:t>
            </a:r>
          </a:p>
        </p:txBody>
      </p:sp>
      <p:sp>
        <p:nvSpPr>
          <p:cNvPr id="75830" name="Rectangle 113"/>
          <p:cNvSpPr>
            <a:spLocks noChangeArrowheads="1"/>
          </p:cNvSpPr>
          <p:nvPr/>
        </p:nvSpPr>
        <p:spPr bwMode="auto">
          <a:xfrm>
            <a:off x="6888163" y="2105025"/>
            <a:ext cx="2794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184374" name="Rectangle 77"/>
          <p:cNvSpPr>
            <a:spLocks noChangeArrowheads="1"/>
          </p:cNvSpPr>
          <p:nvPr/>
        </p:nvSpPr>
        <p:spPr bwMode="auto">
          <a:xfrm>
            <a:off x="6877050" y="1884363"/>
            <a:ext cx="290513" cy="20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75" name="Rectangle 76"/>
          <p:cNvSpPr>
            <a:spLocks noChangeArrowheads="1"/>
          </p:cNvSpPr>
          <p:nvPr/>
        </p:nvSpPr>
        <p:spPr bwMode="auto">
          <a:xfrm>
            <a:off x="5986463" y="1889125"/>
            <a:ext cx="890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76" name="Line 17"/>
          <p:cNvSpPr>
            <a:spLocks noChangeShapeType="1"/>
          </p:cNvSpPr>
          <p:nvPr/>
        </p:nvSpPr>
        <p:spPr bwMode="auto">
          <a:xfrm>
            <a:off x="6586538" y="189071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77" name="Line 24"/>
          <p:cNvSpPr>
            <a:spLocks noChangeShapeType="1"/>
          </p:cNvSpPr>
          <p:nvPr/>
        </p:nvSpPr>
        <p:spPr bwMode="auto">
          <a:xfrm>
            <a:off x="6291263" y="188595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78" name="Line 25"/>
          <p:cNvSpPr>
            <a:spLocks noChangeShapeType="1"/>
          </p:cNvSpPr>
          <p:nvPr/>
        </p:nvSpPr>
        <p:spPr bwMode="auto">
          <a:xfrm>
            <a:off x="6881813" y="188118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79" name="Text Box 29"/>
          <p:cNvSpPr txBox="1">
            <a:spLocks noChangeArrowheads="1"/>
          </p:cNvSpPr>
          <p:nvPr/>
        </p:nvSpPr>
        <p:spPr bwMode="auto">
          <a:xfrm>
            <a:off x="5903913" y="205422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184380" name="Text Box 74"/>
          <p:cNvSpPr txBox="1">
            <a:spLocks noChangeArrowheads="1"/>
          </p:cNvSpPr>
          <p:nvPr/>
        </p:nvSpPr>
        <p:spPr bwMode="auto">
          <a:xfrm>
            <a:off x="6794500" y="18303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7</a:t>
            </a:r>
          </a:p>
        </p:txBody>
      </p:sp>
      <p:sp>
        <p:nvSpPr>
          <p:cNvPr id="184381" name="Oval 84"/>
          <p:cNvSpPr>
            <a:spLocks noChangeArrowheads="1"/>
          </p:cNvSpPr>
          <p:nvPr/>
        </p:nvSpPr>
        <p:spPr bwMode="auto">
          <a:xfrm>
            <a:off x="6132513" y="2193925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82" name="Oval 86"/>
          <p:cNvSpPr>
            <a:spLocks noChangeArrowheads="1"/>
          </p:cNvSpPr>
          <p:nvPr/>
        </p:nvSpPr>
        <p:spPr bwMode="auto">
          <a:xfrm>
            <a:off x="6994525" y="1976438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83" name="AutoShape 8"/>
          <p:cNvSpPr>
            <a:spLocks noChangeArrowheads="1"/>
          </p:cNvSpPr>
          <p:nvPr/>
        </p:nvSpPr>
        <p:spPr bwMode="auto">
          <a:xfrm>
            <a:off x="5972175" y="1612900"/>
            <a:ext cx="1630363" cy="261938"/>
          </a:xfrm>
          <a:prstGeom prst="parallelogram">
            <a:avLst>
              <a:gd name="adj" fmla="val 155606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84" name="Freeform 10"/>
          <p:cNvSpPr>
            <a:spLocks/>
          </p:cNvSpPr>
          <p:nvPr/>
        </p:nvSpPr>
        <p:spPr bwMode="auto">
          <a:xfrm>
            <a:off x="6154738" y="1657350"/>
            <a:ext cx="1184275" cy="166688"/>
          </a:xfrm>
          <a:custGeom>
            <a:avLst/>
            <a:gdLst>
              <a:gd name="T0" fmla="*/ 0 w 678"/>
              <a:gd name="T1" fmla="*/ 2147483647 h 110"/>
              <a:gd name="T2" fmla="*/ 2147483647 w 678"/>
              <a:gd name="T3" fmla="*/ 2147483647 h 110"/>
              <a:gd name="T4" fmla="*/ 2147483647 w 678"/>
              <a:gd name="T5" fmla="*/ 0 h 110"/>
              <a:gd name="T6" fmla="*/ 2147483647 w 678"/>
              <a:gd name="T7" fmla="*/ 0 h 110"/>
              <a:gd name="T8" fmla="*/ 0 60000 65536"/>
              <a:gd name="T9" fmla="*/ 0 60000 65536"/>
              <a:gd name="T10" fmla="*/ 0 60000 65536"/>
              <a:gd name="T11" fmla="*/ 0 60000 65536"/>
              <a:gd name="T12" fmla="*/ 0 w 678"/>
              <a:gd name="T13" fmla="*/ 0 h 110"/>
              <a:gd name="T14" fmla="*/ 678 w 678"/>
              <a:gd name="T15" fmla="*/ 110 h 1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8" h="110">
                <a:moveTo>
                  <a:pt x="0" y="110"/>
                </a:moveTo>
                <a:lnTo>
                  <a:pt x="148" y="108"/>
                </a:lnTo>
                <a:lnTo>
                  <a:pt x="567" y="0"/>
                </a:lnTo>
                <a:lnTo>
                  <a:pt x="67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85" name="Freeform 10"/>
          <p:cNvSpPr>
            <a:spLocks/>
          </p:cNvSpPr>
          <p:nvPr/>
        </p:nvSpPr>
        <p:spPr bwMode="auto">
          <a:xfrm flipV="1">
            <a:off x="6354763" y="1657350"/>
            <a:ext cx="873125" cy="166688"/>
          </a:xfrm>
          <a:custGeom>
            <a:avLst/>
            <a:gdLst>
              <a:gd name="T0" fmla="*/ 0 w 678"/>
              <a:gd name="T1" fmla="*/ 2147483647 h 110"/>
              <a:gd name="T2" fmla="*/ 2147483647 w 678"/>
              <a:gd name="T3" fmla="*/ 2147483647 h 110"/>
              <a:gd name="T4" fmla="*/ 2147483647 w 678"/>
              <a:gd name="T5" fmla="*/ 0 h 110"/>
              <a:gd name="T6" fmla="*/ 2147483647 w 678"/>
              <a:gd name="T7" fmla="*/ 0 h 110"/>
              <a:gd name="T8" fmla="*/ 0 60000 65536"/>
              <a:gd name="T9" fmla="*/ 0 60000 65536"/>
              <a:gd name="T10" fmla="*/ 0 60000 65536"/>
              <a:gd name="T11" fmla="*/ 0 60000 65536"/>
              <a:gd name="T12" fmla="*/ 0 w 678"/>
              <a:gd name="T13" fmla="*/ 0 h 110"/>
              <a:gd name="T14" fmla="*/ 678 w 678"/>
              <a:gd name="T15" fmla="*/ 110 h 1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8" h="110">
                <a:moveTo>
                  <a:pt x="0" y="110"/>
                </a:moveTo>
                <a:lnTo>
                  <a:pt x="148" y="108"/>
                </a:lnTo>
                <a:lnTo>
                  <a:pt x="567" y="0"/>
                </a:lnTo>
                <a:lnTo>
                  <a:pt x="67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/>
          <a:lstStyle/>
          <a:p>
            <a:endParaRPr lang="en-US" dirty="0"/>
          </a:p>
        </p:txBody>
      </p:sp>
      <p:sp>
        <p:nvSpPr>
          <p:cNvPr id="184386" name="Freeform 131"/>
          <p:cNvSpPr>
            <a:spLocks/>
          </p:cNvSpPr>
          <p:nvPr/>
        </p:nvSpPr>
        <p:spPr bwMode="auto">
          <a:xfrm>
            <a:off x="7180263" y="1611313"/>
            <a:ext cx="419100" cy="723900"/>
          </a:xfrm>
          <a:custGeom>
            <a:avLst/>
            <a:gdLst>
              <a:gd name="T0" fmla="*/ 2147483647 w 264"/>
              <a:gd name="T1" fmla="*/ 0 h 456"/>
              <a:gd name="T2" fmla="*/ 2147483647 w 264"/>
              <a:gd name="T3" fmla="*/ 2147483647 h 456"/>
              <a:gd name="T4" fmla="*/ 0 w 264"/>
              <a:gd name="T5" fmla="*/ 2147483647 h 45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64" h="456">
                <a:moveTo>
                  <a:pt x="264" y="0"/>
                </a:moveTo>
                <a:lnTo>
                  <a:pt x="262" y="248"/>
                </a:lnTo>
                <a:lnTo>
                  <a:pt x="0" y="456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84387" name="Freeform 132"/>
          <p:cNvSpPr>
            <a:spLocks/>
          </p:cNvSpPr>
          <p:nvPr/>
        </p:nvSpPr>
        <p:spPr bwMode="auto">
          <a:xfrm>
            <a:off x="5969000" y="1868488"/>
            <a:ext cx="1209675" cy="481012"/>
          </a:xfrm>
          <a:custGeom>
            <a:avLst/>
            <a:gdLst>
              <a:gd name="T0" fmla="*/ 0 w 762"/>
              <a:gd name="T1" fmla="*/ 2147483647 h 303"/>
              <a:gd name="T2" fmla="*/ 0 w 762"/>
              <a:gd name="T3" fmla="*/ 2147483647 h 303"/>
              <a:gd name="T4" fmla="*/ 2147483647 w 762"/>
              <a:gd name="T5" fmla="*/ 2147483647 h 303"/>
              <a:gd name="T6" fmla="*/ 2147483647 w 762"/>
              <a:gd name="T7" fmla="*/ 0 h 30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62" h="303">
                <a:moveTo>
                  <a:pt x="0" y="3"/>
                </a:moveTo>
                <a:lnTo>
                  <a:pt x="0" y="303"/>
                </a:lnTo>
                <a:lnTo>
                  <a:pt x="762" y="303"/>
                </a:lnTo>
                <a:lnTo>
                  <a:pt x="762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75845" name="Line 133"/>
          <p:cNvSpPr>
            <a:spLocks noChangeShapeType="1"/>
          </p:cNvSpPr>
          <p:nvPr/>
        </p:nvSpPr>
        <p:spPr bwMode="auto">
          <a:xfrm flipV="1">
            <a:off x="5969000" y="2092325"/>
            <a:ext cx="1219200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84389" name="Line 69"/>
          <p:cNvSpPr>
            <a:spLocks noChangeShapeType="1"/>
          </p:cNvSpPr>
          <p:nvPr/>
        </p:nvSpPr>
        <p:spPr bwMode="auto">
          <a:xfrm flipH="1">
            <a:off x="5983288" y="2216150"/>
            <a:ext cx="165100" cy="301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90" name="Line 70"/>
          <p:cNvSpPr>
            <a:spLocks noChangeShapeType="1"/>
          </p:cNvSpPr>
          <p:nvPr/>
        </p:nvSpPr>
        <p:spPr bwMode="auto">
          <a:xfrm>
            <a:off x="6438900" y="1990725"/>
            <a:ext cx="179388" cy="627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91" name="Line 71"/>
          <p:cNvSpPr>
            <a:spLocks noChangeShapeType="1"/>
          </p:cNvSpPr>
          <p:nvPr/>
        </p:nvSpPr>
        <p:spPr bwMode="auto">
          <a:xfrm>
            <a:off x="6999288" y="1987550"/>
            <a:ext cx="509587" cy="455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92" name="Oval 85"/>
          <p:cNvSpPr>
            <a:spLocks noChangeArrowheads="1"/>
          </p:cNvSpPr>
          <p:nvPr/>
        </p:nvSpPr>
        <p:spPr bwMode="auto">
          <a:xfrm>
            <a:off x="6424613" y="1970088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93" name="Text Box 27"/>
          <p:cNvSpPr txBox="1">
            <a:spLocks noChangeArrowheads="1"/>
          </p:cNvSpPr>
          <p:nvPr/>
        </p:nvSpPr>
        <p:spPr bwMode="auto">
          <a:xfrm>
            <a:off x="6232525" y="183515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3</a:t>
            </a:r>
          </a:p>
        </p:txBody>
      </p:sp>
      <p:sp>
        <p:nvSpPr>
          <p:cNvPr id="75851" name="Rectangle 158"/>
          <p:cNvSpPr>
            <a:spLocks noChangeArrowheads="1"/>
          </p:cNvSpPr>
          <p:nvPr/>
        </p:nvSpPr>
        <p:spPr bwMode="auto">
          <a:xfrm>
            <a:off x="6591300" y="1885950"/>
            <a:ext cx="280988" cy="204788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184395" name="Text Box 73"/>
          <p:cNvSpPr txBox="1">
            <a:spLocks noChangeArrowheads="1"/>
          </p:cNvSpPr>
          <p:nvPr/>
        </p:nvSpPr>
        <p:spPr bwMode="auto">
          <a:xfrm>
            <a:off x="5648325" y="3124200"/>
            <a:ext cx="2408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Ports 2,3,5 belong to EE VLAN</a:t>
            </a:r>
          </a:p>
          <a:p>
            <a:pPr algn="ctr" eaLnBrk="1" hangingPunct="1"/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Ports 4,6,7,8 belong to CS VLAN</a:t>
            </a:r>
          </a:p>
        </p:txBody>
      </p:sp>
      <p:sp>
        <p:nvSpPr>
          <p:cNvPr id="184396" name="Text Box 27"/>
          <p:cNvSpPr txBox="1">
            <a:spLocks noChangeArrowheads="1"/>
          </p:cNvSpPr>
          <p:nvPr/>
        </p:nvSpPr>
        <p:spPr bwMode="auto">
          <a:xfrm>
            <a:off x="6513513" y="183515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5</a:t>
            </a:r>
          </a:p>
        </p:txBody>
      </p:sp>
      <p:sp>
        <p:nvSpPr>
          <p:cNvPr id="184397" name="Text Box 27"/>
          <p:cNvSpPr txBox="1">
            <a:spLocks noChangeArrowheads="1"/>
          </p:cNvSpPr>
          <p:nvPr/>
        </p:nvSpPr>
        <p:spPr bwMode="auto">
          <a:xfrm>
            <a:off x="6237288" y="2049463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4</a:t>
            </a:r>
          </a:p>
        </p:txBody>
      </p:sp>
      <p:sp>
        <p:nvSpPr>
          <p:cNvPr id="184398" name="Text Box 27"/>
          <p:cNvSpPr txBox="1">
            <a:spLocks noChangeArrowheads="1"/>
          </p:cNvSpPr>
          <p:nvPr/>
        </p:nvSpPr>
        <p:spPr bwMode="auto">
          <a:xfrm>
            <a:off x="6513513" y="2049463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6</a:t>
            </a:r>
          </a:p>
        </p:txBody>
      </p:sp>
      <p:sp>
        <p:nvSpPr>
          <p:cNvPr id="184399" name="Text Box 27"/>
          <p:cNvSpPr txBox="1">
            <a:spLocks noChangeArrowheads="1"/>
          </p:cNvSpPr>
          <p:nvPr/>
        </p:nvSpPr>
        <p:spPr bwMode="auto">
          <a:xfrm>
            <a:off x="6813550" y="205422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8</a:t>
            </a:r>
          </a:p>
        </p:txBody>
      </p:sp>
      <p:grpSp>
        <p:nvGrpSpPr>
          <p:cNvPr id="692394" name="Group 170"/>
          <p:cNvGrpSpPr>
            <a:grpSpLocks/>
          </p:cNvGrpSpPr>
          <p:nvPr/>
        </p:nvGrpSpPr>
        <p:grpSpPr bwMode="auto">
          <a:xfrm>
            <a:off x="3327400" y="1835150"/>
            <a:ext cx="2836863" cy="427038"/>
            <a:chOff x="2096" y="1156"/>
            <a:chExt cx="1787" cy="269"/>
          </a:xfrm>
        </p:grpSpPr>
        <p:sp>
          <p:nvSpPr>
            <p:cNvPr id="184429" name="Oval 85"/>
            <p:cNvSpPr>
              <a:spLocks noChangeArrowheads="1"/>
            </p:cNvSpPr>
            <p:nvPr/>
          </p:nvSpPr>
          <p:spPr bwMode="auto">
            <a:xfrm>
              <a:off x="2215" y="1381"/>
              <a:ext cx="27" cy="3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184430" name="Group 169"/>
            <p:cNvGrpSpPr>
              <a:grpSpLocks/>
            </p:cNvGrpSpPr>
            <p:nvPr/>
          </p:nvGrpSpPr>
          <p:grpSpPr bwMode="auto">
            <a:xfrm>
              <a:off x="2096" y="1156"/>
              <a:ext cx="1787" cy="269"/>
              <a:chOff x="2096" y="1156"/>
              <a:chExt cx="1787" cy="269"/>
            </a:xfrm>
          </p:grpSpPr>
          <p:sp>
            <p:nvSpPr>
              <p:cNvPr id="184431" name="Text Box 28"/>
              <p:cNvSpPr txBox="1">
                <a:spLocks noChangeArrowheads="1"/>
              </p:cNvSpPr>
              <p:nvPr/>
            </p:nvSpPr>
            <p:spPr bwMode="auto">
              <a:xfrm>
                <a:off x="2096" y="1290"/>
                <a:ext cx="188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800" i="0" dirty="0">
                    <a:solidFill>
                      <a:srgbClr val="FF0000"/>
                    </a:solidFill>
                    <a:latin typeface="Arial" charset="0"/>
                  </a:rPr>
                  <a:t>16</a:t>
                </a:r>
              </a:p>
            </p:txBody>
          </p:sp>
          <p:sp>
            <p:nvSpPr>
              <p:cNvPr id="184432" name="Text Box 27"/>
              <p:cNvSpPr txBox="1">
                <a:spLocks noChangeArrowheads="1"/>
              </p:cNvSpPr>
              <p:nvPr/>
            </p:nvSpPr>
            <p:spPr bwMode="auto">
              <a:xfrm>
                <a:off x="3731" y="1156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800" i="0" dirty="0">
                    <a:solidFill>
                      <a:srgbClr val="FF0000"/>
                    </a:solidFill>
                    <a:latin typeface="Arial" charset="0"/>
                  </a:rPr>
                  <a:t>1</a:t>
                </a:r>
              </a:p>
            </p:txBody>
          </p:sp>
          <p:sp>
            <p:nvSpPr>
              <p:cNvPr id="184433" name="Oval 85"/>
              <p:cNvSpPr>
                <a:spLocks noChangeArrowheads="1"/>
              </p:cNvSpPr>
              <p:nvPr/>
            </p:nvSpPr>
            <p:spPr bwMode="auto">
              <a:xfrm>
                <a:off x="3855" y="1247"/>
                <a:ext cx="27" cy="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i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84434" name="Freeform 168"/>
              <p:cNvSpPr>
                <a:spLocks/>
              </p:cNvSpPr>
              <p:nvPr/>
            </p:nvSpPr>
            <p:spPr bwMode="auto">
              <a:xfrm>
                <a:off x="2226" y="1260"/>
                <a:ext cx="1644" cy="135"/>
              </a:xfrm>
              <a:custGeom>
                <a:avLst/>
                <a:gdLst>
                  <a:gd name="T0" fmla="*/ 0 w 1644"/>
                  <a:gd name="T1" fmla="*/ 135 h 135"/>
                  <a:gd name="T2" fmla="*/ 852 w 1644"/>
                  <a:gd name="T3" fmla="*/ 132 h 135"/>
                  <a:gd name="T4" fmla="*/ 1050 w 1644"/>
                  <a:gd name="T5" fmla="*/ 0 h 135"/>
                  <a:gd name="T6" fmla="*/ 1644 w 1644"/>
                  <a:gd name="T7" fmla="*/ 0 h 13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644" h="135">
                    <a:moveTo>
                      <a:pt x="0" y="135"/>
                    </a:moveTo>
                    <a:lnTo>
                      <a:pt x="852" y="132"/>
                    </a:lnTo>
                    <a:lnTo>
                      <a:pt x="1050" y="0"/>
                    </a:lnTo>
                    <a:lnTo>
                      <a:pt x="1644" y="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84401" name="Group 44"/>
          <p:cNvGrpSpPr>
            <a:grpSpLocks/>
          </p:cNvGrpSpPr>
          <p:nvPr/>
        </p:nvGrpSpPr>
        <p:grpSpPr bwMode="auto">
          <a:xfrm>
            <a:off x="254000" y="2316163"/>
            <a:ext cx="538163" cy="558800"/>
            <a:chOff x="-44" y="1473"/>
            <a:chExt cx="981" cy="1105"/>
          </a:xfrm>
        </p:grpSpPr>
        <p:pic>
          <p:nvPicPr>
            <p:cNvPr id="18442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2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4402" name="Group 44"/>
          <p:cNvGrpSpPr>
            <a:grpSpLocks/>
          </p:cNvGrpSpPr>
          <p:nvPr/>
        </p:nvGrpSpPr>
        <p:grpSpPr bwMode="auto">
          <a:xfrm>
            <a:off x="619125" y="2519363"/>
            <a:ext cx="539750" cy="558800"/>
            <a:chOff x="-44" y="1473"/>
            <a:chExt cx="981" cy="1105"/>
          </a:xfrm>
        </p:grpSpPr>
        <p:pic>
          <p:nvPicPr>
            <p:cNvPr id="18442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2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4403" name="Group 44"/>
          <p:cNvGrpSpPr>
            <a:grpSpLocks/>
          </p:cNvGrpSpPr>
          <p:nvPr/>
        </p:nvGrpSpPr>
        <p:grpSpPr bwMode="auto">
          <a:xfrm>
            <a:off x="1290638" y="2479675"/>
            <a:ext cx="538162" cy="558800"/>
            <a:chOff x="-44" y="1473"/>
            <a:chExt cx="981" cy="1105"/>
          </a:xfrm>
        </p:grpSpPr>
        <p:pic>
          <p:nvPicPr>
            <p:cNvPr id="184423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24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4404" name="Group 44"/>
          <p:cNvGrpSpPr>
            <a:grpSpLocks/>
          </p:cNvGrpSpPr>
          <p:nvPr/>
        </p:nvGrpSpPr>
        <p:grpSpPr bwMode="auto">
          <a:xfrm>
            <a:off x="2417763" y="2498725"/>
            <a:ext cx="538162" cy="558800"/>
            <a:chOff x="-44" y="1473"/>
            <a:chExt cx="981" cy="1105"/>
          </a:xfrm>
        </p:grpSpPr>
        <p:pic>
          <p:nvPicPr>
            <p:cNvPr id="184421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22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4405" name="Group 44"/>
          <p:cNvGrpSpPr>
            <a:grpSpLocks/>
          </p:cNvGrpSpPr>
          <p:nvPr/>
        </p:nvGrpSpPr>
        <p:grpSpPr bwMode="auto">
          <a:xfrm>
            <a:off x="2854325" y="2479675"/>
            <a:ext cx="539750" cy="558800"/>
            <a:chOff x="-44" y="1473"/>
            <a:chExt cx="981" cy="1105"/>
          </a:xfrm>
        </p:grpSpPr>
        <p:pic>
          <p:nvPicPr>
            <p:cNvPr id="184419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20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4406" name="Group 44"/>
          <p:cNvGrpSpPr>
            <a:grpSpLocks/>
          </p:cNvGrpSpPr>
          <p:nvPr/>
        </p:nvGrpSpPr>
        <p:grpSpPr bwMode="auto">
          <a:xfrm>
            <a:off x="3708400" y="2327275"/>
            <a:ext cx="538163" cy="558800"/>
            <a:chOff x="-44" y="1473"/>
            <a:chExt cx="981" cy="1105"/>
          </a:xfrm>
        </p:grpSpPr>
        <p:pic>
          <p:nvPicPr>
            <p:cNvPr id="18441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1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4407" name="Group 44"/>
          <p:cNvGrpSpPr>
            <a:grpSpLocks/>
          </p:cNvGrpSpPr>
          <p:nvPr/>
        </p:nvGrpSpPr>
        <p:grpSpPr bwMode="auto">
          <a:xfrm>
            <a:off x="5557838" y="2428875"/>
            <a:ext cx="538162" cy="558800"/>
            <a:chOff x="-44" y="1473"/>
            <a:chExt cx="981" cy="1105"/>
          </a:xfrm>
        </p:grpSpPr>
        <p:pic>
          <p:nvPicPr>
            <p:cNvPr id="18441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1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4408" name="Group 44"/>
          <p:cNvGrpSpPr>
            <a:grpSpLocks/>
          </p:cNvGrpSpPr>
          <p:nvPr/>
        </p:nvGrpSpPr>
        <p:grpSpPr bwMode="auto">
          <a:xfrm>
            <a:off x="7183438" y="2357438"/>
            <a:ext cx="538162" cy="558800"/>
            <a:chOff x="-44" y="1473"/>
            <a:chExt cx="981" cy="1105"/>
          </a:xfrm>
        </p:grpSpPr>
        <p:pic>
          <p:nvPicPr>
            <p:cNvPr id="184413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14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4409" name="Group 44"/>
          <p:cNvGrpSpPr>
            <a:grpSpLocks/>
          </p:cNvGrpSpPr>
          <p:nvPr/>
        </p:nvGrpSpPr>
        <p:grpSpPr bwMode="auto">
          <a:xfrm>
            <a:off x="6257925" y="2438400"/>
            <a:ext cx="539750" cy="558800"/>
            <a:chOff x="-44" y="1473"/>
            <a:chExt cx="981" cy="1105"/>
          </a:xfrm>
        </p:grpSpPr>
        <p:pic>
          <p:nvPicPr>
            <p:cNvPr id="184411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12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184410" name="Picture 15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1030288"/>
            <a:ext cx="7415212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67</a:t>
            </a:fld>
            <a:endParaRPr lang="en-US" sz="1200" dirty="0">
              <a:latin typeface="Tahoma" charset="0"/>
            </a:endParaRPr>
          </a:p>
        </p:txBody>
      </p:sp>
      <p:sp>
        <p:nvSpPr>
          <p:cNvPr id="11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03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227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7" name="Text Box 9"/>
          <p:cNvSpPr txBox="1">
            <a:spLocks noChangeArrowheads="1"/>
          </p:cNvSpPr>
          <p:nvPr/>
        </p:nvSpPr>
        <p:spPr bwMode="auto">
          <a:xfrm>
            <a:off x="3384550" y="1428750"/>
            <a:ext cx="47466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type</a:t>
            </a:r>
          </a:p>
        </p:txBody>
      </p:sp>
      <p:sp>
        <p:nvSpPr>
          <p:cNvPr id="185348" name="Line 10"/>
          <p:cNvSpPr>
            <a:spLocks noChangeShapeType="1"/>
          </p:cNvSpPr>
          <p:nvPr/>
        </p:nvSpPr>
        <p:spPr bwMode="auto">
          <a:xfrm>
            <a:off x="3559175" y="1636713"/>
            <a:ext cx="0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5349" name="Line 31"/>
          <p:cNvSpPr>
            <a:spLocks noChangeShapeType="1"/>
          </p:cNvSpPr>
          <p:nvPr/>
        </p:nvSpPr>
        <p:spPr bwMode="auto">
          <a:xfrm>
            <a:off x="1000125" y="2200275"/>
            <a:ext cx="0" cy="7715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5350" name="Line 34"/>
          <p:cNvSpPr>
            <a:spLocks noChangeShapeType="1"/>
          </p:cNvSpPr>
          <p:nvPr/>
        </p:nvSpPr>
        <p:spPr bwMode="auto">
          <a:xfrm>
            <a:off x="3424238" y="2171700"/>
            <a:ext cx="0" cy="7715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5351" name="Line 36"/>
          <p:cNvSpPr>
            <a:spLocks noChangeShapeType="1"/>
          </p:cNvSpPr>
          <p:nvPr/>
        </p:nvSpPr>
        <p:spPr bwMode="auto">
          <a:xfrm>
            <a:off x="3457575" y="2176463"/>
            <a:ext cx="742950" cy="809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5352" name="Line 37"/>
          <p:cNvSpPr>
            <a:spLocks noChangeShapeType="1"/>
          </p:cNvSpPr>
          <p:nvPr/>
        </p:nvSpPr>
        <p:spPr bwMode="auto">
          <a:xfrm>
            <a:off x="6167438" y="2185988"/>
            <a:ext cx="700087" cy="7953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5353" name="Line 40"/>
          <p:cNvSpPr>
            <a:spLocks noChangeShapeType="1"/>
          </p:cNvSpPr>
          <p:nvPr/>
        </p:nvSpPr>
        <p:spPr bwMode="auto">
          <a:xfrm>
            <a:off x="3600450" y="3328988"/>
            <a:ext cx="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5354" name="Rectangle 41"/>
          <p:cNvSpPr>
            <a:spLocks noChangeArrowheads="1"/>
          </p:cNvSpPr>
          <p:nvPr/>
        </p:nvSpPr>
        <p:spPr bwMode="auto">
          <a:xfrm>
            <a:off x="3476625" y="4057650"/>
            <a:ext cx="25066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ko-KR" sz="1400" i="0" dirty="0">
                <a:solidFill>
                  <a:srgbClr val="000000"/>
                </a:solidFill>
                <a:latin typeface="Arial" charset="0"/>
                <a:ea typeface="Gulim" charset="0"/>
                <a:cs typeface="Gulim" charset="0"/>
              </a:rPr>
              <a:t>2-byte Tag Protocol Identifier</a:t>
            </a:r>
          </a:p>
          <a:p>
            <a:pPr eaLnBrk="1" hangingPunct="1"/>
            <a:r>
              <a:rPr lang="en-US" altLang="ko-KR" sz="1400" i="0" dirty="0">
                <a:solidFill>
                  <a:srgbClr val="000000"/>
                </a:solidFill>
                <a:latin typeface="Arial" charset="0"/>
                <a:ea typeface="Gulim" charset="0"/>
                <a:cs typeface="Gulim" charset="0"/>
              </a:rPr>
              <a:t>                        (value: 81-00) </a:t>
            </a:r>
          </a:p>
        </p:txBody>
      </p:sp>
      <p:sp>
        <p:nvSpPr>
          <p:cNvPr id="185355" name="Rectangle 42"/>
          <p:cNvSpPr>
            <a:spLocks noChangeArrowheads="1"/>
          </p:cNvSpPr>
          <p:nvPr/>
        </p:nvSpPr>
        <p:spPr bwMode="auto">
          <a:xfrm>
            <a:off x="3814763" y="5201157"/>
            <a:ext cx="450232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ko-KR" sz="1400" i="0" dirty="0">
                <a:solidFill>
                  <a:srgbClr val="000000"/>
                </a:solidFill>
                <a:latin typeface="Arial" charset="0"/>
                <a:ea typeface="Gulim" charset="0"/>
                <a:cs typeface="Gulim" charset="0"/>
              </a:rPr>
              <a:t>Tag Control Information </a:t>
            </a:r>
            <a:r>
              <a:rPr lang="en-US" altLang="ko-KR" sz="1400" dirty="0">
                <a:solidFill>
                  <a:srgbClr val="000000"/>
                </a:solidFill>
                <a:ea typeface="Gulim" charset="0"/>
                <a:cs typeface="Gulim" charset="0"/>
              </a:rPr>
              <a:t>(3 bit priority field like IP TOS </a:t>
            </a:r>
            <a:r>
              <a:rPr lang="en-US" altLang="ko-KR" sz="1400" dirty="0" smtClean="0">
                <a:solidFill>
                  <a:srgbClr val="000000"/>
                </a:solidFill>
                <a:ea typeface="Gulim" charset="0"/>
                <a:cs typeface="Gulim" charset="0"/>
              </a:rPr>
              <a:t>,</a:t>
            </a:r>
          </a:p>
          <a:p>
            <a:pPr eaLnBrk="1" hangingPunct="1"/>
            <a:r>
              <a:rPr lang="en-US" altLang="ko-KR" sz="1400" dirty="0" smtClean="0">
                <a:solidFill>
                  <a:srgbClr val="000000"/>
                </a:solidFill>
                <a:ea typeface="Gulim" charset="0"/>
                <a:cs typeface="Gulim" charset="0"/>
              </a:rPr>
              <a:t>1 bit Canonical Format Indicator, 12 </a:t>
            </a:r>
            <a:r>
              <a:rPr lang="en-US" altLang="ko-KR" sz="1400" i="0" dirty="0">
                <a:solidFill>
                  <a:srgbClr val="000000"/>
                </a:solidFill>
                <a:latin typeface="Arial" charset="0"/>
                <a:ea typeface="Gulim" charset="0"/>
                <a:cs typeface="Gulim" charset="0"/>
              </a:rPr>
              <a:t>bit VLAN ID </a:t>
            </a:r>
            <a:r>
              <a:rPr lang="en-US" altLang="ko-KR" sz="1400" i="0" dirty="0" smtClean="0">
                <a:solidFill>
                  <a:srgbClr val="000000"/>
                </a:solidFill>
                <a:latin typeface="Arial" charset="0"/>
                <a:ea typeface="Gulim" charset="0"/>
                <a:cs typeface="Gulim" charset="0"/>
              </a:rPr>
              <a:t>field)</a:t>
            </a:r>
            <a:r>
              <a:rPr lang="en-US" altLang="ko-KR" i="0" dirty="0" smtClean="0">
                <a:solidFill>
                  <a:srgbClr val="000000"/>
                </a:solidFill>
                <a:latin typeface="Arial" charset="0"/>
                <a:ea typeface="Gulim" charset="0"/>
                <a:cs typeface="Gulim" charset="0"/>
              </a:rPr>
              <a:t> </a:t>
            </a:r>
            <a:endParaRPr lang="en-US" altLang="ko-KR" i="0" dirty="0">
              <a:solidFill>
                <a:srgbClr val="000000"/>
              </a:solidFill>
              <a:latin typeface="Arial" charset="0"/>
              <a:ea typeface="Gulim" charset="0"/>
              <a:cs typeface="Gulim" charset="0"/>
            </a:endParaRPr>
          </a:p>
        </p:txBody>
      </p:sp>
      <p:sp>
        <p:nvSpPr>
          <p:cNvPr id="185356" name="Line 43"/>
          <p:cNvSpPr>
            <a:spLocks noChangeShapeType="1"/>
          </p:cNvSpPr>
          <p:nvPr/>
        </p:nvSpPr>
        <p:spPr bwMode="auto">
          <a:xfrm>
            <a:off x="3963988" y="3419475"/>
            <a:ext cx="9525" cy="1741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5357" name="Line 44"/>
          <p:cNvSpPr>
            <a:spLocks noChangeShapeType="1"/>
          </p:cNvSpPr>
          <p:nvPr/>
        </p:nvSpPr>
        <p:spPr bwMode="auto">
          <a:xfrm>
            <a:off x="6562725" y="3319463"/>
            <a:ext cx="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5358" name="Line 47"/>
          <p:cNvSpPr>
            <a:spLocks noChangeShapeType="1"/>
          </p:cNvSpPr>
          <p:nvPr/>
        </p:nvSpPr>
        <p:spPr bwMode="auto">
          <a:xfrm flipH="1">
            <a:off x="6767513" y="3076575"/>
            <a:ext cx="14287" cy="52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5359" name="Rectangle 48"/>
          <p:cNvSpPr>
            <a:spLocks noChangeArrowheads="1"/>
          </p:cNvSpPr>
          <p:nvPr/>
        </p:nvSpPr>
        <p:spPr bwMode="auto">
          <a:xfrm>
            <a:off x="6105525" y="4175125"/>
            <a:ext cx="12382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ko-KR" sz="1400" i="0" dirty="0">
                <a:solidFill>
                  <a:srgbClr val="000000"/>
                </a:solidFill>
                <a:latin typeface="Arial" charset="0"/>
                <a:ea typeface="Gulim" charset="0"/>
                <a:cs typeface="Gulim" charset="0"/>
              </a:rPr>
              <a:t>Recomputed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400" i="0" dirty="0">
                <a:solidFill>
                  <a:srgbClr val="000000"/>
                </a:solidFill>
                <a:latin typeface="Arial" charset="0"/>
                <a:ea typeface="Gulim" charset="0"/>
                <a:cs typeface="Gulim" charset="0"/>
              </a:rPr>
              <a:t>CRC</a:t>
            </a:r>
            <a:r>
              <a:rPr lang="en-US" altLang="ko-KR" i="0" dirty="0">
                <a:solidFill>
                  <a:srgbClr val="000000"/>
                </a:solidFill>
                <a:latin typeface="Arial" charset="0"/>
                <a:ea typeface="Gulim" charset="0"/>
                <a:cs typeface="Gulim" charset="0"/>
              </a:rPr>
              <a:t> </a:t>
            </a:r>
          </a:p>
        </p:txBody>
      </p:sp>
      <p:sp>
        <p:nvSpPr>
          <p:cNvPr id="76817" name="Rectangle 27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4000" i="0" dirty="0">
                <a:solidFill>
                  <a:srgbClr val="000099"/>
                </a:solidFill>
                <a:latin typeface="Gill Sans MT" charset="0"/>
                <a:cs typeface="+mn-cs"/>
              </a:rPr>
              <a:t>802.1Q VLAN frame format</a:t>
            </a:r>
          </a:p>
        </p:txBody>
      </p:sp>
      <p:sp>
        <p:nvSpPr>
          <p:cNvPr id="76818" name="Text Box 28"/>
          <p:cNvSpPr txBox="1">
            <a:spLocks noChangeArrowheads="1"/>
          </p:cNvSpPr>
          <p:nvPr/>
        </p:nvSpPr>
        <p:spPr bwMode="auto">
          <a:xfrm>
            <a:off x="7100888" y="1801813"/>
            <a:ext cx="15509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802.1 frame</a:t>
            </a:r>
          </a:p>
        </p:txBody>
      </p:sp>
      <p:sp>
        <p:nvSpPr>
          <p:cNvPr id="76819" name="Text Box 29"/>
          <p:cNvSpPr txBox="1">
            <a:spLocks noChangeArrowheads="1"/>
          </p:cNvSpPr>
          <p:nvPr/>
        </p:nvSpPr>
        <p:spPr bwMode="auto">
          <a:xfrm>
            <a:off x="7104063" y="2967038"/>
            <a:ext cx="17494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802.1Q frame</a:t>
            </a:r>
          </a:p>
        </p:txBody>
      </p:sp>
      <p:pic>
        <p:nvPicPr>
          <p:cNvPr id="185363" name="Picture 20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1027113"/>
            <a:ext cx="5741987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5364" name="Rectangle 1"/>
          <p:cNvSpPr>
            <a:spLocks noChangeArrowheads="1"/>
          </p:cNvSpPr>
          <p:nvPr/>
        </p:nvSpPr>
        <p:spPr bwMode="auto">
          <a:xfrm>
            <a:off x="965200" y="1709738"/>
            <a:ext cx="5140325" cy="406400"/>
          </a:xfrm>
          <a:prstGeom prst="rect">
            <a:avLst/>
          </a:prstGeom>
          <a:solidFill>
            <a:srgbClr val="006633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cxnSp>
        <p:nvCxnSpPr>
          <p:cNvPr id="76822" name="Straight Connector 3"/>
          <p:cNvCxnSpPr>
            <a:cxnSpLocks noChangeShapeType="1"/>
          </p:cNvCxnSpPr>
          <p:nvPr/>
        </p:nvCxnSpPr>
        <p:spPr bwMode="auto">
          <a:xfrm>
            <a:off x="1958975" y="1700213"/>
            <a:ext cx="0" cy="42862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6823" name="Straight Connector 32"/>
          <p:cNvCxnSpPr>
            <a:cxnSpLocks noChangeShapeType="1"/>
          </p:cNvCxnSpPr>
          <p:nvPr/>
        </p:nvCxnSpPr>
        <p:spPr bwMode="auto">
          <a:xfrm>
            <a:off x="2689225" y="1703388"/>
            <a:ext cx="0" cy="42862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6824" name="Straight Connector 33"/>
          <p:cNvCxnSpPr>
            <a:cxnSpLocks noChangeShapeType="1"/>
          </p:cNvCxnSpPr>
          <p:nvPr/>
        </p:nvCxnSpPr>
        <p:spPr bwMode="auto">
          <a:xfrm>
            <a:off x="3417888" y="1708150"/>
            <a:ext cx="0" cy="427038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6825" name="Straight Connector 34"/>
          <p:cNvCxnSpPr>
            <a:cxnSpLocks noChangeShapeType="1"/>
          </p:cNvCxnSpPr>
          <p:nvPr/>
        </p:nvCxnSpPr>
        <p:spPr bwMode="auto">
          <a:xfrm>
            <a:off x="3671888" y="1703388"/>
            <a:ext cx="0" cy="42862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6826" name="Straight Connector 35"/>
          <p:cNvCxnSpPr>
            <a:cxnSpLocks noChangeShapeType="1"/>
          </p:cNvCxnSpPr>
          <p:nvPr/>
        </p:nvCxnSpPr>
        <p:spPr bwMode="auto">
          <a:xfrm>
            <a:off x="5638800" y="1689100"/>
            <a:ext cx="0" cy="42862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5370" name="TextBox 5"/>
          <p:cNvSpPr txBox="1">
            <a:spLocks noChangeArrowheads="1"/>
          </p:cNvSpPr>
          <p:nvPr/>
        </p:nvSpPr>
        <p:spPr bwMode="auto">
          <a:xfrm>
            <a:off x="1937401" y="1722438"/>
            <a:ext cx="770225" cy="405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ts val="1200"/>
              </a:lnSpc>
            </a:pPr>
            <a:r>
              <a:rPr lang="en-US" sz="1200" dirty="0">
                <a:solidFill>
                  <a:schemeClr val="bg1"/>
                </a:solidFill>
                <a:latin typeface="Arial" charset="0"/>
                <a:cs typeface="Arial" charset="0"/>
              </a:rPr>
              <a:t>dest.</a:t>
            </a:r>
          </a:p>
          <a:p>
            <a:pPr algn="ctr">
              <a:lnSpc>
                <a:spcPts val="1200"/>
              </a:lnSpc>
            </a:pPr>
            <a:r>
              <a:rPr lang="en-US" sz="1200" dirty="0">
                <a:solidFill>
                  <a:schemeClr val="bg1"/>
                </a:solidFill>
                <a:latin typeface="Arial" charset="0"/>
                <a:cs typeface="Arial" charset="0"/>
              </a:rPr>
              <a:t>address</a:t>
            </a:r>
          </a:p>
        </p:txBody>
      </p:sp>
      <p:sp>
        <p:nvSpPr>
          <p:cNvPr id="185371" name="TextBox 37"/>
          <p:cNvSpPr txBox="1">
            <a:spLocks noChangeArrowheads="1"/>
          </p:cNvSpPr>
          <p:nvPr/>
        </p:nvSpPr>
        <p:spPr bwMode="auto">
          <a:xfrm>
            <a:off x="2697163" y="1719263"/>
            <a:ext cx="730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ts val="1200"/>
              </a:lnSpc>
            </a:pPr>
            <a:r>
              <a:rPr lang="en-US" sz="1200" dirty="0">
                <a:solidFill>
                  <a:schemeClr val="bg1"/>
                </a:solidFill>
                <a:latin typeface="Arial" charset="0"/>
                <a:cs typeface="Arial" charset="0"/>
              </a:rPr>
              <a:t>source</a:t>
            </a:r>
          </a:p>
          <a:p>
            <a:pPr algn="ctr">
              <a:lnSpc>
                <a:spcPts val="1200"/>
              </a:lnSpc>
            </a:pPr>
            <a:r>
              <a:rPr lang="en-US" sz="1200" dirty="0">
                <a:solidFill>
                  <a:schemeClr val="bg1"/>
                </a:solidFill>
                <a:latin typeface="Arial" charset="0"/>
                <a:cs typeface="Arial" charset="0"/>
              </a:rPr>
              <a:t>address</a:t>
            </a:r>
          </a:p>
        </p:txBody>
      </p:sp>
      <p:sp>
        <p:nvSpPr>
          <p:cNvPr id="185372" name="TextBox 38"/>
          <p:cNvSpPr txBox="1">
            <a:spLocks noChangeArrowheads="1"/>
          </p:cNvSpPr>
          <p:nvPr/>
        </p:nvSpPr>
        <p:spPr bwMode="auto">
          <a:xfrm>
            <a:off x="4041775" y="1790700"/>
            <a:ext cx="11906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ts val="1200"/>
              </a:lnSpc>
            </a:pPr>
            <a:r>
              <a:rPr lang="en-US" sz="1200" dirty="0">
                <a:solidFill>
                  <a:schemeClr val="bg1"/>
                </a:solidFill>
                <a:latin typeface="Arial" charset="0"/>
                <a:cs typeface="Arial" charset="0"/>
              </a:rPr>
              <a:t>data (payload)</a:t>
            </a:r>
          </a:p>
        </p:txBody>
      </p:sp>
      <p:sp>
        <p:nvSpPr>
          <p:cNvPr id="185373" name="TextBox 39"/>
          <p:cNvSpPr txBox="1">
            <a:spLocks noChangeArrowheads="1"/>
          </p:cNvSpPr>
          <p:nvPr/>
        </p:nvSpPr>
        <p:spPr bwMode="auto">
          <a:xfrm>
            <a:off x="5611813" y="1809750"/>
            <a:ext cx="51593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ts val="1200"/>
              </a:lnSpc>
            </a:pPr>
            <a:r>
              <a:rPr lang="en-US" sz="1200" dirty="0">
                <a:solidFill>
                  <a:schemeClr val="bg1"/>
                </a:solidFill>
                <a:latin typeface="Arial" charset="0"/>
                <a:cs typeface="Arial" charset="0"/>
              </a:rPr>
              <a:t>CRC</a:t>
            </a:r>
          </a:p>
        </p:txBody>
      </p:sp>
      <p:sp>
        <p:nvSpPr>
          <p:cNvPr id="185374" name="TextBox 40"/>
          <p:cNvSpPr txBox="1">
            <a:spLocks noChangeArrowheads="1"/>
          </p:cNvSpPr>
          <p:nvPr/>
        </p:nvSpPr>
        <p:spPr bwMode="auto">
          <a:xfrm>
            <a:off x="1047750" y="1787525"/>
            <a:ext cx="8223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ts val="1200"/>
              </a:lnSpc>
            </a:pPr>
            <a:r>
              <a:rPr lang="en-US" sz="1200" dirty="0">
                <a:solidFill>
                  <a:schemeClr val="bg1"/>
                </a:solidFill>
                <a:latin typeface="Arial" charset="0"/>
                <a:cs typeface="Arial" charset="0"/>
              </a:rPr>
              <a:t>preamble</a:t>
            </a:r>
          </a:p>
        </p:txBody>
      </p:sp>
      <p:grpSp>
        <p:nvGrpSpPr>
          <p:cNvPr id="173087" name="Group 6"/>
          <p:cNvGrpSpPr>
            <a:grpSpLocks/>
          </p:cNvGrpSpPr>
          <p:nvPr/>
        </p:nvGrpSpPr>
        <p:grpSpPr bwMode="auto">
          <a:xfrm>
            <a:off x="992826" y="2949575"/>
            <a:ext cx="2448769" cy="436563"/>
            <a:chOff x="340454" y="5667110"/>
            <a:chExt cx="2448560" cy="435435"/>
          </a:xfrm>
          <a:solidFill>
            <a:srgbClr val="006633"/>
          </a:solidFill>
        </p:grpSpPr>
        <p:sp>
          <p:nvSpPr>
            <p:cNvPr id="173097" name="Rectangle 42"/>
            <p:cNvSpPr>
              <a:spLocks noChangeArrowheads="1"/>
            </p:cNvSpPr>
            <p:nvPr/>
          </p:nvSpPr>
          <p:spPr bwMode="auto">
            <a:xfrm>
              <a:off x="340454" y="5676543"/>
              <a:ext cx="2448560" cy="406400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cxnSp>
          <p:nvCxnSpPr>
            <p:cNvPr id="76843" name="Straight Connector 43"/>
            <p:cNvCxnSpPr>
              <a:cxnSpLocks noChangeShapeType="1"/>
            </p:cNvCxnSpPr>
            <p:nvPr/>
          </p:nvCxnSpPr>
          <p:spPr bwMode="auto">
            <a:xfrm>
              <a:off x="1314457" y="5667110"/>
              <a:ext cx="0" cy="427518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6844" name="Straight Connector 44"/>
            <p:cNvCxnSpPr>
              <a:cxnSpLocks noChangeShapeType="1"/>
            </p:cNvCxnSpPr>
            <p:nvPr/>
          </p:nvCxnSpPr>
          <p:spPr bwMode="auto">
            <a:xfrm>
              <a:off x="2044645" y="5670277"/>
              <a:ext cx="0" cy="429101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6845" name="Straight Connector 45"/>
            <p:cNvCxnSpPr>
              <a:cxnSpLocks noChangeShapeType="1"/>
            </p:cNvCxnSpPr>
            <p:nvPr/>
          </p:nvCxnSpPr>
          <p:spPr bwMode="auto">
            <a:xfrm>
              <a:off x="2773245" y="5675027"/>
              <a:ext cx="0" cy="427518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73101" name="TextBox 48"/>
            <p:cNvSpPr txBox="1">
              <a:spLocks noChangeArrowheads="1"/>
            </p:cNvSpPr>
            <p:nvPr/>
          </p:nvSpPr>
          <p:spPr bwMode="auto">
            <a:xfrm>
              <a:off x="1292617" y="5688880"/>
              <a:ext cx="770159" cy="404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  <a:defRPr/>
              </a:pPr>
              <a:r>
                <a:rPr lang="en-US" sz="12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dest.</a:t>
              </a:r>
            </a:p>
            <a:p>
              <a:pPr algn="ctr">
                <a:lnSpc>
                  <a:spcPts val="1200"/>
                </a:lnSpc>
                <a:defRPr/>
              </a:pPr>
              <a:r>
                <a:rPr lang="en-US" sz="12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address</a:t>
              </a:r>
            </a:p>
          </p:txBody>
        </p:sp>
        <p:sp>
          <p:nvSpPr>
            <p:cNvPr id="173102" name="TextBox 49"/>
            <p:cNvSpPr txBox="1">
              <a:spLocks noChangeArrowheads="1"/>
            </p:cNvSpPr>
            <p:nvPr/>
          </p:nvSpPr>
          <p:spPr bwMode="auto">
            <a:xfrm>
              <a:off x="2053082" y="5685251"/>
              <a:ext cx="729687" cy="4001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  <a:defRPr/>
              </a:pPr>
              <a:r>
                <a:rPr lang="en-US" sz="12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source</a:t>
              </a:r>
            </a:p>
            <a:p>
              <a:pPr algn="ctr">
                <a:lnSpc>
                  <a:spcPts val="1200"/>
                </a:lnSpc>
                <a:defRPr/>
              </a:pPr>
              <a:r>
                <a:rPr lang="en-US" sz="12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address</a:t>
              </a:r>
            </a:p>
          </p:txBody>
        </p:sp>
        <p:sp>
          <p:nvSpPr>
            <p:cNvPr id="173103" name="TextBox 52"/>
            <p:cNvSpPr txBox="1">
              <a:spLocks noChangeArrowheads="1"/>
            </p:cNvSpPr>
            <p:nvPr/>
          </p:nvSpPr>
          <p:spPr bwMode="auto">
            <a:xfrm>
              <a:off x="402711" y="5754221"/>
              <a:ext cx="822661" cy="24622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  <a:defRPr/>
              </a:pPr>
              <a:r>
                <a:rPr lang="en-US" sz="12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preamble</a:t>
              </a:r>
            </a:p>
          </p:txBody>
        </p:sp>
      </p:grpSp>
      <p:sp>
        <p:nvSpPr>
          <p:cNvPr id="185376" name="Rectangle 56"/>
          <p:cNvSpPr>
            <a:spLocks noChangeArrowheads="1"/>
          </p:cNvSpPr>
          <p:nvPr/>
        </p:nvSpPr>
        <p:spPr bwMode="auto">
          <a:xfrm>
            <a:off x="4187825" y="2959100"/>
            <a:ext cx="2659063" cy="406400"/>
          </a:xfrm>
          <a:prstGeom prst="rect">
            <a:avLst/>
          </a:prstGeom>
          <a:solidFill>
            <a:srgbClr val="006633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cxnSp>
        <p:nvCxnSpPr>
          <p:cNvPr id="76834" name="Straight Connector 60"/>
          <p:cNvCxnSpPr>
            <a:cxnSpLocks noChangeShapeType="1"/>
          </p:cNvCxnSpPr>
          <p:nvPr/>
        </p:nvCxnSpPr>
        <p:spPr bwMode="auto">
          <a:xfrm>
            <a:off x="4411663" y="2954338"/>
            <a:ext cx="0" cy="427037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6835" name="Straight Connector 61"/>
          <p:cNvCxnSpPr>
            <a:cxnSpLocks noChangeShapeType="1"/>
          </p:cNvCxnSpPr>
          <p:nvPr/>
        </p:nvCxnSpPr>
        <p:spPr bwMode="auto">
          <a:xfrm>
            <a:off x="6378575" y="2938463"/>
            <a:ext cx="0" cy="42862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5379" name="TextBox 64"/>
          <p:cNvSpPr txBox="1">
            <a:spLocks noChangeArrowheads="1"/>
          </p:cNvSpPr>
          <p:nvPr/>
        </p:nvSpPr>
        <p:spPr bwMode="auto">
          <a:xfrm>
            <a:off x="4783138" y="3040063"/>
            <a:ext cx="1189037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ts val="1200"/>
              </a:lnSpc>
            </a:pPr>
            <a:r>
              <a:rPr lang="en-US" sz="1200" dirty="0">
                <a:solidFill>
                  <a:schemeClr val="bg1"/>
                </a:solidFill>
                <a:latin typeface="Arial" charset="0"/>
                <a:cs typeface="Arial" charset="0"/>
              </a:rPr>
              <a:t>data (payload)</a:t>
            </a:r>
          </a:p>
        </p:txBody>
      </p:sp>
      <p:sp>
        <p:nvSpPr>
          <p:cNvPr id="185380" name="TextBox 65"/>
          <p:cNvSpPr txBox="1">
            <a:spLocks noChangeArrowheads="1"/>
          </p:cNvSpPr>
          <p:nvPr/>
        </p:nvSpPr>
        <p:spPr bwMode="auto">
          <a:xfrm>
            <a:off x="6351588" y="3059113"/>
            <a:ext cx="51593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ts val="1200"/>
              </a:lnSpc>
            </a:pPr>
            <a:r>
              <a:rPr lang="en-US" sz="1200" dirty="0">
                <a:solidFill>
                  <a:schemeClr val="bg1"/>
                </a:solidFill>
                <a:latin typeface="Arial" charset="0"/>
                <a:cs typeface="Arial" charset="0"/>
              </a:rPr>
              <a:t>CRC</a:t>
            </a:r>
          </a:p>
        </p:txBody>
      </p:sp>
      <p:sp>
        <p:nvSpPr>
          <p:cNvPr id="185381" name="Text Box 9"/>
          <p:cNvSpPr txBox="1">
            <a:spLocks noChangeArrowheads="1"/>
          </p:cNvSpPr>
          <p:nvPr/>
        </p:nvSpPr>
        <p:spPr bwMode="auto">
          <a:xfrm>
            <a:off x="4095750" y="2659063"/>
            <a:ext cx="47466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type</a:t>
            </a:r>
          </a:p>
        </p:txBody>
      </p:sp>
      <p:sp>
        <p:nvSpPr>
          <p:cNvPr id="185382" name="Line 10"/>
          <p:cNvSpPr>
            <a:spLocks noChangeShapeType="1"/>
          </p:cNvSpPr>
          <p:nvPr/>
        </p:nvSpPr>
        <p:spPr bwMode="auto">
          <a:xfrm>
            <a:off x="4300538" y="2887663"/>
            <a:ext cx="0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5383" name="Rectangle 67"/>
          <p:cNvSpPr>
            <a:spLocks noChangeArrowheads="1"/>
          </p:cNvSpPr>
          <p:nvPr/>
        </p:nvSpPr>
        <p:spPr bwMode="auto">
          <a:xfrm>
            <a:off x="3429000" y="2963863"/>
            <a:ext cx="735013" cy="406400"/>
          </a:xfrm>
          <a:prstGeom prst="rect">
            <a:avLst/>
          </a:prstGeom>
          <a:solidFill>
            <a:srgbClr val="006633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cxnSp>
        <p:nvCxnSpPr>
          <p:cNvPr id="76841" name="Straight Connector 68"/>
          <p:cNvCxnSpPr>
            <a:cxnSpLocks noChangeShapeType="1"/>
          </p:cNvCxnSpPr>
          <p:nvPr/>
        </p:nvCxnSpPr>
        <p:spPr bwMode="auto">
          <a:xfrm>
            <a:off x="3797300" y="2962275"/>
            <a:ext cx="0" cy="427038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68</a:t>
            </a:fld>
            <a:endParaRPr lang="en-US" sz="1200" dirty="0">
              <a:latin typeface="Tahoma" charset="0"/>
            </a:endParaRPr>
          </a:p>
        </p:txBody>
      </p:sp>
      <p:sp>
        <p:nvSpPr>
          <p:cNvPr id="5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57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387" name="Picture 5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28700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Gill Sans MT" charset="0"/>
                <a:cs typeface="+mj-cs"/>
              </a:rPr>
              <a:t>Review</a:t>
            </a:r>
            <a:endParaRPr lang="en-US" dirty="0">
              <a:latin typeface="Gill Sans MT" charset="0"/>
              <a:cs typeface="+mj-cs"/>
            </a:endParaRP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7649547" cy="46482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Gill Sans MT" charset="0"/>
              </a:rPr>
              <a:t>Ethernet: </a:t>
            </a:r>
          </a:p>
          <a:p>
            <a:pPr lvl="1">
              <a:defRPr/>
            </a:pPr>
            <a:r>
              <a:rPr lang="en-US" dirty="0" smtClean="0">
                <a:latin typeface="Gill Sans MT" charset="0"/>
              </a:rPr>
              <a:t>What is the benefit of using switch instead of bus/hub?</a:t>
            </a:r>
          </a:p>
          <a:p>
            <a:pPr lvl="1">
              <a:defRPr/>
            </a:pPr>
            <a:r>
              <a:rPr lang="en-US" dirty="0" smtClean="0">
                <a:latin typeface="Gill Sans MT" charset="0"/>
              </a:rPr>
              <a:t>How is switch table configured?</a:t>
            </a:r>
          </a:p>
          <a:p>
            <a:pPr lvl="1">
              <a:defRPr/>
            </a:pPr>
            <a:r>
              <a:rPr lang="en-US" dirty="0" smtClean="0">
                <a:latin typeface="Gill Sans MT" charset="0"/>
              </a:rPr>
              <a:t>What are the similarities and differences between switch and router?</a:t>
            </a:r>
            <a:endParaRPr lang="en-US" dirty="0">
              <a:latin typeface="Gill Sans MT" charset="0"/>
            </a:endParaRPr>
          </a:p>
          <a:p>
            <a:pPr>
              <a:defRPr/>
            </a:pPr>
            <a:r>
              <a:rPr lang="en-US" dirty="0" smtClean="0">
                <a:latin typeface="Gill Sans MT" charset="0"/>
              </a:rPr>
              <a:t>VLAN: </a:t>
            </a:r>
          </a:p>
          <a:p>
            <a:pPr lvl="1">
              <a:defRPr/>
            </a:pPr>
            <a:r>
              <a:rPr lang="en-US" dirty="0" smtClean="0">
                <a:latin typeface="Gill Sans MT" charset="0"/>
              </a:rPr>
              <a:t>What is VLAN? Why need it?</a:t>
            </a:r>
          </a:p>
          <a:p>
            <a:pPr lvl="1">
              <a:defRPr/>
            </a:pPr>
            <a:r>
              <a:rPr lang="en-US" dirty="0" smtClean="0">
                <a:latin typeface="Gill Sans MT" charset="0"/>
              </a:rPr>
              <a:t>VLAN trunk (what is it used for? how does it work?)</a:t>
            </a:r>
          </a:p>
          <a:p>
            <a:pPr lvl="1">
              <a:defRPr/>
            </a:pPr>
            <a:endParaRPr lang="en-US" dirty="0" smtClean="0">
              <a:latin typeface="Gill Sans MT" charset="0"/>
            </a:endParaRPr>
          </a:p>
          <a:p>
            <a:pPr lvl="1">
              <a:defRPr/>
            </a:pPr>
            <a:endParaRPr lang="en-US" dirty="0">
              <a:latin typeface="Gill Sans MT" charset="0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69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23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268" name="Freeform 92"/>
          <p:cNvSpPr>
            <a:spLocks/>
          </p:cNvSpPr>
          <p:nvPr/>
        </p:nvSpPr>
        <p:spPr bwMode="auto">
          <a:xfrm>
            <a:off x="5656263" y="2616200"/>
            <a:ext cx="2308225" cy="3028950"/>
          </a:xfrm>
          <a:custGeom>
            <a:avLst/>
            <a:gdLst>
              <a:gd name="T0" fmla="*/ 0 w 1454"/>
              <a:gd name="T1" fmla="*/ 2743200 h 1908"/>
              <a:gd name="T2" fmla="*/ 31750 w 1454"/>
              <a:gd name="T3" fmla="*/ 2668588 h 1908"/>
              <a:gd name="T4" fmla="*/ 446088 w 1454"/>
              <a:gd name="T5" fmla="*/ 0 h 1908"/>
              <a:gd name="T6" fmla="*/ 1978025 w 1454"/>
              <a:gd name="T7" fmla="*/ 477838 h 1908"/>
              <a:gd name="T8" fmla="*/ 2308225 w 1454"/>
              <a:gd name="T9" fmla="*/ 2370138 h 1908"/>
              <a:gd name="T10" fmla="*/ 393700 w 1454"/>
              <a:gd name="T11" fmla="*/ 3028950 h 1908"/>
              <a:gd name="T12" fmla="*/ 0 w 1454"/>
              <a:gd name="T13" fmla="*/ 2743200 h 190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454" h="1908">
                <a:moveTo>
                  <a:pt x="0" y="1728"/>
                </a:moveTo>
                <a:cubicBezTo>
                  <a:pt x="15" y="1684"/>
                  <a:pt x="4" y="1697"/>
                  <a:pt x="20" y="1681"/>
                </a:cubicBezTo>
                <a:lnTo>
                  <a:pt x="281" y="0"/>
                </a:lnTo>
                <a:lnTo>
                  <a:pt x="1246" y="301"/>
                </a:lnTo>
                <a:lnTo>
                  <a:pt x="1454" y="1493"/>
                </a:lnTo>
                <a:lnTo>
                  <a:pt x="248" y="1908"/>
                </a:lnTo>
                <a:lnTo>
                  <a:pt x="0" y="1728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50000">
                <a:schemeClr val="bg1"/>
              </a:gs>
              <a:gs pos="100000">
                <a:srgbClr val="000099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54276" name="Picture 8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63" y="887413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175" y="100013"/>
            <a:ext cx="8251825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Where is the link layer implemented?</a:t>
            </a:r>
          </a:p>
        </p:txBody>
      </p:sp>
      <p:sp>
        <p:nvSpPr>
          <p:cNvPr id="81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8463" y="1243013"/>
            <a:ext cx="4075112" cy="4659312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in </a:t>
            </a:r>
            <a:r>
              <a:rPr lang="en-US" sz="2400" dirty="0" smtClean="0">
                <a:solidFill>
                  <a:srgbClr val="C00000"/>
                </a:solidFill>
                <a:latin typeface="Gill Sans MT" charset="0"/>
                <a:cs typeface="+mn-cs"/>
              </a:rPr>
              <a:t>every host, router, switch</a:t>
            </a:r>
            <a:endParaRPr lang="en-US" sz="2400" dirty="0">
              <a:solidFill>
                <a:srgbClr val="C00000"/>
              </a:solidFill>
              <a:latin typeface="Gill Sans MT" charset="0"/>
              <a:cs typeface="+mn-cs"/>
            </a:endParaRP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link layer implemented in </a:t>
            </a: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adaptor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 (aka </a:t>
            </a: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network interface card</a:t>
            </a:r>
            <a:r>
              <a:rPr lang="en-US" sz="2400" dirty="0">
                <a:latin typeface="Gill Sans MT" charset="0"/>
                <a:cs typeface="+mn-cs"/>
              </a:rPr>
              <a:t> NIC</a:t>
            </a:r>
            <a:r>
              <a:rPr lang="en-US" sz="2400" dirty="0" smtClean="0">
                <a:latin typeface="Gill Sans MT" charset="0"/>
                <a:cs typeface="+mn-cs"/>
              </a:rPr>
              <a:t>) or on a chip</a:t>
            </a:r>
            <a:endParaRPr lang="en-US" sz="2400" dirty="0">
              <a:latin typeface="Gill Sans MT" charset="0"/>
              <a:cs typeface="+mn-cs"/>
            </a:endParaRP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Ethernet card, 802.11 </a:t>
            </a:r>
            <a:r>
              <a:rPr lang="en-US" dirty="0" smtClean="0">
                <a:latin typeface="Gill Sans MT" charset="0"/>
              </a:rPr>
              <a:t>card; Ethernet chipset</a:t>
            </a:r>
            <a:endParaRPr lang="en-US" dirty="0">
              <a:latin typeface="Gill Sans MT" charset="0"/>
            </a:endParaRPr>
          </a:p>
          <a:p>
            <a:pPr lvl="1">
              <a:defRPr/>
            </a:pPr>
            <a:r>
              <a:rPr lang="en-US" dirty="0">
                <a:latin typeface="Gill Sans MT" charset="0"/>
              </a:rPr>
              <a:t>implements link, physical layer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attaches into </a:t>
            </a:r>
            <a:r>
              <a:rPr lang="en-US" sz="2400" dirty="0" smtClean="0">
                <a:latin typeface="Gill Sans MT" charset="0"/>
                <a:cs typeface="+mn-cs"/>
              </a:rPr>
              <a:t>host’s </a:t>
            </a:r>
            <a:r>
              <a:rPr lang="en-US" sz="2400" dirty="0">
                <a:latin typeface="Gill Sans MT" charset="0"/>
                <a:cs typeface="+mn-cs"/>
              </a:rPr>
              <a:t>system buses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combination of hardware, software, firmware</a:t>
            </a:r>
          </a:p>
          <a:p>
            <a:pPr lvl="1">
              <a:defRPr/>
            </a:pPr>
            <a:endParaRPr lang="en-US" dirty="0">
              <a:latin typeface="Gill Sans MT" charset="0"/>
            </a:endParaRPr>
          </a:p>
        </p:txBody>
      </p:sp>
      <p:sp>
        <p:nvSpPr>
          <p:cNvPr id="8200" name="Rectangle 42"/>
          <p:cNvSpPr>
            <a:spLocks noChangeArrowheads="1"/>
          </p:cNvSpPr>
          <p:nvPr/>
        </p:nvSpPr>
        <p:spPr bwMode="auto">
          <a:xfrm>
            <a:off x="6129338" y="2614613"/>
            <a:ext cx="1836737" cy="2401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01" name="Rectangle 44"/>
          <p:cNvSpPr>
            <a:spLocks noChangeArrowheads="1"/>
          </p:cNvSpPr>
          <p:nvPr/>
        </p:nvSpPr>
        <p:spPr bwMode="auto">
          <a:xfrm>
            <a:off x="6578600" y="4552950"/>
            <a:ext cx="666750" cy="2825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02" name="Rectangle 45"/>
          <p:cNvSpPr>
            <a:spLocks noChangeArrowheads="1"/>
          </p:cNvSpPr>
          <p:nvPr/>
        </p:nvSpPr>
        <p:spPr bwMode="auto">
          <a:xfrm>
            <a:off x="6578600" y="3965575"/>
            <a:ext cx="657225" cy="5191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 i="0" dirty="0">
                <a:latin typeface="Arial" charset="0"/>
                <a:cs typeface="+mn-cs"/>
              </a:rPr>
              <a:t>controller</a:t>
            </a:r>
          </a:p>
        </p:txBody>
      </p:sp>
      <p:sp>
        <p:nvSpPr>
          <p:cNvPr id="8203" name="Text Box 46"/>
          <p:cNvSpPr txBox="1">
            <a:spLocks noChangeArrowheads="1"/>
          </p:cNvSpPr>
          <p:nvPr/>
        </p:nvSpPr>
        <p:spPr bwMode="auto">
          <a:xfrm>
            <a:off x="6384925" y="4562475"/>
            <a:ext cx="103663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200" i="0" dirty="0" smtClean="0">
                <a:latin typeface="Arial" charset="0"/>
                <a:cs typeface="+mn-cs"/>
              </a:rPr>
              <a:t>physical</a:t>
            </a:r>
          </a:p>
          <a:p>
            <a:pPr algn="ctr" eaLnBrk="1" hangingPunct="1">
              <a:defRPr/>
            </a:pPr>
            <a:r>
              <a:rPr lang="en-US" sz="1200" i="0" dirty="0" smtClean="0">
                <a:latin typeface="Arial" charset="0"/>
                <a:cs typeface="+mn-cs"/>
              </a:rPr>
              <a:t>transmission</a:t>
            </a:r>
          </a:p>
        </p:txBody>
      </p:sp>
      <p:sp>
        <p:nvSpPr>
          <p:cNvPr id="54283" name="Freeform 47"/>
          <p:cNvSpPr>
            <a:spLocks/>
          </p:cNvSpPr>
          <p:nvPr/>
        </p:nvSpPr>
        <p:spPr bwMode="auto">
          <a:xfrm>
            <a:off x="6630988" y="3484563"/>
            <a:ext cx="200025" cy="460375"/>
          </a:xfrm>
          <a:custGeom>
            <a:avLst/>
            <a:gdLst>
              <a:gd name="T0" fmla="*/ 0 w 361"/>
              <a:gd name="T1" fmla="*/ 0 h 478"/>
              <a:gd name="T2" fmla="*/ 0 w 361"/>
              <a:gd name="T3" fmla="*/ 2147483647 h 478"/>
              <a:gd name="T4" fmla="*/ 2147483647 w 361"/>
              <a:gd name="T5" fmla="*/ 2147483647 h 478"/>
              <a:gd name="T6" fmla="*/ 2147483647 w 361"/>
              <a:gd name="T7" fmla="*/ 2147483647 h 47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61" h="478">
                <a:moveTo>
                  <a:pt x="0" y="0"/>
                </a:moveTo>
                <a:lnTo>
                  <a:pt x="0" y="230"/>
                </a:lnTo>
                <a:lnTo>
                  <a:pt x="361" y="230"/>
                </a:lnTo>
                <a:lnTo>
                  <a:pt x="359" y="478"/>
                </a:ln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205" name="Line 48"/>
          <p:cNvSpPr>
            <a:spLocks noChangeShapeType="1"/>
          </p:cNvSpPr>
          <p:nvPr/>
        </p:nvSpPr>
        <p:spPr bwMode="auto">
          <a:xfrm>
            <a:off x="6496050" y="3657600"/>
            <a:ext cx="1358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06" name="Line 49"/>
          <p:cNvSpPr>
            <a:spLocks noChangeShapeType="1"/>
          </p:cNvSpPr>
          <p:nvPr/>
        </p:nvSpPr>
        <p:spPr bwMode="auto">
          <a:xfrm flipV="1">
            <a:off x="6891338" y="3665538"/>
            <a:ext cx="0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07" name="Rectangle 50"/>
          <p:cNvSpPr>
            <a:spLocks noChangeArrowheads="1"/>
          </p:cNvSpPr>
          <p:nvPr/>
        </p:nvSpPr>
        <p:spPr bwMode="auto">
          <a:xfrm>
            <a:off x="6384925" y="2967038"/>
            <a:ext cx="657225" cy="51911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 i="0" dirty="0">
                <a:latin typeface="Arial" charset="0"/>
                <a:cs typeface="+mn-cs"/>
              </a:rPr>
              <a:t>cpu</a:t>
            </a:r>
          </a:p>
        </p:txBody>
      </p:sp>
      <p:sp>
        <p:nvSpPr>
          <p:cNvPr id="8208" name="Rectangle 51"/>
          <p:cNvSpPr>
            <a:spLocks noChangeArrowheads="1"/>
          </p:cNvSpPr>
          <p:nvPr/>
        </p:nvSpPr>
        <p:spPr bwMode="auto">
          <a:xfrm>
            <a:off x="7204075" y="2968625"/>
            <a:ext cx="657225" cy="5191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 i="0" dirty="0">
                <a:latin typeface="Arial" charset="0"/>
                <a:cs typeface="+mn-cs"/>
              </a:rPr>
              <a:t>memory</a:t>
            </a:r>
          </a:p>
        </p:txBody>
      </p:sp>
      <p:sp>
        <p:nvSpPr>
          <p:cNvPr id="8209" name="Line 52"/>
          <p:cNvSpPr>
            <a:spLocks noChangeShapeType="1"/>
          </p:cNvSpPr>
          <p:nvPr/>
        </p:nvSpPr>
        <p:spPr bwMode="auto">
          <a:xfrm flipH="1" flipV="1">
            <a:off x="6688138" y="3487738"/>
            <a:ext cx="1587" cy="169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10" name="Line 53"/>
          <p:cNvSpPr>
            <a:spLocks noChangeShapeType="1"/>
          </p:cNvSpPr>
          <p:nvPr/>
        </p:nvSpPr>
        <p:spPr bwMode="auto">
          <a:xfrm flipH="1" flipV="1">
            <a:off x="7561263" y="3489325"/>
            <a:ext cx="1587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11" name="Text Box 54"/>
          <p:cNvSpPr txBox="1">
            <a:spLocks noChangeArrowheads="1"/>
          </p:cNvSpPr>
          <p:nvPr/>
        </p:nvSpPr>
        <p:spPr bwMode="auto">
          <a:xfrm>
            <a:off x="8008938" y="3786188"/>
            <a:ext cx="879475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host </a:t>
            </a:r>
          </a:p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bus </a:t>
            </a:r>
          </a:p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(e.g., PCI)</a:t>
            </a:r>
          </a:p>
        </p:txBody>
      </p:sp>
      <p:sp>
        <p:nvSpPr>
          <p:cNvPr id="8212" name="Line 55"/>
          <p:cNvSpPr>
            <a:spLocks noChangeShapeType="1"/>
          </p:cNvSpPr>
          <p:nvPr/>
        </p:nvSpPr>
        <p:spPr bwMode="auto">
          <a:xfrm flipH="1">
            <a:off x="6891338" y="4273550"/>
            <a:ext cx="12700" cy="339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13" name="Line 56"/>
          <p:cNvSpPr>
            <a:spLocks noChangeShapeType="1"/>
          </p:cNvSpPr>
          <p:nvPr/>
        </p:nvSpPr>
        <p:spPr bwMode="auto">
          <a:xfrm>
            <a:off x="6889750" y="4806950"/>
            <a:ext cx="0" cy="3667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14" name="Line 57"/>
          <p:cNvSpPr>
            <a:spLocks noChangeShapeType="1"/>
          </p:cNvSpPr>
          <p:nvPr/>
        </p:nvSpPr>
        <p:spPr bwMode="auto">
          <a:xfrm flipH="1" flipV="1">
            <a:off x="7686675" y="3662363"/>
            <a:ext cx="382588" cy="268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15" name="Text Box 58"/>
          <p:cNvSpPr txBox="1">
            <a:spLocks noChangeArrowheads="1"/>
          </p:cNvSpPr>
          <p:nvPr/>
        </p:nvSpPr>
        <p:spPr bwMode="auto">
          <a:xfrm>
            <a:off x="7296150" y="5356225"/>
            <a:ext cx="169469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network interface card</a:t>
            </a:r>
          </a:p>
        </p:txBody>
      </p:sp>
      <p:sp>
        <p:nvSpPr>
          <p:cNvPr id="8216" name="Line 59"/>
          <p:cNvSpPr>
            <a:spLocks noChangeShapeType="1"/>
          </p:cNvSpPr>
          <p:nvPr/>
        </p:nvSpPr>
        <p:spPr bwMode="auto">
          <a:xfrm flipH="1" flipV="1">
            <a:off x="7504113" y="4679950"/>
            <a:ext cx="271462" cy="750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17" name="Rectangle 43"/>
          <p:cNvSpPr>
            <a:spLocks noChangeArrowheads="1"/>
          </p:cNvSpPr>
          <p:nvPr/>
        </p:nvSpPr>
        <p:spPr bwMode="auto">
          <a:xfrm>
            <a:off x="6351588" y="3854450"/>
            <a:ext cx="1122362" cy="108267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306260" name="Group 84"/>
          <p:cNvGrpSpPr>
            <a:grpSpLocks/>
          </p:cNvGrpSpPr>
          <p:nvPr/>
        </p:nvGrpSpPr>
        <p:grpSpPr bwMode="auto">
          <a:xfrm>
            <a:off x="5091113" y="2743200"/>
            <a:ext cx="1466850" cy="2065338"/>
            <a:chOff x="2691" y="1728"/>
            <a:chExt cx="924" cy="1301"/>
          </a:xfrm>
        </p:grpSpPr>
        <p:sp>
          <p:nvSpPr>
            <p:cNvPr id="54303" name="Freeform 62"/>
            <p:cNvSpPr>
              <a:spLocks/>
            </p:cNvSpPr>
            <p:nvPr/>
          </p:nvSpPr>
          <p:spPr bwMode="auto">
            <a:xfrm>
              <a:off x="3225" y="2509"/>
              <a:ext cx="390" cy="520"/>
            </a:xfrm>
            <a:custGeom>
              <a:avLst/>
              <a:gdLst>
                <a:gd name="T0" fmla="*/ 390 w 390"/>
                <a:gd name="T1" fmla="*/ 0 h 520"/>
                <a:gd name="T2" fmla="*/ 0 w 390"/>
                <a:gd name="T3" fmla="*/ 221 h 520"/>
                <a:gd name="T4" fmla="*/ 3 w 390"/>
                <a:gd name="T5" fmla="*/ 433 h 520"/>
                <a:gd name="T6" fmla="*/ 388 w 390"/>
                <a:gd name="T7" fmla="*/ 520 h 520"/>
                <a:gd name="T8" fmla="*/ 390 w 390"/>
                <a:gd name="T9" fmla="*/ 0 h 5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90" h="520">
                  <a:moveTo>
                    <a:pt x="390" y="0"/>
                  </a:moveTo>
                  <a:lnTo>
                    <a:pt x="0" y="221"/>
                  </a:lnTo>
                  <a:lnTo>
                    <a:pt x="3" y="433"/>
                  </a:lnTo>
                  <a:lnTo>
                    <a:pt x="388" y="520"/>
                  </a:lnTo>
                  <a:lnTo>
                    <a:pt x="390" y="0"/>
                  </a:lnTo>
                  <a:close/>
                </a:path>
              </a:pathLst>
            </a:cu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304" name="Freeform 63"/>
            <p:cNvSpPr>
              <a:spLocks/>
            </p:cNvSpPr>
            <p:nvPr/>
          </p:nvSpPr>
          <p:spPr bwMode="auto">
            <a:xfrm>
              <a:off x="3222" y="1767"/>
              <a:ext cx="275" cy="443"/>
            </a:xfrm>
            <a:custGeom>
              <a:avLst/>
              <a:gdLst>
                <a:gd name="T0" fmla="*/ 264 w 275"/>
                <a:gd name="T1" fmla="*/ 108 h 443"/>
                <a:gd name="T2" fmla="*/ 0 w 275"/>
                <a:gd name="T3" fmla="*/ 0 h 443"/>
                <a:gd name="T4" fmla="*/ 2 w 275"/>
                <a:gd name="T5" fmla="*/ 443 h 443"/>
                <a:gd name="T6" fmla="*/ 275 w 275"/>
                <a:gd name="T7" fmla="*/ 412 h 443"/>
                <a:gd name="T8" fmla="*/ 264 w 275"/>
                <a:gd name="T9" fmla="*/ 108 h 4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5" h="443">
                  <a:moveTo>
                    <a:pt x="264" y="108"/>
                  </a:moveTo>
                  <a:lnTo>
                    <a:pt x="0" y="0"/>
                  </a:lnTo>
                  <a:lnTo>
                    <a:pt x="2" y="443"/>
                  </a:lnTo>
                  <a:lnTo>
                    <a:pt x="275" y="412"/>
                  </a:lnTo>
                  <a:lnTo>
                    <a:pt x="264" y="108"/>
                  </a:lnTo>
                  <a:close/>
                </a:path>
              </a:pathLst>
            </a:cu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26" name="Rectangle 64"/>
            <p:cNvSpPr>
              <a:spLocks noChangeArrowheads="1"/>
            </p:cNvSpPr>
            <p:nvPr/>
          </p:nvSpPr>
          <p:spPr bwMode="auto">
            <a:xfrm>
              <a:off x="2737" y="1775"/>
              <a:ext cx="489" cy="5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27" name="Text Box 65"/>
            <p:cNvSpPr txBox="1">
              <a:spLocks noChangeArrowheads="1"/>
            </p:cNvSpPr>
            <p:nvPr/>
          </p:nvSpPr>
          <p:spPr bwMode="auto">
            <a:xfrm>
              <a:off x="2691" y="1728"/>
              <a:ext cx="572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application</a:t>
              </a:r>
            </a:p>
            <a:p>
              <a:pPr algn="ctr" eaLnBrk="1" hangingPunct="1"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transport</a:t>
              </a:r>
            </a:p>
            <a:p>
              <a:pPr algn="ctr" eaLnBrk="1" hangingPunct="1"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network</a:t>
              </a:r>
            </a:p>
            <a:p>
              <a:pPr algn="ctr" eaLnBrk="1" hangingPunct="1"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link</a:t>
              </a:r>
            </a:p>
          </p:txBody>
        </p:sp>
        <p:sp>
          <p:nvSpPr>
            <p:cNvPr id="8228" name="Line 66"/>
            <p:cNvSpPr>
              <a:spLocks noChangeShapeType="1"/>
            </p:cNvSpPr>
            <p:nvPr/>
          </p:nvSpPr>
          <p:spPr bwMode="auto">
            <a:xfrm>
              <a:off x="2737" y="18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29" name="Line 67"/>
            <p:cNvSpPr>
              <a:spLocks noChangeShapeType="1"/>
            </p:cNvSpPr>
            <p:nvPr/>
          </p:nvSpPr>
          <p:spPr bwMode="auto">
            <a:xfrm>
              <a:off x="2737" y="1991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30" name="Line 68"/>
            <p:cNvSpPr>
              <a:spLocks noChangeShapeType="1"/>
            </p:cNvSpPr>
            <p:nvPr/>
          </p:nvSpPr>
          <p:spPr bwMode="auto">
            <a:xfrm>
              <a:off x="2735" y="20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31" name="Line 69"/>
            <p:cNvSpPr>
              <a:spLocks noChangeShapeType="1"/>
            </p:cNvSpPr>
            <p:nvPr/>
          </p:nvSpPr>
          <p:spPr bwMode="auto">
            <a:xfrm>
              <a:off x="2738" y="2206"/>
              <a:ext cx="48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32" name="Rectangle 70"/>
            <p:cNvSpPr>
              <a:spLocks noChangeArrowheads="1"/>
            </p:cNvSpPr>
            <p:nvPr/>
          </p:nvSpPr>
          <p:spPr bwMode="auto">
            <a:xfrm>
              <a:off x="2695" y="2212"/>
              <a:ext cx="552" cy="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33" name="Line 71"/>
            <p:cNvSpPr>
              <a:spLocks noChangeShapeType="1"/>
            </p:cNvSpPr>
            <p:nvPr/>
          </p:nvSpPr>
          <p:spPr bwMode="auto">
            <a:xfrm>
              <a:off x="2738" y="2224"/>
              <a:ext cx="0" cy="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34" name="Line 72"/>
            <p:cNvSpPr>
              <a:spLocks noChangeShapeType="1"/>
            </p:cNvSpPr>
            <p:nvPr/>
          </p:nvSpPr>
          <p:spPr bwMode="auto">
            <a:xfrm>
              <a:off x="3225" y="2218"/>
              <a:ext cx="0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35" name="Rectangle 73"/>
            <p:cNvSpPr>
              <a:spLocks noChangeArrowheads="1"/>
            </p:cNvSpPr>
            <p:nvPr/>
          </p:nvSpPr>
          <p:spPr bwMode="auto">
            <a:xfrm>
              <a:off x="2737" y="2415"/>
              <a:ext cx="489" cy="5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36" name="Text Box 74"/>
            <p:cNvSpPr txBox="1">
              <a:spLocks noChangeArrowheads="1"/>
            </p:cNvSpPr>
            <p:nvPr/>
          </p:nvSpPr>
          <p:spPr bwMode="auto">
            <a:xfrm>
              <a:off x="2745" y="2345"/>
              <a:ext cx="462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endParaRPr lang="en-US" sz="1200" i="0" dirty="0" smtClean="0">
                <a:latin typeface="Arial" charset="0"/>
                <a:cs typeface="+mn-cs"/>
              </a:endParaRPr>
            </a:p>
            <a:p>
              <a:pPr algn="ctr" eaLnBrk="1" hangingPunct="1">
                <a:defRPr/>
              </a:pPr>
              <a:endParaRPr lang="en-US" sz="1200" i="0" dirty="0" smtClean="0">
                <a:latin typeface="Arial" charset="0"/>
                <a:cs typeface="+mn-cs"/>
              </a:endParaRPr>
            </a:p>
            <a:p>
              <a:pPr algn="ctr" eaLnBrk="1" hangingPunct="1">
                <a:defRPr/>
              </a:pPr>
              <a:endParaRPr lang="en-US" sz="1200" i="0" dirty="0" smtClean="0">
                <a:latin typeface="Arial" charset="0"/>
                <a:cs typeface="+mn-cs"/>
              </a:endParaRPr>
            </a:p>
            <a:p>
              <a:pPr algn="ctr" eaLnBrk="1" hangingPunct="1"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link</a:t>
              </a:r>
            </a:p>
            <a:p>
              <a:pPr algn="ctr" eaLnBrk="1" hangingPunct="1"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physical</a:t>
              </a:r>
            </a:p>
          </p:txBody>
        </p:sp>
        <p:sp>
          <p:nvSpPr>
            <p:cNvPr id="8237" name="Line 75"/>
            <p:cNvSpPr>
              <a:spLocks noChangeShapeType="1"/>
            </p:cNvSpPr>
            <p:nvPr/>
          </p:nvSpPr>
          <p:spPr bwMode="auto">
            <a:xfrm>
              <a:off x="2737" y="252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38" name="Line 76"/>
            <p:cNvSpPr>
              <a:spLocks noChangeShapeType="1"/>
            </p:cNvSpPr>
            <p:nvPr/>
          </p:nvSpPr>
          <p:spPr bwMode="auto">
            <a:xfrm>
              <a:off x="2737" y="2632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39" name="Line 77"/>
            <p:cNvSpPr>
              <a:spLocks noChangeShapeType="1"/>
            </p:cNvSpPr>
            <p:nvPr/>
          </p:nvSpPr>
          <p:spPr bwMode="auto">
            <a:xfrm>
              <a:off x="2735" y="2721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40" name="Line 78"/>
            <p:cNvSpPr>
              <a:spLocks noChangeShapeType="1"/>
            </p:cNvSpPr>
            <p:nvPr/>
          </p:nvSpPr>
          <p:spPr bwMode="auto">
            <a:xfrm>
              <a:off x="2733" y="283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41" name="Rectangle 79"/>
            <p:cNvSpPr>
              <a:spLocks noChangeArrowheads="1"/>
            </p:cNvSpPr>
            <p:nvPr/>
          </p:nvSpPr>
          <p:spPr bwMode="auto">
            <a:xfrm>
              <a:off x="2719" y="2390"/>
              <a:ext cx="518" cy="2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42" name="Line 80"/>
            <p:cNvSpPr>
              <a:spLocks noChangeShapeType="1"/>
            </p:cNvSpPr>
            <p:nvPr/>
          </p:nvSpPr>
          <p:spPr bwMode="auto">
            <a:xfrm>
              <a:off x="2737" y="2614"/>
              <a:ext cx="0" cy="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43" name="Line 81"/>
            <p:cNvSpPr>
              <a:spLocks noChangeShapeType="1"/>
            </p:cNvSpPr>
            <p:nvPr/>
          </p:nvSpPr>
          <p:spPr bwMode="auto">
            <a:xfrm>
              <a:off x="3226" y="2614"/>
              <a:ext cx="0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44" name="Rectangle 82"/>
            <p:cNvSpPr>
              <a:spLocks noChangeArrowheads="1"/>
            </p:cNvSpPr>
            <p:nvPr/>
          </p:nvSpPr>
          <p:spPr bwMode="auto">
            <a:xfrm>
              <a:off x="2736" y="1778"/>
              <a:ext cx="490" cy="431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45" name="Rectangle 83"/>
            <p:cNvSpPr>
              <a:spLocks noChangeArrowheads="1"/>
            </p:cNvSpPr>
            <p:nvPr/>
          </p:nvSpPr>
          <p:spPr bwMode="auto">
            <a:xfrm>
              <a:off x="2733" y="2721"/>
              <a:ext cx="489" cy="219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pic>
        <p:nvPicPr>
          <p:cNvPr id="8219" name="Picture 8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300" y="1122363"/>
            <a:ext cx="1350963" cy="1350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220" name="Picture 8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317625"/>
            <a:ext cx="1143000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54300" name="Group 89"/>
          <p:cNvGrpSpPr>
            <a:grpSpLocks/>
          </p:cNvGrpSpPr>
          <p:nvPr/>
        </p:nvGrpSpPr>
        <p:grpSpPr bwMode="auto">
          <a:xfrm>
            <a:off x="5062538" y="5251450"/>
            <a:ext cx="1109662" cy="1095375"/>
            <a:chOff x="-44" y="1473"/>
            <a:chExt cx="981" cy="1105"/>
          </a:xfrm>
        </p:grpSpPr>
        <p:pic>
          <p:nvPicPr>
            <p:cNvPr id="54301" name="Picture 90" descr="desktop_computer_stylized_medium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302" name="Freeform 9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5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7</a:t>
            </a:fld>
            <a:endParaRPr lang="en-US" sz="1200" dirty="0">
              <a:latin typeface="Tahoma" charset="0"/>
            </a:endParaRPr>
          </a:p>
        </p:txBody>
      </p:sp>
      <p:sp>
        <p:nvSpPr>
          <p:cNvPr id="5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5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30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371" name="Picture 5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28700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Link layer, </a:t>
            </a:r>
            <a:r>
              <a:rPr lang="en-US" sz="4000" dirty="0">
                <a:latin typeface="Gill Sans MT" charset="0"/>
                <a:cs typeface="+mj-cs"/>
              </a:rPr>
              <a:t>LAN</a:t>
            </a:r>
            <a:r>
              <a:rPr lang="en-US" dirty="0">
                <a:latin typeface="Gill Sans MT" charset="0"/>
                <a:cs typeface="+mj-cs"/>
              </a:rPr>
              <a:t>s: 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922713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6.1</a:t>
            </a:r>
            <a:r>
              <a:rPr lang="en-US" dirty="0" smtClean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introduction, services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6.2</a:t>
            </a:r>
            <a:r>
              <a:rPr lang="en-US" dirty="0" smtClean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error detection, correction 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6.3</a:t>
            </a:r>
            <a:r>
              <a:rPr lang="en-US" dirty="0" smtClean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multiple access protocols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6.4 </a:t>
            </a:r>
            <a:r>
              <a:rPr lang="en-US" dirty="0" smtClean="0">
                <a:solidFill>
                  <a:srgbClr val="000000"/>
                </a:solidFill>
                <a:latin typeface="Gill Sans MT" charset="0"/>
                <a:cs typeface="+mn-cs"/>
              </a:rPr>
              <a:t>LANs</a:t>
            </a:r>
            <a:endParaRPr lang="en-US" dirty="0">
              <a:solidFill>
                <a:srgbClr val="000000"/>
              </a:solidFill>
              <a:latin typeface="Gill Sans MT" charset="0"/>
              <a:cs typeface="+mn-cs"/>
            </a:endParaRPr>
          </a:p>
          <a:p>
            <a:pPr lvl="1">
              <a:defRPr/>
            </a:pPr>
            <a:r>
              <a:rPr lang="en-US" dirty="0" smtClean="0">
                <a:latin typeface="Gill Sans MT" charset="0"/>
              </a:rPr>
              <a:t>addressing, ARP</a:t>
            </a:r>
          </a:p>
          <a:p>
            <a:pPr lvl="1">
              <a:defRPr/>
            </a:pPr>
            <a:r>
              <a:rPr lang="en-US" dirty="0" smtClean="0">
                <a:latin typeface="Gill Sans MT" charset="0"/>
              </a:rPr>
              <a:t>Ethernet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s</a:t>
            </a:r>
            <a:r>
              <a:rPr lang="en-US" dirty="0" smtClean="0">
                <a:latin typeface="Gill Sans MT" charset="0"/>
              </a:rPr>
              <a:t>witches</a:t>
            </a:r>
          </a:p>
          <a:p>
            <a:pPr lvl="1">
              <a:defRPr/>
            </a:pPr>
            <a:r>
              <a:rPr lang="en-US" dirty="0" smtClean="0">
                <a:latin typeface="Gill Sans MT" charset="0"/>
              </a:rPr>
              <a:t>VLANS</a:t>
            </a:r>
            <a:endParaRPr lang="en-US" dirty="0">
              <a:latin typeface="Gill Sans MT" charset="0"/>
            </a:endParaRPr>
          </a:p>
        </p:txBody>
      </p:sp>
      <p:sp>
        <p:nvSpPr>
          <p:cNvPr id="307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CC0000"/>
                </a:solidFill>
                <a:latin typeface="Gill Sans MT" charset="0"/>
                <a:cs typeface="+mn-cs"/>
              </a:rPr>
              <a:t>6.5 link 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v</a:t>
            </a:r>
            <a:r>
              <a:rPr lang="en-US" dirty="0" smtClean="0">
                <a:solidFill>
                  <a:srgbClr val="CC0000"/>
                </a:solidFill>
                <a:latin typeface="Gill Sans MT" charset="0"/>
                <a:cs typeface="+mn-cs"/>
              </a:rPr>
              <a:t>irtualization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: </a:t>
            </a:r>
            <a:r>
              <a:rPr lang="en-US" dirty="0" smtClean="0">
                <a:solidFill>
                  <a:srgbClr val="CC0000"/>
                </a:solidFill>
                <a:latin typeface="Gill Sans MT" charset="0"/>
                <a:cs typeface="+mn-cs"/>
              </a:rPr>
              <a:t>MPLS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6.6</a:t>
            </a:r>
            <a:r>
              <a:rPr lang="en-US" dirty="0" smtClean="0">
                <a:latin typeface="Gill Sans MT" charset="0"/>
                <a:cs typeface="+mn-cs"/>
              </a:rPr>
              <a:t> data center networking</a:t>
            </a:r>
            <a:endParaRPr lang="en-US" dirty="0">
              <a:latin typeface="Gill Sans MT" charset="0"/>
              <a:cs typeface="+mn-cs"/>
            </a:endParaRP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6.7</a:t>
            </a:r>
            <a:r>
              <a:rPr lang="en-US" dirty="0" smtClean="0"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a day in the life of a web request</a:t>
            </a:r>
          </a:p>
          <a:p>
            <a:pPr marL="457200" indent="-457200">
              <a:buFont typeface="Wingdings" charset="0"/>
              <a:buNone/>
              <a:defRPr/>
            </a:pPr>
            <a:endParaRPr lang="en-US" sz="2600" dirty="0">
              <a:latin typeface="Gill Sans MT" charset="0"/>
              <a:cs typeface="+mn-cs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70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93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Rectangle 2"/>
          <p:cNvSpPr>
            <a:spLocks noGrp="1" noChangeArrowheads="1"/>
          </p:cNvSpPr>
          <p:nvPr>
            <p:ph type="title"/>
          </p:nvPr>
        </p:nvSpPr>
        <p:spPr>
          <a:xfrm>
            <a:off x="492125" y="193675"/>
            <a:ext cx="7772400" cy="944563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Multiprotocol label switching (MPLS)</a:t>
            </a:r>
          </a:p>
        </p:txBody>
      </p:sp>
      <p:sp>
        <p:nvSpPr>
          <p:cNvPr id="788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125" y="1336675"/>
            <a:ext cx="7772400" cy="4648200"/>
          </a:xfrm>
        </p:spPr>
        <p:txBody>
          <a:bodyPr/>
          <a:lstStyle/>
          <a:p>
            <a:pPr marL="231775" indent="-231775">
              <a:defRPr/>
            </a:pPr>
            <a:r>
              <a:rPr lang="en-US" dirty="0">
                <a:latin typeface="Gill Sans MT" charset="0"/>
                <a:cs typeface="+mn-cs"/>
              </a:rPr>
              <a:t>initial goal: high-speed IP forwarding using fixed length label (instead of IP </a:t>
            </a:r>
            <a:r>
              <a:rPr lang="en-US" dirty="0" smtClean="0">
                <a:latin typeface="Gill Sans MT" charset="0"/>
                <a:cs typeface="+mn-cs"/>
              </a:rPr>
              <a:t>prefix) </a:t>
            </a:r>
            <a:endParaRPr lang="en-US" dirty="0">
              <a:latin typeface="Gill Sans MT" charset="0"/>
              <a:cs typeface="+mn-cs"/>
            </a:endParaRPr>
          </a:p>
          <a:p>
            <a:pPr marL="681038" lvl="1" indent="-223838">
              <a:defRPr/>
            </a:pPr>
            <a:r>
              <a:rPr lang="en-US" dirty="0">
                <a:latin typeface="Gill Sans MT" charset="0"/>
              </a:rPr>
              <a:t>fast lookup using fixed length identifier (rather than </a:t>
            </a:r>
            <a:r>
              <a:rPr lang="en-US" dirty="0" smtClean="0">
                <a:latin typeface="Gill Sans MT" charset="0"/>
              </a:rPr>
              <a:t>longest </a:t>
            </a:r>
            <a:r>
              <a:rPr lang="en-US" dirty="0">
                <a:latin typeface="Gill Sans MT" charset="0"/>
              </a:rPr>
              <a:t>prefix matching)</a:t>
            </a:r>
          </a:p>
          <a:p>
            <a:pPr marL="681038" lvl="1" indent="-223838">
              <a:defRPr/>
            </a:pPr>
            <a:r>
              <a:rPr lang="en-US" dirty="0">
                <a:latin typeface="Gill Sans MT" charset="0"/>
              </a:rPr>
              <a:t>borrowing ideas from Virtual Circuit (VC) approach</a:t>
            </a:r>
          </a:p>
          <a:p>
            <a:pPr marL="681038" lvl="1" indent="-223838">
              <a:defRPr/>
            </a:pPr>
            <a:r>
              <a:rPr lang="en-US" dirty="0">
                <a:latin typeface="Gill Sans MT" charset="0"/>
              </a:rPr>
              <a:t>but IP datagram still keeps IP address!</a:t>
            </a:r>
          </a:p>
          <a:p>
            <a:pPr lvl="1">
              <a:defRPr/>
            </a:pPr>
            <a:endParaRPr lang="en-US" dirty="0">
              <a:latin typeface="Gill Sans MT" charset="0"/>
            </a:endParaRPr>
          </a:p>
        </p:txBody>
      </p:sp>
      <p:sp>
        <p:nvSpPr>
          <p:cNvPr id="188421" name="Freeform 4"/>
          <p:cNvSpPr>
            <a:spLocks/>
          </p:cNvSpPr>
          <p:nvPr/>
        </p:nvSpPr>
        <p:spPr bwMode="auto">
          <a:xfrm>
            <a:off x="2052638" y="4695825"/>
            <a:ext cx="3108325" cy="1084263"/>
          </a:xfrm>
          <a:custGeom>
            <a:avLst/>
            <a:gdLst>
              <a:gd name="T0" fmla="*/ 2147483647 w 1958"/>
              <a:gd name="T1" fmla="*/ 0 h 683"/>
              <a:gd name="T2" fmla="*/ 0 w 1958"/>
              <a:gd name="T3" fmla="*/ 2147483647 h 683"/>
              <a:gd name="T4" fmla="*/ 2147483647 w 1958"/>
              <a:gd name="T5" fmla="*/ 2147483647 h 683"/>
              <a:gd name="T6" fmla="*/ 2147483647 w 1958"/>
              <a:gd name="T7" fmla="*/ 0 h 68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58" h="683">
                <a:moveTo>
                  <a:pt x="337" y="0"/>
                </a:moveTo>
                <a:lnTo>
                  <a:pt x="0" y="683"/>
                </a:lnTo>
                <a:lnTo>
                  <a:pt x="1958" y="683"/>
                </a:lnTo>
                <a:lnTo>
                  <a:pt x="1382" y="0"/>
                </a:lnTo>
              </a:path>
            </a:pathLst>
          </a:cu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8855" name="Rectangle 5"/>
          <p:cNvSpPr>
            <a:spLocks noChangeArrowheads="1"/>
          </p:cNvSpPr>
          <p:nvPr/>
        </p:nvSpPr>
        <p:spPr bwMode="auto">
          <a:xfrm>
            <a:off x="706438" y="4068763"/>
            <a:ext cx="8047037" cy="639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78856" name="Text Box 6"/>
          <p:cNvSpPr txBox="1">
            <a:spLocks noChangeArrowheads="1"/>
          </p:cNvSpPr>
          <p:nvPr/>
        </p:nvSpPr>
        <p:spPr bwMode="auto">
          <a:xfrm>
            <a:off x="719138" y="4073525"/>
            <a:ext cx="1898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i="0" dirty="0" smtClean="0">
                <a:solidFill>
                  <a:srgbClr val="000000"/>
                </a:solidFill>
                <a:latin typeface="Arial" charset="0"/>
                <a:cs typeface="+mn-cs"/>
              </a:rPr>
              <a:t>PPP or Ethernet </a:t>
            </a:r>
          </a:p>
          <a:p>
            <a:pPr algn="ctr" eaLnBrk="1" hangingPunct="1">
              <a:defRPr/>
            </a:pPr>
            <a:r>
              <a:rPr lang="en-US" i="0" dirty="0" smtClean="0">
                <a:solidFill>
                  <a:srgbClr val="000000"/>
                </a:solidFill>
                <a:latin typeface="Arial" charset="0"/>
                <a:cs typeface="+mn-cs"/>
              </a:rPr>
              <a:t>header</a:t>
            </a:r>
          </a:p>
        </p:txBody>
      </p:sp>
      <p:sp>
        <p:nvSpPr>
          <p:cNvPr id="78857" name="Text Box 8"/>
          <p:cNvSpPr txBox="1">
            <a:spLocks noChangeArrowheads="1"/>
          </p:cNvSpPr>
          <p:nvPr/>
        </p:nvSpPr>
        <p:spPr bwMode="auto">
          <a:xfrm>
            <a:off x="4376738" y="4195763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i="0" dirty="0" smtClean="0">
                <a:solidFill>
                  <a:srgbClr val="000000"/>
                </a:solidFill>
                <a:latin typeface="Arial" charset="0"/>
                <a:cs typeface="+mn-cs"/>
              </a:rPr>
              <a:t>IP header</a:t>
            </a:r>
          </a:p>
        </p:txBody>
      </p:sp>
      <p:sp>
        <p:nvSpPr>
          <p:cNvPr id="78858" name="Line 9"/>
          <p:cNvSpPr>
            <a:spLocks noChangeShapeType="1"/>
          </p:cNvSpPr>
          <p:nvPr/>
        </p:nvSpPr>
        <p:spPr bwMode="auto">
          <a:xfrm>
            <a:off x="2587625" y="4056063"/>
            <a:ext cx="0" cy="652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8859" name="Line 10"/>
          <p:cNvSpPr>
            <a:spLocks noChangeShapeType="1"/>
          </p:cNvSpPr>
          <p:nvPr/>
        </p:nvSpPr>
        <p:spPr bwMode="auto">
          <a:xfrm>
            <a:off x="4241800" y="4051300"/>
            <a:ext cx="0" cy="652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8860" name="Line 11"/>
          <p:cNvSpPr>
            <a:spLocks noChangeShapeType="1"/>
          </p:cNvSpPr>
          <p:nvPr/>
        </p:nvSpPr>
        <p:spPr bwMode="auto">
          <a:xfrm>
            <a:off x="5588000" y="4052888"/>
            <a:ext cx="0" cy="652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8861" name="Text Box 12"/>
          <p:cNvSpPr txBox="1">
            <a:spLocks noChangeArrowheads="1"/>
          </p:cNvSpPr>
          <p:nvPr/>
        </p:nvSpPr>
        <p:spPr bwMode="auto">
          <a:xfrm>
            <a:off x="5618163" y="4205288"/>
            <a:ext cx="3092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 smtClean="0">
                <a:solidFill>
                  <a:srgbClr val="000000"/>
                </a:solidFill>
                <a:latin typeface="Arial" charset="0"/>
                <a:cs typeface="+mn-cs"/>
              </a:rPr>
              <a:t>remainder of link-layer frame</a:t>
            </a:r>
          </a:p>
        </p:txBody>
      </p:sp>
      <p:sp>
        <p:nvSpPr>
          <p:cNvPr id="78862" name="Rectangle 25"/>
          <p:cNvSpPr>
            <a:spLocks noChangeArrowheads="1"/>
          </p:cNvSpPr>
          <p:nvPr/>
        </p:nvSpPr>
        <p:spPr bwMode="auto">
          <a:xfrm>
            <a:off x="2576513" y="4054475"/>
            <a:ext cx="1660525" cy="6397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78863" name="Text Box 7"/>
          <p:cNvSpPr txBox="1">
            <a:spLocks noChangeArrowheads="1"/>
          </p:cNvSpPr>
          <p:nvPr/>
        </p:nvSpPr>
        <p:spPr bwMode="auto">
          <a:xfrm>
            <a:off x="2611438" y="4213225"/>
            <a:ext cx="163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b="1" i="0" dirty="0" smtClean="0">
                <a:solidFill>
                  <a:srgbClr val="FFFFFF"/>
                </a:solidFill>
                <a:latin typeface="Arial" charset="0"/>
                <a:cs typeface="+mn-cs"/>
              </a:rPr>
              <a:t>MPLS header</a:t>
            </a:r>
          </a:p>
        </p:txBody>
      </p:sp>
      <p:sp>
        <p:nvSpPr>
          <p:cNvPr id="78864" name="Rectangle 27"/>
          <p:cNvSpPr>
            <a:spLocks noChangeArrowheads="1"/>
          </p:cNvSpPr>
          <p:nvPr/>
        </p:nvSpPr>
        <p:spPr bwMode="auto">
          <a:xfrm>
            <a:off x="2155825" y="5440363"/>
            <a:ext cx="3122613" cy="67945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i="0" dirty="0">
              <a:solidFill>
                <a:srgbClr val="000000"/>
              </a:solidFill>
              <a:latin typeface="Arial" charset="0"/>
              <a:cs typeface="+mn-cs"/>
            </a:endParaRPr>
          </a:p>
        </p:txBody>
      </p:sp>
      <p:sp>
        <p:nvSpPr>
          <p:cNvPr id="78865" name="Text Box 28"/>
          <p:cNvSpPr txBox="1">
            <a:spLocks noChangeArrowheads="1"/>
          </p:cNvSpPr>
          <p:nvPr/>
        </p:nvSpPr>
        <p:spPr bwMode="auto">
          <a:xfrm>
            <a:off x="2668588" y="5608638"/>
            <a:ext cx="666750" cy="36671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 smtClean="0">
                <a:solidFill>
                  <a:srgbClr val="FFFFFF"/>
                </a:solidFill>
                <a:latin typeface="Arial" charset="0"/>
                <a:cs typeface="+mn-cs"/>
              </a:rPr>
              <a:t>label</a:t>
            </a:r>
          </a:p>
        </p:txBody>
      </p:sp>
      <p:sp>
        <p:nvSpPr>
          <p:cNvPr id="78866" name="Text Box 29"/>
          <p:cNvSpPr txBox="1">
            <a:spLocks noChangeArrowheads="1"/>
          </p:cNvSpPr>
          <p:nvPr/>
        </p:nvSpPr>
        <p:spPr bwMode="auto">
          <a:xfrm>
            <a:off x="3851275" y="5616575"/>
            <a:ext cx="577850" cy="36671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 smtClean="0">
                <a:solidFill>
                  <a:srgbClr val="FFFFFF"/>
                </a:solidFill>
                <a:latin typeface="Arial" charset="0"/>
                <a:cs typeface="+mn-cs"/>
              </a:rPr>
              <a:t>Exp</a:t>
            </a:r>
          </a:p>
        </p:txBody>
      </p:sp>
      <p:sp>
        <p:nvSpPr>
          <p:cNvPr id="78867" name="Text Box 30"/>
          <p:cNvSpPr txBox="1">
            <a:spLocks noChangeArrowheads="1"/>
          </p:cNvSpPr>
          <p:nvPr/>
        </p:nvSpPr>
        <p:spPr bwMode="auto">
          <a:xfrm>
            <a:off x="4408488" y="5624513"/>
            <a:ext cx="336550" cy="36671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 smtClean="0">
                <a:solidFill>
                  <a:srgbClr val="FFFFFF"/>
                </a:solidFill>
                <a:latin typeface="Arial" charset="0"/>
                <a:cs typeface="+mn-cs"/>
              </a:rPr>
              <a:t>S</a:t>
            </a:r>
          </a:p>
        </p:txBody>
      </p:sp>
      <p:sp>
        <p:nvSpPr>
          <p:cNvPr id="78868" name="Text Box 31"/>
          <p:cNvSpPr txBox="1">
            <a:spLocks noChangeArrowheads="1"/>
          </p:cNvSpPr>
          <p:nvPr/>
        </p:nvSpPr>
        <p:spPr bwMode="auto">
          <a:xfrm>
            <a:off x="4678363" y="5621338"/>
            <a:ext cx="590550" cy="36671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 smtClean="0">
                <a:solidFill>
                  <a:srgbClr val="FFFFFF"/>
                </a:solidFill>
                <a:latin typeface="Arial" charset="0"/>
                <a:cs typeface="+mn-cs"/>
              </a:rPr>
              <a:t>TTL</a:t>
            </a:r>
          </a:p>
        </p:txBody>
      </p:sp>
      <p:sp>
        <p:nvSpPr>
          <p:cNvPr id="78869" name="Line 32"/>
          <p:cNvSpPr>
            <a:spLocks noChangeShapeType="1"/>
          </p:cNvSpPr>
          <p:nvPr/>
        </p:nvSpPr>
        <p:spPr bwMode="auto">
          <a:xfrm>
            <a:off x="3887788" y="5449888"/>
            <a:ext cx="0" cy="652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8870" name="Line 33"/>
          <p:cNvSpPr>
            <a:spLocks noChangeShapeType="1"/>
          </p:cNvSpPr>
          <p:nvPr/>
        </p:nvSpPr>
        <p:spPr bwMode="auto">
          <a:xfrm>
            <a:off x="4457700" y="5470525"/>
            <a:ext cx="0" cy="652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8871" name="Line 34"/>
          <p:cNvSpPr>
            <a:spLocks noChangeShapeType="1"/>
          </p:cNvSpPr>
          <p:nvPr/>
        </p:nvSpPr>
        <p:spPr bwMode="auto">
          <a:xfrm>
            <a:off x="4727575" y="5465763"/>
            <a:ext cx="0" cy="652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8872" name="Text Box 35"/>
          <p:cNvSpPr txBox="1">
            <a:spLocks noChangeArrowheads="1"/>
          </p:cNvSpPr>
          <p:nvPr/>
        </p:nvSpPr>
        <p:spPr bwMode="auto">
          <a:xfrm>
            <a:off x="2827338" y="6116638"/>
            <a:ext cx="409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i="0" dirty="0" smtClean="0">
                <a:solidFill>
                  <a:srgbClr val="000000"/>
                </a:solidFill>
                <a:latin typeface="Arial" charset="0"/>
                <a:cs typeface="+mn-cs"/>
              </a:rPr>
              <a:t>20</a:t>
            </a:r>
          </a:p>
        </p:txBody>
      </p:sp>
      <p:sp>
        <p:nvSpPr>
          <p:cNvPr id="78873" name="Text Box 36"/>
          <p:cNvSpPr txBox="1">
            <a:spLocks noChangeArrowheads="1"/>
          </p:cNvSpPr>
          <p:nvPr/>
        </p:nvSpPr>
        <p:spPr bwMode="auto">
          <a:xfrm>
            <a:off x="3998913" y="6111875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i="0" dirty="0" smtClean="0">
                <a:solidFill>
                  <a:srgbClr val="000000"/>
                </a:solidFill>
                <a:latin typeface="Arial" charset="0"/>
                <a:cs typeface="+mn-cs"/>
              </a:rPr>
              <a:t>3</a:t>
            </a:r>
          </a:p>
        </p:txBody>
      </p:sp>
      <p:sp>
        <p:nvSpPr>
          <p:cNvPr id="78874" name="Text Box 37"/>
          <p:cNvSpPr txBox="1">
            <a:spLocks noChangeArrowheads="1"/>
          </p:cNvSpPr>
          <p:nvPr/>
        </p:nvSpPr>
        <p:spPr bwMode="auto">
          <a:xfrm>
            <a:off x="4425950" y="610870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i="0" dirty="0" smtClean="0">
                <a:solidFill>
                  <a:srgbClr val="000000"/>
                </a:solidFill>
                <a:latin typeface="Arial" charset="0"/>
                <a:cs typeface="+mn-cs"/>
              </a:rPr>
              <a:t>1</a:t>
            </a:r>
          </a:p>
        </p:txBody>
      </p:sp>
      <p:sp>
        <p:nvSpPr>
          <p:cNvPr id="78875" name="Text Box 38"/>
          <p:cNvSpPr txBox="1">
            <a:spLocks noChangeArrowheads="1"/>
          </p:cNvSpPr>
          <p:nvPr/>
        </p:nvSpPr>
        <p:spPr bwMode="auto">
          <a:xfrm>
            <a:off x="4865688" y="6103938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i="0" dirty="0" smtClean="0">
                <a:solidFill>
                  <a:srgbClr val="000000"/>
                </a:solidFill>
                <a:latin typeface="Arial" charset="0"/>
                <a:cs typeface="+mn-cs"/>
              </a:rPr>
              <a:t>5</a:t>
            </a:r>
          </a:p>
        </p:txBody>
      </p:sp>
      <p:pic>
        <p:nvPicPr>
          <p:cNvPr id="188443" name="Picture 1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868363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71</a:t>
            </a:fld>
            <a:endParaRPr lang="en-US" sz="1200" dirty="0">
              <a:latin typeface="Tahoma" charset="0"/>
            </a:endParaRPr>
          </a:p>
        </p:txBody>
      </p:sp>
      <p:sp>
        <p:nvSpPr>
          <p:cNvPr id="3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00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MPLS capable routers</a:t>
            </a:r>
          </a:p>
        </p:txBody>
      </p:sp>
      <p:sp>
        <p:nvSpPr>
          <p:cNvPr id="798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35963" cy="46482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a.k.a. label-switched router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forward packets to outgoing interface based only on label value (</a:t>
            </a:r>
            <a:r>
              <a:rPr lang="en-US" i="1" dirty="0">
                <a:latin typeface="Gill Sans MT" charset="0"/>
                <a:cs typeface="+mn-cs"/>
              </a:rPr>
              <a:t>don</a:t>
            </a:r>
            <a:r>
              <a:rPr lang="ja-JP" altLang="en-US" i="1" dirty="0">
                <a:latin typeface="Gill Sans MT" charset="0"/>
                <a:cs typeface="+mn-cs"/>
              </a:rPr>
              <a:t>’</a:t>
            </a:r>
            <a:r>
              <a:rPr lang="en-US" i="1" dirty="0">
                <a:latin typeface="Gill Sans MT" charset="0"/>
                <a:cs typeface="+mn-cs"/>
              </a:rPr>
              <a:t>t inspect IP address</a:t>
            </a:r>
            <a:r>
              <a:rPr lang="en-US" dirty="0">
                <a:latin typeface="Gill Sans MT" charset="0"/>
                <a:cs typeface="+mn-cs"/>
              </a:rPr>
              <a:t>)</a:t>
            </a:r>
          </a:p>
          <a:p>
            <a:pPr lvl="1">
              <a:defRPr/>
            </a:pPr>
            <a:r>
              <a:rPr lang="en-US" dirty="0">
                <a:solidFill>
                  <a:srgbClr val="C00000"/>
                </a:solidFill>
                <a:latin typeface="Gill Sans MT" charset="0"/>
              </a:rPr>
              <a:t>MPLS forwarding table distinct from IP forwarding tables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flexibility:  </a:t>
            </a:r>
            <a:r>
              <a:rPr lang="en-US" dirty="0">
                <a:latin typeface="Gill Sans MT" charset="0"/>
                <a:cs typeface="+mn-cs"/>
              </a:rPr>
              <a:t>MPLS forwarding decisions can </a:t>
            </a:r>
            <a:r>
              <a:rPr lang="en-US" i="1" dirty="0">
                <a:latin typeface="Gill Sans MT" charset="0"/>
                <a:cs typeface="+mn-cs"/>
              </a:rPr>
              <a:t>differ</a:t>
            </a:r>
            <a:r>
              <a:rPr lang="en-US" dirty="0">
                <a:latin typeface="Gill Sans MT" charset="0"/>
                <a:cs typeface="+mn-cs"/>
              </a:rPr>
              <a:t> from those of IP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use destination </a:t>
            </a:r>
            <a:r>
              <a:rPr lang="en-US" i="1" dirty="0">
                <a:latin typeface="Gill Sans MT" charset="0"/>
              </a:rPr>
              <a:t>and</a:t>
            </a:r>
            <a:r>
              <a:rPr lang="en-US" dirty="0">
                <a:latin typeface="Gill Sans MT" charset="0"/>
              </a:rPr>
              <a:t> source addresses to route flows to same destination differently (traffic engineering)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re-route flows quickly if link fails: pre-computed backup paths (useful for VoIP)</a:t>
            </a:r>
          </a:p>
          <a:p>
            <a:pPr>
              <a:defRPr/>
            </a:pPr>
            <a:endParaRPr lang="en-US" dirty="0">
              <a:latin typeface="Gill Sans MT" charset="0"/>
              <a:cs typeface="+mn-cs"/>
            </a:endParaRPr>
          </a:p>
        </p:txBody>
      </p:sp>
      <p:pic>
        <p:nvPicPr>
          <p:cNvPr id="190469" name="Picture 21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1020763"/>
            <a:ext cx="5027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72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95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515" name="Group 6"/>
          <p:cNvGrpSpPr>
            <a:grpSpLocks/>
          </p:cNvGrpSpPr>
          <p:nvPr/>
        </p:nvGrpSpPr>
        <p:grpSpPr bwMode="auto">
          <a:xfrm>
            <a:off x="5795963" y="3236913"/>
            <a:ext cx="766762" cy="433387"/>
            <a:chOff x="3600" y="219"/>
            <a:chExt cx="360" cy="175"/>
          </a:xfrm>
        </p:grpSpPr>
        <p:sp>
          <p:nvSpPr>
            <p:cNvPr id="81062" name="Oval 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1063" name="Line 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1064" name="Line 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1065" name="Rectangle 1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1066" name="Oval 1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2682" name="Group 12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1072" name="Line 1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73" name="Line 1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74" name="Line 1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2683" name="Group 16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1069" name="Line 1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70" name="Line 1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71" name="Line 1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92516" name="Group 20"/>
          <p:cNvGrpSpPr>
            <a:grpSpLocks/>
          </p:cNvGrpSpPr>
          <p:nvPr/>
        </p:nvGrpSpPr>
        <p:grpSpPr bwMode="auto">
          <a:xfrm>
            <a:off x="3970338" y="3232150"/>
            <a:ext cx="766762" cy="433388"/>
            <a:chOff x="3600" y="219"/>
            <a:chExt cx="360" cy="175"/>
          </a:xfrm>
        </p:grpSpPr>
        <p:sp>
          <p:nvSpPr>
            <p:cNvPr id="81049" name="Oval 2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1050" name="Line 2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1051" name="Line 2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1052" name="Rectangle 2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1053" name="Oval 2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2669" name="Group 2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1059" name="Line 2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60" name="Line 2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61" name="Line 2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2670" name="Group 3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1056" name="Line 3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57" name="Line 3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58" name="Line 3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92517" name="Group 34"/>
          <p:cNvGrpSpPr>
            <a:grpSpLocks/>
          </p:cNvGrpSpPr>
          <p:nvPr/>
        </p:nvGrpSpPr>
        <p:grpSpPr bwMode="auto">
          <a:xfrm>
            <a:off x="4324350" y="2214563"/>
            <a:ext cx="766763" cy="433387"/>
            <a:chOff x="3600" y="219"/>
            <a:chExt cx="360" cy="175"/>
          </a:xfrm>
        </p:grpSpPr>
        <p:sp>
          <p:nvSpPr>
            <p:cNvPr id="81036" name="Oval 3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1037" name="Line 3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1038" name="Line 3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1039" name="Rectangle 3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1040" name="Oval 3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2656" name="Group 4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1046" name="Line 4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47" name="Line 4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48" name="Line 4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2657" name="Group 4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1043" name="Line 4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44" name="Line 4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45" name="Line 4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92518" name="Group 48"/>
          <p:cNvGrpSpPr>
            <a:grpSpLocks/>
          </p:cNvGrpSpPr>
          <p:nvPr/>
        </p:nvGrpSpPr>
        <p:grpSpPr bwMode="auto">
          <a:xfrm>
            <a:off x="2897188" y="2209800"/>
            <a:ext cx="766762" cy="433388"/>
            <a:chOff x="3600" y="219"/>
            <a:chExt cx="360" cy="175"/>
          </a:xfrm>
        </p:grpSpPr>
        <p:sp>
          <p:nvSpPr>
            <p:cNvPr id="81023" name="Oval 49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1024" name="Line 5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1025" name="Line 5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1026" name="Rectangle 52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1027" name="Oval 5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2643" name="Group 54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1033" name="Line 5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34" name="Line 5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35" name="Line 5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2644" name="Group 58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1030" name="Line 5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31" name="Line 6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32" name="Line 6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92519" name="Group 62"/>
          <p:cNvGrpSpPr>
            <a:grpSpLocks/>
          </p:cNvGrpSpPr>
          <p:nvPr/>
        </p:nvGrpSpPr>
        <p:grpSpPr bwMode="auto">
          <a:xfrm>
            <a:off x="1377950" y="1503363"/>
            <a:ext cx="766763" cy="433387"/>
            <a:chOff x="589" y="1281"/>
            <a:chExt cx="483" cy="273"/>
          </a:xfrm>
        </p:grpSpPr>
        <p:sp>
          <p:nvSpPr>
            <p:cNvPr id="81010" name="Oval 63"/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1011" name="Line 64"/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1012" name="Line 65"/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1013" name="Rectangle 66"/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1014" name="Oval 67"/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2630" name="Group 68"/>
            <p:cNvGrpSpPr>
              <a:grpSpLocks/>
            </p:cNvGrpSpPr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81020" name="Line 6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21" name="Line 7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22" name="Line 7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2631" name="Group 72"/>
            <p:cNvGrpSpPr>
              <a:grpSpLocks/>
            </p:cNvGrpSpPr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81017" name="Line 7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18" name="Line 7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19" name="Line 7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sp>
        <p:nvSpPr>
          <p:cNvPr id="80905" name="Line 76"/>
          <p:cNvSpPr>
            <a:spLocks noChangeShapeType="1"/>
          </p:cNvSpPr>
          <p:nvPr/>
        </p:nvSpPr>
        <p:spPr bwMode="auto">
          <a:xfrm>
            <a:off x="2147888" y="1746250"/>
            <a:ext cx="76200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0906" name="Line 77"/>
          <p:cNvSpPr>
            <a:spLocks noChangeShapeType="1"/>
          </p:cNvSpPr>
          <p:nvPr/>
        </p:nvSpPr>
        <p:spPr bwMode="auto">
          <a:xfrm flipV="1">
            <a:off x="2195513" y="2451100"/>
            <a:ext cx="733425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0907" name="Line 78"/>
          <p:cNvSpPr>
            <a:spLocks noChangeShapeType="1"/>
          </p:cNvSpPr>
          <p:nvPr/>
        </p:nvSpPr>
        <p:spPr bwMode="auto">
          <a:xfrm flipV="1">
            <a:off x="3662363" y="2451100"/>
            <a:ext cx="666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0908" name="Line 79"/>
          <p:cNvSpPr>
            <a:spLocks noChangeShapeType="1"/>
          </p:cNvSpPr>
          <p:nvPr/>
        </p:nvSpPr>
        <p:spPr bwMode="auto">
          <a:xfrm>
            <a:off x="3509963" y="2613025"/>
            <a:ext cx="561975" cy="65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0909" name="Line 80"/>
          <p:cNvSpPr>
            <a:spLocks noChangeShapeType="1"/>
          </p:cNvSpPr>
          <p:nvPr/>
        </p:nvSpPr>
        <p:spPr bwMode="auto">
          <a:xfrm>
            <a:off x="4767263" y="3489325"/>
            <a:ext cx="1038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0910" name="Line 81"/>
          <p:cNvSpPr>
            <a:spLocks noChangeShapeType="1"/>
          </p:cNvSpPr>
          <p:nvPr/>
        </p:nvSpPr>
        <p:spPr bwMode="auto">
          <a:xfrm>
            <a:off x="5053013" y="2565400"/>
            <a:ext cx="838200" cy="714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0911" name="Line 82"/>
          <p:cNvSpPr>
            <a:spLocks noChangeShapeType="1"/>
          </p:cNvSpPr>
          <p:nvPr/>
        </p:nvSpPr>
        <p:spPr bwMode="auto">
          <a:xfrm>
            <a:off x="6567488" y="3470275"/>
            <a:ext cx="701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0912" name="Text Box 84"/>
          <p:cNvSpPr txBox="1">
            <a:spLocks noChangeArrowheads="1"/>
          </p:cNvSpPr>
          <p:nvPr/>
        </p:nvSpPr>
        <p:spPr bwMode="auto">
          <a:xfrm>
            <a:off x="4152900" y="3648075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 smtClean="0">
                <a:solidFill>
                  <a:srgbClr val="000000"/>
                </a:solidFill>
                <a:latin typeface="Arial" charset="0"/>
                <a:cs typeface="+mn-cs"/>
              </a:rPr>
              <a:t>R2</a:t>
            </a:r>
          </a:p>
        </p:txBody>
      </p:sp>
      <p:sp>
        <p:nvSpPr>
          <p:cNvPr id="80913" name="Text Box 85"/>
          <p:cNvSpPr txBox="1">
            <a:spLocks noChangeArrowheads="1"/>
          </p:cNvSpPr>
          <p:nvPr/>
        </p:nvSpPr>
        <p:spPr bwMode="auto">
          <a:xfrm>
            <a:off x="6075363" y="2268538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 smtClean="0">
                <a:solidFill>
                  <a:srgbClr val="000000"/>
                </a:solidFill>
                <a:latin typeface="Arial" charset="0"/>
                <a:cs typeface="+mn-cs"/>
              </a:rPr>
              <a:t>D</a:t>
            </a:r>
          </a:p>
        </p:txBody>
      </p:sp>
      <p:sp>
        <p:nvSpPr>
          <p:cNvPr id="80914" name="Text Box 86"/>
          <p:cNvSpPr txBox="1">
            <a:spLocks noChangeArrowheads="1"/>
          </p:cNvSpPr>
          <p:nvPr/>
        </p:nvSpPr>
        <p:spPr bwMode="auto">
          <a:xfrm>
            <a:off x="4538663" y="2646363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 smtClean="0">
                <a:solidFill>
                  <a:srgbClr val="000000"/>
                </a:solidFill>
                <a:latin typeface="Arial" charset="0"/>
                <a:cs typeface="+mn-cs"/>
              </a:rPr>
              <a:t>R3</a:t>
            </a:r>
          </a:p>
        </p:txBody>
      </p:sp>
      <p:grpSp>
        <p:nvGrpSpPr>
          <p:cNvPr id="192530" name="Group 88"/>
          <p:cNvGrpSpPr>
            <a:grpSpLocks/>
          </p:cNvGrpSpPr>
          <p:nvPr/>
        </p:nvGrpSpPr>
        <p:grpSpPr bwMode="auto">
          <a:xfrm>
            <a:off x="1423988" y="2449513"/>
            <a:ext cx="766762" cy="433387"/>
            <a:chOff x="589" y="1281"/>
            <a:chExt cx="483" cy="273"/>
          </a:xfrm>
        </p:grpSpPr>
        <p:sp>
          <p:nvSpPr>
            <p:cNvPr id="80997" name="Oval 89"/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0998" name="Line 90"/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0999" name="Line 91"/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1000" name="Rectangle 92"/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1001" name="Oval 93"/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2617" name="Group 94"/>
            <p:cNvGrpSpPr>
              <a:grpSpLocks/>
            </p:cNvGrpSpPr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81007" name="Line 9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08" name="Line 9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09" name="Line 9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2618" name="Group 98"/>
            <p:cNvGrpSpPr>
              <a:grpSpLocks/>
            </p:cNvGrpSpPr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81004" name="Line 9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05" name="Line 10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06" name="Line 10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sp>
        <p:nvSpPr>
          <p:cNvPr id="80916" name="Text Box 102"/>
          <p:cNvSpPr txBox="1">
            <a:spLocks noChangeArrowheads="1"/>
          </p:cNvSpPr>
          <p:nvPr/>
        </p:nvSpPr>
        <p:spPr bwMode="auto">
          <a:xfrm>
            <a:off x="1616075" y="2882900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 smtClean="0">
                <a:solidFill>
                  <a:srgbClr val="000000"/>
                </a:solidFill>
                <a:latin typeface="Arial" charset="0"/>
                <a:cs typeface="+mn-cs"/>
              </a:rPr>
              <a:t>R5</a:t>
            </a:r>
          </a:p>
        </p:txBody>
      </p:sp>
      <p:sp>
        <p:nvSpPr>
          <p:cNvPr id="80917" name="Line 106"/>
          <p:cNvSpPr>
            <a:spLocks noChangeShapeType="1"/>
          </p:cNvSpPr>
          <p:nvPr/>
        </p:nvSpPr>
        <p:spPr bwMode="auto">
          <a:xfrm>
            <a:off x="5095875" y="2441575"/>
            <a:ext cx="968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0918" name="Text Box 108"/>
          <p:cNvSpPr txBox="1">
            <a:spLocks noChangeArrowheads="1"/>
          </p:cNvSpPr>
          <p:nvPr/>
        </p:nvSpPr>
        <p:spPr bwMode="auto">
          <a:xfrm>
            <a:off x="7229475" y="3287713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 smtClean="0">
                <a:solidFill>
                  <a:srgbClr val="000000"/>
                </a:solidFill>
                <a:latin typeface="Arial" charset="0"/>
                <a:cs typeface="+mn-cs"/>
              </a:rPr>
              <a:t>A</a:t>
            </a:r>
          </a:p>
        </p:txBody>
      </p:sp>
      <p:sp>
        <p:nvSpPr>
          <p:cNvPr id="80919" name="Text Box 109"/>
          <p:cNvSpPr txBox="1">
            <a:spLocks noChangeArrowheads="1"/>
          </p:cNvSpPr>
          <p:nvPr/>
        </p:nvSpPr>
        <p:spPr bwMode="auto">
          <a:xfrm>
            <a:off x="1579563" y="1933575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 smtClean="0">
                <a:solidFill>
                  <a:srgbClr val="000000"/>
                </a:solidFill>
                <a:latin typeface="Arial" charset="0"/>
                <a:cs typeface="+mn-cs"/>
              </a:rPr>
              <a:t>R6</a:t>
            </a:r>
          </a:p>
        </p:txBody>
      </p:sp>
      <p:sp>
        <p:nvSpPr>
          <p:cNvPr id="80920" name="Rectangle 147"/>
          <p:cNvSpPr>
            <a:spLocks noGrp="1" noChangeArrowheads="1"/>
          </p:cNvSpPr>
          <p:nvPr>
            <p:ph type="title"/>
          </p:nvPr>
        </p:nvSpPr>
        <p:spPr>
          <a:xfrm>
            <a:off x="523875" y="14763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MPLS versus IP paths</a:t>
            </a:r>
          </a:p>
        </p:txBody>
      </p:sp>
      <p:grpSp>
        <p:nvGrpSpPr>
          <p:cNvPr id="192536" name="Group 62"/>
          <p:cNvGrpSpPr>
            <a:grpSpLocks/>
          </p:cNvGrpSpPr>
          <p:nvPr/>
        </p:nvGrpSpPr>
        <p:grpSpPr bwMode="auto">
          <a:xfrm>
            <a:off x="4325938" y="2212975"/>
            <a:ext cx="766762" cy="433388"/>
            <a:chOff x="589" y="1281"/>
            <a:chExt cx="483" cy="273"/>
          </a:xfrm>
        </p:grpSpPr>
        <p:sp>
          <p:nvSpPr>
            <p:cNvPr id="80984" name="Oval 63"/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0985" name="Line 64"/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0986" name="Line 65"/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0987" name="Rectangle 66"/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0988" name="Oval 67"/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2604" name="Group 68"/>
            <p:cNvGrpSpPr>
              <a:grpSpLocks/>
            </p:cNvGrpSpPr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80994" name="Line 6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0995" name="Line 7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0996" name="Line 7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2605" name="Group 72"/>
            <p:cNvGrpSpPr>
              <a:grpSpLocks/>
            </p:cNvGrpSpPr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80991" name="Line 7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0992" name="Line 7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0993" name="Line 7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92537" name="Group 62"/>
          <p:cNvGrpSpPr>
            <a:grpSpLocks/>
          </p:cNvGrpSpPr>
          <p:nvPr/>
        </p:nvGrpSpPr>
        <p:grpSpPr bwMode="auto">
          <a:xfrm>
            <a:off x="5800725" y="3238500"/>
            <a:ext cx="766763" cy="433388"/>
            <a:chOff x="589" y="1281"/>
            <a:chExt cx="483" cy="273"/>
          </a:xfrm>
        </p:grpSpPr>
        <p:sp>
          <p:nvSpPr>
            <p:cNvPr id="80971" name="Oval 63"/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0972" name="Line 64"/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0973" name="Line 65"/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0974" name="Rectangle 66"/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0975" name="Oval 67"/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2591" name="Group 68"/>
            <p:cNvGrpSpPr>
              <a:grpSpLocks/>
            </p:cNvGrpSpPr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80981" name="Line 6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0982" name="Line 7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0983" name="Line 7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2592" name="Group 72"/>
            <p:cNvGrpSpPr>
              <a:grpSpLocks/>
            </p:cNvGrpSpPr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80978" name="Line 7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0979" name="Line 7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0980" name="Line 7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92538" name="Group 62"/>
          <p:cNvGrpSpPr>
            <a:grpSpLocks/>
          </p:cNvGrpSpPr>
          <p:nvPr/>
        </p:nvGrpSpPr>
        <p:grpSpPr bwMode="auto">
          <a:xfrm>
            <a:off x="2894013" y="2206625"/>
            <a:ext cx="766762" cy="433388"/>
            <a:chOff x="589" y="1281"/>
            <a:chExt cx="483" cy="273"/>
          </a:xfrm>
        </p:grpSpPr>
        <p:sp>
          <p:nvSpPr>
            <p:cNvPr id="80958" name="Oval 63"/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0959" name="Line 64"/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0960" name="Line 65"/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0961" name="Rectangle 66"/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0962" name="Oval 67"/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2578" name="Group 68"/>
            <p:cNvGrpSpPr>
              <a:grpSpLocks/>
            </p:cNvGrpSpPr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80968" name="Line 6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0969" name="Line 7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0970" name="Line 7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2579" name="Group 72"/>
            <p:cNvGrpSpPr>
              <a:grpSpLocks/>
            </p:cNvGrpSpPr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80965" name="Line 7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0966" name="Line 7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0967" name="Line 7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92539" name="Group 62"/>
          <p:cNvGrpSpPr>
            <a:grpSpLocks/>
          </p:cNvGrpSpPr>
          <p:nvPr/>
        </p:nvGrpSpPr>
        <p:grpSpPr bwMode="auto">
          <a:xfrm>
            <a:off x="3975100" y="3230563"/>
            <a:ext cx="766763" cy="433387"/>
            <a:chOff x="589" y="1281"/>
            <a:chExt cx="483" cy="273"/>
          </a:xfrm>
        </p:grpSpPr>
        <p:sp>
          <p:nvSpPr>
            <p:cNvPr id="80945" name="Oval 63"/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0946" name="Line 64"/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0947" name="Line 65"/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0948" name="Rectangle 66"/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0949" name="Oval 67"/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2565" name="Group 68"/>
            <p:cNvGrpSpPr>
              <a:grpSpLocks/>
            </p:cNvGrpSpPr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80955" name="Line 6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0956" name="Line 7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0957" name="Line 7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2566" name="Group 72"/>
            <p:cNvGrpSpPr>
              <a:grpSpLocks/>
            </p:cNvGrpSpPr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80952" name="Line 7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0953" name="Line 7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0954" name="Line 7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sp>
        <p:nvSpPr>
          <p:cNvPr id="192540" name="Freeform 1"/>
          <p:cNvSpPr>
            <a:spLocks/>
          </p:cNvSpPr>
          <p:nvPr/>
        </p:nvSpPr>
        <p:spPr bwMode="auto">
          <a:xfrm>
            <a:off x="2205038" y="1644650"/>
            <a:ext cx="4927600" cy="1717675"/>
          </a:xfrm>
          <a:custGeom>
            <a:avLst/>
            <a:gdLst>
              <a:gd name="T0" fmla="*/ 0 w 4927600"/>
              <a:gd name="T1" fmla="*/ 0 h 1717040"/>
              <a:gd name="T2" fmla="*/ 1219200 w 4927600"/>
              <a:gd name="T3" fmla="*/ 732604 h 1717040"/>
              <a:gd name="T4" fmla="*/ 2092960 w 4927600"/>
              <a:gd name="T5" fmla="*/ 1719581 h 1717040"/>
              <a:gd name="T6" fmla="*/ 4927600 w 4927600"/>
              <a:gd name="T7" fmla="*/ 1719581 h 17170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927600" h="1717040">
                <a:moveTo>
                  <a:pt x="0" y="0"/>
                </a:moveTo>
                <a:lnTo>
                  <a:pt x="1219200" y="731520"/>
                </a:lnTo>
                <a:lnTo>
                  <a:pt x="2092960" y="1717040"/>
                </a:lnTo>
                <a:lnTo>
                  <a:pt x="4927600" y="1717040"/>
                </a:lnTo>
              </a:path>
            </a:pathLst>
          </a:custGeom>
          <a:noFill/>
          <a:ln w="38100" cap="flat" cmpd="sng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92541" name="Freeform 149"/>
          <p:cNvSpPr>
            <a:spLocks/>
          </p:cNvSpPr>
          <p:nvPr/>
        </p:nvSpPr>
        <p:spPr bwMode="auto">
          <a:xfrm>
            <a:off x="2052638" y="2528888"/>
            <a:ext cx="5038725" cy="1036637"/>
          </a:xfrm>
          <a:custGeom>
            <a:avLst/>
            <a:gdLst>
              <a:gd name="T0" fmla="*/ 0 w 5039360"/>
              <a:gd name="T1" fmla="*/ 376380 h 1036320"/>
              <a:gd name="T2" fmla="*/ 1249052 w 5039360"/>
              <a:gd name="T3" fmla="*/ 0 h 1036320"/>
              <a:gd name="T4" fmla="*/ 2203608 w 5039360"/>
              <a:gd name="T5" fmla="*/ 1037588 h 1036320"/>
              <a:gd name="T6" fmla="*/ 5036820 w 5039360"/>
              <a:gd name="T7" fmla="*/ 1037588 h 10363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039360" h="1036320">
                <a:moveTo>
                  <a:pt x="0" y="375920"/>
                </a:moveTo>
                <a:lnTo>
                  <a:pt x="1249680" y="0"/>
                </a:lnTo>
                <a:lnTo>
                  <a:pt x="2204720" y="1036320"/>
                </a:lnTo>
                <a:lnTo>
                  <a:pt x="5039360" y="1036320"/>
                </a:lnTo>
              </a:path>
            </a:pathLst>
          </a:custGeom>
          <a:noFill/>
          <a:ln w="38100" cap="flat" cmpd="sng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grpSp>
        <p:nvGrpSpPr>
          <p:cNvPr id="192542" name="Group 62"/>
          <p:cNvGrpSpPr>
            <a:grpSpLocks/>
          </p:cNvGrpSpPr>
          <p:nvPr/>
        </p:nvGrpSpPr>
        <p:grpSpPr bwMode="auto">
          <a:xfrm>
            <a:off x="6699250" y="4375150"/>
            <a:ext cx="766763" cy="433388"/>
            <a:chOff x="589" y="1281"/>
            <a:chExt cx="483" cy="273"/>
          </a:xfrm>
        </p:grpSpPr>
        <p:sp>
          <p:nvSpPr>
            <p:cNvPr id="80932" name="Oval 63"/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0933" name="Line 64"/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0934" name="Line 65"/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0935" name="Rectangle 66"/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0936" name="Oval 67"/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2552" name="Group 68"/>
            <p:cNvGrpSpPr>
              <a:grpSpLocks/>
            </p:cNvGrpSpPr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80942" name="Line 6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0943" name="Line 7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0944" name="Line 7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2553" name="Group 72"/>
            <p:cNvGrpSpPr>
              <a:grpSpLocks/>
            </p:cNvGrpSpPr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80939" name="Line 7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0940" name="Line 7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0941" name="Line 7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sp>
        <p:nvSpPr>
          <p:cNvPr id="192543" name="TextBox 2"/>
          <p:cNvSpPr txBox="1">
            <a:spLocks noChangeArrowheads="1"/>
          </p:cNvSpPr>
          <p:nvPr/>
        </p:nvSpPr>
        <p:spPr bwMode="auto">
          <a:xfrm>
            <a:off x="7464425" y="4413250"/>
            <a:ext cx="1060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IP router</a:t>
            </a:r>
          </a:p>
        </p:txBody>
      </p:sp>
      <p:sp>
        <p:nvSpPr>
          <p:cNvPr id="192544" name="Rectangle 3"/>
          <p:cNvSpPr txBox="1">
            <a:spLocks noChangeArrowheads="1"/>
          </p:cNvSpPr>
          <p:nvPr/>
        </p:nvSpPr>
        <p:spPr bwMode="auto">
          <a:xfrm>
            <a:off x="533400" y="4175125"/>
            <a:ext cx="6196013" cy="229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279400" indent="-2794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800" dirty="0">
                <a:solidFill>
                  <a:srgbClr val="CC0000"/>
                </a:solidFill>
                <a:latin typeface="Gill Sans MT" charset="0"/>
              </a:rPr>
              <a:t>IP routing: </a:t>
            </a:r>
            <a:r>
              <a:rPr lang="en-US" sz="2800" dirty="0">
                <a:solidFill>
                  <a:srgbClr val="000000"/>
                </a:solidFill>
                <a:latin typeface="Gill Sans MT" charset="0"/>
              </a:rPr>
              <a:t>path to destination determined by destination address alone</a:t>
            </a:r>
          </a:p>
        </p:txBody>
      </p:sp>
      <p:pic>
        <p:nvPicPr>
          <p:cNvPr id="192545" name="Picture 21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960438"/>
            <a:ext cx="5027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31" name="Text Box 87"/>
          <p:cNvSpPr txBox="1">
            <a:spLocks noChangeArrowheads="1"/>
          </p:cNvSpPr>
          <p:nvPr/>
        </p:nvSpPr>
        <p:spPr bwMode="auto">
          <a:xfrm>
            <a:off x="2874963" y="2584450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 smtClean="0">
                <a:solidFill>
                  <a:srgbClr val="000000"/>
                </a:solidFill>
                <a:latin typeface="Arial" charset="0"/>
                <a:cs typeface="+mn-cs"/>
              </a:rPr>
              <a:t>R4</a:t>
            </a:r>
          </a:p>
        </p:txBody>
      </p:sp>
      <p:sp>
        <p:nvSpPr>
          <p:cNvPr id="17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73</a:t>
            </a:fld>
            <a:endParaRPr lang="en-US" sz="1200" dirty="0">
              <a:latin typeface="Tahoma" charset="0"/>
            </a:endParaRPr>
          </a:p>
        </p:txBody>
      </p:sp>
      <p:sp>
        <p:nvSpPr>
          <p:cNvPr id="18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99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63" name="Group 6"/>
          <p:cNvGrpSpPr>
            <a:grpSpLocks/>
          </p:cNvGrpSpPr>
          <p:nvPr/>
        </p:nvGrpSpPr>
        <p:grpSpPr bwMode="auto">
          <a:xfrm>
            <a:off x="5795963" y="3236913"/>
            <a:ext cx="766762" cy="433387"/>
            <a:chOff x="3600" y="219"/>
            <a:chExt cx="360" cy="175"/>
          </a:xfrm>
        </p:grpSpPr>
        <p:sp>
          <p:nvSpPr>
            <p:cNvPr id="82049" name="Oval 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2050" name="Line 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051" name="Line 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052" name="Rectangle 1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2053" name="Oval 1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4693" name="Group 12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2059" name="Line 1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060" name="Line 1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061" name="Line 1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4694" name="Group 16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2056" name="Line 1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057" name="Line 1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058" name="Line 1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94564" name="Group 20"/>
          <p:cNvGrpSpPr>
            <a:grpSpLocks/>
          </p:cNvGrpSpPr>
          <p:nvPr/>
        </p:nvGrpSpPr>
        <p:grpSpPr bwMode="auto">
          <a:xfrm>
            <a:off x="3970338" y="3232150"/>
            <a:ext cx="766762" cy="433388"/>
            <a:chOff x="3600" y="219"/>
            <a:chExt cx="360" cy="175"/>
          </a:xfrm>
        </p:grpSpPr>
        <p:sp>
          <p:nvSpPr>
            <p:cNvPr id="82036" name="Oval 2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2037" name="Line 2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038" name="Line 2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039" name="Rectangle 2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2040" name="Oval 2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4680" name="Group 2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2046" name="Line 2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047" name="Line 2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048" name="Line 2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4681" name="Group 3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2043" name="Line 3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044" name="Line 3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045" name="Line 3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94565" name="Group 34"/>
          <p:cNvGrpSpPr>
            <a:grpSpLocks/>
          </p:cNvGrpSpPr>
          <p:nvPr/>
        </p:nvGrpSpPr>
        <p:grpSpPr bwMode="auto">
          <a:xfrm>
            <a:off x="4324350" y="2214563"/>
            <a:ext cx="766763" cy="433387"/>
            <a:chOff x="3600" y="219"/>
            <a:chExt cx="360" cy="175"/>
          </a:xfrm>
        </p:grpSpPr>
        <p:sp>
          <p:nvSpPr>
            <p:cNvPr id="82023" name="Oval 3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2024" name="Line 3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025" name="Line 3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026" name="Rectangle 3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2027" name="Oval 3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4667" name="Group 4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2033" name="Line 4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034" name="Line 4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035" name="Line 4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4668" name="Group 4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2030" name="Line 4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031" name="Line 4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032" name="Line 4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94566" name="Group 48"/>
          <p:cNvGrpSpPr>
            <a:grpSpLocks/>
          </p:cNvGrpSpPr>
          <p:nvPr/>
        </p:nvGrpSpPr>
        <p:grpSpPr bwMode="auto">
          <a:xfrm>
            <a:off x="2897188" y="2209800"/>
            <a:ext cx="766762" cy="433388"/>
            <a:chOff x="3600" y="219"/>
            <a:chExt cx="360" cy="175"/>
          </a:xfrm>
        </p:grpSpPr>
        <p:sp>
          <p:nvSpPr>
            <p:cNvPr id="82010" name="Oval 49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2011" name="Line 5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012" name="Line 5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013" name="Rectangle 52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2014" name="Oval 5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4654" name="Group 54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2020" name="Line 5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021" name="Line 5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022" name="Line 5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4655" name="Group 58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2017" name="Line 5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018" name="Line 6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019" name="Line 6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94567" name="Group 62"/>
          <p:cNvGrpSpPr>
            <a:grpSpLocks/>
          </p:cNvGrpSpPr>
          <p:nvPr/>
        </p:nvGrpSpPr>
        <p:grpSpPr bwMode="auto">
          <a:xfrm>
            <a:off x="1377950" y="1503363"/>
            <a:ext cx="766763" cy="433387"/>
            <a:chOff x="589" y="1281"/>
            <a:chExt cx="483" cy="273"/>
          </a:xfrm>
        </p:grpSpPr>
        <p:sp>
          <p:nvSpPr>
            <p:cNvPr id="81997" name="Oval 63"/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1998" name="Line 64"/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1999" name="Line 65"/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000" name="Rectangle 66"/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2001" name="Oval 67"/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4641" name="Group 68"/>
            <p:cNvGrpSpPr>
              <a:grpSpLocks/>
            </p:cNvGrpSpPr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82007" name="Line 6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008" name="Line 7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009" name="Line 7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4642" name="Group 72"/>
            <p:cNvGrpSpPr>
              <a:grpSpLocks/>
            </p:cNvGrpSpPr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82004" name="Line 7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005" name="Line 7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006" name="Line 7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sp>
        <p:nvSpPr>
          <p:cNvPr id="81929" name="Line 76"/>
          <p:cNvSpPr>
            <a:spLocks noChangeShapeType="1"/>
          </p:cNvSpPr>
          <p:nvPr/>
        </p:nvSpPr>
        <p:spPr bwMode="auto">
          <a:xfrm>
            <a:off x="2147888" y="1746250"/>
            <a:ext cx="76200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1930" name="Line 77"/>
          <p:cNvSpPr>
            <a:spLocks noChangeShapeType="1"/>
          </p:cNvSpPr>
          <p:nvPr/>
        </p:nvSpPr>
        <p:spPr bwMode="auto">
          <a:xfrm flipV="1">
            <a:off x="2195513" y="2451100"/>
            <a:ext cx="733425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1931" name="Line 78"/>
          <p:cNvSpPr>
            <a:spLocks noChangeShapeType="1"/>
          </p:cNvSpPr>
          <p:nvPr/>
        </p:nvSpPr>
        <p:spPr bwMode="auto">
          <a:xfrm flipV="1">
            <a:off x="3662363" y="2451100"/>
            <a:ext cx="666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1932" name="Line 79"/>
          <p:cNvSpPr>
            <a:spLocks noChangeShapeType="1"/>
          </p:cNvSpPr>
          <p:nvPr/>
        </p:nvSpPr>
        <p:spPr bwMode="auto">
          <a:xfrm>
            <a:off x="3509963" y="2613025"/>
            <a:ext cx="561975" cy="65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1933" name="Line 80"/>
          <p:cNvSpPr>
            <a:spLocks noChangeShapeType="1"/>
          </p:cNvSpPr>
          <p:nvPr/>
        </p:nvSpPr>
        <p:spPr bwMode="auto">
          <a:xfrm>
            <a:off x="4767263" y="3489325"/>
            <a:ext cx="1038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1934" name="Line 81"/>
          <p:cNvSpPr>
            <a:spLocks noChangeShapeType="1"/>
          </p:cNvSpPr>
          <p:nvPr/>
        </p:nvSpPr>
        <p:spPr bwMode="auto">
          <a:xfrm>
            <a:off x="5053013" y="2565400"/>
            <a:ext cx="838200" cy="714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1935" name="Line 82"/>
          <p:cNvSpPr>
            <a:spLocks noChangeShapeType="1"/>
          </p:cNvSpPr>
          <p:nvPr/>
        </p:nvSpPr>
        <p:spPr bwMode="auto">
          <a:xfrm>
            <a:off x="6567488" y="3470275"/>
            <a:ext cx="701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1936" name="Text Box 84"/>
          <p:cNvSpPr txBox="1">
            <a:spLocks noChangeArrowheads="1"/>
          </p:cNvSpPr>
          <p:nvPr/>
        </p:nvSpPr>
        <p:spPr bwMode="auto">
          <a:xfrm>
            <a:off x="4152900" y="3648075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 smtClean="0">
                <a:solidFill>
                  <a:srgbClr val="000000"/>
                </a:solidFill>
                <a:latin typeface="Arial" charset="0"/>
                <a:cs typeface="+mn-cs"/>
              </a:rPr>
              <a:t>R2</a:t>
            </a:r>
          </a:p>
        </p:txBody>
      </p:sp>
      <p:sp>
        <p:nvSpPr>
          <p:cNvPr id="81937" name="Text Box 85"/>
          <p:cNvSpPr txBox="1">
            <a:spLocks noChangeArrowheads="1"/>
          </p:cNvSpPr>
          <p:nvPr/>
        </p:nvSpPr>
        <p:spPr bwMode="auto">
          <a:xfrm>
            <a:off x="6075363" y="2268538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 smtClean="0">
                <a:solidFill>
                  <a:srgbClr val="000000"/>
                </a:solidFill>
                <a:latin typeface="Arial" charset="0"/>
                <a:cs typeface="+mn-cs"/>
              </a:rPr>
              <a:t>D</a:t>
            </a:r>
          </a:p>
        </p:txBody>
      </p:sp>
      <p:sp>
        <p:nvSpPr>
          <p:cNvPr id="81938" name="Text Box 86"/>
          <p:cNvSpPr txBox="1">
            <a:spLocks noChangeArrowheads="1"/>
          </p:cNvSpPr>
          <p:nvPr/>
        </p:nvSpPr>
        <p:spPr bwMode="auto">
          <a:xfrm>
            <a:off x="4538663" y="2646363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 smtClean="0">
                <a:solidFill>
                  <a:srgbClr val="000000"/>
                </a:solidFill>
                <a:latin typeface="Arial" charset="0"/>
                <a:cs typeface="+mn-cs"/>
              </a:rPr>
              <a:t>R3</a:t>
            </a:r>
          </a:p>
        </p:txBody>
      </p:sp>
      <p:sp>
        <p:nvSpPr>
          <p:cNvPr id="81939" name="Text Box 87"/>
          <p:cNvSpPr txBox="1">
            <a:spLocks noChangeArrowheads="1"/>
          </p:cNvSpPr>
          <p:nvPr/>
        </p:nvSpPr>
        <p:spPr bwMode="auto">
          <a:xfrm>
            <a:off x="2874963" y="2584450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 smtClean="0">
                <a:solidFill>
                  <a:srgbClr val="000000"/>
                </a:solidFill>
                <a:latin typeface="Arial" charset="0"/>
                <a:cs typeface="+mn-cs"/>
              </a:rPr>
              <a:t>R4</a:t>
            </a:r>
          </a:p>
        </p:txBody>
      </p:sp>
      <p:grpSp>
        <p:nvGrpSpPr>
          <p:cNvPr id="194579" name="Group 88"/>
          <p:cNvGrpSpPr>
            <a:grpSpLocks/>
          </p:cNvGrpSpPr>
          <p:nvPr/>
        </p:nvGrpSpPr>
        <p:grpSpPr bwMode="auto">
          <a:xfrm>
            <a:off x="1423988" y="2449513"/>
            <a:ext cx="766762" cy="433387"/>
            <a:chOff x="589" y="1281"/>
            <a:chExt cx="483" cy="273"/>
          </a:xfrm>
        </p:grpSpPr>
        <p:sp>
          <p:nvSpPr>
            <p:cNvPr id="81984" name="Oval 89"/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1985" name="Line 90"/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1986" name="Line 91"/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1987" name="Rectangle 92"/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1988" name="Oval 93"/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4628" name="Group 94"/>
            <p:cNvGrpSpPr>
              <a:grpSpLocks/>
            </p:cNvGrpSpPr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81994" name="Line 9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995" name="Line 9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996" name="Line 9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4629" name="Group 98"/>
            <p:cNvGrpSpPr>
              <a:grpSpLocks/>
            </p:cNvGrpSpPr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81991" name="Line 9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992" name="Line 10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993" name="Line 10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sp>
        <p:nvSpPr>
          <p:cNvPr id="81941" name="Text Box 102"/>
          <p:cNvSpPr txBox="1">
            <a:spLocks noChangeArrowheads="1"/>
          </p:cNvSpPr>
          <p:nvPr/>
        </p:nvSpPr>
        <p:spPr bwMode="auto">
          <a:xfrm>
            <a:off x="1616075" y="2882900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 smtClean="0">
                <a:solidFill>
                  <a:srgbClr val="000000"/>
                </a:solidFill>
                <a:latin typeface="Arial" charset="0"/>
                <a:cs typeface="+mn-cs"/>
              </a:rPr>
              <a:t>R5</a:t>
            </a:r>
          </a:p>
        </p:txBody>
      </p:sp>
      <p:sp>
        <p:nvSpPr>
          <p:cNvPr id="81942" name="Line 106"/>
          <p:cNvSpPr>
            <a:spLocks noChangeShapeType="1"/>
          </p:cNvSpPr>
          <p:nvPr/>
        </p:nvSpPr>
        <p:spPr bwMode="auto">
          <a:xfrm>
            <a:off x="5095875" y="2441575"/>
            <a:ext cx="968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1943" name="Text Box 108"/>
          <p:cNvSpPr txBox="1">
            <a:spLocks noChangeArrowheads="1"/>
          </p:cNvSpPr>
          <p:nvPr/>
        </p:nvSpPr>
        <p:spPr bwMode="auto">
          <a:xfrm>
            <a:off x="7229475" y="3287713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 smtClean="0">
                <a:solidFill>
                  <a:srgbClr val="000000"/>
                </a:solidFill>
                <a:latin typeface="Arial" charset="0"/>
                <a:cs typeface="+mn-cs"/>
              </a:rPr>
              <a:t>A</a:t>
            </a:r>
          </a:p>
        </p:txBody>
      </p:sp>
      <p:sp>
        <p:nvSpPr>
          <p:cNvPr id="81944" name="Text Box 109"/>
          <p:cNvSpPr txBox="1">
            <a:spLocks noChangeArrowheads="1"/>
          </p:cNvSpPr>
          <p:nvPr/>
        </p:nvSpPr>
        <p:spPr bwMode="auto">
          <a:xfrm>
            <a:off x="1579563" y="1933575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 smtClean="0">
                <a:solidFill>
                  <a:srgbClr val="000000"/>
                </a:solidFill>
                <a:latin typeface="Arial" charset="0"/>
                <a:cs typeface="+mn-cs"/>
              </a:rPr>
              <a:t>R6</a:t>
            </a:r>
          </a:p>
        </p:txBody>
      </p:sp>
      <p:sp>
        <p:nvSpPr>
          <p:cNvPr id="81945" name="Rectangle 147"/>
          <p:cNvSpPr>
            <a:spLocks noGrp="1" noChangeArrowheads="1"/>
          </p:cNvSpPr>
          <p:nvPr>
            <p:ph type="title"/>
          </p:nvPr>
        </p:nvSpPr>
        <p:spPr>
          <a:xfrm>
            <a:off x="523875" y="14763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MPLS versus IP paths</a:t>
            </a:r>
          </a:p>
        </p:txBody>
      </p:sp>
      <p:sp>
        <p:nvSpPr>
          <p:cNvPr id="194585" name="Freeform 1"/>
          <p:cNvSpPr>
            <a:spLocks/>
          </p:cNvSpPr>
          <p:nvPr/>
        </p:nvSpPr>
        <p:spPr bwMode="auto">
          <a:xfrm>
            <a:off x="2205038" y="1644650"/>
            <a:ext cx="4927600" cy="1735138"/>
          </a:xfrm>
          <a:custGeom>
            <a:avLst/>
            <a:gdLst>
              <a:gd name="T0" fmla="*/ 0 w 4927600"/>
              <a:gd name="T1" fmla="*/ 0 h 1734711"/>
              <a:gd name="T2" fmla="*/ 1219200 w 4927600"/>
              <a:gd name="T3" fmla="*/ 732240 h 1734711"/>
              <a:gd name="T4" fmla="*/ 2739004 w 4927600"/>
              <a:gd name="T5" fmla="*/ 723839 h 1734711"/>
              <a:gd name="T6" fmla="*/ 4027115 w 4927600"/>
              <a:gd name="T7" fmla="*/ 1736419 h 1734711"/>
              <a:gd name="T8" fmla="*/ 4927600 w 4927600"/>
              <a:gd name="T9" fmla="*/ 1718732 h 173471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927600" h="1734711">
                <a:moveTo>
                  <a:pt x="0" y="0"/>
                </a:moveTo>
                <a:lnTo>
                  <a:pt x="1219200" y="731520"/>
                </a:lnTo>
                <a:lnTo>
                  <a:pt x="2739004" y="723127"/>
                </a:lnTo>
                <a:lnTo>
                  <a:pt x="4027115" y="1734711"/>
                </a:lnTo>
                <a:lnTo>
                  <a:pt x="4927600" y="1717040"/>
                </a:lnTo>
              </a:path>
            </a:pathLst>
          </a:custGeom>
          <a:noFill/>
          <a:ln w="38100" cap="flat" cmpd="sng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94586" name="Freeform 149"/>
          <p:cNvSpPr>
            <a:spLocks/>
          </p:cNvSpPr>
          <p:nvPr/>
        </p:nvSpPr>
        <p:spPr bwMode="auto">
          <a:xfrm>
            <a:off x="2052638" y="2528888"/>
            <a:ext cx="5038725" cy="1036637"/>
          </a:xfrm>
          <a:custGeom>
            <a:avLst/>
            <a:gdLst>
              <a:gd name="T0" fmla="*/ 0 w 5039360"/>
              <a:gd name="T1" fmla="*/ 376380 h 1036320"/>
              <a:gd name="T2" fmla="*/ 1249052 w 5039360"/>
              <a:gd name="T3" fmla="*/ 0 h 1036320"/>
              <a:gd name="T4" fmla="*/ 2203608 w 5039360"/>
              <a:gd name="T5" fmla="*/ 1037588 h 1036320"/>
              <a:gd name="T6" fmla="*/ 5036820 w 5039360"/>
              <a:gd name="T7" fmla="*/ 1037588 h 10363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039360" h="1036320">
                <a:moveTo>
                  <a:pt x="0" y="375920"/>
                </a:moveTo>
                <a:lnTo>
                  <a:pt x="1249680" y="0"/>
                </a:lnTo>
                <a:lnTo>
                  <a:pt x="2204720" y="1036320"/>
                </a:lnTo>
                <a:lnTo>
                  <a:pt x="5039360" y="1036320"/>
                </a:lnTo>
              </a:path>
            </a:pathLst>
          </a:custGeom>
          <a:noFill/>
          <a:ln w="38100" cap="flat" cmpd="sng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grpSp>
        <p:nvGrpSpPr>
          <p:cNvPr id="194587" name="Group 62"/>
          <p:cNvGrpSpPr>
            <a:grpSpLocks/>
          </p:cNvGrpSpPr>
          <p:nvPr/>
        </p:nvGrpSpPr>
        <p:grpSpPr bwMode="auto">
          <a:xfrm>
            <a:off x="6699250" y="4375150"/>
            <a:ext cx="766763" cy="433388"/>
            <a:chOff x="589" y="1281"/>
            <a:chExt cx="483" cy="273"/>
          </a:xfrm>
        </p:grpSpPr>
        <p:sp>
          <p:nvSpPr>
            <p:cNvPr id="81971" name="Oval 63"/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1972" name="Line 64"/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1973" name="Line 65"/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1974" name="Rectangle 66"/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1975" name="Oval 67"/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4615" name="Group 68"/>
            <p:cNvGrpSpPr>
              <a:grpSpLocks/>
            </p:cNvGrpSpPr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81981" name="Line 6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982" name="Line 7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983" name="Line 7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4616" name="Group 72"/>
            <p:cNvGrpSpPr>
              <a:grpSpLocks/>
            </p:cNvGrpSpPr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81978" name="Line 7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979" name="Line 7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980" name="Line 7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sp>
        <p:nvSpPr>
          <p:cNvPr id="194588" name="TextBox 2"/>
          <p:cNvSpPr txBox="1">
            <a:spLocks noChangeArrowheads="1"/>
          </p:cNvSpPr>
          <p:nvPr/>
        </p:nvSpPr>
        <p:spPr bwMode="auto">
          <a:xfrm>
            <a:off x="7573963" y="4343400"/>
            <a:ext cx="9017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ts val="1800"/>
              </a:lnSpc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IP-only</a:t>
            </a:r>
          </a:p>
          <a:p>
            <a:pPr>
              <a:lnSpc>
                <a:spcPts val="1800"/>
              </a:lnSpc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router</a:t>
            </a:r>
          </a:p>
        </p:txBody>
      </p:sp>
      <p:sp>
        <p:nvSpPr>
          <p:cNvPr id="194589" name="Rectangle 3"/>
          <p:cNvSpPr txBox="1">
            <a:spLocks noChangeArrowheads="1"/>
          </p:cNvSpPr>
          <p:nvPr/>
        </p:nvSpPr>
        <p:spPr bwMode="auto">
          <a:xfrm>
            <a:off x="533400" y="4175125"/>
            <a:ext cx="6196013" cy="229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279400" indent="-2794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tabLst>
                <a:tab pos="511175" algn="l"/>
              </a:tabLst>
            </a:pPr>
            <a:r>
              <a:rPr lang="en-US" sz="2800" dirty="0">
                <a:solidFill>
                  <a:srgbClr val="CC0000"/>
                </a:solidFill>
                <a:latin typeface="Gill Sans MT" charset="0"/>
              </a:rPr>
              <a:t>IP routing: </a:t>
            </a:r>
            <a:r>
              <a:rPr lang="en-US" sz="2800" dirty="0">
                <a:solidFill>
                  <a:srgbClr val="000000"/>
                </a:solidFill>
                <a:latin typeface="Gill Sans MT" charset="0"/>
              </a:rPr>
              <a:t>path to destination determined by destination address alone</a:t>
            </a:r>
          </a:p>
        </p:txBody>
      </p:sp>
      <p:pic>
        <p:nvPicPr>
          <p:cNvPr id="194590" name="Picture 21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960438"/>
            <a:ext cx="5027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591" name="Group 34"/>
          <p:cNvGrpSpPr>
            <a:grpSpLocks/>
          </p:cNvGrpSpPr>
          <p:nvPr/>
        </p:nvGrpSpPr>
        <p:grpSpPr bwMode="auto">
          <a:xfrm>
            <a:off x="6713538" y="5159375"/>
            <a:ext cx="766762" cy="433388"/>
            <a:chOff x="3600" y="219"/>
            <a:chExt cx="360" cy="175"/>
          </a:xfrm>
        </p:grpSpPr>
        <p:sp>
          <p:nvSpPr>
            <p:cNvPr id="81958" name="Oval 3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1959" name="Line 3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1960" name="Line 3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1961" name="Rectangle 3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1962" name="Oval 3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4602" name="Group 4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1968" name="Line 4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969" name="Line 4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970" name="Line 4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4603" name="Group 4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1965" name="Line 4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966" name="Line 4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967" name="Line 4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sp>
        <p:nvSpPr>
          <p:cNvPr id="194592" name="TextBox 236"/>
          <p:cNvSpPr txBox="1">
            <a:spLocks noChangeArrowheads="1"/>
          </p:cNvSpPr>
          <p:nvPr/>
        </p:nvSpPr>
        <p:spPr bwMode="auto">
          <a:xfrm>
            <a:off x="7546975" y="5121275"/>
            <a:ext cx="132556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ts val="1800"/>
              </a:lnSpc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MPLS and </a:t>
            </a:r>
          </a:p>
          <a:p>
            <a:pPr>
              <a:lnSpc>
                <a:spcPts val="1800"/>
              </a:lnSpc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IP router</a:t>
            </a:r>
          </a:p>
        </p:txBody>
      </p:sp>
      <p:sp>
        <p:nvSpPr>
          <p:cNvPr id="194593" name="Rectangle 3"/>
          <p:cNvSpPr txBox="1">
            <a:spLocks noChangeArrowheads="1"/>
          </p:cNvSpPr>
          <p:nvPr/>
        </p:nvSpPr>
        <p:spPr bwMode="auto">
          <a:xfrm>
            <a:off x="496887" y="5078413"/>
            <a:ext cx="6389641" cy="154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279400" indent="-2794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800" dirty="0">
                <a:solidFill>
                  <a:srgbClr val="CC0000"/>
                </a:solidFill>
                <a:latin typeface="Gill Sans MT" charset="0"/>
              </a:rPr>
              <a:t>MPLS routing: </a:t>
            </a:r>
            <a:r>
              <a:rPr lang="en-US" sz="2800" i="0" dirty="0">
                <a:solidFill>
                  <a:srgbClr val="000000"/>
                </a:solidFill>
                <a:latin typeface="Gill Sans MT" charset="0"/>
              </a:rPr>
              <a:t>path to destination can be based on source </a:t>
            </a:r>
            <a:r>
              <a:rPr lang="en-US" sz="2800" dirty="0">
                <a:solidFill>
                  <a:srgbClr val="000000"/>
                </a:solidFill>
                <a:latin typeface="Gill Sans MT" charset="0"/>
              </a:rPr>
              <a:t>and</a:t>
            </a:r>
            <a:r>
              <a:rPr lang="en-US" sz="2800" i="0" dirty="0">
                <a:solidFill>
                  <a:srgbClr val="000000"/>
                </a:solidFill>
                <a:latin typeface="Gill Sans MT" charset="0"/>
              </a:rPr>
              <a:t> </a:t>
            </a:r>
            <a:r>
              <a:rPr lang="en-US" sz="2800" i="0" dirty="0" smtClean="0">
                <a:solidFill>
                  <a:srgbClr val="000000"/>
                </a:solidFill>
                <a:latin typeface="Gill Sans MT" charset="0"/>
              </a:rPr>
              <a:t>destination </a:t>
            </a:r>
            <a:r>
              <a:rPr lang="en-US" sz="2800" i="0" dirty="0">
                <a:solidFill>
                  <a:srgbClr val="000000"/>
                </a:solidFill>
                <a:latin typeface="Gill Sans MT" charset="0"/>
              </a:rPr>
              <a:t>address</a:t>
            </a:r>
          </a:p>
          <a:p>
            <a:pPr marL="681038" lvl="1" indent="-22383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</a:pPr>
            <a:r>
              <a:rPr lang="en-US" dirty="0">
                <a:solidFill>
                  <a:srgbClr val="C00000"/>
                </a:solidFill>
                <a:latin typeface="Gill Sans MT" charset="0"/>
              </a:rPr>
              <a:t>fast reroute: </a:t>
            </a:r>
            <a:r>
              <a:rPr lang="en-US" i="0" dirty="0">
                <a:solidFill>
                  <a:srgbClr val="000000"/>
                </a:solidFill>
                <a:latin typeface="Gill Sans MT" charset="0"/>
              </a:rPr>
              <a:t>precompute backup routes in case of link failure</a:t>
            </a:r>
          </a:p>
        </p:txBody>
      </p:sp>
      <p:sp>
        <p:nvSpPr>
          <p:cNvPr id="194594" name="Oval 3"/>
          <p:cNvSpPr>
            <a:spLocks noChangeArrowheads="1"/>
          </p:cNvSpPr>
          <p:nvPr/>
        </p:nvSpPr>
        <p:spPr bwMode="auto">
          <a:xfrm rot="2263392">
            <a:off x="3568700" y="2000250"/>
            <a:ext cx="161925" cy="1144588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81956" name="Straight Connector 5"/>
          <p:cNvCxnSpPr>
            <a:cxnSpLocks noChangeShapeType="1"/>
            <a:stCxn id="194594" idx="0"/>
          </p:cNvCxnSpPr>
          <p:nvPr/>
        </p:nvCxnSpPr>
        <p:spPr bwMode="auto">
          <a:xfrm flipV="1">
            <a:off x="4000500" y="1749425"/>
            <a:ext cx="203200" cy="3698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94596" name="TextBox 6"/>
          <p:cNvSpPr txBox="1">
            <a:spLocks noChangeArrowheads="1"/>
          </p:cNvSpPr>
          <p:nvPr/>
        </p:nvSpPr>
        <p:spPr bwMode="auto">
          <a:xfrm>
            <a:off x="4135438" y="1331913"/>
            <a:ext cx="47498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entry router (R4)  can use 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different</a:t>
            </a:r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 MPLS routes to A </a:t>
            </a:r>
            <a:r>
              <a:rPr lang="en-US" sz="1800" i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based </a:t>
            </a:r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on source address</a:t>
            </a:r>
          </a:p>
        </p:txBody>
      </p:sp>
      <p:sp>
        <p:nvSpPr>
          <p:cNvPr id="14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74</a:t>
            </a:fld>
            <a:endParaRPr lang="en-US" sz="1200" dirty="0">
              <a:latin typeface="Tahoma" charset="0"/>
            </a:endParaRPr>
          </a:p>
        </p:txBody>
      </p:sp>
      <p:sp>
        <p:nvSpPr>
          <p:cNvPr id="14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03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MPLS signaling</a:t>
            </a:r>
          </a:p>
        </p:txBody>
      </p:sp>
      <p:sp>
        <p:nvSpPr>
          <p:cNvPr id="829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3875" y="1392238"/>
            <a:ext cx="8335963" cy="13509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modify OSPF, IS-IS link-state flooding protocols to carry info used by MPLS routing, 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e.g., link bandwidth, amount of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 dirty="0">
                <a:latin typeface="Gill Sans MT" charset="0"/>
              </a:rPr>
              <a:t>reserved</a:t>
            </a:r>
            <a:r>
              <a:rPr lang="ja-JP" altLang="en-US">
                <a:latin typeface="Gill Sans MT" charset="0"/>
              </a:rPr>
              <a:t>”</a:t>
            </a:r>
            <a:r>
              <a:rPr lang="en-US" dirty="0">
                <a:latin typeface="Gill Sans MT" charset="0"/>
              </a:rPr>
              <a:t> link bandwidth</a:t>
            </a:r>
          </a:p>
        </p:txBody>
      </p:sp>
      <p:grpSp>
        <p:nvGrpSpPr>
          <p:cNvPr id="196613" name="Group 6"/>
          <p:cNvGrpSpPr>
            <a:grpSpLocks/>
          </p:cNvGrpSpPr>
          <p:nvPr/>
        </p:nvGrpSpPr>
        <p:grpSpPr bwMode="auto">
          <a:xfrm>
            <a:off x="6015038" y="5581650"/>
            <a:ext cx="766762" cy="433388"/>
            <a:chOff x="3600" y="219"/>
            <a:chExt cx="360" cy="175"/>
          </a:xfrm>
        </p:grpSpPr>
        <p:sp>
          <p:nvSpPr>
            <p:cNvPr id="83046" name="Oval 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3047" name="Line 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3048" name="Line 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3049" name="Rectangle 1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3050" name="Oval 1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6714" name="Group 12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3056" name="Line 1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3057" name="Line 1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3058" name="Line 1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6715" name="Group 16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3053" name="Line 1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3054" name="Line 1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3055" name="Line 1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96614" name="Group 20"/>
          <p:cNvGrpSpPr>
            <a:grpSpLocks/>
          </p:cNvGrpSpPr>
          <p:nvPr/>
        </p:nvGrpSpPr>
        <p:grpSpPr bwMode="auto">
          <a:xfrm>
            <a:off x="4189413" y="5576888"/>
            <a:ext cx="766762" cy="433387"/>
            <a:chOff x="3600" y="219"/>
            <a:chExt cx="360" cy="175"/>
          </a:xfrm>
        </p:grpSpPr>
        <p:sp>
          <p:nvSpPr>
            <p:cNvPr id="83033" name="Oval 2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3034" name="Line 2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3035" name="Line 2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3036" name="Rectangle 2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3037" name="Oval 2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6701" name="Group 2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3043" name="Line 2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3044" name="Line 2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3045" name="Line 2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6702" name="Group 3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3040" name="Line 3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3041" name="Line 3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3042" name="Line 3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96615" name="Group 34"/>
          <p:cNvGrpSpPr>
            <a:grpSpLocks/>
          </p:cNvGrpSpPr>
          <p:nvPr/>
        </p:nvGrpSpPr>
        <p:grpSpPr bwMode="auto">
          <a:xfrm>
            <a:off x="4543425" y="4559300"/>
            <a:ext cx="766763" cy="433388"/>
            <a:chOff x="3600" y="219"/>
            <a:chExt cx="360" cy="175"/>
          </a:xfrm>
        </p:grpSpPr>
        <p:sp>
          <p:nvSpPr>
            <p:cNvPr id="83020" name="Oval 3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3021" name="Line 3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3022" name="Line 3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3023" name="Rectangle 3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3024" name="Oval 3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6688" name="Group 4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3030" name="Line 4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3031" name="Line 4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3032" name="Line 4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6689" name="Group 4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3027" name="Line 4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3028" name="Line 4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3029" name="Line 4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96616" name="Group 48"/>
          <p:cNvGrpSpPr>
            <a:grpSpLocks/>
          </p:cNvGrpSpPr>
          <p:nvPr/>
        </p:nvGrpSpPr>
        <p:grpSpPr bwMode="auto">
          <a:xfrm>
            <a:off x="3116263" y="4554538"/>
            <a:ext cx="766762" cy="433387"/>
            <a:chOff x="3600" y="219"/>
            <a:chExt cx="360" cy="175"/>
          </a:xfrm>
        </p:grpSpPr>
        <p:sp>
          <p:nvSpPr>
            <p:cNvPr id="83007" name="Oval 49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3008" name="Line 5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3009" name="Line 5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3010" name="Rectangle 52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3011" name="Oval 5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6675" name="Group 54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3017" name="Line 5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3018" name="Line 5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3019" name="Line 5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6676" name="Group 58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3014" name="Line 5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3015" name="Line 6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3016" name="Line 6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96617" name="Group 62"/>
          <p:cNvGrpSpPr>
            <a:grpSpLocks/>
          </p:cNvGrpSpPr>
          <p:nvPr/>
        </p:nvGrpSpPr>
        <p:grpSpPr bwMode="auto">
          <a:xfrm>
            <a:off x="1597025" y="3848100"/>
            <a:ext cx="766763" cy="433388"/>
            <a:chOff x="589" y="1281"/>
            <a:chExt cx="483" cy="273"/>
          </a:xfrm>
        </p:grpSpPr>
        <p:sp>
          <p:nvSpPr>
            <p:cNvPr id="82994" name="Oval 63"/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2995" name="Line 64"/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996" name="Line 65"/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997" name="Rectangle 66"/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2998" name="Oval 67"/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6662" name="Group 68"/>
            <p:cNvGrpSpPr>
              <a:grpSpLocks/>
            </p:cNvGrpSpPr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83004" name="Line 6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3005" name="Line 7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3006" name="Line 7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6663" name="Group 72"/>
            <p:cNvGrpSpPr>
              <a:grpSpLocks/>
            </p:cNvGrpSpPr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83001" name="Line 7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3002" name="Line 7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3003" name="Line 7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sp>
        <p:nvSpPr>
          <p:cNvPr id="82955" name="Line 76"/>
          <p:cNvSpPr>
            <a:spLocks noChangeShapeType="1"/>
          </p:cNvSpPr>
          <p:nvPr/>
        </p:nvSpPr>
        <p:spPr bwMode="auto">
          <a:xfrm>
            <a:off x="2366963" y="4090988"/>
            <a:ext cx="76200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956" name="Line 77"/>
          <p:cNvSpPr>
            <a:spLocks noChangeShapeType="1"/>
          </p:cNvSpPr>
          <p:nvPr/>
        </p:nvSpPr>
        <p:spPr bwMode="auto">
          <a:xfrm flipV="1">
            <a:off x="2414588" y="4795838"/>
            <a:ext cx="733425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957" name="Line 78"/>
          <p:cNvSpPr>
            <a:spLocks noChangeShapeType="1"/>
          </p:cNvSpPr>
          <p:nvPr/>
        </p:nvSpPr>
        <p:spPr bwMode="auto">
          <a:xfrm flipV="1">
            <a:off x="3881438" y="4795838"/>
            <a:ext cx="666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958" name="Line 79"/>
          <p:cNvSpPr>
            <a:spLocks noChangeShapeType="1"/>
          </p:cNvSpPr>
          <p:nvPr/>
        </p:nvSpPr>
        <p:spPr bwMode="auto">
          <a:xfrm>
            <a:off x="3729038" y="4957763"/>
            <a:ext cx="561975" cy="65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959" name="Line 80"/>
          <p:cNvSpPr>
            <a:spLocks noChangeShapeType="1"/>
          </p:cNvSpPr>
          <p:nvPr/>
        </p:nvSpPr>
        <p:spPr bwMode="auto">
          <a:xfrm>
            <a:off x="4986338" y="5834063"/>
            <a:ext cx="1038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960" name="Line 81"/>
          <p:cNvSpPr>
            <a:spLocks noChangeShapeType="1"/>
          </p:cNvSpPr>
          <p:nvPr/>
        </p:nvSpPr>
        <p:spPr bwMode="auto">
          <a:xfrm>
            <a:off x="5272088" y="4910138"/>
            <a:ext cx="838200" cy="714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961" name="Line 82"/>
          <p:cNvSpPr>
            <a:spLocks noChangeShapeType="1"/>
          </p:cNvSpPr>
          <p:nvPr/>
        </p:nvSpPr>
        <p:spPr bwMode="auto">
          <a:xfrm>
            <a:off x="6786563" y="5815013"/>
            <a:ext cx="701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962" name="Text Box 85"/>
          <p:cNvSpPr txBox="1">
            <a:spLocks noChangeArrowheads="1"/>
          </p:cNvSpPr>
          <p:nvPr/>
        </p:nvSpPr>
        <p:spPr bwMode="auto">
          <a:xfrm>
            <a:off x="6294438" y="4613275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 smtClean="0">
                <a:solidFill>
                  <a:srgbClr val="000000"/>
                </a:solidFill>
                <a:latin typeface="Arial" charset="0"/>
                <a:cs typeface="+mn-cs"/>
              </a:rPr>
              <a:t>D</a:t>
            </a:r>
          </a:p>
        </p:txBody>
      </p:sp>
      <p:sp>
        <p:nvSpPr>
          <p:cNvPr id="82963" name="Text Box 87"/>
          <p:cNvSpPr txBox="1">
            <a:spLocks noChangeArrowheads="1"/>
          </p:cNvSpPr>
          <p:nvPr/>
        </p:nvSpPr>
        <p:spPr bwMode="auto">
          <a:xfrm>
            <a:off x="3094038" y="4929188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 smtClean="0">
                <a:solidFill>
                  <a:srgbClr val="000000"/>
                </a:solidFill>
                <a:latin typeface="Arial" charset="0"/>
                <a:cs typeface="+mn-cs"/>
              </a:rPr>
              <a:t>R4</a:t>
            </a:r>
          </a:p>
        </p:txBody>
      </p:sp>
      <p:grpSp>
        <p:nvGrpSpPr>
          <p:cNvPr id="196627" name="Group 88"/>
          <p:cNvGrpSpPr>
            <a:grpSpLocks/>
          </p:cNvGrpSpPr>
          <p:nvPr/>
        </p:nvGrpSpPr>
        <p:grpSpPr bwMode="auto">
          <a:xfrm>
            <a:off x="1643063" y="4794250"/>
            <a:ext cx="766762" cy="433388"/>
            <a:chOff x="589" y="1281"/>
            <a:chExt cx="483" cy="273"/>
          </a:xfrm>
        </p:grpSpPr>
        <p:sp>
          <p:nvSpPr>
            <p:cNvPr id="82981" name="Oval 89"/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2982" name="Line 90"/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983" name="Line 91"/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984" name="Rectangle 92"/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2985" name="Oval 93"/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6649" name="Group 94"/>
            <p:cNvGrpSpPr>
              <a:grpSpLocks/>
            </p:cNvGrpSpPr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82991" name="Line 9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992" name="Line 9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993" name="Line 9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6650" name="Group 98"/>
            <p:cNvGrpSpPr>
              <a:grpSpLocks/>
            </p:cNvGrpSpPr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82988" name="Line 9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989" name="Line 10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990" name="Line 10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sp>
        <p:nvSpPr>
          <p:cNvPr id="82965" name="Text Box 102"/>
          <p:cNvSpPr txBox="1">
            <a:spLocks noChangeArrowheads="1"/>
          </p:cNvSpPr>
          <p:nvPr/>
        </p:nvSpPr>
        <p:spPr bwMode="auto">
          <a:xfrm>
            <a:off x="1835150" y="5227638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 smtClean="0">
                <a:solidFill>
                  <a:srgbClr val="000000"/>
                </a:solidFill>
                <a:latin typeface="Arial" charset="0"/>
                <a:cs typeface="+mn-cs"/>
              </a:rPr>
              <a:t>R5</a:t>
            </a:r>
          </a:p>
        </p:txBody>
      </p:sp>
      <p:sp>
        <p:nvSpPr>
          <p:cNvPr id="82966" name="Line 106"/>
          <p:cNvSpPr>
            <a:spLocks noChangeShapeType="1"/>
          </p:cNvSpPr>
          <p:nvPr/>
        </p:nvSpPr>
        <p:spPr bwMode="auto">
          <a:xfrm>
            <a:off x="5314950" y="4786313"/>
            <a:ext cx="968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967" name="Text Box 108"/>
          <p:cNvSpPr txBox="1">
            <a:spLocks noChangeArrowheads="1"/>
          </p:cNvSpPr>
          <p:nvPr/>
        </p:nvSpPr>
        <p:spPr bwMode="auto">
          <a:xfrm>
            <a:off x="7448550" y="5632450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 smtClean="0">
                <a:solidFill>
                  <a:srgbClr val="000000"/>
                </a:solidFill>
                <a:latin typeface="Arial" charset="0"/>
                <a:cs typeface="+mn-cs"/>
              </a:rPr>
              <a:t>A</a:t>
            </a:r>
          </a:p>
        </p:txBody>
      </p:sp>
      <p:sp>
        <p:nvSpPr>
          <p:cNvPr id="82968" name="Text Box 109"/>
          <p:cNvSpPr txBox="1">
            <a:spLocks noChangeArrowheads="1"/>
          </p:cNvSpPr>
          <p:nvPr/>
        </p:nvSpPr>
        <p:spPr bwMode="auto">
          <a:xfrm>
            <a:off x="1798638" y="4278313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 smtClean="0">
                <a:solidFill>
                  <a:srgbClr val="000000"/>
                </a:solidFill>
                <a:latin typeface="Arial" charset="0"/>
                <a:cs typeface="+mn-cs"/>
              </a:rPr>
              <a:t>R6</a:t>
            </a:r>
          </a:p>
        </p:txBody>
      </p:sp>
      <p:sp>
        <p:nvSpPr>
          <p:cNvPr id="115" name="Rectangle 3"/>
          <p:cNvSpPr txBox="1">
            <a:spLocks noChangeArrowheads="1"/>
          </p:cNvSpPr>
          <p:nvPr/>
        </p:nvSpPr>
        <p:spPr bwMode="auto">
          <a:xfrm>
            <a:off x="536575" y="2578100"/>
            <a:ext cx="8335963" cy="105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279400" indent="-2794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 smtClean="0">
                <a:solidFill>
                  <a:srgbClr val="000000"/>
                </a:solidFill>
                <a:latin typeface="Gill Sans MT" charset="0"/>
                <a:cs typeface="+mn-cs"/>
              </a:rPr>
              <a:t>entry MPLS router uses RSVP-TE signaling protocol to set up MPLS forwarding at downstream routers</a:t>
            </a:r>
          </a:p>
        </p:txBody>
      </p:sp>
      <p:grpSp>
        <p:nvGrpSpPr>
          <p:cNvPr id="93191" name="Group 93190"/>
          <p:cNvGrpSpPr>
            <a:grpSpLocks/>
          </p:cNvGrpSpPr>
          <p:nvPr/>
        </p:nvGrpSpPr>
        <p:grpSpPr bwMode="auto">
          <a:xfrm>
            <a:off x="2882900" y="4541838"/>
            <a:ext cx="3109913" cy="1601787"/>
            <a:chOff x="2882348" y="4542181"/>
            <a:chExt cx="3109821" cy="1601125"/>
          </a:xfrm>
        </p:grpSpPr>
        <p:sp>
          <p:nvSpPr>
            <p:cNvPr id="196640" name="Right Arrow 93183"/>
            <p:cNvSpPr>
              <a:spLocks noChangeArrowheads="1"/>
            </p:cNvSpPr>
            <p:nvPr/>
          </p:nvSpPr>
          <p:spPr bwMode="auto">
            <a:xfrm rot="10800000">
              <a:off x="3876263" y="4542181"/>
              <a:ext cx="606286" cy="159027"/>
            </a:xfrm>
            <a:prstGeom prst="rightArrow">
              <a:avLst>
                <a:gd name="adj1" fmla="val 50000"/>
                <a:gd name="adj2" fmla="val 50003"/>
              </a:avLst>
            </a:prstGeom>
            <a:gradFill rotWithShape="1">
              <a:gsLst>
                <a:gs pos="0">
                  <a:srgbClr val="8CADEA"/>
                </a:gs>
                <a:gs pos="50000">
                  <a:srgbClr val="BACCF0"/>
                </a:gs>
                <a:gs pos="100000">
                  <a:srgbClr val="DEE6F7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96641" name="Right Arrow 112"/>
            <p:cNvSpPr>
              <a:spLocks noChangeArrowheads="1"/>
            </p:cNvSpPr>
            <p:nvPr/>
          </p:nvSpPr>
          <p:spPr bwMode="auto">
            <a:xfrm rot="13936672" flipV="1">
              <a:off x="3501914" y="5294505"/>
              <a:ext cx="790370" cy="144998"/>
            </a:xfrm>
            <a:prstGeom prst="rightArrow">
              <a:avLst>
                <a:gd name="adj1" fmla="val 50000"/>
                <a:gd name="adj2" fmla="val 49992"/>
              </a:avLst>
            </a:prstGeom>
            <a:gradFill rotWithShape="1">
              <a:gsLst>
                <a:gs pos="0">
                  <a:srgbClr val="8CADEA"/>
                </a:gs>
                <a:gs pos="50000">
                  <a:srgbClr val="BACCF0"/>
                </a:gs>
                <a:gs pos="100000">
                  <a:srgbClr val="DEE6F7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96642" name="Right Arrow 113"/>
            <p:cNvSpPr>
              <a:spLocks noChangeArrowheads="1"/>
            </p:cNvSpPr>
            <p:nvPr/>
          </p:nvSpPr>
          <p:spPr bwMode="auto">
            <a:xfrm rot="11901416" flipV="1">
              <a:off x="3896874" y="5246831"/>
              <a:ext cx="2095295" cy="178650"/>
            </a:xfrm>
            <a:prstGeom prst="rightArrow">
              <a:avLst>
                <a:gd name="adj1" fmla="val 50000"/>
                <a:gd name="adj2" fmla="val 50009"/>
              </a:avLst>
            </a:prstGeom>
            <a:gradFill rotWithShape="1">
              <a:gsLst>
                <a:gs pos="0">
                  <a:srgbClr val="8CADEA"/>
                </a:gs>
                <a:gs pos="50000">
                  <a:srgbClr val="BACCF0"/>
                </a:gs>
                <a:gs pos="100000">
                  <a:srgbClr val="DEE6F7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96643" name="TextBox 93184"/>
            <p:cNvSpPr txBox="1">
              <a:spLocks noChangeArrowheads="1"/>
            </p:cNvSpPr>
            <p:nvPr/>
          </p:nvSpPr>
          <p:spPr bwMode="auto">
            <a:xfrm>
              <a:off x="2882348" y="5396948"/>
              <a:ext cx="1159292" cy="746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lnSpc>
                  <a:spcPts val="1700"/>
                </a:lnSpc>
              </a:pPr>
              <a:r>
                <a:rPr lang="en-US" sz="1800" dirty="0">
                  <a:solidFill>
                    <a:srgbClr val="0070C0"/>
                  </a:solidFill>
                  <a:latin typeface="Arial" charset="0"/>
                  <a:cs typeface="Arial" charset="0"/>
                </a:rPr>
                <a:t>modified </a:t>
              </a:r>
            </a:p>
            <a:p>
              <a:pPr>
                <a:lnSpc>
                  <a:spcPts val="1700"/>
                </a:lnSpc>
              </a:pPr>
              <a:r>
                <a:rPr lang="en-US" sz="1800" dirty="0">
                  <a:solidFill>
                    <a:srgbClr val="0070C0"/>
                  </a:solidFill>
                  <a:latin typeface="Arial" charset="0"/>
                  <a:cs typeface="Arial" charset="0"/>
                </a:rPr>
                <a:t>link state </a:t>
              </a:r>
            </a:p>
            <a:p>
              <a:pPr>
                <a:lnSpc>
                  <a:spcPts val="1700"/>
                </a:lnSpc>
              </a:pPr>
              <a:r>
                <a:rPr lang="en-US" sz="1800" dirty="0">
                  <a:solidFill>
                    <a:srgbClr val="0070C0"/>
                  </a:solidFill>
                  <a:latin typeface="Arial" charset="0"/>
                  <a:cs typeface="Arial" charset="0"/>
                </a:rPr>
                <a:t>flooding</a:t>
              </a:r>
            </a:p>
          </p:txBody>
        </p:sp>
      </p:grpSp>
      <p:grpSp>
        <p:nvGrpSpPr>
          <p:cNvPr id="93192" name="Group 93191"/>
          <p:cNvGrpSpPr>
            <a:grpSpLocks/>
          </p:cNvGrpSpPr>
          <p:nvPr/>
        </p:nvGrpSpPr>
        <p:grpSpPr bwMode="auto">
          <a:xfrm>
            <a:off x="3887788" y="4187825"/>
            <a:ext cx="2166937" cy="1597025"/>
            <a:chOff x="6879226" y="3054627"/>
            <a:chExt cx="2167569" cy="1597693"/>
          </a:xfrm>
        </p:grpSpPr>
        <p:sp>
          <p:nvSpPr>
            <p:cNvPr id="196636" name="Right Arrow 119"/>
            <p:cNvSpPr>
              <a:spLocks noChangeArrowheads="1"/>
            </p:cNvSpPr>
            <p:nvPr/>
          </p:nvSpPr>
          <p:spPr bwMode="auto">
            <a:xfrm>
              <a:off x="6930889" y="3432312"/>
              <a:ext cx="606286" cy="159027"/>
            </a:xfrm>
            <a:prstGeom prst="rightArrow">
              <a:avLst>
                <a:gd name="adj1" fmla="val 50000"/>
                <a:gd name="adj2" fmla="val 50003"/>
              </a:avLst>
            </a:prstGeom>
            <a:gradFill rotWithShape="1">
              <a:gsLst>
                <a:gs pos="0">
                  <a:srgbClr val="EA8C8C"/>
                </a:gs>
                <a:gs pos="50000">
                  <a:srgbClr val="F0BABA"/>
                </a:gs>
                <a:gs pos="100000">
                  <a:srgbClr val="F7DEDE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96637" name="Right Arrow 120"/>
            <p:cNvSpPr>
              <a:spLocks noChangeArrowheads="1"/>
            </p:cNvSpPr>
            <p:nvPr/>
          </p:nvSpPr>
          <p:spPr bwMode="auto">
            <a:xfrm rot="3111092" flipV="1">
              <a:off x="6556540" y="4184636"/>
              <a:ext cx="790370" cy="144998"/>
            </a:xfrm>
            <a:prstGeom prst="rightArrow">
              <a:avLst>
                <a:gd name="adj1" fmla="val 50000"/>
                <a:gd name="adj2" fmla="val 49992"/>
              </a:avLst>
            </a:prstGeom>
            <a:gradFill rotWithShape="1">
              <a:gsLst>
                <a:gs pos="0">
                  <a:srgbClr val="EA8C8C"/>
                </a:gs>
                <a:gs pos="50000">
                  <a:srgbClr val="F0BABA"/>
                </a:gs>
                <a:gs pos="100000">
                  <a:srgbClr val="F7DEDE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96638" name="Right Arrow 121"/>
            <p:cNvSpPr>
              <a:spLocks noChangeArrowheads="1"/>
            </p:cNvSpPr>
            <p:nvPr/>
          </p:nvSpPr>
          <p:spPr bwMode="auto">
            <a:xfrm rot="1136798" flipV="1">
              <a:off x="6951500" y="4136962"/>
              <a:ext cx="2095295" cy="178650"/>
            </a:xfrm>
            <a:prstGeom prst="rightArrow">
              <a:avLst>
                <a:gd name="adj1" fmla="val 50000"/>
                <a:gd name="adj2" fmla="val 50009"/>
              </a:avLst>
            </a:prstGeom>
            <a:gradFill rotWithShape="1">
              <a:gsLst>
                <a:gs pos="0">
                  <a:srgbClr val="EA8C8C"/>
                </a:gs>
                <a:gs pos="50000">
                  <a:srgbClr val="F0BABA"/>
                </a:gs>
                <a:gs pos="100000">
                  <a:srgbClr val="F7DEDE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96639" name="TextBox 122"/>
            <p:cNvSpPr txBox="1">
              <a:spLocks noChangeArrowheads="1"/>
            </p:cNvSpPr>
            <p:nvPr/>
          </p:nvSpPr>
          <p:spPr bwMode="auto">
            <a:xfrm>
              <a:off x="7616687" y="3054627"/>
              <a:ext cx="1184940" cy="310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lnSpc>
                  <a:spcPts val="1700"/>
                </a:lnSpc>
              </a:pPr>
              <a:r>
                <a:rPr lang="en-US" sz="18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RSVP-TE</a:t>
              </a:r>
            </a:p>
          </p:txBody>
        </p:sp>
      </p:grpSp>
      <p:pic>
        <p:nvPicPr>
          <p:cNvPr id="196635" name="Picture 24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13" y="1030288"/>
            <a:ext cx="3656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75</a:t>
            </a:fld>
            <a:endParaRPr lang="en-US" sz="1200" dirty="0">
              <a:latin typeface="Tahoma" charset="0"/>
            </a:endParaRPr>
          </a:p>
        </p:txBody>
      </p:sp>
      <p:sp>
        <p:nvSpPr>
          <p:cNvPr id="11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47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3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generalize IP-based forwarding</a:t>
            </a:r>
          </a:p>
          <a:p>
            <a:r>
              <a:rPr lang="en-US" dirty="0" smtClean="0"/>
              <a:t>Different approaches:</a:t>
            </a:r>
          </a:p>
          <a:p>
            <a:pPr lvl="1"/>
            <a:r>
              <a:rPr lang="en-US" dirty="0" smtClean="0"/>
              <a:t>MPLS: extend packet header, simplify lookup, incompatible with non-MPLS-capable routers</a:t>
            </a:r>
          </a:p>
          <a:p>
            <a:pPr lvl="1"/>
            <a:r>
              <a:rPr lang="en-US" dirty="0" smtClean="0"/>
              <a:t>SDN: same packet header, generalize lookup, compatible with non-SDN-enabled switches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 Link Layer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5-</a:t>
            </a:r>
            <a:fld id="{D0626857-DD43-9D46-91D4-DEBFBA1258D1}" type="slidenum">
              <a:rPr lang="en-US" smtClean="0"/>
              <a:pPr>
                <a:defRPr/>
              </a:pPr>
              <a:t>76</a:t>
            </a:fld>
            <a:endParaRPr lang="en-US" dirty="0"/>
          </a:p>
        </p:txBody>
      </p:sp>
      <p:sp>
        <p:nvSpPr>
          <p:cNvPr id="6" name="Rectangle 147"/>
          <p:cNvSpPr txBox="1">
            <a:spLocks noChangeArrowheads="1"/>
          </p:cNvSpPr>
          <p:nvPr/>
        </p:nvSpPr>
        <p:spPr bwMode="auto">
          <a:xfrm>
            <a:off x="523875" y="147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9pPr>
          </a:lstStyle>
          <a:p>
            <a:pPr>
              <a:defRPr/>
            </a:pPr>
            <a:r>
              <a:rPr lang="en-US" kern="0" dirty="0" smtClean="0">
                <a:latin typeface="Gill Sans MT" charset="0"/>
                <a:cs typeface="+mj-cs"/>
              </a:rPr>
              <a:t>MPLS versus SDN</a:t>
            </a:r>
            <a:endParaRPr lang="en-US" kern="0" dirty="0">
              <a:latin typeface="Gill Sans MT" charset="0"/>
              <a:cs typeface="+mj-cs"/>
            </a:endParaRPr>
          </a:p>
        </p:txBody>
      </p:sp>
      <p:pic>
        <p:nvPicPr>
          <p:cNvPr id="7" name="Picture 21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960438"/>
            <a:ext cx="5027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657528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707" name="Picture 5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28700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Link layer, </a:t>
            </a:r>
            <a:r>
              <a:rPr lang="en-US" sz="4000" dirty="0">
                <a:latin typeface="Gill Sans MT" charset="0"/>
                <a:cs typeface="+mj-cs"/>
              </a:rPr>
              <a:t>LAN</a:t>
            </a:r>
            <a:r>
              <a:rPr lang="en-US" dirty="0">
                <a:latin typeface="Gill Sans MT" charset="0"/>
                <a:cs typeface="+mj-cs"/>
              </a:rPr>
              <a:t>s: 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922713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6.1</a:t>
            </a:r>
            <a:r>
              <a:rPr lang="en-US" dirty="0" smtClean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introduction, services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6.2</a:t>
            </a:r>
            <a:r>
              <a:rPr lang="en-US" dirty="0" smtClean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error detection, correction 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6.3</a:t>
            </a:r>
            <a:r>
              <a:rPr lang="en-US" dirty="0" smtClean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multiple access protocols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6.4</a:t>
            </a:r>
            <a:r>
              <a:rPr lang="en-US" dirty="0" smtClean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Gill Sans MT" charset="0"/>
                <a:cs typeface="+mn-cs"/>
              </a:rPr>
              <a:t>LANs</a:t>
            </a:r>
            <a:endParaRPr lang="en-US" dirty="0">
              <a:solidFill>
                <a:srgbClr val="000000"/>
              </a:solidFill>
              <a:latin typeface="Gill Sans MT" charset="0"/>
              <a:cs typeface="+mn-cs"/>
            </a:endParaRPr>
          </a:p>
          <a:p>
            <a:pPr lvl="1">
              <a:defRPr/>
            </a:pPr>
            <a:r>
              <a:rPr lang="en-US" dirty="0" smtClean="0">
                <a:latin typeface="Gill Sans MT" charset="0"/>
              </a:rPr>
              <a:t>addressing, ARP</a:t>
            </a:r>
          </a:p>
          <a:p>
            <a:pPr lvl="1">
              <a:defRPr/>
            </a:pPr>
            <a:r>
              <a:rPr lang="en-US" dirty="0" smtClean="0">
                <a:latin typeface="Gill Sans MT" charset="0"/>
              </a:rPr>
              <a:t>Ethernet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s</a:t>
            </a:r>
            <a:r>
              <a:rPr lang="en-US" dirty="0" smtClean="0">
                <a:latin typeface="Gill Sans MT" charset="0"/>
              </a:rPr>
              <a:t>witches</a:t>
            </a:r>
          </a:p>
          <a:p>
            <a:pPr lvl="1">
              <a:defRPr/>
            </a:pPr>
            <a:r>
              <a:rPr lang="en-US" dirty="0" smtClean="0">
                <a:latin typeface="Gill Sans MT" charset="0"/>
              </a:rPr>
              <a:t>VLANS</a:t>
            </a:r>
            <a:endParaRPr lang="en-US" dirty="0">
              <a:latin typeface="Gill Sans MT" charset="0"/>
            </a:endParaRPr>
          </a:p>
        </p:txBody>
      </p:sp>
      <p:sp>
        <p:nvSpPr>
          <p:cNvPr id="307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6.5</a:t>
            </a:r>
            <a:r>
              <a:rPr lang="en-US" dirty="0" smtClean="0">
                <a:latin typeface="Gill Sans MT" charset="0"/>
                <a:cs typeface="+mn-cs"/>
              </a:rPr>
              <a:t> link </a:t>
            </a:r>
            <a:r>
              <a:rPr lang="en-US" dirty="0">
                <a:latin typeface="Gill Sans MT" charset="0"/>
                <a:cs typeface="+mn-cs"/>
              </a:rPr>
              <a:t>v</a:t>
            </a:r>
            <a:r>
              <a:rPr lang="en-US" dirty="0" smtClean="0">
                <a:latin typeface="Gill Sans MT" charset="0"/>
                <a:cs typeface="+mn-cs"/>
              </a:rPr>
              <a:t>irtualization</a:t>
            </a:r>
            <a:r>
              <a:rPr lang="en-US" dirty="0">
                <a:latin typeface="Gill Sans MT" charset="0"/>
                <a:cs typeface="+mn-cs"/>
              </a:rPr>
              <a:t>: </a:t>
            </a:r>
            <a:r>
              <a:rPr lang="en-US" dirty="0" smtClean="0">
                <a:latin typeface="Gill Sans MT" charset="0"/>
                <a:cs typeface="+mn-cs"/>
              </a:rPr>
              <a:t>MPLS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CC0000"/>
                </a:solidFill>
                <a:latin typeface="Gill Sans MT" charset="0"/>
                <a:cs typeface="+mn-cs"/>
              </a:rPr>
              <a:t>6.6 data center networking</a:t>
            </a:r>
            <a:endParaRPr lang="en-US" dirty="0">
              <a:solidFill>
                <a:srgbClr val="CC0000"/>
              </a:solidFill>
              <a:latin typeface="Gill Sans MT" charset="0"/>
              <a:cs typeface="+mn-cs"/>
            </a:endParaRP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6.7</a:t>
            </a:r>
            <a:r>
              <a:rPr lang="en-US" dirty="0" smtClean="0"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a day in the life of a web request</a:t>
            </a:r>
          </a:p>
          <a:p>
            <a:pPr marL="457200" indent="-457200">
              <a:buFont typeface="Wingdings" charset="0"/>
              <a:buNone/>
              <a:defRPr/>
            </a:pPr>
            <a:endParaRPr lang="en-US" sz="2600" dirty="0">
              <a:latin typeface="Gill Sans MT" charset="0"/>
              <a:cs typeface="+mn-cs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77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24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5"/>
          <p:cNvSpPr>
            <a:spLocks noGrp="1" noChangeArrowheads="1"/>
          </p:cNvSpPr>
          <p:nvPr>
            <p:ph type="title"/>
          </p:nvPr>
        </p:nvSpPr>
        <p:spPr>
          <a:xfrm>
            <a:off x="546100" y="115888"/>
            <a:ext cx="7772400" cy="936625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Gill Sans MT" charset="0"/>
                <a:cs typeface="+mj-cs"/>
              </a:rPr>
              <a:t>Data center networks </a:t>
            </a:r>
            <a:endParaRPr lang="en-US" dirty="0">
              <a:latin typeface="Gill Sans MT" charset="0"/>
              <a:cs typeface="+mj-cs"/>
            </a:endParaRPr>
          </a:p>
        </p:txBody>
      </p:sp>
      <p:sp>
        <p:nvSpPr>
          <p:cNvPr id="6861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15950" y="1320800"/>
            <a:ext cx="8274050" cy="835025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Gill Sans MT" charset="0"/>
                <a:cs typeface="+mn-cs"/>
              </a:rPr>
              <a:t>10’s to 100’s of thousands of hosts, often closely coupled, in close proximity:</a:t>
            </a:r>
          </a:p>
          <a:p>
            <a:pPr lvl="1">
              <a:defRPr/>
            </a:pPr>
            <a:r>
              <a:rPr lang="en-US" dirty="0">
                <a:latin typeface="Gill Sans MT" charset="0"/>
                <a:cs typeface="+mn-cs"/>
              </a:rPr>
              <a:t>e</a:t>
            </a:r>
            <a:r>
              <a:rPr lang="en-US" dirty="0" smtClean="0">
                <a:latin typeface="Gill Sans MT" charset="0"/>
                <a:cs typeface="+mn-cs"/>
              </a:rPr>
              <a:t>-business (e.g. Amazon)</a:t>
            </a:r>
          </a:p>
          <a:p>
            <a:pPr lvl="1">
              <a:defRPr/>
            </a:pPr>
            <a:r>
              <a:rPr lang="en-US" dirty="0" smtClean="0">
                <a:latin typeface="Gill Sans MT" charset="0"/>
                <a:cs typeface="+mn-cs"/>
              </a:rPr>
              <a:t>content-servers (e.g., YouTube, Akamai, Apple, Microsoft)</a:t>
            </a:r>
          </a:p>
          <a:p>
            <a:pPr lvl="1">
              <a:defRPr/>
            </a:pPr>
            <a:r>
              <a:rPr lang="en-US" dirty="0" smtClean="0">
                <a:latin typeface="Gill Sans MT" charset="0"/>
                <a:cs typeface="+mn-cs"/>
              </a:rPr>
              <a:t>search engines, data mining (e.g., Google)</a:t>
            </a:r>
          </a:p>
          <a:p>
            <a:pPr>
              <a:defRPr/>
            </a:pPr>
            <a:endParaRPr lang="en-US" dirty="0">
              <a:latin typeface="Gill Sans MT" charset="0"/>
              <a:cs typeface="+mn-cs"/>
            </a:endParaRPr>
          </a:p>
        </p:txBody>
      </p:sp>
      <p:pic>
        <p:nvPicPr>
          <p:cNvPr id="202757" name="Picture 20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823913"/>
            <a:ext cx="5183188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Rectangle 6"/>
          <p:cNvSpPr txBox="1">
            <a:spLocks noChangeArrowheads="1"/>
          </p:cNvSpPr>
          <p:nvPr/>
        </p:nvSpPr>
        <p:spPr bwMode="auto">
          <a:xfrm>
            <a:off x="684213" y="3411538"/>
            <a:ext cx="4678362" cy="177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buSzPct val="100000"/>
              <a:buFont typeface="Wingdings" charset="2"/>
              <a:buChar char="§"/>
              <a:defRPr/>
            </a:pPr>
            <a:r>
              <a:rPr lang="en-US" i="0" dirty="0">
                <a:latin typeface="Gill Sans MT" charset="0"/>
                <a:cs typeface="+mn-cs"/>
              </a:rPr>
              <a:t>c</a:t>
            </a:r>
            <a:r>
              <a:rPr lang="en-US" i="0" dirty="0" smtClean="0">
                <a:latin typeface="Gill Sans MT" charset="0"/>
                <a:cs typeface="+mn-cs"/>
              </a:rPr>
              <a:t>hallenges:</a:t>
            </a:r>
          </a:p>
          <a:p>
            <a:pPr lvl="1">
              <a:defRPr/>
            </a:pPr>
            <a:r>
              <a:rPr lang="en-US" i="0" dirty="0">
                <a:latin typeface="Gill Sans MT" charset="0"/>
                <a:cs typeface="+mn-cs"/>
              </a:rPr>
              <a:t>m</a:t>
            </a:r>
            <a:r>
              <a:rPr lang="en-US" i="0" dirty="0" smtClean="0">
                <a:latin typeface="Gill Sans MT" charset="0"/>
                <a:cs typeface="+mn-cs"/>
              </a:rPr>
              <a:t>ultiple applications, each serving massive numbers of clients </a:t>
            </a:r>
          </a:p>
          <a:p>
            <a:pPr lvl="1">
              <a:defRPr/>
            </a:pPr>
            <a:r>
              <a:rPr lang="en-US" i="0" dirty="0">
                <a:latin typeface="Gill Sans MT" charset="0"/>
                <a:cs typeface="+mn-cs"/>
              </a:rPr>
              <a:t>m</a:t>
            </a:r>
            <a:r>
              <a:rPr lang="en-US" i="0" dirty="0" smtClean="0">
                <a:latin typeface="Gill Sans MT" charset="0"/>
                <a:cs typeface="+mn-cs"/>
              </a:rPr>
              <a:t>anaging/balancing load, avoiding processing, networking, data bottlenecks  </a:t>
            </a:r>
          </a:p>
        </p:txBody>
      </p:sp>
      <p:pic>
        <p:nvPicPr>
          <p:cNvPr id="202759" name="Picture 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300" y="3451225"/>
            <a:ext cx="3527425" cy="252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2760" name="TextBox 3"/>
          <p:cNvSpPr txBox="1">
            <a:spLocks noChangeArrowheads="1"/>
          </p:cNvSpPr>
          <p:nvPr/>
        </p:nvSpPr>
        <p:spPr bwMode="auto">
          <a:xfrm>
            <a:off x="5265738" y="5951538"/>
            <a:ext cx="28289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400" i="0" dirty="0">
                <a:latin typeface="Arial" charset="0"/>
                <a:cs typeface="Arial" charset="0"/>
              </a:rPr>
              <a:t>Inside a 40-ft Microsoft container, </a:t>
            </a:r>
          </a:p>
          <a:p>
            <a:r>
              <a:rPr lang="en-US" sz="1400" i="0" dirty="0">
                <a:latin typeface="Arial" charset="0"/>
                <a:cs typeface="Arial" charset="0"/>
              </a:rPr>
              <a:t>Chicago data center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78</a:t>
            </a:fld>
            <a:endParaRPr lang="en-US" sz="1200" dirty="0">
              <a:latin typeface="Tahoma" charset="0"/>
            </a:endParaRP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5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8" name="Straight Connector 507"/>
          <p:cNvCxnSpPr>
            <a:stCxn id="53" idx="3"/>
            <a:endCxn id="71" idx="1"/>
          </p:cNvCxnSpPr>
          <p:nvPr/>
        </p:nvCxnSpPr>
        <p:spPr>
          <a:xfrm flipH="1">
            <a:off x="1606550" y="4151313"/>
            <a:ext cx="893763" cy="392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Straight Connector 511"/>
          <p:cNvCxnSpPr/>
          <p:nvPr/>
        </p:nvCxnSpPr>
        <p:spPr>
          <a:xfrm>
            <a:off x="2638425" y="4017963"/>
            <a:ext cx="374650" cy="5381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Straight Connector 528"/>
          <p:cNvCxnSpPr/>
          <p:nvPr/>
        </p:nvCxnSpPr>
        <p:spPr>
          <a:xfrm flipH="1">
            <a:off x="4868863" y="4121150"/>
            <a:ext cx="415925" cy="5381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Straight Connector 531"/>
          <p:cNvCxnSpPr/>
          <p:nvPr/>
        </p:nvCxnSpPr>
        <p:spPr>
          <a:xfrm>
            <a:off x="5597525" y="4005263"/>
            <a:ext cx="374650" cy="5381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807" name="Group 187"/>
          <p:cNvGrpSpPr>
            <a:grpSpLocks/>
          </p:cNvGrpSpPr>
          <p:nvPr/>
        </p:nvGrpSpPr>
        <p:grpSpPr bwMode="auto">
          <a:xfrm>
            <a:off x="2105025" y="3932238"/>
            <a:ext cx="1052513" cy="355600"/>
            <a:chOff x="4410" y="1365"/>
            <a:chExt cx="663" cy="224"/>
          </a:xfrm>
        </p:grpSpPr>
        <p:sp>
          <p:nvSpPr>
            <p:cNvPr id="52" name="Rectangle 188"/>
            <p:cNvSpPr>
              <a:spLocks noChangeArrowheads="1"/>
            </p:cNvSpPr>
            <p:nvPr/>
          </p:nvSpPr>
          <p:spPr bwMode="auto">
            <a:xfrm>
              <a:off x="4410" y="1500"/>
              <a:ext cx="495" cy="87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3" name="AutoShape 189"/>
            <p:cNvSpPr>
              <a:spLocks noChangeArrowheads="1"/>
            </p:cNvSpPr>
            <p:nvPr/>
          </p:nvSpPr>
          <p:spPr bwMode="auto">
            <a:xfrm>
              <a:off x="4410" y="1368"/>
              <a:ext cx="663" cy="135"/>
            </a:xfrm>
            <a:prstGeom prst="parallelogram">
              <a:avLst>
                <a:gd name="adj" fmla="val 122778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4" name="Freeform 190"/>
            <p:cNvSpPr>
              <a:spLocks/>
            </p:cNvSpPr>
            <p:nvPr/>
          </p:nvSpPr>
          <p:spPr bwMode="auto">
            <a:xfrm>
              <a:off x="4904" y="1365"/>
              <a:ext cx="169" cy="224"/>
            </a:xfrm>
            <a:custGeom>
              <a:avLst/>
              <a:gdLst>
                <a:gd name="T0" fmla="*/ 0 w 169"/>
                <a:gd name="T1" fmla="*/ 138 h 224"/>
                <a:gd name="T2" fmla="*/ 0 w 169"/>
                <a:gd name="T3" fmla="*/ 224 h 224"/>
                <a:gd name="T4" fmla="*/ 169 w 169"/>
                <a:gd name="T5" fmla="*/ 77 h 224"/>
                <a:gd name="T6" fmla="*/ 169 w 169"/>
                <a:gd name="T7" fmla="*/ 0 h 224"/>
                <a:gd name="T8" fmla="*/ 0 w 169"/>
                <a:gd name="T9" fmla="*/ 138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24"/>
                <a:gd name="T17" fmla="*/ 169 w 169"/>
                <a:gd name="T18" fmla="*/ 224 h 2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chemeClr val="accent1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Freeform 191"/>
            <p:cNvSpPr>
              <a:spLocks/>
            </p:cNvSpPr>
            <p:nvPr/>
          </p:nvSpPr>
          <p:spPr bwMode="auto">
            <a:xfrm>
              <a:off x="4475" y="1395"/>
              <a:ext cx="506" cy="80"/>
            </a:xfrm>
            <a:custGeom>
              <a:avLst/>
              <a:gdLst>
                <a:gd name="T0" fmla="*/ 0 w 280"/>
                <a:gd name="T1" fmla="*/ 63 h 63"/>
                <a:gd name="T2" fmla="*/ 37 w 280"/>
                <a:gd name="T3" fmla="*/ 62 h 63"/>
                <a:gd name="T4" fmla="*/ 219 w 280"/>
                <a:gd name="T5" fmla="*/ 0 h 63"/>
                <a:gd name="T6" fmla="*/ 280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" name="Freeform 192"/>
            <p:cNvSpPr>
              <a:spLocks/>
            </p:cNvSpPr>
            <p:nvPr/>
          </p:nvSpPr>
          <p:spPr bwMode="auto">
            <a:xfrm>
              <a:off x="4593" y="1391"/>
              <a:ext cx="293" cy="93"/>
            </a:xfrm>
            <a:custGeom>
              <a:avLst/>
              <a:gdLst>
                <a:gd name="T0" fmla="*/ 0 w 293"/>
                <a:gd name="T1" fmla="*/ 0 h 93"/>
                <a:gd name="T2" fmla="*/ 67 w 293"/>
                <a:gd name="T3" fmla="*/ 1 h 93"/>
                <a:gd name="T4" fmla="*/ 195 w 293"/>
                <a:gd name="T5" fmla="*/ 93 h 93"/>
                <a:gd name="T6" fmla="*/ 293 w 293"/>
                <a:gd name="T7" fmla="*/ 93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3"/>
                <a:gd name="T13" fmla="*/ 0 h 93"/>
                <a:gd name="T14" fmla="*/ 293 w 293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04808" name="Group 187"/>
          <p:cNvGrpSpPr>
            <a:grpSpLocks/>
          </p:cNvGrpSpPr>
          <p:nvPr/>
        </p:nvGrpSpPr>
        <p:grpSpPr bwMode="auto">
          <a:xfrm>
            <a:off x="4924425" y="3932238"/>
            <a:ext cx="1052513" cy="355600"/>
            <a:chOff x="4410" y="1365"/>
            <a:chExt cx="663" cy="224"/>
          </a:xfrm>
        </p:grpSpPr>
        <p:sp>
          <p:nvSpPr>
            <p:cNvPr id="58" name="Rectangle 188"/>
            <p:cNvSpPr>
              <a:spLocks noChangeArrowheads="1"/>
            </p:cNvSpPr>
            <p:nvPr/>
          </p:nvSpPr>
          <p:spPr bwMode="auto">
            <a:xfrm>
              <a:off x="4410" y="1500"/>
              <a:ext cx="495" cy="87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9" name="AutoShape 189"/>
            <p:cNvSpPr>
              <a:spLocks noChangeArrowheads="1"/>
            </p:cNvSpPr>
            <p:nvPr/>
          </p:nvSpPr>
          <p:spPr bwMode="auto">
            <a:xfrm>
              <a:off x="4410" y="1368"/>
              <a:ext cx="663" cy="135"/>
            </a:xfrm>
            <a:prstGeom prst="parallelogram">
              <a:avLst>
                <a:gd name="adj" fmla="val 122778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0" name="Freeform 190"/>
            <p:cNvSpPr>
              <a:spLocks/>
            </p:cNvSpPr>
            <p:nvPr/>
          </p:nvSpPr>
          <p:spPr bwMode="auto">
            <a:xfrm>
              <a:off x="4904" y="1365"/>
              <a:ext cx="169" cy="224"/>
            </a:xfrm>
            <a:custGeom>
              <a:avLst/>
              <a:gdLst>
                <a:gd name="T0" fmla="*/ 0 w 169"/>
                <a:gd name="T1" fmla="*/ 138 h 224"/>
                <a:gd name="T2" fmla="*/ 0 w 169"/>
                <a:gd name="T3" fmla="*/ 224 h 224"/>
                <a:gd name="T4" fmla="*/ 169 w 169"/>
                <a:gd name="T5" fmla="*/ 77 h 224"/>
                <a:gd name="T6" fmla="*/ 169 w 169"/>
                <a:gd name="T7" fmla="*/ 0 h 224"/>
                <a:gd name="T8" fmla="*/ 0 w 169"/>
                <a:gd name="T9" fmla="*/ 138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24"/>
                <a:gd name="T17" fmla="*/ 169 w 169"/>
                <a:gd name="T18" fmla="*/ 224 h 2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chemeClr val="accent1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" name="Freeform 191"/>
            <p:cNvSpPr>
              <a:spLocks/>
            </p:cNvSpPr>
            <p:nvPr/>
          </p:nvSpPr>
          <p:spPr bwMode="auto">
            <a:xfrm>
              <a:off x="4475" y="1395"/>
              <a:ext cx="506" cy="80"/>
            </a:xfrm>
            <a:custGeom>
              <a:avLst/>
              <a:gdLst>
                <a:gd name="T0" fmla="*/ 0 w 280"/>
                <a:gd name="T1" fmla="*/ 63 h 63"/>
                <a:gd name="T2" fmla="*/ 37 w 280"/>
                <a:gd name="T3" fmla="*/ 62 h 63"/>
                <a:gd name="T4" fmla="*/ 219 w 280"/>
                <a:gd name="T5" fmla="*/ 0 h 63"/>
                <a:gd name="T6" fmla="*/ 280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2" name="Freeform 192"/>
            <p:cNvSpPr>
              <a:spLocks/>
            </p:cNvSpPr>
            <p:nvPr/>
          </p:nvSpPr>
          <p:spPr bwMode="auto">
            <a:xfrm>
              <a:off x="4593" y="1391"/>
              <a:ext cx="293" cy="93"/>
            </a:xfrm>
            <a:custGeom>
              <a:avLst/>
              <a:gdLst>
                <a:gd name="T0" fmla="*/ 0 w 293"/>
                <a:gd name="T1" fmla="*/ 0 h 93"/>
                <a:gd name="T2" fmla="*/ 67 w 293"/>
                <a:gd name="T3" fmla="*/ 1 h 93"/>
                <a:gd name="T4" fmla="*/ 195 w 293"/>
                <a:gd name="T5" fmla="*/ 93 h 93"/>
                <a:gd name="T6" fmla="*/ 293 w 293"/>
                <a:gd name="T7" fmla="*/ 93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3"/>
                <a:gd name="T13" fmla="*/ 0 h 93"/>
                <a:gd name="T14" fmla="*/ 293 w 293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498" name="Straight Connector 497"/>
          <p:cNvCxnSpPr>
            <a:stCxn id="55" idx="0"/>
          </p:cNvCxnSpPr>
          <p:nvPr/>
        </p:nvCxnSpPr>
        <p:spPr>
          <a:xfrm flipH="1" flipV="1">
            <a:off x="1724025" y="3779838"/>
            <a:ext cx="484188" cy="327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traight Connector 504"/>
          <p:cNvCxnSpPr/>
          <p:nvPr/>
        </p:nvCxnSpPr>
        <p:spPr>
          <a:xfrm flipH="1">
            <a:off x="5915025" y="3856038"/>
            <a:ext cx="4572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Straight Connector 524"/>
          <p:cNvCxnSpPr/>
          <p:nvPr/>
        </p:nvCxnSpPr>
        <p:spPr>
          <a:xfrm flipH="1">
            <a:off x="5534025" y="3563938"/>
            <a:ext cx="0" cy="368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Straight Connector 527"/>
          <p:cNvCxnSpPr/>
          <p:nvPr/>
        </p:nvCxnSpPr>
        <p:spPr>
          <a:xfrm flipH="1">
            <a:off x="2714625" y="3551238"/>
            <a:ext cx="0" cy="368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TextBox 546"/>
          <p:cNvSpPr txBox="1"/>
          <p:nvPr/>
        </p:nvSpPr>
        <p:spPr>
          <a:xfrm>
            <a:off x="6908800" y="5600700"/>
            <a:ext cx="1065213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Server racks</a:t>
            </a:r>
          </a:p>
        </p:txBody>
      </p:sp>
      <p:sp>
        <p:nvSpPr>
          <p:cNvPr id="555" name="TextBox 554"/>
          <p:cNvSpPr txBox="1"/>
          <p:nvPr/>
        </p:nvSpPr>
        <p:spPr>
          <a:xfrm>
            <a:off x="6894513" y="5143500"/>
            <a:ext cx="114300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TOR switches</a:t>
            </a:r>
          </a:p>
        </p:txBody>
      </p:sp>
      <p:sp>
        <p:nvSpPr>
          <p:cNvPr id="432" name="TextBox 431"/>
          <p:cNvSpPr txBox="1"/>
          <p:nvPr/>
        </p:nvSpPr>
        <p:spPr>
          <a:xfrm>
            <a:off x="6985000" y="4008438"/>
            <a:ext cx="159067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Tier-1 switches</a:t>
            </a:r>
          </a:p>
        </p:txBody>
      </p:sp>
      <p:sp>
        <p:nvSpPr>
          <p:cNvPr id="433" name="TextBox 432"/>
          <p:cNvSpPr txBox="1"/>
          <p:nvPr/>
        </p:nvSpPr>
        <p:spPr>
          <a:xfrm>
            <a:off x="6892925" y="4654550"/>
            <a:ext cx="159067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Tier-2 switches</a:t>
            </a:r>
          </a:p>
        </p:txBody>
      </p:sp>
      <p:grpSp>
        <p:nvGrpSpPr>
          <p:cNvPr id="204818" name="Group 1287"/>
          <p:cNvGrpSpPr>
            <a:grpSpLocks/>
          </p:cNvGrpSpPr>
          <p:nvPr/>
        </p:nvGrpSpPr>
        <p:grpSpPr bwMode="auto">
          <a:xfrm>
            <a:off x="6359525" y="3449638"/>
            <a:ext cx="381000" cy="609600"/>
            <a:chOff x="4140" y="429"/>
            <a:chExt cx="1425" cy="2396"/>
          </a:xfrm>
        </p:grpSpPr>
        <p:sp>
          <p:nvSpPr>
            <p:cNvPr id="434" name="Freeform 1288"/>
            <p:cNvSpPr>
              <a:spLocks/>
            </p:cNvSpPr>
            <p:nvPr/>
          </p:nvSpPr>
          <p:spPr bwMode="auto">
            <a:xfrm>
              <a:off x="5268" y="435"/>
              <a:ext cx="285" cy="2284"/>
            </a:xfrm>
            <a:custGeom>
              <a:avLst/>
              <a:gdLst>
                <a:gd name="T0" fmla="*/ 40 w 354"/>
                <a:gd name="T1" fmla="*/ 0 h 2742"/>
                <a:gd name="T2" fmla="*/ 226 w 354"/>
                <a:gd name="T3" fmla="*/ 236 h 2742"/>
                <a:gd name="T4" fmla="*/ 221 w 354"/>
                <a:gd name="T5" fmla="*/ 1824 h 2742"/>
                <a:gd name="T6" fmla="*/ 0 w 354"/>
                <a:gd name="T7" fmla="*/ 1906 h 2742"/>
                <a:gd name="T8" fmla="*/ 40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5" name="Rectangle 1289"/>
            <p:cNvSpPr>
              <a:spLocks noChangeArrowheads="1"/>
            </p:cNvSpPr>
            <p:nvPr/>
          </p:nvSpPr>
          <p:spPr bwMode="auto">
            <a:xfrm>
              <a:off x="4205" y="429"/>
              <a:ext cx="1045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6" name="Freeform 1290"/>
            <p:cNvSpPr>
              <a:spLocks/>
            </p:cNvSpPr>
            <p:nvPr/>
          </p:nvSpPr>
          <p:spPr bwMode="auto">
            <a:xfrm>
              <a:off x="5322" y="573"/>
              <a:ext cx="166" cy="2115"/>
            </a:xfrm>
            <a:custGeom>
              <a:avLst/>
              <a:gdLst>
                <a:gd name="T0" fmla="*/ 5 w 211"/>
                <a:gd name="T1" fmla="*/ 0 h 2537"/>
                <a:gd name="T2" fmla="*/ 135 w 211"/>
                <a:gd name="T3" fmla="*/ 152 h 2537"/>
                <a:gd name="T4" fmla="*/ 5 w 211"/>
                <a:gd name="T5" fmla="*/ 1738 h 2537"/>
                <a:gd name="T6" fmla="*/ 5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7" name="Freeform 1291"/>
            <p:cNvSpPr>
              <a:spLocks/>
            </p:cNvSpPr>
            <p:nvPr/>
          </p:nvSpPr>
          <p:spPr bwMode="auto">
            <a:xfrm>
              <a:off x="5286" y="1639"/>
              <a:ext cx="261" cy="187"/>
            </a:xfrm>
            <a:custGeom>
              <a:avLst/>
              <a:gdLst>
                <a:gd name="T0" fmla="*/ 2 w 328"/>
                <a:gd name="T1" fmla="*/ 0 h 226"/>
                <a:gd name="T2" fmla="*/ 211 w 328"/>
                <a:gd name="T3" fmla="*/ 89 h 226"/>
                <a:gd name="T4" fmla="*/ 209 w 328"/>
                <a:gd name="T5" fmla="*/ 158 h 226"/>
                <a:gd name="T6" fmla="*/ 0 w 328"/>
                <a:gd name="T7" fmla="*/ 70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8" name="Rectangle 1292"/>
            <p:cNvSpPr>
              <a:spLocks noChangeArrowheads="1"/>
            </p:cNvSpPr>
            <p:nvPr/>
          </p:nvSpPr>
          <p:spPr bwMode="auto">
            <a:xfrm>
              <a:off x="4211" y="691"/>
              <a:ext cx="600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44804" name="Group 129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64" name="AutoShape 1294"/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19" cy="15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5" name="AutoShape 1295"/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89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440" name="Rectangle 1296"/>
            <p:cNvSpPr>
              <a:spLocks noChangeArrowheads="1"/>
            </p:cNvSpPr>
            <p:nvPr/>
          </p:nvSpPr>
          <p:spPr bwMode="auto">
            <a:xfrm>
              <a:off x="4223" y="1022"/>
              <a:ext cx="600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44806" name="Group 129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62" name="AutoShape 1298"/>
              <p:cNvSpPr>
                <a:spLocks noChangeArrowheads="1"/>
              </p:cNvSpPr>
              <p:nvPr/>
            </p:nvSpPr>
            <p:spPr bwMode="auto">
              <a:xfrm>
                <a:off x="612" y="2571"/>
                <a:ext cx="726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3" name="AutoShape 1299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696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442" name="Rectangle 1300"/>
            <p:cNvSpPr>
              <a:spLocks noChangeArrowheads="1"/>
            </p:cNvSpPr>
            <p:nvPr/>
          </p:nvSpPr>
          <p:spPr bwMode="auto">
            <a:xfrm>
              <a:off x="4217" y="1359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3" name="Rectangle 1301"/>
            <p:cNvSpPr>
              <a:spLocks noChangeArrowheads="1"/>
            </p:cNvSpPr>
            <p:nvPr/>
          </p:nvSpPr>
          <p:spPr bwMode="auto">
            <a:xfrm>
              <a:off x="4229" y="1652"/>
              <a:ext cx="594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44809" name="Group 130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60" name="AutoShape 1303"/>
              <p:cNvSpPr>
                <a:spLocks noChangeArrowheads="1"/>
              </p:cNvSpPr>
              <p:nvPr/>
            </p:nvSpPr>
            <p:spPr bwMode="auto">
              <a:xfrm>
                <a:off x="612" y="2568"/>
                <a:ext cx="725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1" name="AutoShape 1304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9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445" name="Freeform 1305"/>
            <p:cNvSpPr>
              <a:spLocks/>
            </p:cNvSpPr>
            <p:nvPr/>
          </p:nvSpPr>
          <p:spPr bwMode="auto">
            <a:xfrm>
              <a:off x="5286" y="1352"/>
              <a:ext cx="267" cy="187"/>
            </a:xfrm>
            <a:custGeom>
              <a:avLst/>
              <a:gdLst>
                <a:gd name="T0" fmla="*/ 2 w 328"/>
                <a:gd name="T1" fmla="*/ 0 h 226"/>
                <a:gd name="T2" fmla="*/ 211 w 328"/>
                <a:gd name="T3" fmla="*/ 88 h 226"/>
                <a:gd name="T4" fmla="*/ 209 w 328"/>
                <a:gd name="T5" fmla="*/ 156 h 226"/>
                <a:gd name="T6" fmla="*/ 0 w 328"/>
                <a:gd name="T7" fmla="*/ 6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44811" name="Group 130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58" name="AutoShape 1307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9" name="AutoShape 1308"/>
              <p:cNvSpPr>
                <a:spLocks noChangeArrowheads="1"/>
              </p:cNvSpPr>
              <p:nvPr/>
            </p:nvSpPr>
            <p:spPr bwMode="auto">
              <a:xfrm>
                <a:off x="630" y="2587"/>
                <a:ext cx="695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447" name="Rectangle 1309"/>
            <p:cNvSpPr>
              <a:spLocks noChangeArrowheads="1"/>
            </p:cNvSpPr>
            <p:nvPr/>
          </p:nvSpPr>
          <p:spPr bwMode="auto">
            <a:xfrm>
              <a:off x="5250" y="429"/>
              <a:ext cx="65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8" name="Freeform 1310"/>
            <p:cNvSpPr>
              <a:spLocks/>
            </p:cNvSpPr>
            <p:nvPr/>
          </p:nvSpPr>
          <p:spPr bwMode="auto">
            <a:xfrm>
              <a:off x="5310" y="1009"/>
              <a:ext cx="238" cy="212"/>
            </a:xfrm>
            <a:custGeom>
              <a:avLst/>
              <a:gdLst>
                <a:gd name="T0" fmla="*/ 2 w 296"/>
                <a:gd name="T1" fmla="*/ 0 h 256"/>
                <a:gd name="T2" fmla="*/ 187 w 296"/>
                <a:gd name="T3" fmla="*/ 100 h 256"/>
                <a:gd name="T4" fmla="*/ 190 w 296"/>
                <a:gd name="T5" fmla="*/ 177 h 256"/>
                <a:gd name="T6" fmla="*/ 0 w 296"/>
                <a:gd name="T7" fmla="*/ 6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9" name="Freeform 1311"/>
            <p:cNvSpPr>
              <a:spLocks/>
            </p:cNvSpPr>
            <p:nvPr/>
          </p:nvSpPr>
          <p:spPr bwMode="auto">
            <a:xfrm>
              <a:off x="5316" y="679"/>
              <a:ext cx="243" cy="243"/>
            </a:xfrm>
            <a:custGeom>
              <a:avLst/>
              <a:gdLst>
                <a:gd name="T0" fmla="*/ 0 w 304"/>
                <a:gd name="T1" fmla="*/ 0 h 288"/>
                <a:gd name="T2" fmla="*/ 196 w 304"/>
                <a:gd name="T3" fmla="*/ 114 h 288"/>
                <a:gd name="T4" fmla="*/ 183 w 304"/>
                <a:gd name="T5" fmla="*/ 200 h 288"/>
                <a:gd name="T6" fmla="*/ 5 w 304"/>
                <a:gd name="T7" fmla="*/ 86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0" name="Oval 1312"/>
            <p:cNvSpPr>
              <a:spLocks noChangeArrowheads="1"/>
            </p:cNvSpPr>
            <p:nvPr/>
          </p:nvSpPr>
          <p:spPr bwMode="auto">
            <a:xfrm>
              <a:off x="5518" y="2613"/>
              <a:ext cx="48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1" name="Freeform 1313"/>
            <p:cNvSpPr>
              <a:spLocks/>
            </p:cNvSpPr>
            <p:nvPr/>
          </p:nvSpPr>
          <p:spPr bwMode="auto">
            <a:xfrm>
              <a:off x="5304" y="2613"/>
              <a:ext cx="243" cy="200"/>
            </a:xfrm>
            <a:custGeom>
              <a:avLst/>
              <a:gdLst>
                <a:gd name="T0" fmla="*/ 0 w 306"/>
                <a:gd name="T1" fmla="*/ 73 h 240"/>
                <a:gd name="T2" fmla="*/ 2 w 306"/>
                <a:gd name="T3" fmla="*/ 167 h 240"/>
                <a:gd name="T4" fmla="*/ 196 w 306"/>
                <a:gd name="T5" fmla="*/ 77 h 240"/>
                <a:gd name="T6" fmla="*/ 192 w 306"/>
                <a:gd name="T7" fmla="*/ 0 h 240"/>
                <a:gd name="T8" fmla="*/ 0 w 306"/>
                <a:gd name="T9" fmla="*/ 7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2" name="AutoShape 1314"/>
            <p:cNvSpPr>
              <a:spLocks noChangeArrowheads="1"/>
            </p:cNvSpPr>
            <p:nvPr/>
          </p:nvSpPr>
          <p:spPr bwMode="auto">
            <a:xfrm>
              <a:off x="4140" y="2675"/>
              <a:ext cx="1199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3" name="AutoShape 1315"/>
            <p:cNvSpPr>
              <a:spLocks noChangeArrowheads="1"/>
            </p:cNvSpPr>
            <p:nvPr/>
          </p:nvSpPr>
          <p:spPr bwMode="auto">
            <a:xfrm>
              <a:off x="4205" y="2713"/>
              <a:ext cx="1069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4" name="Oval 1316"/>
            <p:cNvSpPr>
              <a:spLocks noChangeArrowheads="1"/>
            </p:cNvSpPr>
            <p:nvPr/>
          </p:nvSpPr>
          <p:spPr bwMode="auto">
            <a:xfrm>
              <a:off x="4306" y="2382"/>
              <a:ext cx="160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5" name="Oval 1317"/>
            <p:cNvSpPr>
              <a:spLocks noChangeArrowheads="1"/>
            </p:cNvSpPr>
            <p:nvPr/>
          </p:nvSpPr>
          <p:spPr bwMode="auto">
            <a:xfrm>
              <a:off x="4484" y="2382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fontAlgn="auto" hangingPunct="1">
                <a:spcAft>
                  <a:spcPts val="0"/>
                </a:spcAft>
                <a:defRPr/>
              </a:pPr>
              <a:endParaRPr lang="en-US" i="0" dirty="0">
                <a:solidFill>
                  <a:srgbClr val="FF0000"/>
                </a:solidFill>
                <a:latin typeface="Calibri"/>
                <a:ea typeface="+mn-ea"/>
                <a:cs typeface="Arial" charset="0"/>
              </a:endParaRPr>
            </a:p>
          </p:txBody>
        </p:sp>
        <p:sp>
          <p:nvSpPr>
            <p:cNvPr id="456" name="Oval 1318"/>
            <p:cNvSpPr>
              <a:spLocks noChangeArrowheads="1"/>
            </p:cNvSpPr>
            <p:nvPr/>
          </p:nvSpPr>
          <p:spPr bwMode="auto">
            <a:xfrm>
              <a:off x="4663" y="2382"/>
              <a:ext cx="160" cy="13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7" name="Rectangle 1319"/>
            <p:cNvSpPr>
              <a:spLocks noChangeArrowheads="1"/>
            </p:cNvSpPr>
            <p:nvPr/>
          </p:nvSpPr>
          <p:spPr bwMode="auto">
            <a:xfrm>
              <a:off x="5060" y="1833"/>
              <a:ext cx="89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66" name="TextBox 465"/>
          <p:cNvSpPr txBox="1"/>
          <p:nvPr/>
        </p:nvSpPr>
        <p:spPr>
          <a:xfrm>
            <a:off x="6753225" y="3398838"/>
            <a:ext cx="1592263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Load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balancer</a:t>
            </a:r>
          </a:p>
        </p:txBody>
      </p:sp>
      <p:grpSp>
        <p:nvGrpSpPr>
          <p:cNvPr id="204820" name="Group 1287"/>
          <p:cNvGrpSpPr>
            <a:grpSpLocks/>
          </p:cNvGrpSpPr>
          <p:nvPr/>
        </p:nvGrpSpPr>
        <p:grpSpPr bwMode="auto">
          <a:xfrm>
            <a:off x="1343025" y="3322638"/>
            <a:ext cx="381000" cy="609600"/>
            <a:chOff x="4140" y="429"/>
            <a:chExt cx="1425" cy="2396"/>
          </a:xfrm>
        </p:grpSpPr>
        <p:sp>
          <p:nvSpPr>
            <p:cNvPr id="468" name="Freeform 1288"/>
            <p:cNvSpPr>
              <a:spLocks/>
            </p:cNvSpPr>
            <p:nvPr/>
          </p:nvSpPr>
          <p:spPr bwMode="auto">
            <a:xfrm>
              <a:off x="5268" y="435"/>
              <a:ext cx="285" cy="2284"/>
            </a:xfrm>
            <a:custGeom>
              <a:avLst/>
              <a:gdLst>
                <a:gd name="T0" fmla="*/ 40 w 354"/>
                <a:gd name="T1" fmla="*/ 0 h 2742"/>
                <a:gd name="T2" fmla="*/ 226 w 354"/>
                <a:gd name="T3" fmla="*/ 236 h 2742"/>
                <a:gd name="T4" fmla="*/ 221 w 354"/>
                <a:gd name="T5" fmla="*/ 1824 h 2742"/>
                <a:gd name="T6" fmla="*/ 0 w 354"/>
                <a:gd name="T7" fmla="*/ 1906 h 2742"/>
                <a:gd name="T8" fmla="*/ 40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9" name="Rectangle 1289"/>
            <p:cNvSpPr>
              <a:spLocks noChangeArrowheads="1"/>
            </p:cNvSpPr>
            <p:nvPr/>
          </p:nvSpPr>
          <p:spPr bwMode="auto">
            <a:xfrm>
              <a:off x="4205" y="429"/>
              <a:ext cx="1045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0" name="Freeform 1290"/>
            <p:cNvSpPr>
              <a:spLocks/>
            </p:cNvSpPr>
            <p:nvPr/>
          </p:nvSpPr>
          <p:spPr bwMode="auto">
            <a:xfrm>
              <a:off x="5322" y="573"/>
              <a:ext cx="166" cy="2115"/>
            </a:xfrm>
            <a:custGeom>
              <a:avLst/>
              <a:gdLst>
                <a:gd name="T0" fmla="*/ 5 w 211"/>
                <a:gd name="T1" fmla="*/ 0 h 2537"/>
                <a:gd name="T2" fmla="*/ 135 w 211"/>
                <a:gd name="T3" fmla="*/ 152 h 2537"/>
                <a:gd name="T4" fmla="*/ 5 w 211"/>
                <a:gd name="T5" fmla="*/ 1738 h 2537"/>
                <a:gd name="T6" fmla="*/ 5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1" name="Freeform 1291"/>
            <p:cNvSpPr>
              <a:spLocks/>
            </p:cNvSpPr>
            <p:nvPr/>
          </p:nvSpPr>
          <p:spPr bwMode="auto">
            <a:xfrm>
              <a:off x="5286" y="1639"/>
              <a:ext cx="261" cy="187"/>
            </a:xfrm>
            <a:custGeom>
              <a:avLst/>
              <a:gdLst>
                <a:gd name="T0" fmla="*/ 2 w 328"/>
                <a:gd name="T1" fmla="*/ 0 h 226"/>
                <a:gd name="T2" fmla="*/ 211 w 328"/>
                <a:gd name="T3" fmla="*/ 89 h 226"/>
                <a:gd name="T4" fmla="*/ 209 w 328"/>
                <a:gd name="T5" fmla="*/ 158 h 226"/>
                <a:gd name="T6" fmla="*/ 0 w 328"/>
                <a:gd name="T7" fmla="*/ 70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2" name="Rectangle 1292"/>
            <p:cNvSpPr>
              <a:spLocks noChangeArrowheads="1"/>
            </p:cNvSpPr>
            <p:nvPr/>
          </p:nvSpPr>
          <p:spPr bwMode="auto">
            <a:xfrm>
              <a:off x="4211" y="691"/>
              <a:ext cx="600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44772" name="Group 129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02" name="AutoShape 1294"/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19" cy="15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3" name="AutoShape 1295"/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89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474" name="Rectangle 1296"/>
            <p:cNvSpPr>
              <a:spLocks noChangeArrowheads="1"/>
            </p:cNvSpPr>
            <p:nvPr/>
          </p:nvSpPr>
          <p:spPr bwMode="auto">
            <a:xfrm>
              <a:off x="4223" y="1022"/>
              <a:ext cx="600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44774" name="Group 129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00" name="AutoShape 1298"/>
              <p:cNvSpPr>
                <a:spLocks noChangeArrowheads="1"/>
              </p:cNvSpPr>
              <p:nvPr/>
            </p:nvSpPr>
            <p:spPr bwMode="auto">
              <a:xfrm>
                <a:off x="612" y="2571"/>
                <a:ext cx="726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1" name="AutoShape 1299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696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476" name="Rectangle 1300"/>
            <p:cNvSpPr>
              <a:spLocks noChangeArrowheads="1"/>
            </p:cNvSpPr>
            <p:nvPr/>
          </p:nvSpPr>
          <p:spPr bwMode="auto">
            <a:xfrm>
              <a:off x="4217" y="1359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7" name="Rectangle 1301"/>
            <p:cNvSpPr>
              <a:spLocks noChangeArrowheads="1"/>
            </p:cNvSpPr>
            <p:nvPr/>
          </p:nvSpPr>
          <p:spPr bwMode="auto">
            <a:xfrm>
              <a:off x="4229" y="1652"/>
              <a:ext cx="594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44777" name="Group 130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97" name="AutoShape 1303"/>
              <p:cNvSpPr>
                <a:spLocks noChangeArrowheads="1"/>
              </p:cNvSpPr>
              <p:nvPr/>
            </p:nvSpPr>
            <p:spPr bwMode="auto">
              <a:xfrm>
                <a:off x="612" y="2568"/>
                <a:ext cx="725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9" name="AutoShape 1304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9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479" name="Freeform 1305"/>
            <p:cNvSpPr>
              <a:spLocks/>
            </p:cNvSpPr>
            <p:nvPr/>
          </p:nvSpPr>
          <p:spPr bwMode="auto">
            <a:xfrm>
              <a:off x="5286" y="1352"/>
              <a:ext cx="267" cy="187"/>
            </a:xfrm>
            <a:custGeom>
              <a:avLst/>
              <a:gdLst>
                <a:gd name="T0" fmla="*/ 2 w 328"/>
                <a:gd name="T1" fmla="*/ 0 h 226"/>
                <a:gd name="T2" fmla="*/ 211 w 328"/>
                <a:gd name="T3" fmla="*/ 88 h 226"/>
                <a:gd name="T4" fmla="*/ 209 w 328"/>
                <a:gd name="T5" fmla="*/ 156 h 226"/>
                <a:gd name="T6" fmla="*/ 0 w 328"/>
                <a:gd name="T7" fmla="*/ 6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44779" name="Group 130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92" name="AutoShape 1307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3" name="AutoShape 1308"/>
              <p:cNvSpPr>
                <a:spLocks noChangeArrowheads="1"/>
              </p:cNvSpPr>
              <p:nvPr/>
            </p:nvSpPr>
            <p:spPr bwMode="auto">
              <a:xfrm>
                <a:off x="630" y="2587"/>
                <a:ext cx="695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481" name="Rectangle 1309"/>
            <p:cNvSpPr>
              <a:spLocks noChangeArrowheads="1"/>
            </p:cNvSpPr>
            <p:nvPr/>
          </p:nvSpPr>
          <p:spPr bwMode="auto">
            <a:xfrm>
              <a:off x="5250" y="429"/>
              <a:ext cx="65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2" name="Freeform 1310"/>
            <p:cNvSpPr>
              <a:spLocks/>
            </p:cNvSpPr>
            <p:nvPr/>
          </p:nvSpPr>
          <p:spPr bwMode="auto">
            <a:xfrm>
              <a:off x="5310" y="1009"/>
              <a:ext cx="238" cy="212"/>
            </a:xfrm>
            <a:custGeom>
              <a:avLst/>
              <a:gdLst>
                <a:gd name="T0" fmla="*/ 2 w 296"/>
                <a:gd name="T1" fmla="*/ 0 h 256"/>
                <a:gd name="T2" fmla="*/ 187 w 296"/>
                <a:gd name="T3" fmla="*/ 100 h 256"/>
                <a:gd name="T4" fmla="*/ 190 w 296"/>
                <a:gd name="T5" fmla="*/ 177 h 256"/>
                <a:gd name="T6" fmla="*/ 0 w 296"/>
                <a:gd name="T7" fmla="*/ 6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3" name="Freeform 1311"/>
            <p:cNvSpPr>
              <a:spLocks/>
            </p:cNvSpPr>
            <p:nvPr/>
          </p:nvSpPr>
          <p:spPr bwMode="auto">
            <a:xfrm>
              <a:off x="5316" y="679"/>
              <a:ext cx="243" cy="243"/>
            </a:xfrm>
            <a:custGeom>
              <a:avLst/>
              <a:gdLst>
                <a:gd name="T0" fmla="*/ 0 w 304"/>
                <a:gd name="T1" fmla="*/ 0 h 288"/>
                <a:gd name="T2" fmla="*/ 196 w 304"/>
                <a:gd name="T3" fmla="*/ 114 h 288"/>
                <a:gd name="T4" fmla="*/ 183 w 304"/>
                <a:gd name="T5" fmla="*/ 200 h 288"/>
                <a:gd name="T6" fmla="*/ 5 w 304"/>
                <a:gd name="T7" fmla="*/ 86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4" name="Oval 1312"/>
            <p:cNvSpPr>
              <a:spLocks noChangeArrowheads="1"/>
            </p:cNvSpPr>
            <p:nvPr/>
          </p:nvSpPr>
          <p:spPr bwMode="auto">
            <a:xfrm>
              <a:off x="5518" y="2613"/>
              <a:ext cx="48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5" name="Freeform 1313"/>
            <p:cNvSpPr>
              <a:spLocks/>
            </p:cNvSpPr>
            <p:nvPr/>
          </p:nvSpPr>
          <p:spPr bwMode="auto">
            <a:xfrm>
              <a:off x="5304" y="2613"/>
              <a:ext cx="243" cy="200"/>
            </a:xfrm>
            <a:custGeom>
              <a:avLst/>
              <a:gdLst>
                <a:gd name="T0" fmla="*/ 0 w 306"/>
                <a:gd name="T1" fmla="*/ 73 h 240"/>
                <a:gd name="T2" fmla="*/ 2 w 306"/>
                <a:gd name="T3" fmla="*/ 167 h 240"/>
                <a:gd name="T4" fmla="*/ 196 w 306"/>
                <a:gd name="T5" fmla="*/ 77 h 240"/>
                <a:gd name="T6" fmla="*/ 192 w 306"/>
                <a:gd name="T7" fmla="*/ 0 h 240"/>
                <a:gd name="T8" fmla="*/ 0 w 306"/>
                <a:gd name="T9" fmla="*/ 7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6" name="AutoShape 1314"/>
            <p:cNvSpPr>
              <a:spLocks noChangeArrowheads="1"/>
            </p:cNvSpPr>
            <p:nvPr/>
          </p:nvSpPr>
          <p:spPr bwMode="auto">
            <a:xfrm>
              <a:off x="4140" y="2675"/>
              <a:ext cx="1199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7" name="AutoShape 1315"/>
            <p:cNvSpPr>
              <a:spLocks noChangeArrowheads="1"/>
            </p:cNvSpPr>
            <p:nvPr/>
          </p:nvSpPr>
          <p:spPr bwMode="auto">
            <a:xfrm>
              <a:off x="4205" y="2713"/>
              <a:ext cx="1069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8" name="Oval 1316"/>
            <p:cNvSpPr>
              <a:spLocks noChangeArrowheads="1"/>
            </p:cNvSpPr>
            <p:nvPr/>
          </p:nvSpPr>
          <p:spPr bwMode="auto">
            <a:xfrm>
              <a:off x="4306" y="2382"/>
              <a:ext cx="160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9" name="Oval 1317"/>
            <p:cNvSpPr>
              <a:spLocks noChangeArrowheads="1"/>
            </p:cNvSpPr>
            <p:nvPr/>
          </p:nvSpPr>
          <p:spPr bwMode="auto">
            <a:xfrm>
              <a:off x="4484" y="2382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fontAlgn="auto" hangingPunct="1">
                <a:spcAft>
                  <a:spcPts val="0"/>
                </a:spcAft>
                <a:defRPr/>
              </a:pPr>
              <a:endParaRPr lang="en-US" i="0" dirty="0">
                <a:solidFill>
                  <a:srgbClr val="FF0000"/>
                </a:solidFill>
                <a:latin typeface="Calibri"/>
                <a:ea typeface="+mn-ea"/>
                <a:cs typeface="Arial" charset="0"/>
              </a:endParaRPr>
            </a:p>
          </p:txBody>
        </p:sp>
        <p:sp>
          <p:nvSpPr>
            <p:cNvPr id="490" name="Oval 1318"/>
            <p:cNvSpPr>
              <a:spLocks noChangeArrowheads="1"/>
            </p:cNvSpPr>
            <p:nvPr/>
          </p:nvSpPr>
          <p:spPr bwMode="auto">
            <a:xfrm>
              <a:off x="4663" y="2382"/>
              <a:ext cx="160" cy="13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1" name="Rectangle 1319"/>
            <p:cNvSpPr>
              <a:spLocks noChangeArrowheads="1"/>
            </p:cNvSpPr>
            <p:nvPr/>
          </p:nvSpPr>
          <p:spPr bwMode="auto">
            <a:xfrm>
              <a:off x="5060" y="1833"/>
              <a:ext cx="89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04" name="TextBox 503"/>
          <p:cNvSpPr txBox="1"/>
          <p:nvPr/>
        </p:nvSpPr>
        <p:spPr>
          <a:xfrm>
            <a:off x="379413" y="3336925"/>
            <a:ext cx="981075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Load </a:t>
            </a: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balancer</a:t>
            </a:r>
          </a:p>
        </p:txBody>
      </p:sp>
      <p:cxnSp>
        <p:nvCxnSpPr>
          <p:cNvPr id="104" name="Straight Connector 103"/>
          <p:cNvCxnSpPr/>
          <p:nvPr/>
        </p:nvCxnSpPr>
        <p:spPr>
          <a:xfrm flipH="1">
            <a:off x="835025" y="4676775"/>
            <a:ext cx="355600" cy="495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70" idx="2"/>
          </p:cNvCxnSpPr>
          <p:nvPr/>
        </p:nvCxnSpPr>
        <p:spPr>
          <a:xfrm flipH="1">
            <a:off x="1139825" y="4891088"/>
            <a:ext cx="201613" cy="485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1457325" y="4691063"/>
            <a:ext cx="57150" cy="4905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endCxn id="775" idx="0"/>
          </p:cNvCxnSpPr>
          <p:nvPr/>
        </p:nvCxnSpPr>
        <p:spPr>
          <a:xfrm>
            <a:off x="1597025" y="4714875"/>
            <a:ext cx="274638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826" name="Group 505"/>
          <p:cNvGrpSpPr>
            <a:grpSpLocks/>
          </p:cNvGrpSpPr>
          <p:nvPr/>
        </p:nvGrpSpPr>
        <p:grpSpPr bwMode="auto">
          <a:xfrm>
            <a:off x="569913" y="5172075"/>
            <a:ext cx="331787" cy="1030288"/>
            <a:chOff x="6240352" y="2055335"/>
            <a:chExt cx="771307" cy="1017716"/>
          </a:xfrm>
        </p:grpSpPr>
        <p:grpSp>
          <p:nvGrpSpPr>
            <p:cNvPr id="205797" name="Group 506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534" name="Rectangle 533"/>
              <p:cNvSpPr/>
              <p:nvPr/>
            </p:nvSpPr>
            <p:spPr>
              <a:xfrm>
                <a:off x="6509397" y="3062521"/>
                <a:ext cx="447629" cy="74172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535" name="Straight Connector 534"/>
              <p:cNvCxnSpPr/>
              <p:nvPr/>
            </p:nvCxnSpPr>
            <p:spPr>
              <a:xfrm flipV="1">
                <a:off x="6846611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6" name="Rectangle 535"/>
              <p:cNvSpPr/>
              <p:nvPr/>
            </p:nvSpPr>
            <p:spPr>
              <a:xfrm>
                <a:off x="6476570" y="3071930"/>
                <a:ext cx="131305" cy="11604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537" name="Straight Connector 536"/>
              <p:cNvCxnSpPr/>
              <p:nvPr/>
            </p:nvCxnSpPr>
            <p:spPr>
              <a:xfrm flipV="1">
                <a:off x="6395998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0" name="Rectangle 539"/>
              <p:cNvSpPr/>
              <p:nvPr/>
            </p:nvSpPr>
            <p:spPr>
              <a:xfrm>
                <a:off x="6816769" y="3703885"/>
                <a:ext cx="131305" cy="11447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41" name="Rectangle 540"/>
              <p:cNvSpPr/>
              <p:nvPr/>
            </p:nvSpPr>
            <p:spPr>
              <a:xfrm>
                <a:off x="6404950" y="3158176"/>
                <a:ext cx="444646" cy="7417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543" name="Straight Connector 542"/>
              <p:cNvCxnSpPr/>
              <p:nvPr/>
            </p:nvCxnSpPr>
            <p:spPr>
              <a:xfrm flipV="1">
                <a:off x="6846611" y="3804246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4737" name="Group 544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578" name="Straight Connector 577"/>
                <p:cNvCxnSpPr/>
                <p:nvPr/>
              </p:nvCxnSpPr>
              <p:spPr>
                <a:xfrm flipV="1">
                  <a:off x="7028337" y="284645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9" name="Straight Connector 578"/>
                <p:cNvCxnSpPr/>
                <p:nvPr/>
              </p:nvCxnSpPr>
              <p:spPr>
                <a:xfrm flipV="1">
                  <a:off x="6580707" y="2938972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738" name="Group 547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576" name="Straight Connector 575"/>
                <p:cNvCxnSpPr/>
                <p:nvPr/>
              </p:nvCxnSpPr>
              <p:spPr>
                <a:xfrm flipV="1">
                  <a:off x="7028816" y="284644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7" name="Straight Connector 576"/>
                <p:cNvCxnSpPr/>
                <p:nvPr/>
              </p:nvCxnSpPr>
              <p:spPr>
                <a:xfrm flipV="1">
                  <a:off x="6581187" y="2938969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739" name="Group 549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574" name="Straight Connector 573"/>
                <p:cNvCxnSpPr/>
                <p:nvPr/>
              </p:nvCxnSpPr>
              <p:spPr>
                <a:xfrm flipV="1">
                  <a:off x="7026314" y="2846446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5" name="Straight Connector 574"/>
                <p:cNvCxnSpPr/>
                <p:nvPr/>
              </p:nvCxnSpPr>
              <p:spPr>
                <a:xfrm flipV="1">
                  <a:off x="6581668" y="2938966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740" name="Group 550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572" name="Straight Connector 571"/>
                <p:cNvCxnSpPr/>
                <p:nvPr/>
              </p:nvCxnSpPr>
              <p:spPr>
                <a:xfrm flipV="1">
                  <a:off x="7026794" y="2846445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3" name="Straight Connector 572"/>
                <p:cNvCxnSpPr/>
                <p:nvPr/>
              </p:nvCxnSpPr>
              <p:spPr>
                <a:xfrm flipV="1">
                  <a:off x="6582147" y="2938964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741" name="Group 551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570" name="Straight Connector 569"/>
                <p:cNvCxnSpPr/>
                <p:nvPr/>
              </p:nvCxnSpPr>
              <p:spPr>
                <a:xfrm flipV="1">
                  <a:off x="7027273" y="284644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1" name="Straight Connector 570"/>
                <p:cNvCxnSpPr/>
                <p:nvPr/>
              </p:nvCxnSpPr>
              <p:spPr>
                <a:xfrm flipV="1">
                  <a:off x="6582627" y="2938961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742" name="Group 552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568" name="Straight Connector 567"/>
                <p:cNvCxnSpPr/>
                <p:nvPr/>
              </p:nvCxnSpPr>
              <p:spPr>
                <a:xfrm flipV="1">
                  <a:off x="7027754" y="2846440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9" name="Straight Connector 568"/>
                <p:cNvCxnSpPr/>
                <p:nvPr/>
              </p:nvCxnSpPr>
              <p:spPr>
                <a:xfrm flipV="1">
                  <a:off x="6583108" y="2938959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743" name="Group 555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566" name="Straight Connector 565"/>
                <p:cNvCxnSpPr/>
                <p:nvPr/>
              </p:nvCxnSpPr>
              <p:spPr>
                <a:xfrm flipV="1">
                  <a:off x="7028234" y="2846437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7" name="Straight Connector 566"/>
                <p:cNvCxnSpPr/>
                <p:nvPr/>
              </p:nvCxnSpPr>
              <p:spPr>
                <a:xfrm flipV="1">
                  <a:off x="6580604" y="2938956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744" name="Group 556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564" name="Straight Connector 563"/>
                <p:cNvCxnSpPr/>
                <p:nvPr/>
              </p:nvCxnSpPr>
              <p:spPr>
                <a:xfrm flipV="1">
                  <a:off x="7028713" y="2846434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5" name="Straight Connector 564"/>
                <p:cNvCxnSpPr/>
                <p:nvPr/>
              </p:nvCxnSpPr>
              <p:spPr>
                <a:xfrm flipV="1">
                  <a:off x="6581083" y="2938953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745" name="Group 557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562" name="Straight Connector 561"/>
                <p:cNvCxnSpPr/>
                <p:nvPr/>
              </p:nvCxnSpPr>
              <p:spPr>
                <a:xfrm flipV="1">
                  <a:off x="7026209" y="2846432"/>
                  <a:ext cx="107431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3" name="Straight Connector 562"/>
                <p:cNvCxnSpPr/>
                <p:nvPr/>
              </p:nvCxnSpPr>
              <p:spPr>
                <a:xfrm flipV="1">
                  <a:off x="6581565" y="2938951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746" name="Group 558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560" name="Straight Connector 559"/>
                <p:cNvCxnSpPr/>
                <p:nvPr/>
              </p:nvCxnSpPr>
              <p:spPr>
                <a:xfrm flipV="1">
                  <a:off x="7026688" y="284642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1" name="Straight Connector 560"/>
                <p:cNvCxnSpPr/>
                <p:nvPr/>
              </p:nvCxnSpPr>
              <p:spPr>
                <a:xfrm flipV="1">
                  <a:off x="6582044" y="2938948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5798" name="Group 508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5799" name="Group 509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526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3" y="2996368"/>
                  <a:ext cx="549881" cy="64294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527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3" y="2921098"/>
                  <a:ext cx="675356" cy="7840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530" name="Freeform 190"/>
                <p:cNvSpPr>
                  <a:spLocks/>
                </p:cNvSpPr>
                <p:nvPr/>
              </p:nvSpPr>
              <p:spPr bwMode="auto">
                <a:xfrm>
                  <a:off x="5968753" y="2922667"/>
                  <a:ext cx="125476" cy="137995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531" name="Freeform 191"/>
                <p:cNvSpPr>
                  <a:spLocks/>
                </p:cNvSpPr>
                <p:nvPr/>
              </p:nvSpPr>
              <p:spPr bwMode="auto">
                <a:xfrm>
                  <a:off x="5500065" y="2936779"/>
                  <a:ext cx="524046" cy="45476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533" name="Freeform 192"/>
                <p:cNvSpPr>
                  <a:spLocks/>
                </p:cNvSpPr>
                <p:nvPr/>
              </p:nvSpPr>
              <p:spPr bwMode="auto">
                <a:xfrm>
                  <a:off x="5621849" y="2933643"/>
                  <a:ext cx="302618" cy="53316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511" name="Straight Connector 510"/>
              <p:cNvCxnSpPr/>
              <p:nvPr/>
            </p:nvCxnSpPr>
            <p:spPr>
              <a:xfrm flipH="1">
                <a:off x="6996897" y="2124333"/>
                <a:ext cx="11073" cy="8452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3" name="Straight Connector 512"/>
              <p:cNvCxnSpPr/>
              <p:nvPr/>
            </p:nvCxnSpPr>
            <p:spPr>
              <a:xfrm>
                <a:off x="6875113" y="2304668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4" name="Straight Connector 513"/>
              <p:cNvCxnSpPr/>
              <p:nvPr/>
            </p:nvCxnSpPr>
            <p:spPr>
              <a:xfrm>
                <a:off x="6871421" y="2368961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5" name="Straight Connector 514"/>
              <p:cNvCxnSpPr/>
              <p:nvPr/>
            </p:nvCxnSpPr>
            <p:spPr>
              <a:xfrm>
                <a:off x="6871421" y="2444231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6" name="Straight Connector 515"/>
              <p:cNvCxnSpPr/>
              <p:nvPr/>
            </p:nvCxnSpPr>
            <p:spPr>
              <a:xfrm>
                <a:off x="6867732" y="2508525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Straight Connector 516"/>
              <p:cNvCxnSpPr/>
              <p:nvPr/>
            </p:nvCxnSpPr>
            <p:spPr>
              <a:xfrm>
                <a:off x="6864040" y="2569681"/>
                <a:ext cx="14023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Straight Connector 517"/>
              <p:cNvCxnSpPr/>
              <p:nvPr/>
            </p:nvCxnSpPr>
            <p:spPr>
              <a:xfrm>
                <a:off x="6864040" y="2638679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Straight Connector 518"/>
              <p:cNvCxnSpPr/>
              <p:nvPr/>
            </p:nvCxnSpPr>
            <p:spPr>
              <a:xfrm>
                <a:off x="6860351" y="270610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0" name="Straight Connector 519"/>
              <p:cNvCxnSpPr/>
              <p:nvPr/>
            </p:nvCxnSpPr>
            <p:spPr>
              <a:xfrm>
                <a:off x="6867732" y="2775107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1" name="Straight Connector 520"/>
              <p:cNvCxnSpPr/>
              <p:nvPr/>
            </p:nvCxnSpPr>
            <p:spPr>
              <a:xfrm>
                <a:off x="6871421" y="2842536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2" name="Straight Connector 521"/>
              <p:cNvCxnSpPr/>
              <p:nvPr/>
            </p:nvCxnSpPr>
            <p:spPr>
              <a:xfrm>
                <a:off x="6871421" y="2911533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3" name="Straight Connector 522"/>
              <p:cNvCxnSpPr/>
              <p:nvPr/>
            </p:nvCxnSpPr>
            <p:spPr>
              <a:xfrm>
                <a:off x="6875113" y="2975827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4" name="Straight Connector 523"/>
              <p:cNvCxnSpPr/>
              <p:nvPr/>
            </p:nvCxnSpPr>
            <p:spPr>
              <a:xfrm flipH="1">
                <a:off x="6875113" y="2132174"/>
                <a:ext cx="13654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4827" name="Group 638"/>
          <p:cNvGrpSpPr>
            <a:grpSpLocks/>
          </p:cNvGrpSpPr>
          <p:nvPr/>
        </p:nvGrpSpPr>
        <p:grpSpPr bwMode="auto">
          <a:xfrm>
            <a:off x="955675" y="5172075"/>
            <a:ext cx="331788" cy="1030288"/>
            <a:chOff x="6240352" y="2055335"/>
            <a:chExt cx="771307" cy="1017716"/>
          </a:xfrm>
        </p:grpSpPr>
        <p:grpSp>
          <p:nvGrpSpPr>
            <p:cNvPr id="205739" name="Group 639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661" name="Rectangle 660"/>
              <p:cNvSpPr/>
              <p:nvPr/>
            </p:nvSpPr>
            <p:spPr>
              <a:xfrm>
                <a:off x="6509397" y="3062521"/>
                <a:ext cx="447628" cy="74172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662" name="Straight Connector 661"/>
              <p:cNvCxnSpPr/>
              <p:nvPr/>
            </p:nvCxnSpPr>
            <p:spPr>
              <a:xfrm flipV="1">
                <a:off x="6846611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3" name="Rectangle 662"/>
              <p:cNvSpPr/>
              <p:nvPr/>
            </p:nvSpPr>
            <p:spPr>
              <a:xfrm>
                <a:off x="6476572" y="3071930"/>
                <a:ext cx="131304" cy="11604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664" name="Straight Connector 663"/>
              <p:cNvCxnSpPr/>
              <p:nvPr/>
            </p:nvCxnSpPr>
            <p:spPr>
              <a:xfrm flipV="1">
                <a:off x="6395998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5" name="Rectangle 664"/>
              <p:cNvSpPr/>
              <p:nvPr/>
            </p:nvSpPr>
            <p:spPr>
              <a:xfrm>
                <a:off x="6816769" y="3703885"/>
                <a:ext cx="131304" cy="11447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66" name="Rectangle 665"/>
              <p:cNvSpPr/>
              <p:nvPr/>
            </p:nvSpPr>
            <p:spPr>
              <a:xfrm>
                <a:off x="6404951" y="3158176"/>
                <a:ext cx="444643" cy="7417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667" name="Straight Connector 666"/>
              <p:cNvCxnSpPr/>
              <p:nvPr/>
            </p:nvCxnSpPr>
            <p:spPr>
              <a:xfrm flipV="1">
                <a:off x="6846611" y="3804246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767" name="Group 667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696" name="Straight Connector 695"/>
                <p:cNvCxnSpPr/>
                <p:nvPr/>
              </p:nvCxnSpPr>
              <p:spPr>
                <a:xfrm flipV="1">
                  <a:off x="7028337" y="284645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7" name="Straight Connector 696"/>
                <p:cNvCxnSpPr/>
                <p:nvPr/>
              </p:nvCxnSpPr>
              <p:spPr>
                <a:xfrm flipV="1">
                  <a:off x="6580709" y="2938972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68" name="Group 668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694" name="Straight Connector 693"/>
                <p:cNvCxnSpPr/>
                <p:nvPr/>
              </p:nvCxnSpPr>
              <p:spPr>
                <a:xfrm flipV="1">
                  <a:off x="7028817" y="284644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5" name="Straight Connector 694"/>
                <p:cNvCxnSpPr/>
                <p:nvPr/>
              </p:nvCxnSpPr>
              <p:spPr>
                <a:xfrm flipV="1">
                  <a:off x="6581189" y="2938969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69" name="Group 669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692" name="Straight Connector 691"/>
                <p:cNvCxnSpPr/>
                <p:nvPr/>
              </p:nvCxnSpPr>
              <p:spPr>
                <a:xfrm flipV="1">
                  <a:off x="7026313" y="2846446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3" name="Straight Connector 692"/>
                <p:cNvCxnSpPr/>
                <p:nvPr/>
              </p:nvCxnSpPr>
              <p:spPr>
                <a:xfrm flipV="1">
                  <a:off x="6581670" y="2938966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70" name="Group 670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690" name="Straight Connector 689"/>
                <p:cNvCxnSpPr/>
                <p:nvPr/>
              </p:nvCxnSpPr>
              <p:spPr>
                <a:xfrm flipV="1">
                  <a:off x="7026792" y="2846445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1" name="Straight Connector 690"/>
                <p:cNvCxnSpPr/>
                <p:nvPr/>
              </p:nvCxnSpPr>
              <p:spPr>
                <a:xfrm flipV="1">
                  <a:off x="6582149" y="2938964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71" name="Group 671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688" name="Straight Connector 687"/>
                <p:cNvCxnSpPr/>
                <p:nvPr/>
              </p:nvCxnSpPr>
              <p:spPr>
                <a:xfrm flipV="1">
                  <a:off x="7027272" y="284644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9" name="Straight Connector 688"/>
                <p:cNvCxnSpPr/>
                <p:nvPr/>
              </p:nvCxnSpPr>
              <p:spPr>
                <a:xfrm flipV="1">
                  <a:off x="6582629" y="2938961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72" name="Group 672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686" name="Straight Connector 685"/>
                <p:cNvCxnSpPr/>
                <p:nvPr/>
              </p:nvCxnSpPr>
              <p:spPr>
                <a:xfrm flipV="1">
                  <a:off x="7027753" y="2846440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7" name="Straight Connector 686"/>
                <p:cNvCxnSpPr/>
                <p:nvPr/>
              </p:nvCxnSpPr>
              <p:spPr>
                <a:xfrm flipV="1">
                  <a:off x="6583110" y="2938959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73" name="Group 673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684" name="Straight Connector 683"/>
                <p:cNvCxnSpPr/>
                <p:nvPr/>
              </p:nvCxnSpPr>
              <p:spPr>
                <a:xfrm flipV="1">
                  <a:off x="7028232" y="2846437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5" name="Straight Connector 684"/>
                <p:cNvCxnSpPr/>
                <p:nvPr/>
              </p:nvCxnSpPr>
              <p:spPr>
                <a:xfrm flipV="1">
                  <a:off x="6580604" y="2938956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74" name="Group 674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682" name="Straight Connector 681"/>
                <p:cNvCxnSpPr/>
                <p:nvPr/>
              </p:nvCxnSpPr>
              <p:spPr>
                <a:xfrm flipV="1">
                  <a:off x="7028711" y="2846434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3" name="Straight Connector 682"/>
                <p:cNvCxnSpPr/>
                <p:nvPr/>
              </p:nvCxnSpPr>
              <p:spPr>
                <a:xfrm flipV="1">
                  <a:off x="6581083" y="2938953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75" name="Group 675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680" name="Straight Connector 679"/>
                <p:cNvCxnSpPr/>
                <p:nvPr/>
              </p:nvCxnSpPr>
              <p:spPr>
                <a:xfrm flipV="1">
                  <a:off x="7026209" y="2846432"/>
                  <a:ext cx="107431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1" name="Straight Connector 680"/>
                <p:cNvCxnSpPr/>
                <p:nvPr/>
              </p:nvCxnSpPr>
              <p:spPr>
                <a:xfrm flipV="1">
                  <a:off x="6581565" y="2938951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76" name="Group 676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678" name="Straight Connector 677"/>
                <p:cNvCxnSpPr/>
                <p:nvPr/>
              </p:nvCxnSpPr>
              <p:spPr>
                <a:xfrm flipV="1">
                  <a:off x="7026689" y="284642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9" name="Straight Connector 678"/>
                <p:cNvCxnSpPr/>
                <p:nvPr/>
              </p:nvCxnSpPr>
              <p:spPr>
                <a:xfrm flipV="1">
                  <a:off x="6582044" y="2938948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5740" name="Group 640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5741" name="Group 641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656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6" y="2996368"/>
                  <a:ext cx="549876" cy="64294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657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6" y="2921098"/>
                  <a:ext cx="675352" cy="7840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658" name="Freeform 190"/>
                <p:cNvSpPr>
                  <a:spLocks/>
                </p:cNvSpPr>
                <p:nvPr/>
              </p:nvSpPr>
              <p:spPr bwMode="auto">
                <a:xfrm>
                  <a:off x="5968754" y="2922667"/>
                  <a:ext cx="125475" cy="137995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659" name="Freeform 191"/>
                <p:cNvSpPr>
                  <a:spLocks/>
                </p:cNvSpPr>
                <p:nvPr/>
              </p:nvSpPr>
              <p:spPr bwMode="auto">
                <a:xfrm>
                  <a:off x="5500065" y="2936779"/>
                  <a:ext cx="524044" cy="45476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660" name="Freeform 192"/>
                <p:cNvSpPr>
                  <a:spLocks/>
                </p:cNvSpPr>
                <p:nvPr/>
              </p:nvSpPr>
              <p:spPr bwMode="auto">
                <a:xfrm>
                  <a:off x="5621851" y="2933643"/>
                  <a:ext cx="302617" cy="53316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643" name="Straight Connector 642"/>
              <p:cNvCxnSpPr/>
              <p:nvPr/>
            </p:nvCxnSpPr>
            <p:spPr>
              <a:xfrm flipH="1">
                <a:off x="6996897" y="2124333"/>
                <a:ext cx="11070" cy="8452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4" name="Straight Connector 643"/>
              <p:cNvCxnSpPr/>
              <p:nvPr/>
            </p:nvCxnSpPr>
            <p:spPr>
              <a:xfrm>
                <a:off x="6875111" y="2304668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5" name="Straight Connector 644"/>
              <p:cNvCxnSpPr/>
              <p:nvPr/>
            </p:nvCxnSpPr>
            <p:spPr>
              <a:xfrm>
                <a:off x="6871422" y="236896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6" name="Straight Connector 645"/>
              <p:cNvCxnSpPr/>
              <p:nvPr/>
            </p:nvCxnSpPr>
            <p:spPr>
              <a:xfrm>
                <a:off x="6871422" y="244423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7" name="Straight Connector 646"/>
              <p:cNvCxnSpPr/>
              <p:nvPr/>
            </p:nvCxnSpPr>
            <p:spPr>
              <a:xfrm>
                <a:off x="6867730" y="2508525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8" name="Straight Connector 647"/>
              <p:cNvCxnSpPr/>
              <p:nvPr/>
            </p:nvCxnSpPr>
            <p:spPr>
              <a:xfrm>
                <a:off x="6864041" y="2569681"/>
                <a:ext cx="14023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9" name="Straight Connector 648"/>
              <p:cNvCxnSpPr/>
              <p:nvPr/>
            </p:nvCxnSpPr>
            <p:spPr>
              <a:xfrm>
                <a:off x="6864041" y="263867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0" name="Straight Connector 649"/>
              <p:cNvCxnSpPr/>
              <p:nvPr/>
            </p:nvCxnSpPr>
            <p:spPr>
              <a:xfrm>
                <a:off x="6860349" y="2706109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1" name="Straight Connector 650"/>
              <p:cNvCxnSpPr/>
              <p:nvPr/>
            </p:nvCxnSpPr>
            <p:spPr>
              <a:xfrm>
                <a:off x="6867730" y="2775107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2" name="Straight Connector 651"/>
              <p:cNvCxnSpPr/>
              <p:nvPr/>
            </p:nvCxnSpPr>
            <p:spPr>
              <a:xfrm>
                <a:off x="6871422" y="2842536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3" name="Straight Connector 652"/>
              <p:cNvCxnSpPr/>
              <p:nvPr/>
            </p:nvCxnSpPr>
            <p:spPr>
              <a:xfrm>
                <a:off x="6871422" y="2911533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4" name="Straight Connector 653"/>
              <p:cNvCxnSpPr/>
              <p:nvPr/>
            </p:nvCxnSpPr>
            <p:spPr>
              <a:xfrm>
                <a:off x="6875111" y="2975827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5" name="Straight Connector 654"/>
              <p:cNvCxnSpPr/>
              <p:nvPr/>
            </p:nvCxnSpPr>
            <p:spPr>
              <a:xfrm flipH="1">
                <a:off x="6875111" y="2132174"/>
                <a:ext cx="136548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4828" name="Group 697"/>
          <p:cNvGrpSpPr>
            <a:grpSpLocks/>
          </p:cNvGrpSpPr>
          <p:nvPr/>
        </p:nvGrpSpPr>
        <p:grpSpPr bwMode="auto">
          <a:xfrm>
            <a:off x="1331913" y="5172075"/>
            <a:ext cx="331787" cy="1030288"/>
            <a:chOff x="6240352" y="2055335"/>
            <a:chExt cx="771307" cy="1017716"/>
          </a:xfrm>
        </p:grpSpPr>
        <p:grpSp>
          <p:nvGrpSpPr>
            <p:cNvPr id="205681" name="Group 698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720" name="Rectangle 719"/>
              <p:cNvSpPr/>
              <p:nvPr/>
            </p:nvSpPr>
            <p:spPr>
              <a:xfrm>
                <a:off x="6509397" y="3062521"/>
                <a:ext cx="447629" cy="74172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721" name="Straight Connector 720"/>
              <p:cNvCxnSpPr/>
              <p:nvPr/>
            </p:nvCxnSpPr>
            <p:spPr>
              <a:xfrm flipV="1">
                <a:off x="6846611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2" name="Rectangle 721"/>
              <p:cNvSpPr/>
              <p:nvPr/>
            </p:nvSpPr>
            <p:spPr>
              <a:xfrm>
                <a:off x="6476570" y="3071930"/>
                <a:ext cx="131305" cy="11604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723" name="Straight Connector 722"/>
              <p:cNvCxnSpPr/>
              <p:nvPr/>
            </p:nvCxnSpPr>
            <p:spPr>
              <a:xfrm flipV="1">
                <a:off x="6395998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4" name="Rectangle 723"/>
              <p:cNvSpPr/>
              <p:nvPr/>
            </p:nvSpPr>
            <p:spPr>
              <a:xfrm>
                <a:off x="6816769" y="3703885"/>
                <a:ext cx="131305" cy="11447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25" name="Rectangle 724"/>
              <p:cNvSpPr/>
              <p:nvPr/>
            </p:nvSpPr>
            <p:spPr>
              <a:xfrm>
                <a:off x="6404950" y="3158176"/>
                <a:ext cx="444646" cy="7417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726" name="Straight Connector 725"/>
              <p:cNvCxnSpPr/>
              <p:nvPr/>
            </p:nvCxnSpPr>
            <p:spPr>
              <a:xfrm flipV="1">
                <a:off x="6846611" y="3804246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709" name="Group 726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755" name="Straight Connector 754"/>
                <p:cNvCxnSpPr/>
                <p:nvPr/>
              </p:nvCxnSpPr>
              <p:spPr>
                <a:xfrm flipV="1">
                  <a:off x="7028337" y="284645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6" name="Straight Connector 755"/>
                <p:cNvCxnSpPr/>
                <p:nvPr/>
              </p:nvCxnSpPr>
              <p:spPr>
                <a:xfrm flipV="1">
                  <a:off x="6580707" y="2938972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10" name="Group 727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753" name="Straight Connector 752"/>
                <p:cNvCxnSpPr/>
                <p:nvPr/>
              </p:nvCxnSpPr>
              <p:spPr>
                <a:xfrm flipV="1">
                  <a:off x="7028816" y="284644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4" name="Straight Connector 753"/>
                <p:cNvCxnSpPr/>
                <p:nvPr/>
              </p:nvCxnSpPr>
              <p:spPr>
                <a:xfrm flipV="1">
                  <a:off x="6581187" y="2938969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11" name="Group 728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751" name="Straight Connector 750"/>
                <p:cNvCxnSpPr/>
                <p:nvPr/>
              </p:nvCxnSpPr>
              <p:spPr>
                <a:xfrm flipV="1">
                  <a:off x="7026314" y="2846446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2" name="Straight Connector 751"/>
                <p:cNvCxnSpPr/>
                <p:nvPr/>
              </p:nvCxnSpPr>
              <p:spPr>
                <a:xfrm flipV="1">
                  <a:off x="6581668" y="2938966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12" name="Group 729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749" name="Straight Connector 748"/>
                <p:cNvCxnSpPr/>
                <p:nvPr/>
              </p:nvCxnSpPr>
              <p:spPr>
                <a:xfrm flipV="1">
                  <a:off x="7026794" y="2846445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0" name="Straight Connector 749"/>
                <p:cNvCxnSpPr/>
                <p:nvPr/>
              </p:nvCxnSpPr>
              <p:spPr>
                <a:xfrm flipV="1">
                  <a:off x="6582147" y="2938964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13" name="Group 730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747" name="Straight Connector 746"/>
                <p:cNvCxnSpPr/>
                <p:nvPr/>
              </p:nvCxnSpPr>
              <p:spPr>
                <a:xfrm flipV="1">
                  <a:off x="7027273" y="284644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8" name="Straight Connector 747"/>
                <p:cNvCxnSpPr/>
                <p:nvPr/>
              </p:nvCxnSpPr>
              <p:spPr>
                <a:xfrm flipV="1">
                  <a:off x="6582627" y="2938961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14" name="Group 731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745" name="Straight Connector 744"/>
                <p:cNvCxnSpPr/>
                <p:nvPr/>
              </p:nvCxnSpPr>
              <p:spPr>
                <a:xfrm flipV="1">
                  <a:off x="7027754" y="2846440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6" name="Straight Connector 745"/>
                <p:cNvCxnSpPr/>
                <p:nvPr/>
              </p:nvCxnSpPr>
              <p:spPr>
                <a:xfrm flipV="1">
                  <a:off x="6583108" y="2938959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15" name="Group 732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743" name="Straight Connector 742"/>
                <p:cNvCxnSpPr/>
                <p:nvPr/>
              </p:nvCxnSpPr>
              <p:spPr>
                <a:xfrm flipV="1">
                  <a:off x="7028234" y="2846437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4" name="Straight Connector 743"/>
                <p:cNvCxnSpPr/>
                <p:nvPr/>
              </p:nvCxnSpPr>
              <p:spPr>
                <a:xfrm flipV="1">
                  <a:off x="6580604" y="2938956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16" name="Group 733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741" name="Straight Connector 740"/>
                <p:cNvCxnSpPr/>
                <p:nvPr/>
              </p:nvCxnSpPr>
              <p:spPr>
                <a:xfrm flipV="1">
                  <a:off x="7028713" y="2846434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2" name="Straight Connector 741"/>
                <p:cNvCxnSpPr/>
                <p:nvPr/>
              </p:nvCxnSpPr>
              <p:spPr>
                <a:xfrm flipV="1">
                  <a:off x="6581083" y="2938953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17" name="Group 734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739" name="Straight Connector 738"/>
                <p:cNvCxnSpPr/>
                <p:nvPr/>
              </p:nvCxnSpPr>
              <p:spPr>
                <a:xfrm flipV="1">
                  <a:off x="7026209" y="2846432"/>
                  <a:ext cx="107431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0" name="Straight Connector 739"/>
                <p:cNvCxnSpPr/>
                <p:nvPr/>
              </p:nvCxnSpPr>
              <p:spPr>
                <a:xfrm flipV="1">
                  <a:off x="6581565" y="2938951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18" name="Group 735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737" name="Straight Connector 736"/>
                <p:cNvCxnSpPr/>
                <p:nvPr/>
              </p:nvCxnSpPr>
              <p:spPr>
                <a:xfrm flipV="1">
                  <a:off x="7026688" y="284642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8" name="Straight Connector 737"/>
                <p:cNvCxnSpPr/>
                <p:nvPr/>
              </p:nvCxnSpPr>
              <p:spPr>
                <a:xfrm flipV="1">
                  <a:off x="6582044" y="2938948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5682" name="Group 699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5683" name="Group 700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715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3" y="2996368"/>
                  <a:ext cx="549881" cy="64294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16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3" y="2921098"/>
                  <a:ext cx="675356" cy="7840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17" name="Freeform 190"/>
                <p:cNvSpPr>
                  <a:spLocks/>
                </p:cNvSpPr>
                <p:nvPr/>
              </p:nvSpPr>
              <p:spPr bwMode="auto">
                <a:xfrm>
                  <a:off x="5968753" y="2922667"/>
                  <a:ext cx="125476" cy="137995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Freeform 191"/>
                <p:cNvSpPr>
                  <a:spLocks/>
                </p:cNvSpPr>
                <p:nvPr/>
              </p:nvSpPr>
              <p:spPr bwMode="auto">
                <a:xfrm>
                  <a:off x="5500065" y="2936779"/>
                  <a:ext cx="524046" cy="45476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19" name="Freeform 192"/>
                <p:cNvSpPr>
                  <a:spLocks/>
                </p:cNvSpPr>
                <p:nvPr/>
              </p:nvSpPr>
              <p:spPr bwMode="auto">
                <a:xfrm>
                  <a:off x="5621849" y="2933643"/>
                  <a:ext cx="302618" cy="53316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702" name="Straight Connector 701"/>
              <p:cNvCxnSpPr/>
              <p:nvPr/>
            </p:nvCxnSpPr>
            <p:spPr>
              <a:xfrm flipH="1">
                <a:off x="6996897" y="2124333"/>
                <a:ext cx="11073" cy="8452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3" name="Straight Connector 702"/>
              <p:cNvCxnSpPr/>
              <p:nvPr/>
            </p:nvCxnSpPr>
            <p:spPr>
              <a:xfrm>
                <a:off x="6875113" y="2304668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4" name="Straight Connector 703"/>
              <p:cNvCxnSpPr/>
              <p:nvPr/>
            </p:nvCxnSpPr>
            <p:spPr>
              <a:xfrm>
                <a:off x="6871421" y="2368961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5" name="Straight Connector 704"/>
              <p:cNvCxnSpPr/>
              <p:nvPr/>
            </p:nvCxnSpPr>
            <p:spPr>
              <a:xfrm>
                <a:off x="6871421" y="2444231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6" name="Straight Connector 705"/>
              <p:cNvCxnSpPr/>
              <p:nvPr/>
            </p:nvCxnSpPr>
            <p:spPr>
              <a:xfrm>
                <a:off x="6867732" y="2508525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7" name="Straight Connector 706"/>
              <p:cNvCxnSpPr/>
              <p:nvPr/>
            </p:nvCxnSpPr>
            <p:spPr>
              <a:xfrm>
                <a:off x="6864040" y="2569681"/>
                <a:ext cx="14023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8" name="Straight Connector 707"/>
              <p:cNvCxnSpPr/>
              <p:nvPr/>
            </p:nvCxnSpPr>
            <p:spPr>
              <a:xfrm>
                <a:off x="6864040" y="2638679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9" name="Straight Connector 708"/>
              <p:cNvCxnSpPr/>
              <p:nvPr/>
            </p:nvCxnSpPr>
            <p:spPr>
              <a:xfrm>
                <a:off x="6860351" y="270610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0" name="Straight Connector 709"/>
              <p:cNvCxnSpPr/>
              <p:nvPr/>
            </p:nvCxnSpPr>
            <p:spPr>
              <a:xfrm>
                <a:off x="6867732" y="2775107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1" name="Straight Connector 710"/>
              <p:cNvCxnSpPr/>
              <p:nvPr/>
            </p:nvCxnSpPr>
            <p:spPr>
              <a:xfrm>
                <a:off x="6871421" y="2842536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2" name="Straight Connector 711"/>
              <p:cNvCxnSpPr/>
              <p:nvPr/>
            </p:nvCxnSpPr>
            <p:spPr>
              <a:xfrm>
                <a:off x="6871421" y="2911533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3" name="Straight Connector 712"/>
              <p:cNvCxnSpPr/>
              <p:nvPr/>
            </p:nvCxnSpPr>
            <p:spPr>
              <a:xfrm>
                <a:off x="6875113" y="2975827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4" name="Straight Connector 713"/>
              <p:cNvCxnSpPr/>
              <p:nvPr/>
            </p:nvCxnSpPr>
            <p:spPr>
              <a:xfrm flipH="1">
                <a:off x="6875113" y="2132174"/>
                <a:ext cx="13654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4829" name="Group 756"/>
          <p:cNvGrpSpPr>
            <a:grpSpLocks/>
          </p:cNvGrpSpPr>
          <p:nvPr/>
        </p:nvGrpSpPr>
        <p:grpSpPr bwMode="auto">
          <a:xfrm>
            <a:off x="1708150" y="5172075"/>
            <a:ext cx="331788" cy="1030288"/>
            <a:chOff x="6240352" y="2055335"/>
            <a:chExt cx="771307" cy="1017716"/>
          </a:xfrm>
        </p:grpSpPr>
        <p:grpSp>
          <p:nvGrpSpPr>
            <p:cNvPr id="205623" name="Group 757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779" name="Rectangle 778"/>
              <p:cNvSpPr/>
              <p:nvPr/>
            </p:nvSpPr>
            <p:spPr>
              <a:xfrm>
                <a:off x="6509397" y="3062521"/>
                <a:ext cx="447628" cy="74172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780" name="Straight Connector 779"/>
              <p:cNvCxnSpPr/>
              <p:nvPr/>
            </p:nvCxnSpPr>
            <p:spPr>
              <a:xfrm flipV="1">
                <a:off x="6846611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1" name="Rectangle 780"/>
              <p:cNvSpPr/>
              <p:nvPr/>
            </p:nvSpPr>
            <p:spPr>
              <a:xfrm>
                <a:off x="6476572" y="3071930"/>
                <a:ext cx="131304" cy="11604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782" name="Straight Connector 781"/>
              <p:cNvCxnSpPr/>
              <p:nvPr/>
            </p:nvCxnSpPr>
            <p:spPr>
              <a:xfrm flipV="1">
                <a:off x="6395998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3" name="Rectangle 782"/>
              <p:cNvSpPr/>
              <p:nvPr/>
            </p:nvSpPr>
            <p:spPr>
              <a:xfrm>
                <a:off x="6816769" y="3703885"/>
                <a:ext cx="131304" cy="11447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84" name="Rectangle 783"/>
              <p:cNvSpPr/>
              <p:nvPr/>
            </p:nvSpPr>
            <p:spPr>
              <a:xfrm>
                <a:off x="6404951" y="3158176"/>
                <a:ext cx="444643" cy="7417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785" name="Straight Connector 784"/>
              <p:cNvCxnSpPr/>
              <p:nvPr/>
            </p:nvCxnSpPr>
            <p:spPr>
              <a:xfrm flipV="1">
                <a:off x="6846611" y="3804246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651" name="Group 785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14" name="Straight Connector 813"/>
                <p:cNvCxnSpPr/>
                <p:nvPr/>
              </p:nvCxnSpPr>
              <p:spPr>
                <a:xfrm flipV="1">
                  <a:off x="7028337" y="284645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5" name="Straight Connector 814"/>
                <p:cNvCxnSpPr/>
                <p:nvPr/>
              </p:nvCxnSpPr>
              <p:spPr>
                <a:xfrm flipV="1">
                  <a:off x="6580709" y="2938972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652" name="Group 786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12" name="Straight Connector 811"/>
                <p:cNvCxnSpPr/>
                <p:nvPr/>
              </p:nvCxnSpPr>
              <p:spPr>
                <a:xfrm flipV="1">
                  <a:off x="7028817" y="284644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3" name="Straight Connector 812"/>
                <p:cNvCxnSpPr/>
                <p:nvPr/>
              </p:nvCxnSpPr>
              <p:spPr>
                <a:xfrm flipV="1">
                  <a:off x="6581189" y="2938969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653" name="Group 787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10" name="Straight Connector 809"/>
                <p:cNvCxnSpPr/>
                <p:nvPr/>
              </p:nvCxnSpPr>
              <p:spPr>
                <a:xfrm flipV="1">
                  <a:off x="7026313" y="2846446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1" name="Straight Connector 810"/>
                <p:cNvCxnSpPr/>
                <p:nvPr/>
              </p:nvCxnSpPr>
              <p:spPr>
                <a:xfrm flipV="1">
                  <a:off x="6581670" y="2938966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654" name="Group 788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08" name="Straight Connector 807"/>
                <p:cNvCxnSpPr/>
                <p:nvPr/>
              </p:nvCxnSpPr>
              <p:spPr>
                <a:xfrm flipV="1">
                  <a:off x="7026792" y="2846445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9" name="Straight Connector 808"/>
                <p:cNvCxnSpPr/>
                <p:nvPr/>
              </p:nvCxnSpPr>
              <p:spPr>
                <a:xfrm flipV="1">
                  <a:off x="6582149" y="2938964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655" name="Group 789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06" name="Straight Connector 805"/>
                <p:cNvCxnSpPr/>
                <p:nvPr/>
              </p:nvCxnSpPr>
              <p:spPr>
                <a:xfrm flipV="1">
                  <a:off x="7027272" y="284644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7" name="Straight Connector 806"/>
                <p:cNvCxnSpPr/>
                <p:nvPr/>
              </p:nvCxnSpPr>
              <p:spPr>
                <a:xfrm flipV="1">
                  <a:off x="6582629" y="2938961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656" name="Group 790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04" name="Straight Connector 803"/>
                <p:cNvCxnSpPr/>
                <p:nvPr/>
              </p:nvCxnSpPr>
              <p:spPr>
                <a:xfrm flipV="1">
                  <a:off x="7027753" y="2846440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5" name="Straight Connector 804"/>
                <p:cNvCxnSpPr/>
                <p:nvPr/>
              </p:nvCxnSpPr>
              <p:spPr>
                <a:xfrm flipV="1">
                  <a:off x="6583110" y="2938959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657" name="Group 791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02" name="Straight Connector 801"/>
                <p:cNvCxnSpPr/>
                <p:nvPr/>
              </p:nvCxnSpPr>
              <p:spPr>
                <a:xfrm flipV="1">
                  <a:off x="7028232" y="2846437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3" name="Straight Connector 802"/>
                <p:cNvCxnSpPr/>
                <p:nvPr/>
              </p:nvCxnSpPr>
              <p:spPr>
                <a:xfrm flipV="1">
                  <a:off x="6580604" y="2938956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658" name="Group 792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00" name="Straight Connector 799"/>
                <p:cNvCxnSpPr/>
                <p:nvPr/>
              </p:nvCxnSpPr>
              <p:spPr>
                <a:xfrm flipV="1">
                  <a:off x="7028711" y="2846434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1" name="Straight Connector 800"/>
                <p:cNvCxnSpPr/>
                <p:nvPr/>
              </p:nvCxnSpPr>
              <p:spPr>
                <a:xfrm flipV="1">
                  <a:off x="6581083" y="2938953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659" name="Group 793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798" name="Straight Connector 797"/>
                <p:cNvCxnSpPr/>
                <p:nvPr/>
              </p:nvCxnSpPr>
              <p:spPr>
                <a:xfrm flipV="1">
                  <a:off x="7026209" y="2846432"/>
                  <a:ext cx="107431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9" name="Straight Connector 798"/>
                <p:cNvCxnSpPr/>
                <p:nvPr/>
              </p:nvCxnSpPr>
              <p:spPr>
                <a:xfrm flipV="1">
                  <a:off x="6581565" y="2938951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660" name="Group 794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796" name="Straight Connector 795"/>
                <p:cNvCxnSpPr/>
                <p:nvPr/>
              </p:nvCxnSpPr>
              <p:spPr>
                <a:xfrm flipV="1">
                  <a:off x="7026689" y="284642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7" name="Straight Connector 796"/>
                <p:cNvCxnSpPr/>
                <p:nvPr/>
              </p:nvCxnSpPr>
              <p:spPr>
                <a:xfrm flipV="1">
                  <a:off x="6582044" y="2938948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5624" name="Group 758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5625" name="Group 759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774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6" y="2996368"/>
                  <a:ext cx="549876" cy="64294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75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6" y="2921098"/>
                  <a:ext cx="675352" cy="7840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76" name="Freeform 190"/>
                <p:cNvSpPr>
                  <a:spLocks/>
                </p:cNvSpPr>
                <p:nvPr/>
              </p:nvSpPr>
              <p:spPr bwMode="auto">
                <a:xfrm>
                  <a:off x="5968754" y="2922667"/>
                  <a:ext cx="125475" cy="137995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77" name="Freeform 191"/>
                <p:cNvSpPr>
                  <a:spLocks/>
                </p:cNvSpPr>
                <p:nvPr/>
              </p:nvSpPr>
              <p:spPr bwMode="auto">
                <a:xfrm>
                  <a:off x="5500065" y="2936779"/>
                  <a:ext cx="524044" cy="45476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78" name="Freeform 192"/>
                <p:cNvSpPr>
                  <a:spLocks/>
                </p:cNvSpPr>
                <p:nvPr/>
              </p:nvSpPr>
              <p:spPr bwMode="auto">
                <a:xfrm>
                  <a:off x="5621851" y="2933643"/>
                  <a:ext cx="302617" cy="53316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761" name="Straight Connector 760"/>
              <p:cNvCxnSpPr/>
              <p:nvPr/>
            </p:nvCxnSpPr>
            <p:spPr>
              <a:xfrm flipH="1">
                <a:off x="6996897" y="2124333"/>
                <a:ext cx="11070" cy="8452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2" name="Straight Connector 761"/>
              <p:cNvCxnSpPr/>
              <p:nvPr/>
            </p:nvCxnSpPr>
            <p:spPr>
              <a:xfrm>
                <a:off x="6875111" y="2304668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3" name="Straight Connector 762"/>
              <p:cNvCxnSpPr/>
              <p:nvPr/>
            </p:nvCxnSpPr>
            <p:spPr>
              <a:xfrm>
                <a:off x="6871422" y="236896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4" name="Straight Connector 763"/>
              <p:cNvCxnSpPr/>
              <p:nvPr/>
            </p:nvCxnSpPr>
            <p:spPr>
              <a:xfrm>
                <a:off x="6871422" y="244423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5" name="Straight Connector 764"/>
              <p:cNvCxnSpPr/>
              <p:nvPr/>
            </p:nvCxnSpPr>
            <p:spPr>
              <a:xfrm>
                <a:off x="6867730" y="2508525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6" name="Straight Connector 765"/>
              <p:cNvCxnSpPr/>
              <p:nvPr/>
            </p:nvCxnSpPr>
            <p:spPr>
              <a:xfrm>
                <a:off x="6864041" y="2569681"/>
                <a:ext cx="14023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7" name="Straight Connector 766"/>
              <p:cNvCxnSpPr/>
              <p:nvPr/>
            </p:nvCxnSpPr>
            <p:spPr>
              <a:xfrm>
                <a:off x="6864041" y="263867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8" name="Straight Connector 767"/>
              <p:cNvCxnSpPr/>
              <p:nvPr/>
            </p:nvCxnSpPr>
            <p:spPr>
              <a:xfrm>
                <a:off x="6860349" y="2706109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9" name="Straight Connector 768"/>
              <p:cNvCxnSpPr/>
              <p:nvPr/>
            </p:nvCxnSpPr>
            <p:spPr>
              <a:xfrm>
                <a:off x="6867730" y="2775107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0" name="Straight Connector 769"/>
              <p:cNvCxnSpPr/>
              <p:nvPr/>
            </p:nvCxnSpPr>
            <p:spPr>
              <a:xfrm>
                <a:off x="6871422" y="2842536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1" name="Straight Connector 770"/>
              <p:cNvCxnSpPr/>
              <p:nvPr/>
            </p:nvCxnSpPr>
            <p:spPr>
              <a:xfrm>
                <a:off x="6871422" y="2911533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2" name="Straight Connector 771"/>
              <p:cNvCxnSpPr/>
              <p:nvPr/>
            </p:nvCxnSpPr>
            <p:spPr>
              <a:xfrm>
                <a:off x="6875111" y="2975827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3" name="Straight Connector 772"/>
              <p:cNvCxnSpPr/>
              <p:nvPr/>
            </p:nvCxnSpPr>
            <p:spPr>
              <a:xfrm flipH="1">
                <a:off x="6875111" y="2132174"/>
                <a:ext cx="136548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18" name="Straight Connector 817"/>
          <p:cNvCxnSpPr/>
          <p:nvPr/>
        </p:nvCxnSpPr>
        <p:spPr>
          <a:xfrm flipH="1">
            <a:off x="2398713" y="4676775"/>
            <a:ext cx="357187" cy="4968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9" name="Straight Connector 818"/>
          <p:cNvCxnSpPr>
            <a:stCxn id="1058" idx="2"/>
          </p:cNvCxnSpPr>
          <p:nvPr/>
        </p:nvCxnSpPr>
        <p:spPr>
          <a:xfrm flipH="1">
            <a:off x="2703513" y="4892675"/>
            <a:ext cx="203200" cy="485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0" name="Straight Connector 819"/>
          <p:cNvCxnSpPr/>
          <p:nvPr/>
        </p:nvCxnSpPr>
        <p:spPr>
          <a:xfrm>
            <a:off x="3021013" y="4692650"/>
            <a:ext cx="57150" cy="4905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" name="Straight Connector 820"/>
          <p:cNvCxnSpPr>
            <a:endCxn id="843" idx="0"/>
          </p:cNvCxnSpPr>
          <p:nvPr/>
        </p:nvCxnSpPr>
        <p:spPr>
          <a:xfrm>
            <a:off x="3160713" y="4716463"/>
            <a:ext cx="274637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834" name="Group 821"/>
          <p:cNvGrpSpPr>
            <a:grpSpLocks/>
          </p:cNvGrpSpPr>
          <p:nvPr/>
        </p:nvGrpSpPr>
        <p:grpSpPr bwMode="auto">
          <a:xfrm>
            <a:off x="2133600" y="5173663"/>
            <a:ext cx="331788" cy="1030287"/>
            <a:chOff x="6240352" y="2055335"/>
            <a:chExt cx="771307" cy="1017716"/>
          </a:xfrm>
        </p:grpSpPr>
        <p:grpSp>
          <p:nvGrpSpPr>
            <p:cNvPr id="205565" name="Group 999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1021" name="Rectangle 1020"/>
              <p:cNvSpPr/>
              <p:nvPr/>
            </p:nvSpPr>
            <p:spPr>
              <a:xfrm>
                <a:off x="6509397" y="3062521"/>
                <a:ext cx="447628" cy="74172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022" name="Straight Connector 1021"/>
              <p:cNvCxnSpPr/>
              <p:nvPr/>
            </p:nvCxnSpPr>
            <p:spPr>
              <a:xfrm flipV="1">
                <a:off x="6846611" y="3062521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3" name="Rectangle 1022"/>
              <p:cNvSpPr/>
              <p:nvPr/>
            </p:nvSpPr>
            <p:spPr>
              <a:xfrm>
                <a:off x="6476572" y="3071930"/>
                <a:ext cx="131304" cy="11604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024" name="Straight Connector 1023"/>
              <p:cNvCxnSpPr/>
              <p:nvPr/>
            </p:nvCxnSpPr>
            <p:spPr>
              <a:xfrm flipV="1">
                <a:off x="6395998" y="3062521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5" name="Rectangle 1024"/>
              <p:cNvSpPr/>
              <p:nvPr/>
            </p:nvSpPr>
            <p:spPr>
              <a:xfrm>
                <a:off x="6816769" y="3703886"/>
                <a:ext cx="131304" cy="11447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26" name="Rectangle 1025"/>
              <p:cNvSpPr/>
              <p:nvPr/>
            </p:nvSpPr>
            <p:spPr>
              <a:xfrm>
                <a:off x="6404951" y="3158177"/>
                <a:ext cx="444643" cy="74172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027" name="Straight Connector 1026"/>
              <p:cNvCxnSpPr/>
              <p:nvPr/>
            </p:nvCxnSpPr>
            <p:spPr>
              <a:xfrm flipV="1">
                <a:off x="6846611" y="3804247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593" name="Group 1027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056" name="Straight Connector 1055"/>
                <p:cNvCxnSpPr/>
                <p:nvPr/>
              </p:nvCxnSpPr>
              <p:spPr>
                <a:xfrm flipV="1">
                  <a:off x="7028337" y="2846452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7" name="Straight Connector 1056"/>
                <p:cNvCxnSpPr/>
                <p:nvPr/>
              </p:nvCxnSpPr>
              <p:spPr>
                <a:xfrm flipV="1">
                  <a:off x="6580709" y="2938973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94" name="Group 1028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054" name="Straight Connector 1053"/>
                <p:cNvCxnSpPr/>
                <p:nvPr/>
              </p:nvCxnSpPr>
              <p:spPr>
                <a:xfrm flipV="1">
                  <a:off x="7028817" y="2846449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5" name="Straight Connector 1054"/>
                <p:cNvCxnSpPr/>
                <p:nvPr/>
              </p:nvCxnSpPr>
              <p:spPr>
                <a:xfrm flipV="1">
                  <a:off x="6581189" y="2938970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95" name="Group 1029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052" name="Straight Connector 1051"/>
                <p:cNvCxnSpPr/>
                <p:nvPr/>
              </p:nvCxnSpPr>
              <p:spPr>
                <a:xfrm flipV="1">
                  <a:off x="7026313" y="2846446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3" name="Straight Connector 1052"/>
                <p:cNvCxnSpPr/>
                <p:nvPr/>
              </p:nvCxnSpPr>
              <p:spPr>
                <a:xfrm flipV="1">
                  <a:off x="6581670" y="2938967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96" name="Group 1030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050" name="Straight Connector 1049"/>
                <p:cNvCxnSpPr/>
                <p:nvPr/>
              </p:nvCxnSpPr>
              <p:spPr>
                <a:xfrm flipV="1">
                  <a:off x="7026792" y="2846445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1" name="Straight Connector 1050"/>
                <p:cNvCxnSpPr/>
                <p:nvPr/>
              </p:nvCxnSpPr>
              <p:spPr>
                <a:xfrm flipV="1">
                  <a:off x="6582149" y="2938965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97" name="Group 1031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048" name="Straight Connector 1047"/>
                <p:cNvCxnSpPr/>
                <p:nvPr/>
              </p:nvCxnSpPr>
              <p:spPr>
                <a:xfrm flipV="1">
                  <a:off x="7027272" y="2846442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9" name="Straight Connector 1048"/>
                <p:cNvCxnSpPr/>
                <p:nvPr/>
              </p:nvCxnSpPr>
              <p:spPr>
                <a:xfrm flipV="1">
                  <a:off x="6582629" y="2938962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98" name="Group 1032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046" name="Straight Connector 1045"/>
                <p:cNvCxnSpPr/>
                <p:nvPr/>
              </p:nvCxnSpPr>
              <p:spPr>
                <a:xfrm flipV="1">
                  <a:off x="7027753" y="2846440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7" name="Straight Connector 1046"/>
                <p:cNvCxnSpPr/>
                <p:nvPr/>
              </p:nvCxnSpPr>
              <p:spPr>
                <a:xfrm flipV="1">
                  <a:off x="6583110" y="2938960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99" name="Group 1033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044" name="Straight Connector 1043"/>
                <p:cNvCxnSpPr/>
                <p:nvPr/>
              </p:nvCxnSpPr>
              <p:spPr>
                <a:xfrm flipV="1">
                  <a:off x="7028232" y="2846437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5" name="Straight Connector 1044"/>
                <p:cNvCxnSpPr/>
                <p:nvPr/>
              </p:nvCxnSpPr>
              <p:spPr>
                <a:xfrm flipV="1">
                  <a:off x="6580604" y="2938957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600" name="Group 1034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042" name="Straight Connector 1041"/>
                <p:cNvCxnSpPr/>
                <p:nvPr/>
              </p:nvCxnSpPr>
              <p:spPr>
                <a:xfrm flipV="1">
                  <a:off x="7028711" y="2846434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3" name="Straight Connector 1042"/>
                <p:cNvCxnSpPr/>
                <p:nvPr/>
              </p:nvCxnSpPr>
              <p:spPr>
                <a:xfrm flipV="1">
                  <a:off x="6581083" y="2938954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601" name="Group 1035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040" name="Straight Connector 1039"/>
                <p:cNvCxnSpPr/>
                <p:nvPr/>
              </p:nvCxnSpPr>
              <p:spPr>
                <a:xfrm flipV="1">
                  <a:off x="7026209" y="2846432"/>
                  <a:ext cx="107431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1" name="Straight Connector 1040"/>
                <p:cNvCxnSpPr/>
                <p:nvPr/>
              </p:nvCxnSpPr>
              <p:spPr>
                <a:xfrm flipV="1">
                  <a:off x="6581565" y="2938952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602" name="Group 1036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038" name="Straight Connector 1037"/>
                <p:cNvCxnSpPr/>
                <p:nvPr/>
              </p:nvCxnSpPr>
              <p:spPr>
                <a:xfrm flipV="1">
                  <a:off x="7026689" y="2846429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9" name="Straight Connector 1038"/>
                <p:cNvCxnSpPr/>
                <p:nvPr/>
              </p:nvCxnSpPr>
              <p:spPr>
                <a:xfrm flipV="1">
                  <a:off x="6582044" y="2938949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5566" name="Group 1000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5567" name="Group 1001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1016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6" y="2996368"/>
                  <a:ext cx="549876" cy="6429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17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6" y="2921098"/>
                  <a:ext cx="675352" cy="7840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18" name="Freeform 190"/>
                <p:cNvSpPr>
                  <a:spLocks/>
                </p:cNvSpPr>
                <p:nvPr/>
              </p:nvSpPr>
              <p:spPr bwMode="auto">
                <a:xfrm>
                  <a:off x="5968754" y="2922666"/>
                  <a:ext cx="125475" cy="137995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19" name="Freeform 191"/>
                <p:cNvSpPr>
                  <a:spLocks/>
                </p:cNvSpPr>
                <p:nvPr/>
              </p:nvSpPr>
              <p:spPr bwMode="auto">
                <a:xfrm>
                  <a:off x="5500065" y="2936779"/>
                  <a:ext cx="524044" cy="45475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20" name="Freeform 192"/>
                <p:cNvSpPr>
                  <a:spLocks/>
                </p:cNvSpPr>
                <p:nvPr/>
              </p:nvSpPr>
              <p:spPr bwMode="auto">
                <a:xfrm>
                  <a:off x="5621851" y="2933643"/>
                  <a:ext cx="302617" cy="53316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003" name="Straight Connector 1002"/>
              <p:cNvCxnSpPr/>
              <p:nvPr/>
            </p:nvCxnSpPr>
            <p:spPr>
              <a:xfrm flipH="1">
                <a:off x="6996897" y="2124333"/>
                <a:ext cx="11070" cy="8452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4" name="Straight Connector 1003"/>
              <p:cNvCxnSpPr/>
              <p:nvPr/>
            </p:nvCxnSpPr>
            <p:spPr>
              <a:xfrm>
                <a:off x="6875111" y="2304667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5" name="Straight Connector 1004"/>
              <p:cNvCxnSpPr/>
              <p:nvPr/>
            </p:nvCxnSpPr>
            <p:spPr>
              <a:xfrm>
                <a:off x="6871422" y="236896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6" name="Straight Connector 1005"/>
              <p:cNvCxnSpPr/>
              <p:nvPr/>
            </p:nvCxnSpPr>
            <p:spPr>
              <a:xfrm>
                <a:off x="6871422" y="244423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7" name="Straight Connector 1006"/>
              <p:cNvCxnSpPr/>
              <p:nvPr/>
            </p:nvCxnSpPr>
            <p:spPr>
              <a:xfrm>
                <a:off x="6867730" y="2508524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8" name="Straight Connector 1007"/>
              <p:cNvCxnSpPr/>
              <p:nvPr/>
            </p:nvCxnSpPr>
            <p:spPr>
              <a:xfrm>
                <a:off x="6864041" y="2569682"/>
                <a:ext cx="14023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9" name="Straight Connector 1008"/>
              <p:cNvCxnSpPr/>
              <p:nvPr/>
            </p:nvCxnSpPr>
            <p:spPr>
              <a:xfrm>
                <a:off x="6864041" y="263867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0" name="Straight Connector 1009"/>
              <p:cNvCxnSpPr/>
              <p:nvPr/>
            </p:nvCxnSpPr>
            <p:spPr>
              <a:xfrm>
                <a:off x="6860349" y="2706109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1" name="Straight Connector 1010"/>
              <p:cNvCxnSpPr/>
              <p:nvPr/>
            </p:nvCxnSpPr>
            <p:spPr>
              <a:xfrm>
                <a:off x="6867730" y="2775106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2" name="Straight Connector 1011"/>
              <p:cNvCxnSpPr/>
              <p:nvPr/>
            </p:nvCxnSpPr>
            <p:spPr>
              <a:xfrm>
                <a:off x="6871422" y="2842536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3" name="Straight Connector 1012"/>
              <p:cNvCxnSpPr/>
              <p:nvPr/>
            </p:nvCxnSpPr>
            <p:spPr>
              <a:xfrm>
                <a:off x="6871422" y="2911534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4" name="Straight Connector 1013"/>
              <p:cNvCxnSpPr/>
              <p:nvPr/>
            </p:nvCxnSpPr>
            <p:spPr>
              <a:xfrm>
                <a:off x="6875111" y="2975827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5" name="Straight Connector 1014"/>
              <p:cNvCxnSpPr/>
              <p:nvPr/>
            </p:nvCxnSpPr>
            <p:spPr>
              <a:xfrm flipH="1">
                <a:off x="6875111" y="2132173"/>
                <a:ext cx="136548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4835" name="Group 822"/>
          <p:cNvGrpSpPr>
            <a:grpSpLocks/>
          </p:cNvGrpSpPr>
          <p:nvPr/>
        </p:nvGrpSpPr>
        <p:grpSpPr bwMode="auto">
          <a:xfrm>
            <a:off x="2519363" y="5173663"/>
            <a:ext cx="331787" cy="1030287"/>
            <a:chOff x="6240352" y="2055335"/>
            <a:chExt cx="771307" cy="1017716"/>
          </a:xfrm>
        </p:grpSpPr>
        <p:grpSp>
          <p:nvGrpSpPr>
            <p:cNvPr id="205507" name="Group 941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963" name="Rectangle 962"/>
              <p:cNvSpPr/>
              <p:nvPr/>
            </p:nvSpPr>
            <p:spPr>
              <a:xfrm>
                <a:off x="6509397" y="3062521"/>
                <a:ext cx="447629" cy="74172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964" name="Straight Connector 963"/>
              <p:cNvCxnSpPr/>
              <p:nvPr/>
            </p:nvCxnSpPr>
            <p:spPr>
              <a:xfrm flipV="1">
                <a:off x="6846611" y="3062521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5" name="Rectangle 964"/>
              <p:cNvSpPr/>
              <p:nvPr/>
            </p:nvSpPr>
            <p:spPr>
              <a:xfrm>
                <a:off x="6476570" y="3071930"/>
                <a:ext cx="131305" cy="11604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966" name="Straight Connector 965"/>
              <p:cNvCxnSpPr/>
              <p:nvPr/>
            </p:nvCxnSpPr>
            <p:spPr>
              <a:xfrm flipV="1">
                <a:off x="6395998" y="3062521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7" name="Rectangle 966"/>
              <p:cNvSpPr/>
              <p:nvPr/>
            </p:nvSpPr>
            <p:spPr>
              <a:xfrm>
                <a:off x="6816769" y="3703886"/>
                <a:ext cx="131305" cy="11447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68" name="Rectangle 967"/>
              <p:cNvSpPr/>
              <p:nvPr/>
            </p:nvSpPr>
            <p:spPr>
              <a:xfrm>
                <a:off x="6404950" y="3158177"/>
                <a:ext cx="444646" cy="74172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969" name="Straight Connector 968"/>
              <p:cNvCxnSpPr/>
              <p:nvPr/>
            </p:nvCxnSpPr>
            <p:spPr>
              <a:xfrm flipV="1">
                <a:off x="6846611" y="3804247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535" name="Group 969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98" name="Straight Connector 997"/>
                <p:cNvCxnSpPr/>
                <p:nvPr/>
              </p:nvCxnSpPr>
              <p:spPr>
                <a:xfrm flipV="1">
                  <a:off x="7028337" y="2846452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9" name="Straight Connector 998"/>
                <p:cNvCxnSpPr/>
                <p:nvPr/>
              </p:nvCxnSpPr>
              <p:spPr>
                <a:xfrm flipV="1">
                  <a:off x="6580707" y="2938973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36" name="Group 970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96" name="Straight Connector 995"/>
                <p:cNvCxnSpPr/>
                <p:nvPr/>
              </p:nvCxnSpPr>
              <p:spPr>
                <a:xfrm flipV="1">
                  <a:off x="7028816" y="2846449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7" name="Straight Connector 996"/>
                <p:cNvCxnSpPr/>
                <p:nvPr/>
              </p:nvCxnSpPr>
              <p:spPr>
                <a:xfrm flipV="1">
                  <a:off x="6581187" y="2938970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37" name="Group 971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94" name="Straight Connector 993"/>
                <p:cNvCxnSpPr/>
                <p:nvPr/>
              </p:nvCxnSpPr>
              <p:spPr>
                <a:xfrm flipV="1">
                  <a:off x="7026314" y="2846446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5" name="Straight Connector 994"/>
                <p:cNvCxnSpPr/>
                <p:nvPr/>
              </p:nvCxnSpPr>
              <p:spPr>
                <a:xfrm flipV="1">
                  <a:off x="6581668" y="2938967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38" name="Group 972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92" name="Straight Connector 991"/>
                <p:cNvCxnSpPr/>
                <p:nvPr/>
              </p:nvCxnSpPr>
              <p:spPr>
                <a:xfrm flipV="1">
                  <a:off x="7026794" y="2846445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3" name="Straight Connector 992"/>
                <p:cNvCxnSpPr/>
                <p:nvPr/>
              </p:nvCxnSpPr>
              <p:spPr>
                <a:xfrm flipV="1">
                  <a:off x="6582147" y="2938965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39" name="Group 973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90" name="Straight Connector 989"/>
                <p:cNvCxnSpPr/>
                <p:nvPr/>
              </p:nvCxnSpPr>
              <p:spPr>
                <a:xfrm flipV="1">
                  <a:off x="7027273" y="2846442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1" name="Straight Connector 990"/>
                <p:cNvCxnSpPr/>
                <p:nvPr/>
              </p:nvCxnSpPr>
              <p:spPr>
                <a:xfrm flipV="1">
                  <a:off x="6582627" y="2938962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40" name="Group 974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88" name="Straight Connector 987"/>
                <p:cNvCxnSpPr/>
                <p:nvPr/>
              </p:nvCxnSpPr>
              <p:spPr>
                <a:xfrm flipV="1">
                  <a:off x="7027754" y="2846440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9" name="Straight Connector 988"/>
                <p:cNvCxnSpPr/>
                <p:nvPr/>
              </p:nvCxnSpPr>
              <p:spPr>
                <a:xfrm flipV="1">
                  <a:off x="6583108" y="2938960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41" name="Group 975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86" name="Straight Connector 985"/>
                <p:cNvCxnSpPr/>
                <p:nvPr/>
              </p:nvCxnSpPr>
              <p:spPr>
                <a:xfrm flipV="1">
                  <a:off x="7028234" y="2846437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7" name="Straight Connector 986"/>
                <p:cNvCxnSpPr/>
                <p:nvPr/>
              </p:nvCxnSpPr>
              <p:spPr>
                <a:xfrm flipV="1">
                  <a:off x="6580604" y="2938957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42" name="Group 976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84" name="Straight Connector 983"/>
                <p:cNvCxnSpPr/>
                <p:nvPr/>
              </p:nvCxnSpPr>
              <p:spPr>
                <a:xfrm flipV="1">
                  <a:off x="7028713" y="2846434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5" name="Straight Connector 984"/>
                <p:cNvCxnSpPr/>
                <p:nvPr/>
              </p:nvCxnSpPr>
              <p:spPr>
                <a:xfrm flipV="1">
                  <a:off x="6581083" y="2938954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43" name="Group 977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82" name="Straight Connector 981"/>
                <p:cNvCxnSpPr/>
                <p:nvPr/>
              </p:nvCxnSpPr>
              <p:spPr>
                <a:xfrm flipV="1">
                  <a:off x="7026209" y="2846432"/>
                  <a:ext cx="107431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3" name="Straight Connector 982"/>
                <p:cNvCxnSpPr/>
                <p:nvPr/>
              </p:nvCxnSpPr>
              <p:spPr>
                <a:xfrm flipV="1">
                  <a:off x="6581565" y="2938952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44" name="Group 978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80" name="Straight Connector 979"/>
                <p:cNvCxnSpPr/>
                <p:nvPr/>
              </p:nvCxnSpPr>
              <p:spPr>
                <a:xfrm flipV="1">
                  <a:off x="7026688" y="2846429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1" name="Straight Connector 980"/>
                <p:cNvCxnSpPr/>
                <p:nvPr/>
              </p:nvCxnSpPr>
              <p:spPr>
                <a:xfrm flipV="1">
                  <a:off x="6582044" y="2938949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5508" name="Group 942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5509" name="Group 943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958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3" y="2996368"/>
                  <a:ext cx="549881" cy="6429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59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3" y="2921098"/>
                  <a:ext cx="675356" cy="7840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60" name="Freeform 190"/>
                <p:cNvSpPr>
                  <a:spLocks/>
                </p:cNvSpPr>
                <p:nvPr/>
              </p:nvSpPr>
              <p:spPr bwMode="auto">
                <a:xfrm>
                  <a:off x="5968753" y="2922666"/>
                  <a:ext cx="125476" cy="137995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61" name="Freeform 191"/>
                <p:cNvSpPr>
                  <a:spLocks/>
                </p:cNvSpPr>
                <p:nvPr/>
              </p:nvSpPr>
              <p:spPr bwMode="auto">
                <a:xfrm>
                  <a:off x="5500065" y="2936779"/>
                  <a:ext cx="524046" cy="45475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62" name="Freeform 192"/>
                <p:cNvSpPr>
                  <a:spLocks/>
                </p:cNvSpPr>
                <p:nvPr/>
              </p:nvSpPr>
              <p:spPr bwMode="auto">
                <a:xfrm>
                  <a:off x="5621849" y="2933643"/>
                  <a:ext cx="302618" cy="53316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945" name="Straight Connector 944"/>
              <p:cNvCxnSpPr/>
              <p:nvPr/>
            </p:nvCxnSpPr>
            <p:spPr>
              <a:xfrm flipH="1">
                <a:off x="6996897" y="2124333"/>
                <a:ext cx="11073" cy="8452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6" name="Straight Connector 945"/>
              <p:cNvCxnSpPr/>
              <p:nvPr/>
            </p:nvCxnSpPr>
            <p:spPr>
              <a:xfrm>
                <a:off x="6875113" y="2304667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7" name="Straight Connector 946"/>
              <p:cNvCxnSpPr/>
              <p:nvPr/>
            </p:nvCxnSpPr>
            <p:spPr>
              <a:xfrm>
                <a:off x="6871421" y="2368961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8" name="Straight Connector 947"/>
              <p:cNvCxnSpPr/>
              <p:nvPr/>
            </p:nvCxnSpPr>
            <p:spPr>
              <a:xfrm>
                <a:off x="6871421" y="2444231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9" name="Straight Connector 948"/>
              <p:cNvCxnSpPr/>
              <p:nvPr/>
            </p:nvCxnSpPr>
            <p:spPr>
              <a:xfrm>
                <a:off x="6867732" y="2508524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0" name="Straight Connector 949"/>
              <p:cNvCxnSpPr/>
              <p:nvPr/>
            </p:nvCxnSpPr>
            <p:spPr>
              <a:xfrm>
                <a:off x="6864040" y="2569682"/>
                <a:ext cx="14023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1" name="Straight Connector 950"/>
              <p:cNvCxnSpPr/>
              <p:nvPr/>
            </p:nvCxnSpPr>
            <p:spPr>
              <a:xfrm>
                <a:off x="6864040" y="2638679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2" name="Straight Connector 951"/>
              <p:cNvCxnSpPr/>
              <p:nvPr/>
            </p:nvCxnSpPr>
            <p:spPr>
              <a:xfrm>
                <a:off x="6860351" y="270610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3" name="Straight Connector 952"/>
              <p:cNvCxnSpPr/>
              <p:nvPr/>
            </p:nvCxnSpPr>
            <p:spPr>
              <a:xfrm>
                <a:off x="6867732" y="2775106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4" name="Straight Connector 953"/>
              <p:cNvCxnSpPr/>
              <p:nvPr/>
            </p:nvCxnSpPr>
            <p:spPr>
              <a:xfrm>
                <a:off x="6871421" y="2842536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5" name="Straight Connector 954"/>
              <p:cNvCxnSpPr/>
              <p:nvPr/>
            </p:nvCxnSpPr>
            <p:spPr>
              <a:xfrm>
                <a:off x="6871421" y="2911534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6" name="Straight Connector 955"/>
              <p:cNvCxnSpPr/>
              <p:nvPr/>
            </p:nvCxnSpPr>
            <p:spPr>
              <a:xfrm>
                <a:off x="6875113" y="2975827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7" name="Straight Connector 956"/>
              <p:cNvCxnSpPr/>
              <p:nvPr/>
            </p:nvCxnSpPr>
            <p:spPr>
              <a:xfrm flipH="1">
                <a:off x="6875113" y="2132173"/>
                <a:ext cx="13654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4836" name="Group 823"/>
          <p:cNvGrpSpPr>
            <a:grpSpLocks/>
          </p:cNvGrpSpPr>
          <p:nvPr/>
        </p:nvGrpSpPr>
        <p:grpSpPr bwMode="auto">
          <a:xfrm>
            <a:off x="2895600" y="5173663"/>
            <a:ext cx="331788" cy="1030287"/>
            <a:chOff x="6240352" y="2055335"/>
            <a:chExt cx="771307" cy="1017716"/>
          </a:xfrm>
        </p:grpSpPr>
        <p:grpSp>
          <p:nvGrpSpPr>
            <p:cNvPr id="205449" name="Group 883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905" name="Rectangle 904"/>
              <p:cNvSpPr/>
              <p:nvPr/>
            </p:nvSpPr>
            <p:spPr>
              <a:xfrm>
                <a:off x="6509397" y="3062521"/>
                <a:ext cx="447628" cy="74172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906" name="Straight Connector 905"/>
              <p:cNvCxnSpPr/>
              <p:nvPr/>
            </p:nvCxnSpPr>
            <p:spPr>
              <a:xfrm flipV="1">
                <a:off x="6846611" y="3062521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7" name="Rectangle 906"/>
              <p:cNvSpPr/>
              <p:nvPr/>
            </p:nvSpPr>
            <p:spPr>
              <a:xfrm>
                <a:off x="6476572" y="3071930"/>
                <a:ext cx="131304" cy="11604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908" name="Straight Connector 907"/>
              <p:cNvCxnSpPr/>
              <p:nvPr/>
            </p:nvCxnSpPr>
            <p:spPr>
              <a:xfrm flipV="1">
                <a:off x="6395998" y="3062521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9" name="Rectangle 908"/>
              <p:cNvSpPr/>
              <p:nvPr/>
            </p:nvSpPr>
            <p:spPr>
              <a:xfrm>
                <a:off x="6816769" y="3703886"/>
                <a:ext cx="131304" cy="11447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10" name="Rectangle 909"/>
              <p:cNvSpPr/>
              <p:nvPr/>
            </p:nvSpPr>
            <p:spPr>
              <a:xfrm>
                <a:off x="6404951" y="3158177"/>
                <a:ext cx="444643" cy="74172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911" name="Straight Connector 910"/>
              <p:cNvCxnSpPr/>
              <p:nvPr/>
            </p:nvCxnSpPr>
            <p:spPr>
              <a:xfrm flipV="1">
                <a:off x="6846611" y="3804247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477" name="Group 911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40" name="Straight Connector 939"/>
                <p:cNvCxnSpPr/>
                <p:nvPr/>
              </p:nvCxnSpPr>
              <p:spPr>
                <a:xfrm flipV="1">
                  <a:off x="7028337" y="2846452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1" name="Straight Connector 940"/>
                <p:cNvCxnSpPr/>
                <p:nvPr/>
              </p:nvCxnSpPr>
              <p:spPr>
                <a:xfrm flipV="1">
                  <a:off x="6580709" y="2938973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78" name="Group 912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38" name="Straight Connector 937"/>
                <p:cNvCxnSpPr/>
                <p:nvPr/>
              </p:nvCxnSpPr>
              <p:spPr>
                <a:xfrm flipV="1">
                  <a:off x="7028817" y="2846449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9" name="Straight Connector 938"/>
                <p:cNvCxnSpPr/>
                <p:nvPr/>
              </p:nvCxnSpPr>
              <p:spPr>
                <a:xfrm flipV="1">
                  <a:off x="6581189" y="2938970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79" name="Group 913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36" name="Straight Connector 935"/>
                <p:cNvCxnSpPr/>
                <p:nvPr/>
              </p:nvCxnSpPr>
              <p:spPr>
                <a:xfrm flipV="1">
                  <a:off x="7026313" y="2846446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7" name="Straight Connector 936"/>
                <p:cNvCxnSpPr/>
                <p:nvPr/>
              </p:nvCxnSpPr>
              <p:spPr>
                <a:xfrm flipV="1">
                  <a:off x="6581670" y="2938967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80" name="Group 914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34" name="Straight Connector 933"/>
                <p:cNvCxnSpPr/>
                <p:nvPr/>
              </p:nvCxnSpPr>
              <p:spPr>
                <a:xfrm flipV="1">
                  <a:off x="7026792" y="2846445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5" name="Straight Connector 934"/>
                <p:cNvCxnSpPr/>
                <p:nvPr/>
              </p:nvCxnSpPr>
              <p:spPr>
                <a:xfrm flipV="1">
                  <a:off x="6582149" y="2938965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81" name="Group 915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32" name="Straight Connector 931"/>
                <p:cNvCxnSpPr/>
                <p:nvPr/>
              </p:nvCxnSpPr>
              <p:spPr>
                <a:xfrm flipV="1">
                  <a:off x="7027272" y="2846442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3" name="Straight Connector 932"/>
                <p:cNvCxnSpPr/>
                <p:nvPr/>
              </p:nvCxnSpPr>
              <p:spPr>
                <a:xfrm flipV="1">
                  <a:off x="6582629" y="2938962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82" name="Group 916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30" name="Straight Connector 929"/>
                <p:cNvCxnSpPr/>
                <p:nvPr/>
              </p:nvCxnSpPr>
              <p:spPr>
                <a:xfrm flipV="1">
                  <a:off x="7027753" y="2846440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1" name="Straight Connector 930"/>
                <p:cNvCxnSpPr/>
                <p:nvPr/>
              </p:nvCxnSpPr>
              <p:spPr>
                <a:xfrm flipV="1">
                  <a:off x="6583110" y="2938960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83" name="Group 917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28" name="Straight Connector 927"/>
                <p:cNvCxnSpPr/>
                <p:nvPr/>
              </p:nvCxnSpPr>
              <p:spPr>
                <a:xfrm flipV="1">
                  <a:off x="7028232" y="2846437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9" name="Straight Connector 928"/>
                <p:cNvCxnSpPr/>
                <p:nvPr/>
              </p:nvCxnSpPr>
              <p:spPr>
                <a:xfrm flipV="1">
                  <a:off x="6580604" y="2938957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84" name="Group 918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26" name="Straight Connector 925"/>
                <p:cNvCxnSpPr/>
                <p:nvPr/>
              </p:nvCxnSpPr>
              <p:spPr>
                <a:xfrm flipV="1">
                  <a:off x="7028711" y="2846434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7" name="Straight Connector 926"/>
                <p:cNvCxnSpPr/>
                <p:nvPr/>
              </p:nvCxnSpPr>
              <p:spPr>
                <a:xfrm flipV="1">
                  <a:off x="6581083" y="2938954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85" name="Group 919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24" name="Straight Connector 923"/>
                <p:cNvCxnSpPr/>
                <p:nvPr/>
              </p:nvCxnSpPr>
              <p:spPr>
                <a:xfrm flipV="1">
                  <a:off x="7026209" y="2846432"/>
                  <a:ext cx="107431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5" name="Straight Connector 924"/>
                <p:cNvCxnSpPr/>
                <p:nvPr/>
              </p:nvCxnSpPr>
              <p:spPr>
                <a:xfrm flipV="1">
                  <a:off x="6581565" y="2938952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86" name="Group 920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22" name="Straight Connector 921"/>
                <p:cNvCxnSpPr/>
                <p:nvPr/>
              </p:nvCxnSpPr>
              <p:spPr>
                <a:xfrm flipV="1">
                  <a:off x="7026689" y="2846429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3" name="Straight Connector 922"/>
                <p:cNvCxnSpPr/>
                <p:nvPr/>
              </p:nvCxnSpPr>
              <p:spPr>
                <a:xfrm flipV="1">
                  <a:off x="6582044" y="2938949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5450" name="Group 884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5451" name="Group 885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900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6" y="2996368"/>
                  <a:ext cx="549876" cy="6429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01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6" y="2921098"/>
                  <a:ext cx="675352" cy="7840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02" name="Freeform 190"/>
                <p:cNvSpPr>
                  <a:spLocks/>
                </p:cNvSpPr>
                <p:nvPr/>
              </p:nvSpPr>
              <p:spPr bwMode="auto">
                <a:xfrm>
                  <a:off x="5968754" y="2922666"/>
                  <a:ext cx="125475" cy="137995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03" name="Freeform 191"/>
                <p:cNvSpPr>
                  <a:spLocks/>
                </p:cNvSpPr>
                <p:nvPr/>
              </p:nvSpPr>
              <p:spPr bwMode="auto">
                <a:xfrm>
                  <a:off x="5500065" y="2936779"/>
                  <a:ext cx="524044" cy="45475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04" name="Freeform 192"/>
                <p:cNvSpPr>
                  <a:spLocks/>
                </p:cNvSpPr>
                <p:nvPr/>
              </p:nvSpPr>
              <p:spPr bwMode="auto">
                <a:xfrm>
                  <a:off x="5621851" y="2933643"/>
                  <a:ext cx="302617" cy="53316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887" name="Straight Connector 886"/>
              <p:cNvCxnSpPr/>
              <p:nvPr/>
            </p:nvCxnSpPr>
            <p:spPr>
              <a:xfrm flipH="1">
                <a:off x="6996897" y="2124333"/>
                <a:ext cx="11070" cy="8452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8" name="Straight Connector 887"/>
              <p:cNvCxnSpPr/>
              <p:nvPr/>
            </p:nvCxnSpPr>
            <p:spPr>
              <a:xfrm>
                <a:off x="6875111" y="2304667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9" name="Straight Connector 888"/>
              <p:cNvCxnSpPr/>
              <p:nvPr/>
            </p:nvCxnSpPr>
            <p:spPr>
              <a:xfrm>
                <a:off x="6871422" y="236896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0" name="Straight Connector 889"/>
              <p:cNvCxnSpPr/>
              <p:nvPr/>
            </p:nvCxnSpPr>
            <p:spPr>
              <a:xfrm>
                <a:off x="6871422" y="244423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1" name="Straight Connector 890"/>
              <p:cNvCxnSpPr/>
              <p:nvPr/>
            </p:nvCxnSpPr>
            <p:spPr>
              <a:xfrm>
                <a:off x="6867730" y="2508524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2" name="Straight Connector 891"/>
              <p:cNvCxnSpPr/>
              <p:nvPr/>
            </p:nvCxnSpPr>
            <p:spPr>
              <a:xfrm>
                <a:off x="6864041" y="2569682"/>
                <a:ext cx="14023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3" name="Straight Connector 892"/>
              <p:cNvCxnSpPr/>
              <p:nvPr/>
            </p:nvCxnSpPr>
            <p:spPr>
              <a:xfrm>
                <a:off x="6864041" y="263867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4" name="Straight Connector 893"/>
              <p:cNvCxnSpPr/>
              <p:nvPr/>
            </p:nvCxnSpPr>
            <p:spPr>
              <a:xfrm>
                <a:off x="6860349" y="2706109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5" name="Straight Connector 894"/>
              <p:cNvCxnSpPr/>
              <p:nvPr/>
            </p:nvCxnSpPr>
            <p:spPr>
              <a:xfrm>
                <a:off x="6867730" y="2775106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6" name="Straight Connector 895"/>
              <p:cNvCxnSpPr/>
              <p:nvPr/>
            </p:nvCxnSpPr>
            <p:spPr>
              <a:xfrm>
                <a:off x="6871422" y="2842536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7" name="Straight Connector 896"/>
              <p:cNvCxnSpPr/>
              <p:nvPr/>
            </p:nvCxnSpPr>
            <p:spPr>
              <a:xfrm>
                <a:off x="6871422" y="2911534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8" name="Straight Connector 897"/>
              <p:cNvCxnSpPr/>
              <p:nvPr/>
            </p:nvCxnSpPr>
            <p:spPr>
              <a:xfrm>
                <a:off x="6875111" y="2975827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9" name="Straight Connector 898"/>
              <p:cNvCxnSpPr/>
              <p:nvPr/>
            </p:nvCxnSpPr>
            <p:spPr>
              <a:xfrm flipH="1">
                <a:off x="6875111" y="2132173"/>
                <a:ext cx="136548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4837" name="Group 824"/>
          <p:cNvGrpSpPr>
            <a:grpSpLocks/>
          </p:cNvGrpSpPr>
          <p:nvPr/>
        </p:nvGrpSpPr>
        <p:grpSpPr bwMode="auto">
          <a:xfrm>
            <a:off x="3271838" y="5173663"/>
            <a:ext cx="331787" cy="1030287"/>
            <a:chOff x="6240352" y="2055335"/>
            <a:chExt cx="771307" cy="1017716"/>
          </a:xfrm>
        </p:grpSpPr>
        <p:grpSp>
          <p:nvGrpSpPr>
            <p:cNvPr id="205391" name="Group 825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847" name="Rectangle 846"/>
              <p:cNvSpPr/>
              <p:nvPr/>
            </p:nvSpPr>
            <p:spPr>
              <a:xfrm>
                <a:off x="6509397" y="3062521"/>
                <a:ext cx="447629" cy="74172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848" name="Straight Connector 847"/>
              <p:cNvCxnSpPr/>
              <p:nvPr/>
            </p:nvCxnSpPr>
            <p:spPr>
              <a:xfrm flipV="1">
                <a:off x="6846611" y="3062521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9" name="Rectangle 848"/>
              <p:cNvSpPr/>
              <p:nvPr/>
            </p:nvSpPr>
            <p:spPr>
              <a:xfrm>
                <a:off x="6476570" y="3071930"/>
                <a:ext cx="131305" cy="11604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850" name="Straight Connector 849"/>
              <p:cNvCxnSpPr/>
              <p:nvPr/>
            </p:nvCxnSpPr>
            <p:spPr>
              <a:xfrm flipV="1">
                <a:off x="6395998" y="3062521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1" name="Rectangle 850"/>
              <p:cNvSpPr/>
              <p:nvPr/>
            </p:nvSpPr>
            <p:spPr>
              <a:xfrm>
                <a:off x="6816769" y="3703886"/>
                <a:ext cx="131305" cy="11447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52" name="Rectangle 851"/>
              <p:cNvSpPr/>
              <p:nvPr/>
            </p:nvSpPr>
            <p:spPr>
              <a:xfrm>
                <a:off x="6404950" y="3158177"/>
                <a:ext cx="444646" cy="74172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853" name="Straight Connector 852"/>
              <p:cNvCxnSpPr/>
              <p:nvPr/>
            </p:nvCxnSpPr>
            <p:spPr>
              <a:xfrm flipV="1">
                <a:off x="6846611" y="3804247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419" name="Group 853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82" name="Straight Connector 881"/>
                <p:cNvCxnSpPr/>
                <p:nvPr/>
              </p:nvCxnSpPr>
              <p:spPr>
                <a:xfrm flipV="1">
                  <a:off x="7028337" y="2846452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3" name="Straight Connector 882"/>
                <p:cNvCxnSpPr/>
                <p:nvPr/>
              </p:nvCxnSpPr>
              <p:spPr>
                <a:xfrm flipV="1">
                  <a:off x="6580707" y="2938973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20" name="Group 854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80" name="Straight Connector 879"/>
                <p:cNvCxnSpPr/>
                <p:nvPr/>
              </p:nvCxnSpPr>
              <p:spPr>
                <a:xfrm flipV="1">
                  <a:off x="7028816" y="2846449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1" name="Straight Connector 880"/>
                <p:cNvCxnSpPr/>
                <p:nvPr/>
              </p:nvCxnSpPr>
              <p:spPr>
                <a:xfrm flipV="1">
                  <a:off x="6581187" y="2938970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21" name="Group 855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78" name="Straight Connector 877"/>
                <p:cNvCxnSpPr/>
                <p:nvPr/>
              </p:nvCxnSpPr>
              <p:spPr>
                <a:xfrm flipV="1">
                  <a:off x="7026314" y="2846446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9" name="Straight Connector 878"/>
                <p:cNvCxnSpPr/>
                <p:nvPr/>
              </p:nvCxnSpPr>
              <p:spPr>
                <a:xfrm flipV="1">
                  <a:off x="6581668" y="2938967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22" name="Group 856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76" name="Straight Connector 875"/>
                <p:cNvCxnSpPr/>
                <p:nvPr/>
              </p:nvCxnSpPr>
              <p:spPr>
                <a:xfrm flipV="1">
                  <a:off x="7026794" y="2846445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7" name="Straight Connector 876"/>
                <p:cNvCxnSpPr/>
                <p:nvPr/>
              </p:nvCxnSpPr>
              <p:spPr>
                <a:xfrm flipV="1">
                  <a:off x="6582147" y="2938965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23" name="Group 857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74" name="Straight Connector 873"/>
                <p:cNvCxnSpPr/>
                <p:nvPr/>
              </p:nvCxnSpPr>
              <p:spPr>
                <a:xfrm flipV="1">
                  <a:off x="7027273" y="2846442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5" name="Straight Connector 874"/>
                <p:cNvCxnSpPr/>
                <p:nvPr/>
              </p:nvCxnSpPr>
              <p:spPr>
                <a:xfrm flipV="1">
                  <a:off x="6582627" y="2938962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24" name="Group 858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72" name="Straight Connector 871"/>
                <p:cNvCxnSpPr/>
                <p:nvPr/>
              </p:nvCxnSpPr>
              <p:spPr>
                <a:xfrm flipV="1">
                  <a:off x="7027754" y="2846440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3" name="Straight Connector 872"/>
                <p:cNvCxnSpPr/>
                <p:nvPr/>
              </p:nvCxnSpPr>
              <p:spPr>
                <a:xfrm flipV="1">
                  <a:off x="6583108" y="2938960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25" name="Group 859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70" name="Straight Connector 869"/>
                <p:cNvCxnSpPr/>
                <p:nvPr/>
              </p:nvCxnSpPr>
              <p:spPr>
                <a:xfrm flipV="1">
                  <a:off x="7028234" y="2846437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1" name="Straight Connector 870"/>
                <p:cNvCxnSpPr/>
                <p:nvPr/>
              </p:nvCxnSpPr>
              <p:spPr>
                <a:xfrm flipV="1">
                  <a:off x="6580604" y="2938957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26" name="Group 860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68" name="Straight Connector 867"/>
                <p:cNvCxnSpPr/>
                <p:nvPr/>
              </p:nvCxnSpPr>
              <p:spPr>
                <a:xfrm flipV="1">
                  <a:off x="7028713" y="2846434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9" name="Straight Connector 868"/>
                <p:cNvCxnSpPr/>
                <p:nvPr/>
              </p:nvCxnSpPr>
              <p:spPr>
                <a:xfrm flipV="1">
                  <a:off x="6581083" y="2938954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27" name="Group 861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66" name="Straight Connector 865"/>
                <p:cNvCxnSpPr/>
                <p:nvPr/>
              </p:nvCxnSpPr>
              <p:spPr>
                <a:xfrm flipV="1">
                  <a:off x="7026209" y="2846432"/>
                  <a:ext cx="107431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7" name="Straight Connector 866"/>
                <p:cNvCxnSpPr/>
                <p:nvPr/>
              </p:nvCxnSpPr>
              <p:spPr>
                <a:xfrm flipV="1">
                  <a:off x="6581565" y="2938952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28" name="Group 862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64" name="Straight Connector 863"/>
                <p:cNvCxnSpPr/>
                <p:nvPr/>
              </p:nvCxnSpPr>
              <p:spPr>
                <a:xfrm flipV="1">
                  <a:off x="7026688" y="2846429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5" name="Straight Connector 864"/>
                <p:cNvCxnSpPr/>
                <p:nvPr/>
              </p:nvCxnSpPr>
              <p:spPr>
                <a:xfrm flipV="1">
                  <a:off x="6582044" y="2938949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5392" name="Group 826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5393" name="Group 827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842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3" y="2996368"/>
                  <a:ext cx="549881" cy="6429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843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3" y="2921098"/>
                  <a:ext cx="675356" cy="7840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844" name="Freeform 190"/>
                <p:cNvSpPr>
                  <a:spLocks/>
                </p:cNvSpPr>
                <p:nvPr/>
              </p:nvSpPr>
              <p:spPr bwMode="auto">
                <a:xfrm>
                  <a:off x="5968753" y="2922666"/>
                  <a:ext cx="125476" cy="137995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845" name="Freeform 191"/>
                <p:cNvSpPr>
                  <a:spLocks/>
                </p:cNvSpPr>
                <p:nvPr/>
              </p:nvSpPr>
              <p:spPr bwMode="auto">
                <a:xfrm>
                  <a:off x="5500065" y="2936779"/>
                  <a:ext cx="524046" cy="45475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846" name="Freeform 192"/>
                <p:cNvSpPr>
                  <a:spLocks/>
                </p:cNvSpPr>
                <p:nvPr/>
              </p:nvSpPr>
              <p:spPr bwMode="auto">
                <a:xfrm>
                  <a:off x="5621849" y="2933643"/>
                  <a:ext cx="302618" cy="53316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829" name="Straight Connector 828"/>
              <p:cNvCxnSpPr/>
              <p:nvPr/>
            </p:nvCxnSpPr>
            <p:spPr>
              <a:xfrm flipH="1">
                <a:off x="6996897" y="2124333"/>
                <a:ext cx="11073" cy="8452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0" name="Straight Connector 829"/>
              <p:cNvCxnSpPr/>
              <p:nvPr/>
            </p:nvCxnSpPr>
            <p:spPr>
              <a:xfrm>
                <a:off x="6875113" y="2304667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1" name="Straight Connector 830"/>
              <p:cNvCxnSpPr/>
              <p:nvPr/>
            </p:nvCxnSpPr>
            <p:spPr>
              <a:xfrm>
                <a:off x="6871421" y="2368961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2" name="Straight Connector 831"/>
              <p:cNvCxnSpPr/>
              <p:nvPr/>
            </p:nvCxnSpPr>
            <p:spPr>
              <a:xfrm>
                <a:off x="6871421" y="2444231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3" name="Straight Connector 832"/>
              <p:cNvCxnSpPr/>
              <p:nvPr/>
            </p:nvCxnSpPr>
            <p:spPr>
              <a:xfrm>
                <a:off x="6867732" y="2508524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4" name="Straight Connector 833"/>
              <p:cNvCxnSpPr/>
              <p:nvPr/>
            </p:nvCxnSpPr>
            <p:spPr>
              <a:xfrm>
                <a:off x="6864040" y="2569682"/>
                <a:ext cx="14023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5" name="Straight Connector 834"/>
              <p:cNvCxnSpPr/>
              <p:nvPr/>
            </p:nvCxnSpPr>
            <p:spPr>
              <a:xfrm>
                <a:off x="6864040" y="2638679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6" name="Straight Connector 835"/>
              <p:cNvCxnSpPr/>
              <p:nvPr/>
            </p:nvCxnSpPr>
            <p:spPr>
              <a:xfrm>
                <a:off x="6860351" y="270610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7" name="Straight Connector 836"/>
              <p:cNvCxnSpPr/>
              <p:nvPr/>
            </p:nvCxnSpPr>
            <p:spPr>
              <a:xfrm>
                <a:off x="6867732" y="2775106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8" name="Straight Connector 837"/>
              <p:cNvCxnSpPr/>
              <p:nvPr/>
            </p:nvCxnSpPr>
            <p:spPr>
              <a:xfrm>
                <a:off x="6871421" y="2842536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9" name="Straight Connector 838"/>
              <p:cNvCxnSpPr/>
              <p:nvPr/>
            </p:nvCxnSpPr>
            <p:spPr>
              <a:xfrm>
                <a:off x="6871421" y="2911534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0" name="Straight Connector 839"/>
              <p:cNvCxnSpPr/>
              <p:nvPr/>
            </p:nvCxnSpPr>
            <p:spPr>
              <a:xfrm>
                <a:off x="6875113" y="2975827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1" name="Straight Connector 840"/>
              <p:cNvCxnSpPr/>
              <p:nvPr/>
            </p:nvCxnSpPr>
            <p:spPr>
              <a:xfrm flipH="1">
                <a:off x="6875113" y="2132173"/>
                <a:ext cx="13654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65" name="Straight Connector 1064"/>
          <p:cNvCxnSpPr/>
          <p:nvPr/>
        </p:nvCxnSpPr>
        <p:spPr>
          <a:xfrm flipH="1">
            <a:off x="3989388" y="4705350"/>
            <a:ext cx="357187" cy="495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6" name="Straight Connector 1065"/>
          <p:cNvCxnSpPr>
            <a:stCxn id="1305" idx="2"/>
          </p:cNvCxnSpPr>
          <p:nvPr/>
        </p:nvCxnSpPr>
        <p:spPr>
          <a:xfrm flipH="1">
            <a:off x="4294188" y="4919663"/>
            <a:ext cx="203200" cy="485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7" name="Straight Connector 1066"/>
          <p:cNvCxnSpPr/>
          <p:nvPr/>
        </p:nvCxnSpPr>
        <p:spPr>
          <a:xfrm>
            <a:off x="4611688" y="4719638"/>
            <a:ext cx="58737" cy="4905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8" name="Straight Connector 1067"/>
          <p:cNvCxnSpPr>
            <a:endCxn id="1090" idx="0"/>
          </p:cNvCxnSpPr>
          <p:nvPr/>
        </p:nvCxnSpPr>
        <p:spPr>
          <a:xfrm>
            <a:off x="4751388" y="4743450"/>
            <a:ext cx="274637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842" name="Group 1068"/>
          <p:cNvGrpSpPr>
            <a:grpSpLocks/>
          </p:cNvGrpSpPr>
          <p:nvPr/>
        </p:nvGrpSpPr>
        <p:grpSpPr bwMode="auto">
          <a:xfrm>
            <a:off x="3724275" y="5200650"/>
            <a:ext cx="331788" cy="1030288"/>
            <a:chOff x="6240352" y="2055335"/>
            <a:chExt cx="771307" cy="1017716"/>
          </a:xfrm>
        </p:grpSpPr>
        <p:grpSp>
          <p:nvGrpSpPr>
            <p:cNvPr id="205333" name="Group 1246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1268" name="Rectangle 1267"/>
              <p:cNvSpPr/>
              <p:nvPr/>
            </p:nvSpPr>
            <p:spPr>
              <a:xfrm>
                <a:off x="6509397" y="3062521"/>
                <a:ext cx="447628" cy="74172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269" name="Straight Connector 1268"/>
              <p:cNvCxnSpPr/>
              <p:nvPr/>
            </p:nvCxnSpPr>
            <p:spPr>
              <a:xfrm flipV="1">
                <a:off x="6846611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0" name="Rectangle 1269"/>
              <p:cNvSpPr/>
              <p:nvPr/>
            </p:nvSpPr>
            <p:spPr>
              <a:xfrm>
                <a:off x="6476572" y="3071930"/>
                <a:ext cx="131304" cy="11604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271" name="Straight Connector 1270"/>
              <p:cNvCxnSpPr/>
              <p:nvPr/>
            </p:nvCxnSpPr>
            <p:spPr>
              <a:xfrm flipV="1">
                <a:off x="6395998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2" name="Rectangle 1271"/>
              <p:cNvSpPr/>
              <p:nvPr/>
            </p:nvSpPr>
            <p:spPr>
              <a:xfrm>
                <a:off x="6816769" y="3703885"/>
                <a:ext cx="131304" cy="11447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73" name="Rectangle 1272"/>
              <p:cNvSpPr/>
              <p:nvPr/>
            </p:nvSpPr>
            <p:spPr>
              <a:xfrm>
                <a:off x="6404951" y="3158176"/>
                <a:ext cx="444643" cy="7417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274" name="Straight Connector 1273"/>
              <p:cNvCxnSpPr/>
              <p:nvPr/>
            </p:nvCxnSpPr>
            <p:spPr>
              <a:xfrm flipV="1">
                <a:off x="6846611" y="3804246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361" name="Group 1274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303" name="Straight Connector 1302"/>
                <p:cNvCxnSpPr/>
                <p:nvPr/>
              </p:nvCxnSpPr>
              <p:spPr>
                <a:xfrm flipV="1">
                  <a:off x="7028337" y="284645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4" name="Straight Connector 1303"/>
                <p:cNvCxnSpPr/>
                <p:nvPr/>
              </p:nvCxnSpPr>
              <p:spPr>
                <a:xfrm flipV="1">
                  <a:off x="6580709" y="2938972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62" name="Group 1275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301" name="Straight Connector 1300"/>
                <p:cNvCxnSpPr/>
                <p:nvPr/>
              </p:nvCxnSpPr>
              <p:spPr>
                <a:xfrm flipV="1">
                  <a:off x="7028817" y="284644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2" name="Straight Connector 1301"/>
                <p:cNvCxnSpPr/>
                <p:nvPr/>
              </p:nvCxnSpPr>
              <p:spPr>
                <a:xfrm flipV="1">
                  <a:off x="6581189" y="2938969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63" name="Group 1276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99" name="Straight Connector 1298"/>
                <p:cNvCxnSpPr/>
                <p:nvPr/>
              </p:nvCxnSpPr>
              <p:spPr>
                <a:xfrm flipV="1">
                  <a:off x="7026313" y="2846446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0" name="Straight Connector 1299"/>
                <p:cNvCxnSpPr/>
                <p:nvPr/>
              </p:nvCxnSpPr>
              <p:spPr>
                <a:xfrm flipV="1">
                  <a:off x="6581670" y="2938966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64" name="Group 1277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97" name="Straight Connector 1296"/>
                <p:cNvCxnSpPr/>
                <p:nvPr/>
              </p:nvCxnSpPr>
              <p:spPr>
                <a:xfrm flipV="1">
                  <a:off x="7026792" y="2846445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8" name="Straight Connector 1297"/>
                <p:cNvCxnSpPr/>
                <p:nvPr/>
              </p:nvCxnSpPr>
              <p:spPr>
                <a:xfrm flipV="1">
                  <a:off x="6582149" y="2938964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65" name="Group 1278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95" name="Straight Connector 1294"/>
                <p:cNvCxnSpPr/>
                <p:nvPr/>
              </p:nvCxnSpPr>
              <p:spPr>
                <a:xfrm flipV="1">
                  <a:off x="7027272" y="284644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6" name="Straight Connector 1295"/>
                <p:cNvCxnSpPr/>
                <p:nvPr/>
              </p:nvCxnSpPr>
              <p:spPr>
                <a:xfrm flipV="1">
                  <a:off x="6582629" y="2938961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66" name="Group 1279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93" name="Straight Connector 1292"/>
                <p:cNvCxnSpPr/>
                <p:nvPr/>
              </p:nvCxnSpPr>
              <p:spPr>
                <a:xfrm flipV="1">
                  <a:off x="7027753" y="2846440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4" name="Straight Connector 1293"/>
                <p:cNvCxnSpPr/>
                <p:nvPr/>
              </p:nvCxnSpPr>
              <p:spPr>
                <a:xfrm flipV="1">
                  <a:off x="6583110" y="2938959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67" name="Group 1280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91" name="Straight Connector 1290"/>
                <p:cNvCxnSpPr/>
                <p:nvPr/>
              </p:nvCxnSpPr>
              <p:spPr>
                <a:xfrm flipV="1">
                  <a:off x="7028232" y="2846437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2" name="Straight Connector 1291"/>
                <p:cNvCxnSpPr/>
                <p:nvPr/>
              </p:nvCxnSpPr>
              <p:spPr>
                <a:xfrm flipV="1">
                  <a:off x="6580604" y="2938956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68" name="Group 1281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89" name="Straight Connector 1288"/>
                <p:cNvCxnSpPr/>
                <p:nvPr/>
              </p:nvCxnSpPr>
              <p:spPr>
                <a:xfrm flipV="1">
                  <a:off x="7028711" y="2846434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0" name="Straight Connector 1289"/>
                <p:cNvCxnSpPr/>
                <p:nvPr/>
              </p:nvCxnSpPr>
              <p:spPr>
                <a:xfrm flipV="1">
                  <a:off x="6581083" y="2938953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69" name="Group 1282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87" name="Straight Connector 1286"/>
                <p:cNvCxnSpPr/>
                <p:nvPr/>
              </p:nvCxnSpPr>
              <p:spPr>
                <a:xfrm flipV="1">
                  <a:off x="7026209" y="2846432"/>
                  <a:ext cx="107431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8" name="Straight Connector 1287"/>
                <p:cNvCxnSpPr/>
                <p:nvPr/>
              </p:nvCxnSpPr>
              <p:spPr>
                <a:xfrm flipV="1">
                  <a:off x="6581565" y="2938951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70" name="Group 1283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85" name="Straight Connector 1284"/>
                <p:cNvCxnSpPr/>
                <p:nvPr/>
              </p:nvCxnSpPr>
              <p:spPr>
                <a:xfrm flipV="1">
                  <a:off x="7026689" y="284642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6" name="Straight Connector 1285"/>
                <p:cNvCxnSpPr/>
                <p:nvPr/>
              </p:nvCxnSpPr>
              <p:spPr>
                <a:xfrm flipV="1">
                  <a:off x="6582044" y="2938948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5334" name="Group 1247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5335" name="Group 1248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1263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6" y="2996368"/>
                  <a:ext cx="549876" cy="64294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64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6" y="2921098"/>
                  <a:ext cx="675352" cy="7840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65" name="Freeform 190"/>
                <p:cNvSpPr>
                  <a:spLocks/>
                </p:cNvSpPr>
                <p:nvPr/>
              </p:nvSpPr>
              <p:spPr bwMode="auto">
                <a:xfrm>
                  <a:off x="5968754" y="2922667"/>
                  <a:ext cx="125475" cy="137995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66" name="Freeform 191"/>
                <p:cNvSpPr>
                  <a:spLocks/>
                </p:cNvSpPr>
                <p:nvPr/>
              </p:nvSpPr>
              <p:spPr bwMode="auto">
                <a:xfrm>
                  <a:off x="5500065" y="2936779"/>
                  <a:ext cx="524044" cy="45476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67" name="Freeform 192"/>
                <p:cNvSpPr>
                  <a:spLocks/>
                </p:cNvSpPr>
                <p:nvPr/>
              </p:nvSpPr>
              <p:spPr bwMode="auto">
                <a:xfrm>
                  <a:off x="5621851" y="2933643"/>
                  <a:ext cx="302617" cy="53316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250" name="Straight Connector 1249"/>
              <p:cNvCxnSpPr/>
              <p:nvPr/>
            </p:nvCxnSpPr>
            <p:spPr>
              <a:xfrm flipH="1">
                <a:off x="6996897" y="2124333"/>
                <a:ext cx="11070" cy="8452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1" name="Straight Connector 1250"/>
              <p:cNvCxnSpPr/>
              <p:nvPr/>
            </p:nvCxnSpPr>
            <p:spPr>
              <a:xfrm>
                <a:off x="6875111" y="2304668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2" name="Straight Connector 1251"/>
              <p:cNvCxnSpPr/>
              <p:nvPr/>
            </p:nvCxnSpPr>
            <p:spPr>
              <a:xfrm>
                <a:off x="6871422" y="236896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3" name="Straight Connector 1252"/>
              <p:cNvCxnSpPr/>
              <p:nvPr/>
            </p:nvCxnSpPr>
            <p:spPr>
              <a:xfrm>
                <a:off x="6871422" y="244423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4" name="Straight Connector 1253"/>
              <p:cNvCxnSpPr/>
              <p:nvPr/>
            </p:nvCxnSpPr>
            <p:spPr>
              <a:xfrm>
                <a:off x="6867730" y="2508525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5" name="Straight Connector 1254"/>
              <p:cNvCxnSpPr/>
              <p:nvPr/>
            </p:nvCxnSpPr>
            <p:spPr>
              <a:xfrm>
                <a:off x="6864041" y="2569681"/>
                <a:ext cx="14023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6" name="Straight Connector 1255"/>
              <p:cNvCxnSpPr/>
              <p:nvPr/>
            </p:nvCxnSpPr>
            <p:spPr>
              <a:xfrm>
                <a:off x="6864041" y="263867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7" name="Straight Connector 1256"/>
              <p:cNvCxnSpPr/>
              <p:nvPr/>
            </p:nvCxnSpPr>
            <p:spPr>
              <a:xfrm>
                <a:off x="6860349" y="2706109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8" name="Straight Connector 1257"/>
              <p:cNvCxnSpPr/>
              <p:nvPr/>
            </p:nvCxnSpPr>
            <p:spPr>
              <a:xfrm>
                <a:off x="6867730" y="2775107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9" name="Straight Connector 1258"/>
              <p:cNvCxnSpPr/>
              <p:nvPr/>
            </p:nvCxnSpPr>
            <p:spPr>
              <a:xfrm>
                <a:off x="6871422" y="2842536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0" name="Straight Connector 1259"/>
              <p:cNvCxnSpPr/>
              <p:nvPr/>
            </p:nvCxnSpPr>
            <p:spPr>
              <a:xfrm>
                <a:off x="6871422" y="2911533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1" name="Straight Connector 1260"/>
              <p:cNvCxnSpPr/>
              <p:nvPr/>
            </p:nvCxnSpPr>
            <p:spPr>
              <a:xfrm>
                <a:off x="6875111" y="2975827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2" name="Straight Connector 1261"/>
              <p:cNvCxnSpPr/>
              <p:nvPr/>
            </p:nvCxnSpPr>
            <p:spPr>
              <a:xfrm flipH="1">
                <a:off x="6875111" y="2132174"/>
                <a:ext cx="136548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4843" name="Group 1069"/>
          <p:cNvGrpSpPr>
            <a:grpSpLocks/>
          </p:cNvGrpSpPr>
          <p:nvPr/>
        </p:nvGrpSpPr>
        <p:grpSpPr bwMode="auto">
          <a:xfrm>
            <a:off x="4110038" y="5200650"/>
            <a:ext cx="331787" cy="1030288"/>
            <a:chOff x="6240352" y="2055335"/>
            <a:chExt cx="771307" cy="1017716"/>
          </a:xfrm>
        </p:grpSpPr>
        <p:grpSp>
          <p:nvGrpSpPr>
            <p:cNvPr id="205275" name="Group 1188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1210" name="Rectangle 1209"/>
              <p:cNvSpPr/>
              <p:nvPr/>
            </p:nvSpPr>
            <p:spPr>
              <a:xfrm>
                <a:off x="6509397" y="3062521"/>
                <a:ext cx="447629" cy="74172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211" name="Straight Connector 1210"/>
              <p:cNvCxnSpPr/>
              <p:nvPr/>
            </p:nvCxnSpPr>
            <p:spPr>
              <a:xfrm flipV="1">
                <a:off x="6846611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2" name="Rectangle 1211"/>
              <p:cNvSpPr/>
              <p:nvPr/>
            </p:nvSpPr>
            <p:spPr>
              <a:xfrm>
                <a:off x="6476570" y="3071930"/>
                <a:ext cx="131305" cy="11604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213" name="Straight Connector 1212"/>
              <p:cNvCxnSpPr/>
              <p:nvPr/>
            </p:nvCxnSpPr>
            <p:spPr>
              <a:xfrm flipV="1">
                <a:off x="6395998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4" name="Rectangle 1213"/>
              <p:cNvSpPr/>
              <p:nvPr/>
            </p:nvSpPr>
            <p:spPr>
              <a:xfrm>
                <a:off x="6816769" y="3703885"/>
                <a:ext cx="131305" cy="11447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15" name="Rectangle 1214"/>
              <p:cNvSpPr/>
              <p:nvPr/>
            </p:nvSpPr>
            <p:spPr>
              <a:xfrm>
                <a:off x="6404950" y="3158176"/>
                <a:ext cx="444646" cy="7417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216" name="Straight Connector 1215"/>
              <p:cNvCxnSpPr/>
              <p:nvPr/>
            </p:nvCxnSpPr>
            <p:spPr>
              <a:xfrm flipV="1">
                <a:off x="6846611" y="3804246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303" name="Group 1216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45" name="Straight Connector 1244"/>
                <p:cNvCxnSpPr/>
                <p:nvPr/>
              </p:nvCxnSpPr>
              <p:spPr>
                <a:xfrm flipV="1">
                  <a:off x="7028337" y="284645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6" name="Straight Connector 1245"/>
                <p:cNvCxnSpPr/>
                <p:nvPr/>
              </p:nvCxnSpPr>
              <p:spPr>
                <a:xfrm flipV="1">
                  <a:off x="6580707" y="2938972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04" name="Group 1217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43" name="Straight Connector 1242"/>
                <p:cNvCxnSpPr/>
                <p:nvPr/>
              </p:nvCxnSpPr>
              <p:spPr>
                <a:xfrm flipV="1">
                  <a:off x="7028816" y="284644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4" name="Straight Connector 1243"/>
                <p:cNvCxnSpPr/>
                <p:nvPr/>
              </p:nvCxnSpPr>
              <p:spPr>
                <a:xfrm flipV="1">
                  <a:off x="6581187" y="2938969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05" name="Group 1218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41" name="Straight Connector 1240"/>
                <p:cNvCxnSpPr/>
                <p:nvPr/>
              </p:nvCxnSpPr>
              <p:spPr>
                <a:xfrm flipV="1">
                  <a:off x="7026314" y="2846446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2" name="Straight Connector 1241"/>
                <p:cNvCxnSpPr/>
                <p:nvPr/>
              </p:nvCxnSpPr>
              <p:spPr>
                <a:xfrm flipV="1">
                  <a:off x="6581668" y="2938966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06" name="Group 1219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39" name="Straight Connector 1238"/>
                <p:cNvCxnSpPr/>
                <p:nvPr/>
              </p:nvCxnSpPr>
              <p:spPr>
                <a:xfrm flipV="1">
                  <a:off x="7026794" y="2846445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0" name="Straight Connector 1239"/>
                <p:cNvCxnSpPr/>
                <p:nvPr/>
              </p:nvCxnSpPr>
              <p:spPr>
                <a:xfrm flipV="1">
                  <a:off x="6582147" y="2938964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07" name="Group 1220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37" name="Straight Connector 1236"/>
                <p:cNvCxnSpPr/>
                <p:nvPr/>
              </p:nvCxnSpPr>
              <p:spPr>
                <a:xfrm flipV="1">
                  <a:off x="7027273" y="284644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8" name="Straight Connector 1237"/>
                <p:cNvCxnSpPr/>
                <p:nvPr/>
              </p:nvCxnSpPr>
              <p:spPr>
                <a:xfrm flipV="1">
                  <a:off x="6582627" y="2938961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08" name="Group 1221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35" name="Straight Connector 1234"/>
                <p:cNvCxnSpPr/>
                <p:nvPr/>
              </p:nvCxnSpPr>
              <p:spPr>
                <a:xfrm flipV="1">
                  <a:off x="7027754" y="2846440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6" name="Straight Connector 1235"/>
                <p:cNvCxnSpPr/>
                <p:nvPr/>
              </p:nvCxnSpPr>
              <p:spPr>
                <a:xfrm flipV="1">
                  <a:off x="6583108" y="2938959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09" name="Group 1222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33" name="Straight Connector 1232"/>
                <p:cNvCxnSpPr/>
                <p:nvPr/>
              </p:nvCxnSpPr>
              <p:spPr>
                <a:xfrm flipV="1">
                  <a:off x="7028234" y="2846437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4" name="Straight Connector 1233"/>
                <p:cNvCxnSpPr/>
                <p:nvPr/>
              </p:nvCxnSpPr>
              <p:spPr>
                <a:xfrm flipV="1">
                  <a:off x="6580604" y="2938956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10" name="Group 1223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31" name="Straight Connector 1230"/>
                <p:cNvCxnSpPr/>
                <p:nvPr/>
              </p:nvCxnSpPr>
              <p:spPr>
                <a:xfrm flipV="1">
                  <a:off x="7028713" y="2846434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2" name="Straight Connector 1231"/>
                <p:cNvCxnSpPr/>
                <p:nvPr/>
              </p:nvCxnSpPr>
              <p:spPr>
                <a:xfrm flipV="1">
                  <a:off x="6581083" y="2938953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11" name="Group 1224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29" name="Straight Connector 1228"/>
                <p:cNvCxnSpPr/>
                <p:nvPr/>
              </p:nvCxnSpPr>
              <p:spPr>
                <a:xfrm flipV="1">
                  <a:off x="7026209" y="2846432"/>
                  <a:ext cx="107431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0" name="Straight Connector 1229"/>
                <p:cNvCxnSpPr/>
                <p:nvPr/>
              </p:nvCxnSpPr>
              <p:spPr>
                <a:xfrm flipV="1">
                  <a:off x="6581565" y="2938951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12" name="Group 1225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27" name="Straight Connector 1226"/>
                <p:cNvCxnSpPr/>
                <p:nvPr/>
              </p:nvCxnSpPr>
              <p:spPr>
                <a:xfrm flipV="1">
                  <a:off x="7026688" y="284642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8" name="Straight Connector 1227"/>
                <p:cNvCxnSpPr/>
                <p:nvPr/>
              </p:nvCxnSpPr>
              <p:spPr>
                <a:xfrm flipV="1">
                  <a:off x="6582044" y="2938948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5276" name="Group 1189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5277" name="Group 1190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1205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3" y="2996368"/>
                  <a:ext cx="549881" cy="64294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06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3" y="2921098"/>
                  <a:ext cx="675356" cy="7840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07" name="Freeform 190"/>
                <p:cNvSpPr>
                  <a:spLocks/>
                </p:cNvSpPr>
                <p:nvPr/>
              </p:nvSpPr>
              <p:spPr bwMode="auto">
                <a:xfrm>
                  <a:off x="5968753" y="2922667"/>
                  <a:ext cx="125476" cy="137995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08" name="Freeform 191"/>
                <p:cNvSpPr>
                  <a:spLocks/>
                </p:cNvSpPr>
                <p:nvPr/>
              </p:nvSpPr>
              <p:spPr bwMode="auto">
                <a:xfrm>
                  <a:off x="5500065" y="2936779"/>
                  <a:ext cx="524046" cy="45476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09" name="Freeform 192"/>
                <p:cNvSpPr>
                  <a:spLocks/>
                </p:cNvSpPr>
                <p:nvPr/>
              </p:nvSpPr>
              <p:spPr bwMode="auto">
                <a:xfrm>
                  <a:off x="5621849" y="2933643"/>
                  <a:ext cx="302618" cy="53316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192" name="Straight Connector 1191"/>
              <p:cNvCxnSpPr/>
              <p:nvPr/>
            </p:nvCxnSpPr>
            <p:spPr>
              <a:xfrm flipH="1">
                <a:off x="6996897" y="2124333"/>
                <a:ext cx="11073" cy="8452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3" name="Straight Connector 1192"/>
              <p:cNvCxnSpPr/>
              <p:nvPr/>
            </p:nvCxnSpPr>
            <p:spPr>
              <a:xfrm>
                <a:off x="6875113" y="2304668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4" name="Straight Connector 1193"/>
              <p:cNvCxnSpPr/>
              <p:nvPr/>
            </p:nvCxnSpPr>
            <p:spPr>
              <a:xfrm>
                <a:off x="6871421" y="2368961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5" name="Straight Connector 1194"/>
              <p:cNvCxnSpPr/>
              <p:nvPr/>
            </p:nvCxnSpPr>
            <p:spPr>
              <a:xfrm>
                <a:off x="6871421" y="2444231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6" name="Straight Connector 1195"/>
              <p:cNvCxnSpPr/>
              <p:nvPr/>
            </p:nvCxnSpPr>
            <p:spPr>
              <a:xfrm>
                <a:off x="6867732" y="2508525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7" name="Straight Connector 1196"/>
              <p:cNvCxnSpPr/>
              <p:nvPr/>
            </p:nvCxnSpPr>
            <p:spPr>
              <a:xfrm>
                <a:off x="6864040" y="2569681"/>
                <a:ext cx="14023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8" name="Straight Connector 1197"/>
              <p:cNvCxnSpPr/>
              <p:nvPr/>
            </p:nvCxnSpPr>
            <p:spPr>
              <a:xfrm>
                <a:off x="6864040" y="2638679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9" name="Straight Connector 1198"/>
              <p:cNvCxnSpPr/>
              <p:nvPr/>
            </p:nvCxnSpPr>
            <p:spPr>
              <a:xfrm>
                <a:off x="6860351" y="270610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0" name="Straight Connector 1199"/>
              <p:cNvCxnSpPr/>
              <p:nvPr/>
            </p:nvCxnSpPr>
            <p:spPr>
              <a:xfrm>
                <a:off x="6867732" y="2775107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1" name="Straight Connector 1200"/>
              <p:cNvCxnSpPr/>
              <p:nvPr/>
            </p:nvCxnSpPr>
            <p:spPr>
              <a:xfrm>
                <a:off x="6871421" y="2842536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2" name="Straight Connector 1201"/>
              <p:cNvCxnSpPr/>
              <p:nvPr/>
            </p:nvCxnSpPr>
            <p:spPr>
              <a:xfrm>
                <a:off x="6871421" y="2911533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3" name="Straight Connector 1202"/>
              <p:cNvCxnSpPr/>
              <p:nvPr/>
            </p:nvCxnSpPr>
            <p:spPr>
              <a:xfrm>
                <a:off x="6875113" y="2975827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4" name="Straight Connector 1203"/>
              <p:cNvCxnSpPr/>
              <p:nvPr/>
            </p:nvCxnSpPr>
            <p:spPr>
              <a:xfrm flipH="1">
                <a:off x="6875113" y="2132174"/>
                <a:ext cx="13654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4844" name="Group 1070"/>
          <p:cNvGrpSpPr>
            <a:grpSpLocks/>
          </p:cNvGrpSpPr>
          <p:nvPr/>
        </p:nvGrpSpPr>
        <p:grpSpPr bwMode="auto">
          <a:xfrm>
            <a:off x="4486275" y="5200650"/>
            <a:ext cx="331788" cy="1030288"/>
            <a:chOff x="6240352" y="2055335"/>
            <a:chExt cx="771307" cy="1017716"/>
          </a:xfrm>
        </p:grpSpPr>
        <p:grpSp>
          <p:nvGrpSpPr>
            <p:cNvPr id="205217" name="Group 1130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1152" name="Rectangle 1151"/>
              <p:cNvSpPr/>
              <p:nvPr/>
            </p:nvSpPr>
            <p:spPr>
              <a:xfrm>
                <a:off x="6509397" y="3062521"/>
                <a:ext cx="447628" cy="74172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153" name="Straight Connector 1152"/>
              <p:cNvCxnSpPr/>
              <p:nvPr/>
            </p:nvCxnSpPr>
            <p:spPr>
              <a:xfrm flipV="1">
                <a:off x="6846611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4" name="Rectangle 1153"/>
              <p:cNvSpPr/>
              <p:nvPr/>
            </p:nvSpPr>
            <p:spPr>
              <a:xfrm>
                <a:off x="6476572" y="3071930"/>
                <a:ext cx="131304" cy="11604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155" name="Straight Connector 1154"/>
              <p:cNvCxnSpPr/>
              <p:nvPr/>
            </p:nvCxnSpPr>
            <p:spPr>
              <a:xfrm flipV="1">
                <a:off x="6395998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6" name="Rectangle 1155"/>
              <p:cNvSpPr/>
              <p:nvPr/>
            </p:nvSpPr>
            <p:spPr>
              <a:xfrm>
                <a:off x="6816769" y="3703885"/>
                <a:ext cx="131304" cy="11447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57" name="Rectangle 1156"/>
              <p:cNvSpPr/>
              <p:nvPr/>
            </p:nvSpPr>
            <p:spPr>
              <a:xfrm>
                <a:off x="6404951" y="3158176"/>
                <a:ext cx="444643" cy="7417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158" name="Straight Connector 1157"/>
              <p:cNvCxnSpPr/>
              <p:nvPr/>
            </p:nvCxnSpPr>
            <p:spPr>
              <a:xfrm flipV="1">
                <a:off x="6846611" y="3804246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245" name="Group 1158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87" name="Straight Connector 1186"/>
                <p:cNvCxnSpPr/>
                <p:nvPr/>
              </p:nvCxnSpPr>
              <p:spPr>
                <a:xfrm flipV="1">
                  <a:off x="7028337" y="284645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8" name="Straight Connector 1187"/>
                <p:cNvCxnSpPr/>
                <p:nvPr/>
              </p:nvCxnSpPr>
              <p:spPr>
                <a:xfrm flipV="1">
                  <a:off x="6580709" y="2938972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246" name="Group 1159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85" name="Straight Connector 1184"/>
                <p:cNvCxnSpPr/>
                <p:nvPr/>
              </p:nvCxnSpPr>
              <p:spPr>
                <a:xfrm flipV="1">
                  <a:off x="7028817" y="284644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6" name="Straight Connector 1185"/>
                <p:cNvCxnSpPr/>
                <p:nvPr/>
              </p:nvCxnSpPr>
              <p:spPr>
                <a:xfrm flipV="1">
                  <a:off x="6581189" y="2938969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247" name="Group 1160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83" name="Straight Connector 1182"/>
                <p:cNvCxnSpPr/>
                <p:nvPr/>
              </p:nvCxnSpPr>
              <p:spPr>
                <a:xfrm flipV="1">
                  <a:off x="7026313" y="2846446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4" name="Straight Connector 1183"/>
                <p:cNvCxnSpPr/>
                <p:nvPr/>
              </p:nvCxnSpPr>
              <p:spPr>
                <a:xfrm flipV="1">
                  <a:off x="6581670" y="2938966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248" name="Group 1161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81" name="Straight Connector 1180"/>
                <p:cNvCxnSpPr/>
                <p:nvPr/>
              </p:nvCxnSpPr>
              <p:spPr>
                <a:xfrm flipV="1">
                  <a:off x="7026792" y="2846445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2" name="Straight Connector 1181"/>
                <p:cNvCxnSpPr/>
                <p:nvPr/>
              </p:nvCxnSpPr>
              <p:spPr>
                <a:xfrm flipV="1">
                  <a:off x="6582149" y="2938964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249" name="Group 1162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79" name="Straight Connector 1178"/>
                <p:cNvCxnSpPr/>
                <p:nvPr/>
              </p:nvCxnSpPr>
              <p:spPr>
                <a:xfrm flipV="1">
                  <a:off x="7027272" y="284644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0" name="Straight Connector 1179"/>
                <p:cNvCxnSpPr/>
                <p:nvPr/>
              </p:nvCxnSpPr>
              <p:spPr>
                <a:xfrm flipV="1">
                  <a:off x="6582629" y="2938961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250" name="Group 1163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77" name="Straight Connector 1176"/>
                <p:cNvCxnSpPr/>
                <p:nvPr/>
              </p:nvCxnSpPr>
              <p:spPr>
                <a:xfrm flipV="1">
                  <a:off x="7027753" y="2846440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8" name="Straight Connector 1177"/>
                <p:cNvCxnSpPr/>
                <p:nvPr/>
              </p:nvCxnSpPr>
              <p:spPr>
                <a:xfrm flipV="1">
                  <a:off x="6583110" y="2938959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251" name="Group 1164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75" name="Straight Connector 1174"/>
                <p:cNvCxnSpPr/>
                <p:nvPr/>
              </p:nvCxnSpPr>
              <p:spPr>
                <a:xfrm flipV="1">
                  <a:off x="7028232" y="2846437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6" name="Straight Connector 1175"/>
                <p:cNvCxnSpPr/>
                <p:nvPr/>
              </p:nvCxnSpPr>
              <p:spPr>
                <a:xfrm flipV="1">
                  <a:off x="6580604" y="2938956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252" name="Group 1165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73" name="Straight Connector 1172"/>
                <p:cNvCxnSpPr/>
                <p:nvPr/>
              </p:nvCxnSpPr>
              <p:spPr>
                <a:xfrm flipV="1">
                  <a:off x="7028711" y="2846434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4" name="Straight Connector 1173"/>
                <p:cNvCxnSpPr/>
                <p:nvPr/>
              </p:nvCxnSpPr>
              <p:spPr>
                <a:xfrm flipV="1">
                  <a:off x="6581083" y="2938953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253" name="Group 1166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71" name="Straight Connector 1170"/>
                <p:cNvCxnSpPr/>
                <p:nvPr/>
              </p:nvCxnSpPr>
              <p:spPr>
                <a:xfrm flipV="1">
                  <a:off x="7026209" y="2846432"/>
                  <a:ext cx="107431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2" name="Straight Connector 1171"/>
                <p:cNvCxnSpPr/>
                <p:nvPr/>
              </p:nvCxnSpPr>
              <p:spPr>
                <a:xfrm flipV="1">
                  <a:off x="6581565" y="2938951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254" name="Group 1167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69" name="Straight Connector 1168"/>
                <p:cNvCxnSpPr/>
                <p:nvPr/>
              </p:nvCxnSpPr>
              <p:spPr>
                <a:xfrm flipV="1">
                  <a:off x="7026689" y="284642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0" name="Straight Connector 1169"/>
                <p:cNvCxnSpPr/>
                <p:nvPr/>
              </p:nvCxnSpPr>
              <p:spPr>
                <a:xfrm flipV="1">
                  <a:off x="6582044" y="2938948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5218" name="Group 1131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5219" name="Group 1132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1147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6" y="2996368"/>
                  <a:ext cx="549876" cy="64294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148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6" y="2921098"/>
                  <a:ext cx="675352" cy="7840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149" name="Freeform 190"/>
                <p:cNvSpPr>
                  <a:spLocks/>
                </p:cNvSpPr>
                <p:nvPr/>
              </p:nvSpPr>
              <p:spPr bwMode="auto">
                <a:xfrm>
                  <a:off x="5968754" y="2922667"/>
                  <a:ext cx="125475" cy="137995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150" name="Freeform 191"/>
                <p:cNvSpPr>
                  <a:spLocks/>
                </p:cNvSpPr>
                <p:nvPr/>
              </p:nvSpPr>
              <p:spPr bwMode="auto">
                <a:xfrm>
                  <a:off x="5500065" y="2936779"/>
                  <a:ext cx="524044" cy="45476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151" name="Freeform 192"/>
                <p:cNvSpPr>
                  <a:spLocks/>
                </p:cNvSpPr>
                <p:nvPr/>
              </p:nvSpPr>
              <p:spPr bwMode="auto">
                <a:xfrm>
                  <a:off x="5621851" y="2933643"/>
                  <a:ext cx="302617" cy="53316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134" name="Straight Connector 1133"/>
              <p:cNvCxnSpPr/>
              <p:nvPr/>
            </p:nvCxnSpPr>
            <p:spPr>
              <a:xfrm flipH="1">
                <a:off x="6996897" y="2124333"/>
                <a:ext cx="11070" cy="8452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5" name="Straight Connector 1134"/>
              <p:cNvCxnSpPr/>
              <p:nvPr/>
            </p:nvCxnSpPr>
            <p:spPr>
              <a:xfrm>
                <a:off x="6875111" y="2304668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6" name="Straight Connector 1135"/>
              <p:cNvCxnSpPr/>
              <p:nvPr/>
            </p:nvCxnSpPr>
            <p:spPr>
              <a:xfrm>
                <a:off x="6871422" y="236896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7" name="Straight Connector 1136"/>
              <p:cNvCxnSpPr/>
              <p:nvPr/>
            </p:nvCxnSpPr>
            <p:spPr>
              <a:xfrm>
                <a:off x="6871422" y="244423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8" name="Straight Connector 1137"/>
              <p:cNvCxnSpPr/>
              <p:nvPr/>
            </p:nvCxnSpPr>
            <p:spPr>
              <a:xfrm>
                <a:off x="6867730" y="2508525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9" name="Straight Connector 1138"/>
              <p:cNvCxnSpPr/>
              <p:nvPr/>
            </p:nvCxnSpPr>
            <p:spPr>
              <a:xfrm>
                <a:off x="6864041" y="2569681"/>
                <a:ext cx="14023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0" name="Straight Connector 1139"/>
              <p:cNvCxnSpPr/>
              <p:nvPr/>
            </p:nvCxnSpPr>
            <p:spPr>
              <a:xfrm>
                <a:off x="6864041" y="263867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1" name="Straight Connector 1140"/>
              <p:cNvCxnSpPr/>
              <p:nvPr/>
            </p:nvCxnSpPr>
            <p:spPr>
              <a:xfrm>
                <a:off x="6860349" y="2706109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2" name="Straight Connector 1141"/>
              <p:cNvCxnSpPr/>
              <p:nvPr/>
            </p:nvCxnSpPr>
            <p:spPr>
              <a:xfrm>
                <a:off x="6867730" y="2775107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3" name="Straight Connector 1142"/>
              <p:cNvCxnSpPr/>
              <p:nvPr/>
            </p:nvCxnSpPr>
            <p:spPr>
              <a:xfrm>
                <a:off x="6871422" y="2842536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4" name="Straight Connector 1143"/>
              <p:cNvCxnSpPr/>
              <p:nvPr/>
            </p:nvCxnSpPr>
            <p:spPr>
              <a:xfrm>
                <a:off x="6871422" y="2911533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5" name="Straight Connector 1144"/>
              <p:cNvCxnSpPr/>
              <p:nvPr/>
            </p:nvCxnSpPr>
            <p:spPr>
              <a:xfrm>
                <a:off x="6875111" y="2975827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6" name="Straight Connector 1145"/>
              <p:cNvCxnSpPr/>
              <p:nvPr/>
            </p:nvCxnSpPr>
            <p:spPr>
              <a:xfrm flipH="1">
                <a:off x="6875111" y="2132174"/>
                <a:ext cx="136548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4845" name="Group 1071"/>
          <p:cNvGrpSpPr>
            <a:grpSpLocks/>
          </p:cNvGrpSpPr>
          <p:nvPr/>
        </p:nvGrpSpPr>
        <p:grpSpPr bwMode="auto">
          <a:xfrm>
            <a:off x="4864100" y="5200650"/>
            <a:ext cx="330200" cy="1030288"/>
            <a:chOff x="6240352" y="2055335"/>
            <a:chExt cx="771307" cy="1017716"/>
          </a:xfrm>
        </p:grpSpPr>
        <p:grpSp>
          <p:nvGrpSpPr>
            <p:cNvPr id="205159" name="Group 1072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1094" name="Rectangle 1093"/>
              <p:cNvSpPr/>
              <p:nvPr/>
            </p:nvSpPr>
            <p:spPr>
              <a:xfrm>
                <a:off x="6509942" y="3062521"/>
                <a:ext cx="446783" cy="74172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095" name="Straight Connector 1094"/>
              <p:cNvCxnSpPr/>
              <p:nvPr/>
            </p:nvCxnSpPr>
            <p:spPr>
              <a:xfrm flipV="1">
                <a:off x="6845779" y="3062521"/>
                <a:ext cx="113944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6" name="Rectangle 1095"/>
              <p:cNvSpPr/>
              <p:nvPr/>
            </p:nvSpPr>
            <p:spPr>
              <a:xfrm>
                <a:off x="6476959" y="3071930"/>
                <a:ext cx="131936" cy="11604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097" name="Straight Connector 1096"/>
              <p:cNvCxnSpPr/>
              <p:nvPr/>
            </p:nvCxnSpPr>
            <p:spPr>
              <a:xfrm flipV="1">
                <a:off x="6395998" y="3062521"/>
                <a:ext cx="113944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8" name="Rectangle 1097"/>
              <p:cNvSpPr/>
              <p:nvPr/>
            </p:nvSpPr>
            <p:spPr>
              <a:xfrm>
                <a:off x="6815793" y="3703885"/>
                <a:ext cx="131936" cy="11447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99" name="Rectangle 1098"/>
              <p:cNvSpPr/>
              <p:nvPr/>
            </p:nvSpPr>
            <p:spPr>
              <a:xfrm>
                <a:off x="6404995" y="3158176"/>
                <a:ext cx="443783" cy="7417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100" name="Straight Connector 1099"/>
              <p:cNvCxnSpPr/>
              <p:nvPr/>
            </p:nvCxnSpPr>
            <p:spPr>
              <a:xfrm flipV="1">
                <a:off x="6848778" y="3804246"/>
                <a:ext cx="110945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187" name="Group 1100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29" name="Straight Connector 1128"/>
                <p:cNvCxnSpPr/>
                <p:nvPr/>
              </p:nvCxnSpPr>
              <p:spPr>
                <a:xfrm flipV="1">
                  <a:off x="7027504" y="2846452"/>
                  <a:ext cx="113944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0" name="Straight Connector 1129"/>
                <p:cNvCxnSpPr/>
                <p:nvPr/>
              </p:nvCxnSpPr>
              <p:spPr>
                <a:xfrm flipV="1">
                  <a:off x="6580724" y="2938972"/>
                  <a:ext cx="45277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88" name="Group 1101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27" name="Straight Connector 1126"/>
                <p:cNvCxnSpPr/>
                <p:nvPr/>
              </p:nvCxnSpPr>
              <p:spPr>
                <a:xfrm flipV="1">
                  <a:off x="7027984" y="2846449"/>
                  <a:ext cx="113944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8" name="Straight Connector 1127"/>
                <p:cNvCxnSpPr/>
                <p:nvPr/>
              </p:nvCxnSpPr>
              <p:spPr>
                <a:xfrm flipV="1">
                  <a:off x="6581203" y="2938969"/>
                  <a:ext cx="45277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89" name="Group 1102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25" name="Straight Connector 1124"/>
                <p:cNvCxnSpPr/>
                <p:nvPr/>
              </p:nvCxnSpPr>
              <p:spPr>
                <a:xfrm flipV="1">
                  <a:off x="7028464" y="2846446"/>
                  <a:ext cx="104950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6" name="Straight Connector 1125"/>
                <p:cNvCxnSpPr/>
                <p:nvPr/>
              </p:nvCxnSpPr>
              <p:spPr>
                <a:xfrm flipV="1">
                  <a:off x="6581683" y="2938966"/>
                  <a:ext cx="45277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90" name="Group 1103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23" name="Straight Connector 1122"/>
                <p:cNvCxnSpPr/>
                <p:nvPr/>
              </p:nvCxnSpPr>
              <p:spPr>
                <a:xfrm flipV="1">
                  <a:off x="7028943" y="2846445"/>
                  <a:ext cx="110947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4" name="Straight Connector 1123"/>
                <p:cNvCxnSpPr/>
                <p:nvPr/>
              </p:nvCxnSpPr>
              <p:spPr>
                <a:xfrm flipV="1">
                  <a:off x="6582163" y="2938964"/>
                  <a:ext cx="45277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91" name="Group 1104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21" name="Straight Connector 1120"/>
                <p:cNvCxnSpPr/>
                <p:nvPr/>
              </p:nvCxnSpPr>
              <p:spPr>
                <a:xfrm flipV="1">
                  <a:off x="7029423" y="2846442"/>
                  <a:ext cx="110947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2" name="Straight Connector 1121"/>
                <p:cNvCxnSpPr/>
                <p:nvPr/>
              </p:nvCxnSpPr>
              <p:spPr>
                <a:xfrm flipV="1">
                  <a:off x="6582643" y="2938961"/>
                  <a:ext cx="45277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92" name="Group 1105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19" name="Straight Connector 1118"/>
                <p:cNvCxnSpPr/>
                <p:nvPr/>
              </p:nvCxnSpPr>
              <p:spPr>
                <a:xfrm flipV="1">
                  <a:off x="7029905" y="2846440"/>
                  <a:ext cx="110947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0" name="Straight Connector 1119"/>
                <p:cNvCxnSpPr/>
                <p:nvPr/>
              </p:nvCxnSpPr>
              <p:spPr>
                <a:xfrm flipV="1">
                  <a:off x="6583124" y="2938959"/>
                  <a:ext cx="45277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93" name="Group 1106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17" name="Straight Connector 1116"/>
                <p:cNvCxnSpPr/>
                <p:nvPr/>
              </p:nvCxnSpPr>
              <p:spPr>
                <a:xfrm flipV="1">
                  <a:off x="7027387" y="2846437"/>
                  <a:ext cx="113944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8" name="Straight Connector 1117"/>
                <p:cNvCxnSpPr/>
                <p:nvPr/>
              </p:nvCxnSpPr>
              <p:spPr>
                <a:xfrm flipV="1">
                  <a:off x="6580605" y="2938956"/>
                  <a:ext cx="4527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94" name="Group 1107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15" name="Straight Connector 1114"/>
                <p:cNvCxnSpPr/>
                <p:nvPr/>
              </p:nvCxnSpPr>
              <p:spPr>
                <a:xfrm flipV="1">
                  <a:off x="7027867" y="2846434"/>
                  <a:ext cx="113944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6" name="Straight Connector 1115"/>
                <p:cNvCxnSpPr/>
                <p:nvPr/>
              </p:nvCxnSpPr>
              <p:spPr>
                <a:xfrm flipV="1">
                  <a:off x="6581084" y="2938953"/>
                  <a:ext cx="4527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95" name="Group 1108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13" name="Straight Connector 1112"/>
                <p:cNvCxnSpPr/>
                <p:nvPr/>
              </p:nvCxnSpPr>
              <p:spPr>
                <a:xfrm flipV="1">
                  <a:off x="7022349" y="2846432"/>
                  <a:ext cx="110945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4" name="Straight Connector 1113"/>
                <p:cNvCxnSpPr/>
                <p:nvPr/>
              </p:nvCxnSpPr>
              <p:spPr>
                <a:xfrm flipV="1">
                  <a:off x="6581564" y="2938951"/>
                  <a:ext cx="44678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96" name="Group 1109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11" name="Straight Connector 1110"/>
                <p:cNvCxnSpPr/>
                <p:nvPr/>
              </p:nvCxnSpPr>
              <p:spPr>
                <a:xfrm flipV="1">
                  <a:off x="7028826" y="2846429"/>
                  <a:ext cx="110945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2" name="Straight Connector 1111"/>
                <p:cNvCxnSpPr/>
                <p:nvPr/>
              </p:nvCxnSpPr>
              <p:spPr>
                <a:xfrm flipV="1">
                  <a:off x="6582044" y="2938948"/>
                  <a:ext cx="4527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5160" name="Group 1073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5161" name="Group 1074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1089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382" y="2996368"/>
                  <a:ext cx="548815" cy="64294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90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382" y="2921098"/>
                  <a:ext cx="674894" cy="7840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91" name="Freeform 190"/>
                <p:cNvSpPr>
                  <a:spLocks/>
                </p:cNvSpPr>
                <p:nvPr/>
              </p:nvSpPr>
              <p:spPr bwMode="auto">
                <a:xfrm>
                  <a:off x="5971613" y="2922667"/>
                  <a:ext cx="122370" cy="137995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92" name="Freeform 191"/>
                <p:cNvSpPr>
                  <a:spLocks/>
                </p:cNvSpPr>
                <p:nvPr/>
              </p:nvSpPr>
              <p:spPr bwMode="auto">
                <a:xfrm>
                  <a:off x="5500669" y="2936779"/>
                  <a:ext cx="522858" cy="45476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93" name="Freeform 192"/>
                <p:cNvSpPr>
                  <a:spLocks/>
                </p:cNvSpPr>
                <p:nvPr/>
              </p:nvSpPr>
              <p:spPr bwMode="auto">
                <a:xfrm>
                  <a:off x="5623041" y="2933643"/>
                  <a:ext cx="300364" cy="53316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076" name="Straight Connector 1075"/>
              <p:cNvCxnSpPr/>
              <p:nvPr/>
            </p:nvCxnSpPr>
            <p:spPr>
              <a:xfrm flipH="1">
                <a:off x="6996826" y="2124333"/>
                <a:ext cx="11126" cy="8452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7" name="Straight Connector 1076"/>
              <p:cNvCxnSpPr/>
              <p:nvPr/>
            </p:nvCxnSpPr>
            <p:spPr>
              <a:xfrm>
                <a:off x="6874457" y="2304668"/>
                <a:ext cx="1372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8" name="Straight Connector 1077"/>
              <p:cNvCxnSpPr/>
              <p:nvPr/>
            </p:nvCxnSpPr>
            <p:spPr>
              <a:xfrm>
                <a:off x="6870747" y="2368961"/>
                <a:ext cx="13720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9" name="Straight Connector 1078"/>
              <p:cNvCxnSpPr/>
              <p:nvPr/>
            </p:nvCxnSpPr>
            <p:spPr>
              <a:xfrm>
                <a:off x="6870747" y="2444231"/>
                <a:ext cx="13720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0" name="Straight Connector 1079"/>
              <p:cNvCxnSpPr/>
              <p:nvPr/>
            </p:nvCxnSpPr>
            <p:spPr>
              <a:xfrm>
                <a:off x="6867040" y="2508525"/>
                <a:ext cx="1372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1" name="Straight Connector 1080"/>
              <p:cNvCxnSpPr/>
              <p:nvPr/>
            </p:nvCxnSpPr>
            <p:spPr>
              <a:xfrm>
                <a:off x="6867040" y="2569681"/>
                <a:ext cx="1372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2" name="Straight Connector 1081"/>
              <p:cNvCxnSpPr/>
              <p:nvPr/>
            </p:nvCxnSpPr>
            <p:spPr>
              <a:xfrm>
                <a:off x="6863331" y="2638679"/>
                <a:ext cx="13720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3" name="Straight Connector 1082"/>
              <p:cNvCxnSpPr/>
              <p:nvPr/>
            </p:nvCxnSpPr>
            <p:spPr>
              <a:xfrm>
                <a:off x="6859624" y="2706109"/>
                <a:ext cx="1372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4" name="Straight Connector 1083"/>
              <p:cNvCxnSpPr/>
              <p:nvPr/>
            </p:nvCxnSpPr>
            <p:spPr>
              <a:xfrm>
                <a:off x="6867040" y="2775107"/>
                <a:ext cx="1372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5" name="Straight Connector 1084"/>
              <p:cNvCxnSpPr/>
              <p:nvPr/>
            </p:nvCxnSpPr>
            <p:spPr>
              <a:xfrm>
                <a:off x="6870747" y="2842536"/>
                <a:ext cx="13720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6" name="Straight Connector 1085"/>
              <p:cNvCxnSpPr/>
              <p:nvPr/>
            </p:nvCxnSpPr>
            <p:spPr>
              <a:xfrm>
                <a:off x="6870747" y="2911533"/>
                <a:ext cx="13720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7" name="Straight Connector 1086"/>
              <p:cNvCxnSpPr/>
              <p:nvPr/>
            </p:nvCxnSpPr>
            <p:spPr>
              <a:xfrm>
                <a:off x="6874457" y="2975827"/>
                <a:ext cx="1372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8" name="Straight Connector 1087"/>
              <p:cNvCxnSpPr/>
              <p:nvPr/>
            </p:nvCxnSpPr>
            <p:spPr>
              <a:xfrm flipH="1">
                <a:off x="6878164" y="2132174"/>
                <a:ext cx="133495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312" name="Straight Connector 1311"/>
          <p:cNvCxnSpPr/>
          <p:nvPr/>
        </p:nvCxnSpPr>
        <p:spPr>
          <a:xfrm flipH="1">
            <a:off x="5554663" y="4711700"/>
            <a:ext cx="355600" cy="495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3" name="Straight Connector 1312"/>
          <p:cNvCxnSpPr>
            <a:stCxn id="1552" idx="2"/>
          </p:cNvCxnSpPr>
          <p:nvPr/>
        </p:nvCxnSpPr>
        <p:spPr>
          <a:xfrm flipH="1">
            <a:off x="5859463" y="4927600"/>
            <a:ext cx="201612" cy="485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4" name="Straight Connector 1313"/>
          <p:cNvCxnSpPr/>
          <p:nvPr/>
        </p:nvCxnSpPr>
        <p:spPr>
          <a:xfrm>
            <a:off x="6176963" y="4725988"/>
            <a:ext cx="57150" cy="4921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5" name="Straight Connector 1314"/>
          <p:cNvCxnSpPr>
            <a:endCxn id="1337" idx="0"/>
          </p:cNvCxnSpPr>
          <p:nvPr/>
        </p:nvCxnSpPr>
        <p:spPr>
          <a:xfrm>
            <a:off x="6316663" y="4749800"/>
            <a:ext cx="27305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850" name="Group 1315"/>
          <p:cNvGrpSpPr>
            <a:grpSpLocks/>
          </p:cNvGrpSpPr>
          <p:nvPr/>
        </p:nvGrpSpPr>
        <p:grpSpPr bwMode="auto">
          <a:xfrm>
            <a:off x="5289550" y="5207000"/>
            <a:ext cx="331788" cy="1031875"/>
            <a:chOff x="6240352" y="2055335"/>
            <a:chExt cx="771307" cy="1017716"/>
          </a:xfrm>
        </p:grpSpPr>
        <p:grpSp>
          <p:nvGrpSpPr>
            <p:cNvPr id="205101" name="Group 1493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1515" name="Rectangle 1514"/>
              <p:cNvSpPr/>
              <p:nvPr/>
            </p:nvSpPr>
            <p:spPr>
              <a:xfrm>
                <a:off x="6509397" y="3062244"/>
                <a:ext cx="447628" cy="74215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516" name="Straight Connector 1515"/>
              <p:cNvCxnSpPr/>
              <p:nvPr/>
            </p:nvCxnSpPr>
            <p:spPr>
              <a:xfrm flipV="1">
                <a:off x="6846611" y="3062244"/>
                <a:ext cx="113399" cy="92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7" name="Rectangle 1516"/>
              <p:cNvSpPr/>
              <p:nvPr/>
            </p:nvSpPr>
            <p:spPr>
              <a:xfrm>
                <a:off x="6476572" y="3071638"/>
                <a:ext cx="131304" cy="11586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518" name="Straight Connector 1517"/>
              <p:cNvCxnSpPr/>
              <p:nvPr/>
            </p:nvCxnSpPr>
            <p:spPr>
              <a:xfrm flipV="1">
                <a:off x="6395998" y="3062244"/>
                <a:ext cx="113399" cy="92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9" name="Rectangle 1518"/>
              <p:cNvSpPr/>
              <p:nvPr/>
            </p:nvSpPr>
            <p:spPr>
              <a:xfrm>
                <a:off x="6816769" y="3702622"/>
                <a:ext cx="131304" cy="11586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520" name="Rectangle 1519"/>
              <p:cNvSpPr/>
              <p:nvPr/>
            </p:nvSpPr>
            <p:spPr>
              <a:xfrm>
                <a:off x="6404951" y="3157752"/>
                <a:ext cx="444643" cy="74215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521" name="Straight Connector 1520"/>
              <p:cNvCxnSpPr/>
              <p:nvPr/>
            </p:nvCxnSpPr>
            <p:spPr>
              <a:xfrm flipV="1">
                <a:off x="6846611" y="3804394"/>
                <a:ext cx="113399" cy="92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129" name="Group 1521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550" name="Straight Connector 1549"/>
                <p:cNvCxnSpPr/>
                <p:nvPr/>
              </p:nvCxnSpPr>
              <p:spPr>
                <a:xfrm flipV="1">
                  <a:off x="7028337" y="2846059"/>
                  <a:ext cx="113399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1" name="Straight Connector 1550"/>
                <p:cNvCxnSpPr/>
                <p:nvPr/>
              </p:nvCxnSpPr>
              <p:spPr>
                <a:xfrm flipV="1">
                  <a:off x="6580709" y="2938436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30" name="Group 1522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548" name="Straight Connector 1547"/>
                <p:cNvCxnSpPr/>
                <p:nvPr/>
              </p:nvCxnSpPr>
              <p:spPr>
                <a:xfrm flipV="1">
                  <a:off x="7028817" y="2845955"/>
                  <a:ext cx="113399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9" name="Straight Connector 1548"/>
                <p:cNvCxnSpPr/>
                <p:nvPr/>
              </p:nvCxnSpPr>
              <p:spPr>
                <a:xfrm flipV="1">
                  <a:off x="6581189" y="2938331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31" name="Group 1523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546" name="Straight Connector 1545"/>
                <p:cNvCxnSpPr/>
                <p:nvPr/>
              </p:nvCxnSpPr>
              <p:spPr>
                <a:xfrm flipV="1">
                  <a:off x="7026313" y="2845851"/>
                  <a:ext cx="113399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7" name="Straight Connector 1546"/>
                <p:cNvCxnSpPr/>
                <p:nvPr/>
              </p:nvCxnSpPr>
              <p:spPr>
                <a:xfrm flipV="1">
                  <a:off x="6581670" y="2938228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32" name="Group 1524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544" name="Straight Connector 1543"/>
                <p:cNvCxnSpPr/>
                <p:nvPr/>
              </p:nvCxnSpPr>
              <p:spPr>
                <a:xfrm flipV="1">
                  <a:off x="7026792" y="2845748"/>
                  <a:ext cx="113399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5" name="Straight Connector 1544"/>
                <p:cNvCxnSpPr/>
                <p:nvPr/>
              </p:nvCxnSpPr>
              <p:spPr>
                <a:xfrm flipV="1">
                  <a:off x="6582149" y="2938124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33" name="Group 1525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542" name="Straight Connector 1541"/>
                <p:cNvCxnSpPr/>
                <p:nvPr/>
              </p:nvCxnSpPr>
              <p:spPr>
                <a:xfrm flipV="1">
                  <a:off x="7027272" y="2845643"/>
                  <a:ext cx="113399" cy="8924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3" name="Straight Connector 1542"/>
                <p:cNvCxnSpPr/>
                <p:nvPr/>
              </p:nvCxnSpPr>
              <p:spPr>
                <a:xfrm flipV="1">
                  <a:off x="6582629" y="2934888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34" name="Group 1526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540" name="Straight Connector 1539"/>
                <p:cNvCxnSpPr/>
                <p:nvPr/>
              </p:nvCxnSpPr>
              <p:spPr>
                <a:xfrm flipV="1">
                  <a:off x="7027753" y="2845540"/>
                  <a:ext cx="113399" cy="939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1" name="Straight Connector 1540"/>
                <p:cNvCxnSpPr/>
                <p:nvPr/>
              </p:nvCxnSpPr>
              <p:spPr>
                <a:xfrm flipV="1">
                  <a:off x="6583110" y="2939482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35" name="Group 1527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538" name="Straight Connector 1537"/>
                <p:cNvCxnSpPr/>
                <p:nvPr/>
              </p:nvCxnSpPr>
              <p:spPr>
                <a:xfrm flipV="1">
                  <a:off x="7028232" y="2845436"/>
                  <a:ext cx="113399" cy="939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9" name="Straight Connector 1538"/>
                <p:cNvCxnSpPr/>
                <p:nvPr/>
              </p:nvCxnSpPr>
              <p:spPr>
                <a:xfrm flipV="1">
                  <a:off x="6580604" y="2939379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36" name="Group 1528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536" name="Straight Connector 1535"/>
                <p:cNvCxnSpPr/>
                <p:nvPr/>
              </p:nvCxnSpPr>
              <p:spPr>
                <a:xfrm flipV="1">
                  <a:off x="7028711" y="2845332"/>
                  <a:ext cx="113399" cy="939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7" name="Straight Connector 1536"/>
                <p:cNvCxnSpPr/>
                <p:nvPr/>
              </p:nvCxnSpPr>
              <p:spPr>
                <a:xfrm flipV="1">
                  <a:off x="6581083" y="2939275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37" name="Group 1529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534" name="Straight Connector 1533"/>
                <p:cNvCxnSpPr/>
                <p:nvPr/>
              </p:nvCxnSpPr>
              <p:spPr>
                <a:xfrm flipV="1">
                  <a:off x="7026209" y="2846793"/>
                  <a:ext cx="107431" cy="9237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5" name="Straight Connector 1534"/>
                <p:cNvCxnSpPr/>
                <p:nvPr/>
              </p:nvCxnSpPr>
              <p:spPr>
                <a:xfrm flipV="1">
                  <a:off x="6581565" y="2939171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38" name="Group 1530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532" name="Straight Connector 1531"/>
                <p:cNvCxnSpPr/>
                <p:nvPr/>
              </p:nvCxnSpPr>
              <p:spPr>
                <a:xfrm flipV="1">
                  <a:off x="7026689" y="2846690"/>
                  <a:ext cx="113399" cy="9237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3" name="Straight Connector 1532"/>
                <p:cNvCxnSpPr/>
                <p:nvPr/>
              </p:nvCxnSpPr>
              <p:spPr>
                <a:xfrm flipV="1">
                  <a:off x="6582044" y="2939067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5102" name="Group 1494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5103" name="Group 1495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1510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6" y="2996253"/>
                  <a:ext cx="549876" cy="64195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11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6" y="2921098"/>
                  <a:ext cx="675352" cy="7828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12" name="Freeform 190"/>
                <p:cNvSpPr>
                  <a:spLocks/>
                </p:cNvSpPr>
                <p:nvPr/>
              </p:nvSpPr>
              <p:spPr bwMode="auto">
                <a:xfrm>
                  <a:off x="5968754" y="2922664"/>
                  <a:ext cx="125475" cy="137783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13" name="Freeform 191"/>
                <p:cNvSpPr>
                  <a:spLocks/>
                </p:cNvSpPr>
                <p:nvPr/>
              </p:nvSpPr>
              <p:spPr bwMode="auto">
                <a:xfrm>
                  <a:off x="5500065" y="2936755"/>
                  <a:ext cx="524044" cy="45406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14" name="Freeform 192"/>
                <p:cNvSpPr>
                  <a:spLocks/>
                </p:cNvSpPr>
                <p:nvPr/>
              </p:nvSpPr>
              <p:spPr bwMode="auto">
                <a:xfrm>
                  <a:off x="5621851" y="2933624"/>
                  <a:ext cx="302617" cy="53235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497" name="Straight Connector 1496"/>
              <p:cNvCxnSpPr/>
              <p:nvPr/>
            </p:nvCxnSpPr>
            <p:spPr>
              <a:xfrm flipH="1">
                <a:off x="6996897" y="2125793"/>
                <a:ext cx="11070" cy="84392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8" name="Straight Connector 1497"/>
              <p:cNvCxnSpPr/>
              <p:nvPr/>
            </p:nvCxnSpPr>
            <p:spPr>
              <a:xfrm>
                <a:off x="6875111" y="2304284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9" name="Straight Connector 1498"/>
              <p:cNvCxnSpPr/>
              <p:nvPr/>
            </p:nvCxnSpPr>
            <p:spPr>
              <a:xfrm>
                <a:off x="6871422" y="2368478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0" name="Straight Connector 1499"/>
              <p:cNvCxnSpPr/>
              <p:nvPr/>
            </p:nvCxnSpPr>
            <p:spPr>
              <a:xfrm>
                <a:off x="6871422" y="244519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1" name="Straight Connector 1500"/>
              <p:cNvCxnSpPr/>
              <p:nvPr/>
            </p:nvCxnSpPr>
            <p:spPr>
              <a:xfrm>
                <a:off x="6867730" y="2509393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2" name="Straight Connector 1501"/>
              <p:cNvCxnSpPr/>
              <p:nvPr/>
            </p:nvCxnSpPr>
            <p:spPr>
              <a:xfrm>
                <a:off x="6864041" y="2570456"/>
                <a:ext cx="14023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3" name="Straight Connector 1502"/>
              <p:cNvCxnSpPr/>
              <p:nvPr/>
            </p:nvCxnSpPr>
            <p:spPr>
              <a:xfrm>
                <a:off x="6864041" y="2637782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4" name="Straight Connector 1503"/>
              <p:cNvCxnSpPr/>
              <p:nvPr/>
            </p:nvCxnSpPr>
            <p:spPr>
              <a:xfrm>
                <a:off x="6860349" y="2706673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5" name="Straight Connector 1504"/>
              <p:cNvCxnSpPr/>
              <p:nvPr/>
            </p:nvCxnSpPr>
            <p:spPr>
              <a:xfrm>
                <a:off x="6867730" y="2775565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6" name="Straight Connector 1505"/>
              <p:cNvCxnSpPr/>
              <p:nvPr/>
            </p:nvCxnSpPr>
            <p:spPr>
              <a:xfrm>
                <a:off x="6871422" y="284289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7" name="Straight Connector 1506"/>
              <p:cNvCxnSpPr/>
              <p:nvPr/>
            </p:nvCxnSpPr>
            <p:spPr>
              <a:xfrm>
                <a:off x="6871422" y="2911782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8" name="Straight Connector 1507"/>
              <p:cNvCxnSpPr/>
              <p:nvPr/>
            </p:nvCxnSpPr>
            <p:spPr>
              <a:xfrm>
                <a:off x="6875111" y="2975976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9" name="Straight Connector 1508"/>
              <p:cNvCxnSpPr/>
              <p:nvPr/>
            </p:nvCxnSpPr>
            <p:spPr>
              <a:xfrm flipH="1">
                <a:off x="6875111" y="2132056"/>
                <a:ext cx="136548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4851" name="Group 1316"/>
          <p:cNvGrpSpPr>
            <a:grpSpLocks/>
          </p:cNvGrpSpPr>
          <p:nvPr/>
        </p:nvGrpSpPr>
        <p:grpSpPr bwMode="auto">
          <a:xfrm>
            <a:off x="5675313" y="5207000"/>
            <a:ext cx="330200" cy="1031875"/>
            <a:chOff x="6240352" y="2055335"/>
            <a:chExt cx="771307" cy="1017716"/>
          </a:xfrm>
        </p:grpSpPr>
        <p:grpSp>
          <p:nvGrpSpPr>
            <p:cNvPr id="205043" name="Group 1435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1457" name="Rectangle 1456"/>
              <p:cNvSpPr/>
              <p:nvPr/>
            </p:nvSpPr>
            <p:spPr>
              <a:xfrm>
                <a:off x="6509942" y="3062244"/>
                <a:ext cx="446781" cy="74215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458" name="Straight Connector 1457"/>
              <p:cNvCxnSpPr/>
              <p:nvPr/>
            </p:nvCxnSpPr>
            <p:spPr>
              <a:xfrm flipV="1">
                <a:off x="6845779" y="3062244"/>
                <a:ext cx="113944" cy="92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9" name="Rectangle 1458"/>
              <p:cNvSpPr/>
              <p:nvPr/>
            </p:nvSpPr>
            <p:spPr>
              <a:xfrm>
                <a:off x="6476958" y="3071638"/>
                <a:ext cx="131936" cy="11586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460" name="Straight Connector 1459"/>
              <p:cNvCxnSpPr/>
              <p:nvPr/>
            </p:nvCxnSpPr>
            <p:spPr>
              <a:xfrm flipV="1">
                <a:off x="6395998" y="3062244"/>
                <a:ext cx="113944" cy="92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1" name="Rectangle 1460"/>
              <p:cNvSpPr/>
              <p:nvPr/>
            </p:nvSpPr>
            <p:spPr>
              <a:xfrm>
                <a:off x="6815793" y="3702622"/>
                <a:ext cx="131936" cy="11586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462" name="Rectangle 1461"/>
              <p:cNvSpPr/>
              <p:nvPr/>
            </p:nvSpPr>
            <p:spPr>
              <a:xfrm>
                <a:off x="6404993" y="3157752"/>
                <a:ext cx="443783" cy="74215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463" name="Straight Connector 1462"/>
              <p:cNvCxnSpPr/>
              <p:nvPr/>
            </p:nvCxnSpPr>
            <p:spPr>
              <a:xfrm flipV="1">
                <a:off x="6848776" y="3804394"/>
                <a:ext cx="110947" cy="92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071" name="Group 1463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92" name="Straight Connector 1491"/>
                <p:cNvCxnSpPr/>
                <p:nvPr/>
              </p:nvCxnSpPr>
              <p:spPr>
                <a:xfrm flipV="1">
                  <a:off x="7027504" y="2846059"/>
                  <a:ext cx="113944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3" name="Straight Connector 1492"/>
                <p:cNvCxnSpPr/>
                <p:nvPr/>
              </p:nvCxnSpPr>
              <p:spPr>
                <a:xfrm flipV="1">
                  <a:off x="6580722" y="2938436"/>
                  <a:ext cx="4527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72" name="Group 1464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90" name="Straight Connector 1489"/>
                <p:cNvCxnSpPr/>
                <p:nvPr/>
              </p:nvCxnSpPr>
              <p:spPr>
                <a:xfrm flipV="1">
                  <a:off x="7027984" y="2845955"/>
                  <a:ext cx="113944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1" name="Straight Connector 1490"/>
                <p:cNvCxnSpPr/>
                <p:nvPr/>
              </p:nvCxnSpPr>
              <p:spPr>
                <a:xfrm flipV="1">
                  <a:off x="6581202" y="2938331"/>
                  <a:ext cx="4527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73" name="Group 1465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88" name="Straight Connector 1487"/>
                <p:cNvCxnSpPr/>
                <p:nvPr/>
              </p:nvCxnSpPr>
              <p:spPr>
                <a:xfrm flipV="1">
                  <a:off x="7028464" y="2845851"/>
                  <a:ext cx="104948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9" name="Straight Connector 1488"/>
                <p:cNvCxnSpPr/>
                <p:nvPr/>
              </p:nvCxnSpPr>
              <p:spPr>
                <a:xfrm flipV="1">
                  <a:off x="6581681" y="2938228"/>
                  <a:ext cx="4527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74" name="Group 1466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86" name="Straight Connector 1485"/>
                <p:cNvCxnSpPr/>
                <p:nvPr/>
              </p:nvCxnSpPr>
              <p:spPr>
                <a:xfrm flipV="1">
                  <a:off x="7028943" y="2845748"/>
                  <a:ext cx="110945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7" name="Straight Connector 1486"/>
                <p:cNvCxnSpPr/>
                <p:nvPr/>
              </p:nvCxnSpPr>
              <p:spPr>
                <a:xfrm flipV="1">
                  <a:off x="6582161" y="2938124"/>
                  <a:ext cx="4527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75" name="Group 1467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84" name="Straight Connector 1483"/>
                <p:cNvCxnSpPr/>
                <p:nvPr/>
              </p:nvCxnSpPr>
              <p:spPr>
                <a:xfrm flipV="1">
                  <a:off x="7029423" y="2845643"/>
                  <a:ext cx="110945" cy="8924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5" name="Straight Connector 1484"/>
                <p:cNvCxnSpPr/>
                <p:nvPr/>
              </p:nvCxnSpPr>
              <p:spPr>
                <a:xfrm flipV="1">
                  <a:off x="6582641" y="2934888"/>
                  <a:ext cx="4527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76" name="Group 1468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82" name="Straight Connector 1481"/>
                <p:cNvCxnSpPr/>
                <p:nvPr/>
              </p:nvCxnSpPr>
              <p:spPr>
                <a:xfrm flipV="1">
                  <a:off x="7029905" y="2845540"/>
                  <a:ext cx="110945" cy="939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3" name="Straight Connector 1482"/>
                <p:cNvCxnSpPr/>
                <p:nvPr/>
              </p:nvCxnSpPr>
              <p:spPr>
                <a:xfrm flipV="1">
                  <a:off x="6583123" y="2939482"/>
                  <a:ext cx="4527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77" name="Group 1469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80" name="Straight Connector 1479"/>
                <p:cNvCxnSpPr/>
                <p:nvPr/>
              </p:nvCxnSpPr>
              <p:spPr>
                <a:xfrm flipV="1">
                  <a:off x="7027385" y="2845436"/>
                  <a:ext cx="113944" cy="939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1" name="Straight Connector 1480"/>
                <p:cNvCxnSpPr/>
                <p:nvPr/>
              </p:nvCxnSpPr>
              <p:spPr>
                <a:xfrm flipV="1">
                  <a:off x="6580605" y="2939379"/>
                  <a:ext cx="45277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78" name="Group 1470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78" name="Straight Connector 1477"/>
                <p:cNvCxnSpPr/>
                <p:nvPr/>
              </p:nvCxnSpPr>
              <p:spPr>
                <a:xfrm flipV="1">
                  <a:off x="7027865" y="2845332"/>
                  <a:ext cx="113944" cy="939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9" name="Straight Connector 1478"/>
                <p:cNvCxnSpPr/>
                <p:nvPr/>
              </p:nvCxnSpPr>
              <p:spPr>
                <a:xfrm flipV="1">
                  <a:off x="6581084" y="2939275"/>
                  <a:ext cx="45277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79" name="Group 1471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76" name="Straight Connector 1475"/>
                <p:cNvCxnSpPr/>
                <p:nvPr/>
              </p:nvCxnSpPr>
              <p:spPr>
                <a:xfrm flipV="1">
                  <a:off x="7022348" y="2846793"/>
                  <a:ext cx="110947" cy="9237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7" name="Straight Connector 1476"/>
                <p:cNvCxnSpPr/>
                <p:nvPr/>
              </p:nvCxnSpPr>
              <p:spPr>
                <a:xfrm flipV="1">
                  <a:off x="6581564" y="2939171"/>
                  <a:ext cx="44678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80" name="Group 1472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74" name="Straight Connector 1473"/>
                <p:cNvCxnSpPr/>
                <p:nvPr/>
              </p:nvCxnSpPr>
              <p:spPr>
                <a:xfrm flipV="1">
                  <a:off x="7028824" y="2846690"/>
                  <a:ext cx="110947" cy="9237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5" name="Straight Connector 1474"/>
                <p:cNvCxnSpPr/>
                <p:nvPr/>
              </p:nvCxnSpPr>
              <p:spPr>
                <a:xfrm flipV="1">
                  <a:off x="6582044" y="2939067"/>
                  <a:ext cx="45277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5044" name="Group 1436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5045" name="Group 1437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1452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379" y="2996253"/>
                  <a:ext cx="548815" cy="64195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53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379" y="2921098"/>
                  <a:ext cx="674894" cy="7828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54" name="Freeform 190"/>
                <p:cNvSpPr>
                  <a:spLocks/>
                </p:cNvSpPr>
                <p:nvPr/>
              </p:nvSpPr>
              <p:spPr bwMode="auto">
                <a:xfrm>
                  <a:off x="5971610" y="2922664"/>
                  <a:ext cx="122372" cy="137783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55" name="Freeform 191"/>
                <p:cNvSpPr>
                  <a:spLocks/>
                </p:cNvSpPr>
                <p:nvPr/>
              </p:nvSpPr>
              <p:spPr bwMode="auto">
                <a:xfrm>
                  <a:off x="5500669" y="2936755"/>
                  <a:ext cx="522856" cy="45406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56" name="Freeform 192"/>
                <p:cNvSpPr>
                  <a:spLocks/>
                </p:cNvSpPr>
                <p:nvPr/>
              </p:nvSpPr>
              <p:spPr bwMode="auto">
                <a:xfrm>
                  <a:off x="5623039" y="2933624"/>
                  <a:ext cx="300366" cy="53235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439" name="Straight Connector 1438"/>
              <p:cNvCxnSpPr/>
              <p:nvPr/>
            </p:nvCxnSpPr>
            <p:spPr>
              <a:xfrm flipH="1">
                <a:off x="6996826" y="2125793"/>
                <a:ext cx="11123" cy="84392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0" name="Straight Connector 1439"/>
              <p:cNvCxnSpPr/>
              <p:nvPr/>
            </p:nvCxnSpPr>
            <p:spPr>
              <a:xfrm>
                <a:off x="6874454" y="2304284"/>
                <a:ext cx="13720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1" name="Straight Connector 1440"/>
              <p:cNvCxnSpPr/>
              <p:nvPr/>
            </p:nvCxnSpPr>
            <p:spPr>
              <a:xfrm>
                <a:off x="6870747" y="2368478"/>
                <a:ext cx="1372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2" name="Straight Connector 1441"/>
              <p:cNvCxnSpPr/>
              <p:nvPr/>
            </p:nvCxnSpPr>
            <p:spPr>
              <a:xfrm>
                <a:off x="6870747" y="2445199"/>
                <a:ext cx="1372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3" name="Straight Connector 1442"/>
              <p:cNvCxnSpPr/>
              <p:nvPr/>
            </p:nvCxnSpPr>
            <p:spPr>
              <a:xfrm>
                <a:off x="6867038" y="2509393"/>
                <a:ext cx="13720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4" name="Straight Connector 1443"/>
              <p:cNvCxnSpPr/>
              <p:nvPr/>
            </p:nvCxnSpPr>
            <p:spPr>
              <a:xfrm>
                <a:off x="6867038" y="2570456"/>
                <a:ext cx="13720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5" name="Straight Connector 1444"/>
              <p:cNvCxnSpPr/>
              <p:nvPr/>
            </p:nvCxnSpPr>
            <p:spPr>
              <a:xfrm>
                <a:off x="6863331" y="2637782"/>
                <a:ext cx="1372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6" name="Straight Connector 1445"/>
              <p:cNvCxnSpPr/>
              <p:nvPr/>
            </p:nvCxnSpPr>
            <p:spPr>
              <a:xfrm>
                <a:off x="6859622" y="2706673"/>
                <a:ext cx="13720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7" name="Straight Connector 1446"/>
              <p:cNvCxnSpPr/>
              <p:nvPr/>
            </p:nvCxnSpPr>
            <p:spPr>
              <a:xfrm>
                <a:off x="6867038" y="2775565"/>
                <a:ext cx="13720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8" name="Straight Connector 1447"/>
              <p:cNvCxnSpPr/>
              <p:nvPr/>
            </p:nvCxnSpPr>
            <p:spPr>
              <a:xfrm>
                <a:off x="6870747" y="2842891"/>
                <a:ext cx="1372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9" name="Straight Connector 1448"/>
              <p:cNvCxnSpPr/>
              <p:nvPr/>
            </p:nvCxnSpPr>
            <p:spPr>
              <a:xfrm>
                <a:off x="6870747" y="2911782"/>
                <a:ext cx="1372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0" name="Straight Connector 1449"/>
              <p:cNvCxnSpPr/>
              <p:nvPr/>
            </p:nvCxnSpPr>
            <p:spPr>
              <a:xfrm>
                <a:off x="6874454" y="2975976"/>
                <a:ext cx="13720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1" name="Straight Connector 1450"/>
              <p:cNvCxnSpPr/>
              <p:nvPr/>
            </p:nvCxnSpPr>
            <p:spPr>
              <a:xfrm flipH="1">
                <a:off x="6878164" y="2132056"/>
                <a:ext cx="133495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4852" name="Group 1317"/>
          <p:cNvGrpSpPr>
            <a:grpSpLocks/>
          </p:cNvGrpSpPr>
          <p:nvPr/>
        </p:nvGrpSpPr>
        <p:grpSpPr bwMode="auto">
          <a:xfrm>
            <a:off x="6051550" y="5207000"/>
            <a:ext cx="331788" cy="1031875"/>
            <a:chOff x="6240352" y="2055335"/>
            <a:chExt cx="771307" cy="1017716"/>
          </a:xfrm>
        </p:grpSpPr>
        <p:grpSp>
          <p:nvGrpSpPr>
            <p:cNvPr id="204985" name="Group 1377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1399" name="Rectangle 1398"/>
              <p:cNvSpPr/>
              <p:nvPr/>
            </p:nvSpPr>
            <p:spPr>
              <a:xfrm>
                <a:off x="6509397" y="3062244"/>
                <a:ext cx="447628" cy="74215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400" name="Straight Connector 1399"/>
              <p:cNvCxnSpPr/>
              <p:nvPr/>
            </p:nvCxnSpPr>
            <p:spPr>
              <a:xfrm flipV="1">
                <a:off x="6846611" y="3062244"/>
                <a:ext cx="113399" cy="92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1" name="Rectangle 1400"/>
              <p:cNvSpPr/>
              <p:nvPr/>
            </p:nvSpPr>
            <p:spPr>
              <a:xfrm>
                <a:off x="6476572" y="3071638"/>
                <a:ext cx="131304" cy="11586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402" name="Straight Connector 1401"/>
              <p:cNvCxnSpPr/>
              <p:nvPr/>
            </p:nvCxnSpPr>
            <p:spPr>
              <a:xfrm flipV="1">
                <a:off x="6395998" y="3062244"/>
                <a:ext cx="113399" cy="92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3" name="Rectangle 1402"/>
              <p:cNvSpPr/>
              <p:nvPr/>
            </p:nvSpPr>
            <p:spPr>
              <a:xfrm>
                <a:off x="6816769" y="3702622"/>
                <a:ext cx="131304" cy="11586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404" name="Rectangle 1403"/>
              <p:cNvSpPr/>
              <p:nvPr/>
            </p:nvSpPr>
            <p:spPr>
              <a:xfrm>
                <a:off x="6404951" y="3157752"/>
                <a:ext cx="444643" cy="74215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405" name="Straight Connector 1404"/>
              <p:cNvCxnSpPr/>
              <p:nvPr/>
            </p:nvCxnSpPr>
            <p:spPr>
              <a:xfrm flipV="1">
                <a:off x="6846611" y="3804394"/>
                <a:ext cx="113399" cy="92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013" name="Group 1405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34" name="Straight Connector 1433"/>
                <p:cNvCxnSpPr/>
                <p:nvPr/>
              </p:nvCxnSpPr>
              <p:spPr>
                <a:xfrm flipV="1">
                  <a:off x="7028337" y="2846059"/>
                  <a:ext cx="113399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5" name="Straight Connector 1434"/>
                <p:cNvCxnSpPr/>
                <p:nvPr/>
              </p:nvCxnSpPr>
              <p:spPr>
                <a:xfrm flipV="1">
                  <a:off x="6580709" y="2938436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14" name="Group 1406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32" name="Straight Connector 1431"/>
                <p:cNvCxnSpPr/>
                <p:nvPr/>
              </p:nvCxnSpPr>
              <p:spPr>
                <a:xfrm flipV="1">
                  <a:off x="7028817" y="2845955"/>
                  <a:ext cx="113399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3" name="Straight Connector 1432"/>
                <p:cNvCxnSpPr/>
                <p:nvPr/>
              </p:nvCxnSpPr>
              <p:spPr>
                <a:xfrm flipV="1">
                  <a:off x="6581189" y="2938331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15" name="Group 1407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30" name="Straight Connector 1429"/>
                <p:cNvCxnSpPr/>
                <p:nvPr/>
              </p:nvCxnSpPr>
              <p:spPr>
                <a:xfrm flipV="1">
                  <a:off x="7026313" y="2845851"/>
                  <a:ext cx="113399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1" name="Straight Connector 1430"/>
                <p:cNvCxnSpPr/>
                <p:nvPr/>
              </p:nvCxnSpPr>
              <p:spPr>
                <a:xfrm flipV="1">
                  <a:off x="6581670" y="2938228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16" name="Group 1408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28" name="Straight Connector 1427"/>
                <p:cNvCxnSpPr/>
                <p:nvPr/>
              </p:nvCxnSpPr>
              <p:spPr>
                <a:xfrm flipV="1">
                  <a:off x="7026792" y="2845748"/>
                  <a:ext cx="113399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9" name="Straight Connector 1428"/>
                <p:cNvCxnSpPr/>
                <p:nvPr/>
              </p:nvCxnSpPr>
              <p:spPr>
                <a:xfrm flipV="1">
                  <a:off x="6582149" y="2938124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17" name="Group 1409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26" name="Straight Connector 1425"/>
                <p:cNvCxnSpPr/>
                <p:nvPr/>
              </p:nvCxnSpPr>
              <p:spPr>
                <a:xfrm flipV="1">
                  <a:off x="7027272" y="2845643"/>
                  <a:ext cx="113399" cy="8924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7" name="Straight Connector 1426"/>
                <p:cNvCxnSpPr/>
                <p:nvPr/>
              </p:nvCxnSpPr>
              <p:spPr>
                <a:xfrm flipV="1">
                  <a:off x="6582629" y="2934888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18" name="Group 1410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24" name="Straight Connector 1423"/>
                <p:cNvCxnSpPr/>
                <p:nvPr/>
              </p:nvCxnSpPr>
              <p:spPr>
                <a:xfrm flipV="1">
                  <a:off x="7027753" y="2845540"/>
                  <a:ext cx="113399" cy="939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5" name="Straight Connector 1424"/>
                <p:cNvCxnSpPr/>
                <p:nvPr/>
              </p:nvCxnSpPr>
              <p:spPr>
                <a:xfrm flipV="1">
                  <a:off x="6583110" y="2939482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19" name="Group 1411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22" name="Straight Connector 1421"/>
                <p:cNvCxnSpPr/>
                <p:nvPr/>
              </p:nvCxnSpPr>
              <p:spPr>
                <a:xfrm flipV="1">
                  <a:off x="7028232" y="2845436"/>
                  <a:ext cx="113399" cy="939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3" name="Straight Connector 1422"/>
                <p:cNvCxnSpPr/>
                <p:nvPr/>
              </p:nvCxnSpPr>
              <p:spPr>
                <a:xfrm flipV="1">
                  <a:off x="6580604" y="2939379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20" name="Group 1412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20" name="Straight Connector 1419"/>
                <p:cNvCxnSpPr/>
                <p:nvPr/>
              </p:nvCxnSpPr>
              <p:spPr>
                <a:xfrm flipV="1">
                  <a:off x="7028711" y="2845332"/>
                  <a:ext cx="113399" cy="939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1" name="Straight Connector 1420"/>
                <p:cNvCxnSpPr/>
                <p:nvPr/>
              </p:nvCxnSpPr>
              <p:spPr>
                <a:xfrm flipV="1">
                  <a:off x="6581083" y="2939275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21" name="Group 1413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18" name="Straight Connector 1417"/>
                <p:cNvCxnSpPr/>
                <p:nvPr/>
              </p:nvCxnSpPr>
              <p:spPr>
                <a:xfrm flipV="1">
                  <a:off x="7026209" y="2846793"/>
                  <a:ext cx="107431" cy="9237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9" name="Straight Connector 1418"/>
                <p:cNvCxnSpPr/>
                <p:nvPr/>
              </p:nvCxnSpPr>
              <p:spPr>
                <a:xfrm flipV="1">
                  <a:off x="6581565" y="2939171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22" name="Group 1414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16" name="Straight Connector 1415"/>
                <p:cNvCxnSpPr/>
                <p:nvPr/>
              </p:nvCxnSpPr>
              <p:spPr>
                <a:xfrm flipV="1">
                  <a:off x="7026689" y="2846690"/>
                  <a:ext cx="113399" cy="9237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7" name="Straight Connector 1416"/>
                <p:cNvCxnSpPr/>
                <p:nvPr/>
              </p:nvCxnSpPr>
              <p:spPr>
                <a:xfrm flipV="1">
                  <a:off x="6582044" y="2939067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4986" name="Group 1378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4987" name="Group 1379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1394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6" y="2996253"/>
                  <a:ext cx="549876" cy="64195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95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6" y="2921098"/>
                  <a:ext cx="675352" cy="7828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96" name="Freeform 190"/>
                <p:cNvSpPr>
                  <a:spLocks/>
                </p:cNvSpPr>
                <p:nvPr/>
              </p:nvSpPr>
              <p:spPr bwMode="auto">
                <a:xfrm>
                  <a:off x="5968754" y="2922664"/>
                  <a:ext cx="125475" cy="137783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97" name="Freeform 191"/>
                <p:cNvSpPr>
                  <a:spLocks/>
                </p:cNvSpPr>
                <p:nvPr/>
              </p:nvSpPr>
              <p:spPr bwMode="auto">
                <a:xfrm>
                  <a:off x="5500065" y="2936755"/>
                  <a:ext cx="524044" cy="45406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Freeform 192"/>
                <p:cNvSpPr>
                  <a:spLocks/>
                </p:cNvSpPr>
                <p:nvPr/>
              </p:nvSpPr>
              <p:spPr bwMode="auto">
                <a:xfrm>
                  <a:off x="5621851" y="2933624"/>
                  <a:ext cx="302617" cy="53235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381" name="Straight Connector 1380"/>
              <p:cNvCxnSpPr/>
              <p:nvPr/>
            </p:nvCxnSpPr>
            <p:spPr>
              <a:xfrm flipH="1">
                <a:off x="6996897" y="2125793"/>
                <a:ext cx="11070" cy="84392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2" name="Straight Connector 1381"/>
              <p:cNvCxnSpPr/>
              <p:nvPr/>
            </p:nvCxnSpPr>
            <p:spPr>
              <a:xfrm>
                <a:off x="6875111" y="2304284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3" name="Straight Connector 1382"/>
              <p:cNvCxnSpPr/>
              <p:nvPr/>
            </p:nvCxnSpPr>
            <p:spPr>
              <a:xfrm>
                <a:off x="6871422" y="2368478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4" name="Straight Connector 1383"/>
              <p:cNvCxnSpPr/>
              <p:nvPr/>
            </p:nvCxnSpPr>
            <p:spPr>
              <a:xfrm>
                <a:off x="6871422" y="244519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5" name="Straight Connector 1384"/>
              <p:cNvCxnSpPr/>
              <p:nvPr/>
            </p:nvCxnSpPr>
            <p:spPr>
              <a:xfrm>
                <a:off x="6867730" y="2509393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6" name="Straight Connector 1385"/>
              <p:cNvCxnSpPr/>
              <p:nvPr/>
            </p:nvCxnSpPr>
            <p:spPr>
              <a:xfrm>
                <a:off x="6864041" y="2570456"/>
                <a:ext cx="14023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7" name="Straight Connector 1386"/>
              <p:cNvCxnSpPr/>
              <p:nvPr/>
            </p:nvCxnSpPr>
            <p:spPr>
              <a:xfrm>
                <a:off x="6864041" y="2637782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8" name="Straight Connector 1387"/>
              <p:cNvCxnSpPr/>
              <p:nvPr/>
            </p:nvCxnSpPr>
            <p:spPr>
              <a:xfrm>
                <a:off x="6860349" y="2706673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9" name="Straight Connector 1388"/>
              <p:cNvCxnSpPr/>
              <p:nvPr/>
            </p:nvCxnSpPr>
            <p:spPr>
              <a:xfrm>
                <a:off x="6867730" y="2775565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0" name="Straight Connector 1389"/>
              <p:cNvCxnSpPr/>
              <p:nvPr/>
            </p:nvCxnSpPr>
            <p:spPr>
              <a:xfrm>
                <a:off x="6871422" y="284289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1" name="Straight Connector 1390"/>
              <p:cNvCxnSpPr/>
              <p:nvPr/>
            </p:nvCxnSpPr>
            <p:spPr>
              <a:xfrm>
                <a:off x="6871422" y="2911782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2" name="Straight Connector 1391"/>
              <p:cNvCxnSpPr/>
              <p:nvPr/>
            </p:nvCxnSpPr>
            <p:spPr>
              <a:xfrm>
                <a:off x="6875111" y="2975976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3" name="Straight Connector 1392"/>
              <p:cNvCxnSpPr/>
              <p:nvPr/>
            </p:nvCxnSpPr>
            <p:spPr>
              <a:xfrm flipH="1">
                <a:off x="6875111" y="2132056"/>
                <a:ext cx="136548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4853" name="Group 1318"/>
          <p:cNvGrpSpPr>
            <a:grpSpLocks/>
          </p:cNvGrpSpPr>
          <p:nvPr/>
        </p:nvGrpSpPr>
        <p:grpSpPr bwMode="auto">
          <a:xfrm>
            <a:off x="6427788" y="5207000"/>
            <a:ext cx="331787" cy="1031875"/>
            <a:chOff x="6240352" y="2055335"/>
            <a:chExt cx="771307" cy="1017716"/>
          </a:xfrm>
        </p:grpSpPr>
        <p:grpSp>
          <p:nvGrpSpPr>
            <p:cNvPr id="204927" name="Group 1319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1341" name="Rectangle 1340"/>
              <p:cNvSpPr/>
              <p:nvPr/>
            </p:nvSpPr>
            <p:spPr>
              <a:xfrm>
                <a:off x="6509397" y="3062244"/>
                <a:ext cx="447629" cy="74215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342" name="Straight Connector 1341"/>
              <p:cNvCxnSpPr/>
              <p:nvPr/>
            </p:nvCxnSpPr>
            <p:spPr>
              <a:xfrm flipV="1">
                <a:off x="6846611" y="3062244"/>
                <a:ext cx="113399" cy="92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3" name="Rectangle 1342"/>
              <p:cNvSpPr/>
              <p:nvPr/>
            </p:nvSpPr>
            <p:spPr>
              <a:xfrm>
                <a:off x="6476570" y="3071638"/>
                <a:ext cx="131305" cy="11586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344" name="Straight Connector 1343"/>
              <p:cNvCxnSpPr/>
              <p:nvPr/>
            </p:nvCxnSpPr>
            <p:spPr>
              <a:xfrm flipV="1">
                <a:off x="6395998" y="3062244"/>
                <a:ext cx="113399" cy="92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5" name="Rectangle 1344"/>
              <p:cNvSpPr/>
              <p:nvPr/>
            </p:nvSpPr>
            <p:spPr>
              <a:xfrm>
                <a:off x="6816769" y="3702622"/>
                <a:ext cx="131305" cy="11586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346" name="Rectangle 1345"/>
              <p:cNvSpPr/>
              <p:nvPr/>
            </p:nvSpPr>
            <p:spPr>
              <a:xfrm>
                <a:off x="6404950" y="3157752"/>
                <a:ext cx="444646" cy="74215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347" name="Straight Connector 1346"/>
              <p:cNvCxnSpPr/>
              <p:nvPr/>
            </p:nvCxnSpPr>
            <p:spPr>
              <a:xfrm flipV="1">
                <a:off x="6846611" y="3804394"/>
                <a:ext cx="113399" cy="92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4955" name="Group 1347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376" name="Straight Connector 1375"/>
                <p:cNvCxnSpPr/>
                <p:nvPr/>
              </p:nvCxnSpPr>
              <p:spPr>
                <a:xfrm flipV="1">
                  <a:off x="7028337" y="2846059"/>
                  <a:ext cx="113399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7" name="Straight Connector 1376"/>
                <p:cNvCxnSpPr/>
                <p:nvPr/>
              </p:nvCxnSpPr>
              <p:spPr>
                <a:xfrm flipV="1">
                  <a:off x="6580707" y="2938436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956" name="Group 1348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374" name="Straight Connector 1373"/>
                <p:cNvCxnSpPr/>
                <p:nvPr/>
              </p:nvCxnSpPr>
              <p:spPr>
                <a:xfrm flipV="1">
                  <a:off x="7028816" y="2845955"/>
                  <a:ext cx="113399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5" name="Straight Connector 1374"/>
                <p:cNvCxnSpPr/>
                <p:nvPr/>
              </p:nvCxnSpPr>
              <p:spPr>
                <a:xfrm flipV="1">
                  <a:off x="6581187" y="2938331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957" name="Group 1349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372" name="Straight Connector 1371"/>
                <p:cNvCxnSpPr/>
                <p:nvPr/>
              </p:nvCxnSpPr>
              <p:spPr>
                <a:xfrm flipV="1">
                  <a:off x="7026314" y="2845851"/>
                  <a:ext cx="113399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3" name="Straight Connector 1372"/>
                <p:cNvCxnSpPr/>
                <p:nvPr/>
              </p:nvCxnSpPr>
              <p:spPr>
                <a:xfrm flipV="1">
                  <a:off x="6581668" y="2938228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958" name="Group 1350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370" name="Straight Connector 1369"/>
                <p:cNvCxnSpPr/>
                <p:nvPr/>
              </p:nvCxnSpPr>
              <p:spPr>
                <a:xfrm flipV="1">
                  <a:off x="7026794" y="2845748"/>
                  <a:ext cx="113399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1" name="Straight Connector 1370"/>
                <p:cNvCxnSpPr/>
                <p:nvPr/>
              </p:nvCxnSpPr>
              <p:spPr>
                <a:xfrm flipV="1">
                  <a:off x="6582147" y="2938124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959" name="Group 1351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368" name="Straight Connector 1367"/>
                <p:cNvCxnSpPr/>
                <p:nvPr/>
              </p:nvCxnSpPr>
              <p:spPr>
                <a:xfrm flipV="1">
                  <a:off x="7027273" y="2845643"/>
                  <a:ext cx="113399" cy="8924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9" name="Straight Connector 1368"/>
                <p:cNvCxnSpPr/>
                <p:nvPr/>
              </p:nvCxnSpPr>
              <p:spPr>
                <a:xfrm flipV="1">
                  <a:off x="6582627" y="2934888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960" name="Group 1352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366" name="Straight Connector 1365"/>
                <p:cNvCxnSpPr/>
                <p:nvPr/>
              </p:nvCxnSpPr>
              <p:spPr>
                <a:xfrm flipV="1">
                  <a:off x="7027754" y="2845540"/>
                  <a:ext cx="113399" cy="939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7" name="Straight Connector 1366"/>
                <p:cNvCxnSpPr/>
                <p:nvPr/>
              </p:nvCxnSpPr>
              <p:spPr>
                <a:xfrm flipV="1">
                  <a:off x="6583108" y="2939482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961" name="Group 1353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364" name="Straight Connector 1363"/>
                <p:cNvCxnSpPr/>
                <p:nvPr/>
              </p:nvCxnSpPr>
              <p:spPr>
                <a:xfrm flipV="1">
                  <a:off x="7028234" y="2845436"/>
                  <a:ext cx="113399" cy="939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5" name="Straight Connector 1364"/>
                <p:cNvCxnSpPr/>
                <p:nvPr/>
              </p:nvCxnSpPr>
              <p:spPr>
                <a:xfrm flipV="1">
                  <a:off x="6580604" y="2939379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962" name="Group 1354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362" name="Straight Connector 1361"/>
                <p:cNvCxnSpPr/>
                <p:nvPr/>
              </p:nvCxnSpPr>
              <p:spPr>
                <a:xfrm flipV="1">
                  <a:off x="7028713" y="2845332"/>
                  <a:ext cx="113399" cy="939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3" name="Straight Connector 1362"/>
                <p:cNvCxnSpPr/>
                <p:nvPr/>
              </p:nvCxnSpPr>
              <p:spPr>
                <a:xfrm flipV="1">
                  <a:off x="6581083" y="2939275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963" name="Group 1355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360" name="Straight Connector 1359"/>
                <p:cNvCxnSpPr/>
                <p:nvPr/>
              </p:nvCxnSpPr>
              <p:spPr>
                <a:xfrm flipV="1">
                  <a:off x="7026209" y="2846793"/>
                  <a:ext cx="107431" cy="9237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1" name="Straight Connector 1360"/>
                <p:cNvCxnSpPr/>
                <p:nvPr/>
              </p:nvCxnSpPr>
              <p:spPr>
                <a:xfrm flipV="1">
                  <a:off x="6581565" y="2939171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964" name="Group 1356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358" name="Straight Connector 1357"/>
                <p:cNvCxnSpPr/>
                <p:nvPr/>
              </p:nvCxnSpPr>
              <p:spPr>
                <a:xfrm flipV="1">
                  <a:off x="7026688" y="2846690"/>
                  <a:ext cx="113399" cy="9237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9" name="Straight Connector 1358"/>
                <p:cNvCxnSpPr/>
                <p:nvPr/>
              </p:nvCxnSpPr>
              <p:spPr>
                <a:xfrm flipV="1">
                  <a:off x="6582044" y="2939067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4928" name="Group 1320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4929" name="Group 1321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1336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3" y="2996253"/>
                  <a:ext cx="549881" cy="64195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37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3" y="2921098"/>
                  <a:ext cx="675356" cy="7828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38" name="Freeform 190"/>
                <p:cNvSpPr>
                  <a:spLocks/>
                </p:cNvSpPr>
                <p:nvPr/>
              </p:nvSpPr>
              <p:spPr bwMode="auto">
                <a:xfrm>
                  <a:off x="5968753" y="2922664"/>
                  <a:ext cx="125476" cy="137783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39" name="Freeform 191"/>
                <p:cNvSpPr>
                  <a:spLocks/>
                </p:cNvSpPr>
                <p:nvPr/>
              </p:nvSpPr>
              <p:spPr bwMode="auto">
                <a:xfrm>
                  <a:off x="5500065" y="2936755"/>
                  <a:ext cx="524046" cy="45406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40" name="Freeform 192"/>
                <p:cNvSpPr>
                  <a:spLocks/>
                </p:cNvSpPr>
                <p:nvPr/>
              </p:nvSpPr>
              <p:spPr bwMode="auto">
                <a:xfrm>
                  <a:off x="5621849" y="2933624"/>
                  <a:ext cx="302618" cy="53235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323" name="Straight Connector 1322"/>
              <p:cNvCxnSpPr/>
              <p:nvPr/>
            </p:nvCxnSpPr>
            <p:spPr>
              <a:xfrm flipH="1">
                <a:off x="6996897" y="2125793"/>
                <a:ext cx="11073" cy="84392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4" name="Straight Connector 1323"/>
              <p:cNvCxnSpPr/>
              <p:nvPr/>
            </p:nvCxnSpPr>
            <p:spPr>
              <a:xfrm>
                <a:off x="6875113" y="2304284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5" name="Straight Connector 1324"/>
              <p:cNvCxnSpPr/>
              <p:nvPr/>
            </p:nvCxnSpPr>
            <p:spPr>
              <a:xfrm>
                <a:off x="6871421" y="2368478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6" name="Straight Connector 1325"/>
              <p:cNvCxnSpPr/>
              <p:nvPr/>
            </p:nvCxnSpPr>
            <p:spPr>
              <a:xfrm>
                <a:off x="6871421" y="2445199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7" name="Straight Connector 1326"/>
              <p:cNvCxnSpPr/>
              <p:nvPr/>
            </p:nvCxnSpPr>
            <p:spPr>
              <a:xfrm>
                <a:off x="6867732" y="2509393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8" name="Straight Connector 1327"/>
              <p:cNvCxnSpPr/>
              <p:nvPr/>
            </p:nvCxnSpPr>
            <p:spPr>
              <a:xfrm>
                <a:off x="6864040" y="2570456"/>
                <a:ext cx="14023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9" name="Straight Connector 1328"/>
              <p:cNvCxnSpPr/>
              <p:nvPr/>
            </p:nvCxnSpPr>
            <p:spPr>
              <a:xfrm>
                <a:off x="6864040" y="2637782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0" name="Straight Connector 1329"/>
              <p:cNvCxnSpPr/>
              <p:nvPr/>
            </p:nvCxnSpPr>
            <p:spPr>
              <a:xfrm>
                <a:off x="6860351" y="2706673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1" name="Straight Connector 1330"/>
              <p:cNvCxnSpPr/>
              <p:nvPr/>
            </p:nvCxnSpPr>
            <p:spPr>
              <a:xfrm>
                <a:off x="6867732" y="2775565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2" name="Straight Connector 1331"/>
              <p:cNvCxnSpPr/>
              <p:nvPr/>
            </p:nvCxnSpPr>
            <p:spPr>
              <a:xfrm>
                <a:off x="6871421" y="2842891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3" name="Straight Connector 1332"/>
              <p:cNvCxnSpPr/>
              <p:nvPr/>
            </p:nvCxnSpPr>
            <p:spPr>
              <a:xfrm>
                <a:off x="6871421" y="2911782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4" name="Straight Connector 1333"/>
              <p:cNvCxnSpPr/>
              <p:nvPr/>
            </p:nvCxnSpPr>
            <p:spPr>
              <a:xfrm>
                <a:off x="6875113" y="2975976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5" name="Straight Connector 1334"/>
              <p:cNvCxnSpPr/>
              <p:nvPr/>
            </p:nvCxnSpPr>
            <p:spPr>
              <a:xfrm flipH="1">
                <a:off x="6875113" y="2132056"/>
                <a:ext cx="13654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57" name="TextBox 1556"/>
          <p:cNvSpPr txBox="1"/>
          <p:nvPr/>
        </p:nvSpPr>
        <p:spPr>
          <a:xfrm flipH="1">
            <a:off x="2959100" y="4105275"/>
            <a:ext cx="542925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1559" name="TextBox 1558"/>
          <p:cNvSpPr txBox="1"/>
          <p:nvPr/>
        </p:nvSpPr>
        <p:spPr>
          <a:xfrm>
            <a:off x="534988" y="6156325"/>
            <a:ext cx="288925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1560" name="TextBox 1559"/>
          <p:cNvSpPr txBox="1"/>
          <p:nvPr/>
        </p:nvSpPr>
        <p:spPr>
          <a:xfrm>
            <a:off x="935038" y="6154738"/>
            <a:ext cx="288925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1561" name="TextBox 1560"/>
          <p:cNvSpPr txBox="1"/>
          <p:nvPr/>
        </p:nvSpPr>
        <p:spPr>
          <a:xfrm>
            <a:off x="1333500" y="6153150"/>
            <a:ext cx="288925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1562" name="TextBox 1561"/>
          <p:cNvSpPr txBox="1"/>
          <p:nvPr/>
        </p:nvSpPr>
        <p:spPr>
          <a:xfrm>
            <a:off x="1700213" y="6151563"/>
            <a:ext cx="288925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1563" name="TextBox 1562"/>
          <p:cNvSpPr txBox="1"/>
          <p:nvPr/>
        </p:nvSpPr>
        <p:spPr>
          <a:xfrm>
            <a:off x="2127250" y="6149975"/>
            <a:ext cx="288925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1564" name="TextBox 1563"/>
          <p:cNvSpPr txBox="1"/>
          <p:nvPr/>
        </p:nvSpPr>
        <p:spPr>
          <a:xfrm>
            <a:off x="2498725" y="6148388"/>
            <a:ext cx="288925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6</a:t>
            </a:r>
          </a:p>
        </p:txBody>
      </p:sp>
      <p:sp>
        <p:nvSpPr>
          <p:cNvPr id="1565" name="TextBox 1564"/>
          <p:cNvSpPr txBox="1"/>
          <p:nvPr/>
        </p:nvSpPr>
        <p:spPr>
          <a:xfrm>
            <a:off x="2881313" y="6146800"/>
            <a:ext cx="288925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7</a:t>
            </a:r>
          </a:p>
        </p:txBody>
      </p:sp>
      <p:sp>
        <p:nvSpPr>
          <p:cNvPr id="1566" name="TextBox 1565"/>
          <p:cNvSpPr txBox="1"/>
          <p:nvPr/>
        </p:nvSpPr>
        <p:spPr>
          <a:xfrm>
            <a:off x="3259138" y="6151563"/>
            <a:ext cx="288925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8</a:t>
            </a:r>
          </a:p>
        </p:txBody>
      </p:sp>
      <p:grpSp>
        <p:nvGrpSpPr>
          <p:cNvPr id="204863" name="Group 187"/>
          <p:cNvGrpSpPr>
            <a:grpSpLocks/>
          </p:cNvGrpSpPr>
          <p:nvPr/>
        </p:nvGrpSpPr>
        <p:grpSpPr bwMode="auto">
          <a:xfrm>
            <a:off x="949325" y="4538663"/>
            <a:ext cx="1052513" cy="355600"/>
            <a:chOff x="4410" y="1365"/>
            <a:chExt cx="663" cy="224"/>
          </a:xfrm>
        </p:grpSpPr>
        <p:sp>
          <p:nvSpPr>
            <p:cNvPr id="70" name="Rectangle 188"/>
            <p:cNvSpPr>
              <a:spLocks noChangeArrowheads="1"/>
            </p:cNvSpPr>
            <p:nvPr/>
          </p:nvSpPr>
          <p:spPr bwMode="auto">
            <a:xfrm>
              <a:off x="4410" y="1500"/>
              <a:ext cx="495" cy="87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1" name="AutoShape 189"/>
            <p:cNvSpPr>
              <a:spLocks noChangeArrowheads="1"/>
            </p:cNvSpPr>
            <p:nvPr/>
          </p:nvSpPr>
          <p:spPr bwMode="auto">
            <a:xfrm>
              <a:off x="4410" y="1368"/>
              <a:ext cx="663" cy="135"/>
            </a:xfrm>
            <a:prstGeom prst="parallelogram">
              <a:avLst>
                <a:gd name="adj" fmla="val 122778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2" name="Freeform 190"/>
            <p:cNvSpPr>
              <a:spLocks/>
            </p:cNvSpPr>
            <p:nvPr/>
          </p:nvSpPr>
          <p:spPr bwMode="auto">
            <a:xfrm>
              <a:off x="4904" y="1365"/>
              <a:ext cx="169" cy="224"/>
            </a:xfrm>
            <a:custGeom>
              <a:avLst/>
              <a:gdLst>
                <a:gd name="T0" fmla="*/ 0 w 169"/>
                <a:gd name="T1" fmla="*/ 138 h 224"/>
                <a:gd name="T2" fmla="*/ 0 w 169"/>
                <a:gd name="T3" fmla="*/ 224 h 224"/>
                <a:gd name="T4" fmla="*/ 169 w 169"/>
                <a:gd name="T5" fmla="*/ 77 h 224"/>
                <a:gd name="T6" fmla="*/ 169 w 169"/>
                <a:gd name="T7" fmla="*/ 0 h 224"/>
                <a:gd name="T8" fmla="*/ 0 w 169"/>
                <a:gd name="T9" fmla="*/ 138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24"/>
                <a:gd name="T17" fmla="*/ 169 w 169"/>
                <a:gd name="T18" fmla="*/ 224 h 2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chemeClr val="accent1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3" name="Freeform 191"/>
            <p:cNvSpPr>
              <a:spLocks/>
            </p:cNvSpPr>
            <p:nvPr/>
          </p:nvSpPr>
          <p:spPr bwMode="auto">
            <a:xfrm>
              <a:off x="4475" y="1395"/>
              <a:ext cx="506" cy="80"/>
            </a:xfrm>
            <a:custGeom>
              <a:avLst/>
              <a:gdLst>
                <a:gd name="T0" fmla="*/ 0 w 280"/>
                <a:gd name="T1" fmla="*/ 63 h 63"/>
                <a:gd name="T2" fmla="*/ 37 w 280"/>
                <a:gd name="T3" fmla="*/ 62 h 63"/>
                <a:gd name="T4" fmla="*/ 219 w 280"/>
                <a:gd name="T5" fmla="*/ 0 h 63"/>
                <a:gd name="T6" fmla="*/ 280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4" name="Freeform 192"/>
            <p:cNvSpPr>
              <a:spLocks/>
            </p:cNvSpPr>
            <p:nvPr/>
          </p:nvSpPr>
          <p:spPr bwMode="auto">
            <a:xfrm>
              <a:off x="4593" y="1391"/>
              <a:ext cx="293" cy="93"/>
            </a:xfrm>
            <a:custGeom>
              <a:avLst/>
              <a:gdLst>
                <a:gd name="T0" fmla="*/ 0 w 293"/>
                <a:gd name="T1" fmla="*/ 0 h 93"/>
                <a:gd name="T2" fmla="*/ 67 w 293"/>
                <a:gd name="T3" fmla="*/ 1 h 93"/>
                <a:gd name="T4" fmla="*/ 195 w 293"/>
                <a:gd name="T5" fmla="*/ 93 h 93"/>
                <a:gd name="T6" fmla="*/ 293 w 293"/>
                <a:gd name="T7" fmla="*/ 93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3"/>
                <a:gd name="T13" fmla="*/ 0 h 93"/>
                <a:gd name="T14" fmla="*/ 293 w 293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04864" name="Group 187"/>
          <p:cNvGrpSpPr>
            <a:grpSpLocks/>
          </p:cNvGrpSpPr>
          <p:nvPr/>
        </p:nvGrpSpPr>
        <p:grpSpPr bwMode="auto">
          <a:xfrm>
            <a:off x="2513013" y="4540250"/>
            <a:ext cx="1052512" cy="355600"/>
            <a:chOff x="4410" y="1365"/>
            <a:chExt cx="663" cy="224"/>
          </a:xfrm>
        </p:grpSpPr>
        <p:sp>
          <p:nvSpPr>
            <p:cNvPr id="1058" name="Rectangle 188"/>
            <p:cNvSpPr>
              <a:spLocks noChangeArrowheads="1"/>
            </p:cNvSpPr>
            <p:nvPr/>
          </p:nvSpPr>
          <p:spPr bwMode="auto">
            <a:xfrm>
              <a:off x="4410" y="1500"/>
              <a:ext cx="495" cy="87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59" name="AutoShape 189"/>
            <p:cNvSpPr>
              <a:spLocks noChangeArrowheads="1"/>
            </p:cNvSpPr>
            <p:nvPr/>
          </p:nvSpPr>
          <p:spPr bwMode="auto">
            <a:xfrm>
              <a:off x="4410" y="1368"/>
              <a:ext cx="663" cy="135"/>
            </a:xfrm>
            <a:prstGeom prst="parallelogram">
              <a:avLst>
                <a:gd name="adj" fmla="val 122778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60" name="Freeform 190"/>
            <p:cNvSpPr>
              <a:spLocks/>
            </p:cNvSpPr>
            <p:nvPr/>
          </p:nvSpPr>
          <p:spPr bwMode="auto">
            <a:xfrm>
              <a:off x="4904" y="1365"/>
              <a:ext cx="169" cy="224"/>
            </a:xfrm>
            <a:custGeom>
              <a:avLst/>
              <a:gdLst>
                <a:gd name="T0" fmla="*/ 0 w 169"/>
                <a:gd name="T1" fmla="*/ 138 h 224"/>
                <a:gd name="T2" fmla="*/ 0 w 169"/>
                <a:gd name="T3" fmla="*/ 224 h 224"/>
                <a:gd name="T4" fmla="*/ 169 w 169"/>
                <a:gd name="T5" fmla="*/ 77 h 224"/>
                <a:gd name="T6" fmla="*/ 169 w 169"/>
                <a:gd name="T7" fmla="*/ 0 h 224"/>
                <a:gd name="T8" fmla="*/ 0 w 169"/>
                <a:gd name="T9" fmla="*/ 138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24"/>
                <a:gd name="T17" fmla="*/ 169 w 169"/>
                <a:gd name="T18" fmla="*/ 224 h 2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chemeClr val="accent1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61" name="Freeform 191"/>
            <p:cNvSpPr>
              <a:spLocks/>
            </p:cNvSpPr>
            <p:nvPr/>
          </p:nvSpPr>
          <p:spPr bwMode="auto">
            <a:xfrm>
              <a:off x="4475" y="1395"/>
              <a:ext cx="506" cy="80"/>
            </a:xfrm>
            <a:custGeom>
              <a:avLst/>
              <a:gdLst>
                <a:gd name="T0" fmla="*/ 0 w 280"/>
                <a:gd name="T1" fmla="*/ 63 h 63"/>
                <a:gd name="T2" fmla="*/ 37 w 280"/>
                <a:gd name="T3" fmla="*/ 62 h 63"/>
                <a:gd name="T4" fmla="*/ 219 w 280"/>
                <a:gd name="T5" fmla="*/ 0 h 63"/>
                <a:gd name="T6" fmla="*/ 280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62" name="Freeform 192"/>
            <p:cNvSpPr>
              <a:spLocks/>
            </p:cNvSpPr>
            <p:nvPr/>
          </p:nvSpPr>
          <p:spPr bwMode="auto">
            <a:xfrm>
              <a:off x="4593" y="1391"/>
              <a:ext cx="293" cy="93"/>
            </a:xfrm>
            <a:custGeom>
              <a:avLst/>
              <a:gdLst>
                <a:gd name="T0" fmla="*/ 0 w 293"/>
                <a:gd name="T1" fmla="*/ 0 h 93"/>
                <a:gd name="T2" fmla="*/ 67 w 293"/>
                <a:gd name="T3" fmla="*/ 1 h 93"/>
                <a:gd name="T4" fmla="*/ 195 w 293"/>
                <a:gd name="T5" fmla="*/ 93 h 93"/>
                <a:gd name="T6" fmla="*/ 293 w 293"/>
                <a:gd name="T7" fmla="*/ 93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3"/>
                <a:gd name="T13" fmla="*/ 0 h 93"/>
                <a:gd name="T14" fmla="*/ 293 w 293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04865" name="Group 187"/>
          <p:cNvGrpSpPr>
            <a:grpSpLocks/>
          </p:cNvGrpSpPr>
          <p:nvPr/>
        </p:nvGrpSpPr>
        <p:grpSpPr bwMode="auto">
          <a:xfrm>
            <a:off x="4103688" y="4567238"/>
            <a:ext cx="1052512" cy="355600"/>
            <a:chOff x="4410" y="1365"/>
            <a:chExt cx="663" cy="224"/>
          </a:xfrm>
        </p:grpSpPr>
        <p:sp>
          <p:nvSpPr>
            <p:cNvPr id="1305" name="Rectangle 188"/>
            <p:cNvSpPr>
              <a:spLocks noChangeArrowheads="1"/>
            </p:cNvSpPr>
            <p:nvPr/>
          </p:nvSpPr>
          <p:spPr bwMode="auto">
            <a:xfrm>
              <a:off x="4410" y="1500"/>
              <a:ext cx="495" cy="87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06" name="AutoShape 189"/>
            <p:cNvSpPr>
              <a:spLocks noChangeArrowheads="1"/>
            </p:cNvSpPr>
            <p:nvPr/>
          </p:nvSpPr>
          <p:spPr bwMode="auto">
            <a:xfrm>
              <a:off x="4410" y="1368"/>
              <a:ext cx="663" cy="135"/>
            </a:xfrm>
            <a:prstGeom prst="parallelogram">
              <a:avLst>
                <a:gd name="adj" fmla="val 122778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07" name="Freeform 190"/>
            <p:cNvSpPr>
              <a:spLocks/>
            </p:cNvSpPr>
            <p:nvPr/>
          </p:nvSpPr>
          <p:spPr bwMode="auto">
            <a:xfrm>
              <a:off x="4904" y="1365"/>
              <a:ext cx="169" cy="224"/>
            </a:xfrm>
            <a:custGeom>
              <a:avLst/>
              <a:gdLst>
                <a:gd name="T0" fmla="*/ 0 w 169"/>
                <a:gd name="T1" fmla="*/ 138 h 224"/>
                <a:gd name="T2" fmla="*/ 0 w 169"/>
                <a:gd name="T3" fmla="*/ 224 h 224"/>
                <a:gd name="T4" fmla="*/ 169 w 169"/>
                <a:gd name="T5" fmla="*/ 77 h 224"/>
                <a:gd name="T6" fmla="*/ 169 w 169"/>
                <a:gd name="T7" fmla="*/ 0 h 224"/>
                <a:gd name="T8" fmla="*/ 0 w 169"/>
                <a:gd name="T9" fmla="*/ 138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24"/>
                <a:gd name="T17" fmla="*/ 169 w 169"/>
                <a:gd name="T18" fmla="*/ 224 h 2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chemeClr val="accent1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08" name="Freeform 191"/>
            <p:cNvSpPr>
              <a:spLocks/>
            </p:cNvSpPr>
            <p:nvPr/>
          </p:nvSpPr>
          <p:spPr bwMode="auto">
            <a:xfrm>
              <a:off x="4475" y="1395"/>
              <a:ext cx="506" cy="80"/>
            </a:xfrm>
            <a:custGeom>
              <a:avLst/>
              <a:gdLst>
                <a:gd name="T0" fmla="*/ 0 w 280"/>
                <a:gd name="T1" fmla="*/ 63 h 63"/>
                <a:gd name="T2" fmla="*/ 37 w 280"/>
                <a:gd name="T3" fmla="*/ 62 h 63"/>
                <a:gd name="T4" fmla="*/ 219 w 280"/>
                <a:gd name="T5" fmla="*/ 0 h 63"/>
                <a:gd name="T6" fmla="*/ 280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09" name="Freeform 192"/>
            <p:cNvSpPr>
              <a:spLocks/>
            </p:cNvSpPr>
            <p:nvPr/>
          </p:nvSpPr>
          <p:spPr bwMode="auto">
            <a:xfrm>
              <a:off x="4593" y="1391"/>
              <a:ext cx="293" cy="93"/>
            </a:xfrm>
            <a:custGeom>
              <a:avLst/>
              <a:gdLst>
                <a:gd name="T0" fmla="*/ 0 w 293"/>
                <a:gd name="T1" fmla="*/ 0 h 93"/>
                <a:gd name="T2" fmla="*/ 67 w 293"/>
                <a:gd name="T3" fmla="*/ 1 h 93"/>
                <a:gd name="T4" fmla="*/ 195 w 293"/>
                <a:gd name="T5" fmla="*/ 93 h 93"/>
                <a:gd name="T6" fmla="*/ 293 w 293"/>
                <a:gd name="T7" fmla="*/ 93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3"/>
                <a:gd name="T13" fmla="*/ 0 h 93"/>
                <a:gd name="T14" fmla="*/ 293 w 293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04866" name="Group 187"/>
          <p:cNvGrpSpPr>
            <a:grpSpLocks/>
          </p:cNvGrpSpPr>
          <p:nvPr/>
        </p:nvGrpSpPr>
        <p:grpSpPr bwMode="auto">
          <a:xfrm>
            <a:off x="5668963" y="4575175"/>
            <a:ext cx="1052512" cy="355600"/>
            <a:chOff x="4410" y="1365"/>
            <a:chExt cx="663" cy="224"/>
          </a:xfrm>
        </p:grpSpPr>
        <p:sp>
          <p:nvSpPr>
            <p:cNvPr id="1552" name="Rectangle 188"/>
            <p:cNvSpPr>
              <a:spLocks noChangeArrowheads="1"/>
            </p:cNvSpPr>
            <p:nvPr/>
          </p:nvSpPr>
          <p:spPr bwMode="auto">
            <a:xfrm>
              <a:off x="4410" y="1500"/>
              <a:ext cx="495" cy="87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53" name="AutoShape 189"/>
            <p:cNvSpPr>
              <a:spLocks noChangeArrowheads="1"/>
            </p:cNvSpPr>
            <p:nvPr/>
          </p:nvSpPr>
          <p:spPr bwMode="auto">
            <a:xfrm>
              <a:off x="4410" y="1368"/>
              <a:ext cx="663" cy="135"/>
            </a:xfrm>
            <a:prstGeom prst="parallelogram">
              <a:avLst>
                <a:gd name="adj" fmla="val 122778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54" name="Freeform 190"/>
            <p:cNvSpPr>
              <a:spLocks/>
            </p:cNvSpPr>
            <p:nvPr/>
          </p:nvSpPr>
          <p:spPr bwMode="auto">
            <a:xfrm>
              <a:off x="4904" y="1365"/>
              <a:ext cx="169" cy="224"/>
            </a:xfrm>
            <a:custGeom>
              <a:avLst/>
              <a:gdLst>
                <a:gd name="T0" fmla="*/ 0 w 169"/>
                <a:gd name="T1" fmla="*/ 138 h 224"/>
                <a:gd name="T2" fmla="*/ 0 w 169"/>
                <a:gd name="T3" fmla="*/ 224 h 224"/>
                <a:gd name="T4" fmla="*/ 169 w 169"/>
                <a:gd name="T5" fmla="*/ 77 h 224"/>
                <a:gd name="T6" fmla="*/ 169 w 169"/>
                <a:gd name="T7" fmla="*/ 0 h 224"/>
                <a:gd name="T8" fmla="*/ 0 w 169"/>
                <a:gd name="T9" fmla="*/ 138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24"/>
                <a:gd name="T17" fmla="*/ 169 w 169"/>
                <a:gd name="T18" fmla="*/ 224 h 2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chemeClr val="accent1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55" name="Freeform 191"/>
            <p:cNvSpPr>
              <a:spLocks/>
            </p:cNvSpPr>
            <p:nvPr/>
          </p:nvSpPr>
          <p:spPr bwMode="auto">
            <a:xfrm>
              <a:off x="4475" y="1395"/>
              <a:ext cx="506" cy="80"/>
            </a:xfrm>
            <a:custGeom>
              <a:avLst/>
              <a:gdLst>
                <a:gd name="T0" fmla="*/ 0 w 280"/>
                <a:gd name="T1" fmla="*/ 63 h 63"/>
                <a:gd name="T2" fmla="*/ 37 w 280"/>
                <a:gd name="T3" fmla="*/ 62 h 63"/>
                <a:gd name="T4" fmla="*/ 219 w 280"/>
                <a:gd name="T5" fmla="*/ 0 h 63"/>
                <a:gd name="T6" fmla="*/ 280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56" name="Freeform 192"/>
            <p:cNvSpPr>
              <a:spLocks/>
            </p:cNvSpPr>
            <p:nvPr/>
          </p:nvSpPr>
          <p:spPr bwMode="auto">
            <a:xfrm>
              <a:off x="4593" y="1391"/>
              <a:ext cx="293" cy="93"/>
            </a:xfrm>
            <a:custGeom>
              <a:avLst/>
              <a:gdLst>
                <a:gd name="T0" fmla="*/ 0 w 293"/>
                <a:gd name="T1" fmla="*/ 0 h 93"/>
                <a:gd name="T2" fmla="*/ 67 w 293"/>
                <a:gd name="T3" fmla="*/ 1 h 93"/>
                <a:gd name="T4" fmla="*/ 195 w 293"/>
                <a:gd name="T5" fmla="*/ 93 h 93"/>
                <a:gd name="T6" fmla="*/ 293 w 293"/>
                <a:gd name="T7" fmla="*/ 93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3"/>
                <a:gd name="T13" fmla="*/ 0 h 93"/>
                <a:gd name="T14" fmla="*/ 293 w 293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666750" y="4614863"/>
            <a:ext cx="317500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1558" name="TextBox 1557"/>
          <p:cNvSpPr txBox="1"/>
          <p:nvPr/>
        </p:nvSpPr>
        <p:spPr>
          <a:xfrm>
            <a:off x="2219325" y="4648200"/>
            <a:ext cx="31750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C</a:t>
            </a:r>
          </a:p>
        </p:txBody>
      </p:sp>
      <p:cxnSp>
        <p:nvCxnSpPr>
          <p:cNvPr id="544" name="Straight Connector 543"/>
          <p:cNvCxnSpPr>
            <a:endCxn id="40" idx="1"/>
          </p:cNvCxnSpPr>
          <p:nvPr/>
        </p:nvCxnSpPr>
        <p:spPr>
          <a:xfrm>
            <a:off x="4394200" y="3065463"/>
            <a:ext cx="915988" cy="40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Straight Connector 541"/>
          <p:cNvCxnSpPr>
            <a:stCxn id="11" idx="1"/>
          </p:cNvCxnSpPr>
          <p:nvPr/>
        </p:nvCxnSpPr>
        <p:spPr>
          <a:xfrm flipH="1">
            <a:off x="2898775" y="3030538"/>
            <a:ext cx="1063625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8063" y="3138488"/>
            <a:ext cx="1184275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Border router</a:t>
            </a:r>
          </a:p>
        </p:txBody>
      </p:sp>
      <p:sp>
        <p:nvSpPr>
          <p:cNvPr id="546" name="TextBox 545"/>
          <p:cNvSpPr txBox="1"/>
          <p:nvPr/>
        </p:nvSpPr>
        <p:spPr>
          <a:xfrm>
            <a:off x="3051175" y="3522663"/>
            <a:ext cx="1169988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Access router</a:t>
            </a:r>
          </a:p>
        </p:txBody>
      </p:sp>
      <p:sp>
        <p:nvSpPr>
          <p:cNvPr id="204877" name="Rectangle 5"/>
          <p:cNvSpPr txBox="1">
            <a:spLocks noChangeArrowheads="1"/>
          </p:cNvSpPr>
          <p:nvPr/>
        </p:nvSpPr>
        <p:spPr bwMode="auto">
          <a:xfrm>
            <a:off x="546100" y="115888"/>
            <a:ext cx="77724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4400" i="0" dirty="0">
                <a:solidFill>
                  <a:srgbClr val="000099"/>
                </a:solidFill>
                <a:latin typeface="Gill Sans MT" charset="0"/>
              </a:rPr>
              <a:t>Data center networks </a:t>
            </a:r>
          </a:p>
        </p:txBody>
      </p:sp>
      <p:sp>
        <p:nvSpPr>
          <p:cNvPr id="26" name="Freeform 25"/>
          <p:cNvSpPr/>
          <p:nvPr/>
        </p:nvSpPr>
        <p:spPr>
          <a:xfrm>
            <a:off x="4657725" y="4206875"/>
            <a:ext cx="1371600" cy="1373188"/>
          </a:xfrm>
          <a:custGeom>
            <a:avLst/>
            <a:gdLst>
              <a:gd name="connsiteX0" fmla="*/ 1372723 w 1372723"/>
              <a:gd name="connsiteY0" fmla="*/ 1359734 h 1372562"/>
              <a:gd name="connsiteX1" fmla="*/ 1372723 w 1372723"/>
              <a:gd name="connsiteY1" fmla="*/ 564418 h 1372562"/>
              <a:gd name="connsiteX2" fmla="*/ 936531 w 1372723"/>
              <a:gd name="connsiteY2" fmla="*/ 25655 h 1372562"/>
              <a:gd name="connsiteX3" fmla="*/ 538826 w 1372723"/>
              <a:gd name="connsiteY3" fmla="*/ 0 h 1372562"/>
              <a:gd name="connsiteX4" fmla="*/ 38488 w 1372723"/>
              <a:gd name="connsiteY4" fmla="*/ 615729 h 1372562"/>
              <a:gd name="connsiteX5" fmla="*/ 0 w 1372723"/>
              <a:gd name="connsiteY5" fmla="*/ 1372562 h 1372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2723" h="1372562">
                <a:moveTo>
                  <a:pt x="1372723" y="1359734"/>
                </a:moveTo>
                <a:lnTo>
                  <a:pt x="1372723" y="564418"/>
                </a:lnTo>
                <a:lnTo>
                  <a:pt x="936531" y="25655"/>
                </a:lnTo>
                <a:lnTo>
                  <a:pt x="538826" y="0"/>
                </a:lnTo>
                <a:lnTo>
                  <a:pt x="38488" y="615729"/>
                </a:lnTo>
                <a:lnTo>
                  <a:pt x="0" y="1372562"/>
                </a:lnTo>
              </a:path>
            </a:pathLst>
          </a:custGeom>
          <a:ln w="63500">
            <a:solidFill>
              <a:srgbClr val="33CC33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016375" y="1112838"/>
            <a:ext cx="5127625" cy="1692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99"/>
                </a:solidFill>
                <a:latin typeface="Gill Sans MT"/>
                <a:cs typeface="Gill Sans MT"/>
              </a:rPr>
              <a:t>load balancer: application-layer routing</a:t>
            </a:r>
          </a:p>
          <a:p>
            <a:pPr marL="342900" indent="-256032">
              <a:buClr>
                <a:srgbClr val="000099"/>
              </a:buClr>
              <a:buFont typeface="Wingdings" charset="2"/>
              <a:buChar char="§"/>
              <a:defRPr/>
            </a:pPr>
            <a:r>
              <a:rPr lang="en-US" sz="2000" i="0" dirty="0">
                <a:latin typeface="Gill Sans MT"/>
                <a:cs typeface="Gill Sans MT"/>
              </a:rPr>
              <a:t>receives external client requests</a:t>
            </a:r>
          </a:p>
          <a:p>
            <a:pPr marL="342900" indent="-256032">
              <a:buClr>
                <a:srgbClr val="000099"/>
              </a:buClr>
              <a:buFont typeface="Wingdings" charset="2"/>
              <a:buChar char="§"/>
              <a:defRPr/>
            </a:pPr>
            <a:r>
              <a:rPr lang="en-US" sz="2000" i="0" dirty="0">
                <a:latin typeface="Gill Sans MT"/>
                <a:cs typeface="Gill Sans MT"/>
              </a:rPr>
              <a:t>directs workload within data center</a:t>
            </a:r>
          </a:p>
          <a:p>
            <a:pPr marL="342900" indent="-256032">
              <a:buClr>
                <a:srgbClr val="000099"/>
              </a:buClr>
              <a:buFont typeface="Wingdings" charset="2"/>
              <a:buChar char="§"/>
              <a:defRPr/>
            </a:pPr>
            <a:r>
              <a:rPr lang="en-US" sz="2000" i="0" dirty="0">
                <a:latin typeface="Gill Sans MT"/>
                <a:cs typeface="Gill Sans MT"/>
              </a:rPr>
              <a:t>returns results to external client (hiding data center internals from client)</a:t>
            </a:r>
          </a:p>
        </p:txBody>
      </p:sp>
      <p:pic>
        <p:nvPicPr>
          <p:cNvPr id="204882" name="Picture 20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823913"/>
            <a:ext cx="5183188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79</a:t>
            </a:fld>
            <a:endParaRPr lang="en-US" sz="1200" dirty="0">
              <a:latin typeface="Tahoma" charset="0"/>
            </a:endParaRPr>
          </a:p>
        </p:txBody>
      </p:sp>
      <p:sp>
        <p:nvSpPr>
          <p:cNvPr id="113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grpSp>
        <p:nvGrpSpPr>
          <p:cNvPr id="1133" name="Group 347"/>
          <p:cNvGrpSpPr>
            <a:grpSpLocks/>
          </p:cNvGrpSpPr>
          <p:nvPr/>
        </p:nvGrpSpPr>
        <p:grpSpPr bwMode="auto">
          <a:xfrm>
            <a:off x="2235491" y="3259498"/>
            <a:ext cx="840624" cy="391487"/>
            <a:chOff x="1871277" y="1576300"/>
            <a:chExt cx="1128371" cy="437861"/>
          </a:xfrm>
        </p:grpSpPr>
        <p:sp>
          <p:nvSpPr>
            <p:cNvPr id="1159" name="Oval 1158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160" name="Rectangle 1159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161" name="Oval 1160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162" name="Freeform 1161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163" name="Freeform 1162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164" name="Freeform 1163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165" name="Freeform 1164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166" name="Straight Connector 1165"/>
            <p:cNvCxnSpPr>
              <a:endCxn id="1161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7" name="Straight Connector 1166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3" name="Group 347"/>
          <p:cNvGrpSpPr>
            <a:grpSpLocks/>
          </p:cNvGrpSpPr>
          <p:nvPr/>
        </p:nvGrpSpPr>
        <p:grpSpPr bwMode="auto">
          <a:xfrm>
            <a:off x="5120257" y="3365874"/>
            <a:ext cx="840624" cy="391487"/>
            <a:chOff x="1871277" y="1576300"/>
            <a:chExt cx="1128371" cy="437861"/>
          </a:xfrm>
        </p:grpSpPr>
        <p:sp>
          <p:nvSpPr>
            <p:cNvPr id="1224" name="Oval 1223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25" name="Rectangle 1224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226" name="Oval 1225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47" name="Freeform 1246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248" name="Freeform 1247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249" name="Freeform 1248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275" name="Freeform 1274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276" name="Straight Connector 1275"/>
            <p:cNvCxnSpPr>
              <a:endCxn id="1226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7" name="Straight Connector 1276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9" name="Straight Connector 538"/>
          <p:cNvCxnSpPr/>
          <p:nvPr/>
        </p:nvCxnSpPr>
        <p:spPr>
          <a:xfrm>
            <a:off x="3014663" y="2540000"/>
            <a:ext cx="1069975" cy="4460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59"/>
          <p:cNvSpPr>
            <a:spLocks/>
          </p:cNvSpPr>
          <p:nvPr/>
        </p:nvSpPr>
        <p:spPr bwMode="auto">
          <a:xfrm>
            <a:off x="1465263" y="2244725"/>
            <a:ext cx="2046287" cy="603250"/>
          </a:xfrm>
          <a:custGeom>
            <a:avLst/>
            <a:gdLst>
              <a:gd name="T0" fmla="*/ 239 w 1292"/>
              <a:gd name="T1" fmla="*/ 7 h 1255"/>
              <a:gd name="T2" fmla="*/ 35 w 1292"/>
              <a:gd name="T3" fmla="*/ 157 h 1255"/>
              <a:gd name="T4" fmla="*/ 29 w 1292"/>
              <a:gd name="T5" fmla="*/ 523 h 1255"/>
              <a:gd name="T6" fmla="*/ 53 w 1292"/>
              <a:gd name="T7" fmla="*/ 829 h 1255"/>
              <a:gd name="T8" fmla="*/ 245 w 1292"/>
              <a:gd name="T9" fmla="*/ 871 h 1255"/>
              <a:gd name="T10" fmla="*/ 647 w 1292"/>
              <a:gd name="T11" fmla="*/ 1129 h 1255"/>
              <a:gd name="T12" fmla="*/ 995 w 1292"/>
              <a:gd name="T13" fmla="*/ 1237 h 1255"/>
              <a:gd name="T14" fmla="*/ 1199 w 1292"/>
              <a:gd name="T15" fmla="*/ 1021 h 1255"/>
              <a:gd name="T16" fmla="*/ 1271 w 1292"/>
              <a:gd name="T17" fmla="*/ 445 h 1255"/>
              <a:gd name="T18" fmla="*/ 1205 w 1292"/>
              <a:gd name="T19" fmla="*/ 211 h 1255"/>
              <a:gd name="T20" fmla="*/ 749 w 1292"/>
              <a:gd name="T21" fmla="*/ 115 h 1255"/>
              <a:gd name="T22" fmla="*/ 239 w 1292"/>
              <a:gd name="T23" fmla="*/ 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Internet</a:t>
            </a:r>
          </a:p>
        </p:txBody>
      </p:sp>
      <p:grpSp>
        <p:nvGrpSpPr>
          <p:cNvPr id="1168" name="Group 347"/>
          <p:cNvGrpSpPr>
            <a:grpSpLocks/>
          </p:cNvGrpSpPr>
          <p:nvPr/>
        </p:nvGrpSpPr>
        <p:grpSpPr bwMode="auto">
          <a:xfrm>
            <a:off x="3717566" y="2796786"/>
            <a:ext cx="840624" cy="391487"/>
            <a:chOff x="1871277" y="1576300"/>
            <a:chExt cx="1128371" cy="437861"/>
          </a:xfrm>
        </p:grpSpPr>
        <p:sp>
          <p:nvSpPr>
            <p:cNvPr id="1189" name="Oval 1188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190" name="Rectangle 1189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191" name="Oval 1190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17" name="Freeform 1216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218" name="Freeform 1217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219" name="Freeform 1218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220" name="Freeform 1219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221" name="Straight Connector 1220"/>
            <p:cNvCxnSpPr>
              <a:endCxn id="1191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2" name="Straight Connector 1221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Freeform 26"/>
          <p:cNvSpPr/>
          <p:nvPr/>
        </p:nvSpPr>
        <p:spPr>
          <a:xfrm>
            <a:off x="2552700" y="2189163"/>
            <a:ext cx="3976688" cy="3333750"/>
          </a:xfrm>
          <a:custGeom>
            <a:avLst/>
            <a:gdLst>
              <a:gd name="connsiteX0" fmla="*/ 3691005 w 3975437"/>
              <a:gd name="connsiteY0" fmla="*/ 3333910 h 3333910"/>
              <a:gd name="connsiteX1" fmla="*/ 3704234 w 3975437"/>
              <a:gd name="connsiteY1" fmla="*/ 2533507 h 3333910"/>
              <a:gd name="connsiteX2" fmla="*/ 3261049 w 3975437"/>
              <a:gd name="connsiteY2" fmla="*/ 1997700 h 3333910"/>
              <a:gd name="connsiteX3" fmla="*/ 3975437 w 3975437"/>
              <a:gd name="connsiteY3" fmla="*/ 1653725 h 3333910"/>
              <a:gd name="connsiteX4" fmla="*/ 3955593 w 3975437"/>
              <a:gd name="connsiteY4" fmla="*/ 1316365 h 3333910"/>
              <a:gd name="connsiteX5" fmla="*/ 3069223 w 3975437"/>
              <a:gd name="connsiteY5" fmla="*/ 1733104 h 3333910"/>
              <a:gd name="connsiteX6" fmla="*/ 3049378 w 3975437"/>
              <a:gd name="connsiteY6" fmla="*/ 1303135 h 3333910"/>
              <a:gd name="connsiteX7" fmla="*/ 0 w 3975437"/>
              <a:gd name="connsiteY7" fmla="*/ 0 h 3333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75437" h="3333910">
                <a:moveTo>
                  <a:pt x="3691005" y="3333910"/>
                </a:moveTo>
                <a:lnTo>
                  <a:pt x="3704234" y="2533507"/>
                </a:lnTo>
                <a:lnTo>
                  <a:pt x="3261049" y="1997700"/>
                </a:lnTo>
                <a:lnTo>
                  <a:pt x="3975437" y="1653725"/>
                </a:lnTo>
                <a:lnTo>
                  <a:pt x="3955593" y="1316365"/>
                </a:lnTo>
                <a:lnTo>
                  <a:pt x="3069223" y="1733104"/>
                </a:lnTo>
                <a:lnTo>
                  <a:pt x="3049378" y="1303135"/>
                </a:lnTo>
                <a:lnTo>
                  <a:pt x="0" y="0"/>
                </a:lnTo>
              </a:path>
            </a:pathLst>
          </a:custGeom>
          <a:ln w="57150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4" name="Freeform 23"/>
          <p:cNvSpPr/>
          <p:nvPr/>
        </p:nvSpPr>
        <p:spPr>
          <a:xfrm>
            <a:off x="2105025" y="2162175"/>
            <a:ext cx="4329113" cy="3430588"/>
          </a:xfrm>
          <a:custGeom>
            <a:avLst/>
            <a:gdLst>
              <a:gd name="connsiteX0" fmla="*/ 0 w 4054022"/>
              <a:gd name="connsiteY0" fmla="*/ 0 h 3681545"/>
              <a:gd name="connsiteX1" fmla="*/ 3284271 w 4054022"/>
              <a:gd name="connsiteY1" fmla="*/ 1436700 h 3681545"/>
              <a:gd name="connsiteX2" fmla="*/ 3309929 w 4054022"/>
              <a:gd name="connsiteY2" fmla="*/ 1936980 h 3681545"/>
              <a:gd name="connsiteX3" fmla="*/ 4054022 w 4054022"/>
              <a:gd name="connsiteY3" fmla="*/ 1552149 h 3681545"/>
              <a:gd name="connsiteX4" fmla="*/ 4054022 w 4054022"/>
              <a:gd name="connsiteY4" fmla="*/ 1731737 h 3681545"/>
              <a:gd name="connsiteX5" fmla="*/ 3245783 w 4054022"/>
              <a:gd name="connsiteY5" fmla="*/ 2116567 h 3681545"/>
              <a:gd name="connsiteX6" fmla="*/ 3784609 w 4054022"/>
              <a:gd name="connsiteY6" fmla="*/ 2924711 h 3681545"/>
              <a:gd name="connsiteX7" fmla="*/ 3784609 w 4054022"/>
              <a:gd name="connsiteY7" fmla="*/ 3681545 h 3681545"/>
              <a:gd name="connsiteX0" fmla="*/ 0 w 4169484"/>
              <a:gd name="connsiteY0" fmla="*/ 0 h 3694373"/>
              <a:gd name="connsiteX1" fmla="*/ 3399733 w 4169484"/>
              <a:gd name="connsiteY1" fmla="*/ 1449528 h 3694373"/>
              <a:gd name="connsiteX2" fmla="*/ 3425391 w 4169484"/>
              <a:gd name="connsiteY2" fmla="*/ 1949808 h 3694373"/>
              <a:gd name="connsiteX3" fmla="*/ 4169484 w 4169484"/>
              <a:gd name="connsiteY3" fmla="*/ 1564977 h 3694373"/>
              <a:gd name="connsiteX4" fmla="*/ 4169484 w 4169484"/>
              <a:gd name="connsiteY4" fmla="*/ 1744565 h 3694373"/>
              <a:gd name="connsiteX5" fmla="*/ 3361245 w 4169484"/>
              <a:gd name="connsiteY5" fmla="*/ 2129395 h 3694373"/>
              <a:gd name="connsiteX6" fmla="*/ 3900071 w 4169484"/>
              <a:gd name="connsiteY6" fmla="*/ 2937539 h 3694373"/>
              <a:gd name="connsiteX7" fmla="*/ 3900071 w 4169484"/>
              <a:gd name="connsiteY7" fmla="*/ 3694373 h 3694373"/>
              <a:gd name="connsiteX0" fmla="*/ 0 w 4169484"/>
              <a:gd name="connsiteY0" fmla="*/ 0 h 3694373"/>
              <a:gd name="connsiteX1" fmla="*/ 3399733 w 4169484"/>
              <a:gd name="connsiteY1" fmla="*/ 1449528 h 3694373"/>
              <a:gd name="connsiteX2" fmla="*/ 3425391 w 4169484"/>
              <a:gd name="connsiteY2" fmla="*/ 1949808 h 3694373"/>
              <a:gd name="connsiteX3" fmla="*/ 4169484 w 4169484"/>
              <a:gd name="connsiteY3" fmla="*/ 1564977 h 3694373"/>
              <a:gd name="connsiteX4" fmla="*/ 4169484 w 4169484"/>
              <a:gd name="connsiteY4" fmla="*/ 1744565 h 3694373"/>
              <a:gd name="connsiteX5" fmla="*/ 3361245 w 4169484"/>
              <a:gd name="connsiteY5" fmla="*/ 2129395 h 3694373"/>
              <a:gd name="connsiteX6" fmla="*/ 3797438 w 4169484"/>
              <a:gd name="connsiteY6" fmla="*/ 2886229 h 3694373"/>
              <a:gd name="connsiteX7" fmla="*/ 3900071 w 4169484"/>
              <a:gd name="connsiteY7" fmla="*/ 3694373 h 3694373"/>
              <a:gd name="connsiteX0" fmla="*/ 0 w 4169484"/>
              <a:gd name="connsiteY0" fmla="*/ 0 h 3668718"/>
              <a:gd name="connsiteX1" fmla="*/ 3399733 w 4169484"/>
              <a:gd name="connsiteY1" fmla="*/ 1449528 h 3668718"/>
              <a:gd name="connsiteX2" fmla="*/ 3425391 w 4169484"/>
              <a:gd name="connsiteY2" fmla="*/ 1949808 h 3668718"/>
              <a:gd name="connsiteX3" fmla="*/ 4169484 w 4169484"/>
              <a:gd name="connsiteY3" fmla="*/ 1564977 h 3668718"/>
              <a:gd name="connsiteX4" fmla="*/ 4169484 w 4169484"/>
              <a:gd name="connsiteY4" fmla="*/ 1744565 h 3668718"/>
              <a:gd name="connsiteX5" fmla="*/ 3361245 w 4169484"/>
              <a:gd name="connsiteY5" fmla="*/ 2129395 h 3668718"/>
              <a:gd name="connsiteX6" fmla="*/ 3797438 w 4169484"/>
              <a:gd name="connsiteY6" fmla="*/ 2886229 h 3668718"/>
              <a:gd name="connsiteX7" fmla="*/ 3835926 w 4169484"/>
              <a:gd name="connsiteY7" fmla="*/ 3668718 h 3668718"/>
              <a:gd name="connsiteX0" fmla="*/ 0 w 4169484"/>
              <a:gd name="connsiteY0" fmla="*/ 0 h 3668718"/>
              <a:gd name="connsiteX1" fmla="*/ 3399733 w 4169484"/>
              <a:gd name="connsiteY1" fmla="*/ 1449528 h 3668718"/>
              <a:gd name="connsiteX2" fmla="*/ 3425391 w 4169484"/>
              <a:gd name="connsiteY2" fmla="*/ 1949808 h 3668718"/>
              <a:gd name="connsiteX3" fmla="*/ 4169484 w 4169484"/>
              <a:gd name="connsiteY3" fmla="*/ 1564977 h 3668718"/>
              <a:gd name="connsiteX4" fmla="*/ 4169484 w 4169484"/>
              <a:gd name="connsiteY4" fmla="*/ 1680426 h 3668718"/>
              <a:gd name="connsiteX5" fmla="*/ 3361245 w 4169484"/>
              <a:gd name="connsiteY5" fmla="*/ 2129395 h 3668718"/>
              <a:gd name="connsiteX6" fmla="*/ 3797438 w 4169484"/>
              <a:gd name="connsiteY6" fmla="*/ 2886229 h 3668718"/>
              <a:gd name="connsiteX7" fmla="*/ 3835926 w 4169484"/>
              <a:gd name="connsiteY7" fmla="*/ 3668718 h 3668718"/>
              <a:gd name="connsiteX0" fmla="*/ 0 w 4169484"/>
              <a:gd name="connsiteY0" fmla="*/ 0 h 3668718"/>
              <a:gd name="connsiteX1" fmla="*/ 3399733 w 4169484"/>
              <a:gd name="connsiteY1" fmla="*/ 1449528 h 3668718"/>
              <a:gd name="connsiteX2" fmla="*/ 3425391 w 4169484"/>
              <a:gd name="connsiteY2" fmla="*/ 1949808 h 3668718"/>
              <a:gd name="connsiteX3" fmla="*/ 4169484 w 4169484"/>
              <a:gd name="connsiteY3" fmla="*/ 1564977 h 3668718"/>
              <a:gd name="connsiteX4" fmla="*/ 4169484 w 4169484"/>
              <a:gd name="connsiteY4" fmla="*/ 1680426 h 3668718"/>
              <a:gd name="connsiteX5" fmla="*/ 3399733 w 4169484"/>
              <a:gd name="connsiteY5" fmla="*/ 2142223 h 3668718"/>
              <a:gd name="connsiteX6" fmla="*/ 3797438 w 4169484"/>
              <a:gd name="connsiteY6" fmla="*/ 2886229 h 3668718"/>
              <a:gd name="connsiteX7" fmla="*/ 3835926 w 4169484"/>
              <a:gd name="connsiteY7" fmla="*/ 3668718 h 3668718"/>
              <a:gd name="connsiteX0" fmla="*/ 0 w 4169484"/>
              <a:gd name="connsiteY0" fmla="*/ 0 h 3668718"/>
              <a:gd name="connsiteX1" fmla="*/ 3399733 w 4169484"/>
              <a:gd name="connsiteY1" fmla="*/ 1449528 h 3668718"/>
              <a:gd name="connsiteX2" fmla="*/ 3425391 w 4169484"/>
              <a:gd name="connsiteY2" fmla="*/ 1949808 h 3668718"/>
              <a:gd name="connsiteX3" fmla="*/ 4169484 w 4169484"/>
              <a:gd name="connsiteY3" fmla="*/ 1564977 h 3668718"/>
              <a:gd name="connsiteX4" fmla="*/ 4169484 w 4169484"/>
              <a:gd name="connsiteY4" fmla="*/ 1680426 h 3668718"/>
              <a:gd name="connsiteX5" fmla="*/ 3386904 w 4169484"/>
              <a:gd name="connsiteY5" fmla="*/ 2078085 h 3668718"/>
              <a:gd name="connsiteX6" fmla="*/ 3797438 w 4169484"/>
              <a:gd name="connsiteY6" fmla="*/ 2886229 h 3668718"/>
              <a:gd name="connsiteX7" fmla="*/ 3835926 w 4169484"/>
              <a:gd name="connsiteY7" fmla="*/ 3668718 h 3668718"/>
              <a:gd name="connsiteX0" fmla="*/ 0 w 4169484"/>
              <a:gd name="connsiteY0" fmla="*/ 0 h 3668718"/>
              <a:gd name="connsiteX1" fmla="*/ 3399733 w 4169484"/>
              <a:gd name="connsiteY1" fmla="*/ 1449528 h 3668718"/>
              <a:gd name="connsiteX2" fmla="*/ 3425391 w 4169484"/>
              <a:gd name="connsiteY2" fmla="*/ 1949808 h 3668718"/>
              <a:gd name="connsiteX3" fmla="*/ 4169484 w 4169484"/>
              <a:gd name="connsiteY3" fmla="*/ 1564977 h 3668718"/>
              <a:gd name="connsiteX4" fmla="*/ 4169484 w 4169484"/>
              <a:gd name="connsiteY4" fmla="*/ 1680426 h 3668718"/>
              <a:gd name="connsiteX5" fmla="*/ 3386904 w 4169484"/>
              <a:gd name="connsiteY5" fmla="*/ 2078085 h 3668718"/>
              <a:gd name="connsiteX6" fmla="*/ 3848754 w 4169484"/>
              <a:gd name="connsiteY6" fmla="*/ 2873401 h 3668718"/>
              <a:gd name="connsiteX7" fmla="*/ 3835926 w 4169484"/>
              <a:gd name="connsiteY7" fmla="*/ 3668718 h 3668718"/>
              <a:gd name="connsiteX0" fmla="*/ 0 w 4169484"/>
              <a:gd name="connsiteY0" fmla="*/ 0 h 3643063"/>
              <a:gd name="connsiteX1" fmla="*/ 3399733 w 4169484"/>
              <a:gd name="connsiteY1" fmla="*/ 1449528 h 3643063"/>
              <a:gd name="connsiteX2" fmla="*/ 3425391 w 4169484"/>
              <a:gd name="connsiteY2" fmla="*/ 1949808 h 3643063"/>
              <a:gd name="connsiteX3" fmla="*/ 4169484 w 4169484"/>
              <a:gd name="connsiteY3" fmla="*/ 1564977 h 3643063"/>
              <a:gd name="connsiteX4" fmla="*/ 4169484 w 4169484"/>
              <a:gd name="connsiteY4" fmla="*/ 1680426 h 3643063"/>
              <a:gd name="connsiteX5" fmla="*/ 3386904 w 4169484"/>
              <a:gd name="connsiteY5" fmla="*/ 2078085 h 3643063"/>
              <a:gd name="connsiteX6" fmla="*/ 3848754 w 4169484"/>
              <a:gd name="connsiteY6" fmla="*/ 2873401 h 3643063"/>
              <a:gd name="connsiteX7" fmla="*/ 3861584 w 4169484"/>
              <a:gd name="connsiteY7" fmla="*/ 3643063 h 3643063"/>
              <a:gd name="connsiteX0" fmla="*/ 0 w 4169484"/>
              <a:gd name="connsiteY0" fmla="*/ 0 h 3643063"/>
              <a:gd name="connsiteX1" fmla="*/ 3399733 w 4169484"/>
              <a:gd name="connsiteY1" fmla="*/ 1449528 h 3643063"/>
              <a:gd name="connsiteX2" fmla="*/ 3425391 w 4169484"/>
              <a:gd name="connsiteY2" fmla="*/ 1949808 h 3643063"/>
              <a:gd name="connsiteX3" fmla="*/ 4169484 w 4169484"/>
              <a:gd name="connsiteY3" fmla="*/ 1564977 h 3643063"/>
              <a:gd name="connsiteX4" fmla="*/ 4169484 w 4169484"/>
              <a:gd name="connsiteY4" fmla="*/ 1680426 h 3643063"/>
              <a:gd name="connsiteX5" fmla="*/ 3386904 w 4169484"/>
              <a:gd name="connsiteY5" fmla="*/ 2078085 h 3643063"/>
              <a:gd name="connsiteX6" fmla="*/ 3874412 w 4169484"/>
              <a:gd name="connsiteY6" fmla="*/ 2834918 h 3643063"/>
              <a:gd name="connsiteX7" fmla="*/ 3861584 w 4169484"/>
              <a:gd name="connsiteY7" fmla="*/ 3643063 h 3643063"/>
              <a:gd name="connsiteX0" fmla="*/ 0 w 4169484"/>
              <a:gd name="connsiteY0" fmla="*/ 0 h 3643063"/>
              <a:gd name="connsiteX1" fmla="*/ 3079003 w 4169484"/>
              <a:gd name="connsiteY1" fmla="*/ 1398217 h 3643063"/>
              <a:gd name="connsiteX2" fmla="*/ 3425391 w 4169484"/>
              <a:gd name="connsiteY2" fmla="*/ 1949808 h 3643063"/>
              <a:gd name="connsiteX3" fmla="*/ 4169484 w 4169484"/>
              <a:gd name="connsiteY3" fmla="*/ 1564977 h 3643063"/>
              <a:gd name="connsiteX4" fmla="*/ 4169484 w 4169484"/>
              <a:gd name="connsiteY4" fmla="*/ 1680426 h 3643063"/>
              <a:gd name="connsiteX5" fmla="*/ 3386904 w 4169484"/>
              <a:gd name="connsiteY5" fmla="*/ 2078085 h 3643063"/>
              <a:gd name="connsiteX6" fmla="*/ 3874412 w 4169484"/>
              <a:gd name="connsiteY6" fmla="*/ 2834918 h 3643063"/>
              <a:gd name="connsiteX7" fmla="*/ 3861584 w 4169484"/>
              <a:gd name="connsiteY7" fmla="*/ 3643063 h 3643063"/>
              <a:gd name="connsiteX0" fmla="*/ 0 w 4169484"/>
              <a:gd name="connsiteY0" fmla="*/ 0 h 3643063"/>
              <a:gd name="connsiteX1" fmla="*/ 3079003 w 4169484"/>
              <a:gd name="connsiteY1" fmla="*/ 1398217 h 3643063"/>
              <a:gd name="connsiteX2" fmla="*/ 3207294 w 4169484"/>
              <a:gd name="connsiteY2" fmla="*/ 2013946 h 3643063"/>
              <a:gd name="connsiteX3" fmla="*/ 4169484 w 4169484"/>
              <a:gd name="connsiteY3" fmla="*/ 1564977 h 3643063"/>
              <a:gd name="connsiteX4" fmla="*/ 4169484 w 4169484"/>
              <a:gd name="connsiteY4" fmla="*/ 1680426 h 3643063"/>
              <a:gd name="connsiteX5" fmla="*/ 3386904 w 4169484"/>
              <a:gd name="connsiteY5" fmla="*/ 2078085 h 3643063"/>
              <a:gd name="connsiteX6" fmla="*/ 3874412 w 4169484"/>
              <a:gd name="connsiteY6" fmla="*/ 2834918 h 3643063"/>
              <a:gd name="connsiteX7" fmla="*/ 3861584 w 4169484"/>
              <a:gd name="connsiteY7" fmla="*/ 3643063 h 3643063"/>
              <a:gd name="connsiteX0" fmla="*/ 0 w 4169484"/>
              <a:gd name="connsiteY0" fmla="*/ 0 h 3643063"/>
              <a:gd name="connsiteX1" fmla="*/ 3066174 w 4169484"/>
              <a:gd name="connsiteY1" fmla="*/ 1488011 h 3643063"/>
              <a:gd name="connsiteX2" fmla="*/ 3207294 w 4169484"/>
              <a:gd name="connsiteY2" fmla="*/ 2013946 h 3643063"/>
              <a:gd name="connsiteX3" fmla="*/ 4169484 w 4169484"/>
              <a:gd name="connsiteY3" fmla="*/ 1564977 h 3643063"/>
              <a:gd name="connsiteX4" fmla="*/ 4169484 w 4169484"/>
              <a:gd name="connsiteY4" fmla="*/ 1680426 h 3643063"/>
              <a:gd name="connsiteX5" fmla="*/ 3386904 w 4169484"/>
              <a:gd name="connsiteY5" fmla="*/ 2078085 h 3643063"/>
              <a:gd name="connsiteX6" fmla="*/ 3874412 w 4169484"/>
              <a:gd name="connsiteY6" fmla="*/ 2834918 h 3643063"/>
              <a:gd name="connsiteX7" fmla="*/ 3861584 w 4169484"/>
              <a:gd name="connsiteY7" fmla="*/ 3643063 h 3643063"/>
              <a:gd name="connsiteX0" fmla="*/ 0 w 4336264"/>
              <a:gd name="connsiteY0" fmla="*/ 0 h 3450648"/>
              <a:gd name="connsiteX1" fmla="*/ 3232954 w 4336264"/>
              <a:gd name="connsiteY1" fmla="*/ 1295596 h 3450648"/>
              <a:gd name="connsiteX2" fmla="*/ 3374074 w 4336264"/>
              <a:gd name="connsiteY2" fmla="*/ 1821531 h 3450648"/>
              <a:gd name="connsiteX3" fmla="*/ 4336264 w 4336264"/>
              <a:gd name="connsiteY3" fmla="*/ 1372562 h 3450648"/>
              <a:gd name="connsiteX4" fmla="*/ 4336264 w 4336264"/>
              <a:gd name="connsiteY4" fmla="*/ 1488011 h 3450648"/>
              <a:gd name="connsiteX5" fmla="*/ 3553684 w 4336264"/>
              <a:gd name="connsiteY5" fmla="*/ 1885670 h 3450648"/>
              <a:gd name="connsiteX6" fmla="*/ 4041192 w 4336264"/>
              <a:gd name="connsiteY6" fmla="*/ 2642503 h 3450648"/>
              <a:gd name="connsiteX7" fmla="*/ 4028364 w 4336264"/>
              <a:gd name="connsiteY7" fmla="*/ 3450648 h 3450648"/>
              <a:gd name="connsiteX0" fmla="*/ 0 w 4336264"/>
              <a:gd name="connsiteY0" fmla="*/ 0 h 3450648"/>
              <a:gd name="connsiteX1" fmla="*/ 3258612 w 4336264"/>
              <a:gd name="connsiteY1" fmla="*/ 1346907 h 3450648"/>
              <a:gd name="connsiteX2" fmla="*/ 3374074 w 4336264"/>
              <a:gd name="connsiteY2" fmla="*/ 1821531 h 3450648"/>
              <a:gd name="connsiteX3" fmla="*/ 4336264 w 4336264"/>
              <a:gd name="connsiteY3" fmla="*/ 1372562 h 3450648"/>
              <a:gd name="connsiteX4" fmla="*/ 4336264 w 4336264"/>
              <a:gd name="connsiteY4" fmla="*/ 1488011 h 3450648"/>
              <a:gd name="connsiteX5" fmla="*/ 3553684 w 4336264"/>
              <a:gd name="connsiteY5" fmla="*/ 1885670 h 3450648"/>
              <a:gd name="connsiteX6" fmla="*/ 4041192 w 4336264"/>
              <a:gd name="connsiteY6" fmla="*/ 2642503 h 3450648"/>
              <a:gd name="connsiteX7" fmla="*/ 4028364 w 4336264"/>
              <a:gd name="connsiteY7" fmla="*/ 3450648 h 3450648"/>
              <a:gd name="connsiteX0" fmla="*/ 0 w 4336264"/>
              <a:gd name="connsiteY0" fmla="*/ 0 h 3450648"/>
              <a:gd name="connsiteX1" fmla="*/ 3258612 w 4336264"/>
              <a:gd name="connsiteY1" fmla="*/ 1346907 h 3450648"/>
              <a:gd name="connsiteX2" fmla="*/ 3284270 w 4336264"/>
              <a:gd name="connsiteY2" fmla="*/ 1834359 h 3450648"/>
              <a:gd name="connsiteX3" fmla="*/ 4336264 w 4336264"/>
              <a:gd name="connsiteY3" fmla="*/ 1372562 h 3450648"/>
              <a:gd name="connsiteX4" fmla="*/ 4336264 w 4336264"/>
              <a:gd name="connsiteY4" fmla="*/ 1488011 h 3450648"/>
              <a:gd name="connsiteX5" fmla="*/ 3553684 w 4336264"/>
              <a:gd name="connsiteY5" fmla="*/ 1885670 h 3450648"/>
              <a:gd name="connsiteX6" fmla="*/ 4041192 w 4336264"/>
              <a:gd name="connsiteY6" fmla="*/ 2642503 h 3450648"/>
              <a:gd name="connsiteX7" fmla="*/ 4028364 w 4336264"/>
              <a:gd name="connsiteY7" fmla="*/ 3450648 h 3450648"/>
              <a:gd name="connsiteX0" fmla="*/ 0 w 4336264"/>
              <a:gd name="connsiteY0" fmla="*/ 0 h 3450648"/>
              <a:gd name="connsiteX1" fmla="*/ 3258612 w 4336264"/>
              <a:gd name="connsiteY1" fmla="*/ 1346907 h 3450648"/>
              <a:gd name="connsiteX2" fmla="*/ 3284270 w 4336264"/>
              <a:gd name="connsiteY2" fmla="*/ 1834359 h 3450648"/>
              <a:gd name="connsiteX3" fmla="*/ 4336264 w 4336264"/>
              <a:gd name="connsiteY3" fmla="*/ 1372562 h 3450648"/>
              <a:gd name="connsiteX4" fmla="*/ 4336264 w 4336264"/>
              <a:gd name="connsiteY4" fmla="*/ 1488011 h 3450648"/>
              <a:gd name="connsiteX5" fmla="*/ 3540855 w 4336264"/>
              <a:gd name="connsiteY5" fmla="*/ 1962636 h 3450648"/>
              <a:gd name="connsiteX6" fmla="*/ 4041192 w 4336264"/>
              <a:gd name="connsiteY6" fmla="*/ 2642503 h 3450648"/>
              <a:gd name="connsiteX7" fmla="*/ 4028364 w 4336264"/>
              <a:gd name="connsiteY7" fmla="*/ 3450648 h 3450648"/>
              <a:gd name="connsiteX0" fmla="*/ 0 w 4336264"/>
              <a:gd name="connsiteY0" fmla="*/ 0 h 3450648"/>
              <a:gd name="connsiteX1" fmla="*/ 3258612 w 4336264"/>
              <a:gd name="connsiteY1" fmla="*/ 1346907 h 3450648"/>
              <a:gd name="connsiteX2" fmla="*/ 3284270 w 4336264"/>
              <a:gd name="connsiteY2" fmla="*/ 1834359 h 3450648"/>
              <a:gd name="connsiteX3" fmla="*/ 4336264 w 4336264"/>
              <a:gd name="connsiteY3" fmla="*/ 1372562 h 3450648"/>
              <a:gd name="connsiteX4" fmla="*/ 4336264 w 4336264"/>
              <a:gd name="connsiteY4" fmla="*/ 1488011 h 3450648"/>
              <a:gd name="connsiteX5" fmla="*/ 3540855 w 4336264"/>
              <a:gd name="connsiteY5" fmla="*/ 2008941 h 3450648"/>
              <a:gd name="connsiteX6" fmla="*/ 4041192 w 4336264"/>
              <a:gd name="connsiteY6" fmla="*/ 2642503 h 3450648"/>
              <a:gd name="connsiteX7" fmla="*/ 4028364 w 4336264"/>
              <a:gd name="connsiteY7" fmla="*/ 3450648 h 3450648"/>
              <a:gd name="connsiteX0" fmla="*/ 0 w 4336264"/>
              <a:gd name="connsiteY0" fmla="*/ 0 h 3450648"/>
              <a:gd name="connsiteX1" fmla="*/ 3258612 w 4336264"/>
              <a:gd name="connsiteY1" fmla="*/ 1346907 h 3450648"/>
              <a:gd name="connsiteX2" fmla="*/ 3284270 w 4336264"/>
              <a:gd name="connsiteY2" fmla="*/ 1834359 h 3450648"/>
              <a:gd name="connsiteX3" fmla="*/ 4336264 w 4336264"/>
              <a:gd name="connsiteY3" fmla="*/ 1372562 h 3450648"/>
              <a:gd name="connsiteX4" fmla="*/ 4309805 w 4336264"/>
              <a:gd name="connsiteY4" fmla="*/ 1646769 h 3450648"/>
              <a:gd name="connsiteX5" fmla="*/ 3540855 w 4336264"/>
              <a:gd name="connsiteY5" fmla="*/ 2008941 h 3450648"/>
              <a:gd name="connsiteX6" fmla="*/ 4041192 w 4336264"/>
              <a:gd name="connsiteY6" fmla="*/ 2642503 h 3450648"/>
              <a:gd name="connsiteX7" fmla="*/ 4028364 w 4336264"/>
              <a:gd name="connsiteY7" fmla="*/ 3450648 h 3450648"/>
              <a:gd name="connsiteX0" fmla="*/ 0 w 4316420"/>
              <a:gd name="connsiteY0" fmla="*/ 0 h 3450648"/>
              <a:gd name="connsiteX1" fmla="*/ 3258612 w 4316420"/>
              <a:gd name="connsiteY1" fmla="*/ 1346907 h 3450648"/>
              <a:gd name="connsiteX2" fmla="*/ 3284270 w 4316420"/>
              <a:gd name="connsiteY2" fmla="*/ 1834359 h 3450648"/>
              <a:gd name="connsiteX3" fmla="*/ 4316420 w 4316420"/>
              <a:gd name="connsiteY3" fmla="*/ 1498245 h 3450648"/>
              <a:gd name="connsiteX4" fmla="*/ 4309805 w 4316420"/>
              <a:gd name="connsiteY4" fmla="*/ 1646769 h 3450648"/>
              <a:gd name="connsiteX5" fmla="*/ 3540855 w 4316420"/>
              <a:gd name="connsiteY5" fmla="*/ 2008941 h 3450648"/>
              <a:gd name="connsiteX6" fmla="*/ 4041192 w 4316420"/>
              <a:gd name="connsiteY6" fmla="*/ 2642503 h 3450648"/>
              <a:gd name="connsiteX7" fmla="*/ 4028364 w 4316420"/>
              <a:gd name="connsiteY7" fmla="*/ 3450648 h 3450648"/>
              <a:gd name="connsiteX0" fmla="*/ 0 w 4316420"/>
              <a:gd name="connsiteY0" fmla="*/ 0 h 3450648"/>
              <a:gd name="connsiteX1" fmla="*/ 3258612 w 4316420"/>
              <a:gd name="connsiteY1" fmla="*/ 1346907 h 3450648"/>
              <a:gd name="connsiteX2" fmla="*/ 3350417 w 4316420"/>
              <a:gd name="connsiteY2" fmla="*/ 1940198 h 3450648"/>
              <a:gd name="connsiteX3" fmla="*/ 4316420 w 4316420"/>
              <a:gd name="connsiteY3" fmla="*/ 1498245 h 3450648"/>
              <a:gd name="connsiteX4" fmla="*/ 4309805 w 4316420"/>
              <a:gd name="connsiteY4" fmla="*/ 1646769 h 3450648"/>
              <a:gd name="connsiteX5" fmla="*/ 3540855 w 4316420"/>
              <a:gd name="connsiteY5" fmla="*/ 2008941 h 3450648"/>
              <a:gd name="connsiteX6" fmla="*/ 4041192 w 4316420"/>
              <a:gd name="connsiteY6" fmla="*/ 2642503 h 3450648"/>
              <a:gd name="connsiteX7" fmla="*/ 4028364 w 4316420"/>
              <a:gd name="connsiteY7" fmla="*/ 3450648 h 3450648"/>
              <a:gd name="connsiteX0" fmla="*/ 0 w 4316420"/>
              <a:gd name="connsiteY0" fmla="*/ 0 h 3450648"/>
              <a:gd name="connsiteX1" fmla="*/ 3258612 w 4316420"/>
              <a:gd name="connsiteY1" fmla="*/ 1346907 h 3450648"/>
              <a:gd name="connsiteX2" fmla="*/ 3357031 w 4316420"/>
              <a:gd name="connsiteY2" fmla="*/ 1953428 h 3450648"/>
              <a:gd name="connsiteX3" fmla="*/ 4316420 w 4316420"/>
              <a:gd name="connsiteY3" fmla="*/ 1498245 h 3450648"/>
              <a:gd name="connsiteX4" fmla="*/ 4309805 w 4316420"/>
              <a:gd name="connsiteY4" fmla="*/ 1646769 h 3450648"/>
              <a:gd name="connsiteX5" fmla="*/ 3540855 w 4316420"/>
              <a:gd name="connsiteY5" fmla="*/ 2008941 h 3450648"/>
              <a:gd name="connsiteX6" fmla="*/ 4041192 w 4316420"/>
              <a:gd name="connsiteY6" fmla="*/ 2642503 h 3450648"/>
              <a:gd name="connsiteX7" fmla="*/ 4028364 w 4316420"/>
              <a:gd name="connsiteY7" fmla="*/ 3450648 h 3450648"/>
              <a:gd name="connsiteX0" fmla="*/ 0 w 4316420"/>
              <a:gd name="connsiteY0" fmla="*/ 0 h 3450648"/>
              <a:gd name="connsiteX1" fmla="*/ 3337988 w 4316420"/>
              <a:gd name="connsiteY1" fmla="*/ 1432901 h 3450648"/>
              <a:gd name="connsiteX2" fmla="*/ 3357031 w 4316420"/>
              <a:gd name="connsiteY2" fmla="*/ 1953428 h 3450648"/>
              <a:gd name="connsiteX3" fmla="*/ 4316420 w 4316420"/>
              <a:gd name="connsiteY3" fmla="*/ 1498245 h 3450648"/>
              <a:gd name="connsiteX4" fmla="*/ 4309805 w 4316420"/>
              <a:gd name="connsiteY4" fmla="*/ 1646769 h 3450648"/>
              <a:gd name="connsiteX5" fmla="*/ 3540855 w 4316420"/>
              <a:gd name="connsiteY5" fmla="*/ 2008941 h 3450648"/>
              <a:gd name="connsiteX6" fmla="*/ 4041192 w 4316420"/>
              <a:gd name="connsiteY6" fmla="*/ 2642503 h 3450648"/>
              <a:gd name="connsiteX7" fmla="*/ 4028364 w 4316420"/>
              <a:gd name="connsiteY7" fmla="*/ 3450648 h 3450648"/>
              <a:gd name="connsiteX0" fmla="*/ 0 w 4329650"/>
              <a:gd name="connsiteY0" fmla="*/ 0 h 3430803"/>
              <a:gd name="connsiteX1" fmla="*/ 3351218 w 4329650"/>
              <a:gd name="connsiteY1" fmla="*/ 1413056 h 3430803"/>
              <a:gd name="connsiteX2" fmla="*/ 3370261 w 4329650"/>
              <a:gd name="connsiteY2" fmla="*/ 1933583 h 3430803"/>
              <a:gd name="connsiteX3" fmla="*/ 4329650 w 4329650"/>
              <a:gd name="connsiteY3" fmla="*/ 1478400 h 3430803"/>
              <a:gd name="connsiteX4" fmla="*/ 4323035 w 4329650"/>
              <a:gd name="connsiteY4" fmla="*/ 1626924 h 3430803"/>
              <a:gd name="connsiteX5" fmla="*/ 3554085 w 4329650"/>
              <a:gd name="connsiteY5" fmla="*/ 1989096 h 3430803"/>
              <a:gd name="connsiteX6" fmla="*/ 4054422 w 4329650"/>
              <a:gd name="connsiteY6" fmla="*/ 2622658 h 3430803"/>
              <a:gd name="connsiteX7" fmla="*/ 4041594 w 4329650"/>
              <a:gd name="connsiteY7" fmla="*/ 3430803 h 3430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29650" h="3430803">
                <a:moveTo>
                  <a:pt x="0" y="0"/>
                </a:moveTo>
                <a:lnTo>
                  <a:pt x="3351218" y="1413056"/>
                </a:lnTo>
                <a:lnTo>
                  <a:pt x="3370261" y="1933583"/>
                </a:lnTo>
                <a:lnTo>
                  <a:pt x="4329650" y="1478400"/>
                </a:lnTo>
                <a:lnTo>
                  <a:pt x="4323035" y="1626924"/>
                </a:lnTo>
                <a:lnTo>
                  <a:pt x="3554085" y="1989096"/>
                </a:lnTo>
                <a:lnTo>
                  <a:pt x="4054422" y="2622658"/>
                </a:lnTo>
                <a:lnTo>
                  <a:pt x="4041594" y="3430803"/>
                </a:lnTo>
              </a:path>
            </a:pathLst>
          </a:custGeom>
          <a:ln w="47625">
            <a:solidFill>
              <a:srgbClr val="CC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365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889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Adaptors communicating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5450" y="4275138"/>
            <a:ext cx="4067175" cy="1935162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sending side: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encapsulates datagram in frame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adds error checking bits, rdt, flow control, etc.</a:t>
            </a:r>
          </a:p>
        </p:txBody>
      </p:sp>
      <p:sp>
        <p:nvSpPr>
          <p:cNvPr id="922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08500" y="4273550"/>
            <a:ext cx="4090988" cy="1851025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receiving side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looks for errors, rdt, flow control, </a:t>
            </a:r>
            <a:r>
              <a:rPr lang="en-US" dirty="0" smtClean="0">
                <a:latin typeface="Gill Sans MT" charset="0"/>
              </a:rPr>
              <a:t>etc.</a:t>
            </a:r>
            <a:endParaRPr lang="en-US" dirty="0">
              <a:latin typeface="Gill Sans MT" charset="0"/>
            </a:endParaRP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extracts datagram, passes to upper layer at receiving </a:t>
            </a:r>
            <a:r>
              <a:rPr lang="en-US" dirty="0" smtClean="0">
                <a:latin typeface="Gill Sans MT" charset="0"/>
              </a:rPr>
              <a:t>side</a:t>
            </a:r>
            <a:endParaRPr lang="en-US" dirty="0">
              <a:latin typeface="Gill Sans MT" charset="0"/>
            </a:endParaRPr>
          </a:p>
        </p:txBody>
      </p:sp>
      <p:sp>
        <p:nvSpPr>
          <p:cNvPr id="9223" name="Rectangle 27"/>
          <p:cNvSpPr>
            <a:spLocks noChangeArrowheads="1"/>
          </p:cNvSpPr>
          <p:nvPr/>
        </p:nvSpPr>
        <p:spPr bwMode="auto">
          <a:xfrm>
            <a:off x="4113213" y="3394075"/>
            <a:ext cx="1444625" cy="2127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4" name="Rectangle 28"/>
          <p:cNvSpPr>
            <a:spLocks noChangeArrowheads="1"/>
          </p:cNvSpPr>
          <p:nvPr/>
        </p:nvSpPr>
        <p:spPr bwMode="auto">
          <a:xfrm>
            <a:off x="1957388" y="1373188"/>
            <a:ext cx="1944687" cy="17700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5" name="Line 29"/>
          <p:cNvSpPr>
            <a:spLocks noChangeShapeType="1"/>
          </p:cNvSpPr>
          <p:nvPr/>
        </p:nvSpPr>
        <p:spPr bwMode="auto">
          <a:xfrm>
            <a:off x="2052638" y="1892300"/>
            <a:ext cx="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6" name="Rectangle 30"/>
          <p:cNvSpPr>
            <a:spLocks noChangeArrowheads="1"/>
          </p:cNvSpPr>
          <p:nvPr/>
        </p:nvSpPr>
        <p:spPr bwMode="auto">
          <a:xfrm>
            <a:off x="2193925" y="2212975"/>
            <a:ext cx="1187450" cy="8667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7" name="Rectangle 31"/>
          <p:cNvSpPr>
            <a:spLocks noChangeArrowheads="1"/>
          </p:cNvSpPr>
          <p:nvPr/>
        </p:nvSpPr>
        <p:spPr bwMode="auto">
          <a:xfrm>
            <a:off x="2435225" y="2773363"/>
            <a:ext cx="704850" cy="225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8" name="Rectangle 32"/>
          <p:cNvSpPr>
            <a:spLocks noChangeArrowheads="1"/>
          </p:cNvSpPr>
          <p:nvPr/>
        </p:nvSpPr>
        <p:spPr bwMode="auto">
          <a:xfrm>
            <a:off x="2435225" y="2301875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 i="0" dirty="0">
                <a:latin typeface="Arial" charset="0"/>
                <a:cs typeface="+mn-cs"/>
              </a:rPr>
              <a:t>controller</a:t>
            </a:r>
          </a:p>
        </p:txBody>
      </p:sp>
      <p:sp>
        <p:nvSpPr>
          <p:cNvPr id="9229" name="Line 33"/>
          <p:cNvSpPr>
            <a:spLocks noChangeShapeType="1"/>
          </p:cNvSpPr>
          <p:nvPr/>
        </p:nvSpPr>
        <p:spPr bwMode="auto">
          <a:xfrm>
            <a:off x="2346325" y="2055813"/>
            <a:ext cx="143827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30" name="Line 34"/>
          <p:cNvSpPr>
            <a:spLocks noChangeShapeType="1"/>
          </p:cNvSpPr>
          <p:nvPr/>
        </p:nvSpPr>
        <p:spPr bwMode="auto">
          <a:xfrm flipV="1">
            <a:off x="2763838" y="2062163"/>
            <a:ext cx="0" cy="23971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31" name="Rectangle 35"/>
          <p:cNvSpPr>
            <a:spLocks noChangeArrowheads="1"/>
          </p:cNvSpPr>
          <p:nvPr/>
        </p:nvSpPr>
        <p:spPr bwMode="auto">
          <a:xfrm>
            <a:off x="2228850" y="1501775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1400" i="0" dirty="0">
              <a:latin typeface="Arial" charset="0"/>
              <a:cs typeface="+mn-cs"/>
            </a:endParaRPr>
          </a:p>
        </p:txBody>
      </p:sp>
      <p:sp>
        <p:nvSpPr>
          <p:cNvPr id="9232" name="Rectangle 36"/>
          <p:cNvSpPr>
            <a:spLocks noChangeArrowheads="1"/>
          </p:cNvSpPr>
          <p:nvPr/>
        </p:nvSpPr>
        <p:spPr bwMode="auto">
          <a:xfrm>
            <a:off x="3095625" y="1503363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1400" i="0" dirty="0">
              <a:latin typeface="Arial" charset="0"/>
              <a:cs typeface="+mn-cs"/>
            </a:endParaRPr>
          </a:p>
        </p:txBody>
      </p:sp>
      <p:sp>
        <p:nvSpPr>
          <p:cNvPr id="9233" name="Line 37"/>
          <p:cNvSpPr>
            <a:spLocks noChangeShapeType="1"/>
          </p:cNvSpPr>
          <p:nvPr/>
        </p:nvSpPr>
        <p:spPr bwMode="auto">
          <a:xfrm flipH="1" flipV="1">
            <a:off x="2551113" y="1917700"/>
            <a:ext cx="1587" cy="138113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34" name="Line 38"/>
          <p:cNvSpPr>
            <a:spLocks noChangeShapeType="1"/>
          </p:cNvSpPr>
          <p:nvPr/>
        </p:nvSpPr>
        <p:spPr bwMode="auto">
          <a:xfrm flipH="1" flipV="1">
            <a:off x="3475038" y="1920875"/>
            <a:ext cx="0" cy="1365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35" name="Rectangle 39"/>
          <p:cNvSpPr>
            <a:spLocks noChangeArrowheads="1"/>
          </p:cNvSpPr>
          <p:nvPr/>
        </p:nvSpPr>
        <p:spPr bwMode="auto">
          <a:xfrm>
            <a:off x="5832475" y="1430338"/>
            <a:ext cx="1944688" cy="1731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36" name="Rectangle 40"/>
          <p:cNvSpPr>
            <a:spLocks noChangeArrowheads="1"/>
          </p:cNvSpPr>
          <p:nvPr/>
        </p:nvSpPr>
        <p:spPr bwMode="auto">
          <a:xfrm>
            <a:off x="6069013" y="2232025"/>
            <a:ext cx="1187450" cy="8667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37" name="Rectangle 41"/>
          <p:cNvSpPr>
            <a:spLocks noChangeArrowheads="1"/>
          </p:cNvSpPr>
          <p:nvPr/>
        </p:nvSpPr>
        <p:spPr bwMode="auto">
          <a:xfrm>
            <a:off x="6310313" y="2792413"/>
            <a:ext cx="703262" cy="225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38" name="Rectangle 42"/>
          <p:cNvSpPr>
            <a:spLocks noChangeArrowheads="1"/>
          </p:cNvSpPr>
          <p:nvPr/>
        </p:nvSpPr>
        <p:spPr bwMode="auto">
          <a:xfrm>
            <a:off x="6310313" y="2320925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 i="0" dirty="0">
                <a:latin typeface="Arial" charset="0"/>
                <a:cs typeface="+mn-cs"/>
              </a:rPr>
              <a:t>controller</a:t>
            </a:r>
          </a:p>
        </p:txBody>
      </p:sp>
      <p:sp>
        <p:nvSpPr>
          <p:cNvPr id="9239" name="Line 43"/>
          <p:cNvSpPr>
            <a:spLocks noChangeShapeType="1"/>
          </p:cNvSpPr>
          <p:nvPr/>
        </p:nvSpPr>
        <p:spPr bwMode="auto">
          <a:xfrm>
            <a:off x="6221413" y="2074863"/>
            <a:ext cx="143827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40" name="Line 44"/>
          <p:cNvSpPr>
            <a:spLocks noChangeShapeType="1"/>
          </p:cNvSpPr>
          <p:nvPr/>
        </p:nvSpPr>
        <p:spPr bwMode="auto">
          <a:xfrm flipV="1">
            <a:off x="6638925" y="2081213"/>
            <a:ext cx="0" cy="23971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41" name="Rectangle 45"/>
          <p:cNvSpPr>
            <a:spLocks noChangeArrowheads="1"/>
          </p:cNvSpPr>
          <p:nvPr/>
        </p:nvSpPr>
        <p:spPr bwMode="auto">
          <a:xfrm>
            <a:off x="6103938" y="1520825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1400" i="0" dirty="0">
              <a:latin typeface="Arial" charset="0"/>
              <a:cs typeface="+mn-cs"/>
            </a:endParaRPr>
          </a:p>
        </p:txBody>
      </p:sp>
      <p:sp>
        <p:nvSpPr>
          <p:cNvPr id="9242" name="Rectangle 46"/>
          <p:cNvSpPr>
            <a:spLocks noChangeArrowheads="1"/>
          </p:cNvSpPr>
          <p:nvPr/>
        </p:nvSpPr>
        <p:spPr bwMode="auto">
          <a:xfrm>
            <a:off x="6970713" y="1522413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1400" i="0" dirty="0">
              <a:latin typeface="Arial" charset="0"/>
              <a:cs typeface="+mn-cs"/>
            </a:endParaRPr>
          </a:p>
        </p:txBody>
      </p:sp>
      <p:sp>
        <p:nvSpPr>
          <p:cNvPr id="9243" name="Line 47"/>
          <p:cNvSpPr>
            <a:spLocks noChangeShapeType="1"/>
          </p:cNvSpPr>
          <p:nvPr/>
        </p:nvSpPr>
        <p:spPr bwMode="auto">
          <a:xfrm flipH="1" flipV="1">
            <a:off x="6426200" y="1936750"/>
            <a:ext cx="1588" cy="138113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44" name="Line 48"/>
          <p:cNvSpPr>
            <a:spLocks noChangeShapeType="1"/>
          </p:cNvSpPr>
          <p:nvPr/>
        </p:nvSpPr>
        <p:spPr bwMode="auto">
          <a:xfrm flipH="1" flipV="1">
            <a:off x="7350125" y="1939925"/>
            <a:ext cx="0" cy="1365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45" name="Text Box 49"/>
          <p:cNvSpPr txBox="1">
            <a:spLocks noChangeArrowheads="1"/>
          </p:cNvSpPr>
          <p:nvPr/>
        </p:nvSpPr>
        <p:spPr bwMode="auto">
          <a:xfrm>
            <a:off x="1935163" y="3059113"/>
            <a:ext cx="13350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+mn-cs"/>
              </a:rPr>
              <a:t>sending host</a:t>
            </a:r>
          </a:p>
        </p:txBody>
      </p:sp>
      <p:sp>
        <p:nvSpPr>
          <p:cNvPr id="9246" name="Text Box 50"/>
          <p:cNvSpPr txBox="1">
            <a:spLocks noChangeArrowheads="1"/>
          </p:cNvSpPr>
          <p:nvPr/>
        </p:nvSpPr>
        <p:spPr bwMode="auto">
          <a:xfrm>
            <a:off x="5727700" y="3057525"/>
            <a:ext cx="1438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+mn-cs"/>
              </a:rPr>
              <a:t>receiving host</a:t>
            </a:r>
          </a:p>
        </p:txBody>
      </p:sp>
      <p:sp>
        <p:nvSpPr>
          <p:cNvPr id="9247" name="Rectangle 51"/>
          <p:cNvSpPr>
            <a:spLocks noChangeArrowheads="1"/>
          </p:cNvSpPr>
          <p:nvPr/>
        </p:nvSpPr>
        <p:spPr bwMode="auto">
          <a:xfrm>
            <a:off x="1512888" y="1966913"/>
            <a:ext cx="717550" cy="1698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48" name="Text Box 52"/>
          <p:cNvSpPr txBox="1">
            <a:spLocks noChangeArrowheads="1"/>
          </p:cNvSpPr>
          <p:nvPr/>
        </p:nvSpPr>
        <p:spPr bwMode="auto">
          <a:xfrm>
            <a:off x="1476375" y="1922463"/>
            <a:ext cx="8255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i="0" dirty="0" smtClean="0">
                <a:latin typeface="Arial" charset="0"/>
                <a:cs typeface="+mn-cs"/>
              </a:rPr>
              <a:t>datagram</a:t>
            </a:r>
          </a:p>
        </p:txBody>
      </p:sp>
      <p:sp>
        <p:nvSpPr>
          <p:cNvPr id="9249" name="Line 53"/>
          <p:cNvSpPr>
            <a:spLocks noChangeShapeType="1"/>
          </p:cNvSpPr>
          <p:nvPr/>
        </p:nvSpPr>
        <p:spPr bwMode="auto">
          <a:xfrm>
            <a:off x="5961063" y="1870075"/>
            <a:ext cx="0" cy="392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50" name="Rectangle 54"/>
          <p:cNvSpPr>
            <a:spLocks noChangeArrowheads="1"/>
          </p:cNvSpPr>
          <p:nvPr/>
        </p:nvSpPr>
        <p:spPr bwMode="auto">
          <a:xfrm>
            <a:off x="5422900" y="1985963"/>
            <a:ext cx="715963" cy="1698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51" name="Text Box 55"/>
          <p:cNvSpPr txBox="1">
            <a:spLocks noChangeArrowheads="1"/>
          </p:cNvSpPr>
          <p:nvPr/>
        </p:nvSpPr>
        <p:spPr bwMode="auto">
          <a:xfrm>
            <a:off x="5386388" y="1941513"/>
            <a:ext cx="823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i="0" dirty="0" smtClean="0">
                <a:latin typeface="Arial" charset="0"/>
                <a:cs typeface="+mn-cs"/>
              </a:rPr>
              <a:t>datagram</a:t>
            </a:r>
          </a:p>
        </p:txBody>
      </p:sp>
      <p:sp>
        <p:nvSpPr>
          <p:cNvPr id="56355" name="Freeform 56"/>
          <p:cNvSpPr>
            <a:spLocks/>
          </p:cNvSpPr>
          <p:nvPr/>
        </p:nvSpPr>
        <p:spPr bwMode="auto">
          <a:xfrm>
            <a:off x="2768600" y="2903538"/>
            <a:ext cx="3883025" cy="447675"/>
          </a:xfrm>
          <a:custGeom>
            <a:avLst/>
            <a:gdLst>
              <a:gd name="T0" fmla="*/ 0 w 2597"/>
              <a:gd name="T1" fmla="*/ 0 h 384"/>
              <a:gd name="T2" fmla="*/ 0 w 2597"/>
              <a:gd name="T3" fmla="*/ 2147483647 h 384"/>
              <a:gd name="T4" fmla="*/ 2147483647 w 2597"/>
              <a:gd name="T5" fmla="*/ 2147483647 h 384"/>
              <a:gd name="T6" fmla="*/ 2147483647 w 2597"/>
              <a:gd name="T7" fmla="*/ 2147483647 h 38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597" h="384">
                <a:moveTo>
                  <a:pt x="0" y="0"/>
                </a:moveTo>
                <a:lnTo>
                  <a:pt x="0" y="384"/>
                </a:lnTo>
                <a:lnTo>
                  <a:pt x="2597" y="384"/>
                </a:lnTo>
                <a:lnTo>
                  <a:pt x="2597" y="1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253" name="Rectangle 57"/>
          <p:cNvSpPr>
            <a:spLocks noChangeArrowheads="1"/>
          </p:cNvSpPr>
          <p:nvPr/>
        </p:nvSpPr>
        <p:spPr bwMode="auto">
          <a:xfrm>
            <a:off x="4681538" y="3419475"/>
            <a:ext cx="717550" cy="1698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54" name="Text Box 58"/>
          <p:cNvSpPr txBox="1">
            <a:spLocks noChangeArrowheads="1"/>
          </p:cNvSpPr>
          <p:nvPr/>
        </p:nvSpPr>
        <p:spPr bwMode="auto">
          <a:xfrm>
            <a:off x="4654550" y="3375025"/>
            <a:ext cx="8239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i="0" dirty="0" smtClean="0">
                <a:latin typeface="Arial" charset="0"/>
                <a:cs typeface="+mn-cs"/>
              </a:rPr>
              <a:t>datagram</a:t>
            </a:r>
          </a:p>
        </p:txBody>
      </p:sp>
      <p:sp>
        <p:nvSpPr>
          <p:cNvPr id="9255" name="Line 59"/>
          <p:cNvSpPr>
            <a:spLocks noChangeShapeType="1"/>
          </p:cNvSpPr>
          <p:nvPr/>
        </p:nvSpPr>
        <p:spPr bwMode="auto">
          <a:xfrm>
            <a:off x="5654675" y="3511550"/>
            <a:ext cx="276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56" name="Text Box 60"/>
          <p:cNvSpPr txBox="1">
            <a:spLocks noChangeArrowheads="1"/>
          </p:cNvSpPr>
          <p:nvPr/>
        </p:nvSpPr>
        <p:spPr bwMode="auto">
          <a:xfrm>
            <a:off x="2244725" y="3668713"/>
            <a:ext cx="704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+mn-cs"/>
              </a:rPr>
              <a:t>frame</a:t>
            </a:r>
          </a:p>
        </p:txBody>
      </p:sp>
      <p:sp>
        <p:nvSpPr>
          <p:cNvPr id="9257" name="Line 61"/>
          <p:cNvSpPr>
            <a:spLocks noChangeShapeType="1"/>
          </p:cNvSpPr>
          <p:nvPr/>
        </p:nvSpPr>
        <p:spPr bwMode="auto">
          <a:xfrm flipV="1">
            <a:off x="2873375" y="3575050"/>
            <a:ext cx="1155700" cy="212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56361" name="Picture 63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914400"/>
            <a:ext cx="54848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8</a:t>
            </a:fld>
            <a:endParaRPr lang="en-US" sz="1200" dirty="0">
              <a:latin typeface="Tahoma" charset="0"/>
            </a:endParaRPr>
          </a:p>
        </p:txBody>
      </p:sp>
      <p:sp>
        <p:nvSpPr>
          <p:cNvPr id="4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0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5"/>
          <p:cNvSpPr txBox="1">
            <a:spLocks noChangeArrowheads="1"/>
          </p:cNvSpPr>
          <p:nvPr/>
        </p:nvSpPr>
        <p:spPr bwMode="auto">
          <a:xfrm>
            <a:off x="546100" y="115888"/>
            <a:ext cx="77724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4400" i="0" dirty="0">
                <a:solidFill>
                  <a:srgbClr val="000099"/>
                </a:solidFill>
                <a:latin typeface="Gill Sans MT" charset="0"/>
              </a:rPr>
              <a:t>Data center networks </a:t>
            </a:r>
          </a:p>
        </p:txBody>
      </p:sp>
      <p:pic>
        <p:nvPicPr>
          <p:cNvPr id="205827" name="Picture 20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823913"/>
            <a:ext cx="5183188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828" name="Rectangle 6"/>
          <p:cNvSpPr txBox="1">
            <a:spLocks noChangeArrowheads="1"/>
          </p:cNvSpPr>
          <p:nvPr/>
        </p:nvSpPr>
        <p:spPr bwMode="auto">
          <a:xfrm>
            <a:off x="590550" y="1166813"/>
            <a:ext cx="827405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279400" indent="-279400" eaLnBrk="1" hangingPunct="1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i="0" dirty="0">
                <a:latin typeface="Gill Sans MT" charset="0"/>
              </a:rPr>
              <a:t>rich interconnection among switches, racks:</a:t>
            </a:r>
          </a:p>
          <a:p>
            <a:pPr marL="681038" lvl="1" indent="-223838" eaLnBrk="1" hangingPunct="1">
              <a:spcBef>
                <a:spcPct val="20000"/>
              </a:spcBef>
              <a:buClr>
                <a:srgbClr val="000099"/>
              </a:buClr>
              <a:buFont typeface="Arial"/>
              <a:buChar char="•"/>
            </a:pPr>
            <a:r>
              <a:rPr lang="en-US" i="0" dirty="0">
                <a:latin typeface="Gill Sans MT" charset="0"/>
              </a:rPr>
              <a:t>increased throughput between racks (multiple routing paths possible)</a:t>
            </a:r>
          </a:p>
          <a:p>
            <a:pPr marL="681038" lvl="1" indent="-223838" eaLnBrk="1" hangingPunct="1">
              <a:spcBef>
                <a:spcPct val="20000"/>
              </a:spcBef>
              <a:buClr>
                <a:srgbClr val="000099"/>
              </a:buClr>
              <a:buFont typeface="Arial"/>
              <a:buChar char="•"/>
            </a:pPr>
            <a:r>
              <a:rPr lang="en-US" i="0" dirty="0">
                <a:latin typeface="Gill Sans MT" charset="0"/>
              </a:rPr>
              <a:t>increased reliability via redundancy</a:t>
            </a: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endParaRPr lang="en-US" sz="3200" dirty="0">
              <a:latin typeface="Gill Sans MT" charset="0"/>
            </a:endParaRPr>
          </a:p>
        </p:txBody>
      </p:sp>
      <p:sp>
        <p:nvSpPr>
          <p:cNvPr id="106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80</a:t>
            </a:fld>
            <a:endParaRPr lang="en-US" sz="1200" dirty="0">
              <a:latin typeface="Tahoma" charset="0"/>
            </a:endParaRPr>
          </a:p>
        </p:txBody>
      </p:sp>
      <p:sp>
        <p:nvSpPr>
          <p:cNvPr id="106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185" y="2968488"/>
            <a:ext cx="8392415" cy="346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17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851" name="Picture 5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28700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Link layer, </a:t>
            </a:r>
            <a:r>
              <a:rPr lang="en-US" sz="4000" dirty="0">
                <a:latin typeface="Gill Sans MT" charset="0"/>
                <a:cs typeface="+mj-cs"/>
              </a:rPr>
              <a:t>LAN</a:t>
            </a:r>
            <a:r>
              <a:rPr lang="en-US" dirty="0">
                <a:latin typeface="Gill Sans MT" charset="0"/>
                <a:cs typeface="+mj-cs"/>
              </a:rPr>
              <a:t>s: 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922713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6.1</a:t>
            </a:r>
            <a:r>
              <a:rPr lang="en-US" dirty="0" smtClean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introduction, services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6.2</a:t>
            </a:r>
            <a:r>
              <a:rPr lang="en-US" dirty="0" smtClean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error detection, correction 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6.3</a:t>
            </a:r>
            <a:r>
              <a:rPr lang="en-US" dirty="0" smtClean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multiple access protocols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64</a:t>
            </a:r>
            <a:r>
              <a:rPr lang="en-US" dirty="0" smtClean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Gill Sans MT" charset="0"/>
                <a:cs typeface="+mn-cs"/>
              </a:rPr>
              <a:t>LANs</a:t>
            </a:r>
            <a:endParaRPr lang="en-US" dirty="0">
              <a:solidFill>
                <a:srgbClr val="000000"/>
              </a:solidFill>
              <a:latin typeface="Gill Sans MT" charset="0"/>
              <a:cs typeface="+mn-cs"/>
            </a:endParaRPr>
          </a:p>
          <a:p>
            <a:pPr lvl="1">
              <a:defRPr/>
            </a:pPr>
            <a:r>
              <a:rPr lang="en-US" dirty="0" smtClean="0">
                <a:latin typeface="Gill Sans MT" charset="0"/>
              </a:rPr>
              <a:t>addressing, ARP</a:t>
            </a:r>
          </a:p>
          <a:p>
            <a:pPr lvl="1">
              <a:defRPr/>
            </a:pPr>
            <a:r>
              <a:rPr lang="en-US" dirty="0" smtClean="0">
                <a:latin typeface="Gill Sans MT" charset="0"/>
              </a:rPr>
              <a:t>Ethernet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s</a:t>
            </a:r>
            <a:r>
              <a:rPr lang="en-US" dirty="0" smtClean="0">
                <a:latin typeface="Gill Sans MT" charset="0"/>
              </a:rPr>
              <a:t>witches</a:t>
            </a:r>
          </a:p>
          <a:p>
            <a:pPr lvl="1">
              <a:defRPr/>
            </a:pPr>
            <a:r>
              <a:rPr lang="en-US" dirty="0" smtClean="0">
                <a:latin typeface="Gill Sans MT" charset="0"/>
              </a:rPr>
              <a:t>VLANS</a:t>
            </a:r>
            <a:endParaRPr lang="en-US" dirty="0">
              <a:latin typeface="Gill Sans MT" charset="0"/>
            </a:endParaRPr>
          </a:p>
        </p:txBody>
      </p:sp>
      <p:sp>
        <p:nvSpPr>
          <p:cNvPr id="307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6.5</a:t>
            </a:r>
            <a:r>
              <a:rPr lang="en-US" dirty="0" smtClean="0">
                <a:latin typeface="Gill Sans MT" charset="0"/>
                <a:cs typeface="+mn-cs"/>
              </a:rPr>
              <a:t> link </a:t>
            </a:r>
            <a:r>
              <a:rPr lang="en-US" dirty="0">
                <a:latin typeface="Gill Sans MT" charset="0"/>
                <a:cs typeface="+mn-cs"/>
              </a:rPr>
              <a:t>v</a:t>
            </a:r>
            <a:r>
              <a:rPr lang="en-US" dirty="0" smtClean="0">
                <a:latin typeface="Gill Sans MT" charset="0"/>
                <a:cs typeface="+mn-cs"/>
              </a:rPr>
              <a:t>irtualization</a:t>
            </a:r>
            <a:r>
              <a:rPr lang="en-US" dirty="0">
                <a:latin typeface="Gill Sans MT" charset="0"/>
                <a:cs typeface="+mn-cs"/>
              </a:rPr>
              <a:t>: </a:t>
            </a:r>
            <a:r>
              <a:rPr lang="en-US" dirty="0" smtClean="0">
                <a:latin typeface="Gill Sans MT" charset="0"/>
                <a:cs typeface="+mn-cs"/>
              </a:rPr>
              <a:t>MPLS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6.6</a:t>
            </a:r>
            <a:r>
              <a:rPr lang="en-US" dirty="0" smtClean="0">
                <a:latin typeface="Gill Sans MT" charset="0"/>
                <a:cs typeface="+mn-cs"/>
              </a:rPr>
              <a:t> data center networking</a:t>
            </a:r>
            <a:endParaRPr lang="en-US" dirty="0">
              <a:latin typeface="Gill Sans MT" charset="0"/>
              <a:cs typeface="+mn-cs"/>
            </a:endParaRP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CC0000"/>
                </a:solidFill>
                <a:latin typeface="Gill Sans MT" charset="0"/>
                <a:cs typeface="+mn-cs"/>
              </a:rPr>
              <a:t>6.7 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a day in the life of a web request</a:t>
            </a:r>
          </a:p>
          <a:p>
            <a:pPr marL="457200" indent="-457200">
              <a:buFont typeface="Wingdings" charset="0"/>
              <a:buNone/>
              <a:defRPr/>
            </a:pPr>
            <a:endParaRPr lang="en-US" sz="2600" dirty="0">
              <a:latin typeface="Gill Sans MT" charset="0"/>
              <a:cs typeface="+mn-cs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81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10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34338" cy="1143000"/>
          </a:xfrm>
        </p:spPr>
        <p:txBody>
          <a:bodyPr/>
          <a:lstStyle/>
          <a:p>
            <a:pPr>
              <a:defRPr/>
            </a:pPr>
            <a:r>
              <a:rPr lang="en-US" sz="3200" i="1" dirty="0">
                <a:solidFill>
                  <a:srgbClr val="C00000"/>
                </a:solidFill>
                <a:latin typeface="Gill Sans MT" charset="0"/>
                <a:cs typeface="+mj-cs"/>
              </a:rPr>
              <a:t>Synthesis: </a:t>
            </a:r>
            <a:r>
              <a:rPr lang="en-US" sz="3200" dirty="0">
                <a:latin typeface="Gill Sans MT" charset="0"/>
                <a:cs typeface="+mj-cs"/>
              </a:rPr>
              <a:t>a day in the life of a web request</a:t>
            </a:r>
          </a:p>
        </p:txBody>
      </p:sp>
      <p:sp>
        <p:nvSpPr>
          <p:cNvPr id="860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38263"/>
            <a:ext cx="7772400" cy="46482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journey down protocol stack complete!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application, transport, network, link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putting-it-all-together: synthesis!</a:t>
            </a:r>
          </a:p>
          <a:p>
            <a:pPr lvl="1"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goal:</a:t>
            </a:r>
            <a:r>
              <a:rPr lang="en-US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identify, review, understand protocols (at all layers) involved in seemingly simple scenario: requesting www page</a:t>
            </a:r>
          </a:p>
          <a:p>
            <a:pPr lvl="1"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scenario:</a:t>
            </a:r>
            <a:r>
              <a:rPr lang="en-US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student attaches laptop to campus network, requests/receives www.google.com </a:t>
            </a:r>
          </a:p>
          <a:p>
            <a:pPr>
              <a:defRPr/>
            </a:pPr>
            <a:endParaRPr lang="en-US" dirty="0">
              <a:latin typeface="Gill Sans MT" charset="0"/>
              <a:cs typeface="+mn-cs"/>
            </a:endParaRPr>
          </a:p>
          <a:p>
            <a:pPr>
              <a:defRPr/>
            </a:pPr>
            <a:endParaRPr lang="en-US" dirty="0">
              <a:latin typeface="Gill Sans MT" charset="0"/>
              <a:cs typeface="+mn-cs"/>
            </a:endParaRPr>
          </a:p>
        </p:txBody>
      </p:sp>
      <p:pic>
        <p:nvPicPr>
          <p:cNvPr id="208901" name="Picture 1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971550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82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7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3" name="Freeform 406"/>
          <p:cNvSpPr>
            <a:spLocks/>
          </p:cNvSpPr>
          <p:nvPr/>
        </p:nvSpPr>
        <p:spPr bwMode="auto">
          <a:xfrm>
            <a:off x="4751388" y="706438"/>
            <a:ext cx="3894137" cy="3192462"/>
          </a:xfrm>
          <a:custGeom>
            <a:avLst/>
            <a:gdLst>
              <a:gd name="T0" fmla="*/ 2147483647 w 2453"/>
              <a:gd name="T1" fmla="*/ 2147483647 h 2011"/>
              <a:gd name="T2" fmla="*/ 2147483647 w 2453"/>
              <a:gd name="T3" fmla="*/ 2147483647 h 2011"/>
              <a:gd name="T4" fmla="*/ 2147483647 w 2453"/>
              <a:gd name="T5" fmla="*/ 2147483647 h 2011"/>
              <a:gd name="T6" fmla="*/ 2147483647 w 2453"/>
              <a:gd name="T7" fmla="*/ 2147483647 h 2011"/>
              <a:gd name="T8" fmla="*/ 2147483647 w 2453"/>
              <a:gd name="T9" fmla="*/ 2147483647 h 2011"/>
              <a:gd name="T10" fmla="*/ 2147483647 w 2453"/>
              <a:gd name="T11" fmla="*/ 2147483647 h 2011"/>
              <a:gd name="T12" fmla="*/ 2147483647 w 2453"/>
              <a:gd name="T13" fmla="*/ 2147483647 h 2011"/>
              <a:gd name="T14" fmla="*/ 2147483647 w 2453"/>
              <a:gd name="T15" fmla="*/ 2147483647 h 2011"/>
              <a:gd name="T16" fmla="*/ 2147483647 w 2453"/>
              <a:gd name="T17" fmla="*/ 2147483647 h 2011"/>
              <a:gd name="T18" fmla="*/ 2147483647 w 2453"/>
              <a:gd name="T19" fmla="*/ 2147483647 h 2011"/>
              <a:gd name="T20" fmla="*/ 2147483647 w 2453"/>
              <a:gd name="T21" fmla="*/ 2147483647 h 2011"/>
              <a:gd name="T22" fmla="*/ 2147483647 w 2453"/>
              <a:gd name="T23" fmla="*/ 2147483647 h 2011"/>
              <a:gd name="T24" fmla="*/ 2147483647 w 2453"/>
              <a:gd name="T25" fmla="*/ 2147483647 h 2011"/>
              <a:gd name="T26" fmla="*/ 2147483647 w 2453"/>
              <a:gd name="T27" fmla="*/ 2147483647 h 2011"/>
              <a:gd name="T28" fmla="*/ 2147483647 w 2453"/>
              <a:gd name="T29" fmla="*/ 2147483647 h 2011"/>
              <a:gd name="T30" fmla="*/ 2147483647 w 2453"/>
              <a:gd name="T31" fmla="*/ 2147483647 h 2011"/>
              <a:gd name="T32" fmla="*/ 2147483647 w 2453"/>
              <a:gd name="T33" fmla="*/ 2147483647 h 2011"/>
              <a:gd name="T34" fmla="*/ 2147483647 w 2453"/>
              <a:gd name="T35" fmla="*/ 2147483647 h 2011"/>
              <a:gd name="T36" fmla="*/ 2147483647 w 2453"/>
              <a:gd name="T37" fmla="*/ 2147483647 h 2011"/>
              <a:gd name="T38" fmla="*/ 2147483647 w 2453"/>
              <a:gd name="T39" fmla="*/ 2147483647 h 2011"/>
              <a:gd name="T40" fmla="*/ 2147483647 w 2453"/>
              <a:gd name="T41" fmla="*/ 2147483647 h 2011"/>
              <a:gd name="T42" fmla="*/ 2147483647 w 2453"/>
              <a:gd name="T43" fmla="*/ 2147483647 h 2011"/>
              <a:gd name="T44" fmla="*/ 2147483647 w 2453"/>
              <a:gd name="T45" fmla="*/ 2147483647 h 2011"/>
              <a:gd name="T46" fmla="*/ 2147483647 w 2453"/>
              <a:gd name="T47" fmla="*/ 2147483647 h 2011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2453" h="2011">
                <a:moveTo>
                  <a:pt x="84" y="632"/>
                </a:moveTo>
                <a:cubicBezTo>
                  <a:pt x="51" y="704"/>
                  <a:pt x="28" y="747"/>
                  <a:pt x="16" y="809"/>
                </a:cubicBezTo>
                <a:cubicBezTo>
                  <a:pt x="4" y="871"/>
                  <a:pt x="0" y="949"/>
                  <a:pt x="9" y="1005"/>
                </a:cubicBezTo>
                <a:cubicBezTo>
                  <a:pt x="18" y="1061"/>
                  <a:pt x="44" y="1087"/>
                  <a:pt x="70" y="1147"/>
                </a:cubicBezTo>
                <a:cubicBezTo>
                  <a:pt x="96" y="1207"/>
                  <a:pt x="130" y="1314"/>
                  <a:pt x="165" y="1364"/>
                </a:cubicBezTo>
                <a:cubicBezTo>
                  <a:pt x="200" y="1414"/>
                  <a:pt x="216" y="1402"/>
                  <a:pt x="280" y="1446"/>
                </a:cubicBezTo>
                <a:cubicBezTo>
                  <a:pt x="344" y="1490"/>
                  <a:pt x="404" y="1587"/>
                  <a:pt x="549" y="1627"/>
                </a:cubicBezTo>
                <a:cubicBezTo>
                  <a:pt x="694" y="1667"/>
                  <a:pt x="987" y="1631"/>
                  <a:pt x="1152" y="1687"/>
                </a:cubicBezTo>
                <a:cubicBezTo>
                  <a:pt x="1317" y="1743"/>
                  <a:pt x="1455" y="1919"/>
                  <a:pt x="1542" y="1965"/>
                </a:cubicBezTo>
                <a:cubicBezTo>
                  <a:pt x="1629" y="2011"/>
                  <a:pt x="1610" y="1968"/>
                  <a:pt x="1675" y="1965"/>
                </a:cubicBezTo>
                <a:cubicBezTo>
                  <a:pt x="1740" y="1962"/>
                  <a:pt x="1816" y="1974"/>
                  <a:pt x="1933" y="1945"/>
                </a:cubicBezTo>
                <a:cubicBezTo>
                  <a:pt x="2050" y="1916"/>
                  <a:pt x="2299" y="1866"/>
                  <a:pt x="2376" y="1793"/>
                </a:cubicBezTo>
                <a:cubicBezTo>
                  <a:pt x="2453" y="1720"/>
                  <a:pt x="2410" y="1591"/>
                  <a:pt x="2396" y="1508"/>
                </a:cubicBezTo>
                <a:cubicBezTo>
                  <a:pt x="2382" y="1425"/>
                  <a:pt x="2301" y="1408"/>
                  <a:pt x="2293" y="1297"/>
                </a:cubicBezTo>
                <a:cubicBezTo>
                  <a:pt x="2285" y="1186"/>
                  <a:pt x="2339" y="950"/>
                  <a:pt x="2347" y="843"/>
                </a:cubicBezTo>
                <a:cubicBezTo>
                  <a:pt x="2355" y="736"/>
                  <a:pt x="2368" y="717"/>
                  <a:pt x="2340" y="653"/>
                </a:cubicBezTo>
                <a:cubicBezTo>
                  <a:pt x="2312" y="589"/>
                  <a:pt x="2247" y="537"/>
                  <a:pt x="2177" y="456"/>
                </a:cubicBezTo>
                <a:cubicBezTo>
                  <a:pt x="2107" y="375"/>
                  <a:pt x="2016" y="235"/>
                  <a:pt x="1920" y="165"/>
                </a:cubicBezTo>
                <a:cubicBezTo>
                  <a:pt x="1824" y="95"/>
                  <a:pt x="1716" y="61"/>
                  <a:pt x="1601" y="36"/>
                </a:cubicBezTo>
                <a:cubicBezTo>
                  <a:pt x="1486" y="11"/>
                  <a:pt x="1343" y="0"/>
                  <a:pt x="1229" y="16"/>
                </a:cubicBezTo>
                <a:cubicBezTo>
                  <a:pt x="1115" y="32"/>
                  <a:pt x="1042" y="90"/>
                  <a:pt x="917" y="131"/>
                </a:cubicBezTo>
                <a:cubicBezTo>
                  <a:pt x="792" y="172"/>
                  <a:pt x="595" y="219"/>
                  <a:pt x="477" y="260"/>
                </a:cubicBezTo>
                <a:cubicBezTo>
                  <a:pt x="359" y="301"/>
                  <a:pt x="280" y="311"/>
                  <a:pt x="212" y="375"/>
                </a:cubicBezTo>
                <a:cubicBezTo>
                  <a:pt x="144" y="439"/>
                  <a:pt x="117" y="560"/>
                  <a:pt x="84" y="632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8704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96838"/>
            <a:ext cx="8034338" cy="973137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latin typeface="Gill Sans MT" charset="0"/>
                <a:cs typeface="+mj-cs"/>
              </a:rPr>
              <a:t>A day in the life: scenario</a:t>
            </a:r>
          </a:p>
        </p:txBody>
      </p:sp>
      <p:sp>
        <p:nvSpPr>
          <p:cNvPr id="209925" name="Freeform 3"/>
          <p:cNvSpPr>
            <a:spLocks/>
          </p:cNvSpPr>
          <p:nvPr/>
        </p:nvSpPr>
        <p:spPr bwMode="auto">
          <a:xfrm>
            <a:off x="611188" y="1273175"/>
            <a:ext cx="3554412" cy="2754313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209926" name="Group 4"/>
          <p:cNvGrpSpPr>
            <a:grpSpLocks/>
          </p:cNvGrpSpPr>
          <p:nvPr/>
        </p:nvGrpSpPr>
        <p:grpSpPr bwMode="auto">
          <a:xfrm>
            <a:off x="5383213" y="2679700"/>
            <a:ext cx="757237" cy="379413"/>
            <a:chOff x="2466" y="2026"/>
            <a:chExt cx="477" cy="282"/>
          </a:xfrm>
        </p:grpSpPr>
        <p:sp>
          <p:nvSpPr>
            <p:cNvPr id="210197" name="Oval 5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0198" name="Line 6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0199" name="Rectangle 7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10200" name="Oval 8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10201" name="Group 9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0208" name="Line 1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209" name="Line 1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210" name="Line 1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10202" name="Group 13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0205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206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207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10203" name="Line 17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0204" name="Line 18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09927" name="Group 19"/>
          <p:cNvGrpSpPr>
            <a:grpSpLocks/>
          </p:cNvGrpSpPr>
          <p:nvPr/>
        </p:nvGrpSpPr>
        <p:grpSpPr bwMode="auto">
          <a:xfrm>
            <a:off x="6748463" y="2425700"/>
            <a:ext cx="757237" cy="379413"/>
            <a:chOff x="2466" y="2026"/>
            <a:chExt cx="477" cy="282"/>
          </a:xfrm>
        </p:grpSpPr>
        <p:sp>
          <p:nvSpPr>
            <p:cNvPr id="210183" name="Oval 20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0184" name="Line 21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0185" name="Rectangle 22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10186" name="Oval 23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10187" name="Group 24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0194" name="Line 2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95" name="Line 2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96" name="Line 2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10188" name="Group 28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0191" name="Line 2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92" name="Line 3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93" name="Line 3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10189" name="Line 32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0190" name="Line 33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09928" name="Text Box 34"/>
          <p:cNvSpPr txBox="1">
            <a:spLocks noChangeArrowheads="1"/>
          </p:cNvSpPr>
          <p:nvPr/>
        </p:nvSpPr>
        <p:spPr bwMode="auto">
          <a:xfrm>
            <a:off x="5364163" y="1762125"/>
            <a:ext cx="18113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Comcast network </a:t>
            </a:r>
          </a:p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68.80.0.0/13</a:t>
            </a:r>
          </a:p>
        </p:txBody>
      </p:sp>
      <p:sp>
        <p:nvSpPr>
          <p:cNvPr id="209929" name="Line 36"/>
          <p:cNvSpPr>
            <a:spLocks noChangeShapeType="1"/>
          </p:cNvSpPr>
          <p:nvPr/>
        </p:nvSpPr>
        <p:spPr bwMode="auto">
          <a:xfrm flipV="1">
            <a:off x="3613150" y="2344738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09930" name="Line 43"/>
          <p:cNvSpPr>
            <a:spLocks noChangeShapeType="1"/>
          </p:cNvSpPr>
          <p:nvPr/>
        </p:nvSpPr>
        <p:spPr bwMode="auto">
          <a:xfrm flipV="1">
            <a:off x="2503488" y="2517775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09931" name="Line 44"/>
          <p:cNvSpPr>
            <a:spLocks noChangeShapeType="1"/>
          </p:cNvSpPr>
          <p:nvPr/>
        </p:nvSpPr>
        <p:spPr bwMode="auto">
          <a:xfrm flipV="1">
            <a:off x="3762375" y="2201863"/>
            <a:ext cx="138113" cy="142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09932" name="Line 48"/>
          <p:cNvSpPr>
            <a:spLocks noChangeShapeType="1"/>
          </p:cNvSpPr>
          <p:nvPr/>
        </p:nvSpPr>
        <p:spPr bwMode="auto">
          <a:xfrm flipV="1">
            <a:off x="3117850" y="2736850"/>
            <a:ext cx="512763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209933" name="Group 49"/>
          <p:cNvGrpSpPr>
            <a:grpSpLocks/>
          </p:cNvGrpSpPr>
          <p:nvPr/>
        </p:nvGrpSpPr>
        <p:grpSpPr bwMode="auto">
          <a:xfrm>
            <a:off x="2598738" y="3365500"/>
            <a:ext cx="987425" cy="479425"/>
            <a:chOff x="1118" y="1621"/>
            <a:chExt cx="622" cy="302"/>
          </a:xfrm>
        </p:grpSpPr>
        <p:sp>
          <p:nvSpPr>
            <p:cNvPr id="210166" name="Rectangle 50"/>
            <p:cNvSpPr>
              <a:spLocks noChangeArrowheads="1"/>
            </p:cNvSpPr>
            <p:nvPr/>
          </p:nvSpPr>
          <p:spPr bwMode="auto">
            <a:xfrm>
              <a:off x="1578" y="1789"/>
              <a:ext cx="162" cy="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0167" name="Rectangle 51"/>
            <p:cNvSpPr>
              <a:spLocks noChangeArrowheads="1"/>
            </p:cNvSpPr>
            <p:nvPr/>
          </p:nvSpPr>
          <p:spPr bwMode="auto">
            <a:xfrm rot="-2700000">
              <a:off x="1336" y="1621"/>
              <a:ext cx="162" cy="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10168" name="Group 52"/>
            <p:cNvGrpSpPr>
              <a:grpSpLocks/>
            </p:cNvGrpSpPr>
            <p:nvPr/>
          </p:nvGrpSpPr>
          <p:grpSpPr bwMode="auto">
            <a:xfrm>
              <a:off x="1118" y="1684"/>
              <a:ext cx="477" cy="239"/>
              <a:chOff x="2466" y="2026"/>
              <a:chExt cx="477" cy="282"/>
            </a:xfrm>
          </p:grpSpPr>
          <p:sp>
            <p:nvSpPr>
              <p:cNvPr id="210169" name="Oval 53"/>
              <p:cNvSpPr>
                <a:spLocks noChangeArrowheads="1"/>
              </p:cNvSpPr>
              <p:nvPr/>
            </p:nvSpPr>
            <p:spPr bwMode="auto">
              <a:xfrm>
                <a:off x="2466" y="2168"/>
                <a:ext cx="476" cy="140"/>
              </a:xfrm>
              <a:prstGeom prst="ellipse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i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10170" name="Line 54"/>
              <p:cNvSpPr>
                <a:spLocks noChangeShapeType="1"/>
              </p:cNvSpPr>
              <p:nvPr/>
            </p:nvSpPr>
            <p:spPr bwMode="auto">
              <a:xfrm>
                <a:off x="2470" y="2125"/>
                <a:ext cx="1" cy="8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71" name="Rectangle 55"/>
              <p:cNvSpPr>
                <a:spLocks noChangeArrowheads="1"/>
              </p:cNvSpPr>
              <p:nvPr/>
            </p:nvSpPr>
            <p:spPr bwMode="auto">
              <a:xfrm>
                <a:off x="2470" y="2125"/>
                <a:ext cx="472" cy="111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i="0" dirty="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210172" name="Oval 56"/>
              <p:cNvSpPr>
                <a:spLocks noChangeArrowheads="1"/>
              </p:cNvSpPr>
              <p:nvPr/>
            </p:nvSpPr>
            <p:spPr bwMode="auto">
              <a:xfrm>
                <a:off x="2466" y="2026"/>
                <a:ext cx="476" cy="160"/>
              </a:xfrm>
              <a:prstGeom prst="ellipse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i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grpSp>
            <p:nvGrpSpPr>
              <p:cNvPr id="210173" name="Group 57"/>
              <p:cNvGrpSpPr>
                <a:grpSpLocks/>
              </p:cNvGrpSpPr>
              <p:nvPr/>
            </p:nvGrpSpPr>
            <p:grpSpPr bwMode="auto">
              <a:xfrm>
                <a:off x="2581" y="2061"/>
                <a:ext cx="236" cy="94"/>
                <a:chOff x="2848" y="848"/>
                <a:chExt cx="140" cy="98"/>
              </a:xfrm>
            </p:grpSpPr>
            <p:sp>
              <p:nvSpPr>
                <p:cNvPr id="210180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210181" name="Line 5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210182" name="Line 6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210174" name="Group 61"/>
              <p:cNvGrpSpPr>
                <a:grpSpLocks/>
              </p:cNvGrpSpPr>
              <p:nvPr/>
            </p:nvGrpSpPr>
            <p:grpSpPr bwMode="auto">
              <a:xfrm flipV="1">
                <a:off x="2581" y="2060"/>
                <a:ext cx="236" cy="94"/>
                <a:chOff x="2848" y="848"/>
                <a:chExt cx="140" cy="98"/>
              </a:xfrm>
            </p:grpSpPr>
            <p:sp>
              <p:nvSpPr>
                <p:cNvPr id="210177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210178" name="Line 6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210179" name="Line 6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210175" name="Line 65"/>
              <p:cNvSpPr>
                <a:spLocks noChangeShapeType="1"/>
              </p:cNvSpPr>
              <p:nvPr/>
            </p:nvSpPr>
            <p:spPr bwMode="auto">
              <a:xfrm flipH="1">
                <a:off x="2942" y="2109"/>
                <a:ext cx="1" cy="1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76" name="Line 66"/>
              <p:cNvSpPr>
                <a:spLocks noChangeShapeType="1"/>
              </p:cNvSpPr>
              <p:nvPr/>
            </p:nvSpPr>
            <p:spPr bwMode="auto">
              <a:xfrm flipH="1">
                <a:off x="2466" y="2117"/>
                <a:ext cx="1" cy="1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sp>
        <p:nvSpPr>
          <p:cNvPr id="209934" name="Line 68"/>
          <p:cNvSpPr>
            <a:spLocks noChangeShapeType="1"/>
          </p:cNvSpPr>
          <p:nvPr/>
        </p:nvSpPr>
        <p:spPr bwMode="auto">
          <a:xfrm flipV="1">
            <a:off x="3589338" y="2930525"/>
            <a:ext cx="1819275" cy="733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209935" name="Group 69"/>
          <p:cNvGrpSpPr>
            <a:grpSpLocks/>
          </p:cNvGrpSpPr>
          <p:nvPr/>
        </p:nvGrpSpPr>
        <p:grpSpPr bwMode="auto">
          <a:xfrm>
            <a:off x="7405688" y="3341688"/>
            <a:ext cx="757237" cy="379412"/>
            <a:chOff x="2466" y="2026"/>
            <a:chExt cx="477" cy="282"/>
          </a:xfrm>
        </p:grpSpPr>
        <p:sp>
          <p:nvSpPr>
            <p:cNvPr id="210152" name="Oval 70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0153" name="Line 71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0154" name="Rectangle 72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10155" name="Oval 73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10156" name="Group 74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0163" name="Line 7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64" name="Line 7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65" name="Line 7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10157" name="Group 78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0160" name="Line 7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61" name="Line 8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62" name="Line 8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10158" name="Line 82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0159" name="Line 83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09936" name="Line 93"/>
          <p:cNvSpPr>
            <a:spLocks noChangeShapeType="1"/>
          </p:cNvSpPr>
          <p:nvPr/>
        </p:nvSpPr>
        <p:spPr bwMode="auto">
          <a:xfrm flipH="1">
            <a:off x="7124700" y="2166938"/>
            <a:ext cx="260350" cy="258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09937" name="Freeform 94"/>
          <p:cNvSpPr>
            <a:spLocks/>
          </p:cNvSpPr>
          <p:nvPr/>
        </p:nvSpPr>
        <p:spPr bwMode="auto">
          <a:xfrm>
            <a:off x="1089025" y="4146550"/>
            <a:ext cx="6419850" cy="1620838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209938" name="Group 110"/>
          <p:cNvGrpSpPr>
            <a:grpSpLocks/>
          </p:cNvGrpSpPr>
          <p:nvPr/>
        </p:nvGrpSpPr>
        <p:grpSpPr bwMode="auto">
          <a:xfrm>
            <a:off x="4025900" y="4724400"/>
            <a:ext cx="757238" cy="379413"/>
            <a:chOff x="2466" y="2026"/>
            <a:chExt cx="477" cy="282"/>
          </a:xfrm>
        </p:grpSpPr>
        <p:sp>
          <p:nvSpPr>
            <p:cNvPr id="210138" name="Oval 111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0139" name="Line 112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0140" name="Rectangle 113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10141" name="Oval 114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10142" name="Group 115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0149" name="Line 1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50" name="Line 1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51" name="Line 1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10143" name="Group 119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0146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47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48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10144" name="Line 123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0145" name="Line 124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09939" name="Line 134"/>
          <p:cNvSpPr>
            <a:spLocks noChangeShapeType="1"/>
          </p:cNvSpPr>
          <p:nvPr/>
        </p:nvSpPr>
        <p:spPr bwMode="auto">
          <a:xfrm flipV="1">
            <a:off x="4479925" y="3074988"/>
            <a:ext cx="1174750" cy="165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09940" name="Text Box 135"/>
          <p:cNvSpPr txBox="1">
            <a:spLocks noChangeArrowheads="1"/>
          </p:cNvSpPr>
          <p:nvPr/>
        </p:nvSpPr>
        <p:spPr bwMode="auto">
          <a:xfrm>
            <a:off x="5357813" y="5018088"/>
            <a:ext cx="18097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Google</a:t>
            </a:r>
            <a:r>
              <a:rPr lang="ja-JP" altLang="en-US" sz="1600" i="0">
                <a:solidFill>
                  <a:srgbClr val="000000"/>
                </a:solidFill>
                <a:latin typeface="Arial" charset="0"/>
              </a:rPr>
              <a:t>’</a:t>
            </a:r>
            <a:r>
              <a:rPr lang="en-US" altLang="ja-JP" sz="1600" i="0" dirty="0">
                <a:solidFill>
                  <a:srgbClr val="000000"/>
                </a:solidFill>
                <a:latin typeface="Arial" charset="0"/>
              </a:rPr>
              <a:t>s network </a:t>
            </a:r>
          </a:p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64.233.160.0/19 </a:t>
            </a:r>
          </a:p>
        </p:txBody>
      </p:sp>
      <p:sp>
        <p:nvSpPr>
          <p:cNvPr id="209941" name="Line 136"/>
          <p:cNvSpPr>
            <a:spLocks noChangeShapeType="1"/>
          </p:cNvSpPr>
          <p:nvPr/>
        </p:nvSpPr>
        <p:spPr bwMode="auto">
          <a:xfrm flipV="1">
            <a:off x="3059113" y="4894263"/>
            <a:ext cx="94297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09942" name="Text Box 137"/>
          <p:cNvSpPr txBox="1">
            <a:spLocks noChangeArrowheads="1"/>
          </p:cNvSpPr>
          <p:nvPr/>
        </p:nvSpPr>
        <p:spPr bwMode="auto">
          <a:xfrm>
            <a:off x="1971675" y="5286375"/>
            <a:ext cx="1595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64.233.169.105</a:t>
            </a:r>
          </a:p>
        </p:txBody>
      </p:sp>
      <p:sp>
        <p:nvSpPr>
          <p:cNvPr id="209943" name="Text Box 138"/>
          <p:cNvSpPr txBox="1">
            <a:spLocks noChangeArrowheads="1"/>
          </p:cNvSpPr>
          <p:nvPr/>
        </p:nvSpPr>
        <p:spPr bwMode="auto">
          <a:xfrm>
            <a:off x="1939925" y="4992688"/>
            <a:ext cx="1177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web server</a:t>
            </a:r>
          </a:p>
        </p:txBody>
      </p:sp>
      <p:sp>
        <p:nvSpPr>
          <p:cNvPr id="209944" name="Text Box 139"/>
          <p:cNvSpPr txBox="1">
            <a:spLocks noChangeArrowheads="1"/>
          </p:cNvSpPr>
          <p:nvPr/>
        </p:nvSpPr>
        <p:spPr bwMode="auto">
          <a:xfrm>
            <a:off x="7577138" y="1384300"/>
            <a:ext cx="12334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DNS server</a:t>
            </a:r>
          </a:p>
          <a:p>
            <a:pPr eaLnBrk="1" hangingPunct="1"/>
            <a:endParaRPr lang="en-US" sz="1600" i="0" dirty="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209945" name="Group 95"/>
          <p:cNvGrpSpPr>
            <a:grpSpLocks/>
          </p:cNvGrpSpPr>
          <p:nvPr/>
        </p:nvGrpSpPr>
        <p:grpSpPr bwMode="auto">
          <a:xfrm>
            <a:off x="5797550" y="4365625"/>
            <a:ext cx="757238" cy="379413"/>
            <a:chOff x="2466" y="2026"/>
            <a:chExt cx="477" cy="282"/>
          </a:xfrm>
        </p:grpSpPr>
        <p:sp>
          <p:nvSpPr>
            <p:cNvPr id="210124" name="Oval 96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0125" name="Line 97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0126" name="Rectangle 98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10127" name="Oval 99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10128" name="Group 100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0135" name="Line 10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36" name="Line 10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37" name="Line 10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10129" name="Group 104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0132" name="Line 10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33" name="Line 10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34" name="Line 10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10130" name="Line 108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0131" name="Line 109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09946" name="Group 166"/>
          <p:cNvGrpSpPr>
            <a:grpSpLocks/>
          </p:cNvGrpSpPr>
          <p:nvPr/>
        </p:nvGrpSpPr>
        <p:grpSpPr bwMode="auto">
          <a:xfrm>
            <a:off x="5181600" y="3048000"/>
            <a:ext cx="400050" cy="152400"/>
            <a:chOff x="3228" y="1776"/>
            <a:chExt cx="252" cy="96"/>
          </a:xfrm>
        </p:grpSpPr>
        <p:sp>
          <p:nvSpPr>
            <p:cNvPr id="210122" name="Line 16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123" name="Line 16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09947" name="Group 167"/>
          <p:cNvGrpSpPr>
            <a:grpSpLocks/>
          </p:cNvGrpSpPr>
          <p:nvPr/>
        </p:nvGrpSpPr>
        <p:grpSpPr bwMode="auto">
          <a:xfrm flipH="1">
            <a:off x="5810250" y="3062288"/>
            <a:ext cx="400050" cy="152400"/>
            <a:chOff x="3228" y="1776"/>
            <a:chExt cx="252" cy="96"/>
          </a:xfrm>
        </p:grpSpPr>
        <p:sp>
          <p:nvSpPr>
            <p:cNvPr id="210120" name="Line 16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121" name="Line 16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09948" name="Group 170"/>
          <p:cNvGrpSpPr>
            <a:grpSpLocks/>
          </p:cNvGrpSpPr>
          <p:nvPr/>
        </p:nvGrpSpPr>
        <p:grpSpPr bwMode="auto">
          <a:xfrm flipH="1" flipV="1">
            <a:off x="5962650" y="2538413"/>
            <a:ext cx="400050" cy="152400"/>
            <a:chOff x="3228" y="1776"/>
            <a:chExt cx="252" cy="96"/>
          </a:xfrm>
        </p:grpSpPr>
        <p:sp>
          <p:nvSpPr>
            <p:cNvPr id="210118" name="Line 17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119" name="Line 17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09949" name="Group 173"/>
          <p:cNvGrpSpPr>
            <a:grpSpLocks/>
          </p:cNvGrpSpPr>
          <p:nvPr/>
        </p:nvGrpSpPr>
        <p:grpSpPr bwMode="auto">
          <a:xfrm flipH="1" flipV="1">
            <a:off x="8062913" y="3228975"/>
            <a:ext cx="400050" cy="152400"/>
            <a:chOff x="3228" y="1776"/>
            <a:chExt cx="252" cy="96"/>
          </a:xfrm>
        </p:grpSpPr>
        <p:sp>
          <p:nvSpPr>
            <p:cNvPr id="210116" name="Line 17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117" name="Line 17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09950" name="Group 176"/>
          <p:cNvGrpSpPr>
            <a:grpSpLocks/>
          </p:cNvGrpSpPr>
          <p:nvPr/>
        </p:nvGrpSpPr>
        <p:grpSpPr bwMode="auto">
          <a:xfrm flipV="1">
            <a:off x="7239000" y="3248025"/>
            <a:ext cx="295275" cy="114300"/>
            <a:chOff x="3228" y="1776"/>
            <a:chExt cx="252" cy="96"/>
          </a:xfrm>
        </p:grpSpPr>
        <p:sp>
          <p:nvSpPr>
            <p:cNvPr id="210114" name="Line 177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115" name="Line 178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09951" name="Group 179"/>
          <p:cNvGrpSpPr>
            <a:grpSpLocks/>
          </p:cNvGrpSpPr>
          <p:nvPr/>
        </p:nvGrpSpPr>
        <p:grpSpPr bwMode="auto">
          <a:xfrm rot="409689" flipH="1" flipV="1">
            <a:off x="7510463" y="2590800"/>
            <a:ext cx="452437" cy="57150"/>
            <a:chOff x="3228" y="1776"/>
            <a:chExt cx="252" cy="96"/>
          </a:xfrm>
        </p:grpSpPr>
        <p:sp>
          <p:nvSpPr>
            <p:cNvPr id="210112" name="Line 180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113" name="Line 181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09952" name="Group 182"/>
          <p:cNvGrpSpPr>
            <a:grpSpLocks/>
          </p:cNvGrpSpPr>
          <p:nvPr/>
        </p:nvGrpSpPr>
        <p:grpSpPr bwMode="auto">
          <a:xfrm>
            <a:off x="6653213" y="2795588"/>
            <a:ext cx="295275" cy="114300"/>
            <a:chOff x="3228" y="1776"/>
            <a:chExt cx="252" cy="96"/>
          </a:xfrm>
        </p:grpSpPr>
        <p:sp>
          <p:nvSpPr>
            <p:cNvPr id="210110" name="Line 183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111" name="Line 184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09953" name="Group 185"/>
          <p:cNvGrpSpPr>
            <a:grpSpLocks/>
          </p:cNvGrpSpPr>
          <p:nvPr/>
        </p:nvGrpSpPr>
        <p:grpSpPr bwMode="auto">
          <a:xfrm flipH="1">
            <a:off x="7291388" y="2795588"/>
            <a:ext cx="295275" cy="114300"/>
            <a:chOff x="3228" y="1776"/>
            <a:chExt cx="252" cy="96"/>
          </a:xfrm>
        </p:grpSpPr>
        <p:sp>
          <p:nvSpPr>
            <p:cNvPr id="210108" name="Line 186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109" name="Line 187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09954" name="Group 188"/>
          <p:cNvGrpSpPr>
            <a:grpSpLocks/>
          </p:cNvGrpSpPr>
          <p:nvPr/>
        </p:nvGrpSpPr>
        <p:grpSpPr bwMode="auto">
          <a:xfrm>
            <a:off x="5705475" y="4743450"/>
            <a:ext cx="295275" cy="114300"/>
            <a:chOff x="3228" y="1776"/>
            <a:chExt cx="252" cy="96"/>
          </a:xfrm>
        </p:grpSpPr>
        <p:sp>
          <p:nvSpPr>
            <p:cNvPr id="210106" name="Line 189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107" name="Line 190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09955" name="Group 191"/>
          <p:cNvGrpSpPr>
            <a:grpSpLocks/>
          </p:cNvGrpSpPr>
          <p:nvPr/>
        </p:nvGrpSpPr>
        <p:grpSpPr bwMode="auto">
          <a:xfrm flipH="1">
            <a:off x="6343650" y="4743450"/>
            <a:ext cx="295275" cy="114300"/>
            <a:chOff x="3228" y="1776"/>
            <a:chExt cx="252" cy="96"/>
          </a:xfrm>
        </p:grpSpPr>
        <p:sp>
          <p:nvSpPr>
            <p:cNvPr id="210104" name="Line 192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105" name="Line 193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09956" name="Group 194"/>
          <p:cNvGrpSpPr>
            <a:grpSpLocks/>
          </p:cNvGrpSpPr>
          <p:nvPr/>
        </p:nvGrpSpPr>
        <p:grpSpPr bwMode="auto">
          <a:xfrm>
            <a:off x="3938588" y="5100638"/>
            <a:ext cx="295275" cy="114300"/>
            <a:chOff x="3228" y="1776"/>
            <a:chExt cx="252" cy="96"/>
          </a:xfrm>
        </p:grpSpPr>
        <p:sp>
          <p:nvSpPr>
            <p:cNvPr id="210102" name="Line 195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103" name="Line 196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09957" name="Group 197"/>
          <p:cNvGrpSpPr>
            <a:grpSpLocks/>
          </p:cNvGrpSpPr>
          <p:nvPr/>
        </p:nvGrpSpPr>
        <p:grpSpPr bwMode="auto">
          <a:xfrm flipH="1">
            <a:off x="4576763" y="5100638"/>
            <a:ext cx="295275" cy="114300"/>
            <a:chOff x="3228" y="1776"/>
            <a:chExt cx="252" cy="96"/>
          </a:xfrm>
        </p:grpSpPr>
        <p:sp>
          <p:nvSpPr>
            <p:cNvPr id="210100" name="Line 19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101" name="Line 19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09958" name="Group 200"/>
          <p:cNvGrpSpPr>
            <a:grpSpLocks/>
          </p:cNvGrpSpPr>
          <p:nvPr/>
        </p:nvGrpSpPr>
        <p:grpSpPr bwMode="auto">
          <a:xfrm flipH="1" flipV="1">
            <a:off x="4781550" y="4805363"/>
            <a:ext cx="295275" cy="114300"/>
            <a:chOff x="3228" y="1776"/>
            <a:chExt cx="252" cy="96"/>
          </a:xfrm>
        </p:grpSpPr>
        <p:sp>
          <p:nvSpPr>
            <p:cNvPr id="210098" name="Line 20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099" name="Line 20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209959" name="Text Box 34"/>
          <p:cNvSpPr txBox="1">
            <a:spLocks noChangeArrowheads="1"/>
          </p:cNvSpPr>
          <p:nvPr/>
        </p:nvSpPr>
        <p:spPr bwMode="auto">
          <a:xfrm>
            <a:off x="962025" y="3128963"/>
            <a:ext cx="159543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school network </a:t>
            </a:r>
          </a:p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68.80.2.0/24</a:t>
            </a:r>
          </a:p>
        </p:txBody>
      </p:sp>
      <p:pic>
        <p:nvPicPr>
          <p:cNvPr id="699793" name="Picture 40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3" y="4208463"/>
            <a:ext cx="1243012" cy="7683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99796" name="Text Box 404"/>
          <p:cNvSpPr txBox="1">
            <a:spLocks noChangeArrowheads="1"/>
          </p:cNvSpPr>
          <p:nvPr/>
        </p:nvSpPr>
        <p:spPr bwMode="auto">
          <a:xfrm>
            <a:off x="1563688" y="3940175"/>
            <a:ext cx="952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 smtClean="0">
                <a:solidFill>
                  <a:srgbClr val="FF0000"/>
                </a:solidFill>
                <a:latin typeface="Arial" charset="0"/>
                <a:cs typeface="+mn-cs"/>
              </a:rPr>
              <a:t>web page</a:t>
            </a:r>
          </a:p>
        </p:txBody>
      </p:sp>
      <p:grpSp>
        <p:nvGrpSpPr>
          <p:cNvPr id="699797" name="Group 405"/>
          <p:cNvGrpSpPr>
            <a:grpSpLocks/>
          </p:cNvGrpSpPr>
          <p:nvPr/>
        </p:nvGrpSpPr>
        <p:grpSpPr bwMode="auto">
          <a:xfrm>
            <a:off x="288925" y="1162050"/>
            <a:ext cx="1416050" cy="1265238"/>
            <a:chOff x="146" y="690"/>
            <a:chExt cx="892" cy="797"/>
          </a:xfrm>
        </p:grpSpPr>
        <p:grpSp>
          <p:nvGrpSpPr>
            <p:cNvPr id="210091" name="Group 400"/>
            <p:cNvGrpSpPr>
              <a:grpSpLocks/>
            </p:cNvGrpSpPr>
            <p:nvPr/>
          </p:nvGrpSpPr>
          <p:grpSpPr bwMode="auto">
            <a:xfrm>
              <a:off x="146" y="690"/>
              <a:ext cx="892" cy="797"/>
              <a:chOff x="146" y="690"/>
              <a:chExt cx="892" cy="797"/>
            </a:xfrm>
          </p:grpSpPr>
          <p:sp>
            <p:nvSpPr>
              <p:cNvPr id="210093" name="Freeform 398"/>
              <p:cNvSpPr>
                <a:spLocks/>
              </p:cNvSpPr>
              <p:nvPr/>
            </p:nvSpPr>
            <p:spPr bwMode="auto">
              <a:xfrm>
                <a:off x="177" y="715"/>
                <a:ext cx="861" cy="772"/>
              </a:xfrm>
              <a:custGeom>
                <a:avLst/>
                <a:gdLst>
                  <a:gd name="T0" fmla="*/ 861 w 861"/>
                  <a:gd name="T1" fmla="*/ 772 h 772"/>
                  <a:gd name="T2" fmla="*/ 0 w 861"/>
                  <a:gd name="T3" fmla="*/ 557 h 772"/>
                  <a:gd name="T4" fmla="*/ 532 w 861"/>
                  <a:gd name="T5" fmla="*/ 405 h 772"/>
                  <a:gd name="T6" fmla="*/ 652 w 861"/>
                  <a:gd name="T7" fmla="*/ 0 h 772"/>
                  <a:gd name="T8" fmla="*/ 861 w 861"/>
                  <a:gd name="T9" fmla="*/ 772 h 7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61" h="772">
                    <a:moveTo>
                      <a:pt x="861" y="772"/>
                    </a:moveTo>
                    <a:lnTo>
                      <a:pt x="0" y="557"/>
                    </a:lnTo>
                    <a:lnTo>
                      <a:pt x="532" y="405"/>
                    </a:lnTo>
                    <a:lnTo>
                      <a:pt x="652" y="0"/>
                    </a:lnTo>
                    <a:lnTo>
                      <a:pt x="861" y="77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100000">
                    <a:srgbClr val="FF0000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grpSp>
            <p:nvGrpSpPr>
              <p:cNvPr id="210094" name="Group 392"/>
              <p:cNvGrpSpPr>
                <a:grpSpLocks/>
              </p:cNvGrpSpPr>
              <p:nvPr/>
            </p:nvGrpSpPr>
            <p:grpSpPr bwMode="auto">
              <a:xfrm>
                <a:off x="148" y="697"/>
                <a:ext cx="694" cy="574"/>
                <a:chOff x="2579" y="1366"/>
                <a:chExt cx="1078" cy="674"/>
              </a:xfrm>
            </p:grpSpPr>
            <p:pic>
              <p:nvPicPr>
                <p:cNvPr id="87217" name="Picture 393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79" y="1366"/>
                  <a:ext cx="1078" cy="6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87218" name="Rectangle 394"/>
                <p:cNvSpPr>
                  <a:spLocks noChangeArrowheads="1"/>
                </p:cNvSpPr>
                <p:nvPr/>
              </p:nvSpPr>
              <p:spPr bwMode="auto">
                <a:xfrm>
                  <a:off x="2633" y="1428"/>
                  <a:ext cx="957" cy="5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87216" name="Rectangle 399"/>
              <p:cNvSpPr>
                <a:spLocks noChangeArrowheads="1"/>
              </p:cNvSpPr>
              <p:nvPr/>
            </p:nvSpPr>
            <p:spPr bwMode="auto">
              <a:xfrm>
                <a:off x="146" y="690"/>
                <a:ext cx="696" cy="582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87213" name="Text Box 402"/>
            <p:cNvSpPr txBox="1">
              <a:spLocks noChangeArrowheads="1"/>
            </p:cNvSpPr>
            <p:nvPr/>
          </p:nvSpPr>
          <p:spPr bwMode="auto">
            <a:xfrm>
              <a:off x="227" y="850"/>
              <a:ext cx="51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 smtClean="0">
                  <a:solidFill>
                    <a:srgbClr val="FF0000"/>
                  </a:solidFill>
                  <a:latin typeface="Arial" charset="0"/>
                  <a:cs typeface="+mn-cs"/>
                </a:rPr>
                <a:t>browser</a:t>
              </a:r>
            </a:p>
          </p:txBody>
        </p:sp>
      </p:grpSp>
      <p:grpSp>
        <p:nvGrpSpPr>
          <p:cNvPr id="209963" name="Group 356"/>
          <p:cNvGrpSpPr>
            <a:grpSpLocks/>
          </p:cNvGrpSpPr>
          <p:nvPr/>
        </p:nvGrpSpPr>
        <p:grpSpPr bwMode="auto">
          <a:xfrm>
            <a:off x="1511300" y="1898650"/>
            <a:ext cx="842963" cy="814388"/>
            <a:chOff x="313" y="1497"/>
            <a:chExt cx="1152" cy="1014"/>
          </a:xfrm>
        </p:grpSpPr>
        <p:pic>
          <p:nvPicPr>
            <p:cNvPr id="210089" name="Picture 354" descr="laptop_stylized_small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0090" name="Picture 355" descr="antenna_stylized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99788" name="AutoShape 396"/>
          <p:cNvSpPr>
            <a:spLocks noChangeArrowheads="1"/>
          </p:cNvSpPr>
          <p:nvPr/>
        </p:nvSpPr>
        <p:spPr bwMode="auto">
          <a:xfrm>
            <a:off x="668338" y="2266950"/>
            <a:ext cx="976312" cy="48577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87086" name="Picture 3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863" y="2444750"/>
            <a:ext cx="914400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96" name="Rectangle 43"/>
          <p:cNvSpPr>
            <a:spLocks noChangeArrowheads="1"/>
          </p:cNvSpPr>
          <p:nvPr/>
        </p:nvSpPr>
        <p:spPr bwMode="auto">
          <a:xfrm rot="16200000">
            <a:off x="3416300" y="3551238"/>
            <a:ext cx="147638" cy="188912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198" name="Rectangle 43"/>
          <p:cNvSpPr>
            <a:spLocks noChangeArrowheads="1"/>
          </p:cNvSpPr>
          <p:nvPr/>
        </p:nvSpPr>
        <p:spPr bwMode="auto">
          <a:xfrm rot="2460490">
            <a:off x="3074988" y="3208338"/>
            <a:ext cx="136525" cy="306387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209968" name="Oval 407"/>
          <p:cNvSpPr>
            <a:spLocks noChangeArrowheads="1"/>
          </p:cNvSpPr>
          <p:nvPr/>
        </p:nvSpPr>
        <p:spPr bwMode="auto">
          <a:xfrm>
            <a:off x="2552700" y="3619500"/>
            <a:ext cx="850900" cy="250825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 i="0" dirty="0">
              <a:solidFill>
                <a:srgbClr val="000000"/>
              </a:solidFill>
              <a:latin typeface="Times New Roman" charset="0"/>
              <a:cs typeface="Arial" charset="0"/>
            </a:endParaRPr>
          </a:p>
        </p:txBody>
      </p:sp>
      <p:sp>
        <p:nvSpPr>
          <p:cNvPr id="209969" name="Rectangle 410"/>
          <p:cNvSpPr>
            <a:spLocks noChangeArrowheads="1"/>
          </p:cNvSpPr>
          <p:nvPr/>
        </p:nvSpPr>
        <p:spPr bwMode="auto">
          <a:xfrm>
            <a:off x="2552700" y="3590925"/>
            <a:ext cx="854075" cy="157163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 sz="2400" i="0" dirty="0">
              <a:solidFill>
                <a:srgbClr val="000000"/>
              </a:solidFill>
              <a:latin typeface="Times New Roman" charset="0"/>
              <a:cs typeface="Arial" charset="0"/>
            </a:endParaRPr>
          </a:p>
        </p:txBody>
      </p:sp>
      <p:sp>
        <p:nvSpPr>
          <p:cNvPr id="209970" name="Oval 411"/>
          <p:cNvSpPr>
            <a:spLocks noChangeArrowheads="1"/>
          </p:cNvSpPr>
          <p:nvPr/>
        </p:nvSpPr>
        <p:spPr bwMode="auto">
          <a:xfrm>
            <a:off x="2549525" y="3421063"/>
            <a:ext cx="850900" cy="293687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 i="0" dirty="0">
              <a:solidFill>
                <a:srgbClr val="000000"/>
              </a:solidFill>
              <a:latin typeface="Times New Roman" charset="0"/>
              <a:cs typeface="Arial" charset="0"/>
            </a:endParaRPr>
          </a:p>
        </p:txBody>
      </p:sp>
      <p:grpSp>
        <p:nvGrpSpPr>
          <p:cNvPr id="209971" name="Group 1189"/>
          <p:cNvGrpSpPr>
            <a:grpSpLocks/>
          </p:cNvGrpSpPr>
          <p:nvPr/>
        </p:nvGrpSpPr>
        <p:grpSpPr bwMode="auto">
          <a:xfrm>
            <a:off x="2720975" y="3497263"/>
            <a:ext cx="481013" cy="136525"/>
            <a:chOff x="2468" y="1332"/>
            <a:chExt cx="310" cy="60"/>
          </a:xfrm>
        </p:grpSpPr>
        <p:sp>
          <p:nvSpPr>
            <p:cNvPr id="210087" name="Freeform 1190"/>
            <p:cNvSpPr>
              <a:spLocks/>
            </p:cNvSpPr>
            <p:nvPr/>
          </p:nvSpPr>
          <p:spPr bwMode="auto">
            <a:xfrm>
              <a:off x="2468" y="1332"/>
              <a:ext cx="310" cy="60"/>
            </a:xfrm>
            <a:custGeom>
              <a:avLst/>
              <a:gdLst>
                <a:gd name="T0" fmla="*/ 0 w 310"/>
                <a:gd name="T1" fmla="*/ 60 h 60"/>
                <a:gd name="T2" fmla="*/ 96 w 310"/>
                <a:gd name="T3" fmla="*/ 60 h 60"/>
                <a:gd name="T4" fmla="*/ 192 w 310"/>
                <a:gd name="T5" fmla="*/ 0 h 60"/>
                <a:gd name="T6" fmla="*/ 310 w 310"/>
                <a:gd name="T7" fmla="*/ 0 h 6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10" h="60">
                  <a:moveTo>
                    <a:pt x="0" y="60"/>
                  </a:moveTo>
                  <a:lnTo>
                    <a:pt x="96" y="60"/>
                  </a:lnTo>
                  <a:lnTo>
                    <a:pt x="192" y="0"/>
                  </a:lnTo>
                  <a:lnTo>
                    <a:pt x="310" y="0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088" name="Freeform 1191"/>
            <p:cNvSpPr>
              <a:spLocks/>
            </p:cNvSpPr>
            <p:nvPr/>
          </p:nvSpPr>
          <p:spPr bwMode="auto">
            <a:xfrm>
              <a:off x="2482" y="1332"/>
              <a:ext cx="282" cy="60"/>
            </a:xfrm>
            <a:custGeom>
              <a:avLst/>
              <a:gdLst>
                <a:gd name="T0" fmla="*/ 0 w 282"/>
                <a:gd name="T1" fmla="*/ 0 h 60"/>
                <a:gd name="T2" fmla="*/ 96 w 282"/>
                <a:gd name="T3" fmla="*/ 0 h 60"/>
                <a:gd name="T4" fmla="*/ 192 w 282"/>
                <a:gd name="T5" fmla="*/ 60 h 60"/>
                <a:gd name="T6" fmla="*/ 282 w 282"/>
                <a:gd name="T7" fmla="*/ 60 h 6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2" h="60">
                  <a:moveTo>
                    <a:pt x="0" y="0"/>
                  </a:moveTo>
                  <a:lnTo>
                    <a:pt x="96" y="0"/>
                  </a:lnTo>
                  <a:lnTo>
                    <a:pt x="192" y="60"/>
                  </a:lnTo>
                  <a:lnTo>
                    <a:pt x="282" y="60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87093" name="Line 1192"/>
          <p:cNvSpPr>
            <a:spLocks noChangeShapeType="1"/>
          </p:cNvSpPr>
          <p:nvPr/>
        </p:nvSpPr>
        <p:spPr bwMode="auto">
          <a:xfrm>
            <a:off x="2552700" y="3557588"/>
            <a:ext cx="0" cy="200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7094" name="Line 1193"/>
          <p:cNvSpPr>
            <a:spLocks noChangeShapeType="1"/>
          </p:cNvSpPr>
          <p:nvPr/>
        </p:nvSpPr>
        <p:spPr bwMode="auto">
          <a:xfrm>
            <a:off x="3400425" y="3567113"/>
            <a:ext cx="0" cy="195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07" name="Rectangle 43"/>
          <p:cNvSpPr>
            <a:spLocks noChangeArrowheads="1"/>
          </p:cNvSpPr>
          <p:nvPr/>
        </p:nvSpPr>
        <p:spPr bwMode="auto">
          <a:xfrm rot="16200000">
            <a:off x="2338388" y="2365375"/>
            <a:ext cx="146050" cy="314325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Comic Sans MS" pitchFamily="66" charset="0"/>
              <a:ea typeface="+mn-ea"/>
              <a:cs typeface="+mn-cs"/>
            </a:endParaRPr>
          </a:p>
        </p:txBody>
      </p:sp>
      <p:grpSp>
        <p:nvGrpSpPr>
          <p:cNvPr id="209975" name="Group 1185"/>
          <p:cNvGrpSpPr>
            <a:grpSpLocks/>
          </p:cNvGrpSpPr>
          <p:nvPr/>
        </p:nvGrpSpPr>
        <p:grpSpPr bwMode="auto">
          <a:xfrm>
            <a:off x="5338763" y="2667000"/>
            <a:ext cx="830262" cy="455613"/>
            <a:chOff x="4650" y="1129"/>
            <a:chExt cx="246" cy="95"/>
          </a:xfrm>
        </p:grpSpPr>
        <p:sp>
          <p:nvSpPr>
            <p:cNvPr id="210079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sp>
          <p:nvSpPr>
            <p:cNvPr id="210080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sp>
          <p:nvSpPr>
            <p:cNvPr id="210081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grpSp>
          <p:nvGrpSpPr>
            <p:cNvPr id="210082" name="Group 118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10085" name="Freeform 119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0086" name="Freeform 119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87204" name="Line 119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7205" name="Line 119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209976" name="Group 1185"/>
          <p:cNvGrpSpPr>
            <a:grpSpLocks/>
          </p:cNvGrpSpPr>
          <p:nvPr/>
        </p:nvGrpSpPr>
        <p:grpSpPr bwMode="auto">
          <a:xfrm>
            <a:off x="6729413" y="2401888"/>
            <a:ext cx="808037" cy="425450"/>
            <a:chOff x="4650" y="1129"/>
            <a:chExt cx="246" cy="95"/>
          </a:xfrm>
        </p:grpSpPr>
        <p:sp>
          <p:nvSpPr>
            <p:cNvPr id="210071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sp>
          <p:nvSpPr>
            <p:cNvPr id="210072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sp>
          <p:nvSpPr>
            <p:cNvPr id="210073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grpSp>
          <p:nvGrpSpPr>
            <p:cNvPr id="210074" name="Group 118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10077" name="Freeform 119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0078" name="Freeform 119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87196" name="Line 119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7197" name="Line 119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209977" name="Group 1185"/>
          <p:cNvGrpSpPr>
            <a:grpSpLocks/>
          </p:cNvGrpSpPr>
          <p:nvPr/>
        </p:nvGrpSpPr>
        <p:grpSpPr bwMode="auto">
          <a:xfrm>
            <a:off x="7343775" y="3338513"/>
            <a:ext cx="892175" cy="390525"/>
            <a:chOff x="4650" y="1129"/>
            <a:chExt cx="246" cy="95"/>
          </a:xfrm>
        </p:grpSpPr>
        <p:sp>
          <p:nvSpPr>
            <p:cNvPr id="210063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sp>
          <p:nvSpPr>
            <p:cNvPr id="210064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sp>
          <p:nvSpPr>
            <p:cNvPr id="210065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grpSp>
          <p:nvGrpSpPr>
            <p:cNvPr id="210066" name="Group 118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10069" name="Freeform 119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0070" name="Freeform 119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87188" name="Line 119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7189" name="Line 119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209978" name="Group 1185"/>
          <p:cNvGrpSpPr>
            <a:grpSpLocks/>
          </p:cNvGrpSpPr>
          <p:nvPr/>
        </p:nvGrpSpPr>
        <p:grpSpPr bwMode="auto">
          <a:xfrm>
            <a:off x="5754688" y="4344988"/>
            <a:ext cx="808037" cy="425450"/>
            <a:chOff x="4650" y="1129"/>
            <a:chExt cx="246" cy="95"/>
          </a:xfrm>
        </p:grpSpPr>
        <p:sp>
          <p:nvSpPr>
            <p:cNvPr id="210055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sp>
          <p:nvSpPr>
            <p:cNvPr id="210056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sp>
          <p:nvSpPr>
            <p:cNvPr id="210057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grpSp>
          <p:nvGrpSpPr>
            <p:cNvPr id="210058" name="Group 118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10061" name="Freeform 119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0062" name="Freeform 119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87180" name="Line 119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7181" name="Line 119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209979" name="Group 1185"/>
          <p:cNvGrpSpPr>
            <a:grpSpLocks/>
          </p:cNvGrpSpPr>
          <p:nvPr/>
        </p:nvGrpSpPr>
        <p:grpSpPr bwMode="auto">
          <a:xfrm>
            <a:off x="4013200" y="4710113"/>
            <a:ext cx="808038" cy="425450"/>
            <a:chOff x="4650" y="1129"/>
            <a:chExt cx="246" cy="95"/>
          </a:xfrm>
        </p:grpSpPr>
        <p:sp>
          <p:nvSpPr>
            <p:cNvPr id="210047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sp>
          <p:nvSpPr>
            <p:cNvPr id="210048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sp>
          <p:nvSpPr>
            <p:cNvPr id="210049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grpSp>
          <p:nvGrpSpPr>
            <p:cNvPr id="210050" name="Group 118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10053" name="Freeform 119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0054" name="Freeform 119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87172" name="Line 119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7173" name="Line 119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209980" name="Group 248"/>
          <p:cNvGrpSpPr>
            <a:grpSpLocks/>
          </p:cNvGrpSpPr>
          <p:nvPr/>
        </p:nvGrpSpPr>
        <p:grpSpPr bwMode="auto">
          <a:xfrm>
            <a:off x="7218363" y="1558925"/>
            <a:ext cx="358775" cy="623888"/>
            <a:chOff x="4140" y="429"/>
            <a:chExt cx="1425" cy="2396"/>
          </a:xfrm>
        </p:grpSpPr>
        <p:sp>
          <p:nvSpPr>
            <p:cNvPr id="210015" name="Freeform 1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137" name="Rectangle 149"/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10017" name="Freeform 1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018" name="Freeform 1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140" name="Rectangle 152"/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0020" name="Group 1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7166" name="AutoShape 154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7167" name="AutoShape 155"/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87142" name="Rectangle 156"/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0022" name="Group 1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7164" name="AutoShape 158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7165" name="AutoShape 159"/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87144" name="Rectangle 160"/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7145" name="Rectangle 161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0025" name="Group 1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7162" name="AutoShape 163"/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7163" name="AutoShape 164"/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210026" name="Freeform 1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210027" name="Group 1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7160" name="AutoShape 167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7161" name="AutoShape 168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87149" name="Rectangle 169"/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10029" name="Freeform 1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030" name="Freeform 1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152" name="Oval 172"/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10032" name="Freeform 1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154" name="AutoShape 174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7155" name="AutoShape 175"/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7156" name="Oval 176"/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7157" name="Oval 177"/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+mn-cs"/>
              </a:endParaRPr>
            </a:p>
          </p:txBody>
        </p:sp>
        <p:sp>
          <p:nvSpPr>
            <p:cNvPr id="87158" name="Oval 178"/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7159" name="Rectangle 179"/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grpSp>
        <p:nvGrpSpPr>
          <p:cNvPr id="209981" name="Group 248"/>
          <p:cNvGrpSpPr>
            <a:grpSpLocks/>
          </p:cNvGrpSpPr>
          <p:nvPr/>
        </p:nvGrpSpPr>
        <p:grpSpPr bwMode="auto">
          <a:xfrm>
            <a:off x="2876550" y="4454525"/>
            <a:ext cx="358775" cy="623888"/>
            <a:chOff x="4140" y="429"/>
            <a:chExt cx="1425" cy="2396"/>
          </a:xfrm>
        </p:grpSpPr>
        <p:sp>
          <p:nvSpPr>
            <p:cNvPr id="209983" name="Freeform 1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105" name="Rectangle 149"/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09985" name="Freeform 1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9986" name="Freeform 1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108" name="Rectangle 152"/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09988" name="Group 1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7134" name="AutoShape 154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7135" name="AutoShape 155"/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87110" name="Rectangle 156"/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09990" name="Group 1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7132" name="AutoShape 158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7133" name="AutoShape 159"/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87112" name="Rectangle 160"/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7113" name="Rectangle 161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09993" name="Group 1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7130" name="AutoShape 163"/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7131" name="AutoShape 164"/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209994" name="Freeform 1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209995" name="Group 1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7128" name="AutoShape 167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7129" name="AutoShape 168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87117" name="Rectangle 169"/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09997" name="Freeform 1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9998" name="Freeform 1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120" name="Oval 172"/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10000" name="Freeform 1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122" name="AutoShape 174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7123" name="AutoShape 175"/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7124" name="Oval 176"/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7125" name="Oval 177"/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+mn-cs"/>
              </a:endParaRPr>
            </a:p>
          </p:txBody>
        </p:sp>
        <p:sp>
          <p:nvSpPr>
            <p:cNvPr id="87126" name="Oval 178"/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7127" name="Rectangle 179"/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pic>
        <p:nvPicPr>
          <p:cNvPr id="209982" name="Picture 22" descr="underline_base"/>
          <p:cNvPicPr>
            <a:picLocks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746125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83</a:t>
            </a:fld>
            <a:endParaRPr lang="en-US" sz="1200" dirty="0">
              <a:latin typeface="Tahoma" charset="0"/>
            </a:endParaRPr>
          </a:p>
        </p:txBody>
      </p:sp>
      <p:sp>
        <p:nvSpPr>
          <p:cNvPr id="29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00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945" name="Group 156"/>
          <p:cNvGrpSpPr>
            <a:grpSpLocks/>
          </p:cNvGrpSpPr>
          <p:nvPr/>
        </p:nvGrpSpPr>
        <p:grpSpPr bwMode="auto">
          <a:xfrm>
            <a:off x="773113" y="1273175"/>
            <a:ext cx="3554412" cy="3067050"/>
            <a:chOff x="773113" y="1273175"/>
            <a:chExt cx="3554412" cy="3066395"/>
          </a:xfrm>
        </p:grpSpPr>
        <p:sp>
          <p:nvSpPr>
            <p:cNvPr id="211062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1063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1064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1065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1066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188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router</a:t>
              </a:r>
            </a:p>
            <a:p>
              <a:pPr>
                <a:defRPr/>
              </a:pPr>
              <a:r>
                <a:rPr lang="en-US" sz="140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(runs DHCP)</a:t>
              </a:r>
            </a:p>
          </p:txBody>
        </p:sp>
        <p:grpSp>
          <p:nvGrpSpPr>
            <p:cNvPr id="211068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211120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1121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88190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66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167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168" name="Rectangle 43"/>
            <p:cNvSpPr>
              <a:spLocks noChangeArrowheads="1"/>
            </p:cNvSpPr>
            <p:nvPr/>
          </p:nvSpPr>
          <p:spPr bwMode="auto">
            <a:xfrm rot="162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211073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211088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8210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1090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1091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8213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1093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88239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8240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88215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1095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88237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8238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88217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8218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1098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88235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8236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211099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211100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88233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8234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88222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1102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1103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8225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1105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8227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8228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8229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8230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solidFill>
                    <a:srgbClr val="FF0000"/>
                  </a:solidFill>
                  <a:cs typeface="+mn-cs"/>
                </a:endParaRPr>
              </a:p>
            </p:txBody>
          </p:sp>
          <p:sp>
            <p:nvSpPr>
              <p:cNvPr id="88231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8232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1074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88196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8197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8198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8199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i="0" dirty="0">
                  <a:solidFill>
                    <a:srgbClr val="000000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88200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1080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88206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8207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8208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211081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88203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8204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8205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</p:grpSp>
      <p:sp>
        <p:nvSpPr>
          <p:cNvPr id="88069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9525"/>
            <a:ext cx="8034338" cy="99695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latin typeface="Gill Sans MT" charset="0"/>
                <a:cs typeface="+mj-cs"/>
              </a:rPr>
              <a:t>A day in the life… connecting to the Internet</a:t>
            </a:r>
          </a:p>
        </p:txBody>
      </p:sp>
      <p:sp>
        <p:nvSpPr>
          <p:cNvPr id="701629" name="Rectangle 189"/>
          <p:cNvSpPr>
            <a:spLocks noGrp="1" noChangeArrowheads="1"/>
          </p:cNvSpPr>
          <p:nvPr>
            <p:ph type="body" idx="1"/>
          </p:nvPr>
        </p:nvSpPr>
        <p:spPr>
          <a:xfrm>
            <a:off x="5037138" y="1128713"/>
            <a:ext cx="3732212" cy="1262062"/>
          </a:xfrm>
        </p:spPr>
        <p:txBody>
          <a:bodyPr/>
          <a:lstStyle/>
          <a:p>
            <a:pPr marL="231775" indent="-231775">
              <a:defRPr/>
            </a:pPr>
            <a:r>
              <a:rPr lang="en-US" sz="2200" dirty="0">
                <a:latin typeface="Gill Sans MT" charset="0"/>
                <a:cs typeface="+mn-cs"/>
              </a:rPr>
              <a:t>connecting laptop needs to get its own IP address, addr of first-hop router, addr of DNS server: use </a:t>
            </a:r>
            <a:r>
              <a:rPr lang="en-US" sz="2200" i="1" dirty="0">
                <a:solidFill>
                  <a:srgbClr val="C00000"/>
                </a:solidFill>
                <a:latin typeface="Gill Sans MT" charset="0"/>
                <a:cs typeface="+mn-cs"/>
              </a:rPr>
              <a:t>DHCP</a:t>
            </a:r>
          </a:p>
        </p:txBody>
      </p:sp>
      <p:grpSp>
        <p:nvGrpSpPr>
          <p:cNvPr id="701690" name="Group 250"/>
          <p:cNvGrpSpPr>
            <a:grpSpLocks/>
          </p:cNvGrpSpPr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211054" name="Freeform 249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211055" name="Group 248"/>
            <p:cNvGrpSpPr>
              <a:grpSpLocks/>
            </p:cNvGrpSpPr>
            <p:nvPr/>
          </p:nvGrpSpPr>
          <p:grpSpPr bwMode="auto">
            <a:xfrm>
              <a:off x="651" y="681"/>
              <a:ext cx="501" cy="828"/>
              <a:chOff x="569" y="2954"/>
              <a:chExt cx="501" cy="828"/>
            </a:xfrm>
          </p:grpSpPr>
          <p:sp>
            <p:nvSpPr>
              <p:cNvPr id="88177" name="Rectangle 242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8178" name="Text Box 241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DHCP</a:t>
                </a:r>
              </a:p>
              <a:p>
                <a:pPr algn="ctr">
                  <a:defRPr/>
                </a:pPr>
                <a:r>
                  <a:rPr lang="en-US" sz="16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Phy</a:t>
                </a:r>
              </a:p>
            </p:txBody>
          </p:sp>
          <p:sp>
            <p:nvSpPr>
              <p:cNvPr id="88179" name="Line 243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8180" name="Line 244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8181" name="Line 245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8182" name="Line 246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701693" name="Group 253"/>
          <p:cNvGrpSpPr>
            <a:grpSpLocks/>
          </p:cNvGrpSpPr>
          <p:nvPr/>
        </p:nvGrpSpPr>
        <p:grpSpPr bwMode="auto">
          <a:xfrm>
            <a:off x="520700" y="1162050"/>
            <a:ext cx="544513" cy="244475"/>
            <a:chOff x="844" y="3337"/>
            <a:chExt cx="343" cy="154"/>
          </a:xfrm>
        </p:grpSpPr>
        <p:sp>
          <p:nvSpPr>
            <p:cNvPr id="88173" name="Rectangle 251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8174" name="Text Box 252"/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 dirty="0" smtClean="0">
                  <a:solidFill>
                    <a:srgbClr val="FFFFFF"/>
                  </a:solidFill>
                  <a:latin typeface="Arial" charset="0"/>
                  <a:cs typeface="+mn-cs"/>
                </a:rPr>
                <a:t>DHCP</a:t>
              </a:r>
            </a:p>
          </p:txBody>
        </p:sp>
      </p:grpSp>
      <p:grpSp>
        <p:nvGrpSpPr>
          <p:cNvPr id="701739" name="Group 299"/>
          <p:cNvGrpSpPr>
            <a:grpSpLocks/>
          </p:cNvGrpSpPr>
          <p:nvPr/>
        </p:nvGrpSpPr>
        <p:grpSpPr bwMode="auto">
          <a:xfrm>
            <a:off x="66675" y="1181100"/>
            <a:ext cx="1081088" cy="1166813"/>
            <a:chOff x="42" y="744"/>
            <a:chExt cx="681" cy="735"/>
          </a:xfrm>
        </p:grpSpPr>
        <p:grpSp>
          <p:nvGrpSpPr>
            <p:cNvPr id="211020" name="Group 296"/>
            <p:cNvGrpSpPr>
              <a:grpSpLocks/>
            </p:cNvGrpSpPr>
            <p:nvPr/>
          </p:nvGrpSpPr>
          <p:grpSpPr bwMode="auto">
            <a:xfrm>
              <a:off x="42" y="886"/>
              <a:ext cx="681" cy="468"/>
              <a:chOff x="42" y="886"/>
              <a:chExt cx="681" cy="468"/>
            </a:xfrm>
          </p:grpSpPr>
          <p:grpSp>
            <p:nvGrpSpPr>
              <p:cNvPr id="211022" name="Group 295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211047" name="Group 254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88171" name="Rectangle 255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8172" name="Text Box 2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 smtClean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DHCP</a:t>
                    </a:r>
                  </a:p>
                </p:txBody>
              </p:sp>
            </p:grpSp>
            <p:sp>
              <p:nvSpPr>
                <p:cNvPr id="88169" name="Rectangle 266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8170" name="Rectangle 267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grpSp>
            <p:nvGrpSpPr>
              <p:cNvPr id="211023" name="Group 274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211041" name="Group 268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88166" name="Rectangle 269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8167" name="Text Box 27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 smtClean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DHCP</a:t>
                    </a:r>
                  </a:p>
                </p:txBody>
              </p:sp>
            </p:grpSp>
            <p:grpSp>
              <p:nvGrpSpPr>
                <p:cNvPr id="211042" name="Group 273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8164" name="Rectangle 271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8165" name="Rectangle 272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</p:grpSp>
          <p:grpSp>
            <p:nvGrpSpPr>
              <p:cNvPr id="211024" name="Group 293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88160" name="Rectangle 276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8161" name="Rectangle 277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grpSp>
            <p:nvGrpSpPr>
              <p:cNvPr id="211025" name="Group 294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211026" name="Group 287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211030" name="Group 278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211033" name="Group 27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88158" name="Rectangle 28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  <p:sp>
                    <p:nvSpPr>
                      <p:cNvPr id="88159" name="Text Box 281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defRPr/>
                        </a:pPr>
                        <a:r>
                          <a:rPr lang="en-US" sz="1000" i="0" dirty="0" smtClean="0">
                            <a:solidFill>
                              <a:srgbClr val="FFFFFF"/>
                            </a:solidFill>
                            <a:latin typeface="Arial" charset="0"/>
                            <a:cs typeface="+mn-cs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211034" name="Group 28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88156" name="Rectangle 28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  <p:sp>
                    <p:nvSpPr>
                      <p:cNvPr id="88157" name="Rectangle 28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</p:grpSp>
              </p:grpSp>
              <p:sp>
                <p:nvSpPr>
                  <p:cNvPr id="88152" name="Rectangle 285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8153" name="Rectangle 286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  <p:sp>
              <p:nvSpPr>
                <p:cNvPr id="88148" name="Rectangle 288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8149" name="Rectangle 290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8150" name="Rectangle 291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</p:grpSp>
        <p:sp>
          <p:nvSpPr>
            <p:cNvPr id="88142" name="AutoShape 297"/>
            <p:cNvSpPr>
              <a:spLocks noChangeArrowheads="1"/>
            </p:cNvSpPr>
            <p:nvPr/>
          </p:nvSpPr>
          <p:spPr bwMode="auto">
            <a:xfrm>
              <a:off x="384" y="744"/>
              <a:ext cx="240" cy="735"/>
            </a:xfrm>
            <a:prstGeom prst="downArrow">
              <a:avLst>
                <a:gd name="adj1" fmla="val 54167"/>
                <a:gd name="adj2" fmla="val 49170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grpSp>
        <p:nvGrpSpPr>
          <p:cNvPr id="701758" name="Group 318"/>
          <p:cNvGrpSpPr>
            <a:grpSpLocks/>
          </p:cNvGrpSpPr>
          <p:nvPr/>
        </p:nvGrpSpPr>
        <p:grpSpPr bwMode="auto">
          <a:xfrm>
            <a:off x="650875" y="2389188"/>
            <a:ext cx="1081088" cy="244475"/>
            <a:chOff x="504" y="3523"/>
            <a:chExt cx="681" cy="154"/>
          </a:xfrm>
        </p:grpSpPr>
        <p:grpSp>
          <p:nvGrpSpPr>
            <p:cNvPr id="211007" name="Group 319"/>
            <p:cNvGrpSpPr>
              <a:grpSpLocks/>
            </p:cNvGrpSpPr>
            <p:nvPr/>
          </p:nvGrpSpPr>
          <p:grpSpPr bwMode="auto">
            <a:xfrm>
              <a:off x="623" y="3523"/>
              <a:ext cx="510" cy="154"/>
              <a:chOff x="723" y="3453"/>
              <a:chExt cx="510" cy="154"/>
            </a:xfrm>
          </p:grpSpPr>
          <p:grpSp>
            <p:nvGrpSpPr>
              <p:cNvPr id="211011" name="Group 320"/>
              <p:cNvGrpSpPr>
                <a:grpSpLocks/>
              </p:cNvGrpSpPr>
              <p:nvPr/>
            </p:nvGrpSpPr>
            <p:grpSpPr bwMode="auto">
              <a:xfrm>
                <a:off x="836" y="3453"/>
                <a:ext cx="397" cy="154"/>
                <a:chOff x="836" y="3305"/>
                <a:chExt cx="397" cy="154"/>
              </a:xfrm>
            </p:grpSpPr>
            <p:grpSp>
              <p:nvGrpSpPr>
                <p:cNvPr id="211014" name="Group 321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88139" name="Rectangle 322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8140" name="Text Box 3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 smtClean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DHCP</a:t>
                    </a:r>
                  </a:p>
                </p:txBody>
              </p:sp>
            </p:grpSp>
            <p:grpSp>
              <p:nvGrpSpPr>
                <p:cNvPr id="211015" name="Group 324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8137" name="Rectangle 325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8138" name="Rectangle 326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</p:grpSp>
          <p:sp>
            <p:nvSpPr>
              <p:cNvPr id="88133" name="Rectangle 327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8134" name="Rectangle 328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88129" name="Rectangle 329"/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8130" name="Rectangle 330"/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8131" name="Rectangle 331"/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grpSp>
        <p:nvGrpSpPr>
          <p:cNvPr id="701782" name="Group 342"/>
          <p:cNvGrpSpPr>
            <a:grpSpLocks/>
          </p:cNvGrpSpPr>
          <p:nvPr/>
        </p:nvGrpSpPr>
        <p:grpSpPr bwMode="auto">
          <a:xfrm>
            <a:off x="1477963" y="3081338"/>
            <a:ext cx="1316037" cy="1314450"/>
            <a:chOff x="931" y="1941"/>
            <a:chExt cx="829" cy="828"/>
          </a:xfrm>
        </p:grpSpPr>
        <p:sp>
          <p:nvSpPr>
            <p:cNvPr id="210999" name="Freeform 334"/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1 w 551"/>
                <a:gd name="T1" fmla="*/ 0 h 801"/>
                <a:gd name="T2" fmla="*/ 28 w 551"/>
                <a:gd name="T3" fmla="*/ 402 h 801"/>
                <a:gd name="T4" fmla="*/ 1 w 551"/>
                <a:gd name="T5" fmla="*/ 801 h 801"/>
                <a:gd name="T6" fmla="*/ 1 w 551"/>
                <a:gd name="T7" fmla="*/ 535 h 801"/>
                <a:gd name="T8" fmla="*/ 0 w 551"/>
                <a:gd name="T9" fmla="*/ 371 h 801"/>
                <a:gd name="T10" fmla="*/ 1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211000" name="Group 335"/>
            <p:cNvGrpSpPr>
              <a:grpSpLocks/>
            </p:cNvGrpSpPr>
            <p:nvPr/>
          </p:nvGrpSpPr>
          <p:grpSpPr bwMode="auto">
            <a:xfrm>
              <a:off x="931" y="1941"/>
              <a:ext cx="501" cy="828"/>
              <a:chOff x="569" y="2954"/>
              <a:chExt cx="501" cy="828"/>
            </a:xfrm>
          </p:grpSpPr>
          <p:sp>
            <p:nvSpPr>
              <p:cNvPr id="88122" name="Rectangle 336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8123" name="Text Box 337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DHCP</a:t>
                </a:r>
              </a:p>
              <a:p>
                <a:pPr algn="ctr">
                  <a:defRPr/>
                </a:pPr>
                <a:r>
                  <a:rPr lang="en-US" sz="16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Phy</a:t>
                </a:r>
              </a:p>
            </p:txBody>
          </p:sp>
          <p:sp>
            <p:nvSpPr>
              <p:cNvPr id="88124" name="Line 338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8125" name="Line 339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8126" name="Line 340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8127" name="Line 341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701882" name="Group 442"/>
          <p:cNvGrpSpPr>
            <a:grpSpLocks/>
          </p:cNvGrpSpPr>
          <p:nvPr/>
        </p:nvGrpSpPr>
        <p:grpSpPr bwMode="auto">
          <a:xfrm>
            <a:off x="339725" y="2981325"/>
            <a:ext cx="1081088" cy="1217613"/>
            <a:chOff x="1404" y="3105"/>
            <a:chExt cx="681" cy="767"/>
          </a:xfrm>
        </p:grpSpPr>
        <p:grpSp>
          <p:nvGrpSpPr>
            <p:cNvPr id="210964" name="Group 344"/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210969" name="Group 345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210994" name="Group 346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88118" name="Rectangle 34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8119" name="Text Box 3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 smtClean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DHCP</a:t>
                    </a:r>
                  </a:p>
                </p:txBody>
              </p:sp>
            </p:grpSp>
            <p:sp>
              <p:nvSpPr>
                <p:cNvPr id="88116" name="Rectangle 349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8117" name="Rectangle 350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grpSp>
            <p:nvGrpSpPr>
              <p:cNvPr id="210970" name="Group 351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210988" name="Group 352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88113" name="Rectangle 353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8114" name="Text Box 35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 smtClean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DHCP</a:t>
                    </a:r>
                  </a:p>
                </p:txBody>
              </p:sp>
            </p:grpSp>
            <p:grpSp>
              <p:nvGrpSpPr>
                <p:cNvPr id="210989" name="Group 355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8111" name="Rectangle 356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8112" name="Rectangle 357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</p:grpSp>
          <p:grpSp>
            <p:nvGrpSpPr>
              <p:cNvPr id="210971" name="Group 358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88107" name="Rectangle 359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8108" name="Rectangle 360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grpSp>
            <p:nvGrpSpPr>
              <p:cNvPr id="210972" name="Group 361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210973" name="Group 362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210977" name="Group 363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210980" name="Group 36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88105" name="Rectangle 36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  <p:sp>
                    <p:nvSpPr>
                      <p:cNvPr id="88106" name="Text Box 36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defRPr/>
                        </a:pPr>
                        <a:r>
                          <a:rPr lang="en-US" sz="1000" i="0" dirty="0" smtClean="0">
                            <a:solidFill>
                              <a:srgbClr val="FFFFFF"/>
                            </a:solidFill>
                            <a:latin typeface="Arial" charset="0"/>
                            <a:cs typeface="+mn-cs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210981" name="Group 36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88103" name="Rectangle 36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  <p:sp>
                    <p:nvSpPr>
                      <p:cNvPr id="88104" name="Rectangle 36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</p:grpSp>
              </p:grpSp>
              <p:sp>
                <p:nvSpPr>
                  <p:cNvPr id="88099" name="Rectangle 370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8100" name="Rectangle 371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  <p:sp>
              <p:nvSpPr>
                <p:cNvPr id="88095" name="Rectangle 372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8096" name="Rectangle 373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8097" name="Rectangle 374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</p:grpSp>
        <p:sp>
          <p:nvSpPr>
            <p:cNvPr id="88086" name="AutoShape 375"/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0966" name="Group 379"/>
            <p:cNvGrpSpPr>
              <a:grpSpLocks/>
            </p:cNvGrpSpPr>
            <p:nvPr/>
          </p:nvGrpSpPr>
          <p:grpSpPr bwMode="auto">
            <a:xfrm>
              <a:off x="1695" y="3227"/>
              <a:ext cx="343" cy="154"/>
              <a:chOff x="844" y="3337"/>
              <a:chExt cx="343" cy="154"/>
            </a:xfrm>
          </p:grpSpPr>
          <p:sp>
            <p:nvSpPr>
              <p:cNvPr id="88088" name="Rectangle 380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8089" name="Text Box 381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4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 smtClean="0">
                    <a:solidFill>
                      <a:srgbClr val="FFFFFF"/>
                    </a:solidFill>
                    <a:latin typeface="Arial" charset="0"/>
                    <a:cs typeface="+mn-cs"/>
                  </a:rPr>
                  <a:t>DHCP</a:t>
                </a:r>
              </a:p>
            </p:txBody>
          </p:sp>
        </p:grpSp>
      </p:grpSp>
      <p:grpSp>
        <p:nvGrpSpPr>
          <p:cNvPr id="701916" name="Group 476"/>
          <p:cNvGrpSpPr>
            <a:grpSpLocks/>
          </p:cNvGrpSpPr>
          <p:nvPr/>
        </p:nvGrpSpPr>
        <p:grpSpPr bwMode="auto">
          <a:xfrm>
            <a:off x="803275" y="3178175"/>
            <a:ext cx="544513" cy="244475"/>
            <a:chOff x="844" y="3337"/>
            <a:chExt cx="343" cy="154"/>
          </a:xfrm>
        </p:grpSpPr>
        <p:sp>
          <p:nvSpPr>
            <p:cNvPr id="88083" name="Rectangle 477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8084" name="Text Box 478"/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 dirty="0" smtClean="0">
                  <a:solidFill>
                    <a:srgbClr val="FFFFFF"/>
                  </a:solidFill>
                  <a:latin typeface="Arial" charset="0"/>
                  <a:cs typeface="+mn-cs"/>
                </a:rPr>
                <a:t>DHCP</a:t>
              </a:r>
            </a:p>
          </p:txBody>
        </p:sp>
      </p:grpSp>
      <p:sp>
        <p:nvSpPr>
          <p:cNvPr id="701919" name="Rectangle 479"/>
          <p:cNvSpPr>
            <a:spLocks noChangeArrowheads="1"/>
          </p:cNvSpPr>
          <p:nvPr/>
        </p:nvSpPr>
        <p:spPr bwMode="auto">
          <a:xfrm>
            <a:off x="5037138" y="2568575"/>
            <a:ext cx="3892550" cy="1306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DHCP request </a:t>
            </a:r>
            <a:r>
              <a:rPr lang="en-US" sz="2200" dirty="0">
                <a:solidFill>
                  <a:srgbClr val="3333CC"/>
                </a:solidFill>
                <a:latin typeface="Gill Sans MT" charset="0"/>
                <a:cs typeface="+mn-cs"/>
              </a:rPr>
              <a:t>encapsulated</a:t>
            </a:r>
            <a:r>
              <a:rPr lang="en-US" sz="2200" i="0" dirty="0">
                <a:solidFill>
                  <a:srgbClr val="3333CC"/>
                </a:solidFill>
                <a:latin typeface="Gill Sans MT" charset="0"/>
                <a:cs typeface="+mn-cs"/>
              </a:rPr>
              <a:t> </a:t>
            </a: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in </a:t>
            </a:r>
            <a:r>
              <a:rPr lang="en-US" sz="2200" dirty="0">
                <a:solidFill>
                  <a:srgbClr val="C00000"/>
                </a:solidFill>
                <a:latin typeface="Gill Sans MT" charset="0"/>
                <a:cs typeface="+mn-cs"/>
              </a:rPr>
              <a:t>UDP</a:t>
            </a: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, encapsulated in </a:t>
            </a:r>
            <a:r>
              <a:rPr lang="en-US" sz="2200" dirty="0">
                <a:solidFill>
                  <a:srgbClr val="C00000"/>
                </a:solidFill>
                <a:latin typeface="Gill Sans MT" charset="0"/>
                <a:cs typeface="+mn-cs"/>
              </a:rPr>
              <a:t>IP</a:t>
            </a: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, encapsulated in </a:t>
            </a:r>
            <a:r>
              <a:rPr lang="en-US" sz="2200" dirty="0">
                <a:solidFill>
                  <a:srgbClr val="C00000"/>
                </a:solidFill>
                <a:latin typeface="Gill Sans MT" charset="0"/>
                <a:cs typeface="+mn-cs"/>
              </a:rPr>
              <a:t>802.3</a:t>
            </a:r>
            <a:r>
              <a:rPr lang="en-US" sz="2200" i="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Ethernet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endParaRPr lang="en-US" sz="2200" i="0" dirty="0">
              <a:solidFill>
                <a:srgbClr val="000000"/>
              </a:solidFill>
              <a:latin typeface="Gill Sans MT" charset="0"/>
              <a:cs typeface="+mn-cs"/>
            </a:endParaRPr>
          </a:p>
        </p:txBody>
      </p:sp>
      <p:sp>
        <p:nvSpPr>
          <p:cNvPr id="701920" name="Rectangle 480"/>
          <p:cNvSpPr>
            <a:spLocks noChangeArrowheads="1"/>
          </p:cNvSpPr>
          <p:nvPr/>
        </p:nvSpPr>
        <p:spPr bwMode="auto">
          <a:xfrm>
            <a:off x="5035550" y="3979863"/>
            <a:ext cx="3924300" cy="156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Ethernet frame </a:t>
            </a:r>
            <a:r>
              <a:rPr lang="en-US" sz="2200" dirty="0">
                <a:solidFill>
                  <a:srgbClr val="000099"/>
                </a:solidFill>
                <a:latin typeface="Gill Sans MT" charset="0"/>
                <a:cs typeface="+mn-cs"/>
              </a:rPr>
              <a:t>broadcast</a:t>
            </a: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 (dest: FFFFFFFFFFFF) on LAN, received at router running </a:t>
            </a:r>
            <a:r>
              <a:rPr lang="en-US" sz="2200" dirty="0">
                <a:solidFill>
                  <a:srgbClr val="C00000"/>
                </a:solidFill>
                <a:latin typeface="Gill Sans MT" charset="0"/>
                <a:cs typeface="+mn-cs"/>
              </a:rPr>
              <a:t>DHCP</a:t>
            </a:r>
            <a:r>
              <a:rPr lang="en-US" sz="2200" i="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server</a:t>
            </a:r>
          </a:p>
        </p:txBody>
      </p:sp>
      <p:sp>
        <p:nvSpPr>
          <p:cNvPr id="701921" name="Rectangle 481"/>
          <p:cNvSpPr>
            <a:spLocks noChangeArrowheads="1"/>
          </p:cNvSpPr>
          <p:nvPr/>
        </p:nvSpPr>
        <p:spPr bwMode="auto">
          <a:xfrm>
            <a:off x="5033963" y="5316538"/>
            <a:ext cx="3802062" cy="129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Ethernet </a:t>
            </a:r>
            <a:r>
              <a:rPr lang="en-US" sz="2200" dirty="0">
                <a:solidFill>
                  <a:srgbClr val="000099"/>
                </a:solidFill>
                <a:latin typeface="Gill Sans MT" charset="0"/>
                <a:cs typeface="+mn-cs"/>
              </a:rPr>
              <a:t>demuxed</a:t>
            </a: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 to IP demuxed, UDP demuxed to DHCP </a:t>
            </a:r>
          </a:p>
        </p:txBody>
      </p:sp>
      <p:pic>
        <p:nvPicPr>
          <p:cNvPr id="210961" name="Picture 15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671513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84</a:t>
            </a:fld>
            <a:endParaRPr lang="en-US" sz="1200" dirty="0">
              <a:latin typeface="Tahoma" charset="0"/>
            </a:endParaRPr>
          </a:p>
        </p:txBody>
      </p:sp>
      <p:sp>
        <p:nvSpPr>
          <p:cNvPr id="18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579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0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0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01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81144E-6 L 0.26823 -0.00139 L 0.10833 0.27287 L -0.01806 0.27125 " pathEditMode="relative" rAng="0" ptsTypes="AAAA">
                                      <p:cBhvr>
                                        <p:cTn id="34" dur="2000" fill="hold"/>
                                        <p:tgtEl>
                                          <p:spTgt spid="7017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13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70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1000"/>
                                        <p:tgtEl>
                                          <p:spTgt spid="701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629" grpId="0" build="p"/>
      <p:bldP spid="701919" grpId="0"/>
      <p:bldP spid="701920" grpId="0"/>
      <p:bldP spid="701921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969" name="Group 152"/>
          <p:cNvGrpSpPr>
            <a:grpSpLocks/>
          </p:cNvGrpSpPr>
          <p:nvPr/>
        </p:nvGrpSpPr>
        <p:grpSpPr bwMode="auto">
          <a:xfrm>
            <a:off x="773113" y="1273175"/>
            <a:ext cx="3554412" cy="3067050"/>
            <a:chOff x="773113" y="1273175"/>
            <a:chExt cx="3554412" cy="3066395"/>
          </a:xfrm>
        </p:grpSpPr>
        <p:sp>
          <p:nvSpPr>
            <p:cNvPr id="212082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2083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2084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2085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2086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208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router</a:t>
              </a:r>
            </a:p>
            <a:p>
              <a:pPr>
                <a:defRPr/>
              </a:pPr>
              <a:r>
                <a:rPr lang="en-US" sz="140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(runs DHCP)</a:t>
              </a:r>
            </a:p>
          </p:txBody>
        </p:sp>
        <p:grpSp>
          <p:nvGrpSpPr>
            <p:cNvPr id="212088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212140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2141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89210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62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163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164" name="Rectangle 43"/>
            <p:cNvSpPr>
              <a:spLocks noChangeArrowheads="1"/>
            </p:cNvSpPr>
            <p:nvPr/>
          </p:nvSpPr>
          <p:spPr bwMode="auto">
            <a:xfrm rot="162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212093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212108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9230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2110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2111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9233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2113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89259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9260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89235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2115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89257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9258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89237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9238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2118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89255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9256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212119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212120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89253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9254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89242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2122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2123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9245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2125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9247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9248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9249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9250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solidFill>
                    <a:srgbClr val="FF0000"/>
                  </a:solidFill>
                  <a:cs typeface="+mn-cs"/>
                </a:endParaRPr>
              </a:p>
            </p:txBody>
          </p:sp>
          <p:sp>
            <p:nvSpPr>
              <p:cNvPr id="89251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9252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2094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89216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9217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9218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9219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i="0" dirty="0">
                  <a:solidFill>
                    <a:srgbClr val="000000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89220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2100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89226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9227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9228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212101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89223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9224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9225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</p:grp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7138" y="1158875"/>
            <a:ext cx="3430587" cy="1573213"/>
          </a:xfrm>
        </p:spPr>
        <p:txBody>
          <a:bodyPr/>
          <a:lstStyle/>
          <a:p>
            <a:pPr marL="231775" indent="-231775">
              <a:lnSpc>
                <a:spcPct val="80000"/>
              </a:lnSpc>
              <a:defRPr/>
            </a:pPr>
            <a:r>
              <a:rPr lang="en-US" sz="2000" dirty="0">
                <a:latin typeface="Gill Sans MT" charset="0"/>
                <a:cs typeface="+mn-cs"/>
              </a:rPr>
              <a:t>DHCP server formulates </a:t>
            </a:r>
            <a:r>
              <a:rPr lang="en-US" sz="2000" i="1" dirty="0">
                <a:solidFill>
                  <a:srgbClr val="C00000"/>
                </a:solidFill>
                <a:latin typeface="Gill Sans MT" charset="0"/>
                <a:cs typeface="+mn-cs"/>
              </a:rPr>
              <a:t>DHCP ACK</a:t>
            </a:r>
            <a:r>
              <a:rPr lang="en-US" sz="200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000" dirty="0">
                <a:latin typeface="Gill Sans MT" charset="0"/>
                <a:cs typeface="+mn-cs"/>
              </a:rPr>
              <a:t>containing client</a:t>
            </a:r>
            <a:r>
              <a:rPr lang="ja-JP" altLang="en-US" sz="2000" dirty="0">
                <a:latin typeface="Gill Sans MT" charset="0"/>
                <a:cs typeface="+mn-cs"/>
              </a:rPr>
              <a:t>’</a:t>
            </a:r>
            <a:r>
              <a:rPr lang="en-US" sz="2000" dirty="0">
                <a:latin typeface="Gill Sans MT" charset="0"/>
                <a:cs typeface="+mn-cs"/>
              </a:rPr>
              <a:t>s IP address, IP address of first-hop router for client, name &amp; IP address of DNS server</a:t>
            </a:r>
          </a:p>
          <a:p>
            <a:pPr>
              <a:lnSpc>
                <a:spcPct val="80000"/>
              </a:lnSpc>
              <a:defRPr/>
            </a:pPr>
            <a:endParaRPr lang="en-US" sz="2000" dirty="0">
              <a:latin typeface="Gill Sans MT" charset="0"/>
              <a:cs typeface="+mn-cs"/>
            </a:endParaRPr>
          </a:p>
        </p:txBody>
      </p:sp>
      <p:grpSp>
        <p:nvGrpSpPr>
          <p:cNvPr id="703533" name="Group 45"/>
          <p:cNvGrpSpPr>
            <a:grpSpLocks/>
          </p:cNvGrpSpPr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212074" name="Freeform 46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212075" name="Group 47"/>
            <p:cNvGrpSpPr>
              <a:grpSpLocks/>
            </p:cNvGrpSpPr>
            <p:nvPr/>
          </p:nvGrpSpPr>
          <p:grpSpPr bwMode="auto">
            <a:xfrm>
              <a:off x="651" y="681"/>
              <a:ext cx="501" cy="828"/>
              <a:chOff x="569" y="2954"/>
              <a:chExt cx="501" cy="828"/>
            </a:xfrm>
          </p:grpSpPr>
          <p:sp>
            <p:nvSpPr>
              <p:cNvPr id="89197" name="Rectangle 48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9198" name="Text Box 49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DHCP</a:t>
                </a:r>
              </a:p>
              <a:p>
                <a:pPr algn="ctr">
                  <a:defRPr/>
                </a:pPr>
                <a:r>
                  <a:rPr lang="en-US" sz="16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Phy</a:t>
                </a:r>
              </a:p>
            </p:txBody>
          </p:sp>
          <p:sp>
            <p:nvSpPr>
              <p:cNvPr id="89199" name="Line 50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9200" name="Line 51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9201" name="Line 52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9202" name="Line 53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703545" name="Group 57"/>
          <p:cNvGrpSpPr>
            <a:grpSpLocks/>
          </p:cNvGrpSpPr>
          <p:nvPr/>
        </p:nvGrpSpPr>
        <p:grpSpPr bwMode="auto">
          <a:xfrm>
            <a:off x="352425" y="3152775"/>
            <a:ext cx="1081088" cy="1166813"/>
            <a:chOff x="42" y="744"/>
            <a:chExt cx="681" cy="735"/>
          </a:xfrm>
        </p:grpSpPr>
        <p:grpSp>
          <p:nvGrpSpPr>
            <p:cNvPr id="212042" name="Group 58"/>
            <p:cNvGrpSpPr>
              <a:grpSpLocks/>
            </p:cNvGrpSpPr>
            <p:nvPr/>
          </p:nvGrpSpPr>
          <p:grpSpPr bwMode="auto">
            <a:xfrm>
              <a:off x="42" y="886"/>
              <a:ext cx="681" cy="468"/>
              <a:chOff x="42" y="886"/>
              <a:chExt cx="681" cy="468"/>
            </a:xfrm>
          </p:grpSpPr>
          <p:grpSp>
            <p:nvGrpSpPr>
              <p:cNvPr id="212044" name="Group 59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212069" name="Group 60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89193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9194" name="Text Box 6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 smtClean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DHCP</a:t>
                    </a:r>
                  </a:p>
                </p:txBody>
              </p:sp>
            </p:grpSp>
            <p:sp>
              <p:nvSpPr>
                <p:cNvPr id="89191" name="Rectangle 63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9192" name="Rectangle 64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grpSp>
            <p:nvGrpSpPr>
              <p:cNvPr id="212045" name="Group 65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212063" name="Group 66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89188" name="Rectangle 6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9189" name="Text Box 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 smtClean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DHCP</a:t>
                    </a:r>
                  </a:p>
                </p:txBody>
              </p:sp>
            </p:grpSp>
            <p:grpSp>
              <p:nvGrpSpPr>
                <p:cNvPr id="212064" name="Group 69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9186" name="Rectangle 70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9187" name="Rectangle 71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</p:grpSp>
          <p:grpSp>
            <p:nvGrpSpPr>
              <p:cNvPr id="212046" name="Group 72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89182" name="Rectangle 73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9183" name="Rectangle 74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grpSp>
            <p:nvGrpSpPr>
              <p:cNvPr id="212047" name="Group 75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212048" name="Group 76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212052" name="Group 77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212055" name="Group 7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89180" name="Rectangle 7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  <p:sp>
                    <p:nvSpPr>
                      <p:cNvPr id="89181" name="Text Box 8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defRPr/>
                        </a:pPr>
                        <a:r>
                          <a:rPr lang="en-US" sz="1000" i="0" dirty="0" smtClean="0">
                            <a:solidFill>
                              <a:srgbClr val="FFFFFF"/>
                            </a:solidFill>
                            <a:latin typeface="Arial" charset="0"/>
                            <a:cs typeface="+mn-cs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212056" name="Group 8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89178" name="Rectangle 8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  <p:sp>
                    <p:nvSpPr>
                      <p:cNvPr id="89179" name="Rectangle 8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</p:grpSp>
              </p:grpSp>
              <p:sp>
                <p:nvSpPr>
                  <p:cNvPr id="89174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9175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  <p:sp>
              <p:nvSpPr>
                <p:cNvPr id="89170" name="Rectangle 86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9171" name="Rectangle 87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9172" name="Rectangle 88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</p:grpSp>
        <p:sp>
          <p:nvSpPr>
            <p:cNvPr id="89164" name="AutoShape 89"/>
            <p:cNvSpPr>
              <a:spLocks noChangeArrowheads="1"/>
            </p:cNvSpPr>
            <p:nvPr/>
          </p:nvSpPr>
          <p:spPr bwMode="auto">
            <a:xfrm>
              <a:off x="384" y="744"/>
              <a:ext cx="240" cy="735"/>
            </a:xfrm>
            <a:prstGeom prst="downArrow">
              <a:avLst>
                <a:gd name="adj1" fmla="val 54167"/>
                <a:gd name="adj2" fmla="val 49170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grpSp>
        <p:nvGrpSpPr>
          <p:cNvPr id="703578" name="Group 90"/>
          <p:cNvGrpSpPr>
            <a:grpSpLocks/>
          </p:cNvGrpSpPr>
          <p:nvPr/>
        </p:nvGrpSpPr>
        <p:grpSpPr bwMode="auto">
          <a:xfrm>
            <a:off x="449263" y="4238625"/>
            <a:ext cx="1081087" cy="244475"/>
            <a:chOff x="504" y="3523"/>
            <a:chExt cx="681" cy="154"/>
          </a:xfrm>
        </p:grpSpPr>
        <p:grpSp>
          <p:nvGrpSpPr>
            <p:cNvPr id="212029" name="Group 91"/>
            <p:cNvGrpSpPr>
              <a:grpSpLocks/>
            </p:cNvGrpSpPr>
            <p:nvPr/>
          </p:nvGrpSpPr>
          <p:grpSpPr bwMode="auto">
            <a:xfrm>
              <a:off x="623" y="3523"/>
              <a:ext cx="510" cy="154"/>
              <a:chOff x="723" y="3453"/>
              <a:chExt cx="510" cy="154"/>
            </a:xfrm>
          </p:grpSpPr>
          <p:grpSp>
            <p:nvGrpSpPr>
              <p:cNvPr id="212033" name="Group 92"/>
              <p:cNvGrpSpPr>
                <a:grpSpLocks/>
              </p:cNvGrpSpPr>
              <p:nvPr/>
            </p:nvGrpSpPr>
            <p:grpSpPr bwMode="auto">
              <a:xfrm>
                <a:off x="836" y="3453"/>
                <a:ext cx="397" cy="154"/>
                <a:chOff x="836" y="3305"/>
                <a:chExt cx="397" cy="154"/>
              </a:xfrm>
            </p:grpSpPr>
            <p:grpSp>
              <p:nvGrpSpPr>
                <p:cNvPr id="212036" name="Group 93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89161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9162" name="Text Box 9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 smtClean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DHCP</a:t>
                    </a:r>
                  </a:p>
                </p:txBody>
              </p:sp>
            </p:grpSp>
            <p:grpSp>
              <p:nvGrpSpPr>
                <p:cNvPr id="212037" name="Group 96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9159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9160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</p:grpSp>
          <p:sp>
            <p:nvSpPr>
              <p:cNvPr id="89155" name="Rectangle 99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9156" name="Rectangle 100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89151" name="Rectangle 101"/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9152" name="Rectangle 102"/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9153" name="Rectangle 103"/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grpSp>
        <p:nvGrpSpPr>
          <p:cNvPr id="703592" name="Group 104"/>
          <p:cNvGrpSpPr>
            <a:grpSpLocks/>
          </p:cNvGrpSpPr>
          <p:nvPr/>
        </p:nvGrpSpPr>
        <p:grpSpPr bwMode="auto">
          <a:xfrm>
            <a:off x="1477963" y="3081338"/>
            <a:ext cx="1316037" cy="1314450"/>
            <a:chOff x="931" y="1941"/>
            <a:chExt cx="829" cy="828"/>
          </a:xfrm>
        </p:grpSpPr>
        <p:sp>
          <p:nvSpPr>
            <p:cNvPr id="212021" name="Freeform 105"/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1 w 551"/>
                <a:gd name="T1" fmla="*/ 0 h 801"/>
                <a:gd name="T2" fmla="*/ 28 w 551"/>
                <a:gd name="T3" fmla="*/ 402 h 801"/>
                <a:gd name="T4" fmla="*/ 1 w 551"/>
                <a:gd name="T5" fmla="*/ 801 h 801"/>
                <a:gd name="T6" fmla="*/ 1 w 551"/>
                <a:gd name="T7" fmla="*/ 535 h 801"/>
                <a:gd name="T8" fmla="*/ 0 w 551"/>
                <a:gd name="T9" fmla="*/ 371 h 801"/>
                <a:gd name="T10" fmla="*/ 1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212022" name="Group 106"/>
            <p:cNvGrpSpPr>
              <a:grpSpLocks/>
            </p:cNvGrpSpPr>
            <p:nvPr/>
          </p:nvGrpSpPr>
          <p:grpSpPr bwMode="auto">
            <a:xfrm>
              <a:off x="931" y="1941"/>
              <a:ext cx="501" cy="828"/>
              <a:chOff x="569" y="2954"/>
              <a:chExt cx="501" cy="828"/>
            </a:xfrm>
          </p:grpSpPr>
          <p:sp>
            <p:nvSpPr>
              <p:cNvPr id="89144" name="Rectangle 107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9145" name="Text Box 108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DHCP</a:t>
                </a:r>
              </a:p>
              <a:p>
                <a:pPr algn="ctr">
                  <a:defRPr/>
                </a:pPr>
                <a:r>
                  <a:rPr lang="en-US" sz="16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Phy</a:t>
                </a:r>
              </a:p>
            </p:txBody>
          </p:sp>
          <p:sp>
            <p:nvSpPr>
              <p:cNvPr id="89146" name="Line 109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9147" name="Line 110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9148" name="Line 111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9149" name="Line 112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703601" name="Group 113"/>
          <p:cNvGrpSpPr>
            <a:grpSpLocks/>
          </p:cNvGrpSpPr>
          <p:nvPr/>
        </p:nvGrpSpPr>
        <p:grpSpPr bwMode="auto">
          <a:xfrm>
            <a:off x="71438" y="969963"/>
            <a:ext cx="1081087" cy="1217612"/>
            <a:chOff x="1404" y="3105"/>
            <a:chExt cx="681" cy="767"/>
          </a:xfrm>
        </p:grpSpPr>
        <p:grpSp>
          <p:nvGrpSpPr>
            <p:cNvPr id="211986" name="Group 114"/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211991" name="Group 115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212016" name="Group 116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89140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9141" name="Text Box 1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 smtClean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DHCP</a:t>
                    </a:r>
                  </a:p>
                </p:txBody>
              </p:sp>
            </p:grpSp>
            <p:sp>
              <p:nvSpPr>
                <p:cNvPr id="89138" name="Rectangle 119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9139" name="Rectangle 120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grpSp>
            <p:nvGrpSpPr>
              <p:cNvPr id="211992" name="Group 121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212010" name="Group 122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89135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9136" name="Text Box 1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 smtClean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DHCP</a:t>
                    </a:r>
                  </a:p>
                </p:txBody>
              </p:sp>
            </p:grpSp>
            <p:grpSp>
              <p:nvGrpSpPr>
                <p:cNvPr id="212011" name="Group 125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9133" name="Rectangle 126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9134" name="Rectangle 127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</p:grpSp>
          <p:grpSp>
            <p:nvGrpSpPr>
              <p:cNvPr id="211993" name="Group 128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89129" name="Rectangle 129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9130" name="Rectangle 130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grpSp>
            <p:nvGrpSpPr>
              <p:cNvPr id="211994" name="Group 131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211995" name="Group 132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211999" name="Group 133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212002" name="Group 13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89127" name="Rectangle 13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  <p:sp>
                    <p:nvSpPr>
                      <p:cNvPr id="89128" name="Text Box 13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defRPr/>
                        </a:pPr>
                        <a:r>
                          <a:rPr lang="en-US" sz="1000" i="0" dirty="0" smtClean="0">
                            <a:solidFill>
                              <a:srgbClr val="FFFFFF"/>
                            </a:solidFill>
                            <a:latin typeface="Arial" charset="0"/>
                            <a:cs typeface="+mn-cs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212003" name="Group 13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89125" name="Rectangle 13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  <p:sp>
                    <p:nvSpPr>
                      <p:cNvPr id="89126" name="Rectangle 13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</p:grpSp>
              </p:grpSp>
              <p:sp>
                <p:nvSpPr>
                  <p:cNvPr id="89121" name="Rectangle 140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9122" name="Rectangle 141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  <p:sp>
              <p:nvSpPr>
                <p:cNvPr id="89117" name="Rectangle 142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9118" name="Rectangle 143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9119" name="Rectangle 144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</p:grpSp>
        <p:sp>
          <p:nvSpPr>
            <p:cNvPr id="89108" name="AutoShape 145"/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1988" name="Group 146"/>
            <p:cNvGrpSpPr>
              <a:grpSpLocks/>
            </p:cNvGrpSpPr>
            <p:nvPr/>
          </p:nvGrpSpPr>
          <p:grpSpPr bwMode="auto">
            <a:xfrm>
              <a:off x="1695" y="3227"/>
              <a:ext cx="343" cy="154"/>
              <a:chOff x="844" y="3337"/>
              <a:chExt cx="343" cy="154"/>
            </a:xfrm>
          </p:grpSpPr>
          <p:sp>
            <p:nvSpPr>
              <p:cNvPr id="89110" name="Rectangle 147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9111" name="Text Box 148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4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 smtClean="0">
                    <a:solidFill>
                      <a:srgbClr val="FFFFFF"/>
                    </a:solidFill>
                    <a:latin typeface="Arial" charset="0"/>
                    <a:cs typeface="+mn-cs"/>
                  </a:rPr>
                  <a:t>DHCP</a:t>
                </a:r>
              </a:p>
            </p:txBody>
          </p:sp>
        </p:grpSp>
      </p:grpSp>
      <p:grpSp>
        <p:nvGrpSpPr>
          <p:cNvPr id="703637" name="Group 149"/>
          <p:cNvGrpSpPr>
            <a:grpSpLocks/>
          </p:cNvGrpSpPr>
          <p:nvPr/>
        </p:nvGrpSpPr>
        <p:grpSpPr bwMode="auto">
          <a:xfrm>
            <a:off x="803275" y="3178175"/>
            <a:ext cx="544513" cy="244475"/>
            <a:chOff x="844" y="3337"/>
            <a:chExt cx="343" cy="154"/>
          </a:xfrm>
        </p:grpSpPr>
        <p:sp>
          <p:nvSpPr>
            <p:cNvPr id="89105" name="Rectangle 150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9106" name="Text Box 151"/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 dirty="0" smtClean="0">
                  <a:solidFill>
                    <a:srgbClr val="FFFFFF"/>
                  </a:solidFill>
                  <a:latin typeface="Arial" charset="0"/>
                  <a:cs typeface="+mn-cs"/>
                </a:rPr>
                <a:t>DHCP</a:t>
              </a:r>
            </a:p>
          </p:txBody>
        </p:sp>
      </p:grpSp>
      <p:sp>
        <p:nvSpPr>
          <p:cNvPr id="703643" name="Rectangle 155"/>
          <p:cNvSpPr>
            <a:spLocks noChangeArrowheads="1"/>
          </p:cNvSpPr>
          <p:nvPr/>
        </p:nvSpPr>
        <p:spPr bwMode="auto">
          <a:xfrm>
            <a:off x="4997450" y="2709863"/>
            <a:ext cx="3421063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encapsulation at DHCP server, frame forwarded (</a:t>
            </a:r>
            <a:r>
              <a:rPr lang="en-US" sz="2000" dirty="0">
                <a:solidFill>
                  <a:srgbClr val="C00000"/>
                </a:solidFill>
                <a:latin typeface="Gill Sans MT" charset="0"/>
                <a:cs typeface="+mn-cs"/>
              </a:rPr>
              <a:t>switch learning</a:t>
            </a: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) through LAN, demultiplexing at client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i="0" dirty="0">
              <a:solidFill>
                <a:srgbClr val="000000"/>
              </a:solidFill>
              <a:latin typeface="Gill Sans MT" charset="0"/>
              <a:cs typeface="+mn-cs"/>
            </a:endParaRPr>
          </a:p>
        </p:txBody>
      </p:sp>
      <p:sp>
        <p:nvSpPr>
          <p:cNvPr id="703644" name="Text Box 156"/>
          <p:cNvSpPr txBox="1">
            <a:spLocks noChangeArrowheads="1"/>
          </p:cNvSpPr>
          <p:nvPr/>
        </p:nvSpPr>
        <p:spPr bwMode="auto">
          <a:xfrm>
            <a:off x="1379538" y="5260975"/>
            <a:ext cx="6643687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 smtClean="0">
                <a:solidFill>
                  <a:srgbClr val="000000"/>
                </a:solidFill>
                <a:latin typeface="Gill Sans MT" charset="0"/>
                <a:cs typeface="+mn-cs"/>
              </a:rPr>
              <a:t>Client now has IP address, knows name &amp; addr of DNS </a:t>
            </a:r>
          </a:p>
          <a:p>
            <a:pPr algn="ctr">
              <a:defRPr/>
            </a:pPr>
            <a:r>
              <a:rPr lang="en-US" sz="2400" dirty="0" smtClean="0">
                <a:solidFill>
                  <a:srgbClr val="000000"/>
                </a:solidFill>
                <a:latin typeface="Gill Sans MT" charset="0"/>
                <a:cs typeface="+mn-cs"/>
              </a:rPr>
              <a:t>server, IP address of its first-hop router</a:t>
            </a:r>
          </a:p>
        </p:txBody>
      </p:sp>
      <p:sp>
        <p:nvSpPr>
          <p:cNvPr id="703645" name="Rectangle 157"/>
          <p:cNvSpPr>
            <a:spLocks noChangeArrowheads="1"/>
          </p:cNvSpPr>
          <p:nvPr/>
        </p:nvSpPr>
        <p:spPr bwMode="auto">
          <a:xfrm>
            <a:off x="4989513" y="4111625"/>
            <a:ext cx="3421062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DHCP client receives DHCP ACK reply</a:t>
            </a:r>
          </a:p>
        </p:txBody>
      </p:sp>
      <p:sp>
        <p:nvSpPr>
          <p:cNvPr id="89103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9525"/>
            <a:ext cx="8034338" cy="99695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latin typeface="Gill Sans MT" charset="0"/>
                <a:cs typeface="+mj-cs"/>
              </a:rPr>
              <a:t>A day in the life… connecting to the Internet</a:t>
            </a:r>
          </a:p>
        </p:txBody>
      </p:sp>
      <p:pic>
        <p:nvPicPr>
          <p:cNvPr id="211983" name="Picture 15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671513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85</a:t>
            </a:fld>
            <a:endParaRPr lang="en-US" sz="1200" dirty="0">
              <a:latin typeface="Tahoma" charset="0"/>
            </a:endParaRPr>
          </a:p>
        </p:txBody>
      </p:sp>
      <p:sp>
        <p:nvSpPr>
          <p:cNvPr id="17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10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03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69 0.03081 L 0.1533 0.0322 L 0.34896 -0.28446 L -0.04115 -0.28886 " pathEditMode="relative" rAng="0" ptsTypes="AAAA">
                                      <p:cBhvr>
                                        <p:cTn id="15" dur="2000" fill="hold"/>
                                        <p:tgtEl>
                                          <p:spTgt spid="7035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51" y="-159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withGroup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03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703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3643" grpId="0" build="p"/>
      <p:bldP spid="703644" grpId="0"/>
      <p:bldP spid="703645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993" name="Group 92"/>
          <p:cNvGrpSpPr>
            <a:grpSpLocks/>
          </p:cNvGrpSpPr>
          <p:nvPr/>
        </p:nvGrpSpPr>
        <p:grpSpPr bwMode="auto">
          <a:xfrm>
            <a:off x="773113" y="1273175"/>
            <a:ext cx="3554412" cy="3067050"/>
            <a:chOff x="773113" y="1273175"/>
            <a:chExt cx="3554412" cy="3066395"/>
          </a:xfrm>
        </p:grpSpPr>
        <p:sp>
          <p:nvSpPr>
            <p:cNvPr id="213057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3058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3059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3060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3061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183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router</a:t>
              </a:r>
            </a:p>
            <a:p>
              <a:pPr>
                <a:defRPr/>
              </a:pPr>
              <a:r>
                <a:rPr lang="en-US" sz="140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(runs DHCP)</a:t>
              </a:r>
            </a:p>
          </p:txBody>
        </p:sp>
        <p:grpSp>
          <p:nvGrpSpPr>
            <p:cNvPr id="213063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213115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3116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90185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02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103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104" name="Rectangle 43"/>
            <p:cNvSpPr>
              <a:spLocks noChangeArrowheads="1"/>
            </p:cNvSpPr>
            <p:nvPr/>
          </p:nvSpPr>
          <p:spPr bwMode="auto">
            <a:xfrm rot="162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213068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213083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0205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3085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3086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0208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3088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90234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0235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0210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3090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90232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0233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0212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0213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3093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90230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0231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213094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213095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90228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0229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0217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3097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3098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0220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3100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0222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0223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0224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0225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solidFill>
                    <a:srgbClr val="FF0000"/>
                  </a:solidFill>
                  <a:cs typeface="+mn-cs"/>
                </a:endParaRPr>
              </a:p>
            </p:txBody>
          </p:sp>
          <p:sp>
            <p:nvSpPr>
              <p:cNvPr id="90226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0227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3069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90191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0192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0193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0194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i="0" dirty="0">
                  <a:solidFill>
                    <a:srgbClr val="000000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90195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3075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90201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0202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0203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213076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90198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0199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0200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</p:grpSp>
      <p:sp>
        <p:nvSpPr>
          <p:cNvPr id="9011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53488" cy="1001713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latin typeface="Gill Sans MT" charset="0"/>
                <a:cs typeface="+mj-cs"/>
              </a:rPr>
              <a:t>A day in the life… ARP (before DNS, before HTTP)</a:t>
            </a:r>
          </a:p>
        </p:txBody>
      </p:sp>
      <p:sp>
        <p:nvSpPr>
          <p:cNvPr id="901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91025" y="1014413"/>
            <a:ext cx="4667250" cy="1262062"/>
          </a:xfrm>
        </p:spPr>
        <p:txBody>
          <a:bodyPr/>
          <a:lstStyle/>
          <a:p>
            <a:pPr>
              <a:defRPr/>
            </a:pPr>
            <a:r>
              <a:rPr lang="en-US" sz="2200" dirty="0">
                <a:latin typeface="Gill Sans MT" charset="0"/>
                <a:cs typeface="+mn-cs"/>
              </a:rPr>
              <a:t>before sending </a:t>
            </a:r>
            <a:r>
              <a:rPr lang="en-US" sz="2200" i="1" dirty="0">
                <a:solidFill>
                  <a:srgbClr val="C00000"/>
                </a:solidFill>
                <a:latin typeface="Gill Sans MT" charset="0"/>
                <a:cs typeface="+mn-cs"/>
              </a:rPr>
              <a:t>HTTP</a:t>
            </a:r>
            <a:r>
              <a:rPr lang="en-US" sz="2200" b="1" i="1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200" dirty="0">
                <a:latin typeface="Gill Sans MT" charset="0"/>
                <a:cs typeface="+mn-cs"/>
              </a:rPr>
              <a:t>request, need IP address of www.google.com:  </a:t>
            </a:r>
            <a:r>
              <a:rPr lang="en-US" sz="2200" i="1" dirty="0">
                <a:solidFill>
                  <a:srgbClr val="C00000"/>
                </a:solidFill>
                <a:latin typeface="Gill Sans MT" charset="0"/>
                <a:cs typeface="+mn-cs"/>
              </a:rPr>
              <a:t>DNS</a:t>
            </a:r>
          </a:p>
        </p:txBody>
      </p:sp>
      <p:sp>
        <p:nvSpPr>
          <p:cNvPr id="212998" name="Line 43"/>
          <p:cNvSpPr>
            <a:spLocks noChangeShapeType="1"/>
          </p:cNvSpPr>
          <p:nvPr/>
        </p:nvSpPr>
        <p:spPr bwMode="auto">
          <a:xfrm flipV="1">
            <a:off x="2665413" y="2517775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704557" name="Group 45"/>
          <p:cNvGrpSpPr>
            <a:grpSpLocks/>
          </p:cNvGrpSpPr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213049" name="Freeform 46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213050" name="Group 47"/>
            <p:cNvGrpSpPr>
              <a:grpSpLocks/>
            </p:cNvGrpSpPr>
            <p:nvPr/>
          </p:nvGrpSpPr>
          <p:grpSpPr bwMode="auto">
            <a:xfrm>
              <a:off x="651" y="681"/>
              <a:ext cx="500" cy="828"/>
              <a:chOff x="569" y="2954"/>
              <a:chExt cx="500" cy="828"/>
            </a:xfrm>
          </p:grpSpPr>
          <p:sp>
            <p:nvSpPr>
              <p:cNvPr id="90172" name="Rectangle 48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0173" name="Text Box 49"/>
              <p:cNvSpPr txBox="1">
                <a:spLocks noChangeArrowheads="1"/>
              </p:cNvSpPr>
              <p:nvPr/>
            </p:nvSpPr>
            <p:spPr bwMode="auto">
              <a:xfrm>
                <a:off x="639" y="2954"/>
                <a:ext cx="385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DNS</a:t>
                </a:r>
              </a:p>
              <a:p>
                <a:pPr algn="ctr">
                  <a:defRPr/>
                </a:pPr>
                <a:r>
                  <a:rPr lang="en-US" sz="16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Phy</a:t>
                </a:r>
              </a:p>
            </p:txBody>
          </p:sp>
          <p:sp>
            <p:nvSpPr>
              <p:cNvPr id="90174" name="Line 50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0175" name="Line 51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0176" name="Line 52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0177" name="Line 53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704788" name="Group 276"/>
          <p:cNvGrpSpPr>
            <a:grpSpLocks/>
          </p:cNvGrpSpPr>
          <p:nvPr/>
        </p:nvGrpSpPr>
        <p:grpSpPr bwMode="auto">
          <a:xfrm>
            <a:off x="280988" y="1157288"/>
            <a:ext cx="762000" cy="876300"/>
            <a:chOff x="177" y="729"/>
            <a:chExt cx="480" cy="552"/>
          </a:xfrm>
        </p:grpSpPr>
        <p:grpSp>
          <p:nvGrpSpPr>
            <p:cNvPr id="213029" name="Group 54"/>
            <p:cNvGrpSpPr>
              <a:grpSpLocks/>
            </p:cNvGrpSpPr>
            <p:nvPr/>
          </p:nvGrpSpPr>
          <p:grpSpPr bwMode="auto">
            <a:xfrm>
              <a:off x="343" y="732"/>
              <a:ext cx="290" cy="154"/>
              <a:chOff x="844" y="3337"/>
              <a:chExt cx="290" cy="154"/>
            </a:xfrm>
          </p:grpSpPr>
          <p:sp>
            <p:nvSpPr>
              <p:cNvPr id="90168" name="Rectangle 55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0169" name="Text Box 56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 smtClean="0">
                    <a:solidFill>
                      <a:srgbClr val="FFFFFF"/>
                    </a:solidFill>
                    <a:latin typeface="Arial" charset="0"/>
                    <a:cs typeface="+mn-cs"/>
                  </a:rPr>
                  <a:t>DNS</a:t>
                </a:r>
              </a:p>
            </p:txBody>
          </p:sp>
        </p:grpSp>
        <p:grpSp>
          <p:nvGrpSpPr>
            <p:cNvPr id="213030" name="Group 59"/>
            <p:cNvGrpSpPr>
              <a:grpSpLocks/>
            </p:cNvGrpSpPr>
            <p:nvPr/>
          </p:nvGrpSpPr>
          <p:grpSpPr bwMode="auto">
            <a:xfrm>
              <a:off x="290" y="874"/>
              <a:ext cx="354" cy="154"/>
              <a:chOff x="740" y="3209"/>
              <a:chExt cx="354" cy="154"/>
            </a:xfrm>
          </p:grpSpPr>
          <p:grpSp>
            <p:nvGrpSpPr>
              <p:cNvPr id="213042" name="Group 60"/>
              <p:cNvGrpSpPr>
                <a:grpSpLocks/>
              </p:cNvGrpSpPr>
              <p:nvPr/>
            </p:nvGrpSpPr>
            <p:grpSpPr bwMode="auto">
              <a:xfrm>
                <a:off x="794" y="3209"/>
                <a:ext cx="290" cy="154"/>
                <a:chOff x="844" y="3337"/>
                <a:chExt cx="290" cy="154"/>
              </a:xfrm>
            </p:grpSpPr>
            <p:sp>
              <p:nvSpPr>
                <p:cNvPr id="90166" name="Rectangle 61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0167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28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dirty="0" smtClean="0">
                      <a:solidFill>
                        <a:srgbClr val="FFFFFF"/>
                      </a:solidFill>
                      <a:latin typeface="Arial" charset="0"/>
                      <a:cs typeface="+mn-cs"/>
                    </a:rPr>
                    <a:t>DNS</a:t>
                  </a:r>
                </a:p>
              </p:txBody>
            </p:sp>
          </p:grpSp>
          <p:sp>
            <p:nvSpPr>
              <p:cNvPr id="90164" name="Rectangle 63"/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0165" name="Rectangle 64"/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3031" name="Group 65"/>
            <p:cNvGrpSpPr>
              <a:grpSpLocks/>
            </p:cNvGrpSpPr>
            <p:nvPr/>
          </p:nvGrpSpPr>
          <p:grpSpPr bwMode="auto">
            <a:xfrm>
              <a:off x="290" y="1022"/>
              <a:ext cx="354" cy="154"/>
              <a:chOff x="836" y="3305"/>
              <a:chExt cx="354" cy="154"/>
            </a:xfrm>
          </p:grpSpPr>
          <p:grpSp>
            <p:nvGrpSpPr>
              <p:cNvPr id="213036" name="Group 66"/>
              <p:cNvGrpSpPr>
                <a:grpSpLocks/>
              </p:cNvGrpSpPr>
              <p:nvPr/>
            </p:nvGrpSpPr>
            <p:grpSpPr bwMode="auto">
              <a:xfrm>
                <a:off x="890" y="3305"/>
                <a:ext cx="290" cy="154"/>
                <a:chOff x="844" y="3337"/>
                <a:chExt cx="290" cy="154"/>
              </a:xfrm>
            </p:grpSpPr>
            <p:sp>
              <p:nvSpPr>
                <p:cNvPr id="90161" name="Rectangle 67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0162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28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dirty="0" smtClean="0">
                      <a:solidFill>
                        <a:srgbClr val="FFFFFF"/>
                      </a:solidFill>
                      <a:latin typeface="Arial" charset="0"/>
                      <a:cs typeface="+mn-cs"/>
                    </a:rPr>
                    <a:t>DNS</a:t>
                  </a:r>
                </a:p>
              </p:txBody>
            </p:sp>
          </p:grpSp>
          <p:grpSp>
            <p:nvGrpSpPr>
              <p:cNvPr id="213037" name="Group 69"/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90159" name="Rectangle 70"/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0160" name="Rectangle 71"/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</p:grpSp>
        <p:grpSp>
          <p:nvGrpSpPr>
            <p:cNvPr id="213032" name="Group 72"/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90155" name="Rectangle 73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0156" name="Rectangle 74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90154" name="AutoShape 89"/>
            <p:cNvSpPr>
              <a:spLocks noChangeArrowheads="1"/>
            </p:cNvSpPr>
            <p:nvPr/>
          </p:nvSpPr>
          <p:spPr bwMode="auto">
            <a:xfrm>
              <a:off x="393" y="729"/>
              <a:ext cx="240" cy="552"/>
            </a:xfrm>
            <a:prstGeom prst="downArrow">
              <a:avLst>
                <a:gd name="adj1" fmla="val 54167"/>
                <a:gd name="adj2" fmla="val 36928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sp>
        <p:nvSpPr>
          <p:cNvPr id="704664" name="Rectangle 152"/>
          <p:cNvSpPr>
            <a:spLocks noChangeArrowheads="1"/>
          </p:cNvSpPr>
          <p:nvPr/>
        </p:nvSpPr>
        <p:spPr bwMode="auto">
          <a:xfrm>
            <a:off x="4387850" y="2051050"/>
            <a:ext cx="4586288" cy="1306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DNS query created, encapsulated in UDP, encapsulated in IP, encapsulated in Eth.  To send frame to router, need MAC address of router interface: </a:t>
            </a:r>
            <a:r>
              <a:rPr lang="en-US" sz="2200" dirty="0">
                <a:solidFill>
                  <a:srgbClr val="C00000"/>
                </a:solidFill>
                <a:latin typeface="Gill Sans MT" charset="0"/>
                <a:cs typeface="+mn-cs"/>
              </a:rPr>
              <a:t>ARP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defRPr/>
            </a:pPr>
            <a:endParaRPr lang="en-US" sz="2200" b="1" dirty="0">
              <a:solidFill>
                <a:srgbClr val="000000"/>
              </a:solidFill>
              <a:latin typeface="Gill Sans MT" charset="0"/>
              <a:cs typeface="+mn-cs"/>
            </a:endParaRPr>
          </a:p>
        </p:txBody>
      </p:sp>
      <p:sp>
        <p:nvSpPr>
          <p:cNvPr id="704665" name="Rectangle 153"/>
          <p:cNvSpPr>
            <a:spLocks noChangeArrowheads="1"/>
          </p:cNvSpPr>
          <p:nvPr/>
        </p:nvSpPr>
        <p:spPr bwMode="auto">
          <a:xfrm>
            <a:off x="4419600" y="3608388"/>
            <a:ext cx="4386263" cy="156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solidFill>
                  <a:srgbClr val="C00000"/>
                </a:solidFill>
                <a:latin typeface="Gill Sans MT" charset="0"/>
                <a:cs typeface="+mn-cs"/>
              </a:rPr>
              <a:t>ARP query</a:t>
            </a:r>
            <a:r>
              <a:rPr lang="en-US" sz="2200" i="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broadcast, received by router, which replies with </a:t>
            </a:r>
            <a:r>
              <a:rPr lang="en-US" sz="2200" dirty="0">
                <a:solidFill>
                  <a:srgbClr val="C00000"/>
                </a:solidFill>
                <a:latin typeface="Gill Sans MT" charset="0"/>
                <a:cs typeface="+mn-cs"/>
              </a:rPr>
              <a:t>ARP reply</a:t>
            </a:r>
            <a:r>
              <a:rPr lang="en-US" sz="2200" i="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giving MAC address of router interface</a:t>
            </a:r>
          </a:p>
        </p:txBody>
      </p:sp>
      <p:sp>
        <p:nvSpPr>
          <p:cNvPr id="704666" name="Rectangle 154"/>
          <p:cNvSpPr>
            <a:spLocks noChangeArrowheads="1"/>
          </p:cNvSpPr>
          <p:nvPr/>
        </p:nvSpPr>
        <p:spPr bwMode="auto">
          <a:xfrm>
            <a:off x="4471988" y="5000625"/>
            <a:ext cx="4286250" cy="129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client now knows MAC address of first hop router, so can now send frame containing DNS query </a:t>
            </a:r>
          </a:p>
        </p:txBody>
      </p:sp>
      <p:grpSp>
        <p:nvGrpSpPr>
          <p:cNvPr id="704775" name="Group 263"/>
          <p:cNvGrpSpPr>
            <a:grpSpLocks/>
          </p:cNvGrpSpPr>
          <p:nvPr/>
        </p:nvGrpSpPr>
        <p:grpSpPr bwMode="auto">
          <a:xfrm>
            <a:off x="92075" y="1868488"/>
            <a:ext cx="1081088" cy="244475"/>
            <a:chOff x="76" y="2296"/>
            <a:chExt cx="681" cy="154"/>
          </a:xfrm>
        </p:grpSpPr>
        <p:sp>
          <p:nvSpPr>
            <p:cNvPr id="90145" name="Rectangle 103"/>
            <p:cNvSpPr>
              <a:spLocks noChangeArrowheads="1"/>
            </p:cNvSpPr>
            <p:nvPr/>
          </p:nvSpPr>
          <p:spPr bwMode="auto">
            <a:xfrm>
              <a:off x="76" y="2305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0146" name="Rectangle 101"/>
            <p:cNvSpPr>
              <a:spLocks noChangeArrowheads="1"/>
            </p:cNvSpPr>
            <p:nvPr/>
          </p:nvSpPr>
          <p:spPr bwMode="auto">
            <a:xfrm>
              <a:off x="89" y="2321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0147" name="Rectangle 102"/>
            <p:cNvSpPr>
              <a:spLocks noChangeArrowheads="1"/>
            </p:cNvSpPr>
            <p:nvPr/>
          </p:nvSpPr>
          <p:spPr bwMode="auto">
            <a:xfrm>
              <a:off x="687" y="2320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0148" name="Rectangle 100"/>
            <p:cNvSpPr>
              <a:spLocks noChangeArrowheads="1"/>
            </p:cNvSpPr>
            <p:nvPr/>
          </p:nvSpPr>
          <p:spPr bwMode="auto">
            <a:xfrm>
              <a:off x="195" y="2319"/>
              <a:ext cx="480" cy="1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0149" name="Text Box 95"/>
            <p:cNvSpPr txBox="1">
              <a:spLocks noChangeArrowheads="1"/>
            </p:cNvSpPr>
            <p:nvPr/>
          </p:nvSpPr>
          <p:spPr bwMode="auto">
            <a:xfrm>
              <a:off x="182" y="2296"/>
              <a:ext cx="50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 dirty="0" smtClean="0">
                  <a:solidFill>
                    <a:srgbClr val="000000"/>
                  </a:solidFill>
                  <a:latin typeface="Arial" charset="0"/>
                  <a:cs typeface="+mn-cs"/>
                </a:rPr>
                <a:t>ARP query</a:t>
              </a:r>
            </a:p>
          </p:txBody>
        </p:sp>
      </p:grpSp>
      <p:grpSp>
        <p:nvGrpSpPr>
          <p:cNvPr id="704767" name="Group 255"/>
          <p:cNvGrpSpPr>
            <a:grpSpLocks/>
          </p:cNvGrpSpPr>
          <p:nvPr/>
        </p:nvGrpSpPr>
        <p:grpSpPr bwMode="auto">
          <a:xfrm>
            <a:off x="2241550" y="2982913"/>
            <a:ext cx="1016000" cy="877887"/>
            <a:chOff x="719" y="2137"/>
            <a:chExt cx="640" cy="553"/>
          </a:xfrm>
        </p:grpSpPr>
        <p:sp>
          <p:nvSpPr>
            <p:cNvPr id="213016" name="Freeform 244"/>
            <p:cNvSpPr>
              <a:spLocks/>
            </p:cNvSpPr>
            <p:nvPr/>
          </p:nvSpPr>
          <p:spPr bwMode="auto">
            <a:xfrm>
              <a:off x="755" y="2268"/>
              <a:ext cx="604" cy="422"/>
            </a:xfrm>
            <a:custGeom>
              <a:avLst/>
              <a:gdLst>
                <a:gd name="T0" fmla="*/ 493 w 604"/>
                <a:gd name="T1" fmla="*/ 0 h 422"/>
                <a:gd name="T2" fmla="*/ 604 w 604"/>
                <a:gd name="T3" fmla="*/ 422 h 422"/>
                <a:gd name="T4" fmla="*/ 0 w 604"/>
                <a:gd name="T5" fmla="*/ 307 h 422"/>
                <a:gd name="T6" fmla="*/ 220 w 604"/>
                <a:gd name="T7" fmla="*/ 3 h 422"/>
                <a:gd name="T8" fmla="*/ 493 w 604"/>
                <a:gd name="T9" fmla="*/ 0 h 4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422">
                  <a:moveTo>
                    <a:pt x="493" y="0"/>
                  </a:moveTo>
                  <a:lnTo>
                    <a:pt x="604" y="422"/>
                  </a:lnTo>
                  <a:lnTo>
                    <a:pt x="0" y="307"/>
                  </a:lnTo>
                  <a:lnTo>
                    <a:pt x="220" y="3"/>
                  </a:lnTo>
                  <a:lnTo>
                    <a:pt x="493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90138" name="Rectangle 246"/>
            <p:cNvSpPr>
              <a:spLocks noChangeArrowheads="1"/>
            </p:cNvSpPr>
            <p:nvPr/>
          </p:nvSpPr>
          <p:spPr bwMode="auto">
            <a:xfrm>
              <a:off x="751" y="2266"/>
              <a:ext cx="493" cy="3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0139" name="Text Box 247"/>
            <p:cNvSpPr txBox="1">
              <a:spLocks noChangeArrowheads="1"/>
            </p:cNvSpPr>
            <p:nvPr/>
          </p:nvSpPr>
          <p:spPr bwMode="auto">
            <a:xfrm>
              <a:off x="835" y="2235"/>
              <a:ext cx="33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i="0" dirty="0" smtClean="0">
                  <a:solidFill>
                    <a:srgbClr val="000000"/>
                  </a:solidFill>
                  <a:latin typeface="Arial" charset="0"/>
                  <a:cs typeface="+mn-cs"/>
                </a:rPr>
                <a:t>Eth</a:t>
              </a:r>
            </a:p>
            <a:p>
              <a:pPr algn="ctr">
                <a:defRPr/>
              </a:pPr>
              <a:r>
                <a:rPr lang="en-US" sz="1600" i="0" dirty="0" smtClean="0">
                  <a:solidFill>
                    <a:srgbClr val="000000"/>
                  </a:solidFill>
                  <a:latin typeface="Arial" charset="0"/>
                  <a:cs typeface="+mn-cs"/>
                </a:rPr>
                <a:t>Phy</a:t>
              </a:r>
            </a:p>
          </p:txBody>
        </p:sp>
        <p:sp>
          <p:nvSpPr>
            <p:cNvPr id="90140" name="Line 250"/>
            <p:cNvSpPr>
              <a:spLocks noChangeShapeType="1"/>
            </p:cNvSpPr>
            <p:nvPr/>
          </p:nvSpPr>
          <p:spPr bwMode="auto">
            <a:xfrm>
              <a:off x="747" y="2264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0141" name="Line 251"/>
            <p:cNvSpPr>
              <a:spLocks noChangeShapeType="1"/>
            </p:cNvSpPr>
            <p:nvPr/>
          </p:nvSpPr>
          <p:spPr bwMode="auto">
            <a:xfrm>
              <a:off x="744" y="2423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213021" name="Group 252"/>
            <p:cNvGrpSpPr>
              <a:grpSpLocks/>
            </p:cNvGrpSpPr>
            <p:nvPr/>
          </p:nvGrpSpPr>
          <p:grpSpPr bwMode="auto">
            <a:xfrm>
              <a:off x="719" y="2137"/>
              <a:ext cx="280" cy="154"/>
              <a:chOff x="161" y="1354"/>
              <a:chExt cx="280" cy="154"/>
            </a:xfrm>
          </p:grpSpPr>
          <p:sp>
            <p:nvSpPr>
              <p:cNvPr id="90143" name="Rectangle 253"/>
              <p:cNvSpPr>
                <a:spLocks noChangeArrowheads="1"/>
              </p:cNvSpPr>
              <p:nvPr/>
            </p:nvSpPr>
            <p:spPr bwMode="auto">
              <a:xfrm>
                <a:off x="192" y="1365"/>
                <a:ext cx="228" cy="14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0144" name="Text Box 254"/>
              <p:cNvSpPr txBox="1">
                <a:spLocks noChangeArrowheads="1"/>
              </p:cNvSpPr>
              <p:nvPr/>
            </p:nvSpPr>
            <p:spPr bwMode="auto">
              <a:xfrm>
                <a:off x="161" y="1354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ARP</a:t>
                </a:r>
              </a:p>
            </p:txBody>
          </p:sp>
        </p:grpSp>
      </p:grpSp>
      <p:grpSp>
        <p:nvGrpSpPr>
          <p:cNvPr id="704754" name="Group 242"/>
          <p:cNvGrpSpPr>
            <a:grpSpLocks/>
          </p:cNvGrpSpPr>
          <p:nvPr/>
        </p:nvGrpSpPr>
        <p:grpSpPr bwMode="auto">
          <a:xfrm>
            <a:off x="1150938" y="1720850"/>
            <a:ext cx="444500" cy="244475"/>
            <a:chOff x="161" y="1354"/>
            <a:chExt cx="280" cy="154"/>
          </a:xfrm>
        </p:grpSpPr>
        <p:sp>
          <p:nvSpPr>
            <p:cNvPr id="90135" name="Rectangle 241"/>
            <p:cNvSpPr>
              <a:spLocks noChangeArrowheads="1"/>
            </p:cNvSpPr>
            <p:nvPr/>
          </p:nvSpPr>
          <p:spPr bwMode="auto">
            <a:xfrm>
              <a:off x="192" y="1365"/>
              <a:ext cx="228" cy="1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0136" name="Text Box 240"/>
            <p:cNvSpPr txBox="1">
              <a:spLocks noChangeArrowheads="1"/>
            </p:cNvSpPr>
            <p:nvPr/>
          </p:nvSpPr>
          <p:spPr bwMode="auto">
            <a:xfrm>
              <a:off x="161" y="1354"/>
              <a:ext cx="28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 dirty="0" smtClean="0">
                  <a:solidFill>
                    <a:srgbClr val="000000"/>
                  </a:solidFill>
                  <a:latin typeface="Arial" charset="0"/>
                  <a:cs typeface="+mn-cs"/>
                </a:rPr>
                <a:t>ARP</a:t>
              </a:r>
            </a:p>
          </p:txBody>
        </p:sp>
      </p:grpSp>
      <p:grpSp>
        <p:nvGrpSpPr>
          <p:cNvPr id="704782" name="Group 270"/>
          <p:cNvGrpSpPr>
            <a:grpSpLocks/>
          </p:cNvGrpSpPr>
          <p:nvPr/>
        </p:nvGrpSpPr>
        <p:grpSpPr bwMode="auto">
          <a:xfrm>
            <a:off x="1177925" y="3187700"/>
            <a:ext cx="1081088" cy="244475"/>
            <a:chOff x="76" y="2296"/>
            <a:chExt cx="681" cy="154"/>
          </a:xfrm>
        </p:grpSpPr>
        <p:sp>
          <p:nvSpPr>
            <p:cNvPr id="90130" name="Rectangle 271"/>
            <p:cNvSpPr>
              <a:spLocks noChangeArrowheads="1"/>
            </p:cNvSpPr>
            <p:nvPr/>
          </p:nvSpPr>
          <p:spPr bwMode="auto">
            <a:xfrm>
              <a:off x="76" y="2305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0131" name="Rectangle 272"/>
            <p:cNvSpPr>
              <a:spLocks noChangeArrowheads="1"/>
            </p:cNvSpPr>
            <p:nvPr/>
          </p:nvSpPr>
          <p:spPr bwMode="auto">
            <a:xfrm>
              <a:off x="89" y="2321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0132" name="Rectangle 273"/>
            <p:cNvSpPr>
              <a:spLocks noChangeArrowheads="1"/>
            </p:cNvSpPr>
            <p:nvPr/>
          </p:nvSpPr>
          <p:spPr bwMode="auto">
            <a:xfrm>
              <a:off x="687" y="2320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0133" name="Rectangle 274"/>
            <p:cNvSpPr>
              <a:spLocks noChangeArrowheads="1"/>
            </p:cNvSpPr>
            <p:nvPr/>
          </p:nvSpPr>
          <p:spPr bwMode="auto">
            <a:xfrm>
              <a:off x="195" y="2319"/>
              <a:ext cx="480" cy="1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0134" name="Text Box 275"/>
            <p:cNvSpPr txBox="1">
              <a:spLocks noChangeArrowheads="1"/>
            </p:cNvSpPr>
            <p:nvPr/>
          </p:nvSpPr>
          <p:spPr bwMode="auto">
            <a:xfrm>
              <a:off x="182" y="2296"/>
              <a:ext cx="47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 dirty="0" smtClean="0">
                  <a:solidFill>
                    <a:srgbClr val="000000"/>
                  </a:solidFill>
                  <a:latin typeface="Arial" charset="0"/>
                  <a:cs typeface="+mn-cs"/>
                </a:rPr>
                <a:t>ARP reply</a:t>
              </a:r>
            </a:p>
          </p:txBody>
        </p:sp>
      </p:grpSp>
      <p:pic>
        <p:nvPicPr>
          <p:cNvPr id="213008" name="Picture 6" descr="underline_bas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641350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86</a:t>
            </a:fld>
            <a:endParaRPr lang="en-US" sz="1200" dirty="0">
              <a:latin typeface="Tahoma" charset="0"/>
            </a:endParaRPr>
          </a:p>
        </p:txBody>
      </p:sp>
      <p:sp>
        <p:nvSpPr>
          <p:cNvPr id="12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748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04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0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04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2.22222E-6 L -0.00052 0.08056 L 0.4151 0.075 L 0.26701 0.2757 L 0.1151 0.27431 L 0.1151 0.18889 " pathEditMode="relative" ptsTypes="AAAAAA">
                                      <p:cBhvr>
                                        <p:cTn id="20" dur="2000" fill="hold"/>
                                        <p:tgtEl>
                                          <p:spTgt spid="7047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04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with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7047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04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11111E-6 L 0.00052 0.0794 L 0.1467 0.08009 L 0.29444 -0.12222 L -0.11597 -0.12014 L -0.11597 -0.16181 L -0.11754 -0.1882 " pathEditMode="relative" rAng="0" ptsTypes="AAAAAAA">
                                      <p:cBhvr>
                                        <p:cTn id="37" dur="2000" fill="hold"/>
                                        <p:tgtEl>
                                          <p:spTgt spid="7047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37" y="-5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500"/>
                            </p:stCondLst>
                            <p:childTnLst>
                              <p:par>
                                <p:cTn id="39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7047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7047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7047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664" grpId="0"/>
      <p:bldP spid="704665" grpId="0"/>
      <p:bldP spid="704666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017" name="Group 230"/>
          <p:cNvGrpSpPr>
            <a:grpSpLocks/>
          </p:cNvGrpSpPr>
          <p:nvPr/>
        </p:nvGrpSpPr>
        <p:grpSpPr bwMode="auto">
          <a:xfrm>
            <a:off x="773113" y="1273175"/>
            <a:ext cx="3554412" cy="3067050"/>
            <a:chOff x="773113" y="1273175"/>
            <a:chExt cx="3554412" cy="3066395"/>
          </a:xfrm>
        </p:grpSpPr>
        <p:sp>
          <p:nvSpPr>
            <p:cNvPr id="214233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4234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235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236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237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359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router</a:t>
              </a:r>
            </a:p>
            <a:p>
              <a:pPr>
                <a:defRPr/>
              </a:pPr>
              <a:r>
                <a:rPr lang="en-US" sz="140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(runs DHCP)</a:t>
              </a:r>
            </a:p>
          </p:txBody>
        </p:sp>
        <p:grpSp>
          <p:nvGrpSpPr>
            <p:cNvPr id="214239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214291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4292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91361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240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241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242" name="Rectangle 43"/>
            <p:cNvSpPr>
              <a:spLocks noChangeArrowheads="1"/>
            </p:cNvSpPr>
            <p:nvPr/>
          </p:nvSpPr>
          <p:spPr bwMode="auto">
            <a:xfrm rot="162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214244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214259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381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4261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4262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384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4264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91410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1411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1386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4266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91408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1409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1388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1389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4269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91406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1407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214270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214271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91404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1405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1393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4273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4274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396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4276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398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1399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1400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1401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solidFill>
                    <a:srgbClr val="FF0000"/>
                  </a:solidFill>
                  <a:cs typeface="+mn-cs"/>
                </a:endParaRPr>
              </a:p>
            </p:txBody>
          </p:sp>
          <p:sp>
            <p:nvSpPr>
              <p:cNvPr id="91402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1403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4245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91367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1368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369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370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i="0" dirty="0">
                  <a:solidFill>
                    <a:srgbClr val="000000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91371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4251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91377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1378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1379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214252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91374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1375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1376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</p:grpSp>
      <p:sp>
        <p:nvSpPr>
          <p:cNvPr id="214020" name="Freeform 236"/>
          <p:cNvSpPr>
            <a:spLocks/>
          </p:cNvSpPr>
          <p:nvPr/>
        </p:nvSpPr>
        <p:spPr bwMode="auto">
          <a:xfrm>
            <a:off x="4751388" y="706438"/>
            <a:ext cx="3759200" cy="2473325"/>
          </a:xfrm>
          <a:custGeom>
            <a:avLst/>
            <a:gdLst>
              <a:gd name="T0" fmla="*/ 2147483647 w 2368"/>
              <a:gd name="T1" fmla="*/ 2147483647 h 1558"/>
              <a:gd name="T2" fmla="*/ 2147483647 w 2368"/>
              <a:gd name="T3" fmla="*/ 2147483647 h 1558"/>
              <a:gd name="T4" fmla="*/ 2147483647 w 2368"/>
              <a:gd name="T5" fmla="*/ 2147483647 h 1558"/>
              <a:gd name="T6" fmla="*/ 2147483647 w 2368"/>
              <a:gd name="T7" fmla="*/ 2147483647 h 1558"/>
              <a:gd name="T8" fmla="*/ 2147483647 w 2368"/>
              <a:gd name="T9" fmla="*/ 2147483647 h 1558"/>
              <a:gd name="T10" fmla="*/ 2147483647 w 2368"/>
              <a:gd name="T11" fmla="*/ 2147483647 h 1558"/>
              <a:gd name="T12" fmla="*/ 2147483647 w 2368"/>
              <a:gd name="T13" fmla="*/ 2147483647 h 1558"/>
              <a:gd name="T14" fmla="*/ 2147483647 w 2368"/>
              <a:gd name="T15" fmla="*/ 2147483647 h 1558"/>
              <a:gd name="T16" fmla="*/ 2147483647 w 2368"/>
              <a:gd name="T17" fmla="*/ 2147483647 h 1558"/>
              <a:gd name="T18" fmla="*/ 2147483647 w 2368"/>
              <a:gd name="T19" fmla="*/ 2147483647 h 1558"/>
              <a:gd name="T20" fmla="*/ 2147483647 w 2368"/>
              <a:gd name="T21" fmla="*/ 2147483647 h 1558"/>
              <a:gd name="T22" fmla="*/ 2147483647 w 2368"/>
              <a:gd name="T23" fmla="*/ 2147483647 h 1558"/>
              <a:gd name="T24" fmla="*/ 2147483647 w 2368"/>
              <a:gd name="T25" fmla="*/ 2147483647 h 1558"/>
              <a:gd name="T26" fmla="*/ 2147483647 w 2368"/>
              <a:gd name="T27" fmla="*/ 2147483647 h 1558"/>
              <a:gd name="T28" fmla="*/ 2147483647 w 2368"/>
              <a:gd name="T29" fmla="*/ 2147483647 h 1558"/>
              <a:gd name="T30" fmla="*/ 2147483647 w 2368"/>
              <a:gd name="T31" fmla="*/ 2147483647 h 1558"/>
              <a:gd name="T32" fmla="*/ 2147483647 w 2368"/>
              <a:gd name="T33" fmla="*/ 2147483647 h 1558"/>
              <a:gd name="T34" fmla="*/ 2147483647 w 2368"/>
              <a:gd name="T35" fmla="*/ 2147483647 h 1558"/>
              <a:gd name="T36" fmla="*/ 2147483647 w 2368"/>
              <a:gd name="T37" fmla="*/ 2147483647 h 1558"/>
              <a:gd name="T38" fmla="*/ 2147483647 w 2368"/>
              <a:gd name="T39" fmla="*/ 2147483647 h 1558"/>
              <a:gd name="T40" fmla="*/ 2147483647 w 2368"/>
              <a:gd name="T41" fmla="*/ 2147483647 h 1558"/>
              <a:gd name="T42" fmla="*/ 2147483647 w 2368"/>
              <a:gd name="T43" fmla="*/ 2147483647 h 1558"/>
              <a:gd name="T44" fmla="*/ 2147483647 w 2368"/>
              <a:gd name="T45" fmla="*/ 2147483647 h 1558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368" h="1558">
                <a:moveTo>
                  <a:pt x="84" y="632"/>
                </a:moveTo>
                <a:cubicBezTo>
                  <a:pt x="51" y="704"/>
                  <a:pt x="28" y="747"/>
                  <a:pt x="16" y="809"/>
                </a:cubicBezTo>
                <a:cubicBezTo>
                  <a:pt x="4" y="871"/>
                  <a:pt x="0" y="949"/>
                  <a:pt x="9" y="1005"/>
                </a:cubicBezTo>
                <a:cubicBezTo>
                  <a:pt x="18" y="1061"/>
                  <a:pt x="44" y="1087"/>
                  <a:pt x="70" y="1147"/>
                </a:cubicBezTo>
                <a:cubicBezTo>
                  <a:pt x="96" y="1207"/>
                  <a:pt x="130" y="1314"/>
                  <a:pt x="165" y="1364"/>
                </a:cubicBezTo>
                <a:cubicBezTo>
                  <a:pt x="200" y="1414"/>
                  <a:pt x="223" y="1428"/>
                  <a:pt x="280" y="1446"/>
                </a:cubicBezTo>
                <a:cubicBezTo>
                  <a:pt x="337" y="1464"/>
                  <a:pt x="397" y="1472"/>
                  <a:pt x="510" y="1473"/>
                </a:cubicBezTo>
                <a:cubicBezTo>
                  <a:pt x="623" y="1474"/>
                  <a:pt x="854" y="1457"/>
                  <a:pt x="958" y="1452"/>
                </a:cubicBezTo>
                <a:cubicBezTo>
                  <a:pt x="1062" y="1447"/>
                  <a:pt x="1065" y="1440"/>
                  <a:pt x="1134" y="1446"/>
                </a:cubicBezTo>
                <a:cubicBezTo>
                  <a:pt x="1203" y="1452"/>
                  <a:pt x="1293" y="1468"/>
                  <a:pt x="1371" y="1486"/>
                </a:cubicBezTo>
                <a:cubicBezTo>
                  <a:pt x="1449" y="1504"/>
                  <a:pt x="1495" y="1550"/>
                  <a:pt x="1601" y="1554"/>
                </a:cubicBezTo>
                <a:cubicBezTo>
                  <a:pt x="1707" y="1558"/>
                  <a:pt x="1893" y="1556"/>
                  <a:pt x="2008" y="1513"/>
                </a:cubicBezTo>
                <a:cubicBezTo>
                  <a:pt x="2123" y="1470"/>
                  <a:pt x="2236" y="1409"/>
                  <a:pt x="2293" y="1297"/>
                </a:cubicBezTo>
                <a:cubicBezTo>
                  <a:pt x="2350" y="1185"/>
                  <a:pt x="2339" y="950"/>
                  <a:pt x="2347" y="843"/>
                </a:cubicBezTo>
                <a:cubicBezTo>
                  <a:pt x="2355" y="736"/>
                  <a:pt x="2368" y="717"/>
                  <a:pt x="2340" y="653"/>
                </a:cubicBezTo>
                <a:cubicBezTo>
                  <a:pt x="2312" y="589"/>
                  <a:pt x="2247" y="537"/>
                  <a:pt x="2177" y="456"/>
                </a:cubicBezTo>
                <a:cubicBezTo>
                  <a:pt x="2107" y="375"/>
                  <a:pt x="2016" y="235"/>
                  <a:pt x="1920" y="165"/>
                </a:cubicBezTo>
                <a:cubicBezTo>
                  <a:pt x="1824" y="95"/>
                  <a:pt x="1716" y="61"/>
                  <a:pt x="1601" y="36"/>
                </a:cubicBezTo>
                <a:cubicBezTo>
                  <a:pt x="1486" y="11"/>
                  <a:pt x="1343" y="0"/>
                  <a:pt x="1229" y="16"/>
                </a:cubicBezTo>
                <a:cubicBezTo>
                  <a:pt x="1115" y="32"/>
                  <a:pt x="1042" y="90"/>
                  <a:pt x="917" y="131"/>
                </a:cubicBezTo>
                <a:cubicBezTo>
                  <a:pt x="792" y="172"/>
                  <a:pt x="595" y="219"/>
                  <a:pt x="477" y="260"/>
                </a:cubicBezTo>
                <a:cubicBezTo>
                  <a:pt x="359" y="301"/>
                  <a:pt x="280" y="311"/>
                  <a:pt x="212" y="375"/>
                </a:cubicBezTo>
                <a:cubicBezTo>
                  <a:pt x="144" y="439"/>
                  <a:pt x="117" y="560"/>
                  <a:pt x="84" y="632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grpSp>
        <p:nvGrpSpPr>
          <p:cNvPr id="214021" name="Group 44"/>
          <p:cNvGrpSpPr>
            <a:grpSpLocks/>
          </p:cNvGrpSpPr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214225" name="Freeform 45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214226" name="Group 46"/>
            <p:cNvGrpSpPr>
              <a:grpSpLocks/>
            </p:cNvGrpSpPr>
            <p:nvPr/>
          </p:nvGrpSpPr>
          <p:grpSpPr bwMode="auto">
            <a:xfrm>
              <a:off x="651" y="681"/>
              <a:ext cx="500" cy="828"/>
              <a:chOff x="569" y="2954"/>
              <a:chExt cx="500" cy="828"/>
            </a:xfrm>
          </p:grpSpPr>
          <p:sp>
            <p:nvSpPr>
              <p:cNvPr id="91348" name="Rectangle 47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349" name="Text Box 48"/>
              <p:cNvSpPr txBox="1">
                <a:spLocks noChangeArrowheads="1"/>
              </p:cNvSpPr>
              <p:nvPr/>
            </p:nvSpPr>
            <p:spPr bwMode="auto">
              <a:xfrm>
                <a:off x="639" y="2954"/>
                <a:ext cx="385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 smtClean="0">
                    <a:latin typeface="Arial" charset="0"/>
                    <a:cs typeface="+mn-cs"/>
                  </a:rPr>
                  <a:t>DNS</a:t>
                </a:r>
              </a:p>
              <a:p>
                <a:pPr algn="ctr">
                  <a:defRPr/>
                </a:pPr>
                <a:r>
                  <a:rPr lang="en-US" sz="1600" i="0" dirty="0" smtClean="0">
                    <a:latin typeface="Arial" charset="0"/>
                    <a:cs typeface="+mn-cs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 dirty="0" smtClean="0">
                    <a:latin typeface="Arial" charset="0"/>
                    <a:cs typeface="+mn-cs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 smtClean="0">
                    <a:latin typeface="Arial" charset="0"/>
                    <a:cs typeface="+mn-cs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 smtClean="0">
                    <a:latin typeface="Arial" charset="0"/>
                    <a:cs typeface="+mn-cs"/>
                  </a:rPr>
                  <a:t>Phy</a:t>
                </a:r>
              </a:p>
            </p:txBody>
          </p:sp>
          <p:sp>
            <p:nvSpPr>
              <p:cNvPr id="91350" name="Line 49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351" name="Line 50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352" name="Line 51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353" name="Line 52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705589" name="Group 53"/>
          <p:cNvGrpSpPr>
            <a:grpSpLocks/>
          </p:cNvGrpSpPr>
          <p:nvPr/>
        </p:nvGrpSpPr>
        <p:grpSpPr bwMode="auto">
          <a:xfrm>
            <a:off x="520700" y="1162050"/>
            <a:ext cx="460375" cy="244475"/>
            <a:chOff x="844" y="3337"/>
            <a:chExt cx="290" cy="154"/>
          </a:xfrm>
        </p:grpSpPr>
        <p:sp>
          <p:nvSpPr>
            <p:cNvPr id="91344" name="Rectangle 54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1345" name="Text Box 55"/>
            <p:cNvSpPr txBox="1">
              <a:spLocks noChangeArrowheads="1"/>
            </p:cNvSpPr>
            <p:nvPr/>
          </p:nvSpPr>
          <p:spPr bwMode="auto">
            <a:xfrm>
              <a:off x="844" y="3337"/>
              <a:ext cx="28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 dirty="0" smtClean="0">
                  <a:solidFill>
                    <a:schemeClr val="bg1"/>
                  </a:solidFill>
                  <a:latin typeface="Arial" charset="0"/>
                  <a:cs typeface="+mn-cs"/>
                </a:rPr>
                <a:t>DNS</a:t>
              </a:r>
            </a:p>
          </p:txBody>
        </p:sp>
      </p:grpSp>
      <p:grpSp>
        <p:nvGrpSpPr>
          <p:cNvPr id="214023" name="Group 58"/>
          <p:cNvGrpSpPr>
            <a:grpSpLocks/>
          </p:cNvGrpSpPr>
          <p:nvPr/>
        </p:nvGrpSpPr>
        <p:grpSpPr bwMode="auto">
          <a:xfrm>
            <a:off x="460375" y="1387475"/>
            <a:ext cx="561975" cy="244475"/>
            <a:chOff x="740" y="3209"/>
            <a:chExt cx="354" cy="154"/>
          </a:xfrm>
        </p:grpSpPr>
        <p:grpSp>
          <p:nvGrpSpPr>
            <p:cNvPr id="214218" name="Group 59"/>
            <p:cNvGrpSpPr>
              <a:grpSpLocks/>
            </p:cNvGrpSpPr>
            <p:nvPr/>
          </p:nvGrpSpPr>
          <p:grpSpPr bwMode="auto">
            <a:xfrm>
              <a:off x="794" y="3209"/>
              <a:ext cx="290" cy="154"/>
              <a:chOff x="844" y="3337"/>
              <a:chExt cx="290" cy="154"/>
            </a:xfrm>
          </p:grpSpPr>
          <p:sp>
            <p:nvSpPr>
              <p:cNvPr id="91342" name="Rectangle 60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343" name="Text Box 61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 smtClean="0">
                    <a:solidFill>
                      <a:schemeClr val="bg1"/>
                    </a:solidFill>
                    <a:latin typeface="Arial" charset="0"/>
                    <a:cs typeface="+mn-cs"/>
                  </a:rPr>
                  <a:t>DNS</a:t>
                </a:r>
              </a:p>
            </p:txBody>
          </p:sp>
        </p:grpSp>
        <p:sp>
          <p:nvSpPr>
            <p:cNvPr id="91340" name="Rectangle 62"/>
            <p:cNvSpPr>
              <a:spLocks noChangeArrowheads="1"/>
            </p:cNvSpPr>
            <p:nvPr/>
          </p:nvSpPr>
          <p:spPr bwMode="auto">
            <a:xfrm>
              <a:off x="750" y="3244"/>
              <a:ext cx="88" cy="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1341" name="Rectangle 63"/>
            <p:cNvSpPr>
              <a:spLocks noChangeArrowheads="1"/>
            </p:cNvSpPr>
            <p:nvPr/>
          </p:nvSpPr>
          <p:spPr bwMode="auto">
            <a:xfrm>
              <a:off x="740" y="3238"/>
              <a:ext cx="354" cy="94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214024" name="Group 64"/>
          <p:cNvGrpSpPr>
            <a:grpSpLocks/>
          </p:cNvGrpSpPr>
          <p:nvPr/>
        </p:nvGrpSpPr>
        <p:grpSpPr bwMode="auto">
          <a:xfrm>
            <a:off x="460375" y="1622425"/>
            <a:ext cx="561975" cy="244475"/>
            <a:chOff x="836" y="3305"/>
            <a:chExt cx="354" cy="154"/>
          </a:xfrm>
        </p:grpSpPr>
        <p:grpSp>
          <p:nvGrpSpPr>
            <p:cNvPr id="214212" name="Group 65"/>
            <p:cNvGrpSpPr>
              <a:grpSpLocks/>
            </p:cNvGrpSpPr>
            <p:nvPr/>
          </p:nvGrpSpPr>
          <p:grpSpPr bwMode="auto">
            <a:xfrm>
              <a:off x="890" y="3305"/>
              <a:ext cx="290" cy="154"/>
              <a:chOff x="844" y="3337"/>
              <a:chExt cx="290" cy="154"/>
            </a:xfrm>
          </p:grpSpPr>
          <p:sp>
            <p:nvSpPr>
              <p:cNvPr id="91337" name="Rectangle 66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338" name="Text Box 67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 smtClean="0">
                    <a:solidFill>
                      <a:schemeClr val="bg1"/>
                    </a:solidFill>
                    <a:latin typeface="Arial" charset="0"/>
                    <a:cs typeface="+mn-cs"/>
                  </a:rPr>
                  <a:t>DNS</a:t>
                </a:r>
              </a:p>
            </p:txBody>
          </p:sp>
        </p:grpSp>
        <p:grpSp>
          <p:nvGrpSpPr>
            <p:cNvPr id="214213" name="Group 68"/>
            <p:cNvGrpSpPr>
              <a:grpSpLocks/>
            </p:cNvGrpSpPr>
            <p:nvPr/>
          </p:nvGrpSpPr>
          <p:grpSpPr bwMode="auto">
            <a:xfrm>
              <a:off x="836" y="3334"/>
              <a:ext cx="354" cy="94"/>
              <a:chOff x="836" y="3334"/>
              <a:chExt cx="354" cy="94"/>
            </a:xfrm>
          </p:grpSpPr>
          <p:sp>
            <p:nvSpPr>
              <p:cNvPr id="91335" name="Rectangle 69"/>
              <p:cNvSpPr>
                <a:spLocks noChangeArrowheads="1"/>
              </p:cNvSpPr>
              <p:nvPr/>
            </p:nvSpPr>
            <p:spPr bwMode="auto">
              <a:xfrm>
                <a:off x="846" y="3340"/>
                <a:ext cx="8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336" name="Rectangle 70"/>
              <p:cNvSpPr>
                <a:spLocks noChangeArrowheads="1"/>
              </p:cNvSpPr>
              <p:nvPr/>
            </p:nvSpPr>
            <p:spPr bwMode="auto">
              <a:xfrm>
                <a:off x="836" y="333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214025" name="Group 71"/>
          <p:cNvGrpSpPr>
            <a:grpSpLocks/>
          </p:cNvGrpSpPr>
          <p:nvPr/>
        </p:nvGrpSpPr>
        <p:grpSpPr bwMode="auto">
          <a:xfrm>
            <a:off x="280988" y="1654175"/>
            <a:ext cx="762000" cy="177800"/>
            <a:chOff x="627" y="3377"/>
            <a:chExt cx="480" cy="112"/>
          </a:xfrm>
        </p:grpSpPr>
        <p:sp>
          <p:nvSpPr>
            <p:cNvPr id="91331" name="Rectangle 72"/>
            <p:cNvSpPr>
              <a:spLocks noChangeArrowheads="1"/>
            </p:cNvSpPr>
            <p:nvPr/>
          </p:nvSpPr>
          <p:spPr bwMode="auto">
            <a:xfrm>
              <a:off x="636" y="3388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1332" name="Rectangle 73"/>
            <p:cNvSpPr>
              <a:spLocks noChangeArrowheads="1"/>
            </p:cNvSpPr>
            <p:nvPr/>
          </p:nvSpPr>
          <p:spPr bwMode="auto">
            <a:xfrm>
              <a:off x="627" y="3377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214026" name="Group 74"/>
          <p:cNvGrpSpPr>
            <a:grpSpLocks/>
          </p:cNvGrpSpPr>
          <p:nvPr/>
        </p:nvGrpSpPr>
        <p:grpSpPr bwMode="auto">
          <a:xfrm>
            <a:off x="85725" y="1885950"/>
            <a:ext cx="1081088" cy="244475"/>
            <a:chOff x="504" y="3523"/>
            <a:chExt cx="681" cy="154"/>
          </a:xfrm>
        </p:grpSpPr>
        <p:grpSp>
          <p:nvGrpSpPr>
            <p:cNvPr id="214197" name="Group 75"/>
            <p:cNvGrpSpPr>
              <a:grpSpLocks/>
            </p:cNvGrpSpPr>
            <p:nvPr/>
          </p:nvGrpSpPr>
          <p:grpSpPr bwMode="auto">
            <a:xfrm>
              <a:off x="623" y="3523"/>
              <a:ext cx="480" cy="154"/>
              <a:chOff x="723" y="3453"/>
              <a:chExt cx="480" cy="154"/>
            </a:xfrm>
          </p:grpSpPr>
          <p:grpSp>
            <p:nvGrpSpPr>
              <p:cNvPr id="214201" name="Group 76"/>
              <p:cNvGrpSpPr>
                <a:grpSpLocks/>
              </p:cNvGrpSpPr>
              <p:nvPr/>
            </p:nvGrpSpPr>
            <p:grpSpPr bwMode="auto">
              <a:xfrm>
                <a:off x="836" y="3453"/>
                <a:ext cx="354" cy="154"/>
                <a:chOff x="836" y="3305"/>
                <a:chExt cx="354" cy="154"/>
              </a:xfrm>
            </p:grpSpPr>
            <p:grpSp>
              <p:nvGrpSpPr>
                <p:cNvPr id="214204" name="Group 77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290" cy="154"/>
                  <a:chOff x="844" y="3337"/>
                  <a:chExt cx="290" cy="154"/>
                </a:xfrm>
              </p:grpSpPr>
              <p:sp>
                <p:nvSpPr>
                  <p:cNvPr id="91329" name="Rectangle 78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91330" name="Text Box 7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 smtClean="0">
                        <a:solidFill>
                          <a:schemeClr val="bg1"/>
                        </a:solidFill>
                        <a:latin typeface="Arial" charset="0"/>
                        <a:cs typeface="+mn-cs"/>
                      </a:rPr>
                      <a:t>DNS</a:t>
                    </a:r>
                  </a:p>
                </p:txBody>
              </p:sp>
            </p:grpSp>
            <p:grpSp>
              <p:nvGrpSpPr>
                <p:cNvPr id="214205" name="Group 80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1327" name="Rectangle 81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91328" name="Rectangle 82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</p:grpSp>
          <p:sp>
            <p:nvSpPr>
              <p:cNvPr id="91323" name="Rectangle 83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324" name="Rectangle 84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91319" name="Rectangle 85"/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1320" name="Rectangle 86"/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1321" name="Rectangle 87"/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91148" name="AutoShape 88"/>
          <p:cNvSpPr>
            <a:spLocks noChangeArrowheads="1"/>
          </p:cNvSpPr>
          <p:nvPr/>
        </p:nvSpPr>
        <p:spPr bwMode="auto">
          <a:xfrm>
            <a:off x="628650" y="1162050"/>
            <a:ext cx="381000" cy="1166813"/>
          </a:xfrm>
          <a:prstGeom prst="downArrow">
            <a:avLst>
              <a:gd name="adj1" fmla="val 54167"/>
              <a:gd name="adj2" fmla="val 49170"/>
            </a:avLst>
          </a:prstGeom>
          <a:gradFill rotWithShape="1">
            <a:gsLst>
              <a:gs pos="0">
                <a:srgbClr val="FF0000">
                  <a:alpha val="25000"/>
                </a:srgbClr>
              </a:gs>
              <a:gs pos="100000">
                <a:srgbClr val="FF0000">
                  <a:alpha val="25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05625" name="Group 89"/>
          <p:cNvGrpSpPr>
            <a:grpSpLocks/>
          </p:cNvGrpSpPr>
          <p:nvPr/>
        </p:nvGrpSpPr>
        <p:grpSpPr bwMode="auto">
          <a:xfrm>
            <a:off x="650875" y="2389188"/>
            <a:ext cx="1081088" cy="244475"/>
            <a:chOff x="504" y="3523"/>
            <a:chExt cx="681" cy="154"/>
          </a:xfrm>
        </p:grpSpPr>
        <p:grpSp>
          <p:nvGrpSpPr>
            <p:cNvPr id="214184" name="Group 90"/>
            <p:cNvGrpSpPr>
              <a:grpSpLocks/>
            </p:cNvGrpSpPr>
            <p:nvPr/>
          </p:nvGrpSpPr>
          <p:grpSpPr bwMode="auto">
            <a:xfrm>
              <a:off x="623" y="3523"/>
              <a:ext cx="480" cy="154"/>
              <a:chOff x="723" y="3453"/>
              <a:chExt cx="480" cy="154"/>
            </a:xfrm>
          </p:grpSpPr>
          <p:grpSp>
            <p:nvGrpSpPr>
              <p:cNvPr id="214188" name="Group 91"/>
              <p:cNvGrpSpPr>
                <a:grpSpLocks/>
              </p:cNvGrpSpPr>
              <p:nvPr/>
            </p:nvGrpSpPr>
            <p:grpSpPr bwMode="auto">
              <a:xfrm>
                <a:off x="836" y="3453"/>
                <a:ext cx="354" cy="154"/>
                <a:chOff x="836" y="3305"/>
                <a:chExt cx="354" cy="154"/>
              </a:xfrm>
            </p:grpSpPr>
            <p:grpSp>
              <p:nvGrpSpPr>
                <p:cNvPr id="214191" name="Group 92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290" cy="154"/>
                  <a:chOff x="844" y="3337"/>
                  <a:chExt cx="290" cy="154"/>
                </a:xfrm>
              </p:grpSpPr>
              <p:sp>
                <p:nvSpPr>
                  <p:cNvPr id="91316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91317" name="Text Box 9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 smtClean="0">
                        <a:solidFill>
                          <a:schemeClr val="bg1"/>
                        </a:solidFill>
                        <a:latin typeface="Arial" charset="0"/>
                        <a:cs typeface="+mn-cs"/>
                      </a:rPr>
                      <a:t>DNS</a:t>
                    </a:r>
                  </a:p>
                </p:txBody>
              </p:sp>
            </p:grpSp>
            <p:grpSp>
              <p:nvGrpSpPr>
                <p:cNvPr id="214192" name="Group 95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1314" name="Rectangle 96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91315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</p:grpSp>
          <p:sp>
            <p:nvSpPr>
              <p:cNvPr id="91310" name="Rectangle 98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311" name="Rectangle 99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91306" name="Rectangle 100"/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1307" name="Rectangle 101"/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1308" name="Rectangle 102"/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705639" name="Rectangle 103"/>
          <p:cNvSpPr>
            <a:spLocks noChangeArrowheads="1"/>
          </p:cNvSpPr>
          <p:nvPr/>
        </p:nvSpPr>
        <p:spPr bwMode="auto">
          <a:xfrm>
            <a:off x="549275" y="4376738"/>
            <a:ext cx="3892550" cy="1306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i="0" dirty="0">
                <a:latin typeface="+mn-lt"/>
                <a:ea typeface="+mn-ea"/>
                <a:cs typeface="+mn-cs"/>
              </a:rPr>
              <a:t>IP datagram containing DNS query forwarded via LAN switch from client to 1</a:t>
            </a:r>
            <a:r>
              <a:rPr lang="en-US" sz="2200" i="0" baseline="30000" dirty="0">
                <a:latin typeface="+mn-lt"/>
                <a:ea typeface="+mn-ea"/>
                <a:cs typeface="+mn-cs"/>
              </a:rPr>
              <a:t>st</a:t>
            </a:r>
            <a:r>
              <a:rPr lang="en-US" sz="2200" i="0" dirty="0">
                <a:latin typeface="+mn-lt"/>
                <a:ea typeface="+mn-ea"/>
                <a:cs typeface="+mn-cs"/>
              </a:rPr>
              <a:t> hop </a:t>
            </a:r>
            <a:r>
              <a:rPr lang="en-US" sz="2200" i="0" dirty="0" smtClean="0">
                <a:latin typeface="+mn-lt"/>
                <a:ea typeface="+mn-ea"/>
                <a:cs typeface="+mn-cs"/>
              </a:rPr>
              <a:t>router</a:t>
            </a:r>
            <a:endParaRPr lang="en-US" sz="2200" i="0" dirty="0">
              <a:latin typeface="+mn-lt"/>
              <a:ea typeface="+mn-ea"/>
              <a:cs typeface="+mn-cs"/>
            </a:endParaRPr>
          </a:p>
        </p:txBody>
      </p:sp>
      <p:sp>
        <p:nvSpPr>
          <p:cNvPr id="705640" name="Rectangle 104"/>
          <p:cNvSpPr>
            <a:spLocks noChangeArrowheads="1"/>
          </p:cNvSpPr>
          <p:nvPr/>
        </p:nvSpPr>
        <p:spPr bwMode="auto">
          <a:xfrm>
            <a:off x="4659313" y="3663950"/>
            <a:ext cx="4386262" cy="156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200" i="0" dirty="0">
                <a:latin typeface="+mn-lt"/>
                <a:ea typeface="+mn-ea"/>
                <a:cs typeface="+mn-cs"/>
              </a:rPr>
              <a:t>IP datagram forwarded from campus network into </a:t>
            </a:r>
            <a:r>
              <a:rPr lang="en-US" sz="2200" i="0" dirty="0" smtClean="0">
                <a:latin typeface="+mn-lt"/>
                <a:ea typeface="+mn-ea"/>
                <a:cs typeface="+mn-cs"/>
              </a:rPr>
              <a:t>Comcast </a:t>
            </a:r>
            <a:r>
              <a:rPr lang="en-US" sz="2200" i="0" dirty="0">
                <a:latin typeface="+mn-lt"/>
                <a:ea typeface="+mn-ea"/>
                <a:cs typeface="+mn-cs"/>
              </a:rPr>
              <a:t>network, routed (tables created by </a:t>
            </a:r>
            <a:r>
              <a:rPr lang="en-US" sz="2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RIP, OSPF, IS-IS</a:t>
            </a:r>
            <a:r>
              <a:rPr lang="en-US" sz="2200" i="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i="0" dirty="0">
                <a:latin typeface="+mn-lt"/>
                <a:ea typeface="+mn-ea"/>
                <a:cs typeface="+mn-cs"/>
              </a:rPr>
              <a:t>and/or </a:t>
            </a:r>
            <a:r>
              <a:rPr lang="en-US" sz="2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BGP</a:t>
            </a:r>
            <a:r>
              <a:rPr lang="en-US" sz="2200" i="0" dirty="0">
                <a:latin typeface="+mn-lt"/>
                <a:ea typeface="+mn-ea"/>
                <a:cs typeface="+mn-cs"/>
              </a:rPr>
              <a:t> routing protocols) to DNS server</a:t>
            </a:r>
          </a:p>
        </p:txBody>
      </p:sp>
      <p:sp>
        <p:nvSpPr>
          <p:cNvPr id="705641" name="Rectangle 105"/>
          <p:cNvSpPr>
            <a:spLocks noChangeArrowheads="1"/>
          </p:cNvSpPr>
          <p:nvPr/>
        </p:nvSpPr>
        <p:spPr bwMode="auto">
          <a:xfrm>
            <a:off x="4657725" y="5297488"/>
            <a:ext cx="3802063" cy="129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200" i="0" dirty="0" smtClean="0">
                <a:latin typeface="Gill Sans MT" charset="0"/>
              </a:rPr>
              <a:t>demux</a:t>
            </a:r>
            <a:r>
              <a:rPr lang="en-US" altLang="ja-JP" sz="2200" i="0" dirty="0" smtClean="0">
                <a:latin typeface="Gill Sans MT" charset="0"/>
              </a:rPr>
              <a:t>ed </a:t>
            </a:r>
            <a:r>
              <a:rPr lang="en-US" altLang="ja-JP" sz="2200" i="0" dirty="0">
                <a:latin typeface="Gill Sans MT" charset="0"/>
              </a:rPr>
              <a:t>to DNS server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200" i="0" dirty="0">
                <a:latin typeface="Gill Sans MT" charset="0"/>
              </a:rPr>
              <a:t>DNS server replies to client with IP address of www.google.com </a:t>
            </a:r>
          </a:p>
        </p:txBody>
      </p:sp>
      <p:grpSp>
        <p:nvGrpSpPr>
          <p:cNvPr id="214032" name="Group 4"/>
          <p:cNvGrpSpPr>
            <a:grpSpLocks/>
          </p:cNvGrpSpPr>
          <p:nvPr/>
        </p:nvGrpSpPr>
        <p:grpSpPr bwMode="auto">
          <a:xfrm>
            <a:off x="5173663" y="2041525"/>
            <a:ext cx="757237" cy="379413"/>
            <a:chOff x="2466" y="2026"/>
            <a:chExt cx="477" cy="282"/>
          </a:xfrm>
        </p:grpSpPr>
        <p:sp>
          <p:nvSpPr>
            <p:cNvPr id="214170" name="Oval 5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latin typeface="Arial" charset="0"/>
              </a:endParaRPr>
            </a:p>
          </p:txBody>
        </p:sp>
        <p:sp>
          <p:nvSpPr>
            <p:cNvPr id="214171" name="Line 6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4172" name="Rectangle 7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latin typeface="Times New Roman" charset="0"/>
              </a:endParaRPr>
            </a:p>
          </p:txBody>
        </p:sp>
        <p:sp>
          <p:nvSpPr>
            <p:cNvPr id="214173" name="Oval 8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latin typeface="Arial" charset="0"/>
              </a:endParaRPr>
            </a:p>
          </p:txBody>
        </p:sp>
        <p:grpSp>
          <p:nvGrpSpPr>
            <p:cNvPr id="214174" name="Group 9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4181" name="Line 1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4182" name="Line 1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4183" name="Line 1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14175" name="Group 13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4178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4179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4180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14176" name="Line 17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4177" name="Line 18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14033" name="Group 19"/>
          <p:cNvGrpSpPr>
            <a:grpSpLocks/>
          </p:cNvGrpSpPr>
          <p:nvPr/>
        </p:nvGrpSpPr>
        <p:grpSpPr bwMode="auto">
          <a:xfrm>
            <a:off x="6538913" y="1787525"/>
            <a:ext cx="757237" cy="379413"/>
            <a:chOff x="2466" y="2026"/>
            <a:chExt cx="477" cy="282"/>
          </a:xfrm>
        </p:grpSpPr>
        <p:sp>
          <p:nvSpPr>
            <p:cNvPr id="214156" name="Oval 20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latin typeface="Arial" charset="0"/>
              </a:endParaRPr>
            </a:p>
          </p:txBody>
        </p:sp>
        <p:sp>
          <p:nvSpPr>
            <p:cNvPr id="214157" name="Line 21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4158" name="Rectangle 22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latin typeface="Times New Roman" charset="0"/>
              </a:endParaRPr>
            </a:p>
          </p:txBody>
        </p:sp>
        <p:sp>
          <p:nvSpPr>
            <p:cNvPr id="214159" name="Oval 23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latin typeface="Arial" charset="0"/>
              </a:endParaRPr>
            </a:p>
          </p:txBody>
        </p:sp>
        <p:grpSp>
          <p:nvGrpSpPr>
            <p:cNvPr id="214160" name="Group 24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4167" name="Line 2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4168" name="Line 2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4169" name="Line 2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14161" name="Group 28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4164" name="Line 2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4165" name="Line 3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4166" name="Line 3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14162" name="Line 32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4163" name="Line 33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14034" name="Text Box 34"/>
          <p:cNvSpPr txBox="1">
            <a:spLocks noChangeArrowheads="1"/>
          </p:cNvSpPr>
          <p:nvPr/>
        </p:nvSpPr>
        <p:spPr bwMode="auto">
          <a:xfrm>
            <a:off x="5335588" y="2511425"/>
            <a:ext cx="18113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Comcast network </a:t>
            </a:r>
          </a:p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68.80.0.0/13</a:t>
            </a:r>
          </a:p>
        </p:txBody>
      </p:sp>
      <p:grpSp>
        <p:nvGrpSpPr>
          <p:cNvPr id="214035" name="Group 69"/>
          <p:cNvGrpSpPr>
            <a:grpSpLocks/>
          </p:cNvGrpSpPr>
          <p:nvPr/>
        </p:nvGrpSpPr>
        <p:grpSpPr bwMode="auto">
          <a:xfrm>
            <a:off x="7196138" y="2703513"/>
            <a:ext cx="757237" cy="379412"/>
            <a:chOff x="2466" y="2026"/>
            <a:chExt cx="477" cy="282"/>
          </a:xfrm>
        </p:grpSpPr>
        <p:sp>
          <p:nvSpPr>
            <p:cNvPr id="214142" name="Oval 70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latin typeface="Arial" charset="0"/>
              </a:endParaRPr>
            </a:p>
          </p:txBody>
        </p:sp>
        <p:sp>
          <p:nvSpPr>
            <p:cNvPr id="214143" name="Line 71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4144" name="Rectangle 72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latin typeface="Times New Roman" charset="0"/>
              </a:endParaRPr>
            </a:p>
          </p:txBody>
        </p:sp>
        <p:sp>
          <p:nvSpPr>
            <p:cNvPr id="214145" name="Oval 73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latin typeface="Arial" charset="0"/>
              </a:endParaRPr>
            </a:p>
          </p:txBody>
        </p:sp>
        <p:grpSp>
          <p:nvGrpSpPr>
            <p:cNvPr id="214146" name="Group 74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4153" name="Line 7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4154" name="Line 7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4155" name="Line 7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14147" name="Group 78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4150" name="Line 7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4151" name="Line 8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4152" name="Line 8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14148" name="Line 82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4149" name="Line 83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14036" name="Line 93"/>
          <p:cNvSpPr>
            <a:spLocks noChangeShapeType="1"/>
          </p:cNvSpPr>
          <p:nvPr/>
        </p:nvSpPr>
        <p:spPr bwMode="auto">
          <a:xfrm flipH="1">
            <a:off x="6915150" y="1528763"/>
            <a:ext cx="260350" cy="258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14037" name="Text Box 139"/>
          <p:cNvSpPr txBox="1">
            <a:spLocks noChangeArrowheads="1"/>
          </p:cNvSpPr>
          <p:nvPr/>
        </p:nvSpPr>
        <p:spPr bwMode="auto">
          <a:xfrm>
            <a:off x="7367588" y="746125"/>
            <a:ext cx="12334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DNS server</a:t>
            </a:r>
          </a:p>
          <a:p>
            <a:pPr eaLnBrk="1" hangingPunct="1"/>
            <a:endParaRPr lang="en-US" sz="1600" i="0" dirty="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214038" name="Group 166"/>
          <p:cNvGrpSpPr>
            <a:grpSpLocks/>
          </p:cNvGrpSpPr>
          <p:nvPr/>
        </p:nvGrpSpPr>
        <p:grpSpPr bwMode="auto">
          <a:xfrm>
            <a:off x="3795713" y="2409825"/>
            <a:ext cx="1576387" cy="1287463"/>
            <a:chOff x="3228" y="1776"/>
            <a:chExt cx="252" cy="96"/>
          </a:xfrm>
        </p:grpSpPr>
        <p:sp>
          <p:nvSpPr>
            <p:cNvPr id="214140" name="Line 16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141" name="Line 16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4039" name="Group 167"/>
          <p:cNvGrpSpPr>
            <a:grpSpLocks/>
          </p:cNvGrpSpPr>
          <p:nvPr/>
        </p:nvGrpSpPr>
        <p:grpSpPr bwMode="auto">
          <a:xfrm flipH="1">
            <a:off x="5600700" y="2424113"/>
            <a:ext cx="400050" cy="152400"/>
            <a:chOff x="3228" y="1776"/>
            <a:chExt cx="252" cy="96"/>
          </a:xfrm>
        </p:grpSpPr>
        <p:sp>
          <p:nvSpPr>
            <p:cNvPr id="214138" name="Line 16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139" name="Line 16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4040" name="Group 170"/>
          <p:cNvGrpSpPr>
            <a:grpSpLocks/>
          </p:cNvGrpSpPr>
          <p:nvPr/>
        </p:nvGrpSpPr>
        <p:grpSpPr bwMode="auto">
          <a:xfrm flipH="1" flipV="1">
            <a:off x="5753100" y="1900238"/>
            <a:ext cx="400050" cy="152400"/>
            <a:chOff x="3228" y="1776"/>
            <a:chExt cx="252" cy="96"/>
          </a:xfrm>
        </p:grpSpPr>
        <p:sp>
          <p:nvSpPr>
            <p:cNvPr id="214136" name="Line 17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137" name="Line 17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4041" name="Group 173"/>
          <p:cNvGrpSpPr>
            <a:grpSpLocks/>
          </p:cNvGrpSpPr>
          <p:nvPr/>
        </p:nvGrpSpPr>
        <p:grpSpPr bwMode="auto">
          <a:xfrm flipH="1" flipV="1">
            <a:off x="7853363" y="2590800"/>
            <a:ext cx="400050" cy="152400"/>
            <a:chOff x="3228" y="1776"/>
            <a:chExt cx="252" cy="96"/>
          </a:xfrm>
        </p:grpSpPr>
        <p:sp>
          <p:nvSpPr>
            <p:cNvPr id="214134" name="Line 17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135" name="Line 17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4042" name="Group 176"/>
          <p:cNvGrpSpPr>
            <a:grpSpLocks/>
          </p:cNvGrpSpPr>
          <p:nvPr/>
        </p:nvGrpSpPr>
        <p:grpSpPr bwMode="auto">
          <a:xfrm flipV="1">
            <a:off x="7029450" y="2609850"/>
            <a:ext cx="295275" cy="114300"/>
            <a:chOff x="3228" y="1776"/>
            <a:chExt cx="252" cy="96"/>
          </a:xfrm>
        </p:grpSpPr>
        <p:sp>
          <p:nvSpPr>
            <p:cNvPr id="214132" name="Line 177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133" name="Line 178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4043" name="Group 179"/>
          <p:cNvGrpSpPr>
            <a:grpSpLocks/>
          </p:cNvGrpSpPr>
          <p:nvPr/>
        </p:nvGrpSpPr>
        <p:grpSpPr bwMode="auto">
          <a:xfrm rot="409689" flipH="1" flipV="1">
            <a:off x="7300913" y="1952625"/>
            <a:ext cx="452437" cy="57150"/>
            <a:chOff x="3228" y="1776"/>
            <a:chExt cx="252" cy="96"/>
          </a:xfrm>
        </p:grpSpPr>
        <p:sp>
          <p:nvSpPr>
            <p:cNvPr id="214130" name="Line 180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131" name="Line 181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4044" name="Group 182"/>
          <p:cNvGrpSpPr>
            <a:grpSpLocks/>
          </p:cNvGrpSpPr>
          <p:nvPr/>
        </p:nvGrpSpPr>
        <p:grpSpPr bwMode="auto">
          <a:xfrm>
            <a:off x="6443663" y="2157413"/>
            <a:ext cx="295275" cy="114300"/>
            <a:chOff x="3228" y="1776"/>
            <a:chExt cx="252" cy="96"/>
          </a:xfrm>
        </p:grpSpPr>
        <p:sp>
          <p:nvSpPr>
            <p:cNvPr id="214128" name="Line 183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129" name="Line 184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4045" name="Group 185"/>
          <p:cNvGrpSpPr>
            <a:grpSpLocks/>
          </p:cNvGrpSpPr>
          <p:nvPr/>
        </p:nvGrpSpPr>
        <p:grpSpPr bwMode="auto">
          <a:xfrm flipH="1">
            <a:off x="7081838" y="2157413"/>
            <a:ext cx="295275" cy="114300"/>
            <a:chOff x="3228" y="1776"/>
            <a:chExt cx="252" cy="96"/>
          </a:xfrm>
        </p:grpSpPr>
        <p:sp>
          <p:nvSpPr>
            <p:cNvPr id="214126" name="Line 186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127" name="Line 187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05723" name="Group 187"/>
          <p:cNvGrpSpPr>
            <a:grpSpLocks/>
          </p:cNvGrpSpPr>
          <p:nvPr/>
        </p:nvGrpSpPr>
        <p:grpSpPr bwMode="auto">
          <a:xfrm>
            <a:off x="5980113" y="438150"/>
            <a:ext cx="1316037" cy="1314450"/>
            <a:chOff x="931" y="1941"/>
            <a:chExt cx="829" cy="828"/>
          </a:xfrm>
        </p:grpSpPr>
        <p:sp>
          <p:nvSpPr>
            <p:cNvPr id="214118" name="Freeform 188"/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1 w 551"/>
                <a:gd name="T1" fmla="*/ 0 h 801"/>
                <a:gd name="T2" fmla="*/ 46 w 551"/>
                <a:gd name="T3" fmla="*/ 402 h 801"/>
                <a:gd name="T4" fmla="*/ 1 w 551"/>
                <a:gd name="T5" fmla="*/ 801 h 801"/>
                <a:gd name="T6" fmla="*/ 1 w 551"/>
                <a:gd name="T7" fmla="*/ 535 h 801"/>
                <a:gd name="T8" fmla="*/ 0 w 551"/>
                <a:gd name="T9" fmla="*/ 371 h 801"/>
                <a:gd name="T10" fmla="*/ 1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214119" name="Group 189"/>
            <p:cNvGrpSpPr>
              <a:grpSpLocks/>
            </p:cNvGrpSpPr>
            <p:nvPr/>
          </p:nvGrpSpPr>
          <p:grpSpPr bwMode="auto">
            <a:xfrm>
              <a:off x="931" y="1941"/>
              <a:ext cx="500" cy="828"/>
              <a:chOff x="569" y="2954"/>
              <a:chExt cx="500" cy="828"/>
            </a:xfrm>
          </p:grpSpPr>
          <p:sp>
            <p:nvSpPr>
              <p:cNvPr id="91241" name="Rectangle 190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242" name="Text Box 191"/>
              <p:cNvSpPr txBox="1">
                <a:spLocks noChangeArrowheads="1"/>
              </p:cNvSpPr>
              <p:nvPr/>
            </p:nvSpPr>
            <p:spPr bwMode="auto">
              <a:xfrm>
                <a:off x="639" y="2954"/>
                <a:ext cx="385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 smtClean="0">
                    <a:latin typeface="Arial" charset="0"/>
                    <a:cs typeface="+mn-cs"/>
                  </a:rPr>
                  <a:t>DNS</a:t>
                </a:r>
              </a:p>
              <a:p>
                <a:pPr algn="ctr">
                  <a:defRPr/>
                </a:pPr>
                <a:r>
                  <a:rPr lang="en-US" sz="1600" i="0" dirty="0" smtClean="0">
                    <a:latin typeface="Arial" charset="0"/>
                    <a:cs typeface="+mn-cs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 dirty="0" smtClean="0">
                    <a:latin typeface="Arial" charset="0"/>
                    <a:cs typeface="+mn-cs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 smtClean="0">
                    <a:latin typeface="Arial" charset="0"/>
                    <a:cs typeface="+mn-cs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 smtClean="0">
                    <a:latin typeface="Arial" charset="0"/>
                    <a:cs typeface="+mn-cs"/>
                  </a:rPr>
                  <a:t>Phy</a:t>
                </a:r>
              </a:p>
            </p:txBody>
          </p:sp>
          <p:sp>
            <p:nvSpPr>
              <p:cNvPr id="91243" name="Line 192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244" name="Line 193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245" name="Line 194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246" name="Line 195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705732" name="Group 196"/>
          <p:cNvGrpSpPr>
            <a:grpSpLocks/>
          </p:cNvGrpSpPr>
          <p:nvPr/>
        </p:nvGrpSpPr>
        <p:grpSpPr bwMode="auto">
          <a:xfrm>
            <a:off x="4881563" y="558800"/>
            <a:ext cx="1081087" cy="1217613"/>
            <a:chOff x="1404" y="3105"/>
            <a:chExt cx="681" cy="767"/>
          </a:xfrm>
        </p:grpSpPr>
        <p:grpSp>
          <p:nvGrpSpPr>
            <p:cNvPr id="214083" name="Group 197"/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214088" name="Group 198"/>
              <p:cNvGrpSpPr>
                <a:grpSpLocks/>
              </p:cNvGrpSpPr>
              <p:nvPr/>
            </p:nvGrpSpPr>
            <p:grpSpPr bwMode="auto">
              <a:xfrm>
                <a:off x="278" y="886"/>
                <a:ext cx="354" cy="154"/>
                <a:chOff x="740" y="3209"/>
                <a:chExt cx="354" cy="154"/>
              </a:xfrm>
            </p:grpSpPr>
            <p:grpSp>
              <p:nvGrpSpPr>
                <p:cNvPr id="214113" name="Group 199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290" cy="154"/>
                  <a:chOff x="844" y="3337"/>
                  <a:chExt cx="290" cy="154"/>
                </a:xfrm>
              </p:grpSpPr>
              <p:sp>
                <p:nvSpPr>
                  <p:cNvPr id="91237" name="Rectangle 200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91238" name="Text Box 2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 smtClean="0">
                        <a:solidFill>
                          <a:schemeClr val="bg1"/>
                        </a:solidFill>
                        <a:latin typeface="Arial" charset="0"/>
                        <a:cs typeface="+mn-cs"/>
                      </a:rPr>
                      <a:t>DNS</a:t>
                    </a:r>
                  </a:p>
                </p:txBody>
              </p:sp>
            </p:grpSp>
            <p:sp>
              <p:nvSpPr>
                <p:cNvPr id="91235" name="Rectangle 202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1236" name="Rectangle 203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214089" name="Group 204"/>
              <p:cNvGrpSpPr>
                <a:grpSpLocks/>
              </p:cNvGrpSpPr>
              <p:nvPr/>
            </p:nvGrpSpPr>
            <p:grpSpPr bwMode="auto">
              <a:xfrm>
                <a:off x="278" y="1034"/>
                <a:ext cx="354" cy="154"/>
                <a:chOff x="836" y="3305"/>
                <a:chExt cx="354" cy="154"/>
              </a:xfrm>
            </p:grpSpPr>
            <p:grpSp>
              <p:nvGrpSpPr>
                <p:cNvPr id="214107" name="Group 205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290" cy="154"/>
                  <a:chOff x="844" y="3337"/>
                  <a:chExt cx="290" cy="154"/>
                </a:xfrm>
              </p:grpSpPr>
              <p:sp>
                <p:nvSpPr>
                  <p:cNvPr id="91232" name="Rectangle 206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91233" name="Text Box 20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 smtClean="0">
                        <a:solidFill>
                          <a:schemeClr val="bg1"/>
                        </a:solidFill>
                        <a:latin typeface="Arial" charset="0"/>
                        <a:cs typeface="+mn-cs"/>
                      </a:rPr>
                      <a:t>DNS</a:t>
                    </a:r>
                  </a:p>
                </p:txBody>
              </p:sp>
            </p:grpSp>
            <p:grpSp>
              <p:nvGrpSpPr>
                <p:cNvPr id="214108" name="Group 208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1230" name="Rectangle 209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91231" name="Rectangle 210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</p:grpSp>
          <p:grpSp>
            <p:nvGrpSpPr>
              <p:cNvPr id="214090" name="Group 211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91226" name="Rectangle 212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1227" name="Rectangle 213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214091" name="Group 214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214092" name="Group 215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480" cy="154"/>
                  <a:chOff x="723" y="3453"/>
                  <a:chExt cx="480" cy="154"/>
                </a:xfrm>
              </p:grpSpPr>
              <p:grpSp>
                <p:nvGrpSpPr>
                  <p:cNvPr id="214096" name="Group 216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54" cy="154"/>
                    <a:chOff x="836" y="3305"/>
                    <a:chExt cx="354" cy="154"/>
                  </a:xfrm>
                </p:grpSpPr>
                <p:grpSp>
                  <p:nvGrpSpPr>
                    <p:cNvPr id="214099" name="Group 21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290" cy="154"/>
                      <a:chOff x="844" y="3337"/>
                      <a:chExt cx="290" cy="154"/>
                    </a:xfrm>
                  </p:grpSpPr>
                  <p:sp>
                    <p:nvSpPr>
                      <p:cNvPr id="91224" name="Rectangle 21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cs typeface="+mn-cs"/>
                        </a:endParaRPr>
                      </a:p>
                    </p:txBody>
                  </p:sp>
                  <p:sp>
                    <p:nvSpPr>
                      <p:cNvPr id="91225" name="Text Box 219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285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defRPr/>
                        </a:pPr>
                        <a:r>
                          <a:rPr lang="en-US" sz="1000" i="0" dirty="0" smtClean="0">
                            <a:solidFill>
                              <a:schemeClr val="bg1"/>
                            </a:solidFill>
                            <a:latin typeface="Arial" charset="0"/>
                            <a:cs typeface="+mn-cs"/>
                          </a:rPr>
                          <a:t>DNS</a:t>
                        </a:r>
                      </a:p>
                    </p:txBody>
                  </p:sp>
                </p:grpSp>
                <p:grpSp>
                  <p:nvGrpSpPr>
                    <p:cNvPr id="214100" name="Group 22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91222" name="Rectangle 22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cs typeface="+mn-cs"/>
                        </a:endParaRPr>
                      </a:p>
                    </p:txBody>
                  </p:sp>
                  <p:sp>
                    <p:nvSpPr>
                      <p:cNvPr id="91223" name="Rectangle 22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cs typeface="+mn-cs"/>
                        </a:endParaRPr>
                      </a:p>
                    </p:txBody>
                  </p:sp>
                </p:grpSp>
              </p:grpSp>
              <p:sp>
                <p:nvSpPr>
                  <p:cNvPr id="91218" name="Rectangle 223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91219" name="Rectangle 224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sp>
              <p:nvSpPr>
                <p:cNvPr id="91214" name="Rectangle 225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1215" name="Rectangle 226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1216" name="Rectangle 227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sp>
          <p:nvSpPr>
            <p:cNvPr id="91205" name="AutoShape 228"/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214085" name="Group 229"/>
            <p:cNvGrpSpPr>
              <a:grpSpLocks/>
            </p:cNvGrpSpPr>
            <p:nvPr/>
          </p:nvGrpSpPr>
          <p:grpSpPr bwMode="auto">
            <a:xfrm>
              <a:off x="1695" y="3227"/>
              <a:ext cx="290" cy="154"/>
              <a:chOff x="844" y="3337"/>
              <a:chExt cx="290" cy="154"/>
            </a:xfrm>
          </p:grpSpPr>
          <p:sp>
            <p:nvSpPr>
              <p:cNvPr id="91207" name="Rectangle 230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208" name="Text Box 231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 smtClean="0">
                    <a:solidFill>
                      <a:schemeClr val="bg1"/>
                    </a:solidFill>
                    <a:latin typeface="Arial" charset="0"/>
                    <a:cs typeface="+mn-cs"/>
                  </a:rPr>
                  <a:t>DNS</a:t>
                </a:r>
              </a:p>
            </p:txBody>
          </p:sp>
        </p:grpSp>
      </p:grpSp>
      <p:grpSp>
        <p:nvGrpSpPr>
          <p:cNvPr id="214048" name="Group 248"/>
          <p:cNvGrpSpPr>
            <a:grpSpLocks/>
          </p:cNvGrpSpPr>
          <p:nvPr/>
        </p:nvGrpSpPr>
        <p:grpSpPr bwMode="auto">
          <a:xfrm>
            <a:off x="7150100" y="963613"/>
            <a:ext cx="373063" cy="687387"/>
            <a:chOff x="4140" y="429"/>
            <a:chExt cx="1425" cy="2396"/>
          </a:xfrm>
        </p:grpSpPr>
        <p:sp>
          <p:nvSpPr>
            <p:cNvPr id="214051" name="Freeform 1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73" name="Rectangle 149"/>
            <p:cNvSpPr>
              <a:spLocks noChangeArrowheads="1"/>
            </p:cNvSpPr>
            <p:nvPr/>
          </p:nvSpPr>
          <p:spPr bwMode="auto">
            <a:xfrm>
              <a:off x="4207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14053" name="Freeform 1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054" name="Freeform 1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76" name="Rectangle 152"/>
            <p:cNvSpPr>
              <a:spLocks noChangeArrowheads="1"/>
            </p:cNvSpPr>
            <p:nvPr/>
          </p:nvSpPr>
          <p:spPr bwMode="auto">
            <a:xfrm>
              <a:off x="4213" y="695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214056" name="Group 1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1202" name="AutoShape 154"/>
              <p:cNvSpPr>
                <a:spLocks noChangeArrowheads="1"/>
              </p:cNvSpPr>
              <p:nvPr/>
            </p:nvSpPr>
            <p:spPr bwMode="auto">
              <a:xfrm>
                <a:off x="611" y="2567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203" name="AutoShape 155"/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6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91178" name="Rectangle 156"/>
            <p:cNvSpPr>
              <a:spLocks noChangeArrowheads="1"/>
            </p:cNvSpPr>
            <p:nvPr/>
          </p:nvSpPr>
          <p:spPr bwMode="auto">
            <a:xfrm>
              <a:off x="4225" y="1021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214058" name="Group 1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1200" name="AutoShape 158"/>
              <p:cNvSpPr>
                <a:spLocks noChangeArrowheads="1"/>
              </p:cNvSpPr>
              <p:nvPr/>
            </p:nvSpPr>
            <p:spPr bwMode="auto">
              <a:xfrm>
                <a:off x="613" y="2567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201" name="AutoShape 159"/>
              <p:cNvSpPr>
                <a:spLocks noChangeArrowheads="1"/>
              </p:cNvSpPr>
              <p:nvPr/>
            </p:nvSpPr>
            <p:spPr bwMode="auto">
              <a:xfrm>
                <a:off x="628" y="2585"/>
                <a:ext cx="696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91180" name="Rectangle 160"/>
            <p:cNvSpPr>
              <a:spLocks noChangeArrowheads="1"/>
            </p:cNvSpPr>
            <p:nvPr/>
          </p:nvSpPr>
          <p:spPr bwMode="auto">
            <a:xfrm>
              <a:off x="4219" y="1359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1181" name="Rectangle 161"/>
            <p:cNvSpPr>
              <a:spLocks noChangeArrowheads="1"/>
            </p:cNvSpPr>
            <p:nvPr/>
          </p:nvSpPr>
          <p:spPr bwMode="auto">
            <a:xfrm>
              <a:off x="4231" y="1657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214061" name="Group 1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1198" name="AutoShape 163"/>
              <p:cNvSpPr>
                <a:spLocks noChangeArrowheads="1"/>
              </p:cNvSpPr>
              <p:nvPr/>
            </p:nvSpPr>
            <p:spPr bwMode="auto">
              <a:xfrm>
                <a:off x="613" y="2586"/>
                <a:ext cx="725" cy="12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199" name="AutoShape 164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5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214062" name="Freeform 1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214063" name="Group 1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1196" name="AutoShape 167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5" cy="13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197" name="AutoShape 168"/>
              <p:cNvSpPr>
                <a:spLocks noChangeArrowheads="1"/>
              </p:cNvSpPr>
              <p:nvPr/>
            </p:nvSpPr>
            <p:spPr bwMode="auto">
              <a:xfrm>
                <a:off x="631" y="2583"/>
                <a:ext cx="695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91185" name="Rectangle 169"/>
            <p:cNvSpPr>
              <a:spLocks noChangeArrowheads="1"/>
            </p:cNvSpPr>
            <p:nvPr/>
          </p:nvSpPr>
          <p:spPr bwMode="auto">
            <a:xfrm>
              <a:off x="5250" y="429"/>
              <a:ext cx="67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14065" name="Freeform 1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066" name="Freeform 1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88" name="Oval 172"/>
            <p:cNvSpPr>
              <a:spLocks noChangeArrowheads="1"/>
            </p:cNvSpPr>
            <p:nvPr/>
          </p:nvSpPr>
          <p:spPr bwMode="auto">
            <a:xfrm>
              <a:off x="5516" y="2609"/>
              <a:ext cx="49" cy="1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14068" name="Freeform 1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90" name="AutoShape 174"/>
            <p:cNvSpPr>
              <a:spLocks noChangeArrowheads="1"/>
            </p:cNvSpPr>
            <p:nvPr/>
          </p:nvSpPr>
          <p:spPr bwMode="auto">
            <a:xfrm>
              <a:off x="4140" y="2676"/>
              <a:ext cx="1201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1191" name="AutoShape 175"/>
            <p:cNvSpPr>
              <a:spLocks noChangeArrowheads="1"/>
            </p:cNvSpPr>
            <p:nvPr/>
          </p:nvSpPr>
          <p:spPr bwMode="auto">
            <a:xfrm>
              <a:off x="4207" y="2709"/>
              <a:ext cx="1067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1192" name="Oval 176"/>
            <p:cNvSpPr>
              <a:spLocks noChangeArrowheads="1"/>
            </p:cNvSpPr>
            <p:nvPr/>
          </p:nvSpPr>
          <p:spPr bwMode="auto">
            <a:xfrm>
              <a:off x="4310" y="2382"/>
              <a:ext cx="158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1193" name="Oval 177"/>
            <p:cNvSpPr>
              <a:spLocks noChangeArrowheads="1"/>
            </p:cNvSpPr>
            <p:nvPr/>
          </p:nvSpPr>
          <p:spPr bwMode="auto">
            <a:xfrm>
              <a:off x="4486" y="2382"/>
              <a:ext cx="158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+mn-cs"/>
              </a:endParaRPr>
            </a:p>
          </p:txBody>
        </p:sp>
        <p:sp>
          <p:nvSpPr>
            <p:cNvPr id="91194" name="Oval 178"/>
            <p:cNvSpPr>
              <a:spLocks noChangeArrowheads="1"/>
            </p:cNvSpPr>
            <p:nvPr/>
          </p:nvSpPr>
          <p:spPr bwMode="auto">
            <a:xfrm>
              <a:off x="4661" y="2382"/>
              <a:ext cx="158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1195" name="Rectangle 179"/>
            <p:cNvSpPr>
              <a:spLocks noChangeArrowheads="1"/>
            </p:cNvSpPr>
            <p:nvPr/>
          </p:nvSpPr>
          <p:spPr bwMode="auto">
            <a:xfrm>
              <a:off x="5062" y="1835"/>
              <a:ext cx="85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91170" name="Rectangle 3"/>
          <p:cNvSpPr>
            <a:spLocks noGrp="1" noChangeArrowheads="1"/>
          </p:cNvSpPr>
          <p:nvPr>
            <p:ph type="title"/>
          </p:nvPr>
        </p:nvSpPr>
        <p:spPr>
          <a:xfrm>
            <a:off x="246063" y="-39688"/>
            <a:ext cx="8034337" cy="1003301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latin typeface="Gill Sans MT" charset="0"/>
                <a:cs typeface="+mj-cs"/>
              </a:rPr>
              <a:t>A day in the life… using DNS</a:t>
            </a:r>
          </a:p>
        </p:txBody>
      </p:sp>
      <p:pic>
        <p:nvPicPr>
          <p:cNvPr id="214050" name="Picture 21" descr="underline_base"/>
          <p:cNvPicPr>
            <a:picLocks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38" y="631825"/>
            <a:ext cx="5027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Clr>
                <a:srgbClr val="000090"/>
              </a:buClr>
            </a:pPr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>
                <a:buClr>
                  <a:srgbClr val="000090"/>
                </a:buClr>
              </a:pPr>
              <a:t>87</a:t>
            </a:fld>
            <a:endParaRPr lang="en-US" sz="1200" dirty="0">
              <a:latin typeface="Tahoma" charset="0"/>
            </a:endParaRPr>
          </a:p>
        </p:txBody>
      </p:sp>
      <p:sp>
        <p:nvSpPr>
          <p:cNvPr id="27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buClr>
                <a:srgbClr val="000090"/>
              </a:buClr>
            </a:pP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77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726 0.14666 L 0.29844 0.14527 L 0.46528 -0.03516 L 0.46406 -0.16678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7056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92" y="-1568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05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000"/>
                                        <p:tgtEl>
                                          <p:spTgt spid="705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640" grpId="0"/>
      <p:bldP spid="705641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41" name="Group 231"/>
          <p:cNvGrpSpPr>
            <a:grpSpLocks/>
          </p:cNvGrpSpPr>
          <p:nvPr/>
        </p:nvGrpSpPr>
        <p:grpSpPr bwMode="auto">
          <a:xfrm>
            <a:off x="773113" y="1273175"/>
            <a:ext cx="3554412" cy="3067050"/>
            <a:chOff x="773113" y="1273175"/>
            <a:chExt cx="3554412" cy="3066395"/>
          </a:xfrm>
        </p:grpSpPr>
        <p:sp>
          <p:nvSpPr>
            <p:cNvPr id="215267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5268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269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270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271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93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router</a:t>
              </a:r>
            </a:p>
            <a:p>
              <a:pPr>
                <a:defRPr/>
              </a:pPr>
              <a:r>
                <a:rPr lang="en-US" sz="140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(runs DHCP)</a:t>
              </a:r>
            </a:p>
          </p:txBody>
        </p:sp>
        <p:grpSp>
          <p:nvGrpSpPr>
            <p:cNvPr id="215273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215325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5326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92395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241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242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243" name="Rectangle 43"/>
            <p:cNvSpPr>
              <a:spLocks noChangeArrowheads="1"/>
            </p:cNvSpPr>
            <p:nvPr/>
          </p:nvSpPr>
          <p:spPr bwMode="auto">
            <a:xfrm rot="162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215278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215293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415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5295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5296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418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5298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92444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2445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2420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5300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92442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2443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2422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423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5303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92440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2441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215304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215305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92438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2439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2427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5307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5308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430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5310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432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433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434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435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solidFill>
                    <a:srgbClr val="FF0000"/>
                  </a:solidFill>
                  <a:cs typeface="+mn-cs"/>
                </a:endParaRPr>
              </a:p>
            </p:txBody>
          </p:sp>
          <p:sp>
            <p:nvSpPr>
              <p:cNvPr id="92436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437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5279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92401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402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2403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2404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i="0" dirty="0">
                  <a:solidFill>
                    <a:srgbClr val="000000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92405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5285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92411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2412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2413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215286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92408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2409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2410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</p:grpSp>
      <p:sp>
        <p:nvSpPr>
          <p:cNvPr id="215044" name="Freeform 293"/>
          <p:cNvSpPr>
            <a:spLocks/>
          </p:cNvSpPr>
          <p:nvPr/>
        </p:nvSpPr>
        <p:spPr bwMode="auto">
          <a:xfrm>
            <a:off x="322263" y="4619625"/>
            <a:ext cx="3963987" cy="1716088"/>
          </a:xfrm>
          <a:custGeom>
            <a:avLst/>
            <a:gdLst>
              <a:gd name="T0" fmla="*/ 2147483647 w 2497"/>
              <a:gd name="T1" fmla="*/ 2147483647 h 1081"/>
              <a:gd name="T2" fmla="*/ 2147483647 w 2497"/>
              <a:gd name="T3" fmla="*/ 2147483647 h 1081"/>
              <a:gd name="T4" fmla="*/ 2147483647 w 2497"/>
              <a:gd name="T5" fmla="*/ 2147483647 h 1081"/>
              <a:gd name="T6" fmla="*/ 2147483647 w 2497"/>
              <a:gd name="T7" fmla="*/ 2147483647 h 1081"/>
              <a:gd name="T8" fmla="*/ 2147483647 w 2497"/>
              <a:gd name="T9" fmla="*/ 2147483647 h 1081"/>
              <a:gd name="T10" fmla="*/ 2147483647 w 2497"/>
              <a:gd name="T11" fmla="*/ 2147483647 h 1081"/>
              <a:gd name="T12" fmla="*/ 2147483647 w 2497"/>
              <a:gd name="T13" fmla="*/ 2147483647 h 1081"/>
              <a:gd name="T14" fmla="*/ 2147483647 w 2497"/>
              <a:gd name="T15" fmla="*/ 2147483647 h 1081"/>
              <a:gd name="T16" fmla="*/ 2147483647 w 2497"/>
              <a:gd name="T17" fmla="*/ 2147483647 h 1081"/>
              <a:gd name="T18" fmla="*/ 2147483647 w 2497"/>
              <a:gd name="T19" fmla="*/ 2147483647 h 1081"/>
              <a:gd name="T20" fmla="*/ 2147483647 w 2497"/>
              <a:gd name="T21" fmla="*/ 2147483647 h 1081"/>
              <a:gd name="T22" fmla="*/ 2147483647 w 2497"/>
              <a:gd name="T23" fmla="*/ 2147483647 h 1081"/>
              <a:gd name="T24" fmla="*/ 2147483647 w 2497"/>
              <a:gd name="T25" fmla="*/ 2147483647 h 1081"/>
              <a:gd name="T26" fmla="*/ 2147483647 w 2497"/>
              <a:gd name="T27" fmla="*/ 2147483647 h 1081"/>
              <a:gd name="T28" fmla="*/ 2147483647 w 2497"/>
              <a:gd name="T29" fmla="*/ 2147483647 h 1081"/>
              <a:gd name="T30" fmla="*/ 2147483647 w 2497"/>
              <a:gd name="T31" fmla="*/ 2147483647 h 108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497" h="1081">
                <a:moveTo>
                  <a:pt x="475" y="274"/>
                </a:moveTo>
                <a:cubicBezTo>
                  <a:pt x="381" y="316"/>
                  <a:pt x="280" y="389"/>
                  <a:pt x="204" y="437"/>
                </a:cubicBezTo>
                <a:cubicBezTo>
                  <a:pt x="128" y="485"/>
                  <a:pt x="42" y="503"/>
                  <a:pt x="21" y="559"/>
                </a:cubicBezTo>
                <a:cubicBezTo>
                  <a:pt x="0" y="615"/>
                  <a:pt x="56" y="734"/>
                  <a:pt x="75" y="776"/>
                </a:cubicBezTo>
                <a:cubicBezTo>
                  <a:pt x="94" y="818"/>
                  <a:pt x="116" y="789"/>
                  <a:pt x="136" y="810"/>
                </a:cubicBezTo>
                <a:cubicBezTo>
                  <a:pt x="156" y="831"/>
                  <a:pt x="167" y="876"/>
                  <a:pt x="197" y="905"/>
                </a:cubicBezTo>
                <a:cubicBezTo>
                  <a:pt x="227" y="934"/>
                  <a:pt x="231" y="970"/>
                  <a:pt x="319" y="986"/>
                </a:cubicBezTo>
                <a:cubicBezTo>
                  <a:pt x="407" y="1002"/>
                  <a:pt x="554" y="1003"/>
                  <a:pt x="726" y="1000"/>
                </a:cubicBezTo>
                <a:cubicBezTo>
                  <a:pt x="898" y="997"/>
                  <a:pt x="1146" y="961"/>
                  <a:pt x="1349" y="966"/>
                </a:cubicBezTo>
                <a:cubicBezTo>
                  <a:pt x="1552" y="971"/>
                  <a:pt x="1785" y="1028"/>
                  <a:pt x="1945" y="1033"/>
                </a:cubicBezTo>
                <a:cubicBezTo>
                  <a:pt x="2105" y="1038"/>
                  <a:pt x="2225" y="1081"/>
                  <a:pt x="2311" y="993"/>
                </a:cubicBezTo>
                <a:cubicBezTo>
                  <a:pt x="2397" y="905"/>
                  <a:pt x="2497" y="662"/>
                  <a:pt x="2460" y="506"/>
                </a:cubicBezTo>
                <a:cubicBezTo>
                  <a:pt x="2423" y="350"/>
                  <a:pt x="2280" y="116"/>
                  <a:pt x="2088" y="58"/>
                </a:cubicBezTo>
                <a:cubicBezTo>
                  <a:pt x="1896" y="0"/>
                  <a:pt x="1528" y="138"/>
                  <a:pt x="1308" y="159"/>
                </a:cubicBezTo>
                <a:cubicBezTo>
                  <a:pt x="1088" y="180"/>
                  <a:pt x="906" y="167"/>
                  <a:pt x="766" y="186"/>
                </a:cubicBezTo>
                <a:cubicBezTo>
                  <a:pt x="626" y="205"/>
                  <a:pt x="569" y="232"/>
                  <a:pt x="475" y="274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215045" name="Freeform 292"/>
          <p:cNvSpPr>
            <a:spLocks/>
          </p:cNvSpPr>
          <p:nvPr/>
        </p:nvSpPr>
        <p:spPr bwMode="auto">
          <a:xfrm>
            <a:off x="4751388" y="871538"/>
            <a:ext cx="1919287" cy="2227262"/>
          </a:xfrm>
          <a:custGeom>
            <a:avLst/>
            <a:gdLst>
              <a:gd name="T0" fmla="*/ 2147483647 w 1209"/>
              <a:gd name="T1" fmla="*/ 2147483647 h 1403"/>
              <a:gd name="T2" fmla="*/ 2147483647 w 1209"/>
              <a:gd name="T3" fmla="*/ 2147483647 h 1403"/>
              <a:gd name="T4" fmla="*/ 2147483647 w 1209"/>
              <a:gd name="T5" fmla="*/ 2147483647 h 1403"/>
              <a:gd name="T6" fmla="*/ 2147483647 w 1209"/>
              <a:gd name="T7" fmla="*/ 2147483647 h 1403"/>
              <a:gd name="T8" fmla="*/ 2147483647 w 1209"/>
              <a:gd name="T9" fmla="*/ 2147483647 h 1403"/>
              <a:gd name="T10" fmla="*/ 2147483647 w 1209"/>
              <a:gd name="T11" fmla="*/ 2147483647 h 1403"/>
              <a:gd name="T12" fmla="*/ 2147483647 w 1209"/>
              <a:gd name="T13" fmla="*/ 2147483647 h 1403"/>
              <a:gd name="T14" fmla="*/ 2147483647 w 1209"/>
              <a:gd name="T15" fmla="*/ 2147483647 h 1403"/>
              <a:gd name="T16" fmla="*/ 2147483647 w 1209"/>
              <a:gd name="T17" fmla="*/ 2147483647 h 1403"/>
              <a:gd name="T18" fmla="*/ 2147483647 w 1209"/>
              <a:gd name="T19" fmla="*/ 2147483647 h 1403"/>
              <a:gd name="T20" fmla="*/ 2147483647 w 1209"/>
              <a:gd name="T21" fmla="*/ 2147483647 h 1403"/>
              <a:gd name="T22" fmla="*/ 2147483647 w 1209"/>
              <a:gd name="T23" fmla="*/ 2147483647 h 140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09" h="1403">
                <a:moveTo>
                  <a:pt x="84" y="528"/>
                </a:moveTo>
                <a:cubicBezTo>
                  <a:pt x="51" y="600"/>
                  <a:pt x="28" y="643"/>
                  <a:pt x="16" y="705"/>
                </a:cubicBezTo>
                <a:cubicBezTo>
                  <a:pt x="4" y="767"/>
                  <a:pt x="0" y="845"/>
                  <a:pt x="9" y="901"/>
                </a:cubicBezTo>
                <a:cubicBezTo>
                  <a:pt x="18" y="957"/>
                  <a:pt x="44" y="983"/>
                  <a:pt x="70" y="1043"/>
                </a:cubicBezTo>
                <a:cubicBezTo>
                  <a:pt x="96" y="1103"/>
                  <a:pt x="130" y="1210"/>
                  <a:pt x="165" y="1260"/>
                </a:cubicBezTo>
                <a:cubicBezTo>
                  <a:pt x="200" y="1310"/>
                  <a:pt x="223" y="1324"/>
                  <a:pt x="280" y="1342"/>
                </a:cubicBezTo>
                <a:cubicBezTo>
                  <a:pt x="337" y="1360"/>
                  <a:pt x="393" y="1368"/>
                  <a:pt x="510" y="1369"/>
                </a:cubicBezTo>
                <a:cubicBezTo>
                  <a:pt x="627" y="1370"/>
                  <a:pt x="775" y="1403"/>
                  <a:pt x="985" y="1348"/>
                </a:cubicBezTo>
                <a:cubicBezTo>
                  <a:pt x="1195" y="1293"/>
                  <a:pt x="1209" y="54"/>
                  <a:pt x="985" y="27"/>
                </a:cubicBezTo>
                <a:cubicBezTo>
                  <a:pt x="761" y="0"/>
                  <a:pt x="606" y="115"/>
                  <a:pt x="477" y="156"/>
                </a:cubicBezTo>
                <a:cubicBezTo>
                  <a:pt x="348" y="197"/>
                  <a:pt x="280" y="207"/>
                  <a:pt x="212" y="271"/>
                </a:cubicBezTo>
                <a:cubicBezTo>
                  <a:pt x="144" y="335"/>
                  <a:pt x="117" y="456"/>
                  <a:pt x="84" y="528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92167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693150" cy="942975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latin typeface="Gill Sans MT" charset="0"/>
                <a:cs typeface="+mj-cs"/>
              </a:rPr>
              <a:t>A day in the life…TCP connection carrying HTTP</a:t>
            </a:r>
          </a:p>
        </p:txBody>
      </p:sp>
      <p:grpSp>
        <p:nvGrpSpPr>
          <p:cNvPr id="706603" name="Group 43"/>
          <p:cNvGrpSpPr>
            <a:grpSpLocks/>
          </p:cNvGrpSpPr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215259" name="Freeform 44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215260" name="Group 45"/>
            <p:cNvGrpSpPr>
              <a:grpSpLocks/>
            </p:cNvGrpSpPr>
            <p:nvPr/>
          </p:nvGrpSpPr>
          <p:grpSpPr bwMode="auto">
            <a:xfrm>
              <a:off x="651" y="681"/>
              <a:ext cx="500" cy="828"/>
              <a:chOff x="569" y="2954"/>
              <a:chExt cx="500" cy="828"/>
            </a:xfrm>
          </p:grpSpPr>
          <p:sp>
            <p:nvSpPr>
              <p:cNvPr id="92382" name="Rectangle 46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83" name="Text Box 47"/>
              <p:cNvSpPr txBox="1">
                <a:spLocks noChangeArrowheads="1"/>
              </p:cNvSpPr>
              <p:nvPr/>
            </p:nvSpPr>
            <p:spPr bwMode="auto">
              <a:xfrm>
                <a:off x="607" y="2954"/>
                <a:ext cx="449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HTTP</a:t>
                </a:r>
              </a:p>
              <a:p>
                <a:pPr algn="ctr">
                  <a:defRPr/>
                </a:pPr>
                <a:r>
                  <a:rPr lang="en-US" sz="16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TCP</a:t>
                </a:r>
              </a:p>
              <a:p>
                <a:pPr algn="ctr">
                  <a:defRPr/>
                </a:pPr>
                <a:r>
                  <a:rPr lang="en-US" sz="16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Phy</a:t>
                </a:r>
              </a:p>
            </p:txBody>
          </p:sp>
          <p:sp>
            <p:nvSpPr>
              <p:cNvPr id="92384" name="Line 48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2385" name="Line 49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2386" name="Line 50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2387" name="Line 51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706885" name="Group 325"/>
          <p:cNvGrpSpPr>
            <a:grpSpLocks/>
          </p:cNvGrpSpPr>
          <p:nvPr/>
        </p:nvGrpSpPr>
        <p:grpSpPr bwMode="auto">
          <a:xfrm>
            <a:off x="442913" y="1054100"/>
            <a:ext cx="515937" cy="333375"/>
            <a:chOff x="328" y="678"/>
            <a:chExt cx="325" cy="210"/>
          </a:xfrm>
        </p:grpSpPr>
        <p:grpSp>
          <p:nvGrpSpPr>
            <p:cNvPr id="215255" name="Group 52"/>
            <p:cNvGrpSpPr>
              <a:grpSpLocks/>
            </p:cNvGrpSpPr>
            <p:nvPr/>
          </p:nvGrpSpPr>
          <p:grpSpPr bwMode="auto">
            <a:xfrm>
              <a:off x="328" y="693"/>
              <a:ext cx="325" cy="154"/>
              <a:chOff x="844" y="3337"/>
              <a:chExt cx="325" cy="154"/>
            </a:xfrm>
          </p:grpSpPr>
          <p:sp>
            <p:nvSpPr>
              <p:cNvPr id="92378" name="Rectangle 53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79" name="Text Box 54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 smtClean="0">
                    <a:solidFill>
                      <a:srgbClr val="FFFFFF"/>
                    </a:solidFill>
                    <a:latin typeface="Arial" charset="0"/>
                    <a:cs typeface="+mn-cs"/>
                  </a:rPr>
                  <a:t>HTTP</a:t>
                </a:r>
              </a:p>
            </p:txBody>
          </p:sp>
        </p:grpSp>
        <p:sp>
          <p:nvSpPr>
            <p:cNvPr id="92377" name="AutoShape 85"/>
            <p:cNvSpPr>
              <a:spLocks noChangeArrowheads="1"/>
            </p:cNvSpPr>
            <p:nvPr/>
          </p:nvSpPr>
          <p:spPr bwMode="auto">
            <a:xfrm>
              <a:off x="396" y="678"/>
              <a:ext cx="240" cy="210"/>
            </a:xfrm>
            <a:prstGeom prst="downArrow">
              <a:avLst>
                <a:gd name="adj1" fmla="val 49167"/>
                <a:gd name="adj2" fmla="val 24292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sp>
        <p:nvSpPr>
          <p:cNvPr id="706660" name="Rectangle 100"/>
          <p:cNvSpPr>
            <a:spLocks noChangeArrowheads="1"/>
          </p:cNvSpPr>
          <p:nvPr/>
        </p:nvSpPr>
        <p:spPr bwMode="auto">
          <a:xfrm>
            <a:off x="5208588" y="3168650"/>
            <a:ext cx="3441700" cy="95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to send HTTP request, client first opens </a:t>
            </a:r>
            <a:r>
              <a:rPr lang="en-US" sz="2000" dirty="0">
                <a:solidFill>
                  <a:srgbClr val="C00000"/>
                </a:solidFill>
                <a:latin typeface="Gill Sans MT" charset="0"/>
                <a:cs typeface="+mn-cs"/>
              </a:rPr>
              <a:t>TCP socket</a:t>
            </a: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 to web </a:t>
            </a:r>
            <a:r>
              <a:rPr lang="en-US" sz="2000" i="0" dirty="0" smtClean="0">
                <a:solidFill>
                  <a:srgbClr val="000000"/>
                </a:solidFill>
                <a:latin typeface="Gill Sans MT" charset="0"/>
                <a:cs typeface="+mn-cs"/>
              </a:rPr>
              <a:t>server</a:t>
            </a:r>
            <a:endParaRPr lang="en-US" sz="2000" i="0" dirty="0">
              <a:solidFill>
                <a:srgbClr val="000000"/>
              </a:solidFill>
              <a:latin typeface="Gill Sans MT" charset="0"/>
              <a:cs typeface="+mn-cs"/>
            </a:endParaRPr>
          </a:p>
        </p:txBody>
      </p:sp>
      <p:sp>
        <p:nvSpPr>
          <p:cNvPr id="706661" name="Rectangle 101"/>
          <p:cNvSpPr>
            <a:spLocks noChangeArrowheads="1"/>
          </p:cNvSpPr>
          <p:nvPr/>
        </p:nvSpPr>
        <p:spPr bwMode="auto">
          <a:xfrm>
            <a:off x="5186363" y="4054475"/>
            <a:ext cx="3778250" cy="985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TCP </a:t>
            </a:r>
            <a:r>
              <a:rPr lang="en-US" sz="2000" dirty="0">
                <a:solidFill>
                  <a:srgbClr val="C00000"/>
                </a:solidFill>
                <a:latin typeface="Gill Sans MT" charset="0"/>
                <a:cs typeface="+mn-cs"/>
              </a:rPr>
              <a:t>SYN segment</a:t>
            </a:r>
            <a:r>
              <a:rPr lang="en-US" sz="2000" i="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(step 1 in 3-way handshake) </a:t>
            </a:r>
            <a:r>
              <a:rPr lang="en-US" sz="2000" dirty="0">
                <a:solidFill>
                  <a:srgbClr val="000000"/>
                </a:solidFill>
                <a:latin typeface="Gill Sans MT" charset="0"/>
                <a:cs typeface="+mn-cs"/>
              </a:rPr>
              <a:t>inter-domain routed</a:t>
            </a: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 to web server</a:t>
            </a:r>
          </a:p>
        </p:txBody>
      </p:sp>
      <p:sp>
        <p:nvSpPr>
          <p:cNvPr id="706662" name="Rectangle 102"/>
          <p:cNvSpPr>
            <a:spLocks noChangeArrowheads="1"/>
          </p:cNvSpPr>
          <p:nvPr/>
        </p:nvSpPr>
        <p:spPr bwMode="auto">
          <a:xfrm>
            <a:off x="5189538" y="5892800"/>
            <a:ext cx="3827462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TCP </a:t>
            </a:r>
            <a:r>
              <a:rPr lang="en-US" sz="2000" dirty="0">
                <a:solidFill>
                  <a:srgbClr val="C00000"/>
                </a:solidFill>
                <a:latin typeface="Gill Sans MT" charset="0"/>
                <a:cs typeface="+mn-cs"/>
              </a:rPr>
              <a:t>connection </a:t>
            </a:r>
            <a:r>
              <a:rPr lang="en-US" sz="2000" dirty="0" smtClean="0">
                <a:solidFill>
                  <a:srgbClr val="C00000"/>
                </a:solidFill>
                <a:latin typeface="Gill Sans MT" charset="0"/>
                <a:cs typeface="+mn-cs"/>
              </a:rPr>
              <a:t>established (for client!)</a:t>
            </a:r>
            <a:endParaRPr lang="en-US" sz="2000" dirty="0">
              <a:solidFill>
                <a:srgbClr val="C00000"/>
              </a:solidFill>
              <a:latin typeface="Gill Sans MT" charset="0"/>
              <a:cs typeface="+mn-cs"/>
            </a:endParaRPr>
          </a:p>
        </p:txBody>
      </p:sp>
      <p:grpSp>
        <p:nvGrpSpPr>
          <p:cNvPr id="215052" name="Group 166"/>
          <p:cNvGrpSpPr>
            <a:grpSpLocks/>
          </p:cNvGrpSpPr>
          <p:nvPr/>
        </p:nvGrpSpPr>
        <p:grpSpPr bwMode="auto">
          <a:xfrm>
            <a:off x="3795713" y="2409825"/>
            <a:ext cx="1576387" cy="1287463"/>
            <a:chOff x="3228" y="1776"/>
            <a:chExt cx="252" cy="96"/>
          </a:xfrm>
        </p:grpSpPr>
        <p:sp>
          <p:nvSpPr>
            <p:cNvPr id="215253" name="Line 16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254" name="Line 16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5053" name="Group 167"/>
          <p:cNvGrpSpPr>
            <a:grpSpLocks/>
          </p:cNvGrpSpPr>
          <p:nvPr/>
        </p:nvGrpSpPr>
        <p:grpSpPr bwMode="auto">
          <a:xfrm flipH="1">
            <a:off x="5600700" y="2424113"/>
            <a:ext cx="400050" cy="152400"/>
            <a:chOff x="3228" y="1776"/>
            <a:chExt cx="252" cy="96"/>
          </a:xfrm>
        </p:grpSpPr>
        <p:sp>
          <p:nvSpPr>
            <p:cNvPr id="215251" name="Line 16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252" name="Line 16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5054" name="Group 170"/>
          <p:cNvGrpSpPr>
            <a:grpSpLocks/>
          </p:cNvGrpSpPr>
          <p:nvPr/>
        </p:nvGrpSpPr>
        <p:grpSpPr bwMode="auto">
          <a:xfrm flipH="1" flipV="1">
            <a:off x="5753100" y="1900238"/>
            <a:ext cx="400050" cy="152400"/>
            <a:chOff x="3228" y="1776"/>
            <a:chExt cx="252" cy="96"/>
          </a:xfrm>
        </p:grpSpPr>
        <p:sp>
          <p:nvSpPr>
            <p:cNvPr id="215249" name="Line 17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250" name="Line 17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5055" name="Group 110"/>
          <p:cNvGrpSpPr>
            <a:grpSpLocks/>
          </p:cNvGrpSpPr>
          <p:nvPr/>
        </p:nvGrpSpPr>
        <p:grpSpPr bwMode="auto">
          <a:xfrm>
            <a:off x="3057525" y="5273675"/>
            <a:ext cx="757238" cy="379413"/>
            <a:chOff x="2466" y="2026"/>
            <a:chExt cx="477" cy="282"/>
          </a:xfrm>
        </p:grpSpPr>
        <p:sp>
          <p:nvSpPr>
            <p:cNvPr id="215235" name="Oval 111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5236" name="Line 112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5237" name="Rectangle 113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15238" name="Oval 114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15239" name="Group 115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5246" name="Line 1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5247" name="Line 1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5248" name="Line 1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15240" name="Group 119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5243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5244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5245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15241" name="Line 123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5242" name="Line 124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15056" name="Line 136"/>
          <p:cNvSpPr>
            <a:spLocks noChangeShapeType="1"/>
          </p:cNvSpPr>
          <p:nvPr/>
        </p:nvSpPr>
        <p:spPr bwMode="auto">
          <a:xfrm flipV="1">
            <a:off x="2543175" y="5443538"/>
            <a:ext cx="49053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15057" name="Text Box 137"/>
          <p:cNvSpPr txBox="1">
            <a:spLocks noChangeArrowheads="1"/>
          </p:cNvSpPr>
          <p:nvPr/>
        </p:nvSpPr>
        <p:spPr bwMode="auto">
          <a:xfrm>
            <a:off x="1003300" y="5835650"/>
            <a:ext cx="1595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64.233.169.105</a:t>
            </a:r>
          </a:p>
        </p:txBody>
      </p:sp>
      <p:sp>
        <p:nvSpPr>
          <p:cNvPr id="215058" name="Text Box 138"/>
          <p:cNvSpPr txBox="1">
            <a:spLocks noChangeArrowheads="1"/>
          </p:cNvSpPr>
          <p:nvPr/>
        </p:nvSpPr>
        <p:spPr bwMode="auto">
          <a:xfrm>
            <a:off x="971550" y="5541963"/>
            <a:ext cx="1177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web server</a:t>
            </a:r>
          </a:p>
        </p:txBody>
      </p:sp>
      <p:grpSp>
        <p:nvGrpSpPr>
          <p:cNvPr id="215059" name="Group 194"/>
          <p:cNvGrpSpPr>
            <a:grpSpLocks/>
          </p:cNvGrpSpPr>
          <p:nvPr/>
        </p:nvGrpSpPr>
        <p:grpSpPr bwMode="auto">
          <a:xfrm>
            <a:off x="2970213" y="5649913"/>
            <a:ext cx="295275" cy="114300"/>
            <a:chOff x="3228" y="1776"/>
            <a:chExt cx="252" cy="96"/>
          </a:xfrm>
        </p:grpSpPr>
        <p:sp>
          <p:nvSpPr>
            <p:cNvPr id="215233" name="Line 195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234" name="Line 196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5060" name="Group 197"/>
          <p:cNvGrpSpPr>
            <a:grpSpLocks/>
          </p:cNvGrpSpPr>
          <p:nvPr/>
        </p:nvGrpSpPr>
        <p:grpSpPr bwMode="auto">
          <a:xfrm flipH="1">
            <a:off x="3608388" y="5649913"/>
            <a:ext cx="295275" cy="114300"/>
            <a:chOff x="3228" y="1776"/>
            <a:chExt cx="252" cy="96"/>
          </a:xfrm>
        </p:grpSpPr>
        <p:sp>
          <p:nvSpPr>
            <p:cNvPr id="215231" name="Line 19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232" name="Line 19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5061" name="Group 200"/>
          <p:cNvGrpSpPr>
            <a:grpSpLocks/>
          </p:cNvGrpSpPr>
          <p:nvPr/>
        </p:nvGrpSpPr>
        <p:grpSpPr bwMode="auto">
          <a:xfrm flipH="1" flipV="1">
            <a:off x="3813175" y="5354638"/>
            <a:ext cx="295275" cy="114300"/>
            <a:chOff x="3228" y="1776"/>
            <a:chExt cx="252" cy="96"/>
          </a:xfrm>
        </p:grpSpPr>
        <p:sp>
          <p:nvSpPr>
            <p:cNvPr id="215229" name="Line 20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230" name="Line 20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92183" name="Line 290"/>
          <p:cNvSpPr>
            <a:spLocks noChangeShapeType="1"/>
          </p:cNvSpPr>
          <p:nvPr/>
        </p:nvSpPr>
        <p:spPr bwMode="auto">
          <a:xfrm flipH="1">
            <a:off x="3594100" y="2432050"/>
            <a:ext cx="1882775" cy="289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06874" name="Group 314"/>
          <p:cNvGrpSpPr>
            <a:grpSpLocks/>
          </p:cNvGrpSpPr>
          <p:nvPr/>
        </p:nvGrpSpPr>
        <p:grpSpPr bwMode="auto">
          <a:xfrm>
            <a:off x="79375" y="1900238"/>
            <a:ext cx="1081088" cy="244475"/>
            <a:chOff x="410" y="1508"/>
            <a:chExt cx="681" cy="154"/>
          </a:xfrm>
        </p:grpSpPr>
        <p:sp>
          <p:nvSpPr>
            <p:cNvPr id="92341" name="Rectangle 99"/>
            <p:cNvSpPr>
              <a:spLocks noChangeArrowheads="1"/>
            </p:cNvSpPr>
            <p:nvPr/>
          </p:nvSpPr>
          <p:spPr bwMode="auto">
            <a:xfrm>
              <a:off x="410" y="1511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342" name="Rectangle 95"/>
            <p:cNvSpPr>
              <a:spLocks noChangeArrowheads="1"/>
            </p:cNvSpPr>
            <p:nvPr/>
          </p:nvSpPr>
          <p:spPr bwMode="auto">
            <a:xfrm>
              <a:off x="538" y="1536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343" name="Rectangle 96"/>
            <p:cNvSpPr>
              <a:spLocks noChangeArrowheads="1"/>
            </p:cNvSpPr>
            <p:nvPr/>
          </p:nvSpPr>
          <p:spPr bwMode="auto">
            <a:xfrm>
              <a:off x="529" y="1525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344" name="Rectangle 97"/>
            <p:cNvSpPr>
              <a:spLocks noChangeArrowheads="1"/>
            </p:cNvSpPr>
            <p:nvPr/>
          </p:nvSpPr>
          <p:spPr bwMode="auto">
            <a:xfrm>
              <a:off x="423" y="1527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345" name="Rectangle 98"/>
            <p:cNvSpPr>
              <a:spLocks noChangeArrowheads="1"/>
            </p:cNvSpPr>
            <p:nvPr/>
          </p:nvSpPr>
          <p:spPr bwMode="auto">
            <a:xfrm>
              <a:off x="1021" y="1526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5225" name="Group 310"/>
            <p:cNvGrpSpPr>
              <a:grpSpLocks/>
            </p:cNvGrpSpPr>
            <p:nvPr/>
          </p:nvGrpSpPr>
          <p:grpSpPr bwMode="auto">
            <a:xfrm>
              <a:off x="647" y="1508"/>
              <a:ext cx="354" cy="154"/>
              <a:chOff x="290" y="875"/>
              <a:chExt cx="354" cy="154"/>
            </a:xfrm>
          </p:grpSpPr>
          <p:sp>
            <p:nvSpPr>
              <p:cNvPr id="92347" name="Rectangle 311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48" name="Rectangle 312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49" name="Text Box 313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SYN</a:t>
                </a:r>
              </a:p>
            </p:txBody>
          </p:sp>
        </p:grpSp>
      </p:grpSp>
      <p:grpSp>
        <p:nvGrpSpPr>
          <p:cNvPr id="706886" name="Group 326"/>
          <p:cNvGrpSpPr>
            <a:grpSpLocks/>
          </p:cNvGrpSpPr>
          <p:nvPr/>
        </p:nvGrpSpPr>
        <p:grpSpPr bwMode="auto">
          <a:xfrm>
            <a:off x="307975" y="4241800"/>
            <a:ext cx="1081088" cy="782638"/>
            <a:chOff x="59" y="863"/>
            <a:chExt cx="681" cy="493"/>
          </a:xfrm>
        </p:grpSpPr>
        <p:grpSp>
          <p:nvGrpSpPr>
            <p:cNvPr id="215199" name="Group 68"/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92339" name="Rectangle 69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40" name="Rectangle 70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5200" name="Group 301"/>
            <p:cNvGrpSpPr>
              <a:grpSpLocks/>
            </p:cNvGrpSpPr>
            <p:nvPr/>
          </p:nvGrpSpPr>
          <p:grpSpPr bwMode="auto">
            <a:xfrm>
              <a:off x="290" y="863"/>
              <a:ext cx="354" cy="154"/>
              <a:chOff x="290" y="875"/>
              <a:chExt cx="354" cy="154"/>
            </a:xfrm>
          </p:grpSpPr>
          <p:sp>
            <p:nvSpPr>
              <p:cNvPr id="92336" name="Rectangle 59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37" name="Rectangle 60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38" name="Text Box 297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SYN</a:t>
                </a:r>
              </a:p>
            </p:txBody>
          </p:sp>
        </p:grpSp>
        <p:grpSp>
          <p:nvGrpSpPr>
            <p:cNvPr id="215201" name="Group 302"/>
            <p:cNvGrpSpPr>
              <a:grpSpLocks/>
            </p:cNvGrpSpPr>
            <p:nvPr/>
          </p:nvGrpSpPr>
          <p:grpSpPr bwMode="auto">
            <a:xfrm>
              <a:off x="284" y="1022"/>
              <a:ext cx="354" cy="154"/>
              <a:chOff x="290" y="875"/>
              <a:chExt cx="354" cy="154"/>
            </a:xfrm>
          </p:grpSpPr>
          <p:sp>
            <p:nvSpPr>
              <p:cNvPr id="92333" name="Rectangle 303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34" name="Rectangle 304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35" name="Text Box 305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SYN</a:t>
                </a:r>
              </a:p>
            </p:txBody>
          </p:sp>
        </p:grpSp>
        <p:grpSp>
          <p:nvGrpSpPr>
            <p:cNvPr id="215202" name="Group 315"/>
            <p:cNvGrpSpPr>
              <a:grpSpLocks/>
            </p:cNvGrpSpPr>
            <p:nvPr/>
          </p:nvGrpSpPr>
          <p:grpSpPr bwMode="auto">
            <a:xfrm>
              <a:off x="59" y="1202"/>
              <a:ext cx="681" cy="154"/>
              <a:chOff x="410" y="1508"/>
              <a:chExt cx="681" cy="154"/>
            </a:xfrm>
          </p:grpSpPr>
          <p:sp>
            <p:nvSpPr>
              <p:cNvPr id="92324" name="Rectangle 316"/>
              <p:cNvSpPr>
                <a:spLocks noChangeArrowheads="1"/>
              </p:cNvSpPr>
              <p:nvPr/>
            </p:nvSpPr>
            <p:spPr bwMode="auto">
              <a:xfrm>
                <a:off x="410" y="1511"/>
                <a:ext cx="681" cy="1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25" name="Rectangle 317"/>
              <p:cNvSpPr>
                <a:spLocks noChangeArrowheads="1"/>
              </p:cNvSpPr>
              <p:nvPr/>
            </p:nvSpPr>
            <p:spPr bwMode="auto">
              <a:xfrm>
                <a:off x="538" y="1536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26" name="Rectangle 318"/>
              <p:cNvSpPr>
                <a:spLocks noChangeArrowheads="1"/>
              </p:cNvSpPr>
              <p:nvPr/>
            </p:nvSpPr>
            <p:spPr bwMode="auto">
              <a:xfrm>
                <a:off x="529" y="1525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27" name="Rectangle 319"/>
              <p:cNvSpPr>
                <a:spLocks noChangeArrowheads="1"/>
              </p:cNvSpPr>
              <p:nvPr/>
            </p:nvSpPr>
            <p:spPr bwMode="auto">
              <a:xfrm>
                <a:off x="423" y="1527"/>
                <a:ext cx="94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28" name="Rectangle 320"/>
              <p:cNvSpPr>
                <a:spLocks noChangeArrowheads="1"/>
              </p:cNvSpPr>
              <p:nvPr/>
            </p:nvSpPr>
            <p:spPr bwMode="auto">
              <a:xfrm>
                <a:off x="1021" y="1526"/>
                <a:ext cx="60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5208" name="Group 321"/>
              <p:cNvGrpSpPr>
                <a:grpSpLocks/>
              </p:cNvGrpSpPr>
              <p:nvPr/>
            </p:nvGrpSpPr>
            <p:grpSpPr bwMode="auto">
              <a:xfrm>
                <a:off x="647" y="1508"/>
                <a:ext cx="354" cy="154"/>
                <a:chOff x="290" y="875"/>
                <a:chExt cx="354" cy="154"/>
              </a:xfrm>
            </p:grpSpPr>
            <p:sp>
              <p:nvSpPr>
                <p:cNvPr id="92330" name="Rectangle 322"/>
                <p:cNvSpPr>
                  <a:spLocks noChangeArrowheads="1"/>
                </p:cNvSpPr>
                <p:nvPr/>
              </p:nvSpPr>
              <p:spPr bwMode="auto">
                <a:xfrm>
                  <a:off x="306" y="909"/>
                  <a:ext cx="32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2331" name="Rectangle 323"/>
                <p:cNvSpPr>
                  <a:spLocks noChangeArrowheads="1"/>
                </p:cNvSpPr>
                <p:nvPr/>
              </p:nvSpPr>
              <p:spPr bwMode="auto">
                <a:xfrm>
                  <a:off x="290" y="903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2332" name="Text Box 324"/>
                <p:cNvSpPr txBox="1">
                  <a:spLocks noChangeArrowheads="1"/>
                </p:cNvSpPr>
                <p:nvPr/>
              </p:nvSpPr>
              <p:spPr bwMode="auto">
                <a:xfrm>
                  <a:off x="332" y="875"/>
                  <a:ext cx="280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dirty="0" smtClean="0">
                      <a:solidFill>
                        <a:srgbClr val="000000"/>
                      </a:solidFill>
                      <a:latin typeface="Arial" charset="0"/>
                      <a:cs typeface="+mn-cs"/>
                    </a:rPr>
                    <a:t>SYN</a:t>
                  </a:r>
                </a:p>
              </p:txBody>
            </p:sp>
          </p:grpSp>
        </p:grpSp>
      </p:grpSp>
      <p:grpSp>
        <p:nvGrpSpPr>
          <p:cNvPr id="706896" name="Group 336"/>
          <p:cNvGrpSpPr>
            <a:grpSpLocks/>
          </p:cNvGrpSpPr>
          <p:nvPr/>
        </p:nvGrpSpPr>
        <p:grpSpPr bwMode="auto">
          <a:xfrm>
            <a:off x="1509713" y="3965575"/>
            <a:ext cx="976312" cy="1460500"/>
            <a:chOff x="4000" y="1895"/>
            <a:chExt cx="615" cy="920"/>
          </a:xfrm>
        </p:grpSpPr>
        <p:sp>
          <p:nvSpPr>
            <p:cNvPr id="215191" name="Freeform 328"/>
            <p:cNvSpPr>
              <a:spLocks/>
            </p:cNvSpPr>
            <p:nvPr/>
          </p:nvSpPr>
          <p:spPr bwMode="auto">
            <a:xfrm>
              <a:off x="4011" y="1912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215192" name="Group 329"/>
            <p:cNvGrpSpPr>
              <a:grpSpLocks/>
            </p:cNvGrpSpPr>
            <p:nvPr/>
          </p:nvGrpSpPr>
          <p:grpSpPr bwMode="auto">
            <a:xfrm>
              <a:off x="4000" y="1895"/>
              <a:ext cx="500" cy="828"/>
              <a:chOff x="569" y="2954"/>
              <a:chExt cx="500" cy="828"/>
            </a:xfrm>
          </p:grpSpPr>
          <p:sp>
            <p:nvSpPr>
              <p:cNvPr id="92314" name="Rectangle 330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15" name="Text Box 331"/>
              <p:cNvSpPr txBox="1">
                <a:spLocks noChangeArrowheads="1"/>
              </p:cNvSpPr>
              <p:nvPr/>
            </p:nvSpPr>
            <p:spPr bwMode="auto">
              <a:xfrm>
                <a:off x="646" y="2954"/>
                <a:ext cx="371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endParaRPr lang="en-US" sz="1600" i="0" dirty="0" smtClean="0">
                  <a:solidFill>
                    <a:srgbClr val="000000"/>
                  </a:solidFill>
                  <a:latin typeface="Arial" charset="0"/>
                  <a:cs typeface="+mn-cs"/>
                </a:endParaRPr>
              </a:p>
              <a:p>
                <a:pPr algn="ctr">
                  <a:defRPr/>
                </a:pPr>
                <a:r>
                  <a:rPr lang="en-US" sz="16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TCP</a:t>
                </a:r>
              </a:p>
              <a:p>
                <a:pPr algn="ctr">
                  <a:defRPr/>
                </a:pPr>
                <a:r>
                  <a:rPr lang="en-US" sz="16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Phy</a:t>
                </a:r>
              </a:p>
            </p:txBody>
          </p:sp>
          <p:sp>
            <p:nvSpPr>
              <p:cNvPr id="92316" name="Line 332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2317" name="Line 333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2318" name="Line 334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2319" name="Line 335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706897" name="Group 337"/>
          <p:cNvGrpSpPr>
            <a:grpSpLocks/>
          </p:cNvGrpSpPr>
          <p:nvPr/>
        </p:nvGrpSpPr>
        <p:grpSpPr bwMode="auto">
          <a:xfrm>
            <a:off x="79375" y="1355725"/>
            <a:ext cx="1081088" cy="782638"/>
            <a:chOff x="59" y="863"/>
            <a:chExt cx="681" cy="493"/>
          </a:xfrm>
        </p:grpSpPr>
        <p:grpSp>
          <p:nvGrpSpPr>
            <p:cNvPr id="215170" name="Group 338"/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92310" name="Rectangle 339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11" name="Rectangle 340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5171" name="Group 341"/>
            <p:cNvGrpSpPr>
              <a:grpSpLocks/>
            </p:cNvGrpSpPr>
            <p:nvPr/>
          </p:nvGrpSpPr>
          <p:grpSpPr bwMode="auto">
            <a:xfrm>
              <a:off x="290" y="863"/>
              <a:ext cx="354" cy="154"/>
              <a:chOff x="290" y="875"/>
              <a:chExt cx="354" cy="154"/>
            </a:xfrm>
          </p:grpSpPr>
          <p:sp>
            <p:nvSpPr>
              <p:cNvPr id="92307" name="Rectangle 342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08" name="Rectangle 343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09" name="Text Box 344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SYN</a:t>
                </a:r>
              </a:p>
            </p:txBody>
          </p:sp>
        </p:grpSp>
        <p:grpSp>
          <p:nvGrpSpPr>
            <p:cNvPr id="215172" name="Group 345"/>
            <p:cNvGrpSpPr>
              <a:grpSpLocks/>
            </p:cNvGrpSpPr>
            <p:nvPr/>
          </p:nvGrpSpPr>
          <p:grpSpPr bwMode="auto">
            <a:xfrm>
              <a:off x="284" y="1022"/>
              <a:ext cx="354" cy="154"/>
              <a:chOff x="290" y="875"/>
              <a:chExt cx="354" cy="154"/>
            </a:xfrm>
          </p:grpSpPr>
          <p:sp>
            <p:nvSpPr>
              <p:cNvPr id="92304" name="Rectangle 346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05" name="Rectangle 347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06" name="Text Box 348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SYN</a:t>
                </a:r>
              </a:p>
            </p:txBody>
          </p:sp>
        </p:grpSp>
        <p:grpSp>
          <p:nvGrpSpPr>
            <p:cNvPr id="215173" name="Group 349"/>
            <p:cNvGrpSpPr>
              <a:grpSpLocks/>
            </p:cNvGrpSpPr>
            <p:nvPr/>
          </p:nvGrpSpPr>
          <p:grpSpPr bwMode="auto">
            <a:xfrm>
              <a:off x="59" y="1202"/>
              <a:ext cx="681" cy="154"/>
              <a:chOff x="410" y="1508"/>
              <a:chExt cx="681" cy="154"/>
            </a:xfrm>
          </p:grpSpPr>
          <p:sp>
            <p:nvSpPr>
              <p:cNvPr id="92295" name="Rectangle 350"/>
              <p:cNvSpPr>
                <a:spLocks noChangeArrowheads="1"/>
              </p:cNvSpPr>
              <p:nvPr/>
            </p:nvSpPr>
            <p:spPr bwMode="auto">
              <a:xfrm>
                <a:off x="410" y="1511"/>
                <a:ext cx="681" cy="1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96" name="Rectangle 351"/>
              <p:cNvSpPr>
                <a:spLocks noChangeArrowheads="1"/>
              </p:cNvSpPr>
              <p:nvPr/>
            </p:nvSpPr>
            <p:spPr bwMode="auto">
              <a:xfrm>
                <a:off x="538" y="1536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97" name="Rectangle 352"/>
              <p:cNvSpPr>
                <a:spLocks noChangeArrowheads="1"/>
              </p:cNvSpPr>
              <p:nvPr/>
            </p:nvSpPr>
            <p:spPr bwMode="auto">
              <a:xfrm>
                <a:off x="529" y="1525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98" name="Rectangle 353"/>
              <p:cNvSpPr>
                <a:spLocks noChangeArrowheads="1"/>
              </p:cNvSpPr>
              <p:nvPr/>
            </p:nvSpPr>
            <p:spPr bwMode="auto">
              <a:xfrm>
                <a:off x="423" y="1527"/>
                <a:ext cx="94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99" name="Rectangle 354"/>
              <p:cNvSpPr>
                <a:spLocks noChangeArrowheads="1"/>
              </p:cNvSpPr>
              <p:nvPr/>
            </p:nvSpPr>
            <p:spPr bwMode="auto">
              <a:xfrm>
                <a:off x="1021" y="1526"/>
                <a:ext cx="60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5179" name="Group 355"/>
              <p:cNvGrpSpPr>
                <a:grpSpLocks/>
              </p:cNvGrpSpPr>
              <p:nvPr/>
            </p:nvGrpSpPr>
            <p:grpSpPr bwMode="auto">
              <a:xfrm>
                <a:off x="647" y="1508"/>
                <a:ext cx="354" cy="154"/>
                <a:chOff x="290" y="875"/>
                <a:chExt cx="354" cy="154"/>
              </a:xfrm>
            </p:grpSpPr>
            <p:sp>
              <p:nvSpPr>
                <p:cNvPr id="92301" name="Rectangle 356"/>
                <p:cNvSpPr>
                  <a:spLocks noChangeArrowheads="1"/>
                </p:cNvSpPr>
                <p:nvPr/>
              </p:nvSpPr>
              <p:spPr bwMode="auto">
                <a:xfrm>
                  <a:off x="306" y="909"/>
                  <a:ext cx="32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2302" name="Rectangle 357"/>
                <p:cNvSpPr>
                  <a:spLocks noChangeArrowheads="1"/>
                </p:cNvSpPr>
                <p:nvPr/>
              </p:nvSpPr>
              <p:spPr bwMode="auto">
                <a:xfrm>
                  <a:off x="290" y="903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2303" name="Text Box 358"/>
                <p:cNvSpPr txBox="1">
                  <a:spLocks noChangeArrowheads="1"/>
                </p:cNvSpPr>
                <p:nvPr/>
              </p:nvSpPr>
              <p:spPr bwMode="auto">
                <a:xfrm>
                  <a:off x="332" y="875"/>
                  <a:ext cx="280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dirty="0" smtClean="0">
                      <a:solidFill>
                        <a:srgbClr val="000000"/>
                      </a:solidFill>
                      <a:latin typeface="Arial" charset="0"/>
                      <a:cs typeface="+mn-cs"/>
                    </a:rPr>
                    <a:t>SYN</a:t>
                  </a:r>
                </a:p>
              </p:txBody>
            </p:sp>
          </p:grpSp>
        </p:grpSp>
      </p:grpSp>
      <p:sp>
        <p:nvSpPr>
          <p:cNvPr id="92188" name="Rectangle 359"/>
          <p:cNvSpPr>
            <a:spLocks noChangeArrowheads="1"/>
          </p:cNvSpPr>
          <p:nvPr/>
        </p:nvSpPr>
        <p:spPr bwMode="auto">
          <a:xfrm>
            <a:off x="979488" y="4452938"/>
            <a:ext cx="18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 sz="1000" i="0" dirty="0">
              <a:solidFill>
                <a:srgbClr val="000000"/>
              </a:solidFill>
              <a:latin typeface="Arial" charset="0"/>
              <a:cs typeface="+mn-cs"/>
            </a:endParaRPr>
          </a:p>
        </p:txBody>
      </p:sp>
      <p:grpSp>
        <p:nvGrpSpPr>
          <p:cNvPr id="706951" name="Group 391"/>
          <p:cNvGrpSpPr>
            <a:grpSpLocks/>
          </p:cNvGrpSpPr>
          <p:nvPr/>
        </p:nvGrpSpPr>
        <p:grpSpPr bwMode="auto">
          <a:xfrm>
            <a:off x="306388" y="4241800"/>
            <a:ext cx="1081087" cy="782638"/>
            <a:chOff x="2675" y="3676"/>
            <a:chExt cx="681" cy="493"/>
          </a:xfrm>
        </p:grpSpPr>
        <p:grpSp>
          <p:nvGrpSpPr>
            <p:cNvPr id="215150" name="Group 361"/>
            <p:cNvGrpSpPr>
              <a:grpSpLocks/>
            </p:cNvGrpSpPr>
            <p:nvPr/>
          </p:nvGrpSpPr>
          <p:grpSpPr bwMode="auto">
            <a:xfrm>
              <a:off x="2793" y="3855"/>
              <a:ext cx="480" cy="112"/>
              <a:chOff x="627" y="3377"/>
              <a:chExt cx="480" cy="112"/>
            </a:xfrm>
          </p:grpSpPr>
          <p:sp>
            <p:nvSpPr>
              <p:cNvPr id="92289" name="Rectangle 362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90" name="Rectangle 363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5151" name="Group 382"/>
            <p:cNvGrpSpPr>
              <a:grpSpLocks/>
            </p:cNvGrpSpPr>
            <p:nvPr/>
          </p:nvGrpSpPr>
          <p:grpSpPr bwMode="auto">
            <a:xfrm>
              <a:off x="2855" y="3676"/>
              <a:ext cx="444" cy="154"/>
              <a:chOff x="2717" y="3676"/>
              <a:chExt cx="444" cy="154"/>
            </a:xfrm>
          </p:grpSpPr>
          <p:sp>
            <p:nvSpPr>
              <p:cNvPr id="92286" name="Rectangle 365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87" name="Rectangle 366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88" name="Text Box 367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SYNACK</a:t>
                </a:r>
              </a:p>
            </p:txBody>
          </p:sp>
        </p:grpSp>
        <p:sp>
          <p:nvSpPr>
            <p:cNvPr id="92273" name="Rectangle 373"/>
            <p:cNvSpPr>
              <a:spLocks noChangeArrowheads="1"/>
            </p:cNvSpPr>
            <p:nvPr/>
          </p:nvSpPr>
          <p:spPr bwMode="auto">
            <a:xfrm>
              <a:off x="2675" y="4018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74" name="Rectangle 374"/>
            <p:cNvSpPr>
              <a:spLocks noChangeArrowheads="1"/>
            </p:cNvSpPr>
            <p:nvPr/>
          </p:nvSpPr>
          <p:spPr bwMode="auto">
            <a:xfrm>
              <a:off x="2803" y="4043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75" name="Rectangle 375"/>
            <p:cNvSpPr>
              <a:spLocks noChangeArrowheads="1"/>
            </p:cNvSpPr>
            <p:nvPr/>
          </p:nvSpPr>
          <p:spPr bwMode="auto">
            <a:xfrm>
              <a:off x="2794" y="4032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76" name="Rectangle 376"/>
            <p:cNvSpPr>
              <a:spLocks noChangeArrowheads="1"/>
            </p:cNvSpPr>
            <p:nvPr/>
          </p:nvSpPr>
          <p:spPr bwMode="auto">
            <a:xfrm>
              <a:off x="2688" y="4034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77" name="Rectangle 377"/>
            <p:cNvSpPr>
              <a:spLocks noChangeArrowheads="1"/>
            </p:cNvSpPr>
            <p:nvPr/>
          </p:nvSpPr>
          <p:spPr bwMode="auto">
            <a:xfrm>
              <a:off x="3286" y="4033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5157" name="Group 383"/>
            <p:cNvGrpSpPr>
              <a:grpSpLocks/>
            </p:cNvGrpSpPr>
            <p:nvPr/>
          </p:nvGrpSpPr>
          <p:grpSpPr bwMode="auto">
            <a:xfrm>
              <a:off x="2864" y="3835"/>
              <a:ext cx="444" cy="154"/>
              <a:chOff x="2717" y="3676"/>
              <a:chExt cx="444" cy="154"/>
            </a:xfrm>
          </p:grpSpPr>
          <p:sp>
            <p:nvSpPr>
              <p:cNvPr id="92283" name="Rectangle 384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84" name="Rectangle 385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85" name="Text Box 386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SYNACK</a:t>
                </a:r>
              </a:p>
            </p:txBody>
          </p:sp>
        </p:grpSp>
        <p:grpSp>
          <p:nvGrpSpPr>
            <p:cNvPr id="215158" name="Group 387"/>
            <p:cNvGrpSpPr>
              <a:grpSpLocks/>
            </p:cNvGrpSpPr>
            <p:nvPr/>
          </p:nvGrpSpPr>
          <p:grpSpPr bwMode="auto">
            <a:xfrm>
              <a:off x="2867" y="4015"/>
              <a:ext cx="444" cy="154"/>
              <a:chOff x="2717" y="3676"/>
              <a:chExt cx="444" cy="154"/>
            </a:xfrm>
          </p:grpSpPr>
          <p:sp>
            <p:nvSpPr>
              <p:cNvPr id="92280" name="Rectangle 388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81" name="Rectangle 389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82" name="Text Box 390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SYNACK</a:t>
                </a:r>
              </a:p>
            </p:txBody>
          </p:sp>
        </p:grpSp>
      </p:grpSp>
      <p:grpSp>
        <p:nvGrpSpPr>
          <p:cNvPr id="706983" name="Group 423"/>
          <p:cNvGrpSpPr>
            <a:grpSpLocks/>
          </p:cNvGrpSpPr>
          <p:nvPr/>
        </p:nvGrpSpPr>
        <p:grpSpPr bwMode="auto">
          <a:xfrm>
            <a:off x="82550" y="1354138"/>
            <a:ext cx="1081088" cy="782637"/>
            <a:chOff x="2613" y="3554"/>
            <a:chExt cx="681" cy="493"/>
          </a:xfrm>
        </p:grpSpPr>
        <p:grpSp>
          <p:nvGrpSpPr>
            <p:cNvPr id="215130" name="Group 393"/>
            <p:cNvGrpSpPr>
              <a:grpSpLocks/>
            </p:cNvGrpSpPr>
            <p:nvPr/>
          </p:nvGrpSpPr>
          <p:grpSpPr bwMode="auto">
            <a:xfrm>
              <a:off x="2731" y="3733"/>
              <a:ext cx="480" cy="112"/>
              <a:chOff x="627" y="3377"/>
              <a:chExt cx="480" cy="112"/>
            </a:xfrm>
          </p:grpSpPr>
          <p:sp>
            <p:nvSpPr>
              <p:cNvPr id="92269" name="Rectangle 394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70" name="Rectangle 395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5131" name="Group 396"/>
            <p:cNvGrpSpPr>
              <a:grpSpLocks/>
            </p:cNvGrpSpPr>
            <p:nvPr/>
          </p:nvGrpSpPr>
          <p:grpSpPr bwMode="auto">
            <a:xfrm>
              <a:off x="2793" y="3554"/>
              <a:ext cx="444" cy="154"/>
              <a:chOff x="2717" y="3676"/>
              <a:chExt cx="444" cy="154"/>
            </a:xfrm>
          </p:grpSpPr>
          <p:sp>
            <p:nvSpPr>
              <p:cNvPr id="92266" name="Rectangle 397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67" name="Rectangle 398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68" name="Text Box 399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SYNACK</a:t>
                </a:r>
              </a:p>
            </p:txBody>
          </p:sp>
        </p:grpSp>
        <p:sp>
          <p:nvSpPr>
            <p:cNvPr id="92253" name="Rectangle 400"/>
            <p:cNvSpPr>
              <a:spLocks noChangeArrowheads="1"/>
            </p:cNvSpPr>
            <p:nvPr/>
          </p:nvSpPr>
          <p:spPr bwMode="auto">
            <a:xfrm>
              <a:off x="2613" y="3896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54" name="Rectangle 401"/>
            <p:cNvSpPr>
              <a:spLocks noChangeArrowheads="1"/>
            </p:cNvSpPr>
            <p:nvPr/>
          </p:nvSpPr>
          <p:spPr bwMode="auto">
            <a:xfrm>
              <a:off x="2741" y="3921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55" name="Rectangle 402"/>
            <p:cNvSpPr>
              <a:spLocks noChangeArrowheads="1"/>
            </p:cNvSpPr>
            <p:nvPr/>
          </p:nvSpPr>
          <p:spPr bwMode="auto">
            <a:xfrm>
              <a:off x="2732" y="3910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56" name="Rectangle 403"/>
            <p:cNvSpPr>
              <a:spLocks noChangeArrowheads="1"/>
            </p:cNvSpPr>
            <p:nvPr/>
          </p:nvSpPr>
          <p:spPr bwMode="auto">
            <a:xfrm>
              <a:off x="2626" y="3912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57" name="Rectangle 404"/>
            <p:cNvSpPr>
              <a:spLocks noChangeArrowheads="1"/>
            </p:cNvSpPr>
            <p:nvPr/>
          </p:nvSpPr>
          <p:spPr bwMode="auto">
            <a:xfrm>
              <a:off x="3224" y="3911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5137" name="Group 405"/>
            <p:cNvGrpSpPr>
              <a:grpSpLocks/>
            </p:cNvGrpSpPr>
            <p:nvPr/>
          </p:nvGrpSpPr>
          <p:grpSpPr bwMode="auto">
            <a:xfrm>
              <a:off x="2802" y="3713"/>
              <a:ext cx="444" cy="154"/>
              <a:chOff x="2717" y="3676"/>
              <a:chExt cx="444" cy="154"/>
            </a:xfrm>
          </p:grpSpPr>
          <p:sp>
            <p:nvSpPr>
              <p:cNvPr id="92263" name="Rectangle 406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64" name="Rectangle 407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65" name="Text Box 408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SYNACK</a:t>
                </a:r>
              </a:p>
            </p:txBody>
          </p:sp>
        </p:grpSp>
        <p:grpSp>
          <p:nvGrpSpPr>
            <p:cNvPr id="215138" name="Group 409"/>
            <p:cNvGrpSpPr>
              <a:grpSpLocks/>
            </p:cNvGrpSpPr>
            <p:nvPr/>
          </p:nvGrpSpPr>
          <p:grpSpPr bwMode="auto">
            <a:xfrm>
              <a:off x="2805" y="3893"/>
              <a:ext cx="444" cy="154"/>
              <a:chOff x="2717" y="3676"/>
              <a:chExt cx="444" cy="154"/>
            </a:xfrm>
          </p:grpSpPr>
          <p:sp>
            <p:nvSpPr>
              <p:cNvPr id="92260" name="Rectangle 410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61" name="Rectangle 411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62" name="Text Box 412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SYNACK</a:t>
                </a:r>
              </a:p>
            </p:txBody>
          </p:sp>
        </p:grpSp>
      </p:grpSp>
      <p:grpSp>
        <p:nvGrpSpPr>
          <p:cNvPr id="706982" name="Group 422"/>
          <p:cNvGrpSpPr>
            <a:grpSpLocks/>
          </p:cNvGrpSpPr>
          <p:nvPr/>
        </p:nvGrpSpPr>
        <p:grpSpPr bwMode="auto">
          <a:xfrm>
            <a:off x="311150" y="4772025"/>
            <a:ext cx="1081088" cy="244475"/>
            <a:chOff x="2709" y="3989"/>
            <a:chExt cx="681" cy="154"/>
          </a:xfrm>
        </p:grpSpPr>
        <p:sp>
          <p:nvSpPr>
            <p:cNvPr id="92242" name="Rectangle 413"/>
            <p:cNvSpPr>
              <a:spLocks noChangeArrowheads="1"/>
            </p:cNvSpPr>
            <p:nvPr/>
          </p:nvSpPr>
          <p:spPr bwMode="auto">
            <a:xfrm>
              <a:off x="2709" y="3992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43" name="Rectangle 414"/>
            <p:cNvSpPr>
              <a:spLocks noChangeArrowheads="1"/>
            </p:cNvSpPr>
            <p:nvPr/>
          </p:nvSpPr>
          <p:spPr bwMode="auto">
            <a:xfrm>
              <a:off x="2837" y="4017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44" name="Rectangle 415"/>
            <p:cNvSpPr>
              <a:spLocks noChangeArrowheads="1"/>
            </p:cNvSpPr>
            <p:nvPr/>
          </p:nvSpPr>
          <p:spPr bwMode="auto">
            <a:xfrm>
              <a:off x="2828" y="4006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45" name="Rectangle 416"/>
            <p:cNvSpPr>
              <a:spLocks noChangeArrowheads="1"/>
            </p:cNvSpPr>
            <p:nvPr/>
          </p:nvSpPr>
          <p:spPr bwMode="auto">
            <a:xfrm>
              <a:off x="2722" y="4008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46" name="Rectangle 417"/>
            <p:cNvSpPr>
              <a:spLocks noChangeArrowheads="1"/>
            </p:cNvSpPr>
            <p:nvPr/>
          </p:nvSpPr>
          <p:spPr bwMode="auto">
            <a:xfrm>
              <a:off x="3320" y="4007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5126" name="Group 418"/>
            <p:cNvGrpSpPr>
              <a:grpSpLocks/>
            </p:cNvGrpSpPr>
            <p:nvPr/>
          </p:nvGrpSpPr>
          <p:grpSpPr bwMode="auto">
            <a:xfrm>
              <a:off x="2901" y="3989"/>
              <a:ext cx="444" cy="154"/>
              <a:chOff x="2717" y="3676"/>
              <a:chExt cx="444" cy="154"/>
            </a:xfrm>
          </p:grpSpPr>
          <p:sp>
            <p:nvSpPr>
              <p:cNvPr id="92248" name="Rectangle 419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49" name="Rectangle 420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50" name="Text Box 421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SYNACK</a:t>
                </a:r>
              </a:p>
            </p:txBody>
          </p:sp>
        </p:grpSp>
      </p:grpSp>
      <p:sp>
        <p:nvSpPr>
          <p:cNvPr id="706984" name="Rectangle 424"/>
          <p:cNvSpPr>
            <a:spLocks noChangeArrowheads="1"/>
          </p:cNvSpPr>
          <p:nvPr/>
        </p:nvSpPr>
        <p:spPr bwMode="auto">
          <a:xfrm>
            <a:off x="5183188" y="4916488"/>
            <a:ext cx="3787775" cy="985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web server responds with </a:t>
            </a:r>
            <a:r>
              <a:rPr lang="en-US" sz="2000" dirty="0">
                <a:solidFill>
                  <a:srgbClr val="C00000"/>
                </a:solidFill>
                <a:latin typeface="Gill Sans MT" charset="0"/>
                <a:cs typeface="+mn-cs"/>
              </a:rPr>
              <a:t>TCP SYNACK</a:t>
            </a:r>
            <a:r>
              <a:rPr lang="en-US" sz="2000" i="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(step 2 in 3-way handshake)</a:t>
            </a:r>
          </a:p>
        </p:txBody>
      </p:sp>
      <p:grpSp>
        <p:nvGrpSpPr>
          <p:cNvPr id="215072" name="Group 110"/>
          <p:cNvGrpSpPr>
            <a:grpSpLocks/>
          </p:cNvGrpSpPr>
          <p:nvPr/>
        </p:nvGrpSpPr>
        <p:grpSpPr bwMode="auto">
          <a:xfrm>
            <a:off x="5213350" y="2041525"/>
            <a:ext cx="757238" cy="379413"/>
            <a:chOff x="2466" y="2026"/>
            <a:chExt cx="477" cy="282"/>
          </a:xfrm>
        </p:grpSpPr>
        <p:sp>
          <p:nvSpPr>
            <p:cNvPr id="215107" name="Oval 111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5108" name="Line 112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5109" name="Rectangle 113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15110" name="Oval 114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15111" name="Group 115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5118" name="Line 1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5119" name="Line 1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5120" name="Line 1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15112" name="Group 119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5115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5116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5117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15113" name="Line 123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5114" name="Line 124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15073" name="Group 248"/>
          <p:cNvGrpSpPr>
            <a:grpSpLocks/>
          </p:cNvGrpSpPr>
          <p:nvPr/>
        </p:nvGrpSpPr>
        <p:grpSpPr bwMode="auto">
          <a:xfrm>
            <a:off x="2470150" y="4932363"/>
            <a:ext cx="333375" cy="581025"/>
            <a:chOff x="4140" y="429"/>
            <a:chExt cx="1425" cy="2396"/>
          </a:xfrm>
        </p:grpSpPr>
        <p:sp>
          <p:nvSpPr>
            <p:cNvPr id="215075" name="Freeform 1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197" name="Rectangle 149"/>
            <p:cNvSpPr>
              <a:spLocks noChangeArrowheads="1"/>
            </p:cNvSpPr>
            <p:nvPr/>
          </p:nvSpPr>
          <p:spPr bwMode="auto">
            <a:xfrm>
              <a:off x="4208" y="429"/>
              <a:ext cx="1045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15077" name="Freeform 1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078" name="Freeform 1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00" name="Rectangle 152"/>
            <p:cNvSpPr>
              <a:spLocks noChangeArrowheads="1"/>
            </p:cNvSpPr>
            <p:nvPr/>
          </p:nvSpPr>
          <p:spPr bwMode="auto">
            <a:xfrm>
              <a:off x="4215" y="691"/>
              <a:ext cx="590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5080" name="Group 1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2226" name="AutoShape 154"/>
              <p:cNvSpPr>
                <a:spLocks noChangeArrowheads="1"/>
              </p:cNvSpPr>
              <p:nvPr/>
            </p:nvSpPr>
            <p:spPr bwMode="auto">
              <a:xfrm>
                <a:off x="616" y="2571"/>
                <a:ext cx="72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27" name="AutoShape 155"/>
              <p:cNvSpPr>
                <a:spLocks noChangeArrowheads="1"/>
              </p:cNvSpPr>
              <p:nvPr/>
            </p:nvSpPr>
            <p:spPr bwMode="auto">
              <a:xfrm>
                <a:off x="633" y="2590"/>
                <a:ext cx="686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92202" name="Rectangle 156"/>
            <p:cNvSpPr>
              <a:spLocks noChangeArrowheads="1"/>
            </p:cNvSpPr>
            <p:nvPr/>
          </p:nvSpPr>
          <p:spPr bwMode="auto">
            <a:xfrm>
              <a:off x="4221" y="1018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5082" name="Group 1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2224" name="AutoShape 158"/>
              <p:cNvSpPr>
                <a:spLocks noChangeArrowheads="1"/>
              </p:cNvSpPr>
              <p:nvPr/>
            </p:nvSpPr>
            <p:spPr bwMode="auto">
              <a:xfrm>
                <a:off x="610" y="2566"/>
                <a:ext cx="728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25" name="AutoShape 159"/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694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92204" name="Rectangle 160"/>
            <p:cNvSpPr>
              <a:spLocks noChangeArrowheads="1"/>
            </p:cNvSpPr>
            <p:nvPr/>
          </p:nvSpPr>
          <p:spPr bwMode="auto">
            <a:xfrm>
              <a:off x="4215" y="1359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05" name="Rectangle 161"/>
            <p:cNvSpPr>
              <a:spLocks noChangeArrowheads="1"/>
            </p:cNvSpPr>
            <p:nvPr/>
          </p:nvSpPr>
          <p:spPr bwMode="auto">
            <a:xfrm>
              <a:off x="4228" y="1653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5085" name="Group 1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2222" name="AutoShape 163"/>
              <p:cNvSpPr>
                <a:spLocks noChangeArrowheads="1"/>
              </p:cNvSpPr>
              <p:nvPr/>
            </p:nvSpPr>
            <p:spPr bwMode="auto">
              <a:xfrm>
                <a:off x="617" y="2568"/>
                <a:ext cx="719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23" name="AutoShape 164"/>
              <p:cNvSpPr>
                <a:spLocks noChangeArrowheads="1"/>
              </p:cNvSpPr>
              <p:nvPr/>
            </p:nvSpPr>
            <p:spPr bwMode="auto">
              <a:xfrm>
                <a:off x="634" y="2586"/>
                <a:ext cx="685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215086" name="Freeform 1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215087" name="Group 1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2220" name="AutoShape 167"/>
              <p:cNvSpPr>
                <a:spLocks noChangeArrowheads="1"/>
              </p:cNvSpPr>
              <p:nvPr/>
            </p:nvSpPr>
            <p:spPr bwMode="auto">
              <a:xfrm>
                <a:off x="612" y="2567"/>
                <a:ext cx="727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21" name="AutoShape 168"/>
              <p:cNvSpPr>
                <a:spLocks noChangeArrowheads="1"/>
              </p:cNvSpPr>
              <p:nvPr/>
            </p:nvSpPr>
            <p:spPr bwMode="auto">
              <a:xfrm>
                <a:off x="629" y="2580"/>
                <a:ext cx="693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92209" name="Rectangle 169"/>
            <p:cNvSpPr>
              <a:spLocks noChangeArrowheads="1"/>
            </p:cNvSpPr>
            <p:nvPr/>
          </p:nvSpPr>
          <p:spPr bwMode="auto">
            <a:xfrm>
              <a:off x="5253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15089" name="Freeform 1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090" name="Freeform 1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12" name="Oval 172"/>
            <p:cNvSpPr>
              <a:spLocks noChangeArrowheads="1"/>
            </p:cNvSpPr>
            <p:nvPr/>
          </p:nvSpPr>
          <p:spPr bwMode="auto">
            <a:xfrm>
              <a:off x="5518" y="2609"/>
              <a:ext cx="47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15092" name="Freeform 1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14" name="AutoShape 174"/>
            <p:cNvSpPr>
              <a:spLocks noChangeArrowheads="1"/>
            </p:cNvSpPr>
            <p:nvPr/>
          </p:nvSpPr>
          <p:spPr bwMode="auto">
            <a:xfrm>
              <a:off x="4140" y="2681"/>
              <a:ext cx="1201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15" name="AutoShape 175"/>
            <p:cNvSpPr>
              <a:spLocks noChangeArrowheads="1"/>
            </p:cNvSpPr>
            <p:nvPr/>
          </p:nvSpPr>
          <p:spPr bwMode="auto">
            <a:xfrm>
              <a:off x="4208" y="2714"/>
              <a:ext cx="1065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16" name="Oval 176"/>
            <p:cNvSpPr>
              <a:spLocks noChangeArrowheads="1"/>
            </p:cNvSpPr>
            <p:nvPr/>
          </p:nvSpPr>
          <p:spPr bwMode="auto">
            <a:xfrm>
              <a:off x="4310" y="2380"/>
              <a:ext cx="156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17" name="Oval 177"/>
            <p:cNvSpPr>
              <a:spLocks noChangeArrowheads="1"/>
            </p:cNvSpPr>
            <p:nvPr/>
          </p:nvSpPr>
          <p:spPr bwMode="auto">
            <a:xfrm>
              <a:off x="4486" y="2386"/>
              <a:ext cx="163" cy="13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+mn-cs"/>
              </a:endParaRPr>
            </a:p>
          </p:txBody>
        </p:sp>
        <p:sp>
          <p:nvSpPr>
            <p:cNvPr id="92218" name="Oval 178"/>
            <p:cNvSpPr>
              <a:spLocks noChangeArrowheads="1"/>
            </p:cNvSpPr>
            <p:nvPr/>
          </p:nvSpPr>
          <p:spPr bwMode="auto">
            <a:xfrm>
              <a:off x="4663" y="2380"/>
              <a:ext cx="156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19" name="Rectangle 179"/>
            <p:cNvSpPr>
              <a:spLocks noChangeArrowheads="1"/>
            </p:cNvSpPr>
            <p:nvPr/>
          </p:nvSpPr>
          <p:spPr bwMode="auto">
            <a:xfrm>
              <a:off x="5063" y="1836"/>
              <a:ext cx="81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pic>
        <p:nvPicPr>
          <p:cNvPr id="215074" name="Picture 6" descr="underline_bas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3" y="641350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88</a:t>
            </a:fld>
            <a:endParaRPr lang="en-US" sz="1200" dirty="0">
              <a:latin typeface="Tahoma" charset="0"/>
            </a:endParaRPr>
          </a:p>
        </p:txBody>
      </p:sp>
      <p:sp>
        <p:nvSpPr>
          <p:cNvPr id="28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30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"/>
                                        <p:tgtEl>
                                          <p:spTgt spid="706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"/>
                                        <p:tgtEl>
                                          <p:spTgt spid="70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3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400"/>
                                        <p:tgtEl>
                                          <p:spTgt spid="706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withGroup">
                            <p:stCondLst>
                              <p:cond delay="7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700"/>
                            </p:stCondLst>
                            <p:childTnLst>
                              <p:par>
                                <p:cTn id="2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42 0.00625 L 0.00764 0.08467 L 0.36285 0.08767 L 0.26996 0.22878 L 0.33698 0.22739 L 0.55069 0.01874 L 0.29583 0.52209 L 0.02882 0.5251 L 0.02882 0.41545 " pathEditMode="relative" rAng="0" ptsTypes="AAAAAAAAA">
                                      <p:cBhvr>
                                        <p:cTn id="25" dur="2000" fill="hold"/>
                                        <p:tgtEl>
                                          <p:spTgt spid="7068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05" y="25931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7068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7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"/>
                                        <p:tgtEl>
                                          <p:spTgt spid="706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withGroup">
                            <p:stCondLst>
                              <p:cond delay="28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400"/>
                                        <p:tgtEl>
                                          <p:spTgt spid="70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7068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7068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06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70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15591E-6 L -1.66667E-6 0.09415 L 0.28593 0.09091 L 0.52934 -0.40111 L 0.30937 -0.18182 L 0.23403 -0.19755 L 0.32118 -0.33079 L -0.01997 -0.33079 L -0.01875 -0.41846 " pathEditMode="relative" ptsTypes="AAAAAAAAA">
                                      <p:cBhvr>
                                        <p:cTn id="57" dur="2000" fill="hold"/>
                                        <p:tgtEl>
                                          <p:spTgt spid="7069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9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7069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3" dur="500"/>
                                        <p:tgtEl>
                                          <p:spTgt spid="7068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7068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withGroup">
                            <p:stCondLst>
                              <p:cond delay="3500"/>
                            </p:stCondLst>
                            <p:childTnLst>
                              <p:par>
                                <p:cTn id="69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0" dur="500"/>
                                        <p:tgtEl>
                                          <p:spTgt spid="7069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300"/>
                                        <p:tgtEl>
                                          <p:spTgt spid="70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43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60" grpId="0"/>
      <p:bldP spid="706661" grpId="0"/>
      <p:bldP spid="706662" grpId="0"/>
      <p:bldP spid="706984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065" name="Group 300"/>
          <p:cNvGrpSpPr>
            <a:grpSpLocks/>
          </p:cNvGrpSpPr>
          <p:nvPr/>
        </p:nvGrpSpPr>
        <p:grpSpPr bwMode="auto">
          <a:xfrm>
            <a:off x="773113" y="1273175"/>
            <a:ext cx="3554412" cy="3067050"/>
            <a:chOff x="773113" y="1273175"/>
            <a:chExt cx="3554412" cy="3066395"/>
          </a:xfrm>
        </p:grpSpPr>
        <p:sp>
          <p:nvSpPr>
            <p:cNvPr id="216312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6313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6314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6315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6316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438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router</a:t>
              </a:r>
            </a:p>
            <a:p>
              <a:pPr>
                <a:defRPr/>
              </a:pPr>
              <a:r>
                <a:rPr lang="en-US" sz="140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(runs DHCP)</a:t>
              </a:r>
            </a:p>
          </p:txBody>
        </p:sp>
        <p:grpSp>
          <p:nvGrpSpPr>
            <p:cNvPr id="216318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216370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6371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93440" name="Picture 3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310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311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312" name="Rectangle 43"/>
            <p:cNvSpPr>
              <a:spLocks noChangeArrowheads="1"/>
            </p:cNvSpPr>
            <p:nvPr/>
          </p:nvSpPr>
          <p:spPr bwMode="auto">
            <a:xfrm rot="162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216323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216338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460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6340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6341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463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6343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93489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490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3465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6345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93487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488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3467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468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6348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93485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486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216349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216350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93483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484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3472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6352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6353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475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6355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477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478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479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480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solidFill>
                    <a:srgbClr val="FF0000"/>
                  </a:solidFill>
                  <a:cs typeface="+mn-cs"/>
                </a:endParaRPr>
              </a:p>
            </p:txBody>
          </p:sp>
          <p:sp>
            <p:nvSpPr>
              <p:cNvPr id="93481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482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6324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93446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447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3448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3449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i="0" dirty="0">
                  <a:solidFill>
                    <a:srgbClr val="000000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93450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6330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93456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3457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3458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216331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93453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3454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3455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</p:grpSp>
      <p:sp>
        <p:nvSpPr>
          <p:cNvPr id="216068" name="Freeform 2"/>
          <p:cNvSpPr>
            <a:spLocks/>
          </p:cNvSpPr>
          <p:nvPr/>
        </p:nvSpPr>
        <p:spPr bwMode="auto">
          <a:xfrm>
            <a:off x="322263" y="4619625"/>
            <a:ext cx="3963987" cy="1716088"/>
          </a:xfrm>
          <a:custGeom>
            <a:avLst/>
            <a:gdLst>
              <a:gd name="T0" fmla="*/ 2147483647 w 2497"/>
              <a:gd name="T1" fmla="*/ 2147483647 h 1081"/>
              <a:gd name="T2" fmla="*/ 2147483647 w 2497"/>
              <a:gd name="T3" fmla="*/ 2147483647 h 1081"/>
              <a:gd name="T4" fmla="*/ 2147483647 w 2497"/>
              <a:gd name="T5" fmla="*/ 2147483647 h 1081"/>
              <a:gd name="T6" fmla="*/ 2147483647 w 2497"/>
              <a:gd name="T7" fmla="*/ 2147483647 h 1081"/>
              <a:gd name="T8" fmla="*/ 2147483647 w 2497"/>
              <a:gd name="T9" fmla="*/ 2147483647 h 1081"/>
              <a:gd name="T10" fmla="*/ 2147483647 w 2497"/>
              <a:gd name="T11" fmla="*/ 2147483647 h 1081"/>
              <a:gd name="T12" fmla="*/ 2147483647 w 2497"/>
              <a:gd name="T13" fmla="*/ 2147483647 h 1081"/>
              <a:gd name="T14" fmla="*/ 2147483647 w 2497"/>
              <a:gd name="T15" fmla="*/ 2147483647 h 1081"/>
              <a:gd name="T16" fmla="*/ 2147483647 w 2497"/>
              <a:gd name="T17" fmla="*/ 2147483647 h 1081"/>
              <a:gd name="T18" fmla="*/ 2147483647 w 2497"/>
              <a:gd name="T19" fmla="*/ 2147483647 h 1081"/>
              <a:gd name="T20" fmla="*/ 2147483647 w 2497"/>
              <a:gd name="T21" fmla="*/ 2147483647 h 1081"/>
              <a:gd name="T22" fmla="*/ 2147483647 w 2497"/>
              <a:gd name="T23" fmla="*/ 2147483647 h 1081"/>
              <a:gd name="T24" fmla="*/ 2147483647 w 2497"/>
              <a:gd name="T25" fmla="*/ 2147483647 h 1081"/>
              <a:gd name="T26" fmla="*/ 2147483647 w 2497"/>
              <a:gd name="T27" fmla="*/ 2147483647 h 1081"/>
              <a:gd name="T28" fmla="*/ 2147483647 w 2497"/>
              <a:gd name="T29" fmla="*/ 2147483647 h 1081"/>
              <a:gd name="T30" fmla="*/ 2147483647 w 2497"/>
              <a:gd name="T31" fmla="*/ 2147483647 h 108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497" h="1081">
                <a:moveTo>
                  <a:pt x="475" y="274"/>
                </a:moveTo>
                <a:cubicBezTo>
                  <a:pt x="381" y="316"/>
                  <a:pt x="280" y="389"/>
                  <a:pt x="204" y="437"/>
                </a:cubicBezTo>
                <a:cubicBezTo>
                  <a:pt x="128" y="485"/>
                  <a:pt x="42" y="503"/>
                  <a:pt x="21" y="559"/>
                </a:cubicBezTo>
                <a:cubicBezTo>
                  <a:pt x="0" y="615"/>
                  <a:pt x="56" y="734"/>
                  <a:pt x="75" y="776"/>
                </a:cubicBezTo>
                <a:cubicBezTo>
                  <a:pt x="94" y="818"/>
                  <a:pt x="116" y="789"/>
                  <a:pt x="136" y="810"/>
                </a:cubicBezTo>
                <a:cubicBezTo>
                  <a:pt x="156" y="831"/>
                  <a:pt x="167" y="876"/>
                  <a:pt x="197" y="905"/>
                </a:cubicBezTo>
                <a:cubicBezTo>
                  <a:pt x="227" y="934"/>
                  <a:pt x="231" y="970"/>
                  <a:pt x="319" y="986"/>
                </a:cubicBezTo>
                <a:cubicBezTo>
                  <a:pt x="407" y="1002"/>
                  <a:pt x="554" y="1003"/>
                  <a:pt x="726" y="1000"/>
                </a:cubicBezTo>
                <a:cubicBezTo>
                  <a:pt x="898" y="997"/>
                  <a:pt x="1146" y="961"/>
                  <a:pt x="1349" y="966"/>
                </a:cubicBezTo>
                <a:cubicBezTo>
                  <a:pt x="1552" y="971"/>
                  <a:pt x="1785" y="1028"/>
                  <a:pt x="1945" y="1033"/>
                </a:cubicBezTo>
                <a:cubicBezTo>
                  <a:pt x="2105" y="1038"/>
                  <a:pt x="2225" y="1081"/>
                  <a:pt x="2311" y="993"/>
                </a:cubicBezTo>
                <a:cubicBezTo>
                  <a:pt x="2397" y="905"/>
                  <a:pt x="2497" y="662"/>
                  <a:pt x="2460" y="506"/>
                </a:cubicBezTo>
                <a:cubicBezTo>
                  <a:pt x="2423" y="350"/>
                  <a:pt x="2280" y="116"/>
                  <a:pt x="2088" y="58"/>
                </a:cubicBezTo>
                <a:cubicBezTo>
                  <a:pt x="1896" y="0"/>
                  <a:pt x="1528" y="138"/>
                  <a:pt x="1308" y="159"/>
                </a:cubicBezTo>
                <a:cubicBezTo>
                  <a:pt x="1088" y="180"/>
                  <a:pt x="906" y="167"/>
                  <a:pt x="766" y="186"/>
                </a:cubicBezTo>
                <a:cubicBezTo>
                  <a:pt x="626" y="205"/>
                  <a:pt x="569" y="232"/>
                  <a:pt x="475" y="274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216069" name="Freeform 3"/>
          <p:cNvSpPr>
            <a:spLocks/>
          </p:cNvSpPr>
          <p:nvPr/>
        </p:nvSpPr>
        <p:spPr bwMode="auto">
          <a:xfrm>
            <a:off x="4751388" y="871538"/>
            <a:ext cx="1919287" cy="2227262"/>
          </a:xfrm>
          <a:custGeom>
            <a:avLst/>
            <a:gdLst>
              <a:gd name="T0" fmla="*/ 2147483647 w 1209"/>
              <a:gd name="T1" fmla="*/ 2147483647 h 1403"/>
              <a:gd name="T2" fmla="*/ 2147483647 w 1209"/>
              <a:gd name="T3" fmla="*/ 2147483647 h 1403"/>
              <a:gd name="T4" fmla="*/ 2147483647 w 1209"/>
              <a:gd name="T5" fmla="*/ 2147483647 h 1403"/>
              <a:gd name="T6" fmla="*/ 2147483647 w 1209"/>
              <a:gd name="T7" fmla="*/ 2147483647 h 1403"/>
              <a:gd name="T8" fmla="*/ 2147483647 w 1209"/>
              <a:gd name="T9" fmla="*/ 2147483647 h 1403"/>
              <a:gd name="T10" fmla="*/ 2147483647 w 1209"/>
              <a:gd name="T11" fmla="*/ 2147483647 h 1403"/>
              <a:gd name="T12" fmla="*/ 2147483647 w 1209"/>
              <a:gd name="T13" fmla="*/ 2147483647 h 1403"/>
              <a:gd name="T14" fmla="*/ 2147483647 w 1209"/>
              <a:gd name="T15" fmla="*/ 2147483647 h 1403"/>
              <a:gd name="T16" fmla="*/ 2147483647 w 1209"/>
              <a:gd name="T17" fmla="*/ 2147483647 h 1403"/>
              <a:gd name="T18" fmla="*/ 2147483647 w 1209"/>
              <a:gd name="T19" fmla="*/ 2147483647 h 1403"/>
              <a:gd name="T20" fmla="*/ 2147483647 w 1209"/>
              <a:gd name="T21" fmla="*/ 2147483647 h 1403"/>
              <a:gd name="T22" fmla="*/ 2147483647 w 1209"/>
              <a:gd name="T23" fmla="*/ 2147483647 h 140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09" h="1403">
                <a:moveTo>
                  <a:pt x="84" y="528"/>
                </a:moveTo>
                <a:cubicBezTo>
                  <a:pt x="51" y="600"/>
                  <a:pt x="28" y="643"/>
                  <a:pt x="16" y="705"/>
                </a:cubicBezTo>
                <a:cubicBezTo>
                  <a:pt x="4" y="767"/>
                  <a:pt x="0" y="845"/>
                  <a:pt x="9" y="901"/>
                </a:cubicBezTo>
                <a:cubicBezTo>
                  <a:pt x="18" y="957"/>
                  <a:pt x="44" y="983"/>
                  <a:pt x="70" y="1043"/>
                </a:cubicBezTo>
                <a:cubicBezTo>
                  <a:pt x="96" y="1103"/>
                  <a:pt x="130" y="1210"/>
                  <a:pt x="165" y="1260"/>
                </a:cubicBezTo>
                <a:cubicBezTo>
                  <a:pt x="200" y="1310"/>
                  <a:pt x="223" y="1324"/>
                  <a:pt x="280" y="1342"/>
                </a:cubicBezTo>
                <a:cubicBezTo>
                  <a:pt x="337" y="1360"/>
                  <a:pt x="393" y="1368"/>
                  <a:pt x="510" y="1369"/>
                </a:cubicBezTo>
                <a:cubicBezTo>
                  <a:pt x="627" y="1370"/>
                  <a:pt x="775" y="1403"/>
                  <a:pt x="985" y="1348"/>
                </a:cubicBezTo>
                <a:cubicBezTo>
                  <a:pt x="1195" y="1293"/>
                  <a:pt x="1209" y="54"/>
                  <a:pt x="985" y="27"/>
                </a:cubicBezTo>
                <a:cubicBezTo>
                  <a:pt x="761" y="0"/>
                  <a:pt x="606" y="115"/>
                  <a:pt x="477" y="156"/>
                </a:cubicBezTo>
                <a:cubicBezTo>
                  <a:pt x="348" y="197"/>
                  <a:pt x="280" y="207"/>
                  <a:pt x="212" y="271"/>
                </a:cubicBezTo>
                <a:cubicBezTo>
                  <a:pt x="144" y="335"/>
                  <a:pt x="117" y="456"/>
                  <a:pt x="84" y="528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93191" name="Rectangle 4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361363" cy="973138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A day in the life… HTTP request/reply </a:t>
            </a:r>
          </a:p>
        </p:txBody>
      </p:sp>
      <p:grpSp>
        <p:nvGrpSpPr>
          <p:cNvPr id="216071" name="Group 35"/>
          <p:cNvGrpSpPr>
            <a:grpSpLocks/>
          </p:cNvGrpSpPr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216304" name="Freeform 36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216305" name="Group 37"/>
            <p:cNvGrpSpPr>
              <a:grpSpLocks/>
            </p:cNvGrpSpPr>
            <p:nvPr/>
          </p:nvGrpSpPr>
          <p:grpSpPr bwMode="auto">
            <a:xfrm>
              <a:off x="651" y="681"/>
              <a:ext cx="500" cy="828"/>
              <a:chOff x="569" y="2954"/>
              <a:chExt cx="500" cy="828"/>
            </a:xfrm>
          </p:grpSpPr>
          <p:sp>
            <p:nvSpPr>
              <p:cNvPr id="93427" name="Rectangle 38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428" name="Text Box 39"/>
              <p:cNvSpPr txBox="1">
                <a:spLocks noChangeArrowheads="1"/>
              </p:cNvSpPr>
              <p:nvPr/>
            </p:nvSpPr>
            <p:spPr bwMode="auto">
              <a:xfrm>
                <a:off x="607" y="2954"/>
                <a:ext cx="449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HTTP</a:t>
                </a:r>
              </a:p>
              <a:p>
                <a:pPr algn="ctr">
                  <a:defRPr/>
                </a:pPr>
                <a:r>
                  <a:rPr lang="en-US" sz="16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TCP</a:t>
                </a:r>
              </a:p>
              <a:p>
                <a:pPr algn="ctr">
                  <a:defRPr/>
                </a:pPr>
                <a:r>
                  <a:rPr lang="en-US" sz="16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Phy</a:t>
                </a:r>
              </a:p>
            </p:txBody>
          </p:sp>
          <p:sp>
            <p:nvSpPr>
              <p:cNvPr id="93429" name="Line 40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3430" name="Line 41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3431" name="Line 42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3432" name="Line 43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707628" name="Group 44"/>
          <p:cNvGrpSpPr>
            <a:grpSpLocks/>
          </p:cNvGrpSpPr>
          <p:nvPr/>
        </p:nvGrpSpPr>
        <p:grpSpPr bwMode="auto">
          <a:xfrm>
            <a:off x="442913" y="1054100"/>
            <a:ext cx="515937" cy="333375"/>
            <a:chOff x="328" y="678"/>
            <a:chExt cx="325" cy="210"/>
          </a:xfrm>
        </p:grpSpPr>
        <p:grpSp>
          <p:nvGrpSpPr>
            <p:cNvPr id="216300" name="Group 45"/>
            <p:cNvGrpSpPr>
              <a:grpSpLocks/>
            </p:cNvGrpSpPr>
            <p:nvPr/>
          </p:nvGrpSpPr>
          <p:grpSpPr bwMode="auto">
            <a:xfrm>
              <a:off x="328" y="693"/>
              <a:ext cx="325" cy="154"/>
              <a:chOff x="844" y="3337"/>
              <a:chExt cx="325" cy="154"/>
            </a:xfrm>
          </p:grpSpPr>
          <p:sp>
            <p:nvSpPr>
              <p:cNvPr id="93423" name="Rectangle 46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424" name="Text Box 47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 smtClean="0">
                    <a:solidFill>
                      <a:srgbClr val="FFFFFF"/>
                    </a:solidFill>
                    <a:latin typeface="Arial" charset="0"/>
                    <a:cs typeface="+mn-cs"/>
                  </a:rPr>
                  <a:t>HTTP</a:t>
                </a:r>
              </a:p>
            </p:txBody>
          </p:sp>
        </p:grpSp>
        <p:sp>
          <p:nvSpPr>
            <p:cNvPr id="93422" name="AutoShape 48"/>
            <p:cNvSpPr>
              <a:spLocks noChangeArrowheads="1"/>
            </p:cNvSpPr>
            <p:nvPr/>
          </p:nvSpPr>
          <p:spPr bwMode="auto">
            <a:xfrm>
              <a:off x="396" y="678"/>
              <a:ext cx="240" cy="210"/>
            </a:xfrm>
            <a:prstGeom prst="downArrow">
              <a:avLst>
                <a:gd name="adj1" fmla="val 49167"/>
                <a:gd name="adj2" fmla="val 24292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sp>
        <p:nvSpPr>
          <p:cNvPr id="707633" name="Rectangle 49"/>
          <p:cNvSpPr>
            <a:spLocks noChangeArrowheads="1"/>
          </p:cNvSpPr>
          <p:nvPr/>
        </p:nvSpPr>
        <p:spPr bwMode="auto">
          <a:xfrm>
            <a:off x="5183188" y="3105150"/>
            <a:ext cx="3441700" cy="95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solidFill>
                  <a:srgbClr val="C00000"/>
                </a:solidFill>
                <a:latin typeface="Gill Sans MT" charset="0"/>
                <a:cs typeface="+mn-cs"/>
              </a:rPr>
              <a:t>HTTP request</a:t>
            </a:r>
            <a:r>
              <a:rPr lang="en-US" sz="2000" i="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sent into TCP socket</a:t>
            </a:r>
          </a:p>
        </p:txBody>
      </p:sp>
      <p:sp>
        <p:nvSpPr>
          <p:cNvPr id="707634" name="Rectangle 50"/>
          <p:cNvSpPr>
            <a:spLocks noChangeArrowheads="1"/>
          </p:cNvSpPr>
          <p:nvPr/>
        </p:nvSpPr>
        <p:spPr bwMode="auto">
          <a:xfrm>
            <a:off x="5176838" y="3797300"/>
            <a:ext cx="3787775" cy="985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IP datagram containing HTTP request routed to www.google.com</a:t>
            </a:r>
          </a:p>
        </p:txBody>
      </p:sp>
      <p:sp>
        <p:nvSpPr>
          <p:cNvPr id="707635" name="Rectangle 51"/>
          <p:cNvSpPr>
            <a:spLocks noChangeArrowheads="1"/>
          </p:cNvSpPr>
          <p:nvPr/>
        </p:nvSpPr>
        <p:spPr bwMode="auto">
          <a:xfrm>
            <a:off x="5189538" y="5702300"/>
            <a:ext cx="3865562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IP datagram containing HTTP reply routed back to client</a:t>
            </a:r>
          </a:p>
        </p:txBody>
      </p:sp>
      <p:grpSp>
        <p:nvGrpSpPr>
          <p:cNvPr id="216076" name="Group 166"/>
          <p:cNvGrpSpPr>
            <a:grpSpLocks/>
          </p:cNvGrpSpPr>
          <p:nvPr/>
        </p:nvGrpSpPr>
        <p:grpSpPr bwMode="auto">
          <a:xfrm>
            <a:off x="3795713" y="2409825"/>
            <a:ext cx="1576387" cy="1287463"/>
            <a:chOff x="3228" y="1776"/>
            <a:chExt cx="252" cy="96"/>
          </a:xfrm>
        </p:grpSpPr>
        <p:sp>
          <p:nvSpPr>
            <p:cNvPr id="216298" name="Line 16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6299" name="Line 16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6077" name="Group 167"/>
          <p:cNvGrpSpPr>
            <a:grpSpLocks/>
          </p:cNvGrpSpPr>
          <p:nvPr/>
        </p:nvGrpSpPr>
        <p:grpSpPr bwMode="auto">
          <a:xfrm flipH="1">
            <a:off x="5600700" y="2424113"/>
            <a:ext cx="400050" cy="152400"/>
            <a:chOff x="3228" y="1776"/>
            <a:chExt cx="252" cy="96"/>
          </a:xfrm>
        </p:grpSpPr>
        <p:sp>
          <p:nvSpPr>
            <p:cNvPr id="216296" name="Line 16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6297" name="Line 16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6078" name="Group 170"/>
          <p:cNvGrpSpPr>
            <a:grpSpLocks/>
          </p:cNvGrpSpPr>
          <p:nvPr/>
        </p:nvGrpSpPr>
        <p:grpSpPr bwMode="auto">
          <a:xfrm flipH="1" flipV="1">
            <a:off x="5753100" y="1900238"/>
            <a:ext cx="400050" cy="152400"/>
            <a:chOff x="3228" y="1776"/>
            <a:chExt cx="252" cy="96"/>
          </a:xfrm>
        </p:grpSpPr>
        <p:sp>
          <p:nvSpPr>
            <p:cNvPr id="216294" name="Line 17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6295" name="Line 17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6079" name="Group 110"/>
          <p:cNvGrpSpPr>
            <a:grpSpLocks/>
          </p:cNvGrpSpPr>
          <p:nvPr/>
        </p:nvGrpSpPr>
        <p:grpSpPr bwMode="auto">
          <a:xfrm>
            <a:off x="3057525" y="5273675"/>
            <a:ext cx="757238" cy="379413"/>
            <a:chOff x="2466" y="2026"/>
            <a:chExt cx="477" cy="282"/>
          </a:xfrm>
        </p:grpSpPr>
        <p:sp>
          <p:nvSpPr>
            <p:cNvPr id="216280" name="Oval 111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6281" name="Line 112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6282" name="Rectangle 113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16283" name="Oval 114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16284" name="Group 115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6291" name="Line 1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6292" name="Line 1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6293" name="Line 1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16285" name="Group 119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6288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6289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6290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16286" name="Line 123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6287" name="Line 124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16080" name="Line 136"/>
          <p:cNvSpPr>
            <a:spLocks noChangeShapeType="1"/>
          </p:cNvSpPr>
          <p:nvPr/>
        </p:nvSpPr>
        <p:spPr bwMode="auto">
          <a:xfrm flipV="1">
            <a:off x="2543175" y="5443538"/>
            <a:ext cx="49053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16081" name="Text Box 137"/>
          <p:cNvSpPr txBox="1">
            <a:spLocks noChangeArrowheads="1"/>
          </p:cNvSpPr>
          <p:nvPr/>
        </p:nvSpPr>
        <p:spPr bwMode="auto">
          <a:xfrm>
            <a:off x="1003300" y="5835650"/>
            <a:ext cx="1595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64.233.169.105</a:t>
            </a:r>
          </a:p>
        </p:txBody>
      </p:sp>
      <p:sp>
        <p:nvSpPr>
          <p:cNvPr id="216082" name="Text Box 138"/>
          <p:cNvSpPr txBox="1">
            <a:spLocks noChangeArrowheads="1"/>
          </p:cNvSpPr>
          <p:nvPr/>
        </p:nvSpPr>
        <p:spPr bwMode="auto">
          <a:xfrm>
            <a:off x="971550" y="5541963"/>
            <a:ext cx="1177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web server</a:t>
            </a:r>
          </a:p>
        </p:txBody>
      </p:sp>
      <p:grpSp>
        <p:nvGrpSpPr>
          <p:cNvPr id="216083" name="Group 194"/>
          <p:cNvGrpSpPr>
            <a:grpSpLocks/>
          </p:cNvGrpSpPr>
          <p:nvPr/>
        </p:nvGrpSpPr>
        <p:grpSpPr bwMode="auto">
          <a:xfrm>
            <a:off x="2970213" y="5649913"/>
            <a:ext cx="295275" cy="114300"/>
            <a:chOff x="3228" y="1776"/>
            <a:chExt cx="252" cy="96"/>
          </a:xfrm>
        </p:grpSpPr>
        <p:sp>
          <p:nvSpPr>
            <p:cNvPr id="216278" name="Line 195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6279" name="Line 196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6084" name="Group 200"/>
          <p:cNvGrpSpPr>
            <a:grpSpLocks/>
          </p:cNvGrpSpPr>
          <p:nvPr/>
        </p:nvGrpSpPr>
        <p:grpSpPr bwMode="auto">
          <a:xfrm flipH="1" flipV="1">
            <a:off x="3813175" y="5354638"/>
            <a:ext cx="295275" cy="114300"/>
            <a:chOff x="3228" y="1776"/>
            <a:chExt cx="252" cy="96"/>
          </a:xfrm>
        </p:grpSpPr>
        <p:sp>
          <p:nvSpPr>
            <p:cNvPr id="216276" name="Line 20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6277" name="Line 20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93206" name="Line 112"/>
          <p:cNvSpPr>
            <a:spLocks noChangeShapeType="1"/>
          </p:cNvSpPr>
          <p:nvPr/>
        </p:nvSpPr>
        <p:spPr bwMode="auto">
          <a:xfrm flipH="1">
            <a:off x="3594100" y="2432050"/>
            <a:ext cx="1882775" cy="289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16086" name="Group 145"/>
          <p:cNvGrpSpPr>
            <a:grpSpLocks/>
          </p:cNvGrpSpPr>
          <p:nvPr/>
        </p:nvGrpSpPr>
        <p:grpSpPr bwMode="auto">
          <a:xfrm>
            <a:off x="1509713" y="3965575"/>
            <a:ext cx="976312" cy="1460500"/>
            <a:chOff x="4000" y="1895"/>
            <a:chExt cx="615" cy="920"/>
          </a:xfrm>
        </p:grpSpPr>
        <p:sp>
          <p:nvSpPr>
            <p:cNvPr id="216268" name="Freeform 146"/>
            <p:cNvSpPr>
              <a:spLocks/>
            </p:cNvSpPr>
            <p:nvPr/>
          </p:nvSpPr>
          <p:spPr bwMode="auto">
            <a:xfrm>
              <a:off x="4011" y="1912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216269" name="Group 147"/>
            <p:cNvGrpSpPr>
              <a:grpSpLocks/>
            </p:cNvGrpSpPr>
            <p:nvPr/>
          </p:nvGrpSpPr>
          <p:grpSpPr bwMode="auto">
            <a:xfrm>
              <a:off x="4000" y="1895"/>
              <a:ext cx="500" cy="828"/>
              <a:chOff x="569" y="2954"/>
              <a:chExt cx="500" cy="828"/>
            </a:xfrm>
          </p:grpSpPr>
          <p:sp>
            <p:nvSpPr>
              <p:cNvPr id="93391" name="Rectangle 148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392" name="Text Box 149"/>
              <p:cNvSpPr txBox="1">
                <a:spLocks noChangeArrowheads="1"/>
              </p:cNvSpPr>
              <p:nvPr/>
            </p:nvSpPr>
            <p:spPr bwMode="auto">
              <a:xfrm>
                <a:off x="607" y="2954"/>
                <a:ext cx="449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HTTP</a:t>
                </a:r>
              </a:p>
              <a:p>
                <a:pPr algn="ctr">
                  <a:defRPr/>
                </a:pPr>
                <a:r>
                  <a:rPr lang="en-US" sz="16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TCP</a:t>
                </a:r>
              </a:p>
              <a:p>
                <a:pPr algn="ctr">
                  <a:defRPr/>
                </a:pPr>
                <a:r>
                  <a:rPr lang="en-US" sz="16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Phy</a:t>
                </a:r>
              </a:p>
            </p:txBody>
          </p:sp>
          <p:sp>
            <p:nvSpPr>
              <p:cNvPr id="93393" name="Line 150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3394" name="Line 151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3395" name="Line 152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3396" name="Line 153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sp>
        <p:nvSpPr>
          <p:cNvPr id="707813" name="Rectangle 229"/>
          <p:cNvSpPr>
            <a:spLocks noChangeArrowheads="1"/>
          </p:cNvSpPr>
          <p:nvPr/>
        </p:nvSpPr>
        <p:spPr bwMode="auto">
          <a:xfrm>
            <a:off x="5183188" y="4735513"/>
            <a:ext cx="3787775" cy="985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web server responds with </a:t>
            </a:r>
            <a:r>
              <a:rPr lang="en-US" sz="2000" dirty="0">
                <a:solidFill>
                  <a:srgbClr val="C00000"/>
                </a:solidFill>
                <a:latin typeface="Gill Sans MT" charset="0"/>
                <a:cs typeface="+mn-cs"/>
              </a:rPr>
              <a:t>HTTP reply</a:t>
            </a:r>
            <a:r>
              <a:rPr lang="en-US" sz="2000" i="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(containing web page)</a:t>
            </a:r>
          </a:p>
        </p:txBody>
      </p:sp>
      <p:grpSp>
        <p:nvGrpSpPr>
          <p:cNvPr id="707941" name="Group 357"/>
          <p:cNvGrpSpPr>
            <a:grpSpLocks/>
          </p:cNvGrpSpPr>
          <p:nvPr/>
        </p:nvGrpSpPr>
        <p:grpSpPr bwMode="auto">
          <a:xfrm>
            <a:off x="88900" y="1363663"/>
            <a:ext cx="1081088" cy="1058862"/>
            <a:chOff x="56" y="859"/>
            <a:chExt cx="681" cy="667"/>
          </a:xfrm>
        </p:grpSpPr>
        <p:grpSp>
          <p:nvGrpSpPr>
            <p:cNvPr id="216237" name="Group 230"/>
            <p:cNvGrpSpPr>
              <a:grpSpLocks/>
            </p:cNvGrpSpPr>
            <p:nvPr/>
          </p:nvGrpSpPr>
          <p:grpSpPr bwMode="auto">
            <a:xfrm>
              <a:off x="290" y="874"/>
              <a:ext cx="379" cy="154"/>
              <a:chOff x="740" y="3209"/>
              <a:chExt cx="379" cy="154"/>
            </a:xfrm>
          </p:grpSpPr>
          <p:grpSp>
            <p:nvGrpSpPr>
              <p:cNvPr id="216263" name="Group 231"/>
              <p:cNvGrpSpPr>
                <a:grpSpLocks/>
              </p:cNvGrpSpPr>
              <p:nvPr/>
            </p:nvGrpSpPr>
            <p:grpSpPr bwMode="auto">
              <a:xfrm>
                <a:off x="794" y="3209"/>
                <a:ext cx="325" cy="154"/>
                <a:chOff x="844" y="3337"/>
                <a:chExt cx="325" cy="154"/>
              </a:xfrm>
            </p:grpSpPr>
            <p:sp>
              <p:nvSpPr>
                <p:cNvPr id="93387" name="Rectangle 232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388" name="Text Box 233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dirty="0" smtClean="0">
                      <a:solidFill>
                        <a:srgbClr val="FFFFFF"/>
                      </a:solidFill>
                      <a:latin typeface="Arial" charset="0"/>
                      <a:cs typeface="+mn-cs"/>
                    </a:rPr>
                    <a:t>HTTP</a:t>
                  </a:r>
                </a:p>
              </p:txBody>
            </p:sp>
          </p:grpSp>
          <p:sp>
            <p:nvSpPr>
              <p:cNvPr id="93385" name="Rectangle 234"/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386" name="Rectangle 235"/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6238" name="Group 236"/>
            <p:cNvGrpSpPr>
              <a:grpSpLocks/>
            </p:cNvGrpSpPr>
            <p:nvPr/>
          </p:nvGrpSpPr>
          <p:grpSpPr bwMode="auto">
            <a:xfrm>
              <a:off x="290" y="1022"/>
              <a:ext cx="379" cy="154"/>
              <a:chOff x="836" y="3305"/>
              <a:chExt cx="379" cy="154"/>
            </a:xfrm>
          </p:grpSpPr>
          <p:grpSp>
            <p:nvGrpSpPr>
              <p:cNvPr id="216257" name="Group 237"/>
              <p:cNvGrpSpPr>
                <a:grpSpLocks/>
              </p:cNvGrpSpPr>
              <p:nvPr/>
            </p:nvGrpSpPr>
            <p:grpSpPr bwMode="auto">
              <a:xfrm>
                <a:off x="890" y="3305"/>
                <a:ext cx="325" cy="154"/>
                <a:chOff x="844" y="3337"/>
                <a:chExt cx="325" cy="154"/>
              </a:xfrm>
            </p:grpSpPr>
            <p:sp>
              <p:nvSpPr>
                <p:cNvPr id="93382" name="Rectangle 238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383" name="Text Box 239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dirty="0" smtClean="0">
                      <a:solidFill>
                        <a:srgbClr val="FFFFFF"/>
                      </a:solidFill>
                      <a:latin typeface="Arial" charset="0"/>
                      <a:cs typeface="+mn-cs"/>
                    </a:rPr>
                    <a:t>HTTP</a:t>
                  </a:r>
                </a:p>
              </p:txBody>
            </p:sp>
          </p:grpSp>
          <p:grpSp>
            <p:nvGrpSpPr>
              <p:cNvPr id="216258" name="Group 240"/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93380" name="Rectangle 241"/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381" name="Rectangle 242"/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</p:grpSp>
        <p:grpSp>
          <p:nvGrpSpPr>
            <p:cNvPr id="216239" name="Group 243"/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93376" name="Rectangle 244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377" name="Rectangle 245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6240" name="Group 246"/>
            <p:cNvGrpSpPr>
              <a:grpSpLocks/>
            </p:cNvGrpSpPr>
            <p:nvPr/>
          </p:nvGrpSpPr>
          <p:grpSpPr bwMode="auto">
            <a:xfrm>
              <a:off x="56" y="1189"/>
              <a:ext cx="681" cy="154"/>
              <a:chOff x="504" y="3523"/>
              <a:chExt cx="681" cy="154"/>
            </a:xfrm>
          </p:grpSpPr>
          <p:grpSp>
            <p:nvGrpSpPr>
              <p:cNvPr id="216242" name="Group 247"/>
              <p:cNvGrpSpPr>
                <a:grpSpLocks/>
              </p:cNvGrpSpPr>
              <p:nvPr/>
            </p:nvGrpSpPr>
            <p:grpSpPr bwMode="auto">
              <a:xfrm>
                <a:off x="623" y="3523"/>
                <a:ext cx="492" cy="154"/>
                <a:chOff x="723" y="3453"/>
                <a:chExt cx="492" cy="154"/>
              </a:xfrm>
            </p:grpSpPr>
            <p:grpSp>
              <p:nvGrpSpPr>
                <p:cNvPr id="216246" name="Group 248"/>
                <p:cNvGrpSpPr>
                  <a:grpSpLocks/>
                </p:cNvGrpSpPr>
                <p:nvPr/>
              </p:nvGrpSpPr>
              <p:grpSpPr bwMode="auto">
                <a:xfrm>
                  <a:off x="836" y="3453"/>
                  <a:ext cx="379" cy="154"/>
                  <a:chOff x="836" y="3305"/>
                  <a:chExt cx="379" cy="154"/>
                </a:xfrm>
              </p:grpSpPr>
              <p:grpSp>
                <p:nvGrpSpPr>
                  <p:cNvPr id="216249" name="Group 249"/>
                  <p:cNvGrpSpPr>
                    <a:grpSpLocks/>
                  </p:cNvGrpSpPr>
                  <p:nvPr/>
                </p:nvGrpSpPr>
                <p:grpSpPr bwMode="auto">
                  <a:xfrm>
                    <a:off x="890" y="3305"/>
                    <a:ext cx="325" cy="154"/>
                    <a:chOff x="844" y="3337"/>
                    <a:chExt cx="325" cy="154"/>
                  </a:xfrm>
                </p:grpSpPr>
                <p:sp>
                  <p:nvSpPr>
                    <p:cNvPr id="93374" name="Rectangle 2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89" y="3370"/>
                      <a:ext cx="245" cy="8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solidFill>
                          <a:srgbClr val="000000"/>
                        </a:solidFill>
                        <a:cs typeface="+mn-cs"/>
                      </a:endParaRPr>
                    </a:p>
                  </p:txBody>
                </p:sp>
                <p:sp>
                  <p:nvSpPr>
                    <p:cNvPr id="93375" name="Text Box 25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44" y="3337"/>
                      <a:ext cx="325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i="0" dirty="0" smtClean="0">
                          <a:solidFill>
                            <a:srgbClr val="FFFFFF"/>
                          </a:solidFill>
                          <a:latin typeface="Arial" charset="0"/>
                          <a:cs typeface="+mn-cs"/>
                        </a:rPr>
                        <a:t>HTTP</a:t>
                      </a:r>
                    </a:p>
                  </p:txBody>
                </p:sp>
              </p:grpSp>
              <p:grpSp>
                <p:nvGrpSpPr>
                  <p:cNvPr id="216250" name="Group 252"/>
                  <p:cNvGrpSpPr>
                    <a:grpSpLocks/>
                  </p:cNvGrpSpPr>
                  <p:nvPr/>
                </p:nvGrpSpPr>
                <p:grpSpPr bwMode="auto">
                  <a:xfrm>
                    <a:off x="836" y="3334"/>
                    <a:ext cx="354" cy="94"/>
                    <a:chOff x="836" y="3334"/>
                    <a:chExt cx="354" cy="94"/>
                  </a:xfrm>
                </p:grpSpPr>
                <p:sp>
                  <p:nvSpPr>
                    <p:cNvPr id="93372" name="Rectangle 2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6" y="3340"/>
                      <a:ext cx="88" cy="8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solidFill>
                          <a:srgbClr val="000000"/>
                        </a:solidFill>
                        <a:cs typeface="+mn-cs"/>
                      </a:endParaRPr>
                    </a:p>
                  </p:txBody>
                </p:sp>
                <p:sp>
                  <p:nvSpPr>
                    <p:cNvPr id="93373" name="Rectangle 2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36" y="3334"/>
                      <a:ext cx="354" cy="94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accent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solidFill>
                          <a:srgbClr val="000000"/>
                        </a:solidFill>
                        <a:cs typeface="+mn-cs"/>
                      </a:endParaRPr>
                    </a:p>
                  </p:txBody>
                </p:sp>
              </p:grpSp>
            </p:grpSp>
            <p:sp>
              <p:nvSpPr>
                <p:cNvPr id="93368" name="Rectangle 255"/>
                <p:cNvSpPr>
                  <a:spLocks noChangeArrowheads="1"/>
                </p:cNvSpPr>
                <p:nvPr/>
              </p:nvSpPr>
              <p:spPr bwMode="auto">
                <a:xfrm>
                  <a:off x="732" y="3484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369" name="Rectangle 256"/>
                <p:cNvSpPr>
                  <a:spLocks noChangeArrowheads="1"/>
                </p:cNvSpPr>
                <p:nvPr/>
              </p:nvSpPr>
              <p:spPr bwMode="auto">
                <a:xfrm>
                  <a:off x="723" y="3473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3364" name="Rectangle 257"/>
              <p:cNvSpPr>
                <a:spLocks noChangeArrowheads="1"/>
              </p:cNvSpPr>
              <p:nvPr/>
            </p:nvSpPr>
            <p:spPr bwMode="auto">
              <a:xfrm>
                <a:off x="517" y="3545"/>
                <a:ext cx="94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365" name="Rectangle 258"/>
              <p:cNvSpPr>
                <a:spLocks noChangeArrowheads="1"/>
              </p:cNvSpPr>
              <p:nvPr/>
            </p:nvSpPr>
            <p:spPr bwMode="auto">
              <a:xfrm>
                <a:off x="1115" y="3544"/>
                <a:ext cx="60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366" name="Rectangle 259"/>
              <p:cNvSpPr>
                <a:spLocks noChangeArrowheads="1"/>
              </p:cNvSpPr>
              <p:nvPr/>
            </p:nvSpPr>
            <p:spPr bwMode="auto">
              <a:xfrm>
                <a:off x="504" y="3529"/>
                <a:ext cx="681" cy="1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93362" name="AutoShape 356"/>
            <p:cNvSpPr>
              <a:spLocks noChangeArrowheads="1"/>
            </p:cNvSpPr>
            <p:nvPr/>
          </p:nvSpPr>
          <p:spPr bwMode="auto">
            <a:xfrm>
              <a:off x="341" y="859"/>
              <a:ext cx="240" cy="667"/>
            </a:xfrm>
            <a:prstGeom prst="downArrow">
              <a:avLst>
                <a:gd name="adj1" fmla="val 49167"/>
                <a:gd name="adj2" fmla="val 675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grpSp>
        <p:nvGrpSpPr>
          <p:cNvPr id="707973" name="Group 389"/>
          <p:cNvGrpSpPr>
            <a:grpSpLocks/>
          </p:cNvGrpSpPr>
          <p:nvPr/>
        </p:nvGrpSpPr>
        <p:grpSpPr bwMode="auto">
          <a:xfrm>
            <a:off x="92075" y="1890713"/>
            <a:ext cx="1081088" cy="244475"/>
            <a:chOff x="0" y="2762"/>
            <a:chExt cx="681" cy="154"/>
          </a:xfrm>
        </p:grpSpPr>
        <p:sp>
          <p:nvSpPr>
            <p:cNvPr id="93345" name="Rectangle 388"/>
            <p:cNvSpPr>
              <a:spLocks noChangeArrowheads="1"/>
            </p:cNvSpPr>
            <p:nvPr/>
          </p:nvSpPr>
          <p:spPr bwMode="auto">
            <a:xfrm>
              <a:off x="0" y="2768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6225" name="Group 376"/>
            <p:cNvGrpSpPr>
              <a:grpSpLocks/>
            </p:cNvGrpSpPr>
            <p:nvPr/>
          </p:nvGrpSpPr>
          <p:grpSpPr bwMode="auto">
            <a:xfrm>
              <a:off x="119" y="2762"/>
              <a:ext cx="492" cy="154"/>
              <a:chOff x="723" y="3453"/>
              <a:chExt cx="492" cy="154"/>
            </a:xfrm>
          </p:grpSpPr>
          <p:grpSp>
            <p:nvGrpSpPr>
              <p:cNvPr id="216228" name="Group 377"/>
              <p:cNvGrpSpPr>
                <a:grpSpLocks/>
              </p:cNvGrpSpPr>
              <p:nvPr/>
            </p:nvGrpSpPr>
            <p:grpSpPr bwMode="auto">
              <a:xfrm>
                <a:off x="836" y="3453"/>
                <a:ext cx="379" cy="154"/>
                <a:chOff x="836" y="3305"/>
                <a:chExt cx="379" cy="154"/>
              </a:xfrm>
            </p:grpSpPr>
            <p:grpSp>
              <p:nvGrpSpPr>
                <p:cNvPr id="216231" name="Group 378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25" cy="154"/>
                  <a:chOff x="844" y="3337"/>
                  <a:chExt cx="325" cy="154"/>
                </a:xfrm>
              </p:grpSpPr>
              <p:sp>
                <p:nvSpPr>
                  <p:cNvPr id="93356" name="Rectangle 379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93357" name="Text Box 38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 smtClean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HTTP</a:t>
                    </a:r>
                  </a:p>
                </p:txBody>
              </p:sp>
            </p:grpSp>
            <p:grpSp>
              <p:nvGrpSpPr>
                <p:cNvPr id="216232" name="Group 381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3354" name="Rectangle 382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93355" name="Rectangle 383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</p:grpSp>
          <p:sp>
            <p:nvSpPr>
              <p:cNvPr id="93350" name="Rectangle 384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351" name="Rectangle 385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93347" name="Rectangle 386"/>
            <p:cNvSpPr>
              <a:spLocks noChangeArrowheads="1"/>
            </p:cNvSpPr>
            <p:nvPr/>
          </p:nvSpPr>
          <p:spPr bwMode="auto">
            <a:xfrm>
              <a:off x="13" y="2784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3348" name="Rectangle 387"/>
            <p:cNvSpPr>
              <a:spLocks noChangeArrowheads="1"/>
            </p:cNvSpPr>
            <p:nvPr/>
          </p:nvSpPr>
          <p:spPr bwMode="auto">
            <a:xfrm>
              <a:off x="611" y="2783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grpSp>
        <p:nvGrpSpPr>
          <p:cNvPr id="707975" name="Group 391"/>
          <p:cNvGrpSpPr>
            <a:grpSpLocks/>
          </p:cNvGrpSpPr>
          <p:nvPr/>
        </p:nvGrpSpPr>
        <p:grpSpPr bwMode="auto">
          <a:xfrm>
            <a:off x="411163" y="4051300"/>
            <a:ext cx="1081087" cy="949325"/>
            <a:chOff x="2231" y="3555"/>
            <a:chExt cx="681" cy="598"/>
          </a:xfrm>
        </p:grpSpPr>
        <p:grpSp>
          <p:nvGrpSpPr>
            <p:cNvPr id="216190" name="Group 392"/>
            <p:cNvGrpSpPr>
              <a:grpSpLocks/>
            </p:cNvGrpSpPr>
            <p:nvPr/>
          </p:nvGrpSpPr>
          <p:grpSpPr bwMode="auto">
            <a:xfrm>
              <a:off x="2231" y="3684"/>
              <a:ext cx="681" cy="469"/>
              <a:chOff x="152" y="970"/>
              <a:chExt cx="681" cy="469"/>
            </a:xfrm>
          </p:grpSpPr>
          <p:grpSp>
            <p:nvGrpSpPr>
              <p:cNvPr id="216194" name="Group 393"/>
              <p:cNvGrpSpPr>
                <a:grpSpLocks/>
              </p:cNvGrpSpPr>
              <p:nvPr/>
            </p:nvGrpSpPr>
            <p:grpSpPr bwMode="auto">
              <a:xfrm>
                <a:off x="386" y="970"/>
                <a:ext cx="379" cy="154"/>
                <a:chOff x="740" y="3209"/>
                <a:chExt cx="379" cy="154"/>
              </a:xfrm>
            </p:grpSpPr>
            <p:grpSp>
              <p:nvGrpSpPr>
                <p:cNvPr id="216219" name="Group 394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25" cy="154"/>
                  <a:chOff x="844" y="3337"/>
                  <a:chExt cx="325" cy="154"/>
                </a:xfrm>
              </p:grpSpPr>
              <p:sp>
                <p:nvSpPr>
                  <p:cNvPr id="93343" name="Rectangle 395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93344" name="Text Box 39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 smtClean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HTTP</a:t>
                    </a:r>
                  </a:p>
                </p:txBody>
              </p:sp>
            </p:grpSp>
            <p:sp>
              <p:nvSpPr>
                <p:cNvPr id="93341" name="Rectangle 397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342" name="Rectangle 398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grpSp>
            <p:nvGrpSpPr>
              <p:cNvPr id="216195" name="Group 399"/>
              <p:cNvGrpSpPr>
                <a:grpSpLocks/>
              </p:cNvGrpSpPr>
              <p:nvPr/>
            </p:nvGrpSpPr>
            <p:grpSpPr bwMode="auto">
              <a:xfrm>
                <a:off x="386" y="1118"/>
                <a:ext cx="379" cy="154"/>
                <a:chOff x="836" y="3305"/>
                <a:chExt cx="379" cy="154"/>
              </a:xfrm>
            </p:grpSpPr>
            <p:grpSp>
              <p:nvGrpSpPr>
                <p:cNvPr id="216213" name="Group 400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25" cy="154"/>
                  <a:chOff x="844" y="3337"/>
                  <a:chExt cx="325" cy="154"/>
                </a:xfrm>
              </p:grpSpPr>
              <p:sp>
                <p:nvSpPr>
                  <p:cNvPr id="93338" name="Rectangle 401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93339" name="Text Box 40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 smtClean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HTTP</a:t>
                    </a:r>
                  </a:p>
                </p:txBody>
              </p:sp>
            </p:grpSp>
            <p:grpSp>
              <p:nvGrpSpPr>
                <p:cNvPr id="216214" name="Group 403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3336" name="Rectangle 404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93337" name="Rectangle 405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</p:grpSp>
          <p:grpSp>
            <p:nvGrpSpPr>
              <p:cNvPr id="216196" name="Group 406"/>
              <p:cNvGrpSpPr>
                <a:grpSpLocks/>
              </p:cNvGrpSpPr>
              <p:nvPr/>
            </p:nvGrpSpPr>
            <p:grpSpPr bwMode="auto">
              <a:xfrm>
                <a:off x="273" y="1138"/>
                <a:ext cx="480" cy="112"/>
                <a:chOff x="627" y="3377"/>
                <a:chExt cx="480" cy="112"/>
              </a:xfrm>
            </p:grpSpPr>
            <p:sp>
              <p:nvSpPr>
                <p:cNvPr id="93332" name="Rectangle 407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333" name="Rectangle 408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grpSp>
            <p:nvGrpSpPr>
              <p:cNvPr id="216197" name="Group 409"/>
              <p:cNvGrpSpPr>
                <a:grpSpLocks/>
              </p:cNvGrpSpPr>
              <p:nvPr/>
            </p:nvGrpSpPr>
            <p:grpSpPr bwMode="auto">
              <a:xfrm>
                <a:off x="152" y="1285"/>
                <a:ext cx="681" cy="154"/>
                <a:chOff x="504" y="3523"/>
                <a:chExt cx="681" cy="154"/>
              </a:xfrm>
            </p:grpSpPr>
            <p:grpSp>
              <p:nvGrpSpPr>
                <p:cNvPr id="216198" name="Group 410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492" cy="154"/>
                  <a:chOff x="723" y="3453"/>
                  <a:chExt cx="492" cy="154"/>
                </a:xfrm>
              </p:grpSpPr>
              <p:grpSp>
                <p:nvGrpSpPr>
                  <p:cNvPr id="216202" name="Group 411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79" cy="154"/>
                    <a:chOff x="836" y="3305"/>
                    <a:chExt cx="379" cy="154"/>
                  </a:xfrm>
                </p:grpSpPr>
                <p:grpSp>
                  <p:nvGrpSpPr>
                    <p:cNvPr id="216205" name="Group 41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25" cy="154"/>
                      <a:chOff x="844" y="3337"/>
                      <a:chExt cx="325" cy="154"/>
                    </a:xfrm>
                  </p:grpSpPr>
                  <p:sp>
                    <p:nvSpPr>
                      <p:cNvPr id="93330" name="Rectangle 41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  <p:sp>
                    <p:nvSpPr>
                      <p:cNvPr id="93331" name="Text Box 414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25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defRPr/>
                        </a:pPr>
                        <a:r>
                          <a:rPr lang="en-US" sz="1000" i="0" dirty="0" smtClean="0">
                            <a:solidFill>
                              <a:srgbClr val="FFFFFF"/>
                            </a:solidFill>
                            <a:latin typeface="Arial" charset="0"/>
                            <a:cs typeface="+mn-cs"/>
                          </a:rPr>
                          <a:t>HTTP</a:t>
                        </a:r>
                      </a:p>
                    </p:txBody>
                  </p:sp>
                </p:grpSp>
                <p:grpSp>
                  <p:nvGrpSpPr>
                    <p:cNvPr id="216206" name="Group 41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93328" name="Rectangle 41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  <p:sp>
                    <p:nvSpPr>
                      <p:cNvPr id="93329" name="Rectangle 41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</p:grpSp>
              </p:grpSp>
              <p:sp>
                <p:nvSpPr>
                  <p:cNvPr id="93324" name="Rectangle 418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93325" name="Rectangle 419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  <p:sp>
              <p:nvSpPr>
                <p:cNvPr id="93320" name="Rectangle 420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321" name="Rectangle 421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322" name="Rectangle 422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</p:grpSp>
        <p:grpSp>
          <p:nvGrpSpPr>
            <p:cNvPr id="216191" name="Group 423"/>
            <p:cNvGrpSpPr>
              <a:grpSpLocks/>
            </p:cNvGrpSpPr>
            <p:nvPr/>
          </p:nvGrpSpPr>
          <p:grpSpPr bwMode="auto">
            <a:xfrm>
              <a:off x="2517" y="3555"/>
              <a:ext cx="325" cy="154"/>
              <a:chOff x="844" y="3337"/>
              <a:chExt cx="325" cy="154"/>
            </a:xfrm>
          </p:grpSpPr>
          <p:sp>
            <p:nvSpPr>
              <p:cNvPr id="93313" name="Rectangle 424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314" name="Text Box 425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 smtClean="0">
                    <a:solidFill>
                      <a:srgbClr val="FFFFFF"/>
                    </a:solidFill>
                    <a:latin typeface="Arial" charset="0"/>
                    <a:cs typeface="+mn-cs"/>
                  </a:rPr>
                  <a:t>HTTP</a:t>
                </a:r>
              </a:p>
            </p:txBody>
          </p:sp>
        </p:grpSp>
      </p:grpSp>
      <p:grpSp>
        <p:nvGrpSpPr>
          <p:cNvPr id="708061" name="Group 477"/>
          <p:cNvGrpSpPr>
            <a:grpSpLocks/>
          </p:cNvGrpSpPr>
          <p:nvPr/>
        </p:nvGrpSpPr>
        <p:grpSpPr bwMode="auto">
          <a:xfrm>
            <a:off x="76200" y="1119188"/>
            <a:ext cx="1081088" cy="1016000"/>
            <a:chOff x="2256" y="3531"/>
            <a:chExt cx="681" cy="640"/>
          </a:xfrm>
        </p:grpSpPr>
        <p:grpSp>
          <p:nvGrpSpPr>
            <p:cNvPr id="216157" name="Group 321"/>
            <p:cNvGrpSpPr>
              <a:grpSpLocks/>
            </p:cNvGrpSpPr>
            <p:nvPr/>
          </p:nvGrpSpPr>
          <p:grpSpPr bwMode="auto">
            <a:xfrm>
              <a:off x="2482" y="3684"/>
              <a:ext cx="379" cy="154"/>
              <a:chOff x="740" y="3209"/>
              <a:chExt cx="379" cy="154"/>
            </a:xfrm>
          </p:grpSpPr>
          <p:grpSp>
            <p:nvGrpSpPr>
              <p:cNvPr id="216185" name="Group 322"/>
              <p:cNvGrpSpPr>
                <a:grpSpLocks/>
              </p:cNvGrpSpPr>
              <p:nvPr/>
            </p:nvGrpSpPr>
            <p:grpSpPr bwMode="auto">
              <a:xfrm>
                <a:off x="794" y="3209"/>
                <a:ext cx="325" cy="154"/>
                <a:chOff x="844" y="3337"/>
                <a:chExt cx="325" cy="154"/>
              </a:xfrm>
            </p:grpSpPr>
            <p:sp>
              <p:nvSpPr>
                <p:cNvPr id="93309" name="Rectangle 323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310" name="Text Box 324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dirty="0" smtClean="0">
                      <a:solidFill>
                        <a:srgbClr val="FFFFFF"/>
                      </a:solidFill>
                      <a:latin typeface="Arial" charset="0"/>
                      <a:cs typeface="+mn-cs"/>
                    </a:rPr>
                    <a:t>HTTP</a:t>
                  </a:r>
                </a:p>
              </p:txBody>
            </p:sp>
          </p:grpSp>
          <p:sp>
            <p:nvSpPr>
              <p:cNvPr id="93307" name="Rectangle 325"/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308" name="Rectangle 326"/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6158" name="Group 327"/>
            <p:cNvGrpSpPr>
              <a:grpSpLocks/>
            </p:cNvGrpSpPr>
            <p:nvPr/>
          </p:nvGrpSpPr>
          <p:grpSpPr bwMode="auto">
            <a:xfrm>
              <a:off x="2482" y="3844"/>
              <a:ext cx="379" cy="154"/>
              <a:chOff x="836" y="3305"/>
              <a:chExt cx="379" cy="154"/>
            </a:xfrm>
          </p:grpSpPr>
          <p:grpSp>
            <p:nvGrpSpPr>
              <p:cNvPr id="216179" name="Group 328"/>
              <p:cNvGrpSpPr>
                <a:grpSpLocks/>
              </p:cNvGrpSpPr>
              <p:nvPr/>
            </p:nvGrpSpPr>
            <p:grpSpPr bwMode="auto">
              <a:xfrm>
                <a:off x="890" y="3305"/>
                <a:ext cx="325" cy="154"/>
                <a:chOff x="844" y="3337"/>
                <a:chExt cx="325" cy="154"/>
              </a:xfrm>
            </p:grpSpPr>
            <p:sp>
              <p:nvSpPr>
                <p:cNvPr id="93304" name="Rectangle 329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305" name="Text Box 330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dirty="0" smtClean="0">
                      <a:solidFill>
                        <a:srgbClr val="FFFFFF"/>
                      </a:solidFill>
                      <a:latin typeface="Arial" charset="0"/>
                      <a:cs typeface="+mn-cs"/>
                    </a:rPr>
                    <a:t>HTTP</a:t>
                  </a:r>
                </a:p>
              </p:txBody>
            </p:sp>
          </p:grpSp>
          <p:grpSp>
            <p:nvGrpSpPr>
              <p:cNvPr id="216180" name="Group 331"/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93302" name="Rectangle 332"/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303" name="Rectangle 333"/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</p:grpSp>
        <p:grpSp>
          <p:nvGrpSpPr>
            <p:cNvPr id="216159" name="Group 334"/>
            <p:cNvGrpSpPr>
              <a:grpSpLocks/>
            </p:cNvGrpSpPr>
            <p:nvPr/>
          </p:nvGrpSpPr>
          <p:grpSpPr bwMode="auto">
            <a:xfrm>
              <a:off x="2369" y="3858"/>
              <a:ext cx="480" cy="112"/>
              <a:chOff x="627" y="3377"/>
              <a:chExt cx="480" cy="112"/>
            </a:xfrm>
          </p:grpSpPr>
          <p:sp>
            <p:nvSpPr>
              <p:cNvPr id="93298" name="Rectangle 335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299" name="Rectangle 336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6160" name="Group 360"/>
            <p:cNvGrpSpPr>
              <a:grpSpLocks/>
            </p:cNvGrpSpPr>
            <p:nvPr/>
          </p:nvGrpSpPr>
          <p:grpSpPr bwMode="auto">
            <a:xfrm>
              <a:off x="2534" y="3531"/>
              <a:ext cx="325" cy="154"/>
              <a:chOff x="844" y="3337"/>
              <a:chExt cx="325" cy="154"/>
            </a:xfrm>
          </p:grpSpPr>
          <p:sp>
            <p:nvSpPr>
              <p:cNvPr id="93296" name="Rectangle 361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297" name="Text Box 362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 smtClean="0">
                    <a:solidFill>
                      <a:srgbClr val="FFFFFF"/>
                    </a:solidFill>
                    <a:latin typeface="Arial" charset="0"/>
                    <a:cs typeface="+mn-cs"/>
                  </a:rPr>
                  <a:t>HTTP</a:t>
                </a:r>
              </a:p>
            </p:txBody>
          </p:sp>
        </p:grpSp>
        <p:grpSp>
          <p:nvGrpSpPr>
            <p:cNvPr id="216161" name="Group 461"/>
            <p:cNvGrpSpPr>
              <a:grpSpLocks/>
            </p:cNvGrpSpPr>
            <p:nvPr/>
          </p:nvGrpSpPr>
          <p:grpSpPr bwMode="auto">
            <a:xfrm>
              <a:off x="2256" y="4017"/>
              <a:ext cx="681" cy="154"/>
              <a:chOff x="-341" y="3180"/>
              <a:chExt cx="681" cy="154"/>
            </a:xfrm>
          </p:grpSpPr>
          <p:sp>
            <p:nvSpPr>
              <p:cNvPr id="93283" name="Rectangle 457"/>
              <p:cNvSpPr>
                <a:spLocks noChangeArrowheads="1"/>
              </p:cNvSpPr>
              <p:nvPr/>
            </p:nvSpPr>
            <p:spPr bwMode="auto">
              <a:xfrm>
                <a:off x="-341" y="3186"/>
                <a:ext cx="681" cy="1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6163" name="Group 445"/>
              <p:cNvGrpSpPr>
                <a:grpSpLocks/>
              </p:cNvGrpSpPr>
              <p:nvPr/>
            </p:nvGrpSpPr>
            <p:grpSpPr bwMode="auto">
              <a:xfrm>
                <a:off x="-222" y="3180"/>
                <a:ext cx="492" cy="154"/>
                <a:chOff x="723" y="3453"/>
                <a:chExt cx="492" cy="154"/>
              </a:xfrm>
            </p:grpSpPr>
            <p:grpSp>
              <p:nvGrpSpPr>
                <p:cNvPr id="216166" name="Group 446"/>
                <p:cNvGrpSpPr>
                  <a:grpSpLocks/>
                </p:cNvGrpSpPr>
                <p:nvPr/>
              </p:nvGrpSpPr>
              <p:grpSpPr bwMode="auto">
                <a:xfrm>
                  <a:off x="836" y="3453"/>
                  <a:ext cx="379" cy="154"/>
                  <a:chOff x="836" y="3305"/>
                  <a:chExt cx="379" cy="154"/>
                </a:xfrm>
              </p:grpSpPr>
              <p:grpSp>
                <p:nvGrpSpPr>
                  <p:cNvPr id="216169" name="Group 447"/>
                  <p:cNvGrpSpPr>
                    <a:grpSpLocks/>
                  </p:cNvGrpSpPr>
                  <p:nvPr/>
                </p:nvGrpSpPr>
                <p:grpSpPr bwMode="auto">
                  <a:xfrm>
                    <a:off x="890" y="3305"/>
                    <a:ext cx="325" cy="154"/>
                    <a:chOff x="844" y="3337"/>
                    <a:chExt cx="325" cy="154"/>
                  </a:xfrm>
                </p:grpSpPr>
                <p:sp>
                  <p:nvSpPr>
                    <p:cNvPr id="93294" name="Rectangle 4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89" y="3370"/>
                      <a:ext cx="245" cy="8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solidFill>
                          <a:srgbClr val="000000"/>
                        </a:solidFill>
                        <a:cs typeface="+mn-cs"/>
                      </a:endParaRPr>
                    </a:p>
                  </p:txBody>
                </p:sp>
                <p:sp>
                  <p:nvSpPr>
                    <p:cNvPr id="93295" name="Text Box 44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44" y="3337"/>
                      <a:ext cx="325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i="0" dirty="0" smtClean="0">
                          <a:solidFill>
                            <a:srgbClr val="FFFFFF"/>
                          </a:solidFill>
                          <a:latin typeface="Arial" charset="0"/>
                          <a:cs typeface="+mn-cs"/>
                        </a:rPr>
                        <a:t>HTTP</a:t>
                      </a:r>
                    </a:p>
                  </p:txBody>
                </p:sp>
              </p:grpSp>
              <p:grpSp>
                <p:nvGrpSpPr>
                  <p:cNvPr id="216170" name="Group 450"/>
                  <p:cNvGrpSpPr>
                    <a:grpSpLocks/>
                  </p:cNvGrpSpPr>
                  <p:nvPr/>
                </p:nvGrpSpPr>
                <p:grpSpPr bwMode="auto">
                  <a:xfrm>
                    <a:off x="836" y="3334"/>
                    <a:ext cx="354" cy="94"/>
                    <a:chOff x="836" y="3334"/>
                    <a:chExt cx="354" cy="94"/>
                  </a:xfrm>
                </p:grpSpPr>
                <p:sp>
                  <p:nvSpPr>
                    <p:cNvPr id="93292" name="Rectangle 4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6" y="3340"/>
                      <a:ext cx="88" cy="8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solidFill>
                          <a:srgbClr val="000000"/>
                        </a:solidFill>
                        <a:cs typeface="+mn-cs"/>
                      </a:endParaRPr>
                    </a:p>
                  </p:txBody>
                </p:sp>
                <p:sp>
                  <p:nvSpPr>
                    <p:cNvPr id="93293" name="Rectangle 4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36" y="3334"/>
                      <a:ext cx="354" cy="94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accent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solidFill>
                          <a:srgbClr val="000000"/>
                        </a:solidFill>
                        <a:cs typeface="+mn-cs"/>
                      </a:endParaRPr>
                    </a:p>
                  </p:txBody>
                </p:sp>
              </p:grpSp>
            </p:grpSp>
            <p:sp>
              <p:nvSpPr>
                <p:cNvPr id="93288" name="Rectangle 453"/>
                <p:cNvSpPr>
                  <a:spLocks noChangeArrowheads="1"/>
                </p:cNvSpPr>
                <p:nvPr/>
              </p:nvSpPr>
              <p:spPr bwMode="auto">
                <a:xfrm>
                  <a:off x="732" y="3484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289" name="Rectangle 454"/>
                <p:cNvSpPr>
                  <a:spLocks noChangeArrowheads="1"/>
                </p:cNvSpPr>
                <p:nvPr/>
              </p:nvSpPr>
              <p:spPr bwMode="auto">
                <a:xfrm>
                  <a:off x="723" y="3473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3285" name="Rectangle 455"/>
              <p:cNvSpPr>
                <a:spLocks noChangeArrowheads="1"/>
              </p:cNvSpPr>
              <p:nvPr/>
            </p:nvSpPr>
            <p:spPr bwMode="auto">
              <a:xfrm>
                <a:off x="-328" y="3202"/>
                <a:ext cx="94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286" name="Rectangle 456"/>
              <p:cNvSpPr>
                <a:spLocks noChangeArrowheads="1"/>
              </p:cNvSpPr>
              <p:nvPr/>
            </p:nvSpPr>
            <p:spPr bwMode="auto">
              <a:xfrm>
                <a:off x="270" y="3201"/>
                <a:ext cx="60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</p:grpSp>
      <p:grpSp>
        <p:nvGrpSpPr>
          <p:cNvPr id="708046" name="Group 462"/>
          <p:cNvGrpSpPr>
            <a:grpSpLocks/>
          </p:cNvGrpSpPr>
          <p:nvPr/>
        </p:nvGrpSpPr>
        <p:grpSpPr bwMode="auto">
          <a:xfrm>
            <a:off x="414338" y="4756150"/>
            <a:ext cx="1081087" cy="244475"/>
            <a:chOff x="-341" y="3180"/>
            <a:chExt cx="681" cy="154"/>
          </a:xfrm>
        </p:grpSpPr>
        <p:sp>
          <p:nvSpPr>
            <p:cNvPr id="93265" name="Rectangle 463"/>
            <p:cNvSpPr>
              <a:spLocks noChangeArrowheads="1"/>
            </p:cNvSpPr>
            <p:nvPr/>
          </p:nvSpPr>
          <p:spPr bwMode="auto">
            <a:xfrm>
              <a:off x="-341" y="3186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6145" name="Group 464"/>
            <p:cNvGrpSpPr>
              <a:grpSpLocks/>
            </p:cNvGrpSpPr>
            <p:nvPr/>
          </p:nvGrpSpPr>
          <p:grpSpPr bwMode="auto">
            <a:xfrm>
              <a:off x="-222" y="3180"/>
              <a:ext cx="492" cy="154"/>
              <a:chOff x="723" y="3453"/>
              <a:chExt cx="492" cy="154"/>
            </a:xfrm>
          </p:grpSpPr>
          <p:grpSp>
            <p:nvGrpSpPr>
              <p:cNvPr id="216148" name="Group 465"/>
              <p:cNvGrpSpPr>
                <a:grpSpLocks/>
              </p:cNvGrpSpPr>
              <p:nvPr/>
            </p:nvGrpSpPr>
            <p:grpSpPr bwMode="auto">
              <a:xfrm>
                <a:off x="836" y="3453"/>
                <a:ext cx="379" cy="154"/>
                <a:chOff x="836" y="3305"/>
                <a:chExt cx="379" cy="154"/>
              </a:xfrm>
            </p:grpSpPr>
            <p:grpSp>
              <p:nvGrpSpPr>
                <p:cNvPr id="216151" name="Group 466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25" cy="154"/>
                  <a:chOff x="844" y="3337"/>
                  <a:chExt cx="325" cy="154"/>
                </a:xfrm>
              </p:grpSpPr>
              <p:sp>
                <p:nvSpPr>
                  <p:cNvPr id="93276" name="Rectangle 46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93277" name="Text Box 4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 smtClean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HTTP</a:t>
                    </a:r>
                  </a:p>
                </p:txBody>
              </p:sp>
            </p:grpSp>
            <p:grpSp>
              <p:nvGrpSpPr>
                <p:cNvPr id="216152" name="Group 469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3274" name="Rectangle 470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93275" name="Rectangle 471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</p:grpSp>
          <p:sp>
            <p:nvSpPr>
              <p:cNvPr id="93270" name="Rectangle 472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271" name="Rectangle 473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93267" name="Rectangle 474"/>
            <p:cNvSpPr>
              <a:spLocks noChangeArrowheads="1"/>
            </p:cNvSpPr>
            <p:nvPr/>
          </p:nvSpPr>
          <p:spPr bwMode="auto">
            <a:xfrm>
              <a:off x="-328" y="3202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3268" name="Rectangle 475"/>
            <p:cNvSpPr>
              <a:spLocks noChangeArrowheads="1"/>
            </p:cNvSpPr>
            <p:nvPr/>
          </p:nvSpPr>
          <p:spPr bwMode="auto">
            <a:xfrm>
              <a:off x="270" y="3201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pic>
        <p:nvPicPr>
          <p:cNvPr id="708062" name="Picture 478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613" y="855663"/>
            <a:ext cx="1243012" cy="7683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08064" name="Rectangle 480"/>
          <p:cNvSpPr>
            <a:spLocks noChangeArrowheads="1"/>
          </p:cNvSpPr>
          <p:nvPr/>
        </p:nvSpPr>
        <p:spPr bwMode="auto">
          <a:xfrm>
            <a:off x="3436947" y="959649"/>
            <a:ext cx="3865562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web page </a:t>
            </a:r>
            <a:r>
              <a:rPr lang="en-US" sz="2000" dirty="0">
                <a:solidFill>
                  <a:srgbClr val="C00000"/>
                </a:solidFill>
                <a:latin typeface="Gill Sans MT" charset="0"/>
                <a:cs typeface="+mn-cs"/>
              </a:rPr>
              <a:t>finally (!!!)</a:t>
            </a:r>
            <a:r>
              <a:rPr lang="en-US" sz="2000" i="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displayed</a:t>
            </a:r>
          </a:p>
        </p:txBody>
      </p:sp>
      <p:grpSp>
        <p:nvGrpSpPr>
          <p:cNvPr id="216095" name="Group 248"/>
          <p:cNvGrpSpPr>
            <a:grpSpLocks/>
          </p:cNvGrpSpPr>
          <p:nvPr/>
        </p:nvGrpSpPr>
        <p:grpSpPr bwMode="auto">
          <a:xfrm>
            <a:off x="2470150" y="4932363"/>
            <a:ext cx="333375" cy="581025"/>
            <a:chOff x="4140" y="429"/>
            <a:chExt cx="1425" cy="2396"/>
          </a:xfrm>
        </p:grpSpPr>
        <p:sp>
          <p:nvSpPr>
            <p:cNvPr id="216112" name="Freeform 1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34" name="Rectangle 149"/>
            <p:cNvSpPr>
              <a:spLocks noChangeArrowheads="1"/>
            </p:cNvSpPr>
            <p:nvPr/>
          </p:nvSpPr>
          <p:spPr bwMode="auto">
            <a:xfrm>
              <a:off x="4208" y="429"/>
              <a:ext cx="1045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16114" name="Freeform 1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6115" name="Freeform 1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37" name="Rectangle 152"/>
            <p:cNvSpPr>
              <a:spLocks noChangeArrowheads="1"/>
            </p:cNvSpPr>
            <p:nvPr/>
          </p:nvSpPr>
          <p:spPr bwMode="auto">
            <a:xfrm>
              <a:off x="4215" y="691"/>
              <a:ext cx="590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6117" name="Group 1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3263" name="AutoShape 154"/>
              <p:cNvSpPr>
                <a:spLocks noChangeArrowheads="1"/>
              </p:cNvSpPr>
              <p:nvPr/>
            </p:nvSpPr>
            <p:spPr bwMode="auto">
              <a:xfrm>
                <a:off x="616" y="2571"/>
                <a:ext cx="72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264" name="AutoShape 155"/>
              <p:cNvSpPr>
                <a:spLocks noChangeArrowheads="1"/>
              </p:cNvSpPr>
              <p:nvPr/>
            </p:nvSpPr>
            <p:spPr bwMode="auto">
              <a:xfrm>
                <a:off x="633" y="2590"/>
                <a:ext cx="686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93239" name="Rectangle 156"/>
            <p:cNvSpPr>
              <a:spLocks noChangeArrowheads="1"/>
            </p:cNvSpPr>
            <p:nvPr/>
          </p:nvSpPr>
          <p:spPr bwMode="auto">
            <a:xfrm>
              <a:off x="4221" y="1018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6119" name="Group 1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3261" name="AutoShape 158"/>
              <p:cNvSpPr>
                <a:spLocks noChangeArrowheads="1"/>
              </p:cNvSpPr>
              <p:nvPr/>
            </p:nvSpPr>
            <p:spPr bwMode="auto">
              <a:xfrm>
                <a:off x="610" y="2566"/>
                <a:ext cx="728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262" name="AutoShape 159"/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694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93241" name="Rectangle 160"/>
            <p:cNvSpPr>
              <a:spLocks noChangeArrowheads="1"/>
            </p:cNvSpPr>
            <p:nvPr/>
          </p:nvSpPr>
          <p:spPr bwMode="auto">
            <a:xfrm>
              <a:off x="4215" y="1359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3242" name="Rectangle 161"/>
            <p:cNvSpPr>
              <a:spLocks noChangeArrowheads="1"/>
            </p:cNvSpPr>
            <p:nvPr/>
          </p:nvSpPr>
          <p:spPr bwMode="auto">
            <a:xfrm>
              <a:off x="4228" y="1653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6122" name="Group 1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3259" name="AutoShape 163"/>
              <p:cNvSpPr>
                <a:spLocks noChangeArrowheads="1"/>
              </p:cNvSpPr>
              <p:nvPr/>
            </p:nvSpPr>
            <p:spPr bwMode="auto">
              <a:xfrm>
                <a:off x="617" y="2568"/>
                <a:ext cx="719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260" name="AutoShape 164"/>
              <p:cNvSpPr>
                <a:spLocks noChangeArrowheads="1"/>
              </p:cNvSpPr>
              <p:nvPr/>
            </p:nvSpPr>
            <p:spPr bwMode="auto">
              <a:xfrm>
                <a:off x="634" y="2586"/>
                <a:ext cx="685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216123" name="Freeform 1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216124" name="Group 1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3257" name="AutoShape 167"/>
              <p:cNvSpPr>
                <a:spLocks noChangeArrowheads="1"/>
              </p:cNvSpPr>
              <p:nvPr/>
            </p:nvSpPr>
            <p:spPr bwMode="auto">
              <a:xfrm>
                <a:off x="612" y="2567"/>
                <a:ext cx="727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258" name="AutoShape 168"/>
              <p:cNvSpPr>
                <a:spLocks noChangeArrowheads="1"/>
              </p:cNvSpPr>
              <p:nvPr/>
            </p:nvSpPr>
            <p:spPr bwMode="auto">
              <a:xfrm>
                <a:off x="629" y="2580"/>
                <a:ext cx="693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93246" name="Rectangle 169"/>
            <p:cNvSpPr>
              <a:spLocks noChangeArrowheads="1"/>
            </p:cNvSpPr>
            <p:nvPr/>
          </p:nvSpPr>
          <p:spPr bwMode="auto">
            <a:xfrm>
              <a:off x="5253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16126" name="Freeform 1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6127" name="Freeform 1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49" name="Oval 172"/>
            <p:cNvSpPr>
              <a:spLocks noChangeArrowheads="1"/>
            </p:cNvSpPr>
            <p:nvPr/>
          </p:nvSpPr>
          <p:spPr bwMode="auto">
            <a:xfrm>
              <a:off x="5518" y="2609"/>
              <a:ext cx="47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16129" name="Freeform 1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51" name="AutoShape 174"/>
            <p:cNvSpPr>
              <a:spLocks noChangeArrowheads="1"/>
            </p:cNvSpPr>
            <p:nvPr/>
          </p:nvSpPr>
          <p:spPr bwMode="auto">
            <a:xfrm>
              <a:off x="4140" y="2681"/>
              <a:ext cx="1201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3252" name="AutoShape 175"/>
            <p:cNvSpPr>
              <a:spLocks noChangeArrowheads="1"/>
            </p:cNvSpPr>
            <p:nvPr/>
          </p:nvSpPr>
          <p:spPr bwMode="auto">
            <a:xfrm>
              <a:off x="4208" y="2714"/>
              <a:ext cx="1065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3253" name="Oval 176"/>
            <p:cNvSpPr>
              <a:spLocks noChangeArrowheads="1"/>
            </p:cNvSpPr>
            <p:nvPr/>
          </p:nvSpPr>
          <p:spPr bwMode="auto">
            <a:xfrm>
              <a:off x="4310" y="2380"/>
              <a:ext cx="156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3254" name="Oval 177"/>
            <p:cNvSpPr>
              <a:spLocks noChangeArrowheads="1"/>
            </p:cNvSpPr>
            <p:nvPr/>
          </p:nvSpPr>
          <p:spPr bwMode="auto">
            <a:xfrm>
              <a:off x="4486" y="2386"/>
              <a:ext cx="163" cy="13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+mn-cs"/>
              </a:endParaRPr>
            </a:p>
          </p:txBody>
        </p:sp>
        <p:sp>
          <p:nvSpPr>
            <p:cNvPr id="93255" name="Oval 178"/>
            <p:cNvSpPr>
              <a:spLocks noChangeArrowheads="1"/>
            </p:cNvSpPr>
            <p:nvPr/>
          </p:nvSpPr>
          <p:spPr bwMode="auto">
            <a:xfrm>
              <a:off x="4663" y="2380"/>
              <a:ext cx="156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3256" name="Rectangle 179"/>
            <p:cNvSpPr>
              <a:spLocks noChangeArrowheads="1"/>
            </p:cNvSpPr>
            <p:nvPr/>
          </p:nvSpPr>
          <p:spPr bwMode="auto">
            <a:xfrm>
              <a:off x="5063" y="1836"/>
              <a:ext cx="81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grpSp>
        <p:nvGrpSpPr>
          <p:cNvPr id="216096" name="Group 110"/>
          <p:cNvGrpSpPr>
            <a:grpSpLocks/>
          </p:cNvGrpSpPr>
          <p:nvPr/>
        </p:nvGrpSpPr>
        <p:grpSpPr bwMode="auto">
          <a:xfrm>
            <a:off x="5213350" y="2041525"/>
            <a:ext cx="757238" cy="379413"/>
            <a:chOff x="2466" y="2026"/>
            <a:chExt cx="477" cy="282"/>
          </a:xfrm>
        </p:grpSpPr>
        <p:sp>
          <p:nvSpPr>
            <p:cNvPr id="216098" name="Oval 111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6099" name="Line 112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6100" name="Rectangle 113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16101" name="Oval 114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16102" name="Group 115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6109" name="Line 1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6110" name="Line 1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6111" name="Line 1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16103" name="Group 119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6106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6107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6108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16104" name="Line 123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6105" name="Line 124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pic>
        <p:nvPicPr>
          <p:cNvPr id="216097" name="Picture 15" descr="underline_base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671513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89</a:t>
            </a:fld>
            <a:endParaRPr lang="en-US" sz="1200" dirty="0">
              <a:latin typeface="Tahoma" charset="0"/>
            </a:endParaRPr>
          </a:p>
        </p:txBody>
      </p:sp>
      <p:sp>
        <p:nvSpPr>
          <p:cNvPr id="3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60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7079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500"/>
                                        <p:tgtEl>
                                          <p:spTgt spid="7076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6.03747E-6 L -1.66667E-6 0.07357 L 0.36771 0.07056 L 0.26545 0.23434 L 0.35625 0.23133 L 0.54826 0.0199 L 0.30347 0.51932 L 0.03437 0.51932 L 0.03437 0.41962 " pathEditMode="relative" ptsTypes="AAAAAAAAA">
                                      <p:cBhvr>
                                        <p:cTn id="17" dur="2000" fill="hold"/>
                                        <p:tgtEl>
                                          <p:spTgt spid="7079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withGroup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07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7079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7079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707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08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7079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5.8501E-6 L 0.00573 0.09969 L 0.28159 0.09646 L 0.52534 -0.418 L 0.31614 -0.18367 L 0.22986 -0.18668 L 0.32309 -0.36295 L -0.03438 -0.36295 L -0.03334 -0.42101 " pathEditMode="relative" ptsTypes="AAAAAAAAA">
                                      <p:cBhvr>
                                        <p:cTn id="45" dur="2000" fill="hold"/>
                                        <p:tgtEl>
                                          <p:spTgt spid="708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withGroup">
                            <p:stCondLst>
                              <p:cond delay="3500"/>
                            </p:stCondLst>
                            <p:childTnLst>
                              <p:par>
                                <p:cTn id="49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7080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8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708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708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708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634" grpId="0"/>
      <p:bldP spid="707635" grpId="0"/>
      <p:bldP spid="707813" grpId="0"/>
      <p:bldP spid="708064" grpId="0"/>
      <p:bldP spid="70806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1" name="Picture 5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28700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Link layer, </a:t>
            </a:r>
            <a:r>
              <a:rPr lang="en-US" sz="4000" dirty="0">
                <a:latin typeface="Gill Sans MT" charset="0"/>
                <a:cs typeface="+mj-cs"/>
              </a:rPr>
              <a:t>LAN</a:t>
            </a:r>
            <a:r>
              <a:rPr lang="en-US" dirty="0">
                <a:latin typeface="Gill Sans MT" charset="0"/>
                <a:cs typeface="+mj-cs"/>
              </a:rPr>
              <a:t>s: 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922713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6.1</a:t>
            </a:r>
            <a:r>
              <a:rPr lang="en-US" dirty="0" smtClean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introduction, services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CC0000"/>
                </a:solidFill>
                <a:latin typeface="Gill Sans MT" charset="0"/>
                <a:cs typeface="+mn-cs"/>
              </a:rPr>
              <a:t>6.2 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error detection, correction 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6.3</a:t>
            </a:r>
            <a:r>
              <a:rPr lang="en-US" dirty="0" smtClean="0"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multiple access protocols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6.4</a:t>
            </a:r>
            <a:r>
              <a:rPr lang="en-US" dirty="0" smtClean="0">
                <a:latin typeface="Gill Sans MT" charset="0"/>
                <a:cs typeface="+mn-cs"/>
              </a:rPr>
              <a:t> LANs</a:t>
            </a:r>
            <a:endParaRPr lang="en-US" dirty="0">
              <a:latin typeface="Gill Sans MT" charset="0"/>
              <a:cs typeface="+mn-cs"/>
            </a:endParaRPr>
          </a:p>
          <a:p>
            <a:pPr lvl="1">
              <a:defRPr/>
            </a:pPr>
            <a:r>
              <a:rPr lang="en-US" dirty="0" smtClean="0">
                <a:latin typeface="Gill Sans MT" charset="0"/>
              </a:rPr>
              <a:t>addressing, ARP</a:t>
            </a:r>
          </a:p>
          <a:p>
            <a:pPr lvl="1">
              <a:defRPr/>
            </a:pPr>
            <a:r>
              <a:rPr lang="en-US" dirty="0" smtClean="0">
                <a:latin typeface="Gill Sans MT" charset="0"/>
              </a:rPr>
              <a:t>Ethernet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s</a:t>
            </a:r>
            <a:r>
              <a:rPr lang="en-US" dirty="0" smtClean="0">
                <a:latin typeface="Gill Sans MT" charset="0"/>
              </a:rPr>
              <a:t>witches</a:t>
            </a:r>
          </a:p>
          <a:p>
            <a:pPr lvl="1">
              <a:defRPr/>
            </a:pPr>
            <a:r>
              <a:rPr lang="en-US" dirty="0" smtClean="0">
                <a:latin typeface="Gill Sans MT" charset="0"/>
              </a:rPr>
              <a:t>VLANS</a:t>
            </a:r>
            <a:endParaRPr lang="en-US" dirty="0">
              <a:latin typeface="Gill Sans MT" charset="0"/>
            </a:endParaRPr>
          </a:p>
        </p:txBody>
      </p:sp>
      <p:sp>
        <p:nvSpPr>
          <p:cNvPr id="307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6.5</a:t>
            </a:r>
            <a:r>
              <a:rPr lang="en-US" dirty="0" smtClean="0">
                <a:latin typeface="Gill Sans MT" charset="0"/>
                <a:cs typeface="+mn-cs"/>
              </a:rPr>
              <a:t> link </a:t>
            </a:r>
            <a:r>
              <a:rPr lang="en-US" dirty="0">
                <a:latin typeface="Gill Sans MT" charset="0"/>
                <a:cs typeface="+mn-cs"/>
              </a:rPr>
              <a:t>v</a:t>
            </a:r>
            <a:r>
              <a:rPr lang="en-US" dirty="0" smtClean="0">
                <a:latin typeface="Gill Sans MT" charset="0"/>
                <a:cs typeface="+mn-cs"/>
              </a:rPr>
              <a:t>irtualization</a:t>
            </a:r>
            <a:r>
              <a:rPr lang="en-US" dirty="0">
                <a:latin typeface="Gill Sans MT" charset="0"/>
                <a:cs typeface="+mn-cs"/>
              </a:rPr>
              <a:t>: </a:t>
            </a:r>
            <a:r>
              <a:rPr lang="en-US" dirty="0" smtClean="0">
                <a:latin typeface="Gill Sans MT" charset="0"/>
                <a:cs typeface="+mn-cs"/>
              </a:rPr>
              <a:t>MPLS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6.6</a:t>
            </a:r>
            <a:r>
              <a:rPr lang="en-US" dirty="0" smtClean="0">
                <a:latin typeface="Gill Sans MT" charset="0"/>
                <a:cs typeface="+mn-cs"/>
              </a:rPr>
              <a:t> data center networking</a:t>
            </a:r>
            <a:endParaRPr lang="en-US" dirty="0">
              <a:latin typeface="Gill Sans MT" charset="0"/>
              <a:cs typeface="+mn-cs"/>
            </a:endParaRP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6.7</a:t>
            </a:r>
            <a:r>
              <a:rPr lang="en-US" dirty="0" smtClean="0"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a day in the life of a web request</a:t>
            </a:r>
          </a:p>
          <a:p>
            <a:pPr marL="457200" indent="-457200">
              <a:buFont typeface="Wingdings" charset="0"/>
              <a:buNone/>
              <a:defRPr/>
            </a:pPr>
            <a:endParaRPr lang="en-US" sz="2600" dirty="0">
              <a:latin typeface="Gill Sans MT" charset="0"/>
              <a:cs typeface="+mn-cs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9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62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Chapter </a:t>
            </a:r>
            <a:r>
              <a:rPr lang="en-US" dirty="0" smtClean="0">
                <a:latin typeface="Gill Sans MT" charset="0"/>
                <a:cs typeface="+mj-cs"/>
              </a:rPr>
              <a:t>6: </a:t>
            </a:r>
            <a:r>
              <a:rPr lang="en-US" dirty="0">
                <a:latin typeface="Gill Sans MT" charset="0"/>
                <a:cs typeface="+mj-cs"/>
              </a:rPr>
              <a:t>Summary</a:t>
            </a:r>
          </a:p>
        </p:txBody>
      </p:sp>
      <p:sp>
        <p:nvSpPr>
          <p:cNvPr id="9421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7931150" cy="46482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Gill Sans MT" charset="0"/>
                <a:cs typeface="+mn-cs"/>
              </a:rPr>
              <a:t>principles </a:t>
            </a:r>
            <a:r>
              <a:rPr lang="en-US" dirty="0">
                <a:latin typeface="Gill Sans MT" charset="0"/>
                <a:cs typeface="+mn-cs"/>
              </a:rPr>
              <a:t>behind data link layer services: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error detection, correction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sharing a broadcast channel: multiple access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link layer addressing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instantiation and implementation of various link layer technologies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Ethernet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switched LANS, VLANs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virtualized networks as a link layer: MPLS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synthesis: a day in the life of a web request</a:t>
            </a:r>
          </a:p>
          <a:p>
            <a:pPr>
              <a:defRPr/>
            </a:pPr>
            <a:endParaRPr lang="en-US" sz="2400" dirty="0">
              <a:latin typeface="Gill Sans MT" charset="0"/>
              <a:cs typeface="+mn-cs"/>
            </a:endParaRPr>
          </a:p>
        </p:txBody>
      </p:sp>
      <p:pic>
        <p:nvPicPr>
          <p:cNvPr id="217093" name="Picture 21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1030288"/>
            <a:ext cx="5027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90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24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6" name="Rectangle 2"/>
          <p:cNvSpPr>
            <a:spLocks noGrp="1" noChangeArrowheads="1"/>
          </p:cNvSpPr>
          <p:nvPr>
            <p:ph type="title"/>
          </p:nvPr>
        </p:nvSpPr>
        <p:spPr>
          <a:xfrm>
            <a:off x="523875" y="7302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Chapter </a:t>
            </a:r>
            <a:r>
              <a:rPr lang="en-US" dirty="0" smtClean="0">
                <a:latin typeface="Gill Sans MT" charset="0"/>
                <a:cs typeface="+mj-cs"/>
              </a:rPr>
              <a:t>6: </a:t>
            </a:r>
            <a:r>
              <a:rPr lang="en-US" dirty="0">
                <a:latin typeface="Gill Sans MT" charset="0"/>
                <a:cs typeface="+mj-cs"/>
              </a:rPr>
              <a:t>let</a:t>
            </a:r>
            <a:r>
              <a:rPr lang="ja-JP" altLang="en-US" dirty="0">
                <a:latin typeface="Gill Sans MT" charset="0"/>
                <a:cs typeface="+mj-cs"/>
              </a:rPr>
              <a:t>’</a:t>
            </a:r>
            <a:r>
              <a:rPr lang="en-US" dirty="0">
                <a:latin typeface="Gill Sans MT" charset="0"/>
                <a:cs typeface="+mj-cs"/>
              </a:rPr>
              <a:t>s take a breath</a:t>
            </a:r>
          </a:p>
        </p:txBody>
      </p:sp>
      <p:sp>
        <p:nvSpPr>
          <p:cNvPr id="9523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7931150" cy="46482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journey down protocol stack </a:t>
            </a: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complete</a:t>
            </a:r>
            <a:r>
              <a:rPr lang="en-US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(except PHY)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solid understanding of networking principles, practice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….. could stop here …. but </a:t>
            </a: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lots</a:t>
            </a:r>
            <a:r>
              <a:rPr lang="en-US" i="1" dirty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of interesting topics!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wireless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multimedia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security </a:t>
            </a:r>
          </a:p>
          <a:p>
            <a:pPr>
              <a:defRPr/>
            </a:pPr>
            <a:endParaRPr lang="en-US" sz="2400" dirty="0">
              <a:latin typeface="Gill Sans MT" charset="0"/>
              <a:cs typeface="+mn-cs"/>
            </a:endParaRPr>
          </a:p>
        </p:txBody>
      </p:sp>
      <p:pic>
        <p:nvPicPr>
          <p:cNvPr id="219141" name="Picture 1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896938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91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38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bg1">
                <a:lumMod val="95000"/>
              </a:schemeClr>
            </a:gs>
            <a:gs pos="100000">
              <a:schemeClr val="accent5">
                <a:lumMod val="75000"/>
              </a:schemeClr>
            </a:gs>
          </a:gsLst>
        </a:gradFill>
        <a:ln>
          <a:noFill/>
        </a:ln>
        <a:effectLst/>
      </a:spPr>
      <a:bodyPr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20193</TotalTime>
  <Words>6466</Words>
  <Application>Microsoft Office PowerPoint</Application>
  <PresentationFormat>On-screen Show (4:3)</PresentationFormat>
  <Paragraphs>1670</Paragraphs>
  <Slides>91</Slides>
  <Notes>78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105" baseType="lpstr">
      <vt:lpstr>Gulim</vt:lpstr>
      <vt:lpstr>MS Mincho</vt:lpstr>
      <vt:lpstr>ＭＳ Ｐゴシック</vt:lpstr>
      <vt:lpstr>Arial</vt:lpstr>
      <vt:lpstr>Calibri</vt:lpstr>
      <vt:lpstr>Cambria Math</vt:lpstr>
      <vt:lpstr>Comic Sans MS</vt:lpstr>
      <vt:lpstr>Courier New</vt:lpstr>
      <vt:lpstr>Gill Sans MT</vt:lpstr>
      <vt:lpstr>Tahoma</vt:lpstr>
      <vt:lpstr>Times New Roman</vt:lpstr>
      <vt:lpstr>Wingdings</vt:lpstr>
      <vt:lpstr>Default Design</vt:lpstr>
      <vt:lpstr>Equation</vt:lpstr>
      <vt:lpstr>Chapter 6: Link layer and LANs</vt:lpstr>
      <vt:lpstr>Link layer, LANs: outline</vt:lpstr>
      <vt:lpstr>Link layer: introduction</vt:lpstr>
      <vt:lpstr>Link layer: context</vt:lpstr>
      <vt:lpstr>Link layer services</vt:lpstr>
      <vt:lpstr>Link layer services (more)</vt:lpstr>
      <vt:lpstr>Where is the link layer implemented?</vt:lpstr>
      <vt:lpstr>Adaptors communicating</vt:lpstr>
      <vt:lpstr>Link layer, LANs: outline</vt:lpstr>
      <vt:lpstr>Error detection</vt:lpstr>
      <vt:lpstr>Parity checking</vt:lpstr>
      <vt:lpstr>Internet checksum (review)</vt:lpstr>
      <vt:lpstr>Cyclic redundancy check (CRC)</vt:lpstr>
      <vt:lpstr>CRC example</vt:lpstr>
      <vt:lpstr>Link layer, LANs: outline</vt:lpstr>
      <vt:lpstr>Multiple access links, protocols</vt:lpstr>
      <vt:lpstr>Multiple access protocols</vt:lpstr>
      <vt:lpstr>An ideal multiple access protocol</vt:lpstr>
      <vt:lpstr>MAC protocols: taxonomy</vt:lpstr>
      <vt:lpstr>Channel partitioning MAC protocols: TDMA</vt:lpstr>
      <vt:lpstr>Channel partitioning MAC protocols: FDMA</vt:lpstr>
      <vt:lpstr>Random access protocols</vt:lpstr>
      <vt:lpstr>Slotted ALOHA</vt:lpstr>
      <vt:lpstr>Slotted ALOHA</vt:lpstr>
      <vt:lpstr>Pure (unslotted) ALOHA</vt:lpstr>
      <vt:lpstr>Review</vt:lpstr>
      <vt:lpstr>CSMA (carrier sense multiple access)</vt:lpstr>
      <vt:lpstr>CSMA collisions</vt:lpstr>
      <vt:lpstr>CSMA/CD (collision detection)</vt:lpstr>
      <vt:lpstr>Ethernet CSMA/CD algorithm</vt:lpstr>
      <vt:lpstr>CSMA/CD efficiency</vt:lpstr>
      <vt:lpstr>“Taking turns” MAC protocols</vt:lpstr>
      <vt:lpstr>“Taking turns” MAC protocols</vt:lpstr>
      <vt:lpstr>“Taking turns” MAC protocols</vt:lpstr>
      <vt:lpstr> Summary of MAC protocols</vt:lpstr>
      <vt:lpstr>Link layer, LANs: outline</vt:lpstr>
      <vt:lpstr>MAC addresses and ARP</vt:lpstr>
      <vt:lpstr>LAN addresses and ARP</vt:lpstr>
      <vt:lpstr>LAN addresses (more)</vt:lpstr>
      <vt:lpstr>ARP: address resolution protocol</vt:lpstr>
      <vt:lpstr>ARP protocol: same LAN</vt:lpstr>
      <vt:lpstr>Addressing: routing to another LAN</vt:lpstr>
      <vt:lpstr>Addressing: routing to another LAN</vt:lpstr>
      <vt:lpstr>Addressing: routing to another LAN</vt:lpstr>
      <vt:lpstr>Addressing: routing to another LAN</vt:lpstr>
      <vt:lpstr>Addressing: routing to another LAN</vt:lpstr>
      <vt:lpstr>Review</vt:lpstr>
      <vt:lpstr>Link layer, LANs: outline</vt:lpstr>
      <vt:lpstr>Ethernet</vt:lpstr>
      <vt:lpstr>Ethernet: physical topology</vt:lpstr>
      <vt:lpstr>Ethernet frame structure</vt:lpstr>
      <vt:lpstr>Ethernet frame structure (more)</vt:lpstr>
      <vt:lpstr>Ethernet: unreliable, connectionless</vt:lpstr>
      <vt:lpstr>Link layer, LANs: outline</vt:lpstr>
      <vt:lpstr>Ethernet switch</vt:lpstr>
      <vt:lpstr>Switch: multiple simultaneous transmissions</vt:lpstr>
      <vt:lpstr>Switch forwarding table</vt:lpstr>
      <vt:lpstr>Switch: self-learning</vt:lpstr>
      <vt:lpstr>Switch: frame filtering/forwarding</vt:lpstr>
      <vt:lpstr>Self-learning, forwarding: example</vt:lpstr>
      <vt:lpstr>Interconnecting switches</vt:lpstr>
      <vt:lpstr>Self-learning multi-switch example</vt:lpstr>
      <vt:lpstr>Switches vs. routers</vt:lpstr>
      <vt:lpstr>VLANs: motivation</vt:lpstr>
      <vt:lpstr>VLANs</vt:lpstr>
      <vt:lpstr>Port-based VLAN</vt:lpstr>
      <vt:lpstr>VLANS spanning multiple switches</vt:lpstr>
      <vt:lpstr>PowerPoint Presentation</vt:lpstr>
      <vt:lpstr>Review</vt:lpstr>
      <vt:lpstr>Link layer, LANs: outline</vt:lpstr>
      <vt:lpstr>Multiprotocol label switching (MPLS)</vt:lpstr>
      <vt:lpstr>MPLS capable routers</vt:lpstr>
      <vt:lpstr>MPLS versus IP paths</vt:lpstr>
      <vt:lpstr>MPLS versus IP paths</vt:lpstr>
      <vt:lpstr>MPLS signaling</vt:lpstr>
      <vt:lpstr>PowerPoint Presentation</vt:lpstr>
      <vt:lpstr>Link layer, LANs: outline</vt:lpstr>
      <vt:lpstr>Data center networks </vt:lpstr>
      <vt:lpstr>PowerPoint Presentation</vt:lpstr>
      <vt:lpstr>PowerPoint Presentation</vt:lpstr>
      <vt:lpstr>Link layer, LANs: outline</vt:lpstr>
      <vt:lpstr>Synthesis: a day in the life of a web request</vt:lpstr>
      <vt:lpstr>A day in the life: scenario</vt:lpstr>
      <vt:lpstr>A day in the life… connecting to the Internet</vt:lpstr>
      <vt:lpstr>A day in the life… connecting to the Internet</vt:lpstr>
      <vt:lpstr>A day in the life… ARP (before DNS, before HTTP)</vt:lpstr>
      <vt:lpstr>A day in the life… using DNS</vt:lpstr>
      <vt:lpstr>A day in the life…TCP connection carrying HTTP</vt:lpstr>
      <vt:lpstr>A day in the life… HTTP request/reply </vt:lpstr>
      <vt:lpstr>Chapter 6: Summary</vt:lpstr>
      <vt:lpstr>Chapter 6: let’s take a breath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4</dc:title>
  <dc:creator>Jim Kurose and Keith Ross</dc:creator>
  <cp:lastModifiedBy>Ting He</cp:lastModifiedBy>
  <cp:revision>604</cp:revision>
  <dcterms:created xsi:type="dcterms:W3CDTF">1999-10-08T19:08:27Z</dcterms:created>
  <dcterms:modified xsi:type="dcterms:W3CDTF">2017-11-15T19:14:07Z</dcterms:modified>
</cp:coreProperties>
</file>