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9144000"/>
  <p:notesSz cx="6858000" cy="9144000"/>
  <p:embeddedFontLst>
    <p:embeddedFont>
      <p:font typeface="Century Gothic"/>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CenturyGothic-bold.fntdata"/><Relationship Id="rId23" Type="http://schemas.openxmlformats.org/officeDocument/2006/relationships/slide" Target="slides/slide19.xml"/><Relationship Id="rId45"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CenturyGothic-boldItalic.fntdata"/><Relationship Id="rId25" Type="http://schemas.openxmlformats.org/officeDocument/2006/relationships/slide" Target="slides/slide21.xml"/><Relationship Id="rId47" Type="http://schemas.openxmlformats.org/officeDocument/2006/relationships/font" Target="fonts/CenturyGothic-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Shape 3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hello everyone, today we are going to talk about the item based collaborative filtering recommendation algorithms.</a:t>
            </a:r>
          </a:p>
        </p:txBody>
      </p:sp>
      <p:sp>
        <p:nvSpPr>
          <p:cNvPr id="34" name="Shape 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US">
                <a:solidFill>
                  <a:schemeClr val="dk1"/>
                </a:solidFill>
                <a:latin typeface="Verdana"/>
                <a:ea typeface="Verdana"/>
                <a:cs typeface="Verdana"/>
                <a:sym typeface="Verdana"/>
              </a:rPr>
              <a:t>Another approach is model based CF algorithms. There are 3 steps.</a:t>
            </a:r>
          </a:p>
          <a:p>
            <a:pPr indent="-302895" lvl="0" marL="342900" rtl="0">
              <a:spcBef>
                <a:spcPts val="0"/>
              </a:spcBef>
              <a:buClr>
                <a:schemeClr val="dk2"/>
              </a:buClr>
              <a:buSzPts val="1400"/>
              <a:buFont typeface="Noto Sans Symbols"/>
              <a:buChar char="○"/>
            </a:pPr>
            <a:r>
              <a:rPr lang="en-US">
                <a:solidFill>
                  <a:schemeClr val="dk1"/>
                </a:solidFill>
                <a:latin typeface="Verdana"/>
                <a:ea typeface="Verdana"/>
                <a:cs typeface="Verdana"/>
                <a:sym typeface="Verdana"/>
              </a:rPr>
              <a:t>First developing a model of user ratings.</a:t>
            </a:r>
          </a:p>
          <a:p>
            <a:pPr indent="-302895" lvl="0" marL="342900" rtl="0">
              <a:spcBef>
                <a:spcPts val="580"/>
              </a:spcBef>
              <a:buClr>
                <a:schemeClr val="dk2"/>
              </a:buClr>
              <a:buSzPts val="1400"/>
              <a:buFont typeface="Noto Sans Symbols"/>
              <a:buChar char="○"/>
            </a:pPr>
            <a:r>
              <a:rPr lang="en-US">
                <a:solidFill>
                  <a:schemeClr val="dk1"/>
                </a:solidFill>
                <a:latin typeface="Verdana"/>
                <a:ea typeface="Verdana"/>
                <a:cs typeface="Verdana"/>
                <a:sym typeface="Verdana"/>
              </a:rPr>
              <a:t>Computing the expected value of a user prediction , given his/her ratings on other items.</a:t>
            </a:r>
          </a:p>
          <a:p>
            <a:pPr indent="-302895" lvl="0" marL="342900" rtl="0">
              <a:spcBef>
                <a:spcPts val="580"/>
              </a:spcBef>
              <a:buClr>
                <a:schemeClr val="dk2"/>
              </a:buClr>
              <a:buSzPts val="1400"/>
              <a:buFont typeface="Noto Sans Symbols"/>
              <a:buChar char="○"/>
            </a:pPr>
            <a:r>
              <a:rPr lang="en-US">
                <a:solidFill>
                  <a:schemeClr val="dk1"/>
                </a:solidFill>
                <a:latin typeface="Verdana"/>
                <a:ea typeface="Verdana"/>
                <a:cs typeface="Verdana"/>
                <a:sym typeface="Verdana"/>
              </a:rPr>
              <a:t>To build the model – Bayesian network (probabilistic), clustering (classification), rule-based approaches (association rules between co-purchased items).</a:t>
            </a:r>
          </a:p>
          <a:p>
            <a:pPr lvl="0">
              <a:spcBef>
                <a:spcPts val="0"/>
              </a:spcBef>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There are some challenges about user based CF algorithm. The first one is the sparsity. The evaluation of large itemsets, users purchases are under 1%. And the second one is that difficult to make predictions based on nearest neighbor algorithms. Thus the accuracy of recommendation may be poor.</a:t>
            </a: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80000"/>
              </a:lnSpc>
              <a:spcBef>
                <a:spcPts val="0"/>
              </a:spcBef>
              <a:buNone/>
            </a:pPr>
            <a:r>
              <a:rPr lang="en-US">
                <a:solidFill>
                  <a:schemeClr val="dk1"/>
                </a:solidFill>
                <a:latin typeface="Verdana"/>
                <a:ea typeface="Verdana"/>
                <a:cs typeface="Verdana"/>
                <a:sym typeface="Verdana"/>
              </a:rPr>
              <a:t>The third challenge is scalability. When the dataset become larger, it’s hard to compute the nearest neighbors.</a:t>
            </a:r>
          </a:p>
          <a:p>
            <a:pPr lvl="0" rtl="0">
              <a:lnSpc>
                <a:spcPct val="115000"/>
              </a:lnSpc>
              <a:spcBef>
                <a:spcPts val="0"/>
              </a:spcBef>
              <a:buNone/>
            </a:pPr>
            <a:r>
              <a:rPr lang="en-US">
                <a:solidFill>
                  <a:schemeClr val="dk2"/>
                </a:solidFill>
              </a:rPr>
              <a:t>The last challenge is that poor relationship among like minded but sparse-rating users.</a:t>
            </a:r>
          </a:p>
          <a:p>
            <a:pPr lvl="0" rtl="0">
              <a:lnSpc>
                <a:spcPct val="80000"/>
              </a:lnSpc>
              <a:spcBef>
                <a:spcPts val="500"/>
              </a:spcBef>
              <a:buNone/>
            </a:pPr>
            <a:r>
              <a:rPr lang="en-US">
                <a:solidFill>
                  <a:schemeClr val="dk1"/>
                </a:solidFill>
                <a:latin typeface="Verdana"/>
                <a:ea typeface="Verdana"/>
                <a:cs typeface="Verdana"/>
                <a:sym typeface="Verdana"/>
              </a:rPr>
              <a:t>Luckily, we have solutions. </a:t>
            </a:r>
            <a:r>
              <a:rPr lang="en-US">
                <a:solidFill>
                  <a:schemeClr val="dk2"/>
                </a:solidFill>
              </a:rPr>
              <a:t>The Model-based approach, Analyze user-item matrix and Calculate prediction can help us.</a:t>
            </a:r>
          </a:p>
          <a:p>
            <a:pPr lvl="0" rtl="0">
              <a:lnSpc>
                <a:spcPct val="80000"/>
              </a:lnSpc>
              <a:spcBef>
                <a:spcPts val="500"/>
              </a:spcBef>
              <a:buNone/>
            </a:pPr>
            <a:r>
              <a:t/>
            </a:r>
            <a:endParaRPr/>
          </a:p>
        </p:txBody>
      </p:sp>
      <p:sp>
        <p:nvSpPr>
          <p:cNvPr id="102" name="Shape 1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US">
                <a:solidFill>
                  <a:schemeClr val="dk1"/>
                </a:solidFill>
                <a:latin typeface="Century Gothic"/>
                <a:ea typeface="Century Gothic"/>
                <a:cs typeface="Century Gothic"/>
                <a:sym typeface="Century Gothic"/>
              </a:rPr>
              <a:t>Let’s talk about the item based CF algorithm. The algorithms includes that</a:t>
            </a:r>
          </a:p>
          <a:p>
            <a:pPr indent="-307340" lvl="0" marL="342900" rtl="0">
              <a:spcBef>
                <a:spcPts val="0"/>
              </a:spcBef>
              <a:buClr>
                <a:schemeClr val="dk2"/>
              </a:buClr>
              <a:buSzPts val="1400"/>
              <a:buFont typeface="Noto Sans Symbols"/>
              <a:buChar char="○"/>
            </a:pPr>
            <a:r>
              <a:rPr lang="en-US">
                <a:solidFill>
                  <a:schemeClr val="dk1"/>
                </a:solidFill>
                <a:latin typeface="Century Gothic"/>
                <a:ea typeface="Century Gothic"/>
                <a:cs typeface="Century Gothic"/>
                <a:sym typeface="Century Gothic"/>
              </a:rPr>
              <a:t>Looks into the set of items the target user has rated &amp; computes how similar they are to the target item and then selects k most similar items.</a:t>
            </a:r>
          </a:p>
          <a:p>
            <a:pPr indent="-307340" lvl="0" marL="342900" rtl="0">
              <a:spcBef>
                <a:spcPts val="560"/>
              </a:spcBef>
              <a:buClr>
                <a:schemeClr val="dk2"/>
              </a:buClr>
              <a:buSzPts val="1400"/>
              <a:buFont typeface="Noto Sans Symbols"/>
              <a:buChar char="○"/>
            </a:pPr>
            <a:r>
              <a:rPr lang="en-US">
                <a:solidFill>
                  <a:schemeClr val="dk1"/>
                </a:solidFill>
                <a:latin typeface="Century Gothic"/>
                <a:ea typeface="Century Gothic"/>
                <a:cs typeface="Century Gothic"/>
                <a:sym typeface="Century Gothic"/>
              </a:rPr>
              <a:t>Prediction is computed by taking a weighted average on the target user’s ratings on the most similar items.</a:t>
            </a:r>
          </a:p>
          <a:p>
            <a:pPr lvl="0">
              <a:spcBef>
                <a:spcPts val="0"/>
              </a:spcBef>
              <a:buNone/>
            </a:pPr>
            <a:r>
              <a:t/>
            </a:r>
            <a:endParaRPr/>
          </a:p>
        </p:txBody>
      </p:sp>
      <p:sp>
        <p:nvSpPr>
          <p:cNvPr id="108" name="Shape 10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90000"/>
              </a:lnSpc>
              <a:spcBef>
                <a:spcPts val="0"/>
              </a:spcBef>
              <a:buNone/>
            </a:pPr>
            <a:r>
              <a:rPr lang="en-US">
                <a:solidFill>
                  <a:schemeClr val="dk1"/>
                </a:solidFill>
                <a:latin typeface="Century Gothic"/>
                <a:ea typeface="Century Gothic"/>
                <a:cs typeface="Century Gothic"/>
                <a:sym typeface="Century Gothic"/>
              </a:rPr>
              <a:t>We have many choices to compute similarity. The consine similarity and correlation-based similarity we have learn in class. And these are their formulas. </a:t>
            </a:r>
          </a:p>
          <a:p>
            <a:pPr lvl="0" rtl="0">
              <a:lnSpc>
                <a:spcPct val="90000"/>
              </a:lnSpc>
              <a:spcBef>
                <a:spcPts val="0"/>
              </a:spcBef>
              <a:buNone/>
            </a:pPr>
            <a:r>
              <a:t/>
            </a:r>
            <a:endParaRPr>
              <a:solidFill>
                <a:schemeClr val="dk1"/>
              </a:solidFill>
              <a:latin typeface="Century Gothic"/>
              <a:ea typeface="Century Gothic"/>
              <a:cs typeface="Century Gothic"/>
              <a:sym typeface="Century Gothic"/>
            </a:endParaRPr>
          </a:p>
          <a:p>
            <a:pPr indent="-307340" lvl="0" marL="342900" rtl="0">
              <a:lnSpc>
                <a:spcPct val="90000"/>
              </a:lnSpc>
              <a:spcBef>
                <a:spcPts val="0"/>
              </a:spcBef>
              <a:buClr>
                <a:schemeClr val="dk2"/>
              </a:buClr>
              <a:buSzPts val="1400"/>
              <a:buFont typeface="Noto Sans Symbols"/>
              <a:buChar char="○"/>
            </a:pPr>
            <a:r>
              <a:rPr lang="en-US">
                <a:solidFill>
                  <a:schemeClr val="dk1"/>
                </a:solidFill>
                <a:latin typeface="Century Gothic"/>
                <a:ea typeface="Century Gothic"/>
                <a:cs typeface="Century Gothic"/>
                <a:sym typeface="Century Gothic"/>
              </a:rPr>
              <a:t>Similarity between items i &amp; j is computed by isolating the users who have rated them and then applying a similarity computation technique.</a:t>
            </a:r>
          </a:p>
          <a:p>
            <a:pPr indent="-307340" lvl="0" marL="342900" rtl="0">
              <a:lnSpc>
                <a:spcPct val="90000"/>
              </a:lnSpc>
              <a:spcBef>
                <a:spcPts val="560"/>
              </a:spcBef>
              <a:buClr>
                <a:schemeClr val="dk2"/>
              </a:buClr>
              <a:buSzPts val="1400"/>
              <a:buFont typeface="Noto Sans Symbols"/>
              <a:buChar char="○"/>
            </a:pPr>
            <a:r>
              <a:rPr lang="en-US" u="sng">
                <a:solidFill>
                  <a:schemeClr val="dk1"/>
                </a:solidFill>
                <a:latin typeface="Century Gothic"/>
                <a:ea typeface="Century Gothic"/>
                <a:cs typeface="Century Gothic"/>
                <a:sym typeface="Century Gothic"/>
              </a:rPr>
              <a:t>Cosine-based Similarity</a:t>
            </a:r>
            <a:r>
              <a:rPr lang="en-US">
                <a:solidFill>
                  <a:schemeClr val="dk1"/>
                </a:solidFill>
                <a:latin typeface="Century Gothic"/>
                <a:ea typeface="Century Gothic"/>
                <a:cs typeface="Century Gothic"/>
                <a:sym typeface="Century Gothic"/>
              </a:rPr>
              <a:t> – items are vectors in the m dimensional user space (difference in rating scale between users is not taken into account).</a:t>
            </a:r>
          </a:p>
          <a:p>
            <a:pPr lvl="0">
              <a:spcBef>
                <a:spcPts val="0"/>
              </a:spcBef>
              <a:buNone/>
            </a:pPr>
            <a:r>
              <a:t/>
            </a:r>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We can also use adjusted cosine similarity formula. Each pair in the co-rated set corresponds to a different user.</a:t>
            </a:r>
          </a:p>
        </p:txBody>
      </p:sp>
      <p:sp>
        <p:nvSpPr>
          <p:cNvPr id="122" name="Shape 1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In this figure, item-item similarity is computed by looking into co-rated items only. In case of items i and j the similarity s i,j is computed by looking into them. We should be careful that each of these co-rated pairs are obtained from different users, in this example they come from users 1,u and m minus 1.</a:t>
            </a:r>
          </a:p>
        </p:txBody>
      </p:sp>
      <p:sp>
        <p:nvSpPr>
          <p:cNvPr id="129" name="Shape 12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Then we can compute the prediction. Looking into the target users ratings and use techniques to obtain predictions. The weighted Sum is the most popular tech. It shows how the active user rates the similar items.</a:t>
            </a:r>
          </a:p>
        </p:txBody>
      </p:sp>
      <p:sp>
        <p:nvSpPr>
          <p:cNvPr id="135" name="Shape 1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We can also use the regression to calculate the prediction. Regression is an approximation of the ratings based on a regression model instead of using directly the rating of similar items. </a:t>
            </a:r>
          </a:p>
          <a:p>
            <a:pPr lvl="0">
              <a:spcBef>
                <a:spcPts val="0"/>
              </a:spcBef>
              <a:buNone/>
            </a:pPr>
            <a:r>
              <a:t/>
            </a:r>
            <a:endParaRPr/>
          </a:p>
          <a:p>
            <a:pPr lvl="0">
              <a:spcBef>
                <a:spcPts val="0"/>
              </a:spcBef>
              <a:buNone/>
            </a:pPr>
            <a:r>
              <a:rPr lang="en-US"/>
              <a:t>In this formula, R prim N stands for ratings based on regression. And </a:t>
            </a:r>
            <a:r>
              <a:rPr lang="en-US"/>
              <a:t>epsilon stands error. The </a:t>
            </a:r>
            <a:r>
              <a:rPr lang="en-US">
                <a:solidFill>
                  <a:schemeClr val="dk2"/>
                </a:solidFill>
              </a:rPr>
              <a:t>α,β stand for regression model parameters.</a:t>
            </a:r>
          </a:p>
        </p:txBody>
      </p:sp>
      <p:sp>
        <p:nvSpPr>
          <p:cNvPr id="142" name="Shape 14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And this figure shows the prediction generation process. The prediction generation process is described for 5 neighbors.</a:t>
            </a:r>
          </a:p>
        </p:txBody>
      </p:sp>
      <p:sp>
        <p:nvSpPr>
          <p:cNvPr id="150" name="Shape 1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580"/>
              </a:spcBef>
              <a:buNone/>
            </a:pPr>
            <a:r>
              <a:rPr lang="en-US">
                <a:solidFill>
                  <a:schemeClr val="dk1"/>
                </a:solidFill>
                <a:latin typeface="Verdana"/>
                <a:ea typeface="Verdana"/>
                <a:cs typeface="Verdana"/>
                <a:sym typeface="Verdana"/>
              </a:rPr>
              <a:t>Our presentation includes six parts. the first part is introduction and the second part is related work, and then we will talk about the background of the algorithm. the fourth part is recommender systems; the fifth part is the most important one-item based CF algorithm and finally we will talk about the experimental work and conclusion.</a:t>
            </a:r>
          </a:p>
        </p:txBody>
      </p:sp>
      <p:sp>
        <p:nvSpPr>
          <p:cNvPr id="41" name="Shape 4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90000"/>
              </a:lnSpc>
              <a:spcBef>
                <a:spcPts val="0"/>
              </a:spcBef>
              <a:buNone/>
            </a:pPr>
            <a:r>
              <a:rPr lang="en-US" sz="1800">
                <a:solidFill>
                  <a:schemeClr val="dk2"/>
                </a:solidFill>
              </a:rPr>
              <a:t>Interpretation for the performance is that the precomputing of user-based algorithm of will lead to poor predictions</a:t>
            </a:r>
          </a:p>
          <a:p>
            <a:pPr lvl="0" rtl="0">
              <a:lnSpc>
                <a:spcPct val="90000"/>
              </a:lnSpc>
              <a:spcBef>
                <a:spcPts val="0"/>
              </a:spcBef>
              <a:buNone/>
            </a:pPr>
            <a:r>
              <a:rPr lang="en-US" sz="1800">
                <a:solidFill>
                  <a:schemeClr val="dk2"/>
                </a:solidFill>
              </a:rPr>
              <a:t>However, </a:t>
            </a:r>
            <a:r>
              <a:rPr lang="en-US" sz="1000">
                <a:solidFill>
                  <a:schemeClr val="dk1"/>
                </a:solidFill>
                <a:latin typeface="Century Gothic"/>
                <a:ea typeface="Century Gothic"/>
                <a:cs typeface="Century Gothic"/>
                <a:sym typeface="Century Gothic"/>
              </a:rPr>
              <a:t>similarity between items is static so it enables precomputing of item-item similarity because prediction process involves only a table lookup for the similarity values &amp; computation of the weighted sum.</a:t>
            </a:r>
          </a:p>
          <a:p>
            <a:pPr lvl="0">
              <a:spcBef>
                <a:spcPts val="0"/>
              </a:spcBef>
              <a:buNone/>
            </a:pPr>
            <a:r>
              <a:t/>
            </a:r>
            <a:endParaRPr sz="1000"/>
          </a:p>
        </p:txBody>
      </p:sp>
      <p:sp>
        <p:nvSpPr>
          <p:cNvPr id="166" name="Shape 16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90000"/>
              </a:lnSpc>
              <a:spcBef>
                <a:spcPts val="560"/>
              </a:spcBef>
              <a:buNone/>
            </a:pPr>
            <a:r>
              <a:rPr lang="en-US" sz="1000">
                <a:solidFill>
                  <a:schemeClr val="dk1"/>
                </a:solidFill>
                <a:latin typeface="Century Gothic"/>
                <a:ea typeface="Century Gothic"/>
                <a:cs typeface="Century Gothic"/>
                <a:sym typeface="Century Gothic"/>
              </a:rPr>
              <a:t>Then we go to the dataset they use. </a:t>
            </a:r>
          </a:p>
          <a:p>
            <a:pPr lvl="0" rtl="0">
              <a:lnSpc>
                <a:spcPct val="90000"/>
              </a:lnSpc>
              <a:spcBef>
                <a:spcPts val="560"/>
              </a:spcBef>
              <a:buNone/>
            </a:pPr>
            <a:r>
              <a:rPr lang="en-US" sz="1000">
                <a:solidFill>
                  <a:schemeClr val="dk1"/>
                </a:solidFill>
                <a:latin typeface="Century Gothic"/>
                <a:ea typeface="Century Gothic"/>
                <a:cs typeface="Century Gothic"/>
                <a:sym typeface="Century Gothic"/>
              </a:rPr>
              <a:t>In the experiment, they used the data of movies recommender system and there are 10 thousands of ratings.</a:t>
            </a:r>
          </a:p>
          <a:p>
            <a:pPr lvl="0" rtl="0">
              <a:lnSpc>
                <a:spcPct val="90000"/>
              </a:lnSpc>
              <a:spcBef>
                <a:spcPts val="560"/>
              </a:spcBef>
              <a:buNone/>
            </a:pPr>
            <a:r>
              <a:rPr lang="en-US" sz="1000">
                <a:solidFill>
                  <a:schemeClr val="dk1"/>
                </a:solidFill>
                <a:latin typeface="Century Gothic"/>
                <a:ea typeface="Century Gothic"/>
                <a:cs typeface="Century Gothic"/>
                <a:sym typeface="Century Gothic"/>
              </a:rPr>
              <a:t>They split 80% of the data to training set and 20% to test set.</a:t>
            </a:r>
          </a:p>
          <a:p>
            <a:pPr lvl="0">
              <a:spcBef>
                <a:spcPts val="0"/>
              </a:spcBef>
              <a:buNone/>
            </a:pPr>
            <a:r>
              <a:t/>
            </a:r>
            <a:endParaRPr sz="1000"/>
          </a:p>
        </p:txBody>
      </p:sp>
      <p:sp>
        <p:nvSpPr>
          <p:cNvPr id="172" name="Shape 1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lnSpc>
                <a:spcPct val="90000"/>
              </a:lnSpc>
              <a:spcBef>
                <a:spcPts val="0"/>
              </a:spcBef>
              <a:buNone/>
            </a:pPr>
            <a:r>
              <a:rPr lang="en-US" sz="1000">
                <a:solidFill>
                  <a:schemeClr val="dk1"/>
                </a:solidFill>
                <a:latin typeface="Century Gothic"/>
                <a:ea typeface="Century Gothic"/>
                <a:cs typeface="Century Gothic"/>
                <a:sym typeface="Century Gothic"/>
              </a:rPr>
              <a:t>How do we measure the quality of a recommender system?</a:t>
            </a:r>
          </a:p>
          <a:p>
            <a:pPr lvl="0" marL="342900" rtl="0">
              <a:lnSpc>
                <a:spcPct val="90000"/>
              </a:lnSpc>
              <a:spcBef>
                <a:spcPts val="560"/>
              </a:spcBef>
              <a:buClr>
                <a:schemeClr val="dk2"/>
              </a:buClr>
              <a:buSzPts val="1960"/>
              <a:buFont typeface="Noto Sans Symbols"/>
              <a:buNone/>
            </a:pPr>
            <a:r>
              <a:rPr lang="en-US" sz="1000">
                <a:solidFill>
                  <a:schemeClr val="dk1"/>
                </a:solidFill>
                <a:latin typeface="Century Gothic"/>
                <a:ea typeface="Century Gothic"/>
                <a:cs typeface="Century Gothic"/>
                <a:sym typeface="Century Gothic"/>
              </a:rPr>
              <a:t>There are two metrics for evaluating the quality</a:t>
            </a:r>
          </a:p>
          <a:p>
            <a:pPr indent="-281940" lvl="0" marL="342900" rtl="0">
              <a:lnSpc>
                <a:spcPct val="90000"/>
              </a:lnSpc>
              <a:spcBef>
                <a:spcPts val="560"/>
              </a:spcBef>
              <a:buClr>
                <a:schemeClr val="dk2"/>
              </a:buClr>
              <a:buSzPts val="1000"/>
              <a:buFont typeface="Noto Sans Symbols"/>
              <a:buChar char="○"/>
            </a:pPr>
            <a:r>
              <a:rPr lang="en-US" sz="1000" u="sng">
                <a:solidFill>
                  <a:schemeClr val="dk1"/>
                </a:solidFill>
                <a:latin typeface="Century Gothic"/>
                <a:ea typeface="Century Gothic"/>
                <a:cs typeface="Century Gothic"/>
                <a:sym typeface="Century Gothic"/>
              </a:rPr>
              <a:t>Statistical accuracy metrics</a:t>
            </a:r>
            <a:r>
              <a:rPr lang="en-US" sz="1000">
                <a:solidFill>
                  <a:schemeClr val="dk1"/>
                </a:solidFill>
                <a:latin typeface="Century Gothic"/>
                <a:ea typeface="Century Gothic"/>
                <a:cs typeface="Century Gothic"/>
                <a:sym typeface="Century Gothic"/>
              </a:rPr>
              <a:t> – comparing numerical recommendation scores against the actual user ratings for the user-item pairs in the test data set.</a:t>
            </a:r>
          </a:p>
          <a:p>
            <a:pPr indent="-281940" lvl="0" marL="342900" rtl="0">
              <a:lnSpc>
                <a:spcPct val="90000"/>
              </a:lnSpc>
              <a:spcBef>
                <a:spcPts val="560"/>
              </a:spcBef>
              <a:buClr>
                <a:schemeClr val="dk2"/>
              </a:buClr>
              <a:buSzPts val="1000"/>
              <a:buFont typeface="Noto Sans Symbols"/>
              <a:buChar char="○"/>
            </a:pPr>
            <a:r>
              <a:rPr lang="en-US" sz="1000" u="sng">
                <a:solidFill>
                  <a:schemeClr val="dk1"/>
                </a:solidFill>
                <a:latin typeface="Century Gothic"/>
                <a:ea typeface="Century Gothic"/>
                <a:cs typeface="Century Gothic"/>
                <a:sym typeface="Century Gothic"/>
              </a:rPr>
              <a:t>Decision support accuracy metrics</a:t>
            </a:r>
            <a:r>
              <a:rPr lang="en-US" sz="1000">
                <a:solidFill>
                  <a:schemeClr val="dk1"/>
                </a:solidFill>
                <a:latin typeface="Century Gothic"/>
                <a:ea typeface="Century Gothic"/>
                <a:cs typeface="Century Gothic"/>
                <a:sym typeface="Century Gothic"/>
              </a:rPr>
              <a:t> – how effective a prediction engine is at helping a user select high-quality items from the set of all items.</a:t>
            </a:r>
          </a:p>
          <a:p>
            <a:pPr lvl="0">
              <a:spcBef>
                <a:spcPts val="0"/>
              </a:spcBef>
              <a:buNone/>
            </a:pPr>
            <a:r>
              <a:t/>
            </a:r>
            <a:endParaRPr sz="1000"/>
          </a:p>
        </p:txBody>
      </p:sp>
      <p:sp>
        <p:nvSpPr>
          <p:cNvPr id="178" name="Shape 1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Another useful evaluation metrics is the MAE: mean absolute error, which the paper used to measure the performance of the prediction.</a:t>
            </a:r>
          </a:p>
          <a:p>
            <a:pPr lvl="0">
              <a:spcBef>
                <a:spcPts val="0"/>
              </a:spcBef>
              <a:buNone/>
            </a:pPr>
            <a:r>
              <a:t/>
            </a:r>
            <a:endParaRPr/>
          </a:p>
        </p:txBody>
      </p:sp>
      <p:sp>
        <p:nvSpPr>
          <p:cNvPr id="184" name="Shape 18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US" sz="1000" u="sng">
                <a:solidFill>
                  <a:schemeClr val="dk1"/>
                </a:solidFill>
                <a:latin typeface="Century Gothic"/>
                <a:ea typeface="Century Gothic"/>
                <a:cs typeface="Century Gothic"/>
                <a:sym typeface="Century Gothic"/>
              </a:rPr>
              <a:t>Next we are going to show the procedure of the experiment</a:t>
            </a:r>
          </a:p>
          <a:p>
            <a:pPr lvl="0" rtl="0">
              <a:spcBef>
                <a:spcPts val="0"/>
              </a:spcBef>
              <a:buNone/>
            </a:pPr>
            <a:r>
              <a:rPr lang="en-US" sz="1000" u="sng">
                <a:solidFill>
                  <a:schemeClr val="dk1"/>
                </a:solidFill>
                <a:latin typeface="Century Gothic"/>
                <a:ea typeface="Century Gothic"/>
                <a:cs typeface="Century Gothic"/>
                <a:sym typeface="Century Gothic"/>
              </a:rPr>
              <a:t>The experimental steps are </a:t>
            </a:r>
          </a:p>
          <a:p>
            <a:pPr indent="-281940" lvl="0" marL="342900" rtl="0">
              <a:spcBef>
                <a:spcPts val="0"/>
              </a:spcBef>
              <a:buClr>
                <a:schemeClr val="dk2"/>
              </a:buClr>
              <a:buSzPts val="1000"/>
              <a:buFont typeface="Noto Sans Symbols"/>
              <a:buChar char="○"/>
            </a:pPr>
            <a:r>
              <a:rPr lang="en-US" sz="1000" u="sng">
                <a:solidFill>
                  <a:schemeClr val="dk1"/>
                </a:solidFill>
                <a:latin typeface="Century Gothic"/>
                <a:ea typeface="Century Gothic"/>
                <a:cs typeface="Century Gothic"/>
                <a:sym typeface="Century Gothic"/>
              </a:rPr>
              <a:t>Experimental steps</a:t>
            </a:r>
            <a:r>
              <a:rPr lang="en-US" sz="1000">
                <a:solidFill>
                  <a:schemeClr val="dk1"/>
                </a:solidFill>
                <a:latin typeface="Century Gothic"/>
                <a:ea typeface="Century Gothic"/>
                <a:cs typeface="Century Gothic"/>
                <a:sym typeface="Century Gothic"/>
              </a:rPr>
              <a:t> – division  into train and test portion.</a:t>
            </a:r>
          </a:p>
          <a:p>
            <a:pPr indent="-281940" lvl="0" marL="342900" rtl="0">
              <a:spcBef>
                <a:spcPts val="560"/>
              </a:spcBef>
              <a:buClr>
                <a:schemeClr val="dk2"/>
              </a:buClr>
              <a:buSzPts val="1000"/>
              <a:buFont typeface="Noto Sans Symbols"/>
              <a:buChar char="○"/>
            </a:pPr>
            <a:r>
              <a:rPr lang="en-US" sz="1000" u="sng">
                <a:solidFill>
                  <a:schemeClr val="dk1"/>
                </a:solidFill>
                <a:latin typeface="Century Gothic"/>
                <a:ea typeface="Century Gothic"/>
                <a:cs typeface="Century Gothic"/>
                <a:sym typeface="Century Gothic"/>
              </a:rPr>
              <a:t>Assessment of quality of recommendations</a:t>
            </a:r>
            <a:r>
              <a:rPr lang="en-US" sz="1000">
                <a:solidFill>
                  <a:schemeClr val="dk1"/>
                </a:solidFill>
                <a:latin typeface="Century Gothic"/>
                <a:ea typeface="Century Gothic"/>
                <a:cs typeface="Century Gothic"/>
                <a:sym typeface="Century Gothic"/>
              </a:rPr>
              <a:t> - determining the sensitivity of the neighborhood size, train/test ratio &amp; the effect of different similarity measures. </a:t>
            </a:r>
          </a:p>
          <a:p>
            <a:pPr indent="-281940" lvl="0" marL="342900" rtl="0">
              <a:spcBef>
                <a:spcPts val="560"/>
              </a:spcBef>
              <a:buClr>
                <a:schemeClr val="dk2"/>
              </a:buClr>
              <a:buSzPts val="1000"/>
              <a:buFont typeface="Noto Sans Symbols"/>
              <a:buChar char="○"/>
            </a:pPr>
            <a:r>
              <a:rPr lang="en-US" sz="1000" u="sng">
                <a:solidFill>
                  <a:schemeClr val="dk1"/>
                </a:solidFill>
                <a:latin typeface="Century Gothic"/>
                <a:ea typeface="Century Gothic"/>
                <a:cs typeface="Century Gothic"/>
                <a:sym typeface="Century Gothic"/>
              </a:rPr>
              <a:t>Using only the training data</a:t>
            </a:r>
            <a:r>
              <a:rPr lang="en-US" sz="1000">
                <a:solidFill>
                  <a:schemeClr val="dk1"/>
                </a:solidFill>
                <a:latin typeface="Century Gothic"/>
                <a:ea typeface="Century Gothic"/>
                <a:cs typeface="Century Gothic"/>
                <a:sym typeface="Century Gothic"/>
              </a:rPr>
              <a:t> &amp; further subdivision of it into a train and test portion.</a:t>
            </a:r>
          </a:p>
          <a:p>
            <a:pPr indent="-281940" lvl="0" marL="342900" rtl="0">
              <a:spcBef>
                <a:spcPts val="560"/>
              </a:spcBef>
              <a:buClr>
                <a:schemeClr val="dk2"/>
              </a:buClr>
              <a:buSzPts val="1000"/>
              <a:buFont typeface="Noto Sans Symbols"/>
              <a:buChar char="○"/>
            </a:pPr>
            <a:r>
              <a:rPr lang="en-US" sz="1000">
                <a:solidFill>
                  <a:schemeClr val="dk1"/>
                </a:solidFill>
                <a:latin typeface="Century Gothic"/>
                <a:ea typeface="Century Gothic"/>
                <a:cs typeface="Century Gothic"/>
                <a:sym typeface="Century Gothic"/>
              </a:rPr>
              <a:t> </a:t>
            </a:r>
            <a:r>
              <a:rPr lang="en-US" sz="1000" u="sng">
                <a:solidFill>
                  <a:schemeClr val="dk1"/>
                </a:solidFill>
                <a:latin typeface="Century Gothic"/>
                <a:ea typeface="Century Gothic"/>
                <a:cs typeface="Century Gothic"/>
                <a:sym typeface="Century Gothic"/>
              </a:rPr>
              <a:t>10-fold cross validation</a:t>
            </a:r>
            <a:r>
              <a:rPr lang="en-US" sz="1000">
                <a:solidFill>
                  <a:schemeClr val="dk1"/>
                </a:solidFill>
                <a:latin typeface="Century Gothic"/>
                <a:ea typeface="Century Gothic"/>
                <a:cs typeface="Century Gothic"/>
                <a:sym typeface="Century Gothic"/>
              </a:rPr>
              <a:t> - randomly choosing different train &amp; test sets, taking the average of the MAE values.</a:t>
            </a:r>
          </a:p>
          <a:p>
            <a:pPr indent="-281940" lvl="0" marL="342900" rtl="0">
              <a:spcBef>
                <a:spcPts val="560"/>
              </a:spcBef>
              <a:buClr>
                <a:schemeClr val="dk1"/>
              </a:buClr>
              <a:buSzPts val="1000"/>
              <a:buFont typeface="Century Gothic"/>
              <a:buChar char="○"/>
            </a:pPr>
            <a:r>
              <a:rPr lang="en-US" sz="1000">
                <a:solidFill>
                  <a:schemeClr val="dk1"/>
                </a:solidFill>
                <a:latin typeface="Century Gothic"/>
                <a:ea typeface="Century Gothic"/>
                <a:cs typeface="Century Gothic"/>
                <a:sym typeface="Century Gothic"/>
              </a:rPr>
              <a:t>And compare to user-based systems which uses nearest neighbor algorithm</a:t>
            </a:r>
          </a:p>
          <a:p>
            <a:pPr lvl="0">
              <a:spcBef>
                <a:spcPts val="0"/>
              </a:spcBef>
              <a:buNone/>
            </a:pPr>
            <a:r>
              <a:t/>
            </a:r>
            <a:endParaRPr sz="1000"/>
          </a:p>
          <a:p>
            <a:pPr lvl="0">
              <a:spcBef>
                <a:spcPts val="0"/>
              </a:spcBef>
              <a:buNone/>
            </a:pPr>
            <a:r>
              <a:rPr lang="en-US" sz="1000"/>
              <a:t>Finally for each similarity algorithm the neighborhood was computed and prediction weighted sum algorithm was made to make predictions</a:t>
            </a:r>
          </a:p>
        </p:txBody>
      </p:sp>
      <p:sp>
        <p:nvSpPr>
          <p:cNvPr id="192" name="Shape 1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Next we are going to show the results of experimental. Results are divided into two parts:</a:t>
            </a:r>
          </a:p>
          <a:p>
            <a:pPr lvl="0">
              <a:spcBef>
                <a:spcPts val="0"/>
              </a:spcBef>
              <a:buNone/>
            </a:pPr>
            <a:r>
              <a:rPr lang="en-US"/>
              <a:t>Quality and performance. </a:t>
            </a:r>
            <a:r>
              <a:rPr lang="en-US" sz="1000">
                <a:solidFill>
                  <a:schemeClr val="dk1"/>
                </a:solidFill>
                <a:latin typeface="Century Gothic"/>
                <a:ea typeface="Century Gothic"/>
                <a:cs typeface="Century Gothic"/>
                <a:sym typeface="Century Gothic"/>
              </a:rPr>
              <a:t>They determine the sensitivity of some parameters before running experiments. Parameters include neighborhood size, value of training and test ratio, effects of different similarity measures. They divided data to training and test portion and used them to learn parameters.</a:t>
            </a:r>
          </a:p>
          <a:p>
            <a:pPr lvl="0">
              <a:spcBef>
                <a:spcPts val="0"/>
              </a:spcBef>
              <a:buNone/>
            </a:pPr>
            <a:r>
              <a:rPr lang="en-US" sz="1000">
                <a:solidFill>
                  <a:schemeClr val="dk1"/>
                </a:solidFill>
                <a:latin typeface="Century Gothic"/>
                <a:ea typeface="Century Gothic"/>
                <a:cs typeface="Century Gothic"/>
                <a:sym typeface="Century Gothic"/>
              </a:rPr>
              <a:t>The first part of the experimental results is the effect of similarity algorithms. They compute the neighbor and used weighted sum algorithm to generate the prediction. After running experiment on training data, they got and calculate MAE from test data. We can see those results.</a:t>
            </a:r>
          </a:p>
        </p:txBody>
      </p:sp>
      <p:sp>
        <p:nvSpPr>
          <p:cNvPr id="198" name="Shape 1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Next they find out the optimal ratio of training over test, they varied the value from 0.2 to 0.9 in an increment of 0.1 </a:t>
            </a:r>
            <a:r>
              <a:rPr lang="en-US" sz="1000">
                <a:solidFill>
                  <a:schemeClr val="dk1"/>
                </a:solidFill>
                <a:latin typeface="Century Gothic"/>
                <a:ea typeface="Century Gothic"/>
                <a:cs typeface="Century Gothic"/>
                <a:sym typeface="Century Gothic"/>
              </a:rPr>
              <a:t>For each of these training test ratio values they ran experiments using two prediction generation techniques </a:t>
            </a:r>
          </a:p>
        </p:txBody>
      </p:sp>
      <p:sp>
        <p:nvSpPr>
          <p:cNvPr id="205" name="Shape 20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sz="1000">
                <a:solidFill>
                  <a:schemeClr val="dk1"/>
                </a:solidFill>
                <a:latin typeface="Century Gothic"/>
                <a:ea typeface="Century Gothic"/>
                <a:cs typeface="Century Gothic"/>
                <a:sym typeface="Century Gothic"/>
              </a:rPr>
              <a:t>They observed that the quality of prediction increase as we increase the ratio. Moreover, we can see that the regression method has better quality when x is less than 0.8 however when increase x the quality tends to fall below the basic method.</a:t>
            </a:r>
          </a:p>
        </p:txBody>
      </p:sp>
      <p:sp>
        <p:nvSpPr>
          <p:cNvPr id="211" name="Shape 21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t>Then we go to the quality experiments part</a:t>
            </a:r>
          </a:p>
          <a:p>
            <a:pPr lvl="0" rtl="0">
              <a:spcBef>
                <a:spcPts val="0"/>
              </a:spcBef>
              <a:buNone/>
            </a:pPr>
            <a:r>
              <a:rPr lang="en-US"/>
              <a:t>We can see that those quality experiments </a:t>
            </a:r>
          </a:p>
        </p:txBody>
      </p:sp>
      <p:sp>
        <p:nvSpPr>
          <p:cNvPr id="218" name="Shape 2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solidFill>
                  <a:schemeClr val="dk1"/>
                </a:solidFill>
                <a:latin typeface="Century Gothic"/>
                <a:ea typeface="Century Gothic"/>
                <a:cs typeface="Century Gothic"/>
                <a:sym typeface="Century Gothic"/>
              </a:rPr>
              <a:t>Let’s go to the introduction part. First I want to talk about the recommender systems.</a:t>
            </a:r>
          </a:p>
          <a:p>
            <a:pPr lvl="0">
              <a:spcBef>
                <a:spcPts val="0"/>
              </a:spcBef>
              <a:buNone/>
            </a:pPr>
            <a:r>
              <a:rPr lang="en-US">
                <a:solidFill>
                  <a:schemeClr val="dk1"/>
                </a:solidFill>
                <a:latin typeface="Century Gothic"/>
                <a:ea typeface="Century Gothic"/>
                <a:cs typeface="Century Gothic"/>
                <a:sym typeface="Century Gothic"/>
              </a:rPr>
              <a:t>Recommender systems are used to recommend information, products or services to users. There are two main approaches. The first one is item-based and the second one is user-based. We will know the basic idea from the two name. The user-based means the recommendation is from interests among users and the item-based method is based on the similarity among items.</a:t>
            </a:r>
          </a:p>
          <a:p>
            <a:pPr lvl="0">
              <a:spcBef>
                <a:spcPts val="0"/>
              </a:spcBef>
              <a:buNone/>
            </a:pPr>
            <a:r>
              <a:rPr lang="en-US">
                <a:solidFill>
                  <a:schemeClr val="dk1"/>
                </a:solidFill>
                <a:latin typeface="Century Gothic"/>
                <a:ea typeface="Century Gothic"/>
                <a:cs typeface="Century Gothic"/>
                <a:sym typeface="Century Gothic"/>
              </a:rPr>
              <a:t>And the paper point out the disadvantages of user-based approaches. When the </a:t>
            </a:r>
            <a:r>
              <a:rPr lang="en-US">
                <a:solidFill>
                  <a:srgbClr val="3D3D3D"/>
                </a:solidFill>
                <a:highlight>
                  <a:srgbClr val="FFFFFF"/>
                </a:highlight>
              </a:rPr>
              <a:t>dimensions of data</a:t>
            </a:r>
            <a:r>
              <a:rPr lang="en-US">
                <a:solidFill>
                  <a:schemeClr val="dk1"/>
                </a:solidFill>
                <a:latin typeface="Century Gothic"/>
                <a:ea typeface="Century Gothic"/>
                <a:cs typeface="Century Gothic"/>
                <a:sym typeface="Century Gothic"/>
              </a:rPr>
              <a:t> become larger, there will be scalability and quality problems. These are the paper’s motivation. The CF algorithms focus on the problem that recommend the “best” items to right users. But the traditional approach bottleneck is that we should search many neighbors when the systems include a large number of users.</a:t>
            </a:r>
          </a:p>
        </p:txBody>
      </p:sp>
      <p:sp>
        <p:nvSpPr>
          <p:cNvPr id="47" name="Shape 4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t/>
            </a:r>
            <a:endParaRPr/>
          </a:p>
        </p:txBody>
      </p:sp>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69850" lvl="0" marL="0" rtl="0">
              <a:lnSpc>
                <a:spcPct val="115000"/>
              </a:lnSpc>
              <a:spcBef>
                <a:spcPts val="0"/>
              </a:spcBef>
              <a:buClr>
                <a:schemeClr val="dk1"/>
              </a:buClr>
              <a:buSzPts val="1100"/>
              <a:buFont typeface="Arial"/>
              <a:buNone/>
            </a:pPr>
            <a:r>
              <a:rPr lang="en-US" sz="1000">
                <a:solidFill>
                  <a:schemeClr val="dk1"/>
                </a:solidFill>
                <a:latin typeface="Century Gothic"/>
                <a:ea typeface="Century Gothic"/>
                <a:cs typeface="Century Gothic"/>
                <a:sym typeface="Century Gothic"/>
              </a:rPr>
              <a:t>From those results, they have two conclusions, first is that item-based algorithms provide better quality than the user-based algorithms at all sparsity levels. Second is that regression-based algorithms perform better with very sparse data set but as we add more data the quality goes down.</a:t>
            </a:r>
          </a:p>
          <a:p>
            <a:pPr indent="-69850" lvl="0" marL="0" rtl="0">
              <a:lnSpc>
                <a:spcPct val="115000"/>
              </a:lnSpc>
              <a:spcBef>
                <a:spcPts val="0"/>
              </a:spcBef>
              <a:buClr>
                <a:schemeClr val="dk1"/>
              </a:buClr>
              <a:buSzPts val="1100"/>
              <a:buFont typeface="Arial"/>
              <a:buNone/>
            </a:pPr>
            <a:r>
              <a:rPr lang="en-US" sz="1000">
                <a:solidFill>
                  <a:schemeClr val="dk1"/>
                </a:solidFill>
                <a:latin typeface="Century Gothic"/>
                <a:ea typeface="Century Gothic"/>
                <a:cs typeface="Century Gothic"/>
                <a:sym typeface="Century Gothic"/>
              </a:rPr>
              <a:t>It may happen because of the overfitting.</a:t>
            </a:r>
          </a:p>
          <a:p>
            <a:pPr lvl="0">
              <a:spcBef>
                <a:spcPts val="0"/>
              </a:spcBef>
              <a:buNone/>
            </a:pPr>
            <a:r>
              <a:t/>
            </a:r>
            <a:endParaRPr/>
          </a:p>
        </p:txBody>
      </p:sp>
      <p:sp>
        <p:nvSpPr>
          <p:cNvPr id="232" name="Shape 2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US" sz="1000" u="sng">
                <a:solidFill>
                  <a:schemeClr val="dk1"/>
                </a:solidFill>
                <a:latin typeface="Verdana"/>
                <a:ea typeface="Verdana"/>
                <a:cs typeface="Verdana"/>
                <a:sym typeface="Verdana"/>
              </a:rPr>
              <a:t>In the paper, they also meet some scalability challenges</a:t>
            </a:r>
          </a:p>
          <a:p>
            <a:pPr indent="-277495" lvl="0" marL="342900" rtl="0">
              <a:spcBef>
                <a:spcPts val="0"/>
              </a:spcBef>
              <a:buClr>
                <a:schemeClr val="dk2"/>
              </a:buClr>
              <a:buSzPts val="1000"/>
              <a:buFont typeface="Noto Sans Symbols"/>
              <a:buChar char="○"/>
            </a:pPr>
            <a:r>
              <a:rPr lang="en-US" sz="1000" u="sng">
                <a:solidFill>
                  <a:schemeClr val="dk1"/>
                </a:solidFill>
                <a:latin typeface="Verdana"/>
                <a:ea typeface="Verdana"/>
                <a:cs typeface="Verdana"/>
                <a:sym typeface="Verdana"/>
              </a:rPr>
              <a:t>Sensitivity of the model size</a:t>
            </a:r>
            <a:r>
              <a:rPr lang="en-US" sz="1000">
                <a:solidFill>
                  <a:schemeClr val="dk1"/>
                </a:solidFill>
                <a:latin typeface="Verdana"/>
                <a:ea typeface="Verdana"/>
                <a:cs typeface="Verdana"/>
                <a:sym typeface="Verdana"/>
              </a:rPr>
              <a:t> – impact of number of items on the quality of the prediction.</a:t>
            </a:r>
          </a:p>
          <a:p>
            <a:pPr indent="-277495" lvl="0" marL="342900" rtl="0">
              <a:spcBef>
                <a:spcPts val="580"/>
              </a:spcBef>
              <a:buClr>
                <a:schemeClr val="dk2"/>
              </a:buClr>
              <a:buSzPts val="1000"/>
              <a:buFont typeface="Noto Sans Symbols"/>
              <a:buChar char="○"/>
            </a:pPr>
            <a:r>
              <a:rPr lang="en-US" sz="1000">
                <a:solidFill>
                  <a:schemeClr val="dk1"/>
                </a:solidFill>
                <a:latin typeface="Verdana"/>
                <a:ea typeface="Verdana"/>
                <a:cs typeface="Verdana"/>
                <a:sym typeface="Verdana"/>
              </a:rPr>
              <a:t>Model size of l = we consider only the l best similarity values for the model building and later on we use </a:t>
            </a:r>
          </a:p>
          <a:p>
            <a:pPr lvl="0" marL="342900" rtl="0">
              <a:spcBef>
                <a:spcPts val="580"/>
              </a:spcBef>
              <a:buClr>
                <a:schemeClr val="dk2"/>
              </a:buClr>
              <a:buSzPts val="2030"/>
              <a:buFont typeface="Noto Sans Symbols"/>
              <a:buNone/>
            </a:pPr>
            <a:r>
              <a:rPr lang="en-US" sz="1000">
                <a:solidFill>
                  <a:schemeClr val="dk1"/>
                </a:solidFill>
                <a:latin typeface="Verdana"/>
                <a:ea typeface="Verdana"/>
                <a:cs typeface="Verdana"/>
                <a:sym typeface="Verdana"/>
              </a:rPr>
              <a:t>	k&lt;l of the values to generate the prediction.</a:t>
            </a:r>
          </a:p>
          <a:p>
            <a:pPr indent="-277495" lvl="0" marL="342900" rtl="0">
              <a:spcBef>
                <a:spcPts val="580"/>
              </a:spcBef>
              <a:buClr>
                <a:schemeClr val="dk2"/>
              </a:buClr>
              <a:buSzPts val="1000"/>
              <a:buFont typeface="Noto Sans Symbols"/>
              <a:buChar char="○"/>
            </a:pPr>
            <a:r>
              <a:rPr lang="en-US" sz="1000">
                <a:solidFill>
                  <a:schemeClr val="dk1"/>
                </a:solidFill>
                <a:latin typeface="Verdana"/>
                <a:ea typeface="Verdana"/>
                <a:cs typeface="Verdana"/>
                <a:sym typeface="Verdana"/>
              </a:rPr>
              <a:t>Varied the number of items to be used for similarity computation from 25 to 200.</a:t>
            </a:r>
          </a:p>
          <a:p>
            <a:pPr lvl="0">
              <a:spcBef>
                <a:spcPts val="0"/>
              </a:spcBef>
              <a:buNone/>
            </a:pPr>
            <a:r>
              <a:t/>
            </a:r>
            <a:endParaRPr sz="1000"/>
          </a:p>
        </p:txBody>
      </p:sp>
      <p:sp>
        <p:nvSpPr>
          <p:cNvPr id="238" name="Shape 2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44" name="Shape 2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50" name="Shape 2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281940" lvl="0" marL="342900" rtl="0">
              <a:lnSpc>
                <a:spcPct val="90000"/>
              </a:lnSpc>
              <a:spcBef>
                <a:spcPts val="0"/>
              </a:spcBef>
              <a:buClr>
                <a:schemeClr val="dk2"/>
              </a:buClr>
              <a:buSzPts val="1000"/>
              <a:buFont typeface="Noto Sans Symbols"/>
              <a:buChar char="⇒"/>
            </a:pPr>
            <a:r>
              <a:rPr lang="en-US" sz="1000">
                <a:solidFill>
                  <a:schemeClr val="dk1"/>
                </a:solidFill>
                <a:latin typeface="Century Gothic"/>
                <a:ea typeface="Century Gothic"/>
                <a:cs typeface="Century Gothic"/>
                <a:sym typeface="Century Gothic"/>
              </a:rPr>
              <a:t>MAE values get better as we 	increase the model size but gradually slows down.</a:t>
            </a:r>
          </a:p>
          <a:p>
            <a:pPr lvl="0" marL="342900" rtl="0">
              <a:lnSpc>
                <a:spcPct val="90000"/>
              </a:lnSpc>
              <a:spcBef>
                <a:spcPts val="560"/>
              </a:spcBef>
              <a:buClr>
                <a:schemeClr val="dk2"/>
              </a:buClr>
              <a:buSzPts val="1960"/>
              <a:buFont typeface="Noto Sans Symbols"/>
              <a:buNone/>
            </a:pPr>
            <a:r>
              <a:t/>
            </a:r>
            <a:endParaRPr sz="1000">
              <a:solidFill>
                <a:schemeClr val="dk1"/>
              </a:solidFill>
              <a:latin typeface="Century Gothic"/>
              <a:ea typeface="Century Gothic"/>
              <a:cs typeface="Century Gothic"/>
              <a:sym typeface="Century Gothic"/>
            </a:endParaRPr>
          </a:p>
          <a:p>
            <a:pPr indent="-281940" lvl="0" marL="342900" rtl="0">
              <a:lnSpc>
                <a:spcPct val="90000"/>
              </a:lnSpc>
              <a:spcBef>
                <a:spcPts val="560"/>
              </a:spcBef>
              <a:buClr>
                <a:schemeClr val="dk2"/>
              </a:buClr>
              <a:buSzPts val="1000"/>
              <a:buFont typeface="Noto Sans Symbols"/>
              <a:buChar char="⇒"/>
            </a:pPr>
            <a:r>
              <a:rPr lang="en-US" sz="1000">
                <a:solidFill>
                  <a:schemeClr val="dk1"/>
                </a:solidFill>
                <a:latin typeface="Century Gothic"/>
                <a:ea typeface="Century Gothic"/>
                <a:cs typeface="Century Gothic"/>
                <a:sym typeface="Century Gothic"/>
              </a:rPr>
              <a:t>for train/test ratio of 0.8 we are within 96% - 98.3% item-item scheme’s accuracy using only 1.9% - 3% of items.</a:t>
            </a:r>
          </a:p>
          <a:p>
            <a:pPr indent="-342900" lvl="0" marL="342900" rtl="0">
              <a:lnSpc>
                <a:spcPct val="90000"/>
              </a:lnSpc>
              <a:spcBef>
                <a:spcPts val="560"/>
              </a:spcBef>
              <a:buClr>
                <a:schemeClr val="dk2"/>
              </a:buClr>
              <a:buSzPts val="1960"/>
              <a:buFont typeface="Noto Sans Symbols"/>
              <a:buNone/>
            </a:pPr>
            <a:r>
              <a:t/>
            </a:r>
            <a:endParaRPr sz="1000">
              <a:solidFill>
                <a:schemeClr val="dk1"/>
              </a:solidFill>
              <a:latin typeface="Century Gothic"/>
              <a:ea typeface="Century Gothic"/>
              <a:cs typeface="Century Gothic"/>
              <a:sym typeface="Century Gothic"/>
            </a:endParaRPr>
          </a:p>
          <a:p>
            <a:pPr indent="-281940" lvl="0" marL="342900" rtl="0">
              <a:lnSpc>
                <a:spcPct val="90000"/>
              </a:lnSpc>
              <a:spcBef>
                <a:spcPts val="560"/>
              </a:spcBef>
              <a:buClr>
                <a:schemeClr val="dk2"/>
              </a:buClr>
              <a:buSzPts val="1000"/>
              <a:buFont typeface="Noto Sans Symbols"/>
              <a:buChar char="⇒"/>
            </a:pPr>
            <a:r>
              <a:rPr lang="en-US" sz="1000">
                <a:solidFill>
                  <a:schemeClr val="dk1"/>
                </a:solidFill>
                <a:latin typeface="Century Gothic"/>
                <a:ea typeface="Century Gothic"/>
                <a:cs typeface="Century Gothic"/>
                <a:sym typeface="Century Gothic"/>
              </a:rPr>
              <a:t>High accuracy can be achieved by using a fraction of items – precomputing the item similarity is useful.</a:t>
            </a:r>
          </a:p>
          <a:p>
            <a:pPr indent="-342900" lvl="0" marL="342900" rtl="0">
              <a:spcBef>
                <a:spcPts val="560"/>
              </a:spcBef>
              <a:buClr>
                <a:schemeClr val="dk2"/>
              </a:buClr>
              <a:buSzPts val="1960"/>
              <a:buFont typeface="Noto Sans Symbols"/>
              <a:buNone/>
            </a:pPr>
            <a:r>
              <a:t/>
            </a:r>
            <a:endParaRPr sz="1000">
              <a:solidFill>
                <a:schemeClr val="dk1"/>
              </a:solidFill>
              <a:latin typeface="Century Gothic"/>
              <a:ea typeface="Century Gothic"/>
              <a:cs typeface="Century Gothic"/>
              <a:sym typeface="Century Gothic"/>
            </a:endParaRPr>
          </a:p>
          <a:p>
            <a:pPr lvl="0">
              <a:spcBef>
                <a:spcPts val="0"/>
              </a:spcBef>
              <a:buNone/>
            </a:pPr>
            <a:r>
              <a:t/>
            </a:r>
            <a:endParaRPr sz="1000"/>
          </a:p>
        </p:txBody>
      </p:sp>
      <p:sp>
        <p:nvSpPr>
          <p:cNvPr id="257" name="Shape 25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77" name="Shape 2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marL="342900" rtl="0">
              <a:spcBef>
                <a:spcPts val="0"/>
              </a:spcBef>
              <a:buClr>
                <a:schemeClr val="dk2"/>
              </a:buClr>
              <a:buSzPts val="2240"/>
              <a:buFont typeface="Noto Sans Symbols"/>
              <a:buNone/>
            </a:pPr>
            <a:r>
              <a:rPr lang="en-US" sz="1000">
                <a:solidFill>
                  <a:schemeClr val="dk1"/>
                </a:solidFill>
                <a:latin typeface="Century Gothic"/>
                <a:ea typeface="Century Gothic"/>
                <a:cs typeface="Century Gothic"/>
                <a:sym typeface="Century Gothic"/>
              </a:rPr>
              <a:t>=&gt;	</a:t>
            </a:r>
          </a:p>
          <a:p>
            <a:pPr lvl="0" marL="342900" rtl="0">
              <a:spcBef>
                <a:spcPts val="640"/>
              </a:spcBef>
              <a:buClr>
                <a:schemeClr val="dk2"/>
              </a:buClr>
              <a:buSzPts val="2240"/>
              <a:buFont typeface="Noto Sans Symbols"/>
              <a:buNone/>
            </a:pPr>
            <a:r>
              <a:rPr lang="en-US" sz="1000">
                <a:solidFill>
                  <a:schemeClr val="dk1"/>
                </a:solidFill>
                <a:latin typeface="Century Gothic"/>
                <a:ea typeface="Century Gothic"/>
                <a:cs typeface="Century Gothic"/>
                <a:sym typeface="Century Gothic"/>
              </a:rPr>
              <a:t>		Item–based approach 	addresses the two most 	important challenges of 	recommender systems – quality 	of prediction &amp; High 	performance.</a:t>
            </a:r>
          </a:p>
          <a:p>
            <a:pPr indent="-342900" lvl="0" marL="342900" rtl="0">
              <a:spcBef>
                <a:spcPts val="640"/>
              </a:spcBef>
              <a:buClr>
                <a:schemeClr val="dk2"/>
              </a:buClr>
              <a:buSzPts val="2240"/>
              <a:buFont typeface="Noto Sans Symbols"/>
              <a:buNone/>
            </a:pPr>
            <a:r>
              <a:t/>
            </a:r>
            <a:endParaRPr sz="1000">
              <a:solidFill>
                <a:schemeClr val="dk1"/>
              </a:solidFill>
              <a:latin typeface="Century Gothic"/>
              <a:ea typeface="Century Gothic"/>
              <a:cs typeface="Century Gothic"/>
              <a:sym typeface="Century Gothic"/>
            </a:endParaRPr>
          </a:p>
          <a:p>
            <a:pPr lvl="0">
              <a:spcBef>
                <a:spcPts val="0"/>
              </a:spcBef>
              <a:buNone/>
            </a:pPr>
            <a:r>
              <a:t/>
            </a:r>
            <a:endParaRPr sz="1000"/>
          </a:p>
        </p:txBody>
      </p:sp>
      <p:sp>
        <p:nvSpPr>
          <p:cNvPr id="283" name="Shape 2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US" sz="1400"/>
              <a:t>There are four related approaches of the recommendation systems. The tapestry is one of the earliest CF-based recommender system. It relies on explicit opinions of people from a community; The Baysian Networks is based on the training set with a decision tree. In the tree, each node and edge represent user information. The third one, clustering we have already learned in class. The last method horting is a graph based technique to make recommendation.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289" name="Shape 28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rPr lang="en-US">
                <a:solidFill>
                  <a:schemeClr val="dk1"/>
                </a:solidFill>
                <a:latin typeface="Century Gothic"/>
                <a:ea typeface="Century Gothic"/>
                <a:cs typeface="Century Gothic"/>
                <a:sym typeface="Century Gothic"/>
              </a:rPr>
              <a:t>The background of the paper is that people want to predict the opinions, recommend best </a:t>
            </a:r>
            <a:r>
              <a:rPr lang="en-US">
                <a:solidFill>
                  <a:schemeClr val="dk2"/>
                </a:solidFill>
              </a:rPr>
              <a:t>items to user based on the previous likings and opinions of other similar users</a:t>
            </a:r>
          </a:p>
          <a:p>
            <a:pPr lvl="0" rtl="0">
              <a:spcBef>
                <a:spcPts val="0"/>
              </a:spcBef>
              <a:buNone/>
            </a:pPr>
            <a:r>
              <a:t/>
            </a:r>
            <a:endParaRPr>
              <a:solidFill>
                <a:schemeClr val="dk1"/>
              </a:solidFill>
              <a:latin typeface="Century Gothic"/>
              <a:ea typeface="Century Gothic"/>
              <a:cs typeface="Century Gothic"/>
              <a:sym typeface="Century Gothic"/>
            </a:endParaRPr>
          </a:p>
          <a:p>
            <a:pPr lvl="0" rtl="0">
              <a:spcBef>
                <a:spcPts val="0"/>
              </a:spcBef>
              <a:buNone/>
            </a:pPr>
            <a:r>
              <a:rPr lang="en-US">
                <a:solidFill>
                  <a:schemeClr val="dk2"/>
                </a:solidFill>
              </a:rPr>
              <a:t>Researchers have invented a number of CF algorithms. They can be divided into two main categories.</a:t>
            </a:r>
          </a:p>
        </p:txBody>
      </p:sp>
      <p:sp>
        <p:nvSpPr>
          <p:cNvPr id="59" name="Shape 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US">
                <a:solidFill>
                  <a:schemeClr val="dk1"/>
                </a:solidFill>
                <a:latin typeface="Century Gothic"/>
                <a:ea typeface="Century Gothic"/>
                <a:cs typeface="Century Gothic"/>
                <a:sym typeface="Century Gothic"/>
              </a:rPr>
              <a:t>The cf algorithms process is as below:</a:t>
            </a:r>
          </a:p>
          <a:p>
            <a:pPr indent="-307340" lvl="0" marL="342900" rtl="0">
              <a:spcBef>
                <a:spcPts val="0"/>
              </a:spcBef>
              <a:buClr>
                <a:schemeClr val="dk2"/>
              </a:buClr>
              <a:buSzPts val="1400"/>
              <a:buFont typeface="Noto Sans Symbols"/>
              <a:buChar char="○"/>
            </a:pPr>
            <a:r>
              <a:rPr lang="en-US">
                <a:solidFill>
                  <a:schemeClr val="dk1"/>
                </a:solidFill>
                <a:latin typeface="Century Gothic"/>
                <a:ea typeface="Century Gothic"/>
                <a:cs typeface="Century Gothic"/>
                <a:sym typeface="Century Gothic"/>
              </a:rPr>
              <a:t>List of m users and a list of n Items .</a:t>
            </a:r>
          </a:p>
          <a:p>
            <a:pPr indent="-307340" lvl="0" marL="342900" rtl="0">
              <a:spcBef>
                <a:spcPts val="560"/>
              </a:spcBef>
              <a:buClr>
                <a:schemeClr val="dk2"/>
              </a:buClr>
              <a:buSzPts val="1400"/>
              <a:buFont typeface="Noto Sans Symbols"/>
              <a:buChar char="○"/>
            </a:pPr>
            <a:r>
              <a:rPr lang="en-US">
                <a:solidFill>
                  <a:schemeClr val="dk1"/>
                </a:solidFill>
                <a:latin typeface="Century Gothic"/>
                <a:ea typeface="Century Gothic"/>
                <a:cs typeface="Century Gothic"/>
                <a:sym typeface="Century Gothic"/>
              </a:rPr>
              <a:t>Each user has a list of items he/she expressed their opinion about (can be a null set).</a:t>
            </a:r>
          </a:p>
          <a:p>
            <a:pPr lvl="0" rtl="0">
              <a:spcBef>
                <a:spcPts val="560"/>
              </a:spcBef>
              <a:buNone/>
            </a:pPr>
            <a:r>
              <a:rPr lang="en-US">
                <a:solidFill>
                  <a:schemeClr val="dk1"/>
                </a:solidFill>
                <a:latin typeface="Century Gothic"/>
                <a:ea typeface="Century Gothic"/>
                <a:cs typeface="Century Gothic"/>
                <a:sym typeface="Century Gothic"/>
              </a:rPr>
              <a:t>To express the user’s opinion we can use 2 methods.</a:t>
            </a:r>
          </a:p>
          <a:p>
            <a:pPr indent="-307340" lvl="0" marL="342900" rtl="0">
              <a:spcBef>
                <a:spcPts val="560"/>
              </a:spcBef>
              <a:buClr>
                <a:schemeClr val="dk2"/>
              </a:buClr>
              <a:buSzPts val="1400"/>
              <a:buFont typeface="Noto Sans Symbols"/>
              <a:buChar char="○"/>
            </a:pPr>
            <a:r>
              <a:rPr lang="en-US">
                <a:solidFill>
                  <a:schemeClr val="dk1"/>
                </a:solidFill>
                <a:latin typeface="Century Gothic"/>
                <a:ea typeface="Century Gothic"/>
                <a:cs typeface="Century Gothic"/>
                <a:sym typeface="Century Gothic"/>
              </a:rPr>
              <a:t>Explicit opinion - a rating score (numerical scale).</a:t>
            </a:r>
          </a:p>
          <a:p>
            <a:pPr indent="-307340" lvl="0" marL="342900" rtl="0">
              <a:spcBef>
                <a:spcPts val="560"/>
              </a:spcBef>
              <a:buClr>
                <a:schemeClr val="dk2"/>
              </a:buClr>
              <a:buSzPts val="1400"/>
              <a:buFont typeface="Noto Sans Symbols"/>
              <a:buChar char="○"/>
            </a:pPr>
            <a:r>
              <a:rPr lang="en-US">
                <a:solidFill>
                  <a:schemeClr val="dk2"/>
                </a:solidFill>
              </a:rPr>
              <a:t>Implicit opinion</a:t>
            </a:r>
            <a:r>
              <a:rPr lang="en-US">
                <a:solidFill>
                  <a:schemeClr val="dk1"/>
                </a:solidFill>
                <a:latin typeface="Century Gothic"/>
                <a:ea typeface="Century Gothic"/>
                <a:cs typeface="Century Gothic"/>
                <a:sym typeface="Century Gothic"/>
              </a:rPr>
              <a:t> – purchase records.</a:t>
            </a:r>
          </a:p>
          <a:p>
            <a:pPr indent="-307340" lvl="0" marL="342900" rtl="0">
              <a:spcBef>
                <a:spcPts val="560"/>
              </a:spcBef>
              <a:buClr>
                <a:schemeClr val="dk2"/>
              </a:buClr>
              <a:buSzPts val="1400"/>
              <a:buFont typeface="Noto Sans Symbols"/>
              <a:buChar char="○"/>
            </a:pPr>
            <a:r>
              <a:rPr lang="en-US">
                <a:solidFill>
                  <a:schemeClr val="dk1"/>
                </a:solidFill>
                <a:latin typeface="Century Gothic"/>
                <a:ea typeface="Century Gothic"/>
                <a:cs typeface="Century Gothic"/>
                <a:sym typeface="Century Gothic"/>
              </a:rPr>
              <a:t>Active user for whom the CF task is performed.</a:t>
            </a:r>
          </a:p>
        </p:txBody>
      </p:sp>
      <p:sp>
        <p:nvSpPr>
          <p:cNvPr id="65" name="Shape 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307340" lvl="0" marL="342900" rtl="0">
              <a:lnSpc>
                <a:spcPct val="90000"/>
              </a:lnSpc>
              <a:spcBef>
                <a:spcPts val="0"/>
              </a:spcBef>
              <a:buClr>
                <a:schemeClr val="dk2"/>
              </a:buClr>
              <a:buSzPts val="1400"/>
              <a:buFont typeface="Noto Sans Symbols"/>
              <a:buChar char="○"/>
            </a:pPr>
            <a:r>
              <a:rPr lang="en-US">
                <a:solidFill>
                  <a:schemeClr val="dk1"/>
                </a:solidFill>
                <a:latin typeface="Century Gothic"/>
                <a:ea typeface="Century Gothic"/>
                <a:cs typeface="Century Gothic"/>
                <a:sym typeface="Century Gothic"/>
              </a:rPr>
              <a:t>The task of a CF algorithm is to find item likeliness of two forms :</a:t>
            </a:r>
          </a:p>
          <a:p>
            <a:pPr lvl="0" marL="342900" rtl="0">
              <a:lnSpc>
                <a:spcPct val="90000"/>
              </a:lnSpc>
              <a:spcBef>
                <a:spcPts val="560"/>
              </a:spcBef>
              <a:buClr>
                <a:schemeClr val="dk2"/>
              </a:buClr>
              <a:buSzPts val="1960"/>
              <a:buFont typeface="Noto Sans Symbols"/>
              <a:buNone/>
            </a:pPr>
            <a:r>
              <a:rPr lang="en-US">
                <a:solidFill>
                  <a:schemeClr val="dk1"/>
                </a:solidFill>
                <a:latin typeface="Century Gothic"/>
                <a:ea typeface="Century Gothic"/>
                <a:cs typeface="Century Gothic"/>
                <a:sym typeface="Century Gothic"/>
              </a:rPr>
              <a:t>	</a:t>
            </a:r>
            <a:r>
              <a:rPr b="1" lang="en-US">
                <a:solidFill>
                  <a:schemeClr val="dk2"/>
                </a:solidFill>
                <a:latin typeface="Century Gothic"/>
                <a:ea typeface="Century Gothic"/>
                <a:cs typeface="Century Gothic"/>
                <a:sym typeface="Century Gothic"/>
              </a:rPr>
              <a:t>Prediction</a:t>
            </a:r>
            <a:r>
              <a:rPr lang="en-US">
                <a:solidFill>
                  <a:schemeClr val="dk1"/>
                </a:solidFill>
                <a:latin typeface="Century Gothic"/>
                <a:ea typeface="Century Gothic"/>
                <a:cs typeface="Century Gothic"/>
                <a:sym typeface="Century Gothic"/>
              </a:rPr>
              <a:t> – a numerical value, expressing the predicted likeliness of an item the user hasn’t expressed his/her opinion about.</a:t>
            </a:r>
          </a:p>
          <a:p>
            <a:pPr lvl="0" marL="342900" rtl="0">
              <a:lnSpc>
                <a:spcPct val="90000"/>
              </a:lnSpc>
              <a:spcBef>
                <a:spcPts val="560"/>
              </a:spcBef>
              <a:buClr>
                <a:schemeClr val="dk2"/>
              </a:buClr>
              <a:buSzPts val="1960"/>
              <a:buFont typeface="Noto Sans Symbols"/>
              <a:buNone/>
            </a:pPr>
            <a:r>
              <a:rPr lang="en-US">
                <a:solidFill>
                  <a:schemeClr val="dk1"/>
                </a:solidFill>
                <a:latin typeface="Century Gothic"/>
                <a:ea typeface="Century Gothic"/>
                <a:cs typeface="Century Gothic"/>
                <a:sym typeface="Century Gothic"/>
              </a:rPr>
              <a:t>	</a:t>
            </a:r>
            <a:r>
              <a:rPr b="1" lang="en-US">
                <a:solidFill>
                  <a:schemeClr val="dk2"/>
                </a:solidFill>
                <a:latin typeface="Century Gothic"/>
                <a:ea typeface="Century Gothic"/>
                <a:cs typeface="Century Gothic"/>
                <a:sym typeface="Century Gothic"/>
              </a:rPr>
              <a:t>Recommendation</a:t>
            </a:r>
            <a:r>
              <a:rPr lang="en-US">
                <a:solidFill>
                  <a:schemeClr val="dk1"/>
                </a:solidFill>
                <a:latin typeface="Century Gothic"/>
                <a:ea typeface="Century Gothic"/>
                <a:cs typeface="Century Gothic"/>
                <a:sym typeface="Century Gothic"/>
              </a:rPr>
              <a:t> – a list of N items the active user will like the most (Top-N recommendations).</a:t>
            </a:r>
          </a:p>
          <a:p>
            <a:pPr lvl="0">
              <a:spcBef>
                <a:spcPts val="0"/>
              </a:spcBef>
              <a:buNone/>
            </a:pPr>
            <a:r>
              <a:t/>
            </a:r>
            <a:endParaRPr/>
          </a:p>
        </p:txBody>
      </p:sp>
      <p:sp>
        <p:nvSpPr>
          <p:cNvPr id="71" name="Shape 7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US"/>
              <a:t>The figure shows the details of the CF process. The row stand for users and the column stands for the items. We should fill in the rating table and then use CF algorithm to make prediction and recommendation. And got these output.</a:t>
            </a:r>
          </a:p>
        </p:txBody>
      </p:sp>
      <p:sp>
        <p:nvSpPr>
          <p:cNvPr id="77" name="Shape 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rtl="0">
              <a:spcBef>
                <a:spcPts val="0"/>
              </a:spcBef>
              <a:buNone/>
            </a:pPr>
            <a:r>
              <a:rPr lang="en-US"/>
              <a:t>There are two main CF algorithms. The first one is memory based CF algorithm. It means </a:t>
            </a:r>
            <a:r>
              <a:rPr lang="en-US">
                <a:solidFill>
                  <a:schemeClr val="dk2"/>
                </a:solidFill>
              </a:rPr>
              <a:t>utilize the entire user-item database to generate a prediction and Use the statistical techniques to find the neighbors – nearest-neighbor.</a:t>
            </a:r>
          </a:p>
          <a:p>
            <a:pPr lvl="0" rtl="0">
              <a:spcBef>
                <a:spcPts val="0"/>
              </a:spcBef>
              <a:buNone/>
            </a:pPr>
            <a:r>
              <a:t/>
            </a:r>
            <a:endParaRPr>
              <a:solidFill>
                <a:schemeClr val="dk2"/>
              </a:solidFill>
            </a:endParaRPr>
          </a:p>
        </p:txBody>
      </p:sp>
      <p:sp>
        <p:nvSpPr>
          <p:cNvPr id="84" name="Shape 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bg>
      <p:bgPr>
        <a:solidFill>
          <a:schemeClr val="lt1"/>
        </a:solidFill>
      </p:bgPr>
    </p:bg>
    <p:spTree>
      <p:nvGrpSpPr>
        <p:cNvPr id="12" name="Shape 12"/>
        <p:cNvGrpSpPr/>
        <p:nvPr/>
      </p:nvGrpSpPr>
      <p:grpSpPr>
        <a:xfrm>
          <a:off x="0" y="0"/>
          <a:ext cx="0" cy="0"/>
          <a:chOff x="0" y="0"/>
          <a:chExt cx="0" cy="0"/>
        </a:xfrm>
      </p:grpSpPr>
      <p:sp>
        <p:nvSpPr>
          <p:cNvPr id="13" name="Shape 13"/>
          <p:cNvSpPr txBox="1"/>
          <p:nvPr>
            <p:ph type="ctrTitle"/>
          </p:nvPr>
        </p:nvSpPr>
        <p:spPr>
          <a:xfrm>
            <a:off x="1443037" y="985837"/>
            <a:ext cx="7239000" cy="14445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14" name="Shape 14"/>
          <p:cNvSpPr txBox="1"/>
          <p:nvPr>
            <p:ph idx="1" type="subTitle"/>
          </p:nvPr>
        </p:nvSpPr>
        <p:spPr>
          <a:xfrm>
            <a:off x="1443037" y="3427412"/>
            <a:ext cx="7239000" cy="1752600"/>
          </a:xfrm>
          <a:prstGeom prst="rect">
            <a:avLst/>
          </a:prstGeom>
          <a:noFill/>
          <a:ln>
            <a:noFill/>
          </a:ln>
        </p:spPr>
        <p:txBody>
          <a:bodyPr anchorCtr="0" anchor="t" bIns="91425" lIns="91425" rIns="91425" wrap="square" tIns="91425"/>
          <a:lstStyle>
            <a:lvl1pPr indent="-213995" lvl="0" marL="342900" marR="0" rtl="0" algn="l">
              <a:lnSpc>
                <a:spcPct val="100000"/>
              </a:lnSpc>
              <a:spcBef>
                <a:spcPts val="580"/>
              </a:spcBef>
              <a:spcAft>
                <a:spcPts val="0"/>
              </a:spcAft>
              <a:buClr>
                <a:schemeClr val="dk2"/>
              </a:buClr>
              <a:buSzPts val="2030"/>
              <a:buFont typeface="Noto Sans Symbols"/>
              <a:buChar char="○"/>
              <a:defRPr b="0" i="0" sz="2900" u="none" cap="none" strike="noStrike">
                <a:solidFill>
                  <a:schemeClr val="dk1"/>
                </a:solidFill>
                <a:latin typeface="Verdana"/>
                <a:ea typeface="Verdana"/>
                <a:cs typeface="Verdana"/>
                <a:sym typeface="Verdana"/>
              </a:defRPr>
            </a:lvl1pPr>
            <a:lvl2pPr indent="-174625" lvl="1" marL="742950" marR="0" rtl="0" algn="l">
              <a:lnSpc>
                <a:spcPct val="100000"/>
              </a:lnSpc>
              <a:spcBef>
                <a:spcPts val="500"/>
              </a:spcBef>
              <a:spcAft>
                <a:spcPts val="0"/>
              </a:spcAft>
              <a:buClr>
                <a:schemeClr val="accent2"/>
              </a:buClr>
              <a:buSzPts val="1750"/>
              <a:buFont typeface="Noto Sans Symbols"/>
              <a:buChar char="●"/>
              <a:defRPr b="0" i="0" sz="2500" u="none" cap="none" strike="noStrike">
                <a:solidFill>
                  <a:schemeClr val="dk1"/>
                </a:solidFill>
                <a:latin typeface="Verdana"/>
                <a:ea typeface="Verdana"/>
                <a:cs typeface="Verdana"/>
                <a:sym typeface="Verdana"/>
              </a:defRPr>
            </a:lvl2pPr>
            <a:lvl3pPr indent="-137794" lvl="2" marL="1143000" marR="0" rtl="0" algn="l">
              <a:lnSpc>
                <a:spcPct val="100000"/>
              </a:lnSpc>
              <a:spcBef>
                <a:spcPts val="440"/>
              </a:spcBef>
              <a:spcAft>
                <a:spcPts val="0"/>
              </a:spcAft>
              <a:buClr>
                <a:schemeClr val="dk2"/>
              </a:buClr>
              <a:buSzPts val="1430"/>
              <a:buFont typeface="Noto Sans Symbols"/>
              <a:buChar char="○"/>
              <a:defRPr b="0" i="0" sz="2200" u="none" cap="none" strike="noStrike">
                <a:solidFill>
                  <a:schemeClr val="dk1"/>
                </a:solidFill>
                <a:latin typeface="Verdana"/>
                <a:ea typeface="Verdana"/>
                <a:cs typeface="Verdana"/>
                <a:sym typeface="Verdana"/>
              </a:defRPr>
            </a:lvl3pPr>
            <a:lvl4pPr indent="-144144" lvl="3" marL="1600200" marR="0" rtl="0" algn="l">
              <a:lnSpc>
                <a:spcPct val="100000"/>
              </a:lnSpc>
              <a:spcBef>
                <a:spcPts val="380"/>
              </a:spcBef>
              <a:spcAft>
                <a:spcPts val="0"/>
              </a:spcAft>
              <a:buClr>
                <a:schemeClr val="accent2"/>
              </a:buClr>
              <a:buSzPts val="1330"/>
              <a:buFont typeface="Noto Sans Symbols"/>
              <a:buChar char="●"/>
              <a:defRPr b="0" i="0" sz="1900" u="none" cap="none" strike="noStrike">
                <a:solidFill>
                  <a:schemeClr val="dk1"/>
                </a:solidFill>
                <a:latin typeface="Verdana"/>
                <a:ea typeface="Verdana"/>
                <a:cs typeface="Verdana"/>
                <a:sym typeface="Verdana"/>
              </a:defRPr>
            </a:lvl4pPr>
            <a:lvl5pPr indent="-156210" lvl="4" marL="20574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5pPr>
            <a:lvl6pPr indent="-156210" lvl="5" marL="25146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6pPr>
            <a:lvl7pPr indent="-156209" lvl="6" marL="34290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7pPr>
            <a:lvl8pPr indent="-156209" lvl="7" marL="48006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8pPr>
            <a:lvl9pPr indent="-156209" lvl="8" marL="66294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9pPr>
          </a:lstStyle>
          <a:p/>
        </p:txBody>
      </p:sp>
      <p:sp>
        <p:nvSpPr>
          <p:cNvPr id="15" name="Shape 15"/>
          <p:cNvSpPr txBox="1"/>
          <p:nvPr>
            <p:ph idx="10" type="dt"/>
          </p:nvPr>
        </p:nvSpPr>
        <p:spPr>
          <a:xfrm>
            <a:off x="457200" y="6248400"/>
            <a:ext cx="2133600"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1" type="ftr"/>
          </p:nvPr>
        </p:nvSpPr>
        <p:spPr>
          <a:xfrm>
            <a:off x="3124200" y="6248400"/>
            <a:ext cx="2895600" cy="4572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Shape 17"/>
          <p:cNvSpPr txBox="1"/>
          <p:nvPr>
            <p:ph idx="12" type="sldNum"/>
          </p:nvPr>
        </p:nvSpPr>
        <p:spPr>
          <a:xfrm>
            <a:off x="6553200" y="6248400"/>
            <a:ext cx="2133600" cy="4572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text">
    <p:spTree>
      <p:nvGrpSpPr>
        <p:cNvPr id="18" name="Shape 18"/>
        <p:cNvGrpSpPr/>
        <p:nvPr/>
      </p:nvGrpSpPr>
      <p:grpSpPr>
        <a:xfrm>
          <a:off x="0" y="0"/>
          <a:ext cx="0" cy="0"/>
          <a:chOff x="0" y="0"/>
          <a:chExt cx="0" cy="0"/>
        </a:xfrm>
      </p:grpSpPr>
      <p:sp>
        <p:nvSpPr>
          <p:cNvPr id="19" name="Shape 19"/>
          <p:cNvSpPr txBox="1"/>
          <p:nvPr>
            <p:ph type="title"/>
          </p:nvPr>
        </p:nvSpPr>
        <p:spPr>
          <a:xfrm>
            <a:off x="1370012" y="301625"/>
            <a:ext cx="7313700" cy="11430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20" name="Shape 20"/>
          <p:cNvSpPr txBox="1"/>
          <p:nvPr>
            <p:ph idx="1" type="body"/>
          </p:nvPr>
        </p:nvSpPr>
        <p:spPr>
          <a:xfrm>
            <a:off x="1370012" y="1827212"/>
            <a:ext cx="7313700" cy="4114800"/>
          </a:xfrm>
          <a:prstGeom prst="rect">
            <a:avLst/>
          </a:prstGeom>
          <a:noFill/>
          <a:ln>
            <a:noFill/>
          </a:ln>
        </p:spPr>
        <p:txBody>
          <a:bodyPr anchorCtr="0" anchor="t" bIns="91425" lIns="91425" rIns="91425" wrap="square" tIns="91425"/>
          <a:lstStyle>
            <a:lvl1pPr indent="-213995" lvl="0" marL="342900" marR="0" rtl="0" algn="l">
              <a:lnSpc>
                <a:spcPct val="100000"/>
              </a:lnSpc>
              <a:spcBef>
                <a:spcPts val="580"/>
              </a:spcBef>
              <a:spcAft>
                <a:spcPts val="0"/>
              </a:spcAft>
              <a:buClr>
                <a:schemeClr val="dk2"/>
              </a:buClr>
              <a:buSzPts val="2030"/>
              <a:buFont typeface="Noto Sans Symbols"/>
              <a:buChar char="○"/>
              <a:defRPr b="0" i="0" sz="2900" u="none" cap="none" strike="noStrike">
                <a:solidFill>
                  <a:schemeClr val="dk1"/>
                </a:solidFill>
                <a:latin typeface="Verdana"/>
                <a:ea typeface="Verdana"/>
                <a:cs typeface="Verdana"/>
                <a:sym typeface="Verdana"/>
              </a:defRPr>
            </a:lvl1pPr>
            <a:lvl2pPr indent="-174625" lvl="1" marL="742950" marR="0" rtl="0" algn="l">
              <a:lnSpc>
                <a:spcPct val="100000"/>
              </a:lnSpc>
              <a:spcBef>
                <a:spcPts val="500"/>
              </a:spcBef>
              <a:spcAft>
                <a:spcPts val="0"/>
              </a:spcAft>
              <a:buClr>
                <a:schemeClr val="accent2"/>
              </a:buClr>
              <a:buSzPts val="1750"/>
              <a:buFont typeface="Noto Sans Symbols"/>
              <a:buChar char="●"/>
              <a:defRPr b="0" i="0" sz="2500" u="none" cap="none" strike="noStrike">
                <a:solidFill>
                  <a:schemeClr val="dk1"/>
                </a:solidFill>
                <a:latin typeface="Verdana"/>
                <a:ea typeface="Verdana"/>
                <a:cs typeface="Verdana"/>
                <a:sym typeface="Verdana"/>
              </a:defRPr>
            </a:lvl2pPr>
            <a:lvl3pPr indent="-137794" lvl="2" marL="1143000" marR="0" rtl="0" algn="l">
              <a:lnSpc>
                <a:spcPct val="100000"/>
              </a:lnSpc>
              <a:spcBef>
                <a:spcPts val="440"/>
              </a:spcBef>
              <a:spcAft>
                <a:spcPts val="0"/>
              </a:spcAft>
              <a:buClr>
                <a:schemeClr val="dk2"/>
              </a:buClr>
              <a:buSzPts val="1430"/>
              <a:buFont typeface="Noto Sans Symbols"/>
              <a:buChar char="○"/>
              <a:defRPr b="0" i="0" sz="2200" u="none" cap="none" strike="noStrike">
                <a:solidFill>
                  <a:schemeClr val="dk1"/>
                </a:solidFill>
                <a:latin typeface="Verdana"/>
                <a:ea typeface="Verdana"/>
                <a:cs typeface="Verdana"/>
                <a:sym typeface="Verdana"/>
              </a:defRPr>
            </a:lvl3pPr>
            <a:lvl4pPr indent="-144144" lvl="3" marL="1600200" marR="0" rtl="0" algn="l">
              <a:lnSpc>
                <a:spcPct val="100000"/>
              </a:lnSpc>
              <a:spcBef>
                <a:spcPts val="380"/>
              </a:spcBef>
              <a:spcAft>
                <a:spcPts val="0"/>
              </a:spcAft>
              <a:buClr>
                <a:schemeClr val="accent2"/>
              </a:buClr>
              <a:buSzPts val="1330"/>
              <a:buFont typeface="Noto Sans Symbols"/>
              <a:buChar char="●"/>
              <a:defRPr b="0" i="0" sz="1900" u="none" cap="none" strike="noStrike">
                <a:solidFill>
                  <a:schemeClr val="dk1"/>
                </a:solidFill>
                <a:latin typeface="Verdana"/>
                <a:ea typeface="Verdana"/>
                <a:cs typeface="Verdana"/>
                <a:sym typeface="Verdana"/>
              </a:defRPr>
            </a:lvl4pPr>
            <a:lvl5pPr indent="-156210" lvl="4" marL="20574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5pPr>
            <a:lvl6pPr indent="-156210" lvl="5" marL="25146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6pPr>
            <a:lvl7pPr indent="-156209" lvl="6" marL="34290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7pPr>
            <a:lvl8pPr indent="-156209" lvl="7" marL="48006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8pPr>
            <a:lvl9pPr indent="-156209" lvl="8" marL="66294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9pPr>
          </a:lstStyle>
          <a:p/>
        </p:txBody>
      </p:sp>
      <p:sp>
        <p:nvSpPr>
          <p:cNvPr id="21" name="Shape 21"/>
          <p:cNvSpPr txBox="1"/>
          <p:nvPr>
            <p:ph idx="10" type="dt"/>
          </p:nvPr>
        </p:nvSpPr>
        <p:spPr>
          <a:xfrm>
            <a:off x="457200" y="6248400"/>
            <a:ext cx="2133600"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1" type="ftr"/>
          </p:nvPr>
        </p:nvSpPr>
        <p:spPr>
          <a:xfrm>
            <a:off x="3124200" y="6248400"/>
            <a:ext cx="2895600" cy="4572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Shape 23"/>
          <p:cNvSpPr txBox="1"/>
          <p:nvPr>
            <p:ph idx="12" type="sldNum"/>
          </p:nvPr>
        </p:nvSpPr>
        <p:spPr>
          <a:xfrm>
            <a:off x="6553200" y="6248400"/>
            <a:ext cx="21336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a:solidFill>
                  <a:schemeClr val="dk1"/>
                </a:solidFill>
                <a:latin typeface="Verdana"/>
                <a:ea typeface="Verdana"/>
                <a:cs typeface="Verdana"/>
                <a:sym typeface="Verdan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AndTwoObj">
  <p:cSld name="Title, text on left, two objects on right">
    <p:spTree>
      <p:nvGrpSpPr>
        <p:cNvPr id="24" name="Shape 24"/>
        <p:cNvGrpSpPr/>
        <p:nvPr/>
      </p:nvGrpSpPr>
      <p:grpSpPr>
        <a:xfrm>
          <a:off x="0" y="0"/>
          <a:ext cx="0" cy="0"/>
          <a:chOff x="0" y="0"/>
          <a:chExt cx="0" cy="0"/>
        </a:xfrm>
      </p:grpSpPr>
      <p:sp>
        <p:nvSpPr>
          <p:cNvPr id="25" name="Shape 25"/>
          <p:cNvSpPr txBox="1"/>
          <p:nvPr>
            <p:ph idx="10" type="dt"/>
          </p:nvPr>
        </p:nvSpPr>
        <p:spPr>
          <a:xfrm>
            <a:off x="457200" y="6248400"/>
            <a:ext cx="2133600"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Shape 26"/>
          <p:cNvSpPr txBox="1"/>
          <p:nvPr>
            <p:ph idx="11" type="ftr"/>
          </p:nvPr>
        </p:nvSpPr>
        <p:spPr>
          <a:xfrm>
            <a:off x="3124200" y="6248400"/>
            <a:ext cx="2895600" cy="4572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Shape 27"/>
          <p:cNvSpPr txBox="1"/>
          <p:nvPr>
            <p:ph idx="12" type="sldNum"/>
          </p:nvPr>
        </p:nvSpPr>
        <p:spPr>
          <a:xfrm>
            <a:off x="6553200" y="6248400"/>
            <a:ext cx="21336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a:solidFill>
                  <a:schemeClr val="dk1"/>
                </a:solidFill>
                <a:latin typeface="Verdana"/>
                <a:ea typeface="Verdana"/>
                <a:cs typeface="Verdana"/>
                <a:sym typeface="Verdan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OverTx">
  <p:cSld name="Title, object on top, text on bottom">
    <p:spTree>
      <p:nvGrpSpPr>
        <p:cNvPr id="28" name="Shape 28"/>
        <p:cNvGrpSpPr/>
        <p:nvPr/>
      </p:nvGrpSpPr>
      <p:grpSpPr>
        <a:xfrm>
          <a:off x="0" y="0"/>
          <a:ext cx="0" cy="0"/>
          <a:chOff x="0" y="0"/>
          <a:chExt cx="0" cy="0"/>
        </a:xfrm>
      </p:grpSpPr>
      <p:sp>
        <p:nvSpPr>
          <p:cNvPr id="29" name="Shape 29"/>
          <p:cNvSpPr txBox="1"/>
          <p:nvPr>
            <p:ph idx="10" type="dt"/>
          </p:nvPr>
        </p:nvSpPr>
        <p:spPr>
          <a:xfrm>
            <a:off x="457200" y="6248400"/>
            <a:ext cx="2133600"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Shape 30"/>
          <p:cNvSpPr txBox="1"/>
          <p:nvPr>
            <p:ph idx="11" type="ftr"/>
          </p:nvPr>
        </p:nvSpPr>
        <p:spPr>
          <a:xfrm>
            <a:off x="3124200" y="6248400"/>
            <a:ext cx="2895600" cy="4572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Shape 31"/>
          <p:cNvSpPr txBox="1"/>
          <p:nvPr>
            <p:ph idx="12" type="sldNum"/>
          </p:nvPr>
        </p:nvSpPr>
        <p:spPr>
          <a:xfrm>
            <a:off x="6553200" y="6248400"/>
            <a:ext cx="21336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a:solidFill>
                  <a:schemeClr val="dk1"/>
                </a:solidFill>
                <a:latin typeface="Verdana"/>
                <a:ea typeface="Verdana"/>
                <a:cs typeface="Verdana"/>
                <a:sym typeface="Verdan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370012" y="301625"/>
            <a:ext cx="7313700" cy="11430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1pPr>
            <a:lvl2pPr indent="0" lvl="1"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2pPr>
            <a:lvl3pPr indent="0" lvl="2"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3pPr>
            <a:lvl4pPr indent="0" lvl="3"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4pPr>
            <a:lvl5pPr indent="0" lvl="4"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5pPr>
            <a:lvl6pPr indent="0" lvl="5"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6pPr>
            <a:lvl7pPr indent="0" lvl="6"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7pPr>
            <a:lvl8pPr indent="0" lvl="7"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8pPr>
            <a:lvl9pPr indent="0" lvl="8" marL="0" marR="0" rtl="0" algn="l">
              <a:lnSpc>
                <a:spcPct val="100000"/>
              </a:lnSpc>
              <a:spcBef>
                <a:spcPts val="0"/>
              </a:spcBef>
              <a:spcAft>
                <a:spcPts val="0"/>
              </a:spcAft>
              <a:buSzPts val="1400"/>
              <a:buNone/>
              <a:defRPr b="0" i="0" sz="3600" u="none" cap="none" strike="noStrike">
                <a:solidFill>
                  <a:schemeClr val="dk2"/>
                </a:solidFill>
                <a:latin typeface="Arial"/>
                <a:ea typeface="Arial"/>
                <a:cs typeface="Arial"/>
                <a:sym typeface="Arial"/>
              </a:defRPr>
            </a:lvl9pPr>
          </a:lstStyle>
          <a:p/>
        </p:txBody>
      </p:sp>
      <p:sp>
        <p:nvSpPr>
          <p:cNvPr id="7" name="Shape 7"/>
          <p:cNvSpPr txBox="1"/>
          <p:nvPr>
            <p:ph idx="1" type="body"/>
          </p:nvPr>
        </p:nvSpPr>
        <p:spPr>
          <a:xfrm>
            <a:off x="1370012" y="1827212"/>
            <a:ext cx="7313700" cy="4114800"/>
          </a:xfrm>
          <a:prstGeom prst="rect">
            <a:avLst/>
          </a:prstGeom>
          <a:noFill/>
          <a:ln>
            <a:noFill/>
          </a:ln>
        </p:spPr>
        <p:txBody>
          <a:bodyPr anchorCtr="0" anchor="t" bIns="91425" lIns="91425" rIns="91425" wrap="square" tIns="91425"/>
          <a:lstStyle>
            <a:lvl1pPr indent="-213995" lvl="0" marL="342900" marR="0" rtl="0" algn="l">
              <a:lnSpc>
                <a:spcPct val="100000"/>
              </a:lnSpc>
              <a:spcBef>
                <a:spcPts val="580"/>
              </a:spcBef>
              <a:spcAft>
                <a:spcPts val="0"/>
              </a:spcAft>
              <a:buClr>
                <a:schemeClr val="dk2"/>
              </a:buClr>
              <a:buSzPts val="2030"/>
              <a:buFont typeface="Noto Sans Symbols"/>
              <a:buChar char="○"/>
              <a:defRPr b="0" i="0" sz="2900" u="none" cap="none" strike="noStrike">
                <a:solidFill>
                  <a:schemeClr val="dk1"/>
                </a:solidFill>
                <a:latin typeface="Verdana"/>
                <a:ea typeface="Verdana"/>
                <a:cs typeface="Verdana"/>
                <a:sym typeface="Verdana"/>
              </a:defRPr>
            </a:lvl1pPr>
            <a:lvl2pPr indent="-174625" lvl="1" marL="742950" marR="0" rtl="0" algn="l">
              <a:lnSpc>
                <a:spcPct val="100000"/>
              </a:lnSpc>
              <a:spcBef>
                <a:spcPts val="500"/>
              </a:spcBef>
              <a:spcAft>
                <a:spcPts val="0"/>
              </a:spcAft>
              <a:buClr>
                <a:schemeClr val="accent2"/>
              </a:buClr>
              <a:buSzPts val="1750"/>
              <a:buFont typeface="Noto Sans Symbols"/>
              <a:buChar char="●"/>
              <a:defRPr b="0" i="0" sz="2500" u="none" cap="none" strike="noStrike">
                <a:solidFill>
                  <a:schemeClr val="dk1"/>
                </a:solidFill>
                <a:latin typeface="Verdana"/>
                <a:ea typeface="Verdana"/>
                <a:cs typeface="Verdana"/>
                <a:sym typeface="Verdana"/>
              </a:defRPr>
            </a:lvl2pPr>
            <a:lvl3pPr indent="-137794" lvl="2" marL="1143000" marR="0" rtl="0" algn="l">
              <a:lnSpc>
                <a:spcPct val="100000"/>
              </a:lnSpc>
              <a:spcBef>
                <a:spcPts val="440"/>
              </a:spcBef>
              <a:spcAft>
                <a:spcPts val="0"/>
              </a:spcAft>
              <a:buClr>
                <a:schemeClr val="dk2"/>
              </a:buClr>
              <a:buSzPts val="1430"/>
              <a:buFont typeface="Noto Sans Symbols"/>
              <a:buChar char="○"/>
              <a:defRPr b="0" i="0" sz="2200" u="none" cap="none" strike="noStrike">
                <a:solidFill>
                  <a:schemeClr val="dk1"/>
                </a:solidFill>
                <a:latin typeface="Verdana"/>
                <a:ea typeface="Verdana"/>
                <a:cs typeface="Verdana"/>
                <a:sym typeface="Verdana"/>
              </a:defRPr>
            </a:lvl3pPr>
            <a:lvl4pPr indent="-144144" lvl="3" marL="1600200" marR="0" rtl="0" algn="l">
              <a:lnSpc>
                <a:spcPct val="100000"/>
              </a:lnSpc>
              <a:spcBef>
                <a:spcPts val="380"/>
              </a:spcBef>
              <a:spcAft>
                <a:spcPts val="0"/>
              </a:spcAft>
              <a:buClr>
                <a:schemeClr val="accent2"/>
              </a:buClr>
              <a:buSzPts val="1330"/>
              <a:buFont typeface="Noto Sans Symbols"/>
              <a:buChar char="●"/>
              <a:defRPr b="0" i="0" sz="1900" u="none" cap="none" strike="noStrike">
                <a:solidFill>
                  <a:schemeClr val="dk1"/>
                </a:solidFill>
                <a:latin typeface="Verdana"/>
                <a:ea typeface="Verdana"/>
                <a:cs typeface="Verdana"/>
                <a:sym typeface="Verdana"/>
              </a:defRPr>
            </a:lvl4pPr>
            <a:lvl5pPr indent="-156210" lvl="4" marL="20574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5pPr>
            <a:lvl6pPr indent="-156210" lvl="5" marL="25146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6pPr>
            <a:lvl7pPr indent="-156209" lvl="6" marL="34290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7pPr>
            <a:lvl8pPr indent="-156209" lvl="7" marL="48006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8pPr>
            <a:lvl9pPr indent="-156209" lvl="8" marL="6629400" marR="0" rtl="0" algn="l">
              <a:lnSpc>
                <a:spcPct val="100000"/>
              </a:lnSpc>
              <a:spcBef>
                <a:spcPts val="380"/>
              </a:spcBef>
              <a:spcAft>
                <a:spcPts val="0"/>
              </a:spcAft>
              <a:buClr>
                <a:schemeClr val="dk2"/>
              </a:buClr>
              <a:buSzPts val="1140"/>
              <a:buFont typeface="Noto Sans Symbols"/>
              <a:buChar char="○"/>
              <a:defRPr b="0" i="0" sz="1900" u="none" cap="none" strike="noStrike">
                <a:solidFill>
                  <a:schemeClr val="dk1"/>
                </a:solidFill>
                <a:latin typeface="Verdana"/>
                <a:ea typeface="Verdana"/>
                <a:cs typeface="Verdana"/>
                <a:sym typeface="Verdana"/>
              </a:defRPr>
            </a:lvl9pPr>
          </a:lstStyle>
          <a:p/>
        </p:txBody>
      </p:sp>
      <p:sp>
        <p:nvSpPr>
          <p:cNvPr id="8" name="Shape 8"/>
          <p:cNvSpPr txBox="1"/>
          <p:nvPr>
            <p:ph idx="10" type="dt"/>
          </p:nvPr>
        </p:nvSpPr>
        <p:spPr>
          <a:xfrm>
            <a:off x="457200" y="6248400"/>
            <a:ext cx="2133600" cy="4572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Shape 9"/>
          <p:cNvSpPr txBox="1"/>
          <p:nvPr>
            <p:ph idx="11" type="ftr"/>
          </p:nvPr>
        </p:nvSpPr>
        <p:spPr>
          <a:xfrm>
            <a:off x="3124200" y="6248400"/>
            <a:ext cx="2895600" cy="457200"/>
          </a:xfrm>
          <a:prstGeom prst="rect">
            <a:avLst/>
          </a:prstGeom>
          <a:noFill/>
          <a:ln>
            <a:noFill/>
          </a:ln>
        </p:spPr>
        <p:txBody>
          <a:bodyPr anchorCtr="0" anchor="b" bIns="91425" lIns="91425" rIns="91425" wrap="square" tIns="91425"/>
          <a:lstStyle>
            <a:lvl1pPr indent="0" lvl="0" marL="0" marR="0" rtl="0" algn="ctr">
              <a:lnSpc>
                <a:spcPct val="100000"/>
              </a:lnSpc>
              <a:spcBef>
                <a:spcPts val="0"/>
              </a:spcBef>
              <a:spcAft>
                <a:spcPts val="0"/>
              </a:spcAft>
              <a:buSzPts val="1400"/>
              <a:buNone/>
              <a:defRPr b="0" i="0" sz="12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6553200" y="6248400"/>
            <a:ext cx="2133600" cy="457200"/>
          </a:xfrm>
          <a:prstGeom prst="rect">
            <a:avLst/>
          </a:prstGeom>
          <a:noFill/>
          <a:ln>
            <a:noFill/>
          </a:ln>
        </p:spPr>
        <p:txBody>
          <a:bodyPr anchorCtr="0" anchor="b" bIns="45700" lIns="91425" rIns="91425" wrap="square" tIns="45700">
            <a:noAutofit/>
          </a:bodyPr>
          <a:lstStyle/>
          <a:p>
            <a:pPr indent="-76200" lvl="0" marL="0" marR="0" rtl="0" algn="r">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p>
        </p:txBody>
      </p:sp>
      <p:pic>
        <p:nvPicPr>
          <p:cNvPr id="11" name="Shape 11"/>
          <p:cNvPicPr preferRelativeResize="0"/>
          <p:nvPr/>
        </p:nvPicPr>
        <p:blipFill>
          <a:blip r:embed="rId1">
            <a:alphaModFix/>
          </a:blip>
          <a:stretch>
            <a:fillRect/>
          </a:stretch>
        </p:blipFill>
        <p:spPr>
          <a:xfrm>
            <a:off x="0" y="0"/>
            <a:ext cx="2667675" cy="869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chemeClr val="lt1"/>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1905000" y="-457200"/>
            <a:ext cx="6705600" cy="28956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Item Based Collaborative Filtering Recommendation Algorithms</a:t>
            </a:r>
          </a:p>
        </p:txBody>
      </p:sp>
      <p:sp>
        <p:nvSpPr>
          <p:cNvPr id="37" name="Shape 37"/>
          <p:cNvSpPr txBox="1"/>
          <p:nvPr>
            <p:ph idx="1" type="subTitle"/>
          </p:nvPr>
        </p:nvSpPr>
        <p:spPr>
          <a:xfrm>
            <a:off x="1905000" y="2895600"/>
            <a:ext cx="5691187" cy="3733800"/>
          </a:xfrm>
          <a:prstGeom prst="rect">
            <a:avLst/>
          </a:prstGeom>
          <a:noFill/>
          <a:ln>
            <a:noFill/>
          </a:ln>
        </p:spPr>
        <p:txBody>
          <a:bodyPr anchorCtr="0" anchor="t" bIns="45700" lIns="91425" rIns="91425" wrap="square" tIns="45700">
            <a:noAutofit/>
          </a:bodyPr>
          <a:lstStyle/>
          <a:p>
            <a:pPr indent="-66675" lvl="0" marL="0" marR="0" rtl="0" algn="l">
              <a:lnSpc>
                <a:spcPct val="90000"/>
              </a:lnSpc>
              <a:spcBef>
                <a:spcPts val="300"/>
              </a:spcBef>
              <a:spcAft>
                <a:spcPts val="0"/>
              </a:spcAft>
              <a:buClr>
                <a:schemeClr val="dk2"/>
              </a:buClr>
              <a:buSzPts val="1050"/>
              <a:buFont typeface="Noto Sans Symbols"/>
              <a:buNone/>
            </a:pPr>
            <a:r>
              <a:t/>
            </a:r>
            <a:endParaRPr>
              <a:latin typeface="Century Gothic"/>
              <a:ea typeface="Century Gothic"/>
              <a:cs typeface="Century Gothic"/>
              <a:sym typeface="Century Gothic"/>
            </a:endParaRPr>
          </a:p>
          <a:p>
            <a:pPr indent="-66675" lvl="0" marL="0" marR="0" rtl="0" algn="l">
              <a:lnSpc>
                <a:spcPct val="90000"/>
              </a:lnSpc>
              <a:spcBef>
                <a:spcPts val="300"/>
              </a:spcBef>
              <a:spcAft>
                <a:spcPts val="0"/>
              </a:spcAft>
              <a:buClr>
                <a:schemeClr val="dk2"/>
              </a:buClr>
              <a:buSzPts val="1050"/>
              <a:buFont typeface="Noto Sans Symbols"/>
              <a:buNone/>
            </a:pPr>
            <a:r>
              <a:t/>
            </a:r>
            <a:endParaRPr>
              <a:latin typeface="Century Gothic"/>
              <a:ea typeface="Century Gothic"/>
              <a:cs typeface="Century Gothic"/>
              <a:sym typeface="Century Gothic"/>
            </a:endParaRPr>
          </a:p>
          <a:p>
            <a:pPr indent="-66675" lvl="0" marL="0" marR="0" rtl="0" algn="l">
              <a:lnSpc>
                <a:spcPct val="90000"/>
              </a:lnSpc>
              <a:spcBef>
                <a:spcPts val="300"/>
              </a:spcBef>
              <a:spcAft>
                <a:spcPts val="0"/>
              </a:spcAft>
              <a:buClr>
                <a:schemeClr val="dk2"/>
              </a:buClr>
              <a:buSzPts val="1050"/>
              <a:buFont typeface="Noto Sans Symbols"/>
              <a:buNone/>
            </a:pPr>
            <a:r>
              <a:rPr lang="en-US">
                <a:latin typeface="Century Gothic"/>
                <a:ea typeface="Century Gothic"/>
                <a:cs typeface="Century Gothic"/>
                <a:sym typeface="Century Gothic"/>
              </a:rPr>
              <a:t>Yanbo Sun</a:t>
            </a:r>
          </a:p>
          <a:p>
            <a:pPr indent="-66675" lvl="0" marL="0" marR="0" rtl="0" algn="l">
              <a:lnSpc>
                <a:spcPct val="90000"/>
              </a:lnSpc>
              <a:spcBef>
                <a:spcPts val="300"/>
              </a:spcBef>
              <a:spcAft>
                <a:spcPts val="0"/>
              </a:spcAft>
              <a:buClr>
                <a:schemeClr val="dk2"/>
              </a:buClr>
              <a:buSzPts val="1050"/>
              <a:buFont typeface="Noto Sans Symbols"/>
              <a:buNone/>
            </a:pPr>
            <a:r>
              <a:rPr lang="en-US">
                <a:latin typeface="Century Gothic"/>
                <a:ea typeface="Century Gothic"/>
                <a:cs typeface="Century Gothic"/>
                <a:sym typeface="Century Gothic"/>
              </a:rPr>
              <a:t>Wenliang Sun</a:t>
            </a:r>
          </a:p>
          <a:p>
            <a:pPr indent="-66675" lvl="0" marL="0" marR="0" rtl="0" algn="l">
              <a:lnSpc>
                <a:spcPct val="90000"/>
              </a:lnSpc>
              <a:spcBef>
                <a:spcPts val="300"/>
              </a:spcBef>
              <a:spcAft>
                <a:spcPts val="0"/>
              </a:spcAft>
              <a:buClr>
                <a:schemeClr val="dk2"/>
              </a:buClr>
              <a:buSzPts val="1050"/>
              <a:buFont typeface="Noto Sans Symbols"/>
              <a:buNone/>
            </a:pPr>
            <a:r>
              <a:t/>
            </a:r>
            <a:endParaRPr b="1" i="0" sz="1500" u="none" cap="none" strike="noStrike">
              <a:solidFill>
                <a:schemeClr val="dk1"/>
              </a:solidFill>
              <a:latin typeface="Century Gothic"/>
              <a:ea typeface="Century Gothic"/>
              <a:cs typeface="Century Gothic"/>
              <a:sym typeface="Century Gothic"/>
            </a:endParaRPr>
          </a:p>
          <a:p>
            <a:pPr indent="-66675" lvl="0" marL="0" marR="0" rtl="0" algn="l">
              <a:lnSpc>
                <a:spcPct val="90000"/>
              </a:lnSpc>
              <a:spcBef>
                <a:spcPts val="300"/>
              </a:spcBef>
              <a:spcAft>
                <a:spcPts val="0"/>
              </a:spcAft>
              <a:buClr>
                <a:schemeClr val="dk2"/>
              </a:buClr>
              <a:buSzPts val="1050"/>
              <a:buFont typeface="Noto Sans Symbols"/>
              <a:buNone/>
            </a:pPr>
            <a:r>
              <a:t/>
            </a:r>
            <a:endParaRPr b="0" i="0" sz="1500" u="none" cap="none" strike="noStrike">
              <a:solidFill>
                <a:schemeClr val="dk1"/>
              </a:solidFill>
              <a:latin typeface="Century Gothic"/>
              <a:ea typeface="Century Gothic"/>
              <a:cs typeface="Century Gothic"/>
              <a:sym typeface="Century Gothic"/>
            </a:endParaRPr>
          </a:p>
          <a:p>
            <a:pPr indent="-66675" lvl="0" marL="0" marR="0" rtl="0" algn="l">
              <a:lnSpc>
                <a:spcPct val="90000"/>
              </a:lnSpc>
              <a:spcBef>
                <a:spcPts val="300"/>
              </a:spcBef>
              <a:spcAft>
                <a:spcPts val="0"/>
              </a:spcAft>
              <a:buClr>
                <a:schemeClr val="dk2"/>
              </a:buClr>
              <a:buSzPts val="1050"/>
              <a:buFont typeface="Noto Sans Symbols"/>
              <a:buNone/>
            </a:pPr>
            <a:r>
              <a:t/>
            </a:r>
            <a:endParaRPr b="0" i="0" sz="1500" u="none" cap="none" strike="noStrike">
              <a:solidFill>
                <a:schemeClr val="dk1"/>
              </a:solidFill>
              <a:latin typeface="Century Gothic"/>
              <a:ea typeface="Century Gothic"/>
              <a:cs typeface="Century Gothic"/>
              <a:sym typeface="Century Gothic"/>
            </a:endParaRPr>
          </a:p>
          <a:p>
            <a:pPr indent="-66675" lvl="0" marL="0" marR="0" rtl="0" algn="l">
              <a:lnSpc>
                <a:spcPct val="90000"/>
              </a:lnSpc>
              <a:spcBef>
                <a:spcPts val="300"/>
              </a:spcBef>
              <a:spcAft>
                <a:spcPts val="0"/>
              </a:spcAft>
              <a:buClr>
                <a:schemeClr val="dk2"/>
              </a:buClr>
              <a:buSzPts val="1050"/>
              <a:buFont typeface="Noto Sans Symbols"/>
              <a:buNone/>
            </a:pPr>
            <a:r>
              <a:t/>
            </a:r>
            <a:endParaRPr b="0" i="0" sz="1500" u="none" cap="none" strike="noStrike">
              <a:solidFill>
                <a:schemeClr val="dk1"/>
              </a:solidFill>
              <a:latin typeface="Century Gothic"/>
              <a:ea typeface="Century Gothic"/>
              <a:cs typeface="Century Gothic"/>
              <a:sym typeface="Century Gothic"/>
            </a:endParaRPr>
          </a:p>
          <a:p>
            <a:pPr indent="-66675" lvl="0" marL="0" marR="0" rtl="0" algn="l">
              <a:lnSpc>
                <a:spcPct val="90000"/>
              </a:lnSpc>
              <a:spcBef>
                <a:spcPts val="300"/>
              </a:spcBef>
              <a:spcAft>
                <a:spcPts val="0"/>
              </a:spcAft>
              <a:buClr>
                <a:schemeClr val="dk2"/>
              </a:buClr>
              <a:buSzPts val="1050"/>
              <a:buFont typeface="Noto Sans Symbols"/>
              <a:buNone/>
            </a:pPr>
            <a:r>
              <a:t/>
            </a:r>
            <a:endParaRPr b="0" i="0" sz="1500" u="none" cap="none" strike="noStrike">
              <a:solidFill>
                <a:schemeClr val="dk1"/>
              </a:solidFill>
              <a:latin typeface="Century Gothic"/>
              <a:ea typeface="Century Gothic"/>
              <a:cs typeface="Century Gothic"/>
              <a:sym typeface="Century Gothic"/>
            </a:endParaRPr>
          </a:p>
          <a:p>
            <a:pPr indent="-66675" lvl="0" marL="0" marR="0" rtl="0" algn="l">
              <a:lnSpc>
                <a:spcPct val="90000"/>
              </a:lnSpc>
              <a:spcBef>
                <a:spcPts val="300"/>
              </a:spcBef>
              <a:spcAft>
                <a:spcPts val="0"/>
              </a:spcAft>
              <a:buClr>
                <a:schemeClr val="dk2"/>
              </a:buClr>
              <a:buSzPts val="1050"/>
              <a:buFont typeface="Noto Sans Symbols"/>
              <a:buNone/>
            </a:pPr>
            <a:r>
              <a:t/>
            </a:r>
            <a:endParaRPr b="0" i="0" sz="1500" u="none" cap="none" strike="noStrike">
              <a:solidFill>
                <a:schemeClr val="dk1"/>
              </a:solidFill>
              <a:latin typeface="Century Gothic"/>
              <a:ea typeface="Century Gothic"/>
              <a:cs typeface="Century Gothic"/>
              <a:sym typeface="Century Gothic"/>
            </a:endParaRPr>
          </a:p>
          <a:p>
            <a:pPr indent="-128904" lvl="0" marL="0" marR="0" rtl="0" algn="l">
              <a:lnSpc>
                <a:spcPct val="90000"/>
              </a:lnSpc>
              <a:spcBef>
                <a:spcPts val="580"/>
              </a:spcBef>
              <a:spcAft>
                <a:spcPts val="0"/>
              </a:spcAft>
              <a:buClr>
                <a:schemeClr val="dk2"/>
              </a:buClr>
              <a:buSzPts val="2030"/>
              <a:buFont typeface="Noto Sans Symbols"/>
              <a:buNone/>
            </a:pPr>
            <a:r>
              <a:t/>
            </a:r>
            <a:endParaRPr/>
          </a:p>
        </p:txBody>
      </p:sp>
      <p:pic>
        <p:nvPicPr>
          <p:cNvPr id="38" name="Shape 38"/>
          <p:cNvPicPr preferRelativeResize="0"/>
          <p:nvPr/>
        </p:nvPicPr>
        <p:blipFill>
          <a:blip r:embed="rId3">
            <a:alphaModFix/>
          </a:blip>
          <a:stretch>
            <a:fillRect/>
          </a:stretch>
        </p:blipFill>
        <p:spPr>
          <a:xfrm>
            <a:off x="0" y="0"/>
            <a:ext cx="2663575" cy="868325"/>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1" name="Shape 91"/>
        <p:cNvGrpSpPr/>
        <p:nvPr/>
      </p:nvGrpSpPr>
      <p:grpSpPr>
        <a:xfrm>
          <a:off x="0" y="0"/>
          <a:ext cx="0" cy="0"/>
          <a:chOff x="0" y="0"/>
          <a:chExt cx="0" cy="0"/>
        </a:xfrm>
      </p:grpSpPr>
      <p:sp>
        <p:nvSpPr>
          <p:cNvPr id="92" name="Shape 92"/>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Model Based CF Algorithms -</a:t>
            </a:r>
          </a:p>
        </p:txBody>
      </p:sp>
      <p:sp>
        <p:nvSpPr>
          <p:cNvPr id="93" name="Shape 93"/>
          <p:cNvSpPr txBox="1"/>
          <p:nvPr>
            <p:ph idx="1" type="body"/>
          </p:nvPr>
        </p:nvSpPr>
        <p:spPr>
          <a:xfrm>
            <a:off x="1370012" y="1827212"/>
            <a:ext cx="7313612" cy="5030787"/>
          </a:xfrm>
          <a:prstGeom prst="rect">
            <a:avLst/>
          </a:prstGeom>
          <a:noFill/>
          <a:ln>
            <a:noFill/>
          </a:ln>
        </p:spPr>
        <p:txBody>
          <a:bodyPr anchorCtr="0" anchor="t" bIns="45700" lIns="91425" rIns="91425" wrap="square" tIns="45700">
            <a:noAutofit/>
          </a:bodyPr>
          <a:lstStyle/>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Develop models</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Compute prediction</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Build the model – </a:t>
            </a:r>
          </a:p>
          <a:p>
            <a:pPr indent="-457200" lvl="1" marL="9144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Bayesian network (probabilistic)</a:t>
            </a:r>
          </a:p>
          <a:p>
            <a:pPr indent="-457200" lvl="1" marL="9144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clustering (classification)</a:t>
            </a:r>
          </a:p>
          <a:p>
            <a:pPr indent="-457200" lvl="1" marL="914400" rtl="0">
              <a:lnSpc>
                <a:spcPct val="115000"/>
              </a:lnSpc>
              <a:spcBef>
                <a:spcPts val="0"/>
              </a:spcBef>
              <a:buClr>
                <a:schemeClr val="dk2"/>
              </a:buClr>
              <a:buSzPts val="3600"/>
              <a:buFont typeface="Arial"/>
              <a:buChar char="●"/>
            </a:pPr>
            <a:r>
              <a:rPr lang="en-US" sz="3600">
                <a:solidFill>
                  <a:schemeClr val="dk2"/>
                </a:solidFill>
                <a:latin typeface="Arial"/>
                <a:ea typeface="Arial"/>
                <a:cs typeface="Arial"/>
                <a:sym typeface="Arial"/>
              </a:rPr>
              <a:t>rule-based approaches</a:t>
            </a:r>
          </a:p>
          <a:p>
            <a:pPr indent="0" lvl="0" marL="0" marR="0" rtl="0" algn="l">
              <a:lnSpc>
                <a:spcPct val="100000"/>
              </a:lnSpc>
              <a:spcBef>
                <a:spcPts val="58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7" name="Shape 97"/>
        <p:cNvGrpSpPr/>
        <p:nvPr/>
      </p:nvGrpSpPr>
      <p:grpSpPr>
        <a:xfrm>
          <a:off x="0" y="0"/>
          <a:ext cx="0" cy="0"/>
          <a:chOff x="0" y="0"/>
          <a:chExt cx="0" cy="0"/>
        </a:xfrm>
      </p:grpSpPr>
      <p:sp>
        <p:nvSpPr>
          <p:cNvPr id="98" name="Shape 98"/>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Challenges Of User-based CF Algorithms -</a:t>
            </a:r>
          </a:p>
        </p:txBody>
      </p:sp>
      <p:sp>
        <p:nvSpPr>
          <p:cNvPr id="99" name="Shape 99"/>
          <p:cNvSpPr txBox="1"/>
          <p:nvPr>
            <p:ph idx="1" type="body"/>
          </p:nvPr>
        </p:nvSpPr>
        <p:spPr>
          <a:xfrm>
            <a:off x="1370012" y="1827212"/>
            <a:ext cx="7313700" cy="4114800"/>
          </a:xfrm>
          <a:prstGeom prst="rect">
            <a:avLst/>
          </a:prstGeom>
          <a:noFill/>
          <a:ln>
            <a:noFill/>
          </a:ln>
        </p:spPr>
        <p:txBody>
          <a:bodyPr anchorCtr="0" anchor="t" bIns="45700" lIns="91425" rIns="91425" wrap="square" tIns="45700">
            <a:noAutofit/>
          </a:bodyPr>
          <a:lstStyle/>
          <a:p>
            <a:pPr indent="-419100" lvl="0" marL="457200" marR="0" rtl="0" algn="l">
              <a:lnSpc>
                <a:spcPct val="100000"/>
              </a:lnSpc>
              <a:spcBef>
                <a:spcPts val="0"/>
              </a:spcBef>
              <a:spcAft>
                <a:spcPts val="0"/>
              </a:spcAft>
              <a:buClr>
                <a:schemeClr val="dk1"/>
              </a:buClr>
              <a:buSzPts val="3000"/>
              <a:buFont typeface="Century Gothic"/>
              <a:buChar char="○"/>
            </a:pPr>
            <a:r>
              <a:rPr lang="en-US" sz="3000">
                <a:solidFill>
                  <a:schemeClr val="dk2"/>
                </a:solidFill>
                <a:latin typeface="Arial"/>
                <a:ea typeface="Arial"/>
                <a:cs typeface="Arial"/>
                <a:sym typeface="Arial"/>
              </a:rPr>
              <a:t>Sparsity – evaluation of large itemsets, users purchases are under 1%</a:t>
            </a:r>
          </a:p>
          <a:p>
            <a:pPr indent="0" lvl="0" marL="0" marR="0" rtl="0" algn="l">
              <a:lnSpc>
                <a:spcPct val="100000"/>
              </a:lnSpc>
              <a:spcBef>
                <a:spcPts val="560"/>
              </a:spcBef>
              <a:spcAft>
                <a:spcPts val="0"/>
              </a:spcAft>
              <a:buNone/>
            </a:pPr>
            <a:r>
              <a:t/>
            </a:r>
            <a:endParaRPr sz="3000">
              <a:solidFill>
                <a:schemeClr val="dk2"/>
              </a:solidFill>
              <a:latin typeface="Arial"/>
              <a:ea typeface="Arial"/>
              <a:cs typeface="Arial"/>
              <a:sym typeface="Arial"/>
            </a:endParaRPr>
          </a:p>
          <a:p>
            <a:pPr indent="-419100" lvl="0" marL="457200" marR="0" rtl="0" algn="l">
              <a:lnSpc>
                <a:spcPct val="100000"/>
              </a:lnSpc>
              <a:spcBef>
                <a:spcPts val="560"/>
              </a:spcBef>
              <a:spcAft>
                <a:spcPts val="0"/>
              </a:spcAft>
              <a:buClr>
                <a:schemeClr val="dk1"/>
              </a:buClr>
              <a:buSzPts val="3000"/>
              <a:buFont typeface="Century Gothic"/>
              <a:buChar char="○"/>
            </a:pPr>
            <a:r>
              <a:rPr lang="en-US" sz="3000">
                <a:solidFill>
                  <a:schemeClr val="dk2"/>
                </a:solidFill>
                <a:latin typeface="Arial"/>
                <a:ea typeface="Arial"/>
                <a:cs typeface="Arial"/>
                <a:sym typeface="Arial"/>
              </a:rPr>
              <a:t>Difficult to make predictions based on nearest neighbor algorithms</a:t>
            </a:r>
          </a:p>
          <a:p>
            <a:pPr indent="0" lvl="0" marL="0" marR="0" rtl="0" algn="l">
              <a:lnSpc>
                <a:spcPct val="100000"/>
              </a:lnSpc>
              <a:spcBef>
                <a:spcPts val="560"/>
              </a:spcBef>
              <a:spcAft>
                <a:spcPts val="0"/>
              </a:spcAft>
              <a:buNone/>
            </a:pPr>
            <a:r>
              <a:t/>
            </a:r>
            <a:endParaRPr sz="3000">
              <a:solidFill>
                <a:schemeClr val="dk2"/>
              </a:solidFill>
              <a:latin typeface="Arial"/>
              <a:ea typeface="Arial"/>
              <a:cs typeface="Arial"/>
              <a:sym typeface="Arial"/>
            </a:endParaRPr>
          </a:p>
          <a:p>
            <a:pPr indent="457200" lvl="0" marL="0" marR="0" rtl="0" algn="l">
              <a:lnSpc>
                <a:spcPct val="100000"/>
              </a:lnSpc>
              <a:spcBef>
                <a:spcPts val="560"/>
              </a:spcBef>
              <a:spcAft>
                <a:spcPts val="0"/>
              </a:spcAft>
              <a:buNone/>
            </a:pPr>
            <a:r>
              <a:rPr lang="en-US" sz="3000">
                <a:solidFill>
                  <a:schemeClr val="dk2"/>
                </a:solidFill>
                <a:latin typeface="Arial"/>
                <a:ea typeface="Arial"/>
                <a:cs typeface="Arial"/>
                <a:sym typeface="Arial"/>
              </a:rPr>
              <a:t>=&gt;	Accuracy of recommendation may be poor.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Challenges Of User-based CF Algorithms –cont.</a:t>
            </a:r>
          </a:p>
        </p:txBody>
      </p:sp>
      <p:sp>
        <p:nvSpPr>
          <p:cNvPr id="105" name="Shape 105"/>
          <p:cNvSpPr txBox="1"/>
          <p:nvPr>
            <p:ph idx="1" type="body"/>
          </p:nvPr>
        </p:nvSpPr>
        <p:spPr>
          <a:xfrm>
            <a:off x="1371600" y="1600200"/>
            <a:ext cx="7311900" cy="5257800"/>
          </a:xfrm>
          <a:prstGeom prst="rect">
            <a:avLst/>
          </a:prstGeom>
          <a:noFill/>
          <a:ln>
            <a:noFill/>
          </a:ln>
        </p:spPr>
        <p:txBody>
          <a:bodyPr anchorCtr="0" anchor="t" bIns="45700" lIns="91425" rIns="91425" wrap="square" tIns="45700">
            <a:noAutofit/>
          </a:bodyPr>
          <a:lstStyle/>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Scalability </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Poor relationship among like minded but sparse-rating users. </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Solution</a:t>
            </a:r>
          </a:p>
          <a:p>
            <a:pPr indent="-457200" lvl="1" marL="9144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The Model-based approach</a:t>
            </a:r>
          </a:p>
          <a:p>
            <a:pPr indent="-457200" lvl="1" marL="9144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Analyze user-item matrix</a:t>
            </a:r>
          </a:p>
          <a:p>
            <a:pPr indent="-457200" lvl="1" marL="914400" rtl="0">
              <a:lnSpc>
                <a:spcPct val="115000"/>
              </a:lnSpc>
              <a:spcBef>
                <a:spcPts val="0"/>
              </a:spcBef>
              <a:buClr>
                <a:schemeClr val="dk2"/>
              </a:buClr>
              <a:buSzPts val="3600"/>
              <a:buFont typeface="Arial"/>
              <a:buChar char="●"/>
            </a:pPr>
            <a:r>
              <a:rPr lang="en-US" sz="3600">
                <a:solidFill>
                  <a:schemeClr val="dk2"/>
                </a:solidFill>
                <a:latin typeface="Arial"/>
                <a:ea typeface="Arial"/>
                <a:cs typeface="Arial"/>
                <a:sym typeface="Arial"/>
              </a:rPr>
              <a:t>Calculate prediction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Item Based CF Algorithm - </a:t>
            </a:r>
          </a:p>
        </p:txBody>
      </p:sp>
      <p:sp>
        <p:nvSpPr>
          <p:cNvPr id="111" name="Shape 111"/>
          <p:cNvSpPr txBox="1"/>
          <p:nvPr>
            <p:ph idx="1" type="body"/>
          </p:nvPr>
        </p:nvSpPr>
        <p:spPr>
          <a:xfrm>
            <a:off x="1370012" y="1827212"/>
            <a:ext cx="7313700" cy="4114800"/>
          </a:xfrm>
          <a:prstGeom prst="rect">
            <a:avLst/>
          </a:prstGeom>
          <a:noFill/>
          <a:ln>
            <a:noFill/>
          </a:ln>
        </p:spPr>
        <p:txBody>
          <a:bodyPr anchorCtr="0" anchor="t" bIns="45700" lIns="91425" rIns="91425" wrap="square" tIns="45700">
            <a:noAutofit/>
          </a:bodyPr>
          <a:lstStyle/>
          <a:p>
            <a:pPr indent="-419100" lvl="0" marL="457200" rtl="0">
              <a:lnSpc>
                <a:spcPct val="115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Looks into the set of items the target user has rated &amp; computes how similar they are to the target item and then selects k most similar items</a:t>
            </a:r>
          </a:p>
          <a:p>
            <a:pPr indent="-419100" lvl="0" marL="457200" rtl="0">
              <a:lnSpc>
                <a:spcPct val="115000"/>
              </a:lnSpc>
              <a:spcBef>
                <a:spcPts val="0"/>
              </a:spcBef>
              <a:buClr>
                <a:schemeClr val="dk2"/>
              </a:buClr>
              <a:buSzPts val="3000"/>
              <a:buFont typeface="Arial"/>
              <a:buChar char="○"/>
            </a:pPr>
            <a:r>
              <a:rPr lang="en-US" sz="3000">
                <a:solidFill>
                  <a:schemeClr val="dk2"/>
                </a:solidFill>
                <a:latin typeface="Arial"/>
                <a:ea typeface="Arial"/>
                <a:cs typeface="Arial"/>
                <a:sym typeface="Arial"/>
              </a:rPr>
              <a:t>Prediction is computed by taking a weighted average on the target user’s ratings on the most similar items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Shape 116"/>
          <p:cNvSpPr txBox="1"/>
          <p:nvPr>
            <p:ph idx="4294967295" type="title"/>
          </p:nvPr>
        </p:nvSpPr>
        <p:spPr>
          <a:xfrm>
            <a:off x="1370012" y="301625"/>
            <a:ext cx="7313612" cy="1143000"/>
          </a:xfrm>
          <a:prstGeom prst="rect">
            <a:avLst/>
          </a:prstGeom>
          <a:noFill/>
          <a:ln>
            <a:noFill/>
          </a:ln>
        </p:spPr>
        <p:txBody>
          <a:bodyPr anchorCtr="0" anchor="b" bIns="45700" lIns="91425" rIns="91425" wrap="square" tIns="45700">
            <a:noAutofit/>
          </a:bodyPr>
          <a:lstStyle/>
          <a:p>
            <a:pPr indent="-203200" lvl="0" marL="0" marR="0" rtl="0" algn="l">
              <a:lnSpc>
                <a:spcPct val="100000"/>
              </a:lnSpc>
              <a:spcBef>
                <a:spcPts val="0"/>
              </a:spcBef>
              <a:spcAft>
                <a:spcPts val="0"/>
              </a:spcAft>
              <a:buClr>
                <a:schemeClr val="dk2"/>
              </a:buClr>
              <a:buSzPts val="3200"/>
              <a:buFont typeface="Arial"/>
              <a:buNone/>
            </a:pPr>
            <a:br>
              <a:rPr b="0" i="0" lang="en-US" sz="3200" u="none">
                <a:solidFill>
                  <a:schemeClr val="dk2"/>
                </a:solidFill>
                <a:latin typeface="Arial"/>
                <a:ea typeface="Arial"/>
                <a:cs typeface="Arial"/>
                <a:sym typeface="Arial"/>
              </a:rPr>
            </a:br>
            <a:r>
              <a:rPr b="1" i="0" lang="en-US" sz="3600" u="none">
                <a:solidFill>
                  <a:schemeClr val="dk2"/>
                </a:solidFill>
                <a:latin typeface="Century Gothic"/>
                <a:ea typeface="Century Gothic"/>
                <a:cs typeface="Century Gothic"/>
                <a:sym typeface="Century Gothic"/>
              </a:rPr>
              <a:t>Similarity Computation</a:t>
            </a:r>
          </a:p>
        </p:txBody>
      </p:sp>
      <p:sp>
        <p:nvSpPr>
          <p:cNvPr id="117" name="Shape 117"/>
          <p:cNvSpPr txBox="1"/>
          <p:nvPr>
            <p:ph idx="4294967295" type="body"/>
          </p:nvPr>
        </p:nvSpPr>
        <p:spPr>
          <a:xfrm>
            <a:off x="1370012" y="1600200"/>
            <a:ext cx="7313612" cy="3886200"/>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560"/>
              </a:spcBef>
              <a:spcAft>
                <a:spcPts val="0"/>
              </a:spcAft>
              <a:buClr>
                <a:schemeClr val="dk2"/>
              </a:buClr>
              <a:buSzPts val="1960"/>
              <a:buFont typeface="Noto Sans Symbols"/>
              <a:buChar char="○"/>
            </a:pPr>
            <a:r>
              <a:rPr lang="en-US" sz="3000">
                <a:solidFill>
                  <a:schemeClr val="dk2"/>
                </a:solidFill>
                <a:latin typeface="Arial"/>
                <a:ea typeface="Arial"/>
                <a:cs typeface="Arial"/>
                <a:sym typeface="Arial"/>
              </a:rPr>
              <a:t>Cosine</a:t>
            </a:r>
            <a:r>
              <a:rPr lang="en-US"/>
              <a:t> </a:t>
            </a:r>
            <a:r>
              <a:rPr lang="en-US" sz="3000">
                <a:solidFill>
                  <a:schemeClr val="dk2"/>
                </a:solidFill>
                <a:latin typeface="Arial"/>
                <a:ea typeface="Arial"/>
                <a:cs typeface="Arial"/>
                <a:sym typeface="Arial"/>
              </a:rPr>
              <a:t>Similarity</a:t>
            </a:r>
          </a:p>
          <a:p>
            <a:pPr indent="0" lvl="0" marL="0" marR="0" rtl="0" algn="l">
              <a:lnSpc>
                <a:spcPct val="90000"/>
              </a:lnSpc>
              <a:spcBef>
                <a:spcPts val="560"/>
              </a:spcBef>
              <a:spcAft>
                <a:spcPts val="0"/>
              </a:spcAft>
              <a:buNone/>
            </a:pPr>
            <a:r>
              <a:t/>
            </a:r>
            <a:endParaRPr/>
          </a:p>
          <a:p>
            <a:pPr indent="0" lvl="0" marL="0" marR="0" rtl="0" algn="l">
              <a:lnSpc>
                <a:spcPct val="90000"/>
              </a:lnSpc>
              <a:spcBef>
                <a:spcPts val="560"/>
              </a:spcBef>
              <a:spcAft>
                <a:spcPts val="0"/>
              </a:spcAft>
              <a:buNone/>
            </a:pPr>
            <a:r>
              <a:t/>
            </a:r>
            <a:endParaRPr/>
          </a:p>
          <a:p>
            <a:pPr indent="0" lvl="0" marL="0" marR="0" rtl="0" algn="l">
              <a:lnSpc>
                <a:spcPct val="90000"/>
              </a:lnSpc>
              <a:spcBef>
                <a:spcPts val="560"/>
              </a:spcBef>
              <a:spcAft>
                <a:spcPts val="0"/>
              </a:spcAft>
              <a:buNone/>
            </a:pPr>
            <a:r>
              <a:t/>
            </a:r>
            <a:endParaRPr/>
          </a:p>
          <a:p>
            <a:pPr indent="-342900" lvl="0" marL="342900" marR="0" rtl="0" algn="l">
              <a:lnSpc>
                <a:spcPct val="90000"/>
              </a:lnSpc>
              <a:spcBef>
                <a:spcPts val="560"/>
              </a:spcBef>
              <a:spcAft>
                <a:spcPts val="0"/>
              </a:spcAft>
              <a:buClr>
                <a:schemeClr val="dk2"/>
              </a:buClr>
              <a:buSzPts val="1960"/>
              <a:buFont typeface="Noto Sans Symbols"/>
              <a:buChar char="○"/>
            </a:pPr>
            <a:r>
              <a:rPr lang="en-US" sz="3000">
                <a:solidFill>
                  <a:schemeClr val="dk2"/>
                </a:solidFill>
                <a:latin typeface="Arial"/>
                <a:ea typeface="Arial"/>
                <a:cs typeface="Arial"/>
                <a:sym typeface="Arial"/>
              </a:rPr>
              <a:t>Correlation-based Similarity</a:t>
            </a:r>
          </a:p>
          <a:p>
            <a:pPr indent="0" lvl="0" marL="0" marR="0" rtl="0" algn="l">
              <a:lnSpc>
                <a:spcPct val="90000"/>
              </a:lnSpc>
              <a:spcBef>
                <a:spcPts val="560"/>
              </a:spcBef>
              <a:spcAft>
                <a:spcPts val="0"/>
              </a:spcAft>
              <a:buNone/>
            </a:pPr>
            <a:r>
              <a:t/>
            </a:r>
            <a:endParaRPr/>
          </a:p>
        </p:txBody>
      </p:sp>
      <p:pic>
        <p:nvPicPr>
          <p:cNvPr id="118" name="Shape 118"/>
          <p:cNvPicPr preferRelativeResize="0"/>
          <p:nvPr>
            <p:ph idx="4294967295" type="body"/>
          </p:nvPr>
        </p:nvPicPr>
        <p:blipFill rotWithShape="1">
          <a:blip r:embed="rId3">
            <a:alphaModFix/>
          </a:blip>
          <a:srcRect b="0" l="0" r="0" t="0"/>
          <a:stretch/>
        </p:blipFill>
        <p:spPr>
          <a:xfrm>
            <a:off x="2131200" y="2204175"/>
            <a:ext cx="5791200" cy="1219200"/>
          </a:xfrm>
          <a:prstGeom prst="rect">
            <a:avLst/>
          </a:prstGeom>
          <a:noFill/>
          <a:ln>
            <a:noFill/>
          </a:ln>
        </p:spPr>
      </p:pic>
      <p:pic>
        <p:nvPicPr>
          <p:cNvPr id="119" name="Shape 119"/>
          <p:cNvPicPr preferRelativeResize="0"/>
          <p:nvPr>
            <p:ph idx="4294967295" type="body"/>
          </p:nvPr>
        </p:nvPicPr>
        <p:blipFill rotWithShape="1">
          <a:blip r:embed="rId4">
            <a:alphaModFix/>
          </a:blip>
          <a:srcRect b="0" l="0" r="0" t="0"/>
          <a:stretch/>
        </p:blipFill>
        <p:spPr>
          <a:xfrm>
            <a:off x="1521588" y="4330925"/>
            <a:ext cx="7010400" cy="15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3" name="Shape 123"/>
        <p:cNvGrpSpPr/>
        <p:nvPr/>
      </p:nvGrpSpPr>
      <p:grpSpPr>
        <a:xfrm>
          <a:off x="0" y="0"/>
          <a:ext cx="0" cy="0"/>
          <a:chOff x="0" y="0"/>
          <a:chExt cx="0" cy="0"/>
        </a:xfrm>
      </p:grpSpPr>
      <p:sp>
        <p:nvSpPr>
          <p:cNvPr id="124" name="Shape 124"/>
          <p:cNvSpPr txBox="1"/>
          <p:nvPr>
            <p:ph idx="4294967295" type="title"/>
          </p:nvPr>
        </p:nvSpPr>
        <p:spPr>
          <a:xfrm>
            <a:off x="1370012" y="301625"/>
            <a:ext cx="7313612"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Arial"/>
              <a:buNone/>
            </a:pPr>
            <a:br>
              <a:rPr b="0" i="0" lang="en-US" sz="3600" u="none">
                <a:solidFill>
                  <a:schemeClr val="dk2"/>
                </a:solidFill>
                <a:latin typeface="Arial"/>
                <a:ea typeface="Arial"/>
                <a:cs typeface="Arial"/>
                <a:sym typeface="Arial"/>
              </a:rPr>
            </a:br>
            <a:r>
              <a:rPr b="1" i="0" lang="en-US" sz="3600" u="none">
                <a:solidFill>
                  <a:schemeClr val="dk2"/>
                </a:solidFill>
                <a:latin typeface="Century Gothic"/>
                <a:ea typeface="Century Gothic"/>
                <a:cs typeface="Century Gothic"/>
                <a:sym typeface="Century Gothic"/>
              </a:rPr>
              <a:t>Item Similarity Computation – cont.</a:t>
            </a:r>
          </a:p>
        </p:txBody>
      </p:sp>
      <p:sp>
        <p:nvSpPr>
          <p:cNvPr id="125" name="Shape 125"/>
          <p:cNvSpPr txBox="1"/>
          <p:nvPr>
            <p:ph idx="4294967295" type="body"/>
          </p:nvPr>
        </p:nvSpPr>
        <p:spPr>
          <a:xfrm>
            <a:off x="1370012" y="1827212"/>
            <a:ext cx="7313612" cy="1981200"/>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2"/>
              </a:buClr>
              <a:buSzPts val="1960"/>
              <a:buFont typeface="Noto Sans Symbols"/>
              <a:buChar char="○"/>
            </a:pPr>
            <a:r>
              <a:rPr lang="en-US" sz="3000">
                <a:solidFill>
                  <a:schemeClr val="dk2"/>
                </a:solidFill>
                <a:latin typeface="Arial"/>
                <a:ea typeface="Arial"/>
                <a:cs typeface="Arial"/>
                <a:sym typeface="Arial"/>
              </a:rPr>
              <a:t>Adjusted Cosine Similarity – each pair in the co-rated set corresponds to a different user. ( takes care of difference in rating scale).</a:t>
            </a:r>
          </a:p>
          <a:p>
            <a:pPr indent="-342900" lvl="0" marL="342900" marR="0" rtl="0" algn="l">
              <a:lnSpc>
                <a:spcPct val="100000"/>
              </a:lnSpc>
              <a:spcBef>
                <a:spcPts val="560"/>
              </a:spcBef>
              <a:spcAft>
                <a:spcPts val="0"/>
              </a:spcAft>
              <a:buClr>
                <a:schemeClr val="dk2"/>
              </a:buClr>
              <a:buSzPts val="1960"/>
              <a:buFont typeface="Noto Sans Symbols"/>
              <a:buNone/>
            </a:pPr>
            <a:r>
              <a:t/>
            </a:r>
            <a:endParaRPr sz="3000">
              <a:solidFill>
                <a:schemeClr val="dk2"/>
              </a:solidFill>
              <a:latin typeface="Arial"/>
              <a:ea typeface="Arial"/>
              <a:cs typeface="Arial"/>
              <a:sym typeface="Arial"/>
            </a:endParaRPr>
          </a:p>
        </p:txBody>
      </p:sp>
      <p:pic>
        <p:nvPicPr>
          <p:cNvPr id="126" name="Shape 126"/>
          <p:cNvPicPr preferRelativeResize="0"/>
          <p:nvPr>
            <p:ph idx="4294967295" type="body"/>
          </p:nvPr>
        </p:nvPicPr>
        <p:blipFill rotWithShape="1">
          <a:blip r:embed="rId3">
            <a:alphaModFix/>
          </a:blip>
          <a:srcRect b="0" l="0" r="0" t="0"/>
          <a:stretch/>
        </p:blipFill>
        <p:spPr>
          <a:xfrm>
            <a:off x="1828800" y="3733800"/>
            <a:ext cx="6096000" cy="114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0" name="Shape 130"/>
        <p:cNvGrpSpPr/>
        <p:nvPr/>
      </p:nvGrpSpPr>
      <p:grpSpPr>
        <a:xfrm>
          <a:off x="0" y="0"/>
          <a:ext cx="0" cy="0"/>
          <a:chOff x="0" y="0"/>
          <a:chExt cx="0" cy="0"/>
        </a:xfrm>
      </p:grpSpPr>
      <p:sp>
        <p:nvSpPr>
          <p:cNvPr id="131" name="Shape 131"/>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177800" lvl="0" marL="0" marR="0" rtl="0" algn="l">
              <a:lnSpc>
                <a:spcPct val="100000"/>
              </a:lnSpc>
              <a:spcBef>
                <a:spcPts val="0"/>
              </a:spcBef>
              <a:spcAft>
                <a:spcPts val="0"/>
              </a:spcAft>
              <a:buClr>
                <a:schemeClr val="dk2"/>
              </a:buClr>
              <a:buSzPts val="2800"/>
              <a:buFont typeface="Arial"/>
              <a:buNone/>
            </a:pPr>
            <a:br>
              <a:rPr b="0" i="0" lang="en-US" sz="2800" u="none" cap="none" strike="noStrike">
                <a:solidFill>
                  <a:schemeClr val="dk2"/>
                </a:solidFill>
                <a:latin typeface="Arial"/>
                <a:ea typeface="Arial"/>
                <a:cs typeface="Arial"/>
                <a:sym typeface="Arial"/>
              </a:rPr>
            </a:br>
            <a:r>
              <a:rPr b="1" i="0" lang="en-US" sz="3200" u="none" cap="none" strike="noStrike">
                <a:solidFill>
                  <a:schemeClr val="dk2"/>
                </a:solidFill>
                <a:latin typeface="Century Gothic"/>
                <a:ea typeface="Century Gothic"/>
                <a:cs typeface="Century Gothic"/>
                <a:sym typeface="Century Gothic"/>
              </a:rPr>
              <a:t>Item Similarity Computation – cont.</a:t>
            </a:r>
          </a:p>
        </p:txBody>
      </p:sp>
      <p:pic>
        <p:nvPicPr>
          <p:cNvPr id="132" name="Shape 132"/>
          <p:cNvPicPr preferRelativeResize="0"/>
          <p:nvPr/>
        </p:nvPicPr>
        <p:blipFill>
          <a:blip r:embed="rId3">
            <a:alphaModFix/>
          </a:blip>
          <a:stretch>
            <a:fillRect/>
          </a:stretch>
        </p:blipFill>
        <p:spPr>
          <a:xfrm>
            <a:off x="386575" y="1597025"/>
            <a:ext cx="8567509" cy="51085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6" name="Shape 136"/>
        <p:cNvGrpSpPr/>
        <p:nvPr/>
      </p:nvGrpSpPr>
      <p:grpSpPr>
        <a:xfrm>
          <a:off x="0" y="0"/>
          <a:ext cx="0" cy="0"/>
          <a:chOff x="0" y="0"/>
          <a:chExt cx="0" cy="0"/>
        </a:xfrm>
      </p:grpSpPr>
      <p:sp>
        <p:nvSpPr>
          <p:cNvPr id="137" name="Shape 137"/>
          <p:cNvSpPr txBox="1"/>
          <p:nvPr>
            <p:ph idx="4294967295" type="title"/>
          </p:nvPr>
        </p:nvSpPr>
        <p:spPr>
          <a:xfrm>
            <a:off x="1370012" y="301625"/>
            <a:ext cx="7313612"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a:solidFill>
                  <a:schemeClr val="dk2"/>
                </a:solidFill>
                <a:latin typeface="Century Gothic"/>
                <a:ea typeface="Century Gothic"/>
                <a:cs typeface="Century Gothic"/>
                <a:sym typeface="Century Gothic"/>
              </a:rPr>
              <a:t>Prediction Computation</a:t>
            </a:r>
          </a:p>
        </p:txBody>
      </p:sp>
      <p:sp>
        <p:nvSpPr>
          <p:cNvPr id="138" name="Shape 138"/>
          <p:cNvSpPr txBox="1"/>
          <p:nvPr>
            <p:ph idx="4294967295" type="body"/>
          </p:nvPr>
        </p:nvSpPr>
        <p:spPr>
          <a:xfrm>
            <a:off x="1524000" y="1827212"/>
            <a:ext cx="7159625" cy="2897187"/>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2"/>
              </a:buClr>
              <a:buSzPts val="1960"/>
              <a:buFont typeface="Noto Sans Symbols"/>
              <a:buChar char="○"/>
            </a:pPr>
            <a:r>
              <a:rPr lang="en-US" sz="3000">
                <a:solidFill>
                  <a:schemeClr val="dk2"/>
                </a:solidFill>
                <a:latin typeface="Arial"/>
                <a:ea typeface="Arial"/>
                <a:cs typeface="Arial"/>
                <a:sym typeface="Arial"/>
              </a:rPr>
              <a:t>Generating the prediction – look into the target users ratings and use techniques to obtain predictions.</a:t>
            </a:r>
          </a:p>
          <a:p>
            <a:pPr indent="0" lvl="0" marL="0" marR="0" rtl="0" algn="l">
              <a:lnSpc>
                <a:spcPct val="100000"/>
              </a:lnSpc>
              <a:spcBef>
                <a:spcPts val="0"/>
              </a:spcBef>
              <a:spcAft>
                <a:spcPts val="0"/>
              </a:spcAft>
              <a:buNone/>
            </a:pPr>
            <a:r>
              <a:t/>
            </a:r>
            <a:endParaRPr sz="3000">
              <a:solidFill>
                <a:schemeClr val="dk2"/>
              </a:solidFill>
              <a:latin typeface="Arial"/>
              <a:ea typeface="Arial"/>
              <a:cs typeface="Arial"/>
              <a:sym typeface="Arial"/>
            </a:endParaRPr>
          </a:p>
          <a:p>
            <a:pPr indent="-342900" lvl="0" marL="342900" marR="0" rtl="0" algn="l">
              <a:lnSpc>
                <a:spcPct val="100000"/>
              </a:lnSpc>
              <a:spcBef>
                <a:spcPts val="0"/>
              </a:spcBef>
              <a:spcAft>
                <a:spcPts val="0"/>
              </a:spcAft>
              <a:buClr>
                <a:schemeClr val="dk2"/>
              </a:buClr>
              <a:buSzPts val="1960"/>
              <a:buFont typeface="Noto Sans Symbols"/>
              <a:buChar char="○"/>
            </a:pPr>
            <a:r>
              <a:rPr lang="en-US" sz="3000">
                <a:solidFill>
                  <a:schemeClr val="dk2"/>
                </a:solidFill>
                <a:latin typeface="Arial"/>
                <a:ea typeface="Arial"/>
                <a:cs typeface="Arial"/>
                <a:sym typeface="Arial"/>
              </a:rPr>
              <a:t>Weighted Sum – how the active user rates the similar items.</a:t>
            </a:r>
          </a:p>
        </p:txBody>
      </p:sp>
      <p:pic>
        <p:nvPicPr>
          <p:cNvPr id="139" name="Shape 139"/>
          <p:cNvPicPr preferRelativeResize="0"/>
          <p:nvPr/>
        </p:nvPicPr>
        <p:blipFill>
          <a:blip r:embed="rId3">
            <a:alphaModFix/>
          </a:blip>
          <a:stretch>
            <a:fillRect/>
          </a:stretch>
        </p:blipFill>
        <p:spPr>
          <a:xfrm>
            <a:off x="1981200" y="4876799"/>
            <a:ext cx="5486400" cy="125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3" name="Shape 143"/>
        <p:cNvGrpSpPr/>
        <p:nvPr/>
      </p:nvGrpSpPr>
      <p:grpSpPr>
        <a:xfrm>
          <a:off x="0" y="0"/>
          <a:ext cx="0" cy="0"/>
          <a:chOff x="0" y="0"/>
          <a:chExt cx="0" cy="0"/>
        </a:xfrm>
      </p:grpSpPr>
      <p:sp>
        <p:nvSpPr>
          <p:cNvPr id="144" name="Shape 144"/>
          <p:cNvSpPr txBox="1"/>
          <p:nvPr>
            <p:ph idx="4294967295" type="title"/>
          </p:nvPr>
        </p:nvSpPr>
        <p:spPr>
          <a:xfrm>
            <a:off x="1370012" y="301625"/>
            <a:ext cx="7313612"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a:solidFill>
                  <a:schemeClr val="dk2"/>
                </a:solidFill>
                <a:latin typeface="Century Gothic"/>
                <a:ea typeface="Century Gothic"/>
                <a:cs typeface="Century Gothic"/>
                <a:sym typeface="Century Gothic"/>
              </a:rPr>
              <a:t>Prediction Computation –cont.</a:t>
            </a:r>
          </a:p>
        </p:txBody>
      </p:sp>
      <p:sp>
        <p:nvSpPr>
          <p:cNvPr id="145" name="Shape 145"/>
          <p:cNvSpPr txBox="1"/>
          <p:nvPr>
            <p:ph idx="4294967295" type="body"/>
          </p:nvPr>
        </p:nvSpPr>
        <p:spPr>
          <a:xfrm>
            <a:off x="1370012" y="1827212"/>
            <a:ext cx="7313612" cy="2516187"/>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2"/>
              </a:buClr>
              <a:buSzPts val="1960"/>
              <a:buFont typeface="Noto Sans Symbols"/>
              <a:buChar char="○"/>
            </a:pPr>
            <a:r>
              <a:rPr lang="en-US" sz="3000">
                <a:solidFill>
                  <a:schemeClr val="dk2"/>
                </a:solidFill>
                <a:latin typeface="Arial"/>
                <a:ea typeface="Arial"/>
                <a:cs typeface="Arial"/>
                <a:sym typeface="Arial"/>
              </a:rPr>
              <a:t>Regression – an approximation of the ratings based on a regression model instead of using directly the ratings of similar items. (Euclidean distance between rating vectors).</a:t>
            </a:r>
          </a:p>
          <a:p>
            <a:pPr indent="-342900" lvl="0" marL="342900" marR="0" rtl="0" algn="l">
              <a:lnSpc>
                <a:spcPct val="100000"/>
              </a:lnSpc>
              <a:spcBef>
                <a:spcPts val="560"/>
              </a:spcBef>
              <a:spcAft>
                <a:spcPts val="0"/>
              </a:spcAft>
              <a:buClr>
                <a:schemeClr val="dk2"/>
              </a:buClr>
              <a:buSzPts val="1960"/>
              <a:buFont typeface="Noto Sans Symbols"/>
              <a:buNone/>
            </a:pPr>
            <a:r>
              <a:t/>
            </a:r>
            <a:endParaRPr sz="3000">
              <a:solidFill>
                <a:schemeClr val="dk2"/>
              </a:solidFill>
              <a:latin typeface="Arial"/>
              <a:ea typeface="Arial"/>
              <a:cs typeface="Arial"/>
              <a:sym typeface="Arial"/>
            </a:endParaRPr>
          </a:p>
        </p:txBody>
      </p:sp>
      <p:sp>
        <p:nvSpPr>
          <p:cNvPr id="146" name="Shape 146"/>
          <p:cNvSpPr txBox="1"/>
          <p:nvPr/>
        </p:nvSpPr>
        <p:spPr>
          <a:xfrm>
            <a:off x="1447800" y="5257800"/>
            <a:ext cx="7313612" cy="1600200"/>
          </a:xfrm>
          <a:prstGeom prst="rect">
            <a:avLst/>
          </a:prstGeom>
          <a:noFill/>
          <a:ln>
            <a:noFill/>
          </a:ln>
        </p:spPr>
        <p:txBody>
          <a:bodyPr anchorCtr="0" anchor="t" bIns="45700" lIns="91425" rIns="91425" wrap="square" tIns="45700">
            <a:noAutofit/>
          </a:bodyPr>
          <a:lstStyle/>
          <a:p>
            <a:pPr indent="-520700" lvl="0" marL="342900" marR="0" rtl="0" algn="l">
              <a:lnSpc>
                <a:spcPct val="100000"/>
              </a:lnSpc>
              <a:spcBef>
                <a:spcPts val="0"/>
              </a:spcBef>
              <a:spcAft>
                <a:spcPts val="0"/>
              </a:spcAft>
              <a:buClr>
                <a:schemeClr val="dk1"/>
              </a:buClr>
              <a:buSzPts val="2800"/>
              <a:buFont typeface="Century Gothic"/>
              <a:buNone/>
            </a:pPr>
            <a:r>
              <a:rPr lang="en-US" sz="3000">
                <a:solidFill>
                  <a:schemeClr val="dk2"/>
                </a:solidFill>
              </a:rPr>
              <a:t>-	R’(N) = ratings based on regression.</a:t>
            </a:r>
          </a:p>
          <a:p>
            <a:pPr lvl="0" marR="0" rtl="0" algn="l">
              <a:lnSpc>
                <a:spcPct val="100000"/>
              </a:lnSpc>
              <a:spcBef>
                <a:spcPts val="560"/>
              </a:spcBef>
              <a:spcAft>
                <a:spcPts val="0"/>
              </a:spcAft>
              <a:buNone/>
            </a:pPr>
            <a:r>
              <a:rPr lang="en-US" sz="3000">
                <a:solidFill>
                  <a:schemeClr val="dk2"/>
                </a:solidFill>
              </a:rPr>
              <a:t>- ε: Error.</a:t>
            </a:r>
          </a:p>
          <a:p>
            <a:pPr indent="-520700" lvl="0" marL="342900" marR="0" rtl="0" algn="l">
              <a:lnSpc>
                <a:spcPct val="100000"/>
              </a:lnSpc>
              <a:spcBef>
                <a:spcPts val="560"/>
              </a:spcBef>
              <a:spcAft>
                <a:spcPts val="0"/>
              </a:spcAft>
              <a:buClr>
                <a:schemeClr val="dk1"/>
              </a:buClr>
              <a:buSzPts val="2800"/>
              <a:buFont typeface="Century Gothic"/>
              <a:buNone/>
            </a:pPr>
            <a:r>
              <a:rPr lang="en-US" sz="3000">
                <a:solidFill>
                  <a:schemeClr val="dk2"/>
                </a:solidFill>
              </a:rPr>
              <a:t>- α,β：Regression model parameters.</a:t>
            </a:r>
          </a:p>
          <a:p>
            <a:pPr indent="0" lvl="0" marL="0" marR="0" rtl="0" algn="l">
              <a:lnSpc>
                <a:spcPct val="100000"/>
              </a:lnSpc>
              <a:spcBef>
                <a:spcPts val="0"/>
              </a:spcBef>
              <a:spcAft>
                <a:spcPts val="0"/>
              </a:spcAft>
              <a:buNone/>
            </a:pPr>
            <a:r>
              <a:t/>
            </a:r>
            <a:endParaRPr sz="3000">
              <a:solidFill>
                <a:schemeClr val="dk2"/>
              </a:solidFill>
            </a:endParaRPr>
          </a:p>
        </p:txBody>
      </p:sp>
      <p:pic>
        <p:nvPicPr>
          <p:cNvPr id="147" name="Shape 147"/>
          <p:cNvPicPr preferRelativeResize="0"/>
          <p:nvPr/>
        </p:nvPicPr>
        <p:blipFill>
          <a:blip r:embed="rId3">
            <a:alphaModFix/>
          </a:blip>
          <a:stretch>
            <a:fillRect/>
          </a:stretch>
        </p:blipFill>
        <p:spPr>
          <a:xfrm>
            <a:off x="3038475" y="4191000"/>
            <a:ext cx="3524250" cy="106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1" name="Shape 151"/>
        <p:cNvGrpSpPr/>
        <p:nvPr/>
      </p:nvGrpSpPr>
      <p:grpSpPr>
        <a:xfrm>
          <a:off x="0" y="0"/>
          <a:ext cx="0" cy="0"/>
          <a:chOff x="0" y="0"/>
          <a:chExt cx="0" cy="0"/>
        </a:xfrm>
      </p:grpSpPr>
      <p:sp>
        <p:nvSpPr>
          <p:cNvPr id="152" name="Shape 152"/>
          <p:cNvSpPr txBox="1"/>
          <p:nvPr>
            <p:ph idx="4294967295" type="title"/>
          </p:nvPr>
        </p:nvSpPr>
        <p:spPr>
          <a:xfrm>
            <a:off x="1370012" y="301625"/>
            <a:ext cx="7313612"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a:solidFill>
                  <a:schemeClr val="dk2"/>
                </a:solidFill>
                <a:latin typeface="Century Gothic"/>
                <a:ea typeface="Century Gothic"/>
                <a:cs typeface="Century Gothic"/>
                <a:sym typeface="Century Gothic"/>
              </a:rPr>
              <a:t>Prediction Computation –cont.</a:t>
            </a:r>
          </a:p>
        </p:txBody>
      </p:sp>
      <p:sp>
        <p:nvSpPr>
          <p:cNvPr id="153" name="Shape 153"/>
          <p:cNvSpPr txBox="1"/>
          <p:nvPr>
            <p:ph idx="4294967295" type="body"/>
          </p:nvPr>
        </p:nvSpPr>
        <p:spPr>
          <a:xfrm>
            <a:off x="1370012" y="1827212"/>
            <a:ext cx="7313612" cy="534987"/>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2"/>
              </a:buClr>
              <a:buSzPts val="1750"/>
              <a:buFont typeface="Noto Sans Symbols"/>
              <a:buChar char="○"/>
            </a:pPr>
            <a:r>
              <a:rPr lang="en-US" sz="3000">
                <a:solidFill>
                  <a:schemeClr val="dk2"/>
                </a:solidFill>
                <a:latin typeface="Arial"/>
                <a:ea typeface="Arial"/>
                <a:cs typeface="Arial"/>
                <a:sym typeface="Arial"/>
              </a:rPr>
              <a:t>The prediction generation process -</a:t>
            </a:r>
          </a:p>
        </p:txBody>
      </p:sp>
      <p:pic>
        <p:nvPicPr>
          <p:cNvPr id="154" name="Shape 154"/>
          <p:cNvPicPr preferRelativeResize="0"/>
          <p:nvPr/>
        </p:nvPicPr>
        <p:blipFill>
          <a:blip r:embed="rId3">
            <a:alphaModFix/>
          </a:blip>
          <a:stretch>
            <a:fillRect/>
          </a:stretch>
        </p:blipFill>
        <p:spPr>
          <a:xfrm>
            <a:off x="152400" y="2514600"/>
            <a:ext cx="8839199" cy="407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lang="en-US">
                <a:latin typeface="Century Gothic"/>
                <a:ea typeface="Century Gothic"/>
                <a:cs typeface="Century Gothic"/>
                <a:sym typeface="Century Gothic"/>
              </a:rPr>
              <a:t>Overview</a:t>
            </a:r>
          </a:p>
        </p:txBody>
      </p:sp>
      <p:sp>
        <p:nvSpPr>
          <p:cNvPr id="44" name="Shape 44"/>
          <p:cNvSpPr txBox="1"/>
          <p:nvPr>
            <p:ph idx="1" type="body"/>
          </p:nvPr>
        </p:nvSpPr>
        <p:spPr>
          <a:xfrm>
            <a:off x="1370012" y="1827212"/>
            <a:ext cx="7313700" cy="4114800"/>
          </a:xfrm>
          <a:prstGeom prst="rect">
            <a:avLst/>
          </a:prstGeom>
          <a:noFill/>
          <a:ln>
            <a:noFill/>
          </a:ln>
        </p:spPr>
        <p:txBody>
          <a:bodyPr anchorCtr="0" anchor="t" bIns="45700" lIns="91425" rIns="91425" wrap="square" tIns="45700">
            <a:noAutofit/>
          </a:bodyPr>
          <a:lstStyle/>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Introduction</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Related work</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Background</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Recommender Systems</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Item-Based CF Algorithm</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Experimental work</a:t>
            </a:r>
          </a:p>
          <a:p>
            <a:pPr indent="-457200" lvl="0" marL="457200" rtl="0">
              <a:lnSpc>
                <a:spcPct val="115000"/>
              </a:lnSpc>
              <a:spcBef>
                <a:spcPts val="0"/>
              </a:spcBef>
              <a:buClr>
                <a:schemeClr val="dk2"/>
              </a:buClr>
              <a:buSzPts val="3600"/>
              <a:buFont typeface="Arial"/>
              <a:buChar char="○"/>
            </a:pPr>
            <a:r>
              <a:rPr lang="en-US" sz="3600">
                <a:solidFill>
                  <a:schemeClr val="dk2"/>
                </a:solidFill>
                <a:latin typeface="Arial"/>
                <a:ea typeface="Arial"/>
                <a:cs typeface="Arial"/>
                <a:sym typeface="Arial"/>
              </a:rPr>
              <a:t>Conclusion</a:t>
            </a:r>
          </a:p>
          <a:p>
            <a:pPr indent="0" lvl="0" marL="0" marR="0" rtl="0" algn="l">
              <a:lnSpc>
                <a:spcPct val="100000"/>
              </a:lnSpc>
              <a:spcBef>
                <a:spcPts val="580"/>
              </a:spcBef>
              <a:spcAft>
                <a:spcPts val="0"/>
              </a:spcAft>
              <a:buNone/>
            </a:pPr>
            <a:r>
              <a:t/>
            </a:r>
            <a:endParaRPr/>
          </a:p>
          <a:p>
            <a:pPr indent="-342900" lvl="0" marL="342900" marR="0" rtl="0" algn="l">
              <a:lnSpc>
                <a:spcPct val="10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8" name="Shape 158"/>
        <p:cNvGrpSpPr/>
        <p:nvPr/>
      </p:nvGrpSpPr>
      <p:grpSpPr>
        <a:xfrm>
          <a:off x="0" y="0"/>
          <a:ext cx="0" cy="0"/>
          <a:chOff x="0" y="0"/>
          <a:chExt cx="0" cy="0"/>
        </a:xfrm>
      </p:grpSpPr>
      <p:sp>
        <p:nvSpPr>
          <p:cNvPr id="159" name="Shape 159"/>
          <p:cNvSpPr txBox="1"/>
          <p:nvPr>
            <p:ph idx="4294967295" type="title"/>
          </p:nvPr>
        </p:nvSpPr>
        <p:spPr>
          <a:xfrm>
            <a:off x="1370012" y="301625"/>
            <a:ext cx="7313612"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a:solidFill>
                  <a:schemeClr val="dk2"/>
                </a:solidFill>
                <a:latin typeface="Century Gothic"/>
                <a:ea typeface="Century Gothic"/>
                <a:cs typeface="Century Gothic"/>
                <a:sym typeface="Century Gothic"/>
              </a:rPr>
              <a:t>Performance Implications -</a:t>
            </a:r>
          </a:p>
        </p:txBody>
      </p:sp>
      <p:sp>
        <p:nvSpPr>
          <p:cNvPr id="160" name="Shape 160"/>
          <p:cNvSpPr txBox="1"/>
          <p:nvPr>
            <p:ph idx="4294967295" type="body"/>
          </p:nvPr>
        </p:nvSpPr>
        <p:spPr>
          <a:xfrm>
            <a:off x="1447800" y="1524000"/>
            <a:ext cx="7313612" cy="1754187"/>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2"/>
              </a:buClr>
              <a:buSzPts val="1960"/>
              <a:buFont typeface="Noto Sans Symbols"/>
              <a:buChar char="○"/>
            </a:pPr>
            <a:r>
              <a:rPr lang="en-US" sz="3000">
                <a:solidFill>
                  <a:schemeClr val="dk2"/>
                </a:solidFill>
                <a:latin typeface="Arial"/>
                <a:ea typeface="Arial"/>
                <a:cs typeface="Arial"/>
                <a:sym typeface="Arial"/>
              </a:rPr>
              <a:t>Bottleneck - Similarity computation.</a:t>
            </a:r>
          </a:p>
          <a:p>
            <a:pPr indent="-342900" lvl="0" marL="342900" marR="0" rtl="0" algn="l">
              <a:lnSpc>
                <a:spcPct val="100000"/>
              </a:lnSpc>
              <a:spcBef>
                <a:spcPts val="560"/>
              </a:spcBef>
              <a:spcAft>
                <a:spcPts val="0"/>
              </a:spcAft>
              <a:buClr>
                <a:schemeClr val="dk2"/>
              </a:buClr>
              <a:buSzPts val="1960"/>
              <a:buFont typeface="Noto Sans Symbols"/>
              <a:buChar char="○"/>
            </a:pPr>
            <a:r>
              <a:rPr lang="en-US" sz="3000">
                <a:solidFill>
                  <a:schemeClr val="dk2"/>
                </a:solidFill>
                <a:latin typeface="Arial"/>
                <a:ea typeface="Arial"/>
                <a:cs typeface="Arial"/>
                <a:sym typeface="Arial"/>
              </a:rPr>
              <a:t>Time complexity -          , highly time consuming with millions of users and items in the database.</a:t>
            </a:r>
          </a:p>
        </p:txBody>
      </p:sp>
      <p:sp>
        <p:nvSpPr>
          <p:cNvPr id="161" name="Shape 161"/>
          <p:cNvSpPr txBox="1"/>
          <p:nvPr/>
        </p:nvSpPr>
        <p:spPr>
          <a:xfrm>
            <a:off x="1143000" y="3810000"/>
            <a:ext cx="7313612" cy="2590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62" name="Shape 162"/>
          <p:cNvPicPr preferRelativeResize="0"/>
          <p:nvPr>
            <p:ph idx="4294967295" type="body"/>
          </p:nvPr>
        </p:nvPicPr>
        <p:blipFill rotWithShape="1">
          <a:blip r:embed="rId3">
            <a:alphaModFix/>
          </a:blip>
          <a:srcRect b="0" l="0" r="0" t="0"/>
          <a:stretch/>
        </p:blipFill>
        <p:spPr>
          <a:xfrm>
            <a:off x="4953000" y="2057400"/>
            <a:ext cx="887412" cy="485775"/>
          </a:xfrm>
          <a:prstGeom prst="rect">
            <a:avLst/>
          </a:prstGeom>
          <a:noFill/>
          <a:ln>
            <a:noFill/>
          </a:ln>
        </p:spPr>
      </p:pic>
      <p:sp>
        <p:nvSpPr>
          <p:cNvPr id="163" name="Shape 163"/>
          <p:cNvSpPr txBox="1"/>
          <p:nvPr/>
        </p:nvSpPr>
        <p:spPr>
          <a:xfrm>
            <a:off x="1371600" y="3505200"/>
            <a:ext cx="7313612" cy="3048000"/>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2"/>
              </a:buClr>
              <a:buSzPts val="1960"/>
              <a:buFont typeface="Noto Sans Symbols"/>
              <a:buChar char="○"/>
            </a:pPr>
            <a:r>
              <a:rPr lang="en-US" sz="3000">
                <a:solidFill>
                  <a:schemeClr val="dk2"/>
                </a:solidFill>
              </a:rPr>
              <a:t>Isolate the neighborhood generation and prediction steps.</a:t>
            </a:r>
          </a:p>
          <a:p>
            <a:pPr indent="-342900" lvl="0" marL="342900" marR="0" rtl="0" algn="l">
              <a:lnSpc>
                <a:spcPct val="100000"/>
              </a:lnSpc>
              <a:spcBef>
                <a:spcPts val="560"/>
              </a:spcBef>
              <a:spcAft>
                <a:spcPts val="0"/>
              </a:spcAft>
              <a:buClr>
                <a:schemeClr val="dk2"/>
              </a:buClr>
              <a:buSzPts val="1960"/>
              <a:buFont typeface="Noto Sans Symbols"/>
              <a:buChar char="○"/>
            </a:pPr>
            <a:r>
              <a:rPr lang="en-US" sz="3000">
                <a:solidFill>
                  <a:schemeClr val="dk2"/>
                </a:solidFill>
              </a:rPr>
              <a:t>“off-line component” / “model” – similarity computation, done earlier &amp; stored in memory.</a:t>
            </a:r>
          </a:p>
          <a:p>
            <a:pPr indent="-342900" lvl="0" marL="342900" marR="0" rtl="0" algn="l">
              <a:lnSpc>
                <a:spcPct val="100000"/>
              </a:lnSpc>
              <a:spcBef>
                <a:spcPts val="560"/>
              </a:spcBef>
              <a:spcAft>
                <a:spcPts val="0"/>
              </a:spcAft>
              <a:buClr>
                <a:schemeClr val="dk2"/>
              </a:buClr>
              <a:buSzPts val="1960"/>
              <a:buFont typeface="Noto Sans Symbols"/>
              <a:buChar char="○"/>
            </a:pPr>
            <a:r>
              <a:rPr lang="en-US" sz="3000">
                <a:solidFill>
                  <a:schemeClr val="dk2"/>
                </a:solidFill>
              </a:rPr>
              <a:t>“on-line component” – prediction generation process.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7" name="Shape 167"/>
        <p:cNvGrpSpPr/>
        <p:nvPr/>
      </p:nvGrpSpPr>
      <p:grpSpPr>
        <a:xfrm>
          <a:off x="0" y="0"/>
          <a:ext cx="0" cy="0"/>
          <a:chOff x="0" y="0"/>
          <a:chExt cx="0" cy="0"/>
        </a:xfrm>
      </p:grpSpPr>
      <p:sp>
        <p:nvSpPr>
          <p:cNvPr id="168" name="Shape 168"/>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Performance Implications -</a:t>
            </a:r>
          </a:p>
        </p:txBody>
      </p:sp>
      <p:sp>
        <p:nvSpPr>
          <p:cNvPr id="169" name="Shape 169"/>
          <p:cNvSpPr txBox="1"/>
          <p:nvPr>
            <p:ph idx="1" type="body"/>
          </p:nvPr>
        </p:nvSpPr>
        <p:spPr>
          <a:xfrm>
            <a:off x="1370012" y="1827212"/>
            <a:ext cx="7313612" cy="5030787"/>
          </a:xfrm>
          <a:prstGeom prst="rect">
            <a:avLst/>
          </a:prstGeom>
          <a:noFill/>
          <a:ln>
            <a:noFill/>
          </a:ln>
        </p:spPr>
        <p:txBody>
          <a:bodyPr anchorCtr="0" anchor="t" bIns="45700" lIns="91425" rIns="91425" wrap="square" tIns="45700">
            <a:noAutofit/>
          </a:bodyPr>
          <a:lstStyle/>
          <a:p>
            <a:pPr indent="-419100" lvl="0" marL="457200" rtl="0">
              <a:lnSpc>
                <a:spcPct val="115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User-based CF – </a:t>
            </a:r>
          </a:p>
          <a:p>
            <a:pPr indent="-419100" lvl="1" marL="914400" rtl="0">
              <a:lnSpc>
                <a:spcPct val="115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similarity between users is dynamic</a:t>
            </a:r>
          </a:p>
          <a:p>
            <a:pPr indent="-419100" lvl="0" marL="457200" rtl="0">
              <a:lnSpc>
                <a:spcPct val="115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Item-based CF – </a:t>
            </a:r>
          </a:p>
          <a:p>
            <a:pPr indent="-419100" lvl="1" marL="914400" rtl="0">
              <a:lnSpc>
                <a:spcPct val="115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similarity between items is static.</a:t>
            </a:r>
          </a:p>
          <a:p>
            <a:pPr indent="-419100" lvl="1" marL="914400" rtl="0">
              <a:lnSpc>
                <a:spcPct val="115000"/>
              </a:lnSpc>
              <a:spcBef>
                <a:spcPts val="0"/>
              </a:spcBef>
              <a:buClr>
                <a:schemeClr val="dk2"/>
              </a:buClr>
              <a:buSzPts val="3000"/>
              <a:buFont typeface="Arial"/>
              <a:buChar char="●"/>
            </a:pPr>
            <a:r>
              <a:rPr lang="en-US" sz="3000">
                <a:solidFill>
                  <a:schemeClr val="dk2"/>
                </a:solidFill>
                <a:latin typeface="Arial"/>
                <a:ea typeface="Arial"/>
                <a:cs typeface="Arial"/>
                <a:sym typeface="Arial"/>
              </a:rPr>
              <a:t>prediction process involves only a table lookup for the similarity values &amp; computation of the weighted sum</a:t>
            </a:r>
          </a:p>
          <a:p>
            <a:pPr indent="-467360" lvl="0" marL="342900" marR="0" rtl="0" algn="l">
              <a:lnSpc>
                <a:spcPct val="90000"/>
              </a:lnSpc>
              <a:spcBef>
                <a:spcPts val="560"/>
              </a:spcBef>
              <a:spcAft>
                <a:spcPts val="0"/>
              </a:spcAft>
              <a:buClr>
                <a:schemeClr val="dk2"/>
              </a:buClr>
              <a:buSzPts val="1960"/>
              <a:buFont typeface="Noto Sans Symbols"/>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Experiments : The Data Set </a:t>
            </a:r>
          </a:p>
        </p:txBody>
      </p:sp>
      <p:sp>
        <p:nvSpPr>
          <p:cNvPr id="175" name="Shape 175"/>
          <p:cNvSpPr txBox="1"/>
          <p:nvPr>
            <p:ph idx="1" type="body"/>
          </p:nvPr>
        </p:nvSpPr>
        <p:spPr>
          <a:xfrm>
            <a:off x="1369999" y="1827200"/>
            <a:ext cx="7773900" cy="5030700"/>
          </a:xfrm>
          <a:prstGeom prst="rect">
            <a:avLst/>
          </a:prstGeom>
          <a:noFill/>
          <a:ln>
            <a:noFill/>
          </a:ln>
        </p:spPr>
        <p:txBody>
          <a:bodyPr anchorCtr="0" anchor="t" bIns="45700" lIns="91425" rIns="91425" wrap="square" tIns="45700">
            <a:noAutofit/>
          </a:bodyPr>
          <a:lstStyle/>
          <a:p>
            <a:pPr indent="-419100" lvl="0" marL="457200" marR="0" rtl="0" algn="l">
              <a:lnSpc>
                <a:spcPct val="100000"/>
              </a:lnSpc>
              <a:spcBef>
                <a:spcPts val="580"/>
              </a:spcBef>
              <a:spcAft>
                <a:spcPts val="0"/>
              </a:spcAft>
              <a:buClr>
                <a:schemeClr val="dk2"/>
              </a:buClr>
              <a:buSzPts val="3000"/>
              <a:buFont typeface="Arial"/>
              <a:buChar char="○"/>
            </a:pPr>
            <a:r>
              <a:rPr lang="en-US" sz="3000">
                <a:solidFill>
                  <a:schemeClr val="dk2"/>
                </a:solidFill>
                <a:latin typeface="Arial"/>
                <a:ea typeface="Arial"/>
                <a:cs typeface="Arial"/>
                <a:sym typeface="Arial"/>
              </a:rPr>
              <a:t>MovieLens – a web-based movies recommender system with 43,000 users &amp; over 3500 movies</a:t>
            </a:r>
          </a:p>
          <a:p>
            <a:pPr indent="-419100" lvl="0" marL="457200" marR="0" rtl="0" algn="l">
              <a:lnSpc>
                <a:spcPct val="100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100,000 ratings from the DB</a:t>
            </a:r>
          </a:p>
          <a:p>
            <a:pPr indent="-419100" lvl="0" marL="457200" marR="0" rtl="0" algn="l">
              <a:lnSpc>
                <a:spcPct val="100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80% of the data - training set</a:t>
            </a:r>
          </a:p>
          <a:p>
            <a:pPr indent="-419100" lvl="0" marL="457200" marR="0" rtl="0" algn="l">
              <a:lnSpc>
                <a:spcPct val="100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20% 0f the data - test set</a:t>
            </a:r>
          </a:p>
          <a:p>
            <a:pPr indent="-419100" lvl="0" marL="457200" marR="0" rtl="0" algn="l">
              <a:lnSpc>
                <a:spcPct val="100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Data is in the form of user-item matrix</a:t>
            </a:r>
          </a:p>
          <a:p>
            <a:pPr indent="-419100" lvl="0" marL="457200" marR="0" rtl="0" algn="l">
              <a:lnSpc>
                <a:spcPct val="100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Sparsity level of the data set – </a:t>
            </a:r>
          </a:p>
          <a:p>
            <a:pPr indent="-419100" lvl="1" marL="914400" marR="0" rtl="0" algn="l">
              <a:lnSpc>
                <a:spcPct val="100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1- (nonzero entries/total entries) =&gt; 0.9369 for the movie data set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9" name="Shape 179"/>
        <p:cNvGrpSpPr/>
        <p:nvPr/>
      </p:nvGrpSpPr>
      <p:grpSpPr>
        <a:xfrm>
          <a:off x="0" y="0"/>
          <a:ext cx="0" cy="0"/>
          <a:chOff x="0" y="0"/>
          <a:chExt cx="0" cy="0"/>
        </a:xfrm>
      </p:grpSpPr>
      <p:sp>
        <p:nvSpPr>
          <p:cNvPr id="180" name="Shape 180"/>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Evaluation Metrics - </a:t>
            </a:r>
          </a:p>
        </p:txBody>
      </p:sp>
      <p:sp>
        <p:nvSpPr>
          <p:cNvPr id="181" name="Shape 181"/>
          <p:cNvSpPr txBox="1"/>
          <p:nvPr>
            <p:ph idx="1" type="body"/>
          </p:nvPr>
        </p:nvSpPr>
        <p:spPr>
          <a:xfrm>
            <a:off x="1370012" y="1827212"/>
            <a:ext cx="7313612" cy="5030787"/>
          </a:xfrm>
          <a:prstGeom prst="rect">
            <a:avLst/>
          </a:prstGeom>
          <a:noFill/>
          <a:ln>
            <a:noFill/>
          </a:ln>
        </p:spPr>
        <p:txBody>
          <a:bodyPr anchorCtr="0" anchor="t" bIns="45700" lIns="91425" rIns="91425" wrap="square" tIns="45700">
            <a:noAutofit/>
          </a:bodyPr>
          <a:lstStyle/>
          <a:p>
            <a:pPr indent="-447040" lvl="0" marL="342900" rtl="0">
              <a:lnSpc>
                <a:spcPct val="115000"/>
              </a:lnSpc>
              <a:spcBef>
                <a:spcPts val="0"/>
              </a:spcBef>
              <a:buClr>
                <a:schemeClr val="dk2"/>
              </a:buClr>
              <a:buSzPts val="3600"/>
              <a:buFont typeface="Arial"/>
              <a:buChar char="○"/>
            </a:pPr>
            <a:r>
              <a:rPr lang="en-US" sz="3600">
                <a:solidFill>
                  <a:schemeClr val="dk2"/>
                </a:solidFill>
                <a:latin typeface="Arial"/>
                <a:ea typeface="Arial"/>
                <a:cs typeface="Arial"/>
                <a:sym typeface="Arial"/>
              </a:rPr>
              <a:t>Statistical accuracy metrics</a:t>
            </a:r>
          </a:p>
          <a:p>
            <a:pPr indent="0" lvl="0" marL="0" rtl="0">
              <a:lnSpc>
                <a:spcPct val="115000"/>
              </a:lnSpc>
              <a:spcBef>
                <a:spcPts val="0"/>
              </a:spcBef>
              <a:buNone/>
            </a:pPr>
            <a:r>
              <a:t/>
            </a:r>
            <a:endParaRPr sz="3600">
              <a:solidFill>
                <a:schemeClr val="dk2"/>
              </a:solidFill>
              <a:latin typeface="Arial"/>
              <a:ea typeface="Arial"/>
              <a:cs typeface="Arial"/>
              <a:sym typeface="Arial"/>
            </a:endParaRPr>
          </a:p>
          <a:p>
            <a:pPr indent="-447040" lvl="0" marL="342900" rtl="0">
              <a:lnSpc>
                <a:spcPct val="115000"/>
              </a:lnSpc>
              <a:spcBef>
                <a:spcPts val="0"/>
              </a:spcBef>
              <a:buClr>
                <a:schemeClr val="dk2"/>
              </a:buClr>
              <a:buSzPts val="3600"/>
              <a:buFont typeface="Arial"/>
              <a:buChar char="○"/>
            </a:pPr>
            <a:r>
              <a:rPr lang="en-US" sz="3600">
                <a:solidFill>
                  <a:schemeClr val="dk2"/>
                </a:solidFill>
                <a:latin typeface="Arial"/>
                <a:ea typeface="Arial"/>
                <a:cs typeface="Arial"/>
                <a:sym typeface="Arial"/>
              </a:rPr>
              <a:t>Decision support accuracy metrics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5" name="Shape 185"/>
        <p:cNvGrpSpPr/>
        <p:nvPr/>
      </p:nvGrpSpPr>
      <p:grpSpPr>
        <a:xfrm>
          <a:off x="0" y="0"/>
          <a:ext cx="0" cy="0"/>
          <a:chOff x="0" y="0"/>
          <a:chExt cx="0" cy="0"/>
        </a:xfrm>
      </p:grpSpPr>
      <p:sp>
        <p:nvSpPr>
          <p:cNvPr id="186" name="Shape 186"/>
          <p:cNvSpPr txBox="1"/>
          <p:nvPr>
            <p:ph idx="4294967295" type="title"/>
          </p:nvPr>
        </p:nvSpPr>
        <p:spPr>
          <a:xfrm>
            <a:off x="1370012" y="301625"/>
            <a:ext cx="7313612"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a:solidFill>
                  <a:schemeClr val="dk2"/>
                </a:solidFill>
                <a:latin typeface="Century Gothic"/>
                <a:ea typeface="Century Gothic"/>
                <a:cs typeface="Century Gothic"/>
                <a:sym typeface="Century Gothic"/>
              </a:rPr>
              <a:t>Evaluation Metrics – cont.</a:t>
            </a:r>
          </a:p>
        </p:txBody>
      </p:sp>
      <p:sp>
        <p:nvSpPr>
          <p:cNvPr id="187" name="Shape 187"/>
          <p:cNvSpPr txBox="1"/>
          <p:nvPr>
            <p:ph idx="4294967295" type="body"/>
          </p:nvPr>
        </p:nvSpPr>
        <p:spPr>
          <a:xfrm>
            <a:off x="1370012" y="1827212"/>
            <a:ext cx="7313612" cy="2058987"/>
          </a:xfrm>
          <a:prstGeom prst="rect">
            <a:avLst/>
          </a:prstGeom>
          <a:noFill/>
          <a:ln>
            <a:noFill/>
          </a:ln>
        </p:spPr>
        <p:txBody>
          <a:bodyPr anchorCtr="0" anchor="t" bIns="45700" lIns="91425" rIns="91425" wrap="square" tIns="45700">
            <a:noAutofit/>
          </a:bodyPr>
          <a:lstStyle/>
          <a:p>
            <a:pPr indent="-342900" lvl="0" marL="342900" marR="0" rtl="0" algn="l">
              <a:lnSpc>
                <a:spcPct val="80000"/>
              </a:lnSpc>
              <a:spcBef>
                <a:spcPts val="0"/>
              </a:spcBef>
              <a:spcAft>
                <a:spcPts val="0"/>
              </a:spcAft>
              <a:buClr>
                <a:schemeClr val="dk2"/>
              </a:buClr>
              <a:buSzPts val="1960"/>
              <a:buFont typeface="Noto Sans Symbols"/>
              <a:buChar char="○"/>
            </a:pPr>
            <a:r>
              <a:rPr lang="en-US" sz="3000">
                <a:solidFill>
                  <a:schemeClr val="dk2"/>
                </a:solidFill>
                <a:latin typeface="Arial"/>
                <a:ea typeface="Arial"/>
                <a:cs typeface="Arial"/>
                <a:sym typeface="Arial"/>
              </a:rPr>
              <a:t>MAE – Mean Absolute Error : deviation of recommendations from their true user-specified values.  </a:t>
            </a:r>
          </a:p>
          <a:p>
            <a:pPr indent="-467360" lvl="0" marL="342900" marR="0" rtl="0" algn="l">
              <a:lnSpc>
                <a:spcPct val="80000"/>
              </a:lnSpc>
              <a:spcBef>
                <a:spcPts val="560"/>
              </a:spcBef>
              <a:spcAft>
                <a:spcPts val="0"/>
              </a:spcAft>
              <a:buClr>
                <a:schemeClr val="dk2"/>
              </a:buClr>
              <a:buSzPts val="1960"/>
              <a:buFont typeface="Noto Sans Symbols"/>
              <a:buNone/>
            </a:pPr>
            <a:r>
              <a:t/>
            </a:r>
            <a:endParaRPr sz="3000">
              <a:solidFill>
                <a:schemeClr val="dk2"/>
              </a:solidFill>
              <a:latin typeface="Arial"/>
              <a:ea typeface="Arial"/>
              <a:cs typeface="Arial"/>
              <a:sym typeface="Arial"/>
            </a:endParaRPr>
          </a:p>
          <a:p>
            <a:pPr indent="-467360" lvl="0" marL="342900" marR="0" rtl="0" algn="l">
              <a:lnSpc>
                <a:spcPct val="80000"/>
              </a:lnSpc>
              <a:spcBef>
                <a:spcPts val="560"/>
              </a:spcBef>
              <a:spcAft>
                <a:spcPts val="0"/>
              </a:spcAft>
              <a:buClr>
                <a:schemeClr val="dk2"/>
              </a:buClr>
              <a:buSzPts val="1960"/>
              <a:buFont typeface="Noto Sans Symbols"/>
              <a:buNone/>
            </a:pPr>
            <a:r>
              <a:t/>
            </a:r>
            <a:endParaRPr sz="3000">
              <a:solidFill>
                <a:schemeClr val="dk2"/>
              </a:solidFill>
              <a:latin typeface="Arial"/>
              <a:ea typeface="Arial"/>
              <a:cs typeface="Arial"/>
              <a:sym typeface="Arial"/>
            </a:endParaRPr>
          </a:p>
          <a:p>
            <a:pPr indent="-467360" lvl="0" marL="342900" marR="0" rtl="0" algn="l">
              <a:lnSpc>
                <a:spcPct val="80000"/>
              </a:lnSpc>
              <a:spcBef>
                <a:spcPts val="560"/>
              </a:spcBef>
              <a:spcAft>
                <a:spcPts val="0"/>
              </a:spcAft>
              <a:buClr>
                <a:schemeClr val="dk2"/>
              </a:buClr>
              <a:buSzPts val="1960"/>
              <a:buFont typeface="Noto Sans Symbols"/>
              <a:buNone/>
            </a:pPr>
            <a:r>
              <a:rPr lang="en-US" sz="3000">
                <a:solidFill>
                  <a:schemeClr val="dk2"/>
                </a:solidFill>
                <a:latin typeface="Arial"/>
                <a:ea typeface="Arial"/>
                <a:cs typeface="Arial"/>
                <a:sym typeface="Arial"/>
              </a:rPr>
              <a:t>	</a:t>
            </a:r>
          </a:p>
        </p:txBody>
      </p:sp>
      <p:pic>
        <p:nvPicPr>
          <p:cNvPr id="188" name="Shape 188"/>
          <p:cNvPicPr preferRelativeResize="0"/>
          <p:nvPr>
            <p:ph idx="4294967295" type="body"/>
          </p:nvPr>
        </p:nvPicPr>
        <p:blipFill rotWithShape="1">
          <a:blip r:embed="rId3">
            <a:alphaModFix/>
          </a:blip>
          <a:srcRect b="0" l="0" r="0" t="0"/>
          <a:stretch/>
        </p:blipFill>
        <p:spPr>
          <a:xfrm>
            <a:off x="1843075" y="3354600"/>
            <a:ext cx="2819400" cy="914400"/>
          </a:xfrm>
          <a:prstGeom prst="rect">
            <a:avLst/>
          </a:prstGeom>
          <a:noFill/>
          <a:ln>
            <a:noFill/>
          </a:ln>
        </p:spPr>
      </p:pic>
      <p:sp>
        <p:nvSpPr>
          <p:cNvPr id="189" name="Shape 189"/>
          <p:cNvSpPr txBox="1"/>
          <p:nvPr/>
        </p:nvSpPr>
        <p:spPr>
          <a:xfrm>
            <a:off x="1447800" y="3810000"/>
            <a:ext cx="7313612" cy="2895600"/>
          </a:xfrm>
          <a:prstGeom prst="rect">
            <a:avLst/>
          </a:prstGeom>
          <a:noFill/>
          <a:ln>
            <a:noFill/>
          </a:ln>
        </p:spPr>
        <p:txBody>
          <a:bodyPr anchorCtr="0" anchor="t" bIns="45700" lIns="91425" rIns="91425" wrap="square" tIns="45700">
            <a:noAutofit/>
          </a:bodyPr>
          <a:lstStyle/>
          <a:p>
            <a:pPr indent="-520700" lvl="0" marL="342900" marR="0" rtl="0" algn="l">
              <a:lnSpc>
                <a:spcPct val="100000"/>
              </a:lnSpc>
              <a:spcBef>
                <a:spcPts val="0"/>
              </a:spcBef>
              <a:spcAft>
                <a:spcPts val="0"/>
              </a:spcAft>
              <a:buClr>
                <a:schemeClr val="dk1"/>
              </a:buClr>
              <a:buSzPts val="2800"/>
              <a:buFont typeface="Century Gothic"/>
              <a:buNone/>
            </a:pPr>
            <a:r>
              <a:t/>
            </a:r>
            <a:endParaRPr sz="3000">
              <a:solidFill>
                <a:schemeClr val="dk2"/>
              </a:solidFill>
            </a:endParaRPr>
          </a:p>
          <a:p>
            <a:pPr indent="-520700" lvl="0" marL="342900" marR="0" rtl="0" algn="l">
              <a:lnSpc>
                <a:spcPct val="100000"/>
              </a:lnSpc>
              <a:spcBef>
                <a:spcPts val="560"/>
              </a:spcBef>
              <a:spcAft>
                <a:spcPts val="0"/>
              </a:spcAft>
              <a:buClr>
                <a:schemeClr val="dk1"/>
              </a:buClr>
              <a:buSzPts val="2800"/>
              <a:buFont typeface="Arial"/>
              <a:buNone/>
            </a:pPr>
            <a:r>
              <a:t/>
            </a:r>
            <a:endParaRPr sz="3000">
              <a:solidFill>
                <a:schemeClr val="dk2"/>
              </a:solidFill>
            </a:endParaRPr>
          </a:p>
          <a:p>
            <a:pPr indent="-520700" lvl="0" marL="342900" marR="0" rtl="0" algn="l">
              <a:lnSpc>
                <a:spcPct val="100000"/>
              </a:lnSpc>
              <a:spcBef>
                <a:spcPts val="560"/>
              </a:spcBef>
              <a:spcAft>
                <a:spcPts val="0"/>
              </a:spcAft>
              <a:buClr>
                <a:schemeClr val="dk1"/>
              </a:buClr>
              <a:buSzPts val="2800"/>
              <a:buFont typeface="Century Gothic"/>
              <a:buNone/>
            </a:pPr>
            <a:r>
              <a:rPr lang="en-US" sz="3000">
                <a:solidFill>
                  <a:schemeClr val="dk2"/>
                </a:solidFill>
              </a:rPr>
              <a:t>	MAE is the most commonly used and is the easiest to interpret.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3" name="Shape 193"/>
        <p:cNvGrpSpPr/>
        <p:nvPr/>
      </p:nvGrpSpPr>
      <p:grpSpPr>
        <a:xfrm>
          <a:off x="0" y="0"/>
          <a:ext cx="0" cy="0"/>
          <a:chOff x="0" y="0"/>
          <a:chExt cx="0" cy="0"/>
        </a:xfrm>
      </p:grpSpPr>
      <p:sp>
        <p:nvSpPr>
          <p:cNvPr id="194" name="Shape 194"/>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Experimental Procedure - </a:t>
            </a:r>
          </a:p>
        </p:txBody>
      </p:sp>
      <p:sp>
        <p:nvSpPr>
          <p:cNvPr id="195" name="Shape 195"/>
          <p:cNvSpPr txBox="1"/>
          <p:nvPr>
            <p:ph idx="1" type="body"/>
          </p:nvPr>
        </p:nvSpPr>
        <p:spPr>
          <a:xfrm>
            <a:off x="762000" y="1676400"/>
            <a:ext cx="8382000" cy="5181600"/>
          </a:xfrm>
          <a:prstGeom prst="rect">
            <a:avLst/>
          </a:prstGeom>
          <a:noFill/>
          <a:ln>
            <a:noFill/>
          </a:ln>
        </p:spPr>
        <p:txBody>
          <a:bodyPr anchorCtr="0" anchor="t" bIns="45700" lIns="91425" rIns="91425" wrap="square" tIns="45700">
            <a:noAutofit/>
          </a:bodyPr>
          <a:lstStyle/>
          <a:p>
            <a:pPr indent="-419100" lvl="0" marL="457200" rtl="0">
              <a:lnSpc>
                <a:spcPct val="115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Experimental steps </a:t>
            </a:r>
          </a:p>
          <a:p>
            <a:pPr indent="-419100" lvl="0" marL="457200" rtl="0">
              <a:lnSpc>
                <a:spcPct val="115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Assessment of quality of recommendations</a:t>
            </a:r>
          </a:p>
          <a:p>
            <a:pPr indent="-419100" lvl="0" marL="457200" rtl="0">
              <a:lnSpc>
                <a:spcPct val="115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Using only the training data &amp; further subdivision of it into a train and test portion.</a:t>
            </a:r>
          </a:p>
          <a:p>
            <a:pPr indent="-419100" lvl="0" marL="457200" rtl="0">
              <a:lnSpc>
                <a:spcPct val="115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10-fold cross validation - randomly choosing different train &amp; test sets</a:t>
            </a:r>
          </a:p>
          <a:p>
            <a:pPr indent="-419100" lvl="0" marL="457200" rtl="0">
              <a:lnSpc>
                <a:spcPct val="115000"/>
              </a:lnSpc>
              <a:spcBef>
                <a:spcPts val="0"/>
              </a:spcBef>
              <a:spcAft>
                <a:spcPts val="0"/>
              </a:spcAft>
              <a:buSzPts val="3000"/>
              <a:buFont typeface="Arial"/>
              <a:buChar char="○"/>
            </a:pPr>
            <a:r>
              <a:rPr lang="en-US" sz="3000">
                <a:solidFill>
                  <a:schemeClr val="dk2"/>
                </a:solidFill>
                <a:latin typeface="Arial"/>
                <a:ea typeface="Arial"/>
                <a:cs typeface="Arial"/>
                <a:sym typeface="Arial"/>
              </a:rPr>
              <a:t>Comparison to user-based systems</a:t>
            </a:r>
          </a:p>
          <a:p>
            <a:pPr indent="-419100" lvl="0" marL="457200" rtl="0">
              <a:lnSpc>
                <a:spcPct val="115000"/>
              </a:lnSpc>
              <a:spcBef>
                <a:spcPts val="0"/>
              </a:spcBef>
              <a:buSzPts val="3000"/>
              <a:buFont typeface="Arial"/>
              <a:buChar char="○"/>
            </a:pPr>
            <a:r>
              <a:rPr lang="en-US" sz="3000">
                <a:solidFill>
                  <a:schemeClr val="dk2"/>
                </a:solidFill>
                <a:latin typeface="Arial"/>
                <a:ea typeface="Arial"/>
                <a:cs typeface="Arial"/>
                <a:sym typeface="Arial"/>
              </a:rPr>
              <a:t>Experimental Platform</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9" name="Shape 199"/>
        <p:cNvGrpSpPr/>
        <p:nvPr/>
      </p:nvGrpSpPr>
      <p:grpSpPr>
        <a:xfrm>
          <a:off x="0" y="0"/>
          <a:ext cx="0" cy="0"/>
          <a:chOff x="0" y="0"/>
          <a:chExt cx="0" cy="0"/>
        </a:xfrm>
      </p:grpSpPr>
      <p:sp>
        <p:nvSpPr>
          <p:cNvPr id="200" name="Shape 200"/>
          <p:cNvSpPr txBox="1"/>
          <p:nvPr>
            <p:ph idx="4294967295" type="title"/>
          </p:nvPr>
        </p:nvSpPr>
        <p:spPr>
          <a:xfrm>
            <a:off x="1370012" y="301625"/>
            <a:ext cx="7313700" cy="1143000"/>
          </a:xfrm>
          <a:prstGeom prst="rect">
            <a:avLst/>
          </a:prstGeom>
          <a:noFill/>
          <a:ln>
            <a:noFill/>
          </a:ln>
        </p:spPr>
        <p:txBody>
          <a:bodyPr anchorCtr="0" anchor="b" bIns="45700" lIns="91425" rIns="91425" wrap="square" tIns="45700">
            <a:noAutofit/>
          </a:bodyPr>
          <a:lstStyle/>
          <a:p>
            <a:pPr lvl="0" rtl="0">
              <a:spcBef>
                <a:spcPts val="0"/>
              </a:spcBef>
              <a:buClr>
                <a:schemeClr val="dk2"/>
              </a:buClr>
              <a:buSzPts val="3600"/>
              <a:buFont typeface="Century Gothic"/>
              <a:buNone/>
            </a:pPr>
            <a:r>
              <a:rPr b="1" lang="en-US">
                <a:latin typeface="Century Gothic"/>
                <a:ea typeface="Century Gothic"/>
                <a:cs typeface="Century Gothic"/>
                <a:sym typeface="Century Gothic"/>
              </a:rPr>
              <a:t>Experimental Results</a:t>
            </a:r>
          </a:p>
        </p:txBody>
      </p:sp>
      <p:sp>
        <p:nvSpPr>
          <p:cNvPr id="201" name="Shape 201"/>
          <p:cNvSpPr txBox="1"/>
          <p:nvPr>
            <p:ph idx="4294967295" type="body"/>
          </p:nvPr>
        </p:nvSpPr>
        <p:spPr>
          <a:xfrm>
            <a:off x="1370012" y="1537687"/>
            <a:ext cx="7313700" cy="1068300"/>
          </a:xfrm>
          <a:prstGeom prst="rect">
            <a:avLst/>
          </a:prstGeom>
          <a:noFill/>
          <a:ln>
            <a:noFill/>
          </a:ln>
        </p:spPr>
        <p:txBody>
          <a:bodyPr anchorCtr="0" anchor="t" bIns="45700" lIns="91425" rIns="91425" wrap="square" tIns="45700">
            <a:noAutofit/>
          </a:bodyPr>
          <a:lstStyle/>
          <a:p>
            <a:pPr indent="-406400" lvl="0" marL="457200" marR="0" rtl="0" algn="l">
              <a:lnSpc>
                <a:spcPct val="100000"/>
              </a:lnSpc>
              <a:spcBef>
                <a:spcPts val="0"/>
              </a:spcBef>
              <a:spcAft>
                <a:spcPts val="0"/>
              </a:spcAft>
              <a:buSzPts val="2800"/>
              <a:buFont typeface="Century Gothic"/>
              <a:buChar char="○"/>
            </a:pPr>
            <a:r>
              <a:rPr lang="en-US">
                <a:solidFill>
                  <a:schemeClr val="dk2"/>
                </a:solidFill>
                <a:latin typeface="Arial"/>
                <a:ea typeface="Arial"/>
                <a:cs typeface="Arial"/>
                <a:sym typeface="Arial"/>
              </a:rPr>
              <a:t>Effect of similarity Algorithms</a:t>
            </a:r>
          </a:p>
          <a:p>
            <a:pPr indent="-406400" lvl="1" marL="914400" marR="0" rtl="0" algn="l">
              <a:lnSpc>
                <a:spcPct val="100000"/>
              </a:lnSpc>
              <a:spcBef>
                <a:spcPts val="0"/>
              </a:spcBef>
              <a:spcAft>
                <a:spcPts val="0"/>
              </a:spcAft>
              <a:buSzPts val="2800"/>
              <a:buFont typeface="Century Gothic"/>
              <a:buChar char="●"/>
            </a:pPr>
            <a:r>
              <a:rPr lang="en-US" sz="2900">
                <a:solidFill>
                  <a:schemeClr val="dk2"/>
                </a:solidFill>
                <a:latin typeface="Arial"/>
                <a:ea typeface="Arial"/>
                <a:cs typeface="Arial"/>
                <a:sym typeface="Arial"/>
              </a:rPr>
              <a:t>Impact of similarity computation measures on item-based CF algorithm.</a:t>
            </a:r>
          </a:p>
        </p:txBody>
      </p:sp>
      <p:pic>
        <p:nvPicPr>
          <p:cNvPr id="202" name="Shape 202"/>
          <p:cNvPicPr preferRelativeResize="0"/>
          <p:nvPr>
            <p:ph idx="4294967295" type="body"/>
          </p:nvPr>
        </p:nvPicPr>
        <p:blipFill rotWithShape="1">
          <a:blip r:embed="rId3">
            <a:alphaModFix/>
          </a:blip>
          <a:srcRect b="0" l="0" r="0" t="0"/>
          <a:stretch/>
        </p:blipFill>
        <p:spPr>
          <a:xfrm>
            <a:off x="1295400" y="3330925"/>
            <a:ext cx="6934200" cy="381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6" name="Shape 206"/>
        <p:cNvGrpSpPr/>
        <p:nvPr/>
      </p:nvGrpSpPr>
      <p:grpSpPr>
        <a:xfrm>
          <a:off x="0" y="0"/>
          <a:ext cx="0" cy="0"/>
          <a:chOff x="0" y="0"/>
          <a:chExt cx="0" cy="0"/>
        </a:xfrm>
      </p:grpSpPr>
      <p:sp>
        <p:nvSpPr>
          <p:cNvPr id="207" name="Shape 207"/>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Experimental Results – cont.</a:t>
            </a:r>
          </a:p>
        </p:txBody>
      </p:sp>
      <p:sp>
        <p:nvSpPr>
          <p:cNvPr id="208" name="Shape 208"/>
          <p:cNvSpPr txBox="1"/>
          <p:nvPr>
            <p:ph idx="1" type="body"/>
          </p:nvPr>
        </p:nvSpPr>
        <p:spPr>
          <a:xfrm>
            <a:off x="1370012" y="1827212"/>
            <a:ext cx="7313700" cy="4114800"/>
          </a:xfrm>
          <a:prstGeom prst="rect">
            <a:avLst/>
          </a:prstGeom>
          <a:noFill/>
          <a:ln>
            <a:noFill/>
          </a:ln>
        </p:spPr>
        <p:txBody>
          <a:bodyPr anchorCtr="0" anchor="t" bIns="45700" lIns="91425" rIns="91425" wrap="square" tIns="45700">
            <a:noAutofit/>
          </a:bodyPr>
          <a:lstStyle/>
          <a:p>
            <a:pPr indent="-357505" lvl="0" marL="457200" marR="0" rtl="0" algn="l">
              <a:lnSpc>
                <a:spcPct val="100000"/>
              </a:lnSpc>
              <a:spcBef>
                <a:spcPts val="0"/>
              </a:spcBef>
              <a:spcAft>
                <a:spcPts val="0"/>
              </a:spcAft>
              <a:buClr>
                <a:schemeClr val="dk2"/>
              </a:buClr>
              <a:buSzPts val="2030"/>
              <a:buFont typeface="Arial"/>
              <a:buChar char="○"/>
            </a:pPr>
            <a:r>
              <a:rPr lang="en-US">
                <a:solidFill>
                  <a:schemeClr val="dk2"/>
                </a:solidFill>
                <a:latin typeface="Arial"/>
                <a:ea typeface="Arial"/>
                <a:cs typeface="Arial"/>
                <a:sym typeface="Arial"/>
              </a:rPr>
              <a:t>Sensitivity of Train/Test Ratio – </a:t>
            </a:r>
          </a:p>
          <a:p>
            <a:pPr indent="-339725" lvl="1" marL="914400" marR="0" rtl="0" algn="l">
              <a:lnSpc>
                <a:spcPct val="100000"/>
              </a:lnSpc>
              <a:spcBef>
                <a:spcPts val="0"/>
              </a:spcBef>
              <a:spcAft>
                <a:spcPts val="0"/>
              </a:spcAft>
              <a:buClr>
                <a:schemeClr val="dk2"/>
              </a:buClr>
              <a:buSzPts val="1750"/>
              <a:buFont typeface="Arial"/>
              <a:buChar char="●"/>
            </a:pPr>
            <a:r>
              <a:rPr lang="en-US">
                <a:solidFill>
                  <a:schemeClr val="dk2"/>
                </a:solidFill>
                <a:latin typeface="Arial"/>
                <a:ea typeface="Arial"/>
                <a:cs typeface="Arial"/>
                <a:sym typeface="Arial"/>
              </a:rPr>
              <a:t>Varied the value from 0.2 to 0.9 in an increment of 0.1</a:t>
            </a:r>
          </a:p>
          <a:p>
            <a:pPr indent="0" lvl="0" marL="0" marR="0" rtl="0" algn="l">
              <a:lnSpc>
                <a:spcPct val="100000"/>
              </a:lnSpc>
              <a:spcBef>
                <a:spcPts val="560"/>
              </a:spcBef>
              <a:spcAft>
                <a:spcPts val="0"/>
              </a:spcAft>
              <a:buNone/>
            </a:pPr>
            <a:r>
              <a:t/>
            </a:r>
            <a:endParaRPr>
              <a:solidFill>
                <a:schemeClr val="dk2"/>
              </a:solidFill>
              <a:latin typeface="Arial"/>
              <a:ea typeface="Arial"/>
              <a:cs typeface="Arial"/>
              <a:sym typeface="Arial"/>
            </a:endParaRPr>
          </a:p>
          <a:p>
            <a:pPr indent="-339725" lvl="1" marL="914400" marR="0" rtl="0" algn="l">
              <a:lnSpc>
                <a:spcPct val="100000"/>
              </a:lnSpc>
              <a:spcBef>
                <a:spcPts val="560"/>
              </a:spcBef>
              <a:spcAft>
                <a:spcPts val="0"/>
              </a:spcAft>
              <a:buClr>
                <a:schemeClr val="dk2"/>
              </a:buClr>
              <a:buSzPts val="1750"/>
              <a:buFont typeface="Arial"/>
              <a:buChar char="●"/>
            </a:pPr>
            <a:r>
              <a:rPr lang="en-US">
                <a:solidFill>
                  <a:schemeClr val="dk2"/>
                </a:solidFill>
                <a:latin typeface="Arial"/>
                <a:ea typeface="Arial"/>
                <a:cs typeface="Arial"/>
                <a:sym typeface="Arial"/>
              </a:rPr>
              <a:t>Weighted sum &amp; regression prediction generation techniques</a:t>
            </a:r>
          </a:p>
          <a:p>
            <a:pPr indent="0" lvl="0" marL="0" marR="0" rtl="0" algn="l">
              <a:lnSpc>
                <a:spcPct val="100000"/>
              </a:lnSpc>
              <a:spcBef>
                <a:spcPts val="560"/>
              </a:spcBef>
              <a:spcAft>
                <a:spcPts val="0"/>
              </a:spcAft>
              <a:buNone/>
            </a:pPr>
            <a:r>
              <a:t/>
            </a:r>
            <a:endParaRPr>
              <a:solidFill>
                <a:schemeClr val="dk2"/>
              </a:solidFill>
              <a:latin typeface="Arial"/>
              <a:ea typeface="Arial"/>
              <a:cs typeface="Arial"/>
              <a:sym typeface="Arial"/>
            </a:endParaRPr>
          </a:p>
          <a:p>
            <a:pPr indent="-339725" lvl="1" marL="914400" marR="0" rtl="0" algn="l">
              <a:lnSpc>
                <a:spcPct val="100000"/>
              </a:lnSpc>
              <a:spcBef>
                <a:spcPts val="560"/>
              </a:spcBef>
              <a:spcAft>
                <a:spcPts val="0"/>
              </a:spcAft>
              <a:buClr>
                <a:schemeClr val="dk2"/>
              </a:buClr>
              <a:buSzPts val="1750"/>
              <a:buFont typeface="Arial"/>
              <a:buChar char="●"/>
            </a:pPr>
            <a:r>
              <a:rPr lang="en-US">
                <a:solidFill>
                  <a:schemeClr val="dk2"/>
                </a:solidFill>
                <a:latin typeface="Arial"/>
                <a:ea typeface="Arial"/>
                <a:cs typeface="Arial"/>
                <a:sym typeface="Arial"/>
              </a:rPr>
              <a:t>Use adjusted cosine similarity algorithm</a:t>
            </a:r>
          </a:p>
          <a:p>
            <a:pPr indent="-342900" lvl="0" marL="342900" marR="0" rtl="0" algn="l">
              <a:lnSpc>
                <a:spcPct val="100000"/>
              </a:lnSpc>
              <a:spcBef>
                <a:spcPts val="560"/>
              </a:spcBef>
              <a:spcAft>
                <a:spcPts val="0"/>
              </a:spcAft>
              <a:buClr>
                <a:schemeClr val="dk2"/>
              </a:buClr>
              <a:buSzPts val="1960"/>
              <a:buFont typeface="Noto Sans Symbols"/>
              <a:buNone/>
            </a:pPr>
            <a:r>
              <a:t/>
            </a:r>
            <a:endParaRPr>
              <a:solidFill>
                <a:schemeClr val="dk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2" name="Shape 212"/>
        <p:cNvGrpSpPr/>
        <p:nvPr/>
      </p:nvGrpSpPr>
      <p:grpSpPr>
        <a:xfrm>
          <a:off x="0" y="0"/>
          <a:ext cx="0" cy="0"/>
          <a:chOff x="0" y="0"/>
          <a:chExt cx="0" cy="0"/>
        </a:xfrm>
      </p:grpSpPr>
      <p:sp>
        <p:nvSpPr>
          <p:cNvPr id="213" name="Shape 213"/>
          <p:cNvSpPr txBox="1"/>
          <p:nvPr>
            <p:ph idx="4294967295" type="title"/>
          </p:nvPr>
        </p:nvSpPr>
        <p:spPr>
          <a:xfrm>
            <a:off x="1370012" y="301625"/>
            <a:ext cx="7313612"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a:solidFill>
                  <a:schemeClr val="dk2"/>
                </a:solidFill>
                <a:latin typeface="Century Gothic"/>
                <a:ea typeface="Century Gothic"/>
                <a:cs typeface="Century Gothic"/>
                <a:sym typeface="Century Gothic"/>
              </a:rPr>
              <a:t>Sensitivity of Train/Test Ratio -</a:t>
            </a:r>
          </a:p>
        </p:txBody>
      </p:sp>
      <p:sp>
        <p:nvSpPr>
          <p:cNvPr id="214" name="Shape 214"/>
          <p:cNvSpPr txBox="1"/>
          <p:nvPr>
            <p:ph idx="4294967295" type="body"/>
          </p:nvPr>
        </p:nvSpPr>
        <p:spPr>
          <a:xfrm>
            <a:off x="1370013" y="1531650"/>
            <a:ext cx="7313700" cy="687300"/>
          </a:xfrm>
          <a:prstGeom prst="rect">
            <a:avLst/>
          </a:prstGeom>
          <a:noFill/>
          <a:ln>
            <a:noFill/>
          </a:ln>
        </p:spPr>
        <p:txBody>
          <a:bodyPr anchorCtr="0" anchor="t" bIns="45700" lIns="91425" rIns="91425" wrap="square" tIns="45700">
            <a:noAutofit/>
          </a:bodyPr>
          <a:lstStyle/>
          <a:p>
            <a:pPr indent="-342900" lvl="0" marL="342900" marR="0" rtl="0" algn="l">
              <a:lnSpc>
                <a:spcPct val="80000"/>
              </a:lnSpc>
              <a:spcBef>
                <a:spcPts val="0"/>
              </a:spcBef>
              <a:spcAft>
                <a:spcPts val="0"/>
              </a:spcAft>
              <a:buClr>
                <a:schemeClr val="dk2"/>
              </a:buClr>
              <a:buSzPts val="1960"/>
              <a:buFont typeface="Noto Sans Symbols"/>
              <a:buChar char="○"/>
            </a:pPr>
            <a:r>
              <a:rPr lang="en-US">
                <a:solidFill>
                  <a:schemeClr val="dk2"/>
                </a:solidFill>
                <a:latin typeface="Arial"/>
                <a:ea typeface="Arial"/>
                <a:cs typeface="Arial"/>
                <a:sym typeface="Arial"/>
              </a:rPr>
              <a:t>Train/Test ratio – the more we train the system the quality of prediction increases.</a:t>
            </a:r>
          </a:p>
        </p:txBody>
      </p:sp>
      <p:pic>
        <p:nvPicPr>
          <p:cNvPr id="215" name="Shape 215"/>
          <p:cNvPicPr preferRelativeResize="0"/>
          <p:nvPr>
            <p:ph idx="4294967295" type="body"/>
          </p:nvPr>
        </p:nvPicPr>
        <p:blipFill rotWithShape="1">
          <a:blip r:embed="rId3">
            <a:alphaModFix/>
          </a:blip>
          <a:srcRect b="0" l="0" r="0" t="0"/>
          <a:stretch/>
        </p:blipFill>
        <p:spPr>
          <a:xfrm>
            <a:off x="838200" y="2819400"/>
            <a:ext cx="8001000" cy="4114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9" name="Shape 219"/>
        <p:cNvGrpSpPr/>
        <p:nvPr/>
      </p:nvGrpSpPr>
      <p:grpSpPr>
        <a:xfrm>
          <a:off x="0" y="0"/>
          <a:ext cx="0" cy="0"/>
          <a:chOff x="0" y="0"/>
          <a:chExt cx="0" cy="0"/>
        </a:xfrm>
      </p:grpSpPr>
      <p:sp>
        <p:nvSpPr>
          <p:cNvPr id="220" name="Shape 220"/>
          <p:cNvSpPr txBox="1"/>
          <p:nvPr>
            <p:ph idx="4294967295"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a:solidFill>
                  <a:schemeClr val="dk2"/>
                </a:solidFill>
                <a:latin typeface="Century Gothic"/>
                <a:ea typeface="Century Gothic"/>
                <a:cs typeface="Century Gothic"/>
                <a:sym typeface="Century Gothic"/>
              </a:rPr>
              <a:t>Quality Experiments -</a:t>
            </a:r>
          </a:p>
        </p:txBody>
      </p:sp>
      <p:sp>
        <p:nvSpPr>
          <p:cNvPr id="221" name="Shape 221"/>
          <p:cNvSpPr txBox="1"/>
          <p:nvPr>
            <p:ph idx="4294967295" type="body"/>
          </p:nvPr>
        </p:nvSpPr>
        <p:spPr>
          <a:xfrm>
            <a:off x="1371600" y="1447800"/>
            <a:ext cx="7313700" cy="1524000"/>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2"/>
              </a:buClr>
              <a:buSzPts val="1960"/>
              <a:buFont typeface="Noto Sans Symbols"/>
              <a:buChar char="○"/>
            </a:pPr>
            <a:r>
              <a:rPr lang="en-US">
                <a:solidFill>
                  <a:schemeClr val="dk2"/>
                </a:solidFill>
                <a:latin typeface="Arial"/>
                <a:ea typeface="Arial"/>
                <a:cs typeface="Arial"/>
                <a:sym typeface="Arial"/>
              </a:rPr>
              <a:t>Item vs. user based at selected neighborhood sizes.</a:t>
            </a:r>
          </a:p>
          <a:p>
            <a:pPr indent="-467360" lvl="0" marL="342900" marR="0" rtl="0" algn="l">
              <a:lnSpc>
                <a:spcPct val="100000"/>
              </a:lnSpc>
              <a:spcBef>
                <a:spcPts val="560"/>
              </a:spcBef>
              <a:spcAft>
                <a:spcPts val="0"/>
              </a:spcAft>
              <a:buClr>
                <a:schemeClr val="dk2"/>
              </a:buClr>
              <a:buSzPts val="1960"/>
              <a:buFont typeface="Noto Sans Symbols"/>
              <a:buNone/>
            </a:pPr>
            <a:r>
              <a:rPr lang="en-US">
                <a:solidFill>
                  <a:schemeClr val="dk2"/>
                </a:solidFill>
                <a:latin typeface="Arial"/>
                <a:ea typeface="Arial"/>
                <a:cs typeface="Arial"/>
                <a:sym typeface="Arial"/>
              </a:rPr>
              <a:t>	(train/test ratio = 0.8)</a:t>
            </a:r>
          </a:p>
        </p:txBody>
      </p:sp>
      <p:pic>
        <p:nvPicPr>
          <p:cNvPr id="222" name="Shape 222"/>
          <p:cNvPicPr preferRelativeResize="0"/>
          <p:nvPr>
            <p:ph idx="4294967295" type="body"/>
          </p:nvPr>
        </p:nvPicPr>
        <p:blipFill rotWithShape="1">
          <a:blip r:embed="rId3">
            <a:alphaModFix/>
          </a:blip>
          <a:srcRect b="0" l="0" r="0" t="0"/>
          <a:stretch/>
        </p:blipFill>
        <p:spPr>
          <a:xfrm>
            <a:off x="762000" y="2857500"/>
            <a:ext cx="7848600" cy="4000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8" name="Shape 48"/>
        <p:cNvGrpSpPr/>
        <p:nvPr/>
      </p:nvGrpSpPr>
      <p:grpSpPr>
        <a:xfrm>
          <a:off x="0" y="0"/>
          <a:ext cx="0" cy="0"/>
          <a:chOff x="0" y="0"/>
          <a:chExt cx="0" cy="0"/>
        </a:xfrm>
      </p:grpSpPr>
      <p:sp>
        <p:nvSpPr>
          <p:cNvPr id="49" name="Shape 49"/>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Introduction</a:t>
            </a:r>
          </a:p>
        </p:txBody>
      </p:sp>
      <p:sp>
        <p:nvSpPr>
          <p:cNvPr id="50" name="Shape 50"/>
          <p:cNvSpPr txBox="1"/>
          <p:nvPr>
            <p:ph idx="1" type="body"/>
          </p:nvPr>
        </p:nvSpPr>
        <p:spPr>
          <a:xfrm>
            <a:off x="1370012" y="1827212"/>
            <a:ext cx="7316787" cy="4802187"/>
          </a:xfrm>
          <a:prstGeom prst="rect">
            <a:avLst/>
          </a:prstGeom>
          <a:noFill/>
          <a:ln>
            <a:noFill/>
          </a:ln>
        </p:spPr>
        <p:txBody>
          <a:bodyPr anchorCtr="0" anchor="t" bIns="45700" lIns="91425" rIns="91425" wrap="square" tIns="45700">
            <a:noAutofit/>
          </a:bodyPr>
          <a:lstStyle/>
          <a:p>
            <a:pPr indent="-391795" lvl="0" marL="342900" marR="0" rtl="0" algn="l">
              <a:lnSpc>
                <a:spcPct val="90000"/>
              </a:lnSpc>
              <a:spcBef>
                <a:spcPts val="0"/>
              </a:spcBef>
              <a:spcAft>
                <a:spcPts val="0"/>
              </a:spcAft>
              <a:buClr>
                <a:schemeClr val="dk2"/>
              </a:buClr>
              <a:buSzPts val="2800"/>
              <a:buFont typeface="Century Gothic"/>
              <a:buChar char="●"/>
            </a:pPr>
            <a:r>
              <a:rPr lang="en-US" sz="3600">
                <a:solidFill>
                  <a:schemeClr val="dk2"/>
                </a:solidFill>
                <a:latin typeface="Arial"/>
                <a:ea typeface="Arial"/>
                <a:cs typeface="Arial"/>
                <a:sym typeface="Arial"/>
              </a:rPr>
              <a:t>Recommender Systems</a:t>
            </a:r>
          </a:p>
          <a:p>
            <a:pPr lvl="1" marR="0" rtl="0" algn="l">
              <a:lnSpc>
                <a:spcPct val="90000"/>
              </a:lnSpc>
              <a:spcBef>
                <a:spcPts val="0"/>
              </a:spcBef>
              <a:spcAft>
                <a:spcPts val="0"/>
              </a:spcAft>
              <a:buSzPts val="2800"/>
              <a:buFont typeface="Century Gothic"/>
              <a:buChar char="○"/>
            </a:pPr>
            <a:r>
              <a:rPr lang="en-US" sz="3600">
                <a:solidFill>
                  <a:schemeClr val="dk2"/>
                </a:solidFill>
                <a:latin typeface="Arial"/>
                <a:ea typeface="Arial"/>
                <a:cs typeface="Arial"/>
                <a:sym typeface="Arial"/>
              </a:rPr>
              <a:t>Two approaches</a:t>
            </a:r>
          </a:p>
          <a:p>
            <a:pPr indent="-391795" lvl="0" marL="342900" marR="0" rtl="0" algn="l">
              <a:lnSpc>
                <a:spcPct val="90000"/>
              </a:lnSpc>
              <a:spcBef>
                <a:spcPts val="0"/>
              </a:spcBef>
              <a:spcAft>
                <a:spcPts val="0"/>
              </a:spcAft>
              <a:buClr>
                <a:schemeClr val="dk2"/>
              </a:buClr>
              <a:buSzPts val="2800"/>
              <a:buFont typeface="Century Gothic"/>
              <a:buChar char="●"/>
            </a:pPr>
            <a:r>
              <a:rPr lang="en-US" sz="3600">
                <a:solidFill>
                  <a:schemeClr val="dk2"/>
                </a:solidFill>
                <a:latin typeface="Arial"/>
                <a:ea typeface="Arial"/>
                <a:cs typeface="Arial"/>
                <a:sym typeface="Arial"/>
              </a:rPr>
              <a:t>Improvements</a:t>
            </a:r>
          </a:p>
          <a:p>
            <a:pPr lvl="1" marR="0" rtl="0" algn="l">
              <a:lnSpc>
                <a:spcPct val="90000"/>
              </a:lnSpc>
              <a:spcBef>
                <a:spcPts val="0"/>
              </a:spcBef>
              <a:spcAft>
                <a:spcPts val="0"/>
              </a:spcAft>
              <a:buSzPts val="2800"/>
              <a:buFont typeface="Century Gothic"/>
              <a:buChar char="○"/>
            </a:pPr>
            <a:r>
              <a:rPr lang="en-US" sz="3600">
                <a:solidFill>
                  <a:schemeClr val="dk2"/>
                </a:solidFill>
                <a:latin typeface="Arial"/>
                <a:ea typeface="Arial"/>
                <a:cs typeface="Arial"/>
                <a:sym typeface="Arial"/>
              </a:rPr>
              <a:t>Scalability &amp; Quality</a:t>
            </a:r>
          </a:p>
          <a:p>
            <a:pPr lvl="0" rtl="0">
              <a:lnSpc>
                <a:spcPct val="90000"/>
              </a:lnSpc>
              <a:spcBef>
                <a:spcPts val="0"/>
              </a:spcBef>
              <a:buClr>
                <a:schemeClr val="dk2"/>
              </a:buClr>
              <a:buSzPts val="2800"/>
              <a:buFont typeface="Century Gothic"/>
              <a:buChar char="●"/>
            </a:pPr>
            <a:r>
              <a:rPr lang="en-US" sz="3600">
                <a:solidFill>
                  <a:schemeClr val="dk2"/>
                </a:solidFill>
                <a:latin typeface="Arial"/>
                <a:ea typeface="Arial"/>
                <a:cs typeface="Arial"/>
                <a:sym typeface="Arial"/>
              </a:rPr>
              <a:t>Problems</a:t>
            </a:r>
          </a:p>
          <a:p>
            <a:pPr lvl="1" rtl="0">
              <a:lnSpc>
                <a:spcPct val="90000"/>
              </a:lnSpc>
              <a:spcBef>
                <a:spcPts val="0"/>
              </a:spcBef>
              <a:buSzPts val="2800"/>
              <a:buFont typeface="Century Gothic"/>
              <a:buChar char="○"/>
            </a:pPr>
            <a:r>
              <a:rPr lang="en-US" sz="3600">
                <a:solidFill>
                  <a:schemeClr val="dk2"/>
                </a:solidFill>
                <a:latin typeface="Arial"/>
                <a:ea typeface="Arial"/>
                <a:cs typeface="Arial"/>
                <a:sym typeface="Arial"/>
              </a:rPr>
              <a:t>Recommend the “best” items</a:t>
            </a:r>
          </a:p>
          <a:p>
            <a:pPr indent="-391795" lvl="0" marL="342900" marR="0" rtl="0" algn="l">
              <a:lnSpc>
                <a:spcPct val="90000"/>
              </a:lnSpc>
              <a:spcBef>
                <a:spcPts val="0"/>
              </a:spcBef>
              <a:spcAft>
                <a:spcPts val="0"/>
              </a:spcAft>
              <a:buClr>
                <a:schemeClr val="dk2"/>
              </a:buClr>
              <a:buSzPts val="2800"/>
              <a:buFont typeface="Century Gothic"/>
              <a:buChar char="●"/>
            </a:pPr>
            <a:r>
              <a:rPr lang="en-US" sz="3600">
                <a:solidFill>
                  <a:schemeClr val="dk2"/>
                </a:solidFill>
                <a:latin typeface="Arial"/>
                <a:ea typeface="Arial"/>
                <a:cs typeface="Arial"/>
                <a:sym typeface="Arial"/>
              </a:rPr>
              <a:t>Bottleneck</a:t>
            </a:r>
          </a:p>
          <a:p>
            <a:pPr lvl="1" rtl="0">
              <a:lnSpc>
                <a:spcPct val="90000"/>
              </a:lnSpc>
              <a:spcBef>
                <a:spcPts val="0"/>
              </a:spcBef>
              <a:buSzPts val="2800"/>
              <a:buFont typeface="Century Gothic"/>
              <a:buChar char="○"/>
            </a:pPr>
            <a:r>
              <a:rPr lang="en-US" sz="3600">
                <a:solidFill>
                  <a:schemeClr val="dk2"/>
                </a:solidFill>
                <a:latin typeface="Arial"/>
                <a:ea typeface="Arial"/>
                <a:cs typeface="Arial"/>
                <a:sym typeface="Arial"/>
              </a:rPr>
              <a:t>Search too many neighbors</a:t>
            </a:r>
          </a:p>
          <a:p>
            <a:pPr indent="0" lvl="0" marL="0" marR="0" rtl="0" algn="l">
              <a:lnSpc>
                <a:spcPct val="90000"/>
              </a:lnSpc>
              <a:spcBef>
                <a:spcPts val="0"/>
              </a:spcBef>
              <a:spcAft>
                <a:spcPts val="0"/>
              </a:spcAft>
              <a:buNone/>
            </a:pPr>
            <a:r>
              <a:t/>
            </a:r>
            <a:endParaRPr sz="3600">
              <a:solidFill>
                <a:schemeClr val="dk2"/>
              </a:solidFill>
              <a:latin typeface="Arial"/>
              <a:ea typeface="Arial"/>
              <a:cs typeface="Arial"/>
              <a:sym typeface="Arial"/>
            </a:endParaRPr>
          </a:p>
          <a:p>
            <a:pPr indent="0" lvl="0" marL="0" marR="0" rtl="0" algn="l">
              <a:lnSpc>
                <a:spcPct val="90000"/>
              </a:lnSpc>
              <a:spcBef>
                <a:spcPts val="0"/>
              </a:spcBef>
              <a:spcAft>
                <a:spcPts val="0"/>
              </a:spcAft>
              <a:buNone/>
            </a:pPr>
            <a:r>
              <a:t/>
            </a:r>
            <a:endParaRPr sz="2800">
              <a:solidFill>
                <a:schemeClr val="dk2"/>
              </a:solidFill>
              <a:latin typeface="Arial"/>
              <a:ea typeface="Arial"/>
              <a:cs typeface="Arial"/>
              <a:sym typeface="Arial"/>
            </a:endParaRPr>
          </a:p>
          <a:p>
            <a:pPr indent="0" lvl="0" marL="0" marR="0" rtl="0" algn="l">
              <a:lnSpc>
                <a:spcPct val="90000"/>
              </a:lnSpc>
              <a:spcBef>
                <a:spcPts val="0"/>
              </a:spcBef>
              <a:spcAft>
                <a:spcPts val="0"/>
              </a:spcAft>
              <a:buNone/>
            </a:pPr>
            <a:r>
              <a:t/>
            </a:r>
            <a:endParaRPr sz="2800">
              <a:latin typeface="Century Gothic"/>
              <a:ea typeface="Century Gothic"/>
              <a:cs typeface="Century Gothic"/>
              <a:sym typeface="Century Gothic"/>
            </a:endParaRPr>
          </a:p>
          <a:p>
            <a:pPr indent="0" lvl="0" marL="0" marR="0" rtl="0" algn="l">
              <a:lnSpc>
                <a:spcPct val="90000"/>
              </a:lnSpc>
              <a:spcBef>
                <a:spcPts val="0"/>
              </a:spcBef>
              <a:spcAft>
                <a:spcPts val="0"/>
              </a:spcAft>
              <a:buNone/>
            </a:pPr>
            <a:r>
              <a:t/>
            </a:r>
            <a:endParaRPr sz="2800" u="sng">
              <a:latin typeface="Century Gothic"/>
              <a:ea typeface="Century Gothic"/>
              <a:cs typeface="Century Gothic"/>
              <a:sym typeface="Century Gothic"/>
            </a:endParaRPr>
          </a:p>
          <a:p>
            <a:pPr indent="-342900" lvl="0" marL="342900" marR="0" rtl="0" algn="l">
              <a:lnSpc>
                <a:spcPct val="9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471805" lvl="0" marL="342900" marR="0" rtl="0" algn="l">
              <a:lnSpc>
                <a:spcPct val="9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a:p>
            <a:pPr indent="-342900" lvl="0" marL="342900" marR="0" rtl="0" algn="l">
              <a:lnSpc>
                <a:spcPct val="100000"/>
              </a:lnSpc>
              <a:spcBef>
                <a:spcPts val="580"/>
              </a:spcBef>
              <a:spcAft>
                <a:spcPts val="0"/>
              </a:spcAft>
              <a:buClr>
                <a:schemeClr val="dk2"/>
              </a:buClr>
              <a:buSzPts val="2030"/>
              <a:buFont typeface="Noto Sans Symbols"/>
              <a:buNone/>
            </a:pPr>
            <a:r>
              <a:t/>
            </a:r>
            <a:endParaRPr b="0" i="0" sz="2900" u="non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6" name="Shape 226"/>
        <p:cNvGrpSpPr/>
        <p:nvPr/>
      </p:nvGrpSpPr>
      <p:grpSpPr>
        <a:xfrm>
          <a:off x="0" y="0"/>
          <a:ext cx="0" cy="0"/>
          <a:chOff x="0" y="0"/>
          <a:chExt cx="0" cy="0"/>
        </a:xfrm>
      </p:grpSpPr>
      <p:sp>
        <p:nvSpPr>
          <p:cNvPr id="227" name="Shape 227"/>
          <p:cNvSpPr txBox="1"/>
          <p:nvPr>
            <p:ph idx="4294967295"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a:solidFill>
                  <a:schemeClr val="dk2"/>
                </a:solidFill>
                <a:latin typeface="Century Gothic"/>
                <a:ea typeface="Century Gothic"/>
                <a:cs typeface="Century Gothic"/>
                <a:sym typeface="Century Gothic"/>
              </a:rPr>
              <a:t>Quality Experiments – cont.</a:t>
            </a:r>
          </a:p>
        </p:txBody>
      </p:sp>
      <p:sp>
        <p:nvSpPr>
          <p:cNvPr id="228" name="Shape 228"/>
          <p:cNvSpPr txBox="1"/>
          <p:nvPr>
            <p:ph idx="4294967295" type="body"/>
          </p:nvPr>
        </p:nvSpPr>
        <p:spPr>
          <a:xfrm>
            <a:off x="1371600" y="1600200"/>
            <a:ext cx="7313700" cy="1447800"/>
          </a:xfrm>
          <a:prstGeom prst="rect">
            <a:avLst/>
          </a:prstGeom>
          <a:noFill/>
          <a:ln>
            <a:noFill/>
          </a:ln>
        </p:spPr>
        <p:txBody>
          <a:bodyPr anchorCtr="0" anchor="t" bIns="45700" lIns="91425" rIns="91425" wrap="square" tIns="45700">
            <a:noAutofit/>
          </a:bodyPr>
          <a:lstStyle/>
          <a:p>
            <a:pPr indent="-402590" lvl="0" marL="342900" marR="0" rtl="0" algn="l">
              <a:lnSpc>
                <a:spcPct val="90000"/>
              </a:lnSpc>
              <a:spcBef>
                <a:spcPts val="0"/>
              </a:spcBef>
              <a:spcAft>
                <a:spcPts val="0"/>
              </a:spcAft>
              <a:buClr>
                <a:schemeClr val="dk2"/>
              </a:buClr>
              <a:buSzPts val="2900"/>
              <a:buFont typeface="Noto Sans Symbols"/>
              <a:buChar char="○"/>
            </a:pPr>
            <a:r>
              <a:rPr lang="en-US">
                <a:solidFill>
                  <a:schemeClr val="dk2"/>
                </a:solidFill>
                <a:latin typeface="Arial"/>
                <a:ea typeface="Arial"/>
                <a:cs typeface="Arial"/>
                <a:sym typeface="Arial"/>
              </a:rPr>
              <a:t>Item vs. user based at selected density levels.</a:t>
            </a:r>
          </a:p>
          <a:p>
            <a:pPr indent="-467360" lvl="0" marL="342900" marR="0" rtl="0" algn="l">
              <a:lnSpc>
                <a:spcPct val="90000"/>
              </a:lnSpc>
              <a:spcBef>
                <a:spcPts val="560"/>
              </a:spcBef>
              <a:spcAft>
                <a:spcPts val="0"/>
              </a:spcAft>
              <a:buClr>
                <a:schemeClr val="dk2"/>
              </a:buClr>
              <a:buSzPts val="1960"/>
              <a:buFont typeface="Noto Sans Symbols"/>
              <a:buNone/>
            </a:pPr>
            <a:r>
              <a:rPr lang="en-US">
                <a:solidFill>
                  <a:schemeClr val="dk2"/>
                </a:solidFill>
                <a:latin typeface="Arial"/>
                <a:ea typeface="Arial"/>
                <a:cs typeface="Arial"/>
                <a:sym typeface="Arial"/>
              </a:rPr>
              <a:t>	(number of neighbors = 30)</a:t>
            </a:r>
          </a:p>
        </p:txBody>
      </p:sp>
      <p:pic>
        <p:nvPicPr>
          <p:cNvPr id="229" name="Shape 229"/>
          <p:cNvPicPr preferRelativeResize="0"/>
          <p:nvPr>
            <p:ph idx="4294967295" type="body"/>
          </p:nvPr>
        </p:nvPicPr>
        <p:blipFill rotWithShape="1">
          <a:blip r:embed="rId3">
            <a:alphaModFix/>
          </a:blip>
          <a:srcRect b="0" l="0" r="0" t="0"/>
          <a:stretch/>
        </p:blipFill>
        <p:spPr>
          <a:xfrm>
            <a:off x="685800" y="2971800"/>
            <a:ext cx="7924800" cy="3886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3" name="Shape 233"/>
        <p:cNvGrpSpPr/>
        <p:nvPr/>
      </p:nvGrpSpPr>
      <p:grpSpPr>
        <a:xfrm>
          <a:off x="0" y="0"/>
          <a:ext cx="0" cy="0"/>
          <a:chOff x="0" y="0"/>
          <a:chExt cx="0" cy="0"/>
        </a:xfrm>
      </p:grpSpPr>
      <p:sp>
        <p:nvSpPr>
          <p:cNvPr id="234" name="Shape 234"/>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Quality Experiments – cont.</a:t>
            </a:r>
          </a:p>
        </p:txBody>
      </p:sp>
      <p:sp>
        <p:nvSpPr>
          <p:cNvPr id="235" name="Shape 235"/>
          <p:cNvSpPr txBox="1"/>
          <p:nvPr>
            <p:ph idx="1" type="body"/>
          </p:nvPr>
        </p:nvSpPr>
        <p:spPr>
          <a:xfrm>
            <a:off x="1370012" y="1827212"/>
            <a:ext cx="7313612" cy="5030787"/>
          </a:xfrm>
          <a:prstGeom prst="rect">
            <a:avLst/>
          </a:prstGeom>
          <a:noFill/>
          <a:ln>
            <a:noFill/>
          </a:ln>
        </p:spPr>
        <p:txBody>
          <a:bodyPr anchorCtr="0" anchor="t" bIns="45700" lIns="91425" rIns="91425" wrap="square" tIns="45700">
            <a:noAutofit/>
          </a:bodyPr>
          <a:lstStyle/>
          <a:p>
            <a:pPr indent="-419100" lvl="0" marL="457200" marR="0" rtl="0" algn="l">
              <a:lnSpc>
                <a:spcPct val="100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item-based provides better quality than user-based at all sparsity levels – we may focus on scalability</a:t>
            </a:r>
          </a:p>
          <a:p>
            <a:pPr indent="0" lvl="0" marL="0" marR="0" rtl="0" algn="l">
              <a:lnSpc>
                <a:spcPct val="100000"/>
              </a:lnSpc>
              <a:spcBef>
                <a:spcPts val="560"/>
              </a:spcBef>
              <a:spcAft>
                <a:spcPts val="0"/>
              </a:spcAft>
              <a:buNone/>
            </a:pPr>
            <a:r>
              <a:t/>
            </a:r>
            <a:endParaRPr sz="3000">
              <a:solidFill>
                <a:schemeClr val="dk2"/>
              </a:solidFill>
              <a:latin typeface="Arial"/>
              <a:ea typeface="Arial"/>
              <a:cs typeface="Arial"/>
              <a:sym typeface="Arial"/>
            </a:endParaRPr>
          </a:p>
          <a:p>
            <a:pPr indent="-419100" lvl="0" marL="457200" marR="0" rtl="0" algn="l">
              <a:lnSpc>
                <a:spcPct val="100000"/>
              </a:lnSpc>
              <a:spcBef>
                <a:spcPts val="560"/>
              </a:spcBef>
              <a:spcAft>
                <a:spcPts val="0"/>
              </a:spcAft>
              <a:buClr>
                <a:schemeClr val="dk2"/>
              </a:buClr>
              <a:buSzPts val="3000"/>
              <a:buFont typeface="Arial"/>
              <a:buChar char="○"/>
            </a:pPr>
            <a:r>
              <a:rPr lang="en-US" sz="3000">
                <a:solidFill>
                  <a:schemeClr val="dk2"/>
                </a:solidFill>
                <a:latin typeface="Arial"/>
                <a:ea typeface="Arial"/>
                <a:cs typeface="Arial"/>
                <a:sym typeface="Arial"/>
              </a:rPr>
              <a:t>Regression algorithms perform better in sparse data (data overfitting at high density levels)</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9" name="Shape 239"/>
        <p:cNvGrpSpPr/>
        <p:nvPr/>
      </p:nvGrpSpPr>
      <p:grpSpPr>
        <a:xfrm>
          <a:off x="0" y="0"/>
          <a:ext cx="0" cy="0"/>
          <a:chOff x="0" y="0"/>
          <a:chExt cx="0" cy="0"/>
        </a:xfrm>
      </p:grpSpPr>
      <p:sp>
        <p:nvSpPr>
          <p:cNvPr id="240" name="Shape 240"/>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Scalability Challenges</a:t>
            </a:r>
          </a:p>
        </p:txBody>
      </p:sp>
      <p:sp>
        <p:nvSpPr>
          <p:cNvPr id="241" name="Shape 241"/>
          <p:cNvSpPr txBox="1"/>
          <p:nvPr>
            <p:ph idx="1" type="body"/>
          </p:nvPr>
        </p:nvSpPr>
        <p:spPr>
          <a:xfrm>
            <a:off x="1370012" y="1600200"/>
            <a:ext cx="7313612" cy="5257800"/>
          </a:xfrm>
          <a:prstGeom prst="rect">
            <a:avLst/>
          </a:prstGeom>
          <a:noFill/>
          <a:ln>
            <a:noFill/>
          </a:ln>
        </p:spPr>
        <p:txBody>
          <a:bodyPr anchorCtr="0" anchor="t" bIns="45700" lIns="91425" rIns="91425" wrap="square" tIns="45700">
            <a:noAutofit/>
          </a:bodyPr>
          <a:lstStyle/>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Sensitivity of the model size</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Model size of l</a:t>
            </a:r>
          </a:p>
          <a:p>
            <a:pPr indent="-457200" lvl="1" marL="9144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consider only the l best similarity values for the model building and later on we use </a:t>
            </a:r>
          </a:p>
          <a:p>
            <a:pPr indent="-457200" lvl="1" marL="9144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k&lt;l of the values to generate the prediction.</a:t>
            </a:r>
          </a:p>
          <a:p>
            <a:pPr indent="-457200" lvl="0" marL="457200" rtl="0">
              <a:lnSpc>
                <a:spcPct val="115000"/>
              </a:lnSpc>
              <a:spcBef>
                <a:spcPts val="0"/>
              </a:spcBef>
              <a:buClr>
                <a:schemeClr val="dk2"/>
              </a:buClr>
              <a:buSzPts val="3600"/>
              <a:buFont typeface="Arial"/>
              <a:buChar char="○"/>
            </a:pPr>
            <a:r>
              <a:rPr lang="en-US" sz="3600">
                <a:solidFill>
                  <a:schemeClr val="dk2"/>
                </a:solidFill>
                <a:latin typeface="Arial"/>
                <a:ea typeface="Arial"/>
                <a:cs typeface="Arial"/>
                <a:sym typeface="Arial"/>
              </a:rPr>
              <a:t>Varied the number of items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5" name="Shape 245"/>
        <p:cNvGrpSpPr/>
        <p:nvPr/>
      </p:nvGrpSpPr>
      <p:grpSpPr>
        <a:xfrm>
          <a:off x="0" y="0"/>
          <a:ext cx="0" cy="0"/>
          <a:chOff x="0" y="0"/>
          <a:chExt cx="0" cy="0"/>
        </a:xfrm>
      </p:grpSpPr>
      <p:sp>
        <p:nvSpPr>
          <p:cNvPr id="246" name="Shape 246"/>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Scalability Challenges – cont.</a:t>
            </a:r>
          </a:p>
        </p:txBody>
      </p:sp>
      <p:sp>
        <p:nvSpPr>
          <p:cNvPr id="247" name="Shape 247"/>
          <p:cNvSpPr txBox="1"/>
          <p:nvPr>
            <p:ph idx="1" type="body"/>
          </p:nvPr>
        </p:nvSpPr>
        <p:spPr>
          <a:xfrm>
            <a:off x="1370012" y="1600200"/>
            <a:ext cx="7313612" cy="5257800"/>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2"/>
              </a:buClr>
              <a:buSzPts val="1960"/>
              <a:buFont typeface="Noto Sans Symbols"/>
              <a:buChar char="○"/>
            </a:pPr>
            <a:r>
              <a:rPr lang="en-US" sz="3000">
                <a:solidFill>
                  <a:schemeClr val="dk2"/>
                </a:solidFill>
                <a:latin typeface="Arial"/>
                <a:ea typeface="Arial"/>
                <a:cs typeface="Arial"/>
                <a:sym typeface="Arial"/>
              </a:rPr>
              <a:t>Precompute items similarities on different model sizes using the weighted sum prediction.</a:t>
            </a:r>
          </a:p>
          <a:p>
            <a:pPr indent="-467360" lvl="0" marL="342900" marR="0" rtl="0" algn="l">
              <a:lnSpc>
                <a:spcPct val="100000"/>
              </a:lnSpc>
              <a:spcBef>
                <a:spcPts val="560"/>
              </a:spcBef>
              <a:spcAft>
                <a:spcPts val="0"/>
              </a:spcAft>
              <a:buClr>
                <a:schemeClr val="dk2"/>
              </a:buClr>
              <a:buSzPts val="1960"/>
              <a:buFont typeface="Noto Sans Symbols"/>
              <a:buNone/>
            </a:pPr>
            <a:r>
              <a:t/>
            </a:r>
            <a:endParaRPr sz="3000">
              <a:solidFill>
                <a:schemeClr val="dk2"/>
              </a:solidFill>
              <a:latin typeface="Arial"/>
              <a:ea typeface="Arial"/>
              <a:cs typeface="Arial"/>
              <a:sym typeface="Arial"/>
            </a:endParaRPr>
          </a:p>
          <a:p>
            <a:pPr indent="-342900" lvl="0" marL="342900" marR="0" rtl="0" algn="l">
              <a:lnSpc>
                <a:spcPct val="100000"/>
              </a:lnSpc>
              <a:spcBef>
                <a:spcPts val="560"/>
              </a:spcBef>
              <a:spcAft>
                <a:spcPts val="0"/>
              </a:spcAft>
              <a:buClr>
                <a:schemeClr val="dk2"/>
              </a:buClr>
              <a:buSzPts val="1960"/>
              <a:buFont typeface="Noto Sans Symbols"/>
              <a:buChar char="○"/>
            </a:pPr>
            <a:r>
              <a:rPr lang="en-US" sz="3000">
                <a:solidFill>
                  <a:schemeClr val="dk2"/>
                </a:solidFill>
                <a:latin typeface="Arial"/>
                <a:ea typeface="Arial"/>
                <a:cs typeface="Arial"/>
                <a:sym typeface="Arial"/>
              </a:rPr>
              <a:t>MAE is computed from the test data.</a:t>
            </a:r>
          </a:p>
          <a:p>
            <a:pPr indent="-467360" lvl="0" marL="342900" marR="0" rtl="0" algn="l">
              <a:lnSpc>
                <a:spcPct val="100000"/>
              </a:lnSpc>
              <a:spcBef>
                <a:spcPts val="560"/>
              </a:spcBef>
              <a:spcAft>
                <a:spcPts val="0"/>
              </a:spcAft>
              <a:buClr>
                <a:schemeClr val="dk2"/>
              </a:buClr>
              <a:buSzPts val="1960"/>
              <a:buFont typeface="Noto Sans Symbols"/>
              <a:buNone/>
            </a:pPr>
            <a:r>
              <a:t/>
            </a:r>
            <a:endParaRPr sz="3000">
              <a:solidFill>
                <a:schemeClr val="dk2"/>
              </a:solidFill>
              <a:latin typeface="Arial"/>
              <a:ea typeface="Arial"/>
              <a:cs typeface="Arial"/>
              <a:sym typeface="Arial"/>
            </a:endParaRPr>
          </a:p>
          <a:p>
            <a:pPr indent="-342900" lvl="0" marL="342900" marR="0" rtl="0" algn="l">
              <a:lnSpc>
                <a:spcPct val="100000"/>
              </a:lnSpc>
              <a:spcBef>
                <a:spcPts val="560"/>
              </a:spcBef>
              <a:spcAft>
                <a:spcPts val="0"/>
              </a:spcAft>
              <a:buClr>
                <a:schemeClr val="dk2"/>
              </a:buClr>
              <a:buSzPts val="1960"/>
              <a:buFont typeface="Noto Sans Symbols"/>
              <a:buChar char="○"/>
            </a:pPr>
            <a:r>
              <a:rPr lang="en-US" sz="3000">
                <a:solidFill>
                  <a:schemeClr val="dk2"/>
                </a:solidFill>
                <a:latin typeface="Arial"/>
                <a:ea typeface="Arial"/>
                <a:cs typeface="Arial"/>
                <a:sym typeface="Arial"/>
              </a:rPr>
              <a:t>Process repeated for 3 different train/test ratios.</a:t>
            </a:r>
          </a:p>
          <a:p>
            <a:pPr indent="-342900" lvl="0" marL="342900" marR="0" rtl="0" algn="l">
              <a:lnSpc>
                <a:spcPct val="100000"/>
              </a:lnSpc>
              <a:spcBef>
                <a:spcPts val="560"/>
              </a:spcBef>
              <a:spcAft>
                <a:spcPts val="0"/>
              </a:spcAft>
              <a:buClr>
                <a:schemeClr val="dk2"/>
              </a:buClr>
              <a:buSzPts val="1960"/>
              <a:buFont typeface="Noto Sans Symbols"/>
              <a:buNone/>
            </a:pPr>
            <a:r>
              <a:t/>
            </a:r>
            <a:endParaRPr b="0" i="0" sz="2800" u="none">
              <a:solidFill>
                <a:schemeClr val="dk1"/>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1" name="Shape 251"/>
        <p:cNvGrpSpPr/>
        <p:nvPr/>
      </p:nvGrpSpPr>
      <p:grpSpPr>
        <a:xfrm>
          <a:off x="0" y="0"/>
          <a:ext cx="0" cy="0"/>
          <a:chOff x="0" y="0"/>
          <a:chExt cx="0" cy="0"/>
        </a:xfrm>
      </p:grpSpPr>
      <p:sp>
        <p:nvSpPr>
          <p:cNvPr id="252" name="Shape 252"/>
          <p:cNvSpPr txBox="1"/>
          <p:nvPr>
            <p:ph idx="4294967295" type="title"/>
          </p:nvPr>
        </p:nvSpPr>
        <p:spPr>
          <a:xfrm>
            <a:off x="1370012" y="301625"/>
            <a:ext cx="7313612"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a:solidFill>
                  <a:schemeClr val="dk2"/>
                </a:solidFill>
                <a:latin typeface="Century Gothic"/>
                <a:ea typeface="Century Gothic"/>
                <a:cs typeface="Century Gothic"/>
                <a:sym typeface="Century Gothic"/>
              </a:rPr>
              <a:t>Scalability </a:t>
            </a:r>
            <a:r>
              <a:rPr b="1" lang="en-US">
                <a:latin typeface="Century Gothic"/>
                <a:ea typeface="Century Gothic"/>
                <a:cs typeface="Century Gothic"/>
                <a:sym typeface="Century Gothic"/>
              </a:rPr>
              <a:t>Challenges</a:t>
            </a:r>
            <a:r>
              <a:rPr b="1" i="0" lang="en-US" sz="3600" u="none">
                <a:solidFill>
                  <a:schemeClr val="dk2"/>
                </a:solidFill>
                <a:latin typeface="Century Gothic"/>
                <a:ea typeface="Century Gothic"/>
                <a:cs typeface="Century Gothic"/>
                <a:sym typeface="Century Gothic"/>
              </a:rPr>
              <a:t> – cont.</a:t>
            </a:r>
          </a:p>
        </p:txBody>
      </p:sp>
      <p:sp>
        <p:nvSpPr>
          <p:cNvPr id="253" name="Shape 253"/>
          <p:cNvSpPr txBox="1"/>
          <p:nvPr>
            <p:ph idx="4294967295" type="body"/>
          </p:nvPr>
        </p:nvSpPr>
        <p:spPr>
          <a:xfrm>
            <a:off x="1370012" y="1827212"/>
            <a:ext cx="7313612" cy="992187"/>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0"/>
              </a:spcBef>
              <a:spcAft>
                <a:spcPts val="0"/>
              </a:spcAft>
              <a:buClr>
                <a:schemeClr val="dk2"/>
              </a:buClr>
              <a:buSzPts val="1960"/>
              <a:buFont typeface="Noto Sans Symbols"/>
              <a:buChar char="○"/>
            </a:pPr>
            <a:r>
              <a:rPr lang="en-US" sz="3000">
                <a:solidFill>
                  <a:schemeClr val="dk2"/>
                </a:solidFill>
                <a:latin typeface="Arial"/>
                <a:ea typeface="Arial"/>
                <a:cs typeface="Arial"/>
                <a:sym typeface="Arial"/>
              </a:rPr>
              <a:t>Sensitivity of model size on selected train/test ratio.</a:t>
            </a:r>
          </a:p>
        </p:txBody>
      </p:sp>
      <p:pic>
        <p:nvPicPr>
          <p:cNvPr id="254" name="Shape 254"/>
          <p:cNvPicPr preferRelativeResize="0"/>
          <p:nvPr>
            <p:ph idx="4294967295" type="body"/>
          </p:nvPr>
        </p:nvPicPr>
        <p:blipFill rotWithShape="1">
          <a:blip r:embed="rId3">
            <a:alphaModFix/>
          </a:blip>
          <a:srcRect b="0" l="0" r="0" t="0"/>
          <a:stretch/>
        </p:blipFill>
        <p:spPr>
          <a:xfrm>
            <a:off x="685800" y="2895600"/>
            <a:ext cx="7924800" cy="3962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8" name="Shape 258"/>
        <p:cNvGrpSpPr/>
        <p:nvPr/>
      </p:nvGrpSpPr>
      <p:grpSpPr>
        <a:xfrm>
          <a:off x="0" y="0"/>
          <a:ext cx="0" cy="0"/>
          <a:chOff x="0" y="0"/>
          <a:chExt cx="0" cy="0"/>
        </a:xfrm>
      </p:grpSpPr>
      <p:sp>
        <p:nvSpPr>
          <p:cNvPr id="259" name="Shape 259"/>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Scalability Challenges – cont.</a:t>
            </a:r>
          </a:p>
        </p:txBody>
      </p:sp>
      <p:sp>
        <p:nvSpPr>
          <p:cNvPr id="260" name="Shape 260"/>
          <p:cNvSpPr txBox="1"/>
          <p:nvPr>
            <p:ph idx="1" type="body"/>
          </p:nvPr>
        </p:nvSpPr>
        <p:spPr>
          <a:xfrm>
            <a:off x="1369999" y="1600200"/>
            <a:ext cx="7773900" cy="5257800"/>
          </a:xfrm>
          <a:prstGeom prst="rect">
            <a:avLst/>
          </a:prstGeom>
          <a:noFill/>
          <a:ln>
            <a:noFill/>
          </a:ln>
        </p:spPr>
        <p:txBody>
          <a:bodyPr anchorCtr="0" anchor="t" bIns="45700" lIns="91425" rIns="91425" wrap="square" tIns="45700">
            <a:noAutofit/>
          </a:bodyPr>
          <a:lstStyle/>
          <a:p>
            <a:pPr indent="-419100" lvl="0" marL="457200" rtl="0">
              <a:lnSpc>
                <a:spcPct val="115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MAE values get better as we 	increase the model size but gradually slows down</a:t>
            </a:r>
          </a:p>
          <a:p>
            <a:pPr indent="-419100" lvl="0" marL="457200" rtl="0">
              <a:lnSpc>
                <a:spcPct val="115000"/>
              </a:lnSpc>
              <a:spcBef>
                <a:spcPts val="0"/>
              </a:spcBef>
              <a:spcAft>
                <a:spcPts val="0"/>
              </a:spcAft>
              <a:buClr>
                <a:schemeClr val="dk2"/>
              </a:buClr>
              <a:buSzPts val="3000"/>
              <a:buFont typeface="Arial"/>
              <a:buChar char="○"/>
            </a:pPr>
            <a:r>
              <a:rPr lang="en-US" sz="3000">
                <a:solidFill>
                  <a:schemeClr val="dk2"/>
                </a:solidFill>
                <a:latin typeface="Arial"/>
                <a:ea typeface="Arial"/>
                <a:cs typeface="Arial"/>
                <a:sym typeface="Arial"/>
              </a:rPr>
              <a:t>For train/test ratio of 0.8 we are within 96% - 98.3% item-item scheme’s accuracy using only 1.9% - 3% of items.</a:t>
            </a:r>
          </a:p>
          <a:p>
            <a:pPr indent="-419100" lvl="0" marL="457200" rtl="0">
              <a:lnSpc>
                <a:spcPct val="115000"/>
              </a:lnSpc>
              <a:spcBef>
                <a:spcPts val="0"/>
              </a:spcBef>
              <a:buClr>
                <a:schemeClr val="dk2"/>
              </a:buClr>
              <a:buSzPts val="3000"/>
              <a:buFont typeface="Arial"/>
              <a:buChar char="○"/>
            </a:pPr>
            <a:r>
              <a:rPr lang="en-US" sz="3000">
                <a:solidFill>
                  <a:schemeClr val="dk2"/>
                </a:solidFill>
                <a:latin typeface="Arial"/>
                <a:ea typeface="Arial"/>
                <a:cs typeface="Arial"/>
                <a:sym typeface="Arial"/>
              </a:rPr>
              <a:t>High accuracy can be achieved by using a fraction of items – precomputing the item similarity is useful.</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1370012" y="301625"/>
            <a:ext cx="7313700" cy="1143000"/>
          </a:xfrm>
          <a:prstGeom prst="rect">
            <a:avLst/>
          </a:prstGeom>
        </p:spPr>
        <p:txBody>
          <a:bodyPr anchorCtr="0" anchor="b" bIns="91425" lIns="91425" rIns="91425" wrap="square" tIns="91425">
            <a:noAutofit/>
          </a:bodyPr>
          <a:lstStyle/>
          <a:p>
            <a:pPr lvl="0">
              <a:spcBef>
                <a:spcPts val="0"/>
              </a:spcBef>
              <a:buNone/>
            </a:pPr>
            <a:r>
              <a:rPr lang="en-US"/>
              <a:t>Collaborative Filtering in our life</a:t>
            </a:r>
          </a:p>
        </p:txBody>
      </p:sp>
      <p:sp>
        <p:nvSpPr>
          <p:cNvPr id="266" name="Shape 266"/>
          <p:cNvSpPr txBox="1"/>
          <p:nvPr>
            <p:ph idx="1" type="body"/>
          </p:nvPr>
        </p:nvSpPr>
        <p:spPr>
          <a:xfrm>
            <a:off x="1370012" y="1827212"/>
            <a:ext cx="7313700" cy="41148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67" name="Shape 267"/>
          <p:cNvPicPr preferRelativeResize="0"/>
          <p:nvPr/>
        </p:nvPicPr>
        <p:blipFill rotWithShape="1">
          <a:blip r:embed="rId3">
            <a:alphaModFix/>
          </a:blip>
          <a:srcRect b="0" l="0" r="0" t="17965"/>
          <a:stretch/>
        </p:blipFill>
        <p:spPr>
          <a:xfrm>
            <a:off x="1193038" y="1458485"/>
            <a:ext cx="7667625" cy="4852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1370012" y="301625"/>
            <a:ext cx="7313700" cy="1143000"/>
          </a:xfrm>
          <a:prstGeom prst="rect">
            <a:avLst/>
          </a:prstGeom>
        </p:spPr>
        <p:txBody>
          <a:bodyPr anchorCtr="0" anchor="b" bIns="91425" lIns="91425" rIns="91425" wrap="square" tIns="91425">
            <a:noAutofit/>
          </a:bodyPr>
          <a:lstStyle/>
          <a:p>
            <a:pPr lvl="0">
              <a:spcBef>
                <a:spcPts val="0"/>
              </a:spcBef>
              <a:buNone/>
            </a:pPr>
            <a:r>
              <a:rPr lang="en-US"/>
              <a:t>Collaborative Filtering in our life</a:t>
            </a:r>
          </a:p>
        </p:txBody>
      </p:sp>
      <p:sp>
        <p:nvSpPr>
          <p:cNvPr id="273" name="Shape 273"/>
          <p:cNvSpPr txBox="1"/>
          <p:nvPr>
            <p:ph idx="1" type="body"/>
          </p:nvPr>
        </p:nvSpPr>
        <p:spPr>
          <a:xfrm>
            <a:off x="1370012" y="1827212"/>
            <a:ext cx="7313700" cy="41148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274" name="Shape 274"/>
          <p:cNvPicPr preferRelativeResize="0"/>
          <p:nvPr/>
        </p:nvPicPr>
        <p:blipFill>
          <a:blip r:embed="rId3">
            <a:alphaModFix/>
          </a:blip>
          <a:stretch>
            <a:fillRect/>
          </a:stretch>
        </p:blipFill>
        <p:spPr>
          <a:xfrm>
            <a:off x="845387" y="1281676"/>
            <a:ext cx="7453224" cy="5205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Conclusions </a:t>
            </a:r>
          </a:p>
        </p:txBody>
      </p:sp>
      <p:sp>
        <p:nvSpPr>
          <p:cNvPr id="280" name="Shape 280"/>
          <p:cNvSpPr txBox="1"/>
          <p:nvPr>
            <p:ph idx="1" type="body"/>
          </p:nvPr>
        </p:nvSpPr>
        <p:spPr>
          <a:xfrm>
            <a:off x="1370012" y="1827212"/>
            <a:ext cx="7313612" cy="5030787"/>
          </a:xfrm>
          <a:prstGeom prst="rect">
            <a:avLst/>
          </a:prstGeom>
          <a:noFill/>
          <a:ln>
            <a:noFill/>
          </a:ln>
        </p:spPr>
        <p:txBody>
          <a:bodyPr anchorCtr="0" anchor="t" bIns="45700" lIns="91425" rIns="91425" wrap="square" tIns="45700">
            <a:noAutofit/>
          </a:bodyPr>
          <a:lstStyle/>
          <a:p>
            <a:pPr indent="-396240" lvl="0" marL="342900" marR="0" rtl="0" algn="l">
              <a:lnSpc>
                <a:spcPct val="100000"/>
              </a:lnSpc>
              <a:spcBef>
                <a:spcPts val="0"/>
              </a:spcBef>
              <a:spcAft>
                <a:spcPts val="0"/>
              </a:spcAft>
              <a:buClr>
                <a:schemeClr val="dk1"/>
              </a:buClr>
              <a:buSzPts val="2800"/>
              <a:buFont typeface="Century Gothic"/>
              <a:buChar char="○"/>
            </a:pPr>
            <a:r>
              <a:rPr b="0" i="0" lang="en-US" sz="2800" u="none">
                <a:solidFill>
                  <a:schemeClr val="dk1"/>
                </a:solidFill>
                <a:latin typeface="Century Gothic"/>
                <a:ea typeface="Century Gothic"/>
                <a:cs typeface="Century Gothic"/>
                <a:sym typeface="Century Gothic"/>
              </a:rPr>
              <a:t>i</a:t>
            </a:r>
            <a:r>
              <a:rPr b="0" i="0" lang="en-US" sz="2800" u="none">
                <a:solidFill>
                  <a:schemeClr val="dk1"/>
                </a:solidFill>
                <a:latin typeface="Century Gothic"/>
                <a:ea typeface="Century Gothic"/>
                <a:cs typeface="Century Gothic"/>
                <a:sym typeface="Century Gothic"/>
              </a:rPr>
              <a:t>tem-item CF provides better quality of predictions than the user-user CF</a:t>
            </a:r>
          </a:p>
          <a:p>
            <a:pPr lvl="1" marR="0" rtl="0" algn="l">
              <a:lnSpc>
                <a:spcPct val="100000"/>
              </a:lnSpc>
              <a:spcBef>
                <a:spcPts val="0"/>
              </a:spcBef>
              <a:spcAft>
                <a:spcPts val="0"/>
              </a:spcAft>
              <a:buClr>
                <a:schemeClr val="dk1"/>
              </a:buClr>
              <a:buSzPts val="2800"/>
              <a:buFont typeface="Century Gothic"/>
              <a:buChar char="●"/>
            </a:pPr>
            <a:r>
              <a:rPr b="0" i="0" lang="en-US" sz="2800" u="none">
                <a:solidFill>
                  <a:schemeClr val="dk1"/>
                </a:solidFill>
                <a:latin typeface="Century Gothic"/>
                <a:ea typeface="Century Gothic"/>
                <a:cs typeface="Century Gothic"/>
                <a:sym typeface="Century Gothic"/>
              </a:rPr>
              <a:t>Improvement is consistent over different neighborhood sizes and train/test ratio.</a:t>
            </a:r>
          </a:p>
          <a:p>
            <a:pPr indent="-396240" lvl="0" marL="342900" marR="0" rtl="0" algn="l">
              <a:lnSpc>
                <a:spcPct val="100000"/>
              </a:lnSpc>
              <a:spcBef>
                <a:spcPts val="0"/>
              </a:spcBef>
              <a:spcAft>
                <a:spcPts val="0"/>
              </a:spcAft>
              <a:buClr>
                <a:schemeClr val="dk1"/>
              </a:buClr>
              <a:buSzPts val="2800"/>
              <a:buFont typeface="Century Gothic"/>
              <a:buChar char="○"/>
            </a:pPr>
            <a:r>
              <a:rPr b="0" i="0" lang="en-US" sz="2800" u="none">
                <a:solidFill>
                  <a:schemeClr val="dk1"/>
                </a:solidFill>
                <a:latin typeface="Century Gothic"/>
                <a:ea typeface="Century Gothic"/>
                <a:cs typeface="Century Gothic"/>
                <a:sym typeface="Century Gothic"/>
              </a:rPr>
              <a:t>I</a:t>
            </a:r>
            <a:r>
              <a:rPr lang="en-US" sz="2800">
                <a:latin typeface="Century Gothic"/>
                <a:ea typeface="Century Gothic"/>
                <a:cs typeface="Century Gothic"/>
                <a:sym typeface="Century Gothic"/>
              </a:rPr>
              <a:t>mprovement is not significantly large</a:t>
            </a:r>
          </a:p>
          <a:p>
            <a:pPr indent="-396240" lvl="0" marL="342900" marR="0" rtl="0" algn="l">
              <a:lnSpc>
                <a:spcPct val="100000"/>
              </a:lnSpc>
              <a:spcBef>
                <a:spcPts val="0"/>
              </a:spcBef>
              <a:spcAft>
                <a:spcPts val="0"/>
              </a:spcAft>
              <a:buClr>
                <a:schemeClr val="dk1"/>
              </a:buClr>
              <a:buSzPts val="2800"/>
              <a:buFont typeface="Century Gothic"/>
              <a:buChar char="○"/>
            </a:pPr>
            <a:r>
              <a:rPr lang="en-US" sz="2800">
                <a:latin typeface="Century Gothic"/>
                <a:ea typeface="Century Gothic"/>
                <a:cs typeface="Century Gothic"/>
                <a:sym typeface="Century Gothic"/>
              </a:rPr>
              <a:t>Item neighborhood is fairly static which improves online performance.</a:t>
            </a:r>
          </a:p>
          <a:p>
            <a:pPr indent="-396240" lvl="0" marL="342900" marR="0" rtl="0" algn="l">
              <a:lnSpc>
                <a:spcPct val="100000"/>
              </a:lnSpc>
              <a:spcBef>
                <a:spcPts val="0"/>
              </a:spcBef>
              <a:spcAft>
                <a:spcPts val="0"/>
              </a:spcAft>
              <a:buClr>
                <a:schemeClr val="dk1"/>
              </a:buClr>
              <a:buSzPts val="2800"/>
              <a:buFont typeface="Century Gothic"/>
              <a:buChar char="○"/>
            </a:pPr>
            <a:r>
              <a:rPr lang="en-US" sz="2800">
                <a:latin typeface="Century Gothic"/>
                <a:ea typeface="Century Gothic"/>
                <a:cs typeface="Century Gothic"/>
                <a:sym typeface="Century Gothic"/>
              </a:rPr>
              <a:t>Two most important challenges of recommender systems – quality of prediction &amp; High performance</a:t>
            </a:r>
          </a:p>
          <a:p>
            <a:pPr indent="-467360" lvl="0" marL="342900" marR="0" rtl="0" algn="l">
              <a:lnSpc>
                <a:spcPct val="100000"/>
              </a:lnSpc>
              <a:spcBef>
                <a:spcPts val="560"/>
              </a:spcBef>
              <a:spcAft>
                <a:spcPts val="0"/>
              </a:spcAft>
              <a:buClr>
                <a:schemeClr val="dk2"/>
              </a:buClr>
              <a:buSzPts val="1960"/>
              <a:buFont typeface="Noto Sans Symbols"/>
              <a:buNone/>
            </a:pPr>
            <a:r>
              <a:rPr b="0" i="0" lang="en-US" sz="2800" u="none">
                <a:solidFill>
                  <a:schemeClr val="dk1"/>
                </a:solidFill>
                <a:latin typeface="Century Gothic"/>
                <a:ea typeface="Century Gothic"/>
                <a:cs typeface="Century Gothic"/>
                <a:sym typeface="Century Gothic"/>
              </a:rPr>
              <a:t>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4" name="Shape 284"/>
        <p:cNvGrpSpPr/>
        <p:nvPr/>
      </p:nvGrpSpPr>
      <p:grpSpPr>
        <a:xfrm>
          <a:off x="0" y="0"/>
          <a:ext cx="0" cy="0"/>
          <a:chOff x="0" y="0"/>
          <a:chExt cx="0" cy="0"/>
        </a:xfrm>
      </p:grpSpPr>
      <p:sp>
        <p:nvSpPr>
          <p:cNvPr id="285" name="Shape 285"/>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lang="en-US">
                <a:latin typeface="Century Gothic"/>
                <a:ea typeface="Century Gothic"/>
                <a:cs typeface="Century Gothic"/>
                <a:sym typeface="Century Gothic"/>
              </a:rPr>
              <a:t>References</a:t>
            </a:r>
          </a:p>
        </p:txBody>
      </p:sp>
      <p:sp>
        <p:nvSpPr>
          <p:cNvPr id="286" name="Shape 286"/>
          <p:cNvSpPr txBox="1"/>
          <p:nvPr>
            <p:ph idx="1" type="body"/>
          </p:nvPr>
        </p:nvSpPr>
        <p:spPr>
          <a:xfrm>
            <a:off x="1370012" y="1692462"/>
            <a:ext cx="7313700" cy="4114800"/>
          </a:xfrm>
          <a:prstGeom prst="rect">
            <a:avLst/>
          </a:prstGeom>
          <a:noFill/>
          <a:ln>
            <a:noFill/>
          </a:ln>
        </p:spPr>
        <p:txBody>
          <a:bodyPr anchorCtr="0" anchor="t" bIns="45700" lIns="91425" rIns="91425" wrap="square" tIns="45700">
            <a:noAutofit/>
          </a:bodyPr>
          <a:lstStyle/>
          <a:p>
            <a:pPr indent="-304800" lvl="0" marL="457200" marR="0" rtl="0" algn="l">
              <a:lnSpc>
                <a:spcPct val="100000"/>
              </a:lnSpc>
              <a:spcBef>
                <a:spcPts val="640"/>
              </a:spcBef>
              <a:spcAft>
                <a:spcPts val="0"/>
              </a:spcAft>
              <a:buClr>
                <a:schemeClr val="dk1"/>
              </a:buClr>
              <a:buSzPts val="1200"/>
              <a:buFont typeface="Arial"/>
              <a:buAutoNum type="arabicPeriod"/>
            </a:pPr>
            <a:r>
              <a:rPr lang="en-US" sz="1200">
                <a:solidFill>
                  <a:srgbClr val="222222"/>
                </a:solidFill>
                <a:highlight>
                  <a:srgbClr val="FFFFFF"/>
                </a:highlight>
                <a:latin typeface="Arial"/>
                <a:ea typeface="Arial"/>
                <a:cs typeface="Arial"/>
                <a:sym typeface="Arial"/>
              </a:rPr>
              <a:t>Goldberg D, Nichols D, Oki B M, et al. Using collaborative filtering to weave an information tapestry[J]. Communications of the ACM, 1992, 35(12): 61-70.</a:t>
            </a:r>
          </a:p>
          <a:p>
            <a:pPr indent="-304800" lvl="0" marL="457200" marR="0" rtl="0" algn="l">
              <a:lnSpc>
                <a:spcPct val="100000"/>
              </a:lnSpc>
              <a:spcBef>
                <a:spcPts val="0"/>
              </a:spcBef>
              <a:spcAft>
                <a:spcPts val="0"/>
              </a:spcAft>
              <a:buClr>
                <a:srgbClr val="222222"/>
              </a:buClr>
              <a:buSzPts val="1200"/>
              <a:buFont typeface="Arial"/>
              <a:buAutoNum type="arabicPeriod"/>
            </a:pPr>
            <a:r>
              <a:rPr lang="en-US" sz="1200">
                <a:solidFill>
                  <a:srgbClr val="222222"/>
                </a:solidFill>
                <a:highlight>
                  <a:srgbClr val="FFFFFF"/>
                </a:highlight>
                <a:latin typeface="Arial"/>
                <a:ea typeface="Arial"/>
                <a:cs typeface="Arial"/>
                <a:sym typeface="Arial"/>
              </a:rPr>
              <a:t>Aggarwal C C, Wolf J L, Wu K L, et al. Horting hatches an egg: A new graph-theoretic approach to collaborative filtering[C]//Proceedings of the fifth ACM SIGKDD international conference on Knowledge discovery and data mining. ACM, 1999: 201-212.</a:t>
            </a:r>
          </a:p>
          <a:p>
            <a:pPr indent="-304800" lvl="0" marL="457200" marR="0" rtl="0" algn="l">
              <a:lnSpc>
                <a:spcPct val="100000"/>
              </a:lnSpc>
              <a:spcBef>
                <a:spcPts val="0"/>
              </a:spcBef>
              <a:spcAft>
                <a:spcPts val="0"/>
              </a:spcAft>
              <a:buClr>
                <a:srgbClr val="222222"/>
              </a:buClr>
              <a:buSzPts val="1200"/>
              <a:buFont typeface="Arial"/>
              <a:buAutoNum type="arabicPeriod"/>
            </a:pPr>
            <a:r>
              <a:rPr lang="en-US" sz="1200">
                <a:solidFill>
                  <a:srgbClr val="222222"/>
                </a:solidFill>
                <a:highlight>
                  <a:srgbClr val="FFFFFF"/>
                </a:highlight>
                <a:latin typeface="Arial"/>
                <a:ea typeface="Arial"/>
                <a:cs typeface="Arial"/>
                <a:sym typeface="Arial"/>
              </a:rPr>
              <a:t>Billsus D, Pazzani M J. Learning Collaborative Information Filters[C]//Icml. 1998, 98: 46-54.</a:t>
            </a:r>
          </a:p>
          <a:p>
            <a:pPr indent="-304800" lvl="0" marL="457200" marR="0" rtl="0" algn="l">
              <a:lnSpc>
                <a:spcPct val="100000"/>
              </a:lnSpc>
              <a:spcBef>
                <a:spcPts val="0"/>
              </a:spcBef>
              <a:spcAft>
                <a:spcPts val="0"/>
              </a:spcAft>
              <a:buClr>
                <a:srgbClr val="222222"/>
              </a:buClr>
              <a:buSzPts val="1200"/>
              <a:buFont typeface="Arial"/>
              <a:buAutoNum type="arabicPeriod"/>
            </a:pPr>
            <a:r>
              <a:rPr lang="en-US" sz="1200">
                <a:solidFill>
                  <a:srgbClr val="222222"/>
                </a:solidFill>
                <a:highlight>
                  <a:srgbClr val="FFFFFF"/>
                </a:highlight>
                <a:latin typeface="Arial"/>
                <a:ea typeface="Arial"/>
                <a:cs typeface="Arial"/>
                <a:sym typeface="Arial"/>
              </a:rPr>
              <a:t>Resnick P, Iacovou N, Suchak M, et al. GroupLens: an open architecture for collaborative filtering of netnews[C]//Proceedings of the 1994 ACM conference on Computer supported cooperative work. ACM, 1994: 175-186.</a:t>
            </a:r>
          </a:p>
          <a:p>
            <a:pPr indent="-304800" lvl="0" marL="457200" marR="0" rtl="0" algn="l">
              <a:lnSpc>
                <a:spcPct val="100000"/>
              </a:lnSpc>
              <a:spcBef>
                <a:spcPts val="0"/>
              </a:spcBef>
              <a:spcAft>
                <a:spcPts val="0"/>
              </a:spcAft>
              <a:buClr>
                <a:srgbClr val="222222"/>
              </a:buClr>
              <a:buSzPts val="1200"/>
              <a:buFont typeface="Arial"/>
              <a:buAutoNum type="arabicPeriod"/>
            </a:pPr>
            <a:r>
              <a:rPr lang="en-US" sz="1200">
                <a:solidFill>
                  <a:srgbClr val="222222"/>
                </a:solidFill>
                <a:highlight>
                  <a:srgbClr val="FFFFFF"/>
                </a:highlight>
                <a:latin typeface="Arial"/>
                <a:ea typeface="Arial"/>
                <a:cs typeface="Arial"/>
                <a:sym typeface="Arial"/>
              </a:rPr>
              <a:t>Good N, Schafer J B, Konstan J A, et al. Combining collaborative filtering with personal agents for better recommendations[C]//AAAI/IAAI. 1999: 439-446.</a:t>
            </a:r>
          </a:p>
          <a:p>
            <a:pPr indent="-304800" lvl="0" marL="457200" marR="0" rtl="0" algn="l">
              <a:lnSpc>
                <a:spcPct val="100000"/>
              </a:lnSpc>
              <a:spcBef>
                <a:spcPts val="0"/>
              </a:spcBef>
              <a:spcAft>
                <a:spcPts val="0"/>
              </a:spcAft>
              <a:buClr>
                <a:srgbClr val="222222"/>
              </a:buClr>
              <a:buSzPts val="1200"/>
              <a:buFont typeface="Arial"/>
              <a:buAutoNum type="arabicPeriod"/>
            </a:pPr>
            <a:r>
              <a:rPr lang="en-US" sz="1200">
                <a:solidFill>
                  <a:srgbClr val="222222"/>
                </a:solidFill>
                <a:highlight>
                  <a:srgbClr val="FFFFFF"/>
                </a:highlight>
                <a:latin typeface="Arial"/>
                <a:ea typeface="Arial"/>
                <a:cs typeface="Arial"/>
                <a:sym typeface="Arial"/>
              </a:rPr>
              <a:t>Konstan J A, Miller B N, Maltz D, et al. GroupLens: applying collaborative filtering to Usenet news[J]. Communications of the ACM, 1997, 40(3): 77-87.</a:t>
            </a:r>
          </a:p>
          <a:p>
            <a:pPr indent="-304800" lvl="0" marL="457200" marR="0" rtl="0" algn="l">
              <a:lnSpc>
                <a:spcPct val="100000"/>
              </a:lnSpc>
              <a:spcBef>
                <a:spcPts val="0"/>
              </a:spcBef>
              <a:spcAft>
                <a:spcPts val="0"/>
              </a:spcAft>
              <a:buClr>
                <a:srgbClr val="222222"/>
              </a:buClr>
              <a:buSzPts val="1200"/>
              <a:buFont typeface="Arial"/>
              <a:buAutoNum type="arabicPeriod"/>
            </a:pPr>
            <a:r>
              <a:rPr lang="en-US" sz="1200">
                <a:solidFill>
                  <a:srgbClr val="222222"/>
                </a:solidFill>
                <a:highlight>
                  <a:srgbClr val="FFFFFF"/>
                </a:highlight>
                <a:latin typeface="Arial"/>
                <a:ea typeface="Arial"/>
                <a:cs typeface="Arial"/>
                <a:sym typeface="Arial"/>
              </a:rPr>
              <a:t>Schafer J B, Konstan J, Riedl J. Recommender systems in e-commerce[C]//Proceedings of the 1st ACM conference on Electronic commerce. ACM, 1999: 158-166.</a:t>
            </a:r>
          </a:p>
          <a:p>
            <a:pPr indent="-304800" lvl="0" marL="457200" marR="0" rtl="0" algn="l">
              <a:lnSpc>
                <a:spcPct val="100000"/>
              </a:lnSpc>
              <a:spcBef>
                <a:spcPts val="0"/>
              </a:spcBef>
              <a:spcAft>
                <a:spcPts val="0"/>
              </a:spcAft>
              <a:buClr>
                <a:srgbClr val="222222"/>
              </a:buClr>
              <a:buSzPts val="1200"/>
              <a:buFont typeface="Arial"/>
              <a:buAutoNum type="arabicPeriod"/>
            </a:pPr>
            <a:r>
              <a:rPr lang="en-US" sz="1200">
                <a:solidFill>
                  <a:srgbClr val="222222"/>
                </a:solidFill>
                <a:highlight>
                  <a:srgbClr val="FFFFFF"/>
                </a:highlight>
                <a:latin typeface="Arial"/>
                <a:ea typeface="Arial"/>
                <a:cs typeface="Arial"/>
                <a:sym typeface="Arial"/>
              </a:rPr>
              <a:t>Ungar L H, Foster D P. Clustering methods for collaborative filtering[C]//AAAI workshop on recommendation systems. 1998, 1: 114-129.</a:t>
            </a:r>
          </a:p>
          <a:p>
            <a:pPr indent="-304800" lvl="0" marL="457200" marR="0" rtl="0" algn="l">
              <a:lnSpc>
                <a:spcPct val="100000"/>
              </a:lnSpc>
              <a:spcBef>
                <a:spcPts val="0"/>
              </a:spcBef>
              <a:spcAft>
                <a:spcPts val="0"/>
              </a:spcAft>
              <a:buClr>
                <a:srgbClr val="222222"/>
              </a:buClr>
              <a:buSzPts val="1200"/>
              <a:buFont typeface="Arial"/>
              <a:buAutoNum type="arabicPeriod"/>
            </a:pPr>
            <a:r>
              <a:rPr lang="en-US" sz="1200">
                <a:solidFill>
                  <a:srgbClr val="222222"/>
                </a:solidFill>
                <a:highlight>
                  <a:srgbClr val="FFFFFF"/>
                </a:highlight>
                <a:latin typeface="Arial"/>
                <a:ea typeface="Arial"/>
                <a:cs typeface="Arial"/>
                <a:sym typeface="Arial"/>
              </a:rPr>
              <a:t>Sarwar B M, Konstan J A, Borchers A, et al. Using filtering agents to improve prediction quality in the grouplens research collaborative filtering system[C]//Proceedings of the 1998 ACM conference on Computer supported cooperative work. ACM, 1998: 345-354.</a:t>
            </a:r>
          </a:p>
          <a:p>
            <a:pPr indent="-304800" lvl="0" marL="457200" marR="0" rtl="0" algn="l">
              <a:lnSpc>
                <a:spcPct val="100000"/>
              </a:lnSpc>
              <a:spcBef>
                <a:spcPts val="0"/>
              </a:spcBef>
              <a:spcAft>
                <a:spcPts val="0"/>
              </a:spcAft>
              <a:buClr>
                <a:srgbClr val="222222"/>
              </a:buClr>
              <a:buSzPts val="1200"/>
              <a:buFont typeface="Arial"/>
              <a:buAutoNum type="arabicPeriod"/>
            </a:pPr>
            <a:r>
              <a:rPr lang="en-US" sz="1200">
                <a:solidFill>
                  <a:srgbClr val="222222"/>
                </a:solidFill>
                <a:highlight>
                  <a:srgbClr val="FFFFFF"/>
                </a:highlight>
                <a:latin typeface="Arial"/>
                <a:ea typeface="Arial"/>
                <a:cs typeface="Arial"/>
                <a:sym typeface="Arial"/>
              </a:rPr>
              <a:t>Basu C, Hirsh H, Cohen W. Recommendation as classification: Using social and content-based information in recommendation[C]//Aaai/iaai. 1998: 714-720.</a:t>
            </a:r>
          </a:p>
          <a:p>
            <a:pPr indent="-304800" lvl="0" marL="457200" marR="0" rtl="0" algn="l">
              <a:lnSpc>
                <a:spcPct val="100000"/>
              </a:lnSpc>
              <a:spcBef>
                <a:spcPts val="0"/>
              </a:spcBef>
              <a:spcAft>
                <a:spcPts val="0"/>
              </a:spcAft>
              <a:buClr>
                <a:srgbClr val="222222"/>
              </a:buClr>
              <a:buSzPts val="1200"/>
              <a:buFont typeface="Arial"/>
              <a:buAutoNum type="arabicPeriod"/>
            </a:pPr>
            <a:r>
              <a:rPr lang="en-US" sz="1200">
                <a:solidFill>
                  <a:srgbClr val="222222"/>
                </a:solidFill>
                <a:highlight>
                  <a:srgbClr val="FFFFFF"/>
                </a:highlight>
                <a:latin typeface="Arial"/>
                <a:ea typeface="Arial"/>
                <a:cs typeface="Arial"/>
                <a:sym typeface="Arial"/>
              </a:rPr>
              <a:t>Brachman R J, Khabaza T, Kloesgen W, et al. Mining business databases[J]. Communications of the ACM, 1996, 39(11): 42-48.</a:t>
            </a:r>
          </a:p>
          <a:p>
            <a:pPr indent="-304800" lvl="0" marL="457200" marR="0" rtl="0" algn="l">
              <a:lnSpc>
                <a:spcPct val="100000"/>
              </a:lnSpc>
              <a:spcBef>
                <a:spcPts val="0"/>
              </a:spcBef>
              <a:spcAft>
                <a:spcPts val="0"/>
              </a:spcAft>
              <a:buClr>
                <a:srgbClr val="222222"/>
              </a:buClr>
              <a:buSzPts val="1200"/>
              <a:buFont typeface="Arial"/>
              <a:buAutoNum type="arabicPeriod"/>
            </a:pPr>
            <a:r>
              <a:rPr lang="en-US" sz="1200">
                <a:solidFill>
                  <a:srgbClr val="222222"/>
                </a:solidFill>
                <a:highlight>
                  <a:srgbClr val="FFFFFF"/>
                </a:highlight>
                <a:latin typeface="Arial"/>
                <a:ea typeface="Arial"/>
                <a:cs typeface="Arial"/>
                <a:sym typeface="Arial"/>
              </a:rPr>
              <a:t>Ling C X, Li C. Data mining for direct marketing: Problems and solutions[C]//KDD. 1998, 98: 73-79.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title"/>
          </p:nvPr>
        </p:nvSpPr>
        <p:spPr>
          <a:xfrm>
            <a:off x="1370012" y="301625"/>
            <a:ext cx="7313700" cy="1143000"/>
          </a:xfrm>
          <a:prstGeom prst="rect">
            <a:avLst/>
          </a:prstGeom>
        </p:spPr>
        <p:txBody>
          <a:bodyPr anchorCtr="0" anchor="b" bIns="91425" lIns="91425" rIns="91425" wrap="square" tIns="91425">
            <a:noAutofit/>
          </a:bodyPr>
          <a:lstStyle/>
          <a:p>
            <a:pPr lvl="0">
              <a:spcBef>
                <a:spcPts val="0"/>
              </a:spcBef>
              <a:buClr>
                <a:schemeClr val="dk2"/>
              </a:buClr>
              <a:buSzPts val="3600"/>
              <a:buFont typeface="Century Gothic"/>
              <a:buNone/>
            </a:pPr>
            <a:r>
              <a:rPr b="1" lang="en-US">
                <a:latin typeface="Century Gothic"/>
                <a:ea typeface="Century Gothic"/>
                <a:cs typeface="Century Gothic"/>
                <a:sym typeface="Century Gothic"/>
              </a:rPr>
              <a:t>Related Work</a:t>
            </a:r>
          </a:p>
        </p:txBody>
      </p:sp>
      <p:sp>
        <p:nvSpPr>
          <p:cNvPr id="56" name="Shape 56"/>
          <p:cNvSpPr txBox="1"/>
          <p:nvPr>
            <p:ph idx="1" type="body"/>
          </p:nvPr>
        </p:nvSpPr>
        <p:spPr>
          <a:xfrm>
            <a:off x="1370012" y="1827212"/>
            <a:ext cx="7313700" cy="4114800"/>
          </a:xfrm>
          <a:prstGeom prst="rect">
            <a:avLst/>
          </a:prstGeom>
        </p:spPr>
        <p:txBody>
          <a:bodyPr anchorCtr="0" anchor="t" bIns="91425" lIns="91425" rIns="91425" wrap="square" tIns="91425">
            <a:noAutofit/>
          </a:bodyPr>
          <a:lstStyle/>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Tapestry</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Bayesian Networks</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Clustering</a:t>
            </a:r>
          </a:p>
          <a:p>
            <a:pPr indent="-457200" lvl="0" marL="457200" rtl="0">
              <a:lnSpc>
                <a:spcPct val="115000"/>
              </a:lnSpc>
              <a:spcBef>
                <a:spcPts val="0"/>
              </a:spcBef>
              <a:buClr>
                <a:schemeClr val="dk2"/>
              </a:buClr>
              <a:buSzPts val="3600"/>
              <a:buFont typeface="Arial"/>
              <a:buChar char="○"/>
            </a:pPr>
            <a:r>
              <a:rPr lang="en-US" sz="3600">
                <a:solidFill>
                  <a:schemeClr val="dk2"/>
                </a:solidFill>
                <a:latin typeface="Arial"/>
                <a:ea typeface="Arial"/>
                <a:cs typeface="Arial"/>
                <a:sym typeface="Arial"/>
              </a:rPr>
              <a:t>Horting</a:t>
            </a:r>
          </a:p>
          <a:p>
            <a:pPr indent="0" lvl="0" marL="0" rtl="0">
              <a:lnSpc>
                <a:spcPct val="115000"/>
              </a:lnSpc>
              <a:spcBef>
                <a:spcPts val="0"/>
              </a:spcBef>
              <a:buNone/>
            </a:pPr>
            <a:r>
              <a:t/>
            </a:r>
            <a:endParaRPr sz="3600">
              <a:solidFill>
                <a:schemeClr val="dk2"/>
              </a:solidFill>
              <a:latin typeface="Arial"/>
              <a:ea typeface="Arial"/>
              <a:cs typeface="Arial"/>
              <a:sym typeface="Arial"/>
            </a:endParaRPr>
          </a:p>
          <a:p>
            <a:pPr lvl="0">
              <a:spcBef>
                <a:spcPts val="0"/>
              </a:spcBef>
              <a:buNone/>
            </a:pPr>
            <a:r>
              <a:t/>
            </a:r>
            <a:endParaRPr b="1" sz="3600">
              <a:solidFill>
                <a:schemeClr val="dk2"/>
              </a:solidFill>
              <a:latin typeface="Century Gothic"/>
              <a:ea typeface="Century Gothic"/>
              <a:cs typeface="Century Gothic"/>
              <a:sym typeface="Century Gothic"/>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0" name="Shape 290"/>
        <p:cNvGrpSpPr/>
        <p:nvPr/>
      </p:nvGrpSpPr>
      <p:grpSpPr>
        <a:xfrm>
          <a:off x="0" y="0"/>
          <a:ext cx="0" cy="0"/>
          <a:chOff x="0" y="0"/>
          <a:chExt cx="0" cy="0"/>
        </a:xfrm>
      </p:grpSpPr>
      <p:sp>
        <p:nvSpPr>
          <p:cNvPr id="291" name="Shape 291"/>
          <p:cNvSpPr txBox="1"/>
          <p:nvPr>
            <p:ph idx="1" type="body"/>
          </p:nvPr>
        </p:nvSpPr>
        <p:spPr>
          <a:xfrm>
            <a:off x="1066800" y="1905000"/>
            <a:ext cx="7313612" cy="4037012"/>
          </a:xfrm>
          <a:prstGeom prst="rect">
            <a:avLst/>
          </a:prstGeom>
          <a:noFill/>
          <a:ln>
            <a:noFill/>
          </a:ln>
        </p:spPr>
        <p:txBody>
          <a:bodyPr anchorCtr="0" anchor="t" bIns="45700" lIns="91425" rIns="91425" wrap="square" tIns="45700">
            <a:noAutofit/>
          </a:bodyPr>
          <a:lstStyle/>
          <a:p>
            <a:pPr indent="-556260" lvl="0" marL="342900" marR="0" rtl="0" algn="ctr">
              <a:lnSpc>
                <a:spcPct val="90000"/>
              </a:lnSpc>
              <a:spcBef>
                <a:spcPts val="0"/>
              </a:spcBef>
              <a:spcAft>
                <a:spcPts val="0"/>
              </a:spcAft>
              <a:buClr>
                <a:schemeClr val="dk2"/>
              </a:buClr>
              <a:buSzPts val="3360"/>
              <a:buFont typeface="Noto Sans Symbols"/>
              <a:buNone/>
            </a:pPr>
            <a:r>
              <a:t/>
            </a:r>
            <a:endParaRPr b="0" i="0" sz="4800" u="none">
              <a:solidFill>
                <a:schemeClr val="dk1"/>
              </a:solidFill>
              <a:latin typeface="Century Gothic"/>
              <a:ea typeface="Century Gothic"/>
              <a:cs typeface="Century Gothic"/>
              <a:sym typeface="Century Gothic"/>
            </a:endParaRPr>
          </a:p>
          <a:p>
            <a:pPr indent="-734060" lvl="0" marL="342900" marR="0" rtl="0" algn="ctr">
              <a:lnSpc>
                <a:spcPct val="90000"/>
              </a:lnSpc>
              <a:spcBef>
                <a:spcPts val="1760"/>
              </a:spcBef>
              <a:spcAft>
                <a:spcPts val="0"/>
              </a:spcAft>
              <a:buClr>
                <a:schemeClr val="dk2"/>
              </a:buClr>
              <a:buSzPts val="6160"/>
              <a:buFont typeface="Noto Sans Symbols"/>
              <a:buNone/>
            </a:pPr>
            <a:r>
              <a:rPr lang="en-US" sz="8800">
                <a:solidFill>
                  <a:schemeClr val="accent1"/>
                </a:solidFill>
                <a:latin typeface="Comic Sans MS"/>
                <a:ea typeface="Comic Sans MS"/>
                <a:cs typeface="Comic Sans MS"/>
                <a:sym typeface="Comic Sans MS"/>
              </a:rPr>
              <a:t>Thank You</a:t>
            </a:r>
          </a:p>
          <a:p>
            <a:pPr indent="-734060" lvl="0" marL="342900" marR="0" rtl="0" algn="ctr">
              <a:lnSpc>
                <a:spcPct val="90000"/>
              </a:lnSpc>
              <a:spcBef>
                <a:spcPts val="1760"/>
              </a:spcBef>
              <a:spcAft>
                <a:spcPts val="0"/>
              </a:spcAft>
              <a:buClr>
                <a:schemeClr val="dk2"/>
              </a:buClr>
              <a:buSzPts val="6160"/>
              <a:buFont typeface="Noto Sans Symbols"/>
              <a:buNone/>
            </a:pPr>
            <a:r>
              <a:rPr b="0" i="0" lang="en-US" sz="8800" u="none">
                <a:solidFill>
                  <a:schemeClr val="accent1"/>
                </a:solidFill>
                <a:latin typeface="Century Gothic"/>
                <a:ea typeface="Century Gothic"/>
                <a:cs typeface="Century Gothic"/>
                <a:sym typeface="Century Gothic"/>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0" name="Shape 60"/>
        <p:cNvGrpSpPr/>
        <p:nvPr/>
      </p:nvGrpSpPr>
      <p:grpSpPr>
        <a:xfrm>
          <a:off x="0" y="0"/>
          <a:ext cx="0" cy="0"/>
          <a:chOff x="0" y="0"/>
          <a:chExt cx="0" cy="0"/>
        </a:xfrm>
      </p:grpSpPr>
      <p:sp>
        <p:nvSpPr>
          <p:cNvPr id="61" name="Shape 61"/>
          <p:cNvSpPr txBox="1"/>
          <p:nvPr>
            <p:ph type="title"/>
          </p:nvPr>
        </p:nvSpPr>
        <p:spPr>
          <a:xfrm>
            <a:off x="1370012" y="301625"/>
            <a:ext cx="7313612" cy="1298575"/>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lang="en-US">
                <a:latin typeface="Century Gothic"/>
                <a:ea typeface="Century Gothic"/>
                <a:cs typeface="Century Gothic"/>
                <a:sym typeface="Century Gothic"/>
              </a:rPr>
              <a:t>Background</a:t>
            </a:r>
          </a:p>
        </p:txBody>
      </p:sp>
      <p:sp>
        <p:nvSpPr>
          <p:cNvPr id="62" name="Shape 62"/>
          <p:cNvSpPr txBox="1"/>
          <p:nvPr>
            <p:ph idx="1" type="body"/>
          </p:nvPr>
        </p:nvSpPr>
        <p:spPr>
          <a:xfrm>
            <a:off x="1369999" y="1827200"/>
            <a:ext cx="7773900" cy="4114800"/>
          </a:xfrm>
          <a:prstGeom prst="rect">
            <a:avLst/>
          </a:prstGeom>
          <a:noFill/>
          <a:ln>
            <a:noFill/>
          </a:ln>
        </p:spPr>
        <p:txBody>
          <a:bodyPr anchorCtr="0" anchor="t" bIns="45700" lIns="91425" rIns="91425" wrap="square" tIns="45700">
            <a:noAutofit/>
          </a:bodyPr>
          <a:lstStyle/>
          <a:p>
            <a:pPr indent="-447040" lvl="0" marL="3429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Aims of CF algorithms:</a:t>
            </a:r>
          </a:p>
          <a:p>
            <a:pPr lvl="1" rtl="0">
              <a:lnSpc>
                <a:spcPct val="115000"/>
              </a:lnSpc>
              <a:spcBef>
                <a:spcPts val="0"/>
              </a:spcBef>
              <a:spcAft>
                <a:spcPts val="0"/>
              </a:spcAft>
              <a:buSzPts val="3000"/>
              <a:buFont typeface="Arial"/>
              <a:buChar char="●"/>
            </a:pPr>
            <a:r>
              <a:rPr lang="en-US" sz="3000">
                <a:solidFill>
                  <a:schemeClr val="dk2"/>
                </a:solidFill>
                <a:latin typeface="Arial"/>
                <a:ea typeface="Arial"/>
                <a:cs typeface="Arial"/>
                <a:sym typeface="Arial"/>
              </a:rPr>
              <a:t>Predict the opinions</a:t>
            </a:r>
          </a:p>
          <a:p>
            <a:pPr lvl="1" rtl="0">
              <a:lnSpc>
                <a:spcPct val="115000"/>
              </a:lnSpc>
              <a:spcBef>
                <a:spcPts val="0"/>
              </a:spcBef>
              <a:spcAft>
                <a:spcPts val="0"/>
              </a:spcAft>
              <a:buSzPts val="3000"/>
              <a:buFont typeface="Arial"/>
              <a:buChar char="●"/>
            </a:pPr>
            <a:r>
              <a:rPr lang="en-US" sz="3000">
                <a:solidFill>
                  <a:schemeClr val="dk2"/>
                </a:solidFill>
                <a:latin typeface="Arial"/>
                <a:ea typeface="Arial"/>
                <a:cs typeface="Arial"/>
                <a:sym typeface="Arial"/>
              </a:rPr>
              <a:t>Recommend best items to user based on the previous likings and opinions of other similar users</a:t>
            </a:r>
          </a:p>
          <a:p>
            <a:pPr indent="-104140" lvl="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CF algorithms divided: </a:t>
            </a:r>
          </a:p>
          <a:p>
            <a:pPr lvl="1" rtl="0">
              <a:lnSpc>
                <a:spcPct val="115000"/>
              </a:lnSpc>
              <a:spcBef>
                <a:spcPts val="0"/>
              </a:spcBef>
              <a:spcAft>
                <a:spcPts val="0"/>
              </a:spcAft>
              <a:buSzPts val="3600"/>
              <a:buFont typeface="Arial"/>
              <a:buChar char="●"/>
            </a:pPr>
            <a:r>
              <a:rPr lang="en-US" sz="3600">
                <a:solidFill>
                  <a:schemeClr val="dk2"/>
                </a:solidFill>
                <a:latin typeface="Arial"/>
                <a:ea typeface="Arial"/>
                <a:cs typeface="Arial"/>
                <a:sym typeface="Arial"/>
              </a:rPr>
              <a:t>Memory-based</a:t>
            </a:r>
          </a:p>
          <a:p>
            <a:pPr lvl="1" rtl="0">
              <a:lnSpc>
                <a:spcPct val="115000"/>
              </a:lnSpc>
              <a:spcBef>
                <a:spcPts val="0"/>
              </a:spcBef>
              <a:buSzPts val="3600"/>
              <a:buFont typeface="Arial"/>
              <a:buChar char="●"/>
            </a:pPr>
            <a:r>
              <a:rPr lang="en-US" sz="3600">
                <a:solidFill>
                  <a:schemeClr val="dk2"/>
                </a:solidFill>
                <a:latin typeface="Arial"/>
                <a:ea typeface="Arial"/>
                <a:cs typeface="Arial"/>
                <a:sym typeface="Arial"/>
              </a:rPr>
              <a:t>Model-based</a:t>
            </a:r>
          </a:p>
          <a:p>
            <a:pPr indent="0" lvl="0" marL="0" marR="0" rtl="0" algn="l">
              <a:lnSpc>
                <a:spcPct val="100000"/>
              </a:lnSpc>
              <a:spcBef>
                <a:spcPts val="0"/>
              </a:spcBef>
              <a:spcAft>
                <a:spcPts val="0"/>
              </a:spcAft>
              <a:buNone/>
            </a:pPr>
            <a:r>
              <a:t/>
            </a:r>
            <a:endParaRPr b="0" i="0" sz="2800" u="none">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 name="Shape 66"/>
        <p:cNvGrpSpPr/>
        <p:nvPr/>
      </p:nvGrpSpPr>
      <p:grpSpPr>
        <a:xfrm>
          <a:off x="0" y="0"/>
          <a:ext cx="0" cy="0"/>
          <a:chOff x="0" y="0"/>
          <a:chExt cx="0" cy="0"/>
        </a:xfrm>
      </p:grpSpPr>
      <p:sp>
        <p:nvSpPr>
          <p:cNvPr id="67" name="Shape 67"/>
          <p:cNvSpPr txBox="1"/>
          <p:nvPr>
            <p:ph idx="4294967295" type="title"/>
          </p:nvPr>
        </p:nvSpPr>
        <p:spPr>
          <a:xfrm>
            <a:off x="1370012" y="301625"/>
            <a:ext cx="7313612"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a:solidFill>
                  <a:schemeClr val="dk2"/>
                </a:solidFill>
                <a:latin typeface="Century Gothic"/>
                <a:ea typeface="Century Gothic"/>
                <a:cs typeface="Century Gothic"/>
                <a:sym typeface="Century Gothic"/>
              </a:rPr>
              <a:t>The CF </a:t>
            </a:r>
            <a:r>
              <a:rPr b="1" lang="en-US">
                <a:latin typeface="Century Gothic"/>
                <a:ea typeface="Century Gothic"/>
                <a:cs typeface="Century Gothic"/>
                <a:sym typeface="Century Gothic"/>
              </a:rPr>
              <a:t>Algorithm </a:t>
            </a:r>
            <a:r>
              <a:rPr b="1" i="0" lang="en-US" sz="3600" u="none">
                <a:solidFill>
                  <a:schemeClr val="dk2"/>
                </a:solidFill>
                <a:latin typeface="Century Gothic"/>
                <a:ea typeface="Century Gothic"/>
                <a:cs typeface="Century Gothic"/>
                <a:sym typeface="Century Gothic"/>
              </a:rPr>
              <a:t>Process </a:t>
            </a:r>
          </a:p>
        </p:txBody>
      </p:sp>
      <p:sp>
        <p:nvSpPr>
          <p:cNvPr id="68" name="Shape 68"/>
          <p:cNvSpPr txBox="1"/>
          <p:nvPr>
            <p:ph idx="4294967295" type="body"/>
          </p:nvPr>
        </p:nvSpPr>
        <p:spPr>
          <a:xfrm>
            <a:off x="1370012" y="1827212"/>
            <a:ext cx="7621587" cy="4802187"/>
          </a:xfrm>
          <a:prstGeom prst="rect">
            <a:avLst/>
          </a:prstGeom>
          <a:noFill/>
          <a:ln>
            <a:noFill/>
          </a:ln>
        </p:spPr>
        <p:txBody>
          <a:bodyPr anchorCtr="0" anchor="t" bIns="45700" lIns="91425" rIns="91425" wrap="square" tIns="45700">
            <a:noAutofit/>
          </a:bodyPr>
          <a:lstStyle/>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List of </a:t>
            </a:r>
            <a:r>
              <a:rPr b="1" i="1" lang="en-US" sz="3600">
                <a:solidFill>
                  <a:schemeClr val="dk2"/>
                </a:solidFill>
                <a:latin typeface="Arial"/>
                <a:ea typeface="Arial"/>
                <a:cs typeface="Arial"/>
                <a:sym typeface="Arial"/>
              </a:rPr>
              <a:t>m</a:t>
            </a:r>
            <a:r>
              <a:rPr lang="en-US" sz="3600">
                <a:solidFill>
                  <a:schemeClr val="dk2"/>
                </a:solidFill>
                <a:latin typeface="Arial"/>
                <a:ea typeface="Arial"/>
                <a:cs typeface="Arial"/>
                <a:sym typeface="Arial"/>
              </a:rPr>
              <a:t> users and a list of </a:t>
            </a:r>
            <a:r>
              <a:rPr b="1" i="1" lang="en-US" sz="3600">
                <a:solidFill>
                  <a:schemeClr val="dk2"/>
                </a:solidFill>
                <a:latin typeface="Arial"/>
                <a:ea typeface="Arial"/>
                <a:cs typeface="Arial"/>
                <a:sym typeface="Arial"/>
              </a:rPr>
              <a:t>n </a:t>
            </a:r>
            <a:r>
              <a:rPr lang="en-US" sz="3600">
                <a:solidFill>
                  <a:schemeClr val="dk2"/>
                </a:solidFill>
                <a:latin typeface="Arial"/>
                <a:ea typeface="Arial"/>
                <a:cs typeface="Arial"/>
                <a:sym typeface="Arial"/>
              </a:rPr>
              <a:t>Items</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Each user has a list of items</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Explicit opinion - a rating score</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Implicit opinion-purchase records</a:t>
            </a:r>
          </a:p>
          <a:p>
            <a:pPr indent="-457200" lvl="0" marL="457200" rtl="0">
              <a:lnSpc>
                <a:spcPct val="115000"/>
              </a:lnSpc>
              <a:spcBef>
                <a:spcPts val="0"/>
              </a:spcBef>
              <a:buClr>
                <a:schemeClr val="dk2"/>
              </a:buClr>
              <a:buSzPts val="3600"/>
              <a:buFont typeface="Arial"/>
              <a:buChar char="○"/>
            </a:pPr>
            <a:r>
              <a:rPr lang="en-US" sz="3600">
                <a:solidFill>
                  <a:schemeClr val="dk2"/>
                </a:solidFill>
                <a:latin typeface="Arial"/>
                <a:ea typeface="Arial"/>
                <a:cs typeface="Arial"/>
                <a:sym typeface="Arial"/>
              </a:rPr>
              <a:t>Active user for whom the CF task is performed</a:t>
            </a:r>
          </a:p>
          <a:p>
            <a:pPr indent="0" lvl="0" marL="0" marR="0" rtl="0" algn="l">
              <a:lnSpc>
                <a:spcPct val="100000"/>
              </a:lnSpc>
              <a:spcBef>
                <a:spcPts val="560"/>
              </a:spcBef>
              <a:spcAft>
                <a:spcPts val="0"/>
              </a:spcAft>
              <a:buNone/>
            </a:pPr>
            <a:r>
              <a:t/>
            </a:r>
            <a:endParaRPr/>
          </a:p>
          <a:p>
            <a:pPr indent="-342900" lvl="0" marL="342900" marR="0" rtl="0" algn="l">
              <a:lnSpc>
                <a:spcPct val="100000"/>
              </a:lnSpc>
              <a:spcBef>
                <a:spcPts val="560"/>
              </a:spcBef>
              <a:spcAft>
                <a:spcPts val="0"/>
              </a:spcAft>
              <a:buClr>
                <a:schemeClr val="dk2"/>
              </a:buClr>
              <a:buSzPts val="1960"/>
              <a:buFont typeface="Noto Sans Symbols"/>
              <a:buNone/>
            </a:pPr>
            <a:r>
              <a:t/>
            </a:r>
            <a:endParaRPr b="0" i="0" sz="2800" u="none">
              <a:solidFill>
                <a:schemeClr val="dk1"/>
              </a:solidFill>
              <a:latin typeface="Century Gothic"/>
              <a:ea typeface="Century Gothic"/>
              <a:cs typeface="Century Gothic"/>
              <a:sym typeface="Century Gothic"/>
            </a:endParaRPr>
          </a:p>
          <a:p>
            <a:pPr indent="-342900" lvl="0" marL="342900" marR="0" rtl="0" algn="l">
              <a:lnSpc>
                <a:spcPct val="100000"/>
              </a:lnSpc>
              <a:spcBef>
                <a:spcPts val="560"/>
              </a:spcBef>
              <a:spcAft>
                <a:spcPts val="0"/>
              </a:spcAft>
              <a:buClr>
                <a:schemeClr val="dk2"/>
              </a:buClr>
              <a:buSzPts val="1960"/>
              <a:buFont typeface="Noto Sans Symbols"/>
              <a:buNone/>
            </a:pPr>
            <a:r>
              <a:t/>
            </a:r>
            <a:endParaRPr b="0" i="0" sz="2800" u="none">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 name="Shape 72"/>
        <p:cNvGrpSpPr/>
        <p:nvPr/>
      </p:nvGrpSpPr>
      <p:grpSpPr>
        <a:xfrm>
          <a:off x="0" y="0"/>
          <a:ext cx="0" cy="0"/>
          <a:chOff x="0" y="0"/>
          <a:chExt cx="0" cy="0"/>
        </a:xfrm>
      </p:grpSpPr>
      <p:sp>
        <p:nvSpPr>
          <p:cNvPr id="73" name="Shape 73"/>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The CF Process – cont.</a:t>
            </a:r>
          </a:p>
        </p:txBody>
      </p:sp>
      <p:sp>
        <p:nvSpPr>
          <p:cNvPr id="74" name="Shape 74"/>
          <p:cNvSpPr txBox="1"/>
          <p:nvPr>
            <p:ph idx="1" type="body"/>
          </p:nvPr>
        </p:nvSpPr>
        <p:spPr>
          <a:xfrm>
            <a:off x="1370012" y="1827212"/>
            <a:ext cx="7313612" cy="5030787"/>
          </a:xfrm>
          <a:prstGeom prst="rect">
            <a:avLst/>
          </a:prstGeom>
          <a:noFill/>
          <a:ln>
            <a:noFill/>
          </a:ln>
        </p:spPr>
        <p:txBody>
          <a:bodyPr anchorCtr="0" anchor="t" bIns="45700" lIns="91425" rIns="91425" wrap="square" tIns="45700">
            <a:noAutofit/>
          </a:bodyPr>
          <a:lstStyle/>
          <a:p>
            <a:pPr indent="-69850" lvl="0" marL="0" rtl="0">
              <a:lnSpc>
                <a:spcPct val="115000"/>
              </a:lnSpc>
              <a:spcBef>
                <a:spcPts val="0"/>
              </a:spcBef>
              <a:buClr>
                <a:schemeClr val="dk1"/>
              </a:buClr>
              <a:buSzPts val="1100"/>
              <a:buFont typeface="Arial"/>
              <a:buNone/>
            </a:pPr>
            <a:r>
              <a:rPr lang="en-US" sz="3600">
                <a:solidFill>
                  <a:schemeClr val="dk2"/>
                </a:solidFill>
                <a:latin typeface="Arial"/>
                <a:ea typeface="Arial"/>
                <a:cs typeface="Arial"/>
                <a:sym typeface="Arial"/>
              </a:rPr>
              <a:t>Find item likeness of two forms :</a:t>
            </a:r>
          </a:p>
          <a:p>
            <a:pPr indent="-457200" lvl="0" marL="457200" rtl="0">
              <a:lnSpc>
                <a:spcPct val="115000"/>
              </a:lnSpc>
              <a:spcBef>
                <a:spcPts val="0"/>
              </a:spcBef>
              <a:spcAft>
                <a:spcPts val="0"/>
              </a:spcAft>
              <a:buClr>
                <a:schemeClr val="dk2"/>
              </a:buClr>
              <a:buSzPts val="3600"/>
              <a:buFont typeface="Arial"/>
              <a:buChar char="○"/>
            </a:pPr>
            <a:r>
              <a:rPr lang="en-US" sz="3600">
                <a:solidFill>
                  <a:schemeClr val="dk2"/>
                </a:solidFill>
                <a:latin typeface="Arial"/>
                <a:ea typeface="Arial"/>
                <a:cs typeface="Arial"/>
                <a:sym typeface="Arial"/>
              </a:rPr>
              <a:t>Prediction – the predicted likeliness of an item the user hasn’t expressed his/her opinion about</a:t>
            </a:r>
          </a:p>
          <a:p>
            <a:pPr indent="-457200" lvl="0" marL="457200" rtl="0">
              <a:lnSpc>
                <a:spcPct val="115000"/>
              </a:lnSpc>
              <a:spcBef>
                <a:spcPts val="0"/>
              </a:spcBef>
              <a:buClr>
                <a:schemeClr val="dk2"/>
              </a:buClr>
              <a:buSzPts val="3600"/>
              <a:buFont typeface="Arial"/>
              <a:buChar char="○"/>
            </a:pPr>
            <a:r>
              <a:rPr lang="en-US" sz="3600">
                <a:solidFill>
                  <a:schemeClr val="dk2"/>
                </a:solidFill>
                <a:latin typeface="Arial"/>
                <a:ea typeface="Arial"/>
                <a:cs typeface="Arial"/>
                <a:sym typeface="Arial"/>
              </a:rPr>
              <a:t>Recommendation – a list of </a:t>
            </a:r>
            <a:r>
              <a:rPr b="1" i="1" lang="en-US" sz="3600">
                <a:solidFill>
                  <a:schemeClr val="dk2"/>
                </a:solidFill>
                <a:latin typeface="Arial"/>
                <a:ea typeface="Arial"/>
                <a:cs typeface="Arial"/>
                <a:sym typeface="Arial"/>
              </a:rPr>
              <a:t>N </a:t>
            </a:r>
            <a:r>
              <a:rPr lang="en-US" sz="3600">
                <a:solidFill>
                  <a:schemeClr val="dk2"/>
                </a:solidFill>
                <a:latin typeface="Arial"/>
                <a:ea typeface="Arial"/>
                <a:cs typeface="Arial"/>
                <a:sym typeface="Arial"/>
              </a:rPr>
              <a:t>items the active user will like the most</a:t>
            </a:r>
          </a:p>
          <a:p>
            <a:pPr indent="-467360" lvl="0" marL="342900" marR="0" rtl="0" algn="l">
              <a:lnSpc>
                <a:spcPct val="90000"/>
              </a:lnSpc>
              <a:spcBef>
                <a:spcPts val="560"/>
              </a:spcBef>
              <a:spcAft>
                <a:spcPts val="0"/>
              </a:spcAft>
              <a:buClr>
                <a:schemeClr val="dk2"/>
              </a:buClr>
              <a:buSzPts val="1960"/>
              <a:buFont typeface="Noto Sans Symbols"/>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sp>
        <p:nvSpPr>
          <p:cNvPr id="79" name="Shape 79"/>
          <p:cNvSpPr txBox="1"/>
          <p:nvPr>
            <p:ph idx="4294967295"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a:solidFill>
                  <a:schemeClr val="dk2"/>
                </a:solidFill>
                <a:latin typeface="Century Gothic"/>
                <a:ea typeface="Century Gothic"/>
                <a:cs typeface="Century Gothic"/>
                <a:sym typeface="Century Gothic"/>
              </a:rPr>
              <a:t>The CF Process – cont.</a:t>
            </a:r>
          </a:p>
        </p:txBody>
      </p:sp>
      <p:sp>
        <p:nvSpPr>
          <p:cNvPr id="80" name="Shape 80"/>
          <p:cNvSpPr txBox="1"/>
          <p:nvPr>
            <p:ph idx="4294967295" type="body"/>
          </p:nvPr>
        </p:nvSpPr>
        <p:spPr>
          <a:xfrm>
            <a:off x="1370012" y="1827212"/>
            <a:ext cx="7313700" cy="534900"/>
          </a:xfrm>
          <a:prstGeom prst="rect">
            <a:avLst/>
          </a:prstGeom>
          <a:noFill/>
          <a:ln>
            <a:noFill/>
          </a:ln>
        </p:spPr>
        <p:txBody>
          <a:bodyPr anchorCtr="0" anchor="t" bIns="45700" lIns="91425" rIns="91425" wrap="square" tIns="45700">
            <a:noAutofit/>
          </a:bodyPr>
          <a:lstStyle/>
          <a:p>
            <a:pPr indent="-370840" lvl="0" marL="342900" marR="0" rtl="0" algn="l">
              <a:lnSpc>
                <a:spcPct val="100000"/>
              </a:lnSpc>
              <a:spcBef>
                <a:spcPts val="0"/>
              </a:spcBef>
              <a:spcAft>
                <a:spcPts val="0"/>
              </a:spcAft>
              <a:buClr>
                <a:schemeClr val="dk2"/>
              </a:buClr>
              <a:buSzPts val="2400"/>
              <a:buFont typeface="Noto Sans Symbols"/>
              <a:buChar char="○"/>
            </a:pPr>
            <a:r>
              <a:rPr lang="en-US" sz="2400">
                <a:solidFill>
                  <a:schemeClr val="dk2"/>
                </a:solidFill>
                <a:latin typeface="Arial"/>
                <a:ea typeface="Arial"/>
                <a:cs typeface="Arial"/>
                <a:sym typeface="Arial"/>
              </a:rPr>
              <a:t>The CF process :</a:t>
            </a:r>
          </a:p>
        </p:txBody>
      </p:sp>
      <p:pic>
        <p:nvPicPr>
          <p:cNvPr id="81" name="Shape 81"/>
          <p:cNvPicPr preferRelativeResize="0"/>
          <p:nvPr/>
        </p:nvPicPr>
        <p:blipFill>
          <a:blip r:embed="rId3">
            <a:alphaModFix/>
          </a:blip>
          <a:stretch>
            <a:fillRect/>
          </a:stretch>
        </p:blipFill>
        <p:spPr>
          <a:xfrm>
            <a:off x="152400" y="2514599"/>
            <a:ext cx="8839200" cy="37675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sp>
        <p:nvSpPr>
          <p:cNvPr id="86" name="Shape 86"/>
          <p:cNvSpPr txBox="1"/>
          <p:nvPr>
            <p:ph type="title"/>
          </p:nvPr>
        </p:nvSpPr>
        <p:spPr>
          <a:xfrm>
            <a:off x="1370012" y="301625"/>
            <a:ext cx="7313700" cy="1143000"/>
          </a:xfrm>
          <a:prstGeom prst="rect">
            <a:avLst/>
          </a:prstGeom>
          <a:noFill/>
          <a:ln>
            <a:noFill/>
          </a:ln>
        </p:spPr>
        <p:txBody>
          <a:bodyPr anchorCtr="0" anchor="b" bIns="45700" lIns="91425" rIns="91425" wrap="square" tIns="45700">
            <a:noAutofit/>
          </a:bodyPr>
          <a:lstStyle/>
          <a:p>
            <a:pPr indent="-228600" lvl="0" marL="0" marR="0" rtl="0" algn="l">
              <a:lnSpc>
                <a:spcPct val="100000"/>
              </a:lnSpc>
              <a:spcBef>
                <a:spcPts val="0"/>
              </a:spcBef>
              <a:spcAft>
                <a:spcPts val="0"/>
              </a:spcAft>
              <a:buClr>
                <a:schemeClr val="dk2"/>
              </a:buClr>
              <a:buSzPts val="3600"/>
              <a:buFont typeface="Century Gothic"/>
              <a:buNone/>
            </a:pPr>
            <a:r>
              <a:rPr b="1" i="0" lang="en-US" sz="3600" u="none" cap="none" strike="noStrike">
                <a:solidFill>
                  <a:schemeClr val="dk2"/>
                </a:solidFill>
                <a:latin typeface="Century Gothic"/>
                <a:ea typeface="Century Gothic"/>
                <a:cs typeface="Century Gothic"/>
                <a:sym typeface="Century Gothic"/>
              </a:rPr>
              <a:t>Memory Based CF Algorithms -</a:t>
            </a:r>
          </a:p>
        </p:txBody>
      </p:sp>
      <p:sp>
        <p:nvSpPr>
          <p:cNvPr id="87" name="Shape 87"/>
          <p:cNvSpPr txBox="1"/>
          <p:nvPr>
            <p:ph idx="1" type="body"/>
          </p:nvPr>
        </p:nvSpPr>
        <p:spPr>
          <a:xfrm>
            <a:off x="1370012" y="1827212"/>
            <a:ext cx="7313700" cy="4114800"/>
          </a:xfrm>
          <a:prstGeom prst="rect">
            <a:avLst/>
          </a:prstGeom>
          <a:noFill/>
          <a:ln>
            <a:noFill/>
          </a:ln>
        </p:spPr>
        <p:txBody>
          <a:bodyPr anchorCtr="0" anchor="t" bIns="45700" lIns="91425" rIns="91425" wrap="square" tIns="45700">
            <a:noAutofit/>
          </a:bodyPr>
          <a:lstStyle/>
          <a:p>
            <a:pPr indent="-396240" lvl="0" marL="342900" marR="0" rtl="0" algn="l">
              <a:lnSpc>
                <a:spcPct val="100000"/>
              </a:lnSpc>
              <a:spcBef>
                <a:spcPts val="0"/>
              </a:spcBef>
              <a:spcAft>
                <a:spcPts val="0"/>
              </a:spcAft>
              <a:buClr>
                <a:schemeClr val="dk1"/>
              </a:buClr>
              <a:buSzPts val="2800"/>
              <a:buFont typeface="Century Gothic"/>
              <a:buChar char="○"/>
            </a:pPr>
            <a:r>
              <a:rPr lang="en-US" sz="2400">
                <a:solidFill>
                  <a:schemeClr val="dk2"/>
                </a:solidFill>
                <a:latin typeface="Arial"/>
                <a:ea typeface="Arial"/>
                <a:cs typeface="Arial"/>
                <a:sym typeface="Arial"/>
              </a:rPr>
              <a:t>Utilize the entire user-item database to generate a prediction.</a:t>
            </a:r>
          </a:p>
          <a:p>
            <a:pPr indent="0" lvl="0" marL="0" marR="0" rtl="0" algn="l">
              <a:lnSpc>
                <a:spcPct val="100000"/>
              </a:lnSpc>
              <a:spcBef>
                <a:spcPts val="560"/>
              </a:spcBef>
              <a:spcAft>
                <a:spcPts val="0"/>
              </a:spcAft>
              <a:buNone/>
            </a:pPr>
            <a:r>
              <a:t/>
            </a:r>
            <a:endParaRPr sz="2400">
              <a:solidFill>
                <a:schemeClr val="dk2"/>
              </a:solidFill>
              <a:latin typeface="Arial"/>
              <a:ea typeface="Arial"/>
              <a:cs typeface="Arial"/>
              <a:sym typeface="Arial"/>
            </a:endParaRPr>
          </a:p>
          <a:p>
            <a:pPr indent="-396240" lvl="0" marL="342900" marR="0" rtl="0" algn="l">
              <a:lnSpc>
                <a:spcPct val="100000"/>
              </a:lnSpc>
              <a:spcBef>
                <a:spcPts val="560"/>
              </a:spcBef>
              <a:spcAft>
                <a:spcPts val="0"/>
              </a:spcAft>
              <a:buClr>
                <a:schemeClr val="dk1"/>
              </a:buClr>
              <a:buSzPts val="2800"/>
              <a:buFont typeface="Century Gothic"/>
              <a:buChar char="○"/>
            </a:pPr>
            <a:r>
              <a:rPr lang="en-US" sz="2400">
                <a:solidFill>
                  <a:schemeClr val="dk2"/>
                </a:solidFill>
                <a:latin typeface="Arial"/>
                <a:ea typeface="Arial"/>
                <a:cs typeface="Arial"/>
                <a:sym typeface="Arial"/>
              </a:rPr>
              <a:t>Use the statistical techniques to find the neighbors – nearest-neighbor.</a:t>
            </a:r>
          </a:p>
          <a:p>
            <a:pPr indent="-342900" lvl="0" marL="342900" marR="0" rtl="0" algn="l">
              <a:lnSpc>
                <a:spcPct val="100000"/>
              </a:lnSpc>
              <a:spcBef>
                <a:spcPts val="560"/>
              </a:spcBef>
              <a:spcAft>
                <a:spcPts val="0"/>
              </a:spcAft>
              <a:buClr>
                <a:schemeClr val="dk2"/>
              </a:buClr>
              <a:buSzPts val="1960"/>
              <a:buFont typeface="Noto Sans Symbols"/>
              <a:buNone/>
            </a:pPr>
            <a:r>
              <a:t/>
            </a:r>
            <a:endParaRPr sz="2400">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lipse">
  <a:themeElements>
    <a:clrScheme name="default">
      <a:dk1>
        <a:srgbClr val="000000"/>
      </a:dk1>
      <a:lt1>
        <a:srgbClr val="FFFFFF"/>
      </a:lt1>
      <a:dk2>
        <a:srgbClr val="006666"/>
      </a:dk2>
      <a:lt2>
        <a:srgbClr val="5F5F5F"/>
      </a:lt2>
      <a:accent1>
        <a:srgbClr val="33CCCC"/>
      </a:accent1>
      <a:accent2>
        <a:srgbClr val="99CCCC"/>
      </a:accent2>
      <a:accent3>
        <a:srgbClr val="FFFFFF"/>
      </a:accent3>
      <a:accent4>
        <a:srgbClr val="33CCCC"/>
      </a:accent4>
      <a:accent5>
        <a:srgbClr val="99CCCC"/>
      </a:accent5>
      <a:accent6>
        <a:srgbClr val="FFFFFF"/>
      </a:accent6>
      <a:hlink>
        <a:srgbClr val="006666"/>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