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67" r:id="rId6"/>
    <p:sldId id="268" r:id="rId7"/>
    <p:sldId id="259" r:id="rId8"/>
    <p:sldId id="260" r:id="rId9"/>
    <p:sldId id="265" r:id="rId10"/>
    <p:sldId id="275" r:id="rId11"/>
    <p:sldId id="277" r:id="rId12"/>
    <p:sldId id="276" r:id="rId13"/>
    <p:sldId id="270" r:id="rId14"/>
    <p:sldId id="261" r:id="rId15"/>
    <p:sldId id="262" r:id="rId16"/>
    <p:sldId id="271" r:id="rId17"/>
    <p:sldId id="273" r:id="rId18"/>
    <p:sldId id="272" r:id="rId19"/>
    <p:sldId id="266" r:id="rId20"/>
    <p:sldId id="278" r:id="rId21"/>
    <p:sldId id="274" r:id="rId22"/>
    <p:sldId id="279" r:id="rId23"/>
    <p:sldId id="263" r:id="rId24"/>
  </p:sldIdLst>
  <p:sldSz cx="9144000" cy="5143500" type="screen16x9"/>
  <p:notesSz cx="6858000" cy="9144000"/>
  <p:embeddedFontLst>
    <p:embeddedFont>
      <p:font typeface="Oswald" panose="020B0604020202020204" charset="0"/>
      <p:regular r:id="rId26"/>
      <p:bold r:id="rId27"/>
    </p:embeddedFont>
    <p:embeddedFont>
      <p:font typeface="Average" panose="020B0604020202020204" charset="0"/>
      <p:regular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14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XML: Import and Exporting </a:t>
            </a:r>
            <a:r>
              <a:rPr lang="en-US" dirty="0"/>
              <a:t>Bulk Data </a:t>
            </a:r>
            <a:r>
              <a:rPr lang="en" dirty="0"/>
              <a:t>in SQL Server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Nick Totero, </a:t>
            </a:r>
            <a:r>
              <a:rPr lang="en-US" dirty="0"/>
              <a:t>edits DeVito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0B3E-1B15-42E2-A4BE-81E94CEC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try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A0AF2-752E-42FB-BCF4-30696429F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XML file that contains the first name and last name of people read it into a SQL table called Names</a:t>
            </a:r>
          </a:p>
          <a:p>
            <a:r>
              <a:rPr lang="en-US" dirty="0"/>
              <a:t>Answer Next slide</a:t>
            </a:r>
          </a:p>
        </p:txBody>
      </p:sp>
    </p:spTree>
    <p:extLst>
      <p:ext uri="{BB962C8B-B14F-4D97-AF65-F5344CB8AC3E}">
        <p14:creationId xmlns:p14="http://schemas.microsoft.com/office/powerpoint/2010/main" val="11516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DDD4-12B0-426A-AED1-F8B43F03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3" y="1925"/>
            <a:ext cx="8520600" cy="572700"/>
          </a:xfrm>
        </p:spPr>
        <p:txBody>
          <a:bodyPr/>
          <a:lstStyle/>
          <a:p>
            <a:r>
              <a:rPr lang="en-US" dirty="0"/>
              <a:t>XML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DC54-B6CC-4B8D-8861-455F3619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706" y="791140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&lt;</a:t>
            </a:r>
            <a:r>
              <a:rPr lang="en-US" dirty="0" smtClean="0"/>
              <a:t>ALLNAMES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&lt;NAME&gt;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&lt;FIRSTNAME&gt;</a:t>
            </a:r>
            <a:r>
              <a:rPr lang="en-US" dirty="0" err="1"/>
              <a:t>mary</a:t>
            </a:r>
            <a:r>
              <a:rPr lang="en-US" dirty="0"/>
              <a:t>&lt;/FIRSTNAME&gt;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&lt;LASTNAME&gt;smith&lt;/LASTNAME&gt;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&lt;/NAME&gt;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&lt;NAME&gt;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&lt;FIRSTNAME&gt;john&lt;/FIRSTNAME&gt;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&lt;LASTNAME&gt;doe&lt;/LASTNAME&gt;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&lt;/NAME&gt;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&lt;NAME&gt;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&lt;FIRSTNAME&gt;jane&lt;/FIRSTNAME&gt;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	&lt;LASTNAME&gt;</a:t>
            </a:r>
            <a:r>
              <a:rPr lang="en-US" dirty="0" err="1"/>
              <a:t>lewis</a:t>
            </a:r>
            <a:r>
              <a:rPr lang="en-US" dirty="0"/>
              <a:t>&lt;/LASTNAME&gt;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&lt;/NAME&gt;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&lt;/ALLNAMES&gt;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query next slide</a:t>
            </a:r>
          </a:p>
        </p:txBody>
      </p:sp>
    </p:spTree>
    <p:extLst>
      <p:ext uri="{BB962C8B-B14F-4D97-AF65-F5344CB8AC3E}">
        <p14:creationId xmlns:p14="http://schemas.microsoft.com/office/powerpoint/2010/main" val="33409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089BD-9457-424A-9ADC-934B71709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706" y="53720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DECLARE @x xml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SELECT @x=G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FROM OPENROWSET (BULK 'E:\ESU\Classes IT and DB\DB\DB Class\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sQL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Server\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PerryPost_SQLServer_PPT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\Class\SQL 2016\XML 2017\Names.xml', SINGLE_BLOB) AS Names(G)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DECLARE @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hdoc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EXEC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sp_xml_preparedocument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hdoc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OUTPUT, @x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SELECT *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INTO Names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FROM OPENXML (@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hdoc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'/ALLNAMES/NAME', 2)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WITH (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FIRSTNAME VARCHAR(30),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LASTNAME VARCHAR(30)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</a:rPr>
              <a:t>  EXEC sp_xml_removedocument @hdoc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SELECT * FROM Names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028" y="1793927"/>
            <a:ext cx="5706479" cy="572700"/>
          </a:xfrm>
        </p:spPr>
        <p:txBody>
          <a:bodyPr/>
          <a:lstStyle/>
          <a:p>
            <a:r>
              <a:rPr lang="en" dirty="0"/>
              <a:t>Exporting Table Into </a:t>
            </a:r>
            <a:r>
              <a:rPr lang="en-US" dirty="0"/>
              <a:t>an </a:t>
            </a:r>
            <a:r>
              <a:rPr lang="en" dirty="0"/>
              <a:t>XML </a:t>
            </a:r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8010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Exporting Tables Into XML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SQL is well integrated with XML and has methods to generate XML files.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/>
              <a:t>Tags for each item is predefined to &lt;row&gt;</a:t>
            </a:r>
          </a:p>
          <a:p>
            <a:pPr marL="914400" lvl="1" indent="-342900">
              <a:spcBef>
                <a:spcPts val="0"/>
              </a:spcBef>
              <a:buSzPct val="100000"/>
            </a:pPr>
            <a:r>
              <a:rPr lang="en" sz="1800" dirty="0"/>
              <a:t>All items are fragments: they have no root tag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82142" y="37802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Exporting Continued,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file on D2L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Export_Query</a:t>
            </a:r>
            <a:endParaRPr lang="e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699895" y="1815034"/>
            <a:ext cx="2937956" cy="1124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53142" y="2544476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SELECT * FROM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MyGames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FOR XML PATH ('GAMES'), ROOT ('CATALOG')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8296" y="1560183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want to put it in XML format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442442" y="2505580"/>
            <a:ext cx="1073701" cy="315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66664" y="1824950"/>
            <a:ext cx="50553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It will create a file that looks like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&lt;CATALOG&gt;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&lt;GAMES&gt;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&lt;ID&gt;1&lt;/ID&gt;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&lt;TITLE&gt;Rocket League&lt;/TITLE&gt;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8504" y="4346713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 of select command next slide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previous command produces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600" dirty="0"/>
              <a:t>&lt;CATALOG&gt;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&lt;GAMES&gt;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&lt;ID&gt;1&lt;/ID&gt;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&lt;TITLE&gt;Rocket League&lt;/TITLE&gt;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&lt;DEVELOPER&gt;</a:t>
            </a:r>
            <a:r>
              <a:rPr lang="en-US" sz="1600" dirty="0" err="1"/>
              <a:t>Psyonix</a:t>
            </a:r>
            <a:r>
              <a:rPr lang="en-US" sz="1600" dirty="0"/>
              <a:t>&lt;/DEVELOPER&gt;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&lt;RELEASEYEAR&gt;2015&lt;/RELEASEYEAR&gt;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&lt;PRICE&gt;1.999000000000000e+001&lt;/PRICE&gt;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&lt;/GAMES&gt;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&lt;GAMES&gt;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&lt;ID&gt;2&lt;/ID&gt;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&lt;TITLE&gt;Mass Effect&lt;/TITLE&gt;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&lt;DEVELOPER&gt;</a:t>
            </a:r>
            <a:r>
              <a:rPr lang="en-US" sz="1600" dirty="0" err="1"/>
              <a:t>Bioware</a:t>
            </a:r>
            <a:r>
              <a:rPr lang="en-US" sz="1600" dirty="0"/>
              <a:t>&lt;/DEVELOPER&gt;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&lt;RELEASEYEAR&gt;2007&lt;/RELEASEYEAR&gt;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    &lt;PRICE&gt;5.999000000000000e+001&lt;/PRICE&gt; ……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526" b="20315"/>
          <a:stretch/>
        </p:blipFill>
        <p:spPr>
          <a:xfrm>
            <a:off x="0" y="901430"/>
            <a:ext cx="9144000" cy="31971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099881" y="564204"/>
            <a:ext cx="804153" cy="1939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7306" y="209597"/>
            <a:ext cx="367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You can click on the file and expand it or right click and save the output in a file </a:t>
            </a:r>
          </a:p>
        </p:txBody>
      </p:sp>
    </p:spTree>
    <p:extLst>
      <p:ext uri="{BB962C8B-B14F-4D97-AF65-F5344CB8AC3E}">
        <p14:creationId xmlns:p14="http://schemas.microsoft.com/office/powerpoint/2010/main" val="34048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683" y="1437246"/>
            <a:ext cx="6607909" cy="1662635"/>
          </a:xfrm>
        </p:spPr>
        <p:txBody>
          <a:bodyPr/>
          <a:lstStyle/>
          <a:p>
            <a:r>
              <a:rPr lang="en-US" dirty="0"/>
              <a:t>What if you just want some of the data from the table to be output in XML format – example next slide</a:t>
            </a:r>
          </a:p>
        </p:txBody>
      </p:sp>
    </p:spTree>
    <p:extLst>
      <p:ext uri="{BB962C8B-B14F-4D97-AF65-F5344CB8AC3E}">
        <p14:creationId xmlns:p14="http://schemas.microsoft.com/office/powerpoint/2010/main" val="70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42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Exporting Continued – </a:t>
            </a:r>
            <a:r>
              <a:rPr lang="en-US" dirty="0"/>
              <a:t>you can use where clause etc.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2398" y="639074"/>
            <a:ext cx="91331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SELECT (select TITLE, RELEASEYEAR, DEVELOPER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MyGames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WHERE RELEASEYEAR &lt; 2015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FOR XML PATH('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Not_Recent_Game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'), ROOT('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OlderGames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'), TYPE)</a:t>
            </a:r>
          </a:p>
        </p:txBody>
      </p:sp>
      <p:sp>
        <p:nvSpPr>
          <p:cNvPr id="2" name="Rectangle 1"/>
          <p:cNvSpPr/>
          <p:nvPr/>
        </p:nvSpPr>
        <p:spPr>
          <a:xfrm>
            <a:off x="4464600" y="3193619"/>
            <a:ext cx="541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OlderGames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Not_Recent_Game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&lt;TITLE&gt;Mass Effect&lt;/TITLE&gt;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&lt;RELEASEYEAR&gt;2007&lt;/RELEASEYEAR&gt;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&lt;DEVELOPER&gt;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Bioware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&lt;/DEVELOPER&gt;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&lt;/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Not_Recent_Game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2852057" y="2885843"/>
            <a:ext cx="1926772" cy="837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312229" y="2885843"/>
            <a:ext cx="696685" cy="3077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6751C8-9075-459A-8209-F3CD83C6D812}"/>
              </a:ext>
            </a:extLst>
          </p:cNvPr>
          <p:cNvCxnSpPr/>
          <p:nvPr/>
        </p:nvCxnSpPr>
        <p:spPr>
          <a:xfrm flipH="1">
            <a:off x="766916" y="486697"/>
            <a:ext cx="4697361" cy="143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762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XML: What and Why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XML stands for E</a:t>
            </a:r>
            <a:r>
              <a:rPr lang="en" sz="2400" b="1" u="sng"/>
              <a:t>X</a:t>
            </a:r>
            <a:r>
              <a:rPr lang="en" sz="2400"/>
              <a:t>tensible </a:t>
            </a:r>
            <a:r>
              <a:rPr lang="en" sz="2400" b="1" u="sng"/>
              <a:t>M</a:t>
            </a:r>
            <a:r>
              <a:rPr lang="en" sz="2400"/>
              <a:t>arkup </a:t>
            </a:r>
            <a:r>
              <a:rPr lang="en" sz="2400" b="1" u="sng"/>
              <a:t>L</a:t>
            </a:r>
            <a:r>
              <a:rPr lang="en" sz="2400"/>
              <a:t>anguage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As is in the title, very similar to HTML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Design is primarily for storing and transporting data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Has the ability to be self descriptive about its parts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Designed to be both machine and human readable 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3000" u="sng"/>
              <a:t>XML does not DO anything!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7987-52F7-425A-A5BB-686F473C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one, put the results in an XML file called Owners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14C5-447D-4F18-A6F5-AD9DFD1B1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dirty="0"/>
              <a:t>What customers Own properties ? You want to know:</a:t>
            </a:r>
            <a:br>
              <a:rPr lang="en-US" altLang="en-US" dirty="0"/>
            </a:br>
            <a:r>
              <a:rPr lang="en-US" altLang="en-US" dirty="0"/>
              <a:t>           the customer’s </a:t>
            </a:r>
            <a:r>
              <a:rPr lang="en-US" altLang="en-US" dirty="0" err="1"/>
              <a:t>firstname</a:t>
            </a:r>
            <a:endParaRPr lang="en-US" alt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dirty="0"/>
              <a:t>           the customer’s last name</a:t>
            </a:r>
            <a:br>
              <a:rPr lang="en-US" altLang="en-US" dirty="0"/>
            </a:br>
            <a:r>
              <a:rPr lang="en-US" altLang="en-US" dirty="0"/>
              <a:t>           the address of the property </a:t>
            </a:r>
            <a:br>
              <a:rPr lang="en-US" altLang="en-US" dirty="0"/>
            </a:br>
            <a:r>
              <a:rPr lang="en-US" altLang="en-US" dirty="0"/>
              <a:t>           the city the property is 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9CC8C-D820-44B2-80CD-E3CDF80A6307}"/>
              </a:ext>
            </a:extLst>
          </p:cNvPr>
          <p:cNvSpPr/>
          <p:nvPr/>
        </p:nvSpPr>
        <p:spPr>
          <a:xfrm>
            <a:off x="707922" y="3163955"/>
            <a:ext cx="7691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properties.address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properties.city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from customers join properties on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customers.customerid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properties.ownerid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should produce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&lt;Property&gt;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&lt;Owner&gt;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  &lt;</a:t>
            </a:r>
            <a:r>
              <a:rPr lang="en-US" dirty="0" err="1"/>
              <a:t>firstname</a:t>
            </a:r>
            <a:r>
              <a:rPr lang="en-US" dirty="0"/>
              <a:t>&gt;Murray&lt;/</a:t>
            </a:r>
            <a:r>
              <a:rPr lang="en-US" dirty="0" err="1"/>
              <a:t>firstname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  &lt;</a:t>
            </a:r>
            <a:r>
              <a:rPr lang="en-US" dirty="0" err="1"/>
              <a:t>lastname</a:t>
            </a:r>
            <a:r>
              <a:rPr lang="en-US" dirty="0"/>
              <a:t>&gt;Lichtman&lt;/</a:t>
            </a:r>
            <a:r>
              <a:rPr lang="en-US" dirty="0" err="1"/>
              <a:t>lastname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  &lt;address&gt;5879 Walnut </a:t>
            </a:r>
            <a:r>
              <a:rPr lang="en-US" dirty="0" err="1"/>
              <a:t>Dr</a:t>
            </a:r>
            <a:r>
              <a:rPr lang="en-US" dirty="0"/>
              <a:t>&lt;/address&gt;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  &lt;city&gt;Eureka&lt;/city&gt;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&lt;/Owner&gt;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&lt;Owner&gt;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  &lt;</a:t>
            </a:r>
            <a:r>
              <a:rPr lang="en-US" dirty="0" err="1"/>
              <a:t>firstname</a:t>
            </a:r>
            <a:r>
              <a:rPr lang="en-US" dirty="0"/>
              <a:t>&gt;Monte&lt;/</a:t>
            </a:r>
            <a:r>
              <a:rPr lang="en-US" dirty="0" err="1"/>
              <a:t>firstname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  &lt;</a:t>
            </a:r>
            <a:r>
              <a:rPr lang="en-US" dirty="0" err="1"/>
              <a:t>lastname</a:t>
            </a:r>
            <a:r>
              <a:rPr lang="en-US" dirty="0"/>
              <a:t>&gt;Harmer&lt;/</a:t>
            </a:r>
            <a:r>
              <a:rPr lang="en-US" dirty="0" err="1"/>
              <a:t>lastname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  &lt;address&gt;1625 Bayview St&lt;/address&gt;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  &lt;city&gt;Arcata&lt;/city&gt;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&lt;/Owner&gt;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 …   answer - </a:t>
            </a:r>
            <a:r>
              <a:rPr lang="en-US" dirty="0" err="1"/>
              <a:t>sql</a:t>
            </a:r>
            <a:r>
              <a:rPr lang="en-US" dirty="0"/>
              <a:t> query next slide</a:t>
            </a:r>
          </a:p>
        </p:txBody>
      </p:sp>
    </p:spTree>
    <p:extLst>
      <p:ext uri="{BB962C8B-B14F-4D97-AF65-F5344CB8AC3E}">
        <p14:creationId xmlns:p14="http://schemas.microsoft.com/office/powerpoint/2010/main" val="34828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0FE0-38C2-4885-BFB0-9700506D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1A30-102D-4936-905C-80C18EF39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DECLARE @x xml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SET @x =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(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SELECT (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properties.address</a:t>
            </a:r>
            <a:r>
              <a:rPr lang="en-US" dirty="0"/>
              <a:t>, </a:t>
            </a:r>
            <a:r>
              <a:rPr lang="en-US" dirty="0" err="1"/>
              <a:t>properties.city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from customers join properties 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properties.ownerid</a:t>
            </a: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FOR XML PATH('Owner'), ROOT('Property'), TYPE))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SELECT @x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-US" sz="2200" dirty="0"/>
              <a:t>XML will let you let you import/export large volumes of data</a:t>
            </a:r>
            <a:endParaRPr lang="en" sz="2200" dirty="0"/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" sz="2200" dirty="0"/>
              <a:t>Is not exclusive to a particular piece of software and can be utilized efficiently within different departments of a company using the same data</a:t>
            </a:r>
          </a:p>
          <a:p>
            <a:pPr marL="457200" lvl="0" indent="-368300">
              <a:spcBef>
                <a:spcPts val="0"/>
              </a:spcBef>
              <a:buSzPct val="100000"/>
            </a:pPr>
            <a:r>
              <a:rPr lang="en" sz="2200" dirty="0"/>
              <a:t>The ability to select and filter through elements or attributes allows more flexibility when utilizing the data or creating new data sets of specific information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it Look Like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&lt;note&gt;</a:t>
            </a:r>
            <a:br>
              <a:rPr lang="en" dirty="0"/>
            </a:br>
            <a:r>
              <a:rPr lang="en" dirty="0"/>
              <a:t>	&lt;to&gt;Tom&lt;/to&gt;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&lt;from&gt;Nick&lt;/from&gt;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&lt;heading&gt;Reminder&lt;/heading&gt;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	&lt;body&gt;Don’t forget to bring the stuff, I got the money&lt;/body&gt;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&lt;/note&gt;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Notice the similarities to HTML and the overall readability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*A key difference between the two is tags are not predefined*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3" y="1631800"/>
            <a:ext cx="7859534" cy="572700"/>
          </a:xfrm>
        </p:spPr>
        <p:txBody>
          <a:bodyPr/>
          <a:lstStyle/>
          <a:p>
            <a:r>
              <a:rPr lang="en-US" dirty="0"/>
              <a:t>IMPORTING XML DATA INTO AN SQL SERVER TABLE</a:t>
            </a:r>
          </a:p>
        </p:txBody>
      </p:sp>
    </p:spTree>
    <p:extLst>
      <p:ext uri="{BB962C8B-B14F-4D97-AF65-F5344CB8AC3E}">
        <p14:creationId xmlns:p14="http://schemas.microsoft.com/office/powerpoint/2010/main" val="39026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Let’s look at the XML file we want to read into a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piece of the xml file about games</a:t>
            </a:r>
          </a:p>
          <a:p>
            <a:pPr>
              <a:spcAft>
                <a:spcPts val="0"/>
              </a:spcAft>
            </a:pPr>
            <a:r>
              <a:rPr lang="en-US" dirty="0"/>
              <a:t>&lt;CATALOG&gt;</a:t>
            </a:r>
          </a:p>
          <a:p>
            <a:pPr>
              <a:spcAft>
                <a:spcPts val="0"/>
              </a:spcAft>
            </a:pPr>
            <a:r>
              <a:rPr lang="en-US" dirty="0"/>
              <a:t>	&lt;GAME&gt;</a:t>
            </a:r>
          </a:p>
          <a:p>
            <a:pPr>
              <a:spcAft>
                <a:spcPts val="0"/>
              </a:spcAft>
            </a:pPr>
            <a:r>
              <a:rPr lang="en-US" dirty="0"/>
              <a:t>		&lt;ID&gt;1&lt;/ID&gt;</a:t>
            </a:r>
          </a:p>
          <a:p>
            <a:pPr>
              <a:spcAft>
                <a:spcPts val="0"/>
              </a:spcAft>
            </a:pPr>
            <a:r>
              <a:rPr lang="en-US" dirty="0"/>
              <a:t>		&lt;TITLE&gt;Rocket League&lt;/TITLE&gt;</a:t>
            </a:r>
          </a:p>
          <a:p>
            <a:pPr>
              <a:spcAft>
                <a:spcPts val="0"/>
              </a:spcAft>
            </a:pPr>
            <a:r>
              <a:rPr lang="en-US" dirty="0"/>
              <a:t>		&lt;DEVELOPER&gt;</a:t>
            </a:r>
            <a:r>
              <a:rPr lang="en-US" dirty="0" err="1"/>
              <a:t>Psyonix</a:t>
            </a:r>
            <a:r>
              <a:rPr lang="en-US" dirty="0"/>
              <a:t>&lt;/DEVELOPER&gt;</a:t>
            </a:r>
          </a:p>
          <a:p>
            <a:pPr>
              <a:spcAft>
                <a:spcPts val="0"/>
              </a:spcAft>
            </a:pPr>
            <a:r>
              <a:rPr lang="en-US" dirty="0"/>
              <a:t>		&lt;RELEASEYEAR&gt;2015&lt;/RELEASEYEAR&gt;</a:t>
            </a:r>
          </a:p>
          <a:p>
            <a:pPr>
              <a:spcAft>
                <a:spcPts val="0"/>
              </a:spcAft>
            </a:pPr>
            <a:r>
              <a:rPr lang="en-US" dirty="0"/>
              <a:t>		&lt;PRICE&gt;19.99&lt;/PRICE&gt;</a:t>
            </a:r>
          </a:p>
          <a:p>
            <a:r>
              <a:rPr lang="en-US" dirty="0"/>
              <a:t>	&lt;/GAME&gt;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read in bulk XML files into a DB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24849"/>
            <a:ext cx="8520600" cy="3416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Point to </a:t>
            </a:r>
            <a:r>
              <a:rPr lang="en-US" dirty="0"/>
              <a:t>where the </a:t>
            </a:r>
            <a:r>
              <a:rPr lang="en-US" dirty="0">
                <a:solidFill>
                  <a:srgbClr val="FF0000"/>
                </a:solidFill>
              </a:rPr>
              <a:t>XML file </a:t>
            </a:r>
            <a:r>
              <a:rPr lang="en-US" dirty="0"/>
              <a:t>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/>
              <a:t>sql</a:t>
            </a:r>
            <a:r>
              <a:rPr lang="en-US" dirty="0"/>
              <a:t> server built-in stored procedure that knows how to </a:t>
            </a:r>
            <a:r>
              <a:rPr lang="en-US" dirty="0">
                <a:solidFill>
                  <a:srgbClr val="FF0000"/>
                </a:solidFill>
              </a:rPr>
              <a:t>read/parse XML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Extract data from the XML file </a:t>
            </a:r>
            <a:r>
              <a:rPr lang="en-US" dirty="0"/>
              <a:t>and create a table to put in the data in from XML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Utilizing XML with SQL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Two main uses for XML with SQL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Import – </a:t>
            </a:r>
            <a:r>
              <a:rPr lang="en-US" dirty="0"/>
              <a:t>we are doing this first</a:t>
            </a:r>
            <a:endParaRPr lang="en" dirty="0"/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Export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This is generally done in bulk using a .xml file</a:t>
            </a:r>
            <a:endParaRPr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Please find the Games.xml file </a:t>
            </a:r>
            <a:r>
              <a:rPr lang="en-US" dirty="0"/>
              <a:t>on D2L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Open up SQL Server and create a new Database.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 dirty="0"/>
              <a:t>Follow along on the next few slides.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09329" y="3706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Starting Import As Bulk –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file on D2L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import_query_new</a:t>
            </a:r>
            <a:endParaRPr lang="e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54313" t="9248" r="2703" b="50785"/>
          <a:stretch/>
        </p:blipFill>
        <p:spPr>
          <a:xfrm>
            <a:off x="210513" y="555397"/>
            <a:ext cx="8318229" cy="44810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8198" y="1542365"/>
            <a:ext cx="4850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built in stored procedure that returns handle to XML data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1839686" y="1731912"/>
            <a:ext cx="404073" cy="160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87683" y="629255"/>
            <a:ext cx="6592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A2A2A"/>
                </a:solidFill>
                <a:latin typeface="Segoe UI" panose="020B0502040204020203" pitchFamily="34" charset="0"/>
              </a:rPr>
              <a:t>allows you to access remote data by connecting to a remote data source, such as a data file</a:t>
            </a:r>
            <a:endParaRPr lang="en-US" i="1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1465634" y="836894"/>
            <a:ext cx="571267" cy="315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6850182" y="1363718"/>
            <a:ext cx="88881" cy="239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94622" y="1424135"/>
            <a:ext cx="1393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Read in the file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2833991" y="2093482"/>
            <a:ext cx="1783405" cy="344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2280608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handle will be returned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9628" y="2569029"/>
            <a:ext cx="4159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SELECT INTO statement is used to create a table by copying the existing table's columns, creates and populates the table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MyGames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with the data from the XML files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1465635" y="2569029"/>
            <a:ext cx="2802808" cy="172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1228930" y="2884612"/>
            <a:ext cx="2509733" cy="16842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7725" y="4403045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the XML data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2809673" y="2883436"/>
            <a:ext cx="814833" cy="9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4506" y="3710797"/>
            <a:ext cx="4833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be processed, what the XML data looks like, look</a:t>
            </a:r>
          </a:p>
          <a:p>
            <a:r>
              <a:rPr lang="en-US" dirty="0"/>
              <a:t>In file names games.xml   &lt;CATALOG&gt;</a:t>
            </a:r>
          </a:p>
          <a:p>
            <a:r>
              <a:rPr lang="en-US" dirty="0"/>
              <a:t>	                           &lt;GAME&gt;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H="1" flipV="1">
            <a:off x="3424137" y="2851619"/>
            <a:ext cx="169640" cy="18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6327" y="2854408"/>
            <a:ext cx="61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flag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3861366" y="1798718"/>
            <a:ext cx="1566040" cy="160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58CD52-A5F8-4F0E-8A1D-375CD8B65C96}"/>
              </a:ext>
            </a:extLst>
          </p:cNvPr>
          <p:cNvCxnSpPr>
            <a:cxnSpLocks/>
          </p:cNvCxnSpPr>
          <p:nvPr/>
        </p:nvCxnSpPr>
        <p:spPr>
          <a:xfrm flipH="1">
            <a:off x="3022511" y="1046407"/>
            <a:ext cx="571266" cy="88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517BF-B2B4-424E-8A42-D9E4065E7957}"/>
              </a:ext>
            </a:extLst>
          </p:cNvPr>
          <p:cNvSpPr/>
          <p:nvPr/>
        </p:nvSpPr>
        <p:spPr>
          <a:xfrm>
            <a:off x="3572334" y="869319"/>
            <a:ext cx="1393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87C57-9980-4E3D-B8E2-13356837BD28}"/>
              </a:ext>
            </a:extLst>
          </p:cNvPr>
          <p:cNvSpPr/>
          <p:nvPr/>
        </p:nvSpPr>
        <p:spPr>
          <a:xfrm>
            <a:off x="7485188" y="84079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-ui_normal"/>
              </a:rPr>
              <a:t>alias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82BFC2-A9DA-40D4-BD1A-8966E266D065}"/>
              </a:ext>
            </a:extLst>
          </p:cNvPr>
          <p:cNvCxnSpPr>
            <a:cxnSpLocks/>
          </p:cNvCxnSpPr>
          <p:nvPr/>
        </p:nvCxnSpPr>
        <p:spPr>
          <a:xfrm>
            <a:off x="7936338" y="994684"/>
            <a:ext cx="210584" cy="182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0170" y="4719741"/>
            <a:ext cx="5258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table column name upper/lower case must match XML file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1962223" y="3781424"/>
            <a:ext cx="1662283" cy="10012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you run the query – the table </a:t>
            </a:r>
            <a:r>
              <a:rPr lang="en-US" dirty="0" err="1"/>
              <a:t>MyGames</a:t>
            </a:r>
            <a:r>
              <a:rPr lang="en-US" dirty="0"/>
              <a:t> is created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79047"/>
            <a:ext cx="8520600" cy="3416400"/>
          </a:xfrm>
        </p:spPr>
        <p:txBody>
          <a:bodyPr/>
          <a:lstStyle/>
          <a:p>
            <a:r>
              <a:rPr lang="en-US" dirty="0"/>
              <a:t>ID	TITLE	               DEVELOPER	RELEASEYEAR	PRICE</a:t>
            </a:r>
          </a:p>
          <a:p>
            <a:r>
              <a:rPr lang="en-US" dirty="0"/>
              <a:t>1	Rocket League	</a:t>
            </a:r>
            <a:r>
              <a:rPr lang="en-US" dirty="0" err="1"/>
              <a:t>Psyonix</a:t>
            </a:r>
            <a:r>
              <a:rPr lang="en-US" dirty="0"/>
              <a:t>		2015		19.99</a:t>
            </a:r>
          </a:p>
          <a:p>
            <a:r>
              <a:rPr lang="en-US" dirty="0"/>
              <a:t>2	Mass Effect	</a:t>
            </a:r>
            <a:r>
              <a:rPr lang="en-US" dirty="0" err="1"/>
              <a:t>Bioware</a:t>
            </a:r>
            <a:r>
              <a:rPr lang="en-US" dirty="0"/>
              <a:t>		2007		59.99</a:t>
            </a:r>
          </a:p>
          <a:p>
            <a:r>
              <a:rPr lang="en-US" dirty="0"/>
              <a:t>3	</a:t>
            </a:r>
            <a:r>
              <a:rPr lang="en-US" dirty="0" err="1"/>
              <a:t>Stardew</a:t>
            </a:r>
            <a:r>
              <a:rPr lang="en-US" dirty="0"/>
              <a:t> Valley	</a:t>
            </a:r>
            <a:r>
              <a:rPr lang="en-US" dirty="0" err="1"/>
              <a:t>ConcernedApe</a:t>
            </a:r>
            <a:r>
              <a:rPr lang="en-US" dirty="0"/>
              <a:t>	2016		14.99</a:t>
            </a:r>
          </a:p>
          <a:p>
            <a:r>
              <a:rPr lang="en-US" dirty="0"/>
              <a:t>4	Dark Souls	From Software	2011		59.99</a:t>
            </a:r>
          </a:p>
          <a:p>
            <a:r>
              <a:rPr lang="en-US" dirty="0"/>
              <a:t>5	Minecraft	</a:t>
            </a:r>
            <a:r>
              <a:rPr lang="en-US" dirty="0" err="1"/>
              <a:t>Mojang</a:t>
            </a:r>
            <a:r>
              <a:rPr lang="en-US" dirty="0"/>
              <a:t>		2011		26.95</a:t>
            </a:r>
          </a:p>
        </p:txBody>
      </p:sp>
    </p:spTree>
    <p:extLst>
      <p:ext uri="{BB962C8B-B14F-4D97-AF65-F5344CB8AC3E}">
        <p14:creationId xmlns:p14="http://schemas.microsoft.com/office/powerpoint/2010/main" val="269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977</Words>
  <Application>Microsoft Office PowerPoint</Application>
  <PresentationFormat>On-screen Show (16:9)</PresentationFormat>
  <Paragraphs>183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segoe-ui_normal</vt:lpstr>
      <vt:lpstr>Oswald</vt:lpstr>
      <vt:lpstr>Arial</vt:lpstr>
      <vt:lpstr>Average</vt:lpstr>
      <vt:lpstr>Segoe UI</vt:lpstr>
      <vt:lpstr>Helvetica Neue</vt:lpstr>
      <vt:lpstr>Consolas</vt:lpstr>
      <vt:lpstr>slate</vt:lpstr>
      <vt:lpstr>XML: Import and Exporting Bulk Data in SQL Server</vt:lpstr>
      <vt:lpstr>XML: What and Why</vt:lpstr>
      <vt:lpstr>What Does it Look Like</vt:lpstr>
      <vt:lpstr>IMPORTING XML DATA INTO AN SQL SERVER TABLE</vt:lpstr>
      <vt:lpstr>Let’s look at the XML file we want to read into a table</vt:lpstr>
      <vt:lpstr>Steps to read in bulk XML files into a DB table</vt:lpstr>
      <vt:lpstr>Utilizing XML with SQL</vt:lpstr>
      <vt:lpstr>Starting Import As Bulk – file on D2L import_query_new</vt:lpstr>
      <vt:lpstr>Once you run the query – the table MyGames is created</vt:lpstr>
      <vt:lpstr>Now you try one</vt:lpstr>
      <vt:lpstr>XML file</vt:lpstr>
      <vt:lpstr>PowerPoint Presentation</vt:lpstr>
      <vt:lpstr>Exporting Table Into an XML FILE</vt:lpstr>
      <vt:lpstr>Exporting Tables Into XML</vt:lpstr>
      <vt:lpstr>Exporting Continued, file on D2L Export_Query</vt:lpstr>
      <vt:lpstr>The previous command produces</vt:lpstr>
      <vt:lpstr>PowerPoint Presentation</vt:lpstr>
      <vt:lpstr>What if you just want some of the data from the table to be output in XML format – example next slide</vt:lpstr>
      <vt:lpstr>Exporting Continued – you can use where clause etc.</vt:lpstr>
      <vt:lpstr>You try one, put the results in an XML file called Owners</vt:lpstr>
      <vt:lpstr>Result should produce</vt:lpstr>
      <vt:lpstr>Answer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XML: Import and Exporting in SQL Server</dc:title>
  <dc:creator>fdse</dc:creator>
  <cp:lastModifiedBy>Mary Devito</cp:lastModifiedBy>
  <cp:revision>33</cp:revision>
  <dcterms:modified xsi:type="dcterms:W3CDTF">2018-04-18T16:33:04Z</dcterms:modified>
</cp:coreProperties>
</file>