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2" r:id="rId7"/>
    <p:sldId id="264" r:id="rId8"/>
    <p:sldId id="265"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631ED6-95E2-4B49-B0E3-BC501E5AD927}"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49CB6-54B4-4E2F-AA85-8B37B5D9F091}" type="slidenum">
              <a:rPr lang="en-US" smtClean="0"/>
              <a:t>‹#›</a:t>
            </a:fld>
            <a:endParaRPr lang="en-US"/>
          </a:p>
        </p:txBody>
      </p:sp>
    </p:spTree>
    <p:extLst>
      <p:ext uri="{BB962C8B-B14F-4D97-AF65-F5344CB8AC3E}">
        <p14:creationId xmlns:p14="http://schemas.microsoft.com/office/powerpoint/2010/main" val="146247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631ED6-95E2-4B49-B0E3-BC501E5AD927}"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49CB6-54B4-4E2F-AA85-8B37B5D9F091}" type="slidenum">
              <a:rPr lang="en-US" smtClean="0"/>
              <a:t>‹#›</a:t>
            </a:fld>
            <a:endParaRPr lang="en-US"/>
          </a:p>
        </p:txBody>
      </p:sp>
    </p:spTree>
    <p:extLst>
      <p:ext uri="{BB962C8B-B14F-4D97-AF65-F5344CB8AC3E}">
        <p14:creationId xmlns:p14="http://schemas.microsoft.com/office/powerpoint/2010/main" val="150594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631ED6-95E2-4B49-B0E3-BC501E5AD927}"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49CB6-54B4-4E2F-AA85-8B37B5D9F091}" type="slidenum">
              <a:rPr lang="en-US" smtClean="0"/>
              <a:t>‹#›</a:t>
            </a:fld>
            <a:endParaRPr lang="en-US"/>
          </a:p>
        </p:txBody>
      </p:sp>
    </p:spTree>
    <p:extLst>
      <p:ext uri="{BB962C8B-B14F-4D97-AF65-F5344CB8AC3E}">
        <p14:creationId xmlns:p14="http://schemas.microsoft.com/office/powerpoint/2010/main" val="47807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631ED6-95E2-4B49-B0E3-BC501E5AD927}"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49CB6-54B4-4E2F-AA85-8B37B5D9F091}" type="slidenum">
              <a:rPr lang="en-US" smtClean="0"/>
              <a:t>‹#›</a:t>
            </a:fld>
            <a:endParaRPr lang="en-US"/>
          </a:p>
        </p:txBody>
      </p:sp>
    </p:spTree>
    <p:extLst>
      <p:ext uri="{BB962C8B-B14F-4D97-AF65-F5344CB8AC3E}">
        <p14:creationId xmlns:p14="http://schemas.microsoft.com/office/powerpoint/2010/main" val="107581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631ED6-95E2-4B49-B0E3-BC501E5AD927}"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49CB6-54B4-4E2F-AA85-8B37B5D9F091}" type="slidenum">
              <a:rPr lang="en-US" smtClean="0"/>
              <a:t>‹#›</a:t>
            </a:fld>
            <a:endParaRPr lang="en-US"/>
          </a:p>
        </p:txBody>
      </p:sp>
    </p:spTree>
    <p:extLst>
      <p:ext uri="{BB962C8B-B14F-4D97-AF65-F5344CB8AC3E}">
        <p14:creationId xmlns:p14="http://schemas.microsoft.com/office/powerpoint/2010/main" val="364588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631ED6-95E2-4B49-B0E3-BC501E5AD927}"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49CB6-54B4-4E2F-AA85-8B37B5D9F091}" type="slidenum">
              <a:rPr lang="en-US" smtClean="0"/>
              <a:t>‹#›</a:t>
            </a:fld>
            <a:endParaRPr lang="en-US"/>
          </a:p>
        </p:txBody>
      </p:sp>
    </p:spTree>
    <p:extLst>
      <p:ext uri="{BB962C8B-B14F-4D97-AF65-F5344CB8AC3E}">
        <p14:creationId xmlns:p14="http://schemas.microsoft.com/office/powerpoint/2010/main" val="39150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631ED6-95E2-4B49-B0E3-BC501E5AD927}"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49CB6-54B4-4E2F-AA85-8B37B5D9F091}" type="slidenum">
              <a:rPr lang="en-US" smtClean="0"/>
              <a:t>‹#›</a:t>
            </a:fld>
            <a:endParaRPr lang="en-US"/>
          </a:p>
        </p:txBody>
      </p:sp>
    </p:spTree>
    <p:extLst>
      <p:ext uri="{BB962C8B-B14F-4D97-AF65-F5344CB8AC3E}">
        <p14:creationId xmlns:p14="http://schemas.microsoft.com/office/powerpoint/2010/main" val="365081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631ED6-95E2-4B49-B0E3-BC501E5AD927}"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49CB6-54B4-4E2F-AA85-8B37B5D9F091}" type="slidenum">
              <a:rPr lang="en-US" smtClean="0"/>
              <a:t>‹#›</a:t>
            </a:fld>
            <a:endParaRPr lang="en-US"/>
          </a:p>
        </p:txBody>
      </p:sp>
    </p:spTree>
    <p:extLst>
      <p:ext uri="{BB962C8B-B14F-4D97-AF65-F5344CB8AC3E}">
        <p14:creationId xmlns:p14="http://schemas.microsoft.com/office/powerpoint/2010/main" val="308768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31ED6-95E2-4B49-B0E3-BC501E5AD927}"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49CB6-54B4-4E2F-AA85-8B37B5D9F091}" type="slidenum">
              <a:rPr lang="en-US" smtClean="0"/>
              <a:t>‹#›</a:t>
            </a:fld>
            <a:endParaRPr lang="en-US"/>
          </a:p>
        </p:txBody>
      </p:sp>
    </p:spTree>
    <p:extLst>
      <p:ext uri="{BB962C8B-B14F-4D97-AF65-F5344CB8AC3E}">
        <p14:creationId xmlns:p14="http://schemas.microsoft.com/office/powerpoint/2010/main" val="131311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631ED6-95E2-4B49-B0E3-BC501E5AD927}"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49CB6-54B4-4E2F-AA85-8B37B5D9F091}" type="slidenum">
              <a:rPr lang="en-US" smtClean="0"/>
              <a:t>‹#›</a:t>
            </a:fld>
            <a:endParaRPr lang="en-US"/>
          </a:p>
        </p:txBody>
      </p:sp>
    </p:spTree>
    <p:extLst>
      <p:ext uri="{BB962C8B-B14F-4D97-AF65-F5344CB8AC3E}">
        <p14:creationId xmlns:p14="http://schemas.microsoft.com/office/powerpoint/2010/main" val="386746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631ED6-95E2-4B49-B0E3-BC501E5AD927}"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49CB6-54B4-4E2F-AA85-8B37B5D9F091}" type="slidenum">
              <a:rPr lang="en-US" smtClean="0"/>
              <a:t>‹#›</a:t>
            </a:fld>
            <a:endParaRPr lang="en-US"/>
          </a:p>
        </p:txBody>
      </p:sp>
    </p:spTree>
    <p:extLst>
      <p:ext uri="{BB962C8B-B14F-4D97-AF65-F5344CB8AC3E}">
        <p14:creationId xmlns:p14="http://schemas.microsoft.com/office/powerpoint/2010/main" val="416910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31ED6-95E2-4B49-B0E3-BC501E5AD927}" type="datetimeFigureOut">
              <a:rPr lang="en-US" smtClean="0"/>
              <a:t>4/28/2023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49CB6-54B4-4E2F-AA85-8B37B5D9F091}" type="slidenum">
              <a:rPr lang="en-US" smtClean="0"/>
              <a:t>‹#›</a:t>
            </a:fld>
            <a:endParaRPr lang="en-US"/>
          </a:p>
        </p:txBody>
      </p:sp>
    </p:spTree>
    <p:extLst>
      <p:ext uri="{BB962C8B-B14F-4D97-AF65-F5344CB8AC3E}">
        <p14:creationId xmlns:p14="http://schemas.microsoft.com/office/powerpoint/2010/main" val="4107593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p:txBody>
          <a:bodyPr/>
          <a:lstStyle/>
          <a:p>
            <a:r>
              <a:rPr lang="en-US" b="1" dirty="0" smtClean="0">
                <a:solidFill>
                  <a:schemeClr val="bg1"/>
                </a:solidFill>
              </a:rPr>
              <a:t>Find New Users</a:t>
            </a:r>
            <a:endParaRPr lang="en-US" b="1" dirty="0">
              <a:solidFill>
                <a:schemeClr val="bg1"/>
              </a:solidFill>
            </a:endParaRPr>
          </a:p>
        </p:txBody>
      </p:sp>
      <p:sp>
        <p:nvSpPr>
          <p:cNvPr id="3" name="Subtitle 2"/>
          <p:cNvSpPr>
            <a:spLocks noGrp="1"/>
          </p:cNvSpPr>
          <p:nvPr>
            <p:ph type="subTitle" idx="1"/>
          </p:nvPr>
        </p:nvSpPr>
        <p:spPr/>
        <p:txBody>
          <a:bodyPr>
            <a:normAutofit/>
          </a:bodyPr>
          <a:lstStyle/>
          <a:p>
            <a:r>
              <a:rPr lang="en-US" sz="3200" b="1" i="1" dirty="0" smtClean="0">
                <a:solidFill>
                  <a:schemeClr val="bg1"/>
                </a:solidFill>
              </a:rPr>
              <a:t>Can data help find new user bases or marketplaces?</a:t>
            </a:r>
            <a:endParaRPr lang="en-US" sz="3200" b="1" i="1" dirty="0">
              <a:solidFill>
                <a:schemeClr val="bg1"/>
              </a:solidFill>
            </a:endParaRPr>
          </a:p>
        </p:txBody>
      </p:sp>
    </p:spTree>
    <p:extLst>
      <p:ext uri="{BB962C8B-B14F-4D97-AF65-F5344CB8AC3E}">
        <p14:creationId xmlns:p14="http://schemas.microsoft.com/office/powerpoint/2010/main" val="202676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85750" y="1690688"/>
            <a:ext cx="4838700" cy="4351338"/>
          </a:xfrm>
        </p:spPr>
        <p:txBody>
          <a:bodyPr/>
          <a:lstStyle/>
          <a:p>
            <a:r>
              <a:rPr lang="en-US" dirty="0" smtClean="0"/>
              <a:t>In the first step I analyzed the percentage of internet users per-</a:t>
            </a:r>
            <a:r>
              <a:rPr lang="en-US" dirty="0" err="1" smtClean="0"/>
              <a:t>captia</a:t>
            </a:r>
            <a:r>
              <a:rPr lang="en-US" dirty="0" smtClean="0"/>
              <a:t>. This taught me two things, basically the whole world is on an upward trend in terms of internet access, and I was going to have to do more to make sense of graphs with this many data points, or in this case countries, this looks like fruit loop spaghetti.</a:t>
            </a:r>
            <a:endParaRPr lang="en-US" dirty="0"/>
          </a:p>
        </p:txBody>
      </p:sp>
      <p:pic>
        <p:nvPicPr>
          <p:cNvPr id="4" name="Picture 3"/>
          <p:cNvPicPr>
            <a:picLocks noChangeAspect="1"/>
          </p:cNvPicPr>
          <p:nvPr/>
        </p:nvPicPr>
        <p:blipFill>
          <a:blip r:embed="rId2"/>
          <a:stretch>
            <a:fillRect/>
          </a:stretch>
        </p:blipFill>
        <p:spPr>
          <a:xfrm>
            <a:off x="5516948" y="50006"/>
            <a:ext cx="6389302" cy="7534274"/>
          </a:xfrm>
          <a:prstGeom prst="rect">
            <a:avLst/>
          </a:prstGeom>
        </p:spPr>
      </p:pic>
    </p:spTree>
    <p:extLst>
      <p:ext uri="{BB962C8B-B14F-4D97-AF65-F5344CB8AC3E}">
        <p14:creationId xmlns:p14="http://schemas.microsoft.com/office/powerpoint/2010/main" val="309605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Text Placeholder 2"/>
          <p:cNvSpPr>
            <a:spLocks noGrp="1"/>
          </p:cNvSpPr>
          <p:nvPr>
            <p:ph type="body" idx="1"/>
          </p:nvPr>
        </p:nvSpPr>
        <p:spPr/>
        <p:txBody>
          <a:bodyPr/>
          <a:lstStyle/>
          <a:p>
            <a:r>
              <a:rPr lang="en-US" dirty="0" smtClean="0"/>
              <a:t>Reorganization</a:t>
            </a:r>
            <a:endParaRPr lang="en-US" dirty="0"/>
          </a:p>
        </p:txBody>
      </p:sp>
      <p:sp>
        <p:nvSpPr>
          <p:cNvPr id="4" name="Content Placeholder 3"/>
          <p:cNvSpPr>
            <a:spLocks noGrp="1"/>
          </p:cNvSpPr>
          <p:nvPr>
            <p:ph sz="half" idx="2"/>
          </p:nvPr>
        </p:nvSpPr>
        <p:spPr/>
        <p:txBody>
          <a:bodyPr/>
          <a:lstStyle/>
          <a:p>
            <a:r>
              <a:rPr lang="en-US" dirty="0" smtClean="0"/>
              <a:t>To be able to read this graph I reorganized the legend, so it would be sorted by value in the most recent year. I found most of the top spots where filled with normal contenders, but there were some sunrises Iceland, Bermuda, Norway, Monaco and more.</a:t>
            </a:r>
            <a:endParaRPr lang="en-US" dirty="0"/>
          </a:p>
        </p:txBody>
      </p:sp>
      <p:pic>
        <p:nvPicPr>
          <p:cNvPr id="8" name="Picture 7"/>
          <p:cNvPicPr>
            <a:picLocks noChangeAspect="1"/>
          </p:cNvPicPr>
          <p:nvPr/>
        </p:nvPicPr>
        <p:blipFill>
          <a:blip r:embed="rId2"/>
          <a:stretch>
            <a:fillRect/>
          </a:stretch>
        </p:blipFill>
        <p:spPr>
          <a:xfrm>
            <a:off x="5997575" y="365125"/>
            <a:ext cx="5945973" cy="6302375"/>
          </a:xfrm>
          <a:prstGeom prst="rect">
            <a:avLst/>
          </a:prstGeom>
        </p:spPr>
      </p:pic>
    </p:spTree>
    <p:extLst>
      <p:ext uri="{BB962C8B-B14F-4D97-AF65-F5344CB8AC3E}">
        <p14:creationId xmlns:p14="http://schemas.microsoft.com/office/powerpoint/2010/main" val="76135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1648" y="259013"/>
            <a:ext cx="4011711" cy="5930650"/>
          </a:xfrm>
          <a:prstGeom prst="rect">
            <a:avLst/>
          </a:prstGeom>
        </p:spPr>
      </p:pic>
      <p:pic>
        <p:nvPicPr>
          <p:cNvPr id="9" name="Picture 8"/>
          <p:cNvPicPr>
            <a:picLocks noChangeAspect="1"/>
          </p:cNvPicPr>
          <p:nvPr/>
        </p:nvPicPr>
        <p:blipFill>
          <a:blip r:embed="rId3"/>
          <a:stretch>
            <a:fillRect/>
          </a:stretch>
        </p:blipFill>
        <p:spPr>
          <a:xfrm>
            <a:off x="7343676" y="150220"/>
            <a:ext cx="4739851" cy="6039443"/>
          </a:xfrm>
          <a:prstGeom prst="rect">
            <a:avLst/>
          </a:prstGeom>
        </p:spPr>
      </p:pic>
      <p:sp>
        <p:nvSpPr>
          <p:cNvPr id="2" name="Title 1"/>
          <p:cNvSpPr>
            <a:spLocks noGrp="1"/>
          </p:cNvSpPr>
          <p:nvPr>
            <p:ph type="title"/>
          </p:nvPr>
        </p:nvSpPr>
        <p:spPr/>
        <p:txBody>
          <a:bodyPr/>
          <a:lstStyle/>
          <a:p>
            <a:r>
              <a:rPr lang="en-US" dirty="0" smtClean="0"/>
              <a:t>Step 3</a:t>
            </a:r>
            <a:endParaRPr lang="en-US" dirty="0"/>
          </a:p>
        </p:txBody>
      </p:sp>
      <p:sp>
        <p:nvSpPr>
          <p:cNvPr id="5" name="Text Placeholder 4"/>
          <p:cNvSpPr>
            <a:spLocks noGrp="1"/>
          </p:cNvSpPr>
          <p:nvPr>
            <p:ph type="body" sz="quarter" idx="3"/>
          </p:nvPr>
        </p:nvSpPr>
        <p:spPr>
          <a:xfrm>
            <a:off x="4312721" y="386039"/>
            <a:ext cx="2111993" cy="823912"/>
          </a:xfrm>
        </p:spPr>
        <p:txBody>
          <a:bodyPr/>
          <a:lstStyle/>
          <a:p>
            <a:r>
              <a:rPr lang="en-US" dirty="0" smtClean="0"/>
              <a:t>Step 3</a:t>
            </a:r>
            <a:endParaRPr lang="en-US" dirty="0"/>
          </a:p>
        </p:txBody>
      </p:sp>
      <p:sp>
        <p:nvSpPr>
          <p:cNvPr id="6" name="Content Placeholder 5"/>
          <p:cNvSpPr>
            <a:spLocks noGrp="1"/>
          </p:cNvSpPr>
          <p:nvPr>
            <p:ph sz="quarter" idx="4"/>
          </p:nvPr>
        </p:nvSpPr>
        <p:spPr>
          <a:xfrm>
            <a:off x="4123359" y="1230865"/>
            <a:ext cx="3220317" cy="4958798"/>
          </a:xfrm>
        </p:spPr>
        <p:txBody>
          <a:bodyPr/>
          <a:lstStyle/>
          <a:p>
            <a:r>
              <a:rPr lang="en-US" dirty="0" smtClean="0"/>
              <a:t>To see if a country is also making investments in it’s infrastructure, is to check mobile and fixed telephone subscriptions per 100 inhabitants</a:t>
            </a:r>
            <a:endParaRPr lang="en-US" dirty="0"/>
          </a:p>
        </p:txBody>
      </p:sp>
    </p:spTree>
    <p:extLst>
      <p:ext uri="{BB962C8B-B14F-4D97-AF65-F5344CB8AC3E}">
        <p14:creationId xmlns:p14="http://schemas.microsoft.com/office/powerpoint/2010/main" val="184107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7827" y="3647619"/>
            <a:ext cx="9677401" cy="3210381"/>
          </a:xfrm>
          <a:prstGeom prst="rect">
            <a:avLst/>
          </a:prstGeom>
        </p:spPr>
      </p:pic>
      <p:pic>
        <p:nvPicPr>
          <p:cNvPr id="10" name="Picture 9"/>
          <p:cNvPicPr>
            <a:picLocks noChangeAspect="1"/>
          </p:cNvPicPr>
          <p:nvPr/>
        </p:nvPicPr>
        <p:blipFill>
          <a:blip r:embed="rId3"/>
          <a:stretch>
            <a:fillRect/>
          </a:stretch>
        </p:blipFill>
        <p:spPr>
          <a:xfrm>
            <a:off x="47136" y="0"/>
            <a:ext cx="9698092" cy="3647619"/>
          </a:xfrm>
          <a:prstGeom prst="rect">
            <a:avLst/>
          </a:prstGeom>
        </p:spPr>
      </p:pic>
      <p:sp>
        <p:nvSpPr>
          <p:cNvPr id="2" name="Title 1"/>
          <p:cNvSpPr>
            <a:spLocks noGrp="1"/>
          </p:cNvSpPr>
          <p:nvPr>
            <p:ph type="title"/>
          </p:nvPr>
        </p:nvSpPr>
        <p:spPr/>
        <p:txBody>
          <a:bodyPr/>
          <a:lstStyle/>
          <a:p>
            <a:r>
              <a:rPr lang="en-US" dirty="0" smtClean="0"/>
              <a:t>	Step 4</a:t>
            </a:r>
            <a:endParaRPr lang="en-US" dirty="0"/>
          </a:p>
        </p:txBody>
      </p:sp>
      <p:sp>
        <p:nvSpPr>
          <p:cNvPr id="5" name="Text Placeholder 4"/>
          <p:cNvSpPr>
            <a:spLocks noGrp="1"/>
          </p:cNvSpPr>
          <p:nvPr>
            <p:ph type="body" sz="quarter" idx="3"/>
          </p:nvPr>
        </p:nvSpPr>
        <p:spPr>
          <a:xfrm>
            <a:off x="9745228" y="585453"/>
            <a:ext cx="2111993" cy="823912"/>
          </a:xfrm>
        </p:spPr>
        <p:txBody>
          <a:bodyPr/>
          <a:lstStyle/>
          <a:p>
            <a:r>
              <a:rPr lang="en-US" dirty="0" smtClean="0"/>
              <a:t>Step 4</a:t>
            </a:r>
            <a:endParaRPr lang="en-US" dirty="0"/>
          </a:p>
        </p:txBody>
      </p:sp>
      <p:sp>
        <p:nvSpPr>
          <p:cNvPr id="6" name="Content Placeholder 5"/>
          <p:cNvSpPr>
            <a:spLocks noGrp="1"/>
          </p:cNvSpPr>
          <p:nvPr>
            <p:ph sz="quarter" idx="4"/>
          </p:nvPr>
        </p:nvSpPr>
        <p:spPr>
          <a:xfrm>
            <a:off x="9575800" y="1282015"/>
            <a:ext cx="2135188" cy="4958798"/>
          </a:xfrm>
        </p:spPr>
        <p:txBody>
          <a:bodyPr/>
          <a:lstStyle/>
          <a:p>
            <a:r>
              <a:rPr lang="en-US" dirty="0" smtClean="0"/>
              <a:t>I wanted to just check out the top 50 </a:t>
            </a:r>
            <a:r>
              <a:rPr lang="en-US" dirty="0" err="1" smtClean="0"/>
              <a:t>coutries</a:t>
            </a:r>
            <a:r>
              <a:rPr lang="en-US" dirty="0" smtClean="0"/>
              <a:t> in both top per 100 lists and look for similarities.</a:t>
            </a:r>
            <a:endParaRPr lang="en-US" dirty="0"/>
          </a:p>
        </p:txBody>
      </p:sp>
    </p:spTree>
    <p:extLst>
      <p:ext uri="{BB962C8B-B14F-4D97-AF65-F5344CB8AC3E}">
        <p14:creationId xmlns:p14="http://schemas.microsoft.com/office/powerpoint/2010/main" val="1165973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4586454" y="127000"/>
            <a:ext cx="7578381" cy="6731000"/>
          </a:xfrm>
          <a:prstGeom prst="rect">
            <a:avLst/>
          </a:prstGeom>
        </p:spPr>
      </p:pic>
      <p:sp>
        <p:nvSpPr>
          <p:cNvPr id="3" name="Text Placeholder 2"/>
          <p:cNvSpPr>
            <a:spLocks noGrp="1"/>
          </p:cNvSpPr>
          <p:nvPr>
            <p:ph type="body" idx="1"/>
          </p:nvPr>
        </p:nvSpPr>
        <p:spPr>
          <a:xfrm>
            <a:off x="1169988" y="830263"/>
            <a:ext cx="3973511" cy="823912"/>
          </a:xfrm>
        </p:spPr>
        <p:txBody>
          <a:bodyPr/>
          <a:lstStyle/>
          <a:p>
            <a:r>
              <a:rPr lang="en-US" dirty="0" smtClean="0"/>
              <a:t>Step 5</a:t>
            </a:r>
            <a:endParaRPr lang="en-US" dirty="0"/>
          </a:p>
        </p:txBody>
      </p:sp>
      <p:sp>
        <p:nvSpPr>
          <p:cNvPr id="4" name="Content Placeholder 3"/>
          <p:cNvSpPr>
            <a:spLocks noGrp="1"/>
          </p:cNvSpPr>
          <p:nvPr>
            <p:ph sz="half" idx="2"/>
          </p:nvPr>
        </p:nvSpPr>
        <p:spPr>
          <a:xfrm>
            <a:off x="636588" y="1654176"/>
            <a:ext cx="3746665" cy="4937124"/>
          </a:xfrm>
        </p:spPr>
        <p:txBody>
          <a:bodyPr>
            <a:normAutofit lnSpcReduction="10000"/>
          </a:bodyPr>
          <a:lstStyle/>
          <a:p>
            <a:r>
              <a:rPr lang="en-US" dirty="0" smtClean="0"/>
              <a:t>I went through a csv of each countries tax rates on corporate profits. Interestingly enough some countries over 100% tax, Comoros and Argentina, on corporate profits. I did learn most countries stay consistent in this regard, there are mostly straight lines on this graph.</a:t>
            </a:r>
            <a:endParaRPr lang="en-US" dirty="0"/>
          </a:p>
        </p:txBody>
      </p:sp>
    </p:spTree>
    <p:extLst>
      <p:ext uri="{BB962C8B-B14F-4D97-AF65-F5344CB8AC3E}">
        <p14:creationId xmlns:p14="http://schemas.microsoft.com/office/powerpoint/2010/main" val="37689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7979960" cy="6705600"/>
          </a:xfrm>
          <a:prstGeom prst="rect">
            <a:avLst/>
          </a:prstGeom>
        </p:spPr>
      </p:pic>
      <p:sp>
        <p:nvSpPr>
          <p:cNvPr id="5" name="Text Placeholder 4"/>
          <p:cNvSpPr>
            <a:spLocks noGrp="1"/>
          </p:cNvSpPr>
          <p:nvPr>
            <p:ph type="body" sz="quarter" idx="3"/>
          </p:nvPr>
        </p:nvSpPr>
        <p:spPr>
          <a:xfrm>
            <a:off x="8358270" y="271463"/>
            <a:ext cx="3300330" cy="823912"/>
          </a:xfrm>
        </p:spPr>
        <p:txBody>
          <a:bodyPr/>
          <a:lstStyle/>
          <a:p>
            <a:r>
              <a:rPr lang="en-US" dirty="0" smtClean="0"/>
              <a:t>Step 6</a:t>
            </a:r>
            <a:endParaRPr lang="en-US" dirty="0"/>
          </a:p>
        </p:txBody>
      </p:sp>
      <p:sp>
        <p:nvSpPr>
          <p:cNvPr id="6" name="Content Placeholder 5"/>
          <p:cNvSpPr>
            <a:spLocks noGrp="1"/>
          </p:cNvSpPr>
          <p:nvPr>
            <p:ph sz="quarter" idx="4"/>
          </p:nvPr>
        </p:nvSpPr>
        <p:spPr>
          <a:xfrm>
            <a:off x="7981991" y="1149350"/>
            <a:ext cx="4052888" cy="5289550"/>
          </a:xfrm>
        </p:spPr>
        <p:txBody>
          <a:bodyPr/>
          <a:lstStyle/>
          <a:p>
            <a:r>
              <a:rPr lang="en-US" dirty="0" smtClean="0"/>
              <a:t>Here I looked At how long it takes to start a new business in a given country, again here the outliers tend to give us no new surprises, and every country seems to at least stay pretty consistent.</a:t>
            </a:r>
            <a:endParaRPr lang="en-US" dirty="0"/>
          </a:p>
        </p:txBody>
      </p:sp>
    </p:spTree>
    <p:extLst>
      <p:ext uri="{BB962C8B-B14F-4D97-AF65-F5344CB8AC3E}">
        <p14:creationId xmlns:p14="http://schemas.microsoft.com/office/powerpoint/2010/main" val="113032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81530" y="-21647"/>
            <a:ext cx="6823025" cy="6900215"/>
          </a:xfrm>
          <a:prstGeom prst="rect">
            <a:avLst/>
          </a:prstGeom>
        </p:spPr>
      </p:pic>
      <p:pic>
        <p:nvPicPr>
          <p:cNvPr id="4" name="Picture 3"/>
          <p:cNvPicPr>
            <a:picLocks noChangeAspect="1"/>
          </p:cNvPicPr>
          <p:nvPr/>
        </p:nvPicPr>
        <p:blipFill>
          <a:blip r:embed="rId3"/>
          <a:stretch>
            <a:fillRect/>
          </a:stretch>
        </p:blipFill>
        <p:spPr>
          <a:xfrm>
            <a:off x="0" y="-42215"/>
            <a:ext cx="6281530" cy="6784966"/>
          </a:xfrm>
          <a:prstGeom prst="rect">
            <a:avLst/>
          </a:prstGeom>
        </p:spPr>
      </p:pic>
      <p:sp>
        <p:nvSpPr>
          <p:cNvPr id="5" name="Text Placeholder 4"/>
          <p:cNvSpPr>
            <a:spLocks noGrp="1"/>
          </p:cNvSpPr>
          <p:nvPr>
            <p:ph type="body" sz="quarter" idx="3"/>
          </p:nvPr>
        </p:nvSpPr>
        <p:spPr>
          <a:xfrm>
            <a:off x="4587714" y="-21647"/>
            <a:ext cx="2111993" cy="823912"/>
          </a:xfrm>
        </p:spPr>
        <p:txBody>
          <a:bodyPr/>
          <a:lstStyle/>
          <a:p>
            <a:r>
              <a:rPr lang="en-US" dirty="0" smtClean="0"/>
              <a:t>Final Step</a:t>
            </a:r>
            <a:endParaRPr lang="en-US" dirty="0"/>
          </a:p>
        </p:txBody>
      </p:sp>
      <p:sp>
        <p:nvSpPr>
          <p:cNvPr id="6" name="Content Placeholder 5"/>
          <p:cNvSpPr>
            <a:spLocks noGrp="1"/>
          </p:cNvSpPr>
          <p:nvPr>
            <p:ph sz="quarter" idx="4"/>
          </p:nvPr>
        </p:nvSpPr>
        <p:spPr>
          <a:xfrm>
            <a:off x="4587713" y="802265"/>
            <a:ext cx="2951781" cy="4235464"/>
          </a:xfrm>
        </p:spPr>
        <p:txBody>
          <a:bodyPr>
            <a:normAutofit fontScale="85000" lnSpcReduction="10000"/>
          </a:bodyPr>
          <a:lstStyle/>
          <a:p>
            <a:r>
              <a:rPr lang="en-US" dirty="0" smtClean="0"/>
              <a:t>Here I looked </a:t>
            </a:r>
            <a:r>
              <a:rPr lang="en-US" dirty="0"/>
              <a:t>a</a:t>
            </a:r>
            <a:r>
              <a:rPr lang="en-US" dirty="0" smtClean="0"/>
              <a:t>t the intersections of Countries ratings in trade, regulations, governance, and property rights. Then I took the intersection of Internet percentage and mobile users. These two graphs gave the most surprises. </a:t>
            </a:r>
            <a:endParaRPr lang="en-US" dirty="0"/>
          </a:p>
        </p:txBody>
      </p:sp>
    </p:spTree>
    <p:extLst>
      <p:ext uri="{BB962C8B-B14F-4D97-AF65-F5344CB8AC3E}">
        <p14:creationId xmlns:p14="http://schemas.microsoft.com/office/powerpoint/2010/main" val="257419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b="1" u="sng" dirty="0" smtClean="0">
                <a:solidFill>
                  <a:srgbClr val="FF0000"/>
                </a:solidFill>
              </a:rPr>
              <a:t>Conclusion</a:t>
            </a:r>
            <a:endParaRPr lang="en-US" b="1" u="sng" dirty="0">
              <a:solidFill>
                <a:srgbClr val="FF0000"/>
              </a:solidFill>
            </a:endParaRPr>
          </a:p>
        </p:txBody>
      </p:sp>
      <p:sp>
        <p:nvSpPr>
          <p:cNvPr id="4" name="Text Placeholder 3"/>
          <p:cNvSpPr>
            <a:spLocks noGrp="1"/>
          </p:cNvSpPr>
          <p:nvPr>
            <p:ph type="body" sz="half" idx="2"/>
          </p:nvPr>
        </p:nvSpPr>
        <p:spPr/>
        <p:txBody>
          <a:bodyPr>
            <a:noAutofit/>
          </a:bodyPr>
          <a:lstStyle/>
          <a:p>
            <a:r>
              <a:rPr lang="en-US" sz="2400" b="1" dirty="0" smtClean="0">
                <a:solidFill>
                  <a:schemeClr val="bg1"/>
                </a:solidFill>
              </a:rPr>
              <a:t>I seems like software is definitely a good business to be in. User bases are growing. The world is becoming more connected. Basically, while it does seem like traditional markets still proved strong, there were definitely some surprises. Surprises are good. Surprises mean more markets to possibly share your products with.</a:t>
            </a:r>
            <a:endParaRPr lang="en-US" sz="2400" b="1" dirty="0">
              <a:solidFill>
                <a:schemeClr val="bg1"/>
              </a:solidFill>
            </a:endParaRPr>
          </a:p>
        </p:txBody>
      </p:sp>
    </p:spTree>
    <p:extLst>
      <p:ext uri="{BB962C8B-B14F-4D97-AF65-F5344CB8AC3E}">
        <p14:creationId xmlns:p14="http://schemas.microsoft.com/office/powerpoint/2010/main" val="896075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3111</TotalTime>
  <Words>389</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Find New Users</vt:lpstr>
      <vt:lpstr> </vt:lpstr>
      <vt:lpstr>Step 2</vt:lpstr>
      <vt:lpstr>Step 3</vt:lpstr>
      <vt:lpstr> Step 4</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ESULab</dc:creator>
  <cp:lastModifiedBy>ESULab</cp:lastModifiedBy>
  <cp:revision>13</cp:revision>
  <dcterms:created xsi:type="dcterms:W3CDTF">2023-04-29T00:22:21Z</dcterms:created>
  <dcterms:modified xsi:type="dcterms:W3CDTF">2023-05-01T04:14:05Z</dcterms:modified>
</cp:coreProperties>
</file>