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2" r:id="rId4"/>
    <p:sldId id="265" r:id="rId5"/>
    <p:sldId id="261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2E97-8D9C-4ABF-905B-BB4E1D9E0F53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ED175-B15E-47EA-9E08-81D6E6925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5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2E97-8D9C-4ABF-905B-BB4E1D9E0F53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ED175-B15E-47EA-9E08-81D6E6925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9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2E97-8D9C-4ABF-905B-BB4E1D9E0F53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ED175-B15E-47EA-9E08-81D6E6925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5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2E97-8D9C-4ABF-905B-BB4E1D9E0F53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ED175-B15E-47EA-9E08-81D6E6925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0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2E97-8D9C-4ABF-905B-BB4E1D9E0F53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ED175-B15E-47EA-9E08-81D6E6925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9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2E97-8D9C-4ABF-905B-BB4E1D9E0F53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ED175-B15E-47EA-9E08-81D6E6925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6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2E97-8D9C-4ABF-905B-BB4E1D9E0F53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ED175-B15E-47EA-9E08-81D6E6925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6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2E97-8D9C-4ABF-905B-BB4E1D9E0F53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ED175-B15E-47EA-9E08-81D6E6925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2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2E97-8D9C-4ABF-905B-BB4E1D9E0F53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ED175-B15E-47EA-9E08-81D6E6925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2E97-8D9C-4ABF-905B-BB4E1D9E0F53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ED175-B15E-47EA-9E08-81D6E6925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3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2E97-8D9C-4ABF-905B-BB4E1D9E0F53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ED175-B15E-47EA-9E08-81D6E6925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2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52E97-8D9C-4ABF-905B-BB4E1D9E0F53}" type="datetimeFigureOut">
              <a:rPr lang="en-US" smtClean="0"/>
              <a:pPr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ED175-B15E-47EA-9E08-81D6E6925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3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52400"/>
            <a:ext cx="8534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#1 - [</a:t>
            </a:r>
            <a:r>
              <a:rPr lang="en-US" dirty="0"/>
              <a:t>20%] Consider the ALU in the Chapter 3 Lecture slides.  What input settings would ensure the circuit outputs the inverse of input A?  Likewise, what settings would insure outputting the inverse of Input B?  </a:t>
            </a:r>
            <a:r>
              <a:rPr lang="en-US" u="sng" dirty="0"/>
              <a:t>Fully explain the difference in settings between the two</a:t>
            </a:r>
            <a:r>
              <a:rPr lang="en-US" dirty="0"/>
              <a:t>.   For each case, be sure to specify the value of </a:t>
            </a:r>
            <a:r>
              <a:rPr lang="en-US" u="sng" dirty="0"/>
              <a:t>the full set of inputs</a:t>
            </a:r>
            <a:r>
              <a:rPr lang="en-US" dirty="0"/>
              <a:t>, including those inputs which are “don’t care</a:t>
            </a:r>
            <a:r>
              <a:rPr lang="en-US" dirty="0" smtClean="0"/>
              <a:t>”.</a:t>
            </a:r>
            <a:endParaRPr lang="en-US" dirty="0"/>
          </a:p>
        </p:txBody>
      </p:sp>
      <p:pic>
        <p:nvPicPr>
          <p:cNvPr id="4" name="Picture 4" descr="3-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855" y="1676400"/>
            <a:ext cx="5796957" cy="51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934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4018" y="713509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/>
              <a:t>To invert A:</a:t>
            </a:r>
          </a:p>
          <a:p>
            <a:r>
              <a:rPr lang="en-US" b="1" i="1" dirty="0" smtClean="0"/>
              <a:t>Answer</a:t>
            </a:r>
            <a:r>
              <a:rPr lang="en-US" b="1" i="1" dirty="0"/>
              <a:t>:</a:t>
            </a:r>
            <a:r>
              <a:rPr lang="en-US" i="1" dirty="0"/>
              <a:t>   </a:t>
            </a:r>
            <a:r>
              <a:rPr lang="en-US" i="1" dirty="0" smtClean="0"/>
              <a:t>Use</a:t>
            </a:r>
            <a:r>
              <a:rPr lang="en-US" i="1" dirty="0" smtClean="0"/>
              <a:t> </a:t>
            </a:r>
            <a:r>
              <a:rPr lang="en-US" i="1" dirty="0"/>
              <a:t>the OR function (F</a:t>
            </a:r>
            <a:r>
              <a:rPr lang="en-US" i="1" baseline="-25000" dirty="0"/>
              <a:t>0</a:t>
            </a:r>
            <a:r>
              <a:rPr lang="en-US" i="1" dirty="0"/>
              <a:t>=0, F</a:t>
            </a:r>
            <a:r>
              <a:rPr lang="en-US" i="1" baseline="-25000" dirty="0"/>
              <a:t>1</a:t>
            </a:r>
            <a:r>
              <a:rPr lang="en-US" i="1" dirty="0"/>
              <a:t>=1), set INVA=1, ENA=1, and ENB=0</a:t>
            </a:r>
            <a:r>
              <a:rPr lang="en-US" i="1" dirty="0" smtClean="0"/>
              <a:t>.</a:t>
            </a:r>
          </a:p>
          <a:p>
            <a:r>
              <a:rPr lang="en-US" b="1" i="1" dirty="0" smtClean="0"/>
              <a:t>Poor Answer</a:t>
            </a:r>
            <a:r>
              <a:rPr lang="en-US" b="1" i="1" dirty="0"/>
              <a:t>:</a:t>
            </a:r>
            <a:r>
              <a:rPr lang="en-US" i="1" dirty="0"/>
              <a:t>   </a:t>
            </a:r>
            <a:r>
              <a:rPr lang="en-US" i="1" dirty="0" smtClean="0"/>
              <a:t>Use the </a:t>
            </a:r>
            <a:r>
              <a:rPr lang="en-US" i="1" dirty="0"/>
              <a:t>AND function (F</a:t>
            </a:r>
            <a:r>
              <a:rPr lang="en-US" i="1" baseline="-25000" dirty="0"/>
              <a:t>0</a:t>
            </a:r>
            <a:r>
              <a:rPr lang="en-US" i="1" dirty="0"/>
              <a:t>=0, F</a:t>
            </a:r>
            <a:r>
              <a:rPr lang="en-US" i="1" baseline="-25000" dirty="0"/>
              <a:t>1</a:t>
            </a:r>
            <a:r>
              <a:rPr lang="en-US" i="1" dirty="0"/>
              <a:t>=0), set INVA=1, ENA=1, and ENB=1, B=1. </a:t>
            </a:r>
            <a:endParaRPr lang="en-US" dirty="0"/>
          </a:p>
          <a:p>
            <a:r>
              <a:rPr lang="en-US" i="1" dirty="0" smtClean="0"/>
              <a:t>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2161309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/>
              <a:t>To invert B:</a:t>
            </a:r>
          </a:p>
          <a:p>
            <a:r>
              <a:rPr lang="en-US" b="1" i="1" dirty="0" smtClean="0"/>
              <a:t>Answer</a:t>
            </a:r>
            <a:r>
              <a:rPr lang="en-US" b="1" i="1" dirty="0"/>
              <a:t>:</a:t>
            </a:r>
            <a:r>
              <a:rPr lang="en-US" i="1" dirty="0"/>
              <a:t>   Choose the </a:t>
            </a:r>
            <a:r>
              <a:rPr lang="en-US" i="1" dirty="0" smtClean="0"/>
              <a:t>Invert B function </a:t>
            </a:r>
            <a:r>
              <a:rPr lang="en-US" i="1" dirty="0"/>
              <a:t>(</a:t>
            </a:r>
            <a:r>
              <a:rPr lang="en-US" i="1" dirty="0" smtClean="0"/>
              <a:t>F</a:t>
            </a:r>
            <a:r>
              <a:rPr lang="en-US" i="1" baseline="-25000" dirty="0" smtClean="0"/>
              <a:t>0</a:t>
            </a:r>
            <a:r>
              <a:rPr lang="en-US" i="1" dirty="0" smtClean="0"/>
              <a:t>=1 F</a:t>
            </a:r>
            <a:r>
              <a:rPr lang="en-US" i="1" baseline="-25000" dirty="0" smtClean="0"/>
              <a:t>1</a:t>
            </a:r>
            <a:r>
              <a:rPr lang="en-US" i="1" dirty="0" smtClean="0"/>
              <a:t>=0), </a:t>
            </a:r>
            <a:r>
              <a:rPr lang="en-US" i="1" dirty="0"/>
              <a:t>set </a:t>
            </a:r>
            <a:r>
              <a:rPr lang="en-US" i="1" dirty="0" smtClean="0"/>
              <a:t>ENB=1.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1" y="3505200"/>
            <a:ext cx="7391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Things to note: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dirty="0" smtClean="0"/>
              <a:t>all of the above, Carry In is D/C.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invert A, INVA must be set to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must specify F0 and F1 to select the proper </a:t>
            </a:r>
            <a:r>
              <a:rPr lang="en-US" dirty="0" smtClean="0"/>
              <a:t>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ALU operations are being performed on inputs A, B and Carry In. Therefore, any solution must work when any of these inputs are 0 or 1 (e.g., don’t care).  So requiring B=1 to invert A is not a good solution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534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152400"/>
            <a:ext cx="245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/>
              <a:t>#2 - Text</a:t>
            </a:r>
            <a:r>
              <a:rPr lang="en-US" dirty="0"/>
              <a:t>, page </a:t>
            </a:r>
            <a:r>
              <a:rPr lang="en-US" dirty="0" smtClean="0"/>
              <a:t>215, #63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430724"/>
              </p:ext>
            </p:extLst>
          </p:nvPr>
        </p:nvGraphicFramePr>
        <p:xfrm>
          <a:off x="457200" y="914400"/>
          <a:ext cx="7439772" cy="441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3628"/>
                <a:gridCol w="713628"/>
                <a:gridCol w="713628"/>
                <a:gridCol w="1288116"/>
                <a:gridCol w="762000"/>
                <a:gridCol w="685800"/>
                <a:gridCol w="2562972"/>
              </a:tblGrid>
              <a:tr h="44196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Current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Next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Notes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B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B (XOR) X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9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5638800"/>
            <a:ext cx="8229600" cy="792163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 smtClean="0"/>
              <a:t>The next A is always B </a:t>
            </a:r>
            <a:r>
              <a:rPr lang="en-US" sz="2000" dirty="0" err="1" smtClean="0"/>
              <a:t>XORed</a:t>
            </a:r>
            <a:r>
              <a:rPr lang="en-US" sz="2000" dirty="0" smtClean="0"/>
              <a:t> with X</a:t>
            </a:r>
          </a:p>
          <a:p>
            <a:r>
              <a:rPr lang="en-US" sz="2000" dirty="0" smtClean="0"/>
              <a:t>The JK </a:t>
            </a:r>
            <a:r>
              <a:rPr lang="en-US" sz="2000" dirty="0" err="1" smtClean="0"/>
              <a:t>flipflop</a:t>
            </a:r>
            <a:r>
              <a:rPr lang="en-US" sz="2000" dirty="0" smtClean="0"/>
              <a:t> is either set or reset because its inputs are Q and Q’ of the D </a:t>
            </a:r>
            <a:r>
              <a:rPr lang="en-US" sz="2000" dirty="0" err="1" smtClean="0"/>
              <a:t>flipflop</a:t>
            </a:r>
            <a:endParaRPr lang="en-US" sz="2000" dirty="0" smtClean="0"/>
          </a:p>
          <a:p>
            <a:r>
              <a:rPr lang="en-US" sz="2000" dirty="0" smtClean="0"/>
              <a:t>See the included MML file to verify this table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2396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65909"/>
            <a:ext cx="8401448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152400"/>
            <a:ext cx="245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/>
              <a:t>#2 - Text</a:t>
            </a:r>
            <a:r>
              <a:rPr lang="en-US" dirty="0"/>
              <a:t>, page </a:t>
            </a:r>
            <a:r>
              <a:rPr lang="en-US" dirty="0" smtClean="0"/>
              <a:t>215, #63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11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76600" y="240268"/>
            <a:ext cx="286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 – Three-bit Adder Circuit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33652" y="675601"/>
            <a:ext cx="827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Also see the *.</a:t>
            </a:r>
            <a:r>
              <a:rPr lang="en-US" dirty="0" err="1" smtClean="0"/>
              <a:t>lgi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74" y="1044933"/>
            <a:ext cx="8315325" cy="551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9982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994759"/>
              </p:ext>
            </p:extLst>
          </p:nvPr>
        </p:nvGraphicFramePr>
        <p:xfrm>
          <a:off x="1025470" y="1953121"/>
          <a:ext cx="2673460" cy="3977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4692"/>
                <a:gridCol w="534692"/>
                <a:gridCol w="534692"/>
                <a:gridCol w="534692"/>
                <a:gridCol w="534692"/>
              </a:tblGrid>
              <a:tr h="4419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F2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19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19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19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19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19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19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19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19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5213963" y="2276332"/>
            <a:ext cx="3382993" cy="3181805"/>
            <a:chOff x="4580881" y="508061"/>
            <a:chExt cx="3382993" cy="3181805"/>
          </a:xfrm>
        </p:grpSpPr>
        <p:grpSp>
          <p:nvGrpSpPr>
            <p:cNvPr id="11" name="Group 10"/>
            <p:cNvGrpSpPr/>
            <p:nvPr/>
          </p:nvGrpSpPr>
          <p:grpSpPr>
            <a:xfrm>
              <a:off x="4775416" y="1600200"/>
              <a:ext cx="3188458" cy="1066800"/>
              <a:chOff x="4077026" y="2396653"/>
              <a:chExt cx="3188458" cy="1066800"/>
            </a:xfrm>
          </p:grpSpPr>
          <p:sp>
            <p:nvSpPr>
              <p:cNvPr id="2" name="Rounded Rectangle 1"/>
              <p:cNvSpPr/>
              <p:nvPr/>
            </p:nvSpPr>
            <p:spPr>
              <a:xfrm>
                <a:off x="4928142" y="2396653"/>
                <a:ext cx="1371600" cy="1066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Sorter</a:t>
                </a:r>
              </a:p>
              <a:p>
                <a:pPr algn="ctr"/>
                <a:r>
                  <a:rPr lang="en-US" dirty="0" smtClean="0"/>
                  <a:t>Circuit</a:t>
                </a:r>
                <a:endParaRPr lang="en-US" dirty="0"/>
              </a:p>
            </p:txBody>
          </p:sp>
          <p:cxnSp>
            <p:nvCxnSpPr>
              <p:cNvPr id="3" name="Straight Arrow Connector 2"/>
              <p:cNvCxnSpPr/>
              <p:nvPr/>
            </p:nvCxnSpPr>
            <p:spPr>
              <a:xfrm>
                <a:off x="6299742" y="2689785"/>
                <a:ext cx="533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Arrow Connector 3"/>
              <p:cNvCxnSpPr/>
              <p:nvPr/>
            </p:nvCxnSpPr>
            <p:spPr>
              <a:xfrm>
                <a:off x="6299742" y="3190919"/>
                <a:ext cx="533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/>
              <p:cNvSpPr txBox="1"/>
              <p:nvPr/>
            </p:nvSpPr>
            <p:spPr>
              <a:xfrm>
                <a:off x="6858000" y="2505119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F1</a:t>
                </a:r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858000" y="3006253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F2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4394742" y="2657519"/>
                <a:ext cx="533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394742" y="3158653"/>
                <a:ext cx="533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077026" y="2472853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77026" y="2973987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cxnSp>
          <p:nvCxnSpPr>
            <p:cNvPr id="14" name="Elbow Connector 13"/>
            <p:cNvCxnSpPr>
              <a:endCxn id="2" idx="2"/>
            </p:cNvCxnSpPr>
            <p:nvPr/>
          </p:nvCxnSpPr>
          <p:spPr>
            <a:xfrm flipV="1">
              <a:off x="5093132" y="2667000"/>
              <a:ext cx="1219200" cy="8382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endCxn id="2" idx="0"/>
            </p:cNvCxnSpPr>
            <p:nvPr/>
          </p:nvCxnSpPr>
          <p:spPr>
            <a:xfrm>
              <a:off x="5085116" y="685800"/>
              <a:ext cx="1227216" cy="9144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580881" y="508061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CLK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80881" y="3320534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473270" y="1117477"/>
            <a:ext cx="4179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Sorter Truth Table with Flip-flop and Select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267977"/>
            <a:ext cx="18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 – Sorter Circuit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97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609600"/>
            <a:ext cx="3735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Sorter Circuit with Flip-flop and Select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497478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06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430</Words>
  <Application>Microsoft Office PowerPoint</Application>
  <PresentationFormat>On-screen Show (4:3)</PresentationFormat>
  <Paragraphs>132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Class Exercise #1</dc:title>
  <dc:creator>Robert</dc:creator>
  <cp:lastModifiedBy>ROBERT MARMELSTEIN</cp:lastModifiedBy>
  <cp:revision>58</cp:revision>
  <dcterms:created xsi:type="dcterms:W3CDTF">2011-09-18T23:17:49Z</dcterms:created>
  <dcterms:modified xsi:type="dcterms:W3CDTF">2019-10-06T14:59:07Z</dcterms:modified>
</cp:coreProperties>
</file>