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8" r:id="rId2"/>
    <p:sldId id="285" r:id="rId3"/>
    <p:sldId id="286" r:id="rId4"/>
    <p:sldId id="289" r:id="rId5"/>
    <p:sldId id="290" r:id="rId6"/>
    <p:sldId id="292" r:id="rId7"/>
    <p:sldId id="267" r:id="rId8"/>
    <p:sldId id="294" r:id="rId9"/>
    <p:sldId id="295" r:id="rId10"/>
    <p:sldId id="288" r:id="rId11"/>
  </p:sldIdLst>
  <p:sldSz cx="15122525" cy="7921625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4660"/>
  </p:normalViewPr>
  <p:slideViewPr>
    <p:cSldViewPr snapToGrid="0">
      <p:cViewPr>
        <p:scale>
          <a:sx n="66" d="100"/>
          <a:sy n="66" d="100"/>
        </p:scale>
        <p:origin x="576" y="276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1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1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5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4839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15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1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32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50000"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75444" y="3273600"/>
            <a:ext cx="13908308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48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Colocación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4800" b="1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Créditos </a:t>
            </a:r>
            <a:r>
              <a:rPr lang="es-ES" sz="48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Infonavit</a:t>
            </a:r>
          </a:p>
        </p:txBody>
      </p:sp>
      <p:sp>
        <p:nvSpPr>
          <p:cNvPr id="82" name="Google Shape;82;p15"/>
          <p:cNvSpPr txBox="1"/>
          <p:nvPr/>
        </p:nvSpPr>
        <p:spPr>
          <a:xfrm>
            <a:off x="456057" y="5154032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William Hernández Rosas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Stephanie </a:t>
            </a:r>
            <a:r>
              <a:rPr lang="es-MX" sz="1800" b="0" i="0" u="none" strike="noStrike" cap="none" dirty="0" err="1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Haidenberg</a:t>
            </a:r>
            <a:endParaRPr lang="es-MX" sz="1800" b="0" i="0" u="none" strike="noStrike" cap="none" dirty="0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1800" dirty="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Yohanna Cruz Montijo</a:t>
            </a:r>
            <a:r>
              <a:rPr lang="es-MX" sz="1800" b="0" i="0" u="none" strike="noStrike" cap="none" dirty="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678573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518644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 err="1">
                <a:solidFill>
                  <a:srgbClr val="4B22F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Prototype</a:t>
            </a:r>
            <a:endParaRPr sz="2900" b="0" i="0" u="none" strike="noStrike" cap="none" dirty="0">
              <a:solidFill>
                <a:srgbClr val="4B22F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62039" y="6850731"/>
            <a:ext cx="1541818" cy="82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178D5CA8-F2DC-4338-A7EE-BFFBD37A0E71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259018" y="2388937"/>
            <a:ext cx="9070426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0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 hacer un análisis más detallado y acertado, es necesario contar con la siguiente información: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0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s-MX" sz="20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Datos de posts en </a:t>
            </a:r>
            <a:r>
              <a:rPr lang="es-MX" sz="20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r>
              <a:rPr lang="es-MX" sz="20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durante 2019 y 2020.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0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    Información de colocación en 2019 y 2020 de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0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    ambas instituciones.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0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     Pagos sostenidos.</a:t>
            </a:r>
            <a:endParaRPr lang="es-MX" sz="2000" b="0" i="0" u="none" strike="noStrike" cap="none" dirty="0">
              <a:solidFill>
                <a:srgbClr val="2B303C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48;p40">
            <a:extLst>
              <a:ext uri="{FF2B5EF4-FFF2-40B4-BE49-F238E27FC236}">
                <a16:creationId xmlns:a16="http://schemas.microsoft.com/office/drawing/2014/main" id="{125C348D-E6AB-46FF-B3B9-E67D575ED31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39607" y="3404395"/>
            <a:ext cx="464239" cy="45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56;p40">
            <a:extLst>
              <a:ext uri="{FF2B5EF4-FFF2-40B4-BE49-F238E27FC236}">
                <a16:creationId xmlns:a16="http://schemas.microsoft.com/office/drawing/2014/main" id="{A24B9A55-DBD8-43C9-A567-55EF345A3C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7116" y="4059200"/>
            <a:ext cx="464239" cy="45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Análisis del producto - TodoPMP : TodoPMP">
            <a:extLst>
              <a:ext uri="{FF2B5EF4-FFF2-40B4-BE49-F238E27FC236}">
                <a16:creationId xmlns:a16="http://schemas.microsoft.com/office/drawing/2014/main" id="{E1D5E944-40F1-4F73-BE12-2F269DBAD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58" y="1812183"/>
            <a:ext cx="3281787" cy="32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oogle Shape;456;p40">
            <a:extLst>
              <a:ext uri="{FF2B5EF4-FFF2-40B4-BE49-F238E27FC236}">
                <a16:creationId xmlns:a16="http://schemas.microsoft.com/office/drawing/2014/main" id="{8C3F24B6-DB3A-4286-B920-DC0BA72D187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13132" y="4909045"/>
            <a:ext cx="464239" cy="458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1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902645A4-58F6-48AA-8B06-0276B208B765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807595" y="2345053"/>
            <a:ext cx="8952193" cy="432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Conocer la tendencia de colocación del </a:t>
            </a:r>
            <a:r>
              <a:rPr lang="es-MX" sz="2600" b="1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Infonavit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derivado de un análisis de sentimientos de los acreditas y/o derechohabientes con el fin de identificar el grado de confianza de éstos para el cumplimiento de la meta anual de colocación de créditos del Instituto.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ejores créditos hipotecarios 2020 - Financiamiento">
            <a:extLst>
              <a:ext uri="{FF2B5EF4-FFF2-40B4-BE49-F238E27FC236}">
                <a16:creationId xmlns:a16="http://schemas.microsoft.com/office/drawing/2014/main" id="{B7EAE273-34FD-46BA-AF66-BDD97A388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58" y="2345053"/>
            <a:ext cx="3409983" cy="273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5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69FB8CA-A4D7-4BEB-AFEF-79B3BB2D410F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100134" y="2060250"/>
            <a:ext cx="9868112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i="0" u="none" strike="noStrike" cap="none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A tr</a:t>
            </a: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avés de los años, el Infonavit ha ofrecido créditos para: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Char char="-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Vivienda nueva o usada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Char char="-"/>
            </a:pPr>
            <a:r>
              <a:rPr lang="es-MX" sz="1800" i="0" u="none" strike="noStrike" cap="none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Mejora</a:t>
            </a: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miento de vivienda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Char char="-"/>
            </a:pPr>
            <a:r>
              <a:rPr lang="es-MX" sz="1800" i="0" u="none" strike="noStrike" cap="none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Construcción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Tx/>
              <a:buChar char="-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Pago de Pasivos</a:t>
            </a:r>
            <a:endParaRPr lang="es-MX" sz="18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lang="es-MX" sz="1800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 anterior con el fin de cumplir con el mandato constitucional de garantizar una vivienda digna a los trabajadores mexicanos.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 ser institución tripartita, se tiene como supuesto que las percepciones de los derechohabientes y/o acreditados en la mayoría de los casos, son negativas.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Durante 2020, el escenario económico a nivel mundial se vio afectado por la pandemia por el COVID-19, afectando el poder adquisitivo de los trabajadores.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</a:pPr>
            <a:endParaRPr lang="es-MX" sz="1800" dirty="0">
              <a:solidFill>
                <a:srgbClr val="2B303C"/>
              </a:solidFill>
              <a:latin typeface="Montserrat"/>
              <a:ea typeface="Montserrat SemiBold"/>
              <a:cs typeface="Montserrat SemiBold"/>
              <a:sym typeface="Montserrat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</a:pPr>
            <a:r>
              <a:rPr lang="es-MX" sz="1800" b="1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Identificar el nivel de confianza de los trabajadores para adquirir crédito Infonavit y de esta manera poder enfocar la estrategia de comunicación del Instituto para alcanzar la meta de colocación.</a:t>
            </a: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Problemática Actual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35;p40">
            <a:extLst>
              <a:ext uri="{FF2B5EF4-FFF2-40B4-BE49-F238E27FC236}">
                <a16:creationId xmlns:a16="http://schemas.microsoft.com/office/drawing/2014/main" id="{5E7BFD76-7440-426F-BBED-4B0F432BF2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86543" y="3806741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32;p40">
            <a:extLst>
              <a:ext uri="{FF2B5EF4-FFF2-40B4-BE49-F238E27FC236}">
                <a16:creationId xmlns:a16="http://schemas.microsoft.com/office/drawing/2014/main" id="{06E2C9B6-9330-46CA-98DC-C033E8A5BA2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806" y="2201558"/>
            <a:ext cx="2853265" cy="294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60;p40">
            <a:extLst>
              <a:ext uri="{FF2B5EF4-FFF2-40B4-BE49-F238E27FC236}">
                <a16:creationId xmlns:a16="http://schemas.microsoft.com/office/drawing/2014/main" id="{6BEB68B7-7A80-435A-B62D-0EF6994C366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00725" y="4608669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31;p40">
            <a:extLst>
              <a:ext uri="{FF2B5EF4-FFF2-40B4-BE49-F238E27FC236}">
                <a16:creationId xmlns:a16="http://schemas.microsoft.com/office/drawing/2014/main" id="{24255B08-6F57-4CFD-8880-24E57A66DE1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00725" y="5784815"/>
            <a:ext cx="787784" cy="78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3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7200" b="1" i="0" u="none" strike="noStrike" cap="none" dirty="0">
                <a:solidFill>
                  <a:srgbClr val="4B22F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y Conclusiones</a:t>
            </a:r>
          </a:p>
        </p:txBody>
      </p:sp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381" y="523757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350;p35">
            <a:extLst>
              <a:ext uri="{FF2B5EF4-FFF2-40B4-BE49-F238E27FC236}">
                <a16:creationId xmlns:a16="http://schemas.microsoft.com/office/drawing/2014/main" id="{EBD767CC-3B41-45C4-99FB-B8D466AB289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05970" y="4016701"/>
            <a:ext cx="240704" cy="3374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38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2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276" name="Google Shape;276;p32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32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7879" y="1316100"/>
            <a:ext cx="5950471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Extracción de información: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0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1. A través de la API de </a:t>
            </a:r>
            <a:r>
              <a:rPr lang="es-ES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twitter</a:t>
            </a:r>
            <a:r>
              <a:rPr lang="es-E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respecto a los principales sentimientos posteados por los usuarios (derechohabientes o acreditados) hacia el Infonavit.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0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2. A través del Sistema de Información del Infonavit (SII) para conocer la tendencia de colocación en 2020.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0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11213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0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Observar la colocación real a través de los años y los tweets de 2020 para determinar si existe alguna relación.</a:t>
            </a:r>
          </a:p>
        </p:txBody>
      </p:sp>
      <p:sp>
        <p:nvSpPr>
          <p:cNvPr id="281" name="Google Shape;281;p32"/>
          <p:cNvSpPr txBox="1"/>
          <p:nvPr/>
        </p:nvSpPr>
        <p:spPr>
          <a:xfrm>
            <a:off x="601908" y="13164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</a:t>
            </a:r>
            <a:endParaRPr sz="4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60969" y="63075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2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SII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Limpieza de tweets y clasificación de textos para análisis de sentimientos</a:t>
            </a:r>
            <a:endParaRPr lang="fr-FR" sz="2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5EC4837-7531-4832-805C-950D27349966}"/>
              </a:ext>
            </a:extLst>
          </p:cNvPr>
          <p:cNvSpPr txBox="1"/>
          <p:nvPr/>
        </p:nvSpPr>
        <p:spPr>
          <a:xfrm>
            <a:off x="8726403" y="1291083"/>
            <a:ext cx="240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FFFFFF"/>
                </a:solidFill>
                <a:latin typeface="Montserrat"/>
              </a:rPr>
              <a:t>Conexión a la API de Twitter</a:t>
            </a:r>
          </a:p>
        </p:txBody>
      </p:sp>
      <p:pic>
        <p:nvPicPr>
          <p:cNvPr id="19" name="Google Shape;505;p41">
            <a:extLst>
              <a:ext uri="{FF2B5EF4-FFF2-40B4-BE49-F238E27FC236}">
                <a16:creationId xmlns:a16="http://schemas.microsoft.com/office/drawing/2014/main" id="{4D5EE23E-6989-4D83-8BCC-FA344DAB42E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51" y="4825428"/>
            <a:ext cx="918263" cy="915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4;p20">
            <a:extLst>
              <a:ext uri="{FF2B5EF4-FFF2-40B4-BE49-F238E27FC236}">
                <a16:creationId xmlns:a16="http://schemas.microsoft.com/office/drawing/2014/main" id="{1B6CAD93-168C-496D-835D-F7B856623D7B}"/>
              </a:ext>
            </a:extLst>
          </p:cNvPr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69FB8CA-A4D7-4BEB-AFEF-79B3BB2D410F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003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44;p20">
            <a:extLst>
              <a:ext uri="{FF2B5EF4-FFF2-40B4-BE49-F238E27FC236}">
                <a16:creationId xmlns:a16="http://schemas.microsoft.com/office/drawing/2014/main" id="{4C315314-14AB-455F-9E26-EC2344996297}"/>
              </a:ext>
            </a:extLst>
          </p:cNvPr>
          <p:cNvSpPr txBox="1"/>
          <p:nvPr/>
        </p:nvSpPr>
        <p:spPr>
          <a:xfrm>
            <a:off x="10765028" y="7183473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69FB8CA-A4D7-4BEB-AFEF-79B3BB2D410F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Google Shape;156;p21">
            <a:extLst>
              <a:ext uri="{FF2B5EF4-FFF2-40B4-BE49-F238E27FC236}">
                <a16:creationId xmlns:a16="http://schemas.microsoft.com/office/drawing/2014/main" id="{B5491B34-2360-4CDB-BCA7-02F6B121A2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9;p21">
            <a:extLst>
              <a:ext uri="{FF2B5EF4-FFF2-40B4-BE49-F238E27FC236}">
                <a16:creationId xmlns:a16="http://schemas.microsoft.com/office/drawing/2014/main" id="{B61E5932-165A-4B4B-AD34-D4A410FF2F0A}"/>
              </a:ext>
            </a:extLst>
          </p:cNvPr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Colocación de créditos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Google Shape;162;p21">
            <a:extLst>
              <a:ext uri="{FF2B5EF4-FFF2-40B4-BE49-F238E27FC236}">
                <a16:creationId xmlns:a16="http://schemas.microsoft.com/office/drawing/2014/main" id="{D0CC8C15-0BD7-4C13-8270-75220BE4479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812556B-831F-43A3-9E12-E6F1C3C60C8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1131150"/>
            <a:ext cx="10189029" cy="5862417"/>
          </a:xfrm>
          <a:prstGeom prst="rect">
            <a:avLst/>
          </a:prstGeom>
        </p:spPr>
      </p:pic>
      <p:sp>
        <p:nvSpPr>
          <p:cNvPr id="19" name="Google Shape;145;p20">
            <a:extLst>
              <a:ext uri="{FF2B5EF4-FFF2-40B4-BE49-F238E27FC236}">
                <a16:creationId xmlns:a16="http://schemas.microsoft.com/office/drawing/2014/main" id="{6F5A3D15-8CFC-4B51-9AE7-337C7FA80674}"/>
              </a:ext>
            </a:extLst>
          </p:cNvPr>
          <p:cNvSpPr txBox="1"/>
          <p:nvPr/>
        </p:nvSpPr>
        <p:spPr>
          <a:xfrm>
            <a:off x="10397973" y="2101249"/>
            <a:ext cx="4450141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Durante 2020, se observa caída en la colocación de créditos tradicionales y </a:t>
            </a:r>
            <a:r>
              <a:rPr lang="es-MX" sz="1800" dirty="0" err="1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Mejoravit</a:t>
            </a: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. Esta caída es típica durante el primer trimestre de cada año.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 SemiBold"/>
                <a:cs typeface="Montserrat SemiBold"/>
                <a:sym typeface="Montserrat"/>
              </a:rPr>
              <a:t>A diferencia de años anteriores, los niveles de colocación durante el resto del año no se recuperaron.</a:t>
            </a:r>
          </a:p>
        </p:txBody>
      </p:sp>
    </p:spTree>
    <p:extLst>
      <p:ext uri="{BB962C8B-B14F-4D97-AF65-F5344CB8AC3E}">
        <p14:creationId xmlns:p14="http://schemas.microsoft.com/office/powerpoint/2010/main" val="91302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4861C3-D362-4833-A2DD-0626858EF0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1626672"/>
            <a:ext cx="7141029" cy="5375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C30FC0-8122-48F2-B97D-4EE77461DFA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85565" y="1582962"/>
            <a:ext cx="8137026" cy="5375477"/>
          </a:xfrm>
          <a:prstGeom prst="rect">
            <a:avLst/>
          </a:prstGeom>
        </p:spPr>
      </p:pic>
      <p:sp>
        <p:nvSpPr>
          <p:cNvPr id="11" name="Google Shape;144;p20">
            <a:extLst>
              <a:ext uri="{FF2B5EF4-FFF2-40B4-BE49-F238E27FC236}">
                <a16:creationId xmlns:a16="http://schemas.microsoft.com/office/drawing/2014/main" id="{11303F6E-85AD-47BD-A021-E8DDA88A300E}"/>
              </a:ext>
            </a:extLst>
          </p:cNvPr>
          <p:cNvSpPr txBox="1"/>
          <p:nvPr/>
        </p:nvSpPr>
        <p:spPr>
          <a:xfrm>
            <a:off x="10765028" y="7183473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69FB8CA-A4D7-4BEB-AFEF-79B3BB2D410F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Google Shape;156;p21">
            <a:extLst>
              <a:ext uri="{FF2B5EF4-FFF2-40B4-BE49-F238E27FC236}">
                <a16:creationId xmlns:a16="http://schemas.microsoft.com/office/drawing/2014/main" id="{2ADA16A7-5B84-4C49-A5C2-9182918AF2F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9;p21">
            <a:extLst>
              <a:ext uri="{FF2B5EF4-FFF2-40B4-BE49-F238E27FC236}">
                <a16:creationId xmlns:a16="http://schemas.microsoft.com/office/drawing/2014/main" id="{5D6BC0C8-0CE9-49F4-8C84-B65D2D0FF66D}"/>
              </a:ext>
            </a:extLst>
          </p:cNvPr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Colocación de créditos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Google Shape;162;p21">
            <a:extLst>
              <a:ext uri="{FF2B5EF4-FFF2-40B4-BE49-F238E27FC236}">
                <a16:creationId xmlns:a16="http://schemas.microsoft.com/office/drawing/2014/main" id="{09B091A2-DDD0-483E-BC4B-A442E615426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9;p21">
            <a:extLst>
              <a:ext uri="{FF2B5EF4-FFF2-40B4-BE49-F238E27FC236}">
                <a16:creationId xmlns:a16="http://schemas.microsoft.com/office/drawing/2014/main" id="{C3FDDC7F-1E70-41FF-8A35-98C952B56E0B}"/>
              </a:ext>
            </a:extLst>
          </p:cNvPr>
          <p:cNvSpPr txBox="1"/>
          <p:nvPr/>
        </p:nvSpPr>
        <p:spPr>
          <a:xfrm>
            <a:off x="3189420" y="1166421"/>
            <a:ext cx="2444801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1000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Colocación por nivel Salarial</a:t>
            </a:r>
            <a:endParaRPr sz="100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59;p21">
            <a:extLst>
              <a:ext uri="{FF2B5EF4-FFF2-40B4-BE49-F238E27FC236}">
                <a16:creationId xmlns:a16="http://schemas.microsoft.com/office/drawing/2014/main" id="{C9ECFD4D-0B0D-488A-AAD1-92843D016B5E}"/>
              </a:ext>
            </a:extLst>
          </p:cNvPr>
          <p:cNvSpPr txBox="1"/>
          <p:nvPr/>
        </p:nvSpPr>
        <p:spPr>
          <a:xfrm>
            <a:off x="10710704" y="1144962"/>
            <a:ext cx="2444801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1000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Colocación por tipo de Vivienda</a:t>
            </a:r>
            <a:endParaRPr sz="100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Google Shape;156;p21">
            <a:extLst>
              <a:ext uri="{FF2B5EF4-FFF2-40B4-BE49-F238E27FC236}">
                <a16:creationId xmlns:a16="http://schemas.microsoft.com/office/drawing/2014/main" id="{DCC13662-92F4-4535-A439-2E0D804DF4D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9;p21">
            <a:extLst>
              <a:ext uri="{FF2B5EF4-FFF2-40B4-BE49-F238E27FC236}">
                <a16:creationId xmlns:a16="http://schemas.microsoft.com/office/drawing/2014/main" id="{8E4F05D4-B090-4B3A-9E39-9170C0C64138}"/>
              </a:ext>
            </a:extLst>
          </p:cNvPr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Análisis de Sentimientos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Google Shape;162;p21">
            <a:extLst>
              <a:ext uri="{FF2B5EF4-FFF2-40B4-BE49-F238E27FC236}">
                <a16:creationId xmlns:a16="http://schemas.microsoft.com/office/drawing/2014/main" id="{1BC2E8B6-26BB-458C-BD68-90410A7FD87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49127" y="531496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49F28AA-084B-4C26-B9CB-F0A0806B43F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8500" y="1601132"/>
            <a:ext cx="6903786" cy="577200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6816042-1247-4E26-A377-D8C394DEAA49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2" y="1601133"/>
            <a:ext cx="7517275" cy="578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44;p20">
            <a:extLst>
              <a:ext uri="{FF2B5EF4-FFF2-40B4-BE49-F238E27FC236}">
                <a16:creationId xmlns:a16="http://schemas.microsoft.com/office/drawing/2014/main" id="{C768FB28-9383-43A0-9541-5A876877F2BC}"/>
              </a:ext>
            </a:extLst>
          </p:cNvPr>
          <p:cNvSpPr txBox="1"/>
          <p:nvPr/>
        </p:nvSpPr>
        <p:spPr>
          <a:xfrm>
            <a:off x="10765028" y="7183473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69FB8CA-A4D7-4BEB-AFEF-79B3BB2D410F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339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Google Shape;156;p21">
            <a:extLst>
              <a:ext uri="{FF2B5EF4-FFF2-40B4-BE49-F238E27FC236}">
                <a16:creationId xmlns:a16="http://schemas.microsoft.com/office/drawing/2014/main" id="{DCC13662-92F4-4535-A439-2E0D804DF4D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9;p21">
            <a:extLst>
              <a:ext uri="{FF2B5EF4-FFF2-40B4-BE49-F238E27FC236}">
                <a16:creationId xmlns:a16="http://schemas.microsoft.com/office/drawing/2014/main" id="{8E4F05D4-B090-4B3A-9E39-9170C0C64138}"/>
              </a:ext>
            </a:extLst>
          </p:cNvPr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Google Shape;162;p21">
            <a:extLst>
              <a:ext uri="{FF2B5EF4-FFF2-40B4-BE49-F238E27FC236}">
                <a16:creationId xmlns:a16="http://schemas.microsoft.com/office/drawing/2014/main" id="{1BC2E8B6-26BB-458C-BD68-90410A7FD87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500" y="7131836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00;p33">
            <a:extLst>
              <a:ext uri="{FF2B5EF4-FFF2-40B4-BE49-F238E27FC236}">
                <a16:creationId xmlns:a16="http://schemas.microsoft.com/office/drawing/2014/main" id="{EBAAE4F1-0C10-4ECB-A7AC-3AD100FDE2BA}"/>
              </a:ext>
            </a:extLst>
          </p:cNvPr>
          <p:cNvSpPr txBox="1"/>
          <p:nvPr/>
        </p:nvSpPr>
        <p:spPr>
          <a:xfrm>
            <a:off x="972457" y="2001318"/>
            <a:ext cx="4367317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Colocación</a:t>
            </a:r>
            <a:endParaRPr sz="4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" name="Google Shape;301;p33">
            <a:extLst>
              <a:ext uri="{FF2B5EF4-FFF2-40B4-BE49-F238E27FC236}">
                <a16:creationId xmlns:a16="http://schemas.microsoft.com/office/drawing/2014/main" id="{FB7403DE-FED7-4E4F-9357-81A6EC2AD97A}"/>
              </a:ext>
            </a:extLst>
          </p:cNvPr>
          <p:cNvCxnSpPr/>
          <p:nvPr/>
        </p:nvCxnSpPr>
        <p:spPr>
          <a:xfrm>
            <a:off x="5668729" y="2149369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302;p33">
            <a:extLst>
              <a:ext uri="{FF2B5EF4-FFF2-40B4-BE49-F238E27FC236}">
                <a16:creationId xmlns:a16="http://schemas.microsoft.com/office/drawing/2014/main" id="{B7AA33EF-B991-43D3-A29D-F132426AA641}"/>
              </a:ext>
            </a:extLst>
          </p:cNvPr>
          <p:cNvCxnSpPr/>
          <p:nvPr/>
        </p:nvCxnSpPr>
        <p:spPr>
          <a:xfrm>
            <a:off x="9216190" y="2149369"/>
            <a:ext cx="0" cy="2409636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305;p33">
            <a:extLst>
              <a:ext uri="{FF2B5EF4-FFF2-40B4-BE49-F238E27FC236}">
                <a16:creationId xmlns:a16="http://schemas.microsoft.com/office/drawing/2014/main" id="{4B28EED6-D257-41B7-9899-39F5DB598CD7}"/>
              </a:ext>
            </a:extLst>
          </p:cNvPr>
          <p:cNvSpPr txBox="1"/>
          <p:nvPr/>
        </p:nvSpPr>
        <p:spPr>
          <a:xfrm>
            <a:off x="1465943" y="4918192"/>
            <a:ext cx="11321143" cy="190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 pesar de que en 2020 la colocación ha sido menor en comparación con años anteriores, se puede concluir que esta baja se debe a la situación económica global de incertidumbre, pérdidas de empleos y diminución en actividades económicas derivado a que, conforme a lo observado en el análisis de sentimientos, la percepción de los acreditados y/o derechohabientes hacia el Instituto en la mayoría de los casos, es positiva.</a:t>
            </a:r>
            <a:endParaRPr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" name="Google Shape;167;p22">
            <a:extLst>
              <a:ext uri="{FF2B5EF4-FFF2-40B4-BE49-F238E27FC236}">
                <a16:creationId xmlns:a16="http://schemas.microsoft.com/office/drawing/2014/main" id="{96DABC17-6824-4DBC-B3DE-6A3C04B8D3CC}"/>
              </a:ext>
            </a:extLst>
          </p:cNvPr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168;p22">
            <a:extLst>
              <a:ext uri="{FF2B5EF4-FFF2-40B4-BE49-F238E27FC236}">
                <a16:creationId xmlns:a16="http://schemas.microsoft.com/office/drawing/2014/main" id="{7D17B17B-EFC6-44BA-BE23-F1DD1B2A6845}"/>
              </a:ext>
            </a:extLst>
          </p:cNvPr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170;p22">
            <a:extLst>
              <a:ext uri="{FF2B5EF4-FFF2-40B4-BE49-F238E27FC236}">
                <a16:creationId xmlns:a16="http://schemas.microsoft.com/office/drawing/2014/main" id="{4B8C2DDE-AA27-45A6-8010-51C731CD0EBE}"/>
              </a:ext>
            </a:extLst>
          </p:cNvPr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178D5CA8-F2DC-4338-A7EE-BFFBD37A0E71}" type="slidenum">
              <a:rPr lang="es-MX" sz="2300" b="1" i="0" u="none" strike="noStrike" cap="none" smtClean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2300" b="1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300;p33">
            <a:extLst>
              <a:ext uri="{FF2B5EF4-FFF2-40B4-BE49-F238E27FC236}">
                <a16:creationId xmlns:a16="http://schemas.microsoft.com/office/drawing/2014/main" id="{6C088F26-4C65-47AC-B403-A20F9F3B4A12}"/>
              </a:ext>
            </a:extLst>
          </p:cNvPr>
          <p:cNvSpPr txBox="1"/>
          <p:nvPr/>
        </p:nvSpPr>
        <p:spPr>
          <a:xfrm>
            <a:off x="5298865" y="2026802"/>
            <a:ext cx="4367317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4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300;p33">
            <a:extLst>
              <a:ext uri="{FF2B5EF4-FFF2-40B4-BE49-F238E27FC236}">
                <a16:creationId xmlns:a16="http://schemas.microsoft.com/office/drawing/2014/main" id="{EBA4B157-E959-464F-8073-FEF6AAD07FFB}"/>
              </a:ext>
            </a:extLst>
          </p:cNvPr>
          <p:cNvSpPr txBox="1"/>
          <p:nvPr/>
        </p:nvSpPr>
        <p:spPr>
          <a:xfrm>
            <a:off x="9232635" y="2044859"/>
            <a:ext cx="4367317" cy="27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Economía Global</a:t>
            </a:r>
            <a:endParaRPr sz="40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" name="Google Shape;445;p40">
            <a:extLst>
              <a:ext uri="{FF2B5EF4-FFF2-40B4-BE49-F238E27FC236}">
                <a16:creationId xmlns:a16="http://schemas.microsoft.com/office/drawing/2014/main" id="{A5632E50-F539-446B-B215-9431B8EA5C7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5788" y="5065670"/>
            <a:ext cx="1180155" cy="1275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6109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516</Words>
  <Application>Microsoft Office PowerPoint</Application>
  <PresentationFormat>Personalizado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Montserrat</vt:lpstr>
      <vt:lpstr>Calibri</vt:lpstr>
      <vt:lpstr>Arial</vt:lpstr>
      <vt:lpstr>Montserrat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Cruz Montijo Nydia Yohanna</dc:creator>
  <cp:lastModifiedBy>Cruz Montijo Nydia Yohanna</cp:lastModifiedBy>
  <cp:revision>24</cp:revision>
  <dcterms:modified xsi:type="dcterms:W3CDTF">2020-12-07T00:52:58Z</dcterms:modified>
</cp:coreProperties>
</file>