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4" r:id="rId11"/>
    <p:sldId id="296" r:id="rId12"/>
    <p:sldId id="297" r:id="rId13"/>
    <p:sldId id="295" r:id="rId14"/>
    <p:sldId id="298" r:id="rId15"/>
    <p:sldId id="299" r:id="rId16"/>
    <p:sldId id="300" r:id="rId17"/>
    <p:sldId id="306" r:id="rId18"/>
    <p:sldId id="301" r:id="rId19"/>
    <p:sldId id="302" r:id="rId20"/>
    <p:sldId id="303" r:id="rId21"/>
    <p:sldId id="304" r:id="rId22"/>
    <p:sldId id="305" r:id="rId23"/>
    <p:sldId id="307" r:id="rId24"/>
    <p:sldId id="308" r:id="rId25"/>
    <p:sldId id="309" r:id="rId26"/>
    <p:sldId id="311" r:id="rId27"/>
    <p:sldId id="312" r:id="rId28"/>
    <p:sldId id="313" r:id="rId29"/>
    <p:sldId id="314" r:id="rId30"/>
    <p:sldId id="316" r:id="rId31"/>
    <p:sldId id="315" r:id="rId32"/>
    <p:sldId id="317" r:id="rId33"/>
    <p:sldId id="318" r:id="rId34"/>
    <p:sldId id="319" r:id="rId35"/>
    <p:sldId id="320" r:id="rId36"/>
    <p:sldId id="321" r:id="rId37"/>
    <p:sldId id="28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9B611C-3A50-43B8-BD92-C5ADB6ED5151}">
          <p14:sldIdLst>
            <p14:sldId id="256"/>
            <p14:sldId id="257"/>
            <p14:sldId id="286"/>
            <p14:sldId id="287"/>
            <p14:sldId id="288"/>
            <p14:sldId id="289"/>
            <p14:sldId id="290"/>
            <p14:sldId id="291"/>
            <p14:sldId id="293"/>
            <p14:sldId id="294"/>
            <p14:sldId id="296"/>
            <p14:sldId id="297"/>
            <p14:sldId id="295"/>
            <p14:sldId id="298"/>
            <p14:sldId id="299"/>
            <p14:sldId id="300"/>
            <p14:sldId id="306"/>
            <p14:sldId id="301"/>
            <p14:sldId id="302"/>
            <p14:sldId id="303"/>
            <p14:sldId id="304"/>
            <p14:sldId id="305"/>
            <p14:sldId id="307"/>
            <p14:sldId id="308"/>
            <p14:sldId id="309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342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function named cube that receives an integer and returns its cube</a:t>
            </a:r>
          </a:p>
          <a:p>
            <a:pPr marL="0" indent="0">
              <a:buNone/>
            </a:pPr>
            <a:r>
              <a:rPr lang="en-GB" i="1" dirty="0"/>
              <a:t>long cube(</a:t>
            </a:r>
            <a:r>
              <a:rPr lang="en-GB" i="1" dirty="0" err="1"/>
              <a:t>int</a:t>
            </a:r>
            <a:r>
              <a:rPr lang="en-GB" i="1" dirty="0"/>
              <a:t> x)</a:t>
            </a:r>
          </a:p>
          <a:p>
            <a:pPr marL="0" indent="0">
              <a:buNone/>
            </a:pPr>
            <a:r>
              <a:rPr lang="en-GB" i="1" dirty="0"/>
              <a:t>{</a:t>
            </a:r>
          </a:p>
          <a:p>
            <a:pPr marL="0" indent="0">
              <a:buNone/>
            </a:pPr>
            <a:r>
              <a:rPr lang="en-GB" i="1" dirty="0"/>
              <a:t>   long result=x*x*x;    </a:t>
            </a:r>
          </a:p>
          <a:p>
            <a:pPr marL="0" indent="0">
              <a:buNone/>
            </a:pPr>
            <a:r>
              <a:rPr lang="en-GB" i="1" dirty="0"/>
              <a:t>   return(result);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 function that receives an integer and returns its factorial</a:t>
            </a:r>
          </a:p>
          <a:p>
            <a:pPr marL="0" indent="0">
              <a:buNone/>
            </a:pPr>
            <a:r>
              <a:rPr lang="en-GB" i="1" dirty="0"/>
              <a:t>long </a:t>
            </a:r>
            <a:r>
              <a:rPr lang="en-GB" i="1" dirty="0" err="1"/>
              <a:t>get_factoral</a:t>
            </a:r>
            <a:r>
              <a:rPr lang="en-GB" i="1" dirty="0"/>
              <a:t>(</a:t>
            </a:r>
            <a:r>
              <a:rPr lang="en-GB" i="1" dirty="0" err="1"/>
              <a:t>int</a:t>
            </a:r>
            <a:r>
              <a:rPr lang="en-GB" i="1" dirty="0"/>
              <a:t> number)</a:t>
            </a:r>
          </a:p>
          <a:p>
            <a:pPr marL="0" indent="0">
              <a:buNone/>
            </a:pPr>
            <a:r>
              <a:rPr lang="en-GB" i="1" dirty="0"/>
              <a:t>{ </a:t>
            </a:r>
          </a:p>
          <a:p>
            <a:pPr marL="0" indent="0">
              <a:buNone/>
            </a:pPr>
            <a:r>
              <a:rPr lang="en-GB" i="1" dirty="0"/>
              <a:t>long factorial=1; count;</a:t>
            </a:r>
          </a:p>
          <a:p>
            <a:pPr marL="0" indent="0">
              <a:buNone/>
            </a:pPr>
            <a:r>
              <a:rPr lang="en-GB" i="1" dirty="0"/>
              <a:t>for(count=1;count&lt;=number; count++)</a:t>
            </a:r>
          </a:p>
          <a:p>
            <a:pPr marL="0" indent="0">
              <a:buNone/>
            </a:pPr>
            <a:r>
              <a:rPr lang="en-GB" i="1" dirty="0"/>
              <a:t>{</a:t>
            </a:r>
          </a:p>
          <a:p>
            <a:pPr marL="0" indent="0">
              <a:buNone/>
            </a:pPr>
            <a:r>
              <a:rPr lang="en-GB" i="1" dirty="0"/>
              <a:t>    factorial*=count;</a:t>
            </a:r>
          </a:p>
          <a:p>
            <a:pPr marL="0" indent="0">
              <a:buNone/>
            </a:pPr>
            <a:r>
              <a:rPr lang="en-GB" i="1" dirty="0"/>
              <a:t>return (factorial);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761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4489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 function to input and return a valid mark that ranges between 0-100 obtained by a student in an exam.</a:t>
            </a:r>
          </a:p>
          <a:p>
            <a:pPr marL="0" indent="0">
              <a:buNone/>
            </a:pPr>
            <a:r>
              <a:rPr lang="en-GB" i="1" dirty="0"/>
              <a:t>double </a:t>
            </a:r>
            <a:r>
              <a:rPr lang="en-GB" i="1" dirty="0" err="1"/>
              <a:t>get_mark</a:t>
            </a:r>
            <a:r>
              <a:rPr lang="en-GB" i="1" dirty="0"/>
              <a:t>()</a:t>
            </a:r>
          </a:p>
          <a:p>
            <a:pPr marL="0" indent="0">
              <a:buNone/>
            </a:pPr>
            <a:r>
              <a:rPr lang="en-GB" i="1" dirty="0"/>
              <a:t>{    //input mark</a:t>
            </a:r>
          </a:p>
          <a:p>
            <a:pPr marL="0" indent="0">
              <a:buNone/>
            </a:pPr>
            <a:r>
              <a:rPr lang="en-GB" i="1" dirty="0"/>
              <a:t>    double mark;</a:t>
            </a:r>
          </a:p>
          <a:p>
            <a:pPr marL="0" indent="0">
              <a:buNone/>
            </a:pPr>
            <a:r>
              <a:rPr lang="en-GB" i="1" dirty="0"/>
              <a:t>     </a:t>
            </a:r>
            <a:r>
              <a:rPr lang="en-GB" i="1" dirty="0" err="1"/>
              <a:t>cout</a:t>
            </a:r>
            <a:r>
              <a:rPr lang="en-GB" i="1" dirty="0"/>
              <a:t>&lt;&lt;“\</a:t>
            </a:r>
            <a:r>
              <a:rPr lang="en-GB" i="1" dirty="0" err="1"/>
              <a:t>nInput</a:t>
            </a:r>
            <a:r>
              <a:rPr lang="en-GB" i="1" dirty="0"/>
              <a:t> a mark”; </a:t>
            </a:r>
            <a:r>
              <a:rPr lang="en-GB" i="1" dirty="0" err="1"/>
              <a:t>cin</a:t>
            </a:r>
            <a:r>
              <a:rPr lang="en-GB" i="1" dirty="0"/>
              <a:t>&gt;&gt;mark;</a:t>
            </a:r>
          </a:p>
          <a:p>
            <a:pPr marL="0" indent="0">
              <a:buNone/>
            </a:pPr>
            <a:r>
              <a:rPr lang="en-GB" i="1" dirty="0"/>
              <a:t>//while inputted mark is invalid, try this</a:t>
            </a:r>
          </a:p>
          <a:p>
            <a:pPr marL="0" indent="0">
              <a:buNone/>
            </a:pPr>
            <a:r>
              <a:rPr lang="en-GB" i="1" dirty="0"/>
              <a:t>while(mark&lt;0||mark&gt;100)</a:t>
            </a:r>
          </a:p>
          <a:p>
            <a:pPr marL="0" indent="0">
              <a:buNone/>
            </a:pPr>
            <a:r>
              <a:rPr lang="en-GB" i="1" dirty="0"/>
              <a:t>     </a:t>
            </a:r>
            <a:r>
              <a:rPr lang="en-GB" i="1" dirty="0" err="1"/>
              <a:t>cout</a:t>
            </a:r>
            <a:r>
              <a:rPr lang="en-GB" i="1" dirty="0"/>
              <a:t>&lt;&lt;“Invalid mark. Try again”; </a:t>
            </a:r>
            <a:r>
              <a:rPr lang="en-GB" i="1" dirty="0" err="1"/>
              <a:t>cin</a:t>
            </a:r>
            <a:r>
              <a:rPr lang="en-GB" i="1" dirty="0"/>
              <a:t>&gt;&gt;mark;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     return(mark);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3401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to implement a function that receives a mean mark of a student’s exams and returns the grade.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52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 of a void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uses the keyword void instead of return type.</a:t>
            </a:r>
          </a:p>
          <a:p>
            <a:r>
              <a:rPr lang="en-GB" dirty="0"/>
              <a:t>It is used in cases where some operations are done but do not need to be returned.</a:t>
            </a:r>
          </a:p>
          <a:p>
            <a:r>
              <a:rPr lang="en-GB" dirty="0"/>
              <a:t> It computes and outputs some value.</a:t>
            </a:r>
          </a:p>
          <a:p>
            <a:r>
              <a:rPr lang="en-GB" dirty="0"/>
              <a:t>A function that receives a mean mark of a student’s exam and outputs the grade.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47317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void </a:t>
            </a:r>
            <a:r>
              <a:rPr lang="en-GB" i="1" dirty="0" err="1"/>
              <a:t>get_grade</a:t>
            </a:r>
            <a:r>
              <a:rPr lang="en-GB" i="1" dirty="0"/>
              <a:t>(double mean)</a:t>
            </a:r>
          </a:p>
          <a:p>
            <a:pPr marL="0" indent="0">
              <a:buNone/>
            </a:pPr>
            <a:r>
              <a:rPr lang="en-GB" i="1" dirty="0"/>
              <a:t>{   char  grade;</a:t>
            </a:r>
          </a:p>
          <a:p>
            <a:pPr marL="0" indent="0">
              <a:buNone/>
            </a:pPr>
            <a:r>
              <a:rPr lang="en-GB" i="1" dirty="0"/>
              <a:t>if(mean&gt;=70)</a:t>
            </a:r>
          </a:p>
          <a:p>
            <a:pPr marL="0" indent="0">
              <a:buNone/>
            </a:pPr>
            <a:r>
              <a:rPr lang="en-GB" i="1" dirty="0"/>
              <a:t>grade=‘A’;</a:t>
            </a:r>
          </a:p>
          <a:p>
            <a:pPr marL="0" indent="0">
              <a:buNone/>
            </a:pPr>
            <a:r>
              <a:rPr lang="en-GB" i="1" dirty="0"/>
              <a:t>else if(mean&gt;=60)</a:t>
            </a:r>
          </a:p>
          <a:p>
            <a:pPr marL="0" indent="0">
              <a:buNone/>
            </a:pPr>
            <a:r>
              <a:rPr lang="en-GB" i="1" dirty="0"/>
              <a:t>grade=‘B’;</a:t>
            </a:r>
          </a:p>
          <a:p>
            <a:pPr marL="0" indent="0">
              <a:buNone/>
            </a:pPr>
            <a:r>
              <a:rPr lang="en-GB" i="1" dirty="0"/>
              <a:t>else if(mean&gt;=50)</a:t>
            </a:r>
          </a:p>
          <a:p>
            <a:pPr marL="0" indent="0">
              <a:buNone/>
            </a:pPr>
            <a:r>
              <a:rPr lang="en-GB" i="1" dirty="0"/>
              <a:t>grade=‘C’;</a:t>
            </a:r>
          </a:p>
          <a:p>
            <a:pPr marL="0" indent="0">
              <a:buNone/>
            </a:pPr>
            <a:r>
              <a:rPr lang="en-GB" i="1" dirty="0"/>
              <a:t>else if(mean&gt;=40)</a:t>
            </a:r>
          </a:p>
          <a:p>
            <a:pPr marL="0" indent="0">
              <a:buNone/>
            </a:pPr>
            <a:r>
              <a:rPr lang="en-GB" i="1" dirty="0"/>
              <a:t>grade=‘D’;</a:t>
            </a:r>
          </a:p>
          <a:p>
            <a:pPr marL="0" indent="0">
              <a:buNone/>
            </a:pPr>
            <a:r>
              <a:rPr lang="en-GB" i="1" dirty="0"/>
              <a:t>else grade=‘F’;</a:t>
            </a:r>
          </a:p>
          <a:p>
            <a:pPr marL="0" indent="0">
              <a:buNone/>
            </a:pPr>
            <a:r>
              <a:rPr lang="en-GB" i="1" dirty="0" err="1"/>
              <a:t>cout</a:t>
            </a:r>
            <a:r>
              <a:rPr lang="en-GB" i="1" dirty="0"/>
              <a:t>&lt;&lt;“\</a:t>
            </a:r>
            <a:r>
              <a:rPr lang="en-GB" i="1" dirty="0" err="1"/>
              <a:t>nGrade</a:t>
            </a:r>
            <a:r>
              <a:rPr lang="en-GB" i="1" dirty="0"/>
              <a:t>:”&lt;&lt;grade; 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208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a non void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several ways of calling a non void function</a:t>
            </a:r>
          </a:p>
          <a:p>
            <a:r>
              <a:rPr lang="en-GB" dirty="0"/>
              <a:t>syntax:</a:t>
            </a:r>
          </a:p>
          <a:p>
            <a:pPr marL="0" indent="0">
              <a:buNone/>
            </a:pPr>
            <a:r>
              <a:rPr lang="en-GB" b="1" dirty="0" err="1"/>
              <a:t>i</a:t>
            </a:r>
            <a:r>
              <a:rPr lang="en-GB" b="1" dirty="0"/>
              <a:t>) Variable=</a:t>
            </a:r>
            <a:r>
              <a:rPr lang="en-GB" b="1" dirty="0" err="1"/>
              <a:t>function_name</a:t>
            </a:r>
            <a:r>
              <a:rPr lang="en-GB" b="1" dirty="0"/>
              <a:t>(passed parameters);</a:t>
            </a:r>
          </a:p>
          <a:p>
            <a:pPr marL="0" indent="0">
              <a:buNone/>
            </a:pPr>
            <a:r>
              <a:rPr lang="en-GB" i="1" dirty="0"/>
              <a:t>y=cube(3);</a:t>
            </a:r>
          </a:p>
          <a:p>
            <a:r>
              <a:rPr lang="en-GB" dirty="0"/>
              <a:t>y: it is the </a:t>
            </a:r>
            <a:r>
              <a:rPr lang="en-GB" b="1" dirty="0"/>
              <a:t>returned value</a:t>
            </a:r>
          </a:p>
          <a:p>
            <a:r>
              <a:rPr lang="en-GB" dirty="0"/>
              <a:t>cube(3): this is the </a:t>
            </a:r>
            <a:r>
              <a:rPr lang="en-GB" b="1" dirty="0"/>
              <a:t>function call</a:t>
            </a:r>
          </a:p>
          <a:p>
            <a:r>
              <a:rPr lang="en-GB" dirty="0"/>
              <a:t>3: it is the value passed to function cube as a </a:t>
            </a:r>
            <a:r>
              <a:rPr lang="en-GB" b="1" dirty="0"/>
              <a:t>parameter</a:t>
            </a:r>
          </a:p>
          <a:p>
            <a:pPr marL="0" indent="0">
              <a:buNone/>
            </a:pPr>
            <a:r>
              <a:rPr lang="en-GB" b="1" dirty="0"/>
              <a:t>ii) use the function call as output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dirty="0" err="1"/>
              <a:t>cout</a:t>
            </a:r>
            <a:r>
              <a:rPr lang="en-GB" dirty="0"/>
              <a:t>&lt;&lt;cube(3);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101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a non void function…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iii) Use the function call as an operand in an expression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For example to add the cubes of m and n and store the sum in y;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i="1" dirty="0"/>
              <a:t>Y=cube(m)+cube(n);</a:t>
            </a:r>
          </a:p>
          <a:p>
            <a:pPr marL="0" indent="0">
              <a:buNone/>
            </a:pPr>
            <a:r>
              <a:rPr lang="en-GB" b="1" dirty="0"/>
              <a:t>iv) Use a function call as a parameter in another call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Output the cube of the cube of 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i="1" dirty="0" err="1"/>
              <a:t>cout</a:t>
            </a:r>
            <a:r>
              <a:rPr lang="en-GB" i="1" dirty="0"/>
              <a:t>&lt;&lt;cube(cube(2));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It will output 512</a:t>
            </a:r>
          </a:p>
        </p:txBody>
      </p:sp>
    </p:spTree>
    <p:extLst>
      <p:ext uri="{BB962C8B-B14F-4D97-AF65-F5344CB8AC3E}">
        <p14:creationId xmlns:p14="http://schemas.microsoft.com/office/powerpoint/2010/main" val="261553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parameters in a function call are called </a:t>
            </a:r>
            <a:r>
              <a:rPr lang="en-GB" b="1" dirty="0"/>
              <a:t>actual parameters(or arguments)</a:t>
            </a:r>
          </a:p>
          <a:p>
            <a:r>
              <a:rPr lang="en-GB" dirty="0"/>
              <a:t>The ones in function are called </a:t>
            </a:r>
            <a:r>
              <a:rPr lang="en-GB" b="1" dirty="0"/>
              <a:t>formal parameters</a:t>
            </a:r>
          </a:p>
          <a:p>
            <a:r>
              <a:rPr lang="en-GB" dirty="0"/>
              <a:t>Values are copied from the actual parameters to the formal parameters.</a:t>
            </a:r>
          </a:p>
          <a:p>
            <a:r>
              <a:rPr lang="en-GB" dirty="0"/>
              <a:t>They can therefore use the same name because they are 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1988458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: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i="1" dirty="0"/>
              <a:t>long cube(</a:t>
            </a:r>
            <a:r>
              <a:rPr lang="en-GB" i="1" dirty="0" err="1"/>
              <a:t>int</a:t>
            </a:r>
            <a:r>
              <a:rPr lang="en-GB" i="1" dirty="0"/>
              <a:t> x)</a:t>
            </a:r>
          </a:p>
          <a:p>
            <a:pPr marL="0" indent="0">
              <a:buNone/>
            </a:pPr>
            <a:r>
              <a:rPr lang="en-GB" i="1" dirty="0"/>
              <a:t>{long result=x*x*x; return(result);</a:t>
            </a:r>
          </a:p>
          <a:p>
            <a:r>
              <a:rPr lang="en-GB" dirty="0"/>
              <a:t>Calling statements in the main function</a:t>
            </a:r>
          </a:p>
          <a:p>
            <a:pPr marL="0" indent="0">
              <a:buNone/>
            </a:pPr>
            <a:r>
              <a:rPr lang="en-GB" i="1" dirty="0" err="1"/>
              <a:t>int</a:t>
            </a:r>
            <a:r>
              <a:rPr lang="en-GB" i="1" dirty="0"/>
              <a:t> x; </a:t>
            </a:r>
            <a:r>
              <a:rPr lang="en-GB" i="1" dirty="0" err="1"/>
              <a:t>cin</a:t>
            </a:r>
            <a:r>
              <a:rPr lang="en-GB" i="1" dirty="0"/>
              <a:t>&gt;&gt;x; </a:t>
            </a:r>
          </a:p>
          <a:p>
            <a:pPr marL="0" indent="0">
              <a:buNone/>
            </a:pPr>
            <a:r>
              <a:rPr lang="en-GB" i="1" dirty="0" err="1"/>
              <a:t>cout</a:t>
            </a:r>
            <a:r>
              <a:rPr lang="en-GB" i="1" dirty="0"/>
              <a:t>&lt;&lt;cube(x);</a:t>
            </a:r>
          </a:p>
          <a:p>
            <a:r>
              <a:rPr lang="en-GB" dirty="0"/>
              <a:t>Two different variables with the same name x declared in main and function cube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1092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a void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Syntax:</a:t>
            </a:r>
          </a:p>
          <a:p>
            <a:r>
              <a:rPr lang="en-GB" b="1" i="1" dirty="0"/>
              <a:t>name(</a:t>
            </a:r>
            <a:r>
              <a:rPr lang="en-GB" b="1" i="1" dirty="0" err="1"/>
              <a:t>passed_parameters</a:t>
            </a:r>
            <a:r>
              <a:rPr lang="en-GB" b="1" i="1" dirty="0"/>
              <a:t>);</a:t>
            </a:r>
          </a:p>
          <a:p>
            <a:r>
              <a:rPr lang="en-GB" i="1" dirty="0"/>
              <a:t>output(5);  </a:t>
            </a:r>
            <a:r>
              <a:rPr lang="en-GB" dirty="0"/>
              <a:t>call a function output and pass to it the value 5</a:t>
            </a:r>
          </a:p>
          <a:p>
            <a:r>
              <a:rPr lang="en-GB" dirty="0"/>
              <a:t>To output the cube of a number</a:t>
            </a:r>
          </a:p>
          <a:p>
            <a:r>
              <a:rPr lang="en-GB" i="1" dirty="0"/>
              <a:t>output(cube(x));</a:t>
            </a:r>
          </a:p>
          <a:p>
            <a:r>
              <a:rPr lang="en-GB" i="1" dirty="0"/>
              <a:t>The void </a:t>
            </a:r>
            <a:r>
              <a:rPr lang="en-GB" i="1" dirty="0" err="1"/>
              <a:t>get_grade</a:t>
            </a:r>
            <a:r>
              <a:rPr lang="en-GB" i="1" dirty="0"/>
              <a:t> function</a:t>
            </a:r>
          </a:p>
          <a:p>
            <a:r>
              <a:rPr lang="en-GB" i="1" dirty="0" err="1"/>
              <a:t>get_grade</a:t>
            </a:r>
            <a:r>
              <a:rPr lang="en-GB" i="1" dirty="0"/>
              <a:t>(</a:t>
            </a:r>
            <a:r>
              <a:rPr lang="en-GB" i="1" dirty="0" err="1"/>
              <a:t>mean_mark</a:t>
            </a:r>
            <a:r>
              <a:rPr lang="en-GB" i="1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646829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use void in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dirty="0"/>
              <a:t>When the function is expected to produce many results. Calling the function void allows to output many values.</a:t>
            </a:r>
          </a:p>
          <a:p>
            <a:pPr>
              <a:buFont typeface="+mj-lt"/>
              <a:buAutoNum type="arabicPeriod"/>
            </a:pPr>
            <a:r>
              <a:rPr lang="en-GB" dirty="0"/>
              <a:t>In a function that requires computation and output without returning a value.</a:t>
            </a:r>
          </a:p>
          <a:p>
            <a:pPr marL="0" indent="0">
              <a:buNone/>
            </a:pPr>
            <a:r>
              <a:rPr lang="en-GB" dirty="0"/>
              <a:t>Note: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A function can receive many parameters but non void function returns only one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We copy values of parameters in the function call into the parameters of the function.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Parameters in the function call should match those in the function by type and number but not by their names.</a:t>
            </a:r>
          </a:p>
        </p:txBody>
      </p:sp>
    </p:spTree>
    <p:extLst>
      <p:ext uri="{BB962C8B-B14F-4D97-AF65-F5344CB8AC3E}">
        <p14:creationId xmlns:p14="http://schemas.microsoft.com/office/powerpoint/2010/main" val="429301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At the end of this chapter the learner should be able to:</a:t>
            </a:r>
          </a:p>
          <a:p>
            <a:pPr>
              <a:buFont typeface="+mj-lt"/>
              <a:buAutoNum type="arabicPeriod"/>
            </a:pPr>
            <a:r>
              <a:rPr lang="en-GB" dirty="0"/>
              <a:t>Explain the advantages of using functions in large scale programming</a:t>
            </a:r>
          </a:p>
          <a:p>
            <a:pPr>
              <a:buFont typeface="+mj-lt"/>
              <a:buAutoNum type="arabicPeriod"/>
            </a:pPr>
            <a:r>
              <a:rPr lang="en-GB" dirty="0"/>
              <a:t>Describe the syntax of writing and calling functions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Use inbuilt functions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Describe the following; locality of variables passing by reference, function prototype, function overloading, function templates, recursive functions</a:t>
            </a:r>
          </a:p>
          <a:p>
            <a:pPr>
              <a:buFont typeface="+mj-lt"/>
              <a:buAutoNum type="arabicPeriod"/>
            </a:pPr>
            <a:r>
              <a:rPr lang="en-GB" dirty="0"/>
              <a:t>Apply functions to write large scale programs with each section doing a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82267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program to sum two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8851" y="1721005"/>
            <a:ext cx="4313864" cy="4668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#include&lt;</a:t>
            </a:r>
            <a:r>
              <a:rPr lang="en-GB" i="1" dirty="0" err="1"/>
              <a:t>iostream</a:t>
            </a:r>
            <a:r>
              <a:rPr lang="en-GB" i="1" dirty="0"/>
              <a:t>&gt;</a:t>
            </a:r>
          </a:p>
          <a:p>
            <a:pPr marL="0" indent="0">
              <a:buNone/>
            </a:pPr>
            <a:r>
              <a:rPr lang="en-GB" i="1" dirty="0"/>
              <a:t>using namespace </a:t>
            </a:r>
            <a:r>
              <a:rPr lang="en-GB" i="1" dirty="0" err="1"/>
              <a:t>std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//function computes and return the sum of the two numbers</a:t>
            </a:r>
          </a:p>
          <a:p>
            <a:pPr marL="0" indent="0">
              <a:buNone/>
            </a:pPr>
            <a:r>
              <a:rPr lang="en-GB" i="1" dirty="0" err="1"/>
              <a:t>int</a:t>
            </a:r>
            <a:r>
              <a:rPr lang="en-GB" i="1" dirty="0"/>
              <a:t> </a:t>
            </a:r>
            <a:r>
              <a:rPr lang="en-GB" i="1" dirty="0" err="1"/>
              <a:t>get_sum</a:t>
            </a:r>
            <a:r>
              <a:rPr lang="en-GB" i="1" dirty="0"/>
              <a:t>(</a:t>
            </a:r>
            <a:r>
              <a:rPr lang="en-GB" i="1" dirty="0" err="1"/>
              <a:t>int</a:t>
            </a:r>
            <a:r>
              <a:rPr lang="en-GB" i="1" dirty="0"/>
              <a:t> m, </a:t>
            </a:r>
            <a:r>
              <a:rPr lang="en-GB" i="1" dirty="0" err="1"/>
              <a:t>int</a:t>
            </a:r>
            <a:r>
              <a:rPr lang="en-GB" i="1" dirty="0"/>
              <a:t> n)</a:t>
            </a:r>
          </a:p>
          <a:p>
            <a:pPr marL="0" indent="0">
              <a:buNone/>
            </a:pPr>
            <a:r>
              <a:rPr lang="en-GB" i="1" dirty="0"/>
              <a:t>{ </a:t>
            </a:r>
            <a:r>
              <a:rPr lang="en-GB" i="1" dirty="0" err="1"/>
              <a:t>int</a:t>
            </a:r>
            <a:r>
              <a:rPr lang="en-GB" i="1" dirty="0"/>
              <a:t> s; s=</a:t>
            </a:r>
            <a:r>
              <a:rPr lang="en-GB" i="1" dirty="0" err="1"/>
              <a:t>m+n</a:t>
            </a:r>
            <a:r>
              <a:rPr lang="en-GB" i="1" dirty="0"/>
              <a:t>; </a:t>
            </a:r>
          </a:p>
          <a:p>
            <a:pPr marL="0" indent="0">
              <a:buNone/>
            </a:pPr>
            <a:r>
              <a:rPr lang="en-GB" i="1" dirty="0"/>
              <a:t>   return(s);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//function to show the numbers and their sum</a:t>
            </a:r>
          </a:p>
          <a:p>
            <a:pPr marL="0" indent="0">
              <a:buNone/>
            </a:pPr>
            <a:r>
              <a:rPr lang="en-GB" i="1" dirty="0"/>
              <a:t>void show(</a:t>
            </a:r>
            <a:r>
              <a:rPr lang="en-GB" i="1" dirty="0" err="1"/>
              <a:t>int</a:t>
            </a:r>
            <a:r>
              <a:rPr lang="en-GB" i="1" dirty="0"/>
              <a:t> a, </a:t>
            </a:r>
            <a:r>
              <a:rPr lang="en-GB" i="1" dirty="0" err="1"/>
              <a:t>int</a:t>
            </a:r>
            <a:r>
              <a:rPr lang="en-GB" i="1" dirty="0"/>
              <a:t> b, </a:t>
            </a:r>
            <a:r>
              <a:rPr lang="en-GB" i="1" dirty="0" err="1"/>
              <a:t>int</a:t>
            </a:r>
            <a:r>
              <a:rPr lang="en-GB" i="1" dirty="0"/>
              <a:t> sum)</a:t>
            </a:r>
          </a:p>
          <a:p>
            <a:pPr marL="0" indent="0">
              <a:buNone/>
            </a:pPr>
            <a:r>
              <a:rPr lang="en-GB" i="1" dirty="0"/>
              <a:t>{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721005"/>
            <a:ext cx="4313864" cy="4668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err="1"/>
              <a:t>cout</a:t>
            </a:r>
            <a:r>
              <a:rPr lang="en-GB" i="1" dirty="0"/>
              <a:t>&lt;&lt;“\</a:t>
            </a:r>
            <a:r>
              <a:rPr lang="en-GB" i="1" dirty="0" err="1"/>
              <a:t>nThe</a:t>
            </a:r>
            <a:r>
              <a:rPr lang="en-GB" i="1" dirty="0"/>
              <a:t> sum of”&lt;&lt;a”&lt;&lt;b&lt;&lt;“ is”&lt;&lt;sum;}</a:t>
            </a:r>
          </a:p>
          <a:p>
            <a:pPr marL="0" indent="0">
              <a:buNone/>
            </a:pPr>
            <a:r>
              <a:rPr lang="en-GB" i="1" dirty="0"/>
              <a:t>void main()//main function</a:t>
            </a:r>
          </a:p>
          <a:p>
            <a:pPr marL="0" indent="0">
              <a:buNone/>
            </a:pPr>
            <a:r>
              <a:rPr lang="en-GB" i="1" dirty="0"/>
              <a:t>{</a:t>
            </a:r>
          </a:p>
          <a:p>
            <a:pPr marL="0" indent="0">
              <a:buNone/>
            </a:pPr>
            <a:r>
              <a:rPr lang="en-GB" i="1" dirty="0"/>
              <a:t>   </a:t>
            </a:r>
            <a:r>
              <a:rPr lang="en-GB" i="1" dirty="0" err="1"/>
              <a:t>int</a:t>
            </a:r>
            <a:r>
              <a:rPr lang="en-GB" i="1" dirty="0"/>
              <a:t> a, b, sum; //declaration</a:t>
            </a:r>
          </a:p>
          <a:p>
            <a:pPr marL="0" indent="0">
              <a:buNone/>
            </a:pPr>
            <a:r>
              <a:rPr lang="en-GB" i="1" dirty="0"/>
              <a:t>//input the two numbers</a:t>
            </a:r>
          </a:p>
          <a:p>
            <a:pPr marL="0" indent="0">
              <a:buNone/>
            </a:pPr>
            <a:r>
              <a:rPr lang="en-GB" i="1" dirty="0" err="1"/>
              <a:t>cout</a:t>
            </a:r>
            <a:r>
              <a:rPr lang="en-GB" i="1" dirty="0"/>
              <a:t>&lt;&lt;“\n Input the value of a”; </a:t>
            </a:r>
            <a:r>
              <a:rPr lang="en-GB" i="1" dirty="0" err="1"/>
              <a:t>cin</a:t>
            </a:r>
            <a:r>
              <a:rPr lang="en-GB" i="1" dirty="0"/>
              <a:t>&gt;&gt;a;</a:t>
            </a:r>
          </a:p>
          <a:p>
            <a:pPr marL="0" indent="0">
              <a:buNone/>
            </a:pPr>
            <a:r>
              <a:rPr lang="en-GB" i="1" dirty="0" err="1"/>
              <a:t>cout</a:t>
            </a:r>
            <a:r>
              <a:rPr lang="en-GB" i="1" dirty="0"/>
              <a:t>&lt;&lt;“\n Input the value of b”; </a:t>
            </a:r>
            <a:r>
              <a:rPr lang="en-GB" i="1" dirty="0" err="1"/>
              <a:t>cin</a:t>
            </a:r>
            <a:r>
              <a:rPr lang="en-GB" i="1" dirty="0"/>
              <a:t>&gt;&gt;b;</a:t>
            </a:r>
          </a:p>
          <a:p>
            <a:pPr marL="0" indent="0">
              <a:buNone/>
            </a:pPr>
            <a:r>
              <a:rPr lang="en-GB" i="1" dirty="0"/>
              <a:t>sum=</a:t>
            </a:r>
            <a:r>
              <a:rPr lang="en-GB" i="1" dirty="0" err="1"/>
              <a:t>get_sum</a:t>
            </a:r>
            <a:r>
              <a:rPr lang="en-GB" i="1" dirty="0"/>
              <a:t>(a, b);// compute sum</a:t>
            </a:r>
          </a:p>
          <a:p>
            <a:pPr marL="0" indent="0">
              <a:buNone/>
            </a:pPr>
            <a:r>
              <a:rPr lang="en-GB" i="1" dirty="0"/>
              <a:t>show(a, b, sum)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805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  <a:br>
              <a:rPr lang="en-GB" dirty="0"/>
            </a:b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Write a program to compute the factorial of a number using user defined functions.</a:t>
            </a:r>
          </a:p>
          <a:p>
            <a:r>
              <a:rPr lang="en-GB" dirty="0"/>
              <a:t>Write a program to input marks obtained by each student in three subjects and then compute the grade of each student. Apply the following functions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void compute()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double </a:t>
            </a:r>
            <a:r>
              <a:rPr lang="en-GB" i="1" dirty="0" err="1"/>
              <a:t>get_mean</a:t>
            </a:r>
            <a:r>
              <a:rPr lang="en-GB" i="1" dirty="0"/>
              <a:t>(double, double, double)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char </a:t>
            </a:r>
            <a:r>
              <a:rPr lang="en-GB" i="1" dirty="0" err="1"/>
              <a:t>get_grade</a:t>
            </a:r>
            <a:r>
              <a:rPr lang="en-GB" i="1" dirty="0"/>
              <a:t>(double);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double input()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i="1" dirty="0"/>
              <a:t>void show(double, char)</a:t>
            </a:r>
          </a:p>
          <a:p>
            <a:pPr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68201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calling another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can be called from another and not just the main function.</a:t>
            </a:r>
          </a:p>
          <a:p>
            <a:r>
              <a:rPr lang="en-GB" dirty="0"/>
              <a:t>A program to compute the net pay of an employee. There is a top level function called compute</a:t>
            </a:r>
          </a:p>
          <a:p>
            <a:r>
              <a:rPr lang="en-GB" dirty="0"/>
              <a:t>It calls other functions to compute the tax, allowances and output the net pay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759238" y="4022411"/>
            <a:ext cx="4695825" cy="1066800"/>
            <a:chOff x="0" y="0"/>
            <a:chExt cx="4695825" cy="1066800"/>
          </a:xfrm>
        </p:grpSpPr>
        <p:sp>
          <p:nvSpPr>
            <p:cNvPr id="12" name="Rectangle 11"/>
            <p:cNvSpPr/>
            <p:nvPr/>
          </p:nvSpPr>
          <p:spPr>
            <a:xfrm>
              <a:off x="1609725" y="0"/>
              <a:ext cx="1285875" cy="2762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compute()</a:t>
              </a:r>
              <a:endParaRPr lang="en-GB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0" y="790575"/>
              <a:ext cx="1285875" cy="2762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get_tax()</a:t>
              </a:r>
              <a:endPara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19250" y="771525"/>
              <a:ext cx="1285875" cy="2762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get_allowance()</a:t>
              </a:r>
              <a:endPara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09950" y="781050"/>
              <a:ext cx="1285875" cy="27622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11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show()</a:t>
              </a:r>
              <a:endParaRPr lang="en-GB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590550" y="504825"/>
              <a:ext cx="3276600" cy="95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238375" y="295275"/>
              <a:ext cx="0" cy="476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7626388" y="4527236"/>
            <a:ext cx="0" cy="26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>
            <a:off x="4402175" y="4536761"/>
            <a:ext cx="1" cy="276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846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3337" y="2133599"/>
            <a:ext cx="4739739" cy="433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dirty="0"/>
              <a:t>Assume taxes are 10% of salary while allowances are 25% of salary</a:t>
            </a:r>
          </a:p>
          <a:p>
            <a:pPr marL="0" indent="0">
              <a:buNone/>
            </a:pPr>
            <a:r>
              <a:rPr lang="en-GB" sz="1600" i="1" dirty="0"/>
              <a:t>#include&lt;</a:t>
            </a:r>
            <a:r>
              <a:rPr lang="en-GB" sz="1600" i="1" dirty="0" err="1"/>
              <a:t>iostream</a:t>
            </a:r>
            <a:r>
              <a:rPr lang="en-GB" sz="1600" i="1" dirty="0"/>
              <a:t>&gt;</a:t>
            </a:r>
          </a:p>
          <a:p>
            <a:pPr marL="0" indent="0">
              <a:buNone/>
            </a:pPr>
            <a:r>
              <a:rPr lang="en-GB" sz="1600" i="1" dirty="0"/>
              <a:t>using namespace </a:t>
            </a:r>
            <a:r>
              <a:rPr lang="en-GB" sz="1600" i="1" dirty="0" err="1"/>
              <a:t>std</a:t>
            </a:r>
            <a:r>
              <a:rPr lang="en-GB" sz="1600" i="1" dirty="0"/>
              <a:t>;</a:t>
            </a:r>
          </a:p>
          <a:p>
            <a:pPr marL="0" indent="0">
              <a:buNone/>
            </a:pPr>
            <a:r>
              <a:rPr lang="en-GB" sz="1600" i="1" dirty="0"/>
              <a:t>void show(double </a:t>
            </a:r>
            <a:r>
              <a:rPr lang="en-GB" sz="1600" i="1" dirty="0" err="1"/>
              <a:t>net_salary</a:t>
            </a:r>
            <a:r>
              <a:rPr lang="en-GB" sz="1600" i="1" dirty="0"/>
              <a:t>);</a:t>
            </a:r>
          </a:p>
          <a:p>
            <a:pPr marL="0" indent="0">
              <a:buNone/>
            </a:pPr>
            <a:r>
              <a:rPr lang="en-GB" sz="1600" i="1" dirty="0"/>
              <a:t>double </a:t>
            </a:r>
            <a:r>
              <a:rPr lang="en-GB" sz="1600" i="1" dirty="0" err="1"/>
              <a:t>get_tax</a:t>
            </a:r>
            <a:r>
              <a:rPr lang="en-GB" sz="1600" i="1" dirty="0"/>
              <a:t>(double salary)</a:t>
            </a:r>
          </a:p>
          <a:p>
            <a:pPr marL="0" indent="0">
              <a:buNone/>
            </a:pPr>
            <a:r>
              <a:rPr lang="en-GB" sz="1600" i="1" dirty="0"/>
              <a:t>{return(salary*10/100) ; }</a:t>
            </a:r>
          </a:p>
          <a:p>
            <a:pPr marL="0" indent="0">
              <a:buNone/>
            </a:pPr>
            <a:r>
              <a:rPr lang="en-GB" sz="1600" i="1" dirty="0"/>
              <a:t>double </a:t>
            </a:r>
            <a:r>
              <a:rPr lang="en-GB" sz="1600" i="1" dirty="0" err="1"/>
              <a:t>get_allowance</a:t>
            </a:r>
            <a:r>
              <a:rPr lang="en-GB" sz="1600" i="1" dirty="0"/>
              <a:t>(double salary)</a:t>
            </a:r>
          </a:p>
          <a:p>
            <a:pPr marL="0" indent="0">
              <a:buNone/>
            </a:pPr>
            <a:r>
              <a:rPr lang="en-GB" sz="1600" i="1" dirty="0"/>
              <a:t>{return(salary*25/100); }</a:t>
            </a:r>
          </a:p>
          <a:p>
            <a:pPr marL="0" indent="0">
              <a:buNone/>
            </a:pPr>
            <a:r>
              <a:rPr lang="en-GB" sz="1600" i="1" dirty="0"/>
              <a:t>void show(double </a:t>
            </a:r>
            <a:r>
              <a:rPr lang="en-GB" sz="1600" i="1" dirty="0" err="1"/>
              <a:t>net_salary</a:t>
            </a:r>
            <a:r>
              <a:rPr lang="en-GB" sz="1600" i="1" dirty="0"/>
              <a:t>)</a:t>
            </a:r>
          </a:p>
          <a:p>
            <a:pPr marL="0" indent="0">
              <a:buNone/>
            </a:pPr>
            <a:r>
              <a:rPr lang="en-GB" sz="1600" i="1" dirty="0"/>
              <a:t>{</a:t>
            </a:r>
            <a:r>
              <a:rPr lang="en-GB" sz="1600" i="1" dirty="0" err="1"/>
              <a:t>cout</a:t>
            </a:r>
            <a:r>
              <a:rPr lang="en-GB" sz="1600" i="1" dirty="0"/>
              <a:t>&lt;&lt;"\n Net salary is  "&lt;&lt;</a:t>
            </a:r>
            <a:r>
              <a:rPr lang="en-GB" sz="1600" i="1" dirty="0" err="1"/>
              <a:t>net_salary</a:t>
            </a:r>
            <a:r>
              <a:rPr lang="en-GB" sz="1600" i="1" dirty="0"/>
              <a:t>;</a:t>
            </a:r>
          </a:p>
          <a:p>
            <a:pPr marL="0" indent="0">
              <a:buNone/>
            </a:pPr>
            <a:r>
              <a:rPr lang="en-GB" sz="1600" i="1" dirty="0" err="1"/>
              <a:t>cout</a:t>
            </a:r>
            <a:r>
              <a:rPr lang="en-GB" sz="1600" i="1" dirty="0"/>
              <a:t>&lt;&lt;</a:t>
            </a:r>
            <a:r>
              <a:rPr lang="en-GB" sz="1600" i="1" dirty="0" err="1"/>
              <a:t>endl</a:t>
            </a:r>
            <a:r>
              <a:rPr lang="en-GB" sz="1600" i="1" dirty="0"/>
              <a:t>;}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17833"/>
            <a:ext cx="4313864" cy="377762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6400" dirty="0"/>
              <a:t>void compute()</a:t>
            </a:r>
          </a:p>
          <a:p>
            <a:pPr marL="0" indent="0">
              <a:buNone/>
            </a:pPr>
            <a:r>
              <a:rPr lang="en-GB" sz="6400" dirty="0"/>
              <a:t>{ double salary, </a:t>
            </a:r>
            <a:r>
              <a:rPr lang="en-GB" sz="6400" dirty="0" err="1"/>
              <a:t>net_salary</a:t>
            </a:r>
            <a:r>
              <a:rPr lang="en-GB" sz="6400" dirty="0"/>
              <a:t>;</a:t>
            </a:r>
          </a:p>
          <a:p>
            <a:pPr marL="0" indent="0">
              <a:buNone/>
            </a:pPr>
            <a:r>
              <a:rPr lang="en-GB" sz="6400" dirty="0"/>
              <a:t>    </a:t>
            </a:r>
            <a:r>
              <a:rPr lang="en-GB" sz="6400" dirty="0" err="1"/>
              <a:t>cout</a:t>
            </a:r>
            <a:r>
              <a:rPr lang="en-GB" sz="6400" dirty="0"/>
              <a:t>&lt;&lt;"\n Input salary   ";</a:t>
            </a:r>
          </a:p>
          <a:p>
            <a:pPr marL="0" indent="0">
              <a:buNone/>
            </a:pPr>
            <a:r>
              <a:rPr lang="en-GB" sz="6400" dirty="0"/>
              <a:t>    </a:t>
            </a:r>
            <a:r>
              <a:rPr lang="en-GB" sz="6400" dirty="0" err="1"/>
              <a:t>cin</a:t>
            </a:r>
            <a:r>
              <a:rPr lang="en-GB" sz="6400" dirty="0"/>
              <a:t>&gt;&gt;salary;</a:t>
            </a:r>
          </a:p>
          <a:p>
            <a:pPr marL="0" indent="0">
              <a:buNone/>
            </a:pPr>
            <a:r>
              <a:rPr lang="en-GB" sz="6400" dirty="0" err="1"/>
              <a:t>net_salary</a:t>
            </a:r>
            <a:r>
              <a:rPr lang="en-GB" sz="6400" dirty="0"/>
              <a:t>=</a:t>
            </a:r>
            <a:r>
              <a:rPr lang="en-GB" sz="6400" dirty="0" err="1"/>
              <a:t>salary+get_allowance</a:t>
            </a:r>
            <a:r>
              <a:rPr lang="en-GB" sz="6400" dirty="0"/>
              <a:t>(salary)-</a:t>
            </a:r>
            <a:r>
              <a:rPr lang="en-GB" sz="6400" dirty="0" err="1"/>
              <a:t>get_tax</a:t>
            </a:r>
            <a:r>
              <a:rPr lang="en-GB" sz="6400" dirty="0"/>
              <a:t>(salary);</a:t>
            </a:r>
          </a:p>
          <a:p>
            <a:pPr marL="0" indent="0">
              <a:buNone/>
            </a:pPr>
            <a:r>
              <a:rPr lang="en-GB" sz="6400" dirty="0"/>
              <a:t>    show(</a:t>
            </a:r>
            <a:r>
              <a:rPr lang="en-GB" sz="6400" dirty="0" err="1"/>
              <a:t>net_salary</a:t>
            </a:r>
            <a:r>
              <a:rPr lang="en-GB" sz="6400" dirty="0"/>
              <a:t>);}</a:t>
            </a:r>
          </a:p>
          <a:p>
            <a:pPr marL="0" indent="0">
              <a:buNone/>
            </a:pPr>
            <a:r>
              <a:rPr lang="en-GB" sz="6400" dirty="0"/>
              <a:t>void main()</a:t>
            </a:r>
          </a:p>
          <a:p>
            <a:pPr marL="0" indent="0">
              <a:buNone/>
            </a:pPr>
            <a:r>
              <a:rPr lang="en-GB" sz="6400" dirty="0"/>
              <a:t>{</a:t>
            </a:r>
          </a:p>
          <a:p>
            <a:pPr marL="0" indent="0">
              <a:buNone/>
            </a:pPr>
            <a:r>
              <a:rPr lang="en-GB" sz="6400" dirty="0"/>
              <a:t>compute();</a:t>
            </a:r>
          </a:p>
          <a:p>
            <a:pPr marL="0" indent="0">
              <a:buNone/>
            </a:pPr>
            <a:r>
              <a:rPr lang="en-GB" sz="6400" dirty="0"/>
              <a:t>system("pause");</a:t>
            </a:r>
          </a:p>
          <a:p>
            <a:pPr marL="0" indent="0">
              <a:buNone/>
            </a:pPr>
            <a:r>
              <a:rPr lang="en-GB" sz="6400" dirty="0"/>
              <a:t>}</a:t>
            </a:r>
          </a:p>
          <a:p>
            <a:endParaRPr lang="en-GB" sz="6400" dirty="0"/>
          </a:p>
        </p:txBody>
      </p:sp>
    </p:spTree>
    <p:extLst>
      <p:ext uri="{BB962C8B-B14F-4D97-AF65-F5344CB8AC3E}">
        <p14:creationId xmlns:p14="http://schemas.microsoft.com/office/powerpoint/2010/main" val="3682214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prototype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writing functions after the main function we require function declarations called </a:t>
            </a:r>
            <a:r>
              <a:rPr lang="en-GB" b="1" dirty="0"/>
              <a:t>function prototypes. </a:t>
            </a:r>
          </a:p>
          <a:p>
            <a:r>
              <a:rPr lang="en-GB" dirty="0"/>
              <a:t>It informs the compiler of the existence later in the program.</a:t>
            </a:r>
          </a:p>
          <a:p>
            <a:pPr marL="0" indent="0">
              <a:buNone/>
            </a:pPr>
            <a:r>
              <a:rPr lang="en-GB" b="1" i="1" dirty="0"/>
              <a:t>Syntax: </a:t>
            </a:r>
          </a:p>
          <a:p>
            <a:r>
              <a:rPr lang="en-GB" b="1" i="1" dirty="0"/>
              <a:t>datatype identifier(datatype parameters);</a:t>
            </a:r>
            <a:r>
              <a:rPr lang="en-GB" dirty="0"/>
              <a:t> double </a:t>
            </a:r>
            <a:r>
              <a:rPr lang="en-GB" dirty="0" err="1"/>
              <a:t>get_tax</a:t>
            </a:r>
            <a:r>
              <a:rPr lang="en-GB" dirty="0"/>
              <a:t>(double salary); </a:t>
            </a:r>
          </a:p>
          <a:p>
            <a:r>
              <a:rPr lang="en-GB" dirty="0"/>
              <a:t>The names of the parameters are not mandatory i.e.</a:t>
            </a:r>
          </a:p>
          <a:p>
            <a:r>
              <a:rPr lang="en-GB" dirty="0"/>
              <a:t>double </a:t>
            </a:r>
            <a:r>
              <a:rPr lang="en-GB" dirty="0" err="1"/>
              <a:t>get_tax</a:t>
            </a:r>
            <a:r>
              <a:rPr lang="en-GB" dirty="0"/>
              <a:t>(double);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346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0BC5-279B-46A9-A151-7D412223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Program for computing factorial using function prototypes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CCE1A-7A7F-4C2A-B826-BC07CFF0BD1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/>
              <a:t>#include&lt;iostream&gt;</a:t>
            </a:r>
          </a:p>
          <a:p>
            <a:pPr marL="0" indent="0">
              <a:buNone/>
            </a:pPr>
            <a:r>
              <a:rPr lang="en-US" i="1" dirty="0"/>
              <a:t>using namespace std;  </a:t>
            </a:r>
          </a:p>
          <a:p>
            <a:pPr marL="0" indent="0">
              <a:buNone/>
            </a:pPr>
            <a:r>
              <a:rPr lang="en-US" i="1" dirty="0"/>
              <a:t>//List the function prototypes</a:t>
            </a:r>
          </a:p>
          <a:p>
            <a:pPr marL="0" indent="0">
              <a:buNone/>
            </a:pPr>
            <a:r>
              <a:rPr lang="en-US" i="1" dirty="0"/>
              <a:t>long </a:t>
            </a:r>
            <a:r>
              <a:rPr lang="en-US" i="1" dirty="0" err="1"/>
              <a:t>get_factorial</a:t>
            </a:r>
            <a:r>
              <a:rPr lang="en-US" i="1" dirty="0"/>
              <a:t>(int);</a:t>
            </a:r>
          </a:p>
          <a:p>
            <a:pPr marL="0" indent="0">
              <a:buNone/>
            </a:pPr>
            <a:r>
              <a:rPr lang="en-US" i="1" dirty="0"/>
              <a:t>void output(int, long);</a:t>
            </a:r>
          </a:p>
          <a:p>
            <a:pPr marL="0" indent="0">
              <a:buNone/>
            </a:pPr>
            <a:r>
              <a:rPr lang="en-US" i="1" dirty="0"/>
              <a:t>void main()</a:t>
            </a:r>
          </a:p>
          <a:p>
            <a:pPr marL="0" indent="0">
              <a:buNone/>
            </a:pPr>
            <a:r>
              <a:rPr lang="en-US" i="1" dirty="0"/>
              <a:t>{   int number;</a:t>
            </a:r>
          </a:p>
          <a:p>
            <a:pPr marL="0" indent="0">
              <a:buNone/>
            </a:pPr>
            <a:r>
              <a:rPr lang="en-US" i="1" dirty="0"/>
              <a:t>   long factorial;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err="1"/>
              <a:t>cout</a:t>
            </a:r>
            <a:r>
              <a:rPr lang="en-US" i="1" dirty="0"/>
              <a:t>&lt;&lt;“\</a:t>
            </a:r>
            <a:r>
              <a:rPr lang="en-US" i="1" dirty="0" err="1"/>
              <a:t>nInput</a:t>
            </a:r>
            <a:r>
              <a:rPr lang="en-US" i="1" dirty="0"/>
              <a:t> a positive integer”;      </a:t>
            </a:r>
            <a:r>
              <a:rPr lang="en-US" i="1" dirty="0" err="1"/>
              <a:t>cin</a:t>
            </a:r>
            <a:r>
              <a:rPr lang="en-US" i="1" dirty="0"/>
              <a:t>&gt;&gt;number;</a:t>
            </a:r>
          </a:p>
          <a:p>
            <a:pPr marL="0" indent="0">
              <a:buNone/>
            </a:pPr>
            <a:r>
              <a:rPr lang="en-US" i="1" dirty="0"/>
              <a:t>factorial=</a:t>
            </a:r>
            <a:r>
              <a:rPr lang="en-US" i="1" dirty="0" err="1"/>
              <a:t>get_factorial</a:t>
            </a:r>
            <a:r>
              <a:rPr lang="en-US" i="1" dirty="0"/>
              <a:t>(number);</a:t>
            </a:r>
          </a:p>
          <a:p>
            <a:pPr marL="0" indent="0">
              <a:buNone/>
            </a:pPr>
            <a:r>
              <a:rPr lang="en-US" i="1" dirty="0"/>
              <a:t>output(number, factorial);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2337-3576-4B71-97FC-D48C6A7A53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i="1" dirty="0"/>
              <a:t>//a void function to compute the factorial of a number</a:t>
            </a:r>
          </a:p>
          <a:p>
            <a:pPr marL="0" indent="0">
              <a:buNone/>
            </a:pPr>
            <a:r>
              <a:rPr lang="en-US" i="1" dirty="0"/>
              <a:t>long </a:t>
            </a:r>
            <a:r>
              <a:rPr lang="en-US" i="1" dirty="0" err="1"/>
              <a:t>get_factorlal</a:t>
            </a:r>
            <a:r>
              <a:rPr lang="en-US" i="1" dirty="0"/>
              <a:t>(int number)</a:t>
            </a:r>
          </a:p>
          <a:p>
            <a:pPr marL="0" indent="0">
              <a:buNone/>
            </a:pPr>
            <a:r>
              <a:rPr lang="en-US" i="1" dirty="0"/>
              <a:t>{ long factorial=1, count;</a:t>
            </a:r>
          </a:p>
          <a:p>
            <a:pPr marL="0" indent="0">
              <a:buNone/>
            </a:pPr>
            <a:r>
              <a:rPr lang="en-US" i="1" dirty="0"/>
              <a:t>  for(count=0; count&lt;=</a:t>
            </a:r>
            <a:r>
              <a:rPr lang="en-US" i="1" dirty="0" err="1"/>
              <a:t>number;count</a:t>
            </a:r>
            <a:r>
              <a:rPr lang="en-US" i="1" dirty="0"/>
              <a:t>++)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err="1"/>
              <a:t>factorlal</a:t>
            </a:r>
            <a:r>
              <a:rPr lang="en-US" i="1" dirty="0"/>
              <a:t>*=count;</a:t>
            </a:r>
          </a:p>
          <a:p>
            <a:pPr marL="0" indent="0">
              <a:buNone/>
            </a:pPr>
            <a:r>
              <a:rPr lang="en-US" i="1" dirty="0"/>
              <a:t>    return(factorial);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i="1" dirty="0"/>
              <a:t>// avoid function to output a number and its factorial </a:t>
            </a:r>
          </a:p>
          <a:p>
            <a:pPr marL="0" indent="0">
              <a:buNone/>
            </a:pPr>
            <a:r>
              <a:rPr lang="en-US" i="1" dirty="0"/>
              <a:t>void output(int number, long factorial)</a:t>
            </a:r>
          </a:p>
          <a:p>
            <a:pPr marL="0" indent="0">
              <a:buNone/>
            </a:pPr>
            <a:r>
              <a:rPr lang="en-US" i="1" dirty="0"/>
              <a:t>{ </a:t>
            </a:r>
          </a:p>
          <a:p>
            <a:pPr marL="0" indent="0">
              <a:buNone/>
            </a:pPr>
            <a:r>
              <a:rPr lang="en-US" i="1" dirty="0" err="1"/>
              <a:t>cout</a:t>
            </a:r>
            <a:r>
              <a:rPr lang="en-US" i="1" dirty="0"/>
              <a:t>&lt;&lt;“\</a:t>
            </a:r>
            <a:r>
              <a:rPr lang="en-US" i="1" dirty="0" err="1"/>
              <a:t>nThe</a:t>
            </a:r>
            <a:r>
              <a:rPr lang="en-US" i="1" dirty="0"/>
              <a:t> factorial of ”&lt;&lt;number&lt;&lt;“is”&lt;&lt;factorial;</a:t>
            </a:r>
          </a:p>
          <a:p>
            <a:pPr marL="0" indent="0">
              <a:buNone/>
            </a:pPr>
            <a:r>
              <a:rPr lang="en-US" i="1" dirty="0"/>
              <a:t>}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2278078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1599-4D08-43D4-9AB4-25CE6975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4FD5-DDF9-49DF-A455-333A0D3E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compute the area and the circumference of a circle using function prototypes.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8641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ECE9-7764-4651-9E1B-4A5C4270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of variables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9FF0-A19A-4695-8EE5-2630CB4B7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variable: a variable is local to a function in which it is declared.</a:t>
            </a:r>
          </a:p>
          <a:p>
            <a:r>
              <a:rPr lang="en-US" dirty="0"/>
              <a:t>It is accessible only in that function</a:t>
            </a:r>
          </a:p>
          <a:p>
            <a:r>
              <a:rPr lang="en-US" dirty="0"/>
              <a:t>Global variable: a variable that is accessible to all functions in the program. For example pi for calculating the area and circumference of a circle.</a:t>
            </a:r>
          </a:p>
          <a:p>
            <a:r>
              <a:rPr lang="en-US" dirty="0"/>
              <a:t>The scope resolution operator can is used to access the global variable that shares a name with a local variable.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91491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D379-494E-4686-A7D0-9F63DEDC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application of a scope resolution operator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6992-E58B-45CC-A2EA-0AB64274D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#include&lt;iostream&gt;</a:t>
            </a:r>
          </a:p>
          <a:p>
            <a:pPr marL="0" indent="0">
              <a:buNone/>
            </a:pPr>
            <a:r>
              <a:rPr lang="en-US" i="1" dirty="0"/>
              <a:t>using namespace std;</a:t>
            </a:r>
          </a:p>
          <a:p>
            <a:pPr marL="0" indent="0">
              <a:buNone/>
            </a:pPr>
            <a:r>
              <a:rPr lang="en-US" i="1" dirty="0"/>
              <a:t>int x=3; // a global variable x</a:t>
            </a:r>
          </a:p>
          <a:p>
            <a:pPr marL="0" indent="0">
              <a:buNone/>
            </a:pPr>
            <a:r>
              <a:rPr lang="en-US" i="1" dirty="0"/>
              <a:t>void main()</a:t>
            </a:r>
          </a:p>
          <a:p>
            <a:pPr marL="0" indent="0">
              <a:buNone/>
            </a:pPr>
            <a:r>
              <a:rPr lang="en-US" i="1" dirty="0"/>
              <a:t>{  </a:t>
            </a:r>
          </a:p>
          <a:p>
            <a:pPr marL="0" indent="0">
              <a:buNone/>
            </a:pPr>
            <a:r>
              <a:rPr lang="en-US" i="1" dirty="0"/>
              <a:t>      int x=5; a //variable x local to main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 err="1"/>
              <a:t>cout</a:t>
            </a:r>
            <a:r>
              <a:rPr lang="en-US" i="1" dirty="0"/>
              <a:t>&lt;&lt;x; //outputs 5 the local variable x</a:t>
            </a:r>
          </a:p>
          <a:p>
            <a:pPr marL="0" indent="0">
              <a:buNone/>
            </a:pPr>
            <a:r>
              <a:rPr lang="en-US" i="1" dirty="0"/>
              <a:t>      </a:t>
            </a:r>
            <a:r>
              <a:rPr lang="en-US" i="1" dirty="0" err="1"/>
              <a:t>cout</a:t>
            </a:r>
            <a:r>
              <a:rPr lang="en-US" i="1" dirty="0"/>
              <a:t>&lt;&lt;::x;  //outputs 3 the global variable</a:t>
            </a:r>
          </a:p>
          <a:p>
            <a:pPr marL="0" indent="0">
              <a:buNone/>
            </a:pPr>
            <a:r>
              <a:rPr lang="en-US" i="1" dirty="0"/>
              <a:t>}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417160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665FA-ADD2-4DEE-8710-F093C967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reference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2065-C5D7-4C24-B827-92D766420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technique for passing parameters to the function call.</a:t>
            </a:r>
          </a:p>
          <a:p>
            <a:r>
              <a:rPr lang="en-US" dirty="0"/>
              <a:t>The parameters in the function are reference variables of those in the function call. Both have the same value at the same time. </a:t>
            </a:r>
          </a:p>
          <a:p>
            <a:r>
              <a:rPr lang="en-US" dirty="0"/>
              <a:t>Change in the value of parameters in the function, changes the values of the parameters in the function call.</a:t>
            </a:r>
          </a:p>
          <a:p>
            <a:r>
              <a:rPr lang="en-US" dirty="0"/>
              <a:t>Syntax:</a:t>
            </a:r>
          </a:p>
          <a:p>
            <a:r>
              <a:rPr lang="en-US" b="1" i="1" dirty="0"/>
              <a:t>datatype identifier(datatype &amp;x)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50207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function is a section of code for doing a specific task.</a:t>
            </a:r>
          </a:p>
          <a:p>
            <a:r>
              <a:rPr lang="en-GB" dirty="0"/>
              <a:t>They are also known as sub-programs or procedures</a:t>
            </a:r>
          </a:p>
          <a:p>
            <a:r>
              <a:rPr lang="en-GB" b="1" dirty="0"/>
              <a:t>Syntax:</a:t>
            </a:r>
          </a:p>
          <a:p>
            <a:pPr marL="0" indent="0">
              <a:buNone/>
            </a:pPr>
            <a:r>
              <a:rPr lang="en-GB" i="1" dirty="0"/>
              <a:t>void identifier()</a:t>
            </a:r>
          </a:p>
          <a:p>
            <a:pPr marL="0" indent="0">
              <a:buNone/>
            </a:pPr>
            <a:r>
              <a:rPr lang="en-GB" i="1" dirty="0"/>
              <a:t>{ </a:t>
            </a:r>
          </a:p>
          <a:p>
            <a:pPr marL="0" indent="0">
              <a:buNone/>
            </a:pPr>
            <a:r>
              <a:rPr lang="en-GB" i="1" dirty="0"/>
              <a:t>     statements;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196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33F8-D572-400B-9DE3-E4C4EEF91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passing by reference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A11B-7A55-4DFA-B508-575BC9029A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i="1" dirty="0"/>
              <a:t>#include&lt;iostream&gt;</a:t>
            </a:r>
          </a:p>
          <a:p>
            <a:pPr marL="0" indent="0">
              <a:buNone/>
            </a:pPr>
            <a:r>
              <a:rPr lang="en-US" sz="6400" i="1" dirty="0"/>
              <a:t>using namespace std;</a:t>
            </a:r>
          </a:p>
          <a:p>
            <a:pPr marL="0" indent="0">
              <a:buNone/>
            </a:pPr>
            <a:r>
              <a:rPr lang="en-US" sz="6400" i="1" dirty="0"/>
              <a:t>//a function to increment</a:t>
            </a:r>
          </a:p>
          <a:p>
            <a:pPr marL="0" indent="0">
              <a:buNone/>
            </a:pPr>
            <a:r>
              <a:rPr lang="en-US" sz="6400" i="1" dirty="0"/>
              <a:t>Int x=3; // a global variable x</a:t>
            </a:r>
          </a:p>
          <a:p>
            <a:pPr marL="0" indent="0">
              <a:buNone/>
            </a:pPr>
            <a:r>
              <a:rPr lang="en-US" sz="6400" i="1" dirty="0"/>
              <a:t>void increment(double &amp;x)</a:t>
            </a:r>
          </a:p>
          <a:p>
            <a:pPr marL="0" indent="0">
              <a:buNone/>
            </a:pPr>
            <a:r>
              <a:rPr lang="en-US" sz="6400" i="1" dirty="0"/>
              <a:t>{  x++;}</a:t>
            </a:r>
          </a:p>
          <a:p>
            <a:pPr marL="0" indent="0">
              <a:buNone/>
            </a:pPr>
            <a:r>
              <a:rPr lang="en-US" sz="6400" i="1" dirty="0"/>
              <a:t>//a function to decrement</a:t>
            </a:r>
          </a:p>
          <a:p>
            <a:pPr marL="0" indent="0">
              <a:buNone/>
            </a:pPr>
            <a:r>
              <a:rPr lang="en-US" sz="6400" i="1" dirty="0"/>
              <a:t>void decrement(double &amp;x)</a:t>
            </a:r>
          </a:p>
          <a:p>
            <a:pPr marL="0" indent="0">
              <a:buNone/>
            </a:pPr>
            <a:r>
              <a:rPr lang="en-US" sz="6400" i="1" dirty="0"/>
              <a:t>{x--;}</a:t>
            </a:r>
          </a:p>
          <a:p>
            <a:pPr marL="0" indent="0">
              <a:buNone/>
            </a:pPr>
            <a:r>
              <a:rPr lang="en-US" sz="6400" i="1" dirty="0"/>
              <a:t>void main()</a:t>
            </a:r>
          </a:p>
          <a:p>
            <a:pPr marL="0" indent="0">
              <a:buNone/>
            </a:pPr>
            <a:r>
              <a:rPr lang="en-US" sz="6400" i="1" dirty="0"/>
              <a:t>{ double a;</a:t>
            </a:r>
          </a:p>
          <a:p>
            <a:pPr marL="0" indent="0">
              <a:buNone/>
            </a:pPr>
            <a:r>
              <a:rPr lang="en-US" sz="6400" i="1" dirty="0"/>
              <a:t>    </a:t>
            </a:r>
            <a:r>
              <a:rPr lang="en-US" sz="6400" i="1" dirty="0" err="1"/>
              <a:t>cout</a:t>
            </a:r>
            <a:r>
              <a:rPr lang="en-US" sz="6400" i="1" dirty="0"/>
              <a:t>&lt;&lt;“`\n Input a;” </a:t>
            </a:r>
            <a:r>
              <a:rPr lang="en-US" sz="6400" i="1" dirty="0" err="1"/>
              <a:t>cin</a:t>
            </a:r>
            <a:r>
              <a:rPr lang="en-US" sz="6400" i="1" dirty="0"/>
              <a:t>&gt;&gt;a;</a:t>
            </a:r>
          </a:p>
          <a:p>
            <a:endParaRPr lang="en-US" sz="6400" dirty="0"/>
          </a:p>
          <a:p>
            <a:endParaRPr lang="en-US" dirty="0"/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91A823-0AD6-424B-8C22-0B41E2C11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2126221"/>
            <a:ext cx="4313864" cy="473177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i="1" dirty="0"/>
              <a:t>//output the original value of a</a:t>
            </a:r>
          </a:p>
          <a:p>
            <a:pPr marL="0" indent="0">
              <a:buNone/>
            </a:pPr>
            <a:r>
              <a:rPr lang="en-US" sz="6400" i="1" dirty="0"/>
              <a:t>    </a:t>
            </a:r>
            <a:r>
              <a:rPr lang="en-US" sz="6400" i="1" dirty="0" err="1"/>
              <a:t>cout</a:t>
            </a:r>
            <a:r>
              <a:rPr lang="en-US" sz="6400" i="1" dirty="0"/>
              <a:t>&lt;&lt;“\</a:t>
            </a:r>
            <a:r>
              <a:rPr lang="en-US" sz="6400" i="1" dirty="0" err="1"/>
              <a:t>nOriginal</a:t>
            </a:r>
            <a:r>
              <a:rPr lang="en-US" sz="6400" i="1" dirty="0"/>
              <a:t> value of a     </a:t>
            </a:r>
          </a:p>
          <a:p>
            <a:pPr marL="0" indent="0">
              <a:buNone/>
            </a:pPr>
            <a:r>
              <a:rPr lang="en-US" sz="6400" i="1" dirty="0"/>
              <a:t>         =”&lt;&lt;a;</a:t>
            </a:r>
          </a:p>
          <a:p>
            <a:pPr marL="0" indent="0">
              <a:buNone/>
            </a:pPr>
            <a:r>
              <a:rPr lang="en-US" sz="6400" i="1" dirty="0"/>
              <a:t>   Increment(a); //increment a</a:t>
            </a:r>
          </a:p>
          <a:p>
            <a:pPr marL="0" indent="0">
              <a:buNone/>
            </a:pPr>
            <a:r>
              <a:rPr lang="en-US" sz="6400" i="1" dirty="0"/>
              <a:t>//output value of the increment</a:t>
            </a:r>
          </a:p>
          <a:p>
            <a:pPr marL="0" indent="0">
              <a:buNone/>
            </a:pPr>
            <a:r>
              <a:rPr lang="en-US" sz="6400" i="1" dirty="0"/>
              <a:t>   </a:t>
            </a:r>
            <a:r>
              <a:rPr lang="en-US" sz="6400" i="1" dirty="0" err="1"/>
              <a:t>cout</a:t>
            </a:r>
            <a:r>
              <a:rPr lang="en-US" sz="6400" i="1" dirty="0"/>
              <a:t>&lt;&lt;“\</a:t>
            </a:r>
            <a:r>
              <a:rPr lang="en-US" sz="6400" i="1" dirty="0" err="1"/>
              <a:t>nValue</a:t>
            </a:r>
            <a:r>
              <a:rPr lang="en-US" sz="6400" i="1" dirty="0"/>
              <a:t> after incrementing ”&lt;&lt;a;</a:t>
            </a:r>
          </a:p>
          <a:p>
            <a:pPr marL="0" indent="0">
              <a:buNone/>
            </a:pPr>
            <a:r>
              <a:rPr lang="en-US" sz="6400" i="1" dirty="0"/>
              <a:t>     decrement(a); //decrement a</a:t>
            </a:r>
          </a:p>
          <a:p>
            <a:pPr marL="0" indent="0">
              <a:buNone/>
            </a:pPr>
            <a:r>
              <a:rPr lang="en-US" sz="6400" i="1" dirty="0"/>
              <a:t>      //output the value after decrementing</a:t>
            </a:r>
          </a:p>
          <a:p>
            <a:pPr marL="0" indent="0">
              <a:buNone/>
            </a:pPr>
            <a:r>
              <a:rPr lang="en-US" sz="6400" i="1" dirty="0" err="1"/>
              <a:t>cout</a:t>
            </a:r>
            <a:r>
              <a:rPr lang="en-US" sz="6400" i="1" dirty="0"/>
              <a:t>&lt;&lt;“\</a:t>
            </a:r>
            <a:r>
              <a:rPr lang="en-US" sz="6400" i="1" dirty="0" err="1"/>
              <a:t>nValue</a:t>
            </a:r>
            <a:r>
              <a:rPr lang="en-US" sz="6400" i="1" dirty="0"/>
              <a:t> after decrementing”&lt;&lt;a;</a:t>
            </a:r>
          </a:p>
          <a:p>
            <a:pPr marL="0" indent="0">
              <a:buNone/>
            </a:pPr>
            <a:r>
              <a:rPr lang="en-US" sz="6400" i="1" dirty="0"/>
              <a:t>}</a:t>
            </a:r>
            <a:r>
              <a:rPr lang="en-US" i="1" dirty="0"/>
              <a:t>    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2430403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4321-D2A5-4836-A117-B50FD09C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9791-1D31-4187-A893-C6A82AC8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 </a:t>
            </a:r>
          </a:p>
          <a:p>
            <a:r>
              <a:rPr lang="en-US" dirty="0"/>
              <a:t>When pass by reference?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When many values need to be returned. Change in formal parameters leads to change in actual parameters.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When the actual parameter needs to be changed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/>
              <a:t>Passing addresses is saves more memory than copying large amount of data.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33670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776E5-6A00-4E5B-ACAD-8FAE16BF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3D93B-7B89-4F78-BA00-7607EBBB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Overloading means using something in many different ways. </a:t>
            </a:r>
          </a:p>
          <a:p>
            <a:r>
              <a:rPr lang="en-US" dirty="0"/>
              <a:t>There are two form of overloading, operator overloading and function overloading.</a:t>
            </a:r>
          </a:p>
          <a:p>
            <a:r>
              <a:rPr lang="en-US" dirty="0"/>
              <a:t>Example of operator overloading is * used for multiplying as well as for pointers</a:t>
            </a:r>
          </a:p>
          <a:p>
            <a:r>
              <a:rPr lang="en-US" dirty="0"/>
              <a:t>Function overloading allows use of the same function name in different ways but different function prototypes.</a:t>
            </a:r>
          </a:p>
          <a:p>
            <a:r>
              <a:rPr lang="en-US" dirty="0"/>
              <a:t>E.g. int sum(int. int), int sum(int, int, int), float sum(float, float).</a:t>
            </a:r>
          </a:p>
          <a:p>
            <a:r>
              <a:rPr lang="en-US" dirty="0"/>
              <a:t>The prototypes are different in the datatype or number of parameters. 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48911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3DEB-12AD-4A74-89A7-41AD89D1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function overloading: a program to overload the function sum()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408A-B989-471E-B1FE-4ACE573BCE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#include&lt;iostream&gt;</a:t>
            </a:r>
          </a:p>
          <a:p>
            <a:pPr marL="0" indent="0">
              <a:buNone/>
            </a:pPr>
            <a:r>
              <a:rPr lang="en-US" i="1" dirty="0"/>
              <a:t>using namespace std;</a:t>
            </a:r>
          </a:p>
          <a:p>
            <a:pPr marL="0" indent="0">
              <a:buNone/>
            </a:pPr>
            <a:r>
              <a:rPr lang="en-US" i="1" dirty="0"/>
              <a:t>//using function prototypes</a:t>
            </a:r>
          </a:p>
          <a:p>
            <a:pPr marL="0" indent="0">
              <a:buNone/>
            </a:pPr>
            <a:r>
              <a:rPr lang="en-US" i="1" dirty="0"/>
              <a:t>int sum(int, int);</a:t>
            </a:r>
          </a:p>
          <a:p>
            <a:pPr marL="0" indent="0">
              <a:buNone/>
            </a:pPr>
            <a:r>
              <a:rPr lang="en-US" i="1" dirty="0"/>
              <a:t>int sum(int, int, int);</a:t>
            </a:r>
          </a:p>
          <a:p>
            <a:pPr marL="0" indent="0">
              <a:buNone/>
            </a:pPr>
            <a:r>
              <a:rPr lang="en-US" i="1" dirty="0"/>
              <a:t>float sum(float, float);</a:t>
            </a:r>
          </a:p>
          <a:p>
            <a:pPr marL="0" indent="0">
              <a:buNone/>
            </a:pPr>
            <a:r>
              <a:rPr lang="en-US" i="1" dirty="0"/>
              <a:t>void main()</a:t>
            </a:r>
          </a:p>
          <a:p>
            <a:pPr marL="0" indent="0">
              <a:buNone/>
            </a:pPr>
            <a:r>
              <a:rPr lang="en-US" i="1" dirty="0"/>
              <a:t>{   </a:t>
            </a:r>
            <a:r>
              <a:rPr lang="en-US" i="1" dirty="0" err="1"/>
              <a:t>cout</a:t>
            </a:r>
            <a:r>
              <a:rPr lang="en-US" i="1" dirty="0"/>
              <a:t>&lt;&lt;sum(3, 5); //call first prototype</a:t>
            </a:r>
          </a:p>
          <a:p>
            <a:pPr marL="0" indent="0">
              <a:buNone/>
            </a:pPr>
            <a:r>
              <a:rPr lang="en-US" i="1" dirty="0"/>
              <a:t>    float m=5.5, n=2.5;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i="1" dirty="0" err="1"/>
              <a:t>cout</a:t>
            </a:r>
            <a:r>
              <a:rPr lang="en-US" i="1" dirty="0"/>
              <a:t>&lt;&lt;sum(</a:t>
            </a:r>
            <a:r>
              <a:rPr lang="en-US" i="1" dirty="0" err="1"/>
              <a:t>m,n</a:t>
            </a:r>
            <a:r>
              <a:rPr lang="en-US" i="1" dirty="0"/>
              <a:t>); call third prototype</a:t>
            </a:r>
          </a:p>
          <a:p>
            <a:pPr marL="0" indent="0">
              <a:buNone/>
            </a:pPr>
            <a:r>
              <a:rPr lang="en-US" i="1" dirty="0"/>
              <a:t>     </a:t>
            </a:r>
            <a:r>
              <a:rPr lang="en-US" i="1" dirty="0" err="1"/>
              <a:t>cout</a:t>
            </a:r>
            <a:r>
              <a:rPr lang="en-US" i="1" dirty="0"/>
              <a:t>&lt;&lt;sum(50, 70, 20);//calls second prototype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22CC3-DE2B-4961-B3B8-3199FEECEA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//function to sum two integers</a:t>
            </a:r>
          </a:p>
          <a:p>
            <a:pPr marL="0" indent="0">
              <a:buNone/>
            </a:pPr>
            <a:r>
              <a:rPr lang="en-US" i="1" dirty="0"/>
              <a:t>Int sum(int a, int b)</a:t>
            </a:r>
          </a:p>
          <a:p>
            <a:pPr marL="0" indent="0">
              <a:buNone/>
            </a:pPr>
            <a:r>
              <a:rPr lang="en-US" i="1" dirty="0"/>
              <a:t>{ return(</a:t>
            </a:r>
            <a:r>
              <a:rPr lang="en-US" i="1" dirty="0" err="1"/>
              <a:t>a+b</a:t>
            </a:r>
            <a:r>
              <a:rPr lang="en-US" i="1" dirty="0"/>
              <a:t>);}</a:t>
            </a:r>
          </a:p>
          <a:p>
            <a:pPr marL="0" indent="0">
              <a:buNone/>
            </a:pPr>
            <a:r>
              <a:rPr lang="en-US" i="1" dirty="0"/>
              <a:t>//function to sum three integers</a:t>
            </a:r>
          </a:p>
          <a:p>
            <a:pPr marL="0" indent="0">
              <a:buNone/>
            </a:pPr>
            <a:r>
              <a:rPr lang="en-US" i="1" dirty="0"/>
              <a:t>Int sum(int a, int b, int c)</a:t>
            </a:r>
          </a:p>
          <a:p>
            <a:pPr marL="0" indent="0">
              <a:buNone/>
            </a:pPr>
            <a:r>
              <a:rPr lang="en-US" i="1" dirty="0"/>
              <a:t>{ return(</a:t>
            </a:r>
            <a:r>
              <a:rPr lang="en-US" i="1" dirty="0" err="1"/>
              <a:t>a+b+c</a:t>
            </a:r>
            <a:r>
              <a:rPr lang="en-US" i="1" dirty="0"/>
              <a:t>);}</a:t>
            </a:r>
          </a:p>
          <a:p>
            <a:pPr marL="0" indent="0">
              <a:buNone/>
            </a:pPr>
            <a:r>
              <a:rPr lang="en-US" i="1" dirty="0"/>
              <a:t>//function to sum two float numbers</a:t>
            </a:r>
          </a:p>
          <a:p>
            <a:pPr marL="0" indent="0">
              <a:buNone/>
            </a:pPr>
            <a:r>
              <a:rPr lang="en-US" i="1" dirty="0"/>
              <a:t>float sum(float a, float b)</a:t>
            </a:r>
          </a:p>
          <a:p>
            <a:pPr marL="0" indent="0">
              <a:buNone/>
            </a:pPr>
            <a:r>
              <a:rPr lang="en-US" i="1" dirty="0"/>
              <a:t>{return(</a:t>
            </a:r>
            <a:r>
              <a:rPr lang="en-US" i="1" dirty="0" err="1"/>
              <a:t>a+b</a:t>
            </a:r>
            <a:r>
              <a:rPr lang="en-US" i="1" dirty="0"/>
              <a:t>)}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51872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72BB-E803-46AC-A0BF-F8C01CF5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default values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A91B-E200-4516-B589-40D039950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function such that it is optional to pass some values.</a:t>
            </a:r>
          </a:p>
          <a:p>
            <a:r>
              <a:rPr lang="en-US" dirty="0"/>
              <a:t>It is done by equating the formal parameters to be optional equated to zero.</a:t>
            </a:r>
          </a:p>
          <a:p>
            <a:r>
              <a:rPr lang="en-US" dirty="0"/>
              <a:t>They need to be the trailing ones e.g.</a:t>
            </a:r>
          </a:p>
          <a:p>
            <a:r>
              <a:rPr lang="en-US" i="1" dirty="0"/>
              <a:t>int sum(int a, int b, int =0, int d=0, int e=0, int f=0)</a:t>
            </a:r>
          </a:p>
          <a:p>
            <a:r>
              <a:rPr lang="en-US" i="1" dirty="0"/>
              <a:t>{ return (</a:t>
            </a:r>
            <a:r>
              <a:rPr lang="en-US" i="1" dirty="0" err="1"/>
              <a:t>a+b+c+d+e+f</a:t>
            </a:r>
            <a:r>
              <a:rPr lang="en-US" i="1" dirty="0"/>
              <a:t>);}</a:t>
            </a:r>
          </a:p>
          <a:p>
            <a:r>
              <a:rPr lang="en-US" i="1" dirty="0"/>
              <a:t>When calling this function you can have only two mandatory parameters. The rest are optional.</a:t>
            </a:r>
          </a:p>
          <a:p>
            <a:r>
              <a:rPr lang="en-US" i="1" dirty="0"/>
              <a:t>We can two to 6 parameters.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372788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213B-89AB-4194-AFAA-217A51BCB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use of default values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90CB5-92A5-40FF-97D2-3B4009EA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#include&lt;iostream&gt;</a:t>
            </a:r>
          </a:p>
          <a:p>
            <a:pPr marL="0" indent="0">
              <a:buNone/>
            </a:pPr>
            <a:r>
              <a:rPr lang="en-US" i="1" dirty="0"/>
              <a:t>using namespace std;</a:t>
            </a:r>
          </a:p>
          <a:p>
            <a:pPr marL="0" indent="0">
              <a:buNone/>
            </a:pPr>
            <a:r>
              <a:rPr lang="en-US" i="1" dirty="0"/>
              <a:t>//The function sum</a:t>
            </a:r>
          </a:p>
          <a:p>
            <a:pPr marL="0" indent="0">
              <a:buNone/>
            </a:pPr>
            <a:r>
              <a:rPr lang="en-US" i="1" dirty="0"/>
              <a:t>int sum(int a, int b, int c+0, int d=0, int e=0, int f=0)</a:t>
            </a:r>
          </a:p>
          <a:p>
            <a:pPr marL="0" indent="0">
              <a:buNone/>
            </a:pPr>
            <a:r>
              <a:rPr lang="en-US" i="1" dirty="0"/>
              <a:t>{return(</a:t>
            </a:r>
            <a:r>
              <a:rPr lang="en-US" i="1" dirty="0" err="1"/>
              <a:t>a+b+c+c+d+e</a:t>
            </a:r>
            <a:r>
              <a:rPr lang="en-US" i="1" dirty="0"/>
              <a:t>);}</a:t>
            </a:r>
          </a:p>
          <a:p>
            <a:pPr marL="0" indent="0">
              <a:buNone/>
            </a:pPr>
            <a:r>
              <a:rPr lang="en-US" i="1" dirty="0"/>
              <a:t>void main()</a:t>
            </a:r>
          </a:p>
          <a:p>
            <a:pPr marL="0" indent="0">
              <a:buNone/>
            </a:pPr>
            <a:r>
              <a:rPr lang="en-US" i="1" dirty="0"/>
              <a:t>{  </a:t>
            </a:r>
            <a:r>
              <a:rPr lang="en-US" i="1" dirty="0" err="1"/>
              <a:t>cout</a:t>
            </a:r>
            <a:r>
              <a:rPr lang="en-US" i="1" dirty="0"/>
              <a:t>&lt;&lt;sum(2, 3); //output 5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err="1"/>
              <a:t>cout</a:t>
            </a:r>
            <a:r>
              <a:rPr lang="en-US" i="1" dirty="0"/>
              <a:t>&lt;&lt;sum(2, 3, 5); //outputs 10</a:t>
            </a:r>
          </a:p>
          <a:p>
            <a:pPr marL="0" indent="0">
              <a:buNone/>
            </a:pPr>
            <a:r>
              <a:rPr lang="en-US" i="1" dirty="0"/>
              <a:t>   </a:t>
            </a:r>
            <a:r>
              <a:rPr lang="en-US" i="1" dirty="0" err="1"/>
              <a:t>cout</a:t>
            </a:r>
            <a:r>
              <a:rPr lang="en-US" i="1" dirty="0"/>
              <a:t>&lt;&lt;sum(1, 2, 3, 4, 5, 6); //outputs 21</a:t>
            </a:r>
          </a:p>
          <a:p>
            <a:pPr marL="0" indent="0">
              <a:buNone/>
            </a:pPr>
            <a:r>
              <a:rPr lang="en-US" i="1" dirty="0"/>
              <a:t>}</a:t>
            </a:r>
            <a:endParaRPr lang="en-KE" i="1" dirty="0"/>
          </a:p>
        </p:txBody>
      </p:sp>
    </p:spTree>
    <p:extLst>
      <p:ext uri="{BB962C8B-B14F-4D97-AF65-F5344CB8AC3E}">
        <p14:creationId xmlns:p14="http://schemas.microsoft.com/office/powerpoint/2010/main" val="224884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AB042-A121-4771-9997-DFACD974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br>
              <a:rPr lang="en-US" dirty="0"/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6D6C-06AC-49C8-B598-517CF1958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romanUcPeriod"/>
            </a:pPr>
            <a:r>
              <a:rPr lang="en-US" dirty="0"/>
              <a:t>Write a program to input marks obtained by each student in three subjects (</a:t>
            </a:r>
            <a:r>
              <a:rPr lang="en-US" dirty="0" err="1"/>
              <a:t>Maths</a:t>
            </a:r>
            <a:r>
              <a:rPr lang="en-US" dirty="0"/>
              <a:t>, English and computing)and then compute the grade of each using functions.</a:t>
            </a:r>
          </a:p>
          <a:p>
            <a:pPr>
              <a:buFont typeface="+mj-lt"/>
              <a:buAutoNum type="romanUcPeriod"/>
            </a:pPr>
            <a:r>
              <a:rPr lang="en-US" dirty="0"/>
              <a:t>Define a function named equal() that receives two integers and returns either True(if the numbers are equal) or false otherwise.</a:t>
            </a:r>
          </a:p>
          <a:p>
            <a:pPr>
              <a:buFont typeface="+mj-lt"/>
              <a:buAutoNum type="romanUcPeriod"/>
            </a:pPr>
            <a:r>
              <a:rPr lang="en-US" dirty="0"/>
              <a:t>A program to get the sum of two integers by using passing by reference</a:t>
            </a:r>
          </a:p>
          <a:p>
            <a:pPr>
              <a:buFont typeface="+mj-lt"/>
              <a:buAutoNum type="romanUcPeriod"/>
            </a:pPr>
            <a:endParaRPr lang="en-US" dirty="0"/>
          </a:p>
          <a:p>
            <a:endParaRPr lang="en-US" dirty="0"/>
          </a:p>
          <a:p>
            <a:pPr marL="400050" indent="-400050">
              <a:buFont typeface="+mj-lt"/>
              <a:buAutoNum type="romanU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811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END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9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Usefulness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Functions organize large code by;</a:t>
            </a:r>
          </a:p>
          <a:p>
            <a:pPr>
              <a:buFont typeface="+mj-lt"/>
              <a:buAutoNum type="arabicPeriod"/>
            </a:pPr>
            <a:r>
              <a:rPr lang="en-GB" dirty="0"/>
              <a:t>Each code does a specific task</a:t>
            </a:r>
          </a:p>
          <a:p>
            <a:pPr>
              <a:buFont typeface="+mj-lt"/>
              <a:buAutoNum type="arabicPeriod"/>
            </a:pPr>
            <a:r>
              <a:rPr lang="en-GB" dirty="0"/>
              <a:t>Easy to write, read and modify.</a:t>
            </a:r>
          </a:p>
          <a:p>
            <a:pPr>
              <a:buFont typeface="+mj-lt"/>
              <a:buAutoNum type="arabicPeriod"/>
            </a:pPr>
            <a:r>
              <a:rPr lang="en-GB" dirty="0"/>
              <a:t>Supporting code reuse for repeat tasks by use of function calls</a:t>
            </a:r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7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Sample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49659"/>
            <a:ext cx="4313864" cy="49511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/>
              <a:t>#include&lt;</a:t>
            </a:r>
            <a:r>
              <a:rPr lang="en-GB" i="1" dirty="0" err="1"/>
              <a:t>iostream</a:t>
            </a:r>
            <a:r>
              <a:rPr lang="en-GB" i="1" dirty="0"/>
              <a:t>&gt;</a:t>
            </a:r>
          </a:p>
          <a:p>
            <a:pPr marL="0" indent="0">
              <a:buNone/>
            </a:pPr>
            <a:r>
              <a:rPr lang="en-GB" i="1" dirty="0"/>
              <a:t>using namespace </a:t>
            </a:r>
            <a:r>
              <a:rPr lang="en-GB" i="1" dirty="0" err="1"/>
              <a:t>std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//first function</a:t>
            </a:r>
          </a:p>
          <a:p>
            <a:pPr marL="0" indent="0">
              <a:buNone/>
            </a:pPr>
            <a:r>
              <a:rPr lang="en-GB" i="1" dirty="0"/>
              <a:t>void </a:t>
            </a:r>
            <a:r>
              <a:rPr lang="en-GB" i="1" dirty="0" err="1"/>
              <a:t>outputA</a:t>
            </a:r>
            <a:r>
              <a:rPr lang="en-GB" i="1" dirty="0"/>
              <a:t>()</a:t>
            </a:r>
          </a:p>
          <a:p>
            <a:pPr marL="0" indent="0">
              <a:buNone/>
            </a:pPr>
            <a:r>
              <a:rPr lang="en-GB" i="1" dirty="0"/>
              <a:t>{</a:t>
            </a:r>
          </a:p>
          <a:p>
            <a:pPr marL="0" indent="0">
              <a:buNone/>
            </a:pPr>
            <a:r>
              <a:rPr lang="en-GB" i="1" dirty="0"/>
              <a:t> </a:t>
            </a:r>
            <a:r>
              <a:rPr lang="en-GB" i="1" dirty="0" err="1"/>
              <a:t>cout</a:t>
            </a:r>
            <a:r>
              <a:rPr lang="en-GB" i="1" dirty="0"/>
              <a:t>&lt;&lt;“\n The first output”;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//second function</a:t>
            </a:r>
          </a:p>
          <a:p>
            <a:pPr marL="0" indent="0">
              <a:buNone/>
            </a:pPr>
            <a:r>
              <a:rPr lang="en-GB" i="1" dirty="0"/>
              <a:t>void </a:t>
            </a:r>
            <a:r>
              <a:rPr lang="en-GB" i="1" dirty="0" err="1"/>
              <a:t>outputB</a:t>
            </a:r>
            <a:r>
              <a:rPr lang="en-GB" i="1" dirty="0"/>
              <a:t>()</a:t>
            </a:r>
          </a:p>
          <a:p>
            <a:pPr marL="0" indent="0">
              <a:buNone/>
            </a:pPr>
            <a:r>
              <a:rPr lang="en-GB" i="1" dirty="0"/>
              <a:t>{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1572322"/>
            <a:ext cx="4313864" cy="4331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i="1" dirty="0" err="1"/>
              <a:t>cout</a:t>
            </a:r>
            <a:r>
              <a:rPr lang="en-GB" i="1" dirty="0"/>
              <a:t>&lt;&lt;“\n The second output”;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</a:t>
            </a:r>
            <a:r>
              <a:rPr lang="en-GB" i="1" dirty="0" err="1"/>
              <a:t>outputC</a:t>
            </a:r>
            <a:r>
              <a:rPr lang="en-GB" i="1" dirty="0"/>
              <a:t>()</a:t>
            </a:r>
          </a:p>
          <a:p>
            <a:pPr marL="0" indent="0">
              <a:buNone/>
            </a:pPr>
            <a:r>
              <a:rPr lang="en-GB" i="1" dirty="0"/>
              <a:t>{</a:t>
            </a:r>
          </a:p>
          <a:p>
            <a:pPr marL="0" indent="0">
              <a:buNone/>
            </a:pPr>
            <a:r>
              <a:rPr lang="en-GB" i="1" dirty="0" err="1"/>
              <a:t>cout</a:t>
            </a:r>
            <a:r>
              <a:rPr lang="en-GB" i="1" dirty="0"/>
              <a:t>&lt;&lt;“\n The third output”;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</a:t>
            </a:r>
          </a:p>
          <a:p>
            <a:pPr marL="0" indent="0">
              <a:buNone/>
            </a:pPr>
            <a:r>
              <a:rPr lang="en-GB" i="1" dirty="0"/>
              <a:t>{</a:t>
            </a:r>
            <a:r>
              <a:rPr lang="en-GB" i="1" dirty="0" err="1"/>
              <a:t>outputA</a:t>
            </a:r>
            <a:r>
              <a:rPr lang="en-GB" i="1" dirty="0"/>
              <a:t>();</a:t>
            </a:r>
          </a:p>
          <a:p>
            <a:pPr marL="0" indent="0">
              <a:buNone/>
            </a:pPr>
            <a:r>
              <a:rPr lang="en-GB" i="1" dirty="0" err="1"/>
              <a:t>outputB</a:t>
            </a:r>
            <a:r>
              <a:rPr lang="en-GB" i="1" dirty="0"/>
              <a:t>();</a:t>
            </a:r>
          </a:p>
          <a:p>
            <a:pPr marL="0" indent="0">
              <a:buNone/>
            </a:pPr>
            <a:r>
              <a:rPr lang="en-GB" i="1" dirty="0" err="1"/>
              <a:t>outputC</a:t>
            </a:r>
            <a:r>
              <a:rPr lang="en-GB" i="1" dirty="0"/>
              <a:t>();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53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Inbuilt versus 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These are functions that are already written and exist in libraries code</a:t>
            </a:r>
          </a:p>
          <a:p>
            <a:r>
              <a:rPr lang="en-GB" dirty="0"/>
              <a:t>To use them you must include the appropriate header file</a:t>
            </a:r>
          </a:p>
          <a:p>
            <a:r>
              <a:rPr lang="en-GB" dirty="0"/>
              <a:t>E.g. #include&lt;</a:t>
            </a:r>
            <a:r>
              <a:rPr lang="en-GB" dirty="0" err="1"/>
              <a:t>math.h</a:t>
            </a:r>
            <a:r>
              <a:rPr lang="en-GB" dirty="0"/>
              <a:t>&gt;  that contains functions like pow() for computing the power of a number, </a:t>
            </a:r>
            <a:r>
              <a:rPr lang="en-GB" dirty="0" err="1"/>
              <a:t>sqrt</a:t>
            </a:r>
            <a:r>
              <a:rPr lang="en-GB" dirty="0"/>
              <a:t>() for calculating the square root of a number.</a:t>
            </a:r>
          </a:p>
          <a:p>
            <a:r>
              <a:rPr lang="en-GB" dirty="0"/>
              <a:t>To use the function you </a:t>
            </a:r>
            <a:r>
              <a:rPr lang="en-GB" b="1" dirty="0"/>
              <a:t>call</a:t>
            </a:r>
            <a:r>
              <a:rPr lang="en-GB" dirty="0"/>
              <a:t> it and </a:t>
            </a:r>
            <a:r>
              <a:rPr lang="en-GB" b="1" dirty="0"/>
              <a:t>pass</a:t>
            </a:r>
            <a:r>
              <a:rPr lang="en-GB" dirty="0"/>
              <a:t> to it the appropriate </a:t>
            </a:r>
            <a:r>
              <a:rPr lang="en-GB" b="1" dirty="0"/>
              <a:t>values.</a:t>
            </a:r>
          </a:p>
          <a:p>
            <a:r>
              <a:rPr lang="en-GB" dirty="0"/>
              <a:t>The </a:t>
            </a:r>
            <a:r>
              <a:rPr lang="en-GB" b="1" dirty="0"/>
              <a:t>function call </a:t>
            </a:r>
            <a:r>
              <a:rPr lang="en-GB" dirty="0"/>
              <a:t>for square root of 40 and store the answer in x is</a:t>
            </a:r>
          </a:p>
          <a:p>
            <a:r>
              <a:rPr lang="en-GB" b="1" dirty="0"/>
              <a:t>x=</a:t>
            </a:r>
            <a:r>
              <a:rPr lang="en-GB" b="1" dirty="0" err="1"/>
              <a:t>sqrt</a:t>
            </a:r>
            <a:r>
              <a:rPr lang="en-GB" b="1" dirty="0"/>
              <a:t>(40);</a:t>
            </a:r>
          </a:p>
          <a:p>
            <a:r>
              <a:rPr lang="en-GB" dirty="0"/>
              <a:t>The function call, calls the function and passes 40 to it as its parameter.</a:t>
            </a:r>
          </a:p>
          <a:p>
            <a:r>
              <a:rPr lang="en-GB" dirty="0"/>
              <a:t>Calling a function is also known as </a:t>
            </a:r>
            <a:r>
              <a:rPr lang="en-GB" b="1" dirty="0"/>
              <a:t>invoking it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77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are programs written by the programmer deciding on the name and the task.</a:t>
            </a:r>
          </a:p>
          <a:p>
            <a:r>
              <a:rPr lang="en-GB" b="1" dirty="0"/>
              <a:t>Non-void</a:t>
            </a:r>
            <a:r>
              <a:rPr lang="en-GB" dirty="0"/>
              <a:t> functions are function that return a value to the function call e.g. the function </a:t>
            </a:r>
            <a:r>
              <a:rPr lang="en-GB" dirty="0" err="1"/>
              <a:t>sqrt</a:t>
            </a:r>
            <a:r>
              <a:rPr lang="en-GB" dirty="0"/>
              <a:t>();</a:t>
            </a:r>
          </a:p>
          <a:p>
            <a:r>
              <a:rPr lang="en-GB" b="1" dirty="0"/>
              <a:t>Void functions </a:t>
            </a:r>
            <a:r>
              <a:rPr lang="en-GB" dirty="0"/>
              <a:t>are function that do not return a value. Their definition start with the keyword </a:t>
            </a:r>
            <a:r>
              <a:rPr lang="en-GB" b="1" dirty="0"/>
              <a:t>void. </a:t>
            </a:r>
            <a:r>
              <a:rPr lang="en-GB" dirty="0"/>
              <a:t>E.g. </a:t>
            </a:r>
            <a:r>
              <a:rPr lang="en-GB" b="1" i="1" dirty="0" err="1"/>
              <a:t>outputA</a:t>
            </a:r>
            <a:r>
              <a:rPr lang="en-GB" b="1" i="1" dirty="0"/>
              <a:t>(), </a:t>
            </a:r>
            <a:r>
              <a:rPr lang="en-GB" b="1" i="1" dirty="0" err="1"/>
              <a:t>outputB</a:t>
            </a:r>
            <a:r>
              <a:rPr lang="en-GB" b="1" i="1" dirty="0"/>
              <a:t>() </a:t>
            </a:r>
            <a:r>
              <a:rPr lang="en-GB" dirty="0" err="1"/>
              <a:t>etc</a:t>
            </a:r>
            <a:endParaRPr lang="en-GB" dirty="0"/>
          </a:p>
          <a:p>
            <a:r>
              <a:rPr lang="en-GB" dirty="0"/>
              <a:t>For the non-void function call we assign a value </a:t>
            </a:r>
            <a:r>
              <a:rPr lang="en-GB" dirty="0" err="1"/>
              <a:t>sqrt</a:t>
            </a:r>
            <a:r>
              <a:rPr lang="en-GB" dirty="0"/>
              <a:t>(40), while for void function we do not output().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8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Inbuilt function </a:t>
            </a:r>
            <a:r>
              <a:rPr lang="en-GB" dirty="0" err="1"/>
              <a:t>sqrt</a:t>
            </a:r>
            <a:r>
              <a:rPr lang="en-GB" dirty="0"/>
              <a:t>() and pow()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424489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GB" i="1" dirty="0"/>
              <a:t>#include&lt;</a:t>
            </a:r>
            <a:r>
              <a:rPr lang="en-GB" i="1" dirty="0" err="1"/>
              <a:t>iostream</a:t>
            </a:r>
            <a:r>
              <a:rPr lang="en-GB" i="1" dirty="0"/>
              <a:t>&gt;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i="1" dirty="0"/>
              <a:t>using namespace </a:t>
            </a:r>
            <a:r>
              <a:rPr lang="en-GB" i="1" dirty="0" err="1"/>
              <a:t>std</a:t>
            </a:r>
            <a:r>
              <a:rPr lang="en-GB" i="1" dirty="0"/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i="1" dirty="0"/>
              <a:t>#include&lt;</a:t>
            </a:r>
            <a:r>
              <a:rPr lang="en-GB" i="1" dirty="0" err="1"/>
              <a:t>math.h</a:t>
            </a:r>
            <a:r>
              <a:rPr lang="en-GB" i="1" dirty="0"/>
              <a:t>&gt;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i="1" dirty="0"/>
              <a:t>long double number, </a:t>
            </a:r>
            <a:r>
              <a:rPr lang="en-GB" i="1" dirty="0" err="1"/>
              <a:t>square_root</a:t>
            </a:r>
            <a:r>
              <a:rPr lang="en-GB" i="1" dirty="0"/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i="1" dirty="0" err="1"/>
              <a:t>cout</a:t>
            </a:r>
            <a:r>
              <a:rPr lang="en-GB" i="1" dirty="0"/>
              <a:t>&lt;&lt;“\</a:t>
            </a:r>
            <a:r>
              <a:rPr lang="en-GB" i="1" dirty="0" err="1"/>
              <a:t>nInput</a:t>
            </a:r>
            <a:r>
              <a:rPr lang="en-GB" i="1" dirty="0"/>
              <a:t> a number”; </a:t>
            </a:r>
            <a:r>
              <a:rPr lang="en-GB" i="1" dirty="0" err="1"/>
              <a:t>cin</a:t>
            </a:r>
            <a:r>
              <a:rPr lang="en-GB" i="1" dirty="0"/>
              <a:t>&gt;&gt;number;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i="1" dirty="0" err="1"/>
              <a:t>square_root</a:t>
            </a:r>
            <a:r>
              <a:rPr lang="en-GB" i="1" dirty="0"/>
              <a:t>=</a:t>
            </a:r>
            <a:r>
              <a:rPr lang="en-GB" i="1" dirty="0" err="1"/>
              <a:t>sqrt</a:t>
            </a:r>
            <a:r>
              <a:rPr lang="en-GB" i="1" dirty="0"/>
              <a:t>(number);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i="1" dirty="0" err="1"/>
              <a:t>cout</a:t>
            </a:r>
            <a:r>
              <a:rPr lang="en-GB" i="1" dirty="0"/>
              <a:t>&lt;&lt;“\n The square root of”&lt;&lt;number&lt;&lt;“is “&lt;&lt;</a:t>
            </a:r>
            <a:r>
              <a:rPr lang="en-GB" i="1" dirty="0" err="1"/>
              <a:t>square_root</a:t>
            </a:r>
            <a:r>
              <a:rPr lang="en-GB" i="1" dirty="0"/>
              <a:t>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GB" i="1" dirty="0"/>
              <a:t>}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450875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i="1" dirty="0"/>
              <a:t>#include&lt;</a:t>
            </a:r>
            <a:r>
              <a:rPr lang="en-GB" i="1" dirty="0" err="1"/>
              <a:t>iostream</a:t>
            </a:r>
            <a:r>
              <a:rPr lang="en-GB" i="1" dirty="0"/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1" dirty="0"/>
              <a:t>using namespace </a:t>
            </a:r>
            <a:r>
              <a:rPr lang="en-GB" i="1" dirty="0" err="1"/>
              <a:t>std</a:t>
            </a:r>
            <a:r>
              <a:rPr lang="en-GB" i="1" dirty="0"/>
              <a:t>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1" dirty="0"/>
              <a:t>#include&lt;</a:t>
            </a:r>
            <a:r>
              <a:rPr lang="en-GB" i="1" dirty="0" err="1"/>
              <a:t>math.h</a:t>
            </a:r>
            <a:r>
              <a:rPr lang="en-GB" i="1" dirty="0"/>
              <a:t>&gt;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1" dirty="0"/>
              <a:t>void main()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1" dirty="0"/>
              <a:t>{ long double base, power, result;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1" dirty="0" err="1"/>
              <a:t>cout</a:t>
            </a:r>
            <a:r>
              <a:rPr lang="en-GB" i="1" dirty="0"/>
              <a:t>&lt;&lt;“\</a:t>
            </a:r>
            <a:r>
              <a:rPr lang="en-GB" i="1" dirty="0" err="1"/>
              <a:t>nInput</a:t>
            </a:r>
            <a:r>
              <a:rPr lang="en-GB" i="1" dirty="0"/>
              <a:t> the base”; </a:t>
            </a:r>
            <a:r>
              <a:rPr lang="en-GB" i="1" dirty="0" err="1"/>
              <a:t>cin</a:t>
            </a:r>
            <a:r>
              <a:rPr lang="en-GB" i="1" dirty="0"/>
              <a:t>&gt;&gt;base;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1" dirty="0" err="1"/>
              <a:t>cout</a:t>
            </a:r>
            <a:r>
              <a:rPr lang="en-GB" i="1" dirty="0"/>
              <a:t>&lt;&lt;“\</a:t>
            </a:r>
            <a:r>
              <a:rPr lang="en-GB" i="1" dirty="0" err="1"/>
              <a:t>nInput</a:t>
            </a:r>
            <a:r>
              <a:rPr lang="en-GB" i="1" dirty="0"/>
              <a:t> the power”; </a:t>
            </a:r>
            <a:r>
              <a:rPr lang="en-GB" i="1" dirty="0" err="1"/>
              <a:t>cin</a:t>
            </a:r>
            <a:r>
              <a:rPr lang="en-GB" i="1" dirty="0"/>
              <a:t>&gt;&gt;power;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1" dirty="0"/>
              <a:t>result=pow(base, power);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1" dirty="0" err="1"/>
              <a:t>cout</a:t>
            </a:r>
            <a:r>
              <a:rPr lang="en-GB" i="1" dirty="0"/>
              <a:t>&lt;&lt;“\n”&lt;&lt;</a:t>
            </a:r>
            <a:r>
              <a:rPr lang="en-GB" i="1" dirty="0" err="1"/>
              <a:t>base”raised</a:t>
            </a:r>
            <a:r>
              <a:rPr lang="en-GB" i="1" dirty="0"/>
              <a:t> to power”&lt;&lt;“is”&lt;&lt;result;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i="1" dirty="0"/>
              <a:t>}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806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defining void and non-void functions, how to call them and pass parameters.</a:t>
            </a:r>
          </a:p>
          <a:p>
            <a:r>
              <a:rPr lang="en-GB" dirty="0"/>
              <a:t>Defining a non-void function</a:t>
            </a:r>
          </a:p>
          <a:p>
            <a:r>
              <a:rPr lang="en-GB" dirty="0"/>
              <a:t>Syntax:</a:t>
            </a:r>
          </a:p>
          <a:p>
            <a:pPr marL="0" indent="0">
              <a:buNone/>
            </a:pPr>
            <a:r>
              <a:rPr lang="en-GB" i="1" dirty="0"/>
              <a:t>return datatype identifier(received parameters)</a:t>
            </a:r>
          </a:p>
          <a:p>
            <a:pPr marL="0" indent="0">
              <a:buNone/>
            </a:pPr>
            <a:r>
              <a:rPr lang="en-GB" i="1" dirty="0"/>
              <a:t>{</a:t>
            </a:r>
          </a:p>
          <a:p>
            <a:pPr marL="0" indent="0">
              <a:buNone/>
            </a:pPr>
            <a:r>
              <a:rPr lang="en-GB" i="1" dirty="0"/>
              <a:t>statements;</a:t>
            </a:r>
          </a:p>
          <a:p>
            <a:pPr marL="0" indent="0">
              <a:buNone/>
            </a:pPr>
            <a:r>
              <a:rPr lang="en-GB" i="1" dirty="0"/>
              <a:t>      )</a:t>
            </a:r>
          </a:p>
        </p:txBody>
      </p:sp>
    </p:spTree>
    <p:extLst>
      <p:ext uri="{BB962C8B-B14F-4D97-AF65-F5344CB8AC3E}">
        <p14:creationId xmlns:p14="http://schemas.microsoft.com/office/powerpoint/2010/main" val="13576196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5636</TotalTime>
  <Words>2951</Words>
  <Application>Microsoft Office PowerPoint</Application>
  <PresentationFormat>Widescreen</PresentationFormat>
  <Paragraphs>388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Century Gothic</vt:lpstr>
      <vt:lpstr>Wingdings</vt:lpstr>
      <vt:lpstr>Wingdings 3</vt:lpstr>
      <vt:lpstr>Wisp</vt:lpstr>
      <vt:lpstr>FUNCTIONS</vt:lpstr>
      <vt:lpstr>Learning outcomes</vt:lpstr>
      <vt:lpstr>Introduction </vt:lpstr>
      <vt:lpstr>Usefulness of functions</vt:lpstr>
      <vt:lpstr>Sample functions</vt:lpstr>
      <vt:lpstr>Inbuilt versus user defined functions</vt:lpstr>
      <vt:lpstr>User defined functions</vt:lpstr>
      <vt:lpstr>Inbuilt function sqrt() and pow()</vt:lpstr>
      <vt:lpstr>Function implementation</vt:lpstr>
      <vt:lpstr>Example </vt:lpstr>
      <vt:lpstr>Examples </vt:lpstr>
      <vt:lpstr>Exercise </vt:lpstr>
      <vt:lpstr>Definition of a void function</vt:lpstr>
      <vt:lpstr>Calling a non void function</vt:lpstr>
      <vt:lpstr>Calling a non void function…</vt:lpstr>
      <vt:lpstr>Notes </vt:lpstr>
      <vt:lpstr>Example : </vt:lpstr>
      <vt:lpstr>Calling a void function</vt:lpstr>
      <vt:lpstr>Why use void in a function</vt:lpstr>
      <vt:lpstr>A program to sum two integers</vt:lpstr>
      <vt:lpstr>Exercise </vt:lpstr>
      <vt:lpstr>Function calling another function</vt:lpstr>
      <vt:lpstr>Example </vt:lpstr>
      <vt:lpstr>Function prototype</vt:lpstr>
      <vt:lpstr>Example: Program for computing factorial using function prototypes</vt:lpstr>
      <vt:lpstr>Exercise:</vt:lpstr>
      <vt:lpstr>Locality of variables</vt:lpstr>
      <vt:lpstr>Example of application of a scope resolution operator</vt:lpstr>
      <vt:lpstr>Passing by reference</vt:lpstr>
      <vt:lpstr>Example of passing by reference </vt:lpstr>
      <vt:lpstr>Example </vt:lpstr>
      <vt:lpstr>Function overloading</vt:lpstr>
      <vt:lpstr>Example of function overloading: a program to overload the function sum()</vt:lpstr>
      <vt:lpstr>Using default values</vt:lpstr>
      <vt:lpstr>Example of use of default values</vt:lpstr>
      <vt:lpstr>Exercises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 a C++ Program Structure</dc:title>
  <dc:creator>USER</dc:creator>
  <cp:lastModifiedBy>Patrick</cp:lastModifiedBy>
  <cp:revision>190</cp:revision>
  <dcterms:created xsi:type="dcterms:W3CDTF">2022-02-09T17:58:28Z</dcterms:created>
  <dcterms:modified xsi:type="dcterms:W3CDTF">2022-03-20T19:06:30Z</dcterms:modified>
</cp:coreProperties>
</file>