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93" r:id="rId2"/>
    <p:sldId id="256" r:id="rId3"/>
    <p:sldId id="257" r:id="rId4"/>
    <p:sldId id="258" r:id="rId5"/>
    <p:sldId id="277" r:id="rId6"/>
    <p:sldId id="302" r:id="rId7"/>
    <p:sldId id="278" r:id="rId8"/>
    <p:sldId id="271" r:id="rId9"/>
    <p:sldId id="279" r:id="rId10"/>
    <p:sldId id="280" r:id="rId11"/>
    <p:sldId id="281" r:id="rId12"/>
    <p:sldId id="303" r:id="rId13"/>
    <p:sldId id="304" r:id="rId14"/>
    <p:sldId id="282" r:id="rId15"/>
    <p:sldId id="283" r:id="rId16"/>
    <p:sldId id="284" r:id="rId17"/>
    <p:sldId id="286" r:id="rId18"/>
    <p:sldId id="285" r:id="rId19"/>
    <p:sldId id="287" r:id="rId20"/>
    <p:sldId id="288" r:id="rId21"/>
    <p:sldId id="290" r:id="rId22"/>
    <p:sldId id="305" r:id="rId23"/>
    <p:sldId id="289" r:id="rId24"/>
    <p:sldId id="260" r:id="rId25"/>
    <p:sldId id="306" r:id="rId26"/>
    <p:sldId id="261" r:id="rId27"/>
    <p:sldId id="262" r:id="rId28"/>
    <p:sldId id="292" r:id="rId29"/>
    <p:sldId id="274" r:id="rId30"/>
    <p:sldId id="297" r:id="rId31"/>
    <p:sldId id="298" r:id="rId32"/>
    <p:sldId id="300" r:id="rId33"/>
    <p:sldId id="299" r:id="rId34"/>
    <p:sldId id="301" r:id="rId35"/>
    <p:sldId id="275" r:id="rId36"/>
    <p:sldId id="276" r:id="rId37"/>
    <p:sldId id="296" r:id="rId3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p:restoredTop sz="94610"/>
  </p:normalViewPr>
  <p:slideViewPr>
    <p:cSldViewPr snapToGrid="0" snapToObjects="1">
      <p:cViewPr varScale="1">
        <p:scale>
          <a:sx n="103" d="100"/>
          <a:sy n="103"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84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333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30271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301030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110569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09485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408037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1575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6096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18570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77935"/>
            <a:ext cx="4351664" cy="4351664"/>
          </a:xfrm>
          <a:prstGeom prst="rect">
            <a:avLst/>
          </a:prstGeom>
          <a:blipFill>
            <a:blip r:embed="rId2" cstate="print"/>
            <a:stretch>
              <a:fillRect/>
            </a:stretch>
          </a:blipFill>
        </p:spPr>
        <p:txBody>
          <a:bodyPr wrap="square" lIns="0" tIns="0" rIns="0" bIns="0" rtlCol="0"/>
          <a:lstStyle/>
          <a:p>
            <a:endParaRPr sz="1620"/>
          </a:p>
        </p:txBody>
      </p:sp>
      <p:sp>
        <p:nvSpPr>
          <p:cNvPr id="17" name="bg object 17"/>
          <p:cNvSpPr/>
          <p:nvPr/>
        </p:nvSpPr>
        <p:spPr>
          <a:xfrm>
            <a:off x="10066195" y="0"/>
            <a:ext cx="4564571" cy="4564571"/>
          </a:xfrm>
          <a:custGeom>
            <a:avLst/>
            <a:gdLst/>
            <a:ahLst/>
            <a:cxnLst/>
            <a:rect l="l" t="t" r="r" b="b"/>
            <a:pathLst>
              <a:path w="5071744" h="5071745">
                <a:moveTo>
                  <a:pt x="5071338" y="0"/>
                </a:moveTo>
                <a:lnTo>
                  <a:pt x="0" y="0"/>
                </a:lnTo>
                <a:lnTo>
                  <a:pt x="5071338" y="5071338"/>
                </a:lnTo>
                <a:lnTo>
                  <a:pt x="5071338" y="0"/>
                </a:lnTo>
                <a:close/>
              </a:path>
            </a:pathLst>
          </a:custGeom>
          <a:solidFill>
            <a:srgbClr val="D6BB48"/>
          </a:solidFill>
        </p:spPr>
        <p:txBody>
          <a:bodyPr wrap="square" lIns="0" tIns="0" rIns="0" bIns="0" rtlCol="0"/>
          <a:lstStyle/>
          <a:p>
            <a:endParaRPr sz="1620"/>
          </a:p>
        </p:txBody>
      </p:sp>
      <p:sp>
        <p:nvSpPr>
          <p:cNvPr id="18" name="bg object 18"/>
          <p:cNvSpPr/>
          <p:nvPr/>
        </p:nvSpPr>
        <p:spPr>
          <a:xfrm>
            <a:off x="10066185" y="0"/>
            <a:ext cx="4564216" cy="4564216"/>
          </a:xfrm>
          <a:prstGeom prst="rect">
            <a:avLst/>
          </a:prstGeom>
          <a:blipFill>
            <a:blip r:embed="rId3" cstate="print"/>
            <a:stretch>
              <a:fillRect/>
            </a:stretch>
          </a:blipFill>
        </p:spPr>
        <p:txBody>
          <a:bodyPr wrap="square" lIns="0" tIns="0" rIns="0" bIns="0" rtlCol="0"/>
          <a:lstStyle/>
          <a:p>
            <a:endParaRPr sz="1620"/>
          </a:p>
        </p:txBody>
      </p:sp>
      <p:sp>
        <p:nvSpPr>
          <p:cNvPr id="19" name="bg object 19"/>
          <p:cNvSpPr/>
          <p:nvPr/>
        </p:nvSpPr>
        <p:spPr>
          <a:xfrm>
            <a:off x="12051197" y="5921711"/>
            <a:ext cx="828275" cy="668198"/>
          </a:xfrm>
          <a:prstGeom prst="rect">
            <a:avLst/>
          </a:prstGeom>
          <a:blipFill>
            <a:blip r:embed="rId4" cstate="print"/>
            <a:stretch>
              <a:fillRect/>
            </a:stretch>
          </a:blipFill>
        </p:spPr>
        <p:txBody>
          <a:bodyPr wrap="square" lIns="0" tIns="0" rIns="0" bIns="0" rtlCol="0"/>
          <a:lstStyle/>
          <a:p>
            <a:endParaRPr sz="1620"/>
          </a:p>
        </p:txBody>
      </p:sp>
      <p:sp>
        <p:nvSpPr>
          <p:cNvPr id="20" name="bg object 20"/>
          <p:cNvSpPr/>
          <p:nvPr/>
        </p:nvSpPr>
        <p:spPr>
          <a:xfrm>
            <a:off x="12804685" y="6533080"/>
            <a:ext cx="470345" cy="185052"/>
          </a:xfrm>
          <a:prstGeom prst="rect">
            <a:avLst/>
          </a:prstGeom>
          <a:blipFill>
            <a:blip r:embed="rId5" cstate="print"/>
            <a:stretch>
              <a:fillRect/>
            </a:stretch>
          </a:blipFill>
        </p:spPr>
        <p:txBody>
          <a:bodyPr wrap="square" lIns="0" tIns="0" rIns="0" bIns="0" rtlCol="0"/>
          <a:lstStyle/>
          <a:p>
            <a:endParaRPr sz="1620"/>
          </a:p>
        </p:txBody>
      </p:sp>
      <p:sp>
        <p:nvSpPr>
          <p:cNvPr id="21" name="bg object 21"/>
          <p:cNvSpPr/>
          <p:nvPr/>
        </p:nvSpPr>
        <p:spPr>
          <a:xfrm>
            <a:off x="11656084" y="6533079"/>
            <a:ext cx="1427492" cy="276217"/>
          </a:xfrm>
          <a:prstGeom prst="rect">
            <a:avLst/>
          </a:prstGeom>
          <a:blipFill>
            <a:blip r:embed="rId6" cstate="print"/>
            <a:stretch>
              <a:fillRect/>
            </a:stretch>
          </a:blipFill>
        </p:spPr>
        <p:txBody>
          <a:bodyPr wrap="square" lIns="0" tIns="0" rIns="0" bIns="0" rtlCol="0"/>
          <a:lstStyle/>
          <a:p>
            <a:endParaRPr sz="162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GB"/>
              <a:t>SSE 100</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6952E19-D0A9-994E-A4B9-B4313C844788}" type="datetime1">
              <a:rPr lang="en-US" smtClean="0"/>
              <a:t>10/1/24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7347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www.dkut.ac.ke/" TargetMode="External"/><Relationship Id="rId5" Type="http://schemas.openxmlformats.org/officeDocument/2006/relationships/hyperlink" Target="mailto:vc@dkut.ac.ke" TargetMode="Externa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540000">
            <a:off x="11935271" y="6670585"/>
            <a:ext cx="64214" cy="51296"/>
          </a:xfrm>
          <a:prstGeom prst="rect">
            <a:avLst/>
          </a:prstGeom>
        </p:spPr>
        <p:txBody>
          <a:bodyPr vert="horz" wrap="square" lIns="0" tIns="0" rIns="0" bIns="0" rtlCol="0">
            <a:spAutoFit/>
          </a:bodyPr>
          <a:lstStyle/>
          <a:p>
            <a:pPr>
              <a:lnSpc>
                <a:spcPts val="428"/>
              </a:lnSpc>
            </a:pPr>
            <a:r>
              <a:rPr sz="405" b="1" spc="-32" dirty="0">
                <a:solidFill>
                  <a:srgbClr val="F40000"/>
                </a:solidFill>
                <a:latin typeface="Arial"/>
                <a:cs typeface="Arial"/>
              </a:rPr>
              <a:t>D</a:t>
            </a:r>
            <a:endParaRPr sz="405">
              <a:latin typeface="Arial"/>
              <a:cs typeface="Arial"/>
            </a:endParaRPr>
          </a:p>
        </p:txBody>
      </p:sp>
      <p:sp>
        <p:nvSpPr>
          <p:cNvPr id="3" name="object 3"/>
          <p:cNvSpPr txBox="1"/>
          <p:nvPr/>
        </p:nvSpPr>
        <p:spPr>
          <a:xfrm rot="480000">
            <a:off x="11965962" y="6675344"/>
            <a:ext cx="61353"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E</a:t>
            </a:r>
            <a:endParaRPr sz="405">
              <a:latin typeface="Arial"/>
              <a:cs typeface="Arial"/>
            </a:endParaRPr>
          </a:p>
        </p:txBody>
      </p:sp>
      <p:sp>
        <p:nvSpPr>
          <p:cNvPr id="4" name="object 4"/>
          <p:cNvSpPr txBox="1"/>
          <p:nvPr/>
        </p:nvSpPr>
        <p:spPr>
          <a:xfrm rot="420000">
            <a:off x="11993901" y="6679648"/>
            <a:ext cx="64214" cy="51296"/>
          </a:xfrm>
          <a:prstGeom prst="rect">
            <a:avLst/>
          </a:prstGeom>
        </p:spPr>
        <p:txBody>
          <a:bodyPr vert="horz" wrap="square" lIns="0" tIns="0" rIns="0" bIns="0" rtlCol="0">
            <a:spAutoFit/>
          </a:bodyPr>
          <a:lstStyle/>
          <a:p>
            <a:pPr>
              <a:lnSpc>
                <a:spcPts val="428"/>
              </a:lnSpc>
            </a:pPr>
            <a:r>
              <a:rPr sz="405" b="1" spc="-32" dirty="0">
                <a:solidFill>
                  <a:srgbClr val="F40000"/>
                </a:solidFill>
                <a:latin typeface="Arial"/>
                <a:cs typeface="Arial"/>
              </a:rPr>
              <a:t>D</a:t>
            </a:r>
            <a:endParaRPr sz="405">
              <a:latin typeface="Arial"/>
              <a:cs typeface="Arial"/>
            </a:endParaRPr>
          </a:p>
        </p:txBody>
      </p:sp>
      <p:sp>
        <p:nvSpPr>
          <p:cNvPr id="5" name="object 5"/>
          <p:cNvSpPr txBox="1"/>
          <p:nvPr/>
        </p:nvSpPr>
        <p:spPr>
          <a:xfrm rot="360000">
            <a:off x="12031101" y="6685350"/>
            <a:ext cx="83498" cy="51296"/>
          </a:xfrm>
          <a:prstGeom prst="rect">
            <a:avLst/>
          </a:prstGeom>
        </p:spPr>
        <p:txBody>
          <a:bodyPr vert="horz" wrap="square" lIns="0" tIns="0" rIns="0" bIns="0" rtlCol="0">
            <a:spAutoFit/>
          </a:bodyPr>
          <a:lstStyle/>
          <a:p>
            <a:pPr>
              <a:lnSpc>
                <a:spcPts val="428"/>
              </a:lnSpc>
            </a:pPr>
            <a:r>
              <a:rPr sz="405" b="1" spc="-72" dirty="0">
                <a:solidFill>
                  <a:srgbClr val="F40000"/>
                </a:solidFill>
                <a:latin typeface="Arial"/>
                <a:cs typeface="Arial"/>
              </a:rPr>
              <a:t>A</a:t>
            </a:r>
            <a:r>
              <a:rPr sz="405" b="1" spc="-32" dirty="0">
                <a:solidFill>
                  <a:srgbClr val="F40000"/>
                </a:solidFill>
                <a:latin typeface="Arial"/>
                <a:cs typeface="Arial"/>
              </a:rPr>
              <a:t>N</a:t>
            </a:r>
            <a:endParaRPr sz="405">
              <a:latin typeface="Arial"/>
              <a:cs typeface="Arial"/>
            </a:endParaRPr>
          </a:p>
        </p:txBody>
      </p:sp>
      <p:sp>
        <p:nvSpPr>
          <p:cNvPr id="6" name="object 6"/>
          <p:cNvSpPr txBox="1"/>
          <p:nvPr/>
        </p:nvSpPr>
        <p:spPr>
          <a:xfrm rot="300000">
            <a:off x="12101300" y="6691536"/>
            <a:ext cx="62169"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K</a:t>
            </a:r>
            <a:endParaRPr sz="405">
              <a:latin typeface="Arial"/>
              <a:cs typeface="Arial"/>
            </a:endParaRPr>
          </a:p>
        </p:txBody>
      </p:sp>
      <p:sp>
        <p:nvSpPr>
          <p:cNvPr id="7" name="object 7"/>
          <p:cNvSpPr txBox="1"/>
          <p:nvPr/>
        </p:nvSpPr>
        <p:spPr>
          <a:xfrm rot="240000">
            <a:off x="12135810" y="6694944"/>
            <a:ext cx="79242" cy="51296"/>
          </a:xfrm>
          <a:prstGeom prst="rect">
            <a:avLst/>
          </a:prstGeom>
        </p:spPr>
        <p:txBody>
          <a:bodyPr vert="horz" wrap="square" lIns="0" tIns="0" rIns="0" bIns="0" rtlCol="0">
            <a:spAutoFit/>
          </a:bodyPr>
          <a:lstStyle/>
          <a:p>
            <a:pPr>
              <a:lnSpc>
                <a:spcPts val="428"/>
              </a:lnSpc>
            </a:pPr>
            <a:r>
              <a:rPr sz="405" b="1" spc="-5" dirty="0">
                <a:solidFill>
                  <a:srgbClr val="F40000"/>
                </a:solidFill>
                <a:latin typeface="Arial"/>
                <a:cs typeface="Arial"/>
              </a:rPr>
              <a:t>I</a:t>
            </a:r>
            <a:r>
              <a:rPr sz="405" b="1" spc="-9" dirty="0">
                <a:solidFill>
                  <a:srgbClr val="F40000"/>
                </a:solidFill>
                <a:latin typeface="Arial"/>
                <a:cs typeface="Arial"/>
              </a:rPr>
              <a:t>M</a:t>
            </a:r>
            <a:endParaRPr sz="405">
              <a:latin typeface="Arial"/>
              <a:cs typeface="Arial"/>
            </a:endParaRPr>
          </a:p>
        </p:txBody>
      </p:sp>
      <p:sp>
        <p:nvSpPr>
          <p:cNvPr id="8" name="object 8"/>
          <p:cNvSpPr txBox="1"/>
          <p:nvPr/>
        </p:nvSpPr>
        <p:spPr>
          <a:xfrm rot="180000">
            <a:off x="12192060" y="6698581"/>
            <a:ext cx="77186" cy="51296"/>
          </a:xfrm>
          <a:prstGeom prst="rect">
            <a:avLst/>
          </a:prstGeom>
        </p:spPr>
        <p:txBody>
          <a:bodyPr vert="horz" wrap="square" lIns="0" tIns="0" rIns="0" bIns="0" rtlCol="0">
            <a:spAutoFit/>
          </a:bodyPr>
          <a:lstStyle/>
          <a:p>
            <a:pPr>
              <a:lnSpc>
                <a:spcPts val="428"/>
              </a:lnSpc>
            </a:pPr>
            <a:r>
              <a:rPr sz="405" b="1" spc="-86" dirty="0">
                <a:solidFill>
                  <a:srgbClr val="F40000"/>
                </a:solidFill>
                <a:latin typeface="Arial"/>
                <a:cs typeface="Arial"/>
              </a:rPr>
              <a:t>A</a:t>
            </a:r>
            <a:r>
              <a:rPr sz="405" b="1" spc="-36" dirty="0">
                <a:solidFill>
                  <a:srgbClr val="F40000"/>
                </a:solidFill>
                <a:latin typeface="Arial"/>
                <a:cs typeface="Arial"/>
              </a:rPr>
              <a:t>T</a:t>
            </a:r>
            <a:endParaRPr sz="405">
              <a:latin typeface="Arial"/>
              <a:cs typeface="Arial"/>
            </a:endParaRPr>
          </a:p>
        </p:txBody>
      </p:sp>
      <p:sp>
        <p:nvSpPr>
          <p:cNvPr id="9" name="object 9"/>
          <p:cNvSpPr txBox="1"/>
          <p:nvPr/>
        </p:nvSpPr>
        <p:spPr>
          <a:xfrm rot="120000">
            <a:off x="12244887" y="6701152"/>
            <a:ext cx="73234"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H</a:t>
            </a:r>
            <a:r>
              <a:rPr sz="405" b="1" spc="5" dirty="0">
                <a:solidFill>
                  <a:srgbClr val="F40000"/>
                </a:solidFill>
                <a:latin typeface="Arial"/>
                <a:cs typeface="Arial"/>
              </a:rPr>
              <a:t>I</a:t>
            </a:r>
            <a:endParaRPr sz="405">
              <a:latin typeface="Arial"/>
              <a:cs typeface="Arial"/>
            </a:endParaRPr>
          </a:p>
        </p:txBody>
      </p:sp>
      <p:sp>
        <p:nvSpPr>
          <p:cNvPr id="10" name="object 10"/>
          <p:cNvSpPr txBox="1"/>
          <p:nvPr/>
        </p:nvSpPr>
        <p:spPr>
          <a:xfrm rot="60000">
            <a:off x="12308765" y="6703527"/>
            <a:ext cx="86131" cy="51296"/>
          </a:xfrm>
          <a:prstGeom prst="rect">
            <a:avLst/>
          </a:prstGeom>
        </p:spPr>
        <p:txBody>
          <a:bodyPr vert="horz" wrap="square" lIns="0" tIns="0" rIns="0" bIns="0" rtlCol="0">
            <a:spAutoFit/>
          </a:bodyPr>
          <a:lstStyle/>
          <a:p>
            <a:pPr>
              <a:lnSpc>
                <a:spcPts val="428"/>
              </a:lnSpc>
            </a:pPr>
            <a:r>
              <a:rPr sz="405" b="1" spc="-41" dirty="0">
                <a:solidFill>
                  <a:srgbClr val="F40000"/>
                </a:solidFill>
                <a:latin typeface="Arial"/>
                <a:cs typeface="Arial"/>
              </a:rPr>
              <a:t>U</a:t>
            </a:r>
            <a:r>
              <a:rPr sz="405" b="1" spc="-32" dirty="0">
                <a:solidFill>
                  <a:srgbClr val="F40000"/>
                </a:solidFill>
                <a:latin typeface="Arial"/>
                <a:cs typeface="Arial"/>
              </a:rPr>
              <a:t>N</a:t>
            </a:r>
            <a:endParaRPr sz="405">
              <a:latin typeface="Arial"/>
              <a:cs typeface="Arial"/>
            </a:endParaRPr>
          </a:p>
        </p:txBody>
      </p:sp>
      <p:sp>
        <p:nvSpPr>
          <p:cNvPr id="11" name="object 11"/>
          <p:cNvSpPr txBox="1"/>
          <p:nvPr/>
        </p:nvSpPr>
        <p:spPr>
          <a:xfrm>
            <a:off x="12417803" y="6685228"/>
            <a:ext cx="129159" cy="76752"/>
          </a:xfrm>
          <a:prstGeom prst="rect">
            <a:avLst/>
          </a:prstGeom>
        </p:spPr>
        <p:txBody>
          <a:bodyPr vert="horz" wrap="square" lIns="0" tIns="14288" rIns="0" bIns="0" rtlCol="0">
            <a:spAutoFit/>
          </a:bodyPr>
          <a:lstStyle/>
          <a:p>
            <a:pPr marL="11430">
              <a:spcBef>
                <a:spcPts val="113"/>
              </a:spcBef>
            </a:pPr>
            <a:r>
              <a:rPr sz="405" b="1" spc="-63" dirty="0">
                <a:solidFill>
                  <a:srgbClr val="F40000"/>
                </a:solidFill>
                <a:latin typeface="Arial"/>
                <a:cs typeface="Arial"/>
              </a:rPr>
              <a:t>E</a:t>
            </a:r>
            <a:r>
              <a:rPr sz="405" b="1" spc="-36" dirty="0">
                <a:solidFill>
                  <a:srgbClr val="F40000"/>
                </a:solidFill>
                <a:latin typeface="Arial"/>
                <a:cs typeface="Arial"/>
              </a:rPr>
              <a:t>R</a:t>
            </a:r>
            <a:r>
              <a:rPr sz="405" b="1" spc="-45" dirty="0">
                <a:solidFill>
                  <a:srgbClr val="F40000"/>
                </a:solidFill>
                <a:latin typeface="Arial"/>
                <a:cs typeface="Arial"/>
              </a:rPr>
              <a:t>S</a:t>
            </a:r>
            <a:r>
              <a:rPr sz="405" b="1" spc="5" dirty="0">
                <a:solidFill>
                  <a:srgbClr val="F40000"/>
                </a:solidFill>
                <a:latin typeface="Arial"/>
                <a:cs typeface="Arial"/>
              </a:rPr>
              <a:t>I</a:t>
            </a:r>
            <a:endParaRPr sz="405">
              <a:latin typeface="Arial"/>
              <a:cs typeface="Arial"/>
            </a:endParaRPr>
          </a:p>
        </p:txBody>
      </p:sp>
      <p:sp>
        <p:nvSpPr>
          <p:cNvPr id="12" name="object 12"/>
          <p:cNvSpPr txBox="1"/>
          <p:nvPr/>
        </p:nvSpPr>
        <p:spPr>
          <a:xfrm>
            <a:off x="12372627" y="6684913"/>
            <a:ext cx="201168" cy="76752"/>
          </a:xfrm>
          <a:prstGeom prst="rect">
            <a:avLst/>
          </a:prstGeom>
        </p:spPr>
        <p:txBody>
          <a:bodyPr vert="horz" wrap="square" lIns="0" tIns="14288" rIns="0" bIns="0" rtlCol="0">
            <a:spAutoFit/>
          </a:bodyPr>
          <a:lstStyle/>
          <a:p>
            <a:pPr marL="11430">
              <a:spcBef>
                <a:spcPts val="113"/>
              </a:spcBef>
            </a:pPr>
            <a:r>
              <a:rPr sz="405" b="1" spc="-18" dirty="0">
                <a:solidFill>
                  <a:srgbClr val="F40000"/>
                </a:solidFill>
                <a:latin typeface="Arial"/>
                <a:cs typeface="Arial"/>
              </a:rPr>
              <a:t>IV</a:t>
            </a:r>
            <a:r>
              <a:rPr sz="405" b="1" spc="59" dirty="0">
                <a:solidFill>
                  <a:srgbClr val="F40000"/>
                </a:solidFill>
                <a:latin typeface="Arial"/>
                <a:cs typeface="Arial"/>
              </a:rPr>
              <a:t> </a:t>
            </a:r>
            <a:r>
              <a:rPr sz="405" b="1" spc="-36" dirty="0">
                <a:solidFill>
                  <a:srgbClr val="F40000"/>
                </a:solidFill>
                <a:latin typeface="Arial"/>
                <a:cs typeface="Arial"/>
              </a:rPr>
              <a:t>T</a:t>
            </a:r>
            <a:endParaRPr sz="405">
              <a:latin typeface="Arial"/>
              <a:cs typeface="Arial"/>
            </a:endParaRPr>
          </a:p>
        </p:txBody>
      </p:sp>
      <p:sp>
        <p:nvSpPr>
          <p:cNvPr id="13" name="object 13"/>
          <p:cNvSpPr txBox="1"/>
          <p:nvPr/>
        </p:nvSpPr>
        <p:spPr>
          <a:xfrm rot="21540000">
            <a:off x="12553051" y="6703601"/>
            <a:ext cx="94341"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Y</a:t>
            </a:r>
            <a:r>
              <a:rPr sz="405" b="1" spc="-14" dirty="0">
                <a:solidFill>
                  <a:srgbClr val="F40000"/>
                </a:solidFill>
                <a:latin typeface="Arial"/>
                <a:cs typeface="Arial"/>
              </a:rPr>
              <a:t> </a:t>
            </a:r>
            <a:r>
              <a:rPr sz="405" b="1" spc="-59" dirty="0">
                <a:solidFill>
                  <a:srgbClr val="F40000"/>
                </a:solidFill>
                <a:latin typeface="Arial"/>
                <a:cs typeface="Arial"/>
              </a:rPr>
              <a:t>O</a:t>
            </a:r>
            <a:endParaRPr sz="405">
              <a:latin typeface="Arial"/>
              <a:cs typeface="Arial"/>
            </a:endParaRPr>
          </a:p>
        </p:txBody>
      </p:sp>
      <p:sp>
        <p:nvSpPr>
          <p:cNvPr id="14" name="object 14"/>
          <p:cNvSpPr txBox="1"/>
          <p:nvPr/>
        </p:nvSpPr>
        <p:spPr>
          <a:xfrm rot="21480000">
            <a:off x="12628495" y="6701164"/>
            <a:ext cx="87469"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F</a:t>
            </a:r>
            <a:r>
              <a:rPr sz="405" b="1" spc="-14" dirty="0">
                <a:solidFill>
                  <a:srgbClr val="F40000"/>
                </a:solidFill>
                <a:latin typeface="Arial"/>
                <a:cs typeface="Arial"/>
              </a:rPr>
              <a:t> </a:t>
            </a:r>
            <a:r>
              <a:rPr sz="405" b="1" spc="-36" dirty="0">
                <a:solidFill>
                  <a:srgbClr val="F40000"/>
                </a:solidFill>
                <a:latin typeface="Arial"/>
                <a:cs typeface="Arial"/>
              </a:rPr>
              <a:t>T</a:t>
            </a:r>
            <a:endParaRPr sz="405">
              <a:latin typeface="Arial"/>
              <a:cs typeface="Arial"/>
            </a:endParaRPr>
          </a:p>
        </p:txBody>
      </p:sp>
      <p:sp>
        <p:nvSpPr>
          <p:cNvPr id="15" name="object 15"/>
          <p:cNvSpPr txBox="1"/>
          <p:nvPr/>
        </p:nvSpPr>
        <p:spPr>
          <a:xfrm rot="21420000">
            <a:off x="12694389" y="6697942"/>
            <a:ext cx="79242" cy="51296"/>
          </a:xfrm>
          <a:prstGeom prst="rect">
            <a:avLst/>
          </a:prstGeom>
        </p:spPr>
        <p:txBody>
          <a:bodyPr vert="horz" wrap="square" lIns="0" tIns="0" rIns="0" bIns="0" rtlCol="0">
            <a:spAutoFit/>
          </a:bodyPr>
          <a:lstStyle/>
          <a:p>
            <a:pPr>
              <a:lnSpc>
                <a:spcPts val="428"/>
              </a:lnSpc>
            </a:pPr>
            <a:r>
              <a:rPr sz="405" b="1" spc="-68" dirty="0">
                <a:solidFill>
                  <a:srgbClr val="F40000"/>
                </a:solidFill>
                <a:latin typeface="Arial"/>
                <a:cs typeface="Arial"/>
              </a:rPr>
              <a:t>E</a:t>
            </a:r>
            <a:r>
              <a:rPr sz="405" b="1" spc="-59" dirty="0">
                <a:solidFill>
                  <a:srgbClr val="F40000"/>
                </a:solidFill>
                <a:latin typeface="Arial"/>
                <a:cs typeface="Arial"/>
              </a:rPr>
              <a:t>C</a:t>
            </a:r>
            <a:endParaRPr sz="405">
              <a:latin typeface="Arial"/>
              <a:cs typeface="Arial"/>
            </a:endParaRPr>
          </a:p>
        </p:txBody>
      </p:sp>
      <p:sp>
        <p:nvSpPr>
          <p:cNvPr id="16" name="object 16"/>
          <p:cNvSpPr txBox="1"/>
          <p:nvPr/>
        </p:nvSpPr>
        <p:spPr>
          <a:xfrm rot="21360000">
            <a:off x="12746617" y="6694963"/>
            <a:ext cx="63911" cy="51296"/>
          </a:xfrm>
          <a:prstGeom prst="rect">
            <a:avLst/>
          </a:prstGeom>
        </p:spPr>
        <p:txBody>
          <a:bodyPr vert="horz" wrap="square" lIns="0" tIns="0" rIns="0" bIns="0" rtlCol="0">
            <a:spAutoFit/>
          </a:bodyPr>
          <a:lstStyle/>
          <a:p>
            <a:pPr>
              <a:lnSpc>
                <a:spcPts val="428"/>
              </a:lnSpc>
            </a:pPr>
            <a:r>
              <a:rPr sz="405" b="1" spc="-32" dirty="0">
                <a:solidFill>
                  <a:srgbClr val="F40000"/>
                </a:solidFill>
                <a:latin typeface="Arial"/>
                <a:cs typeface="Arial"/>
              </a:rPr>
              <a:t>H</a:t>
            </a:r>
            <a:endParaRPr sz="405">
              <a:latin typeface="Arial"/>
              <a:cs typeface="Arial"/>
            </a:endParaRPr>
          </a:p>
        </p:txBody>
      </p:sp>
      <p:sp>
        <p:nvSpPr>
          <p:cNvPr id="17" name="object 17"/>
          <p:cNvSpPr txBox="1"/>
          <p:nvPr/>
        </p:nvSpPr>
        <p:spPr>
          <a:xfrm rot="21300000">
            <a:off x="12784923" y="6690529"/>
            <a:ext cx="86131" cy="51296"/>
          </a:xfrm>
          <a:prstGeom prst="rect">
            <a:avLst/>
          </a:prstGeom>
        </p:spPr>
        <p:txBody>
          <a:bodyPr vert="horz" wrap="square" lIns="0" tIns="0" rIns="0" bIns="0" rtlCol="0">
            <a:spAutoFit/>
          </a:bodyPr>
          <a:lstStyle/>
          <a:p>
            <a:pPr>
              <a:lnSpc>
                <a:spcPts val="428"/>
              </a:lnSpc>
            </a:pPr>
            <a:r>
              <a:rPr sz="405" b="1" spc="-41" dirty="0">
                <a:solidFill>
                  <a:srgbClr val="F40000"/>
                </a:solidFill>
                <a:latin typeface="Arial"/>
                <a:cs typeface="Arial"/>
              </a:rPr>
              <a:t>N</a:t>
            </a:r>
            <a:r>
              <a:rPr sz="405" b="1" spc="-59" dirty="0">
                <a:solidFill>
                  <a:srgbClr val="F40000"/>
                </a:solidFill>
                <a:latin typeface="Arial"/>
                <a:cs typeface="Arial"/>
              </a:rPr>
              <a:t>O</a:t>
            </a:r>
            <a:endParaRPr sz="405">
              <a:latin typeface="Arial"/>
              <a:cs typeface="Arial"/>
            </a:endParaRPr>
          </a:p>
        </p:txBody>
      </p:sp>
      <p:sp>
        <p:nvSpPr>
          <p:cNvPr id="18" name="object 18"/>
          <p:cNvSpPr txBox="1"/>
          <p:nvPr/>
        </p:nvSpPr>
        <p:spPr>
          <a:xfrm rot="21240000">
            <a:off x="12843098" y="6685819"/>
            <a:ext cx="61088"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L</a:t>
            </a:r>
            <a:endParaRPr sz="405">
              <a:latin typeface="Arial"/>
              <a:cs typeface="Arial"/>
            </a:endParaRPr>
          </a:p>
        </p:txBody>
      </p:sp>
      <p:sp>
        <p:nvSpPr>
          <p:cNvPr id="19" name="object 19"/>
          <p:cNvSpPr txBox="1"/>
          <p:nvPr/>
        </p:nvSpPr>
        <p:spPr>
          <a:xfrm rot="21180000">
            <a:off x="12870987" y="6682123"/>
            <a:ext cx="64214"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O</a:t>
            </a:r>
            <a:endParaRPr sz="405">
              <a:latin typeface="Arial"/>
              <a:cs typeface="Arial"/>
            </a:endParaRPr>
          </a:p>
        </p:txBody>
      </p:sp>
      <p:sp>
        <p:nvSpPr>
          <p:cNvPr id="20" name="object 20"/>
          <p:cNvSpPr txBox="1"/>
          <p:nvPr/>
        </p:nvSpPr>
        <p:spPr>
          <a:xfrm rot="21120000">
            <a:off x="12903005" y="6677467"/>
            <a:ext cx="64214"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G</a:t>
            </a:r>
            <a:endParaRPr sz="405">
              <a:latin typeface="Arial"/>
              <a:cs typeface="Arial"/>
            </a:endParaRPr>
          </a:p>
        </p:txBody>
      </p:sp>
      <p:sp>
        <p:nvSpPr>
          <p:cNvPr id="21" name="object 21"/>
          <p:cNvSpPr txBox="1"/>
          <p:nvPr/>
        </p:nvSpPr>
        <p:spPr>
          <a:xfrm rot="21000000">
            <a:off x="12934738" y="6672351"/>
            <a:ext cx="62450"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Y</a:t>
            </a:r>
            <a:endParaRPr sz="405">
              <a:latin typeface="Arial"/>
              <a:cs typeface="Arial"/>
            </a:endParaRPr>
          </a:p>
        </p:txBody>
      </p:sp>
      <p:sp>
        <p:nvSpPr>
          <p:cNvPr id="22" name="object 22"/>
          <p:cNvSpPr txBox="1"/>
          <p:nvPr/>
        </p:nvSpPr>
        <p:spPr>
          <a:xfrm>
            <a:off x="10908780" y="7016211"/>
            <a:ext cx="3114675" cy="618504"/>
          </a:xfrm>
          <a:prstGeom prst="rect">
            <a:avLst/>
          </a:prstGeom>
        </p:spPr>
        <p:txBody>
          <a:bodyPr vert="horz" wrap="square" lIns="0" tIns="10859" rIns="0" bIns="0" rtlCol="0">
            <a:spAutoFit/>
          </a:bodyPr>
          <a:lstStyle/>
          <a:p>
            <a:pPr marL="751523" marR="4572" indent="-740664">
              <a:lnSpc>
                <a:spcPct val="101000"/>
              </a:lnSpc>
              <a:spcBef>
                <a:spcPts val="86"/>
              </a:spcBef>
            </a:pPr>
            <a:r>
              <a:rPr sz="1980" b="1" spc="9" dirty="0">
                <a:solidFill>
                  <a:srgbClr val="146404"/>
                </a:solidFill>
                <a:latin typeface="Book Antiqua" panose="02040602050305030304" pitchFamily="18" charset="0"/>
                <a:cs typeface="Palladio Uralic"/>
              </a:rPr>
              <a:t>Dedan Kimathi</a:t>
            </a:r>
            <a:r>
              <a:rPr sz="1980" b="1" spc="-59" dirty="0">
                <a:solidFill>
                  <a:srgbClr val="146404"/>
                </a:solidFill>
                <a:latin typeface="Book Antiqua" panose="02040602050305030304" pitchFamily="18" charset="0"/>
                <a:cs typeface="Palladio Uralic"/>
              </a:rPr>
              <a:t> </a:t>
            </a:r>
            <a:r>
              <a:rPr sz="1980" b="1" spc="9" dirty="0">
                <a:solidFill>
                  <a:srgbClr val="146404"/>
                </a:solidFill>
                <a:latin typeface="Book Antiqua" panose="02040602050305030304" pitchFamily="18" charset="0"/>
                <a:cs typeface="Palladio Uralic"/>
              </a:rPr>
              <a:t>University  </a:t>
            </a:r>
            <a:r>
              <a:rPr sz="1980" b="1" spc="5" dirty="0">
                <a:solidFill>
                  <a:srgbClr val="146404"/>
                </a:solidFill>
                <a:latin typeface="Book Antiqua" panose="02040602050305030304" pitchFamily="18" charset="0"/>
                <a:cs typeface="Palladio Uralic"/>
              </a:rPr>
              <a:t>of</a:t>
            </a:r>
            <a:r>
              <a:rPr lang="en-US" sz="1980" b="1" spc="5" dirty="0">
                <a:solidFill>
                  <a:srgbClr val="146404"/>
                </a:solidFill>
                <a:latin typeface="Book Antiqua" panose="02040602050305030304" pitchFamily="18" charset="0"/>
                <a:cs typeface="Palladio Uralic"/>
              </a:rPr>
              <a:t> </a:t>
            </a:r>
            <a:r>
              <a:rPr sz="1980" b="1" spc="5" dirty="0">
                <a:solidFill>
                  <a:srgbClr val="146404"/>
                </a:solidFill>
                <a:latin typeface="Book Antiqua" panose="02040602050305030304" pitchFamily="18" charset="0"/>
                <a:cs typeface="Palladio Uralic"/>
              </a:rPr>
              <a:t>Technology</a:t>
            </a:r>
            <a:endParaRPr sz="1980" dirty="0">
              <a:latin typeface="Book Antiqua" panose="02040602050305030304" pitchFamily="18" charset="0"/>
              <a:cs typeface="Palladio Uralic"/>
            </a:endParaRPr>
          </a:p>
        </p:txBody>
      </p:sp>
      <p:sp>
        <p:nvSpPr>
          <p:cNvPr id="23" name="object 23"/>
          <p:cNvSpPr txBox="1"/>
          <p:nvPr/>
        </p:nvSpPr>
        <p:spPr>
          <a:xfrm>
            <a:off x="1659716" y="1229106"/>
            <a:ext cx="9703263" cy="1131593"/>
          </a:xfrm>
          <a:prstGeom prst="rect">
            <a:avLst/>
          </a:prstGeom>
        </p:spPr>
        <p:txBody>
          <a:bodyPr vert="horz" wrap="square" lIns="0" tIns="213170" rIns="0" bIns="0" rtlCol="0">
            <a:spAutoFit/>
          </a:bodyPr>
          <a:lstStyle/>
          <a:p>
            <a:pPr marL="11430" marR="4572">
              <a:lnSpc>
                <a:spcPts val="7560"/>
              </a:lnSpc>
              <a:spcBef>
                <a:spcPts val="1679"/>
              </a:spcBef>
              <a:tabLst>
                <a:tab pos="4699445" algn="l"/>
              </a:tabLst>
            </a:pPr>
            <a:r>
              <a:rPr lang="en-US" sz="5400" b="1" spc="18" dirty="0">
                <a:solidFill>
                  <a:srgbClr val="146404"/>
                </a:solidFill>
                <a:latin typeface="Book Antiqua" panose="02040602050305030304" pitchFamily="18" charset="0"/>
                <a:cs typeface="Palladio Uralic"/>
              </a:rPr>
              <a:t>Linked Lists</a:t>
            </a:r>
          </a:p>
        </p:txBody>
      </p:sp>
      <p:sp>
        <p:nvSpPr>
          <p:cNvPr id="24" name="object 24"/>
          <p:cNvSpPr/>
          <p:nvPr/>
        </p:nvSpPr>
        <p:spPr>
          <a:xfrm>
            <a:off x="0" y="5132072"/>
            <a:ext cx="3097530" cy="3097530"/>
          </a:xfrm>
          <a:custGeom>
            <a:avLst/>
            <a:gdLst/>
            <a:ahLst/>
            <a:cxnLst/>
            <a:rect l="l" t="t" r="r" b="b"/>
            <a:pathLst>
              <a:path w="3441700" h="3441700">
                <a:moveTo>
                  <a:pt x="0" y="0"/>
                </a:moveTo>
                <a:lnTo>
                  <a:pt x="0" y="3441700"/>
                </a:lnTo>
                <a:lnTo>
                  <a:pt x="3441700" y="3441700"/>
                </a:lnTo>
                <a:lnTo>
                  <a:pt x="0" y="0"/>
                </a:lnTo>
                <a:close/>
              </a:path>
            </a:pathLst>
          </a:custGeom>
          <a:solidFill>
            <a:srgbClr val="D6BB48"/>
          </a:solidFill>
        </p:spPr>
        <p:txBody>
          <a:bodyPr wrap="square" lIns="0" tIns="0" rIns="0" bIns="0" rtlCol="0"/>
          <a:lstStyle/>
          <a:p>
            <a:endParaRPr sz="1620"/>
          </a:p>
        </p:txBody>
      </p:sp>
      <p:sp>
        <p:nvSpPr>
          <p:cNvPr id="25" name="Footer Placeholder 24">
            <a:extLst>
              <a:ext uri="{FF2B5EF4-FFF2-40B4-BE49-F238E27FC236}">
                <a16:creationId xmlns:a16="http://schemas.microsoft.com/office/drawing/2014/main" id="{0DFDC2B5-8CDF-CF9A-FFEF-420CD1826DB7}"/>
              </a:ext>
            </a:extLst>
          </p:cNvPr>
          <p:cNvSpPr>
            <a:spLocks noGrp="1"/>
          </p:cNvSpPr>
          <p:nvPr>
            <p:ph type="ftr" sz="quarter" idx="5"/>
          </p:nvPr>
        </p:nvSpPr>
        <p:spPr>
          <a:xfrm>
            <a:off x="4974336" y="7653529"/>
            <a:ext cx="4681728" cy="249299"/>
          </a:xfrm>
        </p:spPr>
        <p:txBody>
          <a:bodyPr/>
          <a:lstStyle/>
          <a:p>
            <a:r>
              <a:rPr lang="en-GB"/>
              <a:t>SSE 100</a:t>
            </a:r>
            <a:endParaRPr lang="en-GB" dirty="0"/>
          </a:p>
        </p:txBody>
      </p:sp>
      <p:sp>
        <p:nvSpPr>
          <p:cNvPr id="26" name="Slide Number Placeholder 25">
            <a:extLst>
              <a:ext uri="{FF2B5EF4-FFF2-40B4-BE49-F238E27FC236}">
                <a16:creationId xmlns:a16="http://schemas.microsoft.com/office/drawing/2014/main" id="{D1717DD6-4722-ED06-98B6-C4BE204E8C32}"/>
              </a:ext>
            </a:extLst>
          </p:cNvPr>
          <p:cNvSpPr>
            <a:spLocks noGrp="1"/>
          </p:cNvSpPr>
          <p:nvPr>
            <p:ph type="sldNum" sz="quarter" idx="7"/>
          </p:nvPr>
        </p:nvSpPr>
        <p:spPr/>
        <p:txBody>
          <a:bodyPr/>
          <a:lstStyle/>
          <a:p>
            <a:fld id="{B6F15528-21DE-4FAA-801E-634DDDAF4B2B}" type="slidenum">
              <a:rPr lang="en-GB" smtClean="0"/>
              <a:t>1</a:t>
            </a:fld>
            <a:endParaRPr lang="en-GB"/>
          </a:p>
        </p:txBody>
      </p:sp>
      <p:sp>
        <p:nvSpPr>
          <p:cNvPr id="27" name="Date Placeholder 26">
            <a:extLst>
              <a:ext uri="{FF2B5EF4-FFF2-40B4-BE49-F238E27FC236}">
                <a16:creationId xmlns:a16="http://schemas.microsoft.com/office/drawing/2014/main" id="{EE5665A1-A90C-69C2-2D9B-5F21AF332C75}"/>
              </a:ext>
            </a:extLst>
          </p:cNvPr>
          <p:cNvSpPr>
            <a:spLocks noGrp="1"/>
          </p:cNvSpPr>
          <p:nvPr>
            <p:ph type="dt" sz="half" idx="6"/>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12408" y="781508"/>
            <a:ext cx="7277219"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Considerations for Insertion</a:t>
            </a:r>
            <a:endParaRPr lang="en-US" sz="4374" dirty="0">
              <a:solidFill>
                <a:schemeClr val="accent6">
                  <a:lumMod val="75000"/>
                </a:schemeClr>
              </a:solidFill>
            </a:endParaRPr>
          </a:p>
        </p:txBody>
      </p:sp>
      <p:sp>
        <p:nvSpPr>
          <p:cNvPr id="5" name="Text 2"/>
          <p:cNvSpPr/>
          <p:nvPr/>
        </p:nvSpPr>
        <p:spPr>
          <a:xfrm>
            <a:off x="2031087" y="2466016"/>
            <a:ext cx="3016806"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Handling an Empty List</a:t>
            </a:r>
            <a:endParaRPr lang="en-US" sz="2187" dirty="0">
              <a:solidFill>
                <a:schemeClr val="accent6">
                  <a:lumMod val="75000"/>
                </a:schemeClr>
              </a:solidFill>
            </a:endParaRPr>
          </a:p>
        </p:txBody>
      </p:sp>
      <p:sp>
        <p:nvSpPr>
          <p:cNvPr id="6" name="Text 3"/>
          <p:cNvSpPr/>
          <p:nvPr/>
        </p:nvSpPr>
        <p:spPr>
          <a:xfrm>
            <a:off x="2031087" y="3035373"/>
            <a:ext cx="3156347" cy="1333024"/>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If the linked list is initially empty, the new node will become the head and the only element in the list.</a:t>
            </a:r>
            <a:endParaRPr lang="en-US" sz="1750" dirty="0"/>
          </a:p>
        </p:txBody>
      </p:sp>
      <p:sp>
        <p:nvSpPr>
          <p:cNvPr id="7" name="Text 4"/>
          <p:cNvSpPr/>
          <p:nvPr/>
        </p:nvSpPr>
        <p:spPr>
          <a:xfrm>
            <a:off x="5737026" y="2466016"/>
            <a:ext cx="3156347" cy="694373"/>
          </a:xfrm>
          <a:prstGeom prst="rect">
            <a:avLst/>
          </a:prstGeom>
          <a:noFill/>
          <a:ln/>
        </p:spPr>
        <p:txBody>
          <a:bodyPr wrap="squar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Dealing with Memory Allocation</a:t>
            </a:r>
            <a:endParaRPr lang="en-US" sz="2187" dirty="0">
              <a:solidFill>
                <a:schemeClr val="accent6">
                  <a:lumMod val="75000"/>
                </a:schemeClr>
              </a:solidFill>
            </a:endParaRPr>
          </a:p>
        </p:txBody>
      </p:sp>
      <p:sp>
        <p:nvSpPr>
          <p:cNvPr id="8" name="Text 5"/>
          <p:cNvSpPr/>
          <p:nvPr/>
        </p:nvSpPr>
        <p:spPr>
          <a:xfrm>
            <a:off x="5737026" y="3382559"/>
            <a:ext cx="3156347" cy="1666280"/>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Ensure that the memory for the new node is properly allocated and that the operation does not result in any memory leaks.</a:t>
            </a:r>
            <a:endParaRPr lang="en-US" sz="1750" dirty="0"/>
          </a:p>
        </p:txBody>
      </p:sp>
      <p:sp>
        <p:nvSpPr>
          <p:cNvPr id="9" name="Text 6"/>
          <p:cNvSpPr/>
          <p:nvPr/>
        </p:nvSpPr>
        <p:spPr>
          <a:xfrm>
            <a:off x="9442966" y="2466016"/>
            <a:ext cx="3156347" cy="694373"/>
          </a:xfrm>
          <a:prstGeom prst="rect">
            <a:avLst/>
          </a:prstGeom>
          <a:noFill/>
          <a:ln/>
        </p:spPr>
        <p:txBody>
          <a:bodyPr wrap="squar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Potential Performance Trade-offs</a:t>
            </a:r>
            <a:endParaRPr lang="en-US" sz="2187" dirty="0">
              <a:solidFill>
                <a:schemeClr val="accent6">
                  <a:lumMod val="75000"/>
                </a:schemeClr>
              </a:solidFill>
            </a:endParaRPr>
          </a:p>
        </p:txBody>
      </p:sp>
      <p:sp>
        <p:nvSpPr>
          <p:cNvPr id="10" name="Text 7"/>
          <p:cNvSpPr/>
          <p:nvPr/>
        </p:nvSpPr>
        <p:spPr>
          <a:xfrm>
            <a:off x="9442966" y="3382559"/>
            <a:ext cx="3156347" cy="1999536"/>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While inserting at the beginning is efficient, for larger lists, inserting at the end or in the middle may be more appropriate depending on the use case.</a:t>
            </a:r>
            <a:endParaRPr lang="en-US" sz="1750" dirty="0"/>
          </a:p>
        </p:txBody>
      </p:sp>
      <p:sp>
        <p:nvSpPr>
          <p:cNvPr id="11" name="object 7">
            <a:extLst>
              <a:ext uri="{FF2B5EF4-FFF2-40B4-BE49-F238E27FC236}">
                <a16:creationId xmlns:a16="http://schemas.microsoft.com/office/drawing/2014/main" id="{8587714E-902D-4925-D5AB-246CFA62551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2" name="object 4">
            <a:extLst>
              <a:ext uri="{FF2B5EF4-FFF2-40B4-BE49-F238E27FC236}">
                <a16:creationId xmlns:a16="http://schemas.microsoft.com/office/drawing/2014/main" id="{78C0589A-A2E1-4947-EED9-6F9B8AF05362}"/>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3" name="object 12">
            <a:extLst>
              <a:ext uri="{FF2B5EF4-FFF2-40B4-BE49-F238E27FC236}">
                <a16:creationId xmlns:a16="http://schemas.microsoft.com/office/drawing/2014/main" id="{6541C347-EAC7-8A62-6BDE-3ACDFA085F1C}"/>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699069" y="967197"/>
            <a:ext cx="588192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Step 1: Traverse the List</a:t>
            </a:r>
            <a:endParaRPr lang="en-US" sz="4374" dirty="0">
              <a:solidFill>
                <a:schemeClr val="accent6">
                  <a:lumMod val="75000"/>
                </a:schemeClr>
              </a:solidFill>
            </a:endParaRPr>
          </a:p>
        </p:txBody>
      </p:sp>
      <p:sp>
        <p:nvSpPr>
          <p:cNvPr id="6" name="Shape 2"/>
          <p:cNvSpPr/>
          <p:nvPr/>
        </p:nvSpPr>
        <p:spPr>
          <a:xfrm>
            <a:off x="3010180" y="1994825"/>
            <a:ext cx="44410" cy="5218152"/>
          </a:xfrm>
          <a:prstGeom prst="roundRect">
            <a:avLst>
              <a:gd name="adj" fmla="val 225151"/>
            </a:avLst>
          </a:prstGeom>
          <a:solidFill>
            <a:srgbClr val="CECEC9"/>
          </a:solidFill>
          <a:ln/>
        </p:spPr>
        <p:txBody>
          <a:bodyPr/>
          <a:lstStyle/>
          <a:p>
            <a:endParaRPr lang="en-KE"/>
          </a:p>
        </p:txBody>
      </p:sp>
      <p:sp>
        <p:nvSpPr>
          <p:cNvPr id="7" name="Shape 3"/>
          <p:cNvSpPr/>
          <p:nvPr/>
        </p:nvSpPr>
        <p:spPr>
          <a:xfrm>
            <a:off x="3282297" y="2472444"/>
            <a:ext cx="777597" cy="44410"/>
          </a:xfrm>
          <a:prstGeom prst="roundRect">
            <a:avLst>
              <a:gd name="adj" fmla="val 225151"/>
            </a:avLst>
          </a:prstGeom>
          <a:solidFill>
            <a:srgbClr val="CECEC9"/>
          </a:solidFill>
          <a:ln/>
        </p:spPr>
        <p:txBody>
          <a:bodyPr/>
          <a:lstStyle/>
          <a:p>
            <a:endParaRPr lang="en-KE"/>
          </a:p>
        </p:txBody>
      </p:sp>
      <p:sp>
        <p:nvSpPr>
          <p:cNvPr id="8" name="Shape 4"/>
          <p:cNvSpPr/>
          <p:nvPr/>
        </p:nvSpPr>
        <p:spPr>
          <a:xfrm>
            <a:off x="2782354" y="2244737"/>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9" name="Text 5"/>
          <p:cNvSpPr/>
          <p:nvPr/>
        </p:nvSpPr>
        <p:spPr>
          <a:xfrm>
            <a:off x="2960709" y="2286409"/>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0" name="Text 6"/>
          <p:cNvSpPr/>
          <p:nvPr/>
        </p:nvSpPr>
        <p:spPr>
          <a:xfrm>
            <a:off x="4254383" y="2216996"/>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Find the Node</a:t>
            </a:r>
            <a:endParaRPr lang="en-US" sz="2187" dirty="0">
              <a:solidFill>
                <a:schemeClr val="accent6">
                  <a:lumMod val="75000"/>
                </a:schemeClr>
              </a:solidFill>
            </a:endParaRPr>
          </a:p>
        </p:txBody>
      </p:sp>
      <p:sp>
        <p:nvSpPr>
          <p:cNvPr id="11" name="Text 7"/>
          <p:cNvSpPr/>
          <p:nvPr/>
        </p:nvSpPr>
        <p:spPr>
          <a:xfrm>
            <a:off x="4254383" y="2697413"/>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Start at the head of the linked list and traverse through the nodes until you reach the one before the desired insertion point.</a:t>
            </a:r>
            <a:endParaRPr lang="en-US" sz="1750" dirty="0"/>
          </a:p>
        </p:txBody>
      </p:sp>
      <p:sp>
        <p:nvSpPr>
          <p:cNvPr id="12" name="Shape 8"/>
          <p:cNvSpPr/>
          <p:nvPr/>
        </p:nvSpPr>
        <p:spPr>
          <a:xfrm>
            <a:off x="3282297" y="4285885"/>
            <a:ext cx="777597" cy="44410"/>
          </a:xfrm>
          <a:prstGeom prst="roundRect">
            <a:avLst>
              <a:gd name="adj" fmla="val 225151"/>
            </a:avLst>
          </a:prstGeom>
          <a:solidFill>
            <a:srgbClr val="CECEC9"/>
          </a:solidFill>
          <a:ln/>
        </p:spPr>
        <p:txBody>
          <a:bodyPr/>
          <a:lstStyle/>
          <a:p>
            <a:endParaRPr lang="en-KE"/>
          </a:p>
        </p:txBody>
      </p:sp>
      <p:sp>
        <p:nvSpPr>
          <p:cNvPr id="13" name="Shape 9"/>
          <p:cNvSpPr/>
          <p:nvPr/>
        </p:nvSpPr>
        <p:spPr>
          <a:xfrm>
            <a:off x="2782354" y="4058178"/>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4" name="Text 10"/>
          <p:cNvSpPr/>
          <p:nvPr/>
        </p:nvSpPr>
        <p:spPr>
          <a:xfrm>
            <a:off x="2939159" y="4099850"/>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5" name="Text 11"/>
          <p:cNvSpPr/>
          <p:nvPr/>
        </p:nvSpPr>
        <p:spPr>
          <a:xfrm>
            <a:off x="4254383" y="4030437"/>
            <a:ext cx="2908816"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Track the Current Node</a:t>
            </a:r>
            <a:endParaRPr lang="en-US" sz="2187" dirty="0">
              <a:solidFill>
                <a:schemeClr val="accent6">
                  <a:lumMod val="75000"/>
                </a:schemeClr>
              </a:solidFill>
            </a:endParaRPr>
          </a:p>
        </p:txBody>
      </p:sp>
      <p:sp>
        <p:nvSpPr>
          <p:cNvPr id="16" name="Text 12"/>
          <p:cNvSpPr/>
          <p:nvPr/>
        </p:nvSpPr>
        <p:spPr>
          <a:xfrm>
            <a:off x="4254383" y="4510854"/>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Keep a reference to the current node you're examining, as this will be the node before the new one you're inserting.</a:t>
            </a:r>
            <a:endParaRPr lang="en-US" sz="1750" dirty="0"/>
          </a:p>
        </p:txBody>
      </p:sp>
      <p:sp>
        <p:nvSpPr>
          <p:cNvPr id="17" name="Shape 13"/>
          <p:cNvSpPr/>
          <p:nvPr/>
        </p:nvSpPr>
        <p:spPr>
          <a:xfrm>
            <a:off x="3282297" y="6099326"/>
            <a:ext cx="777597" cy="44410"/>
          </a:xfrm>
          <a:prstGeom prst="roundRect">
            <a:avLst>
              <a:gd name="adj" fmla="val 225151"/>
            </a:avLst>
          </a:prstGeom>
          <a:solidFill>
            <a:srgbClr val="CECEC9"/>
          </a:solidFill>
          <a:ln/>
        </p:spPr>
        <p:txBody>
          <a:bodyPr/>
          <a:lstStyle/>
          <a:p>
            <a:endParaRPr lang="en-KE"/>
          </a:p>
        </p:txBody>
      </p:sp>
      <p:sp>
        <p:nvSpPr>
          <p:cNvPr id="18" name="Shape 14"/>
          <p:cNvSpPr/>
          <p:nvPr/>
        </p:nvSpPr>
        <p:spPr>
          <a:xfrm>
            <a:off x="2782354" y="5871619"/>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9" name="Text 15"/>
          <p:cNvSpPr/>
          <p:nvPr/>
        </p:nvSpPr>
        <p:spPr>
          <a:xfrm>
            <a:off x="2940350" y="5913291"/>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0" name="Text 16"/>
          <p:cNvSpPr/>
          <p:nvPr/>
        </p:nvSpPr>
        <p:spPr>
          <a:xfrm>
            <a:off x="4254383" y="5843878"/>
            <a:ext cx="2793921"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Maintain List Integrity</a:t>
            </a:r>
            <a:endParaRPr lang="en-US" sz="2187" dirty="0">
              <a:solidFill>
                <a:schemeClr val="accent6">
                  <a:lumMod val="75000"/>
                </a:schemeClr>
              </a:solidFill>
            </a:endParaRPr>
          </a:p>
        </p:txBody>
      </p:sp>
      <p:sp>
        <p:nvSpPr>
          <p:cNvPr id="21" name="Text 17"/>
          <p:cNvSpPr/>
          <p:nvPr/>
        </p:nvSpPr>
        <p:spPr>
          <a:xfrm>
            <a:off x="4254383" y="6324295"/>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Carefully navigate the list, ensuring you don't lose track of the next node pointers and maintain the overall structure.</a:t>
            </a:r>
            <a:endParaRPr lang="en-US" sz="1750" dirty="0"/>
          </a:p>
        </p:txBody>
      </p:sp>
      <p:sp>
        <p:nvSpPr>
          <p:cNvPr id="22" name="object 7">
            <a:extLst>
              <a:ext uri="{FF2B5EF4-FFF2-40B4-BE49-F238E27FC236}">
                <a16:creationId xmlns:a16="http://schemas.microsoft.com/office/drawing/2014/main" id="{D5C90378-852F-F86A-6E32-849FF4947D1B}"/>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7A9401FD-83CD-B482-0B17-F070FF70E8CA}"/>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36F53899-544A-531D-BBA9-ADE211CD75E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699069" y="967197"/>
            <a:ext cx="588192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Step 1: Traverse the List</a:t>
            </a:r>
            <a:endParaRPr lang="en-US" sz="4374" dirty="0">
              <a:solidFill>
                <a:schemeClr val="accent6">
                  <a:lumMod val="75000"/>
                </a:schemeClr>
              </a:solidFill>
            </a:endParaRPr>
          </a:p>
        </p:txBody>
      </p:sp>
      <p:sp>
        <p:nvSpPr>
          <p:cNvPr id="6" name="Shape 2"/>
          <p:cNvSpPr/>
          <p:nvPr/>
        </p:nvSpPr>
        <p:spPr>
          <a:xfrm>
            <a:off x="3010180" y="1994825"/>
            <a:ext cx="44410" cy="5218152"/>
          </a:xfrm>
          <a:prstGeom prst="roundRect">
            <a:avLst>
              <a:gd name="adj" fmla="val 225151"/>
            </a:avLst>
          </a:prstGeom>
          <a:solidFill>
            <a:srgbClr val="CECEC9"/>
          </a:solidFill>
          <a:ln/>
        </p:spPr>
        <p:txBody>
          <a:bodyPr/>
          <a:lstStyle/>
          <a:p>
            <a:endParaRPr lang="en-KE"/>
          </a:p>
        </p:txBody>
      </p:sp>
      <p:sp>
        <p:nvSpPr>
          <p:cNvPr id="7" name="Shape 3"/>
          <p:cNvSpPr/>
          <p:nvPr/>
        </p:nvSpPr>
        <p:spPr>
          <a:xfrm>
            <a:off x="3282297" y="2472444"/>
            <a:ext cx="777597" cy="44410"/>
          </a:xfrm>
          <a:prstGeom prst="roundRect">
            <a:avLst>
              <a:gd name="adj" fmla="val 225151"/>
            </a:avLst>
          </a:prstGeom>
          <a:solidFill>
            <a:srgbClr val="CECEC9"/>
          </a:solidFill>
          <a:ln/>
        </p:spPr>
        <p:txBody>
          <a:bodyPr/>
          <a:lstStyle/>
          <a:p>
            <a:endParaRPr lang="en-KE"/>
          </a:p>
        </p:txBody>
      </p:sp>
      <p:sp>
        <p:nvSpPr>
          <p:cNvPr id="8" name="Shape 4"/>
          <p:cNvSpPr/>
          <p:nvPr/>
        </p:nvSpPr>
        <p:spPr>
          <a:xfrm>
            <a:off x="2782354" y="2244737"/>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9" name="Text 5"/>
          <p:cNvSpPr/>
          <p:nvPr/>
        </p:nvSpPr>
        <p:spPr>
          <a:xfrm>
            <a:off x="2960709" y="2286409"/>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0" name="Text 6"/>
          <p:cNvSpPr/>
          <p:nvPr/>
        </p:nvSpPr>
        <p:spPr>
          <a:xfrm>
            <a:off x="4254383" y="2216996"/>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Find the Node</a:t>
            </a:r>
            <a:endParaRPr lang="en-US" sz="2187" dirty="0">
              <a:solidFill>
                <a:schemeClr val="accent6">
                  <a:lumMod val="75000"/>
                </a:schemeClr>
              </a:solidFill>
            </a:endParaRPr>
          </a:p>
        </p:txBody>
      </p:sp>
      <p:sp>
        <p:nvSpPr>
          <p:cNvPr id="11" name="Text 7"/>
          <p:cNvSpPr/>
          <p:nvPr/>
        </p:nvSpPr>
        <p:spPr>
          <a:xfrm>
            <a:off x="4254383" y="2697413"/>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Start at the head of the linked list and traverse through the nodes until you reach the one before the desired insertion point.</a:t>
            </a:r>
            <a:endParaRPr lang="en-US" sz="1750" dirty="0"/>
          </a:p>
        </p:txBody>
      </p:sp>
      <p:sp>
        <p:nvSpPr>
          <p:cNvPr id="12" name="Shape 8"/>
          <p:cNvSpPr/>
          <p:nvPr/>
        </p:nvSpPr>
        <p:spPr>
          <a:xfrm>
            <a:off x="3282297" y="4285885"/>
            <a:ext cx="777597" cy="44410"/>
          </a:xfrm>
          <a:prstGeom prst="roundRect">
            <a:avLst>
              <a:gd name="adj" fmla="val 225151"/>
            </a:avLst>
          </a:prstGeom>
          <a:solidFill>
            <a:srgbClr val="CECEC9"/>
          </a:solidFill>
          <a:ln/>
        </p:spPr>
        <p:txBody>
          <a:bodyPr/>
          <a:lstStyle/>
          <a:p>
            <a:endParaRPr lang="en-KE"/>
          </a:p>
        </p:txBody>
      </p:sp>
      <p:sp>
        <p:nvSpPr>
          <p:cNvPr id="13" name="Shape 9"/>
          <p:cNvSpPr/>
          <p:nvPr/>
        </p:nvSpPr>
        <p:spPr>
          <a:xfrm>
            <a:off x="2782354" y="4058178"/>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4" name="Text 10"/>
          <p:cNvSpPr/>
          <p:nvPr/>
        </p:nvSpPr>
        <p:spPr>
          <a:xfrm>
            <a:off x="2939159" y="4099850"/>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5" name="Text 11"/>
          <p:cNvSpPr/>
          <p:nvPr/>
        </p:nvSpPr>
        <p:spPr>
          <a:xfrm>
            <a:off x="4254383" y="4030437"/>
            <a:ext cx="2908816"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Track the Current Node</a:t>
            </a:r>
            <a:endParaRPr lang="en-US" sz="2187" dirty="0">
              <a:solidFill>
                <a:schemeClr val="accent6">
                  <a:lumMod val="75000"/>
                </a:schemeClr>
              </a:solidFill>
            </a:endParaRPr>
          </a:p>
        </p:txBody>
      </p:sp>
      <p:sp>
        <p:nvSpPr>
          <p:cNvPr id="16" name="Text 12"/>
          <p:cNvSpPr/>
          <p:nvPr/>
        </p:nvSpPr>
        <p:spPr>
          <a:xfrm>
            <a:off x="4254383" y="4510854"/>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Keep a reference to the current node you're examining, as this will be the node before the new one you're inserting.</a:t>
            </a:r>
            <a:endParaRPr lang="en-US" sz="1750" dirty="0"/>
          </a:p>
        </p:txBody>
      </p:sp>
      <p:sp>
        <p:nvSpPr>
          <p:cNvPr id="17" name="Shape 13"/>
          <p:cNvSpPr/>
          <p:nvPr/>
        </p:nvSpPr>
        <p:spPr>
          <a:xfrm>
            <a:off x="3282297" y="6099326"/>
            <a:ext cx="777597" cy="44410"/>
          </a:xfrm>
          <a:prstGeom prst="roundRect">
            <a:avLst>
              <a:gd name="adj" fmla="val 225151"/>
            </a:avLst>
          </a:prstGeom>
          <a:solidFill>
            <a:srgbClr val="CECEC9"/>
          </a:solidFill>
          <a:ln/>
        </p:spPr>
        <p:txBody>
          <a:bodyPr/>
          <a:lstStyle/>
          <a:p>
            <a:endParaRPr lang="en-KE"/>
          </a:p>
        </p:txBody>
      </p:sp>
      <p:sp>
        <p:nvSpPr>
          <p:cNvPr id="18" name="Shape 14"/>
          <p:cNvSpPr/>
          <p:nvPr/>
        </p:nvSpPr>
        <p:spPr>
          <a:xfrm>
            <a:off x="2782354" y="5871619"/>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9" name="Text 15"/>
          <p:cNvSpPr/>
          <p:nvPr/>
        </p:nvSpPr>
        <p:spPr>
          <a:xfrm>
            <a:off x="2940350" y="5913291"/>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0" name="Text 16"/>
          <p:cNvSpPr/>
          <p:nvPr/>
        </p:nvSpPr>
        <p:spPr>
          <a:xfrm>
            <a:off x="4254383" y="5843878"/>
            <a:ext cx="2793921"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Maintain List Integrity</a:t>
            </a:r>
            <a:endParaRPr lang="en-US" sz="2187" dirty="0">
              <a:solidFill>
                <a:schemeClr val="accent6">
                  <a:lumMod val="75000"/>
                </a:schemeClr>
              </a:solidFill>
            </a:endParaRPr>
          </a:p>
        </p:txBody>
      </p:sp>
      <p:sp>
        <p:nvSpPr>
          <p:cNvPr id="21" name="Text 17"/>
          <p:cNvSpPr/>
          <p:nvPr/>
        </p:nvSpPr>
        <p:spPr>
          <a:xfrm>
            <a:off x="4254383" y="6324295"/>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Carefully navigate the list, ensuring you don't lose track of the next node pointers and maintain the overall structure.</a:t>
            </a:r>
            <a:endParaRPr lang="en-US" sz="1750" dirty="0"/>
          </a:p>
        </p:txBody>
      </p:sp>
      <p:sp>
        <p:nvSpPr>
          <p:cNvPr id="22" name="object 7">
            <a:extLst>
              <a:ext uri="{FF2B5EF4-FFF2-40B4-BE49-F238E27FC236}">
                <a16:creationId xmlns:a16="http://schemas.microsoft.com/office/drawing/2014/main" id="{D5C90378-852F-F86A-6E32-849FF4947D1B}"/>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7A9401FD-83CD-B482-0B17-F070FF70E8CA}"/>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36F53899-544A-531D-BBA9-ADE211CD75E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129265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699069" y="967197"/>
            <a:ext cx="588192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Traverse the List</a:t>
            </a:r>
            <a:endParaRPr lang="en-US" sz="4374" dirty="0">
              <a:solidFill>
                <a:schemeClr val="accent6">
                  <a:lumMod val="75000"/>
                </a:schemeClr>
              </a:solidFill>
            </a:endParaRPr>
          </a:p>
        </p:txBody>
      </p:sp>
      <p:sp>
        <p:nvSpPr>
          <p:cNvPr id="22" name="object 7">
            <a:extLst>
              <a:ext uri="{FF2B5EF4-FFF2-40B4-BE49-F238E27FC236}">
                <a16:creationId xmlns:a16="http://schemas.microsoft.com/office/drawing/2014/main" id="{D5C90378-852F-F86A-6E32-849FF4947D1B}"/>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7A9401FD-83CD-B482-0B17-F070FF70E8CA}"/>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36F53899-544A-531D-BBA9-ADE211CD75E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2" name="TextBox 1">
            <a:extLst>
              <a:ext uri="{FF2B5EF4-FFF2-40B4-BE49-F238E27FC236}">
                <a16:creationId xmlns:a16="http://schemas.microsoft.com/office/drawing/2014/main" id="{281FB375-103B-2277-C911-D6F5C0805767}"/>
              </a:ext>
            </a:extLst>
          </p:cNvPr>
          <p:cNvSpPr txBox="1"/>
          <p:nvPr/>
        </p:nvSpPr>
        <p:spPr>
          <a:xfrm>
            <a:off x="3571103" y="2631989"/>
            <a:ext cx="7235186" cy="3970318"/>
          </a:xfrm>
          <a:prstGeom prst="rect">
            <a:avLst/>
          </a:prstGeom>
          <a:noFill/>
        </p:spPr>
        <p:txBody>
          <a:bodyPr wrap="none" rtlCol="0">
            <a:spAutoFit/>
          </a:bodyPr>
          <a:lstStyle/>
          <a:p>
            <a:r>
              <a:rPr lang="en-GB" dirty="0"/>
              <a:t>void LinkedList::</a:t>
            </a:r>
            <a:r>
              <a:rPr lang="en-GB" dirty="0" err="1"/>
              <a:t>traverseList</a:t>
            </a:r>
            <a:r>
              <a:rPr lang="en-GB" dirty="0"/>
              <a:t>() {</a:t>
            </a:r>
          </a:p>
          <a:p>
            <a:r>
              <a:rPr lang="en-GB" dirty="0"/>
              <a:t>    if (head == </a:t>
            </a:r>
            <a:r>
              <a:rPr lang="en-GB" dirty="0" err="1"/>
              <a:t>nullptr</a:t>
            </a:r>
            <a:r>
              <a:rPr lang="en-GB" dirty="0"/>
              <a:t>) {  // Check if the list is empty</a:t>
            </a:r>
          </a:p>
          <a:p>
            <a:r>
              <a:rPr lang="en-GB" dirty="0"/>
              <a:t>        </a:t>
            </a:r>
            <a:r>
              <a:rPr lang="en-GB" dirty="0" err="1"/>
              <a:t>cout</a:t>
            </a:r>
            <a:r>
              <a:rPr lang="en-GB" dirty="0"/>
              <a:t> &lt;&lt; "List is empty.\n";</a:t>
            </a:r>
          </a:p>
          <a:p>
            <a:r>
              <a:rPr lang="en-GB" dirty="0"/>
              <a:t>        return;</a:t>
            </a:r>
          </a:p>
          <a:p>
            <a:r>
              <a:rPr lang="en-GB" dirty="0"/>
              <a:t>    }</a:t>
            </a:r>
          </a:p>
          <a:p>
            <a:endParaRPr lang="en-GB" dirty="0"/>
          </a:p>
          <a:p>
            <a:r>
              <a:rPr lang="en-GB" dirty="0"/>
              <a:t>    Node* temp = head;  // Temporary pointer to traverse the list</a:t>
            </a:r>
          </a:p>
          <a:p>
            <a:r>
              <a:rPr lang="en-GB" dirty="0"/>
              <a:t>    </a:t>
            </a:r>
            <a:r>
              <a:rPr lang="en-GB" dirty="0" err="1"/>
              <a:t>cout</a:t>
            </a:r>
            <a:r>
              <a:rPr lang="en-GB" dirty="0"/>
              <a:t> &lt;&lt; "Traversing the Linked List: ";</a:t>
            </a:r>
          </a:p>
          <a:p>
            <a:r>
              <a:rPr lang="en-GB" dirty="0"/>
              <a:t>    while (temp != </a:t>
            </a:r>
            <a:r>
              <a:rPr lang="en-GB" dirty="0" err="1"/>
              <a:t>nullptr</a:t>
            </a:r>
            <a:r>
              <a:rPr lang="en-GB" dirty="0"/>
              <a:t>) {  // Loop until the end of the list (</a:t>
            </a:r>
            <a:r>
              <a:rPr lang="en-GB" dirty="0" err="1"/>
              <a:t>nullptr</a:t>
            </a:r>
            <a:r>
              <a:rPr lang="en-GB" dirty="0"/>
              <a:t>)</a:t>
            </a:r>
          </a:p>
          <a:p>
            <a:r>
              <a:rPr lang="en-GB" dirty="0"/>
              <a:t>        </a:t>
            </a:r>
            <a:r>
              <a:rPr lang="en-GB" dirty="0" err="1"/>
              <a:t>cout</a:t>
            </a:r>
            <a:r>
              <a:rPr lang="en-GB" dirty="0"/>
              <a:t> &lt;&lt; temp-&gt;data &lt;&lt; " -&gt; ";  // Print the data of the current node</a:t>
            </a:r>
          </a:p>
          <a:p>
            <a:r>
              <a:rPr lang="en-GB" dirty="0"/>
              <a:t>        temp = temp-&gt;next;  // Move to the next node</a:t>
            </a:r>
          </a:p>
          <a:p>
            <a:r>
              <a:rPr lang="en-GB" dirty="0"/>
              <a:t>    }</a:t>
            </a:r>
          </a:p>
          <a:p>
            <a:r>
              <a:rPr lang="en-GB" dirty="0"/>
              <a:t>    </a:t>
            </a:r>
            <a:r>
              <a:rPr lang="en-GB" dirty="0" err="1"/>
              <a:t>cout</a:t>
            </a:r>
            <a:r>
              <a:rPr lang="en-GB" dirty="0"/>
              <a:t> &lt;&lt; "</a:t>
            </a:r>
            <a:r>
              <a:rPr lang="en-GB" dirty="0" err="1"/>
              <a:t>nullptr</a:t>
            </a:r>
            <a:r>
              <a:rPr lang="en-GB" dirty="0"/>
              <a:t>\n";  // Print </a:t>
            </a:r>
            <a:r>
              <a:rPr lang="en-GB" dirty="0" err="1"/>
              <a:t>nullptr</a:t>
            </a:r>
            <a:r>
              <a:rPr lang="en-GB" dirty="0"/>
              <a:t> at the end to show the end of the list</a:t>
            </a:r>
          </a:p>
          <a:p>
            <a:r>
              <a:rPr lang="en-GB" dirty="0"/>
              <a:t>}</a:t>
            </a:r>
            <a:endParaRPr lang="en-KE" dirty="0"/>
          </a:p>
        </p:txBody>
      </p:sp>
    </p:spTree>
    <p:extLst>
      <p:ext uri="{BB962C8B-B14F-4D97-AF65-F5344CB8AC3E}">
        <p14:creationId xmlns:p14="http://schemas.microsoft.com/office/powerpoint/2010/main" val="175337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414410" y="745552"/>
            <a:ext cx="7036237"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Step 2: Create the New Node</a:t>
            </a:r>
            <a:endParaRPr lang="en-US" sz="4374" dirty="0">
              <a:solidFill>
                <a:schemeClr val="accent6">
                  <a:lumMod val="75000"/>
                </a:schemeClr>
              </a:solidFill>
            </a:endParaRPr>
          </a:p>
        </p:txBody>
      </p:sp>
      <p:sp>
        <p:nvSpPr>
          <p:cNvPr id="6" name="Shape 2"/>
          <p:cNvSpPr/>
          <p:nvPr/>
        </p:nvSpPr>
        <p:spPr>
          <a:xfrm>
            <a:off x="2575502" y="2967871"/>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7" name="Text 3"/>
          <p:cNvSpPr/>
          <p:nvPr/>
        </p:nvSpPr>
        <p:spPr>
          <a:xfrm>
            <a:off x="2753858" y="3009543"/>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3297616" y="2967871"/>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Allocate Memory</a:t>
            </a:r>
            <a:endParaRPr lang="en-US" sz="2187" dirty="0">
              <a:solidFill>
                <a:schemeClr val="accent6">
                  <a:lumMod val="75000"/>
                </a:schemeClr>
              </a:solidFill>
            </a:endParaRPr>
          </a:p>
        </p:txBody>
      </p:sp>
      <p:sp>
        <p:nvSpPr>
          <p:cNvPr id="9" name="Text 5"/>
          <p:cNvSpPr/>
          <p:nvPr/>
        </p:nvSpPr>
        <p:spPr>
          <a:xfrm>
            <a:off x="3297616" y="3448288"/>
            <a:ext cx="3820001" cy="666512"/>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Dynamically allocate memory for a new node to hold the desired value.</a:t>
            </a:r>
            <a:endParaRPr lang="en-US" sz="1750" dirty="0"/>
          </a:p>
        </p:txBody>
      </p:sp>
      <p:sp>
        <p:nvSpPr>
          <p:cNvPr id="10" name="Shape 6"/>
          <p:cNvSpPr/>
          <p:nvPr/>
        </p:nvSpPr>
        <p:spPr>
          <a:xfrm>
            <a:off x="7339788" y="2967871"/>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1" name="Text 7"/>
          <p:cNvSpPr/>
          <p:nvPr/>
        </p:nvSpPr>
        <p:spPr>
          <a:xfrm>
            <a:off x="7496594" y="3009543"/>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8061902" y="2967871"/>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Set the Value</a:t>
            </a:r>
            <a:endParaRPr lang="en-US" sz="2187" dirty="0">
              <a:solidFill>
                <a:schemeClr val="accent6">
                  <a:lumMod val="75000"/>
                </a:schemeClr>
              </a:solidFill>
            </a:endParaRPr>
          </a:p>
        </p:txBody>
      </p:sp>
      <p:sp>
        <p:nvSpPr>
          <p:cNvPr id="13" name="Text 9"/>
          <p:cNvSpPr/>
          <p:nvPr/>
        </p:nvSpPr>
        <p:spPr>
          <a:xfrm>
            <a:off x="8061902" y="3448288"/>
            <a:ext cx="3820001" cy="666512"/>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Assign the new value to the data field of the new node.</a:t>
            </a:r>
            <a:endParaRPr lang="en-US" sz="1750" dirty="0"/>
          </a:p>
        </p:txBody>
      </p:sp>
      <p:sp>
        <p:nvSpPr>
          <p:cNvPr id="14" name="Shape 10"/>
          <p:cNvSpPr/>
          <p:nvPr/>
        </p:nvSpPr>
        <p:spPr>
          <a:xfrm>
            <a:off x="2575502" y="4586883"/>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5" name="Text 11"/>
          <p:cNvSpPr/>
          <p:nvPr/>
        </p:nvSpPr>
        <p:spPr>
          <a:xfrm>
            <a:off x="2733498" y="4628555"/>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6" name="Text 12"/>
          <p:cNvSpPr/>
          <p:nvPr/>
        </p:nvSpPr>
        <p:spPr>
          <a:xfrm>
            <a:off x="3297616" y="4586883"/>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Initialize the Pointer</a:t>
            </a:r>
            <a:endParaRPr lang="en-US" sz="2187" dirty="0">
              <a:solidFill>
                <a:schemeClr val="accent6">
                  <a:lumMod val="75000"/>
                </a:schemeClr>
              </a:solidFill>
            </a:endParaRPr>
          </a:p>
        </p:txBody>
      </p:sp>
      <p:sp>
        <p:nvSpPr>
          <p:cNvPr id="17" name="Text 13"/>
          <p:cNvSpPr/>
          <p:nvPr/>
        </p:nvSpPr>
        <p:spPr>
          <a:xfrm>
            <a:off x="3297616" y="5067300"/>
            <a:ext cx="8584287" cy="333256"/>
          </a:xfrm>
          <a:prstGeom prst="rect">
            <a:avLst/>
          </a:prstGeom>
          <a:noFill/>
          <a:ln/>
        </p:spPr>
        <p:txBody>
          <a:bodyPr wrap="non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Set the next pointer of the new node to null or the appropriate next node.</a:t>
            </a:r>
            <a:endParaRPr lang="en-US" sz="1750" dirty="0"/>
          </a:p>
        </p:txBody>
      </p:sp>
      <p:sp>
        <p:nvSpPr>
          <p:cNvPr id="18" name="object 7">
            <a:extLst>
              <a:ext uri="{FF2B5EF4-FFF2-40B4-BE49-F238E27FC236}">
                <a16:creationId xmlns:a16="http://schemas.microsoft.com/office/drawing/2014/main" id="{333CC321-E317-89DD-B1EB-083E060A014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9" name="object 4">
            <a:extLst>
              <a:ext uri="{FF2B5EF4-FFF2-40B4-BE49-F238E27FC236}">
                <a16:creationId xmlns:a16="http://schemas.microsoft.com/office/drawing/2014/main" id="{1AFE87D2-A2AA-8691-3F02-7DB8491D86F6}"/>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0" name="object 12">
            <a:extLst>
              <a:ext uri="{FF2B5EF4-FFF2-40B4-BE49-F238E27FC236}">
                <a16:creationId xmlns:a16="http://schemas.microsoft.com/office/drawing/2014/main" id="{4DEC460A-3040-3618-1889-149E6F090559}"/>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1962924" y="670422"/>
            <a:ext cx="6741914"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Step 3: Update the Pointers</a:t>
            </a:r>
            <a:endParaRPr lang="en-US" sz="4374" dirty="0">
              <a:solidFill>
                <a:schemeClr val="accent6">
                  <a:lumMod val="75000"/>
                </a:schemeClr>
              </a:solidFill>
            </a:endParaRPr>
          </a:p>
        </p:txBody>
      </p:sp>
      <p:pic>
        <p:nvPicPr>
          <p:cNvPr id="7" name="Image 2" descr="preencoded.png"/>
          <p:cNvPicPr>
            <a:picLocks noChangeAspect="1"/>
          </p:cNvPicPr>
          <p:nvPr/>
        </p:nvPicPr>
        <p:blipFill>
          <a:blip r:embed="rId3"/>
          <a:stretch>
            <a:fillRect/>
          </a:stretch>
        </p:blipFill>
        <p:spPr>
          <a:xfrm>
            <a:off x="2037993" y="3166467"/>
            <a:ext cx="3518059" cy="888682"/>
          </a:xfrm>
          <a:prstGeom prst="rect">
            <a:avLst/>
          </a:prstGeom>
        </p:spPr>
      </p:pic>
      <p:sp>
        <p:nvSpPr>
          <p:cNvPr id="8" name="Text 3"/>
          <p:cNvSpPr/>
          <p:nvPr/>
        </p:nvSpPr>
        <p:spPr>
          <a:xfrm>
            <a:off x="2260163" y="4388406"/>
            <a:ext cx="2837855"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Current Node's Pointer</a:t>
            </a:r>
            <a:endParaRPr lang="en-US" sz="2187" dirty="0">
              <a:solidFill>
                <a:schemeClr val="accent6">
                  <a:lumMod val="75000"/>
                </a:schemeClr>
              </a:solidFill>
            </a:endParaRPr>
          </a:p>
        </p:txBody>
      </p:sp>
      <p:sp>
        <p:nvSpPr>
          <p:cNvPr id="9" name="Text 4"/>
          <p:cNvSpPr/>
          <p:nvPr/>
        </p:nvSpPr>
        <p:spPr>
          <a:xfrm>
            <a:off x="2260163" y="4868823"/>
            <a:ext cx="3073718" cy="999768"/>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Adjust the next pointer of the current node to point to the new node.</a:t>
            </a:r>
            <a:endParaRPr lang="en-US" sz="1750" dirty="0"/>
          </a:p>
        </p:txBody>
      </p:sp>
      <p:pic>
        <p:nvPicPr>
          <p:cNvPr id="10" name="Image 3" descr="preencoded.png"/>
          <p:cNvPicPr>
            <a:picLocks noChangeAspect="1"/>
          </p:cNvPicPr>
          <p:nvPr/>
        </p:nvPicPr>
        <p:blipFill>
          <a:blip r:embed="rId4"/>
          <a:stretch>
            <a:fillRect/>
          </a:stretch>
        </p:blipFill>
        <p:spPr>
          <a:xfrm>
            <a:off x="5556052" y="3166467"/>
            <a:ext cx="3518178" cy="888682"/>
          </a:xfrm>
          <a:prstGeom prst="rect">
            <a:avLst/>
          </a:prstGeom>
        </p:spPr>
      </p:pic>
      <p:sp>
        <p:nvSpPr>
          <p:cNvPr id="11" name="Text 5"/>
          <p:cNvSpPr/>
          <p:nvPr/>
        </p:nvSpPr>
        <p:spPr>
          <a:xfrm>
            <a:off x="5778222" y="4388406"/>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New Node's Pointer</a:t>
            </a:r>
            <a:endParaRPr lang="en-US" sz="2187" dirty="0">
              <a:solidFill>
                <a:schemeClr val="accent6">
                  <a:lumMod val="75000"/>
                </a:schemeClr>
              </a:solidFill>
            </a:endParaRPr>
          </a:p>
        </p:txBody>
      </p:sp>
      <p:sp>
        <p:nvSpPr>
          <p:cNvPr id="12" name="Text 6"/>
          <p:cNvSpPr/>
          <p:nvPr/>
        </p:nvSpPr>
        <p:spPr>
          <a:xfrm>
            <a:off x="5778222" y="4868823"/>
            <a:ext cx="3073837" cy="999768"/>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Set the next pointer of the new node to the next node after the current one.</a:t>
            </a:r>
            <a:endParaRPr lang="en-US" sz="1750" dirty="0"/>
          </a:p>
        </p:txBody>
      </p:sp>
      <p:pic>
        <p:nvPicPr>
          <p:cNvPr id="13" name="Image 4" descr="preencoded.png"/>
          <p:cNvPicPr>
            <a:picLocks noChangeAspect="1"/>
          </p:cNvPicPr>
          <p:nvPr/>
        </p:nvPicPr>
        <p:blipFill>
          <a:blip r:embed="rId5"/>
          <a:stretch>
            <a:fillRect/>
          </a:stretch>
        </p:blipFill>
        <p:spPr>
          <a:xfrm>
            <a:off x="9074229" y="3166467"/>
            <a:ext cx="3518178" cy="888682"/>
          </a:xfrm>
          <a:prstGeom prst="rect">
            <a:avLst/>
          </a:prstGeom>
        </p:spPr>
      </p:pic>
      <p:sp>
        <p:nvSpPr>
          <p:cNvPr id="14" name="Text 7"/>
          <p:cNvSpPr/>
          <p:nvPr/>
        </p:nvSpPr>
        <p:spPr>
          <a:xfrm>
            <a:off x="9296400" y="4388406"/>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Maintain the List</a:t>
            </a:r>
            <a:endParaRPr lang="en-US" sz="2187" dirty="0">
              <a:solidFill>
                <a:schemeClr val="accent6">
                  <a:lumMod val="75000"/>
                </a:schemeClr>
              </a:solidFill>
            </a:endParaRPr>
          </a:p>
        </p:txBody>
      </p:sp>
      <p:sp>
        <p:nvSpPr>
          <p:cNvPr id="15" name="Text 8"/>
          <p:cNvSpPr/>
          <p:nvPr/>
        </p:nvSpPr>
        <p:spPr>
          <a:xfrm>
            <a:off x="9296400" y="4868823"/>
            <a:ext cx="3073837" cy="999768"/>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Ensure the pointers are properly updated to keep the linked list structure intact.</a:t>
            </a:r>
            <a:endParaRPr lang="en-US" sz="1750" dirty="0"/>
          </a:p>
        </p:txBody>
      </p:sp>
      <p:sp>
        <p:nvSpPr>
          <p:cNvPr id="16" name="object 7">
            <a:extLst>
              <a:ext uri="{FF2B5EF4-FFF2-40B4-BE49-F238E27FC236}">
                <a16:creationId xmlns:a16="http://schemas.microsoft.com/office/drawing/2014/main" id="{11E2D987-3C86-0F36-B093-637C58E2126D}"/>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7" name="object 4">
            <a:extLst>
              <a:ext uri="{FF2B5EF4-FFF2-40B4-BE49-F238E27FC236}">
                <a16:creationId xmlns:a16="http://schemas.microsoft.com/office/drawing/2014/main" id="{D354DDBA-9723-7673-7658-8F9849932DF5}"/>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8" name="object 12">
            <a:extLst>
              <a:ext uri="{FF2B5EF4-FFF2-40B4-BE49-F238E27FC236}">
                <a16:creationId xmlns:a16="http://schemas.microsoft.com/office/drawing/2014/main" id="{0D60EBF1-19C1-A475-7B72-620ABA47D29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812014" y="634723"/>
            <a:ext cx="13377071" cy="1291877"/>
          </a:xfrm>
          <a:prstGeom prst="rect">
            <a:avLst/>
          </a:prstGeom>
          <a:noFill/>
          <a:ln/>
        </p:spPr>
        <p:txBody>
          <a:bodyPr wrap="square" rtlCol="0" anchor="t"/>
          <a:lstStyle/>
          <a:p>
            <a:pPr marL="0" indent="0">
              <a:lnSpc>
                <a:spcPts val="7545"/>
              </a:lnSpc>
              <a:buNone/>
            </a:pPr>
            <a:r>
              <a:rPr lang="en-US" sz="4000" b="1" dirty="0">
                <a:solidFill>
                  <a:schemeClr val="accent6">
                    <a:lumMod val="75000"/>
                  </a:schemeClr>
                </a:solidFill>
                <a:latin typeface="Gelasio" pitchFamily="34" charset="0"/>
                <a:ea typeface="Gelasio" pitchFamily="34" charset="-122"/>
                <a:cs typeface="Gelasio" pitchFamily="34" charset="-120"/>
              </a:rPr>
              <a:t>Inserting a Node After a Given Node in a Linked List</a:t>
            </a:r>
            <a:endParaRPr lang="en-US" sz="4000" b="1" dirty="0">
              <a:solidFill>
                <a:schemeClr val="accent6">
                  <a:lumMod val="75000"/>
                </a:schemeClr>
              </a:solidFill>
            </a:endParaRPr>
          </a:p>
        </p:txBody>
      </p:sp>
      <p:sp>
        <p:nvSpPr>
          <p:cNvPr id="8" name="Text 4"/>
          <p:cNvSpPr/>
          <p:nvPr/>
        </p:nvSpPr>
        <p:spPr>
          <a:xfrm>
            <a:off x="953453" y="6461403"/>
            <a:ext cx="114895" cy="97512"/>
          </a:xfrm>
          <a:prstGeom prst="rect">
            <a:avLst/>
          </a:prstGeom>
          <a:noFill/>
          <a:ln/>
        </p:spPr>
        <p:txBody>
          <a:bodyPr wrap="none" rtlCol="0" anchor="t"/>
          <a:lstStyle/>
          <a:p>
            <a:pPr marL="0" indent="0" algn="ctr">
              <a:lnSpc>
                <a:spcPts val="768"/>
              </a:lnSpc>
              <a:buNone/>
            </a:pPr>
            <a:r>
              <a:rPr lang="en-US" sz="768" dirty="0">
                <a:solidFill>
                  <a:srgbClr val="3C3838"/>
                </a:solidFill>
                <a:latin typeface="Lato" pitchFamily="34" charset="0"/>
                <a:ea typeface="Lato" pitchFamily="34" charset="-122"/>
                <a:cs typeface="Lato" pitchFamily="34" charset="-120"/>
              </a:rPr>
              <a:t>G</a:t>
            </a:r>
            <a:endParaRPr lang="en-US" sz="768" dirty="0"/>
          </a:p>
        </p:txBody>
      </p:sp>
      <p:sp>
        <p:nvSpPr>
          <p:cNvPr id="9" name="Text 5"/>
          <p:cNvSpPr/>
          <p:nvPr/>
        </p:nvSpPr>
        <p:spPr>
          <a:xfrm>
            <a:off x="1299686" y="6315789"/>
            <a:ext cx="1681162"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D23428EF-9E78-0366-93B9-8C4FEF49D46D}"/>
              </a:ext>
            </a:extLst>
          </p:cNvPr>
          <p:cNvSpPr txBox="1"/>
          <p:nvPr/>
        </p:nvSpPr>
        <p:spPr>
          <a:xfrm>
            <a:off x="7500549" y="2291383"/>
            <a:ext cx="5401172" cy="3970318"/>
          </a:xfrm>
          <a:prstGeom prst="rect">
            <a:avLst/>
          </a:prstGeom>
          <a:noFill/>
        </p:spPr>
        <p:txBody>
          <a:bodyPr wrap="square">
            <a:spAutoFit/>
          </a:bodyPr>
          <a:lstStyle/>
          <a:p>
            <a:r>
              <a:rPr lang="en-KE" dirty="0"/>
              <a:t> </a:t>
            </a:r>
            <a:endParaRPr lang="en-GB" dirty="0"/>
          </a:p>
          <a:p>
            <a:r>
              <a:rPr lang="en-GB" dirty="0"/>
              <a:t>    // Create a new node with the value to be inserted</a:t>
            </a:r>
          </a:p>
          <a:p>
            <a:r>
              <a:rPr lang="en-GB" dirty="0"/>
              <a:t>    Node* </a:t>
            </a:r>
            <a:r>
              <a:rPr lang="en-GB" dirty="0" err="1"/>
              <a:t>newNode</a:t>
            </a:r>
            <a:r>
              <a:rPr lang="en-GB" dirty="0"/>
              <a:t> = new Node(</a:t>
            </a:r>
            <a:r>
              <a:rPr lang="en-GB" dirty="0" err="1"/>
              <a:t>newVal</a:t>
            </a:r>
            <a:r>
              <a:rPr lang="en-GB" dirty="0"/>
              <a:t>);</a:t>
            </a:r>
          </a:p>
          <a:p>
            <a:r>
              <a:rPr lang="en-GB" dirty="0"/>
              <a:t>    </a:t>
            </a:r>
          </a:p>
          <a:p>
            <a:r>
              <a:rPr lang="en-GB" dirty="0"/>
              <a:t>    // Set the new node's next to the next of the target node</a:t>
            </a:r>
          </a:p>
          <a:p>
            <a:r>
              <a:rPr lang="en-GB" dirty="0"/>
              <a:t>    </a:t>
            </a:r>
            <a:r>
              <a:rPr lang="en-GB" dirty="0" err="1"/>
              <a:t>newNode</a:t>
            </a:r>
            <a:r>
              <a:rPr lang="en-GB" dirty="0"/>
              <a:t>-&gt;next = temp-&gt;next;</a:t>
            </a:r>
          </a:p>
          <a:p>
            <a:endParaRPr lang="en-GB" dirty="0"/>
          </a:p>
          <a:p>
            <a:r>
              <a:rPr lang="en-GB" dirty="0"/>
              <a:t>    // Set the target node's next to the new node</a:t>
            </a:r>
          </a:p>
          <a:p>
            <a:r>
              <a:rPr lang="en-GB" dirty="0"/>
              <a:t>    temp-&gt;next = </a:t>
            </a:r>
            <a:r>
              <a:rPr lang="en-GB" dirty="0" err="1"/>
              <a:t>newNode</a:t>
            </a:r>
            <a:r>
              <a:rPr lang="en-GB" dirty="0"/>
              <a:t>;</a:t>
            </a:r>
          </a:p>
          <a:p>
            <a:endParaRPr lang="en-GB" dirty="0"/>
          </a:p>
          <a:p>
            <a:r>
              <a:rPr lang="en-GB" dirty="0"/>
              <a:t>    </a:t>
            </a:r>
            <a:r>
              <a:rPr lang="en-GB" dirty="0" err="1"/>
              <a:t>cout</a:t>
            </a:r>
            <a:r>
              <a:rPr lang="en-GB" dirty="0"/>
              <a:t> &lt;&lt; "Inserted " &lt;&lt; </a:t>
            </a:r>
            <a:r>
              <a:rPr lang="en-GB" dirty="0" err="1"/>
              <a:t>newVal</a:t>
            </a:r>
            <a:r>
              <a:rPr lang="en-GB" dirty="0"/>
              <a:t> &lt;&lt; " after " &lt;&lt; </a:t>
            </a:r>
            <a:r>
              <a:rPr lang="en-GB" dirty="0" err="1"/>
              <a:t>targetVal</a:t>
            </a:r>
            <a:r>
              <a:rPr lang="en-GB" dirty="0"/>
              <a:t> &lt;&lt; ".\n";</a:t>
            </a:r>
          </a:p>
          <a:p>
            <a:r>
              <a:rPr lang="en-GB" dirty="0"/>
              <a:t>}</a:t>
            </a:r>
            <a:endParaRPr lang="en-KE" dirty="0"/>
          </a:p>
        </p:txBody>
      </p:sp>
      <p:sp>
        <p:nvSpPr>
          <p:cNvPr id="16" name="object 7">
            <a:extLst>
              <a:ext uri="{FF2B5EF4-FFF2-40B4-BE49-F238E27FC236}">
                <a16:creationId xmlns:a16="http://schemas.microsoft.com/office/drawing/2014/main" id="{7AE7F9D3-A8CA-2098-28C6-00E190864D0F}"/>
              </a:ext>
            </a:extLst>
          </p:cNvPr>
          <p:cNvSpPr/>
          <p:nvPr/>
        </p:nvSpPr>
        <p:spPr>
          <a:xfrm>
            <a:off x="12962763" y="1609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7" name="object 4">
            <a:extLst>
              <a:ext uri="{FF2B5EF4-FFF2-40B4-BE49-F238E27FC236}">
                <a16:creationId xmlns:a16="http://schemas.microsoft.com/office/drawing/2014/main" id="{10E4EA5C-1B12-B843-4AAB-B088372C3126}"/>
              </a:ext>
            </a:extLst>
          </p:cNvPr>
          <p:cNvSpPr/>
          <p:nvPr/>
        </p:nvSpPr>
        <p:spPr>
          <a:xfrm>
            <a:off x="-343" y="665163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8" name="object 12">
            <a:extLst>
              <a:ext uri="{FF2B5EF4-FFF2-40B4-BE49-F238E27FC236}">
                <a16:creationId xmlns:a16="http://schemas.microsoft.com/office/drawing/2014/main" id="{116FD507-3749-0341-4E2A-FAF9276B1BD9}"/>
              </a:ext>
            </a:extLst>
          </p:cNvPr>
          <p:cNvSpPr/>
          <p:nvPr/>
        </p:nvSpPr>
        <p:spPr>
          <a:xfrm flipV="1">
            <a:off x="0" y="2105481"/>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3" name="TextBox 2">
            <a:extLst>
              <a:ext uri="{FF2B5EF4-FFF2-40B4-BE49-F238E27FC236}">
                <a16:creationId xmlns:a16="http://schemas.microsoft.com/office/drawing/2014/main" id="{4230ED92-E537-29DA-6C2C-6729281D1DCE}"/>
              </a:ext>
            </a:extLst>
          </p:cNvPr>
          <p:cNvSpPr txBox="1"/>
          <p:nvPr/>
        </p:nvSpPr>
        <p:spPr>
          <a:xfrm>
            <a:off x="1068348" y="2568382"/>
            <a:ext cx="6110928" cy="3416320"/>
          </a:xfrm>
          <a:prstGeom prst="rect">
            <a:avLst/>
          </a:prstGeom>
          <a:noFill/>
        </p:spPr>
        <p:txBody>
          <a:bodyPr wrap="square">
            <a:spAutoFit/>
          </a:bodyPr>
          <a:lstStyle/>
          <a:p>
            <a:r>
              <a:rPr lang="en-GB" dirty="0"/>
              <a:t>void LinkedList::</a:t>
            </a:r>
            <a:r>
              <a:rPr lang="en-GB" dirty="0" err="1"/>
              <a:t>insertAfterNode</a:t>
            </a:r>
            <a:r>
              <a:rPr lang="en-GB" dirty="0"/>
              <a:t>(int </a:t>
            </a:r>
            <a:r>
              <a:rPr lang="en-GB" dirty="0" err="1"/>
              <a:t>targetVal</a:t>
            </a:r>
            <a:r>
              <a:rPr lang="en-GB" dirty="0"/>
              <a:t>, int </a:t>
            </a:r>
            <a:r>
              <a:rPr lang="en-GB" dirty="0" err="1"/>
              <a:t>newVal</a:t>
            </a:r>
            <a:r>
              <a:rPr lang="en-GB" dirty="0"/>
              <a:t>) {</a:t>
            </a:r>
          </a:p>
          <a:p>
            <a:r>
              <a:rPr lang="en-GB" dirty="0"/>
              <a:t>    Node* temp = head;</a:t>
            </a:r>
          </a:p>
          <a:p>
            <a:endParaRPr lang="en-GB" dirty="0"/>
          </a:p>
          <a:p>
            <a:r>
              <a:rPr lang="en-GB" dirty="0"/>
              <a:t>    // Traverse the list to find the node with the target value</a:t>
            </a:r>
          </a:p>
          <a:p>
            <a:r>
              <a:rPr lang="en-GB" dirty="0"/>
              <a:t>    while (temp != </a:t>
            </a:r>
            <a:r>
              <a:rPr lang="en-GB" dirty="0" err="1"/>
              <a:t>nullptr</a:t>
            </a:r>
            <a:r>
              <a:rPr lang="en-GB" dirty="0"/>
              <a:t> &amp;&amp; temp-&gt;data != </a:t>
            </a:r>
            <a:r>
              <a:rPr lang="en-GB" dirty="0" err="1"/>
              <a:t>targetVal</a:t>
            </a:r>
            <a:r>
              <a:rPr lang="en-GB" dirty="0"/>
              <a:t>) {</a:t>
            </a:r>
          </a:p>
          <a:p>
            <a:r>
              <a:rPr lang="en-GB" dirty="0"/>
              <a:t>        temp = temp-&gt;next;</a:t>
            </a:r>
          </a:p>
          <a:p>
            <a:r>
              <a:rPr lang="en-GB" dirty="0"/>
              <a:t>    }</a:t>
            </a:r>
          </a:p>
          <a:p>
            <a:endParaRPr lang="en-GB" dirty="0"/>
          </a:p>
          <a:p>
            <a:r>
              <a:rPr lang="en-GB" dirty="0"/>
              <a:t>    if (temp == </a:t>
            </a:r>
            <a:r>
              <a:rPr lang="en-GB" dirty="0" err="1"/>
              <a:t>nullptr</a:t>
            </a:r>
            <a:r>
              <a:rPr lang="en-GB" dirty="0"/>
              <a:t>) {</a:t>
            </a:r>
          </a:p>
          <a:p>
            <a:r>
              <a:rPr lang="en-GB" dirty="0"/>
              <a:t>        </a:t>
            </a:r>
            <a:r>
              <a:rPr lang="en-GB" dirty="0" err="1"/>
              <a:t>cout</a:t>
            </a:r>
            <a:r>
              <a:rPr lang="en-GB" dirty="0"/>
              <a:t> &lt;&lt; "Node with value " &lt;&lt; </a:t>
            </a:r>
            <a:r>
              <a:rPr lang="en-GB" dirty="0" err="1"/>
              <a:t>targetVal</a:t>
            </a:r>
            <a:r>
              <a:rPr lang="en-GB" dirty="0"/>
              <a:t> &lt;&lt; " not found.\n";</a:t>
            </a:r>
          </a:p>
          <a:p>
            <a:r>
              <a:rPr lang="en-GB" dirty="0"/>
              <a:t>        return;</a:t>
            </a:r>
          </a:p>
          <a:p>
            <a:r>
              <a:rPr lang="en-GB"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967871" y="413394"/>
            <a:ext cx="7362378" cy="921965"/>
          </a:xfrm>
          <a:prstGeom prst="rect">
            <a:avLst/>
          </a:prstGeom>
          <a:noFill/>
          <a:ln/>
        </p:spPr>
        <p:txBody>
          <a:bodyPr wrap="none" rtlCol="0" anchor="t"/>
          <a:lstStyle/>
          <a:p>
            <a:pPr marL="0" indent="0">
              <a:lnSpc>
                <a:spcPts val="7545"/>
              </a:lnSpc>
              <a:buNone/>
            </a:pPr>
            <a:r>
              <a:rPr lang="en-US" sz="4000" b="1" dirty="0">
                <a:solidFill>
                  <a:schemeClr val="accent6">
                    <a:lumMod val="75000"/>
                  </a:schemeClr>
                </a:solidFill>
                <a:latin typeface="Instrument Sans" pitchFamily="34" charset="0"/>
                <a:ea typeface="Instrument Sans" pitchFamily="34" charset="-122"/>
                <a:cs typeface="Instrument Sans" pitchFamily="34" charset="-120"/>
              </a:rPr>
              <a:t>Insertion into a Sorted Linked List</a:t>
            </a:r>
            <a:endParaRPr lang="en-US" sz="4000" dirty="0">
              <a:solidFill>
                <a:schemeClr val="accent6">
                  <a:lumMod val="75000"/>
                </a:schemeClr>
              </a:solidFill>
            </a:endParaRPr>
          </a:p>
        </p:txBody>
      </p:sp>
      <p:sp>
        <p:nvSpPr>
          <p:cNvPr id="6" name="Shape 2"/>
          <p:cNvSpPr/>
          <p:nvPr/>
        </p:nvSpPr>
        <p:spPr>
          <a:xfrm>
            <a:off x="2784872" y="4488793"/>
            <a:ext cx="8694658" cy="36552"/>
          </a:xfrm>
          <a:prstGeom prst="roundRect">
            <a:avLst>
              <a:gd name="adj" fmla="val 225354"/>
            </a:avLst>
          </a:prstGeom>
          <a:solidFill>
            <a:srgbClr val="C9CACE"/>
          </a:solidFill>
          <a:ln/>
        </p:spPr>
        <p:txBody>
          <a:bodyPr/>
          <a:lstStyle/>
          <a:p>
            <a:endParaRPr lang="en-KE"/>
          </a:p>
        </p:txBody>
      </p:sp>
      <p:sp>
        <p:nvSpPr>
          <p:cNvPr id="7" name="Shape 3"/>
          <p:cNvSpPr/>
          <p:nvPr/>
        </p:nvSpPr>
        <p:spPr>
          <a:xfrm>
            <a:off x="4876145" y="3713280"/>
            <a:ext cx="36552" cy="640556"/>
          </a:xfrm>
          <a:prstGeom prst="roundRect">
            <a:avLst>
              <a:gd name="adj" fmla="val 225354"/>
            </a:avLst>
          </a:prstGeom>
          <a:solidFill>
            <a:srgbClr val="C9CACE"/>
          </a:solidFill>
          <a:ln/>
        </p:spPr>
        <p:txBody>
          <a:bodyPr/>
          <a:lstStyle/>
          <a:p>
            <a:endParaRPr lang="en-KE"/>
          </a:p>
        </p:txBody>
      </p:sp>
      <p:sp>
        <p:nvSpPr>
          <p:cNvPr id="8" name="Shape 4"/>
          <p:cNvSpPr/>
          <p:nvPr/>
        </p:nvSpPr>
        <p:spPr>
          <a:xfrm>
            <a:off x="4706898" y="4282874"/>
            <a:ext cx="411837" cy="411837"/>
          </a:xfrm>
          <a:prstGeom prst="roundRect">
            <a:avLst>
              <a:gd name="adj" fmla="val 20001"/>
            </a:avLst>
          </a:prstGeom>
          <a:solidFill>
            <a:srgbClr val="E3E4E8"/>
          </a:solidFill>
          <a:ln w="7620">
            <a:solidFill>
              <a:srgbClr val="C9CACE"/>
            </a:solidFill>
            <a:prstDash val="solid"/>
          </a:ln>
        </p:spPr>
        <p:txBody>
          <a:bodyPr/>
          <a:lstStyle/>
          <a:p>
            <a:endParaRPr lang="en-KE"/>
          </a:p>
        </p:txBody>
      </p:sp>
      <p:sp>
        <p:nvSpPr>
          <p:cNvPr id="9" name="Text 5"/>
          <p:cNvSpPr/>
          <p:nvPr/>
        </p:nvSpPr>
        <p:spPr>
          <a:xfrm>
            <a:off x="4859655" y="4317164"/>
            <a:ext cx="106323" cy="343138"/>
          </a:xfrm>
          <a:prstGeom prst="rect">
            <a:avLst/>
          </a:prstGeom>
          <a:noFill/>
          <a:ln/>
        </p:spPr>
        <p:txBody>
          <a:bodyPr wrap="none" rtlCol="0" anchor="t"/>
          <a:lstStyle/>
          <a:p>
            <a:pPr marL="0" indent="0" algn="ctr">
              <a:lnSpc>
                <a:spcPts val="2702"/>
              </a:lnSpc>
              <a:buNone/>
            </a:pPr>
            <a:r>
              <a:rPr lang="en-US" sz="2162" b="1" dirty="0">
                <a:solidFill>
                  <a:srgbClr val="5B5F71"/>
                </a:solidFill>
                <a:latin typeface="Instrument Sans" pitchFamily="34" charset="0"/>
                <a:ea typeface="Instrument Sans" pitchFamily="34" charset="-122"/>
                <a:cs typeface="Instrument Sans" pitchFamily="34" charset="-120"/>
              </a:rPr>
              <a:t>1</a:t>
            </a:r>
            <a:endParaRPr lang="en-US" sz="2162" dirty="0"/>
          </a:p>
        </p:txBody>
      </p:sp>
      <p:sp>
        <p:nvSpPr>
          <p:cNvPr id="10" name="Text 6"/>
          <p:cNvSpPr/>
          <p:nvPr/>
        </p:nvSpPr>
        <p:spPr>
          <a:xfrm>
            <a:off x="3768685" y="2720477"/>
            <a:ext cx="2288024" cy="285988"/>
          </a:xfrm>
          <a:prstGeom prst="rect">
            <a:avLst/>
          </a:prstGeom>
          <a:noFill/>
          <a:ln/>
        </p:spPr>
        <p:txBody>
          <a:bodyPr wrap="none" rtlCol="0" anchor="t"/>
          <a:lstStyle/>
          <a:p>
            <a:pPr marL="0" indent="0" algn="ctr">
              <a:lnSpc>
                <a:spcPts val="2252"/>
              </a:lnSpc>
              <a:buNone/>
            </a:pPr>
            <a:r>
              <a:rPr lang="en-US" sz="1802" b="1" dirty="0">
                <a:solidFill>
                  <a:schemeClr val="accent6">
                    <a:lumMod val="75000"/>
                  </a:schemeClr>
                </a:solidFill>
                <a:latin typeface="Instrument Sans" pitchFamily="34" charset="0"/>
                <a:ea typeface="Instrument Sans" pitchFamily="34" charset="-122"/>
                <a:cs typeface="Instrument Sans" pitchFamily="34" charset="-120"/>
              </a:rPr>
              <a:t>Initialize</a:t>
            </a:r>
            <a:endParaRPr lang="en-US" sz="1802" dirty="0">
              <a:solidFill>
                <a:schemeClr val="accent6">
                  <a:lumMod val="75000"/>
                </a:schemeClr>
              </a:solidFill>
            </a:endParaRPr>
          </a:p>
        </p:txBody>
      </p:sp>
      <p:sp>
        <p:nvSpPr>
          <p:cNvPr id="11" name="Text 7"/>
          <p:cNvSpPr/>
          <p:nvPr/>
        </p:nvSpPr>
        <p:spPr>
          <a:xfrm>
            <a:off x="2967871" y="3116240"/>
            <a:ext cx="3889772" cy="548878"/>
          </a:xfrm>
          <a:prstGeom prst="rect">
            <a:avLst/>
          </a:prstGeom>
          <a:noFill/>
          <a:ln/>
        </p:spPr>
        <p:txBody>
          <a:bodyPr wrap="square" rtlCol="0" anchor="t"/>
          <a:lstStyle/>
          <a:p>
            <a:pPr marL="0" indent="0" algn="ctr">
              <a:lnSpc>
                <a:spcPts val="2162"/>
              </a:lnSpc>
              <a:buNone/>
            </a:pPr>
            <a:r>
              <a:rPr lang="en-US" sz="1441" dirty="0">
                <a:solidFill>
                  <a:srgbClr val="5B5F71"/>
                </a:solidFill>
                <a:latin typeface="Instrument Sans" pitchFamily="34" charset="0"/>
                <a:ea typeface="Instrument Sans" pitchFamily="34" charset="-122"/>
                <a:cs typeface="Instrument Sans" pitchFamily="34" charset="-120"/>
              </a:rPr>
              <a:t>Start with the head of the sorted linked list and a new node to be inserted.</a:t>
            </a:r>
            <a:endParaRPr lang="en-US" sz="1441" dirty="0"/>
          </a:p>
        </p:txBody>
      </p:sp>
      <p:sp>
        <p:nvSpPr>
          <p:cNvPr id="12" name="Shape 8"/>
          <p:cNvSpPr/>
          <p:nvPr/>
        </p:nvSpPr>
        <p:spPr>
          <a:xfrm>
            <a:off x="7132082" y="4635121"/>
            <a:ext cx="36552" cy="640556"/>
          </a:xfrm>
          <a:prstGeom prst="roundRect">
            <a:avLst>
              <a:gd name="adj" fmla="val 225354"/>
            </a:avLst>
          </a:prstGeom>
          <a:solidFill>
            <a:srgbClr val="C9CACE"/>
          </a:solidFill>
          <a:ln/>
        </p:spPr>
        <p:txBody>
          <a:bodyPr/>
          <a:lstStyle/>
          <a:p>
            <a:endParaRPr lang="en-KE"/>
          </a:p>
        </p:txBody>
      </p:sp>
      <p:sp>
        <p:nvSpPr>
          <p:cNvPr id="13" name="Shape 9"/>
          <p:cNvSpPr/>
          <p:nvPr/>
        </p:nvSpPr>
        <p:spPr>
          <a:xfrm>
            <a:off x="6960310" y="4338089"/>
            <a:ext cx="411837" cy="411837"/>
          </a:xfrm>
          <a:prstGeom prst="roundRect">
            <a:avLst>
              <a:gd name="adj" fmla="val 20001"/>
            </a:avLst>
          </a:prstGeom>
          <a:solidFill>
            <a:srgbClr val="E3E4E8"/>
          </a:solidFill>
          <a:ln w="7620">
            <a:solidFill>
              <a:srgbClr val="C9CACE"/>
            </a:solidFill>
            <a:prstDash val="solid"/>
          </a:ln>
        </p:spPr>
        <p:txBody>
          <a:bodyPr/>
          <a:lstStyle/>
          <a:p>
            <a:endParaRPr lang="en-KE"/>
          </a:p>
        </p:txBody>
      </p:sp>
      <p:sp>
        <p:nvSpPr>
          <p:cNvPr id="14" name="Text 10"/>
          <p:cNvSpPr/>
          <p:nvPr/>
        </p:nvSpPr>
        <p:spPr>
          <a:xfrm>
            <a:off x="7055644" y="4317164"/>
            <a:ext cx="152876" cy="343138"/>
          </a:xfrm>
          <a:prstGeom prst="rect">
            <a:avLst/>
          </a:prstGeom>
          <a:noFill/>
          <a:ln/>
        </p:spPr>
        <p:txBody>
          <a:bodyPr wrap="none" rtlCol="0" anchor="t"/>
          <a:lstStyle/>
          <a:p>
            <a:pPr marL="0" indent="0" algn="ctr">
              <a:lnSpc>
                <a:spcPts val="2702"/>
              </a:lnSpc>
              <a:buNone/>
            </a:pPr>
            <a:r>
              <a:rPr lang="en-US" sz="2162" b="1" dirty="0">
                <a:solidFill>
                  <a:srgbClr val="5B5F71"/>
                </a:solidFill>
                <a:latin typeface="Instrument Sans" pitchFamily="34" charset="0"/>
                <a:ea typeface="Instrument Sans" pitchFamily="34" charset="-122"/>
                <a:cs typeface="Instrument Sans" pitchFamily="34" charset="-120"/>
              </a:rPr>
              <a:t>2</a:t>
            </a:r>
            <a:endParaRPr lang="en-US" sz="2162" dirty="0"/>
          </a:p>
        </p:txBody>
      </p:sp>
      <p:sp>
        <p:nvSpPr>
          <p:cNvPr id="15" name="Text 11"/>
          <p:cNvSpPr/>
          <p:nvPr/>
        </p:nvSpPr>
        <p:spPr>
          <a:xfrm>
            <a:off x="5988129" y="5312467"/>
            <a:ext cx="2288024" cy="285988"/>
          </a:xfrm>
          <a:prstGeom prst="rect">
            <a:avLst/>
          </a:prstGeom>
          <a:noFill/>
          <a:ln/>
        </p:spPr>
        <p:txBody>
          <a:bodyPr wrap="none" rtlCol="0" anchor="t"/>
          <a:lstStyle/>
          <a:p>
            <a:pPr marL="0" indent="0" algn="ctr">
              <a:lnSpc>
                <a:spcPts val="2252"/>
              </a:lnSpc>
              <a:buNone/>
            </a:pPr>
            <a:r>
              <a:rPr lang="en-US" sz="1802" b="1" dirty="0">
                <a:solidFill>
                  <a:schemeClr val="accent6">
                    <a:lumMod val="75000"/>
                  </a:schemeClr>
                </a:solidFill>
                <a:latin typeface="Instrument Sans" pitchFamily="34" charset="0"/>
                <a:ea typeface="Instrument Sans" pitchFamily="34" charset="-122"/>
                <a:cs typeface="Instrument Sans" pitchFamily="34" charset="-120"/>
              </a:rPr>
              <a:t>Find Position</a:t>
            </a:r>
            <a:endParaRPr lang="en-US" sz="1802" dirty="0">
              <a:solidFill>
                <a:schemeClr val="accent6">
                  <a:lumMod val="75000"/>
                </a:schemeClr>
              </a:solidFill>
            </a:endParaRPr>
          </a:p>
        </p:txBody>
      </p:sp>
      <p:sp>
        <p:nvSpPr>
          <p:cNvPr id="16" name="Text 12"/>
          <p:cNvSpPr/>
          <p:nvPr/>
        </p:nvSpPr>
        <p:spPr>
          <a:xfrm>
            <a:off x="5187196" y="5708231"/>
            <a:ext cx="3889891" cy="823317"/>
          </a:xfrm>
          <a:prstGeom prst="rect">
            <a:avLst/>
          </a:prstGeom>
          <a:noFill/>
          <a:ln/>
        </p:spPr>
        <p:txBody>
          <a:bodyPr wrap="square" rtlCol="0" anchor="t"/>
          <a:lstStyle/>
          <a:p>
            <a:pPr marL="0" indent="0" algn="ctr">
              <a:lnSpc>
                <a:spcPts val="2162"/>
              </a:lnSpc>
              <a:buNone/>
            </a:pPr>
            <a:r>
              <a:rPr lang="en-US" sz="1441" dirty="0">
                <a:solidFill>
                  <a:srgbClr val="5B5F71"/>
                </a:solidFill>
                <a:latin typeface="Instrument Sans" pitchFamily="34" charset="0"/>
                <a:ea typeface="Instrument Sans" pitchFamily="34" charset="-122"/>
                <a:cs typeface="Instrument Sans" pitchFamily="34" charset="-120"/>
              </a:rPr>
              <a:t>Traverse the list until you find the correct position where the new node should be inserted, keeping track of the previous node.</a:t>
            </a:r>
            <a:endParaRPr lang="en-US" sz="1441" dirty="0"/>
          </a:p>
        </p:txBody>
      </p:sp>
      <p:sp>
        <p:nvSpPr>
          <p:cNvPr id="17" name="Shape 13"/>
          <p:cNvSpPr/>
          <p:nvPr/>
        </p:nvSpPr>
        <p:spPr>
          <a:xfrm>
            <a:off x="9310142" y="3642318"/>
            <a:ext cx="36552" cy="640556"/>
          </a:xfrm>
          <a:prstGeom prst="roundRect">
            <a:avLst>
              <a:gd name="adj" fmla="val 225354"/>
            </a:avLst>
          </a:prstGeom>
          <a:solidFill>
            <a:srgbClr val="C9CACE"/>
          </a:solidFill>
          <a:ln/>
        </p:spPr>
        <p:txBody>
          <a:bodyPr/>
          <a:lstStyle/>
          <a:p>
            <a:endParaRPr lang="en-KE"/>
          </a:p>
        </p:txBody>
      </p:sp>
      <p:sp>
        <p:nvSpPr>
          <p:cNvPr id="18" name="Shape 14"/>
          <p:cNvSpPr/>
          <p:nvPr/>
        </p:nvSpPr>
        <p:spPr>
          <a:xfrm>
            <a:off x="9145667" y="4282874"/>
            <a:ext cx="411837" cy="411837"/>
          </a:xfrm>
          <a:prstGeom prst="roundRect">
            <a:avLst>
              <a:gd name="adj" fmla="val 20001"/>
            </a:avLst>
          </a:prstGeom>
          <a:solidFill>
            <a:srgbClr val="E3E4E8"/>
          </a:solidFill>
          <a:ln w="7620">
            <a:solidFill>
              <a:srgbClr val="C9CACE"/>
            </a:solidFill>
            <a:prstDash val="solid"/>
          </a:ln>
        </p:spPr>
        <p:txBody>
          <a:bodyPr/>
          <a:lstStyle/>
          <a:p>
            <a:r>
              <a:rPr lang="en-KE" dirty="0"/>
              <a:t>3</a:t>
            </a:r>
          </a:p>
        </p:txBody>
      </p:sp>
      <p:sp>
        <p:nvSpPr>
          <p:cNvPr id="20" name="Text 16"/>
          <p:cNvSpPr/>
          <p:nvPr/>
        </p:nvSpPr>
        <p:spPr>
          <a:xfrm>
            <a:off x="8207574" y="2446037"/>
            <a:ext cx="2288024" cy="285988"/>
          </a:xfrm>
          <a:prstGeom prst="rect">
            <a:avLst/>
          </a:prstGeom>
          <a:noFill/>
          <a:ln/>
        </p:spPr>
        <p:txBody>
          <a:bodyPr wrap="none" rtlCol="0" anchor="t"/>
          <a:lstStyle/>
          <a:p>
            <a:pPr marL="0" indent="0" algn="ctr">
              <a:lnSpc>
                <a:spcPts val="2252"/>
              </a:lnSpc>
              <a:buNone/>
            </a:pPr>
            <a:r>
              <a:rPr lang="en-US" sz="1802" b="1" dirty="0">
                <a:solidFill>
                  <a:schemeClr val="accent6">
                    <a:lumMod val="75000"/>
                  </a:schemeClr>
                </a:solidFill>
                <a:latin typeface="Instrument Sans" pitchFamily="34" charset="0"/>
                <a:ea typeface="Instrument Sans" pitchFamily="34" charset="-122"/>
                <a:cs typeface="Instrument Sans" pitchFamily="34" charset="-120"/>
              </a:rPr>
              <a:t>Insert Node</a:t>
            </a:r>
            <a:endParaRPr lang="en-US" sz="1802" dirty="0">
              <a:solidFill>
                <a:schemeClr val="accent6">
                  <a:lumMod val="75000"/>
                </a:schemeClr>
              </a:solidFill>
            </a:endParaRPr>
          </a:p>
        </p:txBody>
      </p:sp>
      <p:sp>
        <p:nvSpPr>
          <p:cNvPr id="21" name="Text 17"/>
          <p:cNvSpPr/>
          <p:nvPr/>
        </p:nvSpPr>
        <p:spPr>
          <a:xfrm>
            <a:off x="7406640" y="2841801"/>
            <a:ext cx="3889891" cy="823317"/>
          </a:xfrm>
          <a:prstGeom prst="rect">
            <a:avLst/>
          </a:prstGeom>
          <a:noFill/>
          <a:ln/>
        </p:spPr>
        <p:txBody>
          <a:bodyPr wrap="square" rtlCol="0" anchor="t"/>
          <a:lstStyle/>
          <a:p>
            <a:pPr marL="0" indent="0" algn="ctr">
              <a:lnSpc>
                <a:spcPts val="2162"/>
              </a:lnSpc>
              <a:buNone/>
            </a:pPr>
            <a:r>
              <a:rPr lang="en-US" sz="1441" dirty="0">
                <a:solidFill>
                  <a:srgbClr val="5B5F71"/>
                </a:solidFill>
                <a:latin typeface="Instrument Sans" pitchFamily="34" charset="0"/>
                <a:ea typeface="Instrument Sans" pitchFamily="34" charset="-122"/>
                <a:cs typeface="Instrument Sans" pitchFamily="34" charset="-120"/>
              </a:rPr>
              <a:t>Insert the new node by updating the pointers to link it into the list, maintaining the sorted order.</a:t>
            </a:r>
            <a:endParaRPr lang="en-US" sz="1441" dirty="0"/>
          </a:p>
        </p:txBody>
      </p:sp>
      <p:sp>
        <p:nvSpPr>
          <p:cNvPr id="22" name="object 7">
            <a:extLst>
              <a:ext uri="{FF2B5EF4-FFF2-40B4-BE49-F238E27FC236}">
                <a16:creationId xmlns:a16="http://schemas.microsoft.com/office/drawing/2014/main" id="{DB45434B-A4A0-1AAE-6048-671F3642A3DD}"/>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A147F5AE-E49F-7A4C-CAA8-6D9ACE022BB3}"/>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AC09CEE9-8323-7850-4F44-C7B61F577B3C}"/>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457924" y="604733"/>
            <a:ext cx="12196267" cy="1916430"/>
          </a:xfrm>
          <a:prstGeom prst="rect">
            <a:avLst/>
          </a:prstGeom>
          <a:noFill/>
          <a:ln/>
        </p:spPr>
        <p:txBody>
          <a:bodyPr wrap="square" rtlCol="0" anchor="t"/>
          <a:lstStyle/>
          <a:p>
            <a:pPr marL="0" indent="0">
              <a:lnSpc>
                <a:spcPts val="7545"/>
              </a:lnSpc>
              <a:buNone/>
            </a:pPr>
            <a:r>
              <a:rPr lang="en-US" sz="4800" b="1" dirty="0">
                <a:solidFill>
                  <a:schemeClr val="accent6">
                    <a:lumMod val="75000"/>
                  </a:schemeClr>
                </a:solidFill>
                <a:latin typeface="Instrument Sans" pitchFamily="34" charset="0"/>
                <a:ea typeface="Instrument Sans" pitchFamily="34" charset="-122"/>
                <a:cs typeface="Instrument Sans" pitchFamily="34" charset="-120"/>
              </a:rPr>
              <a:t>Insertion into a Sorted Linked List</a:t>
            </a:r>
            <a:endParaRPr lang="en-US" sz="4800" dirty="0">
              <a:solidFill>
                <a:schemeClr val="accent6">
                  <a:lumMod val="75000"/>
                </a:schemeClr>
              </a:solidFill>
            </a:endParaRPr>
          </a:p>
        </p:txBody>
      </p:sp>
      <p:sp>
        <p:nvSpPr>
          <p:cNvPr id="8" name="Text 4"/>
          <p:cNvSpPr/>
          <p:nvPr/>
        </p:nvSpPr>
        <p:spPr>
          <a:xfrm>
            <a:off x="6438543" y="5982295"/>
            <a:ext cx="117515" cy="97512"/>
          </a:xfrm>
          <a:prstGeom prst="rect">
            <a:avLst/>
          </a:prstGeom>
          <a:noFill/>
          <a:ln/>
        </p:spPr>
        <p:txBody>
          <a:bodyPr wrap="none" rtlCol="0" anchor="t"/>
          <a:lstStyle/>
          <a:p>
            <a:pPr marL="0" indent="0" algn="ctr">
              <a:lnSpc>
                <a:spcPts val="768"/>
              </a:lnSpc>
              <a:buNone/>
            </a:pPr>
            <a:r>
              <a:rPr lang="en-US" sz="768" dirty="0">
                <a:solidFill>
                  <a:srgbClr val="3C3838"/>
                </a:solidFill>
                <a:latin typeface="Instrument Sans" pitchFamily="34" charset="0"/>
                <a:ea typeface="Instrument Sans" pitchFamily="34" charset="-122"/>
                <a:cs typeface="Instrument Sans" pitchFamily="34" charset="-120"/>
              </a:rPr>
              <a:t>G</a:t>
            </a:r>
            <a:endParaRPr lang="en-US" sz="768" dirty="0"/>
          </a:p>
        </p:txBody>
      </p:sp>
      <p:sp>
        <p:nvSpPr>
          <p:cNvPr id="9" name="Text 5"/>
          <p:cNvSpPr/>
          <p:nvPr/>
        </p:nvSpPr>
        <p:spPr>
          <a:xfrm>
            <a:off x="6786086" y="5836682"/>
            <a:ext cx="1764030"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F699A21E-6BE8-35AD-86D7-56D3A09ADBF7}"/>
              </a:ext>
            </a:extLst>
          </p:cNvPr>
          <p:cNvSpPr txBox="1"/>
          <p:nvPr/>
        </p:nvSpPr>
        <p:spPr>
          <a:xfrm>
            <a:off x="403052" y="1687461"/>
            <a:ext cx="7315200" cy="3693319"/>
          </a:xfrm>
          <a:prstGeom prst="rect">
            <a:avLst/>
          </a:prstGeom>
          <a:noFill/>
        </p:spPr>
        <p:txBody>
          <a:bodyPr wrap="square">
            <a:spAutoFit/>
          </a:bodyPr>
          <a:lstStyle/>
          <a:p>
            <a:r>
              <a:rPr lang="en-GB" dirty="0"/>
              <a:t>void LinkedList::</a:t>
            </a:r>
            <a:r>
              <a:rPr lang="en-GB" dirty="0" err="1"/>
              <a:t>insertIntoSortedList</a:t>
            </a:r>
            <a:r>
              <a:rPr lang="en-GB" dirty="0"/>
              <a:t>(int </a:t>
            </a:r>
            <a:r>
              <a:rPr lang="en-GB" dirty="0" err="1"/>
              <a:t>newVal</a:t>
            </a:r>
            <a:r>
              <a:rPr lang="en-GB" dirty="0"/>
              <a:t>) {</a:t>
            </a:r>
          </a:p>
          <a:p>
            <a:r>
              <a:rPr lang="en-GB" dirty="0"/>
              <a:t>    Node* </a:t>
            </a:r>
            <a:r>
              <a:rPr lang="en-GB" dirty="0" err="1"/>
              <a:t>newNode</a:t>
            </a:r>
            <a:r>
              <a:rPr lang="en-GB" dirty="0"/>
              <a:t> = new Node(</a:t>
            </a:r>
            <a:r>
              <a:rPr lang="en-GB" dirty="0" err="1"/>
              <a:t>newVal</a:t>
            </a:r>
            <a:r>
              <a:rPr lang="en-GB" dirty="0"/>
              <a:t>);  // Create a new node with the given value</a:t>
            </a:r>
          </a:p>
          <a:p>
            <a:endParaRPr lang="en-GB" dirty="0"/>
          </a:p>
          <a:p>
            <a:r>
              <a:rPr lang="en-GB" dirty="0"/>
              <a:t>    // Case 1: If the list is empty or the new node should be the new head</a:t>
            </a:r>
          </a:p>
          <a:p>
            <a:r>
              <a:rPr lang="en-GB" dirty="0"/>
              <a:t>    if (head == </a:t>
            </a:r>
            <a:r>
              <a:rPr lang="en-GB" dirty="0" err="1"/>
              <a:t>nullptr</a:t>
            </a:r>
            <a:r>
              <a:rPr lang="en-GB" dirty="0"/>
              <a:t> || head-&gt;data &gt;= </a:t>
            </a:r>
            <a:r>
              <a:rPr lang="en-GB" dirty="0" err="1"/>
              <a:t>newVal</a:t>
            </a:r>
            <a:r>
              <a:rPr lang="en-GB" dirty="0"/>
              <a:t>) {</a:t>
            </a:r>
          </a:p>
          <a:p>
            <a:r>
              <a:rPr lang="en-GB" dirty="0"/>
              <a:t>        </a:t>
            </a:r>
            <a:r>
              <a:rPr lang="en-GB" dirty="0" err="1"/>
              <a:t>newNode</a:t>
            </a:r>
            <a:r>
              <a:rPr lang="en-GB" dirty="0"/>
              <a:t>-&gt;next = head;  // Point the new node's next to the current head</a:t>
            </a:r>
          </a:p>
          <a:p>
            <a:r>
              <a:rPr lang="en-GB" dirty="0"/>
              <a:t>        head = </a:t>
            </a:r>
            <a:r>
              <a:rPr lang="en-GB" dirty="0" err="1"/>
              <a:t>newNode</a:t>
            </a:r>
            <a:r>
              <a:rPr lang="en-GB" dirty="0"/>
              <a:t>;  // Update the head to the new node</a:t>
            </a:r>
          </a:p>
          <a:p>
            <a:r>
              <a:rPr lang="en-GB" dirty="0"/>
              <a:t>        </a:t>
            </a:r>
            <a:r>
              <a:rPr lang="en-GB" dirty="0" err="1"/>
              <a:t>cout</a:t>
            </a:r>
            <a:r>
              <a:rPr lang="en-GB" dirty="0"/>
              <a:t> &lt;&lt; "Inserted " &lt;&lt; </a:t>
            </a:r>
            <a:r>
              <a:rPr lang="en-GB" dirty="0" err="1"/>
              <a:t>newVal</a:t>
            </a:r>
            <a:r>
              <a:rPr lang="en-GB" dirty="0"/>
              <a:t> &lt;&lt; " at the beginning of the list.\n";</a:t>
            </a:r>
          </a:p>
          <a:p>
            <a:r>
              <a:rPr lang="en-GB" dirty="0"/>
              <a:t>        return;</a:t>
            </a:r>
          </a:p>
          <a:p>
            <a:r>
              <a:rPr lang="en-GB" dirty="0"/>
              <a:t>    }</a:t>
            </a:r>
          </a:p>
          <a:p>
            <a:endParaRPr lang="en-GB" dirty="0"/>
          </a:p>
        </p:txBody>
      </p:sp>
      <p:sp>
        <p:nvSpPr>
          <p:cNvPr id="12" name="object 7">
            <a:extLst>
              <a:ext uri="{FF2B5EF4-FFF2-40B4-BE49-F238E27FC236}">
                <a16:creationId xmlns:a16="http://schemas.microsoft.com/office/drawing/2014/main" id="{84A50F58-BE84-0335-2303-C9CC80E6D613}"/>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3" name="object 4">
            <a:extLst>
              <a:ext uri="{FF2B5EF4-FFF2-40B4-BE49-F238E27FC236}">
                <a16:creationId xmlns:a16="http://schemas.microsoft.com/office/drawing/2014/main" id="{B64259BB-1DBE-473D-2182-8FA07518CBE0}"/>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4" name="object 12">
            <a:extLst>
              <a:ext uri="{FF2B5EF4-FFF2-40B4-BE49-F238E27FC236}">
                <a16:creationId xmlns:a16="http://schemas.microsoft.com/office/drawing/2014/main" id="{FD83ACC0-83B7-895F-B9F9-AD50EB1D2191}"/>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3" name="TextBox 2">
            <a:extLst>
              <a:ext uri="{FF2B5EF4-FFF2-40B4-BE49-F238E27FC236}">
                <a16:creationId xmlns:a16="http://schemas.microsoft.com/office/drawing/2014/main" id="{15547B96-70C5-3681-1EEF-57D6830ACCDB}"/>
              </a:ext>
            </a:extLst>
          </p:cNvPr>
          <p:cNvSpPr txBox="1"/>
          <p:nvPr/>
        </p:nvSpPr>
        <p:spPr>
          <a:xfrm>
            <a:off x="471748" y="5185728"/>
            <a:ext cx="7315200" cy="2031325"/>
          </a:xfrm>
          <a:prstGeom prst="rect">
            <a:avLst/>
          </a:prstGeom>
          <a:noFill/>
        </p:spPr>
        <p:txBody>
          <a:bodyPr wrap="square">
            <a:spAutoFit/>
          </a:bodyPr>
          <a:lstStyle/>
          <a:p>
            <a:r>
              <a:rPr lang="en-GB" dirty="0"/>
              <a:t> // Case 2: Traverse the list to find the correct insertion point</a:t>
            </a:r>
          </a:p>
          <a:p>
            <a:r>
              <a:rPr lang="en-GB" dirty="0"/>
              <a:t>    Node* current = head;</a:t>
            </a:r>
          </a:p>
          <a:p>
            <a:r>
              <a:rPr lang="en-GB" dirty="0"/>
              <a:t>    while (current-&gt;next != </a:t>
            </a:r>
            <a:r>
              <a:rPr lang="en-GB" dirty="0" err="1"/>
              <a:t>nullptr</a:t>
            </a:r>
            <a:r>
              <a:rPr lang="en-GB" dirty="0"/>
              <a:t> &amp;&amp; current-&gt;next-&gt;data &lt; </a:t>
            </a:r>
            <a:r>
              <a:rPr lang="en-GB" dirty="0" err="1"/>
              <a:t>newVal</a:t>
            </a:r>
            <a:r>
              <a:rPr lang="en-GB" dirty="0"/>
              <a:t>) {</a:t>
            </a:r>
          </a:p>
          <a:p>
            <a:r>
              <a:rPr lang="en-GB" dirty="0"/>
              <a:t>        current = current-&gt;next;  // Move to the next node</a:t>
            </a:r>
          </a:p>
          <a:p>
            <a:r>
              <a:rPr lang="en-GB" dirty="0"/>
              <a:t>    }</a:t>
            </a:r>
          </a:p>
          <a:p>
            <a:endParaRPr lang="en-GB" dirty="0"/>
          </a:p>
          <a:p>
            <a:endParaRPr lang="en-KE" dirty="0"/>
          </a:p>
        </p:txBody>
      </p:sp>
      <p:sp>
        <p:nvSpPr>
          <p:cNvPr id="4" name="TextBox 3">
            <a:extLst>
              <a:ext uri="{FF2B5EF4-FFF2-40B4-BE49-F238E27FC236}">
                <a16:creationId xmlns:a16="http://schemas.microsoft.com/office/drawing/2014/main" id="{575ECC1C-CAAF-6CCF-68C4-0D29530300B5}"/>
              </a:ext>
            </a:extLst>
          </p:cNvPr>
          <p:cNvSpPr txBox="1"/>
          <p:nvPr/>
        </p:nvSpPr>
        <p:spPr>
          <a:xfrm>
            <a:off x="8550116" y="1705848"/>
            <a:ext cx="5807424" cy="2585323"/>
          </a:xfrm>
          <a:prstGeom prst="rect">
            <a:avLst/>
          </a:prstGeom>
          <a:noFill/>
        </p:spPr>
        <p:txBody>
          <a:bodyPr wrap="none" rtlCol="0">
            <a:spAutoFit/>
          </a:bodyPr>
          <a:lstStyle/>
          <a:p>
            <a:r>
              <a:rPr lang="en-GB" dirty="0"/>
              <a:t> // Insert the new node after the current node</a:t>
            </a:r>
          </a:p>
          <a:p>
            <a:endParaRPr lang="en-GB" dirty="0"/>
          </a:p>
          <a:p>
            <a:r>
              <a:rPr lang="en-GB" dirty="0"/>
              <a:t>    </a:t>
            </a:r>
            <a:r>
              <a:rPr lang="en-GB" dirty="0" err="1"/>
              <a:t>newNode</a:t>
            </a:r>
            <a:r>
              <a:rPr lang="en-GB" dirty="0"/>
              <a:t>-&gt;next = current-&gt;next;</a:t>
            </a:r>
          </a:p>
          <a:p>
            <a:endParaRPr lang="en-GB" dirty="0"/>
          </a:p>
          <a:p>
            <a:r>
              <a:rPr lang="en-GB" dirty="0"/>
              <a:t>    current-&gt;next = </a:t>
            </a:r>
            <a:r>
              <a:rPr lang="en-GB" dirty="0" err="1"/>
              <a:t>newNode</a:t>
            </a:r>
            <a:r>
              <a:rPr lang="en-GB" dirty="0"/>
              <a:t>;</a:t>
            </a:r>
          </a:p>
          <a:p>
            <a:endParaRPr lang="en-GB" dirty="0"/>
          </a:p>
          <a:p>
            <a:r>
              <a:rPr lang="en-GB" dirty="0"/>
              <a:t>    </a:t>
            </a:r>
            <a:r>
              <a:rPr lang="en-GB" dirty="0" err="1"/>
              <a:t>cout</a:t>
            </a:r>
            <a:r>
              <a:rPr lang="en-GB" dirty="0"/>
              <a:t> &lt;&lt; "Inserted " &lt;&lt; </a:t>
            </a:r>
            <a:r>
              <a:rPr lang="en-GB" dirty="0" err="1"/>
              <a:t>newVal</a:t>
            </a:r>
            <a:r>
              <a:rPr lang="en-GB" dirty="0"/>
              <a:t> &lt;&lt; " into the sorted list.\n";</a:t>
            </a:r>
          </a:p>
          <a:p>
            <a:endParaRPr lang="en-GB" dirty="0"/>
          </a:p>
          <a:p>
            <a:r>
              <a:rPr lang="en-GB" dirty="0"/>
              <a:t>}</a:t>
            </a:r>
            <a:endParaRPr lang="en-KE" dirty="0"/>
          </a:p>
        </p:txBody>
      </p:sp>
      <p:sp>
        <p:nvSpPr>
          <p:cNvPr id="7" name="TextBox 6">
            <a:extLst>
              <a:ext uri="{FF2B5EF4-FFF2-40B4-BE49-F238E27FC236}">
                <a16:creationId xmlns:a16="http://schemas.microsoft.com/office/drawing/2014/main" id="{293C3C86-6242-5249-8D0D-E059842F2A24}"/>
              </a:ext>
            </a:extLst>
          </p:cNvPr>
          <p:cNvSpPr txBox="1"/>
          <p:nvPr/>
        </p:nvSpPr>
        <p:spPr>
          <a:xfrm>
            <a:off x="8836418" y="4114800"/>
            <a:ext cx="4481291" cy="3970318"/>
          </a:xfrm>
          <a:prstGeom prst="rect">
            <a:avLst/>
          </a:prstGeom>
          <a:noFill/>
        </p:spPr>
        <p:txBody>
          <a:bodyPr wrap="none" rtlCol="0">
            <a:spAutoFit/>
          </a:bodyPr>
          <a:lstStyle/>
          <a:p>
            <a:r>
              <a:rPr lang="en-GB" dirty="0"/>
              <a:t>int main() {</a:t>
            </a:r>
          </a:p>
          <a:p>
            <a:r>
              <a:rPr lang="en-GB" dirty="0"/>
              <a:t>    LinkedList list;</a:t>
            </a:r>
          </a:p>
          <a:p>
            <a:endParaRPr lang="en-GB" dirty="0"/>
          </a:p>
          <a:p>
            <a:r>
              <a:rPr lang="en-GB" dirty="0"/>
              <a:t>    // Inserting values into the sorted linked list</a:t>
            </a:r>
          </a:p>
          <a:p>
            <a:r>
              <a:rPr lang="en-GB" dirty="0"/>
              <a:t>    </a:t>
            </a:r>
            <a:r>
              <a:rPr lang="en-GB" dirty="0" err="1"/>
              <a:t>list.insertIntoSortedList</a:t>
            </a:r>
            <a:r>
              <a:rPr lang="en-GB" dirty="0"/>
              <a:t>(20);</a:t>
            </a:r>
          </a:p>
          <a:p>
            <a:r>
              <a:rPr lang="en-GB" dirty="0"/>
              <a:t>    </a:t>
            </a:r>
            <a:r>
              <a:rPr lang="en-GB" dirty="0" err="1"/>
              <a:t>list.insertIntoSortedList</a:t>
            </a:r>
            <a:r>
              <a:rPr lang="en-GB" dirty="0"/>
              <a:t>(10);</a:t>
            </a:r>
          </a:p>
          <a:p>
            <a:r>
              <a:rPr lang="en-GB" dirty="0"/>
              <a:t>    </a:t>
            </a:r>
            <a:r>
              <a:rPr lang="en-GB" dirty="0" err="1"/>
              <a:t>list.insertIntoSortedList</a:t>
            </a:r>
            <a:r>
              <a:rPr lang="en-GB" dirty="0"/>
              <a:t>(30);</a:t>
            </a:r>
          </a:p>
          <a:p>
            <a:r>
              <a:rPr lang="en-GB" dirty="0"/>
              <a:t>    </a:t>
            </a:r>
            <a:r>
              <a:rPr lang="en-GB" dirty="0" err="1"/>
              <a:t>list.insertIntoSortedList</a:t>
            </a:r>
            <a:r>
              <a:rPr lang="en-GB" dirty="0"/>
              <a:t>(15);</a:t>
            </a:r>
          </a:p>
          <a:p>
            <a:endParaRPr lang="en-GB" dirty="0"/>
          </a:p>
          <a:p>
            <a:r>
              <a:rPr lang="en-GB" dirty="0"/>
              <a:t>    // Output the list</a:t>
            </a:r>
          </a:p>
          <a:p>
            <a:r>
              <a:rPr lang="en-GB" dirty="0"/>
              <a:t>    </a:t>
            </a:r>
            <a:r>
              <a:rPr lang="en-GB" dirty="0" err="1"/>
              <a:t>list.printList</a:t>
            </a:r>
            <a:r>
              <a:rPr lang="en-GB" dirty="0"/>
              <a:t>();</a:t>
            </a:r>
          </a:p>
          <a:p>
            <a:endParaRPr lang="en-GB" dirty="0"/>
          </a:p>
          <a:p>
            <a:r>
              <a:rPr lang="en-GB" dirty="0"/>
              <a:t>    return 0;</a:t>
            </a:r>
          </a:p>
          <a:p>
            <a:r>
              <a:rPr lang="en-GB" dirty="0"/>
              <a:t>}</a:t>
            </a:r>
            <a:endParaRPr lang="en-K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347785" y="811292"/>
            <a:ext cx="11449416" cy="1388745"/>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Deleting the first node (at the beginning)</a:t>
            </a:r>
            <a:endParaRPr lang="en-US" sz="4374" dirty="0">
              <a:solidFill>
                <a:schemeClr val="accent6">
                  <a:lumMod val="75000"/>
                </a:schemeClr>
              </a:solidFill>
            </a:endParaRPr>
          </a:p>
        </p:txBody>
      </p:sp>
      <p:sp>
        <p:nvSpPr>
          <p:cNvPr id="6" name="Shape 2"/>
          <p:cNvSpPr/>
          <p:nvPr/>
        </p:nvSpPr>
        <p:spPr>
          <a:xfrm>
            <a:off x="2800116" y="2323228"/>
            <a:ext cx="44410" cy="4884896"/>
          </a:xfrm>
          <a:prstGeom prst="roundRect">
            <a:avLst>
              <a:gd name="adj" fmla="val 225151"/>
            </a:avLst>
          </a:prstGeom>
          <a:solidFill>
            <a:srgbClr val="C9CACE"/>
          </a:solidFill>
          <a:ln/>
        </p:spPr>
        <p:txBody>
          <a:bodyPr/>
          <a:lstStyle/>
          <a:p>
            <a:endParaRPr lang="en-KE"/>
          </a:p>
        </p:txBody>
      </p:sp>
      <p:sp>
        <p:nvSpPr>
          <p:cNvPr id="7" name="Shape 3"/>
          <p:cNvSpPr/>
          <p:nvPr/>
        </p:nvSpPr>
        <p:spPr>
          <a:xfrm>
            <a:off x="3072233" y="2800847"/>
            <a:ext cx="777597" cy="44410"/>
          </a:xfrm>
          <a:prstGeom prst="roundRect">
            <a:avLst>
              <a:gd name="adj" fmla="val 225151"/>
            </a:avLst>
          </a:prstGeom>
          <a:solidFill>
            <a:srgbClr val="C9CACE"/>
          </a:solidFill>
          <a:ln/>
        </p:spPr>
        <p:txBody>
          <a:bodyPr/>
          <a:lstStyle/>
          <a:p>
            <a:endParaRPr lang="en-KE"/>
          </a:p>
        </p:txBody>
      </p:sp>
      <p:sp>
        <p:nvSpPr>
          <p:cNvPr id="8" name="Shape 4"/>
          <p:cNvSpPr/>
          <p:nvPr/>
        </p:nvSpPr>
        <p:spPr>
          <a:xfrm>
            <a:off x="2572290" y="2573140"/>
            <a:ext cx="499943" cy="499943"/>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9" name="Text 5"/>
          <p:cNvSpPr/>
          <p:nvPr/>
        </p:nvSpPr>
        <p:spPr>
          <a:xfrm>
            <a:off x="2757670" y="2614812"/>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10" name="Text 6"/>
          <p:cNvSpPr/>
          <p:nvPr/>
        </p:nvSpPr>
        <p:spPr>
          <a:xfrm>
            <a:off x="4044319" y="2545398"/>
            <a:ext cx="2985611"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Identify the Head Node</a:t>
            </a:r>
            <a:endParaRPr lang="en-US" sz="2187" dirty="0">
              <a:solidFill>
                <a:schemeClr val="accent6">
                  <a:lumMod val="75000"/>
                </a:schemeClr>
              </a:solidFill>
            </a:endParaRPr>
          </a:p>
        </p:txBody>
      </p:sp>
      <p:sp>
        <p:nvSpPr>
          <p:cNvPr id="11" name="Text 7"/>
          <p:cNvSpPr/>
          <p:nvPr/>
        </p:nvSpPr>
        <p:spPr>
          <a:xfrm>
            <a:off x="4044319" y="3025816"/>
            <a:ext cx="7751088" cy="333256"/>
          </a:xfrm>
          <a:prstGeom prst="rect">
            <a:avLst/>
          </a:prstGeom>
          <a:noFill/>
          <a:ln/>
        </p:spPr>
        <p:txBody>
          <a:bodyPr wrap="non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Start by locating the head node, which is the first node in the linked list.</a:t>
            </a:r>
            <a:endParaRPr lang="en-US" sz="1750" dirty="0"/>
          </a:p>
        </p:txBody>
      </p:sp>
      <p:sp>
        <p:nvSpPr>
          <p:cNvPr id="12" name="Shape 8"/>
          <p:cNvSpPr/>
          <p:nvPr/>
        </p:nvSpPr>
        <p:spPr>
          <a:xfrm>
            <a:off x="3072233" y="4281032"/>
            <a:ext cx="777597" cy="44410"/>
          </a:xfrm>
          <a:prstGeom prst="roundRect">
            <a:avLst>
              <a:gd name="adj" fmla="val 225151"/>
            </a:avLst>
          </a:prstGeom>
          <a:solidFill>
            <a:srgbClr val="C9CACE"/>
          </a:solidFill>
          <a:ln/>
        </p:spPr>
        <p:txBody>
          <a:bodyPr/>
          <a:lstStyle/>
          <a:p>
            <a:endParaRPr lang="en-KE"/>
          </a:p>
        </p:txBody>
      </p:sp>
      <p:sp>
        <p:nvSpPr>
          <p:cNvPr id="13" name="Shape 9"/>
          <p:cNvSpPr/>
          <p:nvPr/>
        </p:nvSpPr>
        <p:spPr>
          <a:xfrm>
            <a:off x="2572290" y="4053325"/>
            <a:ext cx="499943" cy="499943"/>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14" name="Text 10"/>
          <p:cNvSpPr/>
          <p:nvPr/>
        </p:nvSpPr>
        <p:spPr>
          <a:xfrm>
            <a:off x="2729333" y="4094997"/>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5" name="Text 11"/>
          <p:cNvSpPr/>
          <p:nvPr/>
        </p:nvSpPr>
        <p:spPr>
          <a:xfrm>
            <a:off x="4044319" y="4025583"/>
            <a:ext cx="2894052"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Store the Next Pointer</a:t>
            </a:r>
            <a:endParaRPr lang="en-US" sz="2187" dirty="0">
              <a:solidFill>
                <a:schemeClr val="accent6">
                  <a:lumMod val="75000"/>
                </a:schemeClr>
              </a:solidFill>
            </a:endParaRPr>
          </a:p>
        </p:txBody>
      </p:sp>
      <p:sp>
        <p:nvSpPr>
          <p:cNvPr id="16" name="Text 12"/>
          <p:cNvSpPr/>
          <p:nvPr/>
        </p:nvSpPr>
        <p:spPr>
          <a:xfrm>
            <a:off x="4044319" y="4506001"/>
            <a:ext cx="7751088" cy="666512"/>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Keep a reference to the next node after the head, as this will become the new head.</a:t>
            </a:r>
            <a:endParaRPr lang="en-US" sz="1750" dirty="0"/>
          </a:p>
        </p:txBody>
      </p:sp>
      <p:sp>
        <p:nvSpPr>
          <p:cNvPr id="17" name="Shape 13"/>
          <p:cNvSpPr/>
          <p:nvPr/>
        </p:nvSpPr>
        <p:spPr>
          <a:xfrm>
            <a:off x="3072233" y="6094473"/>
            <a:ext cx="777597" cy="44410"/>
          </a:xfrm>
          <a:prstGeom prst="roundRect">
            <a:avLst>
              <a:gd name="adj" fmla="val 225151"/>
            </a:avLst>
          </a:prstGeom>
          <a:solidFill>
            <a:srgbClr val="C9CACE"/>
          </a:solidFill>
          <a:ln/>
        </p:spPr>
        <p:txBody>
          <a:bodyPr/>
          <a:lstStyle/>
          <a:p>
            <a:endParaRPr lang="en-KE"/>
          </a:p>
        </p:txBody>
      </p:sp>
      <p:sp>
        <p:nvSpPr>
          <p:cNvPr id="18" name="Shape 14"/>
          <p:cNvSpPr/>
          <p:nvPr/>
        </p:nvSpPr>
        <p:spPr>
          <a:xfrm>
            <a:off x="2572290" y="5866766"/>
            <a:ext cx="499943" cy="499943"/>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19" name="Text 15"/>
          <p:cNvSpPr/>
          <p:nvPr/>
        </p:nvSpPr>
        <p:spPr>
          <a:xfrm>
            <a:off x="2725761" y="5908438"/>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20" name="Text 16"/>
          <p:cNvSpPr/>
          <p:nvPr/>
        </p:nvSpPr>
        <p:spPr>
          <a:xfrm>
            <a:off x="4044319" y="5839024"/>
            <a:ext cx="3195518"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Update the Head Pointer</a:t>
            </a:r>
            <a:endParaRPr lang="en-US" sz="2187" dirty="0">
              <a:solidFill>
                <a:schemeClr val="accent6">
                  <a:lumMod val="75000"/>
                </a:schemeClr>
              </a:solidFill>
            </a:endParaRPr>
          </a:p>
        </p:txBody>
      </p:sp>
      <p:sp>
        <p:nvSpPr>
          <p:cNvPr id="21" name="Text 17"/>
          <p:cNvSpPr/>
          <p:nvPr/>
        </p:nvSpPr>
        <p:spPr>
          <a:xfrm>
            <a:off x="4044319" y="6319442"/>
            <a:ext cx="7751088" cy="666512"/>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Reassign the head pointer to the next node, effectively removing the first node from the list.</a:t>
            </a:r>
            <a:endParaRPr lang="en-US" sz="1750" dirty="0"/>
          </a:p>
        </p:txBody>
      </p:sp>
      <p:sp>
        <p:nvSpPr>
          <p:cNvPr id="22" name="object 7">
            <a:extLst>
              <a:ext uri="{FF2B5EF4-FFF2-40B4-BE49-F238E27FC236}">
                <a16:creationId xmlns:a16="http://schemas.microsoft.com/office/drawing/2014/main" id="{0A9E5D0E-FC36-578C-8281-23722E495877}"/>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874F02D7-6A62-F4E5-5893-5EBF20E3F962}"/>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0BB07B47-0510-CD0A-07D4-131F320A13FB}"/>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1"/>
          <p:cNvSpPr/>
          <p:nvPr/>
        </p:nvSpPr>
        <p:spPr>
          <a:xfrm>
            <a:off x="820221" y="2236145"/>
            <a:ext cx="7503557" cy="1779801"/>
          </a:xfrm>
          <a:prstGeom prst="rect">
            <a:avLst/>
          </a:prstGeom>
          <a:noFill/>
          <a:ln/>
        </p:spPr>
        <p:txBody>
          <a:bodyPr wrap="square" rtlCol="0" anchor="t"/>
          <a:lstStyle/>
          <a:p>
            <a:pPr marL="0" indent="0">
              <a:lnSpc>
                <a:spcPts val="7428"/>
              </a:lnSpc>
              <a:buNone/>
            </a:pPr>
            <a:r>
              <a:rPr lang="en-US" sz="5943" b="1" dirty="0">
                <a:solidFill>
                  <a:schemeClr val="accent6">
                    <a:lumMod val="75000"/>
                  </a:schemeClr>
                </a:solidFill>
                <a:latin typeface="Instrument Sans" pitchFamily="34" charset="0"/>
                <a:ea typeface="Instrument Sans" pitchFamily="34" charset="-122"/>
                <a:cs typeface="Instrument Sans" pitchFamily="34" charset="-120"/>
              </a:rPr>
              <a:t>Introduction</a:t>
            </a:r>
            <a:endParaRPr lang="en-US" sz="5943" dirty="0">
              <a:solidFill>
                <a:schemeClr val="accent6">
                  <a:lumMod val="75000"/>
                </a:schemeClr>
              </a:solidFill>
            </a:endParaRPr>
          </a:p>
        </p:txBody>
      </p:sp>
      <p:sp>
        <p:nvSpPr>
          <p:cNvPr id="6" name="Text 2"/>
          <p:cNvSpPr/>
          <p:nvPr/>
        </p:nvSpPr>
        <p:spPr>
          <a:xfrm>
            <a:off x="820222" y="4867037"/>
            <a:ext cx="7503557" cy="1968103"/>
          </a:xfrm>
          <a:prstGeom prst="rect">
            <a:avLst/>
          </a:prstGeom>
          <a:noFill/>
          <a:ln/>
        </p:spPr>
        <p:txBody>
          <a:bodyPr wrap="square" rtlCol="0" anchor="t"/>
          <a:lstStyle/>
          <a:p>
            <a:pPr marL="0" indent="0">
              <a:lnSpc>
                <a:spcPts val="2584"/>
              </a:lnSpc>
              <a:buNone/>
            </a:pPr>
            <a:r>
              <a:rPr lang="en-US" sz="1722" dirty="0">
                <a:solidFill>
                  <a:srgbClr val="5B5F71"/>
                </a:solidFill>
                <a:latin typeface="Instrument Sans" pitchFamily="34" charset="0"/>
                <a:ea typeface="Instrument Sans" pitchFamily="34" charset="-122"/>
                <a:cs typeface="Instrument Sans" pitchFamily="34" charset="-120"/>
              </a:rPr>
              <a:t>This lesson provides a comprehensive overview of linked lists, covering essential topics such as memory allocation, garbage collection, and various types of linked lists. It delves into the intricacies of maintaining linked lists in memory,. The lesson also explores algorithms for inserting, deleting, and traversing linked lists, catering to different scenarios and requirements.</a:t>
            </a:r>
            <a:endParaRPr lang="en-US" sz="1722" dirty="0"/>
          </a:p>
        </p:txBody>
      </p:sp>
      <p:sp>
        <p:nvSpPr>
          <p:cNvPr id="8" name="Text 4"/>
          <p:cNvSpPr/>
          <p:nvPr/>
        </p:nvSpPr>
        <p:spPr>
          <a:xfrm>
            <a:off x="936427" y="7223760"/>
            <a:ext cx="117515" cy="97512"/>
          </a:xfrm>
          <a:prstGeom prst="rect">
            <a:avLst/>
          </a:prstGeom>
          <a:noFill/>
          <a:ln/>
        </p:spPr>
        <p:txBody>
          <a:bodyPr wrap="none" rtlCol="0" anchor="t"/>
          <a:lstStyle/>
          <a:p>
            <a:pPr marL="0" indent="0" algn="ctr">
              <a:lnSpc>
                <a:spcPts val="768"/>
              </a:lnSpc>
              <a:buNone/>
            </a:pPr>
            <a:r>
              <a:rPr lang="en-US" sz="768" dirty="0">
                <a:solidFill>
                  <a:srgbClr val="3C3838"/>
                </a:solidFill>
                <a:latin typeface="Instrument Sans" pitchFamily="34" charset="0"/>
                <a:ea typeface="Instrument Sans" pitchFamily="34" charset="-122"/>
                <a:cs typeface="Instrument Sans" pitchFamily="34" charset="-120"/>
              </a:rPr>
              <a:t>J</a:t>
            </a:r>
            <a:endParaRPr lang="en-US" sz="768" dirty="0"/>
          </a:p>
        </p:txBody>
      </p:sp>
      <p:sp>
        <p:nvSpPr>
          <p:cNvPr id="9" name="Text 5"/>
          <p:cNvSpPr/>
          <p:nvPr/>
        </p:nvSpPr>
        <p:spPr>
          <a:xfrm>
            <a:off x="1279446" y="7081123"/>
            <a:ext cx="1736765" cy="382786"/>
          </a:xfrm>
          <a:prstGeom prst="rect">
            <a:avLst/>
          </a:prstGeom>
          <a:noFill/>
          <a:ln/>
        </p:spPr>
        <p:txBody>
          <a:bodyPr wrap="none" rtlCol="0" anchor="t"/>
          <a:lstStyle/>
          <a:p>
            <a:pPr marL="0" indent="0" algn="l">
              <a:lnSpc>
                <a:spcPts val="3014"/>
              </a:lnSpc>
              <a:buNone/>
            </a:pPr>
            <a:endParaRPr lang="en-US" sz="2153" dirty="0"/>
          </a:p>
        </p:txBody>
      </p:sp>
      <p:sp>
        <p:nvSpPr>
          <p:cNvPr id="10" name="object 7">
            <a:extLst>
              <a:ext uri="{FF2B5EF4-FFF2-40B4-BE49-F238E27FC236}">
                <a16:creationId xmlns:a16="http://schemas.microsoft.com/office/drawing/2014/main" id="{BFDDC283-1615-FD08-4C10-D000739262DC}"/>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1" name="object 4">
            <a:extLst>
              <a:ext uri="{FF2B5EF4-FFF2-40B4-BE49-F238E27FC236}">
                <a16:creationId xmlns:a16="http://schemas.microsoft.com/office/drawing/2014/main" id="{014C394E-D702-FBA0-57C9-848F3A8AE235}"/>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pic>
        <p:nvPicPr>
          <p:cNvPr id="1026" name="Picture 2" descr="How Does a Linked List Work? A Beginner's Guide to Linked Lists">
            <a:extLst>
              <a:ext uri="{FF2B5EF4-FFF2-40B4-BE49-F238E27FC236}">
                <a16:creationId xmlns:a16="http://schemas.microsoft.com/office/drawing/2014/main" id="{80F72666-4242-C17E-4DEE-BAAF15B12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3778" y="0"/>
            <a:ext cx="6306622"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083816" y="493883"/>
            <a:ext cx="11577459" cy="1388745"/>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Pseudocode for Deleting the First Node</a:t>
            </a:r>
            <a:endParaRPr lang="en-US" sz="4374" dirty="0">
              <a:solidFill>
                <a:schemeClr val="accent6">
                  <a:lumMod val="75000"/>
                </a:schemeClr>
              </a:solidFill>
            </a:endParaRPr>
          </a:p>
        </p:txBody>
      </p:sp>
      <p:sp>
        <p:nvSpPr>
          <p:cNvPr id="6" name="Shape 2"/>
          <p:cNvSpPr/>
          <p:nvPr/>
        </p:nvSpPr>
        <p:spPr>
          <a:xfrm>
            <a:off x="2195028" y="2469778"/>
            <a:ext cx="4542115" cy="1606510"/>
          </a:xfrm>
          <a:prstGeom prst="roundRect">
            <a:avLst>
              <a:gd name="adj" fmla="val 6224"/>
            </a:avLst>
          </a:prstGeom>
          <a:noFill/>
          <a:ln w="7620">
            <a:solidFill>
              <a:srgbClr val="C00000"/>
            </a:solidFill>
            <a:prstDash val="solid"/>
          </a:ln>
        </p:spPr>
        <p:txBody>
          <a:bodyPr/>
          <a:lstStyle/>
          <a:p>
            <a:endParaRPr lang="en-KE"/>
          </a:p>
        </p:txBody>
      </p:sp>
      <p:sp>
        <p:nvSpPr>
          <p:cNvPr id="7" name="Text 3"/>
          <p:cNvSpPr/>
          <p:nvPr/>
        </p:nvSpPr>
        <p:spPr>
          <a:xfrm>
            <a:off x="2424819" y="2699569"/>
            <a:ext cx="2892385"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Identify the First Node</a:t>
            </a:r>
            <a:endParaRPr lang="en-US" sz="2187" dirty="0">
              <a:solidFill>
                <a:schemeClr val="accent6">
                  <a:lumMod val="75000"/>
                </a:schemeClr>
              </a:solidFill>
            </a:endParaRPr>
          </a:p>
        </p:txBody>
      </p:sp>
      <p:sp>
        <p:nvSpPr>
          <p:cNvPr id="8" name="Text 4"/>
          <p:cNvSpPr/>
          <p:nvPr/>
        </p:nvSpPr>
        <p:spPr>
          <a:xfrm>
            <a:off x="2424819" y="3179986"/>
            <a:ext cx="4082534" cy="66651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Locate the head pointer, which points to the first node in the linked list.</a:t>
            </a:r>
            <a:endParaRPr lang="en-US" sz="1750" dirty="0"/>
          </a:p>
        </p:txBody>
      </p:sp>
      <p:sp>
        <p:nvSpPr>
          <p:cNvPr id="9" name="Shape 5"/>
          <p:cNvSpPr/>
          <p:nvPr/>
        </p:nvSpPr>
        <p:spPr>
          <a:xfrm>
            <a:off x="6959314" y="2469778"/>
            <a:ext cx="4542115" cy="1606510"/>
          </a:xfrm>
          <a:prstGeom prst="roundRect">
            <a:avLst>
              <a:gd name="adj" fmla="val 6224"/>
            </a:avLst>
          </a:prstGeom>
          <a:noFill/>
          <a:ln w="7620">
            <a:solidFill>
              <a:srgbClr val="C00000"/>
            </a:solidFill>
            <a:prstDash val="solid"/>
          </a:ln>
        </p:spPr>
        <p:txBody>
          <a:bodyPr/>
          <a:lstStyle/>
          <a:p>
            <a:endParaRPr lang="en-KE"/>
          </a:p>
        </p:txBody>
      </p:sp>
      <p:sp>
        <p:nvSpPr>
          <p:cNvPr id="10" name="Text 6"/>
          <p:cNvSpPr/>
          <p:nvPr/>
        </p:nvSpPr>
        <p:spPr>
          <a:xfrm>
            <a:off x="7189105" y="2699569"/>
            <a:ext cx="3013115"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Store the Second Node</a:t>
            </a:r>
            <a:endParaRPr lang="en-US" sz="2187" dirty="0">
              <a:solidFill>
                <a:schemeClr val="accent6">
                  <a:lumMod val="75000"/>
                </a:schemeClr>
              </a:solidFill>
            </a:endParaRPr>
          </a:p>
        </p:txBody>
      </p:sp>
      <p:sp>
        <p:nvSpPr>
          <p:cNvPr id="11" name="Text 7"/>
          <p:cNvSpPr/>
          <p:nvPr/>
        </p:nvSpPr>
        <p:spPr>
          <a:xfrm>
            <a:off x="7189105" y="3179986"/>
            <a:ext cx="4082534" cy="66651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Save a reference to the second node, which will become the new head.</a:t>
            </a:r>
            <a:endParaRPr lang="en-US" sz="1750" dirty="0"/>
          </a:p>
        </p:txBody>
      </p:sp>
      <p:sp>
        <p:nvSpPr>
          <p:cNvPr id="12" name="Shape 8"/>
          <p:cNvSpPr/>
          <p:nvPr/>
        </p:nvSpPr>
        <p:spPr>
          <a:xfrm>
            <a:off x="2195028" y="4298459"/>
            <a:ext cx="9306401" cy="1606510"/>
          </a:xfrm>
          <a:prstGeom prst="roundRect">
            <a:avLst>
              <a:gd name="adj" fmla="val 6224"/>
            </a:avLst>
          </a:prstGeom>
          <a:noFill/>
          <a:ln w="7620">
            <a:solidFill>
              <a:srgbClr val="C00000"/>
            </a:solidFill>
            <a:prstDash val="solid"/>
          </a:ln>
        </p:spPr>
        <p:txBody>
          <a:bodyPr/>
          <a:lstStyle/>
          <a:p>
            <a:endParaRPr lang="en-KE"/>
          </a:p>
        </p:txBody>
      </p:sp>
      <p:sp>
        <p:nvSpPr>
          <p:cNvPr id="13" name="Text 9"/>
          <p:cNvSpPr/>
          <p:nvPr/>
        </p:nvSpPr>
        <p:spPr>
          <a:xfrm>
            <a:off x="2424819" y="4528250"/>
            <a:ext cx="3195518"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Update the Head Pointer</a:t>
            </a:r>
            <a:endParaRPr lang="en-US" sz="2187" dirty="0">
              <a:solidFill>
                <a:schemeClr val="accent6">
                  <a:lumMod val="75000"/>
                </a:schemeClr>
              </a:solidFill>
            </a:endParaRPr>
          </a:p>
        </p:txBody>
      </p:sp>
      <p:sp>
        <p:nvSpPr>
          <p:cNvPr id="14" name="Text 10"/>
          <p:cNvSpPr/>
          <p:nvPr/>
        </p:nvSpPr>
        <p:spPr>
          <a:xfrm>
            <a:off x="2424819" y="5008667"/>
            <a:ext cx="8846820" cy="66651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Reassign the head pointer to the second node, effectively removing the first node from the list.</a:t>
            </a:r>
            <a:endParaRPr lang="en-US" sz="1750" dirty="0"/>
          </a:p>
        </p:txBody>
      </p:sp>
      <p:sp>
        <p:nvSpPr>
          <p:cNvPr id="15" name="object 7">
            <a:extLst>
              <a:ext uri="{FF2B5EF4-FFF2-40B4-BE49-F238E27FC236}">
                <a16:creationId xmlns:a16="http://schemas.microsoft.com/office/drawing/2014/main" id="{99B6CA7E-0D4D-B534-4270-E29A49BAC456}"/>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6" name="object 4">
            <a:extLst>
              <a:ext uri="{FF2B5EF4-FFF2-40B4-BE49-F238E27FC236}">
                <a16:creationId xmlns:a16="http://schemas.microsoft.com/office/drawing/2014/main" id="{2C15681E-539A-2885-17D0-E0F0180B896D}"/>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7" name="object 12">
            <a:extLst>
              <a:ext uri="{FF2B5EF4-FFF2-40B4-BE49-F238E27FC236}">
                <a16:creationId xmlns:a16="http://schemas.microsoft.com/office/drawing/2014/main" id="{D30724A9-A3CF-D3F1-46C7-4A72010776A2}"/>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940909" y="658815"/>
            <a:ext cx="10757438" cy="1388745"/>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Deleting operations</a:t>
            </a:r>
            <a:endParaRPr lang="en-US" sz="4374" dirty="0">
              <a:solidFill>
                <a:schemeClr val="accent6">
                  <a:lumMod val="75000"/>
                </a:schemeClr>
              </a:solidFill>
            </a:endParaRPr>
          </a:p>
        </p:txBody>
      </p:sp>
      <p:sp>
        <p:nvSpPr>
          <p:cNvPr id="16" name="TextBox 15">
            <a:extLst>
              <a:ext uri="{FF2B5EF4-FFF2-40B4-BE49-F238E27FC236}">
                <a16:creationId xmlns:a16="http://schemas.microsoft.com/office/drawing/2014/main" id="{24A381E6-FF14-FD72-71F1-A5098BC9120F}"/>
              </a:ext>
            </a:extLst>
          </p:cNvPr>
          <p:cNvSpPr txBox="1"/>
          <p:nvPr/>
        </p:nvSpPr>
        <p:spPr>
          <a:xfrm>
            <a:off x="3039763" y="2924889"/>
            <a:ext cx="7315200" cy="3416320"/>
          </a:xfrm>
          <a:prstGeom prst="rect">
            <a:avLst/>
          </a:prstGeom>
          <a:noFill/>
        </p:spPr>
        <p:txBody>
          <a:bodyPr wrap="square">
            <a:spAutoFit/>
          </a:bodyPr>
          <a:lstStyle/>
          <a:p>
            <a:r>
              <a:rPr lang="en-GB" dirty="0"/>
              <a:t> </a:t>
            </a:r>
          </a:p>
          <a:p>
            <a:r>
              <a:rPr lang="en-GB" dirty="0"/>
              <a:t>    // Function to delete the node at the beginning</a:t>
            </a:r>
          </a:p>
          <a:p>
            <a:r>
              <a:rPr lang="en-GB" dirty="0"/>
              <a:t>    void </a:t>
            </a:r>
            <a:r>
              <a:rPr lang="en-GB" dirty="0" err="1"/>
              <a:t>deleteAtBeginning</a:t>
            </a:r>
            <a:r>
              <a:rPr lang="en-GB" dirty="0"/>
              <a:t>();</a:t>
            </a:r>
          </a:p>
          <a:p>
            <a:endParaRPr lang="en-GB" dirty="0"/>
          </a:p>
          <a:p>
            <a:r>
              <a:rPr lang="en-GB" dirty="0"/>
              <a:t>    // Function to delete a node after a given node</a:t>
            </a:r>
          </a:p>
          <a:p>
            <a:r>
              <a:rPr lang="en-GB" dirty="0"/>
              <a:t>    void </a:t>
            </a:r>
            <a:r>
              <a:rPr lang="en-GB" dirty="0" err="1"/>
              <a:t>deleteAfterNode</a:t>
            </a:r>
            <a:r>
              <a:rPr lang="en-GB" dirty="0"/>
              <a:t>(int </a:t>
            </a:r>
            <a:r>
              <a:rPr lang="en-GB" dirty="0" err="1"/>
              <a:t>targetVal</a:t>
            </a:r>
            <a:r>
              <a:rPr lang="en-GB" dirty="0"/>
              <a:t>);</a:t>
            </a:r>
          </a:p>
          <a:p>
            <a:endParaRPr lang="en-GB" dirty="0"/>
          </a:p>
          <a:p>
            <a:r>
              <a:rPr lang="en-GB" dirty="0"/>
              <a:t>    // Function to delete the node at the end</a:t>
            </a:r>
          </a:p>
          <a:p>
            <a:r>
              <a:rPr lang="en-GB" dirty="0"/>
              <a:t>    void </a:t>
            </a:r>
            <a:r>
              <a:rPr lang="en-GB" dirty="0" err="1"/>
              <a:t>deleteAtEnd</a:t>
            </a:r>
            <a:r>
              <a:rPr lang="en-GB" dirty="0"/>
              <a:t>();</a:t>
            </a:r>
          </a:p>
          <a:p>
            <a:endParaRPr lang="en-GB" dirty="0"/>
          </a:p>
          <a:p>
            <a:r>
              <a:rPr lang="en-GB" dirty="0"/>
              <a:t>    // Function to print the entire list</a:t>
            </a:r>
          </a:p>
          <a:p>
            <a:r>
              <a:rPr lang="en-GB" dirty="0"/>
              <a:t>    void </a:t>
            </a:r>
            <a:r>
              <a:rPr lang="en-GB" dirty="0" err="1"/>
              <a:t>printList</a:t>
            </a:r>
            <a:r>
              <a:rPr lang="en-GB" dirty="0"/>
              <a:t>();</a:t>
            </a:r>
            <a:endParaRPr lang="en-KE" dirty="0"/>
          </a:p>
        </p:txBody>
      </p:sp>
      <p:sp>
        <p:nvSpPr>
          <p:cNvPr id="17" name="object 7">
            <a:extLst>
              <a:ext uri="{FF2B5EF4-FFF2-40B4-BE49-F238E27FC236}">
                <a16:creationId xmlns:a16="http://schemas.microsoft.com/office/drawing/2014/main" id="{83059C97-AEF9-5003-B7E8-1169FFA44CFD}"/>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8" name="object 4">
            <a:extLst>
              <a:ext uri="{FF2B5EF4-FFF2-40B4-BE49-F238E27FC236}">
                <a16:creationId xmlns:a16="http://schemas.microsoft.com/office/drawing/2014/main" id="{4CFA5DAB-6CC9-CCCA-CB36-236FD715802C}"/>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9" name="object 12">
            <a:extLst>
              <a:ext uri="{FF2B5EF4-FFF2-40B4-BE49-F238E27FC236}">
                <a16:creationId xmlns:a16="http://schemas.microsoft.com/office/drawing/2014/main" id="{A1754391-515B-86CA-AC5B-68B3BD9CDC8B}"/>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2940648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940909" y="658815"/>
            <a:ext cx="10757438" cy="1388745"/>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Deleting the First Node</a:t>
            </a:r>
            <a:endParaRPr lang="en-US" sz="4374" dirty="0">
              <a:solidFill>
                <a:schemeClr val="accent6">
                  <a:lumMod val="75000"/>
                </a:schemeClr>
              </a:solidFill>
            </a:endParaRPr>
          </a:p>
        </p:txBody>
      </p:sp>
      <p:sp>
        <p:nvSpPr>
          <p:cNvPr id="16" name="TextBox 15">
            <a:extLst>
              <a:ext uri="{FF2B5EF4-FFF2-40B4-BE49-F238E27FC236}">
                <a16:creationId xmlns:a16="http://schemas.microsoft.com/office/drawing/2014/main" id="{24A381E6-FF14-FD72-71F1-A5098BC9120F}"/>
              </a:ext>
            </a:extLst>
          </p:cNvPr>
          <p:cNvSpPr txBox="1"/>
          <p:nvPr/>
        </p:nvSpPr>
        <p:spPr>
          <a:xfrm>
            <a:off x="3039763" y="2924889"/>
            <a:ext cx="7315200" cy="3693319"/>
          </a:xfrm>
          <a:prstGeom prst="rect">
            <a:avLst/>
          </a:prstGeom>
          <a:noFill/>
        </p:spPr>
        <p:txBody>
          <a:bodyPr wrap="square">
            <a:spAutoFit/>
          </a:bodyPr>
          <a:lstStyle/>
          <a:p>
            <a:r>
              <a:rPr lang="en-GB" dirty="0"/>
              <a:t>void LinkedList::</a:t>
            </a:r>
            <a:r>
              <a:rPr lang="en-GB" dirty="0" err="1"/>
              <a:t>deleteAtBeginning</a:t>
            </a:r>
            <a:r>
              <a:rPr lang="en-GB" dirty="0"/>
              <a:t>() {</a:t>
            </a:r>
          </a:p>
          <a:p>
            <a:r>
              <a:rPr lang="en-GB" dirty="0"/>
              <a:t>    if (head == </a:t>
            </a:r>
            <a:r>
              <a:rPr lang="en-GB" dirty="0" err="1"/>
              <a:t>nullptr</a:t>
            </a:r>
            <a:r>
              <a:rPr lang="en-GB" dirty="0"/>
              <a:t>) {</a:t>
            </a:r>
          </a:p>
          <a:p>
            <a:r>
              <a:rPr lang="en-GB" dirty="0"/>
              <a:t>        </a:t>
            </a:r>
            <a:r>
              <a:rPr lang="en-GB" dirty="0" err="1"/>
              <a:t>cout</a:t>
            </a:r>
            <a:r>
              <a:rPr lang="en-GB" dirty="0"/>
              <a:t> &lt;&lt; "List is empty, nothing to delete at the beginning.\n";</a:t>
            </a:r>
          </a:p>
          <a:p>
            <a:r>
              <a:rPr lang="en-GB" dirty="0"/>
              <a:t>        return;</a:t>
            </a:r>
          </a:p>
          <a:p>
            <a:r>
              <a:rPr lang="en-GB" dirty="0"/>
              <a:t>    }</a:t>
            </a:r>
          </a:p>
          <a:p>
            <a:endParaRPr lang="en-GB" dirty="0"/>
          </a:p>
          <a:p>
            <a:r>
              <a:rPr lang="en-GB" dirty="0"/>
              <a:t>    Node* temp = head;</a:t>
            </a:r>
          </a:p>
          <a:p>
            <a:r>
              <a:rPr lang="en-GB" dirty="0"/>
              <a:t>    head = head-&gt;next;  // Move the head to the next node</a:t>
            </a:r>
          </a:p>
          <a:p>
            <a:r>
              <a:rPr lang="en-GB" dirty="0"/>
              <a:t>    delete temp;        // Free the memory of the old head node</a:t>
            </a:r>
          </a:p>
          <a:p>
            <a:endParaRPr lang="en-GB" dirty="0"/>
          </a:p>
          <a:p>
            <a:r>
              <a:rPr lang="en-GB" dirty="0"/>
              <a:t>    </a:t>
            </a:r>
            <a:r>
              <a:rPr lang="en-GB" dirty="0" err="1"/>
              <a:t>cout</a:t>
            </a:r>
            <a:r>
              <a:rPr lang="en-GB" dirty="0"/>
              <a:t> &lt;&lt; "Deleted the node at the beginning.\n";</a:t>
            </a:r>
          </a:p>
          <a:p>
            <a:r>
              <a:rPr lang="en-GB" dirty="0"/>
              <a:t>}</a:t>
            </a:r>
          </a:p>
          <a:p>
            <a:endParaRPr lang="en-KE" dirty="0"/>
          </a:p>
        </p:txBody>
      </p:sp>
      <p:sp>
        <p:nvSpPr>
          <p:cNvPr id="17" name="object 7">
            <a:extLst>
              <a:ext uri="{FF2B5EF4-FFF2-40B4-BE49-F238E27FC236}">
                <a16:creationId xmlns:a16="http://schemas.microsoft.com/office/drawing/2014/main" id="{83059C97-AEF9-5003-B7E8-1169FFA44CFD}"/>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8" name="object 4">
            <a:extLst>
              <a:ext uri="{FF2B5EF4-FFF2-40B4-BE49-F238E27FC236}">
                <a16:creationId xmlns:a16="http://schemas.microsoft.com/office/drawing/2014/main" id="{4CFA5DAB-6CC9-CCCA-CB36-236FD715802C}"/>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9" name="object 12">
            <a:extLst>
              <a:ext uri="{FF2B5EF4-FFF2-40B4-BE49-F238E27FC236}">
                <a16:creationId xmlns:a16="http://schemas.microsoft.com/office/drawing/2014/main" id="{A1754391-515B-86CA-AC5B-68B3BD9CDC8B}"/>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141499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377794" y="768072"/>
            <a:ext cx="8906351"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Deleting a node at a given location</a:t>
            </a:r>
            <a:endParaRPr lang="en-US" sz="4374" dirty="0">
              <a:solidFill>
                <a:schemeClr val="accent6">
                  <a:lumMod val="75000"/>
                </a:schemeClr>
              </a:solidFill>
            </a:endParaRPr>
          </a:p>
        </p:txBody>
      </p:sp>
      <p:pic>
        <p:nvPicPr>
          <p:cNvPr id="6" name="Image 2" descr="preencoded.png"/>
          <p:cNvPicPr>
            <a:picLocks noChangeAspect="1"/>
          </p:cNvPicPr>
          <p:nvPr/>
        </p:nvPicPr>
        <p:blipFill>
          <a:blip r:embed="rId3"/>
          <a:stretch>
            <a:fillRect/>
          </a:stretch>
        </p:blipFill>
        <p:spPr>
          <a:xfrm>
            <a:off x="2723782" y="1962388"/>
            <a:ext cx="1110972" cy="1777484"/>
          </a:xfrm>
          <a:prstGeom prst="rect">
            <a:avLst/>
          </a:prstGeom>
        </p:spPr>
      </p:pic>
      <p:sp>
        <p:nvSpPr>
          <p:cNvPr id="7" name="Text 2"/>
          <p:cNvSpPr/>
          <p:nvPr/>
        </p:nvSpPr>
        <p:spPr>
          <a:xfrm>
            <a:off x="4168011" y="2184559"/>
            <a:ext cx="2777490"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Identify the node</a:t>
            </a:r>
            <a:endParaRPr lang="en-US" sz="2187" dirty="0">
              <a:solidFill>
                <a:schemeClr val="accent6">
                  <a:lumMod val="75000"/>
                </a:schemeClr>
              </a:solidFill>
            </a:endParaRPr>
          </a:p>
        </p:txBody>
      </p:sp>
      <p:sp>
        <p:nvSpPr>
          <p:cNvPr id="8" name="Text 3"/>
          <p:cNvSpPr/>
          <p:nvPr/>
        </p:nvSpPr>
        <p:spPr>
          <a:xfrm>
            <a:off x="4168011" y="2664976"/>
            <a:ext cx="7862173" cy="333256"/>
          </a:xfrm>
          <a:prstGeom prst="rect">
            <a:avLst/>
          </a:prstGeom>
          <a:noFill/>
          <a:ln/>
        </p:spPr>
        <p:txBody>
          <a:bodyPr wrap="non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Traverse the linked list to find the node at the given location.</a:t>
            </a:r>
            <a:endParaRPr lang="en-US" sz="1750" dirty="0"/>
          </a:p>
        </p:txBody>
      </p:sp>
      <p:pic>
        <p:nvPicPr>
          <p:cNvPr id="9" name="Image 3" descr="preencoded.png"/>
          <p:cNvPicPr>
            <a:picLocks noChangeAspect="1"/>
          </p:cNvPicPr>
          <p:nvPr/>
        </p:nvPicPr>
        <p:blipFill>
          <a:blip r:embed="rId4"/>
          <a:stretch>
            <a:fillRect/>
          </a:stretch>
        </p:blipFill>
        <p:spPr>
          <a:xfrm>
            <a:off x="2723782" y="3739872"/>
            <a:ext cx="1110972" cy="1777484"/>
          </a:xfrm>
          <a:prstGeom prst="rect">
            <a:avLst/>
          </a:prstGeom>
        </p:spPr>
      </p:pic>
      <p:sp>
        <p:nvSpPr>
          <p:cNvPr id="10" name="Text 4"/>
          <p:cNvSpPr/>
          <p:nvPr/>
        </p:nvSpPr>
        <p:spPr>
          <a:xfrm>
            <a:off x="4168011" y="3962043"/>
            <a:ext cx="2777490"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Update pointers</a:t>
            </a:r>
            <a:endParaRPr lang="en-US" sz="2187" dirty="0">
              <a:solidFill>
                <a:schemeClr val="accent6">
                  <a:lumMod val="75000"/>
                </a:schemeClr>
              </a:solidFill>
            </a:endParaRPr>
          </a:p>
        </p:txBody>
      </p:sp>
      <p:sp>
        <p:nvSpPr>
          <p:cNvPr id="11" name="Text 5"/>
          <p:cNvSpPr/>
          <p:nvPr/>
        </p:nvSpPr>
        <p:spPr>
          <a:xfrm>
            <a:off x="4168011" y="4442460"/>
            <a:ext cx="7862173" cy="333256"/>
          </a:xfrm>
          <a:prstGeom prst="rect">
            <a:avLst/>
          </a:prstGeom>
          <a:noFill/>
          <a:ln/>
        </p:spPr>
        <p:txBody>
          <a:bodyPr wrap="non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Adjust the next pointers to bypass the node you want to delete.</a:t>
            </a:r>
            <a:endParaRPr lang="en-US" sz="1750" dirty="0"/>
          </a:p>
        </p:txBody>
      </p:sp>
      <p:pic>
        <p:nvPicPr>
          <p:cNvPr id="12" name="Image 4" descr="preencoded.png"/>
          <p:cNvPicPr>
            <a:picLocks noChangeAspect="1"/>
          </p:cNvPicPr>
          <p:nvPr/>
        </p:nvPicPr>
        <p:blipFill>
          <a:blip r:embed="rId5"/>
          <a:stretch>
            <a:fillRect/>
          </a:stretch>
        </p:blipFill>
        <p:spPr>
          <a:xfrm>
            <a:off x="2723782" y="5517356"/>
            <a:ext cx="1110972" cy="1777484"/>
          </a:xfrm>
          <a:prstGeom prst="rect">
            <a:avLst/>
          </a:prstGeom>
        </p:spPr>
      </p:pic>
      <p:sp>
        <p:nvSpPr>
          <p:cNvPr id="13" name="Text 6"/>
          <p:cNvSpPr/>
          <p:nvPr/>
        </p:nvSpPr>
        <p:spPr>
          <a:xfrm>
            <a:off x="4168011" y="5739527"/>
            <a:ext cx="2777490"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Free the memory</a:t>
            </a:r>
            <a:endParaRPr lang="en-US" sz="2187" dirty="0">
              <a:solidFill>
                <a:schemeClr val="accent6">
                  <a:lumMod val="75000"/>
                </a:schemeClr>
              </a:solidFill>
            </a:endParaRPr>
          </a:p>
        </p:txBody>
      </p:sp>
      <p:sp>
        <p:nvSpPr>
          <p:cNvPr id="14" name="Text 7"/>
          <p:cNvSpPr/>
          <p:nvPr/>
        </p:nvSpPr>
        <p:spPr>
          <a:xfrm>
            <a:off x="4168011" y="6219944"/>
            <a:ext cx="7862173" cy="333256"/>
          </a:xfrm>
          <a:prstGeom prst="rect">
            <a:avLst/>
          </a:prstGeom>
          <a:noFill/>
          <a:ln/>
        </p:spPr>
        <p:txBody>
          <a:bodyPr wrap="non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Deallocate the memory used by the deleted node to prevent memory leaks.</a:t>
            </a:r>
            <a:endParaRPr lang="en-US" sz="1750" dirty="0"/>
          </a:p>
        </p:txBody>
      </p:sp>
      <p:sp>
        <p:nvSpPr>
          <p:cNvPr id="15" name="object 7">
            <a:extLst>
              <a:ext uri="{FF2B5EF4-FFF2-40B4-BE49-F238E27FC236}">
                <a16:creationId xmlns:a16="http://schemas.microsoft.com/office/drawing/2014/main" id="{A70536A9-1D43-5BBE-5881-2BF6F599D064}"/>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6" name="object 4">
            <a:extLst>
              <a:ext uri="{FF2B5EF4-FFF2-40B4-BE49-F238E27FC236}">
                <a16:creationId xmlns:a16="http://schemas.microsoft.com/office/drawing/2014/main" id="{9B16CE5B-9E5D-B10A-3100-A68447C74279}"/>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7" name="object 12">
            <a:extLst>
              <a:ext uri="{FF2B5EF4-FFF2-40B4-BE49-F238E27FC236}">
                <a16:creationId xmlns:a16="http://schemas.microsoft.com/office/drawing/2014/main" id="{68E2FFEF-C567-FA48-51DF-F096A43023BC}"/>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20130" y="550929"/>
            <a:ext cx="14579122" cy="1388745"/>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Pseudocode for Deleting a Node at a Given Location</a:t>
            </a:r>
            <a:endParaRPr lang="en-US" sz="4374" dirty="0">
              <a:solidFill>
                <a:schemeClr val="accent6">
                  <a:lumMod val="75000"/>
                </a:schemeClr>
              </a:solidFill>
            </a:endParaRPr>
          </a:p>
        </p:txBody>
      </p:sp>
      <p:sp>
        <p:nvSpPr>
          <p:cNvPr id="5" name="Text 2"/>
          <p:cNvSpPr/>
          <p:nvPr/>
        </p:nvSpPr>
        <p:spPr>
          <a:xfrm>
            <a:off x="1852642" y="2416462"/>
            <a:ext cx="2594404" cy="694373"/>
          </a:xfrm>
          <a:prstGeom prst="rect">
            <a:avLst/>
          </a:prstGeom>
          <a:noFill/>
          <a:ln/>
        </p:spPr>
        <p:txBody>
          <a:bodyPr wrap="squar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Identify the Node</a:t>
            </a:r>
            <a:endParaRPr lang="en-US" sz="2187" dirty="0">
              <a:solidFill>
                <a:schemeClr val="accent6">
                  <a:lumMod val="75000"/>
                </a:schemeClr>
              </a:solidFill>
            </a:endParaRPr>
          </a:p>
        </p:txBody>
      </p:sp>
      <p:sp>
        <p:nvSpPr>
          <p:cNvPr id="6" name="Text 3"/>
          <p:cNvSpPr/>
          <p:nvPr/>
        </p:nvSpPr>
        <p:spPr>
          <a:xfrm>
            <a:off x="1852642" y="3333006"/>
            <a:ext cx="2232065" cy="1999536"/>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Traverse the linked list to locate the node at the given position. Keep track of the previous node as well.</a:t>
            </a:r>
            <a:endParaRPr lang="en-US" sz="1750" dirty="0"/>
          </a:p>
        </p:txBody>
      </p:sp>
      <p:sp>
        <p:nvSpPr>
          <p:cNvPr id="7" name="Text 4"/>
          <p:cNvSpPr/>
          <p:nvPr/>
        </p:nvSpPr>
        <p:spPr>
          <a:xfrm>
            <a:off x="4634299" y="2416462"/>
            <a:ext cx="2594404" cy="694373"/>
          </a:xfrm>
          <a:prstGeom prst="rect">
            <a:avLst/>
          </a:prstGeom>
          <a:noFill/>
          <a:ln/>
        </p:spPr>
        <p:txBody>
          <a:bodyPr wrap="squar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Update the Pointers</a:t>
            </a:r>
            <a:endParaRPr lang="en-US" sz="2187" dirty="0">
              <a:solidFill>
                <a:schemeClr val="accent6">
                  <a:lumMod val="75000"/>
                </a:schemeClr>
              </a:solidFill>
            </a:endParaRPr>
          </a:p>
        </p:txBody>
      </p:sp>
      <p:sp>
        <p:nvSpPr>
          <p:cNvPr id="8" name="Text 5"/>
          <p:cNvSpPr/>
          <p:nvPr/>
        </p:nvSpPr>
        <p:spPr>
          <a:xfrm>
            <a:off x="4634299" y="3333006"/>
            <a:ext cx="2232065" cy="1999536"/>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Set the previous node's pointer to skip the node that needs to be deleted, effectively removing it from the list.</a:t>
            </a:r>
            <a:endParaRPr lang="en-US" sz="1750" dirty="0"/>
          </a:p>
        </p:txBody>
      </p:sp>
      <p:sp>
        <p:nvSpPr>
          <p:cNvPr id="9" name="Text 6"/>
          <p:cNvSpPr/>
          <p:nvPr/>
        </p:nvSpPr>
        <p:spPr>
          <a:xfrm>
            <a:off x="7415956" y="2416462"/>
            <a:ext cx="2594404" cy="694373"/>
          </a:xfrm>
          <a:prstGeom prst="rect">
            <a:avLst/>
          </a:prstGeom>
          <a:noFill/>
          <a:ln/>
        </p:spPr>
        <p:txBody>
          <a:bodyPr wrap="squar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Free the Memory</a:t>
            </a:r>
            <a:endParaRPr lang="en-US" sz="2187" dirty="0">
              <a:solidFill>
                <a:schemeClr val="accent6">
                  <a:lumMod val="75000"/>
                </a:schemeClr>
              </a:solidFill>
            </a:endParaRPr>
          </a:p>
        </p:txBody>
      </p:sp>
      <p:sp>
        <p:nvSpPr>
          <p:cNvPr id="10" name="Text 7"/>
          <p:cNvSpPr/>
          <p:nvPr/>
        </p:nvSpPr>
        <p:spPr>
          <a:xfrm>
            <a:off x="7415956" y="3333006"/>
            <a:ext cx="2232065" cy="1666280"/>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Deallocate the memory occupied by the deleted node to prevent memory leaks.</a:t>
            </a:r>
            <a:endParaRPr lang="en-US" sz="1750" dirty="0"/>
          </a:p>
        </p:txBody>
      </p:sp>
      <p:sp>
        <p:nvSpPr>
          <p:cNvPr id="11" name="Text 8"/>
          <p:cNvSpPr/>
          <p:nvPr/>
        </p:nvSpPr>
        <p:spPr>
          <a:xfrm>
            <a:off x="10197613" y="2416462"/>
            <a:ext cx="2594404"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Update the Size</a:t>
            </a:r>
            <a:endParaRPr lang="en-US" sz="2187" dirty="0">
              <a:solidFill>
                <a:schemeClr val="accent6">
                  <a:lumMod val="75000"/>
                </a:schemeClr>
              </a:solidFill>
            </a:endParaRPr>
          </a:p>
        </p:txBody>
      </p:sp>
      <p:sp>
        <p:nvSpPr>
          <p:cNvPr id="12" name="Text 9"/>
          <p:cNvSpPr/>
          <p:nvPr/>
        </p:nvSpPr>
        <p:spPr>
          <a:xfrm>
            <a:off x="10197613" y="2985819"/>
            <a:ext cx="2232065" cy="1333024"/>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Decrement the size of the linked list to reflect the removal of the node.</a:t>
            </a:r>
            <a:endParaRPr lang="en-US" sz="1750" dirty="0"/>
          </a:p>
        </p:txBody>
      </p:sp>
      <p:sp>
        <p:nvSpPr>
          <p:cNvPr id="13" name="object 7">
            <a:extLst>
              <a:ext uri="{FF2B5EF4-FFF2-40B4-BE49-F238E27FC236}">
                <a16:creationId xmlns:a16="http://schemas.microsoft.com/office/drawing/2014/main" id="{5DCA9693-BBB0-3C91-2A81-CF60619A55B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4" name="object 4">
            <a:extLst>
              <a:ext uri="{FF2B5EF4-FFF2-40B4-BE49-F238E27FC236}">
                <a16:creationId xmlns:a16="http://schemas.microsoft.com/office/drawing/2014/main" id="{29C149F0-FBA3-4AB5-F95C-A2D28B7C8309}"/>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5" name="object 12">
            <a:extLst>
              <a:ext uri="{FF2B5EF4-FFF2-40B4-BE49-F238E27FC236}">
                <a16:creationId xmlns:a16="http://schemas.microsoft.com/office/drawing/2014/main" id="{9B9A8685-6366-5E67-CC16-4A74BC535B5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377794" y="768072"/>
            <a:ext cx="8906351"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Deleting a node after a given node</a:t>
            </a:r>
            <a:endParaRPr lang="en-US" sz="4374" dirty="0">
              <a:solidFill>
                <a:schemeClr val="accent6">
                  <a:lumMod val="75000"/>
                </a:schemeClr>
              </a:solidFill>
            </a:endParaRPr>
          </a:p>
        </p:txBody>
      </p:sp>
      <p:sp>
        <p:nvSpPr>
          <p:cNvPr id="15" name="object 7">
            <a:extLst>
              <a:ext uri="{FF2B5EF4-FFF2-40B4-BE49-F238E27FC236}">
                <a16:creationId xmlns:a16="http://schemas.microsoft.com/office/drawing/2014/main" id="{A70536A9-1D43-5BBE-5881-2BF6F599D064}"/>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6" name="object 4">
            <a:extLst>
              <a:ext uri="{FF2B5EF4-FFF2-40B4-BE49-F238E27FC236}">
                <a16:creationId xmlns:a16="http://schemas.microsoft.com/office/drawing/2014/main" id="{9B16CE5B-9E5D-B10A-3100-A68447C74279}"/>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7" name="object 12">
            <a:extLst>
              <a:ext uri="{FF2B5EF4-FFF2-40B4-BE49-F238E27FC236}">
                <a16:creationId xmlns:a16="http://schemas.microsoft.com/office/drawing/2014/main" id="{68E2FFEF-C567-FA48-51DF-F096A43023BC}"/>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2" name="TextBox 1">
            <a:extLst>
              <a:ext uri="{FF2B5EF4-FFF2-40B4-BE49-F238E27FC236}">
                <a16:creationId xmlns:a16="http://schemas.microsoft.com/office/drawing/2014/main" id="{0B7E594D-9E5C-2FE2-9698-510F9496D9E7}"/>
              </a:ext>
            </a:extLst>
          </p:cNvPr>
          <p:cNvSpPr txBox="1"/>
          <p:nvPr/>
        </p:nvSpPr>
        <p:spPr>
          <a:xfrm>
            <a:off x="3880022" y="2360141"/>
            <a:ext cx="5960542" cy="3693319"/>
          </a:xfrm>
          <a:prstGeom prst="rect">
            <a:avLst/>
          </a:prstGeom>
          <a:noFill/>
        </p:spPr>
        <p:txBody>
          <a:bodyPr wrap="none" rtlCol="0">
            <a:spAutoFit/>
          </a:bodyPr>
          <a:lstStyle/>
          <a:p>
            <a:r>
              <a:rPr lang="en-GB" dirty="0"/>
              <a:t>// Function to delete a node after a given node</a:t>
            </a:r>
          </a:p>
          <a:p>
            <a:r>
              <a:rPr lang="en-GB" dirty="0"/>
              <a:t>void LinkedList::</a:t>
            </a:r>
            <a:r>
              <a:rPr lang="en-GB" dirty="0" err="1"/>
              <a:t>deleteAfterNode</a:t>
            </a:r>
            <a:r>
              <a:rPr lang="en-GB" dirty="0"/>
              <a:t>(int </a:t>
            </a:r>
            <a:r>
              <a:rPr lang="en-GB" dirty="0" err="1"/>
              <a:t>targetVal</a:t>
            </a:r>
            <a:r>
              <a:rPr lang="en-GB" dirty="0"/>
              <a:t>) {</a:t>
            </a:r>
          </a:p>
          <a:p>
            <a:r>
              <a:rPr lang="en-GB" dirty="0"/>
              <a:t>    if (head == </a:t>
            </a:r>
            <a:r>
              <a:rPr lang="en-GB" dirty="0" err="1"/>
              <a:t>nullptr</a:t>
            </a:r>
            <a:r>
              <a:rPr lang="en-GB" dirty="0"/>
              <a:t>) {</a:t>
            </a:r>
          </a:p>
          <a:p>
            <a:r>
              <a:rPr lang="en-GB" dirty="0"/>
              <a:t>        </a:t>
            </a:r>
            <a:r>
              <a:rPr lang="en-GB" dirty="0" err="1"/>
              <a:t>cout</a:t>
            </a:r>
            <a:r>
              <a:rPr lang="en-GB" dirty="0"/>
              <a:t> &lt;&lt; "List is empty, nothing to delete after a node.\n";</a:t>
            </a:r>
          </a:p>
          <a:p>
            <a:r>
              <a:rPr lang="en-GB" dirty="0"/>
              <a:t>        return;</a:t>
            </a:r>
          </a:p>
          <a:p>
            <a:r>
              <a:rPr lang="en-GB" dirty="0"/>
              <a:t>    }</a:t>
            </a:r>
          </a:p>
          <a:p>
            <a:endParaRPr lang="en-GB" dirty="0"/>
          </a:p>
          <a:p>
            <a:r>
              <a:rPr lang="en-GB" dirty="0"/>
              <a:t>    Node* temp = head;</a:t>
            </a:r>
          </a:p>
          <a:p>
            <a:endParaRPr lang="en-GB" dirty="0"/>
          </a:p>
          <a:p>
            <a:r>
              <a:rPr lang="en-GB" dirty="0"/>
              <a:t>    // Traverse the list to find the target node</a:t>
            </a:r>
          </a:p>
          <a:p>
            <a:r>
              <a:rPr lang="en-GB" dirty="0"/>
              <a:t>    while (temp != </a:t>
            </a:r>
            <a:r>
              <a:rPr lang="en-GB" dirty="0" err="1"/>
              <a:t>nullptr</a:t>
            </a:r>
            <a:r>
              <a:rPr lang="en-GB" dirty="0"/>
              <a:t> &amp;&amp; temp-&gt;data != </a:t>
            </a:r>
            <a:r>
              <a:rPr lang="en-GB" dirty="0" err="1"/>
              <a:t>targetVal</a:t>
            </a:r>
            <a:r>
              <a:rPr lang="en-GB" dirty="0"/>
              <a:t>) {</a:t>
            </a:r>
          </a:p>
          <a:p>
            <a:r>
              <a:rPr lang="en-GB" dirty="0"/>
              <a:t>        temp = temp-&gt;next;</a:t>
            </a:r>
          </a:p>
          <a:p>
            <a:r>
              <a:rPr lang="en-GB" dirty="0"/>
              <a:t>    }</a:t>
            </a:r>
            <a:endParaRPr lang="en-KE" dirty="0"/>
          </a:p>
        </p:txBody>
      </p:sp>
    </p:spTree>
    <p:extLst>
      <p:ext uri="{BB962C8B-B14F-4D97-AF65-F5344CB8AC3E}">
        <p14:creationId xmlns:p14="http://schemas.microsoft.com/office/powerpoint/2010/main" val="6822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806184" y="522089"/>
            <a:ext cx="9018032" cy="1186339"/>
          </a:xfrm>
          <a:prstGeom prst="rect">
            <a:avLst/>
          </a:prstGeom>
          <a:noFill/>
          <a:ln/>
        </p:spPr>
        <p:txBody>
          <a:bodyPr wrap="square" rtlCol="0" anchor="t"/>
          <a:lstStyle/>
          <a:p>
            <a:pPr marL="0" indent="0">
              <a:lnSpc>
                <a:spcPts val="4672"/>
              </a:lnSpc>
              <a:buNone/>
            </a:pPr>
            <a:r>
              <a:rPr lang="en-US" sz="3737" b="1" dirty="0">
                <a:solidFill>
                  <a:schemeClr val="accent6">
                    <a:lumMod val="75000"/>
                  </a:schemeClr>
                </a:solidFill>
                <a:latin typeface="Instrument Sans" pitchFamily="34" charset="0"/>
                <a:ea typeface="Instrument Sans" pitchFamily="34" charset="-122"/>
                <a:cs typeface="Instrument Sans" pitchFamily="34" charset="-120"/>
              </a:rPr>
              <a:t>Deleting a node with specific information</a:t>
            </a:r>
            <a:endParaRPr lang="en-US" sz="3737" dirty="0">
              <a:solidFill>
                <a:schemeClr val="accent6">
                  <a:lumMod val="75000"/>
                </a:schemeClr>
              </a:solidFill>
            </a:endParaRPr>
          </a:p>
        </p:txBody>
      </p:sp>
      <p:sp>
        <p:nvSpPr>
          <p:cNvPr id="5" name="Shape 2"/>
          <p:cNvSpPr/>
          <p:nvPr/>
        </p:nvSpPr>
        <p:spPr>
          <a:xfrm>
            <a:off x="2806184" y="2088118"/>
            <a:ext cx="1502926" cy="1359575"/>
          </a:xfrm>
          <a:prstGeom prst="roundRect">
            <a:avLst>
              <a:gd name="adj" fmla="val 6284"/>
            </a:avLst>
          </a:prstGeom>
          <a:solidFill>
            <a:srgbClr val="E3E4E8"/>
          </a:solidFill>
          <a:ln w="7620">
            <a:solidFill>
              <a:srgbClr val="C9CACE"/>
            </a:solidFill>
            <a:prstDash val="solid"/>
          </a:ln>
        </p:spPr>
        <p:txBody>
          <a:bodyPr/>
          <a:lstStyle/>
          <a:p>
            <a:endParaRPr lang="en-KE"/>
          </a:p>
        </p:txBody>
      </p:sp>
      <p:sp>
        <p:nvSpPr>
          <p:cNvPr id="6" name="Text 3"/>
          <p:cNvSpPr/>
          <p:nvPr/>
        </p:nvSpPr>
        <p:spPr>
          <a:xfrm>
            <a:off x="3003590" y="2589967"/>
            <a:ext cx="91797" cy="355878"/>
          </a:xfrm>
          <a:prstGeom prst="rect">
            <a:avLst/>
          </a:prstGeom>
          <a:noFill/>
          <a:ln/>
        </p:spPr>
        <p:txBody>
          <a:bodyPr wrap="none" rtlCol="0" anchor="t"/>
          <a:lstStyle/>
          <a:p>
            <a:pPr marL="0" indent="0" algn="ctr">
              <a:lnSpc>
                <a:spcPts val="2803"/>
              </a:lnSpc>
              <a:buNone/>
            </a:pPr>
            <a:r>
              <a:rPr lang="en-US" sz="1869" b="1" dirty="0">
                <a:solidFill>
                  <a:srgbClr val="5B5F71"/>
                </a:solidFill>
                <a:latin typeface="Instrument Sans" pitchFamily="34" charset="0"/>
                <a:ea typeface="Instrument Sans" pitchFamily="34" charset="-122"/>
                <a:cs typeface="Instrument Sans" pitchFamily="34" charset="-120"/>
              </a:rPr>
              <a:t>1</a:t>
            </a:r>
            <a:endParaRPr lang="en-US" sz="1869" dirty="0"/>
          </a:p>
        </p:txBody>
      </p:sp>
      <p:sp>
        <p:nvSpPr>
          <p:cNvPr id="7" name="Text 4"/>
          <p:cNvSpPr/>
          <p:nvPr/>
        </p:nvSpPr>
        <p:spPr>
          <a:xfrm>
            <a:off x="4498896" y="2277904"/>
            <a:ext cx="2373154" cy="296585"/>
          </a:xfrm>
          <a:prstGeom prst="rect">
            <a:avLst/>
          </a:prstGeom>
          <a:noFill/>
          <a:ln/>
        </p:spPr>
        <p:txBody>
          <a:bodyPr wrap="none" rtlCol="0" anchor="t"/>
          <a:lstStyle/>
          <a:p>
            <a:pPr marL="0" indent="0" algn="l">
              <a:lnSpc>
                <a:spcPts val="2336"/>
              </a:lnSpc>
              <a:buNone/>
            </a:pPr>
            <a:r>
              <a:rPr lang="en-US" sz="1869" b="1" dirty="0">
                <a:solidFill>
                  <a:schemeClr val="accent6">
                    <a:lumMod val="75000"/>
                  </a:schemeClr>
                </a:solidFill>
                <a:latin typeface="Instrument Sans" pitchFamily="34" charset="0"/>
                <a:ea typeface="Instrument Sans" pitchFamily="34" charset="-122"/>
                <a:cs typeface="Instrument Sans" pitchFamily="34" charset="-120"/>
              </a:rPr>
              <a:t>1. Traverse the list</a:t>
            </a:r>
            <a:endParaRPr lang="en-US" sz="1869" dirty="0">
              <a:solidFill>
                <a:schemeClr val="accent6">
                  <a:lumMod val="75000"/>
                </a:schemeClr>
              </a:solidFill>
            </a:endParaRPr>
          </a:p>
        </p:txBody>
      </p:sp>
      <p:sp>
        <p:nvSpPr>
          <p:cNvPr id="8" name="Text 5"/>
          <p:cNvSpPr/>
          <p:nvPr/>
        </p:nvSpPr>
        <p:spPr>
          <a:xfrm>
            <a:off x="4498896" y="2688312"/>
            <a:ext cx="7135535" cy="569595"/>
          </a:xfrm>
          <a:prstGeom prst="rect">
            <a:avLst/>
          </a:prstGeom>
          <a:noFill/>
          <a:ln/>
        </p:spPr>
        <p:txBody>
          <a:bodyPr wrap="square" rtlCol="0" anchor="t"/>
          <a:lstStyle/>
          <a:p>
            <a:pPr marL="0" indent="0" algn="l">
              <a:lnSpc>
                <a:spcPts val="2242"/>
              </a:lnSpc>
              <a:buNone/>
            </a:pPr>
            <a:r>
              <a:rPr lang="en-US" sz="1495" dirty="0">
                <a:solidFill>
                  <a:srgbClr val="5B5F71"/>
                </a:solidFill>
                <a:latin typeface="Instrument Sans" pitchFamily="34" charset="0"/>
                <a:ea typeface="Instrument Sans" pitchFamily="34" charset="-122"/>
                <a:cs typeface="Instrument Sans" pitchFamily="34" charset="-120"/>
              </a:rPr>
              <a:t>Start at the head of the list and traverse to find the node with the target information.</a:t>
            </a:r>
            <a:endParaRPr lang="en-US" sz="1495" dirty="0"/>
          </a:p>
        </p:txBody>
      </p:sp>
      <p:sp>
        <p:nvSpPr>
          <p:cNvPr id="9" name="Shape 6"/>
          <p:cNvSpPr/>
          <p:nvPr/>
        </p:nvSpPr>
        <p:spPr>
          <a:xfrm>
            <a:off x="4404003" y="3426916"/>
            <a:ext cx="7325320" cy="18931"/>
          </a:xfrm>
          <a:prstGeom prst="roundRect">
            <a:avLst>
              <a:gd name="adj" fmla="val 451293"/>
            </a:avLst>
          </a:prstGeom>
          <a:solidFill>
            <a:srgbClr val="C9CACE"/>
          </a:solidFill>
          <a:ln/>
        </p:spPr>
        <p:txBody>
          <a:bodyPr/>
          <a:lstStyle/>
          <a:p>
            <a:endParaRPr lang="en-KE"/>
          </a:p>
        </p:txBody>
      </p:sp>
      <p:sp>
        <p:nvSpPr>
          <p:cNvPr id="10" name="Shape 7"/>
          <p:cNvSpPr/>
          <p:nvPr/>
        </p:nvSpPr>
        <p:spPr>
          <a:xfrm>
            <a:off x="2806184" y="3542586"/>
            <a:ext cx="3005971" cy="1359575"/>
          </a:xfrm>
          <a:prstGeom prst="roundRect">
            <a:avLst>
              <a:gd name="adj" fmla="val 6284"/>
            </a:avLst>
          </a:prstGeom>
          <a:solidFill>
            <a:srgbClr val="E3E4E8"/>
          </a:solidFill>
          <a:ln w="7620">
            <a:solidFill>
              <a:srgbClr val="C9CACE"/>
            </a:solidFill>
            <a:prstDash val="solid"/>
          </a:ln>
        </p:spPr>
        <p:txBody>
          <a:bodyPr/>
          <a:lstStyle/>
          <a:p>
            <a:endParaRPr lang="en-KE"/>
          </a:p>
        </p:txBody>
      </p:sp>
      <p:sp>
        <p:nvSpPr>
          <p:cNvPr id="11" name="Text 8"/>
          <p:cNvSpPr/>
          <p:nvPr/>
        </p:nvSpPr>
        <p:spPr>
          <a:xfrm>
            <a:off x="3003590" y="4044434"/>
            <a:ext cx="132159" cy="355878"/>
          </a:xfrm>
          <a:prstGeom prst="rect">
            <a:avLst/>
          </a:prstGeom>
          <a:noFill/>
          <a:ln/>
        </p:spPr>
        <p:txBody>
          <a:bodyPr wrap="none" rtlCol="0" anchor="t"/>
          <a:lstStyle/>
          <a:p>
            <a:pPr marL="0" indent="0" algn="ctr">
              <a:lnSpc>
                <a:spcPts val="2803"/>
              </a:lnSpc>
              <a:buNone/>
            </a:pPr>
            <a:r>
              <a:rPr lang="en-US" sz="1869" b="1" dirty="0">
                <a:solidFill>
                  <a:srgbClr val="5B5F71"/>
                </a:solidFill>
                <a:latin typeface="Instrument Sans" pitchFamily="34" charset="0"/>
                <a:ea typeface="Instrument Sans" pitchFamily="34" charset="-122"/>
                <a:cs typeface="Instrument Sans" pitchFamily="34" charset="-120"/>
              </a:rPr>
              <a:t>2</a:t>
            </a:r>
            <a:endParaRPr lang="en-US" sz="1869" dirty="0"/>
          </a:p>
        </p:txBody>
      </p:sp>
      <p:sp>
        <p:nvSpPr>
          <p:cNvPr id="12" name="Text 9"/>
          <p:cNvSpPr/>
          <p:nvPr/>
        </p:nvSpPr>
        <p:spPr>
          <a:xfrm>
            <a:off x="6001941" y="3732371"/>
            <a:ext cx="2373154" cy="296585"/>
          </a:xfrm>
          <a:prstGeom prst="rect">
            <a:avLst/>
          </a:prstGeom>
          <a:noFill/>
          <a:ln/>
        </p:spPr>
        <p:txBody>
          <a:bodyPr wrap="none" rtlCol="0" anchor="t"/>
          <a:lstStyle/>
          <a:p>
            <a:pPr marL="0" indent="0" algn="l">
              <a:lnSpc>
                <a:spcPts val="2336"/>
              </a:lnSpc>
              <a:buNone/>
            </a:pPr>
            <a:r>
              <a:rPr lang="en-US" sz="1869" b="1" dirty="0">
                <a:solidFill>
                  <a:schemeClr val="accent6">
                    <a:lumMod val="75000"/>
                  </a:schemeClr>
                </a:solidFill>
                <a:latin typeface="Instrument Sans" pitchFamily="34" charset="0"/>
                <a:ea typeface="Instrument Sans" pitchFamily="34" charset="-122"/>
                <a:cs typeface="Instrument Sans" pitchFamily="34" charset="-120"/>
              </a:rPr>
              <a:t>2. Update pointers</a:t>
            </a:r>
            <a:endParaRPr lang="en-US" sz="1869" dirty="0">
              <a:solidFill>
                <a:schemeClr val="accent6">
                  <a:lumMod val="75000"/>
                </a:schemeClr>
              </a:solidFill>
            </a:endParaRPr>
          </a:p>
        </p:txBody>
      </p:sp>
      <p:sp>
        <p:nvSpPr>
          <p:cNvPr id="13" name="Text 10"/>
          <p:cNvSpPr/>
          <p:nvPr/>
        </p:nvSpPr>
        <p:spPr>
          <a:xfrm>
            <a:off x="6001941" y="4142780"/>
            <a:ext cx="5632490" cy="569595"/>
          </a:xfrm>
          <a:prstGeom prst="rect">
            <a:avLst/>
          </a:prstGeom>
          <a:noFill/>
          <a:ln/>
        </p:spPr>
        <p:txBody>
          <a:bodyPr wrap="square" rtlCol="0" anchor="t"/>
          <a:lstStyle/>
          <a:p>
            <a:pPr marL="0" indent="0" algn="l">
              <a:lnSpc>
                <a:spcPts val="2242"/>
              </a:lnSpc>
              <a:buNone/>
            </a:pPr>
            <a:r>
              <a:rPr lang="en-US" sz="1495" dirty="0">
                <a:solidFill>
                  <a:srgbClr val="5B5F71"/>
                </a:solidFill>
                <a:latin typeface="Instrument Sans" pitchFamily="34" charset="0"/>
                <a:ea typeface="Instrument Sans" pitchFamily="34" charset="-122"/>
                <a:cs typeface="Instrument Sans" pitchFamily="34" charset="-120"/>
              </a:rPr>
              <a:t>Adjust the pointers of the previous and next nodes to bypass the target node.</a:t>
            </a:r>
            <a:endParaRPr lang="en-US" sz="1495" dirty="0"/>
          </a:p>
        </p:txBody>
      </p:sp>
      <p:sp>
        <p:nvSpPr>
          <p:cNvPr id="14" name="Shape 11"/>
          <p:cNvSpPr/>
          <p:nvPr/>
        </p:nvSpPr>
        <p:spPr>
          <a:xfrm>
            <a:off x="5907048" y="4881384"/>
            <a:ext cx="5822275" cy="18931"/>
          </a:xfrm>
          <a:prstGeom prst="roundRect">
            <a:avLst>
              <a:gd name="adj" fmla="val 451293"/>
            </a:avLst>
          </a:prstGeom>
          <a:solidFill>
            <a:srgbClr val="C9CACE"/>
          </a:solidFill>
          <a:ln/>
        </p:spPr>
        <p:txBody>
          <a:bodyPr/>
          <a:lstStyle/>
          <a:p>
            <a:endParaRPr lang="en-KE"/>
          </a:p>
        </p:txBody>
      </p:sp>
      <p:sp>
        <p:nvSpPr>
          <p:cNvPr id="15" name="Shape 12"/>
          <p:cNvSpPr/>
          <p:nvPr/>
        </p:nvSpPr>
        <p:spPr>
          <a:xfrm>
            <a:off x="2806184" y="4997053"/>
            <a:ext cx="4509016" cy="1359575"/>
          </a:xfrm>
          <a:prstGeom prst="roundRect">
            <a:avLst>
              <a:gd name="adj" fmla="val 6284"/>
            </a:avLst>
          </a:prstGeom>
          <a:solidFill>
            <a:srgbClr val="E3E4E8"/>
          </a:solidFill>
          <a:ln w="7620">
            <a:solidFill>
              <a:srgbClr val="C9CACE"/>
            </a:solidFill>
            <a:prstDash val="solid"/>
          </a:ln>
        </p:spPr>
        <p:txBody>
          <a:bodyPr/>
          <a:lstStyle/>
          <a:p>
            <a:endParaRPr lang="en-KE"/>
          </a:p>
        </p:txBody>
      </p:sp>
      <p:sp>
        <p:nvSpPr>
          <p:cNvPr id="16" name="Text 13"/>
          <p:cNvSpPr/>
          <p:nvPr/>
        </p:nvSpPr>
        <p:spPr>
          <a:xfrm>
            <a:off x="3003590" y="5498902"/>
            <a:ext cx="137398" cy="355878"/>
          </a:xfrm>
          <a:prstGeom prst="rect">
            <a:avLst/>
          </a:prstGeom>
          <a:noFill/>
          <a:ln/>
        </p:spPr>
        <p:txBody>
          <a:bodyPr wrap="none" rtlCol="0" anchor="t"/>
          <a:lstStyle/>
          <a:p>
            <a:pPr marL="0" indent="0" algn="ctr">
              <a:lnSpc>
                <a:spcPts val="2803"/>
              </a:lnSpc>
              <a:buNone/>
            </a:pPr>
            <a:r>
              <a:rPr lang="en-US" sz="1869" b="1" dirty="0">
                <a:solidFill>
                  <a:srgbClr val="5B5F71"/>
                </a:solidFill>
                <a:latin typeface="Instrument Sans" pitchFamily="34" charset="0"/>
                <a:ea typeface="Instrument Sans" pitchFamily="34" charset="-122"/>
                <a:cs typeface="Instrument Sans" pitchFamily="34" charset="-120"/>
              </a:rPr>
              <a:t>3</a:t>
            </a:r>
            <a:endParaRPr lang="en-US" sz="1869" dirty="0"/>
          </a:p>
        </p:txBody>
      </p:sp>
      <p:sp>
        <p:nvSpPr>
          <p:cNvPr id="17" name="Text 14"/>
          <p:cNvSpPr/>
          <p:nvPr/>
        </p:nvSpPr>
        <p:spPr>
          <a:xfrm>
            <a:off x="7504986" y="5186839"/>
            <a:ext cx="2373154" cy="296585"/>
          </a:xfrm>
          <a:prstGeom prst="rect">
            <a:avLst/>
          </a:prstGeom>
          <a:noFill/>
          <a:ln/>
        </p:spPr>
        <p:txBody>
          <a:bodyPr wrap="none" rtlCol="0" anchor="t"/>
          <a:lstStyle/>
          <a:p>
            <a:pPr marL="0" indent="0" algn="l">
              <a:lnSpc>
                <a:spcPts val="2336"/>
              </a:lnSpc>
              <a:buNone/>
            </a:pPr>
            <a:r>
              <a:rPr lang="en-US" sz="1869" b="1" dirty="0">
                <a:solidFill>
                  <a:schemeClr val="accent6">
                    <a:lumMod val="75000"/>
                  </a:schemeClr>
                </a:solidFill>
                <a:latin typeface="Instrument Sans" pitchFamily="34" charset="0"/>
                <a:ea typeface="Instrument Sans" pitchFamily="34" charset="-122"/>
                <a:cs typeface="Instrument Sans" pitchFamily="34" charset="-120"/>
              </a:rPr>
              <a:t>3. Free memory</a:t>
            </a:r>
            <a:endParaRPr lang="en-US" sz="1869" dirty="0">
              <a:solidFill>
                <a:schemeClr val="accent6">
                  <a:lumMod val="75000"/>
                </a:schemeClr>
              </a:solidFill>
            </a:endParaRPr>
          </a:p>
        </p:txBody>
      </p:sp>
      <p:sp>
        <p:nvSpPr>
          <p:cNvPr id="18" name="Text 15"/>
          <p:cNvSpPr/>
          <p:nvPr/>
        </p:nvSpPr>
        <p:spPr>
          <a:xfrm>
            <a:off x="7504986" y="5597247"/>
            <a:ext cx="4129445" cy="569595"/>
          </a:xfrm>
          <a:prstGeom prst="rect">
            <a:avLst/>
          </a:prstGeom>
          <a:noFill/>
          <a:ln/>
        </p:spPr>
        <p:txBody>
          <a:bodyPr wrap="square" rtlCol="0" anchor="t"/>
          <a:lstStyle/>
          <a:p>
            <a:pPr marL="0" indent="0" algn="l">
              <a:lnSpc>
                <a:spcPts val="2242"/>
              </a:lnSpc>
              <a:buNone/>
            </a:pPr>
            <a:r>
              <a:rPr lang="en-US" sz="1495" dirty="0">
                <a:solidFill>
                  <a:srgbClr val="5B5F71"/>
                </a:solidFill>
                <a:latin typeface="Instrument Sans" pitchFamily="34" charset="0"/>
                <a:ea typeface="Instrument Sans" pitchFamily="34" charset="-122"/>
                <a:cs typeface="Instrument Sans" pitchFamily="34" charset="-120"/>
              </a:rPr>
              <a:t>Deallocate the memory used by the target node to avoid memory leaks.</a:t>
            </a:r>
            <a:endParaRPr lang="en-US" sz="1495" dirty="0"/>
          </a:p>
        </p:txBody>
      </p:sp>
      <p:sp>
        <p:nvSpPr>
          <p:cNvPr id="19" name="Text 16"/>
          <p:cNvSpPr/>
          <p:nvPr/>
        </p:nvSpPr>
        <p:spPr>
          <a:xfrm>
            <a:off x="2806184" y="6570107"/>
            <a:ext cx="9018032" cy="1139190"/>
          </a:xfrm>
          <a:prstGeom prst="rect">
            <a:avLst/>
          </a:prstGeom>
          <a:noFill/>
          <a:ln/>
        </p:spPr>
        <p:txBody>
          <a:bodyPr wrap="square" rtlCol="0" anchor="t"/>
          <a:lstStyle/>
          <a:p>
            <a:pPr marL="0" indent="0">
              <a:lnSpc>
                <a:spcPts val="2242"/>
              </a:lnSpc>
              <a:buNone/>
            </a:pPr>
            <a:r>
              <a:rPr lang="en-US" sz="1495" dirty="0">
                <a:solidFill>
                  <a:srgbClr val="5B5F71"/>
                </a:solidFill>
                <a:latin typeface="Instrument Sans" pitchFamily="34" charset="0"/>
                <a:ea typeface="Instrument Sans" pitchFamily="34" charset="-122"/>
                <a:cs typeface="Instrument Sans" pitchFamily="34" charset="-120"/>
              </a:rPr>
              <a:t>To delete a node with specific information from a linked list, we first need to traverse the list and find the node with the target information. Once the node is located, we update the pointers of the previous and next nodes to bypass the target node. Finally, we free the memory used by the target node to avoid memory leaks.</a:t>
            </a:r>
            <a:endParaRPr lang="en-US" sz="1495" dirty="0"/>
          </a:p>
        </p:txBody>
      </p:sp>
      <p:sp>
        <p:nvSpPr>
          <p:cNvPr id="20" name="object 7">
            <a:extLst>
              <a:ext uri="{FF2B5EF4-FFF2-40B4-BE49-F238E27FC236}">
                <a16:creationId xmlns:a16="http://schemas.microsoft.com/office/drawing/2014/main" id="{8F66B7EC-BBB3-A331-AFDE-9F8DDB37508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1" name="object 4">
            <a:extLst>
              <a:ext uri="{FF2B5EF4-FFF2-40B4-BE49-F238E27FC236}">
                <a16:creationId xmlns:a16="http://schemas.microsoft.com/office/drawing/2014/main" id="{7EBCE85C-8579-C2B7-858A-334E7E7C681C}"/>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2" name="object 12">
            <a:extLst>
              <a:ext uri="{FF2B5EF4-FFF2-40B4-BE49-F238E27FC236}">
                <a16:creationId xmlns:a16="http://schemas.microsoft.com/office/drawing/2014/main" id="{2A464076-C525-4C9D-B20A-FEA27761BEDC}"/>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594486" y="329880"/>
            <a:ext cx="11466606" cy="1388745"/>
          </a:xfrm>
          <a:prstGeom prst="rect">
            <a:avLst/>
          </a:prstGeom>
          <a:noFill/>
          <a:ln/>
        </p:spPr>
        <p:txBody>
          <a:bodyPr wrap="square" rtlCol="0" anchor="t"/>
          <a:lstStyle/>
          <a:p>
            <a:pPr marL="0" indent="0">
              <a:lnSpc>
                <a:spcPts val="5468"/>
              </a:lnSpc>
              <a:buNone/>
            </a:pPr>
            <a:r>
              <a:rPr lang="en-US" sz="4000" b="1" dirty="0">
                <a:solidFill>
                  <a:schemeClr val="accent6">
                    <a:lumMod val="75000"/>
                  </a:schemeClr>
                </a:solidFill>
                <a:latin typeface="Instrument Sans" pitchFamily="34" charset="0"/>
                <a:ea typeface="Instrument Sans" pitchFamily="34" charset="-122"/>
                <a:cs typeface="Instrument Sans" pitchFamily="34" charset="-120"/>
              </a:rPr>
              <a:t>Pseudocode for Deleting a Node with Specific Information</a:t>
            </a:r>
            <a:endParaRPr lang="en-US" sz="4000" dirty="0">
              <a:solidFill>
                <a:schemeClr val="accent6">
                  <a:lumMod val="75000"/>
                </a:schemeClr>
              </a:solidFill>
            </a:endParaRPr>
          </a:p>
        </p:txBody>
      </p:sp>
      <p:sp>
        <p:nvSpPr>
          <p:cNvPr id="6" name="Text 2"/>
          <p:cNvSpPr/>
          <p:nvPr/>
        </p:nvSpPr>
        <p:spPr>
          <a:xfrm>
            <a:off x="1827928" y="2633608"/>
            <a:ext cx="2777490"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Locate Node</a:t>
            </a:r>
            <a:endParaRPr lang="en-US" sz="2187" dirty="0">
              <a:solidFill>
                <a:schemeClr val="accent6">
                  <a:lumMod val="75000"/>
                </a:schemeClr>
              </a:solidFill>
            </a:endParaRPr>
          </a:p>
        </p:txBody>
      </p:sp>
      <p:sp>
        <p:nvSpPr>
          <p:cNvPr id="7" name="Text 3"/>
          <p:cNvSpPr/>
          <p:nvPr/>
        </p:nvSpPr>
        <p:spPr>
          <a:xfrm>
            <a:off x="1827928" y="3114025"/>
            <a:ext cx="3295888" cy="999768"/>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Traverse the linked list to find the node with the specific information provided.</a:t>
            </a:r>
            <a:endParaRPr lang="en-US" sz="1750" dirty="0"/>
          </a:p>
        </p:txBody>
      </p:sp>
      <p:sp>
        <p:nvSpPr>
          <p:cNvPr id="9" name="Text 4"/>
          <p:cNvSpPr/>
          <p:nvPr/>
        </p:nvSpPr>
        <p:spPr>
          <a:xfrm>
            <a:off x="5457072" y="2633608"/>
            <a:ext cx="2777490"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Unlink Node</a:t>
            </a:r>
            <a:endParaRPr lang="en-US" sz="2187" dirty="0">
              <a:solidFill>
                <a:schemeClr val="accent6">
                  <a:lumMod val="75000"/>
                </a:schemeClr>
              </a:solidFill>
            </a:endParaRPr>
          </a:p>
        </p:txBody>
      </p:sp>
      <p:sp>
        <p:nvSpPr>
          <p:cNvPr id="10" name="Text 5"/>
          <p:cNvSpPr/>
          <p:nvPr/>
        </p:nvSpPr>
        <p:spPr>
          <a:xfrm>
            <a:off x="5457072" y="3114025"/>
            <a:ext cx="3296007" cy="1666280"/>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Once the node is found, update the previous node's pointer to skip over the target node, effectively removing it from the list.</a:t>
            </a:r>
            <a:endParaRPr lang="en-US" sz="1750" dirty="0"/>
          </a:p>
        </p:txBody>
      </p:sp>
      <p:sp>
        <p:nvSpPr>
          <p:cNvPr id="12" name="Text 6"/>
          <p:cNvSpPr/>
          <p:nvPr/>
        </p:nvSpPr>
        <p:spPr>
          <a:xfrm>
            <a:off x="9086335" y="2633608"/>
            <a:ext cx="2777490" cy="347186"/>
          </a:xfrm>
          <a:prstGeom prst="rect">
            <a:avLst/>
          </a:prstGeom>
          <a:noFill/>
          <a:ln/>
        </p:spPr>
        <p:txBody>
          <a:bodyPr wrap="none" rtlCol="0" anchor="t"/>
          <a:lstStyle/>
          <a:p>
            <a:pPr marL="0" indent="0" algn="l">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Free Memory</a:t>
            </a:r>
            <a:endParaRPr lang="en-US" sz="2187" dirty="0">
              <a:solidFill>
                <a:schemeClr val="accent6">
                  <a:lumMod val="75000"/>
                </a:schemeClr>
              </a:solidFill>
            </a:endParaRPr>
          </a:p>
        </p:txBody>
      </p:sp>
      <p:sp>
        <p:nvSpPr>
          <p:cNvPr id="13" name="Text 7"/>
          <p:cNvSpPr/>
          <p:nvPr/>
        </p:nvSpPr>
        <p:spPr>
          <a:xfrm>
            <a:off x="9086335" y="3114025"/>
            <a:ext cx="3296007" cy="1333024"/>
          </a:xfrm>
          <a:prstGeom prst="rect">
            <a:avLst/>
          </a:prstGeom>
          <a:noFill/>
          <a:ln/>
        </p:spPr>
        <p:txBody>
          <a:bodyPr wrap="square" rtlCol="0" anchor="t"/>
          <a:lstStyle/>
          <a:p>
            <a:pPr marL="0" indent="0" algn="l">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After unlinking the node, free the memory occupied by the deleted node to prevent memory leaks.</a:t>
            </a:r>
            <a:endParaRPr lang="en-US" sz="1750" dirty="0"/>
          </a:p>
        </p:txBody>
      </p:sp>
      <p:sp>
        <p:nvSpPr>
          <p:cNvPr id="14" name="object 7">
            <a:extLst>
              <a:ext uri="{FF2B5EF4-FFF2-40B4-BE49-F238E27FC236}">
                <a16:creationId xmlns:a16="http://schemas.microsoft.com/office/drawing/2014/main" id="{B99FB530-286A-0C7D-DC49-DA589666BA3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5" name="object 4">
            <a:extLst>
              <a:ext uri="{FF2B5EF4-FFF2-40B4-BE49-F238E27FC236}">
                <a16:creationId xmlns:a16="http://schemas.microsoft.com/office/drawing/2014/main" id="{3554442D-8750-233F-6221-E644D75F3B92}"/>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6" name="object 12">
            <a:extLst>
              <a:ext uri="{FF2B5EF4-FFF2-40B4-BE49-F238E27FC236}">
                <a16:creationId xmlns:a16="http://schemas.microsoft.com/office/drawing/2014/main" id="{CC958F38-5D05-24B2-BECC-1A87A74FE40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902043" y="636300"/>
            <a:ext cx="11789218" cy="810330"/>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Deleting a Node with Specific Information</a:t>
            </a:r>
            <a:endParaRPr lang="en-US" sz="4374" dirty="0">
              <a:solidFill>
                <a:schemeClr val="accent6">
                  <a:lumMod val="75000"/>
                </a:schemeClr>
              </a:solidFill>
            </a:endParaRPr>
          </a:p>
        </p:txBody>
      </p:sp>
      <p:sp>
        <p:nvSpPr>
          <p:cNvPr id="2" name="TextBox 1">
            <a:extLst>
              <a:ext uri="{FF2B5EF4-FFF2-40B4-BE49-F238E27FC236}">
                <a16:creationId xmlns:a16="http://schemas.microsoft.com/office/drawing/2014/main" id="{D20762EB-AF2B-891C-D611-13DEBACB5EEC}"/>
              </a:ext>
            </a:extLst>
          </p:cNvPr>
          <p:cNvSpPr txBox="1"/>
          <p:nvPr/>
        </p:nvSpPr>
        <p:spPr>
          <a:xfrm>
            <a:off x="797242" y="1949475"/>
            <a:ext cx="6450228" cy="4524315"/>
          </a:xfrm>
          <a:prstGeom prst="rect">
            <a:avLst/>
          </a:prstGeom>
          <a:noFill/>
        </p:spPr>
        <p:txBody>
          <a:bodyPr wrap="square" rtlCol="0">
            <a:spAutoFit/>
          </a:bodyPr>
          <a:lstStyle/>
          <a:p>
            <a:r>
              <a:rPr lang="en-GB" dirty="0"/>
              <a:t>void LinkedList::</a:t>
            </a:r>
            <a:r>
              <a:rPr lang="en-GB" dirty="0" err="1"/>
              <a:t>deleteNodeWithValue</a:t>
            </a:r>
            <a:r>
              <a:rPr lang="en-GB" dirty="0"/>
              <a:t>(int </a:t>
            </a:r>
            <a:r>
              <a:rPr lang="en-GB" dirty="0" err="1"/>
              <a:t>targetVal</a:t>
            </a:r>
            <a:r>
              <a:rPr lang="en-GB" dirty="0"/>
              <a:t>) {</a:t>
            </a:r>
          </a:p>
          <a:p>
            <a:r>
              <a:rPr lang="en-GB" dirty="0"/>
              <a:t>    if (head == </a:t>
            </a:r>
            <a:r>
              <a:rPr lang="en-GB" dirty="0" err="1"/>
              <a:t>nullptr</a:t>
            </a:r>
            <a:r>
              <a:rPr lang="en-GB" dirty="0"/>
              <a:t>) {  // If the list is empty</a:t>
            </a:r>
          </a:p>
          <a:p>
            <a:r>
              <a:rPr lang="en-GB" dirty="0"/>
              <a:t>        </a:t>
            </a:r>
            <a:r>
              <a:rPr lang="en-GB" dirty="0" err="1"/>
              <a:t>cout</a:t>
            </a:r>
            <a:r>
              <a:rPr lang="en-GB" dirty="0"/>
              <a:t> &lt;&lt; "List is empty, nothing to delete.\n";</a:t>
            </a:r>
          </a:p>
          <a:p>
            <a:r>
              <a:rPr lang="en-GB" dirty="0"/>
              <a:t>        return;</a:t>
            </a:r>
          </a:p>
          <a:p>
            <a:r>
              <a:rPr lang="en-GB" dirty="0"/>
              <a:t>    }</a:t>
            </a:r>
          </a:p>
          <a:p>
            <a:endParaRPr lang="en-GB" dirty="0"/>
          </a:p>
          <a:p>
            <a:r>
              <a:rPr lang="en-GB" dirty="0"/>
              <a:t>    // Case 1: If the node to be deleted is the head</a:t>
            </a:r>
          </a:p>
          <a:p>
            <a:r>
              <a:rPr lang="en-GB" dirty="0"/>
              <a:t>    if (head-&gt;data == </a:t>
            </a:r>
            <a:r>
              <a:rPr lang="en-GB" dirty="0" err="1"/>
              <a:t>targetVal</a:t>
            </a:r>
            <a:r>
              <a:rPr lang="en-GB" dirty="0"/>
              <a:t>) {</a:t>
            </a:r>
          </a:p>
          <a:p>
            <a:r>
              <a:rPr lang="en-GB" dirty="0"/>
              <a:t>        Node* temp = head;</a:t>
            </a:r>
          </a:p>
          <a:p>
            <a:r>
              <a:rPr lang="en-GB" dirty="0"/>
              <a:t>        head = head-&gt;next;  // Move the head to the next node</a:t>
            </a:r>
          </a:p>
          <a:p>
            <a:r>
              <a:rPr lang="en-GB" dirty="0"/>
              <a:t>        delete temp;        // Free memory of the old head</a:t>
            </a:r>
          </a:p>
          <a:p>
            <a:r>
              <a:rPr lang="en-GB" dirty="0"/>
              <a:t>        </a:t>
            </a:r>
            <a:r>
              <a:rPr lang="en-GB" dirty="0" err="1"/>
              <a:t>cout</a:t>
            </a:r>
            <a:r>
              <a:rPr lang="en-GB" dirty="0"/>
              <a:t> &lt;&lt; "Deleted the node with value " &lt;&lt; </a:t>
            </a:r>
            <a:r>
              <a:rPr lang="en-GB" dirty="0" err="1"/>
              <a:t>targetVal</a:t>
            </a:r>
            <a:r>
              <a:rPr lang="en-GB" dirty="0"/>
              <a:t> &lt;&lt; ".\n";</a:t>
            </a:r>
          </a:p>
          <a:p>
            <a:r>
              <a:rPr lang="en-GB" dirty="0"/>
              <a:t>        return;</a:t>
            </a:r>
          </a:p>
          <a:p>
            <a:r>
              <a:rPr lang="en-GB" dirty="0"/>
              <a:t>    }</a:t>
            </a:r>
          </a:p>
          <a:p>
            <a:endParaRPr lang="en-GB" dirty="0"/>
          </a:p>
          <a:p>
            <a:r>
              <a:rPr lang="en-GB" dirty="0"/>
              <a:t>    </a:t>
            </a:r>
          </a:p>
        </p:txBody>
      </p:sp>
      <p:sp>
        <p:nvSpPr>
          <p:cNvPr id="3" name="object 7">
            <a:extLst>
              <a:ext uri="{FF2B5EF4-FFF2-40B4-BE49-F238E27FC236}">
                <a16:creationId xmlns:a16="http://schemas.microsoft.com/office/drawing/2014/main" id="{AFAD356E-6C24-789E-7C7B-EA89B0210873}"/>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5" name="object 4">
            <a:extLst>
              <a:ext uri="{FF2B5EF4-FFF2-40B4-BE49-F238E27FC236}">
                <a16:creationId xmlns:a16="http://schemas.microsoft.com/office/drawing/2014/main" id="{27DD1578-1E62-06B4-EA98-CA634366FA4B}"/>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8" name="object 12">
            <a:extLst>
              <a:ext uri="{FF2B5EF4-FFF2-40B4-BE49-F238E27FC236}">
                <a16:creationId xmlns:a16="http://schemas.microsoft.com/office/drawing/2014/main" id="{DD26EF05-D48B-D76F-5620-362B09B09DB5}"/>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7" name="TextBox 6">
            <a:extLst>
              <a:ext uri="{FF2B5EF4-FFF2-40B4-BE49-F238E27FC236}">
                <a16:creationId xmlns:a16="http://schemas.microsoft.com/office/drawing/2014/main" id="{BE6F8477-32C0-2785-05D9-C67D553E40E8}"/>
              </a:ext>
            </a:extLst>
          </p:cNvPr>
          <p:cNvSpPr txBox="1"/>
          <p:nvPr/>
        </p:nvSpPr>
        <p:spPr>
          <a:xfrm>
            <a:off x="7821827" y="1800480"/>
            <a:ext cx="7315200" cy="5632311"/>
          </a:xfrm>
          <a:prstGeom prst="rect">
            <a:avLst/>
          </a:prstGeom>
          <a:noFill/>
        </p:spPr>
        <p:txBody>
          <a:bodyPr wrap="square">
            <a:spAutoFit/>
          </a:bodyPr>
          <a:lstStyle/>
          <a:p>
            <a:r>
              <a:rPr lang="en-GB" dirty="0"/>
              <a:t>// Case 2: Traverse the list to find the node with the target value</a:t>
            </a:r>
          </a:p>
          <a:p>
            <a:r>
              <a:rPr lang="en-GB" dirty="0"/>
              <a:t>    Node* current = head;</a:t>
            </a:r>
          </a:p>
          <a:p>
            <a:r>
              <a:rPr lang="en-GB" dirty="0"/>
              <a:t>    Node* </a:t>
            </a:r>
            <a:r>
              <a:rPr lang="en-GB" dirty="0" err="1"/>
              <a:t>prev</a:t>
            </a:r>
            <a:r>
              <a:rPr lang="en-GB" dirty="0"/>
              <a:t> = </a:t>
            </a:r>
            <a:r>
              <a:rPr lang="en-GB" dirty="0" err="1"/>
              <a:t>nullptr</a:t>
            </a:r>
            <a:r>
              <a:rPr lang="en-GB" dirty="0"/>
              <a:t>;</a:t>
            </a:r>
          </a:p>
          <a:p>
            <a:endParaRPr lang="en-GB" dirty="0"/>
          </a:p>
          <a:p>
            <a:r>
              <a:rPr lang="en-GB" dirty="0"/>
              <a:t>    while (current != </a:t>
            </a:r>
            <a:r>
              <a:rPr lang="en-GB" dirty="0" err="1"/>
              <a:t>nullptr</a:t>
            </a:r>
            <a:r>
              <a:rPr lang="en-GB" dirty="0"/>
              <a:t> &amp;&amp; current-&gt;data != </a:t>
            </a:r>
            <a:r>
              <a:rPr lang="en-GB" dirty="0" err="1"/>
              <a:t>targetVal</a:t>
            </a:r>
            <a:r>
              <a:rPr lang="en-GB" dirty="0"/>
              <a:t>) {</a:t>
            </a:r>
          </a:p>
          <a:p>
            <a:r>
              <a:rPr lang="en-GB" dirty="0"/>
              <a:t>        </a:t>
            </a:r>
            <a:r>
              <a:rPr lang="en-GB" dirty="0" err="1"/>
              <a:t>prev</a:t>
            </a:r>
            <a:r>
              <a:rPr lang="en-GB" dirty="0"/>
              <a:t> = current;  // Keep track of the previous node</a:t>
            </a:r>
          </a:p>
          <a:p>
            <a:r>
              <a:rPr lang="en-GB" dirty="0"/>
              <a:t>        current = current-&gt;next;</a:t>
            </a:r>
          </a:p>
          <a:p>
            <a:r>
              <a:rPr lang="en-GB" dirty="0"/>
              <a:t>    }</a:t>
            </a:r>
          </a:p>
          <a:p>
            <a:endParaRPr lang="en-GB" dirty="0"/>
          </a:p>
          <a:p>
            <a:r>
              <a:rPr lang="en-GB" dirty="0"/>
              <a:t>    // If the node with the target value was not found</a:t>
            </a:r>
          </a:p>
          <a:p>
            <a:r>
              <a:rPr lang="en-GB" dirty="0"/>
              <a:t>    if (current == </a:t>
            </a:r>
            <a:r>
              <a:rPr lang="en-GB" dirty="0" err="1"/>
              <a:t>nullptr</a:t>
            </a:r>
            <a:r>
              <a:rPr lang="en-GB" dirty="0"/>
              <a:t>) {</a:t>
            </a:r>
          </a:p>
          <a:p>
            <a:r>
              <a:rPr lang="en-GB" dirty="0"/>
              <a:t>        </a:t>
            </a:r>
            <a:r>
              <a:rPr lang="en-GB" dirty="0" err="1"/>
              <a:t>cout</a:t>
            </a:r>
            <a:r>
              <a:rPr lang="en-GB" dirty="0"/>
              <a:t> &lt;&lt; "Node with value " &lt;&lt; </a:t>
            </a:r>
            <a:r>
              <a:rPr lang="en-GB" dirty="0" err="1"/>
              <a:t>targetVal</a:t>
            </a:r>
            <a:r>
              <a:rPr lang="en-GB" dirty="0"/>
              <a:t> &lt;&lt; " not found.\n";</a:t>
            </a:r>
          </a:p>
          <a:p>
            <a:r>
              <a:rPr lang="en-GB" dirty="0"/>
              <a:t>        return;</a:t>
            </a:r>
          </a:p>
          <a:p>
            <a:r>
              <a:rPr lang="en-GB" dirty="0"/>
              <a:t>    }</a:t>
            </a:r>
          </a:p>
          <a:p>
            <a:endParaRPr lang="en-GB" dirty="0"/>
          </a:p>
          <a:p>
            <a:r>
              <a:rPr lang="en-GB" dirty="0"/>
              <a:t>    // Case 3: Node with the target value found and it's not the head</a:t>
            </a:r>
          </a:p>
          <a:p>
            <a:r>
              <a:rPr lang="en-GB" dirty="0"/>
              <a:t>    </a:t>
            </a:r>
            <a:r>
              <a:rPr lang="en-GB" dirty="0" err="1"/>
              <a:t>prev</a:t>
            </a:r>
            <a:r>
              <a:rPr lang="en-GB" dirty="0"/>
              <a:t>-&gt;next = current-&gt;next;  // Unlink the node from the list</a:t>
            </a:r>
          </a:p>
          <a:p>
            <a:r>
              <a:rPr lang="en-GB" dirty="0"/>
              <a:t>    delete current;              // Free memory of the node</a:t>
            </a:r>
          </a:p>
          <a:p>
            <a:r>
              <a:rPr lang="en-GB" dirty="0"/>
              <a:t>    </a:t>
            </a:r>
            <a:r>
              <a:rPr lang="en-GB" dirty="0" err="1"/>
              <a:t>cout</a:t>
            </a:r>
            <a:r>
              <a:rPr lang="en-GB" dirty="0"/>
              <a:t> &lt;&lt; "Deleted the node with value " &lt;&lt; </a:t>
            </a:r>
            <a:r>
              <a:rPr lang="en-GB" dirty="0" err="1"/>
              <a:t>targetVal</a:t>
            </a:r>
            <a:r>
              <a:rPr lang="en-GB" dirty="0"/>
              <a:t> &lt;&lt; ".\n";</a:t>
            </a:r>
          </a:p>
          <a:p>
            <a:r>
              <a:rPr lang="en-GB" dirty="0"/>
              <a:t>}</a:t>
            </a:r>
          </a:p>
        </p:txBody>
      </p:sp>
    </p:spTree>
    <p:extLst>
      <p:ext uri="{BB962C8B-B14F-4D97-AF65-F5344CB8AC3E}">
        <p14:creationId xmlns:p14="http://schemas.microsoft.com/office/powerpoint/2010/main" val="3608695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889712" y="641285"/>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Types of Linked Lists</a:t>
            </a:r>
            <a:endParaRPr lang="en-US" sz="4374" dirty="0">
              <a:solidFill>
                <a:schemeClr val="accent6">
                  <a:lumMod val="75000"/>
                </a:schemeClr>
              </a:solidFill>
            </a:endParaRPr>
          </a:p>
        </p:txBody>
      </p:sp>
      <p:sp>
        <p:nvSpPr>
          <p:cNvPr id="5" name="Text 2"/>
          <p:cNvSpPr/>
          <p:nvPr/>
        </p:nvSpPr>
        <p:spPr>
          <a:xfrm>
            <a:off x="1988566" y="272236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Singly Linked List</a:t>
            </a:r>
            <a:endParaRPr lang="en-US" sz="2187" dirty="0">
              <a:solidFill>
                <a:schemeClr val="accent6">
                  <a:lumMod val="75000"/>
                </a:schemeClr>
              </a:solidFill>
            </a:endParaRPr>
          </a:p>
        </p:txBody>
      </p:sp>
      <p:sp>
        <p:nvSpPr>
          <p:cNvPr id="6" name="Text 3"/>
          <p:cNvSpPr/>
          <p:nvPr/>
        </p:nvSpPr>
        <p:spPr>
          <a:xfrm>
            <a:off x="1988566" y="3291726"/>
            <a:ext cx="3156347" cy="999768"/>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A singly linked list is the simplest form, where each node points to the next node in the sequence.</a:t>
            </a:r>
            <a:endParaRPr lang="en-US" sz="1750" dirty="0"/>
          </a:p>
        </p:txBody>
      </p:sp>
      <p:sp>
        <p:nvSpPr>
          <p:cNvPr id="7" name="Text 4"/>
          <p:cNvSpPr/>
          <p:nvPr/>
        </p:nvSpPr>
        <p:spPr>
          <a:xfrm>
            <a:off x="5694505" y="272236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Doubly Linked List</a:t>
            </a:r>
            <a:endParaRPr lang="en-US" sz="2187" dirty="0">
              <a:solidFill>
                <a:schemeClr val="accent6">
                  <a:lumMod val="75000"/>
                </a:schemeClr>
              </a:solidFill>
            </a:endParaRPr>
          </a:p>
        </p:txBody>
      </p:sp>
      <p:sp>
        <p:nvSpPr>
          <p:cNvPr id="8" name="Text 5"/>
          <p:cNvSpPr/>
          <p:nvPr/>
        </p:nvSpPr>
        <p:spPr>
          <a:xfrm>
            <a:off x="5694505" y="3291726"/>
            <a:ext cx="3156347" cy="1666280"/>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A doubly linked list allows navigation in both forward and backward directions, with each node pointing to the next and previous nodes.</a:t>
            </a:r>
            <a:endParaRPr lang="en-US" sz="1750" dirty="0"/>
          </a:p>
        </p:txBody>
      </p:sp>
      <p:sp>
        <p:nvSpPr>
          <p:cNvPr id="9" name="Text 6"/>
          <p:cNvSpPr/>
          <p:nvPr/>
        </p:nvSpPr>
        <p:spPr>
          <a:xfrm>
            <a:off x="9400445" y="272236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Circular Linked List</a:t>
            </a:r>
            <a:endParaRPr lang="en-US" sz="2187" dirty="0">
              <a:solidFill>
                <a:schemeClr val="accent6">
                  <a:lumMod val="75000"/>
                </a:schemeClr>
              </a:solidFill>
            </a:endParaRPr>
          </a:p>
        </p:txBody>
      </p:sp>
      <p:sp>
        <p:nvSpPr>
          <p:cNvPr id="10" name="Text 7"/>
          <p:cNvSpPr/>
          <p:nvPr/>
        </p:nvSpPr>
        <p:spPr>
          <a:xfrm>
            <a:off x="9400445" y="3291726"/>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In a circular linked list, the last node points back to the first node, creating a continuous loop.</a:t>
            </a:r>
            <a:endParaRPr lang="en-US" sz="1750" dirty="0"/>
          </a:p>
        </p:txBody>
      </p:sp>
      <p:sp>
        <p:nvSpPr>
          <p:cNvPr id="11" name="object 7">
            <a:extLst>
              <a:ext uri="{FF2B5EF4-FFF2-40B4-BE49-F238E27FC236}">
                <a16:creationId xmlns:a16="http://schemas.microsoft.com/office/drawing/2014/main" id="{F6147B98-F238-77A9-D19D-EF3A56B9C796}"/>
              </a:ext>
            </a:extLst>
          </p:cNvPr>
          <p:cNvSpPr/>
          <p:nvPr/>
        </p:nvSpPr>
        <p:spPr>
          <a:xfrm>
            <a:off x="12962763"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2" name="object 4">
            <a:extLst>
              <a:ext uri="{FF2B5EF4-FFF2-40B4-BE49-F238E27FC236}">
                <a16:creationId xmlns:a16="http://schemas.microsoft.com/office/drawing/2014/main" id="{652F5EE8-1975-69CC-2087-8AF0DED3F3CB}"/>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3" name="object 12">
            <a:extLst>
              <a:ext uri="{FF2B5EF4-FFF2-40B4-BE49-F238E27FC236}">
                <a16:creationId xmlns:a16="http://schemas.microsoft.com/office/drawing/2014/main" id="{07C71D0E-C501-31BE-B378-B7F7A92D91E6}"/>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1"/>
          <p:cNvSpPr/>
          <p:nvPr/>
        </p:nvSpPr>
        <p:spPr>
          <a:xfrm>
            <a:off x="2886870" y="921959"/>
            <a:ext cx="9350931" cy="1230392"/>
          </a:xfrm>
          <a:prstGeom prst="rect">
            <a:avLst/>
          </a:prstGeom>
          <a:noFill/>
          <a:ln/>
        </p:spPr>
        <p:txBody>
          <a:bodyPr wrap="square" rtlCol="0" anchor="t"/>
          <a:lstStyle/>
          <a:p>
            <a:pPr marL="0" indent="0">
              <a:lnSpc>
                <a:spcPts val="4844"/>
              </a:lnSpc>
              <a:buNone/>
            </a:pPr>
            <a:r>
              <a:rPr lang="en-US" sz="3875" b="1" dirty="0">
                <a:solidFill>
                  <a:schemeClr val="accent6">
                    <a:lumMod val="75000"/>
                  </a:schemeClr>
                </a:solidFill>
                <a:latin typeface="Instrument Sans" pitchFamily="34" charset="0"/>
                <a:ea typeface="Instrument Sans" pitchFamily="34" charset="-122"/>
                <a:cs typeface="Instrument Sans" pitchFamily="34" charset="-120"/>
              </a:rPr>
              <a:t>Memory Allocation and Garbage Collection</a:t>
            </a:r>
            <a:endParaRPr lang="en-US" sz="3875" dirty="0">
              <a:solidFill>
                <a:schemeClr val="accent6">
                  <a:lumMod val="75000"/>
                </a:schemeClr>
              </a:solidFill>
            </a:endParaRPr>
          </a:p>
        </p:txBody>
      </p:sp>
      <p:sp>
        <p:nvSpPr>
          <p:cNvPr id="6" name="Shape 2"/>
          <p:cNvSpPr/>
          <p:nvPr/>
        </p:nvSpPr>
        <p:spPr>
          <a:xfrm>
            <a:off x="2886870" y="2669082"/>
            <a:ext cx="442913" cy="442913"/>
          </a:xfrm>
          <a:prstGeom prst="roundRect">
            <a:avLst>
              <a:gd name="adj" fmla="val 20001"/>
            </a:avLst>
          </a:prstGeom>
          <a:solidFill>
            <a:srgbClr val="E3E4E8"/>
          </a:solidFill>
          <a:ln w="7620">
            <a:solidFill>
              <a:srgbClr val="C9CACE"/>
            </a:solidFill>
            <a:prstDash val="solid"/>
          </a:ln>
        </p:spPr>
        <p:txBody>
          <a:bodyPr/>
          <a:lstStyle/>
          <a:p>
            <a:endParaRPr lang="en-KE"/>
          </a:p>
        </p:txBody>
      </p:sp>
      <p:sp>
        <p:nvSpPr>
          <p:cNvPr id="7" name="Text 3"/>
          <p:cNvSpPr/>
          <p:nvPr/>
        </p:nvSpPr>
        <p:spPr>
          <a:xfrm>
            <a:off x="3051176" y="2705991"/>
            <a:ext cx="114300" cy="369094"/>
          </a:xfrm>
          <a:prstGeom prst="rect">
            <a:avLst/>
          </a:prstGeom>
          <a:noFill/>
          <a:ln/>
        </p:spPr>
        <p:txBody>
          <a:bodyPr wrap="none" rtlCol="0" anchor="t"/>
          <a:lstStyle/>
          <a:p>
            <a:pPr marL="0" indent="0" algn="ctr">
              <a:lnSpc>
                <a:spcPts val="2906"/>
              </a:lnSpc>
              <a:buNone/>
            </a:pPr>
            <a:r>
              <a:rPr lang="en-US" sz="2325" b="1" dirty="0">
                <a:solidFill>
                  <a:srgbClr val="5B5F71"/>
                </a:solidFill>
                <a:latin typeface="Instrument Sans" pitchFamily="34" charset="0"/>
                <a:ea typeface="Instrument Sans" pitchFamily="34" charset="-122"/>
                <a:cs typeface="Instrument Sans" pitchFamily="34" charset="-120"/>
              </a:rPr>
              <a:t>1</a:t>
            </a:r>
            <a:endParaRPr lang="en-US" sz="2325" dirty="0"/>
          </a:p>
        </p:txBody>
      </p:sp>
      <p:sp>
        <p:nvSpPr>
          <p:cNvPr id="8" name="Text 4"/>
          <p:cNvSpPr/>
          <p:nvPr/>
        </p:nvSpPr>
        <p:spPr>
          <a:xfrm>
            <a:off x="3526593" y="2669082"/>
            <a:ext cx="2460665" cy="307538"/>
          </a:xfrm>
          <a:prstGeom prst="rect">
            <a:avLst/>
          </a:prstGeom>
          <a:noFill/>
          <a:ln/>
        </p:spPr>
        <p:txBody>
          <a:bodyPr wrap="none" rtlCol="0" anchor="t"/>
          <a:lstStyle/>
          <a:p>
            <a:pPr marL="0" indent="0">
              <a:lnSpc>
                <a:spcPts val="2422"/>
              </a:lnSpc>
              <a:buNone/>
            </a:pPr>
            <a:r>
              <a:rPr lang="en-US" sz="1938" b="1" dirty="0">
                <a:solidFill>
                  <a:schemeClr val="accent6">
                    <a:lumMod val="75000"/>
                  </a:schemeClr>
                </a:solidFill>
                <a:latin typeface="Instrument Sans" pitchFamily="34" charset="0"/>
                <a:ea typeface="Instrument Sans" pitchFamily="34" charset="-122"/>
                <a:cs typeface="Instrument Sans" pitchFamily="34" charset="-120"/>
              </a:rPr>
              <a:t>Memory Allocation</a:t>
            </a:r>
            <a:endParaRPr lang="en-US" sz="1938" dirty="0">
              <a:solidFill>
                <a:schemeClr val="accent6">
                  <a:lumMod val="75000"/>
                </a:schemeClr>
              </a:solidFill>
            </a:endParaRPr>
          </a:p>
        </p:txBody>
      </p:sp>
      <p:sp>
        <p:nvSpPr>
          <p:cNvPr id="9" name="Text 5"/>
          <p:cNvSpPr/>
          <p:nvPr/>
        </p:nvSpPr>
        <p:spPr>
          <a:xfrm>
            <a:off x="3526593" y="3094730"/>
            <a:ext cx="3937397" cy="2361248"/>
          </a:xfrm>
          <a:prstGeom prst="rect">
            <a:avLst/>
          </a:prstGeom>
          <a:noFill/>
          <a:ln/>
        </p:spPr>
        <p:txBody>
          <a:bodyPr wrap="square" rtlCol="0" anchor="t"/>
          <a:lstStyle/>
          <a:p>
            <a:pPr marL="0" indent="0">
              <a:lnSpc>
                <a:spcPts val="2325"/>
              </a:lnSpc>
              <a:buNone/>
            </a:pPr>
            <a:r>
              <a:rPr lang="en-US" sz="1550" dirty="0">
                <a:solidFill>
                  <a:srgbClr val="5B5F71"/>
                </a:solidFill>
                <a:latin typeface="Instrument Sans" pitchFamily="34" charset="0"/>
                <a:ea typeface="Instrument Sans" pitchFamily="34" charset="-122"/>
                <a:cs typeface="Instrument Sans" pitchFamily="34" charset="-120"/>
              </a:rPr>
              <a:t>The maintenance of linked lists in memory assumes the possibility of inserting new nodes into the lists and hence requires some mechanism that provides unused memory space for the new nodes. Analogously, some mechanism is required whereby the memory space of deleted nodes becomes available for future use.</a:t>
            </a:r>
            <a:endParaRPr lang="en-US" sz="1550" dirty="0"/>
          </a:p>
        </p:txBody>
      </p:sp>
      <p:sp>
        <p:nvSpPr>
          <p:cNvPr id="10" name="Shape 6"/>
          <p:cNvSpPr/>
          <p:nvPr/>
        </p:nvSpPr>
        <p:spPr>
          <a:xfrm>
            <a:off x="7660800" y="2669082"/>
            <a:ext cx="442913" cy="442913"/>
          </a:xfrm>
          <a:prstGeom prst="roundRect">
            <a:avLst>
              <a:gd name="adj" fmla="val 20001"/>
            </a:avLst>
          </a:prstGeom>
          <a:solidFill>
            <a:srgbClr val="E3E4E8"/>
          </a:solidFill>
          <a:ln w="7620">
            <a:solidFill>
              <a:srgbClr val="C9CACE"/>
            </a:solidFill>
            <a:prstDash val="solid"/>
          </a:ln>
        </p:spPr>
        <p:txBody>
          <a:bodyPr/>
          <a:lstStyle/>
          <a:p>
            <a:endParaRPr lang="en-KE"/>
          </a:p>
        </p:txBody>
      </p:sp>
      <p:sp>
        <p:nvSpPr>
          <p:cNvPr id="11" name="Text 7"/>
          <p:cNvSpPr/>
          <p:nvPr/>
        </p:nvSpPr>
        <p:spPr>
          <a:xfrm>
            <a:off x="7799984" y="2705991"/>
            <a:ext cx="164544" cy="369094"/>
          </a:xfrm>
          <a:prstGeom prst="rect">
            <a:avLst/>
          </a:prstGeom>
          <a:noFill/>
          <a:ln/>
        </p:spPr>
        <p:txBody>
          <a:bodyPr wrap="none" rtlCol="0" anchor="t"/>
          <a:lstStyle/>
          <a:p>
            <a:pPr marL="0" indent="0" algn="ctr">
              <a:lnSpc>
                <a:spcPts val="2906"/>
              </a:lnSpc>
              <a:buNone/>
            </a:pPr>
            <a:r>
              <a:rPr lang="en-US" sz="2325" b="1" dirty="0">
                <a:solidFill>
                  <a:srgbClr val="5B5F71"/>
                </a:solidFill>
                <a:latin typeface="Instrument Sans" pitchFamily="34" charset="0"/>
                <a:ea typeface="Instrument Sans" pitchFamily="34" charset="-122"/>
                <a:cs typeface="Instrument Sans" pitchFamily="34" charset="-120"/>
              </a:rPr>
              <a:t>2</a:t>
            </a:r>
            <a:endParaRPr lang="en-US" sz="2325" dirty="0"/>
          </a:p>
        </p:txBody>
      </p:sp>
      <p:sp>
        <p:nvSpPr>
          <p:cNvPr id="12" name="Text 8"/>
          <p:cNvSpPr/>
          <p:nvPr/>
        </p:nvSpPr>
        <p:spPr>
          <a:xfrm>
            <a:off x="8300523" y="2669082"/>
            <a:ext cx="2460665" cy="307538"/>
          </a:xfrm>
          <a:prstGeom prst="rect">
            <a:avLst/>
          </a:prstGeom>
          <a:noFill/>
          <a:ln/>
        </p:spPr>
        <p:txBody>
          <a:bodyPr wrap="none" rtlCol="0" anchor="t"/>
          <a:lstStyle/>
          <a:p>
            <a:pPr marL="0" indent="0">
              <a:lnSpc>
                <a:spcPts val="2422"/>
              </a:lnSpc>
              <a:buNone/>
            </a:pPr>
            <a:r>
              <a:rPr lang="en-US" sz="1938" b="1" dirty="0">
                <a:solidFill>
                  <a:schemeClr val="accent6">
                    <a:lumMod val="75000"/>
                  </a:schemeClr>
                </a:solidFill>
                <a:latin typeface="Instrument Sans" pitchFamily="34" charset="0"/>
                <a:ea typeface="Instrument Sans" pitchFamily="34" charset="-122"/>
                <a:cs typeface="Instrument Sans" pitchFamily="34" charset="-120"/>
              </a:rPr>
              <a:t>Free-Storage List</a:t>
            </a:r>
            <a:endParaRPr lang="en-US" sz="1938" dirty="0">
              <a:solidFill>
                <a:schemeClr val="accent6">
                  <a:lumMod val="75000"/>
                </a:schemeClr>
              </a:solidFill>
            </a:endParaRPr>
          </a:p>
        </p:txBody>
      </p:sp>
      <p:sp>
        <p:nvSpPr>
          <p:cNvPr id="13" name="Text 9"/>
          <p:cNvSpPr/>
          <p:nvPr/>
        </p:nvSpPr>
        <p:spPr>
          <a:xfrm>
            <a:off x="8300523" y="3094730"/>
            <a:ext cx="3937397" cy="1770936"/>
          </a:xfrm>
          <a:prstGeom prst="rect">
            <a:avLst/>
          </a:prstGeom>
          <a:noFill/>
          <a:ln/>
        </p:spPr>
        <p:txBody>
          <a:bodyPr wrap="square" rtlCol="0" anchor="t"/>
          <a:lstStyle/>
          <a:p>
            <a:pPr marL="0" indent="0">
              <a:lnSpc>
                <a:spcPts val="2325"/>
              </a:lnSpc>
              <a:buNone/>
            </a:pPr>
            <a:r>
              <a:rPr lang="en-US" sz="1550" dirty="0">
                <a:solidFill>
                  <a:srgbClr val="5B5F71"/>
                </a:solidFill>
                <a:latin typeface="Instrument Sans" pitchFamily="34" charset="0"/>
                <a:ea typeface="Instrument Sans" pitchFamily="34" charset="-122"/>
                <a:cs typeface="Instrument Sans" pitchFamily="34" charset="-120"/>
              </a:rPr>
              <a:t>Together with the linked lists in memory, a special list is maintained which consists of unused memory cells. This list, which has its own pointer, is called the list of available space or the free-storage list or the free pool.</a:t>
            </a:r>
            <a:endParaRPr lang="en-US" sz="1550" dirty="0"/>
          </a:p>
        </p:txBody>
      </p:sp>
      <p:sp>
        <p:nvSpPr>
          <p:cNvPr id="14" name="Shape 10"/>
          <p:cNvSpPr/>
          <p:nvPr/>
        </p:nvSpPr>
        <p:spPr>
          <a:xfrm>
            <a:off x="2886870" y="5874244"/>
            <a:ext cx="442913" cy="442913"/>
          </a:xfrm>
          <a:prstGeom prst="roundRect">
            <a:avLst>
              <a:gd name="adj" fmla="val 20001"/>
            </a:avLst>
          </a:prstGeom>
          <a:solidFill>
            <a:srgbClr val="E3E4E8"/>
          </a:solidFill>
          <a:ln w="7620">
            <a:solidFill>
              <a:srgbClr val="C9CACE"/>
            </a:solidFill>
            <a:prstDash val="solid"/>
          </a:ln>
        </p:spPr>
        <p:txBody>
          <a:bodyPr/>
          <a:lstStyle/>
          <a:p>
            <a:endParaRPr lang="en-KE"/>
          </a:p>
        </p:txBody>
      </p:sp>
      <p:sp>
        <p:nvSpPr>
          <p:cNvPr id="15" name="Text 11"/>
          <p:cNvSpPr/>
          <p:nvPr/>
        </p:nvSpPr>
        <p:spPr>
          <a:xfrm>
            <a:off x="3022839" y="5911154"/>
            <a:ext cx="170974" cy="369094"/>
          </a:xfrm>
          <a:prstGeom prst="rect">
            <a:avLst/>
          </a:prstGeom>
          <a:noFill/>
          <a:ln/>
        </p:spPr>
        <p:txBody>
          <a:bodyPr wrap="none" rtlCol="0" anchor="t"/>
          <a:lstStyle/>
          <a:p>
            <a:pPr marL="0" indent="0" algn="ctr">
              <a:lnSpc>
                <a:spcPts val="2906"/>
              </a:lnSpc>
              <a:buNone/>
            </a:pPr>
            <a:r>
              <a:rPr lang="en-US" sz="2325" b="1" dirty="0">
                <a:solidFill>
                  <a:srgbClr val="5B5F71"/>
                </a:solidFill>
                <a:latin typeface="Instrument Sans" pitchFamily="34" charset="0"/>
                <a:ea typeface="Instrument Sans" pitchFamily="34" charset="-122"/>
                <a:cs typeface="Instrument Sans" pitchFamily="34" charset="-120"/>
              </a:rPr>
              <a:t>3</a:t>
            </a:r>
            <a:endParaRPr lang="en-US" sz="2325" dirty="0"/>
          </a:p>
        </p:txBody>
      </p:sp>
      <p:sp>
        <p:nvSpPr>
          <p:cNvPr id="16" name="Text 12"/>
          <p:cNvSpPr/>
          <p:nvPr/>
        </p:nvSpPr>
        <p:spPr>
          <a:xfrm>
            <a:off x="3526593" y="5874244"/>
            <a:ext cx="2460665" cy="307538"/>
          </a:xfrm>
          <a:prstGeom prst="rect">
            <a:avLst/>
          </a:prstGeom>
          <a:noFill/>
          <a:ln/>
        </p:spPr>
        <p:txBody>
          <a:bodyPr wrap="none" rtlCol="0" anchor="t"/>
          <a:lstStyle/>
          <a:p>
            <a:pPr marL="0" indent="0">
              <a:lnSpc>
                <a:spcPts val="2422"/>
              </a:lnSpc>
              <a:buNone/>
            </a:pPr>
            <a:r>
              <a:rPr lang="en-US" sz="1938" b="1" dirty="0">
                <a:solidFill>
                  <a:schemeClr val="accent6">
                    <a:lumMod val="75000"/>
                  </a:schemeClr>
                </a:solidFill>
                <a:latin typeface="Instrument Sans" pitchFamily="34" charset="0"/>
                <a:ea typeface="Instrument Sans" pitchFamily="34" charset="-122"/>
                <a:cs typeface="Instrument Sans" pitchFamily="34" charset="-120"/>
              </a:rPr>
              <a:t>Garbage Collection</a:t>
            </a:r>
            <a:endParaRPr lang="en-US" sz="1938" dirty="0">
              <a:solidFill>
                <a:schemeClr val="accent6">
                  <a:lumMod val="75000"/>
                </a:schemeClr>
              </a:solidFill>
            </a:endParaRPr>
          </a:p>
        </p:txBody>
      </p:sp>
      <p:sp>
        <p:nvSpPr>
          <p:cNvPr id="17" name="Text 13"/>
          <p:cNvSpPr/>
          <p:nvPr/>
        </p:nvSpPr>
        <p:spPr>
          <a:xfrm>
            <a:off x="3526593" y="6299893"/>
            <a:ext cx="8711208" cy="1180624"/>
          </a:xfrm>
          <a:prstGeom prst="rect">
            <a:avLst/>
          </a:prstGeom>
          <a:noFill/>
          <a:ln/>
        </p:spPr>
        <p:txBody>
          <a:bodyPr wrap="square" rtlCol="0" anchor="t"/>
          <a:lstStyle/>
          <a:p>
            <a:pPr marL="0" indent="0">
              <a:lnSpc>
                <a:spcPts val="2325"/>
              </a:lnSpc>
              <a:buNone/>
            </a:pPr>
            <a:r>
              <a:rPr lang="en-US" sz="1550" dirty="0">
                <a:solidFill>
                  <a:srgbClr val="5B5F71"/>
                </a:solidFill>
                <a:latin typeface="Instrument Sans" pitchFamily="34" charset="0"/>
                <a:ea typeface="Instrument Sans" pitchFamily="34" charset="-122"/>
                <a:cs typeface="Instrument Sans" pitchFamily="34" charset="-120"/>
              </a:rPr>
              <a:t>The operating system of a computer may periodically collect all the deleted space onto the free-storage list. Any technique which does this collection is called garbage collection. Garbage collection usually takes place in two steps: first tagging cells in use, then collecting untagged space onto the free-storage list.</a:t>
            </a:r>
            <a:endParaRPr lang="en-US" sz="1550" dirty="0"/>
          </a:p>
        </p:txBody>
      </p:sp>
      <p:sp>
        <p:nvSpPr>
          <p:cNvPr id="18" name="object 7">
            <a:extLst>
              <a:ext uri="{FF2B5EF4-FFF2-40B4-BE49-F238E27FC236}">
                <a16:creationId xmlns:a16="http://schemas.microsoft.com/office/drawing/2014/main" id="{7CEF6811-F903-406A-8ED1-92DED9C55D7B}"/>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9" name="object 4">
            <a:extLst>
              <a:ext uri="{FF2B5EF4-FFF2-40B4-BE49-F238E27FC236}">
                <a16:creationId xmlns:a16="http://schemas.microsoft.com/office/drawing/2014/main" id="{B7024E78-86E7-9199-DAD6-E44D9CF63CE1}"/>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0" name="object 12">
            <a:extLst>
              <a:ext uri="{FF2B5EF4-FFF2-40B4-BE49-F238E27FC236}">
                <a16:creationId xmlns:a16="http://schemas.microsoft.com/office/drawing/2014/main" id="{8140878F-6F62-9EEA-18C9-59C691B2A03B}"/>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037993" y="641285"/>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Raleway" pitchFamily="34" charset="0"/>
                <a:ea typeface="Raleway" pitchFamily="34" charset="-122"/>
                <a:cs typeface="Raleway" pitchFamily="34" charset="-120"/>
              </a:rPr>
              <a:t>Singly Linked Lists</a:t>
            </a:r>
            <a:endParaRPr lang="en-US" sz="4374" dirty="0">
              <a:solidFill>
                <a:schemeClr val="accent6">
                  <a:lumMod val="75000"/>
                </a:schemeClr>
              </a:solidFill>
            </a:endParaRPr>
          </a:p>
        </p:txBody>
      </p:sp>
      <p:sp>
        <p:nvSpPr>
          <p:cNvPr id="5" name="Text 3"/>
          <p:cNvSpPr/>
          <p:nvPr/>
        </p:nvSpPr>
        <p:spPr>
          <a:xfrm>
            <a:off x="2037993" y="244483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Raleway" pitchFamily="34" charset="0"/>
                <a:ea typeface="Raleway" pitchFamily="34" charset="-122"/>
                <a:cs typeface="Raleway" pitchFamily="34" charset="-120"/>
              </a:rPr>
              <a:t>Definition</a:t>
            </a:r>
            <a:endParaRPr lang="en-US" sz="2187" dirty="0">
              <a:solidFill>
                <a:schemeClr val="accent6">
                  <a:lumMod val="75000"/>
                </a:schemeClr>
              </a:solidFill>
            </a:endParaRPr>
          </a:p>
        </p:txBody>
      </p:sp>
      <p:sp>
        <p:nvSpPr>
          <p:cNvPr id="6" name="Text 4"/>
          <p:cNvSpPr/>
          <p:nvPr/>
        </p:nvSpPr>
        <p:spPr>
          <a:xfrm>
            <a:off x="2037993" y="3014191"/>
            <a:ext cx="5006221"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 singly linked list is a type of linked list where each node contains a data element and a reference (or link) to the next node in the list. The last node points to a null value, indicating the end of the list.</a:t>
            </a:r>
            <a:endParaRPr lang="en-US" sz="1750" dirty="0"/>
          </a:p>
        </p:txBody>
      </p:sp>
      <p:sp>
        <p:nvSpPr>
          <p:cNvPr id="7" name="Text 5"/>
          <p:cNvSpPr/>
          <p:nvPr/>
        </p:nvSpPr>
        <p:spPr>
          <a:xfrm>
            <a:off x="7593806" y="244483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Raleway" pitchFamily="34" charset="0"/>
                <a:ea typeface="Raleway" pitchFamily="34" charset="-122"/>
                <a:cs typeface="Raleway" pitchFamily="34" charset="-120"/>
              </a:rPr>
              <a:t>Traversal</a:t>
            </a:r>
            <a:endParaRPr lang="en-US" sz="2187" dirty="0">
              <a:solidFill>
                <a:schemeClr val="accent6">
                  <a:lumMod val="75000"/>
                </a:schemeClr>
              </a:solidFill>
            </a:endParaRPr>
          </a:p>
        </p:txBody>
      </p:sp>
      <p:sp>
        <p:nvSpPr>
          <p:cNvPr id="8" name="Text 6"/>
          <p:cNvSpPr/>
          <p:nvPr/>
        </p:nvSpPr>
        <p:spPr>
          <a:xfrm>
            <a:off x="7593806" y="3014191"/>
            <a:ext cx="500622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 a singly linked list, you can only traverse the list in a forward direction, starting from the head node and following the links to each successive node.</a:t>
            </a:r>
            <a:endParaRPr lang="en-US" sz="1750" dirty="0"/>
          </a:p>
        </p:txBody>
      </p:sp>
      <p:sp>
        <p:nvSpPr>
          <p:cNvPr id="9" name="object 7">
            <a:extLst>
              <a:ext uri="{FF2B5EF4-FFF2-40B4-BE49-F238E27FC236}">
                <a16:creationId xmlns:a16="http://schemas.microsoft.com/office/drawing/2014/main" id="{25088854-5CC0-69AE-0FFF-1F5981898FB4}"/>
              </a:ext>
            </a:extLst>
          </p:cNvPr>
          <p:cNvSpPr/>
          <p:nvPr/>
        </p:nvSpPr>
        <p:spPr>
          <a:xfrm>
            <a:off x="12962763"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0" name="object 4">
            <a:extLst>
              <a:ext uri="{FF2B5EF4-FFF2-40B4-BE49-F238E27FC236}">
                <a16:creationId xmlns:a16="http://schemas.microsoft.com/office/drawing/2014/main" id="{ED3A4024-CB8E-DD93-D62F-6F256D8FEBA2}"/>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1" name="object 12">
            <a:extLst>
              <a:ext uri="{FF2B5EF4-FFF2-40B4-BE49-F238E27FC236}">
                <a16:creationId xmlns:a16="http://schemas.microsoft.com/office/drawing/2014/main" id="{3930008A-4637-3581-3291-0AD96F33BB51}"/>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881326" y="805928"/>
            <a:ext cx="5318522" cy="664726"/>
          </a:xfrm>
          <a:prstGeom prst="rect">
            <a:avLst/>
          </a:prstGeom>
          <a:noFill/>
          <a:ln/>
        </p:spPr>
        <p:txBody>
          <a:bodyPr wrap="none" rtlCol="0" anchor="t"/>
          <a:lstStyle/>
          <a:p>
            <a:pPr marL="0" indent="0">
              <a:lnSpc>
                <a:spcPts val="5235"/>
              </a:lnSpc>
              <a:buNone/>
            </a:pPr>
            <a:r>
              <a:rPr lang="en-US" sz="4188" dirty="0">
                <a:solidFill>
                  <a:schemeClr val="accent6">
                    <a:lumMod val="75000"/>
                  </a:schemeClr>
                </a:solidFill>
                <a:latin typeface="Raleway" pitchFamily="34" charset="0"/>
                <a:ea typeface="Raleway" pitchFamily="34" charset="-122"/>
                <a:cs typeface="Raleway" pitchFamily="34" charset="-120"/>
              </a:rPr>
              <a:t>Doubly Linked Lists</a:t>
            </a:r>
            <a:endParaRPr lang="en-US" sz="4188" dirty="0">
              <a:solidFill>
                <a:schemeClr val="accent6">
                  <a:lumMod val="75000"/>
                </a:schemeClr>
              </a:solidFill>
            </a:endParaRPr>
          </a:p>
        </p:txBody>
      </p:sp>
      <p:sp>
        <p:nvSpPr>
          <p:cNvPr id="6" name="Shape 3"/>
          <p:cNvSpPr/>
          <p:nvPr/>
        </p:nvSpPr>
        <p:spPr>
          <a:xfrm>
            <a:off x="1916847" y="2676568"/>
            <a:ext cx="478631" cy="478631"/>
          </a:xfrm>
          <a:prstGeom prst="roundRect">
            <a:avLst>
              <a:gd name="adj" fmla="val 20002"/>
            </a:avLst>
          </a:prstGeom>
          <a:solidFill>
            <a:srgbClr val="E1E1EA"/>
          </a:solidFill>
          <a:ln w="7620">
            <a:solidFill>
              <a:srgbClr val="C7C7D0"/>
            </a:solidFill>
            <a:prstDash val="solid"/>
          </a:ln>
        </p:spPr>
        <p:txBody>
          <a:bodyPr/>
          <a:lstStyle/>
          <a:p>
            <a:endParaRPr lang="en-KE"/>
          </a:p>
        </p:txBody>
      </p:sp>
      <p:sp>
        <p:nvSpPr>
          <p:cNvPr id="7" name="Text 4"/>
          <p:cNvSpPr/>
          <p:nvPr/>
        </p:nvSpPr>
        <p:spPr>
          <a:xfrm>
            <a:off x="2087820" y="2716454"/>
            <a:ext cx="136565" cy="398859"/>
          </a:xfrm>
          <a:prstGeom prst="rect">
            <a:avLst/>
          </a:prstGeom>
          <a:noFill/>
          <a:ln/>
        </p:spPr>
        <p:txBody>
          <a:bodyPr wrap="none" rtlCol="0" anchor="t"/>
          <a:lstStyle/>
          <a:p>
            <a:pPr marL="0" indent="0" algn="ctr">
              <a:lnSpc>
                <a:spcPts val="3141"/>
              </a:lnSpc>
              <a:buNone/>
            </a:pPr>
            <a:r>
              <a:rPr lang="en-US" sz="2513" dirty="0">
                <a:solidFill>
                  <a:srgbClr val="3C3939"/>
                </a:solidFill>
                <a:latin typeface="Raleway" pitchFamily="34" charset="0"/>
                <a:ea typeface="Raleway" pitchFamily="34" charset="-122"/>
                <a:cs typeface="Raleway" pitchFamily="34" charset="-120"/>
              </a:rPr>
              <a:t>1</a:t>
            </a:r>
            <a:endParaRPr lang="en-US" sz="2513" dirty="0"/>
          </a:p>
        </p:txBody>
      </p:sp>
      <p:sp>
        <p:nvSpPr>
          <p:cNvPr id="8" name="Text 5"/>
          <p:cNvSpPr/>
          <p:nvPr/>
        </p:nvSpPr>
        <p:spPr>
          <a:xfrm>
            <a:off x="2608124" y="2676568"/>
            <a:ext cx="2535436" cy="664845"/>
          </a:xfrm>
          <a:prstGeom prst="rect">
            <a:avLst/>
          </a:prstGeom>
          <a:noFill/>
          <a:ln/>
        </p:spPr>
        <p:txBody>
          <a:bodyPr wrap="square" rtlCol="0" anchor="t"/>
          <a:lstStyle/>
          <a:p>
            <a:pPr marL="0" indent="0">
              <a:lnSpc>
                <a:spcPts val="2617"/>
              </a:lnSpc>
              <a:buNone/>
            </a:pPr>
            <a:r>
              <a:rPr lang="en-US" sz="2094" dirty="0">
                <a:solidFill>
                  <a:schemeClr val="accent6">
                    <a:lumMod val="75000"/>
                  </a:schemeClr>
                </a:solidFill>
                <a:latin typeface="Raleway" pitchFamily="34" charset="0"/>
                <a:ea typeface="Raleway" pitchFamily="34" charset="-122"/>
                <a:cs typeface="Raleway" pitchFamily="34" charset="-120"/>
              </a:rPr>
              <a:t>Bidirectional Navigation</a:t>
            </a:r>
            <a:endParaRPr lang="en-US" sz="2094" dirty="0">
              <a:solidFill>
                <a:schemeClr val="accent6">
                  <a:lumMod val="75000"/>
                </a:schemeClr>
              </a:solidFill>
            </a:endParaRPr>
          </a:p>
        </p:txBody>
      </p:sp>
      <p:sp>
        <p:nvSpPr>
          <p:cNvPr id="9" name="Text 6"/>
          <p:cNvSpPr/>
          <p:nvPr/>
        </p:nvSpPr>
        <p:spPr>
          <a:xfrm>
            <a:off x="2608124" y="3469048"/>
            <a:ext cx="2535436" cy="2382798"/>
          </a:xfrm>
          <a:prstGeom prst="rect">
            <a:avLst/>
          </a:prstGeom>
          <a:noFill/>
          <a:ln/>
        </p:spPr>
        <p:txBody>
          <a:bodyPr wrap="square" rtlCol="0" anchor="t"/>
          <a:lstStyle/>
          <a:p>
            <a:pPr marL="0" indent="0">
              <a:lnSpc>
                <a:spcPts val="2680"/>
              </a:lnSpc>
              <a:buNone/>
            </a:pPr>
            <a:r>
              <a:rPr lang="en-US" sz="1675" dirty="0">
                <a:solidFill>
                  <a:srgbClr val="3C3939"/>
                </a:solidFill>
                <a:latin typeface="Roboto" pitchFamily="34" charset="0"/>
                <a:ea typeface="Roboto" pitchFamily="34" charset="-122"/>
                <a:cs typeface="Roboto" pitchFamily="34" charset="-120"/>
              </a:rPr>
              <a:t>Doubly linked lists allow for navigation in both forward and backward directions through the use of two pointer fields - one to the next node and one to the previous node.</a:t>
            </a:r>
            <a:endParaRPr lang="en-US" sz="1675" dirty="0"/>
          </a:p>
        </p:txBody>
      </p:sp>
      <p:sp>
        <p:nvSpPr>
          <p:cNvPr id="10" name="Shape 7"/>
          <p:cNvSpPr/>
          <p:nvPr/>
        </p:nvSpPr>
        <p:spPr>
          <a:xfrm>
            <a:off x="5356205" y="2676568"/>
            <a:ext cx="478631" cy="478631"/>
          </a:xfrm>
          <a:prstGeom prst="roundRect">
            <a:avLst>
              <a:gd name="adj" fmla="val 20002"/>
            </a:avLst>
          </a:prstGeom>
          <a:solidFill>
            <a:srgbClr val="E1E1EA"/>
          </a:solidFill>
          <a:ln w="7620">
            <a:solidFill>
              <a:srgbClr val="C7C7D0"/>
            </a:solidFill>
            <a:prstDash val="solid"/>
          </a:ln>
        </p:spPr>
        <p:txBody>
          <a:bodyPr/>
          <a:lstStyle/>
          <a:p>
            <a:endParaRPr lang="en-KE"/>
          </a:p>
        </p:txBody>
      </p:sp>
      <p:sp>
        <p:nvSpPr>
          <p:cNvPr id="11" name="Text 8"/>
          <p:cNvSpPr/>
          <p:nvPr/>
        </p:nvSpPr>
        <p:spPr>
          <a:xfrm>
            <a:off x="5512415" y="2716454"/>
            <a:ext cx="166211" cy="398859"/>
          </a:xfrm>
          <a:prstGeom prst="rect">
            <a:avLst/>
          </a:prstGeom>
          <a:noFill/>
          <a:ln/>
        </p:spPr>
        <p:txBody>
          <a:bodyPr wrap="none" rtlCol="0" anchor="t"/>
          <a:lstStyle/>
          <a:p>
            <a:pPr marL="0" indent="0" algn="ctr">
              <a:lnSpc>
                <a:spcPts val="3141"/>
              </a:lnSpc>
              <a:buNone/>
            </a:pPr>
            <a:r>
              <a:rPr lang="en-US" sz="2513" dirty="0">
                <a:solidFill>
                  <a:srgbClr val="3C3939"/>
                </a:solidFill>
                <a:latin typeface="Raleway" pitchFamily="34" charset="0"/>
                <a:ea typeface="Raleway" pitchFamily="34" charset="-122"/>
                <a:cs typeface="Raleway" pitchFamily="34" charset="-120"/>
              </a:rPr>
              <a:t>2</a:t>
            </a:r>
            <a:endParaRPr lang="en-US" sz="2513" dirty="0"/>
          </a:p>
        </p:txBody>
      </p:sp>
      <p:sp>
        <p:nvSpPr>
          <p:cNvPr id="12" name="Text 9"/>
          <p:cNvSpPr/>
          <p:nvPr/>
        </p:nvSpPr>
        <p:spPr>
          <a:xfrm>
            <a:off x="6047482" y="2676568"/>
            <a:ext cx="2535436" cy="664845"/>
          </a:xfrm>
          <a:prstGeom prst="rect">
            <a:avLst/>
          </a:prstGeom>
          <a:noFill/>
          <a:ln/>
        </p:spPr>
        <p:txBody>
          <a:bodyPr wrap="square" rtlCol="0" anchor="t"/>
          <a:lstStyle/>
          <a:p>
            <a:pPr marL="0" indent="0">
              <a:lnSpc>
                <a:spcPts val="2617"/>
              </a:lnSpc>
              <a:buNone/>
            </a:pPr>
            <a:r>
              <a:rPr lang="en-US" sz="2094" dirty="0">
                <a:solidFill>
                  <a:schemeClr val="accent6">
                    <a:lumMod val="75000"/>
                  </a:schemeClr>
                </a:solidFill>
                <a:latin typeface="Raleway" pitchFamily="34" charset="0"/>
                <a:ea typeface="Raleway" pitchFamily="34" charset="-122"/>
                <a:cs typeface="Raleway" pitchFamily="34" charset="-120"/>
              </a:rPr>
              <a:t>Efficient Insertion and Deletion</a:t>
            </a:r>
            <a:endParaRPr lang="en-US" sz="2094" dirty="0">
              <a:solidFill>
                <a:schemeClr val="accent6">
                  <a:lumMod val="75000"/>
                </a:schemeClr>
              </a:solidFill>
            </a:endParaRPr>
          </a:p>
        </p:txBody>
      </p:sp>
      <p:sp>
        <p:nvSpPr>
          <p:cNvPr id="13" name="Text 10"/>
          <p:cNvSpPr/>
          <p:nvPr/>
        </p:nvSpPr>
        <p:spPr>
          <a:xfrm>
            <a:off x="6047482" y="3469048"/>
            <a:ext cx="2535436" cy="2042398"/>
          </a:xfrm>
          <a:prstGeom prst="rect">
            <a:avLst/>
          </a:prstGeom>
          <a:noFill/>
          <a:ln/>
        </p:spPr>
        <p:txBody>
          <a:bodyPr wrap="square" rtlCol="0" anchor="t"/>
          <a:lstStyle/>
          <a:p>
            <a:pPr marL="0" indent="0">
              <a:lnSpc>
                <a:spcPts val="2680"/>
              </a:lnSpc>
              <a:buNone/>
            </a:pPr>
            <a:r>
              <a:rPr lang="en-US" sz="1675" dirty="0">
                <a:solidFill>
                  <a:srgbClr val="3C3939"/>
                </a:solidFill>
                <a:latin typeface="Roboto" pitchFamily="34" charset="0"/>
                <a:ea typeface="Roboto" pitchFamily="34" charset="-122"/>
                <a:cs typeface="Roboto" pitchFamily="34" charset="-120"/>
              </a:rPr>
              <a:t>Doubly linked lists make it easier to insert and delete nodes at any position, as the previous and next pointers provide access to neighboring nodes.</a:t>
            </a:r>
            <a:endParaRPr lang="en-US" sz="1675" dirty="0"/>
          </a:p>
        </p:txBody>
      </p:sp>
      <p:sp>
        <p:nvSpPr>
          <p:cNvPr id="14" name="Shape 11"/>
          <p:cNvSpPr/>
          <p:nvPr/>
        </p:nvSpPr>
        <p:spPr>
          <a:xfrm>
            <a:off x="8795564" y="2676568"/>
            <a:ext cx="478631" cy="478631"/>
          </a:xfrm>
          <a:prstGeom prst="roundRect">
            <a:avLst>
              <a:gd name="adj" fmla="val 20002"/>
            </a:avLst>
          </a:prstGeom>
          <a:solidFill>
            <a:srgbClr val="E1E1EA"/>
          </a:solidFill>
          <a:ln w="7620">
            <a:solidFill>
              <a:srgbClr val="C7C7D0"/>
            </a:solidFill>
            <a:prstDash val="solid"/>
          </a:ln>
        </p:spPr>
        <p:txBody>
          <a:bodyPr/>
          <a:lstStyle/>
          <a:p>
            <a:endParaRPr lang="en-KE"/>
          </a:p>
        </p:txBody>
      </p:sp>
      <p:sp>
        <p:nvSpPr>
          <p:cNvPr id="15" name="Text 12"/>
          <p:cNvSpPr/>
          <p:nvPr/>
        </p:nvSpPr>
        <p:spPr>
          <a:xfrm>
            <a:off x="8949630" y="2716454"/>
            <a:ext cx="170378" cy="398859"/>
          </a:xfrm>
          <a:prstGeom prst="rect">
            <a:avLst/>
          </a:prstGeom>
          <a:noFill/>
          <a:ln/>
        </p:spPr>
        <p:txBody>
          <a:bodyPr wrap="none" rtlCol="0" anchor="t"/>
          <a:lstStyle/>
          <a:p>
            <a:pPr marL="0" indent="0" algn="ctr">
              <a:lnSpc>
                <a:spcPts val="3141"/>
              </a:lnSpc>
              <a:buNone/>
            </a:pPr>
            <a:r>
              <a:rPr lang="en-US" sz="2513" dirty="0">
                <a:solidFill>
                  <a:srgbClr val="3C3939"/>
                </a:solidFill>
                <a:latin typeface="Raleway" pitchFamily="34" charset="0"/>
                <a:ea typeface="Raleway" pitchFamily="34" charset="-122"/>
                <a:cs typeface="Raleway" pitchFamily="34" charset="-120"/>
              </a:rPr>
              <a:t>3</a:t>
            </a:r>
            <a:endParaRPr lang="en-US" sz="2513" dirty="0"/>
          </a:p>
        </p:txBody>
      </p:sp>
      <p:sp>
        <p:nvSpPr>
          <p:cNvPr id="16" name="Text 13"/>
          <p:cNvSpPr/>
          <p:nvPr/>
        </p:nvSpPr>
        <p:spPr>
          <a:xfrm>
            <a:off x="9486840" y="2676568"/>
            <a:ext cx="2535436" cy="664845"/>
          </a:xfrm>
          <a:prstGeom prst="rect">
            <a:avLst/>
          </a:prstGeom>
          <a:noFill/>
          <a:ln/>
        </p:spPr>
        <p:txBody>
          <a:bodyPr wrap="square" rtlCol="0" anchor="t"/>
          <a:lstStyle/>
          <a:p>
            <a:pPr marL="0" indent="0">
              <a:lnSpc>
                <a:spcPts val="2617"/>
              </a:lnSpc>
              <a:buNone/>
            </a:pPr>
            <a:r>
              <a:rPr lang="en-US" sz="2094" dirty="0">
                <a:solidFill>
                  <a:schemeClr val="accent6">
                    <a:lumMod val="75000"/>
                  </a:schemeClr>
                </a:solidFill>
                <a:latin typeface="Raleway" pitchFamily="34" charset="0"/>
                <a:ea typeface="Raleway" pitchFamily="34" charset="-122"/>
                <a:cs typeface="Raleway" pitchFamily="34" charset="-120"/>
              </a:rPr>
              <a:t>Enhanced Memory Utilization</a:t>
            </a:r>
            <a:endParaRPr lang="en-US" sz="2094" dirty="0">
              <a:solidFill>
                <a:schemeClr val="accent6">
                  <a:lumMod val="75000"/>
                </a:schemeClr>
              </a:solidFill>
            </a:endParaRPr>
          </a:p>
        </p:txBody>
      </p:sp>
      <p:sp>
        <p:nvSpPr>
          <p:cNvPr id="17" name="Text 14"/>
          <p:cNvSpPr/>
          <p:nvPr/>
        </p:nvSpPr>
        <p:spPr>
          <a:xfrm>
            <a:off x="9486840" y="3469048"/>
            <a:ext cx="2535436" cy="2042398"/>
          </a:xfrm>
          <a:prstGeom prst="rect">
            <a:avLst/>
          </a:prstGeom>
          <a:noFill/>
          <a:ln/>
        </p:spPr>
        <p:txBody>
          <a:bodyPr wrap="square" rtlCol="0" anchor="t"/>
          <a:lstStyle/>
          <a:p>
            <a:pPr marL="0" indent="0">
              <a:lnSpc>
                <a:spcPts val="2680"/>
              </a:lnSpc>
              <a:buNone/>
            </a:pPr>
            <a:r>
              <a:rPr lang="en-US" sz="1675" dirty="0">
                <a:solidFill>
                  <a:srgbClr val="3C3939"/>
                </a:solidFill>
                <a:latin typeface="Roboto" pitchFamily="34" charset="0"/>
                <a:ea typeface="Roboto" pitchFamily="34" charset="-122"/>
                <a:cs typeface="Roboto" pitchFamily="34" charset="-120"/>
              </a:rPr>
              <a:t>Each node in a doubly linked list contains an additional pointer field, resulting in slightly higher memory usage compared to singly linked lists.</a:t>
            </a:r>
            <a:endParaRPr lang="en-US" sz="1675" dirty="0"/>
          </a:p>
        </p:txBody>
      </p:sp>
      <p:sp>
        <p:nvSpPr>
          <p:cNvPr id="18" name="object 7">
            <a:extLst>
              <a:ext uri="{FF2B5EF4-FFF2-40B4-BE49-F238E27FC236}">
                <a16:creationId xmlns:a16="http://schemas.microsoft.com/office/drawing/2014/main" id="{10AEADCF-1B4F-A55C-7B8E-E7CA7E1A7E82}"/>
              </a:ext>
            </a:extLst>
          </p:cNvPr>
          <p:cNvSpPr/>
          <p:nvPr/>
        </p:nvSpPr>
        <p:spPr>
          <a:xfrm>
            <a:off x="12962763"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9" name="object 4">
            <a:extLst>
              <a:ext uri="{FF2B5EF4-FFF2-40B4-BE49-F238E27FC236}">
                <a16:creationId xmlns:a16="http://schemas.microsoft.com/office/drawing/2014/main" id="{7937E06D-DAC5-8F83-EE8F-641E9AA2BB1F}"/>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0" name="object 12">
            <a:extLst>
              <a:ext uri="{FF2B5EF4-FFF2-40B4-BE49-F238E27FC236}">
                <a16:creationId xmlns:a16="http://schemas.microsoft.com/office/drawing/2014/main" id="{A2919540-E06A-BAFF-3A6C-4201DF6C19FF}"/>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927027" y="641285"/>
            <a:ext cx="8758118"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Applications of Doubly Linked Lists</a:t>
            </a:r>
            <a:endParaRPr lang="en-US" sz="4374" dirty="0">
              <a:solidFill>
                <a:schemeClr val="accent6">
                  <a:lumMod val="75000"/>
                </a:schemeClr>
              </a:solidFill>
            </a:endParaRPr>
          </a:p>
        </p:txBody>
      </p:sp>
      <p:sp>
        <p:nvSpPr>
          <p:cNvPr id="6" name="Text 2"/>
          <p:cNvSpPr/>
          <p:nvPr/>
        </p:nvSpPr>
        <p:spPr>
          <a:xfrm>
            <a:off x="1927027" y="2940432"/>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Music Playlists</a:t>
            </a:r>
            <a:endParaRPr lang="en-US" sz="2187" dirty="0">
              <a:solidFill>
                <a:schemeClr val="accent6">
                  <a:lumMod val="75000"/>
                </a:schemeClr>
              </a:solidFill>
            </a:endParaRPr>
          </a:p>
        </p:txBody>
      </p:sp>
      <p:sp>
        <p:nvSpPr>
          <p:cNvPr id="7" name="Text 3"/>
          <p:cNvSpPr/>
          <p:nvPr/>
        </p:nvSpPr>
        <p:spPr>
          <a:xfrm>
            <a:off x="1927027" y="3420849"/>
            <a:ext cx="3295888"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Doubly linked lists excel at managing music playlists, allowing users to easily navigate forward and backward through their songs.</a:t>
            </a:r>
            <a:endParaRPr lang="en-US" sz="1750" dirty="0"/>
          </a:p>
        </p:txBody>
      </p:sp>
      <p:sp>
        <p:nvSpPr>
          <p:cNvPr id="9" name="Text 4"/>
          <p:cNvSpPr/>
          <p:nvPr/>
        </p:nvSpPr>
        <p:spPr>
          <a:xfrm>
            <a:off x="5556171" y="2940432"/>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Browser History</a:t>
            </a:r>
            <a:endParaRPr lang="en-US" sz="2187" dirty="0">
              <a:solidFill>
                <a:schemeClr val="accent6">
                  <a:lumMod val="75000"/>
                </a:schemeClr>
              </a:solidFill>
            </a:endParaRPr>
          </a:p>
        </p:txBody>
      </p:sp>
      <p:sp>
        <p:nvSpPr>
          <p:cNvPr id="10" name="Text 5"/>
          <p:cNvSpPr/>
          <p:nvPr/>
        </p:nvSpPr>
        <p:spPr>
          <a:xfrm>
            <a:off x="5556171" y="3420849"/>
            <a:ext cx="3296007"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Web browsers can use doubly linked lists to store browsing history, enabling users to conveniently navigate between visited pages.</a:t>
            </a:r>
            <a:endParaRPr lang="en-US" sz="1750" dirty="0"/>
          </a:p>
        </p:txBody>
      </p:sp>
      <p:sp>
        <p:nvSpPr>
          <p:cNvPr id="12" name="Text 6"/>
          <p:cNvSpPr/>
          <p:nvPr/>
        </p:nvSpPr>
        <p:spPr>
          <a:xfrm>
            <a:off x="9185434" y="2940432"/>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Text Editors</a:t>
            </a:r>
            <a:endParaRPr lang="en-US" sz="2187" dirty="0">
              <a:solidFill>
                <a:schemeClr val="accent6">
                  <a:lumMod val="75000"/>
                </a:schemeClr>
              </a:solidFill>
            </a:endParaRPr>
          </a:p>
        </p:txBody>
      </p:sp>
      <p:sp>
        <p:nvSpPr>
          <p:cNvPr id="13" name="Text 7"/>
          <p:cNvSpPr/>
          <p:nvPr/>
        </p:nvSpPr>
        <p:spPr>
          <a:xfrm>
            <a:off x="9185434" y="3420849"/>
            <a:ext cx="3296007"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Doubly linked lists can be used in text editors to represent the document, facilitating efficient cursor movement and text manipulation.</a:t>
            </a:r>
            <a:endParaRPr lang="en-US" sz="1750" dirty="0"/>
          </a:p>
        </p:txBody>
      </p:sp>
      <p:sp>
        <p:nvSpPr>
          <p:cNvPr id="14" name="object 7">
            <a:extLst>
              <a:ext uri="{FF2B5EF4-FFF2-40B4-BE49-F238E27FC236}">
                <a16:creationId xmlns:a16="http://schemas.microsoft.com/office/drawing/2014/main" id="{A3A29EDA-7A4B-21DC-7ABF-78AD1D7ED310}"/>
              </a:ext>
            </a:extLst>
          </p:cNvPr>
          <p:cNvSpPr/>
          <p:nvPr/>
        </p:nvSpPr>
        <p:spPr>
          <a:xfrm>
            <a:off x="12962763"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5" name="object 4">
            <a:extLst>
              <a:ext uri="{FF2B5EF4-FFF2-40B4-BE49-F238E27FC236}">
                <a16:creationId xmlns:a16="http://schemas.microsoft.com/office/drawing/2014/main" id="{3D2FBE11-F497-16D6-8D33-3AE89DF26745}"/>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6" name="object 12">
            <a:extLst>
              <a:ext uri="{FF2B5EF4-FFF2-40B4-BE49-F238E27FC236}">
                <a16:creationId xmlns:a16="http://schemas.microsoft.com/office/drawing/2014/main" id="{1D6D9156-108F-4422-5009-4A3BB3F80BB0}"/>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914425" y="641285"/>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Raleway" pitchFamily="34" charset="0"/>
                <a:ea typeface="Raleway" pitchFamily="34" charset="-122"/>
                <a:cs typeface="Raleway" pitchFamily="34" charset="-120"/>
              </a:rPr>
              <a:t>Circular Linked Lists</a:t>
            </a:r>
            <a:endParaRPr lang="en-US" sz="4374" dirty="0">
              <a:solidFill>
                <a:schemeClr val="accent6">
                  <a:lumMod val="75000"/>
                </a:schemeClr>
              </a:solidFill>
            </a:endParaRPr>
          </a:p>
        </p:txBody>
      </p:sp>
      <p:sp>
        <p:nvSpPr>
          <p:cNvPr id="6" name="Text 3"/>
          <p:cNvSpPr/>
          <p:nvPr/>
        </p:nvSpPr>
        <p:spPr>
          <a:xfrm>
            <a:off x="1914425" y="2923579"/>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Raleway" pitchFamily="34" charset="0"/>
                <a:ea typeface="Raleway" pitchFamily="34" charset="-122"/>
                <a:cs typeface="Raleway" pitchFamily="34" charset="-120"/>
              </a:rPr>
              <a:t>Endless Cycle</a:t>
            </a:r>
            <a:endParaRPr lang="en-US" sz="2187" dirty="0">
              <a:solidFill>
                <a:schemeClr val="accent6">
                  <a:lumMod val="75000"/>
                </a:schemeClr>
              </a:solidFill>
            </a:endParaRPr>
          </a:p>
        </p:txBody>
      </p:sp>
      <p:sp>
        <p:nvSpPr>
          <p:cNvPr id="7" name="Text 4"/>
          <p:cNvSpPr/>
          <p:nvPr/>
        </p:nvSpPr>
        <p:spPr>
          <a:xfrm>
            <a:off x="1914425" y="3403997"/>
            <a:ext cx="3295888"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In a circular linked list, the last node's next pointer points back to the first node, creating an endless loop.</a:t>
            </a:r>
            <a:endParaRPr lang="en-US" sz="1750" dirty="0"/>
          </a:p>
        </p:txBody>
      </p:sp>
      <p:sp>
        <p:nvSpPr>
          <p:cNvPr id="9" name="Text 5"/>
          <p:cNvSpPr/>
          <p:nvPr/>
        </p:nvSpPr>
        <p:spPr>
          <a:xfrm>
            <a:off x="5543569" y="2923579"/>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Raleway" pitchFamily="34" charset="0"/>
                <a:ea typeface="Raleway" pitchFamily="34" charset="-122"/>
                <a:cs typeface="Raleway" pitchFamily="34" charset="-120"/>
              </a:rPr>
              <a:t>Flexible Navigation</a:t>
            </a:r>
            <a:endParaRPr lang="en-US" sz="2187" dirty="0">
              <a:solidFill>
                <a:schemeClr val="accent6">
                  <a:lumMod val="75000"/>
                </a:schemeClr>
              </a:solidFill>
            </a:endParaRPr>
          </a:p>
        </p:txBody>
      </p:sp>
      <p:sp>
        <p:nvSpPr>
          <p:cNvPr id="10" name="Text 6"/>
          <p:cNvSpPr/>
          <p:nvPr/>
        </p:nvSpPr>
        <p:spPr>
          <a:xfrm>
            <a:off x="5543569" y="3403997"/>
            <a:ext cx="3296007"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Traversal in a circular list can start from any node and loop back to the beginning, providing flexible navigation.</a:t>
            </a:r>
            <a:endParaRPr lang="en-US" sz="1750" dirty="0"/>
          </a:p>
        </p:txBody>
      </p:sp>
      <p:sp>
        <p:nvSpPr>
          <p:cNvPr id="12" name="Text 7"/>
          <p:cNvSpPr/>
          <p:nvPr/>
        </p:nvSpPr>
        <p:spPr>
          <a:xfrm>
            <a:off x="9172832" y="2923579"/>
            <a:ext cx="3007043"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Raleway" pitchFamily="34" charset="0"/>
                <a:ea typeface="Raleway" pitchFamily="34" charset="-122"/>
                <a:cs typeface="Raleway" pitchFamily="34" charset="-120"/>
              </a:rPr>
              <a:t>Continuous Connection</a:t>
            </a:r>
            <a:endParaRPr lang="en-US" sz="2187" dirty="0">
              <a:solidFill>
                <a:schemeClr val="accent6">
                  <a:lumMod val="75000"/>
                </a:schemeClr>
              </a:solidFill>
            </a:endParaRPr>
          </a:p>
        </p:txBody>
      </p:sp>
      <p:sp>
        <p:nvSpPr>
          <p:cNvPr id="13" name="Text 8"/>
          <p:cNvSpPr/>
          <p:nvPr/>
        </p:nvSpPr>
        <p:spPr>
          <a:xfrm>
            <a:off x="9172832" y="3403997"/>
            <a:ext cx="3296007" cy="1777008"/>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The continuous connection in a circular list allows for efficient data structures like ring buffers and operating system scheduling.</a:t>
            </a:r>
            <a:endParaRPr lang="en-US" sz="1750" dirty="0"/>
          </a:p>
        </p:txBody>
      </p:sp>
      <p:sp>
        <p:nvSpPr>
          <p:cNvPr id="14" name="object 7">
            <a:extLst>
              <a:ext uri="{FF2B5EF4-FFF2-40B4-BE49-F238E27FC236}">
                <a16:creationId xmlns:a16="http://schemas.microsoft.com/office/drawing/2014/main" id="{EC099AFA-A341-F915-20B1-2899AC5706AB}"/>
              </a:ext>
            </a:extLst>
          </p:cNvPr>
          <p:cNvSpPr/>
          <p:nvPr/>
        </p:nvSpPr>
        <p:spPr>
          <a:xfrm>
            <a:off x="12962763"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5" name="object 4">
            <a:extLst>
              <a:ext uri="{FF2B5EF4-FFF2-40B4-BE49-F238E27FC236}">
                <a16:creationId xmlns:a16="http://schemas.microsoft.com/office/drawing/2014/main" id="{CD094BF3-B58D-E3F6-4B4E-21A61CE96865}"/>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6" name="object 12">
            <a:extLst>
              <a:ext uri="{FF2B5EF4-FFF2-40B4-BE49-F238E27FC236}">
                <a16:creationId xmlns:a16="http://schemas.microsoft.com/office/drawing/2014/main" id="{F57433F3-767A-139E-58F3-1C2D13B9BDCA}"/>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278939" y="704327"/>
            <a:ext cx="8964692"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Applications of Circular Linked Lists</a:t>
            </a:r>
            <a:endParaRPr lang="en-US" sz="4374" dirty="0">
              <a:solidFill>
                <a:schemeClr val="accent6">
                  <a:lumMod val="75000"/>
                </a:schemeClr>
              </a:solidFill>
            </a:endParaRPr>
          </a:p>
        </p:txBody>
      </p:sp>
      <p:pic>
        <p:nvPicPr>
          <p:cNvPr id="6" name="Image 2" descr="preencoded.png"/>
          <p:cNvPicPr>
            <a:picLocks noChangeAspect="1"/>
          </p:cNvPicPr>
          <p:nvPr/>
        </p:nvPicPr>
        <p:blipFill>
          <a:blip r:embed="rId3"/>
          <a:stretch>
            <a:fillRect/>
          </a:stretch>
        </p:blipFill>
        <p:spPr>
          <a:xfrm>
            <a:off x="2278939" y="1974745"/>
            <a:ext cx="1110972" cy="1777484"/>
          </a:xfrm>
          <a:prstGeom prst="rect">
            <a:avLst/>
          </a:prstGeom>
        </p:spPr>
      </p:pic>
      <p:sp>
        <p:nvSpPr>
          <p:cNvPr id="7" name="Text 2"/>
          <p:cNvSpPr/>
          <p:nvPr/>
        </p:nvSpPr>
        <p:spPr>
          <a:xfrm>
            <a:off x="3723168" y="2196916"/>
            <a:ext cx="3106936"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Round-Robin Scheduling</a:t>
            </a:r>
            <a:endParaRPr lang="en-US" sz="2187" dirty="0">
              <a:solidFill>
                <a:schemeClr val="accent6">
                  <a:lumMod val="75000"/>
                </a:schemeClr>
              </a:solidFill>
            </a:endParaRPr>
          </a:p>
        </p:txBody>
      </p:sp>
      <p:sp>
        <p:nvSpPr>
          <p:cNvPr id="8" name="Text 3"/>
          <p:cNvSpPr/>
          <p:nvPr/>
        </p:nvSpPr>
        <p:spPr>
          <a:xfrm>
            <a:off x="3723168" y="2677333"/>
            <a:ext cx="7862173"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Circular lists are ideal for implementing round-robin scheduling algorithms, where tasks or processes are cycled through in a continuous loop.</a:t>
            </a:r>
            <a:endParaRPr lang="en-US" sz="1750" dirty="0"/>
          </a:p>
        </p:txBody>
      </p:sp>
      <p:pic>
        <p:nvPicPr>
          <p:cNvPr id="9" name="Image 3" descr="preencoded.png"/>
          <p:cNvPicPr>
            <a:picLocks noChangeAspect="1"/>
          </p:cNvPicPr>
          <p:nvPr/>
        </p:nvPicPr>
        <p:blipFill>
          <a:blip r:embed="rId4"/>
          <a:stretch>
            <a:fillRect/>
          </a:stretch>
        </p:blipFill>
        <p:spPr>
          <a:xfrm>
            <a:off x="2278939" y="3752229"/>
            <a:ext cx="1110972" cy="1777484"/>
          </a:xfrm>
          <a:prstGeom prst="rect">
            <a:avLst/>
          </a:prstGeom>
        </p:spPr>
      </p:pic>
      <p:sp>
        <p:nvSpPr>
          <p:cNvPr id="10" name="Text 4"/>
          <p:cNvSpPr/>
          <p:nvPr/>
        </p:nvSpPr>
        <p:spPr>
          <a:xfrm>
            <a:off x="3723168" y="3974400"/>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Music Playlists</a:t>
            </a:r>
            <a:endParaRPr lang="en-US" sz="2187" dirty="0">
              <a:solidFill>
                <a:schemeClr val="accent6">
                  <a:lumMod val="75000"/>
                </a:schemeClr>
              </a:solidFill>
            </a:endParaRPr>
          </a:p>
        </p:txBody>
      </p:sp>
      <p:sp>
        <p:nvSpPr>
          <p:cNvPr id="11" name="Text 5"/>
          <p:cNvSpPr/>
          <p:nvPr/>
        </p:nvSpPr>
        <p:spPr>
          <a:xfrm>
            <a:off x="3723168" y="4454817"/>
            <a:ext cx="7862173"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Circular linked lists can efficiently manage music playlists, allowing users to continuously play through songs without reaching a dead end.</a:t>
            </a:r>
            <a:endParaRPr lang="en-US" sz="1750" dirty="0"/>
          </a:p>
        </p:txBody>
      </p:sp>
      <p:pic>
        <p:nvPicPr>
          <p:cNvPr id="12" name="Image 4" descr="preencoded.png"/>
          <p:cNvPicPr>
            <a:picLocks noChangeAspect="1"/>
          </p:cNvPicPr>
          <p:nvPr/>
        </p:nvPicPr>
        <p:blipFill>
          <a:blip r:embed="rId5"/>
          <a:stretch>
            <a:fillRect/>
          </a:stretch>
        </p:blipFill>
        <p:spPr>
          <a:xfrm>
            <a:off x="2278939" y="5529713"/>
            <a:ext cx="1110972" cy="1777484"/>
          </a:xfrm>
          <a:prstGeom prst="rect">
            <a:avLst/>
          </a:prstGeom>
        </p:spPr>
      </p:pic>
      <p:sp>
        <p:nvSpPr>
          <p:cNvPr id="13" name="Text 6"/>
          <p:cNvSpPr/>
          <p:nvPr/>
        </p:nvSpPr>
        <p:spPr>
          <a:xfrm>
            <a:off x="3723168" y="5751884"/>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Deck of Cards</a:t>
            </a:r>
            <a:endParaRPr lang="en-US" sz="2187" dirty="0">
              <a:solidFill>
                <a:schemeClr val="accent6">
                  <a:lumMod val="75000"/>
                </a:schemeClr>
              </a:solidFill>
            </a:endParaRPr>
          </a:p>
        </p:txBody>
      </p:sp>
      <p:sp>
        <p:nvSpPr>
          <p:cNvPr id="14" name="Text 7"/>
          <p:cNvSpPr/>
          <p:nvPr/>
        </p:nvSpPr>
        <p:spPr>
          <a:xfrm>
            <a:off x="3723168" y="6232301"/>
            <a:ext cx="7862173"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In a deck of cards, a circular linked list can represent the arrangement of cards, making it easy to shuffle and deal the deck.</a:t>
            </a:r>
            <a:endParaRPr lang="en-US" sz="1750" dirty="0"/>
          </a:p>
        </p:txBody>
      </p:sp>
      <p:sp>
        <p:nvSpPr>
          <p:cNvPr id="15" name="object 7">
            <a:extLst>
              <a:ext uri="{FF2B5EF4-FFF2-40B4-BE49-F238E27FC236}">
                <a16:creationId xmlns:a16="http://schemas.microsoft.com/office/drawing/2014/main" id="{EC1D5FB1-5C62-57FB-A4D9-776BE2D0E045}"/>
              </a:ext>
            </a:extLst>
          </p:cNvPr>
          <p:cNvSpPr/>
          <p:nvPr/>
        </p:nvSpPr>
        <p:spPr>
          <a:xfrm>
            <a:off x="12962763"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6" name="object 4">
            <a:extLst>
              <a:ext uri="{FF2B5EF4-FFF2-40B4-BE49-F238E27FC236}">
                <a16:creationId xmlns:a16="http://schemas.microsoft.com/office/drawing/2014/main" id="{A98C45D9-3FA3-47C1-052A-DA3E90DFDD33}"/>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7" name="object 12">
            <a:extLst>
              <a:ext uri="{FF2B5EF4-FFF2-40B4-BE49-F238E27FC236}">
                <a16:creationId xmlns:a16="http://schemas.microsoft.com/office/drawing/2014/main" id="{D6192028-B075-00F8-1286-D8251EE26C4A}"/>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635657"/>
            <a:ext cx="6601182"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Advantages of Linked Lists</a:t>
            </a:r>
            <a:endParaRPr lang="en-US" sz="4374" dirty="0">
              <a:solidFill>
                <a:schemeClr val="accent6">
                  <a:lumMod val="75000"/>
                </a:schemeClr>
              </a:solidFill>
            </a:endParaRPr>
          </a:p>
        </p:txBody>
      </p:sp>
      <p:sp>
        <p:nvSpPr>
          <p:cNvPr id="5" name="Shape 2"/>
          <p:cNvSpPr/>
          <p:nvPr/>
        </p:nvSpPr>
        <p:spPr>
          <a:xfrm>
            <a:off x="2037993" y="2471147"/>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6" name="Text 3"/>
          <p:cNvSpPr/>
          <p:nvPr/>
        </p:nvSpPr>
        <p:spPr>
          <a:xfrm>
            <a:off x="2216348" y="2512818"/>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2471147"/>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Dynamic Size</a:t>
            </a:r>
            <a:endParaRPr lang="en-US" sz="2187" dirty="0">
              <a:solidFill>
                <a:schemeClr val="accent6">
                  <a:lumMod val="75000"/>
                </a:schemeClr>
              </a:solidFill>
            </a:endParaRPr>
          </a:p>
        </p:txBody>
      </p:sp>
      <p:sp>
        <p:nvSpPr>
          <p:cNvPr id="8" name="Text 5"/>
          <p:cNvSpPr/>
          <p:nvPr/>
        </p:nvSpPr>
        <p:spPr>
          <a:xfrm>
            <a:off x="2760107" y="2951564"/>
            <a:ext cx="4444008" cy="666512"/>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Linked lists can grow or shrink in size as needed, unlike fixed-size arrays.</a:t>
            </a:r>
            <a:endParaRPr lang="en-US" sz="1750" dirty="0"/>
          </a:p>
        </p:txBody>
      </p:sp>
      <p:sp>
        <p:nvSpPr>
          <p:cNvPr id="9" name="Shape 6"/>
          <p:cNvSpPr/>
          <p:nvPr/>
        </p:nvSpPr>
        <p:spPr>
          <a:xfrm>
            <a:off x="7426285" y="2471147"/>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0" name="Text 7"/>
          <p:cNvSpPr/>
          <p:nvPr/>
        </p:nvSpPr>
        <p:spPr>
          <a:xfrm>
            <a:off x="7583091" y="2512818"/>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8148399" y="2471147"/>
            <a:ext cx="3887033"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Efficient Insertion and Deletion</a:t>
            </a:r>
            <a:endParaRPr lang="en-US" sz="2187" dirty="0">
              <a:solidFill>
                <a:schemeClr val="accent6">
                  <a:lumMod val="75000"/>
                </a:schemeClr>
              </a:solidFill>
            </a:endParaRPr>
          </a:p>
        </p:txBody>
      </p:sp>
      <p:sp>
        <p:nvSpPr>
          <p:cNvPr id="12" name="Text 9"/>
          <p:cNvSpPr/>
          <p:nvPr/>
        </p:nvSpPr>
        <p:spPr>
          <a:xfrm>
            <a:off x="8148399" y="2951564"/>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Modifying linked lists is easier, as nodes can be added or removed without reorganizing the entire structure.</a:t>
            </a:r>
            <a:endParaRPr lang="en-US" sz="1750" dirty="0"/>
          </a:p>
        </p:txBody>
      </p:sp>
      <p:sp>
        <p:nvSpPr>
          <p:cNvPr id="13" name="Shape 10"/>
          <p:cNvSpPr/>
          <p:nvPr/>
        </p:nvSpPr>
        <p:spPr>
          <a:xfrm>
            <a:off x="2037993" y="4423414"/>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4" name="Text 11"/>
          <p:cNvSpPr/>
          <p:nvPr/>
        </p:nvSpPr>
        <p:spPr>
          <a:xfrm>
            <a:off x="2195989" y="4465086"/>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2760107" y="442341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Memory Utilization</a:t>
            </a:r>
            <a:endParaRPr lang="en-US" sz="2187" dirty="0">
              <a:solidFill>
                <a:schemeClr val="accent6">
                  <a:lumMod val="75000"/>
                </a:schemeClr>
              </a:solidFill>
            </a:endParaRPr>
          </a:p>
        </p:txBody>
      </p:sp>
      <p:sp>
        <p:nvSpPr>
          <p:cNvPr id="16" name="Text 13"/>
          <p:cNvSpPr/>
          <p:nvPr/>
        </p:nvSpPr>
        <p:spPr>
          <a:xfrm>
            <a:off x="2760107" y="4903832"/>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Linked lists can utilize memory more efficiently, as they only occupy the space needed for the current nodes.</a:t>
            </a:r>
            <a:endParaRPr lang="en-US" sz="1750" dirty="0"/>
          </a:p>
        </p:txBody>
      </p:sp>
      <p:sp>
        <p:nvSpPr>
          <p:cNvPr id="17" name="Shape 14"/>
          <p:cNvSpPr/>
          <p:nvPr/>
        </p:nvSpPr>
        <p:spPr>
          <a:xfrm>
            <a:off x="7426285" y="4423414"/>
            <a:ext cx="499943" cy="499943"/>
          </a:xfrm>
          <a:prstGeom prst="roundRect">
            <a:avLst>
              <a:gd name="adj" fmla="val 20000"/>
            </a:avLst>
          </a:prstGeom>
          <a:solidFill>
            <a:srgbClr val="E8E8E3"/>
          </a:solidFill>
          <a:ln w="7620">
            <a:solidFill>
              <a:srgbClr val="CECEC9"/>
            </a:solidFill>
            <a:prstDash val="solid"/>
          </a:ln>
        </p:spPr>
        <p:txBody>
          <a:bodyPr/>
          <a:lstStyle/>
          <a:p>
            <a:endParaRPr lang="en-KE"/>
          </a:p>
        </p:txBody>
      </p:sp>
      <p:sp>
        <p:nvSpPr>
          <p:cNvPr id="18" name="Text 15"/>
          <p:cNvSpPr/>
          <p:nvPr/>
        </p:nvSpPr>
        <p:spPr>
          <a:xfrm>
            <a:off x="7582019" y="4465086"/>
            <a:ext cx="188357"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4</a:t>
            </a:r>
            <a:endParaRPr lang="en-US" sz="2624" dirty="0"/>
          </a:p>
        </p:txBody>
      </p:sp>
      <p:sp>
        <p:nvSpPr>
          <p:cNvPr id="19" name="Text 16"/>
          <p:cNvSpPr/>
          <p:nvPr/>
        </p:nvSpPr>
        <p:spPr>
          <a:xfrm>
            <a:off x="8148399" y="442341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Flexibility</a:t>
            </a:r>
            <a:endParaRPr lang="en-US" sz="2187" dirty="0">
              <a:solidFill>
                <a:schemeClr val="accent6">
                  <a:lumMod val="75000"/>
                </a:schemeClr>
              </a:solidFill>
            </a:endParaRPr>
          </a:p>
        </p:txBody>
      </p:sp>
      <p:sp>
        <p:nvSpPr>
          <p:cNvPr id="20" name="Text 17"/>
          <p:cNvSpPr/>
          <p:nvPr/>
        </p:nvSpPr>
        <p:spPr>
          <a:xfrm>
            <a:off x="8148399" y="4903832"/>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Lato" pitchFamily="34" charset="0"/>
                <a:ea typeface="Lato" pitchFamily="34" charset="-122"/>
                <a:cs typeface="Lato" pitchFamily="34" charset="-120"/>
              </a:rPr>
              <a:t>Linked lists can be easily manipulated and traversed in both forward and backward directions.</a:t>
            </a:r>
            <a:endParaRPr lang="en-US" sz="1750" dirty="0"/>
          </a:p>
        </p:txBody>
      </p:sp>
      <p:sp>
        <p:nvSpPr>
          <p:cNvPr id="21" name="object 7">
            <a:extLst>
              <a:ext uri="{FF2B5EF4-FFF2-40B4-BE49-F238E27FC236}">
                <a16:creationId xmlns:a16="http://schemas.microsoft.com/office/drawing/2014/main" id="{3F022886-9FBA-3331-6BF7-CD54D1486540}"/>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2" name="object 4">
            <a:extLst>
              <a:ext uri="{FF2B5EF4-FFF2-40B4-BE49-F238E27FC236}">
                <a16:creationId xmlns:a16="http://schemas.microsoft.com/office/drawing/2014/main" id="{66923F74-DBD7-002E-660D-AF1EEFC4ED0F}"/>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3" name="object 12">
            <a:extLst>
              <a:ext uri="{FF2B5EF4-FFF2-40B4-BE49-F238E27FC236}">
                <a16:creationId xmlns:a16="http://schemas.microsoft.com/office/drawing/2014/main" id="{5EA907DB-6924-9DA0-385E-CA96A1BD34A6}"/>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641285"/>
            <a:ext cx="684585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Applications of Linked Lists</a:t>
            </a:r>
            <a:endParaRPr lang="en-US" sz="4374" dirty="0">
              <a:solidFill>
                <a:schemeClr val="accent6">
                  <a:lumMod val="75000"/>
                </a:schemeClr>
              </a:solidFill>
            </a:endParaRPr>
          </a:p>
        </p:txBody>
      </p:sp>
      <p:sp>
        <p:nvSpPr>
          <p:cNvPr id="6" name="Text 2"/>
          <p:cNvSpPr/>
          <p:nvPr/>
        </p:nvSpPr>
        <p:spPr>
          <a:xfrm>
            <a:off x="2037993" y="2880534"/>
            <a:ext cx="2388632"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Stacks</a:t>
            </a:r>
            <a:endParaRPr lang="en-US" sz="2187" dirty="0">
              <a:solidFill>
                <a:schemeClr val="accent6">
                  <a:lumMod val="75000"/>
                </a:schemeClr>
              </a:solidFill>
            </a:endParaRPr>
          </a:p>
        </p:txBody>
      </p:sp>
      <p:sp>
        <p:nvSpPr>
          <p:cNvPr id="7" name="Text 3"/>
          <p:cNvSpPr/>
          <p:nvPr/>
        </p:nvSpPr>
        <p:spPr>
          <a:xfrm>
            <a:off x="2037993" y="3360951"/>
            <a:ext cx="2388632"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Linked lists are often used to implement stacks, a last-in-first-out (LIFO) data structure.</a:t>
            </a:r>
            <a:endParaRPr lang="en-US" sz="1750" dirty="0"/>
          </a:p>
        </p:txBody>
      </p:sp>
      <p:sp>
        <p:nvSpPr>
          <p:cNvPr id="9" name="Text 4"/>
          <p:cNvSpPr/>
          <p:nvPr/>
        </p:nvSpPr>
        <p:spPr>
          <a:xfrm>
            <a:off x="4759881" y="2880534"/>
            <a:ext cx="2388632"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Queues</a:t>
            </a:r>
            <a:endParaRPr lang="en-US" sz="2187" dirty="0">
              <a:solidFill>
                <a:schemeClr val="accent6">
                  <a:lumMod val="75000"/>
                </a:schemeClr>
              </a:solidFill>
            </a:endParaRPr>
          </a:p>
        </p:txBody>
      </p:sp>
      <p:sp>
        <p:nvSpPr>
          <p:cNvPr id="10" name="Text 5"/>
          <p:cNvSpPr/>
          <p:nvPr/>
        </p:nvSpPr>
        <p:spPr>
          <a:xfrm>
            <a:off x="4759881" y="3360951"/>
            <a:ext cx="2388632"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Linked lists can also be used to create queues, a first-in-first-out (FIFO) data structure.</a:t>
            </a:r>
            <a:endParaRPr lang="en-US" sz="1750" dirty="0"/>
          </a:p>
        </p:txBody>
      </p:sp>
      <p:sp>
        <p:nvSpPr>
          <p:cNvPr id="12" name="Text 6"/>
          <p:cNvSpPr/>
          <p:nvPr/>
        </p:nvSpPr>
        <p:spPr>
          <a:xfrm>
            <a:off x="7481768" y="2880534"/>
            <a:ext cx="2388632"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Graphs</a:t>
            </a:r>
            <a:endParaRPr lang="en-US" sz="2187" dirty="0">
              <a:solidFill>
                <a:schemeClr val="accent6">
                  <a:lumMod val="75000"/>
                </a:schemeClr>
              </a:solidFill>
            </a:endParaRPr>
          </a:p>
        </p:txBody>
      </p:sp>
      <p:sp>
        <p:nvSpPr>
          <p:cNvPr id="13" name="Text 7"/>
          <p:cNvSpPr/>
          <p:nvPr/>
        </p:nvSpPr>
        <p:spPr>
          <a:xfrm>
            <a:off x="7481768" y="3360951"/>
            <a:ext cx="2388632"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Linked lists are an efficient way to represent and navigate the connections in graph data structures.</a:t>
            </a:r>
            <a:endParaRPr lang="en-US" sz="1750" dirty="0"/>
          </a:p>
        </p:txBody>
      </p:sp>
      <p:sp>
        <p:nvSpPr>
          <p:cNvPr id="15" name="Text 8"/>
          <p:cNvSpPr/>
          <p:nvPr/>
        </p:nvSpPr>
        <p:spPr>
          <a:xfrm>
            <a:off x="10203656" y="2880534"/>
            <a:ext cx="2388751" cy="694373"/>
          </a:xfrm>
          <a:prstGeom prst="rect">
            <a:avLst/>
          </a:prstGeom>
          <a:noFill/>
          <a:ln/>
        </p:spPr>
        <p:txBody>
          <a:bodyPr wrap="squar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Playlist Management</a:t>
            </a:r>
            <a:endParaRPr lang="en-US" sz="2187" dirty="0">
              <a:solidFill>
                <a:schemeClr val="accent6">
                  <a:lumMod val="75000"/>
                </a:schemeClr>
              </a:solidFill>
            </a:endParaRPr>
          </a:p>
        </p:txBody>
      </p:sp>
      <p:sp>
        <p:nvSpPr>
          <p:cNvPr id="16" name="Text 9"/>
          <p:cNvSpPr/>
          <p:nvPr/>
        </p:nvSpPr>
        <p:spPr>
          <a:xfrm>
            <a:off x="10203656" y="3708137"/>
            <a:ext cx="2388751"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Linked lists are commonly used to manage and traverse music or video playlists.</a:t>
            </a:r>
            <a:endParaRPr lang="en-US" sz="1750" dirty="0"/>
          </a:p>
        </p:txBody>
      </p:sp>
      <p:sp>
        <p:nvSpPr>
          <p:cNvPr id="17" name="object 7">
            <a:extLst>
              <a:ext uri="{FF2B5EF4-FFF2-40B4-BE49-F238E27FC236}">
                <a16:creationId xmlns:a16="http://schemas.microsoft.com/office/drawing/2014/main" id="{8CF19512-5448-3B6C-65AF-AE0A223BF542}"/>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8" name="object 4">
            <a:extLst>
              <a:ext uri="{FF2B5EF4-FFF2-40B4-BE49-F238E27FC236}">
                <a16:creationId xmlns:a16="http://schemas.microsoft.com/office/drawing/2014/main" id="{04147200-578B-0B37-D63E-429F9CA09F8F}"/>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9" name="object 12">
            <a:extLst>
              <a:ext uri="{FF2B5EF4-FFF2-40B4-BE49-F238E27FC236}">
                <a16:creationId xmlns:a16="http://schemas.microsoft.com/office/drawing/2014/main" id="{FE49E2F4-F40A-CC73-7244-06987A737FDA}"/>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B11C71FE-90A6-D394-1C4B-4850A25F7371}"/>
              </a:ext>
            </a:extLst>
          </p:cNvPr>
          <p:cNvSpPr/>
          <p:nvPr/>
        </p:nvSpPr>
        <p:spPr>
          <a:xfrm>
            <a:off x="-7524" y="0"/>
            <a:ext cx="5071745" cy="5071745"/>
          </a:xfrm>
          <a:custGeom>
            <a:avLst/>
            <a:gdLst/>
            <a:ahLst/>
            <a:cxnLst/>
            <a:rect l="l" t="t" r="r" b="b"/>
            <a:pathLst>
              <a:path w="5071745" h="5071745">
                <a:moveTo>
                  <a:pt x="5071338" y="0"/>
                </a:moveTo>
                <a:lnTo>
                  <a:pt x="0" y="0"/>
                </a:lnTo>
                <a:lnTo>
                  <a:pt x="0" y="5071351"/>
                </a:lnTo>
                <a:lnTo>
                  <a:pt x="5071338" y="0"/>
                </a:lnTo>
                <a:close/>
              </a:path>
            </a:pathLst>
          </a:custGeom>
          <a:solidFill>
            <a:srgbClr val="D6BB48"/>
          </a:solidFill>
        </p:spPr>
        <p:txBody>
          <a:bodyPr wrap="square" lIns="0" tIns="0" rIns="0" bIns="0" rtlCol="0"/>
          <a:lstStyle/>
          <a:p>
            <a:endParaRPr/>
          </a:p>
        </p:txBody>
      </p:sp>
      <p:sp>
        <p:nvSpPr>
          <p:cNvPr id="4" name="object 7">
            <a:extLst>
              <a:ext uri="{FF2B5EF4-FFF2-40B4-BE49-F238E27FC236}">
                <a16:creationId xmlns:a16="http://schemas.microsoft.com/office/drawing/2014/main" id="{EFD86386-E763-F174-D472-8B3F986CA930}"/>
              </a:ext>
            </a:extLst>
          </p:cNvPr>
          <p:cNvSpPr txBox="1">
            <a:spLocks/>
          </p:cNvSpPr>
          <p:nvPr/>
        </p:nvSpPr>
        <p:spPr>
          <a:xfrm>
            <a:off x="5092738" y="2301400"/>
            <a:ext cx="6070523" cy="847027"/>
          </a:xfrm>
          <a:prstGeom prst="rect">
            <a:avLst/>
          </a:prstGeom>
        </p:spPr>
        <p:txBody>
          <a:bodyPr vert="horz" wrap="square" lIns="0" tIns="1587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92100">
              <a:spcBef>
                <a:spcPts val="125"/>
              </a:spcBef>
            </a:pPr>
            <a:r>
              <a:rPr lang="en-GB" sz="5400" spc="15" dirty="0">
                <a:solidFill>
                  <a:schemeClr val="accent6">
                    <a:lumMod val="50000"/>
                  </a:schemeClr>
                </a:solidFill>
                <a:latin typeface="Book Antiqua" panose="02040602050305030304" pitchFamily="18" charset="0"/>
              </a:rPr>
              <a:t>THANK</a:t>
            </a:r>
            <a:r>
              <a:rPr lang="en-GB" sz="5400" spc="-80" dirty="0">
                <a:solidFill>
                  <a:schemeClr val="accent6">
                    <a:lumMod val="50000"/>
                  </a:schemeClr>
                </a:solidFill>
                <a:latin typeface="Book Antiqua" panose="02040602050305030304" pitchFamily="18" charset="0"/>
              </a:rPr>
              <a:t> </a:t>
            </a:r>
            <a:r>
              <a:rPr lang="en-GB" sz="5400" spc="15" dirty="0">
                <a:solidFill>
                  <a:schemeClr val="accent6">
                    <a:lumMod val="50000"/>
                  </a:schemeClr>
                </a:solidFill>
                <a:latin typeface="Book Antiqua" panose="02040602050305030304" pitchFamily="18" charset="0"/>
              </a:rPr>
              <a:t>YOU</a:t>
            </a:r>
          </a:p>
        </p:txBody>
      </p:sp>
      <p:grpSp>
        <p:nvGrpSpPr>
          <p:cNvPr id="5" name="object 8">
            <a:extLst>
              <a:ext uri="{FF2B5EF4-FFF2-40B4-BE49-F238E27FC236}">
                <a16:creationId xmlns:a16="http://schemas.microsoft.com/office/drawing/2014/main" id="{534FBD06-9F80-5B35-3CB9-F4924FD8AB54}"/>
              </a:ext>
            </a:extLst>
          </p:cNvPr>
          <p:cNvGrpSpPr/>
          <p:nvPr/>
        </p:nvGrpSpPr>
        <p:grpSpPr>
          <a:xfrm>
            <a:off x="4312945" y="4728133"/>
            <a:ext cx="1812289" cy="993140"/>
            <a:chOff x="4312945" y="4728133"/>
            <a:chExt cx="1812289" cy="993140"/>
          </a:xfrm>
        </p:grpSpPr>
        <p:sp>
          <p:nvSpPr>
            <p:cNvPr id="6" name="object 9">
              <a:extLst>
                <a:ext uri="{FF2B5EF4-FFF2-40B4-BE49-F238E27FC236}">
                  <a16:creationId xmlns:a16="http://schemas.microsoft.com/office/drawing/2014/main" id="{6CDE1207-AE14-4FCA-5180-9359325D7ECE}"/>
                </a:ext>
              </a:extLst>
            </p:cNvPr>
            <p:cNvSpPr/>
            <p:nvPr/>
          </p:nvSpPr>
          <p:spPr>
            <a:xfrm>
              <a:off x="4755159" y="4728133"/>
              <a:ext cx="926871" cy="747610"/>
            </a:xfrm>
            <a:prstGeom prst="rect">
              <a:avLst/>
            </a:prstGeom>
            <a:blipFill>
              <a:blip r:embed="rId2" cstate="print"/>
              <a:stretch>
                <a:fillRect/>
              </a:stretch>
            </a:blipFill>
          </p:spPr>
          <p:txBody>
            <a:bodyPr wrap="square" lIns="0" tIns="0" rIns="0" bIns="0" rtlCol="0"/>
            <a:lstStyle/>
            <a:p>
              <a:endParaRPr/>
            </a:p>
          </p:txBody>
        </p:sp>
        <p:sp>
          <p:nvSpPr>
            <p:cNvPr id="7" name="object 10">
              <a:extLst>
                <a:ext uri="{FF2B5EF4-FFF2-40B4-BE49-F238E27FC236}">
                  <a16:creationId xmlns:a16="http://schemas.microsoft.com/office/drawing/2014/main" id="{771B4542-C5F6-B9FD-7EED-6E24598D624D}"/>
                </a:ext>
              </a:extLst>
            </p:cNvPr>
            <p:cNvSpPr/>
            <p:nvPr/>
          </p:nvSpPr>
          <p:spPr>
            <a:xfrm>
              <a:off x="5598349" y="5412143"/>
              <a:ext cx="526402" cy="207086"/>
            </a:xfrm>
            <a:prstGeom prst="rect">
              <a:avLst/>
            </a:prstGeom>
            <a:blipFill>
              <a:blip r:embed="rId3" cstate="print"/>
              <a:stretch>
                <a:fillRect/>
              </a:stretch>
            </a:blipFill>
          </p:spPr>
          <p:txBody>
            <a:bodyPr wrap="square" lIns="0" tIns="0" rIns="0" bIns="0" rtlCol="0"/>
            <a:lstStyle/>
            <a:p>
              <a:endParaRPr/>
            </a:p>
          </p:txBody>
        </p:sp>
        <p:sp>
          <p:nvSpPr>
            <p:cNvPr id="8" name="object 11">
              <a:extLst>
                <a:ext uri="{FF2B5EF4-FFF2-40B4-BE49-F238E27FC236}">
                  <a16:creationId xmlns:a16="http://schemas.microsoft.com/office/drawing/2014/main" id="{BE39EE5F-51D3-9410-C9A7-6F3662061DAA}"/>
                </a:ext>
              </a:extLst>
            </p:cNvPr>
            <p:cNvSpPr/>
            <p:nvPr/>
          </p:nvSpPr>
          <p:spPr>
            <a:xfrm>
              <a:off x="4312945" y="5412143"/>
              <a:ext cx="1597570" cy="309105"/>
            </a:xfrm>
            <a:prstGeom prst="rect">
              <a:avLst/>
            </a:prstGeom>
            <a:blipFill>
              <a:blip r:embed="rId4" cstate="print"/>
              <a:stretch>
                <a:fillRect/>
              </a:stretch>
            </a:blipFill>
          </p:spPr>
          <p:txBody>
            <a:bodyPr wrap="square" lIns="0" tIns="0" rIns="0" bIns="0" rtlCol="0"/>
            <a:lstStyle/>
            <a:p>
              <a:endParaRPr/>
            </a:p>
          </p:txBody>
        </p:sp>
      </p:grpSp>
      <p:sp>
        <p:nvSpPr>
          <p:cNvPr id="9" name="object 32">
            <a:extLst>
              <a:ext uri="{FF2B5EF4-FFF2-40B4-BE49-F238E27FC236}">
                <a16:creationId xmlns:a16="http://schemas.microsoft.com/office/drawing/2014/main" id="{69F30216-2259-3625-0243-0978299FFD3D}"/>
              </a:ext>
            </a:extLst>
          </p:cNvPr>
          <p:cNvSpPr txBox="1"/>
          <p:nvPr/>
        </p:nvSpPr>
        <p:spPr>
          <a:xfrm>
            <a:off x="3476853" y="5952902"/>
            <a:ext cx="3485515" cy="708025"/>
          </a:xfrm>
          <a:prstGeom prst="rect">
            <a:avLst/>
          </a:prstGeom>
        </p:spPr>
        <p:txBody>
          <a:bodyPr vert="horz" wrap="square" lIns="0" tIns="11430" rIns="0" bIns="0" rtlCol="0">
            <a:spAutoFit/>
          </a:bodyPr>
          <a:lstStyle/>
          <a:p>
            <a:pPr marL="841375" marR="5080" indent="-829310">
              <a:lnSpc>
                <a:spcPct val="101800"/>
              </a:lnSpc>
              <a:spcBef>
                <a:spcPts val="90"/>
              </a:spcBef>
            </a:pPr>
            <a:r>
              <a:rPr sz="2200" b="1" spc="20" dirty="0">
                <a:solidFill>
                  <a:srgbClr val="146404"/>
                </a:solidFill>
                <a:latin typeface="Book Antiqua" panose="02040602050305030304" pitchFamily="18" charset="0"/>
                <a:cs typeface="Palladio Uralic"/>
              </a:rPr>
              <a:t>Dedan Kimathi</a:t>
            </a:r>
            <a:r>
              <a:rPr sz="2200" b="1" spc="-50"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University  of</a:t>
            </a:r>
            <a:r>
              <a:rPr lang="en-US" sz="2200" b="1" spc="15"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Technology</a:t>
            </a:r>
            <a:endParaRPr sz="2200" dirty="0">
              <a:latin typeface="Book Antiqua" panose="02040602050305030304" pitchFamily="18" charset="0"/>
              <a:cs typeface="Palladio Uralic"/>
            </a:endParaRPr>
          </a:p>
        </p:txBody>
      </p:sp>
      <p:sp>
        <p:nvSpPr>
          <p:cNvPr id="10" name="object 33">
            <a:extLst>
              <a:ext uri="{FF2B5EF4-FFF2-40B4-BE49-F238E27FC236}">
                <a16:creationId xmlns:a16="http://schemas.microsoft.com/office/drawing/2014/main" id="{EED50E09-8D13-20EC-415C-8FCB5B52387B}"/>
              </a:ext>
            </a:extLst>
          </p:cNvPr>
          <p:cNvSpPr/>
          <p:nvPr/>
        </p:nvSpPr>
        <p:spPr>
          <a:xfrm>
            <a:off x="7276553" y="4826101"/>
            <a:ext cx="33655" cy="1762760"/>
          </a:xfrm>
          <a:custGeom>
            <a:avLst/>
            <a:gdLst/>
            <a:ahLst/>
            <a:cxnLst/>
            <a:rect l="l" t="t" r="r" b="b"/>
            <a:pathLst>
              <a:path w="33654" h="1762759">
                <a:moveTo>
                  <a:pt x="33578" y="0"/>
                </a:moveTo>
                <a:lnTo>
                  <a:pt x="0" y="0"/>
                </a:lnTo>
                <a:lnTo>
                  <a:pt x="0" y="1762709"/>
                </a:lnTo>
                <a:lnTo>
                  <a:pt x="33578" y="1762709"/>
                </a:lnTo>
                <a:lnTo>
                  <a:pt x="33578" y="0"/>
                </a:lnTo>
                <a:close/>
              </a:path>
            </a:pathLst>
          </a:custGeom>
          <a:solidFill>
            <a:srgbClr val="D6BB48"/>
          </a:solidFill>
        </p:spPr>
        <p:txBody>
          <a:bodyPr wrap="square" lIns="0" tIns="0" rIns="0" bIns="0" rtlCol="0"/>
          <a:lstStyle/>
          <a:p>
            <a:endParaRPr/>
          </a:p>
        </p:txBody>
      </p:sp>
      <p:sp>
        <p:nvSpPr>
          <p:cNvPr id="11" name="object 34">
            <a:extLst>
              <a:ext uri="{FF2B5EF4-FFF2-40B4-BE49-F238E27FC236}">
                <a16:creationId xmlns:a16="http://schemas.microsoft.com/office/drawing/2014/main" id="{68305853-34E8-C0C5-7193-94E538260869}"/>
              </a:ext>
            </a:extLst>
          </p:cNvPr>
          <p:cNvSpPr txBox="1"/>
          <p:nvPr/>
        </p:nvSpPr>
        <p:spPr>
          <a:xfrm>
            <a:off x="7655776" y="4718875"/>
            <a:ext cx="5958624" cy="2403158"/>
          </a:xfrm>
          <a:prstGeom prst="rect">
            <a:avLst/>
          </a:prstGeom>
        </p:spPr>
        <p:txBody>
          <a:bodyPr vert="horz" wrap="square" lIns="0" tIns="12700" rIns="0" bIns="0" rtlCol="0">
            <a:spAutoFit/>
          </a:bodyPr>
          <a:lstStyle/>
          <a:p>
            <a:pPr marL="12700">
              <a:lnSpc>
                <a:spcPct val="150000"/>
              </a:lnSpc>
              <a:spcBef>
                <a:spcPts val="100"/>
              </a:spcBef>
            </a:pPr>
            <a:r>
              <a:rPr lang="en-US" sz="2100" i="1" dirty="0">
                <a:solidFill>
                  <a:srgbClr val="757575"/>
                </a:solidFill>
                <a:latin typeface="Book Antiqua" panose="02040602050305030304" pitchFamily="18" charset="0"/>
                <a:cs typeface="Palladio Uralic"/>
              </a:rPr>
              <a:t>Dr Jane Kuria </a:t>
            </a:r>
          </a:p>
          <a:p>
            <a:pPr marL="12700">
              <a:lnSpc>
                <a:spcPct val="150000"/>
              </a:lnSpc>
              <a:spcBef>
                <a:spcPts val="100"/>
              </a:spcBef>
            </a:pPr>
            <a:r>
              <a:rPr sz="2100" i="1" dirty="0">
                <a:solidFill>
                  <a:srgbClr val="757575"/>
                </a:solidFill>
                <a:latin typeface="Book Antiqua" panose="02040602050305030304" pitchFamily="18" charset="0"/>
                <a:cs typeface="Palladio Uralic"/>
              </a:rPr>
              <a:t>Private </a:t>
            </a:r>
            <a:r>
              <a:rPr sz="2100" i="1" spc="-5" dirty="0">
                <a:solidFill>
                  <a:srgbClr val="757575"/>
                </a:solidFill>
                <a:latin typeface="Book Antiqua" panose="02040602050305030304" pitchFamily="18" charset="0"/>
                <a:cs typeface="Palladio Uralic"/>
              </a:rPr>
              <a:t>Bag- </a:t>
            </a:r>
            <a:r>
              <a:rPr sz="2100" i="1" dirty="0">
                <a:solidFill>
                  <a:srgbClr val="757575"/>
                </a:solidFill>
                <a:latin typeface="Book Antiqua" panose="02040602050305030304" pitchFamily="18" charset="0"/>
                <a:cs typeface="Palladio Uralic"/>
              </a:rPr>
              <a:t>Dedan </a:t>
            </a:r>
            <a:r>
              <a:rPr sz="2100" i="1" spc="-5" dirty="0">
                <a:solidFill>
                  <a:srgbClr val="757575"/>
                </a:solidFill>
                <a:latin typeface="Book Antiqua" panose="02040602050305030304" pitchFamily="18" charset="0"/>
                <a:cs typeface="Palladio Uralic"/>
              </a:rPr>
              <a:t>kimathi, </a:t>
            </a:r>
            <a:r>
              <a:rPr sz="2100" i="1" dirty="0">
                <a:solidFill>
                  <a:srgbClr val="757575"/>
                </a:solidFill>
                <a:latin typeface="Book Antiqua" panose="02040602050305030304" pitchFamily="18" charset="0"/>
                <a:cs typeface="Palladio Uralic"/>
              </a:rPr>
              <a:t>Nyeri-Mweiga</a:t>
            </a:r>
            <a:r>
              <a:rPr sz="2100" i="1" spc="-60" dirty="0">
                <a:solidFill>
                  <a:srgbClr val="757575"/>
                </a:solidFill>
                <a:latin typeface="Book Antiqua" panose="02040602050305030304" pitchFamily="18" charset="0"/>
                <a:cs typeface="Palladio Uralic"/>
              </a:rPr>
              <a:t> </a:t>
            </a:r>
            <a:r>
              <a:rPr sz="2100" i="1" spc="-5" dirty="0">
                <a:solidFill>
                  <a:srgbClr val="757575"/>
                </a:solidFill>
                <a:latin typeface="Book Antiqua" panose="02040602050305030304" pitchFamily="18" charset="0"/>
                <a:cs typeface="Palladio Uralic"/>
              </a:rPr>
              <a:t>road</a:t>
            </a:r>
            <a:endParaRPr sz="2100" dirty="0">
              <a:latin typeface="Book Antiqua" panose="02040602050305030304" pitchFamily="18" charset="0"/>
              <a:cs typeface="Palladio Uralic"/>
            </a:endParaRPr>
          </a:p>
          <a:p>
            <a:pPr marL="12700" marR="1999614">
              <a:lnSpc>
                <a:spcPct val="150000"/>
              </a:lnSpc>
            </a:pPr>
            <a:r>
              <a:rPr sz="2100" i="1" dirty="0">
                <a:solidFill>
                  <a:srgbClr val="757575"/>
                </a:solidFill>
                <a:latin typeface="Book Antiqua" panose="02040602050305030304" pitchFamily="18" charset="0"/>
                <a:cs typeface="Palladio Uralic"/>
              </a:rPr>
              <a:t>Telephone: </a:t>
            </a:r>
            <a:r>
              <a:rPr sz="2100" b="1" i="1" dirty="0">
                <a:solidFill>
                  <a:srgbClr val="757575"/>
                </a:solidFill>
                <a:latin typeface="Book Antiqua" panose="02040602050305030304" pitchFamily="18" charset="0"/>
                <a:cs typeface="Poppins" panose="00000500000000000000" pitchFamily="2" charset="0"/>
              </a:rPr>
              <a:t>+254-</a:t>
            </a:r>
            <a:r>
              <a:rPr lang="en-US" sz="2100" b="1" i="1" dirty="0">
                <a:solidFill>
                  <a:srgbClr val="757575"/>
                </a:solidFill>
                <a:latin typeface="Book Antiqua" panose="02040602050305030304" pitchFamily="18" charset="0"/>
                <a:cs typeface="Poppins" panose="00000500000000000000" pitchFamily="2" charset="0"/>
              </a:rPr>
              <a:t>721709511</a:t>
            </a:r>
          </a:p>
          <a:p>
            <a:pPr marL="12700" marR="1999614">
              <a:lnSpc>
                <a:spcPct val="150000"/>
              </a:lnSpc>
            </a:pPr>
            <a:r>
              <a:rPr sz="2100" b="1" i="1" dirty="0">
                <a:solidFill>
                  <a:srgbClr val="757575"/>
                </a:solidFill>
                <a:latin typeface="Book Antiqua" panose="02040602050305030304" pitchFamily="18" charset="0"/>
                <a:cs typeface="Poppins" panose="00000500000000000000" pitchFamily="2" charset="0"/>
              </a:rPr>
              <a:t> </a:t>
            </a:r>
            <a:r>
              <a:rPr sz="2100" i="1" spc="-5" dirty="0">
                <a:solidFill>
                  <a:srgbClr val="757575"/>
                </a:solidFill>
                <a:latin typeface="Book Antiqua" panose="02040602050305030304" pitchFamily="18" charset="0"/>
                <a:cs typeface="Palladio Uralic"/>
              </a:rPr>
              <a:t>Email: </a:t>
            </a:r>
            <a:r>
              <a:rPr lang="en-US" sz="2100" b="1" i="1" spc="-5" dirty="0">
                <a:solidFill>
                  <a:srgbClr val="757575"/>
                </a:solidFill>
                <a:latin typeface="Book Antiqua" panose="02040602050305030304" pitchFamily="18" charset="0"/>
                <a:cs typeface="Palladio Uralic"/>
              </a:rPr>
              <a:t>jane.kuria</a:t>
            </a:r>
            <a:r>
              <a:rPr sz="2100" b="1" i="1" spc="-5" dirty="0">
                <a:solidFill>
                  <a:srgbClr val="757575"/>
                </a:solidFill>
                <a:latin typeface="Book Antiqua" panose="02040602050305030304" pitchFamily="18" charset="0"/>
                <a:cs typeface="TeXGyrePagella"/>
                <a:hlinkClick r:id="rId5"/>
              </a:rPr>
              <a:t>@dkut.ac.ke </a:t>
            </a:r>
            <a:r>
              <a:rPr sz="2100" b="1" i="1" spc="-5" dirty="0">
                <a:solidFill>
                  <a:srgbClr val="757575"/>
                </a:solidFill>
                <a:latin typeface="Book Antiqua" panose="02040602050305030304" pitchFamily="18" charset="0"/>
                <a:cs typeface="TeXGyrePagella"/>
              </a:rPr>
              <a:t> </a:t>
            </a:r>
            <a:r>
              <a:rPr sz="2100" i="1" dirty="0">
                <a:solidFill>
                  <a:srgbClr val="757575"/>
                </a:solidFill>
                <a:latin typeface="Book Antiqua" panose="02040602050305030304" pitchFamily="18" charset="0"/>
                <a:cs typeface="Palladio Uralic"/>
              </a:rPr>
              <a:t>Website:</a:t>
            </a:r>
            <a:r>
              <a:rPr sz="2100" i="1" spc="-25" dirty="0">
                <a:solidFill>
                  <a:srgbClr val="757575"/>
                </a:solidFill>
                <a:latin typeface="Book Antiqua" panose="02040602050305030304" pitchFamily="18" charset="0"/>
                <a:cs typeface="Palladio Uralic"/>
              </a:rPr>
              <a:t> </a:t>
            </a:r>
            <a:r>
              <a:rPr sz="2100" b="1" i="1" dirty="0">
                <a:solidFill>
                  <a:srgbClr val="757575"/>
                </a:solidFill>
                <a:latin typeface="Book Antiqua" panose="02040602050305030304" pitchFamily="18" charset="0"/>
                <a:cs typeface="TeXGyrePagella"/>
                <a:hlinkClick r:id="rId6"/>
              </a:rPr>
              <a:t>www.dkut.ac.ke</a:t>
            </a:r>
            <a:endParaRPr sz="2100" dirty="0">
              <a:latin typeface="Book Antiqua" panose="02040602050305030304" pitchFamily="18" charset="0"/>
              <a:cs typeface="TeXGyrePagella"/>
            </a:endParaRPr>
          </a:p>
        </p:txBody>
      </p:sp>
      <p:sp>
        <p:nvSpPr>
          <p:cNvPr id="12" name="object 35">
            <a:extLst>
              <a:ext uri="{FF2B5EF4-FFF2-40B4-BE49-F238E27FC236}">
                <a16:creationId xmlns:a16="http://schemas.microsoft.com/office/drawing/2014/main" id="{4B3AD7EF-0A27-492E-688E-07C2D49A35F0}"/>
              </a:ext>
            </a:extLst>
          </p:cNvPr>
          <p:cNvSpPr/>
          <p:nvPr/>
        </p:nvSpPr>
        <p:spPr>
          <a:xfrm>
            <a:off x="3478504" y="3969372"/>
            <a:ext cx="9578975" cy="0"/>
          </a:xfrm>
          <a:custGeom>
            <a:avLst/>
            <a:gdLst/>
            <a:ahLst/>
            <a:cxnLst/>
            <a:rect l="l" t="t" r="r" b="b"/>
            <a:pathLst>
              <a:path w="9578975">
                <a:moveTo>
                  <a:pt x="0" y="0"/>
                </a:moveTo>
                <a:lnTo>
                  <a:pt x="9578390" y="0"/>
                </a:lnTo>
              </a:path>
            </a:pathLst>
          </a:custGeom>
          <a:ln w="38100">
            <a:solidFill>
              <a:srgbClr val="D6BB48"/>
            </a:solidFill>
          </a:ln>
        </p:spPr>
        <p:txBody>
          <a:bodyPr wrap="square" lIns="0" tIns="0" rIns="0" bIns="0" rtlCol="0"/>
          <a:lstStyle/>
          <a:p>
            <a:endParaRPr/>
          </a:p>
        </p:txBody>
      </p:sp>
      <p:sp>
        <p:nvSpPr>
          <p:cNvPr id="15" name="Slide Number Placeholder 14">
            <a:extLst>
              <a:ext uri="{FF2B5EF4-FFF2-40B4-BE49-F238E27FC236}">
                <a16:creationId xmlns:a16="http://schemas.microsoft.com/office/drawing/2014/main" id="{D586EE41-2249-F8A2-565A-D57162CDD07C}"/>
              </a:ext>
            </a:extLst>
          </p:cNvPr>
          <p:cNvSpPr>
            <a:spLocks noGrp="1"/>
          </p:cNvSpPr>
          <p:nvPr>
            <p:ph type="sldNum" sz="quarter" idx="7"/>
          </p:nvPr>
        </p:nvSpPr>
        <p:spPr/>
        <p:txBody>
          <a:bodyPr/>
          <a:lstStyle/>
          <a:p>
            <a:fld id="{B6F15528-21DE-4FAA-801E-634DDDAF4B2B}" type="slidenum">
              <a:rPr lang="en-KE" smtClean="0"/>
              <a:t>37</a:t>
            </a:fld>
            <a:endParaRPr lang="en-KE" dirty="0"/>
          </a:p>
        </p:txBody>
      </p:sp>
      <p:sp>
        <p:nvSpPr>
          <p:cNvPr id="3" name="Date Placeholder 2">
            <a:extLst>
              <a:ext uri="{FF2B5EF4-FFF2-40B4-BE49-F238E27FC236}">
                <a16:creationId xmlns:a16="http://schemas.microsoft.com/office/drawing/2014/main" id="{D63097A1-7896-F91F-CC7C-ED1632A2E518}"/>
              </a:ext>
            </a:extLst>
          </p:cNvPr>
          <p:cNvSpPr>
            <a:spLocks noGrp="1"/>
          </p:cNvSpPr>
          <p:nvPr>
            <p:ph type="dt" sz="half" idx="6"/>
          </p:nvPr>
        </p:nvSpPr>
        <p:spPr/>
        <p:txBody>
          <a:bodyPr/>
          <a:lstStyle/>
          <a:p>
            <a:fld id="{59F29B7C-23EF-2A47-9DEC-B5B35C59EE8D}" type="datetime1">
              <a:rPr lang="en-US" smtClean="0"/>
              <a:t>10/1/24</a:t>
            </a:fld>
            <a:endParaRPr lang="en-US" dirty="0"/>
          </a:p>
        </p:txBody>
      </p:sp>
    </p:spTree>
    <p:extLst>
      <p:ext uri="{BB962C8B-B14F-4D97-AF65-F5344CB8AC3E}">
        <p14:creationId xmlns:p14="http://schemas.microsoft.com/office/powerpoint/2010/main" val="181792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1"/>
          <p:cNvSpPr/>
          <p:nvPr/>
        </p:nvSpPr>
        <p:spPr>
          <a:xfrm>
            <a:off x="2024764" y="641285"/>
            <a:ext cx="6332458"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Overflow and Underflow</a:t>
            </a:r>
            <a:endParaRPr lang="en-US" sz="4374" dirty="0">
              <a:solidFill>
                <a:schemeClr val="accent6">
                  <a:lumMod val="75000"/>
                </a:schemeClr>
              </a:solidFill>
            </a:endParaRPr>
          </a:p>
        </p:txBody>
      </p:sp>
      <p:sp>
        <p:nvSpPr>
          <p:cNvPr id="5" name="Text 2"/>
          <p:cNvSpPr/>
          <p:nvPr/>
        </p:nvSpPr>
        <p:spPr>
          <a:xfrm>
            <a:off x="2024764" y="2569671"/>
            <a:ext cx="2777490"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Overflow</a:t>
            </a:r>
            <a:endParaRPr lang="en-US" sz="2187" dirty="0">
              <a:solidFill>
                <a:schemeClr val="accent6">
                  <a:lumMod val="75000"/>
                </a:schemeClr>
              </a:solidFill>
            </a:endParaRPr>
          </a:p>
        </p:txBody>
      </p:sp>
      <p:sp>
        <p:nvSpPr>
          <p:cNvPr id="6" name="Text 3"/>
          <p:cNvSpPr/>
          <p:nvPr/>
        </p:nvSpPr>
        <p:spPr>
          <a:xfrm>
            <a:off x="2024764" y="3139028"/>
            <a:ext cx="5006221" cy="2666048"/>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Sometimes new data are to be inserted into a data structure but there is no available space, i.e., the free-storage list is empty. This situation is usually called overflow. The programmer may handle overflow by printing the message OVERFLOW. Observe that overflow will occur with our linked lists when AVAIL = NULL and there is an insertion.</a:t>
            </a:r>
            <a:endParaRPr lang="en-US" sz="1750" dirty="0"/>
          </a:p>
        </p:txBody>
      </p:sp>
      <p:sp>
        <p:nvSpPr>
          <p:cNvPr id="7" name="Text 4"/>
          <p:cNvSpPr/>
          <p:nvPr/>
        </p:nvSpPr>
        <p:spPr>
          <a:xfrm>
            <a:off x="7580577" y="2569671"/>
            <a:ext cx="2777490"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Underflow</a:t>
            </a:r>
            <a:endParaRPr lang="en-US" sz="2187" dirty="0">
              <a:solidFill>
                <a:schemeClr val="accent6">
                  <a:lumMod val="75000"/>
                </a:schemeClr>
              </a:solidFill>
            </a:endParaRPr>
          </a:p>
        </p:txBody>
      </p:sp>
      <p:sp>
        <p:nvSpPr>
          <p:cNvPr id="8" name="Text 5"/>
          <p:cNvSpPr/>
          <p:nvPr/>
        </p:nvSpPr>
        <p:spPr>
          <a:xfrm>
            <a:off x="7580577" y="3139028"/>
            <a:ext cx="5006221" cy="233279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Analogously, the term underflow refers to the situation where one wants to delete data from a data structure that is empty. The programmer may handle underflow by printing the message UNDERFLOW. Observe that underflow will occur with our linked lists when START = NULL and there is a deletion.</a:t>
            </a:r>
            <a:endParaRPr lang="en-US" sz="1750" dirty="0"/>
          </a:p>
        </p:txBody>
      </p:sp>
      <p:sp>
        <p:nvSpPr>
          <p:cNvPr id="9" name="object 7">
            <a:extLst>
              <a:ext uri="{FF2B5EF4-FFF2-40B4-BE49-F238E27FC236}">
                <a16:creationId xmlns:a16="http://schemas.microsoft.com/office/drawing/2014/main" id="{A9085D44-947A-9B1E-155D-DDFD366B14B2}"/>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0" name="object 4">
            <a:extLst>
              <a:ext uri="{FF2B5EF4-FFF2-40B4-BE49-F238E27FC236}">
                <a16:creationId xmlns:a16="http://schemas.microsoft.com/office/drawing/2014/main" id="{87F089E9-6334-B747-F77E-74718CBF7648}"/>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1" name="object 12">
            <a:extLst>
              <a:ext uri="{FF2B5EF4-FFF2-40B4-BE49-F238E27FC236}">
                <a16:creationId xmlns:a16="http://schemas.microsoft.com/office/drawing/2014/main" id="{22A8D6D3-C9D7-9F44-5A35-6F1DD967090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926783" y="781508"/>
            <a:ext cx="6332458"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Creating a linked list</a:t>
            </a:r>
            <a:endParaRPr lang="en-US" sz="4374" dirty="0">
              <a:solidFill>
                <a:schemeClr val="accent6">
                  <a:lumMod val="75000"/>
                </a:schemeClr>
              </a:solidFill>
            </a:endParaRPr>
          </a:p>
        </p:txBody>
      </p:sp>
      <p:sp>
        <p:nvSpPr>
          <p:cNvPr id="5" name="Text 2"/>
          <p:cNvSpPr/>
          <p:nvPr/>
        </p:nvSpPr>
        <p:spPr>
          <a:xfrm>
            <a:off x="2032396" y="2564844"/>
            <a:ext cx="2777490"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rPr>
              <a:t>Node Class</a:t>
            </a:r>
            <a:endParaRPr lang="en-US" sz="2187" dirty="0">
              <a:solidFill>
                <a:schemeClr val="accent6">
                  <a:lumMod val="75000"/>
                </a:schemeClr>
              </a:solidFill>
            </a:endParaRPr>
          </a:p>
        </p:txBody>
      </p:sp>
      <p:sp>
        <p:nvSpPr>
          <p:cNvPr id="6" name="Text 3"/>
          <p:cNvSpPr/>
          <p:nvPr/>
        </p:nvSpPr>
        <p:spPr>
          <a:xfrm>
            <a:off x="2037993" y="3591401"/>
            <a:ext cx="5006221" cy="2666048"/>
          </a:xfrm>
          <a:prstGeom prst="rect">
            <a:avLst/>
          </a:prstGeom>
          <a:noFill/>
          <a:ln/>
        </p:spPr>
        <p:txBody>
          <a:bodyPr wrap="square" rtlCol="0" anchor="t"/>
          <a:lstStyle/>
          <a:p>
            <a:pPr marL="0" indent="0">
              <a:lnSpc>
                <a:spcPts val="2624"/>
              </a:lnSpc>
              <a:buNone/>
            </a:pPr>
            <a:endParaRPr lang="en-US" sz="1750" dirty="0"/>
          </a:p>
        </p:txBody>
      </p:sp>
      <p:sp>
        <p:nvSpPr>
          <p:cNvPr id="7" name="Text 4"/>
          <p:cNvSpPr/>
          <p:nvPr/>
        </p:nvSpPr>
        <p:spPr>
          <a:xfrm>
            <a:off x="7044214" y="2564844"/>
            <a:ext cx="3321485"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LinkedList class</a:t>
            </a:r>
            <a:endParaRPr lang="en-US" sz="2187" dirty="0">
              <a:solidFill>
                <a:schemeClr val="accent6">
                  <a:lumMod val="75000"/>
                </a:schemeClr>
              </a:solidFill>
            </a:endParaRPr>
          </a:p>
        </p:txBody>
      </p:sp>
      <p:sp>
        <p:nvSpPr>
          <p:cNvPr id="3" name="TextBox 2">
            <a:extLst>
              <a:ext uri="{FF2B5EF4-FFF2-40B4-BE49-F238E27FC236}">
                <a16:creationId xmlns:a16="http://schemas.microsoft.com/office/drawing/2014/main" id="{3E13FCC5-A240-17B9-86A2-844CE6BABAC4}"/>
              </a:ext>
            </a:extLst>
          </p:cNvPr>
          <p:cNvSpPr txBox="1"/>
          <p:nvPr/>
        </p:nvSpPr>
        <p:spPr>
          <a:xfrm>
            <a:off x="2024776" y="3144290"/>
            <a:ext cx="4487235" cy="4524315"/>
          </a:xfrm>
          <a:prstGeom prst="rect">
            <a:avLst/>
          </a:prstGeom>
          <a:noFill/>
        </p:spPr>
        <p:txBody>
          <a:bodyPr wrap="square">
            <a:spAutoFit/>
          </a:bodyPr>
          <a:lstStyle/>
          <a:p>
            <a:r>
              <a:rPr lang="en-GB" dirty="0">
                <a:solidFill>
                  <a:schemeClr val="tx1">
                    <a:lumMod val="65000"/>
                    <a:lumOff val="35000"/>
                  </a:schemeClr>
                </a:solidFill>
              </a:rPr>
              <a:t>#include &lt;iostream&gt;</a:t>
            </a:r>
          </a:p>
          <a:p>
            <a:r>
              <a:rPr lang="en-GB" dirty="0">
                <a:solidFill>
                  <a:schemeClr val="tx1">
                    <a:lumMod val="65000"/>
                    <a:lumOff val="35000"/>
                  </a:schemeClr>
                </a:solidFill>
              </a:rPr>
              <a:t>using namespace std;</a:t>
            </a:r>
          </a:p>
          <a:p>
            <a:endParaRPr lang="en-GB" dirty="0">
              <a:solidFill>
                <a:schemeClr val="tx1">
                  <a:lumMod val="65000"/>
                  <a:lumOff val="35000"/>
                </a:schemeClr>
              </a:solidFill>
            </a:endParaRPr>
          </a:p>
          <a:p>
            <a:r>
              <a:rPr lang="en-GB" dirty="0">
                <a:solidFill>
                  <a:schemeClr val="tx1">
                    <a:lumMod val="65000"/>
                    <a:lumOff val="35000"/>
                  </a:schemeClr>
                </a:solidFill>
              </a:rPr>
              <a:t>// Definition of the node structure</a:t>
            </a:r>
          </a:p>
          <a:p>
            <a:r>
              <a:rPr lang="en-GB" dirty="0">
                <a:solidFill>
                  <a:schemeClr val="tx1">
                    <a:lumMod val="65000"/>
                    <a:lumOff val="35000"/>
                  </a:schemeClr>
                </a:solidFill>
              </a:rPr>
              <a:t>class Node {</a:t>
            </a:r>
          </a:p>
          <a:p>
            <a:r>
              <a:rPr lang="en-GB" dirty="0">
                <a:solidFill>
                  <a:schemeClr val="tx1">
                    <a:lumMod val="65000"/>
                    <a:lumOff val="35000"/>
                  </a:schemeClr>
                </a:solidFill>
              </a:rPr>
              <a:t>public:</a:t>
            </a:r>
          </a:p>
          <a:p>
            <a:r>
              <a:rPr lang="en-GB" dirty="0">
                <a:solidFill>
                  <a:schemeClr val="tx1">
                    <a:lumMod val="65000"/>
                    <a:lumOff val="35000"/>
                  </a:schemeClr>
                </a:solidFill>
              </a:rPr>
              <a:t>    int data;      // The data the node will store</a:t>
            </a:r>
          </a:p>
          <a:p>
            <a:r>
              <a:rPr lang="en-GB" dirty="0">
                <a:solidFill>
                  <a:schemeClr val="tx1">
                    <a:lumMod val="65000"/>
                    <a:lumOff val="35000"/>
                  </a:schemeClr>
                </a:solidFill>
              </a:rPr>
              <a:t>    Node* next;    // Pointer to the next node</a:t>
            </a:r>
          </a:p>
          <a:p>
            <a:endParaRPr lang="en-GB" dirty="0">
              <a:solidFill>
                <a:schemeClr val="tx1">
                  <a:lumMod val="65000"/>
                  <a:lumOff val="35000"/>
                </a:schemeClr>
              </a:solidFill>
            </a:endParaRPr>
          </a:p>
          <a:p>
            <a:r>
              <a:rPr lang="en-GB" dirty="0">
                <a:solidFill>
                  <a:schemeClr val="tx1">
                    <a:lumMod val="65000"/>
                    <a:lumOff val="35000"/>
                  </a:schemeClr>
                </a:solidFill>
              </a:rPr>
              <a:t>    Node(int value) {  // Constructor to initialize the node</a:t>
            </a:r>
          </a:p>
          <a:p>
            <a:r>
              <a:rPr lang="en-GB" dirty="0">
                <a:solidFill>
                  <a:schemeClr val="tx1">
                    <a:lumMod val="65000"/>
                    <a:lumOff val="35000"/>
                  </a:schemeClr>
                </a:solidFill>
              </a:rPr>
              <a:t>        data = value;</a:t>
            </a:r>
          </a:p>
          <a:p>
            <a:r>
              <a:rPr lang="en-GB" dirty="0">
                <a:solidFill>
                  <a:schemeClr val="tx1">
                    <a:lumMod val="65000"/>
                    <a:lumOff val="35000"/>
                  </a:schemeClr>
                </a:solidFill>
              </a:rPr>
              <a:t>        next = </a:t>
            </a:r>
            <a:r>
              <a:rPr lang="en-GB" dirty="0" err="1">
                <a:solidFill>
                  <a:schemeClr val="tx1">
                    <a:lumMod val="65000"/>
                    <a:lumOff val="35000"/>
                  </a:schemeClr>
                </a:solidFill>
              </a:rPr>
              <a:t>nullptr</a:t>
            </a:r>
            <a:r>
              <a:rPr lang="en-GB" dirty="0">
                <a:solidFill>
                  <a:schemeClr val="tx1">
                    <a:lumMod val="65000"/>
                    <a:lumOff val="35000"/>
                  </a:schemeClr>
                </a:solidFill>
              </a:rPr>
              <a:t>;</a:t>
            </a:r>
          </a:p>
          <a:p>
            <a:r>
              <a:rPr lang="en-GB" dirty="0">
                <a:solidFill>
                  <a:schemeClr val="tx1">
                    <a:lumMod val="65000"/>
                    <a:lumOff val="35000"/>
                  </a:schemeClr>
                </a:solidFill>
              </a:rPr>
              <a:t>    }</a:t>
            </a:r>
          </a:p>
          <a:p>
            <a:r>
              <a:rPr lang="en-GB" dirty="0">
                <a:solidFill>
                  <a:schemeClr val="tx1">
                    <a:lumMod val="65000"/>
                    <a:lumOff val="35000"/>
                  </a:schemeClr>
                </a:solidFill>
              </a:rPr>
              <a:t>};</a:t>
            </a:r>
          </a:p>
          <a:p>
            <a:endParaRPr lang="en-KE" dirty="0">
              <a:solidFill>
                <a:schemeClr val="tx1">
                  <a:lumMod val="65000"/>
                  <a:lumOff val="35000"/>
                </a:schemeClr>
              </a:solidFill>
            </a:endParaRPr>
          </a:p>
        </p:txBody>
      </p:sp>
      <p:sp>
        <p:nvSpPr>
          <p:cNvPr id="9" name="object 7">
            <a:extLst>
              <a:ext uri="{FF2B5EF4-FFF2-40B4-BE49-F238E27FC236}">
                <a16:creationId xmlns:a16="http://schemas.microsoft.com/office/drawing/2014/main" id="{B92D7EDE-6F7B-D310-8308-68FA0A7180AE}"/>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0" name="object 4">
            <a:extLst>
              <a:ext uri="{FF2B5EF4-FFF2-40B4-BE49-F238E27FC236}">
                <a16:creationId xmlns:a16="http://schemas.microsoft.com/office/drawing/2014/main" id="{106C3CB2-9FEC-B147-A9E1-BCCF7682306A}"/>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1" name="object 12">
            <a:extLst>
              <a:ext uri="{FF2B5EF4-FFF2-40B4-BE49-F238E27FC236}">
                <a16:creationId xmlns:a16="http://schemas.microsoft.com/office/drawing/2014/main" id="{385ED59D-73B9-DCDB-0B3E-BB86DF4A94E0}"/>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2" name="TextBox 1">
            <a:extLst>
              <a:ext uri="{FF2B5EF4-FFF2-40B4-BE49-F238E27FC236}">
                <a16:creationId xmlns:a16="http://schemas.microsoft.com/office/drawing/2014/main" id="{0FC1D921-1645-34DA-0C3F-5A42938CBB3D}"/>
              </a:ext>
            </a:extLst>
          </p:cNvPr>
          <p:cNvSpPr txBox="1"/>
          <p:nvPr/>
        </p:nvSpPr>
        <p:spPr>
          <a:xfrm>
            <a:off x="7364628" y="3212757"/>
            <a:ext cx="5227780" cy="3416320"/>
          </a:xfrm>
          <a:prstGeom prst="rect">
            <a:avLst/>
          </a:prstGeom>
          <a:noFill/>
        </p:spPr>
        <p:txBody>
          <a:bodyPr wrap="square" rtlCol="0">
            <a:spAutoFit/>
          </a:bodyPr>
          <a:lstStyle/>
          <a:p>
            <a:endParaRPr lang="en-GB" dirty="0">
              <a:solidFill>
                <a:schemeClr val="tx1">
                  <a:lumMod val="65000"/>
                  <a:lumOff val="35000"/>
                </a:schemeClr>
              </a:solidFill>
            </a:endParaRPr>
          </a:p>
          <a:p>
            <a:r>
              <a:rPr lang="en-GB" dirty="0">
                <a:solidFill>
                  <a:schemeClr val="tx1">
                    <a:lumMod val="65000"/>
                    <a:lumOff val="35000"/>
                  </a:schemeClr>
                </a:solidFill>
              </a:rPr>
              <a:t>// Linked List class to manage the nodes</a:t>
            </a:r>
          </a:p>
          <a:p>
            <a:r>
              <a:rPr lang="en-GB" dirty="0">
                <a:solidFill>
                  <a:schemeClr val="tx1">
                    <a:lumMod val="65000"/>
                    <a:lumOff val="35000"/>
                  </a:schemeClr>
                </a:solidFill>
              </a:rPr>
              <a:t>class LinkedList {</a:t>
            </a:r>
          </a:p>
          <a:p>
            <a:r>
              <a:rPr lang="en-GB" dirty="0">
                <a:solidFill>
                  <a:schemeClr val="tx1">
                    <a:lumMod val="65000"/>
                    <a:lumOff val="35000"/>
                  </a:schemeClr>
                </a:solidFill>
              </a:rPr>
              <a:t>private:</a:t>
            </a:r>
          </a:p>
          <a:p>
            <a:r>
              <a:rPr lang="en-GB" dirty="0">
                <a:solidFill>
                  <a:schemeClr val="tx1">
                    <a:lumMod val="65000"/>
                    <a:lumOff val="35000"/>
                  </a:schemeClr>
                </a:solidFill>
              </a:rPr>
              <a:t>    Node* head;  // Pointer to the first node in the list (head of the list)</a:t>
            </a:r>
          </a:p>
          <a:p>
            <a:endParaRPr lang="en-GB" dirty="0">
              <a:solidFill>
                <a:schemeClr val="tx1">
                  <a:lumMod val="65000"/>
                  <a:lumOff val="35000"/>
                </a:schemeClr>
              </a:solidFill>
            </a:endParaRPr>
          </a:p>
          <a:p>
            <a:r>
              <a:rPr lang="en-GB" dirty="0">
                <a:solidFill>
                  <a:schemeClr val="tx1">
                    <a:lumMod val="65000"/>
                    <a:lumOff val="35000"/>
                  </a:schemeClr>
                </a:solidFill>
              </a:rPr>
              <a:t>public:</a:t>
            </a:r>
          </a:p>
          <a:p>
            <a:r>
              <a:rPr lang="en-GB" dirty="0">
                <a:solidFill>
                  <a:schemeClr val="tx1">
                    <a:lumMod val="65000"/>
                    <a:lumOff val="35000"/>
                  </a:schemeClr>
                </a:solidFill>
              </a:rPr>
              <a:t>    LinkedList() {  // Constructor to initialize the linked list</a:t>
            </a:r>
          </a:p>
          <a:p>
            <a:r>
              <a:rPr lang="en-GB" dirty="0">
                <a:solidFill>
                  <a:schemeClr val="tx1">
                    <a:lumMod val="65000"/>
                    <a:lumOff val="35000"/>
                  </a:schemeClr>
                </a:solidFill>
              </a:rPr>
              <a:t>        head = </a:t>
            </a:r>
            <a:r>
              <a:rPr lang="en-GB" dirty="0" err="1">
                <a:solidFill>
                  <a:schemeClr val="tx1">
                    <a:lumMod val="65000"/>
                    <a:lumOff val="35000"/>
                  </a:schemeClr>
                </a:solidFill>
              </a:rPr>
              <a:t>nullptr</a:t>
            </a:r>
            <a:r>
              <a:rPr lang="en-GB" dirty="0">
                <a:solidFill>
                  <a:schemeClr val="tx1">
                    <a:lumMod val="65000"/>
                    <a:lumOff val="35000"/>
                  </a:schemeClr>
                </a:solidFill>
              </a:rPr>
              <a:t>;</a:t>
            </a:r>
          </a:p>
          <a:p>
            <a:r>
              <a:rPr lang="en-GB" dirty="0">
                <a:solidFill>
                  <a:schemeClr val="tx1">
                    <a:lumMod val="65000"/>
                    <a:lumOff val="35000"/>
                  </a:schemeClr>
                </a:solidFill>
              </a:rPr>
              <a:t>    }</a:t>
            </a:r>
            <a:endParaRPr lang="en-KE" dirty="0"/>
          </a:p>
        </p:txBody>
      </p:sp>
    </p:spTree>
    <p:extLst>
      <p:ext uri="{BB962C8B-B14F-4D97-AF65-F5344CB8AC3E}">
        <p14:creationId xmlns:p14="http://schemas.microsoft.com/office/powerpoint/2010/main" val="364827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926783" y="781508"/>
            <a:ext cx="6332458"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Linked List Operations</a:t>
            </a:r>
            <a:endParaRPr lang="en-US" sz="4374" dirty="0">
              <a:solidFill>
                <a:schemeClr val="accent6">
                  <a:lumMod val="75000"/>
                </a:schemeClr>
              </a:solidFill>
            </a:endParaRPr>
          </a:p>
        </p:txBody>
      </p:sp>
      <p:sp>
        <p:nvSpPr>
          <p:cNvPr id="6" name="Text 3"/>
          <p:cNvSpPr/>
          <p:nvPr/>
        </p:nvSpPr>
        <p:spPr>
          <a:xfrm>
            <a:off x="2037993" y="3591401"/>
            <a:ext cx="5006221" cy="2666048"/>
          </a:xfrm>
          <a:prstGeom prst="rect">
            <a:avLst/>
          </a:prstGeom>
          <a:noFill/>
          <a:ln/>
        </p:spPr>
        <p:txBody>
          <a:bodyPr wrap="square" rtlCol="0" anchor="t"/>
          <a:lstStyle/>
          <a:p>
            <a:pPr marL="0" indent="0">
              <a:lnSpc>
                <a:spcPts val="2624"/>
              </a:lnSpc>
              <a:buNone/>
            </a:pPr>
            <a:endParaRPr lang="en-US" sz="1750" dirty="0"/>
          </a:p>
        </p:txBody>
      </p:sp>
      <p:sp>
        <p:nvSpPr>
          <p:cNvPr id="9" name="object 7">
            <a:extLst>
              <a:ext uri="{FF2B5EF4-FFF2-40B4-BE49-F238E27FC236}">
                <a16:creationId xmlns:a16="http://schemas.microsoft.com/office/drawing/2014/main" id="{B92D7EDE-6F7B-D310-8308-68FA0A7180AE}"/>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0" name="object 4">
            <a:extLst>
              <a:ext uri="{FF2B5EF4-FFF2-40B4-BE49-F238E27FC236}">
                <a16:creationId xmlns:a16="http://schemas.microsoft.com/office/drawing/2014/main" id="{106C3CB2-9FEC-B147-A9E1-BCCF7682306A}"/>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1" name="object 12">
            <a:extLst>
              <a:ext uri="{FF2B5EF4-FFF2-40B4-BE49-F238E27FC236}">
                <a16:creationId xmlns:a16="http://schemas.microsoft.com/office/drawing/2014/main" id="{385ED59D-73B9-DCDB-0B3E-BB86DF4A94E0}"/>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
        <p:nvSpPr>
          <p:cNvPr id="12" name="TextBox 11">
            <a:extLst>
              <a:ext uri="{FF2B5EF4-FFF2-40B4-BE49-F238E27FC236}">
                <a16:creationId xmlns:a16="http://schemas.microsoft.com/office/drawing/2014/main" id="{AE989ED6-CDAF-2D4C-83B7-3B8B7A65FC3A}"/>
              </a:ext>
            </a:extLst>
          </p:cNvPr>
          <p:cNvSpPr txBox="1"/>
          <p:nvPr/>
        </p:nvSpPr>
        <p:spPr>
          <a:xfrm>
            <a:off x="3521676" y="2508421"/>
            <a:ext cx="6017740" cy="3416320"/>
          </a:xfrm>
          <a:prstGeom prst="rect">
            <a:avLst/>
          </a:prstGeom>
          <a:noFill/>
        </p:spPr>
        <p:txBody>
          <a:bodyPr wrap="square" rtlCol="0">
            <a:spAutoFit/>
          </a:bodyPr>
          <a:lstStyle/>
          <a:p>
            <a:r>
              <a:rPr lang="en-GB" dirty="0"/>
              <a:t> // Function to insert a node at the beginning of the list</a:t>
            </a:r>
          </a:p>
          <a:p>
            <a:r>
              <a:rPr lang="en-GB" dirty="0"/>
              <a:t>    </a:t>
            </a:r>
            <a:r>
              <a:rPr lang="en-GB" dirty="0">
                <a:solidFill>
                  <a:schemeClr val="accent6">
                    <a:lumMod val="75000"/>
                  </a:schemeClr>
                </a:solidFill>
              </a:rPr>
              <a:t>void </a:t>
            </a:r>
            <a:r>
              <a:rPr lang="en-GB" dirty="0" err="1">
                <a:solidFill>
                  <a:schemeClr val="accent6">
                    <a:lumMod val="75000"/>
                  </a:schemeClr>
                </a:solidFill>
              </a:rPr>
              <a:t>insertAtBeginning</a:t>
            </a:r>
            <a:r>
              <a:rPr lang="en-GB" dirty="0"/>
              <a:t>(int </a:t>
            </a:r>
            <a:r>
              <a:rPr lang="en-GB" dirty="0" err="1"/>
              <a:t>val</a:t>
            </a:r>
            <a:r>
              <a:rPr lang="en-GB" dirty="0"/>
              <a:t>);</a:t>
            </a:r>
          </a:p>
          <a:p>
            <a:endParaRPr lang="en-GB" dirty="0"/>
          </a:p>
          <a:p>
            <a:r>
              <a:rPr lang="en-GB" dirty="0"/>
              <a:t>    // Function to insert a node at the end of the list</a:t>
            </a:r>
          </a:p>
          <a:p>
            <a:r>
              <a:rPr lang="en-GB" dirty="0"/>
              <a:t>    </a:t>
            </a:r>
            <a:r>
              <a:rPr lang="en-GB" dirty="0">
                <a:solidFill>
                  <a:schemeClr val="accent6">
                    <a:lumMod val="75000"/>
                  </a:schemeClr>
                </a:solidFill>
              </a:rPr>
              <a:t>void </a:t>
            </a:r>
            <a:r>
              <a:rPr lang="en-GB" dirty="0" err="1">
                <a:solidFill>
                  <a:schemeClr val="accent6">
                    <a:lumMod val="75000"/>
                  </a:schemeClr>
                </a:solidFill>
              </a:rPr>
              <a:t>insertAtEnd</a:t>
            </a:r>
            <a:r>
              <a:rPr lang="en-GB" dirty="0"/>
              <a:t>(int </a:t>
            </a:r>
            <a:r>
              <a:rPr lang="en-GB" dirty="0" err="1"/>
              <a:t>val</a:t>
            </a:r>
            <a:r>
              <a:rPr lang="en-GB" dirty="0"/>
              <a:t>);</a:t>
            </a:r>
          </a:p>
          <a:p>
            <a:endParaRPr lang="en-GB" dirty="0"/>
          </a:p>
          <a:p>
            <a:r>
              <a:rPr lang="en-GB" dirty="0"/>
              <a:t>    // Function to delete a node by value</a:t>
            </a:r>
          </a:p>
          <a:p>
            <a:r>
              <a:rPr lang="en-GB" dirty="0"/>
              <a:t>    </a:t>
            </a:r>
            <a:r>
              <a:rPr lang="en-GB" dirty="0">
                <a:solidFill>
                  <a:schemeClr val="accent6">
                    <a:lumMod val="75000"/>
                  </a:schemeClr>
                </a:solidFill>
              </a:rPr>
              <a:t>void </a:t>
            </a:r>
            <a:r>
              <a:rPr lang="en-GB" dirty="0" err="1">
                <a:solidFill>
                  <a:schemeClr val="accent6">
                    <a:lumMod val="75000"/>
                  </a:schemeClr>
                </a:solidFill>
              </a:rPr>
              <a:t>deleteNode</a:t>
            </a:r>
            <a:r>
              <a:rPr lang="en-GB" dirty="0"/>
              <a:t>(int </a:t>
            </a:r>
            <a:r>
              <a:rPr lang="en-GB" dirty="0" err="1"/>
              <a:t>val</a:t>
            </a:r>
            <a:r>
              <a:rPr lang="en-GB" dirty="0"/>
              <a:t>);</a:t>
            </a:r>
          </a:p>
          <a:p>
            <a:endParaRPr lang="en-GB" dirty="0"/>
          </a:p>
          <a:p>
            <a:r>
              <a:rPr lang="en-GB" dirty="0"/>
              <a:t>    // Function to print the entire list</a:t>
            </a:r>
          </a:p>
          <a:p>
            <a:r>
              <a:rPr lang="en-GB" dirty="0">
                <a:solidFill>
                  <a:schemeClr val="accent6">
                    <a:lumMod val="75000"/>
                  </a:schemeClr>
                </a:solidFill>
              </a:rPr>
              <a:t>    void </a:t>
            </a:r>
            <a:r>
              <a:rPr lang="en-GB" dirty="0" err="1">
                <a:solidFill>
                  <a:schemeClr val="accent6">
                    <a:lumMod val="75000"/>
                  </a:schemeClr>
                </a:solidFill>
              </a:rPr>
              <a:t>printList</a:t>
            </a:r>
            <a:r>
              <a:rPr lang="en-GB" dirty="0">
                <a:solidFill>
                  <a:schemeClr val="accent6">
                    <a:lumMod val="75000"/>
                  </a:schemeClr>
                </a:solidFill>
              </a:rPr>
              <a:t>();</a:t>
            </a:r>
          </a:p>
          <a:p>
            <a:r>
              <a:rPr lang="en-GB" dirty="0"/>
              <a:t>};</a:t>
            </a:r>
            <a:endParaRPr lang="en-KE" dirty="0"/>
          </a:p>
        </p:txBody>
      </p:sp>
    </p:spTree>
    <p:extLst>
      <p:ext uri="{BB962C8B-B14F-4D97-AF65-F5344CB8AC3E}">
        <p14:creationId xmlns:p14="http://schemas.microsoft.com/office/powerpoint/2010/main" val="379775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545492" y="854718"/>
            <a:ext cx="8375040" cy="870796"/>
          </a:xfrm>
          <a:prstGeom prst="rect">
            <a:avLst/>
          </a:prstGeom>
          <a:noFill/>
          <a:ln/>
        </p:spPr>
        <p:txBody>
          <a:bodyPr wrap="none" rtlCol="0" anchor="t"/>
          <a:lstStyle/>
          <a:p>
            <a:pPr marL="0" indent="0">
              <a:lnSpc>
                <a:spcPts val="4828"/>
              </a:lnSpc>
              <a:buNone/>
            </a:pPr>
            <a:r>
              <a:rPr lang="en-US" sz="3863" b="1" dirty="0">
                <a:solidFill>
                  <a:schemeClr val="accent6">
                    <a:lumMod val="75000"/>
                  </a:schemeClr>
                </a:solidFill>
                <a:latin typeface="Instrument Sans" pitchFamily="34" charset="0"/>
                <a:ea typeface="Instrument Sans" pitchFamily="34" charset="-122"/>
                <a:cs typeface="Instrument Sans" pitchFamily="34" charset="-120"/>
              </a:rPr>
              <a:t>Pseudocode: Insert at the Beginning</a:t>
            </a:r>
            <a:endParaRPr lang="en-US" sz="3863" dirty="0">
              <a:solidFill>
                <a:schemeClr val="accent6">
                  <a:lumMod val="75000"/>
                </a:schemeClr>
              </a:solidFill>
            </a:endParaRPr>
          </a:p>
        </p:txBody>
      </p:sp>
      <p:sp>
        <p:nvSpPr>
          <p:cNvPr id="6" name="Shape 2"/>
          <p:cNvSpPr/>
          <p:nvPr/>
        </p:nvSpPr>
        <p:spPr>
          <a:xfrm>
            <a:off x="2545492" y="4478365"/>
            <a:ext cx="9320332" cy="39172"/>
          </a:xfrm>
          <a:prstGeom prst="roundRect">
            <a:avLst>
              <a:gd name="adj" fmla="val 225412"/>
            </a:avLst>
          </a:prstGeom>
          <a:solidFill>
            <a:srgbClr val="C9CACE"/>
          </a:solidFill>
          <a:ln/>
        </p:spPr>
        <p:txBody>
          <a:bodyPr/>
          <a:lstStyle/>
          <a:p>
            <a:endParaRPr lang="en-KE"/>
          </a:p>
        </p:txBody>
      </p:sp>
      <p:sp>
        <p:nvSpPr>
          <p:cNvPr id="7" name="Shape 3"/>
          <p:cNvSpPr/>
          <p:nvPr/>
        </p:nvSpPr>
        <p:spPr>
          <a:xfrm>
            <a:off x="4806905" y="3791613"/>
            <a:ext cx="39172" cy="686752"/>
          </a:xfrm>
          <a:prstGeom prst="roundRect">
            <a:avLst>
              <a:gd name="adj" fmla="val 225412"/>
            </a:avLst>
          </a:prstGeom>
          <a:solidFill>
            <a:srgbClr val="C9CACE"/>
          </a:solidFill>
          <a:ln/>
        </p:spPr>
        <p:txBody>
          <a:bodyPr/>
          <a:lstStyle/>
          <a:p>
            <a:endParaRPr lang="en-KE"/>
          </a:p>
        </p:txBody>
      </p:sp>
      <p:sp>
        <p:nvSpPr>
          <p:cNvPr id="8" name="Shape 4"/>
          <p:cNvSpPr/>
          <p:nvPr/>
        </p:nvSpPr>
        <p:spPr>
          <a:xfrm>
            <a:off x="4605749" y="4257623"/>
            <a:ext cx="441484" cy="441484"/>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9" name="Text 5"/>
          <p:cNvSpPr/>
          <p:nvPr/>
        </p:nvSpPr>
        <p:spPr>
          <a:xfrm>
            <a:off x="4769460" y="4294414"/>
            <a:ext cx="113943" cy="367903"/>
          </a:xfrm>
          <a:prstGeom prst="rect">
            <a:avLst/>
          </a:prstGeom>
          <a:noFill/>
          <a:ln/>
        </p:spPr>
        <p:txBody>
          <a:bodyPr wrap="none" rtlCol="0" anchor="t"/>
          <a:lstStyle/>
          <a:p>
            <a:pPr marL="0" indent="0" algn="ctr">
              <a:lnSpc>
                <a:spcPts val="2897"/>
              </a:lnSpc>
              <a:buNone/>
            </a:pPr>
            <a:r>
              <a:rPr lang="en-US" sz="2318" b="1" dirty="0">
                <a:solidFill>
                  <a:srgbClr val="5B5F71"/>
                </a:solidFill>
                <a:latin typeface="Instrument Sans" pitchFamily="34" charset="0"/>
                <a:ea typeface="Instrument Sans" pitchFamily="34" charset="-122"/>
                <a:cs typeface="Instrument Sans" pitchFamily="34" charset="-120"/>
              </a:rPr>
              <a:t>1</a:t>
            </a:r>
            <a:endParaRPr lang="en-US" sz="2318" dirty="0"/>
          </a:p>
        </p:txBody>
      </p:sp>
      <p:sp>
        <p:nvSpPr>
          <p:cNvPr id="10" name="Text 6"/>
          <p:cNvSpPr/>
          <p:nvPr/>
        </p:nvSpPr>
        <p:spPr>
          <a:xfrm>
            <a:off x="3600147" y="2876856"/>
            <a:ext cx="2452688" cy="306586"/>
          </a:xfrm>
          <a:prstGeom prst="rect">
            <a:avLst/>
          </a:prstGeom>
          <a:noFill/>
          <a:ln/>
        </p:spPr>
        <p:txBody>
          <a:bodyPr wrap="none" rtlCol="0" anchor="t"/>
          <a:lstStyle/>
          <a:p>
            <a:pPr marL="0" indent="0" algn="ctr">
              <a:lnSpc>
                <a:spcPts val="2414"/>
              </a:lnSpc>
              <a:buNone/>
            </a:pPr>
            <a:r>
              <a:rPr lang="en-US" sz="1931" b="1" dirty="0">
                <a:solidFill>
                  <a:schemeClr val="accent6">
                    <a:lumMod val="75000"/>
                  </a:schemeClr>
                </a:solidFill>
                <a:latin typeface="Instrument Sans" pitchFamily="34" charset="0"/>
                <a:ea typeface="Instrument Sans" pitchFamily="34" charset="-122"/>
                <a:cs typeface="Instrument Sans" pitchFamily="34" charset="-120"/>
              </a:rPr>
              <a:t>Step 1</a:t>
            </a:r>
            <a:endParaRPr lang="en-US" sz="1931" dirty="0">
              <a:solidFill>
                <a:schemeClr val="accent6">
                  <a:lumMod val="75000"/>
                </a:schemeClr>
              </a:solidFill>
            </a:endParaRPr>
          </a:p>
        </p:txBody>
      </p:sp>
      <p:sp>
        <p:nvSpPr>
          <p:cNvPr id="11" name="Text 7"/>
          <p:cNvSpPr/>
          <p:nvPr/>
        </p:nvSpPr>
        <p:spPr>
          <a:xfrm>
            <a:off x="2741707" y="3301075"/>
            <a:ext cx="4169569" cy="294323"/>
          </a:xfrm>
          <a:prstGeom prst="rect">
            <a:avLst/>
          </a:prstGeom>
          <a:noFill/>
          <a:ln/>
        </p:spPr>
        <p:txBody>
          <a:bodyPr wrap="none" rtlCol="0" anchor="t"/>
          <a:lstStyle/>
          <a:p>
            <a:pPr marL="0" indent="0" algn="ctr">
              <a:lnSpc>
                <a:spcPts val="2318"/>
              </a:lnSpc>
              <a:buNone/>
            </a:pPr>
            <a:r>
              <a:rPr lang="en-US" sz="1545" dirty="0">
                <a:solidFill>
                  <a:srgbClr val="5B5F71"/>
                </a:solidFill>
                <a:latin typeface="Instrument Sans" pitchFamily="34" charset="0"/>
                <a:ea typeface="Instrument Sans" pitchFamily="34" charset="-122"/>
                <a:cs typeface="Instrument Sans" pitchFamily="34" charset="-120"/>
              </a:rPr>
              <a:t>Create a new node with the given value.</a:t>
            </a:r>
            <a:endParaRPr lang="en-US" sz="1545" dirty="0"/>
          </a:p>
        </p:txBody>
      </p:sp>
      <p:sp>
        <p:nvSpPr>
          <p:cNvPr id="12" name="Shape 8"/>
          <p:cNvSpPr/>
          <p:nvPr/>
        </p:nvSpPr>
        <p:spPr>
          <a:xfrm>
            <a:off x="7186012" y="4478365"/>
            <a:ext cx="39172" cy="686752"/>
          </a:xfrm>
          <a:prstGeom prst="roundRect">
            <a:avLst>
              <a:gd name="adj" fmla="val 225412"/>
            </a:avLst>
          </a:prstGeom>
          <a:solidFill>
            <a:srgbClr val="C9CACE"/>
          </a:solidFill>
          <a:ln/>
        </p:spPr>
        <p:txBody>
          <a:bodyPr/>
          <a:lstStyle/>
          <a:p>
            <a:endParaRPr lang="en-KE"/>
          </a:p>
        </p:txBody>
      </p:sp>
      <p:sp>
        <p:nvSpPr>
          <p:cNvPr id="13" name="Shape 9"/>
          <p:cNvSpPr/>
          <p:nvPr/>
        </p:nvSpPr>
        <p:spPr>
          <a:xfrm>
            <a:off x="6984856" y="4257623"/>
            <a:ext cx="441484" cy="441484"/>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14" name="Text 10"/>
          <p:cNvSpPr/>
          <p:nvPr/>
        </p:nvSpPr>
        <p:spPr>
          <a:xfrm>
            <a:off x="7123564" y="4294414"/>
            <a:ext cx="163949" cy="367903"/>
          </a:xfrm>
          <a:prstGeom prst="rect">
            <a:avLst/>
          </a:prstGeom>
          <a:noFill/>
          <a:ln/>
        </p:spPr>
        <p:txBody>
          <a:bodyPr wrap="none" rtlCol="0" anchor="t"/>
          <a:lstStyle/>
          <a:p>
            <a:pPr marL="0" indent="0" algn="ctr">
              <a:lnSpc>
                <a:spcPts val="2897"/>
              </a:lnSpc>
              <a:buNone/>
            </a:pPr>
            <a:r>
              <a:rPr lang="en-US" sz="2318" b="1" dirty="0">
                <a:solidFill>
                  <a:srgbClr val="5B5F71"/>
                </a:solidFill>
                <a:latin typeface="Instrument Sans" pitchFamily="34" charset="0"/>
                <a:ea typeface="Instrument Sans" pitchFamily="34" charset="-122"/>
                <a:cs typeface="Instrument Sans" pitchFamily="34" charset="-120"/>
              </a:rPr>
              <a:t>2</a:t>
            </a:r>
            <a:endParaRPr lang="en-US" sz="2318" dirty="0"/>
          </a:p>
        </p:txBody>
      </p:sp>
      <p:sp>
        <p:nvSpPr>
          <p:cNvPr id="15" name="Text 11"/>
          <p:cNvSpPr/>
          <p:nvPr/>
        </p:nvSpPr>
        <p:spPr>
          <a:xfrm>
            <a:off x="5979254" y="5361333"/>
            <a:ext cx="2452688" cy="306586"/>
          </a:xfrm>
          <a:prstGeom prst="rect">
            <a:avLst/>
          </a:prstGeom>
          <a:noFill/>
          <a:ln/>
        </p:spPr>
        <p:txBody>
          <a:bodyPr wrap="none" rtlCol="0" anchor="t"/>
          <a:lstStyle/>
          <a:p>
            <a:pPr marL="0" indent="0" algn="ctr">
              <a:lnSpc>
                <a:spcPts val="2414"/>
              </a:lnSpc>
              <a:buNone/>
            </a:pPr>
            <a:r>
              <a:rPr lang="en-US" sz="1931" b="1" dirty="0">
                <a:solidFill>
                  <a:schemeClr val="accent6">
                    <a:lumMod val="75000"/>
                  </a:schemeClr>
                </a:solidFill>
                <a:latin typeface="Instrument Sans" pitchFamily="34" charset="0"/>
                <a:ea typeface="Instrument Sans" pitchFamily="34" charset="-122"/>
                <a:cs typeface="Instrument Sans" pitchFamily="34" charset="-120"/>
              </a:rPr>
              <a:t>Step 2</a:t>
            </a:r>
            <a:endParaRPr lang="en-US" sz="1931" dirty="0">
              <a:solidFill>
                <a:schemeClr val="accent6">
                  <a:lumMod val="75000"/>
                </a:schemeClr>
              </a:solidFill>
            </a:endParaRPr>
          </a:p>
        </p:txBody>
      </p:sp>
      <p:sp>
        <p:nvSpPr>
          <p:cNvPr id="16" name="Text 12"/>
          <p:cNvSpPr/>
          <p:nvPr/>
        </p:nvSpPr>
        <p:spPr>
          <a:xfrm>
            <a:off x="5120814" y="5785553"/>
            <a:ext cx="4169569" cy="588645"/>
          </a:xfrm>
          <a:prstGeom prst="rect">
            <a:avLst/>
          </a:prstGeom>
          <a:noFill/>
          <a:ln/>
        </p:spPr>
        <p:txBody>
          <a:bodyPr wrap="square" rtlCol="0" anchor="t"/>
          <a:lstStyle/>
          <a:p>
            <a:pPr marL="0" indent="0" algn="ctr">
              <a:lnSpc>
                <a:spcPts val="2318"/>
              </a:lnSpc>
              <a:buNone/>
            </a:pPr>
            <a:r>
              <a:rPr lang="en-US" sz="1545" dirty="0">
                <a:solidFill>
                  <a:srgbClr val="5B5F71"/>
                </a:solidFill>
                <a:latin typeface="Instrument Sans" pitchFamily="34" charset="0"/>
                <a:ea typeface="Instrument Sans" pitchFamily="34" charset="-122"/>
                <a:cs typeface="Instrument Sans" pitchFamily="34" charset="-120"/>
              </a:rPr>
              <a:t>Set the next pointer of the new node to the current head of the list.</a:t>
            </a:r>
            <a:endParaRPr lang="en-US" sz="1545" dirty="0"/>
          </a:p>
        </p:txBody>
      </p:sp>
      <p:sp>
        <p:nvSpPr>
          <p:cNvPr id="17" name="Shape 13"/>
          <p:cNvSpPr/>
          <p:nvPr/>
        </p:nvSpPr>
        <p:spPr>
          <a:xfrm flipH="1">
            <a:off x="9557834" y="3732452"/>
            <a:ext cx="45719" cy="505643"/>
          </a:xfrm>
          <a:prstGeom prst="roundRect">
            <a:avLst>
              <a:gd name="adj" fmla="val 225412"/>
            </a:avLst>
          </a:prstGeom>
          <a:solidFill>
            <a:srgbClr val="C9CACE"/>
          </a:solidFill>
          <a:ln/>
        </p:spPr>
        <p:txBody>
          <a:bodyPr/>
          <a:lstStyle/>
          <a:p>
            <a:endParaRPr lang="en-KE"/>
          </a:p>
        </p:txBody>
      </p:sp>
      <p:sp>
        <p:nvSpPr>
          <p:cNvPr id="18" name="Shape 14"/>
          <p:cNvSpPr/>
          <p:nvPr/>
        </p:nvSpPr>
        <p:spPr>
          <a:xfrm>
            <a:off x="9363963" y="4257623"/>
            <a:ext cx="441484" cy="441484"/>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19" name="Text 15"/>
          <p:cNvSpPr/>
          <p:nvPr/>
        </p:nvSpPr>
        <p:spPr>
          <a:xfrm>
            <a:off x="9499456" y="4294414"/>
            <a:ext cx="170378" cy="367903"/>
          </a:xfrm>
          <a:prstGeom prst="rect">
            <a:avLst/>
          </a:prstGeom>
          <a:noFill/>
          <a:ln/>
        </p:spPr>
        <p:txBody>
          <a:bodyPr wrap="none" rtlCol="0" anchor="t"/>
          <a:lstStyle/>
          <a:p>
            <a:pPr marL="0" indent="0" algn="ctr">
              <a:lnSpc>
                <a:spcPts val="2897"/>
              </a:lnSpc>
              <a:buNone/>
            </a:pPr>
            <a:r>
              <a:rPr lang="en-US" sz="2318" b="1" dirty="0">
                <a:solidFill>
                  <a:srgbClr val="5B5F71"/>
                </a:solidFill>
                <a:latin typeface="Instrument Sans" pitchFamily="34" charset="0"/>
                <a:ea typeface="Instrument Sans" pitchFamily="34" charset="-122"/>
                <a:cs typeface="Instrument Sans" pitchFamily="34" charset="-120"/>
              </a:rPr>
              <a:t>3</a:t>
            </a:r>
            <a:endParaRPr lang="en-US" sz="2318" dirty="0"/>
          </a:p>
        </p:txBody>
      </p:sp>
      <p:sp>
        <p:nvSpPr>
          <p:cNvPr id="20" name="Text 16"/>
          <p:cNvSpPr/>
          <p:nvPr/>
        </p:nvSpPr>
        <p:spPr>
          <a:xfrm>
            <a:off x="8358361" y="2582533"/>
            <a:ext cx="2452688" cy="306586"/>
          </a:xfrm>
          <a:prstGeom prst="rect">
            <a:avLst/>
          </a:prstGeom>
          <a:noFill/>
          <a:ln/>
        </p:spPr>
        <p:txBody>
          <a:bodyPr wrap="none" rtlCol="0" anchor="t"/>
          <a:lstStyle/>
          <a:p>
            <a:pPr marL="0" indent="0" algn="ctr">
              <a:lnSpc>
                <a:spcPts val="2414"/>
              </a:lnSpc>
              <a:buNone/>
            </a:pPr>
            <a:r>
              <a:rPr lang="en-US" sz="1931" b="1" dirty="0">
                <a:solidFill>
                  <a:schemeClr val="accent6">
                    <a:lumMod val="75000"/>
                  </a:schemeClr>
                </a:solidFill>
                <a:latin typeface="Instrument Sans" pitchFamily="34" charset="0"/>
                <a:ea typeface="Instrument Sans" pitchFamily="34" charset="-122"/>
                <a:cs typeface="Instrument Sans" pitchFamily="34" charset="-120"/>
              </a:rPr>
              <a:t>Step 3</a:t>
            </a:r>
            <a:endParaRPr lang="en-US" sz="1931" dirty="0">
              <a:solidFill>
                <a:schemeClr val="accent6">
                  <a:lumMod val="75000"/>
                </a:schemeClr>
              </a:solidFill>
            </a:endParaRPr>
          </a:p>
        </p:txBody>
      </p:sp>
      <p:sp>
        <p:nvSpPr>
          <p:cNvPr id="21" name="Text 17"/>
          <p:cNvSpPr/>
          <p:nvPr/>
        </p:nvSpPr>
        <p:spPr>
          <a:xfrm>
            <a:off x="7499920" y="3006753"/>
            <a:ext cx="4169688" cy="588645"/>
          </a:xfrm>
          <a:prstGeom prst="rect">
            <a:avLst/>
          </a:prstGeom>
          <a:noFill/>
          <a:ln/>
        </p:spPr>
        <p:txBody>
          <a:bodyPr wrap="square" rtlCol="0" anchor="t"/>
          <a:lstStyle/>
          <a:p>
            <a:pPr marL="0" indent="0" algn="ctr">
              <a:lnSpc>
                <a:spcPts val="2318"/>
              </a:lnSpc>
              <a:buNone/>
            </a:pPr>
            <a:r>
              <a:rPr lang="en-US" sz="1545" dirty="0">
                <a:solidFill>
                  <a:srgbClr val="5B5F71"/>
                </a:solidFill>
                <a:latin typeface="Instrument Sans" pitchFamily="34" charset="0"/>
                <a:ea typeface="Instrument Sans" pitchFamily="34" charset="-122"/>
                <a:cs typeface="Instrument Sans" pitchFamily="34" charset="-120"/>
              </a:rPr>
              <a:t>Update the head pointer to point to the new node, making it the new head of the list.</a:t>
            </a:r>
            <a:endParaRPr lang="en-US" sz="1545" dirty="0"/>
          </a:p>
        </p:txBody>
      </p:sp>
      <p:sp>
        <p:nvSpPr>
          <p:cNvPr id="22" name="object 7">
            <a:extLst>
              <a:ext uri="{FF2B5EF4-FFF2-40B4-BE49-F238E27FC236}">
                <a16:creationId xmlns:a16="http://schemas.microsoft.com/office/drawing/2014/main" id="{BFA9132E-0C45-2B46-6CE4-4A8DF70B045C}"/>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D261C419-AE24-A707-1745-C6A44925A776}"/>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234758A4-43E6-EC61-8F54-C2039FD9E0B0}"/>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223319" y="701529"/>
            <a:ext cx="9689831" cy="694373"/>
          </a:xfrm>
          <a:prstGeom prst="rect">
            <a:avLst/>
          </a:prstGeom>
          <a:noFill/>
          <a:ln/>
        </p:spPr>
        <p:txBody>
          <a:bodyPr wrap="non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Inserting at the Beginning of a List</a:t>
            </a:r>
            <a:endParaRPr lang="en-US" sz="4374" dirty="0">
              <a:solidFill>
                <a:schemeClr val="accent6">
                  <a:lumMod val="75000"/>
                </a:schemeClr>
              </a:solidFill>
            </a:endParaRPr>
          </a:p>
        </p:txBody>
      </p:sp>
      <p:sp>
        <p:nvSpPr>
          <p:cNvPr id="22" name="TextBox 21">
            <a:extLst>
              <a:ext uri="{FF2B5EF4-FFF2-40B4-BE49-F238E27FC236}">
                <a16:creationId xmlns:a16="http://schemas.microsoft.com/office/drawing/2014/main" id="{424B301E-0A48-5C9B-F00D-F2ACA34A3EFE}"/>
              </a:ext>
            </a:extLst>
          </p:cNvPr>
          <p:cNvSpPr txBox="1"/>
          <p:nvPr/>
        </p:nvSpPr>
        <p:spPr>
          <a:xfrm>
            <a:off x="4090086" y="3037873"/>
            <a:ext cx="5399903" cy="2308324"/>
          </a:xfrm>
          <a:prstGeom prst="rect">
            <a:avLst/>
          </a:prstGeom>
          <a:noFill/>
        </p:spPr>
        <p:txBody>
          <a:bodyPr wrap="square">
            <a:spAutoFit/>
          </a:bodyPr>
          <a:lstStyle/>
          <a:p>
            <a:r>
              <a:rPr lang="en-GB" dirty="0">
                <a:solidFill>
                  <a:schemeClr val="tx1">
                    <a:lumMod val="65000"/>
                    <a:lumOff val="35000"/>
                  </a:schemeClr>
                </a:solidFill>
              </a:rPr>
              <a:t>void LinkedList::</a:t>
            </a:r>
            <a:r>
              <a:rPr lang="en-GB" dirty="0" err="1">
                <a:solidFill>
                  <a:schemeClr val="tx1">
                    <a:lumMod val="65000"/>
                    <a:lumOff val="35000"/>
                  </a:schemeClr>
                </a:solidFill>
              </a:rPr>
              <a:t>insertAtBeginning</a:t>
            </a:r>
            <a:r>
              <a:rPr lang="en-GB" dirty="0">
                <a:solidFill>
                  <a:schemeClr val="tx1">
                    <a:lumMod val="65000"/>
                    <a:lumOff val="35000"/>
                  </a:schemeClr>
                </a:solidFill>
              </a:rPr>
              <a:t>(int </a:t>
            </a:r>
            <a:r>
              <a:rPr lang="en-GB" dirty="0" err="1">
                <a:solidFill>
                  <a:schemeClr val="tx1">
                    <a:lumMod val="65000"/>
                    <a:lumOff val="35000"/>
                  </a:schemeClr>
                </a:solidFill>
              </a:rPr>
              <a:t>val</a:t>
            </a:r>
            <a:r>
              <a:rPr lang="en-GB" dirty="0">
                <a:solidFill>
                  <a:schemeClr val="tx1">
                    <a:lumMod val="65000"/>
                    <a:lumOff val="35000"/>
                  </a:schemeClr>
                </a:solidFill>
              </a:rPr>
              <a:t>) {</a:t>
            </a:r>
          </a:p>
          <a:p>
            <a:r>
              <a:rPr lang="en-GB" dirty="0">
                <a:solidFill>
                  <a:schemeClr val="tx1">
                    <a:lumMod val="65000"/>
                    <a:lumOff val="35000"/>
                  </a:schemeClr>
                </a:solidFill>
              </a:rPr>
              <a:t>    Node* </a:t>
            </a:r>
            <a:r>
              <a:rPr lang="en-GB" dirty="0" err="1">
                <a:solidFill>
                  <a:schemeClr val="tx1">
                    <a:lumMod val="65000"/>
                    <a:lumOff val="35000"/>
                  </a:schemeClr>
                </a:solidFill>
              </a:rPr>
              <a:t>newNode</a:t>
            </a:r>
            <a:r>
              <a:rPr lang="en-GB" dirty="0">
                <a:solidFill>
                  <a:schemeClr val="tx1">
                    <a:lumMod val="65000"/>
                    <a:lumOff val="35000"/>
                  </a:schemeClr>
                </a:solidFill>
              </a:rPr>
              <a:t> = new Node(</a:t>
            </a:r>
            <a:r>
              <a:rPr lang="en-GB" dirty="0" err="1">
                <a:solidFill>
                  <a:schemeClr val="tx1">
                    <a:lumMod val="65000"/>
                    <a:lumOff val="35000"/>
                  </a:schemeClr>
                </a:solidFill>
              </a:rPr>
              <a:t>val</a:t>
            </a:r>
            <a:r>
              <a:rPr lang="en-GB" dirty="0">
                <a:solidFill>
                  <a:schemeClr val="tx1">
                    <a:lumMod val="65000"/>
                    <a:lumOff val="35000"/>
                  </a:schemeClr>
                </a:solidFill>
              </a:rPr>
              <a:t>);  // Create a new node</a:t>
            </a:r>
          </a:p>
          <a:p>
            <a:r>
              <a:rPr lang="en-GB" dirty="0">
                <a:solidFill>
                  <a:schemeClr val="tx1">
                    <a:lumMod val="65000"/>
                    <a:lumOff val="35000"/>
                  </a:schemeClr>
                </a:solidFill>
              </a:rPr>
              <a:t>    </a:t>
            </a:r>
            <a:r>
              <a:rPr lang="en-GB" dirty="0" err="1">
                <a:solidFill>
                  <a:schemeClr val="tx1">
                    <a:lumMod val="65000"/>
                    <a:lumOff val="35000"/>
                  </a:schemeClr>
                </a:solidFill>
              </a:rPr>
              <a:t>newNode</a:t>
            </a:r>
            <a:r>
              <a:rPr lang="en-GB" dirty="0">
                <a:solidFill>
                  <a:schemeClr val="tx1">
                    <a:lumMod val="65000"/>
                    <a:lumOff val="35000"/>
                  </a:schemeClr>
                </a:solidFill>
              </a:rPr>
              <a:t>-&gt;next = head;  // Point new node's next to the current head</a:t>
            </a:r>
          </a:p>
          <a:p>
            <a:r>
              <a:rPr lang="en-GB" dirty="0">
                <a:solidFill>
                  <a:schemeClr val="tx1">
                    <a:lumMod val="65000"/>
                    <a:lumOff val="35000"/>
                  </a:schemeClr>
                </a:solidFill>
              </a:rPr>
              <a:t>    head = </a:t>
            </a:r>
            <a:r>
              <a:rPr lang="en-GB" dirty="0" err="1">
                <a:solidFill>
                  <a:schemeClr val="tx1">
                    <a:lumMod val="65000"/>
                    <a:lumOff val="35000"/>
                  </a:schemeClr>
                </a:solidFill>
              </a:rPr>
              <a:t>newNode</a:t>
            </a:r>
            <a:r>
              <a:rPr lang="en-GB" dirty="0">
                <a:solidFill>
                  <a:schemeClr val="tx1">
                    <a:lumMod val="65000"/>
                    <a:lumOff val="35000"/>
                  </a:schemeClr>
                </a:solidFill>
              </a:rPr>
              <a:t>;  // Update head to the new node</a:t>
            </a:r>
          </a:p>
          <a:p>
            <a:r>
              <a:rPr lang="en-GB" dirty="0">
                <a:solidFill>
                  <a:schemeClr val="tx1">
                    <a:lumMod val="65000"/>
                    <a:lumOff val="35000"/>
                  </a:schemeClr>
                </a:solidFill>
              </a:rPr>
              <a:t>    </a:t>
            </a:r>
            <a:r>
              <a:rPr lang="en-GB" dirty="0" err="1">
                <a:solidFill>
                  <a:schemeClr val="tx1">
                    <a:lumMod val="65000"/>
                    <a:lumOff val="35000"/>
                  </a:schemeClr>
                </a:solidFill>
              </a:rPr>
              <a:t>cout</a:t>
            </a:r>
            <a:r>
              <a:rPr lang="en-GB" dirty="0">
                <a:solidFill>
                  <a:schemeClr val="tx1">
                    <a:lumMod val="65000"/>
                    <a:lumOff val="35000"/>
                  </a:schemeClr>
                </a:solidFill>
              </a:rPr>
              <a:t> &lt;&lt; "Inserted " &lt;&lt; </a:t>
            </a:r>
            <a:r>
              <a:rPr lang="en-GB" dirty="0" err="1">
                <a:solidFill>
                  <a:schemeClr val="tx1">
                    <a:lumMod val="65000"/>
                    <a:lumOff val="35000"/>
                  </a:schemeClr>
                </a:solidFill>
              </a:rPr>
              <a:t>val</a:t>
            </a:r>
            <a:r>
              <a:rPr lang="en-GB" dirty="0">
                <a:solidFill>
                  <a:schemeClr val="tx1">
                    <a:lumMod val="65000"/>
                    <a:lumOff val="35000"/>
                  </a:schemeClr>
                </a:solidFill>
              </a:rPr>
              <a:t> &lt;&lt; " at the beginning.\n";</a:t>
            </a:r>
          </a:p>
          <a:p>
            <a:r>
              <a:rPr lang="en-GB" dirty="0">
                <a:solidFill>
                  <a:schemeClr val="tx1">
                    <a:lumMod val="65000"/>
                    <a:lumOff val="35000"/>
                  </a:schemeClr>
                </a:solidFill>
              </a:rPr>
              <a:t>}</a:t>
            </a:r>
            <a:endParaRPr lang="en-KE" dirty="0">
              <a:solidFill>
                <a:schemeClr val="tx1">
                  <a:lumMod val="65000"/>
                  <a:lumOff val="35000"/>
                </a:schemeClr>
              </a:solidFill>
            </a:endParaRPr>
          </a:p>
        </p:txBody>
      </p:sp>
      <p:sp>
        <p:nvSpPr>
          <p:cNvPr id="23" name="object 7">
            <a:extLst>
              <a:ext uri="{FF2B5EF4-FFF2-40B4-BE49-F238E27FC236}">
                <a16:creationId xmlns:a16="http://schemas.microsoft.com/office/drawing/2014/main" id="{EF064521-20B2-5190-7511-C844022317B8}"/>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4" name="object 4">
            <a:extLst>
              <a:ext uri="{FF2B5EF4-FFF2-40B4-BE49-F238E27FC236}">
                <a16:creationId xmlns:a16="http://schemas.microsoft.com/office/drawing/2014/main" id="{126E49DD-DC8B-2242-9066-BDF430345E31}"/>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5" name="object 12">
            <a:extLst>
              <a:ext uri="{FF2B5EF4-FFF2-40B4-BE49-F238E27FC236}">
                <a16:creationId xmlns:a16="http://schemas.microsoft.com/office/drawing/2014/main" id="{5C45C6A8-1C9E-757A-6B3B-C5F46F10BC5B}"/>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284964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1995741" y="701536"/>
            <a:ext cx="9823622" cy="1388745"/>
          </a:xfrm>
          <a:prstGeom prst="rect">
            <a:avLst/>
          </a:prstGeom>
          <a:noFill/>
          <a:ln/>
        </p:spPr>
        <p:txBody>
          <a:bodyPr wrap="square" rtlCol="0" anchor="t"/>
          <a:lstStyle/>
          <a:p>
            <a:pPr marL="0" indent="0">
              <a:lnSpc>
                <a:spcPts val="5468"/>
              </a:lnSpc>
              <a:buNone/>
            </a:pPr>
            <a:r>
              <a:rPr lang="en-US" sz="4374" b="1" dirty="0">
                <a:solidFill>
                  <a:schemeClr val="accent6">
                    <a:lumMod val="75000"/>
                  </a:schemeClr>
                </a:solidFill>
                <a:latin typeface="Instrument Sans" pitchFamily="34" charset="0"/>
                <a:ea typeface="Instrument Sans" pitchFamily="34" charset="-122"/>
                <a:cs typeface="Instrument Sans" pitchFamily="34" charset="-120"/>
              </a:rPr>
              <a:t>Advantages of Inserting at the Beginning</a:t>
            </a:r>
            <a:endParaRPr lang="en-US" sz="4374" dirty="0">
              <a:solidFill>
                <a:schemeClr val="accent6">
                  <a:lumMod val="75000"/>
                </a:schemeClr>
              </a:solidFill>
            </a:endParaRPr>
          </a:p>
        </p:txBody>
      </p:sp>
      <p:sp>
        <p:nvSpPr>
          <p:cNvPr id="6" name="Shape 2"/>
          <p:cNvSpPr/>
          <p:nvPr/>
        </p:nvSpPr>
        <p:spPr>
          <a:xfrm>
            <a:off x="2365437" y="3260903"/>
            <a:ext cx="499943" cy="499943"/>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7" name="Text 3"/>
          <p:cNvSpPr/>
          <p:nvPr/>
        </p:nvSpPr>
        <p:spPr>
          <a:xfrm>
            <a:off x="2550818" y="3302574"/>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8" name="Text 4"/>
          <p:cNvSpPr/>
          <p:nvPr/>
        </p:nvSpPr>
        <p:spPr>
          <a:xfrm>
            <a:off x="3087551" y="3260903"/>
            <a:ext cx="3518178"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Constant Time Complexity</a:t>
            </a:r>
            <a:endParaRPr lang="en-US" sz="2187" dirty="0">
              <a:solidFill>
                <a:schemeClr val="accent6">
                  <a:lumMod val="75000"/>
                </a:schemeClr>
              </a:solidFill>
            </a:endParaRPr>
          </a:p>
        </p:txBody>
      </p:sp>
      <p:sp>
        <p:nvSpPr>
          <p:cNvPr id="9" name="Text 5"/>
          <p:cNvSpPr/>
          <p:nvPr/>
        </p:nvSpPr>
        <p:spPr>
          <a:xfrm>
            <a:off x="3087551" y="3741320"/>
            <a:ext cx="3820001" cy="999768"/>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Inserting at the beginning of a linked list takes O(1) time, as it only requires updating the head pointer.</a:t>
            </a:r>
            <a:endParaRPr lang="en-US" sz="1750" dirty="0"/>
          </a:p>
        </p:txBody>
      </p:sp>
      <p:sp>
        <p:nvSpPr>
          <p:cNvPr id="10" name="Shape 6"/>
          <p:cNvSpPr/>
          <p:nvPr/>
        </p:nvSpPr>
        <p:spPr>
          <a:xfrm>
            <a:off x="7129723" y="3260903"/>
            <a:ext cx="499943" cy="499943"/>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11" name="Text 7"/>
          <p:cNvSpPr/>
          <p:nvPr/>
        </p:nvSpPr>
        <p:spPr>
          <a:xfrm>
            <a:off x="7286767" y="3302574"/>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2" name="Text 8"/>
          <p:cNvSpPr/>
          <p:nvPr/>
        </p:nvSpPr>
        <p:spPr>
          <a:xfrm>
            <a:off x="7851837" y="3260903"/>
            <a:ext cx="2980611"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Efficient for Small Lists</a:t>
            </a:r>
            <a:endParaRPr lang="en-US" sz="2187" dirty="0">
              <a:solidFill>
                <a:schemeClr val="accent6">
                  <a:lumMod val="75000"/>
                </a:schemeClr>
              </a:solidFill>
            </a:endParaRPr>
          </a:p>
        </p:txBody>
      </p:sp>
      <p:sp>
        <p:nvSpPr>
          <p:cNvPr id="13" name="Text 9"/>
          <p:cNvSpPr/>
          <p:nvPr/>
        </p:nvSpPr>
        <p:spPr>
          <a:xfrm>
            <a:off x="7851837" y="3741320"/>
            <a:ext cx="3820001" cy="1333024"/>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For linked lists with a small number of elements, inserting at the beginning is often the most efficient approach.</a:t>
            </a:r>
            <a:endParaRPr lang="en-US" sz="1750" dirty="0"/>
          </a:p>
        </p:txBody>
      </p:sp>
      <p:sp>
        <p:nvSpPr>
          <p:cNvPr id="14" name="Shape 10"/>
          <p:cNvSpPr/>
          <p:nvPr/>
        </p:nvSpPr>
        <p:spPr>
          <a:xfrm>
            <a:off x="2365437" y="5546426"/>
            <a:ext cx="499943" cy="499943"/>
          </a:xfrm>
          <a:prstGeom prst="roundRect">
            <a:avLst>
              <a:gd name="adj" fmla="val 20000"/>
            </a:avLst>
          </a:prstGeom>
          <a:solidFill>
            <a:srgbClr val="E3E4E8"/>
          </a:solidFill>
          <a:ln w="7620">
            <a:solidFill>
              <a:srgbClr val="C9CACE"/>
            </a:solidFill>
            <a:prstDash val="solid"/>
          </a:ln>
        </p:spPr>
        <p:txBody>
          <a:bodyPr/>
          <a:lstStyle/>
          <a:p>
            <a:endParaRPr lang="en-KE"/>
          </a:p>
        </p:txBody>
      </p:sp>
      <p:sp>
        <p:nvSpPr>
          <p:cNvPr id="15" name="Text 11"/>
          <p:cNvSpPr/>
          <p:nvPr/>
        </p:nvSpPr>
        <p:spPr>
          <a:xfrm>
            <a:off x="2518909" y="5588098"/>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6" name="Text 12"/>
          <p:cNvSpPr/>
          <p:nvPr/>
        </p:nvSpPr>
        <p:spPr>
          <a:xfrm>
            <a:off x="3087551" y="5546426"/>
            <a:ext cx="3780353" cy="347186"/>
          </a:xfrm>
          <a:prstGeom prst="rect">
            <a:avLst/>
          </a:prstGeom>
          <a:noFill/>
          <a:ln/>
        </p:spPr>
        <p:txBody>
          <a:bodyPr wrap="none" rtlCol="0" anchor="t"/>
          <a:lstStyle/>
          <a:p>
            <a:pPr marL="0" indent="0">
              <a:lnSpc>
                <a:spcPts val="2734"/>
              </a:lnSpc>
              <a:buNone/>
            </a:pPr>
            <a:r>
              <a:rPr lang="en-US" sz="2187" b="1" dirty="0">
                <a:solidFill>
                  <a:schemeClr val="accent6">
                    <a:lumMod val="75000"/>
                  </a:schemeClr>
                </a:solidFill>
                <a:latin typeface="Instrument Sans" pitchFamily="34" charset="0"/>
                <a:ea typeface="Instrument Sans" pitchFamily="34" charset="-122"/>
                <a:cs typeface="Instrument Sans" pitchFamily="34" charset="-120"/>
              </a:rPr>
              <a:t>Simplicity of Implementation</a:t>
            </a:r>
            <a:endParaRPr lang="en-US" sz="2187" dirty="0">
              <a:solidFill>
                <a:schemeClr val="accent6">
                  <a:lumMod val="75000"/>
                </a:schemeClr>
              </a:solidFill>
            </a:endParaRPr>
          </a:p>
        </p:txBody>
      </p:sp>
      <p:sp>
        <p:nvSpPr>
          <p:cNvPr id="17" name="Text 13"/>
          <p:cNvSpPr/>
          <p:nvPr/>
        </p:nvSpPr>
        <p:spPr>
          <a:xfrm>
            <a:off x="3087551" y="6026844"/>
            <a:ext cx="8584287" cy="666512"/>
          </a:xfrm>
          <a:prstGeom prst="rect">
            <a:avLst/>
          </a:prstGeom>
          <a:noFill/>
          <a:ln/>
        </p:spPr>
        <p:txBody>
          <a:bodyPr wrap="square" rtlCol="0" anchor="t"/>
          <a:lstStyle/>
          <a:p>
            <a:pPr marL="0" indent="0">
              <a:lnSpc>
                <a:spcPts val="2624"/>
              </a:lnSpc>
              <a:buNone/>
            </a:pPr>
            <a:r>
              <a:rPr lang="en-US" sz="1750" dirty="0">
                <a:solidFill>
                  <a:srgbClr val="5B5F71"/>
                </a:solidFill>
                <a:latin typeface="Instrument Sans" pitchFamily="34" charset="0"/>
                <a:ea typeface="Instrument Sans" pitchFamily="34" charset="-122"/>
                <a:cs typeface="Instrument Sans" pitchFamily="34" charset="-120"/>
              </a:rPr>
              <a:t>The pseudocode for inserting at the beginning is straightforward and easy to understand and implement.</a:t>
            </a:r>
            <a:endParaRPr lang="en-US" sz="1750" dirty="0"/>
          </a:p>
        </p:txBody>
      </p:sp>
      <p:sp>
        <p:nvSpPr>
          <p:cNvPr id="18" name="object 7">
            <a:extLst>
              <a:ext uri="{FF2B5EF4-FFF2-40B4-BE49-F238E27FC236}">
                <a16:creationId xmlns:a16="http://schemas.microsoft.com/office/drawing/2014/main" id="{636709A3-DB0D-D446-682F-3036D4C3B3A8}"/>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9" name="object 4">
            <a:extLst>
              <a:ext uri="{FF2B5EF4-FFF2-40B4-BE49-F238E27FC236}">
                <a16:creationId xmlns:a16="http://schemas.microsoft.com/office/drawing/2014/main" id="{C3513B1B-A529-D1AA-19F3-5B246D0A077B}"/>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0" name="object 12">
            <a:extLst>
              <a:ext uri="{FF2B5EF4-FFF2-40B4-BE49-F238E27FC236}">
                <a16:creationId xmlns:a16="http://schemas.microsoft.com/office/drawing/2014/main" id="{102934A9-AFE7-9BDE-3D0B-6CE8E7A077F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1349</TotalTime>
  <Words>3627</Words>
  <Application>Microsoft Macintosh PowerPoint</Application>
  <PresentationFormat>Custom</PresentationFormat>
  <Paragraphs>480</Paragraphs>
  <Slides>37</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Aptos</vt:lpstr>
      <vt:lpstr>Arial</vt:lpstr>
      <vt:lpstr>Book Antiqua</vt:lpstr>
      <vt:lpstr>Calibri</vt:lpstr>
      <vt:lpstr>Gelasio</vt:lpstr>
      <vt:lpstr>Instrument Sans</vt:lpstr>
      <vt:lpstr>Lato</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jane kuria</cp:lastModifiedBy>
  <cp:revision>6</cp:revision>
  <dcterms:created xsi:type="dcterms:W3CDTF">2024-06-09T14:32:26Z</dcterms:created>
  <dcterms:modified xsi:type="dcterms:W3CDTF">2024-10-02T07:09:17Z</dcterms:modified>
</cp:coreProperties>
</file>