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0" r:id="rId5"/>
    <p:sldId id="262" r:id="rId6"/>
    <p:sldId id="264" r:id="rId7"/>
    <p:sldId id="265" r:id="rId8"/>
    <p:sldId id="266" r:id="rId9"/>
    <p:sldId id="267" r:id="rId10"/>
    <p:sldId id="293" r:id="rId11"/>
    <p:sldId id="294" r:id="rId12"/>
    <p:sldId id="268" r:id="rId13"/>
    <p:sldId id="289" r:id="rId14"/>
    <p:sldId id="269" r:id="rId15"/>
    <p:sldId id="270" r:id="rId16"/>
    <p:sldId id="295" r:id="rId17"/>
    <p:sldId id="272" r:id="rId18"/>
    <p:sldId id="273" r:id="rId19"/>
    <p:sldId id="296" r:id="rId20"/>
    <p:sldId id="275" r:id="rId21"/>
    <p:sldId id="276" r:id="rId22"/>
    <p:sldId id="297" r:id="rId23"/>
    <p:sldId id="299" r:id="rId24"/>
    <p:sldId id="288" r:id="rId2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67"/>
    <p:restoredTop sz="94610"/>
  </p:normalViewPr>
  <p:slideViewPr>
    <p:cSldViewPr snapToGrid="0" snapToObjects="1">
      <p:cViewPr varScale="1">
        <p:scale>
          <a:sx n="99" d="100"/>
          <a:sy n="99" d="100"/>
        </p:scale>
        <p:origin x="17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02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61291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8036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333140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330297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4254325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1"/>
          <p:cNvSpPr/>
          <p:nvPr/>
        </p:nvSpPr>
        <p:spPr>
          <a:xfrm>
            <a:off x="833199" y="2616518"/>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Arrays</a:t>
            </a:r>
            <a:endParaRPr lang="en-US" sz="6036" dirty="0"/>
          </a:p>
        </p:txBody>
      </p:sp>
      <p:sp>
        <p:nvSpPr>
          <p:cNvPr id="6" name="Text 2"/>
          <p:cNvSpPr/>
          <p:nvPr/>
        </p:nvSpPr>
        <p:spPr>
          <a:xfrm>
            <a:off x="833199" y="3907988"/>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lesson discusses a very common linear structure called an array. Since arrays are usually easy to traverse, search and sort, they are frequently used to store relatively permanent collections of data.</a:t>
            </a:r>
            <a:endParaRPr lang="en-US" sz="1750" dirty="0"/>
          </a:p>
        </p:txBody>
      </p:sp>
      <p:sp>
        <p:nvSpPr>
          <p:cNvPr id="9" name="Text 5"/>
          <p:cNvSpPr/>
          <p:nvPr/>
        </p:nvSpPr>
        <p:spPr>
          <a:xfrm>
            <a:off x="1299686" y="5224105"/>
            <a:ext cx="1681162" cy="388858"/>
          </a:xfrm>
          <a:prstGeom prst="rect">
            <a:avLst/>
          </a:prstGeom>
          <a:noFill/>
          <a:ln/>
        </p:spPr>
        <p:txBody>
          <a:bodyPr wrap="none" rtlCol="0" anchor="t"/>
          <a:lstStyle/>
          <a:p>
            <a:pPr marL="0" indent="0" algn="l">
              <a:lnSpc>
                <a:spcPts val="3062"/>
              </a:lnSpc>
              <a:buNone/>
            </a:pPr>
            <a:endParaRPr lang="en-US" sz="2187" dirty="0"/>
          </a:p>
        </p:txBody>
      </p:sp>
      <p:pic>
        <p:nvPicPr>
          <p:cNvPr id="1026" name="Picture 2" descr="Java Array Methods Explained: Your Array Utilities Guide">
            <a:extLst>
              <a:ext uri="{FF2B5EF4-FFF2-40B4-BE49-F238E27FC236}">
                <a16:creationId xmlns:a16="http://schemas.microsoft.com/office/drawing/2014/main" id="{A36892D0-2220-CE77-65A7-ED5195FD2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799" y="0"/>
            <a:ext cx="6319601"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2037993" y="2890123"/>
            <a:ext cx="960450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Array Limitations</a:t>
            </a:r>
            <a:endParaRPr lang="en-US" sz="4374" dirty="0"/>
          </a:p>
        </p:txBody>
      </p:sp>
      <p:sp>
        <p:nvSpPr>
          <p:cNvPr id="7" name="Text 3"/>
          <p:cNvSpPr/>
          <p:nvPr/>
        </p:nvSpPr>
        <p:spPr>
          <a:xfrm>
            <a:off x="2037993" y="3917752"/>
            <a:ext cx="10554414" cy="2186834"/>
          </a:xfrm>
          <a:prstGeom prst="rect">
            <a:avLst/>
          </a:prstGeom>
          <a:noFill/>
          <a:ln/>
        </p:spPr>
        <p:txBody>
          <a:bodyPr wrap="square" rtlCol="0" anchor="t"/>
          <a:lstStyle/>
          <a:p>
            <a:pPr>
              <a:buFont typeface="Arial" panose="020B0604020202020204" pitchFamily="34" charset="0"/>
              <a:buChar char="•"/>
            </a:pPr>
            <a:r>
              <a:rPr lang="en-GB" sz="1600" dirty="0"/>
              <a:t>Fixed Size: Arrays in C++ have a fixed size, determined at the time of declaration. The size cannot be changed later.</a:t>
            </a:r>
          </a:p>
          <a:p>
            <a:endParaRPr lang="en-GB" sz="1600" dirty="0"/>
          </a:p>
          <a:p>
            <a:pPr>
              <a:buFont typeface="Arial" panose="020B0604020202020204" pitchFamily="34" charset="0"/>
              <a:buChar char="•"/>
            </a:pPr>
            <a:r>
              <a:rPr lang="en-GB" sz="1600" dirty="0"/>
              <a:t>Limited Type Support: All elements in the array must be of the same type.</a:t>
            </a:r>
          </a:p>
          <a:p>
            <a:pPr marL="0" indent="0">
              <a:lnSpc>
                <a:spcPts val="2799"/>
              </a:lnSpc>
              <a:buNone/>
            </a:pPr>
            <a:endParaRPr lang="en-US" sz="1750" dirty="0">
              <a:solidFill>
                <a:schemeClr val="accent1">
                  <a:lumMod val="75000"/>
                </a:schemeClr>
              </a:solidFill>
              <a:latin typeface="Lato" pitchFamily="34" charset="0"/>
              <a:ea typeface="Lato" pitchFamily="34" charset="-122"/>
              <a:cs typeface="Lato" pitchFamily="34" charset="-120"/>
            </a:endParaRPr>
          </a:p>
        </p:txBody>
      </p:sp>
    </p:spTree>
    <p:extLst>
      <p:ext uri="{BB962C8B-B14F-4D97-AF65-F5344CB8AC3E}">
        <p14:creationId xmlns:p14="http://schemas.microsoft.com/office/powerpoint/2010/main" val="32905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2"/>
          <p:cNvSpPr/>
          <p:nvPr/>
        </p:nvSpPr>
        <p:spPr>
          <a:xfrm>
            <a:off x="2037993" y="2890123"/>
            <a:ext cx="960450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Dynamic Arrays</a:t>
            </a:r>
            <a:endParaRPr lang="en-US" sz="4374" dirty="0"/>
          </a:p>
        </p:txBody>
      </p:sp>
      <p:sp>
        <p:nvSpPr>
          <p:cNvPr id="7" name="Text 3"/>
          <p:cNvSpPr/>
          <p:nvPr/>
        </p:nvSpPr>
        <p:spPr>
          <a:xfrm>
            <a:off x="2037993" y="3917752"/>
            <a:ext cx="10554414" cy="2186834"/>
          </a:xfrm>
          <a:prstGeom prst="rect">
            <a:avLst/>
          </a:prstGeom>
          <a:noFill/>
          <a:ln/>
        </p:spPr>
        <p:txBody>
          <a:bodyPr wrap="square" rtlCol="0" anchor="t"/>
          <a:lstStyle/>
          <a:p>
            <a:pPr>
              <a:buFont typeface="Arial" panose="020B0604020202020204" pitchFamily="34" charset="0"/>
              <a:buChar char="•"/>
            </a:pPr>
            <a:r>
              <a:rPr lang="en-GB" sz="1600" dirty="0"/>
              <a:t>For arrays where the size needs to be dynamic (determined during runtime), C++ provides dynamic memory allocation using pointers.</a:t>
            </a:r>
          </a:p>
          <a:p>
            <a:pPr>
              <a:buFont typeface="Arial" panose="020B0604020202020204" pitchFamily="34" charset="0"/>
              <a:buChar char="•"/>
            </a:pPr>
            <a:endParaRPr lang="en-GB" sz="1600" dirty="0">
              <a:solidFill>
                <a:schemeClr val="accent1">
                  <a:lumMod val="75000"/>
                </a:schemeClr>
              </a:solidFill>
              <a:latin typeface="Lato" pitchFamily="34" charset="0"/>
              <a:ea typeface="Lato" pitchFamily="34" charset="-122"/>
              <a:cs typeface="Lato" pitchFamily="34" charset="-120"/>
            </a:endParaRPr>
          </a:p>
          <a:p>
            <a:pPr>
              <a:buFont typeface="Arial" panose="020B0604020202020204" pitchFamily="34" charset="0"/>
              <a:buChar char="•"/>
            </a:pPr>
            <a:r>
              <a:rPr lang="en-GB" sz="1600" b="1" dirty="0"/>
              <a:t>Dynamic memory allocation</a:t>
            </a:r>
            <a:r>
              <a:rPr lang="en-GB" sz="1600" dirty="0"/>
              <a:t>:</a:t>
            </a:r>
          </a:p>
          <a:p>
            <a:pPr>
              <a:buFont typeface="Arial" panose="020B0604020202020204" pitchFamily="34" charset="0"/>
              <a:buChar char="•"/>
            </a:pPr>
            <a:r>
              <a:rPr lang="en-GB" sz="1600" dirty="0"/>
              <a:t>int *</a:t>
            </a:r>
            <a:r>
              <a:rPr lang="en-GB" sz="1600" dirty="0" err="1"/>
              <a:t>arr</a:t>
            </a:r>
            <a:r>
              <a:rPr lang="en-GB" sz="1600" dirty="0"/>
              <a:t> = new int[5];  // Dynamically allocates an array of size 5</a:t>
            </a:r>
          </a:p>
          <a:p>
            <a:pPr>
              <a:buFont typeface="Arial" panose="020B0604020202020204" pitchFamily="34" charset="0"/>
              <a:buChar char="•"/>
            </a:pPr>
            <a:r>
              <a:rPr lang="en-GB" sz="1600" b="1" dirty="0"/>
              <a:t>Releasing memory</a:t>
            </a:r>
            <a:r>
              <a:rPr lang="en-GB" sz="1600" dirty="0"/>
              <a:t>:</a:t>
            </a:r>
          </a:p>
          <a:p>
            <a:pPr>
              <a:buFont typeface="Arial" panose="020B0604020202020204" pitchFamily="34" charset="0"/>
              <a:buChar char="•"/>
            </a:pPr>
            <a:r>
              <a:rPr lang="en-GB" sz="1600" dirty="0"/>
              <a:t>delete[] </a:t>
            </a:r>
            <a:r>
              <a:rPr lang="en-GB" sz="1600" dirty="0" err="1"/>
              <a:t>arr</a:t>
            </a:r>
            <a:r>
              <a:rPr lang="en-GB" sz="1600" dirty="0"/>
              <a:t>;  // Frees the memory allocated to the array</a:t>
            </a:r>
          </a:p>
          <a:p>
            <a:pPr>
              <a:buFont typeface="Arial" panose="020B0604020202020204" pitchFamily="34" charset="0"/>
              <a:buChar char="•"/>
            </a:pPr>
            <a:endParaRPr lang="en-GB" sz="1600" dirty="0"/>
          </a:p>
          <a:p>
            <a:pPr>
              <a:buFont typeface="Arial" panose="020B0604020202020204" pitchFamily="34" charset="0"/>
              <a:buChar char="•"/>
            </a:pPr>
            <a:endParaRPr lang="en-US" sz="1750" dirty="0">
              <a:solidFill>
                <a:schemeClr val="accent1">
                  <a:lumMod val="75000"/>
                </a:schemeClr>
              </a:solidFill>
              <a:latin typeface="Lato" pitchFamily="34" charset="0"/>
              <a:ea typeface="Lato" pitchFamily="34" charset="-122"/>
              <a:cs typeface="Lato" pitchFamily="34" charset="-120"/>
            </a:endParaRPr>
          </a:p>
        </p:txBody>
      </p:sp>
    </p:spTree>
    <p:extLst>
      <p:ext uri="{BB962C8B-B14F-4D97-AF65-F5344CB8AC3E}">
        <p14:creationId xmlns:p14="http://schemas.microsoft.com/office/powerpoint/2010/main" val="156735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4" name="Text 1"/>
          <p:cNvSpPr/>
          <p:nvPr/>
        </p:nvSpPr>
        <p:spPr>
          <a:xfrm>
            <a:off x="2037993" y="88523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Array Operations</a:t>
            </a:r>
            <a:endParaRPr lang="en-US" sz="4374" dirty="0"/>
          </a:p>
        </p:txBody>
      </p:sp>
      <p:sp>
        <p:nvSpPr>
          <p:cNvPr id="5" name="Text 2"/>
          <p:cNvSpPr/>
          <p:nvPr/>
        </p:nvSpPr>
        <p:spPr>
          <a:xfrm>
            <a:off x="2037993" y="2135029"/>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Traversal</a:t>
            </a:r>
            <a:endParaRPr lang="en-US" sz="2187" dirty="0"/>
          </a:p>
        </p:txBody>
      </p:sp>
      <p:sp>
        <p:nvSpPr>
          <p:cNvPr id="6" name="Text 3"/>
          <p:cNvSpPr/>
          <p:nvPr/>
        </p:nvSpPr>
        <p:spPr>
          <a:xfrm>
            <a:off x="2037993" y="2704386"/>
            <a:ext cx="500622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Traversal is the process of accessing each element of an array in a sequential manner. This is a fundamental operation that is used in many array-based algorithms, such as searching, sorting, and updating elements.</a:t>
            </a:r>
            <a:endParaRPr lang="en-US" sz="1750" dirty="0"/>
          </a:p>
        </p:txBody>
      </p:sp>
      <p:sp>
        <p:nvSpPr>
          <p:cNvPr id="7" name="Text 4"/>
          <p:cNvSpPr/>
          <p:nvPr/>
        </p:nvSpPr>
        <p:spPr>
          <a:xfrm>
            <a:off x="7593806" y="2135029"/>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Deletion</a:t>
            </a:r>
            <a:endParaRPr lang="en-US" sz="2187" dirty="0"/>
          </a:p>
        </p:txBody>
      </p:sp>
      <p:sp>
        <p:nvSpPr>
          <p:cNvPr id="8" name="Text 5"/>
          <p:cNvSpPr/>
          <p:nvPr/>
        </p:nvSpPr>
        <p:spPr>
          <a:xfrm>
            <a:off x="7593806" y="2704386"/>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Deletion is the process of removing an element from an array. This can be done by shifting the remaining elements to the left or right, depending on the specific algorithm being used.</a:t>
            </a:r>
            <a:endParaRPr lang="en-US" sz="1750" dirty="0"/>
          </a:p>
        </p:txBody>
      </p:sp>
      <p:sp>
        <p:nvSpPr>
          <p:cNvPr id="9" name="Text 6"/>
          <p:cNvSpPr/>
          <p:nvPr/>
        </p:nvSpPr>
        <p:spPr>
          <a:xfrm>
            <a:off x="2037993" y="5153382"/>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Insertion</a:t>
            </a:r>
            <a:endParaRPr lang="en-US" sz="2187" dirty="0"/>
          </a:p>
        </p:txBody>
      </p:sp>
      <p:sp>
        <p:nvSpPr>
          <p:cNvPr id="10" name="Text 7"/>
          <p:cNvSpPr/>
          <p:nvPr/>
        </p:nvSpPr>
        <p:spPr>
          <a:xfrm>
            <a:off x="2037993" y="5722739"/>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Insertion is the process of adding an element to an array. This can be done by shifting the existing elements to make room for the new element, or by appending the new element to the end of the array.</a:t>
            </a:r>
            <a:endParaRPr lang="en-US" sz="1750" dirty="0"/>
          </a:p>
        </p:txBody>
      </p:sp>
      <p:sp>
        <p:nvSpPr>
          <p:cNvPr id="11" name="Text 8"/>
          <p:cNvSpPr/>
          <p:nvPr/>
        </p:nvSpPr>
        <p:spPr>
          <a:xfrm>
            <a:off x="7593806" y="5153382"/>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Merge</a:t>
            </a:r>
            <a:endParaRPr lang="en-US" sz="2187" dirty="0"/>
          </a:p>
        </p:txBody>
      </p:sp>
      <p:sp>
        <p:nvSpPr>
          <p:cNvPr id="12" name="Text 9"/>
          <p:cNvSpPr/>
          <p:nvPr/>
        </p:nvSpPr>
        <p:spPr>
          <a:xfrm>
            <a:off x="7593806" y="5722739"/>
            <a:ext cx="5006221" cy="2262162"/>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Merging is the process of combining two or more arrays into a single array. This can be done by iterating through the arrays and adding the elements to the new array in a specific order.. The array may be sorted or unsorted</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88523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Traversing an Array</a:t>
            </a:r>
            <a:endParaRPr lang="en-US" sz="4374" dirty="0"/>
          </a:p>
        </p:txBody>
      </p:sp>
      <p:sp>
        <p:nvSpPr>
          <p:cNvPr id="5" name="Text 2"/>
          <p:cNvSpPr/>
          <p:nvPr/>
        </p:nvSpPr>
        <p:spPr>
          <a:xfrm>
            <a:off x="2037993" y="2135029"/>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2704386"/>
            <a:ext cx="5006221" cy="1777008"/>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7593806" y="2704386"/>
            <a:ext cx="5006221"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037993" y="5153382"/>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7593806" y="5153382"/>
            <a:ext cx="2777490" cy="347186"/>
          </a:xfrm>
          <a:prstGeom prst="rect">
            <a:avLst/>
          </a:prstGeom>
          <a:noFill/>
          <a:ln/>
        </p:spPr>
        <p:txBody>
          <a:bodyPr wrap="none" rtlCol="0" anchor="t"/>
          <a:lstStyle/>
          <a:p>
            <a:pPr marL="0" indent="0">
              <a:lnSpc>
                <a:spcPts val="2734"/>
              </a:lnSpc>
              <a:buNone/>
            </a:pPr>
            <a:endParaRPr lang="en-US" sz="2187" dirty="0"/>
          </a:p>
        </p:txBody>
      </p:sp>
      <p:sp>
        <p:nvSpPr>
          <p:cNvPr id="2" name="TextBox 1">
            <a:extLst>
              <a:ext uri="{FF2B5EF4-FFF2-40B4-BE49-F238E27FC236}">
                <a16:creationId xmlns:a16="http://schemas.microsoft.com/office/drawing/2014/main" id="{5574AD0C-0D3D-6224-E238-9E44883B24C8}"/>
              </a:ext>
            </a:extLst>
          </p:cNvPr>
          <p:cNvSpPr txBox="1"/>
          <p:nvPr/>
        </p:nvSpPr>
        <p:spPr>
          <a:xfrm>
            <a:off x="2202810" y="1841679"/>
            <a:ext cx="6779741" cy="5632311"/>
          </a:xfrm>
          <a:prstGeom prst="rect">
            <a:avLst/>
          </a:prstGeom>
          <a:noFill/>
        </p:spPr>
        <p:txBody>
          <a:bodyPr wrap="none" rtlCol="0">
            <a:spAutoFit/>
          </a:bodyPr>
          <a:lstStyle/>
          <a:p>
            <a:r>
              <a:rPr lang="en-GB" dirty="0">
                <a:solidFill>
                  <a:schemeClr val="accent1">
                    <a:lumMod val="75000"/>
                  </a:schemeClr>
                </a:solidFill>
              </a:rPr>
              <a:t>#include &lt;iostream&gt;</a:t>
            </a:r>
          </a:p>
          <a:p>
            <a:r>
              <a:rPr lang="en-GB" dirty="0">
                <a:solidFill>
                  <a:schemeClr val="accent1">
                    <a:lumMod val="75000"/>
                  </a:schemeClr>
                </a:solidFill>
              </a:rPr>
              <a:t>using namespace std;</a:t>
            </a:r>
          </a:p>
          <a:p>
            <a:endParaRPr lang="en-GB" dirty="0">
              <a:solidFill>
                <a:schemeClr val="accent1">
                  <a:lumMod val="75000"/>
                </a:schemeClr>
              </a:solidFill>
            </a:endParaRPr>
          </a:p>
          <a:p>
            <a:r>
              <a:rPr lang="en-GB" dirty="0">
                <a:solidFill>
                  <a:schemeClr val="accent1">
                    <a:lumMod val="75000"/>
                  </a:schemeClr>
                </a:solidFill>
              </a:rPr>
              <a:t>void </a:t>
            </a:r>
            <a:r>
              <a:rPr lang="en-GB" dirty="0" err="1">
                <a:solidFill>
                  <a:schemeClr val="accent1">
                    <a:lumMod val="75000"/>
                  </a:schemeClr>
                </a:solidFill>
              </a:rPr>
              <a:t>traverseArray</a:t>
            </a:r>
            <a:r>
              <a:rPr lang="en-GB" dirty="0">
                <a:solidFill>
                  <a:schemeClr val="accent1">
                    <a:lumMod val="75000"/>
                  </a:schemeClr>
                </a:solidFill>
              </a:rPr>
              <a:t>(int </a:t>
            </a:r>
            <a:r>
              <a:rPr lang="en-GB" dirty="0" err="1">
                <a:solidFill>
                  <a:schemeClr val="accent1">
                    <a:lumMod val="75000"/>
                  </a:schemeClr>
                </a:solidFill>
              </a:rPr>
              <a:t>arr</a:t>
            </a:r>
            <a:r>
              <a:rPr lang="en-GB" dirty="0">
                <a:solidFill>
                  <a:schemeClr val="accent1">
                    <a:lumMod val="75000"/>
                  </a:schemeClr>
                </a:solidFill>
              </a:rPr>
              <a:t>[], int size) {</a:t>
            </a:r>
          </a:p>
          <a:p>
            <a:r>
              <a:rPr lang="en-GB" dirty="0">
                <a:solidFill>
                  <a:schemeClr val="accent1">
                    <a:lumMod val="75000"/>
                  </a:schemeClr>
                </a:solidFill>
              </a:rPr>
              <a:t>    </a:t>
            </a:r>
            <a:r>
              <a:rPr lang="en-GB" dirty="0" err="1">
                <a:solidFill>
                  <a:schemeClr val="accent1">
                    <a:lumMod val="75000"/>
                  </a:schemeClr>
                </a:solidFill>
              </a:rPr>
              <a:t>cout</a:t>
            </a:r>
            <a:r>
              <a:rPr lang="en-GB" dirty="0">
                <a:solidFill>
                  <a:schemeClr val="accent1">
                    <a:lumMod val="75000"/>
                  </a:schemeClr>
                </a:solidFill>
              </a:rPr>
              <a:t> &lt;&lt; "Array elements: ";</a:t>
            </a:r>
          </a:p>
          <a:p>
            <a:r>
              <a:rPr lang="en-GB" dirty="0">
                <a:solidFill>
                  <a:schemeClr val="accent1">
                    <a:lumMod val="75000"/>
                  </a:schemeClr>
                </a:solidFill>
              </a:rPr>
              <a:t>    for (int </a:t>
            </a:r>
            <a:r>
              <a:rPr lang="en-GB" dirty="0" err="1">
                <a:solidFill>
                  <a:schemeClr val="accent1">
                    <a:lumMod val="75000"/>
                  </a:schemeClr>
                </a:solidFill>
              </a:rPr>
              <a:t>i</a:t>
            </a:r>
            <a:r>
              <a:rPr lang="en-GB" dirty="0">
                <a:solidFill>
                  <a:schemeClr val="accent1">
                    <a:lumMod val="75000"/>
                  </a:schemeClr>
                </a:solidFill>
              </a:rPr>
              <a:t> = 0; </a:t>
            </a:r>
            <a:r>
              <a:rPr lang="en-GB" dirty="0" err="1">
                <a:solidFill>
                  <a:schemeClr val="accent1">
                    <a:lumMod val="75000"/>
                  </a:schemeClr>
                </a:solidFill>
              </a:rPr>
              <a:t>i</a:t>
            </a:r>
            <a:r>
              <a:rPr lang="en-GB" dirty="0">
                <a:solidFill>
                  <a:schemeClr val="accent1">
                    <a:lumMod val="75000"/>
                  </a:schemeClr>
                </a:solidFill>
              </a:rPr>
              <a:t> &lt; size; </a:t>
            </a:r>
            <a:r>
              <a:rPr lang="en-GB" dirty="0" err="1">
                <a:solidFill>
                  <a:schemeClr val="accent1">
                    <a:lumMod val="75000"/>
                  </a:schemeClr>
                </a:solidFill>
              </a:rPr>
              <a:t>i</a:t>
            </a:r>
            <a:r>
              <a:rPr lang="en-GB" dirty="0">
                <a:solidFill>
                  <a:schemeClr val="accent1">
                    <a:lumMod val="75000"/>
                  </a:schemeClr>
                </a:solidFill>
              </a:rPr>
              <a:t>++) {</a:t>
            </a:r>
          </a:p>
          <a:p>
            <a:r>
              <a:rPr lang="en-GB" dirty="0">
                <a:solidFill>
                  <a:schemeClr val="accent1">
                    <a:lumMod val="75000"/>
                  </a:schemeClr>
                </a:solidFill>
              </a:rPr>
              <a:t>        </a:t>
            </a:r>
            <a:r>
              <a:rPr lang="en-GB" dirty="0" err="1">
                <a:solidFill>
                  <a:schemeClr val="accent1">
                    <a:lumMod val="75000"/>
                  </a:schemeClr>
                </a:solidFill>
              </a:rPr>
              <a:t>cout</a:t>
            </a:r>
            <a:r>
              <a:rPr lang="en-GB" dirty="0">
                <a:solidFill>
                  <a:schemeClr val="accent1">
                    <a:lumMod val="75000"/>
                  </a:schemeClr>
                </a:solidFill>
              </a:rPr>
              <a:t> &lt;&lt; </a:t>
            </a:r>
            <a:r>
              <a:rPr lang="en-GB" dirty="0" err="1">
                <a:solidFill>
                  <a:schemeClr val="accent1">
                    <a:lumMod val="75000"/>
                  </a:schemeClr>
                </a:solidFill>
              </a:rPr>
              <a:t>arr</a:t>
            </a:r>
            <a:r>
              <a:rPr lang="en-GB" dirty="0">
                <a:solidFill>
                  <a:schemeClr val="accent1">
                    <a:lumMod val="75000"/>
                  </a:schemeClr>
                </a:solidFill>
              </a:rPr>
              <a:t>[</a:t>
            </a:r>
            <a:r>
              <a:rPr lang="en-GB" dirty="0" err="1">
                <a:solidFill>
                  <a:schemeClr val="accent1">
                    <a:lumMod val="75000"/>
                  </a:schemeClr>
                </a:solidFill>
              </a:rPr>
              <a:t>i</a:t>
            </a:r>
            <a:r>
              <a:rPr lang="en-GB" dirty="0">
                <a:solidFill>
                  <a:schemeClr val="accent1">
                    <a:lumMod val="75000"/>
                  </a:schemeClr>
                </a:solidFill>
              </a:rPr>
              <a:t>] &lt;&lt; " ";  // Access and print each element</a:t>
            </a:r>
          </a:p>
          <a:p>
            <a:r>
              <a:rPr lang="en-GB" dirty="0">
                <a:solidFill>
                  <a:schemeClr val="accent1">
                    <a:lumMod val="75000"/>
                  </a:schemeClr>
                </a:solidFill>
              </a:rPr>
              <a:t>    }</a:t>
            </a:r>
          </a:p>
          <a:p>
            <a:r>
              <a:rPr lang="en-GB" dirty="0">
                <a:solidFill>
                  <a:schemeClr val="accent1">
                    <a:lumMod val="75000"/>
                  </a:schemeClr>
                </a:solidFill>
              </a:rPr>
              <a:t>    </a:t>
            </a:r>
            <a:r>
              <a:rPr lang="en-GB" dirty="0" err="1">
                <a:solidFill>
                  <a:schemeClr val="accent1">
                    <a:lumMod val="75000"/>
                  </a:schemeClr>
                </a:solidFill>
              </a:rPr>
              <a:t>cout</a:t>
            </a:r>
            <a:r>
              <a:rPr lang="en-GB" dirty="0">
                <a:solidFill>
                  <a:schemeClr val="accent1">
                    <a:lumMod val="75000"/>
                  </a:schemeClr>
                </a:solidFill>
              </a:rPr>
              <a:t> &lt;&lt; </a:t>
            </a:r>
            <a:r>
              <a:rPr lang="en-GB" dirty="0" err="1">
                <a:solidFill>
                  <a:schemeClr val="accent1">
                    <a:lumMod val="75000"/>
                  </a:schemeClr>
                </a:solidFill>
              </a:rPr>
              <a:t>endl</a:t>
            </a:r>
            <a:r>
              <a:rPr lang="en-GB" dirty="0">
                <a:solidFill>
                  <a:schemeClr val="accent1">
                    <a:lumMod val="75000"/>
                  </a:schemeClr>
                </a:solidFill>
              </a:rPr>
              <a:t>;</a:t>
            </a:r>
          </a:p>
          <a:p>
            <a:r>
              <a:rPr lang="en-GB" dirty="0">
                <a:solidFill>
                  <a:schemeClr val="accent1">
                    <a:lumMod val="75000"/>
                  </a:schemeClr>
                </a:solidFill>
              </a:rPr>
              <a:t>}</a:t>
            </a:r>
          </a:p>
          <a:p>
            <a:endParaRPr lang="en-GB" dirty="0">
              <a:solidFill>
                <a:schemeClr val="accent1">
                  <a:lumMod val="75000"/>
                </a:schemeClr>
              </a:solidFill>
            </a:endParaRPr>
          </a:p>
          <a:p>
            <a:r>
              <a:rPr lang="en-GB" dirty="0">
                <a:solidFill>
                  <a:schemeClr val="accent1">
                    <a:lumMod val="75000"/>
                  </a:schemeClr>
                </a:solidFill>
              </a:rPr>
              <a:t>int main() {</a:t>
            </a:r>
          </a:p>
          <a:p>
            <a:r>
              <a:rPr lang="en-GB" dirty="0">
                <a:solidFill>
                  <a:schemeClr val="accent1">
                    <a:lumMod val="75000"/>
                  </a:schemeClr>
                </a:solidFill>
              </a:rPr>
              <a:t>    int </a:t>
            </a:r>
            <a:r>
              <a:rPr lang="en-GB" dirty="0" err="1">
                <a:solidFill>
                  <a:schemeClr val="accent1">
                    <a:lumMod val="75000"/>
                  </a:schemeClr>
                </a:solidFill>
              </a:rPr>
              <a:t>arr</a:t>
            </a:r>
            <a:r>
              <a:rPr lang="en-GB" dirty="0">
                <a:solidFill>
                  <a:schemeClr val="accent1">
                    <a:lumMod val="75000"/>
                  </a:schemeClr>
                </a:solidFill>
              </a:rPr>
              <a:t>[] = {10, 20, 30, 40, 50};  // Declare and initialize an array</a:t>
            </a:r>
          </a:p>
          <a:p>
            <a:r>
              <a:rPr lang="en-GB" dirty="0">
                <a:solidFill>
                  <a:schemeClr val="accent1">
                    <a:lumMod val="75000"/>
                  </a:schemeClr>
                </a:solidFill>
              </a:rPr>
              <a:t>    int size = </a:t>
            </a:r>
            <a:r>
              <a:rPr lang="en-GB" dirty="0" err="1">
                <a:solidFill>
                  <a:schemeClr val="accent1">
                    <a:lumMod val="75000"/>
                  </a:schemeClr>
                </a:solidFill>
              </a:rPr>
              <a:t>sizeof</a:t>
            </a:r>
            <a:r>
              <a:rPr lang="en-GB" dirty="0">
                <a:solidFill>
                  <a:schemeClr val="accent1">
                    <a:lumMod val="75000"/>
                  </a:schemeClr>
                </a:solidFill>
              </a:rPr>
              <a:t>(</a:t>
            </a:r>
            <a:r>
              <a:rPr lang="en-GB" dirty="0" err="1">
                <a:solidFill>
                  <a:schemeClr val="accent1">
                    <a:lumMod val="75000"/>
                  </a:schemeClr>
                </a:solidFill>
              </a:rPr>
              <a:t>arr</a:t>
            </a:r>
            <a:r>
              <a:rPr lang="en-GB" dirty="0">
                <a:solidFill>
                  <a:schemeClr val="accent1">
                    <a:lumMod val="75000"/>
                  </a:schemeClr>
                </a:solidFill>
              </a:rPr>
              <a:t>) / </a:t>
            </a:r>
            <a:r>
              <a:rPr lang="en-GB" dirty="0" err="1">
                <a:solidFill>
                  <a:schemeClr val="accent1">
                    <a:lumMod val="75000"/>
                  </a:schemeClr>
                </a:solidFill>
              </a:rPr>
              <a:t>sizeof</a:t>
            </a:r>
            <a:r>
              <a:rPr lang="en-GB" dirty="0">
                <a:solidFill>
                  <a:schemeClr val="accent1">
                    <a:lumMod val="75000"/>
                  </a:schemeClr>
                </a:solidFill>
              </a:rPr>
              <a:t>(</a:t>
            </a:r>
            <a:r>
              <a:rPr lang="en-GB" dirty="0" err="1">
                <a:solidFill>
                  <a:schemeClr val="accent1">
                    <a:lumMod val="75000"/>
                  </a:schemeClr>
                </a:solidFill>
              </a:rPr>
              <a:t>arr</a:t>
            </a:r>
            <a:r>
              <a:rPr lang="en-GB" dirty="0">
                <a:solidFill>
                  <a:schemeClr val="accent1">
                    <a:lumMod val="75000"/>
                  </a:schemeClr>
                </a:solidFill>
              </a:rPr>
              <a:t>[0]);  // Calculate the size of the array</a:t>
            </a:r>
          </a:p>
          <a:p>
            <a:endParaRPr lang="en-GB" dirty="0">
              <a:solidFill>
                <a:schemeClr val="accent1">
                  <a:lumMod val="75000"/>
                </a:schemeClr>
              </a:solidFill>
            </a:endParaRPr>
          </a:p>
          <a:p>
            <a:r>
              <a:rPr lang="en-GB" dirty="0">
                <a:solidFill>
                  <a:schemeClr val="accent1">
                    <a:lumMod val="75000"/>
                  </a:schemeClr>
                </a:solidFill>
              </a:rPr>
              <a:t>    // Traverse and print array elements</a:t>
            </a:r>
          </a:p>
          <a:p>
            <a:r>
              <a:rPr lang="en-GB" dirty="0">
                <a:solidFill>
                  <a:schemeClr val="accent1">
                    <a:lumMod val="75000"/>
                  </a:schemeClr>
                </a:solidFill>
              </a:rPr>
              <a:t>    </a:t>
            </a:r>
            <a:r>
              <a:rPr lang="en-GB" dirty="0" err="1">
                <a:solidFill>
                  <a:schemeClr val="accent1">
                    <a:lumMod val="75000"/>
                  </a:schemeClr>
                </a:solidFill>
              </a:rPr>
              <a:t>traverseArray</a:t>
            </a:r>
            <a:r>
              <a:rPr lang="en-GB" dirty="0">
                <a:solidFill>
                  <a:schemeClr val="accent1">
                    <a:lumMod val="75000"/>
                  </a:schemeClr>
                </a:solidFill>
              </a:rPr>
              <a:t>(</a:t>
            </a:r>
            <a:r>
              <a:rPr lang="en-GB" dirty="0" err="1">
                <a:solidFill>
                  <a:schemeClr val="accent1">
                    <a:lumMod val="75000"/>
                  </a:schemeClr>
                </a:solidFill>
              </a:rPr>
              <a:t>arr</a:t>
            </a:r>
            <a:r>
              <a:rPr lang="en-GB" dirty="0">
                <a:solidFill>
                  <a:schemeClr val="accent1">
                    <a:lumMod val="75000"/>
                  </a:schemeClr>
                </a:solidFill>
              </a:rPr>
              <a:t>, size);</a:t>
            </a:r>
          </a:p>
          <a:p>
            <a:endParaRPr lang="en-GB" dirty="0">
              <a:solidFill>
                <a:schemeClr val="accent1">
                  <a:lumMod val="75000"/>
                </a:schemeClr>
              </a:solidFill>
            </a:endParaRPr>
          </a:p>
          <a:p>
            <a:r>
              <a:rPr lang="en-GB" dirty="0">
                <a:solidFill>
                  <a:schemeClr val="accent1">
                    <a:lumMod val="75000"/>
                  </a:schemeClr>
                </a:solidFill>
              </a:rPr>
              <a:t>    return 0;</a:t>
            </a:r>
          </a:p>
          <a:p>
            <a:r>
              <a:rPr lang="en-GB" dirty="0">
                <a:solidFill>
                  <a:schemeClr val="accent1">
                    <a:lumMod val="75000"/>
                  </a:schemeClr>
                </a:solidFill>
              </a:rPr>
              <a:t>}</a:t>
            </a:r>
          </a:p>
        </p:txBody>
      </p:sp>
    </p:spTree>
    <p:extLst>
      <p:ext uri="{BB962C8B-B14F-4D97-AF65-F5344CB8AC3E}">
        <p14:creationId xmlns:p14="http://schemas.microsoft.com/office/powerpoint/2010/main" val="302020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4" name="Text 1"/>
          <p:cNvSpPr/>
          <p:nvPr/>
        </p:nvSpPr>
        <p:spPr>
          <a:xfrm>
            <a:off x="2037993" y="2568059"/>
            <a:ext cx="6127671"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Insertions in Arrays</a:t>
            </a:r>
            <a:endParaRPr lang="en-US" sz="4374" dirty="0"/>
          </a:p>
        </p:txBody>
      </p:sp>
      <p:sp>
        <p:nvSpPr>
          <p:cNvPr id="5" name="Text 2"/>
          <p:cNvSpPr/>
          <p:nvPr/>
        </p:nvSpPr>
        <p:spPr>
          <a:xfrm>
            <a:off x="2393394" y="3706773"/>
            <a:ext cx="10199013" cy="355402"/>
          </a:xfrm>
          <a:prstGeom prst="rect">
            <a:avLst/>
          </a:prstGeom>
          <a:noFill/>
          <a:ln/>
        </p:spPr>
        <p:txBody>
          <a:bodyPr wrap="none" rtlCol="0" anchor="t"/>
          <a:lstStyle/>
          <a:p>
            <a:r>
              <a:rPr lang="en-GB" sz="1600" b="1" dirty="0"/>
              <a:t>insert an element in an array:</a:t>
            </a:r>
          </a:p>
          <a:p>
            <a:r>
              <a:rPr lang="en-GB" sz="1600" dirty="0"/>
              <a:t>Shift the elements to the right from the insertion position to make space for the new element.</a:t>
            </a:r>
          </a:p>
          <a:p>
            <a:r>
              <a:rPr lang="en-GB" sz="1600" dirty="0"/>
              <a:t>Insert the new element at the desired position.</a:t>
            </a:r>
          </a:p>
          <a:p>
            <a:endParaRPr lang="en-GB" sz="1600" b="1" dirty="0"/>
          </a:p>
          <a:p>
            <a:r>
              <a:rPr lang="en-GB" sz="1600" b="1" dirty="0"/>
              <a:t>Steps for Insertion</a:t>
            </a:r>
            <a:r>
              <a:rPr lang="en-GB" sz="1600" dirty="0"/>
              <a:t>:</a:t>
            </a:r>
          </a:p>
          <a:p>
            <a:pPr>
              <a:buFont typeface="+mj-lt"/>
              <a:buAutoNum type="arabicPeriod"/>
            </a:pPr>
            <a:r>
              <a:rPr lang="en-GB" sz="1600" dirty="0"/>
              <a:t>Find the position where the new element needs to be inserted.</a:t>
            </a:r>
          </a:p>
          <a:p>
            <a:pPr>
              <a:buFont typeface="+mj-lt"/>
              <a:buAutoNum type="arabicPeriod"/>
            </a:pPr>
            <a:r>
              <a:rPr lang="en-GB" sz="1600" dirty="0"/>
              <a:t>Shift the elements to the right starting from that position.</a:t>
            </a:r>
          </a:p>
          <a:p>
            <a:pPr>
              <a:buFont typeface="+mj-lt"/>
              <a:buAutoNum type="arabicPeriod"/>
            </a:pPr>
            <a:r>
              <a:rPr lang="en-GB" sz="1600" dirty="0"/>
              <a:t>Insert the new element at the desired 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5" name="Text 1"/>
          <p:cNvSpPr/>
          <p:nvPr/>
        </p:nvSpPr>
        <p:spPr>
          <a:xfrm>
            <a:off x="833199" y="32989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Inserting an Element</a:t>
            </a:r>
            <a:endParaRPr lang="en-US" sz="4374" dirty="0"/>
          </a:p>
        </p:txBody>
      </p:sp>
      <p:sp>
        <p:nvSpPr>
          <p:cNvPr id="6" name="Text 2"/>
          <p:cNvSpPr/>
          <p:nvPr/>
        </p:nvSpPr>
        <p:spPr>
          <a:xfrm>
            <a:off x="833199" y="1107976"/>
            <a:ext cx="7477601" cy="896284"/>
          </a:xfrm>
          <a:prstGeom prst="rect">
            <a:avLst/>
          </a:prstGeom>
          <a:noFill/>
          <a:ln/>
        </p:spPr>
        <p:txBody>
          <a:bodyPr wrap="square" rtlCol="0" anchor="t"/>
          <a:lstStyle/>
          <a:p>
            <a:pPr marL="0" indent="0">
              <a:lnSpc>
                <a:spcPts val="2799"/>
              </a:lnSpc>
              <a:buNone/>
            </a:pPr>
            <a:r>
              <a:rPr lang="en-GB" sz="1600" b="1" dirty="0"/>
              <a:t>Example:</a:t>
            </a:r>
            <a:r>
              <a:rPr lang="en-GB" sz="1600" dirty="0"/>
              <a:t> Let's say we have an array </a:t>
            </a:r>
            <a:r>
              <a:rPr lang="en-GB" sz="1600" dirty="0" err="1"/>
              <a:t>arr</a:t>
            </a:r>
            <a:r>
              <a:rPr lang="en-GB" sz="1600" dirty="0"/>
              <a:t>[] = {10, 20, 30, 40, 50} and we want to insert 25 at index 2.</a:t>
            </a:r>
            <a:endParaRPr lang="en-US" sz="1750" dirty="0"/>
          </a:p>
        </p:txBody>
      </p:sp>
      <p:sp>
        <p:nvSpPr>
          <p:cNvPr id="2" name="TextBox 1">
            <a:extLst>
              <a:ext uri="{FF2B5EF4-FFF2-40B4-BE49-F238E27FC236}">
                <a16:creationId xmlns:a16="http://schemas.microsoft.com/office/drawing/2014/main" id="{E2E503E3-72A1-720C-8576-3C425FC79304}"/>
              </a:ext>
            </a:extLst>
          </p:cNvPr>
          <p:cNvSpPr txBox="1"/>
          <p:nvPr/>
        </p:nvSpPr>
        <p:spPr>
          <a:xfrm>
            <a:off x="888394" y="1950977"/>
            <a:ext cx="5988755" cy="5909310"/>
          </a:xfrm>
          <a:prstGeom prst="rect">
            <a:avLst/>
          </a:prstGeom>
          <a:noFill/>
        </p:spPr>
        <p:txBody>
          <a:bodyPr wrap="none" rtlCol="0">
            <a:spAutoFit/>
          </a:bodyPr>
          <a:lstStyle/>
          <a:p>
            <a:r>
              <a:rPr lang="en-GB" dirty="0"/>
              <a:t>#include &lt;iostream&gt;</a:t>
            </a:r>
          </a:p>
          <a:p>
            <a:r>
              <a:rPr lang="en-GB" dirty="0"/>
              <a:t>using namespace std;</a:t>
            </a:r>
          </a:p>
          <a:p>
            <a:endParaRPr lang="en-GB" dirty="0"/>
          </a:p>
          <a:p>
            <a:r>
              <a:rPr lang="en-GB" dirty="0"/>
              <a:t>void </a:t>
            </a:r>
            <a:r>
              <a:rPr lang="en-GB" dirty="0" err="1"/>
              <a:t>insertElement</a:t>
            </a:r>
            <a:r>
              <a:rPr lang="en-GB" dirty="0"/>
              <a:t>(int </a:t>
            </a:r>
            <a:r>
              <a:rPr lang="en-GB" dirty="0" err="1"/>
              <a:t>arr</a:t>
            </a:r>
            <a:r>
              <a:rPr lang="en-GB" dirty="0"/>
              <a:t>[], int &amp;n, int element, int position) {</a:t>
            </a:r>
          </a:p>
          <a:p>
            <a:r>
              <a:rPr lang="en-GB" dirty="0"/>
              <a:t>    // Shift elements to the right from the position</a:t>
            </a:r>
          </a:p>
          <a:p>
            <a:r>
              <a:rPr lang="en-GB" dirty="0"/>
              <a:t>    for (int </a:t>
            </a:r>
            <a:r>
              <a:rPr lang="en-GB" dirty="0" err="1"/>
              <a:t>i</a:t>
            </a:r>
            <a:r>
              <a:rPr lang="en-GB" dirty="0"/>
              <a:t> = n - 1; </a:t>
            </a:r>
            <a:r>
              <a:rPr lang="en-GB" dirty="0" err="1"/>
              <a:t>i</a:t>
            </a:r>
            <a:r>
              <a:rPr lang="en-GB" dirty="0"/>
              <a:t> &gt;= position; </a:t>
            </a:r>
            <a:r>
              <a:rPr lang="en-GB" dirty="0" err="1"/>
              <a:t>i</a:t>
            </a:r>
            <a:r>
              <a:rPr lang="en-GB" dirty="0"/>
              <a:t>--) {</a:t>
            </a:r>
          </a:p>
          <a:p>
            <a:r>
              <a:rPr lang="en-GB" dirty="0"/>
              <a:t>        </a:t>
            </a:r>
            <a:r>
              <a:rPr lang="en-GB" dirty="0" err="1"/>
              <a:t>arr</a:t>
            </a:r>
            <a:r>
              <a:rPr lang="en-GB" dirty="0"/>
              <a:t>[</a:t>
            </a:r>
            <a:r>
              <a:rPr lang="en-GB" dirty="0" err="1"/>
              <a:t>i</a:t>
            </a:r>
            <a:r>
              <a:rPr lang="en-GB" dirty="0"/>
              <a:t> + 1] = </a:t>
            </a:r>
            <a:r>
              <a:rPr lang="en-GB" dirty="0" err="1"/>
              <a:t>arr</a:t>
            </a:r>
            <a:r>
              <a:rPr lang="en-GB" dirty="0"/>
              <a:t>[</a:t>
            </a:r>
            <a:r>
              <a:rPr lang="en-GB" dirty="0" err="1"/>
              <a:t>i</a:t>
            </a:r>
            <a:r>
              <a:rPr lang="en-GB" dirty="0"/>
              <a:t>];</a:t>
            </a:r>
          </a:p>
          <a:p>
            <a:r>
              <a:rPr lang="en-GB" dirty="0"/>
              <a:t>    }</a:t>
            </a:r>
          </a:p>
          <a:p>
            <a:r>
              <a:rPr lang="en-GB" dirty="0"/>
              <a:t>    // Insert the new element</a:t>
            </a:r>
          </a:p>
          <a:p>
            <a:r>
              <a:rPr lang="en-GB" dirty="0"/>
              <a:t>    </a:t>
            </a:r>
            <a:r>
              <a:rPr lang="en-GB" dirty="0" err="1"/>
              <a:t>arr</a:t>
            </a:r>
            <a:r>
              <a:rPr lang="en-GB" dirty="0"/>
              <a:t>[position] = element;</a:t>
            </a:r>
          </a:p>
          <a:p>
            <a:r>
              <a:rPr lang="en-GB" dirty="0"/>
              <a:t>    n++;  // Increase the size of the array</a:t>
            </a:r>
          </a:p>
          <a:p>
            <a:r>
              <a:rPr lang="en-GB" dirty="0"/>
              <a:t>}</a:t>
            </a:r>
          </a:p>
          <a:p>
            <a:endParaRPr lang="en-GB" dirty="0"/>
          </a:p>
          <a:p>
            <a:r>
              <a:rPr lang="en-GB" dirty="0"/>
              <a:t>void </a:t>
            </a:r>
            <a:r>
              <a:rPr lang="en-GB" dirty="0" err="1"/>
              <a:t>printArray</a:t>
            </a:r>
            <a:r>
              <a:rPr lang="en-GB" dirty="0"/>
              <a:t>(int </a:t>
            </a:r>
            <a:r>
              <a:rPr lang="en-GB" dirty="0" err="1"/>
              <a:t>arr</a:t>
            </a:r>
            <a:r>
              <a:rPr lang="en-GB" dirty="0"/>
              <a:t>[], int size) {</a:t>
            </a:r>
          </a:p>
          <a:p>
            <a:r>
              <a:rPr lang="en-GB" dirty="0"/>
              <a:t>    for (int </a:t>
            </a:r>
            <a:r>
              <a:rPr lang="en-GB" dirty="0" err="1"/>
              <a:t>i</a:t>
            </a:r>
            <a:r>
              <a:rPr lang="en-GB" dirty="0"/>
              <a:t> = 0; </a:t>
            </a:r>
            <a:r>
              <a:rPr lang="en-GB" dirty="0" err="1"/>
              <a:t>i</a:t>
            </a:r>
            <a:r>
              <a:rPr lang="en-GB" dirty="0"/>
              <a:t> &lt; size; </a:t>
            </a:r>
            <a:r>
              <a:rPr lang="en-GB" dirty="0" err="1"/>
              <a:t>i</a:t>
            </a:r>
            <a:r>
              <a:rPr lang="en-GB" dirty="0"/>
              <a:t>++) {</a:t>
            </a:r>
          </a:p>
          <a:p>
            <a:r>
              <a:rPr lang="en-GB" dirty="0"/>
              <a:t>        </a:t>
            </a:r>
            <a:r>
              <a:rPr lang="en-GB" dirty="0" err="1"/>
              <a:t>cout</a:t>
            </a:r>
            <a:r>
              <a:rPr lang="en-GB" dirty="0"/>
              <a:t> &lt;&lt; </a:t>
            </a:r>
            <a:r>
              <a:rPr lang="en-GB" dirty="0" err="1"/>
              <a:t>arr</a:t>
            </a:r>
            <a:r>
              <a:rPr lang="en-GB" dirty="0"/>
              <a:t>[</a:t>
            </a:r>
            <a:r>
              <a:rPr lang="en-GB" dirty="0" err="1"/>
              <a:t>i</a:t>
            </a:r>
            <a:r>
              <a:rPr lang="en-GB" dirty="0"/>
              <a:t>] &lt;&lt; " ";</a:t>
            </a:r>
          </a:p>
          <a:p>
            <a:r>
              <a:rPr lang="en-GB" dirty="0"/>
              <a:t>    }</a:t>
            </a:r>
          </a:p>
          <a:p>
            <a:r>
              <a:rPr lang="en-GB" dirty="0"/>
              <a:t>    </a:t>
            </a:r>
            <a:r>
              <a:rPr lang="en-GB" dirty="0" err="1"/>
              <a:t>cout</a:t>
            </a:r>
            <a:r>
              <a:rPr lang="en-GB" dirty="0"/>
              <a:t> &lt;&lt; </a:t>
            </a:r>
            <a:r>
              <a:rPr lang="en-GB" dirty="0" err="1"/>
              <a:t>endl</a:t>
            </a:r>
            <a:r>
              <a:rPr lang="en-GB" dirty="0"/>
              <a:t>;</a:t>
            </a:r>
          </a:p>
          <a:p>
            <a:r>
              <a:rPr lang="en-GB" dirty="0"/>
              <a:t>}</a:t>
            </a:r>
          </a:p>
          <a:p>
            <a:endParaRPr lang="en-GB" dirty="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0264F-2DA9-DD51-0C29-7AF826F06839}"/>
              </a:ext>
            </a:extLst>
          </p:cNvPr>
          <p:cNvSpPr txBox="1"/>
          <p:nvPr/>
        </p:nvSpPr>
        <p:spPr>
          <a:xfrm>
            <a:off x="2189408" y="1714143"/>
            <a:ext cx="8783392" cy="4801314"/>
          </a:xfrm>
          <a:prstGeom prst="rect">
            <a:avLst/>
          </a:prstGeom>
          <a:noFill/>
        </p:spPr>
        <p:txBody>
          <a:bodyPr wrap="square">
            <a:spAutoFit/>
          </a:bodyPr>
          <a:lstStyle/>
          <a:p>
            <a:r>
              <a:rPr lang="en-GB" dirty="0"/>
              <a:t>int main() {</a:t>
            </a:r>
          </a:p>
          <a:p>
            <a:r>
              <a:rPr lang="en-GB" dirty="0"/>
              <a:t>    int </a:t>
            </a:r>
            <a:r>
              <a:rPr lang="en-GB" dirty="0" err="1"/>
              <a:t>arr</a:t>
            </a:r>
            <a:r>
              <a:rPr lang="en-GB" dirty="0"/>
              <a:t>[10] = {10, 20, 30, 40, 50};  // Initial array with space for 10 elements</a:t>
            </a:r>
          </a:p>
          <a:p>
            <a:r>
              <a:rPr lang="en-GB" dirty="0"/>
              <a:t>    int n = 5;  // Current number of elements in the array</a:t>
            </a:r>
          </a:p>
          <a:p>
            <a:endParaRPr lang="en-GB" dirty="0"/>
          </a:p>
          <a:p>
            <a:r>
              <a:rPr lang="en-GB" dirty="0"/>
              <a:t>    </a:t>
            </a:r>
            <a:r>
              <a:rPr lang="en-GB" dirty="0" err="1"/>
              <a:t>cout</a:t>
            </a:r>
            <a:r>
              <a:rPr lang="en-GB" dirty="0"/>
              <a:t> &lt;&lt; "Original array: ";</a:t>
            </a:r>
          </a:p>
          <a:p>
            <a:r>
              <a:rPr lang="en-GB" dirty="0"/>
              <a:t>    </a:t>
            </a:r>
            <a:r>
              <a:rPr lang="en-GB" dirty="0" err="1"/>
              <a:t>printArray</a:t>
            </a:r>
            <a:r>
              <a:rPr lang="en-GB" dirty="0"/>
              <a:t>(</a:t>
            </a:r>
            <a:r>
              <a:rPr lang="en-GB" dirty="0" err="1"/>
              <a:t>arr</a:t>
            </a:r>
            <a:r>
              <a:rPr lang="en-GB" dirty="0"/>
              <a:t>, n);</a:t>
            </a:r>
          </a:p>
          <a:p>
            <a:endParaRPr lang="en-GB" dirty="0"/>
          </a:p>
          <a:p>
            <a:r>
              <a:rPr lang="en-GB" dirty="0"/>
              <a:t>    int element = 25;</a:t>
            </a:r>
          </a:p>
          <a:p>
            <a:r>
              <a:rPr lang="en-GB" dirty="0"/>
              <a:t>    int position = 2;  // Position to insert element (index 2)</a:t>
            </a:r>
          </a:p>
          <a:p>
            <a:endParaRPr lang="en-GB" dirty="0"/>
          </a:p>
          <a:p>
            <a:r>
              <a:rPr lang="en-GB" dirty="0"/>
              <a:t>    </a:t>
            </a:r>
            <a:r>
              <a:rPr lang="en-GB" dirty="0" err="1"/>
              <a:t>insertElement</a:t>
            </a:r>
            <a:r>
              <a:rPr lang="en-GB" dirty="0"/>
              <a:t>(</a:t>
            </a:r>
            <a:r>
              <a:rPr lang="en-GB" dirty="0" err="1"/>
              <a:t>arr</a:t>
            </a:r>
            <a:r>
              <a:rPr lang="en-GB" dirty="0"/>
              <a:t>, n, element, position);</a:t>
            </a:r>
          </a:p>
          <a:p>
            <a:endParaRPr lang="en-GB" dirty="0"/>
          </a:p>
          <a:p>
            <a:r>
              <a:rPr lang="en-GB" dirty="0"/>
              <a:t>    </a:t>
            </a:r>
            <a:r>
              <a:rPr lang="en-GB" dirty="0" err="1"/>
              <a:t>cout</a:t>
            </a:r>
            <a:r>
              <a:rPr lang="en-GB" dirty="0"/>
              <a:t> &lt;&lt; "Array after insertion: ";</a:t>
            </a:r>
          </a:p>
          <a:p>
            <a:r>
              <a:rPr lang="en-GB" dirty="0"/>
              <a:t>    </a:t>
            </a:r>
            <a:r>
              <a:rPr lang="en-GB" dirty="0" err="1"/>
              <a:t>printArray</a:t>
            </a:r>
            <a:r>
              <a:rPr lang="en-GB" dirty="0"/>
              <a:t>(</a:t>
            </a:r>
            <a:r>
              <a:rPr lang="en-GB" dirty="0" err="1"/>
              <a:t>arr</a:t>
            </a:r>
            <a:r>
              <a:rPr lang="en-GB" dirty="0"/>
              <a:t>, n);</a:t>
            </a:r>
          </a:p>
          <a:p>
            <a:endParaRPr lang="en-GB" dirty="0"/>
          </a:p>
          <a:p>
            <a:r>
              <a:rPr lang="en-GB" dirty="0"/>
              <a:t>    return 0;</a:t>
            </a:r>
          </a:p>
          <a:p>
            <a:r>
              <a:rPr lang="en-GB" dirty="0"/>
              <a:t>}</a:t>
            </a:r>
            <a:endParaRPr lang="en-KE" dirty="0"/>
          </a:p>
        </p:txBody>
      </p:sp>
    </p:spTree>
    <p:extLst>
      <p:ext uri="{BB962C8B-B14F-4D97-AF65-F5344CB8AC3E}">
        <p14:creationId xmlns:p14="http://schemas.microsoft.com/office/powerpoint/2010/main" val="25024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5" name="Text 1"/>
          <p:cNvSpPr/>
          <p:nvPr/>
        </p:nvSpPr>
        <p:spPr>
          <a:xfrm>
            <a:off x="2053652" y="2357080"/>
            <a:ext cx="9820927"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Deletions in Arrays</a:t>
            </a:r>
            <a:endParaRPr lang="en-US" sz="4374" dirty="0"/>
          </a:p>
        </p:txBody>
      </p:sp>
      <p:sp>
        <p:nvSpPr>
          <p:cNvPr id="6" name="Text 2"/>
          <p:cNvSpPr/>
          <p:nvPr/>
        </p:nvSpPr>
        <p:spPr>
          <a:xfrm>
            <a:off x="2053653" y="3384709"/>
            <a:ext cx="11743548" cy="2487811"/>
          </a:xfrm>
          <a:prstGeom prst="rect">
            <a:avLst/>
          </a:prstGeom>
          <a:noFill/>
          <a:ln/>
        </p:spPr>
        <p:txBody>
          <a:bodyPr wrap="square" rtlCol="0" anchor="t"/>
          <a:lstStyle/>
          <a:p>
            <a:r>
              <a:rPr lang="en-GB" sz="1600" dirty="0"/>
              <a:t>To delete an element from an array:</a:t>
            </a:r>
          </a:p>
          <a:p>
            <a:pPr>
              <a:buFont typeface="Arial" panose="020B0604020202020204" pitchFamily="34" charset="0"/>
              <a:buChar char="•"/>
            </a:pPr>
            <a:r>
              <a:rPr lang="en-GB" sz="1600" dirty="0"/>
              <a:t>Shift the elements to the left to fill the gap created by the deleted element.</a:t>
            </a:r>
          </a:p>
          <a:p>
            <a:pPr>
              <a:buFont typeface="Arial" panose="020B0604020202020204" pitchFamily="34" charset="0"/>
              <a:buChar char="•"/>
            </a:pPr>
            <a:endParaRPr lang="en-GB" sz="1600" dirty="0"/>
          </a:p>
          <a:p>
            <a:r>
              <a:rPr lang="en-GB" sz="1600" b="1" dirty="0"/>
              <a:t>Steps for Deletion</a:t>
            </a:r>
            <a:r>
              <a:rPr lang="en-GB" sz="1600" dirty="0"/>
              <a:t>:</a:t>
            </a:r>
          </a:p>
          <a:p>
            <a:pPr>
              <a:buFont typeface="+mj-lt"/>
              <a:buAutoNum type="arabicPeriod"/>
            </a:pPr>
            <a:r>
              <a:rPr lang="en-GB" sz="1600" dirty="0"/>
              <a:t>Find the position where the element needs to be deleted.</a:t>
            </a:r>
          </a:p>
          <a:p>
            <a:pPr>
              <a:buFont typeface="+mj-lt"/>
              <a:buAutoNum type="arabicPeriod"/>
            </a:pPr>
            <a:r>
              <a:rPr lang="en-GB" sz="1600" dirty="0"/>
              <a:t>Shift the elements to the left starting from the next element of the deleted position.</a:t>
            </a:r>
          </a:p>
          <a:p>
            <a:pPr>
              <a:buFont typeface="+mj-lt"/>
              <a:buAutoNum type="arabicPeriod"/>
            </a:pPr>
            <a:r>
              <a:rPr lang="en-GB" sz="1600" dirty="0"/>
              <a:t>Decrease the size of the array by one.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5" name="Text 1"/>
          <p:cNvSpPr/>
          <p:nvPr/>
        </p:nvSpPr>
        <p:spPr>
          <a:xfrm>
            <a:off x="1944710" y="451324"/>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Delete operation</a:t>
            </a:r>
            <a:endParaRPr lang="en-US" sz="4374" dirty="0"/>
          </a:p>
        </p:txBody>
      </p:sp>
      <p:sp>
        <p:nvSpPr>
          <p:cNvPr id="6" name="Text 2"/>
          <p:cNvSpPr/>
          <p:nvPr/>
        </p:nvSpPr>
        <p:spPr>
          <a:xfrm>
            <a:off x="1944710" y="1517201"/>
            <a:ext cx="7122200" cy="582056"/>
          </a:xfrm>
          <a:prstGeom prst="rect">
            <a:avLst/>
          </a:prstGeom>
          <a:noFill/>
          <a:ln/>
        </p:spPr>
        <p:txBody>
          <a:bodyPr wrap="square" rtlCol="0" anchor="t"/>
          <a:lstStyle/>
          <a:p>
            <a:pPr algn="l">
              <a:lnSpc>
                <a:spcPts val="2799"/>
              </a:lnSpc>
              <a:buSzPct val="100000"/>
            </a:pPr>
            <a:r>
              <a:rPr lang="en-GB" sz="1600" b="1" dirty="0"/>
              <a:t>Example</a:t>
            </a:r>
            <a:r>
              <a:rPr lang="en-GB" sz="1600" dirty="0"/>
              <a:t>: Let’s delete the element at index 3 in the array </a:t>
            </a:r>
            <a:r>
              <a:rPr lang="en-GB" sz="1600" dirty="0" err="1"/>
              <a:t>arr</a:t>
            </a:r>
            <a:r>
              <a:rPr lang="en-GB" sz="1600" dirty="0"/>
              <a:t>[] = {10, 20, 30, 40, 50}.</a:t>
            </a:r>
            <a:endParaRPr lang="en-US" sz="1750" dirty="0"/>
          </a:p>
        </p:txBody>
      </p:sp>
      <p:sp>
        <p:nvSpPr>
          <p:cNvPr id="2" name="TextBox 1">
            <a:extLst>
              <a:ext uri="{FF2B5EF4-FFF2-40B4-BE49-F238E27FC236}">
                <a16:creationId xmlns:a16="http://schemas.microsoft.com/office/drawing/2014/main" id="{F330E254-D094-EAC0-DC7A-B64CAA3AB065}"/>
              </a:ext>
            </a:extLst>
          </p:cNvPr>
          <p:cNvSpPr txBox="1"/>
          <p:nvPr/>
        </p:nvSpPr>
        <p:spPr>
          <a:xfrm>
            <a:off x="1944710" y="2099257"/>
            <a:ext cx="4852739" cy="5078313"/>
          </a:xfrm>
          <a:prstGeom prst="rect">
            <a:avLst/>
          </a:prstGeom>
          <a:noFill/>
        </p:spPr>
        <p:txBody>
          <a:bodyPr wrap="none" rtlCol="0">
            <a:spAutoFit/>
          </a:bodyPr>
          <a:lstStyle/>
          <a:p>
            <a:r>
              <a:rPr lang="en-GB" dirty="0"/>
              <a:t>#include &lt;iostream&gt;</a:t>
            </a:r>
          </a:p>
          <a:p>
            <a:r>
              <a:rPr lang="en-GB" dirty="0"/>
              <a:t>using namespace std;</a:t>
            </a:r>
          </a:p>
          <a:p>
            <a:endParaRPr lang="en-GB" dirty="0"/>
          </a:p>
          <a:p>
            <a:r>
              <a:rPr lang="en-GB" dirty="0"/>
              <a:t>void </a:t>
            </a:r>
            <a:r>
              <a:rPr lang="en-GB" dirty="0" err="1"/>
              <a:t>deleteElement</a:t>
            </a:r>
            <a:r>
              <a:rPr lang="en-GB" dirty="0"/>
              <a:t>(int </a:t>
            </a:r>
            <a:r>
              <a:rPr lang="en-GB" dirty="0" err="1"/>
              <a:t>arr</a:t>
            </a:r>
            <a:r>
              <a:rPr lang="en-GB" dirty="0"/>
              <a:t>[], int &amp;n, int position) {</a:t>
            </a:r>
          </a:p>
          <a:p>
            <a:r>
              <a:rPr lang="en-GB" dirty="0"/>
              <a:t>    // Shift elements to the left from the position</a:t>
            </a:r>
          </a:p>
          <a:p>
            <a:r>
              <a:rPr lang="en-GB" dirty="0"/>
              <a:t>    for (int </a:t>
            </a:r>
            <a:r>
              <a:rPr lang="en-GB" dirty="0" err="1"/>
              <a:t>i</a:t>
            </a:r>
            <a:r>
              <a:rPr lang="en-GB" dirty="0"/>
              <a:t> = position; </a:t>
            </a:r>
            <a:r>
              <a:rPr lang="en-GB" dirty="0" err="1"/>
              <a:t>i</a:t>
            </a:r>
            <a:r>
              <a:rPr lang="en-GB" dirty="0"/>
              <a:t> &lt; n - 1; </a:t>
            </a:r>
            <a:r>
              <a:rPr lang="en-GB" dirty="0" err="1"/>
              <a:t>i</a:t>
            </a:r>
            <a:r>
              <a:rPr lang="en-GB" dirty="0"/>
              <a:t>++) {</a:t>
            </a:r>
          </a:p>
          <a:p>
            <a:r>
              <a:rPr lang="en-GB" dirty="0"/>
              <a:t>        </a:t>
            </a:r>
            <a:r>
              <a:rPr lang="en-GB" dirty="0" err="1"/>
              <a:t>arr</a:t>
            </a:r>
            <a:r>
              <a:rPr lang="en-GB" dirty="0"/>
              <a:t>[</a:t>
            </a:r>
            <a:r>
              <a:rPr lang="en-GB" dirty="0" err="1"/>
              <a:t>i</a:t>
            </a:r>
            <a:r>
              <a:rPr lang="en-GB" dirty="0"/>
              <a:t>] = </a:t>
            </a:r>
            <a:r>
              <a:rPr lang="en-GB" dirty="0" err="1"/>
              <a:t>arr</a:t>
            </a:r>
            <a:r>
              <a:rPr lang="en-GB" dirty="0"/>
              <a:t>[</a:t>
            </a:r>
            <a:r>
              <a:rPr lang="en-GB" dirty="0" err="1"/>
              <a:t>i</a:t>
            </a:r>
            <a:r>
              <a:rPr lang="en-GB" dirty="0"/>
              <a:t> + 1];</a:t>
            </a:r>
          </a:p>
          <a:p>
            <a:r>
              <a:rPr lang="en-GB" dirty="0"/>
              <a:t>    }</a:t>
            </a:r>
          </a:p>
          <a:p>
            <a:r>
              <a:rPr lang="en-GB" dirty="0"/>
              <a:t>    n--;  // Decrease the size of the array</a:t>
            </a:r>
          </a:p>
          <a:p>
            <a:r>
              <a:rPr lang="en-GB" dirty="0"/>
              <a:t>}</a:t>
            </a:r>
          </a:p>
          <a:p>
            <a:endParaRPr lang="en-GB" dirty="0"/>
          </a:p>
          <a:p>
            <a:r>
              <a:rPr lang="en-GB" dirty="0"/>
              <a:t>void </a:t>
            </a:r>
            <a:r>
              <a:rPr lang="en-GB" dirty="0" err="1"/>
              <a:t>printArray</a:t>
            </a:r>
            <a:r>
              <a:rPr lang="en-GB" dirty="0"/>
              <a:t>(int </a:t>
            </a:r>
            <a:r>
              <a:rPr lang="en-GB" dirty="0" err="1"/>
              <a:t>arr</a:t>
            </a:r>
            <a:r>
              <a:rPr lang="en-GB" dirty="0"/>
              <a:t>[], int size) {</a:t>
            </a:r>
          </a:p>
          <a:p>
            <a:r>
              <a:rPr lang="en-GB" dirty="0"/>
              <a:t>    for (int </a:t>
            </a:r>
            <a:r>
              <a:rPr lang="en-GB" dirty="0" err="1"/>
              <a:t>i</a:t>
            </a:r>
            <a:r>
              <a:rPr lang="en-GB" dirty="0"/>
              <a:t> = 0; </a:t>
            </a:r>
            <a:r>
              <a:rPr lang="en-GB" dirty="0" err="1"/>
              <a:t>i</a:t>
            </a:r>
            <a:r>
              <a:rPr lang="en-GB" dirty="0"/>
              <a:t> &lt; size; </a:t>
            </a:r>
            <a:r>
              <a:rPr lang="en-GB" dirty="0" err="1"/>
              <a:t>i</a:t>
            </a:r>
            <a:r>
              <a:rPr lang="en-GB" dirty="0"/>
              <a:t>++) {</a:t>
            </a:r>
          </a:p>
          <a:p>
            <a:r>
              <a:rPr lang="en-GB" dirty="0"/>
              <a:t>        </a:t>
            </a:r>
            <a:r>
              <a:rPr lang="en-GB" dirty="0" err="1"/>
              <a:t>cout</a:t>
            </a:r>
            <a:r>
              <a:rPr lang="en-GB" dirty="0"/>
              <a:t> &lt;&lt; </a:t>
            </a:r>
            <a:r>
              <a:rPr lang="en-GB" dirty="0" err="1"/>
              <a:t>arr</a:t>
            </a:r>
            <a:r>
              <a:rPr lang="en-GB" dirty="0"/>
              <a:t>[</a:t>
            </a:r>
            <a:r>
              <a:rPr lang="en-GB" dirty="0" err="1"/>
              <a:t>i</a:t>
            </a:r>
            <a:r>
              <a:rPr lang="en-GB" dirty="0"/>
              <a:t>] &lt;&lt; " ";</a:t>
            </a:r>
          </a:p>
          <a:p>
            <a:r>
              <a:rPr lang="en-GB" dirty="0"/>
              <a:t>    }</a:t>
            </a:r>
          </a:p>
          <a:p>
            <a:r>
              <a:rPr lang="en-GB" dirty="0"/>
              <a:t>    </a:t>
            </a:r>
            <a:r>
              <a:rPr lang="en-GB" dirty="0" err="1"/>
              <a:t>cout</a:t>
            </a:r>
            <a:r>
              <a:rPr lang="en-GB" dirty="0"/>
              <a:t> &lt;&lt; </a:t>
            </a:r>
            <a:r>
              <a:rPr lang="en-GB" dirty="0" err="1"/>
              <a:t>endl</a:t>
            </a:r>
            <a:r>
              <a:rPr lang="en-GB" dirty="0"/>
              <a:t>;</a:t>
            </a:r>
          </a:p>
          <a:p>
            <a:r>
              <a:rPr lang="en-GB" dirty="0"/>
              <a:t>}</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F6CC2-8C3C-A1BA-712B-D6BFF1672281}"/>
              </a:ext>
            </a:extLst>
          </p:cNvPr>
          <p:cNvSpPr txBox="1"/>
          <p:nvPr/>
        </p:nvSpPr>
        <p:spPr>
          <a:xfrm>
            <a:off x="2627290" y="1852643"/>
            <a:ext cx="8345510" cy="4524315"/>
          </a:xfrm>
          <a:prstGeom prst="rect">
            <a:avLst/>
          </a:prstGeom>
          <a:noFill/>
        </p:spPr>
        <p:txBody>
          <a:bodyPr wrap="square">
            <a:spAutoFit/>
          </a:bodyPr>
          <a:lstStyle/>
          <a:p>
            <a:r>
              <a:rPr lang="en-GB" dirty="0"/>
              <a:t>int main() {</a:t>
            </a:r>
          </a:p>
          <a:p>
            <a:r>
              <a:rPr lang="en-GB" dirty="0"/>
              <a:t>    int </a:t>
            </a:r>
            <a:r>
              <a:rPr lang="en-GB" dirty="0" err="1"/>
              <a:t>arr</a:t>
            </a:r>
            <a:r>
              <a:rPr lang="en-GB" dirty="0"/>
              <a:t>[10] = {10, 20, 30, 40, 50};  // Initial array with space for 10 elements</a:t>
            </a:r>
          </a:p>
          <a:p>
            <a:r>
              <a:rPr lang="en-GB" dirty="0"/>
              <a:t>    int n = 5;  // Current number of elements in the array</a:t>
            </a:r>
          </a:p>
          <a:p>
            <a:endParaRPr lang="en-GB" dirty="0"/>
          </a:p>
          <a:p>
            <a:r>
              <a:rPr lang="en-GB" dirty="0"/>
              <a:t>    </a:t>
            </a:r>
            <a:r>
              <a:rPr lang="en-GB" dirty="0" err="1"/>
              <a:t>cout</a:t>
            </a:r>
            <a:r>
              <a:rPr lang="en-GB" dirty="0"/>
              <a:t> &lt;&lt; "Original array: ";</a:t>
            </a:r>
          </a:p>
          <a:p>
            <a:r>
              <a:rPr lang="en-GB" dirty="0"/>
              <a:t>    </a:t>
            </a:r>
            <a:r>
              <a:rPr lang="en-GB" dirty="0" err="1"/>
              <a:t>printArray</a:t>
            </a:r>
            <a:r>
              <a:rPr lang="en-GB" dirty="0"/>
              <a:t>(</a:t>
            </a:r>
            <a:r>
              <a:rPr lang="en-GB" dirty="0" err="1"/>
              <a:t>arr</a:t>
            </a:r>
            <a:r>
              <a:rPr lang="en-GB" dirty="0"/>
              <a:t>, n);</a:t>
            </a:r>
          </a:p>
          <a:p>
            <a:endParaRPr lang="en-GB" dirty="0"/>
          </a:p>
          <a:p>
            <a:r>
              <a:rPr lang="en-GB" dirty="0"/>
              <a:t>    int position = 3;  // Position to delete element (index 3)</a:t>
            </a:r>
          </a:p>
          <a:p>
            <a:endParaRPr lang="en-GB" dirty="0"/>
          </a:p>
          <a:p>
            <a:r>
              <a:rPr lang="en-GB" dirty="0"/>
              <a:t>    </a:t>
            </a:r>
            <a:r>
              <a:rPr lang="en-GB" dirty="0" err="1"/>
              <a:t>deleteElement</a:t>
            </a:r>
            <a:r>
              <a:rPr lang="en-GB" dirty="0"/>
              <a:t>(</a:t>
            </a:r>
            <a:r>
              <a:rPr lang="en-GB" dirty="0" err="1"/>
              <a:t>arr</a:t>
            </a:r>
            <a:r>
              <a:rPr lang="en-GB" dirty="0"/>
              <a:t>, n, position);</a:t>
            </a:r>
          </a:p>
          <a:p>
            <a:endParaRPr lang="en-GB" dirty="0"/>
          </a:p>
          <a:p>
            <a:r>
              <a:rPr lang="en-GB" dirty="0"/>
              <a:t>    </a:t>
            </a:r>
            <a:r>
              <a:rPr lang="en-GB" dirty="0" err="1"/>
              <a:t>cout</a:t>
            </a:r>
            <a:r>
              <a:rPr lang="en-GB" dirty="0"/>
              <a:t> &lt;&lt; "Array after deletion: ";</a:t>
            </a:r>
          </a:p>
          <a:p>
            <a:r>
              <a:rPr lang="en-GB" dirty="0"/>
              <a:t>    </a:t>
            </a:r>
            <a:r>
              <a:rPr lang="en-GB" dirty="0" err="1"/>
              <a:t>printArray</a:t>
            </a:r>
            <a:r>
              <a:rPr lang="en-GB" dirty="0"/>
              <a:t>(</a:t>
            </a:r>
            <a:r>
              <a:rPr lang="en-GB" dirty="0" err="1"/>
              <a:t>arr</a:t>
            </a:r>
            <a:r>
              <a:rPr lang="en-GB" dirty="0"/>
              <a:t>, n);</a:t>
            </a:r>
          </a:p>
          <a:p>
            <a:endParaRPr lang="en-GB" dirty="0"/>
          </a:p>
          <a:p>
            <a:r>
              <a:rPr lang="en-GB" dirty="0"/>
              <a:t>    return 0;</a:t>
            </a:r>
          </a:p>
          <a:p>
            <a:r>
              <a:rPr lang="en-GB" dirty="0"/>
              <a:t>}</a:t>
            </a:r>
          </a:p>
        </p:txBody>
      </p:sp>
    </p:spTree>
    <p:extLst>
      <p:ext uri="{BB962C8B-B14F-4D97-AF65-F5344CB8AC3E}">
        <p14:creationId xmlns:p14="http://schemas.microsoft.com/office/powerpoint/2010/main" val="176035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1"/>
          <p:cNvSpPr/>
          <p:nvPr/>
        </p:nvSpPr>
        <p:spPr>
          <a:xfrm>
            <a:off x="2037993" y="1542812"/>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Linear Arrays</a:t>
            </a:r>
            <a:endParaRPr lang="en-US" sz="4374" dirty="0"/>
          </a:p>
        </p:txBody>
      </p:sp>
      <p:sp>
        <p:nvSpPr>
          <p:cNvPr id="5" name="Shape 2"/>
          <p:cNvSpPr/>
          <p:nvPr/>
        </p:nvSpPr>
        <p:spPr>
          <a:xfrm>
            <a:off x="2037993" y="2681526"/>
            <a:ext cx="5166122" cy="4408822"/>
          </a:xfrm>
          <a:prstGeom prst="roundRect">
            <a:avLst>
              <a:gd name="adj" fmla="val 2496"/>
            </a:avLst>
          </a:prstGeom>
          <a:solidFill>
            <a:srgbClr val="E8E8E3"/>
          </a:solidFill>
          <a:ln w="7620">
            <a:solidFill>
              <a:srgbClr val="CECEC9"/>
            </a:solidFill>
            <a:prstDash val="solid"/>
          </a:ln>
        </p:spPr>
        <p:txBody>
          <a:bodyPr/>
          <a:lstStyle/>
          <a:p>
            <a:endParaRPr lang="en-KE"/>
          </a:p>
        </p:txBody>
      </p:sp>
      <p:sp>
        <p:nvSpPr>
          <p:cNvPr id="6" name="Text 3"/>
          <p:cNvSpPr/>
          <p:nvPr/>
        </p:nvSpPr>
        <p:spPr>
          <a:xfrm>
            <a:off x="2267783" y="2911316"/>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Definition</a:t>
            </a:r>
            <a:endParaRPr lang="en-US" sz="2187" dirty="0"/>
          </a:p>
        </p:txBody>
      </p:sp>
      <p:sp>
        <p:nvSpPr>
          <p:cNvPr id="7" name="Text 4"/>
          <p:cNvSpPr/>
          <p:nvPr/>
        </p:nvSpPr>
        <p:spPr>
          <a:xfrm>
            <a:off x="2267783" y="3391733"/>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linear array is a list of a finite number n of homogeneous data elements (i.e., data elements of the same type) such that:</a:t>
            </a:r>
            <a:endParaRPr lang="en-US" sz="1750" dirty="0"/>
          </a:p>
        </p:txBody>
      </p:sp>
      <p:sp>
        <p:nvSpPr>
          <p:cNvPr id="8" name="Text 5"/>
          <p:cNvSpPr/>
          <p:nvPr/>
        </p:nvSpPr>
        <p:spPr>
          <a:xfrm>
            <a:off x="2623185" y="4591169"/>
            <a:ext cx="4351139"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The elements of the array are referenced respectively by an index set consisting of n consecutive numbers.</a:t>
            </a:r>
            <a:endParaRPr lang="en-US" sz="1750" dirty="0"/>
          </a:p>
        </p:txBody>
      </p:sp>
      <p:sp>
        <p:nvSpPr>
          <p:cNvPr id="9" name="Text 6"/>
          <p:cNvSpPr/>
          <p:nvPr/>
        </p:nvSpPr>
        <p:spPr>
          <a:xfrm>
            <a:off x="2623185" y="5746194"/>
            <a:ext cx="458093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The elements of the array are stored respectively in successive memory locations.</a:t>
            </a:r>
            <a:endParaRPr lang="en-US" sz="1750" dirty="0"/>
          </a:p>
        </p:txBody>
      </p:sp>
      <p:sp>
        <p:nvSpPr>
          <p:cNvPr id="10" name="Shape 7"/>
          <p:cNvSpPr/>
          <p:nvPr/>
        </p:nvSpPr>
        <p:spPr>
          <a:xfrm>
            <a:off x="7426285" y="2681526"/>
            <a:ext cx="5166122" cy="4408822"/>
          </a:xfrm>
          <a:prstGeom prst="roundRect">
            <a:avLst>
              <a:gd name="adj" fmla="val 2496"/>
            </a:avLst>
          </a:prstGeom>
          <a:solidFill>
            <a:srgbClr val="E8E8E3"/>
          </a:solidFill>
          <a:ln w="7620">
            <a:solidFill>
              <a:srgbClr val="CECEC9"/>
            </a:solidFill>
            <a:prstDash val="solid"/>
          </a:ln>
        </p:spPr>
        <p:txBody>
          <a:bodyPr/>
          <a:lstStyle/>
          <a:p>
            <a:endParaRPr lang="en-KE"/>
          </a:p>
        </p:txBody>
      </p:sp>
      <p:sp>
        <p:nvSpPr>
          <p:cNvPr id="11" name="Text 8"/>
          <p:cNvSpPr/>
          <p:nvPr/>
        </p:nvSpPr>
        <p:spPr>
          <a:xfrm>
            <a:off x="7656076" y="2911316"/>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Characteristics</a:t>
            </a:r>
            <a:endParaRPr lang="en-US" sz="2187" dirty="0"/>
          </a:p>
        </p:txBody>
      </p:sp>
      <p:sp>
        <p:nvSpPr>
          <p:cNvPr id="12" name="Text 9"/>
          <p:cNvSpPr/>
          <p:nvPr/>
        </p:nvSpPr>
        <p:spPr>
          <a:xfrm>
            <a:off x="7656076" y="3391733"/>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Linear arrays have the following key characteristics:</a:t>
            </a:r>
            <a:endParaRPr lang="en-US" sz="1750" dirty="0"/>
          </a:p>
        </p:txBody>
      </p:sp>
      <p:sp>
        <p:nvSpPr>
          <p:cNvPr id="13" name="Text 10"/>
          <p:cNvSpPr/>
          <p:nvPr/>
        </p:nvSpPr>
        <p:spPr>
          <a:xfrm>
            <a:off x="8011478" y="4235767"/>
            <a:ext cx="4351139"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The elements are of the same data type</a:t>
            </a:r>
            <a:endParaRPr lang="en-US" sz="1750" dirty="0"/>
          </a:p>
        </p:txBody>
      </p:sp>
      <p:sp>
        <p:nvSpPr>
          <p:cNvPr id="14" name="Text 11"/>
          <p:cNvSpPr/>
          <p:nvPr/>
        </p:nvSpPr>
        <p:spPr>
          <a:xfrm>
            <a:off x="8011478" y="4679990"/>
            <a:ext cx="435113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The elements are referenced by an index set of consecutive numbers</a:t>
            </a:r>
            <a:endParaRPr lang="en-US" sz="1750" dirty="0"/>
          </a:p>
        </p:txBody>
      </p:sp>
      <p:sp>
        <p:nvSpPr>
          <p:cNvPr id="15" name="Text 12"/>
          <p:cNvSpPr/>
          <p:nvPr/>
        </p:nvSpPr>
        <p:spPr>
          <a:xfrm>
            <a:off x="8011478" y="5479613"/>
            <a:ext cx="4351139"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72525"/>
                </a:solidFill>
                <a:latin typeface="Lato" pitchFamily="34" charset="0"/>
                <a:ea typeface="Lato" pitchFamily="34" charset="-122"/>
                <a:cs typeface="Lato" pitchFamily="34" charset="-120"/>
              </a:rPr>
              <a:t>The elements are stored in successive memory locations</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5" name="Text 1"/>
          <p:cNvSpPr/>
          <p:nvPr/>
        </p:nvSpPr>
        <p:spPr>
          <a:xfrm>
            <a:off x="833199" y="2098715"/>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Traversing an Array</a:t>
            </a:r>
            <a:endParaRPr lang="en-US" sz="4374" dirty="0"/>
          </a:p>
        </p:txBody>
      </p:sp>
      <p:sp>
        <p:nvSpPr>
          <p:cNvPr id="6" name="Text 2"/>
          <p:cNvSpPr/>
          <p:nvPr/>
        </p:nvSpPr>
        <p:spPr>
          <a:xfrm>
            <a:off x="1188601" y="3820716"/>
            <a:ext cx="7122200" cy="710803"/>
          </a:xfrm>
          <a:prstGeom prst="rect">
            <a:avLst/>
          </a:prstGeom>
          <a:noFill/>
          <a:ln/>
        </p:spPr>
        <p:txBody>
          <a:bodyPr wrap="square" rtlCol="0" anchor="t"/>
          <a:lstStyle/>
          <a:p>
            <a:pPr algn="l">
              <a:lnSpc>
                <a:spcPts val="2799"/>
              </a:lnSpc>
              <a:buSzPct val="100000"/>
            </a:pPr>
            <a:r>
              <a:rPr lang="en-GB" sz="1600" b="1" dirty="0"/>
              <a:t>Array Traversal</a:t>
            </a:r>
            <a:r>
              <a:rPr lang="en-GB" sz="1600" dirty="0"/>
              <a:t> means accessing or visiting each element of an array one by one, typically using loops. Traversing allows us to perform operations on the elements, such as printing, modifying, or performing calculations.</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4" name="Text 1"/>
          <p:cNvSpPr/>
          <p:nvPr/>
        </p:nvSpPr>
        <p:spPr>
          <a:xfrm>
            <a:off x="1760220" y="736614"/>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Traversal Example</a:t>
            </a:r>
            <a:endParaRPr lang="en-US" sz="4374" dirty="0"/>
          </a:p>
        </p:txBody>
      </p:sp>
      <p:sp>
        <p:nvSpPr>
          <p:cNvPr id="3" name="TextBox 2">
            <a:extLst>
              <a:ext uri="{FF2B5EF4-FFF2-40B4-BE49-F238E27FC236}">
                <a16:creationId xmlns:a16="http://schemas.microsoft.com/office/drawing/2014/main" id="{4B4B772C-0BDF-BC6B-6C0B-1E4703585D11}"/>
              </a:ext>
            </a:extLst>
          </p:cNvPr>
          <p:cNvSpPr txBox="1"/>
          <p:nvPr/>
        </p:nvSpPr>
        <p:spPr>
          <a:xfrm>
            <a:off x="1760220" y="1685011"/>
            <a:ext cx="7315200" cy="5632311"/>
          </a:xfrm>
          <a:prstGeom prst="rect">
            <a:avLst/>
          </a:prstGeom>
          <a:noFill/>
        </p:spPr>
        <p:txBody>
          <a:bodyPr wrap="square">
            <a:spAutoFit/>
          </a:bodyPr>
          <a:lstStyle/>
          <a:p>
            <a:r>
              <a:rPr lang="en-KE" dirty="0"/>
              <a:t>#include &lt;iostream&gt;</a:t>
            </a:r>
          </a:p>
          <a:p>
            <a:r>
              <a:rPr lang="en-KE" dirty="0"/>
              <a:t>using namespace std;</a:t>
            </a:r>
          </a:p>
          <a:p>
            <a:endParaRPr lang="en-KE" dirty="0"/>
          </a:p>
          <a:p>
            <a:r>
              <a:rPr lang="en-KE" dirty="0"/>
              <a:t>void traverseArray(int arr[], int size) {</a:t>
            </a:r>
          </a:p>
          <a:p>
            <a:r>
              <a:rPr lang="en-KE" dirty="0"/>
              <a:t>    cout &lt;&lt; "Array elements: ";</a:t>
            </a:r>
          </a:p>
          <a:p>
            <a:r>
              <a:rPr lang="en-KE" dirty="0"/>
              <a:t>    for (int i = 0; i &lt; size; i++) {</a:t>
            </a:r>
          </a:p>
          <a:p>
            <a:r>
              <a:rPr lang="en-KE" dirty="0"/>
              <a:t>        cout &lt;&lt; arr[i] &lt;&lt; " ";  // Access and print each element</a:t>
            </a:r>
          </a:p>
          <a:p>
            <a:r>
              <a:rPr lang="en-KE" dirty="0"/>
              <a:t>    }</a:t>
            </a:r>
          </a:p>
          <a:p>
            <a:r>
              <a:rPr lang="en-KE" dirty="0"/>
              <a:t>    cout &lt;&lt; endl;</a:t>
            </a:r>
          </a:p>
          <a:p>
            <a:r>
              <a:rPr lang="en-KE" dirty="0"/>
              <a:t>}</a:t>
            </a:r>
          </a:p>
          <a:p>
            <a:endParaRPr lang="en-KE" dirty="0"/>
          </a:p>
          <a:p>
            <a:r>
              <a:rPr lang="en-KE" dirty="0"/>
              <a:t>int main() {</a:t>
            </a:r>
          </a:p>
          <a:p>
            <a:r>
              <a:rPr lang="en-KE" dirty="0"/>
              <a:t>    int arr[] = {10, 20, 30, 40, 50};  // Declare and initialize an array</a:t>
            </a:r>
          </a:p>
          <a:p>
            <a:r>
              <a:rPr lang="en-KE" dirty="0"/>
              <a:t>    int size = sizeof(arr) / sizeof(arr[0]);  // Calculate the size of the array</a:t>
            </a:r>
          </a:p>
          <a:p>
            <a:endParaRPr lang="en-KE" dirty="0"/>
          </a:p>
          <a:p>
            <a:r>
              <a:rPr lang="en-KE" dirty="0"/>
              <a:t>    // Traverse and print array elements</a:t>
            </a:r>
          </a:p>
          <a:p>
            <a:r>
              <a:rPr lang="en-KE" dirty="0"/>
              <a:t>    traverseArray(arr, size);</a:t>
            </a:r>
          </a:p>
          <a:p>
            <a:endParaRPr lang="en-KE" dirty="0"/>
          </a:p>
          <a:p>
            <a:r>
              <a:rPr lang="en-KE" dirty="0"/>
              <a:t>    return 0;</a:t>
            </a:r>
          </a:p>
          <a:p>
            <a:r>
              <a:rPr lang="en-KE"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760220" y="736614"/>
            <a:ext cx="8826214"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Common Operations during Traversal</a:t>
            </a:r>
            <a:endParaRPr lang="en-US" sz="4374" dirty="0"/>
          </a:p>
        </p:txBody>
      </p:sp>
      <p:sp>
        <p:nvSpPr>
          <p:cNvPr id="3" name="TextBox 2">
            <a:extLst>
              <a:ext uri="{FF2B5EF4-FFF2-40B4-BE49-F238E27FC236}">
                <a16:creationId xmlns:a16="http://schemas.microsoft.com/office/drawing/2014/main" id="{4B4B772C-0BDF-BC6B-6C0B-1E4703585D11}"/>
              </a:ext>
            </a:extLst>
          </p:cNvPr>
          <p:cNvSpPr txBox="1"/>
          <p:nvPr/>
        </p:nvSpPr>
        <p:spPr>
          <a:xfrm>
            <a:off x="1760220" y="1685011"/>
            <a:ext cx="8645910" cy="2031325"/>
          </a:xfrm>
          <a:prstGeom prst="rect">
            <a:avLst/>
          </a:prstGeom>
          <a:noFill/>
        </p:spPr>
        <p:txBody>
          <a:bodyPr wrap="square">
            <a:spAutoFit/>
          </a:bodyPr>
          <a:lstStyle/>
          <a:p>
            <a:r>
              <a:rPr lang="en-GB" b="1" dirty="0"/>
              <a:t>Printing</a:t>
            </a:r>
            <a:r>
              <a:rPr lang="en-GB" dirty="0"/>
              <a:t> each element.</a:t>
            </a:r>
          </a:p>
          <a:p>
            <a:endParaRPr lang="en-GB" dirty="0"/>
          </a:p>
          <a:p>
            <a:r>
              <a:rPr lang="en-GB" b="1" dirty="0"/>
              <a:t>Modifying</a:t>
            </a:r>
            <a:r>
              <a:rPr lang="en-GB" dirty="0"/>
              <a:t> each element (e.g., doubling values).</a:t>
            </a:r>
          </a:p>
          <a:p>
            <a:endParaRPr lang="en-GB" dirty="0"/>
          </a:p>
          <a:p>
            <a:r>
              <a:rPr lang="en-GB" b="1" dirty="0"/>
              <a:t>Summing</a:t>
            </a:r>
            <a:r>
              <a:rPr lang="en-GB" dirty="0"/>
              <a:t> the elements.</a:t>
            </a:r>
          </a:p>
          <a:p>
            <a:endParaRPr lang="en-GB" b="1" dirty="0"/>
          </a:p>
          <a:p>
            <a:r>
              <a:rPr lang="en-GB" b="1" dirty="0"/>
              <a:t>Searching</a:t>
            </a:r>
            <a:r>
              <a:rPr lang="en-GB" dirty="0"/>
              <a:t> for specific values or calculating statistics like the maximum or minimum value.</a:t>
            </a:r>
            <a:endParaRPr lang="en-KE" dirty="0"/>
          </a:p>
        </p:txBody>
      </p:sp>
    </p:spTree>
    <p:extLst>
      <p:ext uri="{BB962C8B-B14F-4D97-AF65-F5344CB8AC3E}">
        <p14:creationId xmlns:p14="http://schemas.microsoft.com/office/powerpoint/2010/main" val="234606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760220" y="736614"/>
            <a:ext cx="8826214"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Applications of Arrays</a:t>
            </a:r>
            <a:endParaRPr lang="en-US" sz="4374" dirty="0"/>
          </a:p>
        </p:txBody>
      </p:sp>
      <p:sp>
        <p:nvSpPr>
          <p:cNvPr id="3" name="TextBox 2">
            <a:extLst>
              <a:ext uri="{FF2B5EF4-FFF2-40B4-BE49-F238E27FC236}">
                <a16:creationId xmlns:a16="http://schemas.microsoft.com/office/drawing/2014/main" id="{4B4B772C-0BDF-BC6B-6C0B-1E4703585D11}"/>
              </a:ext>
            </a:extLst>
          </p:cNvPr>
          <p:cNvSpPr txBox="1"/>
          <p:nvPr/>
        </p:nvSpPr>
        <p:spPr>
          <a:xfrm>
            <a:off x="1760220" y="1685011"/>
            <a:ext cx="8645910" cy="5355312"/>
          </a:xfrm>
          <a:prstGeom prst="rect">
            <a:avLst/>
          </a:prstGeom>
          <a:noFill/>
        </p:spPr>
        <p:txBody>
          <a:bodyPr wrap="square">
            <a:spAutoFit/>
          </a:bodyPr>
          <a:lstStyle/>
          <a:p>
            <a:pPr marL="342900" indent="-342900">
              <a:buFont typeface="+mj-lt"/>
              <a:buAutoNum type="arabicPeriod"/>
            </a:pPr>
            <a:r>
              <a:rPr lang="en-GB" dirty="0"/>
              <a:t>Data storage and retrieval.</a:t>
            </a:r>
          </a:p>
          <a:p>
            <a:pPr marL="342900" indent="-342900">
              <a:buFont typeface="+mj-lt"/>
              <a:buAutoNum type="arabicPeriod"/>
            </a:pPr>
            <a:endParaRPr lang="en-GB" dirty="0"/>
          </a:p>
          <a:p>
            <a:pPr marL="342900" indent="-342900">
              <a:buFont typeface="+mj-lt"/>
              <a:buAutoNum type="arabicPeriod"/>
            </a:pPr>
            <a:r>
              <a:rPr lang="en-GB" dirty="0"/>
              <a:t>Multidimensional arrays for matrices and images.</a:t>
            </a:r>
          </a:p>
          <a:p>
            <a:pPr marL="342900" indent="-342900">
              <a:buFont typeface="+mj-lt"/>
              <a:buAutoNum type="arabicPeriod"/>
            </a:pPr>
            <a:endParaRPr lang="en-GB" dirty="0"/>
          </a:p>
          <a:p>
            <a:pPr marL="342900" indent="-342900">
              <a:buFont typeface="+mj-lt"/>
              <a:buAutoNum type="arabicPeriod"/>
            </a:pPr>
            <a:r>
              <a:rPr lang="en-GB" dirty="0"/>
              <a:t>Buffering and caching in communication systems.</a:t>
            </a:r>
          </a:p>
          <a:p>
            <a:pPr marL="342900" indent="-342900">
              <a:buFont typeface="+mj-lt"/>
              <a:buAutoNum type="arabicPeriod"/>
            </a:pPr>
            <a:endParaRPr lang="en-GB" dirty="0"/>
          </a:p>
          <a:p>
            <a:pPr marL="342900" indent="-342900">
              <a:buFont typeface="+mj-lt"/>
              <a:buAutoNum type="arabicPeriod"/>
            </a:pPr>
            <a:r>
              <a:rPr lang="en-GB" dirty="0"/>
              <a:t>Implementing searching and sorting algorithms.</a:t>
            </a:r>
          </a:p>
          <a:p>
            <a:pPr marL="342900" indent="-342900">
              <a:buFont typeface="+mj-lt"/>
              <a:buAutoNum type="arabicPeriod"/>
            </a:pPr>
            <a:endParaRPr lang="en-GB" dirty="0"/>
          </a:p>
          <a:p>
            <a:pPr marL="342900" indent="-342900">
              <a:buFont typeface="+mj-lt"/>
              <a:buAutoNum type="arabicPeriod"/>
            </a:pPr>
            <a:r>
              <a:rPr lang="en-GB" dirty="0"/>
              <a:t>Static lookup tables.</a:t>
            </a:r>
          </a:p>
          <a:p>
            <a:pPr marL="342900" indent="-342900">
              <a:buFont typeface="+mj-lt"/>
              <a:buAutoNum type="arabicPeriod"/>
            </a:pPr>
            <a:endParaRPr lang="en-GB" dirty="0"/>
          </a:p>
          <a:p>
            <a:pPr marL="342900" indent="-342900">
              <a:buFont typeface="+mj-lt"/>
              <a:buAutoNum type="arabicPeriod"/>
            </a:pPr>
            <a:r>
              <a:rPr lang="en-GB" dirty="0"/>
              <a:t>Image and signal processing.</a:t>
            </a:r>
          </a:p>
          <a:p>
            <a:pPr marL="342900" indent="-342900">
              <a:buFont typeface="+mj-lt"/>
              <a:buAutoNum type="arabicPeriod"/>
            </a:pPr>
            <a:endParaRPr lang="en-GB" dirty="0"/>
          </a:p>
          <a:p>
            <a:pPr marL="342900" indent="-342900">
              <a:buFont typeface="+mj-lt"/>
              <a:buAutoNum type="arabicPeriod"/>
            </a:pPr>
            <a:r>
              <a:rPr lang="en-GB" dirty="0"/>
              <a:t>Dynamic programming (</a:t>
            </a:r>
            <a:r>
              <a:rPr lang="en-GB" dirty="0" err="1"/>
              <a:t>memoization</a:t>
            </a:r>
            <a:r>
              <a:rPr lang="en-GB" dirty="0"/>
              <a:t>).</a:t>
            </a:r>
          </a:p>
          <a:p>
            <a:pPr marL="342900" indent="-342900">
              <a:buFont typeface="+mj-lt"/>
              <a:buAutoNum type="arabicPeriod"/>
            </a:pPr>
            <a:endParaRPr lang="en-GB" dirty="0"/>
          </a:p>
          <a:p>
            <a:pPr marL="342900" indent="-342900">
              <a:buFont typeface="+mj-lt"/>
              <a:buAutoNum type="arabicPeriod"/>
            </a:pPr>
            <a:r>
              <a:rPr lang="en-GB" dirty="0"/>
              <a:t>Scheduling and resource allocation.</a:t>
            </a:r>
          </a:p>
          <a:p>
            <a:pPr marL="342900" indent="-342900">
              <a:buFont typeface="+mj-lt"/>
              <a:buAutoNum type="arabicPeriod"/>
            </a:pPr>
            <a:endParaRPr lang="en-GB" dirty="0"/>
          </a:p>
          <a:p>
            <a:pPr marL="342900" indent="-342900">
              <a:buFont typeface="+mj-lt"/>
              <a:buAutoNum type="arabicPeriod"/>
            </a:pPr>
            <a:r>
              <a:rPr lang="en-GB" dirty="0"/>
              <a:t>Graph and network representation.</a:t>
            </a:r>
          </a:p>
          <a:p>
            <a:pPr marL="342900" indent="-342900">
              <a:buFont typeface="+mj-lt"/>
              <a:buAutoNum type="arabicPeriod"/>
            </a:pPr>
            <a:endParaRPr lang="en-GB" dirty="0"/>
          </a:p>
          <a:p>
            <a:pPr marL="342900" indent="-342900">
              <a:buFont typeface="+mj-lt"/>
              <a:buAutoNum type="arabicPeriod"/>
            </a:pPr>
            <a:r>
              <a:rPr lang="en-GB" dirty="0"/>
              <a:t>Simulation and </a:t>
            </a:r>
            <a:r>
              <a:rPr lang="en-GB" dirty="0" err="1"/>
              <a:t>modeling</a:t>
            </a:r>
            <a:r>
              <a:rPr lang="en-GB" dirty="0"/>
              <a:t>.</a:t>
            </a:r>
            <a:endParaRPr lang="en-KE" dirty="0"/>
          </a:p>
        </p:txBody>
      </p:sp>
    </p:spTree>
    <p:extLst>
      <p:ext uri="{BB962C8B-B14F-4D97-AF65-F5344CB8AC3E}">
        <p14:creationId xmlns:p14="http://schemas.microsoft.com/office/powerpoint/2010/main" val="576360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5" name="Text 1"/>
          <p:cNvSpPr/>
          <p:nvPr/>
        </p:nvSpPr>
        <p:spPr>
          <a:xfrm>
            <a:off x="833199" y="2402800"/>
            <a:ext cx="7477601" cy="958215"/>
          </a:xfrm>
          <a:prstGeom prst="rect">
            <a:avLst/>
          </a:prstGeom>
          <a:noFill/>
          <a:ln/>
        </p:spPr>
        <p:txBody>
          <a:bodyPr wrap="none" rtlCol="0" anchor="t"/>
          <a:lstStyle/>
          <a:p>
            <a:pPr marL="0" indent="0">
              <a:lnSpc>
                <a:spcPts val="7545"/>
              </a:lnSpc>
              <a:buNone/>
            </a:pPr>
            <a:r>
              <a:rPr lang="en-US" sz="6036" dirty="0">
                <a:solidFill>
                  <a:srgbClr val="312F2B"/>
                </a:solidFill>
                <a:latin typeface="Gelasio" pitchFamily="34" charset="0"/>
                <a:ea typeface="Gelasio" pitchFamily="34" charset="-122"/>
                <a:cs typeface="Gelasio" pitchFamily="34" charset="-120"/>
              </a:rPr>
              <a:t>The End</a:t>
            </a:r>
            <a:endParaRPr lang="en-US" sz="6036" dirty="0"/>
          </a:p>
        </p:txBody>
      </p:sp>
      <p:sp>
        <p:nvSpPr>
          <p:cNvPr id="6" name="Text 2"/>
          <p:cNvSpPr/>
          <p:nvPr/>
        </p:nvSpPr>
        <p:spPr>
          <a:xfrm>
            <a:off x="833199" y="3694271"/>
            <a:ext cx="10349463"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concludes the presentation on arrays and their various operations. We've covered a wide range of topics, from the basics of linear arrays to more advanced concepts like indexed collections and array algorithms. The journey through this material has been both informative and insightful, providing a solid foundation for understanding the power and versatility of arrays in programming.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 1"/>
          <p:cNvSpPr/>
          <p:nvPr/>
        </p:nvSpPr>
        <p:spPr>
          <a:xfrm>
            <a:off x="833199" y="217932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Syntax</a:t>
            </a:r>
            <a:endParaRPr lang="en-US" sz="4374" dirty="0"/>
          </a:p>
        </p:txBody>
      </p:sp>
      <p:sp>
        <p:nvSpPr>
          <p:cNvPr id="6" name="Text 2"/>
          <p:cNvSpPr/>
          <p:nvPr/>
        </p:nvSpPr>
        <p:spPr>
          <a:xfrm>
            <a:off x="833199" y="3206948"/>
            <a:ext cx="11263863" cy="2843213"/>
          </a:xfrm>
          <a:prstGeom prst="rect">
            <a:avLst/>
          </a:prstGeom>
          <a:noFill/>
          <a:ln/>
        </p:spPr>
        <p:txBody>
          <a:bodyPr wrap="square" rtlCol="0" anchor="t"/>
          <a:lstStyle/>
          <a:p>
            <a:pPr marL="0" indent="0">
              <a:lnSpc>
                <a:spcPts val="2799"/>
              </a:lnSpc>
              <a:buNone/>
            </a:pPr>
            <a:r>
              <a:rPr lang="en-US" sz="2400" dirty="0">
                <a:solidFill>
                  <a:schemeClr val="accent1">
                    <a:lumMod val="75000"/>
                  </a:schemeClr>
                </a:solidFill>
                <a:latin typeface="Lato" pitchFamily="34" charset="0"/>
                <a:ea typeface="Lato" pitchFamily="34" charset="-122"/>
                <a:cs typeface="Lato" pitchFamily="34" charset="-120"/>
              </a:rPr>
              <a:t>type </a:t>
            </a:r>
            <a:r>
              <a:rPr lang="en-US" sz="2400" dirty="0" err="1">
                <a:solidFill>
                  <a:schemeClr val="accent1">
                    <a:lumMod val="75000"/>
                  </a:schemeClr>
                </a:solidFill>
                <a:latin typeface="Lato" pitchFamily="34" charset="0"/>
                <a:ea typeface="Lato" pitchFamily="34" charset="-122"/>
                <a:cs typeface="Lato" pitchFamily="34" charset="-120"/>
              </a:rPr>
              <a:t>arrayName</a:t>
            </a:r>
            <a:r>
              <a:rPr lang="en-US" sz="2400" dirty="0">
                <a:solidFill>
                  <a:schemeClr val="accent1">
                    <a:lumMod val="75000"/>
                  </a:schemeClr>
                </a:solidFill>
                <a:latin typeface="Lato" pitchFamily="34" charset="0"/>
                <a:ea typeface="Lato" pitchFamily="34" charset="-122"/>
                <a:cs typeface="Lato" pitchFamily="34" charset="-120"/>
              </a:rPr>
              <a:t>[</a:t>
            </a:r>
            <a:r>
              <a:rPr lang="en-US" sz="2400" dirty="0" err="1">
                <a:solidFill>
                  <a:schemeClr val="accent1">
                    <a:lumMod val="75000"/>
                  </a:schemeClr>
                </a:solidFill>
                <a:latin typeface="Lato" pitchFamily="34" charset="0"/>
                <a:ea typeface="Lato" pitchFamily="34" charset="-122"/>
                <a:cs typeface="Lato" pitchFamily="34" charset="-120"/>
              </a:rPr>
              <a:t>arraySize</a:t>
            </a:r>
            <a:r>
              <a:rPr lang="en-US" sz="2400" dirty="0">
                <a:solidFill>
                  <a:schemeClr val="accent1">
                    <a:lumMod val="75000"/>
                  </a:schemeClr>
                </a:solidFill>
                <a:latin typeface="Lato" pitchFamily="34" charset="0"/>
                <a:ea typeface="Lato" pitchFamily="34" charset="-122"/>
                <a:cs typeface="Lato" pitchFamily="34" charset="-120"/>
              </a:rPr>
              <a:t>];</a:t>
            </a:r>
          </a:p>
          <a:p>
            <a:pPr marL="0" indent="0">
              <a:lnSpc>
                <a:spcPts val="2799"/>
              </a:lnSpc>
              <a:buNone/>
            </a:pPr>
            <a:endParaRPr lang="en-US" sz="2400" dirty="0">
              <a:solidFill>
                <a:schemeClr val="accent1">
                  <a:lumMod val="75000"/>
                </a:schemeClr>
              </a:solidFill>
              <a:latin typeface="Lato" pitchFamily="34" charset="0"/>
              <a:ea typeface="Lato" pitchFamily="34" charset="-122"/>
              <a:cs typeface="Lato" pitchFamily="34" charset="-120"/>
            </a:endParaRPr>
          </a:p>
          <a:p>
            <a:pPr marL="0" indent="0">
              <a:lnSpc>
                <a:spcPts val="2799"/>
              </a:lnSpc>
              <a:buNone/>
            </a:pPr>
            <a:r>
              <a:rPr lang="en-GB" sz="2400" dirty="0"/>
              <a:t>type: Data type of the elements (e.g., int, float, char).</a:t>
            </a:r>
          </a:p>
          <a:p>
            <a:pPr marL="0" indent="0">
              <a:lnSpc>
                <a:spcPts val="2799"/>
              </a:lnSpc>
              <a:buNone/>
            </a:pPr>
            <a:r>
              <a:rPr lang="en-GB" sz="2400" dirty="0" err="1"/>
              <a:t>arrayName</a:t>
            </a:r>
            <a:r>
              <a:rPr lang="en-GB" sz="2400" dirty="0"/>
              <a:t>: Name of the array.</a:t>
            </a:r>
          </a:p>
          <a:p>
            <a:pPr marL="0" indent="0">
              <a:lnSpc>
                <a:spcPts val="2799"/>
              </a:lnSpc>
              <a:buNone/>
            </a:pPr>
            <a:r>
              <a:rPr lang="en-GB" sz="2400" dirty="0" err="1"/>
              <a:t>arraySize</a:t>
            </a:r>
            <a:r>
              <a:rPr lang="en-GB" sz="2400" dirty="0"/>
              <a:t>: Number of elements the array can hold.</a:t>
            </a:r>
            <a:endParaRPr lang="en-US" sz="2400" dirty="0">
              <a:solidFill>
                <a:schemeClr val="accent1">
                  <a:lumMod val="75000"/>
                </a:schemeClr>
              </a:solidFill>
              <a:latin typeface="Lato" pitchFamily="34" charset="0"/>
              <a:ea typeface="Lato" pitchFamily="34" charset="-122"/>
              <a:cs typeface="Lato" pitchFamily="34" charset="-120"/>
            </a:endParaRPr>
          </a:p>
          <a:p>
            <a:pPr marL="0" indent="0">
              <a:lnSpc>
                <a:spcPts val="2799"/>
              </a:lnSpc>
              <a:buNone/>
            </a:pPr>
            <a:endParaRPr lang="en-US" sz="1750" dirty="0">
              <a:solidFill>
                <a:schemeClr val="accent1">
                  <a:lumMod val="75000"/>
                </a:schemeClr>
              </a:solidFill>
              <a:latin typeface="Lato" pitchFamily="34" charset="0"/>
              <a:ea typeface="Lato" pitchFamily="34" charset="-122"/>
              <a:cs typeface="Lato" pitchFamily="34" charset="-120"/>
            </a:endParaRPr>
          </a:p>
          <a:p>
            <a:pPr marL="0" indent="0">
              <a:lnSpc>
                <a:spcPts val="2799"/>
              </a:lnSpc>
              <a:buNone/>
            </a:pPr>
            <a:endParaRPr lang="en-US" sz="1750" dirty="0">
              <a:solidFill>
                <a:srgbClr val="272525"/>
              </a:solidFill>
              <a:latin typeface="Lato" pitchFamily="34" charset="0"/>
              <a:ea typeface="Lato" pitchFamily="34" charset="-122"/>
              <a:cs typeface="Lato"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 1"/>
          <p:cNvSpPr/>
          <p:nvPr/>
        </p:nvSpPr>
        <p:spPr>
          <a:xfrm>
            <a:off x="3066734" y="1949104"/>
            <a:ext cx="760985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Declaring and Initializing Arrays</a:t>
            </a:r>
            <a:endParaRPr lang="en-US" sz="4374" dirty="0"/>
          </a:p>
        </p:txBody>
      </p:sp>
      <p:sp>
        <p:nvSpPr>
          <p:cNvPr id="6" name="Text 2"/>
          <p:cNvSpPr/>
          <p:nvPr/>
        </p:nvSpPr>
        <p:spPr>
          <a:xfrm>
            <a:off x="3422136" y="2976732"/>
            <a:ext cx="7122200" cy="1138067"/>
          </a:xfrm>
          <a:prstGeom prst="rect">
            <a:avLst/>
          </a:prstGeom>
          <a:noFill/>
          <a:ln/>
        </p:spPr>
        <p:txBody>
          <a:bodyPr wrap="none" rtlCol="0" anchor="t"/>
          <a:lstStyle/>
          <a:p>
            <a:pPr algn="l">
              <a:lnSpc>
                <a:spcPts val="2799"/>
              </a:lnSpc>
              <a:buSzPct val="100000"/>
            </a:pPr>
            <a:r>
              <a:rPr lang="en-US" sz="2000" dirty="0"/>
              <a:t>Declaration:</a:t>
            </a:r>
          </a:p>
          <a:p>
            <a:pPr marL="342900" indent="-342900" algn="l">
              <a:lnSpc>
                <a:spcPts val="2799"/>
              </a:lnSpc>
              <a:buSzPct val="100000"/>
              <a:buChar char="•"/>
            </a:pPr>
            <a:endParaRPr lang="en-US" sz="2000" dirty="0"/>
          </a:p>
          <a:p>
            <a:pPr marL="342900" indent="-342900" algn="l">
              <a:lnSpc>
                <a:spcPts val="2799"/>
              </a:lnSpc>
              <a:buSzPct val="100000"/>
              <a:buChar char="•"/>
            </a:pPr>
            <a:endParaRPr lang="en-US" sz="2000" dirty="0"/>
          </a:p>
        </p:txBody>
      </p:sp>
      <p:sp>
        <p:nvSpPr>
          <p:cNvPr id="7" name="Text 3"/>
          <p:cNvSpPr/>
          <p:nvPr/>
        </p:nvSpPr>
        <p:spPr>
          <a:xfrm>
            <a:off x="3422136" y="3420955"/>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chemeClr val="accent1">
                    <a:lumMod val="75000"/>
                  </a:schemeClr>
                </a:solidFill>
              </a:rPr>
              <a:t>int numbers[5];  // Declares an array of 5 integers</a:t>
            </a:r>
          </a:p>
          <a:p>
            <a:pPr marL="342900" indent="-342900" algn="l">
              <a:lnSpc>
                <a:spcPts val="2799"/>
              </a:lnSpc>
              <a:buSzPct val="100000"/>
              <a:buChar char="•"/>
            </a:pPr>
            <a:endParaRPr lang="en-US" sz="1750" dirty="0"/>
          </a:p>
        </p:txBody>
      </p:sp>
      <p:sp>
        <p:nvSpPr>
          <p:cNvPr id="8" name="Text 4"/>
          <p:cNvSpPr/>
          <p:nvPr/>
        </p:nvSpPr>
        <p:spPr>
          <a:xfrm>
            <a:off x="3422136" y="4220579"/>
            <a:ext cx="7122200" cy="969607"/>
          </a:xfrm>
          <a:prstGeom prst="rect">
            <a:avLst/>
          </a:prstGeom>
          <a:noFill/>
          <a:ln/>
        </p:spPr>
        <p:txBody>
          <a:bodyPr wrap="square" rtlCol="0" anchor="t"/>
          <a:lstStyle/>
          <a:p>
            <a:pPr algn="l">
              <a:lnSpc>
                <a:spcPts val="2799"/>
              </a:lnSpc>
              <a:buSzPct val="100000"/>
            </a:pPr>
            <a:r>
              <a:rPr lang="en-GB" sz="2000" dirty="0"/>
              <a:t>Initialization at the time of declaration:</a:t>
            </a:r>
          </a:p>
          <a:p>
            <a:pPr marL="285750" indent="-285750" algn="l">
              <a:lnSpc>
                <a:spcPts val="2799"/>
              </a:lnSpc>
              <a:buSzPct val="100000"/>
              <a:buFont typeface="Arial" panose="020B0604020202020204" pitchFamily="34" charset="0"/>
              <a:buChar char="•"/>
            </a:pPr>
            <a:r>
              <a:rPr lang="en-US" sz="2000" dirty="0">
                <a:solidFill>
                  <a:schemeClr val="accent1">
                    <a:lumMod val="75000"/>
                  </a:schemeClr>
                </a:solidFill>
              </a:rPr>
              <a:t>int numbers[5] = {1, 2, 3, 4, 5};</a:t>
            </a:r>
          </a:p>
          <a:p>
            <a:pPr marL="285750" indent="-285750" algn="l">
              <a:lnSpc>
                <a:spcPts val="2799"/>
              </a:lnSpc>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B1BE6968-B5DE-D49A-2002-9298BFB116DD}"/>
              </a:ext>
            </a:extLst>
          </p:cNvPr>
          <p:cNvSpPr txBox="1"/>
          <p:nvPr/>
        </p:nvSpPr>
        <p:spPr>
          <a:xfrm>
            <a:off x="3422136" y="5357611"/>
            <a:ext cx="7511513" cy="1323439"/>
          </a:xfrm>
          <a:prstGeom prst="rect">
            <a:avLst/>
          </a:prstGeom>
          <a:noFill/>
        </p:spPr>
        <p:txBody>
          <a:bodyPr wrap="square" rtlCol="0">
            <a:spAutoFit/>
          </a:bodyPr>
          <a:lstStyle/>
          <a:p>
            <a:r>
              <a:rPr lang="en-GB" sz="2000" dirty="0"/>
              <a:t>Partial initialization (the rest of the elements are set to 0):</a:t>
            </a:r>
          </a:p>
          <a:p>
            <a:pPr marL="285750" indent="-285750">
              <a:buFont typeface="Arial" panose="020B0604020202020204" pitchFamily="34" charset="0"/>
              <a:buChar char="•"/>
            </a:pPr>
            <a:r>
              <a:rPr lang="en-GB" sz="2000" dirty="0">
                <a:solidFill>
                  <a:schemeClr val="accent1">
                    <a:lumMod val="75000"/>
                  </a:schemeClr>
                </a:solidFill>
              </a:rPr>
              <a:t>int numbers[5] = {1, 2};  // numbers[0] = 1, numbers[1] = 2, the rest are 0</a:t>
            </a:r>
          </a:p>
          <a:p>
            <a:endParaRPr lang="en-KE" sz="2000" dirty="0"/>
          </a:p>
        </p:txBody>
      </p:sp>
      <p:sp>
        <p:nvSpPr>
          <p:cNvPr id="9" name="TextBox 8">
            <a:extLst>
              <a:ext uri="{FF2B5EF4-FFF2-40B4-BE49-F238E27FC236}">
                <a16:creationId xmlns:a16="http://schemas.microsoft.com/office/drawing/2014/main" id="{55665B92-28CF-D164-8B9A-B538B30BD83F}"/>
              </a:ext>
            </a:extLst>
          </p:cNvPr>
          <p:cNvSpPr txBox="1"/>
          <p:nvPr/>
        </p:nvSpPr>
        <p:spPr>
          <a:xfrm>
            <a:off x="3422136" y="6280496"/>
            <a:ext cx="7315200" cy="1323439"/>
          </a:xfrm>
          <a:prstGeom prst="rect">
            <a:avLst/>
          </a:prstGeom>
          <a:noFill/>
        </p:spPr>
        <p:txBody>
          <a:bodyPr wrap="square">
            <a:spAutoFit/>
          </a:bodyPr>
          <a:lstStyle/>
          <a:p>
            <a:r>
              <a:rPr lang="en-GB" sz="2000" dirty="0"/>
              <a:t>Without specifying the size (the compiler automatically determines the size based on the initialization list):</a:t>
            </a:r>
          </a:p>
          <a:p>
            <a:r>
              <a:rPr lang="en-GB" sz="2000" dirty="0">
                <a:solidFill>
                  <a:schemeClr val="accent1">
                    <a:lumMod val="75000"/>
                  </a:schemeClr>
                </a:solidFill>
              </a:rPr>
              <a:t>int numbers[] = {1, 2, 3, 4, 5};  // size is 5</a:t>
            </a:r>
          </a:p>
          <a:p>
            <a:endParaRPr lang="en-KE"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1"/>
          <p:cNvSpPr/>
          <p:nvPr/>
        </p:nvSpPr>
        <p:spPr>
          <a:xfrm>
            <a:off x="3414589" y="1427139"/>
            <a:ext cx="845682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Accessing Array Elements</a:t>
            </a:r>
            <a:endParaRPr lang="en-US" sz="4374" dirty="0"/>
          </a:p>
        </p:txBody>
      </p:sp>
      <p:sp>
        <p:nvSpPr>
          <p:cNvPr id="6" name="Text 2"/>
          <p:cNvSpPr/>
          <p:nvPr/>
        </p:nvSpPr>
        <p:spPr>
          <a:xfrm>
            <a:off x="3417757" y="3562350"/>
            <a:ext cx="10379443" cy="2132409"/>
          </a:xfrm>
          <a:prstGeom prst="rect">
            <a:avLst/>
          </a:prstGeom>
          <a:noFill/>
          <a:ln/>
        </p:spPr>
        <p:txBody>
          <a:bodyPr wrap="square" rtlCol="0" anchor="t"/>
          <a:lstStyle/>
          <a:p>
            <a:pPr marL="0" indent="0">
              <a:lnSpc>
                <a:spcPts val="2799"/>
              </a:lnSpc>
              <a:buNone/>
            </a:pPr>
            <a:r>
              <a:rPr lang="en-GB" sz="1600" dirty="0"/>
              <a:t>Array elements are accessed using their index, starting from 0.</a:t>
            </a:r>
            <a:endParaRPr lang="en-US" sz="1750" dirty="0"/>
          </a:p>
        </p:txBody>
      </p:sp>
      <p:sp>
        <p:nvSpPr>
          <p:cNvPr id="2" name="TextBox 1">
            <a:extLst>
              <a:ext uri="{FF2B5EF4-FFF2-40B4-BE49-F238E27FC236}">
                <a16:creationId xmlns:a16="http://schemas.microsoft.com/office/drawing/2014/main" id="{9A81EF94-05E3-15FA-F180-8F16706BC412}"/>
              </a:ext>
            </a:extLst>
          </p:cNvPr>
          <p:cNvSpPr txBox="1"/>
          <p:nvPr/>
        </p:nvSpPr>
        <p:spPr>
          <a:xfrm>
            <a:off x="3435491" y="4114800"/>
            <a:ext cx="3617016" cy="2031325"/>
          </a:xfrm>
          <a:prstGeom prst="rect">
            <a:avLst/>
          </a:prstGeom>
          <a:noFill/>
        </p:spPr>
        <p:txBody>
          <a:bodyPr wrap="none" rtlCol="0">
            <a:spAutoFit/>
          </a:bodyPr>
          <a:lstStyle/>
          <a:p>
            <a:endParaRPr lang="en-KE" dirty="0"/>
          </a:p>
          <a:p>
            <a:r>
              <a:rPr lang="en-KE" dirty="0"/>
              <a:t>Accessing  Elements:</a:t>
            </a:r>
          </a:p>
          <a:p>
            <a:endParaRPr lang="en-KE" dirty="0"/>
          </a:p>
          <a:p>
            <a:r>
              <a:rPr lang="en-GB" dirty="0">
                <a:solidFill>
                  <a:schemeClr val="accent1">
                    <a:lumMod val="75000"/>
                  </a:schemeClr>
                </a:solidFill>
              </a:rPr>
              <a:t>int numbers[5] = {10, 20, 30, 40, 50};</a:t>
            </a:r>
          </a:p>
          <a:p>
            <a:r>
              <a:rPr lang="en-GB" dirty="0" err="1">
                <a:solidFill>
                  <a:schemeClr val="accent1">
                    <a:lumMod val="75000"/>
                  </a:schemeClr>
                </a:solidFill>
              </a:rPr>
              <a:t>cout</a:t>
            </a:r>
            <a:r>
              <a:rPr lang="en-GB" dirty="0">
                <a:solidFill>
                  <a:schemeClr val="accent1">
                    <a:lumMod val="75000"/>
                  </a:schemeClr>
                </a:solidFill>
              </a:rPr>
              <a:t> &lt;&lt; numbers[0];  // Outputs 10</a:t>
            </a:r>
          </a:p>
          <a:p>
            <a:r>
              <a:rPr lang="en-GB" dirty="0" err="1">
                <a:solidFill>
                  <a:schemeClr val="accent1">
                    <a:lumMod val="75000"/>
                  </a:schemeClr>
                </a:solidFill>
              </a:rPr>
              <a:t>cout</a:t>
            </a:r>
            <a:r>
              <a:rPr lang="en-GB" dirty="0">
                <a:solidFill>
                  <a:schemeClr val="accent1">
                    <a:lumMod val="75000"/>
                  </a:schemeClr>
                </a:solidFill>
              </a:rPr>
              <a:t> &lt;&lt; numbers[3];  // Outputs 40</a:t>
            </a:r>
          </a:p>
          <a:p>
            <a:endParaRPr lang="en-KE" dirty="0"/>
          </a:p>
        </p:txBody>
      </p:sp>
      <p:sp>
        <p:nvSpPr>
          <p:cNvPr id="3" name="TextBox 2">
            <a:extLst>
              <a:ext uri="{FF2B5EF4-FFF2-40B4-BE49-F238E27FC236}">
                <a16:creationId xmlns:a16="http://schemas.microsoft.com/office/drawing/2014/main" id="{4939FF48-CA33-77AC-14DD-66D742D0890B}"/>
              </a:ext>
            </a:extLst>
          </p:cNvPr>
          <p:cNvSpPr txBox="1"/>
          <p:nvPr/>
        </p:nvSpPr>
        <p:spPr>
          <a:xfrm>
            <a:off x="3503054" y="6400800"/>
            <a:ext cx="4832477" cy="923330"/>
          </a:xfrm>
          <a:prstGeom prst="rect">
            <a:avLst/>
          </a:prstGeom>
          <a:noFill/>
        </p:spPr>
        <p:txBody>
          <a:bodyPr wrap="none" rtlCol="0">
            <a:spAutoFit/>
          </a:bodyPr>
          <a:lstStyle/>
          <a:p>
            <a:r>
              <a:rPr lang="en-KE" dirty="0"/>
              <a:t>Modifying Elements:</a:t>
            </a:r>
          </a:p>
          <a:p>
            <a:r>
              <a:rPr lang="en-GB" dirty="0">
                <a:solidFill>
                  <a:schemeClr val="accent1">
                    <a:lumMod val="75000"/>
                  </a:schemeClr>
                </a:solidFill>
              </a:rPr>
              <a:t>numbers[2] = 100;  // Changes numbers[2] to 100</a:t>
            </a:r>
          </a:p>
          <a:p>
            <a:endParaRPr lang="en-K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5" name="Text 1"/>
          <p:cNvSpPr/>
          <p:nvPr/>
        </p:nvSpPr>
        <p:spPr>
          <a:xfrm>
            <a:off x="2638269" y="1707237"/>
            <a:ext cx="1115893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Loops and Arrays</a:t>
            </a:r>
            <a:endParaRPr lang="en-US" sz="4374" dirty="0"/>
          </a:p>
        </p:txBody>
      </p:sp>
      <p:sp>
        <p:nvSpPr>
          <p:cNvPr id="7" name="Text 3"/>
          <p:cNvSpPr/>
          <p:nvPr/>
        </p:nvSpPr>
        <p:spPr>
          <a:xfrm>
            <a:off x="2509058" y="3095982"/>
            <a:ext cx="10979049" cy="1777008"/>
          </a:xfrm>
          <a:prstGeom prst="rect">
            <a:avLst/>
          </a:prstGeom>
          <a:noFill/>
          <a:ln/>
        </p:spPr>
        <p:txBody>
          <a:bodyPr wrap="square" rtlCol="0" anchor="t"/>
          <a:lstStyle/>
          <a:p>
            <a:pPr marL="0" indent="0">
              <a:lnSpc>
                <a:spcPts val="2799"/>
              </a:lnSpc>
              <a:buNone/>
            </a:pPr>
            <a:r>
              <a:rPr lang="en-GB" sz="1600" dirty="0"/>
              <a:t>For iterating through arrays, loops such as for, while, or do-while are commonly used.</a:t>
            </a:r>
            <a:endParaRPr lang="en-US" sz="1750" dirty="0"/>
          </a:p>
        </p:txBody>
      </p:sp>
      <p:sp>
        <p:nvSpPr>
          <p:cNvPr id="2" name="TextBox 1">
            <a:extLst>
              <a:ext uri="{FF2B5EF4-FFF2-40B4-BE49-F238E27FC236}">
                <a16:creationId xmlns:a16="http://schemas.microsoft.com/office/drawing/2014/main" id="{BC3C3FE8-06E4-BDBE-EDAA-CDAF516F5316}"/>
              </a:ext>
            </a:extLst>
          </p:cNvPr>
          <p:cNvSpPr txBox="1"/>
          <p:nvPr/>
        </p:nvSpPr>
        <p:spPr>
          <a:xfrm>
            <a:off x="2509058" y="3615154"/>
            <a:ext cx="4162198" cy="2031325"/>
          </a:xfrm>
          <a:prstGeom prst="rect">
            <a:avLst/>
          </a:prstGeom>
          <a:noFill/>
        </p:spPr>
        <p:txBody>
          <a:bodyPr wrap="square" rtlCol="0">
            <a:spAutoFit/>
          </a:bodyPr>
          <a:lstStyle/>
          <a:p>
            <a:r>
              <a:rPr lang="en-GB" b="1" dirty="0"/>
              <a:t>Example with for loop</a:t>
            </a:r>
            <a:r>
              <a:rPr lang="en-GB" dirty="0"/>
              <a:t>:</a:t>
            </a:r>
          </a:p>
          <a:p>
            <a:endParaRPr lang="en-GB" dirty="0"/>
          </a:p>
          <a:p>
            <a:r>
              <a:rPr lang="en-GB" dirty="0">
                <a:solidFill>
                  <a:schemeClr val="accent1">
                    <a:lumMod val="75000"/>
                  </a:schemeClr>
                </a:solidFill>
              </a:rPr>
              <a:t>int numbers[5] = {1, 2, 3, 4, 5};</a:t>
            </a:r>
          </a:p>
          <a:p>
            <a:r>
              <a:rPr lang="en-GB" dirty="0">
                <a:solidFill>
                  <a:schemeClr val="accent1">
                    <a:lumMod val="75000"/>
                  </a:schemeClr>
                </a:solidFill>
              </a:rPr>
              <a:t>for (int </a:t>
            </a:r>
            <a:r>
              <a:rPr lang="en-GB" dirty="0" err="1">
                <a:solidFill>
                  <a:schemeClr val="accent1">
                    <a:lumMod val="75000"/>
                  </a:schemeClr>
                </a:solidFill>
              </a:rPr>
              <a:t>i</a:t>
            </a:r>
            <a:r>
              <a:rPr lang="en-GB" dirty="0">
                <a:solidFill>
                  <a:schemeClr val="accent1">
                    <a:lumMod val="75000"/>
                  </a:schemeClr>
                </a:solidFill>
              </a:rPr>
              <a:t> = 0; </a:t>
            </a:r>
            <a:r>
              <a:rPr lang="en-GB" dirty="0" err="1">
                <a:solidFill>
                  <a:schemeClr val="accent1">
                    <a:lumMod val="75000"/>
                  </a:schemeClr>
                </a:solidFill>
              </a:rPr>
              <a:t>i</a:t>
            </a:r>
            <a:r>
              <a:rPr lang="en-GB" dirty="0">
                <a:solidFill>
                  <a:schemeClr val="accent1">
                    <a:lumMod val="75000"/>
                  </a:schemeClr>
                </a:solidFill>
              </a:rPr>
              <a:t> &lt; 5; </a:t>
            </a:r>
            <a:r>
              <a:rPr lang="en-GB" dirty="0" err="1">
                <a:solidFill>
                  <a:schemeClr val="accent1">
                    <a:lumMod val="75000"/>
                  </a:schemeClr>
                </a:solidFill>
              </a:rPr>
              <a:t>i</a:t>
            </a:r>
            <a:r>
              <a:rPr lang="en-GB" dirty="0">
                <a:solidFill>
                  <a:schemeClr val="accent1">
                    <a:lumMod val="75000"/>
                  </a:schemeClr>
                </a:solidFill>
              </a:rPr>
              <a:t>++) {</a:t>
            </a:r>
          </a:p>
          <a:p>
            <a:r>
              <a:rPr lang="en-GB" dirty="0">
                <a:solidFill>
                  <a:schemeClr val="accent1">
                    <a:lumMod val="75000"/>
                  </a:schemeClr>
                </a:solidFill>
              </a:rPr>
              <a:t>    </a:t>
            </a:r>
            <a:r>
              <a:rPr lang="en-GB" dirty="0" err="1">
                <a:solidFill>
                  <a:schemeClr val="accent1">
                    <a:lumMod val="75000"/>
                  </a:schemeClr>
                </a:solidFill>
              </a:rPr>
              <a:t>cout</a:t>
            </a:r>
            <a:r>
              <a:rPr lang="en-GB" dirty="0">
                <a:solidFill>
                  <a:schemeClr val="accent1">
                    <a:lumMod val="75000"/>
                  </a:schemeClr>
                </a:solidFill>
              </a:rPr>
              <a:t> &lt;&lt; numbers[</a:t>
            </a:r>
            <a:r>
              <a:rPr lang="en-GB" dirty="0" err="1">
                <a:solidFill>
                  <a:schemeClr val="accent1">
                    <a:lumMod val="75000"/>
                  </a:schemeClr>
                </a:solidFill>
              </a:rPr>
              <a:t>i</a:t>
            </a:r>
            <a:r>
              <a:rPr lang="en-GB" dirty="0">
                <a:solidFill>
                  <a:schemeClr val="accent1">
                    <a:lumMod val="75000"/>
                  </a:schemeClr>
                </a:solidFill>
              </a:rPr>
              <a:t>] &lt;&lt; " ";</a:t>
            </a:r>
          </a:p>
          <a:p>
            <a:r>
              <a:rPr lang="en-GB" dirty="0">
                <a:solidFill>
                  <a:schemeClr val="accent1">
                    <a:lumMod val="75000"/>
                  </a:schemeClr>
                </a:solidFill>
              </a:rPr>
              <a:t>}</a:t>
            </a:r>
          </a:p>
          <a:p>
            <a:endParaRPr lang="en-K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5" name="Text 1"/>
          <p:cNvSpPr/>
          <p:nvPr/>
        </p:nvSpPr>
        <p:spPr>
          <a:xfrm>
            <a:off x="2037993" y="1597997"/>
            <a:ext cx="618898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Multidimensional Arrays</a:t>
            </a:r>
            <a:endParaRPr lang="en-US" sz="4374" dirty="0"/>
          </a:p>
        </p:txBody>
      </p:sp>
      <p:sp>
        <p:nvSpPr>
          <p:cNvPr id="8" name="Text 4"/>
          <p:cNvSpPr/>
          <p:nvPr/>
        </p:nvSpPr>
        <p:spPr>
          <a:xfrm>
            <a:off x="3115508" y="2875538"/>
            <a:ext cx="9476899" cy="355402"/>
          </a:xfrm>
          <a:prstGeom prst="rect">
            <a:avLst/>
          </a:prstGeom>
          <a:noFill/>
          <a:ln/>
        </p:spPr>
        <p:txBody>
          <a:bodyPr wrap="none" rtlCol="0" anchor="t"/>
          <a:lstStyle/>
          <a:p>
            <a:r>
              <a:rPr lang="en-GB" sz="1600" dirty="0"/>
              <a:t>C++ supports multidimensional arrays, which are arrays of arrays.</a:t>
            </a:r>
          </a:p>
          <a:p>
            <a:endParaRPr lang="en-GB" sz="1600" dirty="0"/>
          </a:p>
          <a:p>
            <a:r>
              <a:rPr lang="en-GB" sz="1600" b="1" dirty="0"/>
              <a:t>Declaring and initializing a 2D array</a:t>
            </a:r>
            <a:r>
              <a:rPr lang="en-GB" sz="1600" dirty="0"/>
              <a:t>:</a:t>
            </a:r>
          </a:p>
          <a:p>
            <a:r>
              <a:rPr lang="en-GB" sz="1600" dirty="0">
                <a:solidFill>
                  <a:schemeClr val="accent1">
                    <a:lumMod val="75000"/>
                  </a:schemeClr>
                </a:solidFill>
              </a:rPr>
              <a:t>int matrix[2][3] = {</a:t>
            </a:r>
          </a:p>
          <a:p>
            <a:r>
              <a:rPr lang="en-GB" sz="1600" dirty="0">
                <a:solidFill>
                  <a:schemeClr val="accent1">
                    <a:lumMod val="75000"/>
                  </a:schemeClr>
                </a:solidFill>
              </a:rPr>
              <a:t>    {1, 2, 3},</a:t>
            </a:r>
          </a:p>
          <a:p>
            <a:r>
              <a:rPr lang="en-GB" sz="1600" dirty="0">
                <a:solidFill>
                  <a:schemeClr val="accent1">
                    <a:lumMod val="75000"/>
                  </a:schemeClr>
                </a:solidFill>
              </a:rPr>
              <a:t>    {4, 5, 6}</a:t>
            </a:r>
          </a:p>
          <a:p>
            <a:r>
              <a:rPr lang="en-GB" sz="1600" dirty="0">
                <a:solidFill>
                  <a:schemeClr val="accent1">
                    <a:lumMod val="75000"/>
                  </a:schemeClr>
                </a:solidFill>
              </a:rPr>
              <a:t>};</a:t>
            </a:r>
          </a:p>
          <a:p>
            <a:endParaRPr lang="en-GB" sz="1600" dirty="0"/>
          </a:p>
        </p:txBody>
      </p:sp>
      <p:sp>
        <p:nvSpPr>
          <p:cNvPr id="10" name="Text 6"/>
          <p:cNvSpPr/>
          <p:nvPr/>
        </p:nvSpPr>
        <p:spPr>
          <a:xfrm>
            <a:off x="3115508" y="4119384"/>
            <a:ext cx="9476899"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1" name="Text 7"/>
          <p:cNvSpPr/>
          <p:nvPr/>
        </p:nvSpPr>
        <p:spPr>
          <a:xfrm>
            <a:off x="3115508" y="4563606"/>
            <a:ext cx="9476899" cy="710803"/>
          </a:xfrm>
          <a:prstGeom prst="rect">
            <a:avLst/>
          </a:prstGeom>
          <a:noFill/>
          <a:ln/>
        </p:spPr>
        <p:txBody>
          <a:bodyPr wrap="square" rtlCol="0" anchor="t"/>
          <a:lstStyle/>
          <a:p>
            <a:r>
              <a:rPr lang="en-GB" sz="1600" b="1" dirty="0"/>
              <a:t>Accessing elements in a 2D array</a:t>
            </a:r>
            <a:r>
              <a:rPr lang="en-GB" sz="1600" dirty="0"/>
              <a:t>:</a:t>
            </a:r>
          </a:p>
          <a:p>
            <a:r>
              <a:rPr lang="en-GB" sz="1600" dirty="0" err="1">
                <a:solidFill>
                  <a:schemeClr val="accent1">
                    <a:lumMod val="75000"/>
                  </a:schemeClr>
                </a:solidFill>
              </a:rPr>
              <a:t>cout</a:t>
            </a:r>
            <a:r>
              <a:rPr lang="en-GB" sz="1600" dirty="0">
                <a:solidFill>
                  <a:schemeClr val="accent1">
                    <a:lumMod val="75000"/>
                  </a:schemeClr>
                </a:solidFill>
              </a:rPr>
              <a:t> &lt;&lt; matrix[1][2];  // Outputs 6</a:t>
            </a:r>
          </a:p>
          <a:p>
            <a:endParaRPr lang="en-GB" sz="1600" dirty="0"/>
          </a:p>
          <a:p>
            <a:endParaRPr lang="en-GB"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5" name="Text 1"/>
          <p:cNvSpPr/>
          <p:nvPr/>
        </p:nvSpPr>
        <p:spPr>
          <a:xfrm>
            <a:off x="833199" y="1654612"/>
            <a:ext cx="756285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Passing Arrays to Functions</a:t>
            </a:r>
            <a:endParaRPr lang="en-US" sz="4374" dirty="0"/>
          </a:p>
        </p:txBody>
      </p:sp>
      <p:sp>
        <p:nvSpPr>
          <p:cNvPr id="7" name="Text 3"/>
          <p:cNvSpPr/>
          <p:nvPr/>
        </p:nvSpPr>
        <p:spPr>
          <a:xfrm>
            <a:off x="1011555" y="2901553"/>
            <a:ext cx="143232" cy="416481"/>
          </a:xfrm>
          <a:prstGeom prst="rect">
            <a:avLst/>
          </a:prstGeom>
          <a:noFill/>
          <a:ln/>
        </p:spPr>
        <p:txBody>
          <a:bodyPr wrap="none" rtlCol="0" anchor="t"/>
          <a:lstStyle/>
          <a:p>
            <a:pPr marL="0" indent="0" algn="ctr">
              <a:lnSpc>
                <a:spcPts val="3281"/>
              </a:lnSpc>
              <a:buNone/>
            </a:pPr>
            <a:endParaRPr lang="en-US" sz="2624" dirty="0"/>
          </a:p>
        </p:txBody>
      </p:sp>
      <p:sp>
        <p:nvSpPr>
          <p:cNvPr id="9" name="Text 5"/>
          <p:cNvSpPr/>
          <p:nvPr/>
        </p:nvSpPr>
        <p:spPr>
          <a:xfrm>
            <a:off x="1756169" y="2749937"/>
            <a:ext cx="8228886" cy="355402"/>
          </a:xfrm>
          <a:prstGeom prst="rect">
            <a:avLst/>
          </a:prstGeom>
          <a:noFill/>
          <a:ln/>
        </p:spPr>
        <p:txBody>
          <a:bodyPr wrap="none" rtlCol="0" anchor="t"/>
          <a:lstStyle/>
          <a:p>
            <a:pPr marL="342900" indent="-342900" algn="l">
              <a:lnSpc>
                <a:spcPts val="2799"/>
              </a:lnSpc>
              <a:buSzPct val="100000"/>
              <a:buChar char="•"/>
            </a:pPr>
            <a:r>
              <a:rPr lang="en-GB" sz="1600" dirty="0"/>
              <a:t>Arrays can be passed to functions either as pointers or by specifying the array in the function parameter.</a:t>
            </a:r>
            <a:endParaRPr lang="en-US" sz="1750" dirty="0"/>
          </a:p>
        </p:txBody>
      </p:sp>
      <p:sp>
        <p:nvSpPr>
          <p:cNvPr id="10" name="Text 6"/>
          <p:cNvSpPr/>
          <p:nvPr/>
        </p:nvSpPr>
        <p:spPr>
          <a:xfrm>
            <a:off x="1756169" y="3194158"/>
            <a:ext cx="8228886" cy="888445"/>
          </a:xfrm>
          <a:prstGeom prst="rect">
            <a:avLst/>
          </a:prstGeom>
          <a:noFill/>
          <a:ln/>
        </p:spPr>
        <p:txBody>
          <a:bodyPr wrap="none" rtlCol="0" anchor="t"/>
          <a:lstStyle/>
          <a:p>
            <a:pPr marL="342900" indent="-342900" algn="l">
              <a:lnSpc>
                <a:spcPts val="2799"/>
              </a:lnSpc>
              <a:buSzPct val="100000"/>
              <a:buChar char="•"/>
            </a:pPr>
            <a:r>
              <a:rPr lang="en-GB" sz="1600" b="1" dirty="0"/>
              <a:t>Passing an array as an argument</a:t>
            </a:r>
            <a:r>
              <a:rPr lang="en-GB" sz="1600" dirty="0"/>
              <a:t>:</a:t>
            </a:r>
          </a:p>
          <a:p>
            <a:pPr algn="l">
              <a:lnSpc>
                <a:spcPts val="2799"/>
              </a:lnSpc>
              <a:buSzPct val="100000"/>
            </a:pPr>
            <a:r>
              <a:rPr lang="en-GB" sz="1600" dirty="0">
                <a:solidFill>
                  <a:schemeClr val="accent1">
                    <a:lumMod val="75000"/>
                  </a:schemeClr>
                </a:solidFill>
              </a:rPr>
              <a:t>    void </a:t>
            </a:r>
            <a:r>
              <a:rPr lang="en-GB" sz="1600" dirty="0" err="1">
                <a:solidFill>
                  <a:schemeClr val="accent1">
                    <a:lumMod val="75000"/>
                  </a:schemeClr>
                </a:solidFill>
              </a:rPr>
              <a:t>printArray</a:t>
            </a:r>
            <a:r>
              <a:rPr lang="en-GB" sz="1600" dirty="0">
                <a:solidFill>
                  <a:schemeClr val="accent1">
                    <a:lumMod val="75000"/>
                  </a:schemeClr>
                </a:solidFill>
              </a:rPr>
              <a:t>(int </a:t>
            </a:r>
            <a:r>
              <a:rPr lang="en-GB" sz="1600" dirty="0" err="1">
                <a:solidFill>
                  <a:schemeClr val="accent1">
                    <a:lumMod val="75000"/>
                  </a:schemeClr>
                </a:solidFill>
              </a:rPr>
              <a:t>arr</a:t>
            </a:r>
            <a:r>
              <a:rPr lang="en-GB" sz="1600" dirty="0">
                <a:solidFill>
                  <a:schemeClr val="accent1">
                    <a:lumMod val="75000"/>
                  </a:schemeClr>
                </a:solidFill>
              </a:rPr>
              <a:t>[], int size) {</a:t>
            </a:r>
          </a:p>
          <a:p>
            <a:pPr marL="342900" indent="-342900" algn="l">
              <a:lnSpc>
                <a:spcPts val="2799"/>
              </a:lnSpc>
              <a:buSzPct val="100000"/>
              <a:buChar char="•"/>
            </a:pPr>
            <a:r>
              <a:rPr lang="en-GB" sz="1600" dirty="0">
                <a:solidFill>
                  <a:schemeClr val="accent1">
                    <a:lumMod val="75000"/>
                  </a:schemeClr>
                </a:solidFill>
              </a:rPr>
              <a:t>   for (int </a:t>
            </a:r>
            <a:r>
              <a:rPr lang="en-GB" sz="1600" dirty="0" err="1">
                <a:solidFill>
                  <a:schemeClr val="accent1">
                    <a:lumMod val="75000"/>
                  </a:schemeClr>
                </a:solidFill>
              </a:rPr>
              <a:t>i</a:t>
            </a:r>
            <a:r>
              <a:rPr lang="en-GB" sz="1600" dirty="0">
                <a:solidFill>
                  <a:schemeClr val="accent1">
                    <a:lumMod val="75000"/>
                  </a:schemeClr>
                </a:solidFill>
              </a:rPr>
              <a:t> = 0; </a:t>
            </a:r>
            <a:r>
              <a:rPr lang="en-GB" sz="1600" dirty="0" err="1">
                <a:solidFill>
                  <a:schemeClr val="accent1">
                    <a:lumMod val="75000"/>
                  </a:schemeClr>
                </a:solidFill>
              </a:rPr>
              <a:t>i</a:t>
            </a:r>
            <a:r>
              <a:rPr lang="en-GB" sz="1600" dirty="0">
                <a:solidFill>
                  <a:schemeClr val="accent1">
                    <a:lumMod val="75000"/>
                  </a:schemeClr>
                </a:solidFill>
              </a:rPr>
              <a:t> &lt; size; </a:t>
            </a:r>
            <a:r>
              <a:rPr lang="en-GB" sz="1600" dirty="0" err="1">
                <a:solidFill>
                  <a:schemeClr val="accent1">
                    <a:lumMod val="75000"/>
                  </a:schemeClr>
                </a:solidFill>
              </a:rPr>
              <a:t>i</a:t>
            </a:r>
            <a:r>
              <a:rPr lang="en-GB" sz="1600" dirty="0">
                <a:solidFill>
                  <a:schemeClr val="accent1">
                    <a:lumMod val="75000"/>
                  </a:schemeClr>
                </a:solidFill>
              </a:rPr>
              <a:t>++) {</a:t>
            </a:r>
          </a:p>
          <a:p>
            <a:pPr marL="342900" indent="-342900" algn="l">
              <a:lnSpc>
                <a:spcPts val="2799"/>
              </a:lnSpc>
              <a:buSzPct val="100000"/>
              <a:buChar char="•"/>
            </a:pPr>
            <a:r>
              <a:rPr lang="en-GB" sz="1600" dirty="0">
                <a:solidFill>
                  <a:schemeClr val="accent1">
                    <a:lumMod val="75000"/>
                  </a:schemeClr>
                </a:solidFill>
              </a:rPr>
              <a:t>        </a:t>
            </a:r>
            <a:r>
              <a:rPr lang="en-GB" sz="1600" dirty="0" err="1">
                <a:solidFill>
                  <a:schemeClr val="accent1">
                    <a:lumMod val="75000"/>
                  </a:schemeClr>
                </a:solidFill>
              </a:rPr>
              <a:t>cout</a:t>
            </a:r>
            <a:r>
              <a:rPr lang="en-GB" sz="1600" dirty="0">
                <a:solidFill>
                  <a:schemeClr val="accent1">
                    <a:lumMod val="75000"/>
                  </a:schemeClr>
                </a:solidFill>
              </a:rPr>
              <a:t> &lt;&lt; </a:t>
            </a:r>
            <a:r>
              <a:rPr lang="en-GB" sz="1600" dirty="0" err="1">
                <a:solidFill>
                  <a:schemeClr val="accent1">
                    <a:lumMod val="75000"/>
                  </a:schemeClr>
                </a:solidFill>
              </a:rPr>
              <a:t>arr</a:t>
            </a:r>
            <a:r>
              <a:rPr lang="en-GB" sz="1600" dirty="0">
                <a:solidFill>
                  <a:schemeClr val="accent1">
                    <a:lumMod val="75000"/>
                  </a:schemeClr>
                </a:solidFill>
              </a:rPr>
              <a:t>[</a:t>
            </a:r>
            <a:r>
              <a:rPr lang="en-GB" sz="1600" dirty="0" err="1">
                <a:solidFill>
                  <a:schemeClr val="accent1">
                    <a:lumMod val="75000"/>
                  </a:schemeClr>
                </a:solidFill>
              </a:rPr>
              <a:t>i</a:t>
            </a:r>
            <a:r>
              <a:rPr lang="en-GB" sz="1600" dirty="0">
                <a:solidFill>
                  <a:schemeClr val="accent1">
                    <a:lumMod val="75000"/>
                  </a:schemeClr>
                </a:solidFill>
              </a:rPr>
              <a:t>] &lt;&lt; " ";</a:t>
            </a:r>
          </a:p>
          <a:p>
            <a:pPr marL="342900" indent="-342900" algn="l">
              <a:lnSpc>
                <a:spcPts val="2799"/>
              </a:lnSpc>
              <a:buSzPct val="100000"/>
              <a:buChar char="•"/>
            </a:pPr>
            <a:r>
              <a:rPr lang="en-GB" sz="1600" dirty="0">
                <a:solidFill>
                  <a:schemeClr val="accent1">
                    <a:lumMod val="75000"/>
                  </a:schemeClr>
                </a:solidFill>
              </a:rPr>
              <a:t>    }</a:t>
            </a:r>
          </a:p>
          <a:p>
            <a:pPr marL="342900" indent="-342900" algn="l">
              <a:lnSpc>
                <a:spcPts val="2799"/>
              </a:lnSpc>
              <a:buSzPct val="100000"/>
              <a:buChar char="•"/>
            </a:pPr>
            <a:r>
              <a:rPr lang="en-GB" sz="1600" dirty="0">
                <a:solidFill>
                  <a:schemeClr val="accent1">
                    <a:lumMod val="75000"/>
                  </a:schemeClr>
                </a:solidFill>
              </a:rPr>
              <a:t>}</a:t>
            </a:r>
          </a:p>
          <a:p>
            <a:pPr marL="342900" indent="-342900" algn="l">
              <a:lnSpc>
                <a:spcPts val="2799"/>
              </a:lnSpc>
              <a:buSzPct val="100000"/>
              <a:buChar char="•"/>
            </a:pPr>
            <a:r>
              <a:rPr lang="en-GB" sz="1600" dirty="0">
                <a:solidFill>
                  <a:schemeClr val="accent1">
                    <a:lumMod val="75000"/>
                  </a:schemeClr>
                </a:solidFill>
              </a:rPr>
              <a:t>int main() {</a:t>
            </a:r>
          </a:p>
          <a:p>
            <a:pPr marL="342900" indent="-342900" algn="l">
              <a:lnSpc>
                <a:spcPts val="2799"/>
              </a:lnSpc>
              <a:buSzPct val="100000"/>
              <a:buChar char="•"/>
            </a:pPr>
            <a:r>
              <a:rPr lang="en-GB" sz="1600" dirty="0">
                <a:solidFill>
                  <a:schemeClr val="accent1">
                    <a:lumMod val="75000"/>
                  </a:schemeClr>
                </a:solidFill>
              </a:rPr>
              <a:t>    int numbers[] = {10, 20, 30, 40, 50};</a:t>
            </a:r>
          </a:p>
          <a:p>
            <a:pPr marL="342900" indent="-342900" algn="l">
              <a:lnSpc>
                <a:spcPts val="2799"/>
              </a:lnSpc>
              <a:buSzPct val="100000"/>
              <a:buChar char="•"/>
            </a:pPr>
            <a:r>
              <a:rPr lang="en-GB" sz="1600" dirty="0">
                <a:solidFill>
                  <a:schemeClr val="accent1">
                    <a:lumMod val="75000"/>
                  </a:schemeClr>
                </a:solidFill>
              </a:rPr>
              <a:t>    </a:t>
            </a:r>
            <a:r>
              <a:rPr lang="en-GB" sz="1600" dirty="0" err="1">
                <a:solidFill>
                  <a:schemeClr val="accent1">
                    <a:lumMod val="75000"/>
                  </a:schemeClr>
                </a:solidFill>
              </a:rPr>
              <a:t>printArray</a:t>
            </a:r>
            <a:r>
              <a:rPr lang="en-GB" sz="1600" dirty="0">
                <a:solidFill>
                  <a:schemeClr val="accent1">
                    <a:lumMod val="75000"/>
                  </a:schemeClr>
                </a:solidFill>
              </a:rPr>
              <a:t>(numbers, 5);  // Passes array to the function</a:t>
            </a:r>
          </a:p>
          <a:p>
            <a:pPr marL="342900" indent="-342900" algn="l">
              <a:lnSpc>
                <a:spcPts val="2799"/>
              </a:lnSpc>
              <a:buSzPct val="100000"/>
              <a:buChar char="•"/>
            </a:pPr>
            <a:r>
              <a:rPr lang="en-GB" sz="1600" dirty="0">
                <a:solidFill>
                  <a:schemeClr val="accent1">
                    <a:lumMod val="75000"/>
                  </a:schemeClr>
                </a:solidFill>
              </a:rPr>
              <a:t>    return 0;</a:t>
            </a:r>
          </a:p>
          <a:p>
            <a:pPr marL="342900" indent="-342900" algn="l">
              <a:lnSpc>
                <a:spcPts val="2799"/>
              </a:lnSpc>
              <a:buSzPct val="100000"/>
              <a:buChar char="•"/>
            </a:pPr>
            <a:r>
              <a:rPr lang="en-GB" sz="1600" dirty="0">
                <a:solidFill>
                  <a:schemeClr val="accent1">
                    <a:lumMod val="75000"/>
                  </a:schemeClr>
                </a:solidFill>
              </a:rPr>
              <a:t>}</a:t>
            </a:r>
          </a:p>
          <a:p>
            <a:pPr marL="342900" indent="-342900" algn="l">
              <a:lnSpc>
                <a:spcPts val="2799"/>
              </a:lnSpc>
              <a:buSzPct val="100000"/>
              <a:buChar char="•"/>
            </a:pPr>
            <a:endParaRPr lang="en-GB" sz="1600" dirty="0"/>
          </a:p>
          <a:p>
            <a:pPr marL="342900" indent="-342900" algn="l">
              <a:lnSpc>
                <a:spcPts val="2799"/>
              </a:lnSpc>
              <a:buSzPct val="100000"/>
              <a:buChar char="•"/>
            </a:pPr>
            <a:endParaRPr lang="en-GB" sz="1600" dirty="0"/>
          </a:p>
          <a:p>
            <a:pPr marL="342900" indent="-342900" algn="l">
              <a:lnSpc>
                <a:spcPts val="2799"/>
              </a:lnSpc>
              <a:buSzPct val="100000"/>
              <a:buChar char="•"/>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6" name="Text 2"/>
          <p:cNvSpPr/>
          <p:nvPr/>
        </p:nvSpPr>
        <p:spPr>
          <a:xfrm>
            <a:off x="2037993" y="2890123"/>
            <a:ext cx="960450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Using Pointers to access Array Elements</a:t>
            </a:r>
            <a:endParaRPr lang="en-US" sz="4374" dirty="0"/>
          </a:p>
        </p:txBody>
      </p:sp>
      <p:sp>
        <p:nvSpPr>
          <p:cNvPr id="7" name="Text 3"/>
          <p:cNvSpPr/>
          <p:nvPr/>
        </p:nvSpPr>
        <p:spPr>
          <a:xfrm>
            <a:off x="2037993" y="3917752"/>
            <a:ext cx="10554414" cy="2186834"/>
          </a:xfrm>
          <a:prstGeom prst="rect">
            <a:avLst/>
          </a:prstGeom>
          <a:noFill/>
          <a:ln/>
        </p:spPr>
        <p:txBody>
          <a:bodyPr wrap="square" rtlCol="0" anchor="t"/>
          <a:lstStyle/>
          <a:p>
            <a:pPr marL="0" indent="0">
              <a:lnSpc>
                <a:spcPts val="2799"/>
              </a:lnSpc>
              <a:buNone/>
            </a:pPr>
            <a:r>
              <a:rPr lang="en-US" sz="1750" dirty="0">
                <a:solidFill>
                  <a:schemeClr val="accent1">
                    <a:lumMod val="75000"/>
                  </a:schemeClr>
                </a:solidFill>
                <a:latin typeface="Lato" pitchFamily="34" charset="0"/>
                <a:ea typeface="Lato" pitchFamily="34" charset="-122"/>
                <a:cs typeface="Lato" pitchFamily="34" charset="-120"/>
              </a:rPr>
              <a:t>void </a:t>
            </a:r>
            <a:r>
              <a:rPr lang="en-US" sz="1750" dirty="0" err="1">
                <a:solidFill>
                  <a:schemeClr val="accent1">
                    <a:lumMod val="75000"/>
                  </a:schemeClr>
                </a:solidFill>
                <a:latin typeface="Lato" pitchFamily="34" charset="0"/>
                <a:ea typeface="Lato" pitchFamily="34" charset="-122"/>
                <a:cs typeface="Lato" pitchFamily="34" charset="-120"/>
              </a:rPr>
              <a:t>printArray</a:t>
            </a:r>
            <a:r>
              <a:rPr lang="en-US" sz="1750" dirty="0">
                <a:solidFill>
                  <a:schemeClr val="accent1">
                    <a:lumMod val="75000"/>
                  </a:schemeClr>
                </a:solidFill>
                <a:latin typeface="Lato" pitchFamily="34" charset="0"/>
                <a:ea typeface="Lato" pitchFamily="34" charset="-122"/>
                <a:cs typeface="Lato" pitchFamily="34" charset="-120"/>
              </a:rPr>
              <a:t>(int *</a:t>
            </a:r>
            <a:r>
              <a:rPr lang="en-US" sz="1750" dirty="0" err="1">
                <a:solidFill>
                  <a:schemeClr val="accent1">
                    <a:lumMod val="75000"/>
                  </a:schemeClr>
                </a:solidFill>
                <a:latin typeface="Lato" pitchFamily="34" charset="0"/>
                <a:ea typeface="Lato" pitchFamily="34" charset="-122"/>
                <a:cs typeface="Lato" pitchFamily="34" charset="-120"/>
              </a:rPr>
              <a:t>arr</a:t>
            </a:r>
            <a:r>
              <a:rPr lang="en-US" sz="1750" dirty="0">
                <a:solidFill>
                  <a:schemeClr val="accent1">
                    <a:lumMod val="75000"/>
                  </a:schemeClr>
                </a:solidFill>
                <a:latin typeface="Lato" pitchFamily="34" charset="0"/>
                <a:ea typeface="Lato" pitchFamily="34" charset="-122"/>
                <a:cs typeface="Lato" pitchFamily="34" charset="-120"/>
              </a:rPr>
              <a:t>, int size) {</a:t>
            </a:r>
          </a:p>
          <a:p>
            <a:pPr marL="0" indent="0">
              <a:lnSpc>
                <a:spcPts val="2799"/>
              </a:lnSpc>
              <a:buNone/>
            </a:pPr>
            <a:r>
              <a:rPr lang="en-US" sz="1750" dirty="0">
                <a:solidFill>
                  <a:schemeClr val="accent1">
                    <a:lumMod val="75000"/>
                  </a:schemeClr>
                </a:solidFill>
                <a:latin typeface="Lato" pitchFamily="34" charset="0"/>
                <a:ea typeface="Lato" pitchFamily="34" charset="-122"/>
                <a:cs typeface="Lato" pitchFamily="34" charset="-120"/>
              </a:rPr>
              <a:t>    for (int </a:t>
            </a:r>
            <a:r>
              <a:rPr lang="en-US" sz="1750" dirty="0" err="1">
                <a:solidFill>
                  <a:schemeClr val="accent1">
                    <a:lumMod val="75000"/>
                  </a:schemeClr>
                </a:solidFill>
                <a:latin typeface="Lato" pitchFamily="34" charset="0"/>
                <a:ea typeface="Lato" pitchFamily="34" charset="-122"/>
                <a:cs typeface="Lato" pitchFamily="34" charset="-120"/>
              </a:rPr>
              <a:t>i</a:t>
            </a:r>
            <a:r>
              <a:rPr lang="en-US" sz="1750" dirty="0">
                <a:solidFill>
                  <a:schemeClr val="accent1">
                    <a:lumMod val="75000"/>
                  </a:schemeClr>
                </a:solidFill>
                <a:latin typeface="Lato" pitchFamily="34" charset="0"/>
                <a:ea typeface="Lato" pitchFamily="34" charset="-122"/>
                <a:cs typeface="Lato" pitchFamily="34" charset="-120"/>
              </a:rPr>
              <a:t> = 0; </a:t>
            </a:r>
            <a:r>
              <a:rPr lang="en-US" sz="1750" dirty="0" err="1">
                <a:solidFill>
                  <a:schemeClr val="accent1">
                    <a:lumMod val="75000"/>
                  </a:schemeClr>
                </a:solidFill>
                <a:latin typeface="Lato" pitchFamily="34" charset="0"/>
                <a:ea typeface="Lato" pitchFamily="34" charset="-122"/>
                <a:cs typeface="Lato" pitchFamily="34" charset="-120"/>
              </a:rPr>
              <a:t>i</a:t>
            </a:r>
            <a:r>
              <a:rPr lang="en-US" sz="1750" dirty="0">
                <a:solidFill>
                  <a:schemeClr val="accent1">
                    <a:lumMod val="75000"/>
                  </a:schemeClr>
                </a:solidFill>
                <a:latin typeface="Lato" pitchFamily="34" charset="0"/>
                <a:ea typeface="Lato" pitchFamily="34" charset="-122"/>
                <a:cs typeface="Lato" pitchFamily="34" charset="-120"/>
              </a:rPr>
              <a:t> &lt; size; </a:t>
            </a:r>
            <a:r>
              <a:rPr lang="en-US" sz="1750" dirty="0" err="1">
                <a:solidFill>
                  <a:schemeClr val="accent1">
                    <a:lumMod val="75000"/>
                  </a:schemeClr>
                </a:solidFill>
                <a:latin typeface="Lato" pitchFamily="34" charset="0"/>
                <a:ea typeface="Lato" pitchFamily="34" charset="-122"/>
                <a:cs typeface="Lato" pitchFamily="34" charset="-120"/>
              </a:rPr>
              <a:t>i</a:t>
            </a:r>
            <a:r>
              <a:rPr lang="en-US" sz="1750" dirty="0">
                <a:solidFill>
                  <a:schemeClr val="accent1">
                    <a:lumMod val="75000"/>
                  </a:schemeClr>
                </a:solidFill>
                <a:latin typeface="Lato" pitchFamily="34" charset="0"/>
                <a:ea typeface="Lato" pitchFamily="34" charset="-122"/>
                <a:cs typeface="Lato" pitchFamily="34" charset="-120"/>
              </a:rPr>
              <a:t>++) {</a:t>
            </a:r>
          </a:p>
          <a:p>
            <a:pPr marL="0" indent="0">
              <a:lnSpc>
                <a:spcPts val="2799"/>
              </a:lnSpc>
              <a:buNone/>
            </a:pPr>
            <a:r>
              <a:rPr lang="en-US" sz="1750" dirty="0">
                <a:solidFill>
                  <a:schemeClr val="accent1">
                    <a:lumMod val="75000"/>
                  </a:schemeClr>
                </a:solidFill>
                <a:latin typeface="Lato" pitchFamily="34" charset="0"/>
                <a:ea typeface="Lato" pitchFamily="34" charset="-122"/>
                <a:cs typeface="Lato" pitchFamily="34" charset="-120"/>
              </a:rPr>
              <a:t>        </a:t>
            </a:r>
            <a:r>
              <a:rPr lang="en-US" sz="1750" dirty="0" err="1">
                <a:solidFill>
                  <a:schemeClr val="accent1">
                    <a:lumMod val="75000"/>
                  </a:schemeClr>
                </a:solidFill>
                <a:latin typeface="Lato" pitchFamily="34" charset="0"/>
                <a:ea typeface="Lato" pitchFamily="34" charset="-122"/>
                <a:cs typeface="Lato" pitchFamily="34" charset="-120"/>
              </a:rPr>
              <a:t>cout</a:t>
            </a:r>
            <a:r>
              <a:rPr lang="en-US" sz="1750" dirty="0">
                <a:solidFill>
                  <a:schemeClr val="accent1">
                    <a:lumMod val="75000"/>
                  </a:schemeClr>
                </a:solidFill>
                <a:latin typeface="Lato" pitchFamily="34" charset="0"/>
                <a:ea typeface="Lato" pitchFamily="34" charset="-122"/>
                <a:cs typeface="Lato" pitchFamily="34" charset="-120"/>
              </a:rPr>
              <a:t> &lt;&lt; </a:t>
            </a:r>
            <a:r>
              <a:rPr lang="en-US" sz="1750" dirty="0" err="1">
                <a:solidFill>
                  <a:schemeClr val="accent1">
                    <a:lumMod val="75000"/>
                  </a:schemeClr>
                </a:solidFill>
                <a:latin typeface="Lato" pitchFamily="34" charset="0"/>
                <a:ea typeface="Lato" pitchFamily="34" charset="-122"/>
                <a:cs typeface="Lato" pitchFamily="34" charset="-120"/>
              </a:rPr>
              <a:t>arr</a:t>
            </a:r>
            <a:r>
              <a:rPr lang="en-US" sz="1750" dirty="0">
                <a:solidFill>
                  <a:schemeClr val="accent1">
                    <a:lumMod val="75000"/>
                  </a:schemeClr>
                </a:solidFill>
                <a:latin typeface="Lato" pitchFamily="34" charset="0"/>
                <a:ea typeface="Lato" pitchFamily="34" charset="-122"/>
                <a:cs typeface="Lato" pitchFamily="34" charset="-120"/>
              </a:rPr>
              <a:t>[</a:t>
            </a:r>
            <a:r>
              <a:rPr lang="en-US" sz="1750" dirty="0" err="1">
                <a:solidFill>
                  <a:schemeClr val="accent1">
                    <a:lumMod val="75000"/>
                  </a:schemeClr>
                </a:solidFill>
                <a:latin typeface="Lato" pitchFamily="34" charset="0"/>
                <a:ea typeface="Lato" pitchFamily="34" charset="-122"/>
                <a:cs typeface="Lato" pitchFamily="34" charset="-120"/>
              </a:rPr>
              <a:t>i</a:t>
            </a:r>
            <a:r>
              <a:rPr lang="en-US" sz="1750" dirty="0">
                <a:solidFill>
                  <a:schemeClr val="accent1">
                    <a:lumMod val="75000"/>
                  </a:schemeClr>
                </a:solidFill>
                <a:latin typeface="Lato" pitchFamily="34" charset="0"/>
                <a:ea typeface="Lato" pitchFamily="34" charset="-122"/>
                <a:cs typeface="Lato" pitchFamily="34" charset="-120"/>
              </a:rPr>
              <a:t>] &lt;&lt; " ";</a:t>
            </a:r>
          </a:p>
          <a:p>
            <a:pPr marL="0" indent="0">
              <a:lnSpc>
                <a:spcPts val="2799"/>
              </a:lnSpc>
              <a:buNone/>
            </a:pPr>
            <a:r>
              <a:rPr lang="en-US" sz="1750" dirty="0">
                <a:solidFill>
                  <a:schemeClr val="accent1">
                    <a:lumMod val="75000"/>
                  </a:schemeClr>
                </a:solidFill>
                <a:latin typeface="Lato" pitchFamily="34" charset="0"/>
                <a:ea typeface="Lato" pitchFamily="34" charset="-122"/>
                <a:cs typeface="Lato" pitchFamily="34" charset="-120"/>
              </a:rPr>
              <a:t>    }</a:t>
            </a:r>
          </a:p>
          <a:p>
            <a:pPr marL="0" indent="0">
              <a:lnSpc>
                <a:spcPts val="2799"/>
              </a:lnSpc>
              <a:buNone/>
            </a:pPr>
            <a:r>
              <a:rPr lang="en-US" sz="1750" dirty="0">
                <a:solidFill>
                  <a:schemeClr val="accent1">
                    <a:lumMod val="75000"/>
                  </a:schemeClr>
                </a:solidFill>
                <a:latin typeface="Lato" pitchFamily="34" charset="0"/>
                <a:ea typeface="Lato" pitchFamily="34" charset="-122"/>
                <a:cs typeface="Lato" pitchFamily="34" charset="-12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2725</TotalTime>
  <Words>2091</Words>
  <Application>Microsoft Macintosh PowerPoint</Application>
  <PresentationFormat>Custom</PresentationFormat>
  <Paragraphs>281</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jane kuria</cp:lastModifiedBy>
  <cp:revision>7</cp:revision>
  <dcterms:created xsi:type="dcterms:W3CDTF">2024-05-30T16:50:46Z</dcterms:created>
  <dcterms:modified xsi:type="dcterms:W3CDTF">2024-09-25T05:08:39Z</dcterms:modified>
</cp:coreProperties>
</file>