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78" r:id="rId2"/>
    <p:sldId id="256" r:id="rId3"/>
    <p:sldId id="257" r:id="rId4"/>
    <p:sldId id="258" r:id="rId5"/>
    <p:sldId id="259" r:id="rId6"/>
    <p:sldId id="265" r:id="rId7"/>
    <p:sldId id="266" r:id="rId8"/>
    <p:sldId id="260" r:id="rId9"/>
    <p:sldId id="261" r:id="rId10"/>
    <p:sldId id="267" r:id="rId11"/>
    <p:sldId id="268" r:id="rId12"/>
    <p:sldId id="269" r:id="rId13"/>
    <p:sldId id="270" r:id="rId14"/>
    <p:sldId id="271" r:id="rId15"/>
    <p:sldId id="272" r:id="rId16"/>
    <p:sldId id="262" r:id="rId17"/>
    <p:sldId id="263" r:id="rId18"/>
    <p:sldId id="274" r:id="rId19"/>
    <p:sldId id="275" r:id="rId20"/>
    <p:sldId id="276" r:id="rId21"/>
    <p:sldId id="277" r:id="rId22"/>
    <p:sldId id="273" r:id="rId23"/>
    <p:sldId id="280" r:id="rId2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3" d="100"/>
          <a:sy n="103"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653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828871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562423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51517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750193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877935"/>
            <a:ext cx="4351664" cy="4351664"/>
          </a:xfrm>
          <a:prstGeom prst="rect">
            <a:avLst/>
          </a:prstGeom>
          <a:blipFill>
            <a:blip r:embed="rId2" cstate="print"/>
            <a:stretch>
              <a:fillRect/>
            </a:stretch>
          </a:blipFill>
        </p:spPr>
        <p:txBody>
          <a:bodyPr wrap="square" lIns="0" tIns="0" rIns="0" bIns="0" rtlCol="0"/>
          <a:lstStyle/>
          <a:p>
            <a:endParaRPr sz="1620"/>
          </a:p>
        </p:txBody>
      </p:sp>
      <p:sp>
        <p:nvSpPr>
          <p:cNvPr id="17" name="bg object 17"/>
          <p:cNvSpPr/>
          <p:nvPr/>
        </p:nvSpPr>
        <p:spPr>
          <a:xfrm>
            <a:off x="10066195" y="0"/>
            <a:ext cx="4564571" cy="4564571"/>
          </a:xfrm>
          <a:custGeom>
            <a:avLst/>
            <a:gdLst/>
            <a:ahLst/>
            <a:cxnLst/>
            <a:rect l="l" t="t" r="r" b="b"/>
            <a:pathLst>
              <a:path w="5071744" h="5071745">
                <a:moveTo>
                  <a:pt x="5071338" y="0"/>
                </a:moveTo>
                <a:lnTo>
                  <a:pt x="0" y="0"/>
                </a:lnTo>
                <a:lnTo>
                  <a:pt x="5071338" y="5071338"/>
                </a:lnTo>
                <a:lnTo>
                  <a:pt x="5071338" y="0"/>
                </a:lnTo>
                <a:close/>
              </a:path>
            </a:pathLst>
          </a:custGeom>
          <a:solidFill>
            <a:srgbClr val="D6BB48"/>
          </a:solidFill>
        </p:spPr>
        <p:txBody>
          <a:bodyPr wrap="square" lIns="0" tIns="0" rIns="0" bIns="0" rtlCol="0"/>
          <a:lstStyle/>
          <a:p>
            <a:endParaRPr sz="1620"/>
          </a:p>
        </p:txBody>
      </p:sp>
      <p:sp>
        <p:nvSpPr>
          <p:cNvPr id="18" name="bg object 18"/>
          <p:cNvSpPr/>
          <p:nvPr/>
        </p:nvSpPr>
        <p:spPr>
          <a:xfrm>
            <a:off x="10066185" y="0"/>
            <a:ext cx="4564216" cy="4564216"/>
          </a:xfrm>
          <a:prstGeom prst="rect">
            <a:avLst/>
          </a:prstGeom>
          <a:blipFill>
            <a:blip r:embed="rId3" cstate="print"/>
            <a:stretch>
              <a:fillRect/>
            </a:stretch>
          </a:blipFill>
        </p:spPr>
        <p:txBody>
          <a:bodyPr wrap="square" lIns="0" tIns="0" rIns="0" bIns="0" rtlCol="0"/>
          <a:lstStyle/>
          <a:p>
            <a:endParaRPr sz="1620"/>
          </a:p>
        </p:txBody>
      </p:sp>
      <p:sp>
        <p:nvSpPr>
          <p:cNvPr id="19" name="bg object 19"/>
          <p:cNvSpPr/>
          <p:nvPr/>
        </p:nvSpPr>
        <p:spPr>
          <a:xfrm>
            <a:off x="12051197" y="5921711"/>
            <a:ext cx="828275" cy="668198"/>
          </a:xfrm>
          <a:prstGeom prst="rect">
            <a:avLst/>
          </a:prstGeom>
          <a:blipFill>
            <a:blip r:embed="rId4" cstate="print"/>
            <a:stretch>
              <a:fillRect/>
            </a:stretch>
          </a:blipFill>
        </p:spPr>
        <p:txBody>
          <a:bodyPr wrap="square" lIns="0" tIns="0" rIns="0" bIns="0" rtlCol="0"/>
          <a:lstStyle/>
          <a:p>
            <a:endParaRPr sz="1620"/>
          </a:p>
        </p:txBody>
      </p:sp>
      <p:sp>
        <p:nvSpPr>
          <p:cNvPr id="20" name="bg object 20"/>
          <p:cNvSpPr/>
          <p:nvPr/>
        </p:nvSpPr>
        <p:spPr>
          <a:xfrm>
            <a:off x="12804685" y="6533080"/>
            <a:ext cx="470345" cy="185052"/>
          </a:xfrm>
          <a:prstGeom prst="rect">
            <a:avLst/>
          </a:prstGeom>
          <a:blipFill>
            <a:blip r:embed="rId5" cstate="print"/>
            <a:stretch>
              <a:fillRect/>
            </a:stretch>
          </a:blipFill>
        </p:spPr>
        <p:txBody>
          <a:bodyPr wrap="square" lIns="0" tIns="0" rIns="0" bIns="0" rtlCol="0"/>
          <a:lstStyle/>
          <a:p>
            <a:endParaRPr sz="1620"/>
          </a:p>
        </p:txBody>
      </p:sp>
      <p:sp>
        <p:nvSpPr>
          <p:cNvPr id="21" name="bg object 21"/>
          <p:cNvSpPr/>
          <p:nvPr/>
        </p:nvSpPr>
        <p:spPr>
          <a:xfrm>
            <a:off x="11656084" y="6533079"/>
            <a:ext cx="1427492" cy="276217"/>
          </a:xfrm>
          <a:prstGeom prst="rect">
            <a:avLst/>
          </a:prstGeom>
          <a:blipFill>
            <a:blip r:embed="rId6" cstate="print"/>
            <a:stretch>
              <a:fillRect/>
            </a:stretch>
          </a:blipFill>
        </p:spPr>
        <p:txBody>
          <a:bodyPr wrap="square" lIns="0" tIns="0" rIns="0" bIns="0" rtlCol="0"/>
          <a:lstStyle/>
          <a:p>
            <a:endParaRPr sz="162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GB"/>
              <a:t>SSE 100</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6952E19-D0A9-994E-A4B9-B4313C844788}" type="datetime1">
              <a:rPr lang="en-US" smtClean="0"/>
              <a:t>7/5/24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1134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www.dkut.ac.ke/" TargetMode="External"/><Relationship Id="rId5" Type="http://schemas.openxmlformats.org/officeDocument/2006/relationships/hyperlink" Target="mailto:vc@dkut.ac.ke" TargetMode="Externa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540000">
            <a:off x="11935271" y="6670585"/>
            <a:ext cx="64214" cy="51296"/>
          </a:xfrm>
          <a:prstGeom prst="rect">
            <a:avLst/>
          </a:prstGeom>
        </p:spPr>
        <p:txBody>
          <a:bodyPr vert="horz" wrap="square" lIns="0" tIns="0" rIns="0" bIns="0" rtlCol="0">
            <a:spAutoFit/>
          </a:bodyPr>
          <a:lstStyle/>
          <a:p>
            <a:pPr>
              <a:lnSpc>
                <a:spcPts val="428"/>
              </a:lnSpc>
            </a:pPr>
            <a:r>
              <a:rPr sz="405" b="1" spc="-32" dirty="0">
                <a:solidFill>
                  <a:srgbClr val="F40000"/>
                </a:solidFill>
                <a:latin typeface="Arial"/>
                <a:cs typeface="Arial"/>
              </a:rPr>
              <a:t>D</a:t>
            </a:r>
            <a:endParaRPr sz="405">
              <a:latin typeface="Arial"/>
              <a:cs typeface="Arial"/>
            </a:endParaRPr>
          </a:p>
        </p:txBody>
      </p:sp>
      <p:sp>
        <p:nvSpPr>
          <p:cNvPr id="3" name="object 3"/>
          <p:cNvSpPr txBox="1"/>
          <p:nvPr/>
        </p:nvSpPr>
        <p:spPr>
          <a:xfrm rot="480000">
            <a:off x="11965962" y="6675344"/>
            <a:ext cx="61353" cy="51296"/>
          </a:xfrm>
          <a:prstGeom prst="rect">
            <a:avLst/>
          </a:prstGeom>
        </p:spPr>
        <p:txBody>
          <a:bodyPr vert="horz" wrap="square" lIns="0" tIns="0" rIns="0" bIns="0" rtlCol="0">
            <a:spAutoFit/>
          </a:bodyPr>
          <a:lstStyle/>
          <a:p>
            <a:pPr>
              <a:lnSpc>
                <a:spcPts val="428"/>
              </a:lnSpc>
            </a:pPr>
            <a:r>
              <a:rPr sz="405" b="1" spc="-59" dirty="0">
                <a:solidFill>
                  <a:srgbClr val="F40000"/>
                </a:solidFill>
                <a:latin typeface="Arial"/>
                <a:cs typeface="Arial"/>
              </a:rPr>
              <a:t>E</a:t>
            </a:r>
            <a:endParaRPr sz="405">
              <a:latin typeface="Arial"/>
              <a:cs typeface="Arial"/>
            </a:endParaRPr>
          </a:p>
        </p:txBody>
      </p:sp>
      <p:sp>
        <p:nvSpPr>
          <p:cNvPr id="4" name="object 4"/>
          <p:cNvSpPr txBox="1"/>
          <p:nvPr/>
        </p:nvSpPr>
        <p:spPr>
          <a:xfrm rot="420000">
            <a:off x="11993901" y="6679648"/>
            <a:ext cx="64214" cy="51296"/>
          </a:xfrm>
          <a:prstGeom prst="rect">
            <a:avLst/>
          </a:prstGeom>
        </p:spPr>
        <p:txBody>
          <a:bodyPr vert="horz" wrap="square" lIns="0" tIns="0" rIns="0" bIns="0" rtlCol="0">
            <a:spAutoFit/>
          </a:bodyPr>
          <a:lstStyle/>
          <a:p>
            <a:pPr>
              <a:lnSpc>
                <a:spcPts val="428"/>
              </a:lnSpc>
            </a:pPr>
            <a:r>
              <a:rPr sz="405" b="1" spc="-32" dirty="0">
                <a:solidFill>
                  <a:srgbClr val="F40000"/>
                </a:solidFill>
                <a:latin typeface="Arial"/>
                <a:cs typeface="Arial"/>
              </a:rPr>
              <a:t>D</a:t>
            </a:r>
            <a:endParaRPr sz="405">
              <a:latin typeface="Arial"/>
              <a:cs typeface="Arial"/>
            </a:endParaRPr>
          </a:p>
        </p:txBody>
      </p:sp>
      <p:sp>
        <p:nvSpPr>
          <p:cNvPr id="5" name="object 5"/>
          <p:cNvSpPr txBox="1"/>
          <p:nvPr/>
        </p:nvSpPr>
        <p:spPr>
          <a:xfrm rot="360000">
            <a:off x="12031101" y="6685350"/>
            <a:ext cx="83498" cy="51296"/>
          </a:xfrm>
          <a:prstGeom prst="rect">
            <a:avLst/>
          </a:prstGeom>
        </p:spPr>
        <p:txBody>
          <a:bodyPr vert="horz" wrap="square" lIns="0" tIns="0" rIns="0" bIns="0" rtlCol="0">
            <a:spAutoFit/>
          </a:bodyPr>
          <a:lstStyle/>
          <a:p>
            <a:pPr>
              <a:lnSpc>
                <a:spcPts val="428"/>
              </a:lnSpc>
            </a:pPr>
            <a:r>
              <a:rPr sz="405" b="1" spc="-72" dirty="0">
                <a:solidFill>
                  <a:srgbClr val="F40000"/>
                </a:solidFill>
                <a:latin typeface="Arial"/>
                <a:cs typeface="Arial"/>
              </a:rPr>
              <a:t>A</a:t>
            </a:r>
            <a:r>
              <a:rPr sz="405" b="1" spc="-32" dirty="0">
                <a:solidFill>
                  <a:srgbClr val="F40000"/>
                </a:solidFill>
                <a:latin typeface="Arial"/>
                <a:cs typeface="Arial"/>
              </a:rPr>
              <a:t>N</a:t>
            </a:r>
            <a:endParaRPr sz="405">
              <a:latin typeface="Arial"/>
              <a:cs typeface="Arial"/>
            </a:endParaRPr>
          </a:p>
        </p:txBody>
      </p:sp>
      <p:sp>
        <p:nvSpPr>
          <p:cNvPr id="6" name="object 6"/>
          <p:cNvSpPr txBox="1"/>
          <p:nvPr/>
        </p:nvSpPr>
        <p:spPr>
          <a:xfrm rot="300000">
            <a:off x="12101300" y="6691536"/>
            <a:ext cx="62169" cy="51296"/>
          </a:xfrm>
          <a:prstGeom prst="rect">
            <a:avLst/>
          </a:prstGeom>
        </p:spPr>
        <p:txBody>
          <a:bodyPr vert="horz" wrap="square" lIns="0" tIns="0" rIns="0" bIns="0" rtlCol="0">
            <a:spAutoFit/>
          </a:bodyPr>
          <a:lstStyle/>
          <a:p>
            <a:pPr>
              <a:lnSpc>
                <a:spcPts val="428"/>
              </a:lnSpc>
            </a:pPr>
            <a:r>
              <a:rPr sz="405" b="1" spc="-59" dirty="0">
                <a:solidFill>
                  <a:srgbClr val="F40000"/>
                </a:solidFill>
                <a:latin typeface="Arial"/>
                <a:cs typeface="Arial"/>
              </a:rPr>
              <a:t>K</a:t>
            </a:r>
            <a:endParaRPr sz="405">
              <a:latin typeface="Arial"/>
              <a:cs typeface="Arial"/>
            </a:endParaRPr>
          </a:p>
        </p:txBody>
      </p:sp>
      <p:sp>
        <p:nvSpPr>
          <p:cNvPr id="7" name="object 7"/>
          <p:cNvSpPr txBox="1"/>
          <p:nvPr/>
        </p:nvSpPr>
        <p:spPr>
          <a:xfrm rot="240000">
            <a:off x="12135810" y="6694944"/>
            <a:ext cx="79242" cy="51296"/>
          </a:xfrm>
          <a:prstGeom prst="rect">
            <a:avLst/>
          </a:prstGeom>
        </p:spPr>
        <p:txBody>
          <a:bodyPr vert="horz" wrap="square" lIns="0" tIns="0" rIns="0" bIns="0" rtlCol="0">
            <a:spAutoFit/>
          </a:bodyPr>
          <a:lstStyle/>
          <a:p>
            <a:pPr>
              <a:lnSpc>
                <a:spcPts val="428"/>
              </a:lnSpc>
            </a:pPr>
            <a:r>
              <a:rPr sz="405" b="1" spc="-5" dirty="0">
                <a:solidFill>
                  <a:srgbClr val="F40000"/>
                </a:solidFill>
                <a:latin typeface="Arial"/>
                <a:cs typeface="Arial"/>
              </a:rPr>
              <a:t>I</a:t>
            </a:r>
            <a:r>
              <a:rPr sz="405" b="1" spc="-9" dirty="0">
                <a:solidFill>
                  <a:srgbClr val="F40000"/>
                </a:solidFill>
                <a:latin typeface="Arial"/>
                <a:cs typeface="Arial"/>
              </a:rPr>
              <a:t>M</a:t>
            </a:r>
            <a:endParaRPr sz="405">
              <a:latin typeface="Arial"/>
              <a:cs typeface="Arial"/>
            </a:endParaRPr>
          </a:p>
        </p:txBody>
      </p:sp>
      <p:sp>
        <p:nvSpPr>
          <p:cNvPr id="8" name="object 8"/>
          <p:cNvSpPr txBox="1"/>
          <p:nvPr/>
        </p:nvSpPr>
        <p:spPr>
          <a:xfrm rot="180000">
            <a:off x="12192060" y="6698581"/>
            <a:ext cx="77186" cy="51296"/>
          </a:xfrm>
          <a:prstGeom prst="rect">
            <a:avLst/>
          </a:prstGeom>
        </p:spPr>
        <p:txBody>
          <a:bodyPr vert="horz" wrap="square" lIns="0" tIns="0" rIns="0" bIns="0" rtlCol="0">
            <a:spAutoFit/>
          </a:bodyPr>
          <a:lstStyle/>
          <a:p>
            <a:pPr>
              <a:lnSpc>
                <a:spcPts val="428"/>
              </a:lnSpc>
            </a:pPr>
            <a:r>
              <a:rPr sz="405" b="1" spc="-86" dirty="0">
                <a:solidFill>
                  <a:srgbClr val="F40000"/>
                </a:solidFill>
                <a:latin typeface="Arial"/>
                <a:cs typeface="Arial"/>
              </a:rPr>
              <a:t>A</a:t>
            </a:r>
            <a:r>
              <a:rPr sz="405" b="1" spc="-36" dirty="0">
                <a:solidFill>
                  <a:srgbClr val="F40000"/>
                </a:solidFill>
                <a:latin typeface="Arial"/>
                <a:cs typeface="Arial"/>
              </a:rPr>
              <a:t>T</a:t>
            </a:r>
            <a:endParaRPr sz="405">
              <a:latin typeface="Arial"/>
              <a:cs typeface="Arial"/>
            </a:endParaRPr>
          </a:p>
        </p:txBody>
      </p:sp>
      <p:sp>
        <p:nvSpPr>
          <p:cNvPr id="9" name="object 9"/>
          <p:cNvSpPr txBox="1"/>
          <p:nvPr/>
        </p:nvSpPr>
        <p:spPr>
          <a:xfrm rot="120000">
            <a:off x="12244887" y="6701152"/>
            <a:ext cx="73234" cy="51296"/>
          </a:xfrm>
          <a:prstGeom prst="rect">
            <a:avLst/>
          </a:prstGeom>
        </p:spPr>
        <p:txBody>
          <a:bodyPr vert="horz" wrap="square" lIns="0" tIns="0" rIns="0" bIns="0" rtlCol="0">
            <a:spAutoFit/>
          </a:bodyPr>
          <a:lstStyle/>
          <a:p>
            <a:pPr>
              <a:lnSpc>
                <a:spcPts val="428"/>
              </a:lnSpc>
            </a:pPr>
            <a:r>
              <a:rPr sz="405" b="1" spc="-36" dirty="0">
                <a:solidFill>
                  <a:srgbClr val="F40000"/>
                </a:solidFill>
                <a:latin typeface="Arial"/>
                <a:cs typeface="Arial"/>
              </a:rPr>
              <a:t>H</a:t>
            </a:r>
            <a:r>
              <a:rPr sz="405" b="1" spc="5" dirty="0">
                <a:solidFill>
                  <a:srgbClr val="F40000"/>
                </a:solidFill>
                <a:latin typeface="Arial"/>
                <a:cs typeface="Arial"/>
              </a:rPr>
              <a:t>I</a:t>
            </a:r>
            <a:endParaRPr sz="405">
              <a:latin typeface="Arial"/>
              <a:cs typeface="Arial"/>
            </a:endParaRPr>
          </a:p>
        </p:txBody>
      </p:sp>
      <p:sp>
        <p:nvSpPr>
          <p:cNvPr id="10" name="object 10"/>
          <p:cNvSpPr txBox="1"/>
          <p:nvPr/>
        </p:nvSpPr>
        <p:spPr>
          <a:xfrm rot="60000">
            <a:off x="12308765" y="6703527"/>
            <a:ext cx="86131" cy="51296"/>
          </a:xfrm>
          <a:prstGeom prst="rect">
            <a:avLst/>
          </a:prstGeom>
        </p:spPr>
        <p:txBody>
          <a:bodyPr vert="horz" wrap="square" lIns="0" tIns="0" rIns="0" bIns="0" rtlCol="0">
            <a:spAutoFit/>
          </a:bodyPr>
          <a:lstStyle/>
          <a:p>
            <a:pPr>
              <a:lnSpc>
                <a:spcPts val="428"/>
              </a:lnSpc>
            </a:pPr>
            <a:r>
              <a:rPr sz="405" b="1" spc="-41" dirty="0">
                <a:solidFill>
                  <a:srgbClr val="F40000"/>
                </a:solidFill>
                <a:latin typeface="Arial"/>
                <a:cs typeface="Arial"/>
              </a:rPr>
              <a:t>U</a:t>
            </a:r>
            <a:r>
              <a:rPr sz="405" b="1" spc="-32" dirty="0">
                <a:solidFill>
                  <a:srgbClr val="F40000"/>
                </a:solidFill>
                <a:latin typeface="Arial"/>
                <a:cs typeface="Arial"/>
              </a:rPr>
              <a:t>N</a:t>
            </a:r>
            <a:endParaRPr sz="405">
              <a:latin typeface="Arial"/>
              <a:cs typeface="Arial"/>
            </a:endParaRPr>
          </a:p>
        </p:txBody>
      </p:sp>
      <p:sp>
        <p:nvSpPr>
          <p:cNvPr id="11" name="object 11"/>
          <p:cNvSpPr txBox="1"/>
          <p:nvPr/>
        </p:nvSpPr>
        <p:spPr>
          <a:xfrm>
            <a:off x="12417803" y="6685228"/>
            <a:ext cx="129159" cy="76752"/>
          </a:xfrm>
          <a:prstGeom prst="rect">
            <a:avLst/>
          </a:prstGeom>
        </p:spPr>
        <p:txBody>
          <a:bodyPr vert="horz" wrap="square" lIns="0" tIns="14288" rIns="0" bIns="0" rtlCol="0">
            <a:spAutoFit/>
          </a:bodyPr>
          <a:lstStyle/>
          <a:p>
            <a:pPr marL="11430">
              <a:spcBef>
                <a:spcPts val="113"/>
              </a:spcBef>
            </a:pPr>
            <a:r>
              <a:rPr sz="405" b="1" spc="-63" dirty="0">
                <a:solidFill>
                  <a:srgbClr val="F40000"/>
                </a:solidFill>
                <a:latin typeface="Arial"/>
                <a:cs typeface="Arial"/>
              </a:rPr>
              <a:t>E</a:t>
            </a:r>
            <a:r>
              <a:rPr sz="405" b="1" spc="-36" dirty="0">
                <a:solidFill>
                  <a:srgbClr val="F40000"/>
                </a:solidFill>
                <a:latin typeface="Arial"/>
                <a:cs typeface="Arial"/>
              </a:rPr>
              <a:t>R</a:t>
            </a:r>
            <a:r>
              <a:rPr sz="405" b="1" spc="-45" dirty="0">
                <a:solidFill>
                  <a:srgbClr val="F40000"/>
                </a:solidFill>
                <a:latin typeface="Arial"/>
                <a:cs typeface="Arial"/>
              </a:rPr>
              <a:t>S</a:t>
            </a:r>
            <a:r>
              <a:rPr sz="405" b="1" spc="5" dirty="0">
                <a:solidFill>
                  <a:srgbClr val="F40000"/>
                </a:solidFill>
                <a:latin typeface="Arial"/>
                <a:cs typeface="Arial"/>
              </a:rPr>
              <a:t>I</a:t>
            </a:r>
            <a:endParaRPr sz="405">
              <a:latin typeface="Arial"/>
              <a:cs typeface="Arial"/>
            </a:endParaRPr>
          </a:p>
        </p:txBody>
      </p:sp>
      <p:sp>
        <p:nvSpPr>
          <p:cNvPr id="12" name="object 12"/>
          <p:cNvSpPr txBox="1"/>
          <p:nvPr/>
        </p:nvSpPr>
        <p:spPr>
          <a:xfrm>
            <a:off x="12372627" y="6684913"/>
            <a:ext cx="201168" cy="76752"/>
          </a:xfrm>
          <a:prstGeom prst="rect">
            <a:avLst/>
          </a:prstGeom>
        </p:spPr>
        <p:txBody>
          <a:bodyPr vert="horz" wrap="square" lIns="0" tIns="14288" rIns="0" bIns="0" rtlCol="0">
            <a:spAutoFit/>
          </a:bodyPr>
          <a:lstStyle/>
          <a:p>
            <a:pPr marL="11430">
              <a:spcBef>
                <a:spcPts val="113"/>
              </a:spcBef>
            </a:pPr>
            <a:r>
              <a:rPr sz="405" b="1" spc="-18" dirty="0">
                <a:solidFill>
                  <a:srgbClr val="F40000"/>
                </a:solidFill>
                <a:latin typeface="Arial"/>
                <a:cs typeface="Arial"/>
              </a:rPr>
              <a:t>IV</a:t>
            </a:r>
            <a:r>
              <a:rPr sz="405" b="1" spc="59" dirty="0">
                <a:solidFill>
                  <a:srgbClr val="F40000"/>
                </a:solidFill>
                <a:latin typeface="Arial"/>
                <a:cs typeface="Arial"/>
              </a:rPr>
              <a:t> </a:t>
            </a:r>
            <a:r>
              <a:rPr sz="405" b="1" spc="-36" dirty="0">
                <a:solidFill>
                  <a:srgbClr val="F40000"/>
                </a:solidFill>
                <a:latin typeface="Arial"/>
                <a:cs typeface="Arial"/>
              </a:rPr>
              <a:t>T</a:t>
            </a:r>
            <a:endParaRPr sz="405">
              <a:latin typeface="Arial"/>
              <a:cs typeface="Arial"/>
            </a:endParaRPr>
          </a:p>
        </p:txBody>
      </p:sp>
      <p:sp>
        <p:nvSpPr>
          <p:cNvPr id="13" name="object 13"/>
          <p:cNvSpPr txBox="1"/>
          <p:nvPr/>
        </p:nvSpPr>
        <p:spPr>
          <a:xfrm rot="21540000">
            <a:off x="12553051" y="6703601"/>
            <a:ext cx="94341" cy="51296"/>
          </a:xfrm>
          <a:prstGeom prst="rect">
            <a:avLst/>
          </a:prstGeom>
        </p:spPr>
        <p:txBody>
          <a:bodyPr vert="horz" wrap="square" lIns="0" tIns="0" rIns="0" bIns="0" rtlCol="0">
            <a:spAutoFit/>
          </a:bodyPr>
          <a:lstStyle/>
          <a:p>
            <a:pPr>
              <a:lnSpc>
                <a:spcPts val="428"/>
              </a:lnSpc>
            </a:pPr>
            <a:r>
              <a:rPr sz="405" b="1" spc="-36" dirty="0">
                <a:solidFill>
                  <a:srgbClr val="F40000"/>
                </a:solidFill>
                <a:latin typeface="Arial"/>
                <a:cs typeface="Arial"/>
              </a:rPr>
              <a:t>Y</a:t>
            </a:r>
            <a:r>
              <a:rPr sz="405" b="1" spc="-14" dirty="0">
                <a:solidFill>
                  <a:srgbClr val="F40000"/>
                </a:solidFill>
                <a:latin typeface="Arial"/>
                <a:cs typeface="Arial"/>
              </a:rPr>
              <a:t> </a:t>
            </a:r>
            <a:r>
              <a:rPr sz="405" b="1" spc="-59" dirty="0">
                <a:solidFill>
                  <a:srgbClr val="F40000"/>
                </a:solidFill>
                <a:latin typeface="Arial"/>
                <a:cs typeface="Arial"/>
              </a:rPr>
              <a:t>O</a:t>
            </a:r>
            <a:endParaRPr sz="405">
              <a:latin typeface="Arial"/>
              <a:cs typeface="Arial"/>
            </a:endParaRPr>
          </a:p>
        </p:txBody>
      </p:sp>
      <p:sp>
        <p:nvSpPr>
          <p:cNvPr id="14" name="object 14"/>
          <p:cNvSpPr txBox="1"/>
          <p:nvPr/>
        </p:nvSpPr>
        <p:spPr>
          <a:xfrm rot="21480000">
            <a:off x="12628495" y="6701164"/>
            <a:ext cx="87469" cy="51296"/>
          </a:xfrm>
          <a:prstGeom prst="rect">
            <a:avLst/>
          </a:prstGeom>
        </p:spPr>
        <p:txBody>
          <a:bodyPr vert="horz" wrap="square" lIns="0" tIns="0" rIns="0" bIns="0" rtlCol="0">
            <a:spAutoFit/>
          </a:bodyPr>
          <a:lstStyle/>
          <a:p>
            <a:pPr>
              <a:lnSpc>
                <a:spcPts val="428"/>
              </a:lnSpc>
            </a:pPr>
            <a:r>
              <a:rPr sz="405" b="1" spc="-36" dirty="0">
                <a:solidFill>
                  <a:srgbClr val="F40000"/>
                </a:solidFill>
                <a:latin typeface="Arial"/>
                <a:cs typeface="Arial"/>
              </a:rPr>
              <a:t>F</a:t>
            </a:r>
            <a:r>
              <a:rPr sz="405" b="1" spc="-14" dirty="0">
                <a:solidFill>
                  <a:srgbClr val="F40000"/>
                </a:solidFill>
                <a:latin typeface="Arial"/>
                <a:cs typeface="Arial"/>
              </a:rPr>
              <a:t> </a:t>
            </a:r>
            <a:r>
              <a:rPr sz="405" b="1" spc="-36" dirty="0">
                <a:solidFill>
                  <a:srgbClr val="F40000"/>
                </a:solidFill>
                <a:latin typeface="Arial"/>
                <a:cs typeface="Arial"/>
              </a:rPr>
              <a:t>T</a:t>
            </a:r>
            <a:endParaRPr sz="405">
              <a:latin typeface="Arial"/>
              <a:cs typeface="Arial"/>
            </a:endParaRPr>
          </a:p>
        </p:txBody>
      </p:sp>
      <p:sp>
        <p:nvSpPr>
          <p:cNvPr id="15" name="object 15"/>
          <p:cNvSpPr txBox="1"/>
          <p:nvPr/>
        </p:nvSpPr>
        <p:spPr>
          <a:xfrm rot="21420000">
            <a:off x="12694389" y="6697942"/>
            <a:ext cx="79242" cy="51296"/>
          </a:xfrm>
          <a:prstGeom prst="rect">
            <a:avLst/>
          </a:prstGeom>
        </p:spPr>
        <p:txBody>
          <a:bodyPr vert="horz" wrap="square" lIns="0" tIns="0" rIns="0" bIns="0" rtlCol="0">
            <a:spAutoFit/>
          </a:bodyPr>
          <a:lstStyle/>
          <a:p>
            <a:pPr>
              <a:lnSpc>
                <a:spcPts val="428"/>
              </a:lnSpc>
            </a:pPr>
            <a:r>
              <a:rPr sz="405" b="1" spc="-68" dirty="0">
                <a:solidFill>
                  <a:srgbClr val="F40000"/>
                </a:solidFill>
                <a:latin typeface="Arial"/>
                <a:cs typeface="Arial"/>
              </a:rPr>
              <a:t>E</a:t>
            </a:r>
            <a:r>
              <a:rPr sz="405" b="1" spc="-59" dirty="0">
                <a:solidFill>
                  <a:srgbClr val="F40000"/>
                </a:solidFill>
                <a:latin typeface="Arial"/>
                <a:cs typeface="Arial"/>
              </a:rPr>
              <a:t>C</a:t>
            </a:r>
            <a:endParaRPr sz="405">
              <a:latin typeface="Arial"/>
              <a:cs typeface="Arial"/>
            </a:endParaRPr>
          </a:p>
        </p:txBody>
      </p:sp>
      <p:sp>
        <p:nvSpPr>
          <p:cNvPr id="16" name="object 16"/>
          <p:cNvSpPr txBox="1"/>
          <p:nvPr/>
        </p:nvSpPr>
        <p:spPr>
          <a:xfrm rot="21360000">
            <a:off x="12746617" y="6694963"/>
            <a:ext cx="63911" cy="51296"/>
          </a:xfrm>
          <a:prstGeom prst="rect">
            <a:avLst/>
          </a:prstGeom>
        </p:spPr>
        <p:txBody>
          <a:bodyPr vert="horz" wrap="square" lIns="0" tIns="0" rIns="0" bIns="0" rtlCol="0">
            <a:spAutoFit/>
          </a:bodyPr>
          <a:lstStyle/>
          <a:p>
            <a:pPr>
              <a:lnSpc>
                <a:spcPts val="428"/>
              </a:lnSpc>
            </a:pPr>
            <a:r>
              <a:rPr sz="405" b="1" spc="-32" dirty="0">
                <a:solidFill>
                  <a:srgbClr val="F40000"/>
                </a:solidFill>
                <a:latin typeface="Arial"/>
                <a:cs typeface="Arial"/>
              </a:rPr>
              <a:t>H</a:t>
            </a:r>
            <a:endParaRPr sz="405">
              <a:latin typeface="Arial"/>
              <a:cs typeface="Arial"/>
            </a:endParaRPr>
          </a:p>
        </p:txBody>
      </p:sp>
      <p:sp>
        <p:nvSpPr>
          <p:cNvPr id="17" name="object 17"/>
          <p:cNvSpPr txBox="1"/>
          <p:nvPr/>
        </p:nvSpPr>
        <p:spPr>
          <a:xfrm rot="21300000">
            <a:off x="12784923" y="6690529"/>
            <a:ext cx="86131" cy="51296"/>
          </a:xfrm>
          <a:prstGeom prst="rect">
            <a:avLst/>
          </a:prstGeom>
        </p:spPr>
        <p:txBody>
          <a:bodyPr vert="horz" wrap="square" lIns="0" tIns="0" rIns="0" bIns="0" rtlCol="0">
            <a:spAutoFit/>
          </a:bodyPr>
          <a:lstStyle/>
          <a:p>
            <a:pPr>
              <a:lnSpc>
                <a:spcPts val="428"/>
              </a:lnSpc>
            </a:pPr>
            <a:r>
              <a:rPr sz="405" b="1" spc="-41" dirty="0">
                <a:solidFill>
                  <a:srgbClr val="F40000"/>
                </a:solidFill>
                <a:latin typeface="Arial"/>
                <a:cs typeface="Arial"/>
              </a:rPr>
              <a:t>N</a:t>
            </a:r>
            <a:r>
              <a:rPr sz="405" b="1" spc="-59" dirty="0">
                <a:solidFill>
                  <a:srgbClr val="F40000"/>
                </a:solidFill>
                <a:latin typeface="Arial"/>
                <a:cs typeface="Arial"/>
              </a:rPr>
              <a:t>O</a:t>
            </a:r>
            <a:endParaRPr sz="405">
              <a:latin typeface="Arial"/>
              <a:cs typeface="Arial"/>
            </a:endParaRPr>
          </a:p>
        </p:txBody>
      </p:sp>
      <p:sp>
        <p:nvSpPr>
          <p:cNvPr id="18" name="object 18"/>
          <p:cNvSpPr txBox="1"/>
          <p:nvPr/>
        </p:nvSpPr>
        <p:spPr>
          <a:xfrm rot="21240000">
            <a:off x="12843098" y="6685819"/>
            <a:ext cx="61088" cy="51296"/>
          </a:xfrm>
          <a:prstGeom prst="rect">
            <a:avLst/>
          </a:prstGeom>
        </p:spPr>
        <p:txBody>
          <a:bodyPr vert="horz" wrap="square" lIns="0" tIns="0" rIns="0" bIns="0" rtlCol="0">
            <a:spAutoFit/>
          </a:bodyPr>
          <a:lstStyle/>
          <a:p>
            <a:pPr>
              <a:lnSpc>
                <a:spcPts val="428"/>
              </a:lnSpc>
            </a:pPr>
            <a:r>
              <a:rPr sz="405" b="1" spc="-36" dirty="0">
                <a:solidFill>
                  <a:srgbClr val="F40000"/>
                </a:solidFill>
                <a:latin typeface="Arial"/>
                <a:cs typeface="Arial"/>
              </a:rPr>
              <a:t>L</a:t>
            </a:r>
            <a:endParaRPr sz="405">
              <a:latin typeface="Arial"/>
              <a:cs typeface="Arial"/>
            </a:endParaRPr>
          </a:p>
        </p:txBody>
      </p:sp>
      <p:sp>
        <p:nvSpPr>
          <p:cNvPr id="19" name="object 19"/>
          <p:cNvSpPr txBox="1"/>
          <p:nvPr/>
        </p:nvSpPr>
        <p:spPr>
          <a:xfrm rot="21180000">
            <a:off x="12870987" y="6682123"/>
            <a:ext cx="64214" cy="51296"/>
          </a:xfrm>
          <a:prstGeom prst="rect">
            <a:avLst/>
          </a:prstGeom>
        </p:spPr>
        <p:txBody>
          <a:bodyPr vert="horz" wrap="square" lIns="0" tIns="0" rIns="0" bIns="0" rtlCol="0">
            <a:spAutoFit/>
          </a:bodyPr>
          <a:lstStyle/>
          <a:p>
            <a:pPr>
              <a:lnSpc>
                <a:spcPts val="428"/>
              </a:lnSpc>
            </a:pPr>
            <a:r>
              <a:rPr sz="405" b="1" spc="-59" dirty="0">
                <a:solidFill>
                  <a:srgbClr val="F40000"/>
                </a:solidFill>
                <a:latin typeface="Arial"/>
                <a:cs typeface="Arial"/>
              </a:rPr>
              <a:t>O</a:t>
            </a:r>
            <a:endParaRPr sz="405">
              <a:latin typeface="Arial"/>
              <a:cs typeface="Arial"/>
            </a:endParaRPr>
          </a:p>
        </p:txBody>
      </p:sp>
      <p:sp>
        <p:nvSpPr>
          <p:cNvPr id="20" name="object 20"/>
          <p:cNvSpPr txBox="1"/>
          <p:nvPr/>
        </p:nvSpPr>
        <p:spPr>
          <a:xfrm rot="21120000">
            <a:off x="12903005" y="6677467"/>
            <a:ext cx="64214" cy="51296"/>
          </a:xfrm>
          <a:prstGeom prst="rect">
            <a:avLst/>
          </a:prstGeom>
        </p:spPr>
        <p:txBody>
          <a:bodyPr vert="horz" wrap="square" lIns="0" tIns="0" rIns="0" bIns="0" rtlCol="0">
            <a:spAutoFit/>
          </a:bodyPr>
          <a:lstStyle/>
          <a:p>
            <a:pPr>
              <a:lnSpc>
                <a:spcPts val="428"/>
              </a:lnSpc>
            </a:pPr>
            <a:r>
              <a:rPr sz="405" b="1" spc="-59" dirty="0">
                <a:solidFill>
                  <a:srgbClr val="F40000"/>
                </a:solidFill>
                <a:latin typeface="Arial"/>
                <a:cs typeface="Arial"/>
              </a:rPr>
              <a:t>G</a:t>
            </a:r>
            <a:endParaRPr sz="405">
              <a:latin typeface="Arial"/>
              <a:cs typeface="Arial"/>
            </a:endParaRPr>
          </a:p>
        </p:txBody>
      </p:sp>
      <p:sp>
        <p:nvSpPr>
          <p:cNvPr id="21" name="object 21"/>
          <p:cNvSpPr txBox="1"/>
          <p:nvPr/>
        </p:nvSpPr>
        <p:spPr>
          <a:xfrm rot="21000000">
            <a:off x="12934738" y="6672351"/>
            <a:ext cx="62450" cy="51296"/>
          </a:xfrm>
          <a:prstGeom prst="rect">
            <a:avLst/>
          </a:prstGeom>
        </p:spPr>
        <p:txBody>
          <a:bodyPr vert="horz" wrap="square" lIns="0" tIns="0" rIns="0" bIns="0" rtlCol="0">
            <a:spAutoFit/>
          </a:bodyPr>
          <a:lstStyle/>
          <a:p>
            <a:pPr>
              <a:lnSpc>
                <a:spcPts val="428"/>
              </a:lnSpc>
            </a:pPr>
            <a:r>
              <a:rPr sz="405" b="1" spc="-36" dirty="0">
                <a:solidFill>
                  <a:srgbClr val="F40000"/>
                </a:solidFill>
                <a:latin typeface="Arial"/>
                <a:cs typeface="Arial"/>
              </a:rPr>
              <a:t>Y</a:t>
            </a:r>
            <a:endParaRPr sz="405">
              <a:latin typeface="Arial"/>
              <a:cs typeface="Arial"/>
            </a:endParaRPr>
          </a:p>
        </p:txBody>
      </p:sp>
      <p:sp>
        <p:nvSpPr>
          <p:cNvPr id="22" name="object 22"/>
          <p:cNvSpPr txBox="1"/>
          <p:nvPr/>
        </p:nvSpPr>
        <p:spPr>
          <a:xfrm>
            <a:off x="10908780" y="7016211"/>
            <a:ext cx="3114675" cy="618504"/>
          </a:xfrm>
          <a:prstGeom prst="rect">
            <a:avLst/>
          </a:prstGeom>
        </p:spPr>
        <p:txBody>
          <a:bodyPr vert="horz" wrap="square" lIns="0" tIns="10859" rIns="0" bIns="0" rtlCol="0">
            <a:spAutoFit/>
          </a:bodyPr>
          <a:lstStyle/>
          <a:p>
            <a:pPr marL="751523" marR="4572" indent="-740664">
              <a:lnSpc>
                <a:spcPct val="101000"/>
              </a:lnSpc>
              <a:spcBef>
                <a:spcPts val="86"/>
              </a:spcBef>
            </a:pPr>
            <a:r>
              <a:rPr sz="1980" b="1" spc="9" dirty="0">
                <a:solidFill>
                  <a:srgbClr val="146404"/>
                </a:solidFill>
                <a:latin typeface="Book Antiqua" panose="02040602050305030304" pitchFamily="18" charset="0"/>
                <a:cs typeface="Palladio Uralic"/>
              </a:rPr>
              <a:t>Dedan Kimathi</a:t>
            </a:r>
            <a:r>
              <a:rPr sz="1980" b="1" spc="-59" dirty="0">
                <a:solidFill>
                  <a:srgbClr val="146404"/>
                </a:solidFill>
                <a:latin typeface="Book Antiqua" panose="02040602050305030304" pitchFamily="18" charset="0"/>
                <a:cs typeface="Palladio Uralic"/>
              </a:rPr>
              <a:t> </a:t>
            </a:r>
            <a:r>
              <a:rPr sz="1980" b="1" spc="9" dirty="0">
                <a:solidFill>
                  <a:srgbClr val="146404"/>
                </a:solidFill>
                <a:latin typeface="Book Antiqua" panose="02040602050305030304" pitchFamily="18" charset="0"/>
                <a:cs typeface="Palladio Uralic"/>
              </a:rPr>
              <a:t>University  </a:t>
            </a:r>
            <a:r>
              <a:rPr sz="1980" b="1" spc="5" dirty="0">
                <a:solidFill>
                  <a:srgbClr val="146404"/>
                </a:solidFill>
                <a:latin typeface="Book Antiqua" panose="02040602050305030304" pitchFamily="18" charset="0"/>
                <a:cs typeface="Palladio Uralic"/>
              </a:rPr>
              <a:t>of</a:t>
            </a:r>
            <a:r>
              <a:rPr lang="en-US" sz="1980" b="1" spc="5" dirty="0">
                <a:solidFill>
                  <a:srgbClr val="146404"/>
                </a:solidFill>
                <a:latin typeface="Book Antiqua" panose="02040602050305030304" pitchFamily="18" charset="0"/>
                <a:cs typeface="Palladio Uralic"/>
              </a:rPr>
              <a:t> </a:t>
            </a:r>
            <a:r>
              <a:rPr sz="1980" b="1" spc="5" dirty="0">
                <a:solidFill>
                  <a:srgbClr val="146404"/>
                </a:solidFill>
                <a:latin typeface="Book Antiqua" panose="02040602050305030304" pitchFamily="18" charset="0"/>
                <a:cs typeface="Palladio Uralic"/>
              </a:rPr>
              <a:t>Technology</a:t>
            </a:r>
            <a:endParaRPr sz="1980" dirty="0">
              <a:latin typeface="Book Antiqua" panose="02040602050305030304" pitchFamily="18" charset="0"/>
              <a:cs typeface="Palladio Uralic"/>
            </a:endParaRPr>
          </a:p>
        </p:txBody>
      </p:sp>
      <p:sp>
        <p:nvSpPr>
          <p:cNvPr id="23" name="object 23"/>
          <p:cNvSpPr txBox="1"/>
          <p:nvPr/>
        </p:nvSpPr>
        <p:spPr>
          <a:xfrm>
            <a:off x="1659716" y="1229106"/>
            <a:ext cx="9703263" cy="2106219"/>
          </a:xfrm>
          <a:prstGeom prst="rect">
            <a:avLst/>
          </a:prstGeom>
        </p:spPr>
        <p:txBody>
          <a:bodyPr vert="horz" wrap="square" lIns="0" tIns="213170" rIns="0" bIns="0" rtlCol="0">
            <a:spAutoFit/>
          </a:bodyPr>
          <a:lstStyle/>
          <a:p>
            <a:pPr marL="11430" marR="4572">
              <a:lnSpc>
                <a:spcPts val="7560"/>
              </a:lnSpc>
              <a:spcBef>
                <a:spcPts val="1679"/>
              </a:spcBef>
              <a:tabLst>
                <a:tab pos="4699445" algn="l"/>
              </a:tabLst>
            </a:pPr>
            <a:r>
              <a:rPr lang="en-US" sz="5400" b="1" spc="18" dirty="0">
                <a:solidFill>
                  <a:srgbClr val="146404"/>
                </a:solidFill>
                <a:latin typeface="Book Antiqua" panose="02040602050305030304" pitchFamily="18" charset="0"/>
                <a:cs typeface="Palladio Uralic"/>
              </a:rPr>
              <a:t>Introduction to Data Structures and Algorithms</a:t>
            </a:r>
          </a:p>
        </p:txBody>
      </p:sp>
      <p:sp>
        <p:nvSpPr>
          <p:cNvPr id="24" name="object 24"/>
          <p:cNvSpPr/>
          <p:nvPr/>
        </p:nvSpPr>
        <p:spPr>
          <a:xfrm>
            <a:off x="0" y="5132072"/>
            <a:ext cx="3097530" cy="3097530"/>
          </a:xfrm>
          <a:custGeom>
            <a:avLst/>
            <a:gdLst/>
            <a:ahLst/>
            <a:cxnLst/>
            <a:rect l="l" t="t" r="r" b="b"/>
            <a:pathLst>
              <a:path w="3441700" h="3441700">
                <a:moveTo>
                  <a:pt x="0" y="0"/>
                </a:moveTo>
                <a:lnTo>
                  <a:pt x="0" y="3441700"/>
                </a:lnTo>
                <a:lnTo>
                  <a:pt x="3441700" y="3441700"/>
                </a:lnTo>
                <a:lnTo>
                  <a:pt x="0" y="0"/>
                </a:lnTo>
                <a:close/>
              </a:path>
            </a:pathLst>
          </a:custGeom>
          <a:solidFill>
            <a:srgbClr val="D6BB48"/>
          </a:solidFill>
        </p:spPr>
        <p:txBody>
          <a:bodyPr wrap="square" lIns="0" tIns="0" rIns="0" bIns="0" rtlCol="0"/>
          <a:lstStyle/>
          <a:p>
            <a:endParaRPr sz="1620"/>
          </a:p>
        </p:txBody>
      </p:sp>
      <p:sp>
        <p:nvSpPr>
          <p:cNvPr id="25" name="Footer Placeholder 24">
            <a:extLst>
              <a:ext uri="{FF2B5EF4-FFF2-40B4-BE49-F238E27FC236}">
                <a16:creationId xmlns:a16="http://schemas.microsoft.com/office/drawing/2014/main" id="{0DFDC2B5-8CDF-CF9A-FFEF-420CD1826DB7}"/>
              </a:ext>
            </a:extLst>
          </p:cNvPr>
          <p:cNvSpPr>
            <a:spLocks noGrp="1"/>
          </p:cNvSpPr>
          <p:nvPr>
            <p:ph type="ftr" sz="quarter" idx="5"/>
          </p:nvPr>
        </p:nvSpPr>
        <p:spPr>
          <a:xfrm>
            <a:off x="4974336" y="7653529"/>
            <a:ext cx="4681728" cy="249299"/>
          </a:xfrm>
        </p:spPr>
        <p:txBody>
          <a:bodyPr/>
          <a:lstStyle/>
          <a:p>
            <a:r>
              <a:rPr lang="en-GB"/>
              <a:t>SSE 100</a:t>
            </a:r>
            <a:endParaRPr lang="en-GB" dirty="0"/>
          </a:p>
        </p:txBody>
      </p:sp>
      <p:sp>
        <p:nvSpPr>
          <p:cNvPr id="26" name="Slide Number Placeholder 25">
            <a:extLst>
              <a:ext uri="{FF2B5EF4-FFF2-40B4-BE49-F238E27FC236}">
                <a16:creationId xmlns:a16="http://schemas.microsoft.com/office/drawing/2014/main" id="{D1717DD6-4722-ED06-98B6-C4BE204E8C32}"/>
              </a:ext>
            </a:extLst>
          </p:cNvPr>
          <p:cNvSpPr>
            <a:spLocks noGrp="1"/>
          </p:cNvSpPr>
          <p:nvPr>
            <p:ph type="sldNum" sz="quarter" idx="7"/>
          </p:nvPr>
        </p:nvSpPr>
        <p:spPr/>
        <p:txBody>
          <a:bodyPr/>
          <a:lstStyle/>
          <a:p>
            <a:fld id="{B6F15528-21DE-4FAA-801E-634DDDAF4B2B}" type="slidenum">
              <a:rPr lang="en-GB" smtClean="0"/>
              <a:t>1</a:t>
            </a:fld>
            <a:endParaRPr lang="en-GB"/>
          </a:p>
        </p:txBody>
      </p:sp>
      <p:sp>
        <p:nvSpPr>
          <p:cNvPr id="27" name="Date Placeholder 26">
            <a:extLst>
              <a:ext uri="{FF2B5EF4-FFF2-40B4-BE49-F238E27FC236}">
                <a16:creationId xmlns:a16="http://schemas.microsoft.com/office/drawing/2014/main" id="{EE5665A1-A90C-69C2-2D9B-5F21AF332C75}"/>
              </a:ext>
            </a:extLst>
          </p:cNvPr>
          <p:cNvSpPr>
            <a:spLocks noGrp="1"/>
          </p:cNvSpPr>
          <p:nvPr>
            <p:ph type="dt" sz="half" idx="6"/>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3131556" y="753767"/>
            <a:ext cx="5554980"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Time Complexity</a:t>
            </a:r>
            <a:endParaRPr lang="en-US" sz="4374" dirty="0">
              <a:solidFill>
                <a:schemeClr val="accent6">
                  <a:lumMod val="75000"/>
                </a:schemeClr>
              </a:solidFill>
            </a:endParaRPr>
          </a:p>
        </p:txBody>
      </p:sp>
      <p:sp>
        <p:nvSpPr>
          <p:cNvPr id="6" name="Text 2"/>
          <p:cNvSpPr/>
          <p:nvPr/>
        </p:nvSpPr>
        <p:spPr>
          <a:xfrm>
            <a:off x="3136852" y="2167999"/>
            <a:ext cx="8459082"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Time complexity is a fundamental concept in computer science that measures the efficiency of an algorithm by analyzing the amount of time it takes to run as a function of the size of its input. It provides a way to understand how the running time of an algorithm scales as the problem size increases.</a:t>
            </a:r>
            <a:endParaRPr lang="en-US" sz="1750" dirty="0"/>
          </a:p>
        </p:txBody>
      </p:sp>
      <p:sp>
        <p:nvSpPr>
          <p:cNvPr id="7" name="Text 3"/>
          <p:cNvSpPr/>
          <p:nvPr/>
        </p:nvSpPr>
        <p:spPr>
          <a:xfrm>
            <a:off x="3136852" y="4018405"/>
            <a:ext cx="8459082"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time complexity of an algorithm is usually expressed using </a:t>
            </a:r>
            <a:r>
              <a:rPr lang="en-US" sz="1750" b="1" dirty="0">
                <a:solidFill>
                  <a:srgbClr val="272525"/>
                </a:solidFill>
                <a:latin typeface="Lato" pitchFamily="34" charset="0"/>
                <a:ea typeface="Lato" pitchFamily="34" charset="-122"/>
                <a:cs typeface="Lato" pitchFamily="34" charset="-120"/>
              </a:rPr>
              <a:t>big O notation</a:t>
            </a:r>
            <a:r>
              <a:rPr lang="en-US" sz="1750" dirty="0">
                <a:solidFill>
                  <a:srgbClr val="272525"/>
                </a:solidFill>
                <a:latin typeface="Lato" pitchFamily="34" charset="0"/>
                <a:ea typeface="Lato" pitchFamily="34" charset="-122"/>
                <a:cs typeface="Lato" pitchFamily="34" charset="-120"/>
              </a:rPr>
              <a:t>, which provides an upper bound on the growth rate of the algorithm's running time. By understanding the time complexity of an algorithm, developers can make informed decisions about which algorithms to use and how to optimize their code for performance.</a:t>
            </a:r>
            <a:endParaRPr lang="en-US" sz="1750" dirty="0"/>
          </a:p>
        </p:txBody>
      </p:sp>
      <p:sp>
        <p:nvSpPr>
          <p:cNvPr id="8" name="object 7">
            <a:extLst>
              <a:ext uri="{FF2B5EF4-FFF2-40B4-BE49-F238E27FC236}">
                <a16:creationId xmlns:a16="http://schemas.microsoft.com/office/drawing/2014/main" id="{F0AFB03D-6745-B272-B61D-BD509D1166E0}"/>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9" name="object 4">
            <a:extLst>
              <a:ext uri="{FF2B5EF4-FFF2-40B4-BE49-F238E27FC236}">
                <a16:creationId xmlns:a16="http://schemas.microsoft.com/office/drawing/2014/main" id="{5527829C-2D17-3ED6-4D8A-FC3EB9AE742A}"/>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0" name="object 12">
            <a:extLst>
              <a:ext uri="{FF2B5EF4-FFF2-40B4-BE49-F238E27FC236}">
                <a16:creationId xmlns:a16="http://schemas.microsoft.com/office/drawing/2014/main" id="{E1AFB63B-0A3B-BF51-F94C-055787FADEAC}"/>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3491740" y="990941"/>
            <a:ext cx="3888462" cy="486013"/>
          </a:xfrm>
          <a:prstGeom prst="rect">
            <a:avLst/>
          </a:prstGeom>
          <a:noFill/>
          <a:ln/>
        </p:spPr>
        <p:txBody>
          <a:bodyPr wrap="none" rtlCol="0" anchor="t"/>
          <a:lstStyle/>
          <a:p>
            <a:pPr marL="0" indent="0">
              <a:lnSpc>
                <a:spcPts val="3827"/>
              </a:lnSpc>
              <a:buNone/>
            </a:pPr>
            <a:r>
              <a:rPr lang="en-US" sz="4300" dirty="0">
                <a:solidFill>
                  <a:schemeClr val="accent6">
                    <a:lumMod val="75000"/>
                  </a:schemeClr>
                </a:solidFill>
                <a:latin typeface="Gelasio" pitchFamily="34" charset="0"/>
                <a:ea typeface="Gelasio" pitchFamily="34" charset="-122"/>
                <a:cs typeface="Gelasio" pitchFamily="34" charset="-120"/>
              </a:rPr>
              <a:t>Space Complexity</a:t>
            </a:r>
            <a:endParaRPr lang="en-US" sz="4300" dirty="0">
              <a:solidFill>
                <a:schemeClr val="accent6">
                  <a:lumMod val="75000"/>
                </a:schemeClr>
              </a:solidFill>
            </a:endParaRPr>
          </a:p>
        </p:txBody>
      </p:sp>
      <p:sp>
        <p:nvSpPr>
          <p:cNvPr id="5" name="Text 2"/>
          <p:cNvSpPr/>
          <p:nvPr/>
        </p:nvSpPr>
        <p:spPr>
          <a:xfrm>
            <a:off x="3511231" y="1960297"/>
            <a:ext cx="9069222" cy="994886"/>
          </a:xfrm>
          <a:prstGeom prst="rect">
            <a:avLst/>
          </a:prstGeom>
          <a:noFill/>
          <a:ln/>
        </p:spPr>
        <p:txBody>
          <a:bodyPr wrap="square" rtlCol="0" anchor="t"/>
          <a:lstStyle/>
          <a:p>
            <a:pPr marL="0" indent="0">
              <a:lnSpc>
                <a:spcPts val="1960"/>
              </a:lnSpc>
              <a:buNone/>
            </a:pPr>
            <a:r>
              <a:rPr lang="en-US" sz="1750" dirty="0">
                <a:solidFill>
                  <a:srgbClr val="272525"/>
                </a:solidFill>
                <a:latin typeface="Lato" pitchFamily="34" charset="0"/>
                <a:ea typeface="Lato" pitchFamily="34" charset="-122"/>
                <a:cs typeface="Lato" pitchFamily="34" charset="-120"/>
              </a:rPr>
              <a:t>Space complexity refers to the amount of memory or storage required by an algorithm to execute. It is an important factor in evaluating the efficiency of an algorithm, alongside time complexity. The space complexity of an algorithm depends on the data structures used, the size of the input, and the number of variables or temporary values stored during execution.</a:t>
            </a:r>
            <a:endParaRPr lang="en-US" sz="1750" dirty="0"/>
          </a:p>
        </p:txBody>
      </p:sp>
      <p:sp>
        <p:nvSpPr>
          <p:cNvPr id="6" name="Text 3"/>
          <p:cNvSpPr/>
          <p:nvPr/>
        </p:nvSpPr>
        <p:spPr>
          <a:xfrm>
            <a:off x="3491740" y="4161646"/>
            <a:ext cx="8833806" cy="1374344"/>
          </a:xfrm>
          <a:prstGeom prst="rect">
            <a:avLst/>
          </a:prstGeom>
          <a:noFill/>
          <a:ln/>
        </p:spPr>
        <p:txBody>
          <a:bodyPr wrap="square" rtlCol="0" anchor="t"/>
          <a:lstStyle/>
          <a:p>
            <a:pPr marL="0" indent="0">
              <a:lnSpc>
                <a:spcPts val="1960"/>
              </a:lnSpc>
              <a:buNone/>
            </a:pPr>
            <a:r>
              <a:rPr lang="en-US" sz="1750" dirty="0">
                <a:solidFill>
                  <a:srgbClr val="272525"/>
                </a:solidFill>
                <a:latin typeface="Lato" pitchFamily="34" charset="0"/>
                <a:ea typeface="Lato" pitchFamily="34" charset="-122"/>
                <a:cs typeface="Lato" pitchFamily="34" charset="-120"/>
              </a:rPr>
              <a:t>Analyzing the space complexity of an algorithm helps ensure that it can be executed within the available memory constraints, especially for large-scale applications. Understanding space complexity is critical for designing efficient and scalable algorithms.</a:t>
            </a:r>
            <a:endParaRPr lang="en-US" sz="1750" dirty="0"/>
          </a:p>
        </p:txBody>
      </p:sp>
      <p:sp>
        <p:nvSpPr>
          <p:cNvPr id="10" name="object 7">
            <a:extLst>
              <a:ext uri="{FF2B5EF4-FFF2-40B4-BE49-F238E27FC236}">
                <a16:creationId xmlns:a16="http://schemas.microsoft.com/office/drawing/2014/main" id="{BAF52D45-B816-18BF-16D5-784C22000375}"/>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1" name="object 4">
            <a:extLst>
              <a:ext uri="{FF2B5EF4-FFF2-40B4-BE49-F238E27FC236}">
                <a16:creationId xmlns:a16="http://schemas.microsoft.com/office/drawing/2014/main" id="{DEA590AF-E08D-83AB-9C7B-EBA70B99D1AE}"/>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2" name="object 12">
            <a:extLst>
              <a:ext uri="{FF2B5EF4-FFF2-40B4-BE49-F238E27FC236}">
                <a16:creationId xmlns:a16="http://schemas.microsoft.com/office/drawing/2014/main" id="{783571C1-418A-BD26-DCA5-A75C0B4EAC28}"/>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557820" y="550783"/>
            <a:ext cx="5007769" cy="625912"/>
          </a:xfrm>
          <a:prstGeom prst="rect">
            <a:avLst/>
          </a:prstGeom>
          <a:noFill/>
          <a:ln/>
        </p:spPr>
        <p:txBody>
          <a:bodyPr wrap="none" rtlCol="0" anchor="t"/>
          <a:lstStyle/>
          <a:p>
            <a:pPr marL="0" indent="0">
              <a:lnSpc>
                <a:spcPts val="4929"/>
              </a:lnSpc>
              <a:buNone/>
            </a:pPr>
            <a:r>
              <a:rPr lang="en-US" sz="3943" dirty="0">
                <a:solidFill>
                  <a:schemeClr val="accent6">
                    <a:lumMod val="75000"/>
                  </a:schemeClr>
                </a:solidFill>
                <a:latin typeface="Gelasio" pitchFamily="34" charset="0"/>
                <a:ea typeface="Gelasio" pitchFamily="34" charset="-122"/>
                <a:cs typeface="Gelasio" pitchFamily="34" charset="-120"/>
              </a:rPr>
              <a:t>Order of Growth</a:t>
            </a:r>
            <a:endParaRPr lang="en-US" sz="3943" dirty="0">
              <a:solidFill>
                <a:schemeClr val="accent6">
                  <a:lumMod val="75000"/>
                </a:schemeClr>
              </a:solidFill>
            </a:endParaRPr>
          </a:p>
        </p:txBody>
      </p:sp>
      <p:sp>
        <p:nvSpPr>
          <p:cNvPr id="5" name="Shape 2"/>
          <p:cNvSpPr/>
          <p:nvPr/>
        </p:nvSpPr>
        <p:spPr>
          <a:xfrm>
            <a:off x="2557820" y="1577221"/>
            <a:ext cx="1189315" cy="1153954"/>
          </a:xfrm>
          <a:prstGeom prst="roundRect">
            <a:avLst>
              <a:gd name="adj" fmla="val 7811"/>
            </a:avLst>
          </a:prstGeom>
          <a:solidFill>
            <a:srgbClr val="E8E8E3"/>
          </a:solidFill>
          <a:ln w="7620">
            <a:solidFill>
              <a:srgbClr val="CECEC9"/>
            </a:solidFill>
            <a:prstDash val="solid"/>
          </a:ln>
        </p:spPr>
        <p:txBody>
          <a:bodyPr/>
          <a:lstStyle/>
          <a:p>
            <a:endParaRPr lang="en-KE"/>
          </a:p>
        </p:txBody>
      </p:sp>
      <p:sp>
        <p:nvSpPr>
          <p:cNvPr id="6" name="Text 3"/>
          <p:cNvSpPr/>
          <p:nvPr/>
        </p:nvSpPr>
        <p:spPr>
          <a:xfrm>
            <a:off x="2765703" y="1953935"/>
            <a:ext cx="107633" cy="400526"/>
          </a:xfrm>
          <a:prstGeom prst="rect">
            <a:avLst/>
          </a:prstGeom>
          <a:noFill/>
          <a:ln/>
        </p:spPr>
        <p:txBody>
          <a:bodyPr wrap="none" rtlCol="0" anchor="t"/>
          <a:lstStyle/>
          <a:p>
            <a:pPr marL="0" indent="0" algn="ctr">
              <a:lnSpc>
                <a:spcPts val="3155"/>
              </a:lnSpc>
              <a:buNone/>
            </a:pPr>
            <a:r>
              <a:rPr lang="en-US" sz="1972" dirty="0">
                <a:solidFill>
                  <a:srgbClr val="272525"/>
                </a:solidFill>
                <a:latin typeface="Gelasio" pitchFamily="34" charset="0"/>
                <a:ea typeface="Gelasio" pitchFamily="34" charset="-122"/>
                <a:cs typeface="Gelasio" pitchFamily="34" charset="-120"/>
              </a:rPr>
              <a:t>1</a:t>
            </a:r>
            <a:endParaRPr lang="en-US" sz="1972" dirty="0"/>
          </a:p>
        </p:txBody>
      </p:sp>
      <p:sp>
        <p:nvSpPr>
          <p:cNvPr id="7" name="Text 4"/>
          <p:cNvSpPr/>
          <p:nvPr/>
        </p:nvSpPr>
        <p:spPr>
          <a:xfrm>
            <a:off x="3947398" y="1777484"/>
            <a:ext cx="998458" cy="312896"/>
          </a:xfrm>
          <a:prstGeom prst="rect">
            <a:avLst/>
          </a:prstGeom>
          <a:noFill/>
          <a:ln/>
        </p:spPr>
        <p:txBody>
          <a:bodyPr wrap="none" rtlCol="0" anchor="t"/>
          <a:lstStyle/>
          <a:p>
            <a:pPr marL="0" indent="0" algn="l">
              <a:lnSpc>
                <a:spcPts val="2464"/>
              </a:lnSpc>
              <a:buNone/>
            </a:pPr>
            <a:r>
              <a:rPr lang="en-US" sz="1972" dirty="0">
                <a:solidFill>
                  <a:schemeClr val="accent6">
                    <a:lumMod val="75000"/>
                  </a:schemeClr>
                </a:solidFill>
                <a:latin typeface="Gelasio" pitchFamily="34" charset="0"/>
                <a:ea typeface="Gelasio" pitchFamily="34" charset="-122"/>
                <a:cs typeface="Gelasio" pitchFamily="34" charset="-120"/>
              </a:rPr>
              <a:t>Constant</a:t>
            </a:r>
            <a:endParaRPr lang="en-US" sz="1972" dirty="0">
              <a:solidFill>
                <a:schemeClr val="accent6">
                  <a:lumMod val="75000"/>
                </a:schemeClr>
              </a:solidFill>
            </a:endParaRPr>
          </a:p>
        </p:txBody>
      </p:sp>
      <p:sp>
        <p:nvSpPr>
          <p:cNvPr id="8" name="Text 5"/>
          <p:cNvSpPr/>
          <p:nvPr/>
        </p:nvSpPr>
        <p:spPr>
          <a:xfrm>
            <a:off x="3947398" y="2210514"/>
            <a:ext cx="998458" cy="320397"/>
          </a:xfrm>
          <a:prstGeom prst="rect">
            <a:avLst/>
          </a:prstGeom>
          <a:noFill/>
          <a:ln/>
        </p:spPr>
        <p:txBody>
          <a:bodyPr wrap="none" rtlCol="0" anchor="t"/>
          <a:lstStyle/>
          <a:p>
            <a:pPr marL="0" indent="0" algn="l">
              <a:lnSpc>
                <a:spcPts val="2524"/>
              </a:lnSpc>
              <a:buNone/>
            </a:pPr>
            <a:r>
              <a:rPr lang="en-US" sz="1577" dirty="0">
                <a:solidFill>
                  <a:srgbClr val="272525"/>
                </a:solidFill>
                <a:latin typeface="Lato" pitchFamily="34" charset="0"/>
                <a:ea typeface="Lato" pitchFamily="34" charset="-122"/>
                <a:cs typeface="Lato" pitchFamily="34" charset="-120"/>
              </a:rPr>
              <a:t>O(1)</a:t>
            </a:r>
            <a:endParaRPr lang="en-US" sz="1577" dirty="0"/>
          </a:p>
        </p:txBody>
      </p:sp>
      <p:sp>
        <p:nvSpPr>
          <p:cNvPr id="9" name="Shape 6"/>
          <p:cNvSpPr/>
          <p:nvPr/>
        </p:nvSpPr>
        <p:spPr>
          <a:xfrm>
            <a:off x="3847267" y="2708791"/>
            <a:ext cx="8125182" cy="20003"/>
          </a:xfrm>
          <a:prstGeom prst="roundRect">
            <a:avLst>
              <a:gd name="adj" fmla="val 450637"/>
            </a:avLst>
          </a:prstGeom>
          <a:solidFill>
            <a:srgbClr val="CECEC9"/>
          </a:solidFill>
          <a:ln/>
        </p:spPr>
        <p:txBody>
          <a:bodyPr/>
          <a:lstStyle/>
          <a:p>
            <a:endParaRPr lang="en-KE"/>
          </a:p>
        </p:txBody>
      </p:sp>
      <p:sp>
        <p:nvSpPr>
          <p:cNvPr id="10" name="Shape 7"/>
          <p:cNvSpPr/>
          <p:nvPr/>
        </p:nvSpPr>
        <p:spPr>
          <a:xfrm>
            <a:off x="2557820" y="2831306"/>
            <a:ext cx="2378631" cy="1153954"/>
          </a:xfrm>
          <a:prstGeom prst="roundRect">
            <a:avLst>
              <a:gd name="adj" fmla="val 7811"/>
            </a:avLst>
          </a:prstGeom>
          <a:solidFill>
            <a:srgbClr val="E8E8E3"/>
          </a:solidFill>
          <a:ln w="7620">
            <a:solidFill>
              <a:srgbClr val="CECEC9"/>
            </a:solidFill>
            <a:prstDash val="solid"/>
          </a:ln>
        </p:spPr>
        <p:txBody>
          <a:bodyPr/>
          <a:lstStyle/>
          <a:p>
            <a:endParaRPr lang="en-KE"/>
          </a:p>
        </p:txBody>
      </p:sp>
      <p:sp>
        <p:nvSpPr>
          <p:cNvPr id="11" name="Text 8"/>
          <p:cNvSpPr/>
          <p:nvPr/>
        </p:nvSpPr>
        <p:spPr>
          <a:xfrm>
            <a:off x="2765703" y="3208020"/>
            <a:ext cx="139898" cy="400526"/>
          </a:xfrm>
          <a:prstGeom prst="rect">
            <a:avLst/>
          </a:prstGeom>
          <a:noFill/>
          <a:ln/>
        </p:spPr>
        <p:txBody>
          <a:bodyPr wrap="none" rtlCol="0" anchor="t"/>
          <a:lstStyle/>
          <a:p>
            <a:pPr marL="0" indent="0" algn="ctr">
              <a:lnSpc>
                <a:spcPts val="3155"/>
              </a:lnSpc>
              <a:buNone/>
            </a:pPr>
            <a:r>
              <a:rPr lang="en-US" sz="1972" dirty="0">
                <a:solidFill>
                  <a:srgbClr val="272525"/>
                </a:solidFill>
                <a:latin typeface="Gelasio" pitchFamily="34" charset="0"/>
                <a:ea typeface="Gelasio" pitchFamily="34" charset="-122"/>
                <a:cs typeface="Gelasio" pitchFamily="34" charset="-120"/>
              </a:rPr>
              <a:t>2</a:t>
            </a:r>
            <a:endParaRPr lang="en-US" sz="1972" dirty="0"/>
          </a:p>
        </p:txBody>
      </p:sp>
      <p:sp>
        <p:nvSpPr>
          <p:cNvPr id="12" name="Text 9"/>
          <p:cNvSpPr/>
          <p:nvPr/>
        </p:nvSpPr>
        <p:spPr>
          <a:xfrm>
            <a:off x="5136713" y="3031569"/>
            <a:ext cx="1354931" cy="312896"/>
          </a:xfrm>
          <a:prstGeom prst="rect">
            <a:avLst/>
          </a:prstGeom>
          <a:noFill/>
          <a:ln/>
        </p:spPr>
        <p:txBody>
          <a:bodyPr wrap="none" rtlCol="0" anchor="t"/>
          <a:lstStyle/>
          <a:p>
            <a:pPr marL="0" indent="0" algn="l">
              <a:lnSpc>
                <a:spcPts val="2464"/>
              </a:lnSpc>
              <a:buNone/>
            </a:pPr>
            <a:r>
              <a:rPr lang="en-US" sz="1972" dirty="0">
                <a:solidFill>
                  <a:schemeClr val="accent6">
                    <a:lumMod val="75000"/>
                  </a:schemeClr>
                </a:solidFill>
                <a:latin typeface="Gelasio" pitchFamily="34" charset="0"/>
                <a:ea typeface="Gelasio" pitchFamily="34" charset="-122"/>
                <a:cs typeface="Gelasio" pitchFamily="34" charset="-120"/>
              </a:rPr>
              <a:t>Logarithmic</a:t>
            </a:r>
            <a:endParaRPr lang="en-US" sz="1972" dirty="0">
              <a:solidFill>
                <a:schemeClr val="accent6">
                  <a:lumMod val="75000"/>
                </a:schemeClr>
              </a:solidFill>
            </a:endParaRPr>
          </a:p>
        </p:txBody>
      </p:sp>
      <p:sp>
        <p:nvSpPr>
          <p:cNvPr id="13" name="Text 10"/>
          <p:cNvSpPr/>
          <p:nvPr/>
        </p:nvSpPr>
        <p:spPr>
          <a:xfrm>
            <a:off x="5136713" y="3464600"/>
            <a:ext cx="1354931" cy="320397"/>
          </a:xfrm>
          <a:prstGeom prst="rect">
            <a:avLst/>
          </a:prstGeom>
          <a:noFill/>
          <a:ln/>
        </p:spPr>
        <p:txBody>
          <a:bodyPr wrap="none" rtlCol="0" anchor="t"/>
          <a:lstStyle/>
          <a:p>
            <a:pPr marL="0" indent="0" algn="l">
              <a:lnSpc>
                <a:spcPts val="2524"/>
              </a:lnSpc>
              <a:buNone/>
            </a:pPr>
            <a:r>
              <a:rPr lang="en-US" sz="1577" dirty="0">
                <a:solidFill>
                  <a:srgbClr val="272525"/>
                </a:solidFill>
                <a:latin typeface="Lato" pitchFamily="34" charset="0"/>
                <a:ea typeface="Lato" pitchFamily="34" charset="-122"/>
                <a:cs typeface="Lato" pitchFamily="34" charset="-120"/>
              </a:rPr>
              <a:t>O(log n)</a:t>
            </a:r>
            <a:endParaRPr lang="en-US" sz="1577" dirty="0"/>
          </a:p>
        </p:txBody>
      </p:sp>
      <p:sp>
        <p:nvSpPr>
          <p:cNvPr id="14" name="Shape 11"/>
          <p:cNvSpPr/>
          <p:nvPr/>
        </p:nvSpPr>
        <p:spPr>
          <a:xfrm>
            <a:off x="5036582" y="3962876"/>
            <a:ext cx="6935867" cy="20003"/>
          </a:xfrm>
          <a:prstGeom prst="roundRect">
            <a:avLst>
              <a:gd name="adj" fmla="val 450637"/>
            </a:avLst>
          </a:prstGeom>
          <a:solidFill>
            <a:srgbClr val="CECEC9"/>
          </a:solidFill>
          <a:ln/>
        </p:spPr>
        <p:txBody>
          <a:bodyPr/>
          <a:lstStyle/>
          <a:p>
            <a:endParaRPr lang="en-KE"/>
          </a:p>
        </p:txBody>
      </p:sp>
      <p:sp>
        <p:nvSpPr>
          <p:cNvPr id="15" name="Shape 12"/>
          <p:cNvSpPr/>
          <p:nvPr/>
        </p:nvSpPr>
        <p:spPr>
          <a:xfrm>
            <a:off x="2557820" y="4085392"/>
            <a:ext cx="3567946" cy="1153954"/>
          </a:xfrm>
          <a:prstGeom prst="roundRect">
            <a:avLst>
              <a:gd name="adj" fmla="val 7811"/>
            </a:avLst>
          </a:prstGeom>
          <a:solidFill>
            <a:srgbClr val="E8E8E3"/>
          </a:solidFill>
          <a:ln w="7620">
            <a:solidFill>
              <a:srgbClr val="CECEC9"/>
            </a:solidFill>
            <a:prstDash val="solid"/>
          </a:ln>
        </p:spPr>
        <p:txBody>
          <a:bodyPr/>
          <a:lstStyle/>
          <a:p>
            <a:endParaRPr lang="en-KE"/>
          </a:p>
        </p:txBody>
      </p:sp>
      <p:sp>
        <p:nvSpPr>
          <p:cNvPr id="16" name="Text 13"/>
          <p:cNvSpPr/>
          <p:nvPr/>
        </p:nvSpPr>
        <p:spPr>
          <a:xfrm>
            <a:off x="2765703" y="4462105"/>
            <a:ext cx="138113" cy="400526"/>
          </a:xfrm>
          <a:prstGeom prst="rect">
            <a:avLst/>
          </a:prstGeom>
          <a:noFill/>
          <a:ln/>
        </p:spPr>
        <p:txBody>
          <a:bodyPr wrap="none" rtlCol="0" anchor="t"/>
          <a:lstStyle/>
          <a:p>
            <a:pPr marL="0" indent="0" algn="ctr">
              <a:lnSpc>
                <a:spcPts val="3155"/>
              </a:lnSpc>
              <a:buNone/>
            </a:pPr>
            <a:r>
              <a:rPr lang="en-US" sz="1972" dirty="0">
                <a:solidFill>
                  <a:srgbClr val="272525"/>
                </a:solidFill>
                <a:latin typeface="Gelasio" pitchFamily="34" charset="0"/>
                <a:ea typeface="Gelasio" pitchFamily="34" charset="-122"/>
                <a:cs typeface="Gelasio" pitchFamily="34" charset="-120"/>
              </a:rPr>
              <a:t>3</a:t>
            </a:r>
            <a:endParaRPr lang="en-US" sz="1972" dirty="0"/>
          </a:p>
        </p:txBody>
      </p:sp>
      <p:sp>
        <p:nvSpPr>
          <p:cNvPr id="17" name="Text 14"/>
          <p:cNvSpPr/>
          <p:nvPr/>
        </p:nvSpPr>
        <p:spPr>
          <a:xfrm>
            <a:off x="6326029" y="4285655"/>
            <a:ext cx="721876" cy="312896"/>
          </a:xfrm>
          <a:prstGeom prst="rect">
            <a:avLst/>
          </a:prstGeom>
          <a:noFill/>
          <a:ln/>
        </p:spPr>
        <p:txBody>
          <a:bodyPr wrap="none" rtlCol="0" anchor="t"/>
          <a:lstStyle/>
          <a:p>
            <a:pPr marL="0" indent="0" algn="l">
              <a:lnSpc>
                <a:spcPts val="2464"/>
              </a:lnSpc>
              <a:buNone/>
            </a:pPr>
            <a:r>
              <a:rPr lang="en-US" sz="1972" dirty="0">
                <a:solidFill>
                  <a:schemeClr val="accent6">
                    <a:lumMod val="75000"/>
                  </a:schemeClr>
                </a:solidFill>
                <a:latin typeface="Gelasio" pitchFamily="34" charset="0"/>
                <a:ea typeface="Gelasio" pitchFamily="34" charset="-122"/>
                <a:cs typeface="Gelasio" pitchFamily="34" charset="-120"/>
              </a:rPr>
              <a:t>Linear</a:t>
            </a:r>
            <a:endParaRPr lang="en-US" sz="1972" dirty="0">
              <a:solidFill>
                <a:schemeClr val="accent6">
                  <a:lumMod val="75000"/>
                </a:schemeClr>
              </a:solidFill>
            </a:endParaRPr>
          </a:p>
        </p:txBody>
      </p:sp>
      <p:sp>
        <p:nvSpPr>
          <p:cNvPr id="18" name="Text 15"/>
          <p:cNvSpPr/>
          <p:nvPr/>
        </p:nvSpPr>
        <p:spPr>
          <a:xfrm>
            <a:off x="6326029" y="4718685"/>
            <a:ext cx="721876" cy="320397"/>
          </a:xfrm>
          <a:prstGeom prst="rect">
            <a:avLst/>
          </a:prstGeom>
          <a:noFill/>
          <a:ln/>
        </p:spPr>
        <p:txBody>
          <a:bodyPr wrap="none" rtlCol="0" anchor="t"/>
          <a:lstStyle/>
          <a:p>
            <a:pPr marL="0" indent="0" algn="l">
              <a:lnSpc>
                <a:spcPts val="2524"/>
              </a:lnSpc>
              <a:buNone/>
            </a:pPr>
            <a:r>
              <a:rPr lang="en-US" sz="1577" dirty="0">
                <a:solidFill>
                  <a:srgbClr val="272525"/>
                </a:solidFill>
                <a:latin typeface="Lato" pitchFamily="34" charset="0"/>
                <a:ea typeface="Lato" pitchFamily="34" charset="-122"/>
                <a:cs typeface="Lato" pitchFamily="34" charset="-120"/>
              </a:rPr>
              <a:t>O(n)</a:t>
            </a:r>
            <a:endParaRPr lang="en-US" sz="1577" dirty="0"/>
          </a:p>
        </p:txBody>
      </p:sp>
      <p:sp>
        <p:nvSpPr>
          <p:cNvPr id="19" name="Shape 16"/>
          <p:cNvSpPr/>
          <p:nvPr/>
        </p:nvSpPr>
        <p:spPr>
          <a:xfrm>
            <a:off x="6225897" y="5216962"/>
            <a:ext cx="5746552" cy="20003"/>
          </a:xfrm>
          <a:prstGeom prst="roundRect">
            <a:avLst>
              <a:gd name="adj" fmla="val 450637"/>
            </a:avLst>
          </a:prstGeom>
          <a:solidFill>
            <a:srgbClr val="CECEC9"/>
          </a:solidFill>
          <a:ln/>
        </p:spPr>
        <p:txBody>
          <a:bodyPr/>
          <a:lstStyle/>
          <a:p>
            <a:endParaRPr lang="en-KE"/>
          </a:p>
        </p:txBody>
      </p:sp>
      <p:sp>
        <p:nvSpPr>
          <p:cNvPr id="20" name="Shape 17"/>
          <p:cNvSpPr/>
          <p:nvPr/>
        </p:nvSpPr>
        <p:spPr>
          <a:xfrm>
            <a:off x="2557820" y="5339477"/>
            <a:ext cx="4757380" cy="1153954"/>
          </a:xfrm>
          <a:prstGeom prst="roundRect">
            <a:avLst>
              <a:gd name="adj" fmla="val 7811"/>
            </a:avLst>
          </a:prstGeom>
          <a:solidFill>
            <a:srgbClr val="E8E8E3"/>
          </a:solidFill>
          <a:ln w="7620">
            <a:solidFill>
              <a:srgbClr val="CECEC9"/>
            </a:solidFill>
            <a:prstDash val="solid"/>
          </a:ln>
        </p:spPr>
        <p:txBody>
          <a:bodyPr/>
          <a:lstStyle/>
          <a:p>
            <a:endParaRPr lang="en-KE"/>
          </a:p>
        </p:txBody>
      </p:sp>
      <p:sp>
        <p:nvSpPr>
          <p:cNvPr id="21" name="Text 18"/>
          <p:cNvSpPr/>
          <p:nvPr/>
        </p:nvSpPr>
        <p:spPr>
          <a:xfrm>
            <a:off x="2765703" y="5716191"/>
            <a:ext cx="141446" cy="400526"/>
          </a:xfrm>
          <a:prstGeom prst="rect">
            <a:avLst/>
          </a:prstGeom>
          <a:noFill/>
          <a:ln/>
        </p:spPr>
        <p:txBody>
          <a:bodyPr wrap="none" rtlCol="0" anchor="t"/>
          <a:lstStyle/>
          <a:p>
            <a:pPr marL="0" indent="0" algn="ctr">
              <a:lnSpc>
                <a:spcPts val="3155"/>
              </a:lnSpc>
              <a:buNone/>
            </a:pPr>
            <a:r>
              <a:rPr lang="en-US" sz="1972" dirty="0">
                <a:solidFill>
                  <a:srgbClr val="272525"/>
                </a:solidFill>
                <a:latin typeface="Gelasio" pitchFamily="34" charset="0"/>
                <a:ea typeface="Gelasio" pitchFamily="34" charset="-122"/>
                <a:cs typeface="Gelasio" pitchFamily="34" charset="-120"/>
              </a:rPr>
              <a:t>4</a:t>
            </a:r>
            <a:endParaRPr lang="en-US" sz="1972" dirty="0"/>
          </a:p>
        </p:txBody>
      </p:sp>
      <p:sp>
        <p:nvSpPr>
          <p:cNvPr id="22" name="Text 19"/>
          <p:cNvSpPr/>
          <p:nvPr/>
        </p:nvSpPr>
        <p:spPr>
          <a:xfrm>
            <a:off x="7515463" y="5539740"/>
            <a:ext cx="1102043" cy="312896"/>
          </a:xfrm>
          <a:prstGeom prst="rect">
            <a:avLst/>
          </a:prstGeom>
          <a:noFill/>
          <a:ln/>
        </p:spPr>
        <p:txBody>
          <a:bodyPr wrap="none" rtlCol="0" anchor="t"/>
          <a:lstStyle/>
          <a:p>
            <a:pPr marL="0" indent="0" algn="l">
              <a:lnSpc>
                <a:spcPts val="2464"/>
              </a:lnSpc>
              <a:buNone/>
            </a:pPr>
            <a:r>
              <a:rPr lang="en-US" sz="1972" dirty="0">
                <a:solidFill>
                  <a:schemeClr val="accent6">
                    <a:lumMod val="75000"/>
                  </a:schemeClr>
                </a:solidFill>
                <a:latin typeface="Gelasio" pitchFamily="34" charset="0"/>
                <a:ea typeface="Gelasio" pitchFamily="34" charset="-122"/>
                <a:cs typeface="Gelasio" pitchFamily="34" charset="-120"/>
              </a:rPr>
              <a:t>Quadratic</a:t>
            </a:r>
            <a:endParaRPr lang="en-US" sz="1972" dirty="0">
              <a:solidFill>
                <a:schemeClr val="accent6">
                  <a:lumMod val="75000"/>
                </a:schemeClr>
              </a:solidFill>
            </a:endParaRPr>
          </a:p>
        </p:txBody>
      </p:sp>
      <p:sp>
        <p:nvSpPr>
          <p:cNvPr id="23" name="Text 20"/>
          <p:cNvSpPr/>
          <p:nvPr/>
        </p:nvSpPr>
        <p:spPr>
          <a:xfrm>
            <a:off x="7515463" y="5972770"/>
            <a:ext cx="1102043" cy="320397"/>
          </a:xfrm>
          <a:prstGeom prst="rect">
            <a:avLst/>
          </a:prstGeom>
          <a:noFill/>
          <a:ln/>
        </p:spPr>
        <p:txBody>
          <a:bodyPr wrap="none" rtlCol="0" anchor="t"/>
          <a:lstStyle/>
          <a:p>
            <a:pPr marL="0" indent="0" algn="l">
              <a:lnSpc>
                <a:spcPts val="2524"/>
              </a:lnSpc>
              <a:buNone/>
            </a:pPr>
            <a:r>
              <a:rPr lang="en-US" sz="1577" dirty="0">
                <a:solidFill>
                  <a:srgbClr val="272525"/>
                </a:solidFill>
                <a:latin typeface="Lato" pitchFamily="34" charset="0"/>
                <a:ea typeface="Lato" pitchFamily="34" charset="-122"/>
                <a:cs typeface="Lato" pitchFamily="34" charset="-120"/>
              </a:rPr>
              <a:t>O(n^2)</a:t>
            </a:r>
            <a:endParaRPr lang="en-US" sz="1577" dirty="0"/>
          </a:p>
        </p:txBody>
      </p:sp>
      <p:sp>
        <p:nvSpPr>
          <p:cNvPr id="24" name="Text 21"/>
          <p:cNvSpPr/>
          <p:nvPr/>
        </p:nvSpPr>
        <p:spPr>
          <a:xfrm>
            <a:off x="2557820" y="6718697"/>
            <a:ext cx="9514761" cy="961192"/>
          </a:xfrm>
          <a:prstGeom prst="rect">
            <a:avLst/>
          </a:prstGeom>
          <a:noFill/>
          <a:ln/>
        </p:spPr>
        <p:txBody>
          <a:bodyPr wrap="square" rtlCol="0" anchor="t"/>
          <a:lstStyle/>
          <a:p>
            <a:pPr marL="0" indent="0">
              <a:lnSpc>
                <a:spcPts val="2524"/>
              </a:lnSpc>
              <a:buNone/>
            </a:pPr>
            <a:r>
              <a:rPr lang="en-US" sz="1577" dirty="0">
                <a:solidFill>
                  <a:srgbClr val="272525"/>
                </a:solidFill>
                <a:latin typeface="Lato" pitchFamily="34" charset="0"/>
                <a:ea typeface="Lato" pitchFamily="34" charset="-122"/>
                <a:cs typeface="Lato" pitchFamily="34" charset="-120"/>
              </a:rPr>
              <a:t>The order of growth refers to how the running time or space usage of an algorithm scales as the input size increases. This is a crucial concept in algorithm analysis, as it allows us to understand the efficiency and scalability of different algorithms.</a:t>
            </a:r>
            <a:endParaRPr lang="en-US" sz="1577" dirty="0"/>
          </a:p>
        </p:txBody>
      </p:sp>
      <p:sp>
        <p:nvSpPr>
          <p:cNvPr id="28" name="object 7">
            <a:extLst>
              <a:ext uri="{FF2B5EF4-FFF2-40B4-BE49-F238E27FC236}">
                <a16:creationId xmlns:a16="http://schemas.microsoft.com/office/drawing/2014/main" id="{0356AF72-C1EB-C449-6013-3E5FD95D2598}"/>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9" name="object 4">
            <a:extLst>
              <a:ext uri="{FF2B5EF4-FFF2-40B4-BE49-F238E27FC236}">
                <a16:creationId xmlns:a16="http://schemas.microsoft.com/office/drawing/2014/main" id="{BBAA8421-9776-E893-4BB0-C43F323B49B2}"/>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121" y="346703"/>
            <a:ext cx="5554980"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Asymptotic Notation</a:t>
            </a:r>
            <a:endParaRPr lang="en-US" sz="4374" dirty="0">
              <a:solidFill>
                <a:schemeClr val="accent6">
                  <a:lumMod val="75000"/>
                </a:schemeClr>
              </a:solidFill>
            </a:endParaRPr>
          </a:p>
        </p:txBody>
      </p:sp>
      <p:sp>
        <p:nvSpPr>
          <p:cNvPr id="6" name="Text 2"/>
          <p:cNvSpPr/>
          <p:nvPr/>
        </p:nvSpPr>
        <p:spPr>
          <a:xfrm>
            <a:off x="2037993" y="2743242"/>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Big-O Notation</a:t>
            </a:r>
            <a:endParaRPr lang="en-US" sz="2187" dirty="0">
              <a:solidFill>
                <a:schemeClr val="accent6">
                  <a:lumMod val="75000"/>
                </a:schemeClr>
              </a:solidFill>
            </a:endParaRPr>
          </a:p>
        </p:txBody>
      </p:sp>
      <p:sp>
        <p:nvSpPr>
          <p:cNvPr id="7" name="Text 3"/>
          <p:cNvSpPr/>
          <p:nvPr/>
        </p:nvSpPr>
        <p:spPr>
          <a:xfrm>
            <a:off x="2037993" y="3223659"/>
            <a:ext cx="3295888"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Big-O notation describes the upper bound of a function's growth rate, indicating the maximum possible rate of increase as the input size approaches infinity.</a:t>
            </a:r>
            <a:endParaRPr lang="en-US" sz="1750" dirty="0"/>
          </a:p>
        </p:txBody>
      </p:sp>
      <p:sp>
        <p:nvSpPr>
          <p:cNvPr id="9" name="Text 4"/>
          <p:cNvSpPr/>
          <p:nvPr/>
        </p:nvSpPr>
        <p:spPr>
          <a:xfrm>
            <a:off x="5667137" y="2743361"/>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Omega Notation</a:t>
            </a:r>
            <a:endParaRPr lang="en-US" sz="2187" dirty="0">
              <a:solidFill>
                <a:schemeClr val="accent6">
                  <a:lumMod val="75000"/>
                </a:schemeClr>
              </a:solidFill>
            </a:endParaRPr>
          </a:p>
        </p:txBody>
      </p:sp>
      <p:sp>
        <p:nvSpPr>
          <p:cNvPr id="10" name="Text 5"/>
          <p:cNvSpPr/>
          <p:nvPr/>
        </p:nvSpPr>
        <p:spPr>
          <a:xfrm>
            <a:off x="5667137" y="3223778"/>
            <a:ext cx="3296007"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Omega notation describes the lower bound of a function's growth rate, indicating the minimum possible rate of increase as the input size approaches infinity.</a:t>
            </a:r>
            <a:endParaRPr lang="en-US" sz="1750" dirty="0"/>
          </a:p>
        </p:txBody>
      </p:sp>
      <p:sp>
        <p:nvSpPr>
          <p:cNvPr id="12" name="Text 6"/>
          <p:cNvSpPr/>
          <p:nvPr/>
        </p:nvSpPr>
        <p:spPr>
          <a:xfrm>
            <a:off x="9296400" y="2743361"/>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Theta Notation</a:t>
            </a:r>
            <a:endParaRPr lang="en-US" sz="2187" dirty="0">
              <a:solidFill>
                <a:schemeClr val="accent6">
                  <a:lumMod val="75000"/>
                </a:schemeClr>
              </a:solidFill>
            </a:endParaRPr>
          </a:p>
        </p:txBody>
      </p:sp>
      <p:sp>
        <p:nvSpPr>
          <p:cNvPr id="13" name="Text 7"/>
          <p:cNvSpPr/>
          <p:nvPr/>
        </p:nvSpPr>
        <p:spPr>
          <a:xfrm>
            <a:off x="9296400" y="3223778"/>
            <a:ext cx="3296007"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Theta notation describes the exact growth rate of a function, capturing both the upper and lower bounds, providing a tight bound on the function's asymptotic behavior.</a:t>
            </a:r>
            <a:endParaRPr lang="en-US" sz="1750" dirty="0"/>
          </a:p>
        </p:txBody>
      </p:sp>
      <p:sp>
        <p:nvSpPr>
          <p:cNvPr id="14" name="object 7">
            <a:extLst>
              <a:ext uri="{FF2B5EF4-FFF2-40B4-BE49-F238E27FC236}">
                <a16:creationId xmlns:a16="http://schemas.microsoft.com/office/drawing/2014/main" id="{E94E51E0-BEB9-065A-5CDE-FD955FFEBDDC}"/>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5" name="object 4">
            <a:extLst>
              <a:ext uri="{FF2B5EF4-FFF2-40B4-BE49-F238E27FC236}">
                <a16:creationId xmlns:a16="http://schemas.microsoft.com/office/drawing/2014/main" id="{777E8265-23F2-FA3E-D9CD-79A043A00C70}"/>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6" name="object 12">
            <a:extLst>
              <a:ext uri="{FF2B5EF4-FFF2-40B4-BE49-F238E27FC236}">
                <a16:creationId xmlns:a16="http://schemas.microsoft.com/office/drawing/2014/main" id="{18F26420-1439-F334-74A8-3DE4A07C15D8}"/>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273643" y="777606"/>
            <a:ext cx="5671488" cy="1066204"/>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Big O Notation</a:t>
            </a:r>
            <a:endParaRPr lang="en-US" sz="4374" dirty="0">
              <a:solidFill>
                <a:schemeClr val="accent6">
                  <a:lumMod val="75000"/>
                </a:schemeClr>
              </a:solidFill>
            </a:endParaRPr>
          </a:p>
        </p:txBody>
      </p:sp>
      <p:sp>
        <p:nvSpPr>
          <p:cNvPr id="6" name="Text 2"/>
          <p:cNvSpPr/>
          <p:nvPr/>
        </p:nvSpPr>
        <p:spPr>
          <a:xfrm>
            <a:off x="2432518" y="3048595"/>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Big O notation is a mathematical tool used to analyze the time complexity of algorithms. It describes the worst-case scenario, providing an upper bound on the growth rate of a function as the input size increases.</a:t>
            </a:r>
            <a:endParaRPr lang="en-US" sz="1750" dirty="0"/>
          </a:p>
        </p:txBody>
      </p:sp>
      <p:sp>
        <p:nvSpPr>
          <p:cNvPr id="7" name="Text 3"/>
          <p:cNvSpPr/>
          <p:nvPr/>
        </p:nvSpPr>
        <p:spPr>
          <a:xfrm>
            <a:off x="2432518" y="4642359"/>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Big O notation helps developers understand how an algorithm's performance will scale, enabling them to make informed decisions about which algorithms to use in their applications.</a:t>
            </a:r>
            <a:endParaRPr lang="en-US" sz="1750" dirty="0"/>
          </a:p>
        </p:txBody>
      </p:sp>
      <p:sp>
        <p:nvSpPr>
          <p:cNvPr id="8" name="object 7">
            <a:extLst>
              <a:ext uri="{FF2B5EF4-FFF2-40B4-BE49-F238E27FC236}">
                <a16:creationId xmlns:a16="http://schemas.microsoft.com/office/drawing/2014/main" id="{2930A6B3-E31B-5081-A0C4-75D13098DC0A}"/>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9" name="object 4">
            <a:extLst>
              <a:ext uri="{FF2B5EF4-FFF2-40B4-BE49-F238E27FC236}">
                <a16:creationId xmlns:a16="http://schemas.microsoft.com/office/drawing/2014/main" id="{B561926C-430A-A218-77BD-760AB1FA334F}"/>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0" name="object 12">
            <a:extLst>
              <a:ext uri="{FF2B5EF4-FFF2-40B4-BE49-F238E27FC236}">
                <a16:creationId xmlns:a16="http://schemas.microsoft.com/office/drawing/2014/main" id="{F5D4D142-AA27-EE2E-7DBE-4CDE4A5566C8}"/>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641285"/>
            <a:ext cx="6648926"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Omega and Theta Notation</a:t>
            </a:r>
            <a:endParaRPr lang="en-US" sz="4374" dirty="0">
              <a:solidFill>
                <a:schemeClr val="accent6">
                  <a:lumMod val="75000"/>
                </a:schemeClr>
              </a:solidFill>
            </a:endParaRPr>
          </a:p>
        </p:txBody>
      </p:sp>
      <p:sp>
        <p:nvSpPr>
          <p:cNvPr id="5" name="Text 2"/>
          <p:cNvSpPr/>
          <p:nvPr/>
        </p:nvSpPr>
        <p:spPr>
          <a:xfrm>
            <a:off x="2037993" y="2751653"/>
            <a:ext cx="8514677"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Omega (Ω) notation is used to provide a </a:t>
            </a:r>
            <a:r>
              <a:rPr lang="en-US" sz="1750" b="1" dirty="0">
                <a:solidFill>
                  <a:srgbClr val="272525"/>
                </a:solidFill>
                <a:latin typeface="Lato" pitchFamily="34" charset="0"/>
                <a:ea typeface="Lato" pitchFamily="34" charset="-122"/>
                <a:cs typeface="Lato" pitchFamily="34" charset="-120"/>
              </a:rPr>
              <a:t>lower bound</a:t>
            </a:r>
            <a:r>
              <a:rPr lang="en-US" sz="1750" dirty="0">
                <a:solidFill>
                  <a:srgbClr val="272525"/>
                </a:solidFill>
                <a:latin typeface="Lato" pitchFamily="34" charset="0"/>
                <a:ea typeface="Lato" pitchFamily="34" charset="-122"/>
                <a:cs typeface="Lato" pitchFamily="34" charset="-120"/>
              </a:rPr>
              <a:t> on the time complexity of an algorithm. It represents the </a:t>
            </a:r>
            <a:r>
              <a:rPr lang="en-US" sz="1750" b="1" dirty="0">
                <a:solidFill>
                  <a:srgbClr val="272525"/>
                </a:solidFill>
                <a:latin typeface="Lato" pitchFamily="34" charset="0"/>
                <a:ea typeface="Lato" pitchFamily="34" charset="-122"/>
                <a:cs typeface="Lato" pitchFamily="34" charset="-120"/>
              </a:rPr>
              <a:t>best-case scenario</a:t>
            </a:r>
            <a:r>
              <a:rPr lang="en-US" sz="1750" dirty="0">
                <a:solidFill>
                  <a:srgbClr val="272525"/>
                </a:solidFill>
                <a:latin typeface="Lato" pitchFamily="34" charset="0"/>
                <a:ea typeface="Lato" pitchFamily="34" charset="-122"/>
                <a:cs typeface="Lato" pitchFamily="34" charset="-120"/>
              </a:rPr>
              <a:t>, indicating the minimum resources required for the algorithm to perform its task.</a:t>
            </a:r>
            <a:endParaRPr lang="en-US" sz="1750" dirty="0"/>
          </a:p>
        </p:txBody>
      </p:sp>
      <p:sp>
        <p:nvSpPr>
          <p:cNvPr id="6" name="Text 3"/>
          <p:cNvSpPr/>
          <p:nvPr/>
        </p:nvSpPr>
        <p:spPr>
          <a:xfrm>
            <a:off x="2037993" y="4728567"/>
            <a:ext cx="8391110"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Theta (Θ) notation is used to provide both </a:t>
            </a:r>
            <a:r>
              <a:rPr lang="en-US" sz="1750" b="1" dirty="0">
                <a:solidFill>
                  <a:srgbClr val="272525"/>
                </a:solidFill>
                <a:latin typeface="Lato" pitchFamily="34" charset="0"/>
                <a:ea typeface="Lato" pitchFamily="34" charset="-122"/>
                <a:cs typeface="Lato" pitchFamily="34" charset="-120"/>
              </a:rPr>
              <a:t>upper and lower bounds</a:t>
            </a:r>
            <a:r>
              <a:rPr lang="en-US" sz="1750" dirty="0">
                <a:solidFill>
                  <a:srgbClr val="272525"/>
                </a:solidFill>
                <a:latin typeface="Lato" pitchFamily="34" charset="0"/>
                <a:ea typeface="Lato" pitchFamily="34" charset="-122"/>
                <a:cs typeface="Lato" pitchFamily="34" charset="-120"/>
              </a:rPr>
              <a:t> on the time complexity of an algorithm. It represents the </a:t>
            </a:r>
            <a:r>
              <a:rPr lang="en-US" sz="1750" b="1" dirty="0">
                <a:solidFill>
                  <a:srgbClr val="272525"/>
                </a:solidFill>
                <a:latin typeface="Lato" pitchFamily="34" charset="0"/>
                <a:ea typeface="Lato" pitchFamily="34" charset="-122"/>
                <a:cs typeface="Lato" pitchFamily="34" charset="-120"/>
              </a:rPr>
              <a:t>exact complexity</a:t>
            </a:r>
            <a:r>
              <a:rPr lang="en-US" sz="1750" dirty="0">
                <a:solidFill>
                  <a:srgbClr val="272525"/>
                </a:solidFill>
                <a:latin typeface="Lato" pitchFamily="34" charset="0"/>
                <a:ea typeface="Lato" pitchFamily="34" charset="-122"/>
                <a:cs typeface="Lato" pitchFamily="34" charset="-120"/>
              </a:rPr>
              <a:t>, indicating the precise resources required for the algorithm to perform its task.</a:t>
            </a:r>
            <a:endParaRPr lang="en-US" sz="1750" dirty="0"/>
          </a:p>
        </p:txBody>
      </p:sp>
      <p:sp>
        <p:nvSpPr>
          <p:cNvPr id="8" name="object 7">
            <a:extLst>
              <a:ext uri="{FF2B5EF4-FFF2-40B4-BE49-F238E27FC236}">
                <a16:creationId xmlns:a16="http://schemas.microsoft.com/office/drawing/2014/main" id="{05D62606-8B2C-A96B-DC08-241B64129898}"/>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9" name="object 4">
            <a:extLst>
              <a:ext uri="{FF2B5EF4-FFF2-40B4-BE49-F238E27FC236}">
                <a16:creationId xmlns:a16="http://schemas.microsoft.com/office/drawing/2014/main" id="{8B262F33-9E21-788D-8081-03909149E7D6}"/>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0" name="object 12">
            <a:extLst>
              <a:ext uri="{FF2B5EF4-FFF2-40B4-BE49-F238E27FC236}">
                <a16:creationId xmlns:a16="http://schemas.microsoft.com/office/drawing/2014/main" id="{A0645751-1D33-7DCC-4519-5FFE28FA890A}"/>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56865" y="555324"/>
            <a:ext cx="7895034"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Classification of Data Structures</a:t>
            </a:r>
            <a:endParaRPr lang="en-US" sz="4374" dirty="0">
              <a:solidFill>
                <a:schemeClr val="accent6">
                  <a:lumMod val="75000"/>
                </a:schemeClr>
              </a:solidFill>
            </a:endParaRPr>
          </a:p>
        </p:txBody>
      </p:sp>
      <p:sp>
        <p:nvSpPr>
          <p:cNvPr id="5" name="Shape 2"/>
          <p:cNvSpPr/>
          <p:nvPr/>
        </p:nvSpPr>
        <p:spPr>
          <a:xfrm>
            <a:off x="2037993" y="2906078"/>
            <a:ext cx="10554414" cy="3556159"/>
          </a:xfrm>
          <a:prstGeom prst="roundRect">
            <a:avLst>
              <a:gd name="adj" fmla="val 2812"/>
            </a:avLst>
          </a:prstGeom>
          <a:noFill/>
          <a:ln w="7620">
            <a:solidFill>
              <a:srgbClr val="000000">
                <a:alpha val="8000"/>
              </a:srgbClr>
            </a:solidFill>
            <a:prstDash val="solid"/>
          </a:ln>
        </p:spPr>
        <p:txBody>
          <a:bodyPr/>
          <a:lstStyle/>
          <a:p>
            <a:endParaRPr lang="en-KE"/>
          </a:p>
        </p:txBody>
      </p:sp>
      <p:sp>
        <p:nvSpPr>
          <p:cNvPr id="6" name="Shape 3"/>
          <p:cNvSpPr/>
          <p:nvPr/>
        </p:nvSpPr>
        <p:spPr>
          <a:xfrm>
            <a:off x="2045613" y="2913698"/>
            <a:ext cx="10539174" cy="637103"/>
          </a:xfrm>
          <a:prstGeom prst="rect">
            <a:avLst/>
          </a:prstGeom>
          <a:solidFill>
            <a:srgbClr val="FFFFFF">
              <a:alpha val="4000"/>
            </a:srgbClr>
          </a:solidFill>
          <a:ln/>
        </p:spPr>
        <p:txBody>
          <a:bodyPr/>
          <a:lstStyle/>
          <a:p>
            <a:endParaRPr lang="en-KE"/>
          </a:p>
        </p:txBody>
      </p:sp>
      <p:sp>
        <p:nvSpPr>
          <p:cNvPr id="7" name="Text 4"/>
          <p:cNvSpPr/>
          <p:nvPr/>
        </p:nvSpPr>
        <p:spPr>
          <a:xfrm>
            <a:off x="2267783" y="3054548"/>
            <a:ext cx="4821436" cy="355402"/>
          </a:xfrm>
          <a:prstGeom prst="rect">
            <a:avLst/>
          </a:prstGeom>
          <a:noFill/>
          <a:ln/>
        </p:spPr>
        <p:txBody>
          <a:bodyPr wrap="none" rtlCol="0" anchor="t"/>
          <a:lstStyle/>
          <a:p>
            <a:pPr marL="0" indent="0">
              <a:lnSpc>
                <a:spcPts val="2799"/>
              </a:lnSpc>
              <a:buNone/>
            </a:pPr>
            <a:r>
              <a:rPr lang="en-US" sz="1750" b="1" dirty="0">
                <a:solidFill>
                  <a:schemeClr val="accent6">
                    <a:lumMod val="75000"/>
                  </a:schemeClr>
                </a:solidFill>
                <a:latin typeface="Lato" pitchFamily="34" charset="0"/>
                <a:ea typeface="Lato" pitchFamily="34" charset="-122"/>
                <a:cs typeface="Lato" pitchFamily="34" charset="-120"/>
              </a:rPr>
              <a:t>Classification</a:t>
            </a:r>
            <a:endParaRPr lang="en-US" sz="1750" b="1" dirty="0">
              <a:solidFill>
                <a:schemeClr val="accent6">
                  <a:lumMod val="75000"/>
                </a:schemeClr>
              </a:solidFill>
            </a:endParaRPr>
          </a:p>
        </p:txBody>
      </p:sp>
      <p:sp>
        <p:nvSpPr>
          <p:cNvPr id="8" name="Text 5"/>
          <p:cNvSpPr/>
          <p:nvPr/>
        </p:nvSpPr>
        <p:spPr>
          <a:xfrm>
            <a:off x="7541181" y="3054548"/>
            <a:ext cx="4821436" cy="355402"/>
          </a:xfrm>
          <a:prstGeom prst="rect">
            <a:avLst/>
          </a:prstGeom>
          <a:noFill/>
          <a:ln/>
        </p:spPr>
        <p:txBody>
          <a:bodyPr wrap="none" rtlCol="0" anchor="t"/>
          <a:lstStyle/>
          <a:p>
            <a:pPr marL="0" indent="0">
              <a:lnSpc>
                <a:spcPts val="2799"/>
              </a:lnSpc>
              <a:buNone/>
            </a:pPr>
            <a:r>
              <a:rPr lang="en-US" sz="1750" b="1" dirty="0">
                <a:solidFill>
                  <a:schemeClr val="accent6">
                    <a:lumMod val="75000"/>
                  </a:schemeClr>
                </a:solidFill>
                <a:latin typeface="Lato" pitchFamily="34" charset="0"/>
                <a:ea typeface="Lato" pitchFamily="34" charset="-122"/>
                <a:cs typeface="Lato" pitchFamily="34" charset="-120"/>
              </a:rPr>
              <a:t>Examples</a:t>
            </a:r>
            <a:endParaRPr lang="en-US" sz="1750" b="1" dirty="0">
              <a:solidFill>
                <a:schemeClr val="accent6">
                  <a:lumMod val="75000"/>
                </a:schemeClr>
              </a:solidFill>
            </a:endParaRPr>
          </a:p>
        </p:txBody>
      </p:sp>
      <p:sp>
        <p:nvSpPr>
          <p:cNvPr id="9" name="Shape 6"/>
          <p:cNvSpPr/>
          <p:nvPr/>
        </p:nvSpPr>
        <p:spPr>
          <a:xfrm>
            <a:off x="2045613" y="3550801"/>
            <a:ext cx="10539174" cy="637103"/>
          </a:xfrm>
          <a:prstGeom prst="rect">
            <a:avLst/>
          </a:prstGeom>
          <a:solidFill>
            <a:srgbClr val="000000">
              <a:alpha val="4000"/>
            </a:srgbClr>
          </a:solidFill>
          <a:ln/>
        </p:spPr>
        <p:txBody>
          <a:bodyPr/>
          <a:lstStyle/>
          <a:p>
            <a:endParaRPr lang="en-KE"/>
          </a:p>
        </p:txBody>
      </p:sp>
      <p:sp>
        <p:nvSpPr>
          <p:cNvPr id="10" name="Text 7"/>
          <p:cNvSpPr/>
          <p:nvPr/>
        </p:nvSpPr>
        <p:spPr>
          <a:xfrm>
            <a:off x="2267783" y="3691652"/>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Linear vs Non-linear</a:t>
            </a:r>
            <a:endParaRPr lang="en-US" sz="1750" dirty="0"/>
          </a:p>
        </p:txBody>
      </p:sp>
      <p:sp>
        <p:nvSpPr>
          <p:cNvPr id="11" name="Text 8"/>
          <p:cNvSpPr/>
          <p:nvPr/>
        </p:nvSpPr>
        <p:spPr>
          <a:xfrm>
            <a:off x="7541181" y="3691652"/>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Arrays (linear), Trees (non-linear)</a:t>
            </a:r>
            <a:endParaRPr lang="en-US" sz="1750" dirty="0"/>
          </a:p>
        </p:txBody>
      </p:sp>
      <p:sp>
        <p:nvSpPr>
          <p:cNvPr id="12" name="Shape 9"/>
          <p:cNvSpPr/>
          <p:nvPr/>
        </p:nvSpPr>
        <p:spPr>
          <a:xfrm>
            <a:off x="2045613" y="4187904"/>
            <a:ext cx="10539174" cy="992505"/>
          </a:xfrm>
          <a:prstGeom prst="rect">
            <a:avLst/>
          </a:prstGeom>
          <a:solidFill>
            <a:srgbClr val="FFFFFF">
              <a:alpha val="4000"/>
            </a:srgbClr>
          </a:solidFill>
          <a:ln/>
        </p:spPr>
        <p:txBody>
          <a:bodyPr/>
          <a:lstStyle/>
          <a:p>
            <a:endParaRPr lang="en-KE"/>
          </a:p>
        </p:txBody>
      </p:sp>
      <p:sp>
        <p:nvSpPr>
          <p:cNvPr id="13" name="Text 10"/>
          <p:cNvSpPr/>
          <p:nvPr/>
        </p:nvSpPr>
        <p:spPr>
          <a:xfrm>
            <a:off x="2267783" y="4328755"/>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Homogenous vs Non-homogenous</a:t>
            </a:r>
            <a:endParaRPr lang="en-US" sz="1750" dirty="0"/>
          </a:p>
        </p:txBody>
      </p:sp>
      <p:sp>
        <p:nvSpPr>
          <p:cNvPr id="14" name="Text 11"/>
          <p:cNvSpPr/>
          <p:nvPr/>
        </p:nvSpPr>
        <p:spPr>
          <a:xfrm>
            <a:off x="7541181" y="4328755"/>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Arrays (homogenous), Records (non-homogenous)</a:t>
            </a:r>
            <a:endParaRPr lang="en-US" sz="1750" dirty="0"/>
          </a:p>
        </p:txBody>
      </p:sp>
      <p:sp>
        <p:nvSpPr>
          <p:cNvPr id="15" name="Shape 12"/>
          <p:cNvSpPr/>
          <p:nvPr/>
        </p:nvSpPr>
        <p:spPr>
          <a:xfrm>
            <a:off x="2045613" y="5180409"/>
            <a:ext cx="10539174" cy="637103"/>
          </a:xfrm>
          <a:prstGeom prst="rect">
            <a:avLst/>
          </a:prstGeom>
          <a:solidFill>
            <a:srgbClr val="000000">
              <a:alpha val="4000"/>
            </a:srgbClr>
          </a:solidFill>
          <a:ln/>
        </p:spPr>
        <p:txBody>
          <a:bodyPr/>
          <a:lstStyle/>
          <a:p>
            <a:endParaRPr lang="en-KE"/>
          </a:p>
        </p:txBody>
      </p:sp>
      <p:sp>
        <p:nvSpPr>
          <p:cNvPr id="16" name="Text 13"/>
          <p:cNvSpPr/>
          <p:nvPr/>
        </p:nvSpPr>
        <p:spPr>
          <a:xfrm>
            <a:off x="2267783" y="5321260"/>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Static vs Dynamic</a:t>
            </a:r>
            <a:endParaRPr lang="en-US" sz="1750" dirty="0"/>
          </a:p>
        </p:txBody>
      </p:sp>
      <p:sp>
        <p:nvSpPr>
          <p:cNvPr id="17" name="Text 14"/>
          <p:cNvSpPr/>
          <p:nvPr/>
        </p:nvSpPr>
        <p:spPr>
          <a:xfrm>
            <a:off x="7541181" y="5321260"/>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Static arrays, Dynamic linked lists</a:t>
            </a:r>
            <a:endParaRPr lang="en-US" sz="1750" dirty="0"/>
          </a:p>
        </p:txBody>
      </p:sp>
      <p:sp>
        <p:nvSpPr>
          <p:cNvPr id="18" name="Shape 15"/>
          <p:cNvSpPr/>
          <p:nvPr/>
        </p:nvSpPr>
        <p:spPr>
          <a:xfrm>
            <a:off x="2045613" y="5817513"/>
            <a:ext cx="10539174" cy="637103"/>
          </a:xfrm>
          <a:prstGeom prst="rect">
            <a:avLst/>
          </a:prstGeom>
          <a:solidFill>
            <a:srgbClr val="FFFFFF">
              <a:alpha val="4000"/>
            </a:srgbClr>
          </a:solidFill>
          <a:ln/>
        </p:spPr>
        <p:txBody>
          <a:bodyPr/>
          <a:lstStyle/>
          <a:p>
            <a:endParaRPr lang="en-KE"/>
          </a:p>
        </p:txBody>
      </p:sp>
      <p:sp>
        <p:nvSpPr>
          <p:cNvPr id="19" name="Text 16"/>
          <p:cNvSpPr/>
          <p:nvPr/>
        </p:nvSpPr>
        <p:spPr>
          <a:xfrm>
            <a:off x="2267783" y="5958364"/>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Logical vs Physical</a:t>
            </a:r>
            <a:endParaRPr lang="en-US" sz="1750" dirty="0"/>
          </a:p>
        </p:txBody>
      </p:sp>
      <p:sp>
        <p:nvSpPr>
          <p:cNvPr id="20" name="Text 17"/>
          <p:cNvSpPr/>
          <p:nvPr/>
        </p:nvSpPr>
        <p:spPr>
          <a:xfrm>
            <a:off x="7541181" y="5958364"/>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Logical: Lists, Trees. Physical: Arrays, Pointers</a:t>
            </a:r>
            <a:endParaRPr lang="en-US" sz="1750" dirty="0"/>
          </a:p>
        </p:txBody>
      </p:sp>
      <p:sp>
        <p:nvSpPr>
          <p:cNvPr id="2" name="object 7">
            <a:extLst>
              <a:ext uri="{FF2B5EF4-FFF2-40B4-BE49-F238E27FC236}">
                <a16:creationId xmlns:a16="http://schemas.microsoft.com/office/drawing/2014/main" id="{1C40E4DB-8A21-F61F-6945-057DD74EBBCF}"/>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3" name="object 4">
            <a:extLst>
              <a:ext uri="{FF2B5EF4-FFF2-40B4-BE49-F238E27FC236}">
                <a16:creationId xmlns:a16="http://schemas.microsoft.com/office/drawing/2014/main" id="{34226D77-37A5-6684-E863-A430864C5C8D}"/>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1" name="object 12">
            <a:extLst>
              <a:ext uri="{FF2B5EF4-FFF2-40B4-BE49-F238E27FC236}">
                <a16:creationId xmlns:a16="http://schemas.microsoft.com/office/drawing/2014/main" id="{91EB8E1F-8716-5319-22E2-2AA736DAD956}"/>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extLst>
      <p:ext uri="{BB962C8B-B14F-4D97-AF65-F5344CB8AC3E}">
        <p14:creationId xmlns:p14="http://schemas.microsoft.com/office/powerpoint/2010/main" val="118736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864998" y="589877"/>
            <a:ext cx="6042184"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Types of Data Structures</a:t>
            </a:r>
            <a:endParaRPr lang="en-US" sz="4374" dirty="0">
              <a:solidFill>
                <a:schemeClr val="accent6">
                  <a:lumMod val="75000"/>
                </a:schemeClr>
              </a:solidFill>
            </a:endParaRPr>
          </a:p>
        </p:txBody>
      </p:sp>
      <p:sp>
        <p:nvSpPr>
          <p:cNvPr id="6" name="Text 2"/>
          <p:cNvSpPr/>
          <p:nvPr/>
        </p:nvSpPr>
        <p:spPr>
          <a:xfrm>
            <a:off x="1976209" y="2836840"/>
            <a:ext cx="2388632" cy="520779"/>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Primitive</a:t>
            </a:r>
            <a:endParaRPr lang="en-US" sz="2187" dirty="0">
              <a:solidFill>
                <a:schemeClr val="accent6">
                  <a:lumMod val="75000"/>
                </a:schemeClr>
              </a:solidFill>
            </a:endParaRPr>
          </a:p>
        </p:txBody>
      </p:sp>
      <p:sp>
        <p:nvSpPr>
          <p:cNvPr id="7" name="Text 3"/>
          <p:cNvSpPr/>
          <p:nvPr/>
        </p:nvSpPr>
        <p:spPr>
          <a:xfrm>
            <a:off x="1976209" y="3317258"/>
            <a:ext cx="2388632" cy="2132410"/>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Integers, booleans, characters - not composed of other data structures.</a:t>
            </a:r>
            <a:endParaRPr lang="en-US" sz="1750" dirty="0"/>
          </a:p>
        </p:txBody>
      </p:sp>
      <p:sp>
        <p:nvSpPr>
          <p:cNvPr id="9" name="Text 4"/>
          <p:cNvSpPr/>
          <p:nvPr/>
        </p:nvSpPr>
        <p:spPr>
          <a:xfrm>
            <a:off x="4698097" y="2836840"/>
            <a:ext cx="2388632" cy="520779"/>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Simple</a:t>
            </a:r>
            <a:endParaRPr lang="en-US" sz="2187" dirty="0">
              <a:solidFill>
                <a:schemeClr val="accent6">
                  <a:lumMod val="75000"/>
                </a:schemeClr>
              </a:solidFill>
            </a:endParaRPr>
          </a:p>
        </p:txBody>
      </p:sp>
      <p:sp>
        <p:nvSpPr>
          <p:cNvPr id="10" name="Text 5"/>
          <p:cNvSpPr/>
          <p:nvPr/>
        </p:nvSpPr>
        <p:spPr>
          <a:xfrm>
            <a:off x="4698097" y="3317258"/>
            <a:ext cx="2388632"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Strings, arrays, records - built from primitives.</a:t>
            </a:r>
            <a:endParaRPr lang="en-US" sz="1750" dirty="0"/>
          </a:p>
        </p:txBody>
      </p:sp>
      <p:sp>
        <p:nvSpPr>
          <p:cNvPr id="12" name="Text 6"/>
          <p:cNvSpPr/>
          <p:nvPr/>
        </p:nvSpPr>
        <p:spPr>
          <a:xfrm>
            <a:off x="7419984" y="2836841"/>
            <a:ext cx="2388632"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Linear</a:t>
            </a:r>
            <a:endParaRPr lang="en-US" sz="2187" dirty="0">
              <a:solidFill>
                <a:schemeClr val="accent6">
                  <a:lumMod val="75000"/>
                </a:schemeClr>
              </a:solidFill>
            </a:endParaRPr>
          </a:p>
        </p:txBody>
      </p:sp>
      <p:sp>
        <p:nvSpPr>
          <p:cNvPr id="13" name="Text 7"/>
          <p:cNvSpPr/>
          <p:nvPr/>
        </p:nvSpPr>
        <p:spPr>
          <a:xfrm>
            <a:off x="7419984" y="3317258"/>
            <a:ext cx="2388632"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Stacks, queues, linked lists - relationships are linear.</a:t>
            </a:r>
            <a:endParaRPr lang="en-US" sz="1750" dirty="0"/>
          </a:p>
        </p:txBody>
      </p:sp>
      <p:sp>
        <p:nvSpPr>
          <p:cNvPr id="15" name="Text 8"/>
          <p:cNvSpPr/>
          <p:nvPr/>
        </p:nvSpPr>
        <p:spPr>
          <a:xfrm>
            <a:off x="10141872" y="2836841"/>
            <a:ext cx="2388751"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Non-linear</a:t>
            </a:r>
            <a:endParaRPr lang="en-US" sz="2187" dirty="0">
              <a:solidFill>
                <a:schemeClr val="accent6">
                  <a:lumMod val="75000"/>
                </a:schemeClr>
              </a:solidFill>
            </a:endParaRPr>
          </a:p>
        </p:txBody>
      </p:sp>
      <p:sp>
        <p:nvSpPr>
          <p:cNvPr id="16" name="Text 9"/>
          <p:cNvSpPr/>
          <p:nvPr/>
        </p:nvSpPr>
        <p:spPr>
          <a:xfrm>
            <a:off x="10141872" y="3317258"/>
            <a:ext cx="2388751"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Trees, graphs - relationships are non-linear and complex.</a:t>
            </a:r>
            <a:endParaRPr lang="en-US" sz="1750" dirty="0"/>
          </a:p>
        </p:txBody>
      </p:sp>
      <p:sp>
        <p:nvSpPr>
          <p:cNvPr id="2" name="object 7">
            <a:extLst>
              <a:ext uri="{FF2B5EF4-FFF2-40B4-BE49-F238E27FC236}">
                <a16:creationId xmlns:a16="http://schemas.microsoft.com/office/drawing/2014/main" id="{AD288A63-69EF-9727-D054-EE2A65A4425B}"/>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3" name="object 4">
            <a:extLst>
              <a:ext uri="{FF2B5EF4-FFF2-40B4-BE49-F238E27FC236}">
                <a16:creationId xmlns:a16="http://schemas.microsoft.com/office/drawing/2014/main" id="{7389F7F8-36FC-5563-8578-1B89EC467D60}"/>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5" name="object 12">
            <a:extLst>
              <a:ext uri="{FF2B5EF4-FFF2-40B4-BE49-F238E27FC236}">
                <a16:creationId xmlns:a16="http://schemas.microsoft.com/office/drawing/2014/main" id="{F264A2FE-590E-3A2B-6C1E-6772F3B88183}"/>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extLst>
      <p:ext uri="{BB962C8B-B14F-4D97-AF65-F5344CB8AC3E}">
        <p14:creationId xmlns:p14="http://schemas.microsoft.com/office/powerpoint/2010/main" val="2578400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21800" y="398333"/>
            <a:ext cx="5587365"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Linear Data Structures</a:t>
            </a:r>
            <a:endParaRPr lang="en-US" sz="4374" dirty="0">
              <a:solidFill>
                <a:schemeClr val="accent6">
                  <a:lumMod val="75000"/>
                </a:schemeClr>
              </a:solidFill>
            </a:endParaRPr>
          </a:p>
        </p:txBody>
      </p:sp>
      <p:sp>
        <p:nvSpPr>
          <p:cNvPr id="5" name="Text 2"/>
          <p:cNvSpPr/>
          <p:nvPr/>
        </p:nvSpPr>
        <p:spPr>
          <a:xfrm>
            <a:off x="2021800" y="307585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Arrays</a:t>
            </a:r>
            <a:endParaRPr lang="en-US" sz="2187" dirty="0">
              <a:solidFill>
                <a:schemeClr val="accent6">
                  <a:lumMod val="75000"/>
                </a:schemeClr>
              </a:solidFill>
            </a:endParaRPr>
          </a:p>
        </p:txBody>
      </p:sp>
      <p:sp>
        <p:nvSpPr>
          <p:cNvPr id="6" name="Text 3"/>
          <p:cNvSpPr/>
          <p:nvPr/>
        </p:nvSpPr>
        <p:spPr>
          <a:xfrm>
            <a:off x="2021800" y="3645211"/>
            <a:ext cx="3156347"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basic data structure that stores a collection of elements in a contiguous block of memory.</a:t>
            </a:r>
            <a:endParaRPr lang="en-US" sz="1750" dirty="0"/>
          </a:p>
        </p:txBody>
      </p:sp>
      <p:sp>
        <p:nvSpPr>
          <p:cNvPr id="7" name="Text 4"/>
          <p:cNvSpPr/>
          <p:nvPr/>
        </p:nvSpPr>
        <p:spPr>
          <a:xfrm>
            <a:off x="5727739" y="307585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Linked Lists</a:t>
            </a:r>
            <a:endParaRPr lang="en-US" sz="2187" dirty="0">
              <a:solidFill>
                <a:schemeClr val="accent6">
                  <a:lumMod val="75000"/>
                </a:schemeClr>
              </a:solidFill>
            </a:endParaRPr>
          </a:p>
        </p:txBody>
      </p:sp>
      <p:sp>
        <p:nvSpPr>
          <p:cNvPr id="8" name="Text 5"/>
          <p:cNvSpPr/>
          <p:nvPr/>
        </p:nvSpPr>
        <p:spPr>
          <a:xfrm>
            <a:off x="5727739" y="3645211"/>
            <a:ext cx="3156347"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linear data structure where each element contains a link to the next, allowing for dynamic resizing.</a:t>
            </a:r>
            <a:endParaRPr lang="en-US" sz="1750" dirty="0"/>
          </a:p>
        </p:txBody>
      </p:sp>
      <p:sp>
        <p:nvSpPr>
          <p:cNvPr id="9" name="Text 6"/>
          <p:cNvSpPr/>
          <p:nvPr/>
        </p:nvSpPr>
        <p:spPr>
          <a:xfrm>
            <a:off x="9433679" y="307585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Stacks and Queues</a:t>
            </a:r>
            <a:endParaRPr lang="en-US" sz="2187" dirty="0">
              <a:solidFill>
                <a:schemeClr val="accent6">
                  <a:lumMod val="75000"/>
                </a:schemeClr>
              </a:solidFill>
            </a:endParaRPr>
          </a:p>
        </p:txBody>
      </p:sp>
      <p:sp>
        <p:nvSpPr>
          <p:cNvPr id="10" name="Text 7"/>
          <p:cNvSpPr/>
          <p:nvPr/>
        </p:nvSpPr>
        <p:spPr>
          <a:xfrm>
            <a:off x="9433679" y="3645211"/>
            <a:ext cx="3156347"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Last-in-first-out (LIFO) and first-in-first-out (FIFO) data structures, respectively, with specialized access methods.</a:t>
            </a:r>
            <a:endParaRPr lang="en-US" sz="1750" dirty="0"/>
          </a:p>
        </p:txBody>
      </p:sp>
      <p:sp>
        <p:nvSpPr>
          <p:cNvPr id="11" name="object 7">
            <a:extLst>
              <a:ext uri="{FF2B5EF4-FFF2-40B4-BE49-F238E27FC236}">
                <a16:creationId xmlns:a16="http://schemas.microsoft.com/office/drawing/2014/main" id="{400504AE-0641-BE4C-B1C9-05B0357BEBA0}"/>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2" name="object 4">
            <a:extLst>
              <a:ext uri="{FF2B5EF4-FFF2-40B4-BE49-F238E27FC236}">
                <a16:creationId xmlns:a16="http://schemas.microsoft.com/office/drawing/2014/main" id="{D753E77F-8EF1-6892-3BF2-8C448945FB26}"/>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3" name="object 12">
            <a:extLst>
              <a:ext uri="{FF2B5EF4-FFF2-40B4-BE49-F238E27FC236}">
                <a16:creationId xmlns:a16="http://schemas.microsoft.com/office/drawing/2014/main" id="{3A614C7C-4165-5648-0864-2C917F636101}"/>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833199" y="925473"/>
            <a:ext cx="6848832"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Non-Linear Data Structures</a:t>
            </a:r>
            <a:endParaRPr lang="en-US" sz="4374" dirty="0">
              <a:solidFill>
                <a:schemeClr val="accent6">
                  <a:lumMod val="75000"/>
                </a:schemeClr>
              </a:solidFill>
            </a:endParaRPr>
          </a:p>
        </p:txBody>
      </p:sp>
      <p:sp>
        <p:nvSpPr>
          <p:cNvPr id="6" name="Shape 2"/>
          <p:cNvSpPr/>
          <p:nvPr/>
        </p:nvSpPr>
        <p:spPr>
          <a:xfrm>
            <a:off x="1144310" y="1953101"/>
            <a:ext cx="44410" cy="5351026"/>
          </a:xfrm>
          <a:prstGeom prst="roundRect">
            <a:avLst>
              <a:gd name="adj" fmla="val 225151"/>
            </a:avLst>
          </a:prstGeom>
          <a:solidFill>
            <a:schemeClr val="tx1"/>
          </a:solidFill>
          <a:ln/>
        </p:spPr>
        <p:txBody>
          <a:bodyPr/>
          <a:lstStyle/>
          <a:p>
            <a:endParaRPr lang="en-KE"/>
          </a:p>
        </p:txBody>
      </p:sp>
      <p:sp>
        <p:nvSpPr>
          <p:cNvPr id="7" name="Shape 3"/>
          <p:cNvSpPr/>
          <p:nvPr/>
        </p:nvSpPr>
        <p:spPr>
          <a:xfrm>
            <a:off x="1416427" y="2354401"/>
            <a:ext cx="777597" cy="44410"/>
          </a:xfrm>
          <a:prstGeom prst="roundRect">
            <a:avLst>
              <a:gd name="adj" fmla="val 225151"/>
            </a:avLst>
          </a:prstGeom>
          <a:solidFill>
            <a:schemeClr val="tx1"/>
          </a:solidFill>
          <a:ln/>
        </p:spPr>
        <p:txBody>
          <a:bodyPr/>
          <a:lstStyle/>
          <a:p>
            <a:endParaRPr lang="en-KE"/>
          </a:p>
        </p:txBody>
      </p:sp>
      <p:sp>
        <p:nvSpPr>
          <p:cNvPr id="8" name="Shape 4"/>
          <p:cNvSpPr/>
          <p:nvPr/>
        </p:nvSpPr>
        <p:spPr>
          <a:xfrm>
            <a:off x="916484" y="2126694"/>
            <a:ext cx="499943" cy="499943"/>
          </a:xfrm>
          <a:prstGeom prst="roundRect">
            <a:avLst>
              <a:gd name="adj" fmla="val 20000"/>
            </a:avLst>
          </a:prstGeom>
          <a:solidFill>
            <a:srgbClr val="C00000"/>
          </a:solidFill>
          <a:ln w="7620">
            <a:solidFill>
              <a:srgbClr val="CECEC9"/>
            </a:solidFill>
            <a:prstDash val="solid"/>
          </a:ln>
        </p:spPr>
        <p:txBody>
          <a:bodyPr/>
          <a:lstStyle/>
          <a:p>
            <a:endParaRPr lang="en-KE"/>
          </a:p>
        </p:txBody>
      </p:sp>
      <p:sp>
        <p:nvSpPr>
          <p:cNvPr id="9" name="Text 5"/>
          <p:cNvSpPr/>
          <p:nvPr/>
        </p:nvSpPr>
        <p:spPr>
          <a:xfrm>
            <a:off x="1094839" y="2168366"/>
            <a:ext cx="143232" cy="416481"/>
          </a:xfrm>
          <a:prstGeom prst="rect">
            <a:avLst/>
          </a:prstGeom>
          <a:noFill/>
          <a:ln/>
        </p:spPr>
        <p:txBody>
          <a:bodyPr wrap="none" rtlCol="0" anchor="t"/>
          <a:lstStyle/>
          <a:p>
            <a:pPr marL="0" indent="0" algn="ctr">
              <a:lnSpc>
                <a:spcPts val="3281"/>
              </a:lnSpc>
              <a:buNone/>
            </a:pPr>
            <a:r>
              <a:rPr lang="en-US" sz="2624" dirty="0">
                <a:solidFill>
                  <a:schemeClr val="bg1"/>
                </a:solidFill>
                <a:latin typeface="Gelasio" pitchFamily="34" charset="0"/>
                <a:ea typeface="Gelasio" pitchFamily="34" charset="-122"/>
                <a:cs typeface="Gelasio" pitchFamily="34" charset="-120"/>
              </a:rPr>
              <a:t>1</a:t>
            </a:r>
            <a:endParaRPr lang="en-US" sz="2624" dirty="0">
              <a:solidFill>
                <a:schemeClr val="bg1"/>
              </a:solidFill>
            </a:endParaRPr>
          </a:p>
        </p:txBody>
      </p:sp>
      <p:sp>
        <p:nvSpPr>
          <p:cNvPr id="10" name="Text 6"/>
          <p:cNvSpPr/>
          <p:nvPr/>
        </p:nvSpPr>
        <p:spPr>
          <a:xfrm>
            <a:off x="2388513" y="2175272"/>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Trees</a:t>
            </a:r>
            <a:endParaRPr lang="en-US" sz="2187" dirty="0">
              <a:solidFill>
                <a:schemeClr val="accent6">
                  <a:lumMod val="75000"/>
                </a:schemeClr>
              </a:solidFill>
            </a:endParaRPr>
          </a:p>
        </p:txBody>
      </p:sp>
      <p:sp>
        <p:nvSpPr>
          <p:cNvPr id="11" name="Text 7"/>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Hierarchical data structures with a root node and branching child nodes, useful for efficient searching and sorting.</a:t>
            </a:r>
            <a:endParaRPr lang="en-US" sz="1750" dirty="0"/>
          </a:p>
        </p:txBody>
      </p:sp>
      <p:sp>
        <p:nvSpPr>
          <p:cNvPr id="12" name="Shape 8"/>
          <p:cNvSpPr/>
          <p:nvPr/>
        </p:nvSpPr>
        <p:spPr>
          <a:xfrm>
            <a:off x="1416427" y="4212134"/>
            <a:ext cx="777597" cy="44410"/>
          </a:xfrm>
          <a:prstGeom prst="roundRect">
            <a:avLst>
              <a:gd name="adj" fmla="val 225151"/>
            </a:avLst>
          </a:prstGeom>
          <a:solidFill>
            <a:schemeClr val="tx1"/>
          </a:solidFill>
          <a:ln/>
        </p:spPr>
        <p:txBody>
          <a:bodyPr/>
          <a:lstStyle/>
          <a:p>
            <a:endParaRPr lang="en-KE"/>
          </a:p>
        </p:txBody>
      </p:sp>
      <p:sp>
        <p:nvSpPr>
          <p:cNvPr id="13" name="Shape 9"/>
          <p:cNvSpPr/>
          <p:nvPr/>
        </p:nvSpPr>
        <p:spPr>
          <a:xfrm>
            <a:off x="916484" y="3984427"/>
            <a:ext cx="499943" cy="499943"/>
          </a:xfrm>
          <a:prstGeom prst="roundRect">
            <a:avLst>
              <a:gd name="adj" fmla="val 20000"/>
            </a:avLst>
          </a:prstGeom>
          <a:solidFill>
            <a:srgbClr val="C00000"/>
          </a:solidFill>
          <a:ln w="7620">
            <a:solidFill>
              <a:srgbClr val="CECEC9"/>
            </a:solidFill>
            <a:prstDash val="solid"/>
          </a:ln>
        </p:spPr>
        <p:txBody>
          <a:bodyPr/>
          <a:lstStyle/>
          <a:p>
            <a:endParaRPr lang="en-KE"/>
          </a:p>
        </p:txBody>
      </p:sp>
      <p:sp>
        <p:nvSpPr>
          <p:cNvPr id="14" name="Text 10"/>
          <p:cNvSpPr/>
          <p:nvPr/>
        </p:nvSpPr>
        <p:spPr>
          <a:xfrm>
            <a:off x="1073289" y="4026098"/>
            <a:ext cx="186214" cy="416481"/>
          </a:xfrm>
          <a:prstGeom prst="rect">
            <a:avLst/>
          </a:prstGeom>
          <a:noFill/>
          <a:ln/>
        </p:spPr>
        <p:txBody>
          <a:bodyPr wrap="none" rtlCol="0" anchor="t"/>
          <a:lstStyle/>
          <a:p>
            <a:pPr marL="0" indent="0" algn="ctr">
              <a:lnSpc>
                <a:spcPts val="3281"/>
              </a:lnSpc>
              <a:buNone/>
            </a:pPr>
            <a:r>
              <a:rPr lang="en-US" sz="2624" dirty="0">
                <a:solidFill>
                  <a:schemeClr val="bg1"/>
                </a:solidFill>
                <a:latin typeface="Gelasio" pitchFamily="34" charset="0"/>
                <a:ea typeface="Gelasio" pitchFamily="34" charset="-122"/>
                <a:cs typeface="Gelasio" pitchFamily="34" charset="-120"/>
              </a:rPr>
              <a:t>2</a:t>
            </a:r>
            <a:endParaRPr lang="en-US" sz="2624" dirty="0">
              <a:solidFill>
                <a:schemeClr val="bg1"/>
              </a:solidFill>
            </a:endParaRPr>
          </a:p>
        </p:txBody>
      </p:sp>
      <p:sp>
        <p:nvSpPr>
          <p:cNvPr id="15" name="Text 11"/>
          <p:cNvSpPr/>
          <p:nvPr/>
        </p:nvSpPr>
        <p:spPr>
          <a:xfrm>
            <a:off x="2388513" y="4033004"/>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Graphs</a:t>
            </a:r>
            <a:endParaRPr lang="en-US" sz="2187" dirty="0">
              <a:solidFill>
                <a:schemeClr val="accent6">
                  <a:lumMod val="75000"/>
                </a:schemeClr>
              </a:solidFill>
            </a:endParaRPr>
          </a:p>
        </p:txBody>
      </p:sp>
      <p:sp>
        <p:nvSpPr>
          <p:cNvPr id="16" name="Text 12"/>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Collections of nodes (vertices) connected by edges, modeling complex relationships and networks.</a:t>
            </a:r>
            <a:endParaRPr lang="en-US" sz="1750" dirty="0"/>
          </a:p>
        </p:txBody>
      </p:sp>
      <p:sp>
        <p:nvSpPr>
          <p:cNvPr id="17" name="Shape 13"/>
          <p:cNvSpPr/>
          <p:nvPr/>
        </p:nvSpPr>
        <p:spPr>
          <a:xfrm>
            <a:off x="1416427" y="6069866"/>
            <a:ext cx="777597" cy="44410"/>
          </a:xfrm>
          <a:prstGeom prst="roundRect">
            <a:avLst>
              <a:gd name="adj" fmla="val 225151"/>
            </a:avLst>
          </a:prstGeom>
          <a:solidFill>
            <a:schemeClr val="tx1"/>
          </a:solidFill>
          <a:ln/>
        </p:spPr>
        <p:txBody>
          <a:bodyPr/>
          <a:lstStyle/>
          <a:p>
            <a:endParaRPr lang="en-KE"/>
          </a:p>
        </p:txBody>
      </p:sp>
      <p:sp>
        <p:nvSpPr>
          <p:cNvPr id="18" name="Shape 14"/>
          <p:cNvSpPr/>
          <p:nvPr/>
        </p:nvSpPr>
        <p:spPr>
          <a:xfrm>
            <a:off x="916484" y="5842159"/>
            <a:ext cx="499943" cy="499943"/>
          </a:xfrm>
          <a:prstGeom prst="roundRect">
            <a:avLst>
              <a:gd name="adj" fmla="val 20000"/>
            </a:avLst>
          </a:prstGeom>
          <a:solidFill>
            <a:srgbClr val="C00000"/>
          </a:solidFill>
          <a:ln w="7620">
            <a:solidFill>
              <a:srgbClr val="CECEC9"/>
            </a:solidFill>
            <a:prstDash val="solid"/>
          </a:ln>
        </p:spPr>
        <p:txBody>
          <a:bodyPr/>
          <a:lstStyle/>
          <a:p>
            <a:endParaRPr lang="en-KE"/>
          </a:p>
        </p:txBody>
      </p:sp>
      <p:sp>
        <p:nvSpPr>
          <p:cNvPr id="19" name="Text 15"/>
          <p:cNvSpPr/>
          <p:nvPr/>
        </p:nvSpPr>
        <p:spPr>
          <a:xfrm>
            <a:off x="1074480" y="5883831"/>
            <a:ext cx="183952" cy="416481"/>
          </a:xfrm>
          <a:prstGeom prst="rect">
            <a:avLst/>
          </a:prstGeom>
          <a:noFill/>
          <a:ln/>
        </p:spPr>
        <p:txBody>
          <a:bodyPr wrap="none" rtlCol="0" anchor="t"/>
          <a:lstStyle/>
          <a:p>
            <a:pPr marL="0" indent="0" algn="ctr">
              <a:lnSpc>
                <a:spcPts val="3281"/>
              </a:lnSpc>
              <a:buNone/>
            </a:pPr>
            <a:r>
              <a:rPr lang="en-US" sz="2624" dirty="0">
                <a:solidFill>
                  <a:schemeClr val="bg1"/>
                </a:solidFill>
                <a:latin typeface="Gelasio" pitchFamily="34" charset="0"/>
                <a:ea typeface="Gelasio" pitchFamily="34" charset="-122"/>
                <a:cs typeface="Gelasio" pitchFamily="34" charset="-120"/>
              </a:rPr>
              <a:t>3</a:t>
            </a:r>
            <a:endParaRPr lang="en-US" sz="2624" dirty="0">
              <a:solidFill>
                <a:schemeClr val="bg1"/>
              </a:solidFill>
            </a:endParaRPr>
          </a:p>
        </p:txBody>
      </p:sp>
      <p:sp>
        <p:nvSpPr>
          <p:cNvPr id="20" name="Text 16"/>
          <p:cNvSpPr/>
          <p:nvPr/>
        </p:nvSpPr>
        <p:spPr>
          <a:xfrm>
            <a:off x="2388513" y="5890736"/>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Advanced Structures</a:t>
            </a:r>
            <a:endParaRPr lang="en-US" sz="2187" dirty="0">
              <a:solidFill>
                <a:schemeClr val="accent6">
                  <a:lumMod val="75000"/>
                </a:schemeClr>
              </a:solidFill>
            </a:endParaRPr>
          </a:p>
        </p:txBody>
      </p:sp>
      <p:sp>
        <p:nvSpPr>
          <p:cNvPr id="21" name="Text 17"/>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More specialized data structures like heaps, hash tables, and tries, each optimized for particular use cases.</a:t>
            </a:r>
            <a:endParaRPr lang="en-US" sz="1750" dirty="0"/>
          </a:p>
        </p:txBody>
      </p:sp>
      <p:sp>
        <p:nvSpPr>
          <p:cNvPr id="22" name="object 7">
            <a:extLst>
              <a:ext uri="{FF2B5EF4-FFF2-40B4-BE49-F238E27FC236}">
                <a16:creationId xmlns:a16="http://schemas.microsoft.com/office/drawing/2014/main" id="{542475DE-6DE8-D39D-1102-3942D6CDC6E9}"/>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3" name="object 4">
            <a:extLst>
              <a:ext uri="{FF2B5EF4-FFF2-40B4-BE49-F238E27FC236}">
                <a16:creationId xmlns:a16="http://schemas.microsoft.com/office/drawing/2014/main" id="{754296A2-2111-6637-A520-89637851D4B1}"/>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4" name="object 12">
            <a:extLst>
              <a:ext uri="{FF2B5EF4-FFF2-40B4-BE49-F238E27FC236}">
                <a16:creationId xmlns:a16="http://schemas.microsoft.com/office/drawing/2014/main" id="{E809E492-6DB4-E8A5-BDCD-46E8BBE9E757}"/>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Text 1"/>
          <p:cNvSpPr/>
          <p:nvPr/>
        </p:nvSpPr>
        <p:spPr>
          <a:xfrm>
            <a:off x="6319599" y="468511"/>
            <a:ext cx="7477601" cy="1916430"/>
          </a:xfrm>
          <a:prstGeom prst="rect">
            <a:avLst/>
          </a:prstGeom>
          <a:noFill/>
          <a:ln/>
        </p:spPr>
        <p:txBody>
          <a:bodyPr wrap="square" rtlCol="0" anchor="t"/>
          <a:lstStyle/>
          <a:p>
            <a:pPr marL="0" indent="0">
              <a:lnSpc>
                <a:spcPts val="7545"/>
              </a:lnSpc>
              <a:buNone/>
            </a:pPr>
            <a:r>
              <a:rPr lang="en-US" sz="6036" dirty="0">
                <a:solidFill>
                  <a:schemeClr val="accent6">
                    <a:lumMod val="75000"/>
                  </a:schemeClr>
                </a:solidFill>
                <a:latin typeface="Gelasio" pitchFamily="34" charset="0"/>
                <a:ea typeface="Gelasio" pitchFamily="34" charset="-122"/>
                <a:cs typeface="Gelasio" pitchFamily="34" charset="-120"/>
              </a:rPr>
              <a:t>Introduction</a:t>
            </a:r>
            <a:endParaRPr lang="en-US" sz="6036" dirty="0">
              <a:solidFill>
                <a:schemeClr val="accent6">
                  <a:lumMod val="75000"/>
                </a:schemeClr>
              </a:solidFill>
            </a:endParaRPr>
          </a:p>
        </p:txBody>
      </p:sp>
      <p:sp>
        <p:nvSpPr>
          <p:cNvPr id="6" name="Text 2"/>
          <p:cNvSpPr/>
          <p:nvPr/>
        </p:nvSpPr>
        <p:spPr>
          <a:xfrm>
            <a:off x="6397695" y="2445842"/>
            <a:ext cx="7477601"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Before starting our discussion on data structures, let us first consider what data are and how they support information systems. Data are represented by data values held temporarily within a program's data area or recorded permanently on a file. Often the different data values are related to each other. To enable programs to make use of these relationships, these data values must be in an organized form. The organized collection of data is called a data structure.</a:t>
            </a:r>
            <a:endParaRPr lang="en-US" sz="1750" dirty="0"/>
          </a:p>
        </p:txBody>
      </p:sp>
      <p:sp>
        <p:nvSpPr>
          <p:cNvPr id="8" name="Text 4"/>
          <p:cNvSpPr/>
          <p:nvPr/>
        </p:nvSpPr>
        <p:spPr>
          <a:xfrm>
            <a:off x="6417112" y="6535222"/>
            <a:ext cx="160258" cy="146328"/>
          </a:xfrm>
          <a:prstGeom prst="rect">
            <a:avLst/>
          </a:prstGeom>
          <a:noFill/>
          <a:ln/>
        </p:spPr>
        <p:txBody>
          <a:bodyPr wrap="none" rtlCol="0" anchor="t"/>
          <a:lstStyle/>
          <a:p>
            <a:pPr marL="0" indent="0" algn="ctr">
              <a:lnSpc>
                <a:spcPts val="1152"/>
              </a:lnSpc>
              <a:buNone/>
            </a:pPr>
            <a:endParaRPr lang="en-US" sz="1152" dirty="0"/>
          </a:p>
        </p:txBody>
      </p:sp>
      <p:sp>
        <p:nvSpPr>
          <p:cNvPr id="9" name="Text 5"/>
          <p:cNvSpPr/>
          <p:nvPr/>
        </p:nvSpPr>
        <p:spPr>
          <a:xfrm>
            <a:off x="6786086" y="6414016"/>
            <a:ext cx="1681162" cy="388858"/>
          </a:xfrm>
          <a:prstGeom prst="rect">
            <a:avLst/>
          </a:prstGeom>
          <a:noFill/>
          <a:ln/>
        </p:spPr>
        <p:txBody>
          <a:bodyPr wrap="none" rtlCol="0" anchor="t"/>
          <a:lstStyle/>
          <a:p>
            <a:pPr marL="0" indent="0" algn="l">
              <a:lnSpc>
                <a:spcPts val="3062"/>
              </a:lnSpc>
              <a:buNone/>
            </a:pPr>
            <a:endParaRPr lang="en-US" sz="2187" dirty="0"/>
          </a:p>
        </p:txBody>
      </p:sp>
      <p:pic>
        <p:nvPicPr>
          <p:cNvPr id="1026" name="Picture 2" descr="Data Structures and Types Explained">
            <a:extLst>
              <a:ext uri="{FF2B5EF4-FFF2-40B4-BE49-F238E27FC236}">
                <a16:creationId xmlns:a16="http://schemas.microsoft.com/office/drawing/2014/main" id="{FEF3C36F-F0F8-2859-2527-A83ED66D0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110883" cy="822960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7">
            <a:extLst>
              <a:ext uri="{FF2B5EF4-FFF2-40B4-BE49-F238E27FC236}">
                <a16:creationId xmlns:a16="http://schemas.microsoft.com/office/drawing/2014/main" id="{375CC3D4-39CA-5FCA-EFBD-6BCAD25122CA}"/>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1428155"/>
            <a:ext cx="6733223"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Specialized Data Structures</a:t>
            </a:r>
            <a:endParaRPr lang="en-US" sz="4374" dirty="0">
              <a:solidFill>
                <a:schemeClr val="accent6">
                  <a:lumMod val="75000"/>
                </a:schemeClr>
              </a:solidFill>
            </a:endParaRPr>
          </a:p>
        </p:txBody>
      </p:sp>
      <p:sp>
        <p:nvSpPr>
          <p:cNvPr id="5" name="Shape 2"/>
          <p:cNvSpPr/>
          <p:nvPr/>
        </p:nvSpPr>
        <p:spPr>
          <a:xfrm>
            <a:off x="2037993" y="2566868"/>
            <a:ext cx="5166122" cy="2006203"/>
          </a:xfrm>
          <a:prstGeom prst="roundRect">
            <a:avLst>
              <a:gd name="adj" fmla="val 4984"/>
            </a:avLst>
          </a:prstGeom>
          <a:noFill/>
          <a:ln w="7620">
            <a:solidFill>
              <a:schemeClr val="tx1"/>
            </a:solidFill>
            <a:prstDash val="solid"/>
          </a:ln>
        </p:spPr>
        <p:txBody>
          <a:bodyPr/>
          <a:lstStyle/>
          <a:p>
            <a:endParaRPr lang="en-KE"/>
          </a:p>
        </p:txBody>
      </p:sp>
      <p:sp>
        <p:nvSpPr>
          <p:cNvPr id="6" name="Text 3"/>
          <p:cNvSpPr/>
          <p:nvPr/>
        </p:nvSpPr>
        <p:spPr>
          <a:xfrm>
            <a:off x="2267783" y="2796659"/>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Hash Tables</a:t>
            </a:r>
            <a:endParaRPr lang="en-US" sz="2187" dirty="0">
              <a:solidFill>
                <a:schemeClr val="accent6">
                  <a:lumMod val="75000"/>
                </a:schemeClr>
              </a:solidFill>
            </a:endParaRPr>
          </a:p>
        </p:txBody>
      </p:sp>
      <p:sp>
        <p:nvSpPr>
          <p:cNvPr id="7" name="Text 4"/>
          <p:cNvSpPr/>
          <p:nvPr/>
        </p:nvSpPr>
        <p:spPr>
          <a:xfrm>
            <a:off x="2267783" y="3277076"/>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An efficient data structure that uses hashing to enable constant-time lookups, insertions, and deletions.</a:t>
            </a:r>
            <a:endParaRPr lang="en-US" sz="1750" dirty="0"/>
          </a:p>
        </p:txBody>
      </p:sp>
      <p:sp>
        <p:nvSpPr>
          <p:cNvPr id="8" name="Shape 5"/>
          <p:cNvSpPr/>
          <p:nvPr/>
        </p:nvSpPr>
        <p:spPr>
          <a:xfrm>
            <a:off x="7426285" y="2566868"/>
            <a:ext cx="5166122" cy="2006203"/>
          </a:xfrm>
          <a:prstGeom prst="roundRect">
            <a:avLst>
              <a:gd name="adj" fmla="val 4984"/>
            </a:avLst>
          </a:prstGeom>
          <a:noFill/>
          <a:ln w="7620">
            <a:solidFill>
              <a:schemeClr val="tx1"/>
            </a:solidFill>
            <a:prstDash val="solid"/>
          </a:ln>
        </p:spPr>
        <p:txBody>
          <a:bodyPr/>
          <a:lstStyle/>
          <a:p>
            <a:endParaRPr lang="en-KE"/>
          </a:p>
        </p:txBody>
      </p:sp>
      <p:sp>
        <p:nvSpPr>
          <p:cNvPr id="9" name="Text 6"/>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Heaps</a:t>
            </a:r>
            <a:endParaRPr lang="en-US" sz="2187" dirty="0">
              <a:solidFill>
                <a:schemeClr val="accent6">
                  <a:lumMod val="75000"/>
                </a:schemeClr>
              </a:solidFill>
            </a:endParaRPr>
          </a:p>
        </p:txBody>
      </p:sp>
      <p:sp>
        <p:nvSpPr>
          <p:cNvPr id="10" name="Text 7"/>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special type of binary tree that maintains the heap property, making it useful for priority queues and sorting.</a:t>
            </a:r>
            <a:endParaRPr lang="en-US" sz="1750" dirty="0"/>
          </a:p>
        </p:txBody>
      </p:sp>
      <p:sp>
        <p:nvSpPr>
          <p:cNvPr id="11" name="Shape 8"/>
          <p:cNvSpPr/>
          <p:nvPr/>
        </p:nvSpPr>
        <p:spPr>
          <a:xfrm>
            <a:off x="2037993" y="4795242"/>
            <a:ext cx="5166122" cy="2006203"/>
          </a:xfrm>
          <a:prstGeom prst="roundRect">
            <a:avLst>
              <a:gd name="adj" fmla="val 4984"/>
            </a:avLst>
          </a:prstGeom>
          <a:noFill/>
          <a:ln w="7620">
            <a:solidFill>
              <a:schemeClr val="tx1"/>
            </a:solidFill>
            <a:prstDash val="solid"/>
          </a:ln>
        </p:spPr>
        <p:txBody>
          <a:bodyPr/>
          <a:lstStyle/>
          <a:p>
            <a:endParaRPr lang="en-KE"/>
          </a:p>
        </p:txBody>
      </p:sp>
      <p:sp>
        <p:nvSpPr>
          <p:cNvPr id="12" name="Text 9"/>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Tries</a:t>
            </a:r>
            <a:endParaRPr lang="en-US" sz="2187" dirty="0">
              <a:solidFill>
                <a:schemeClr val="accent6">
                  <a:lumMod val="75000"/>
                </a:schemeClr>
              </a:solidFill>
            </a:endParaRPr>
          </a:p>
        </p:txBody>
      </p:sp>
      <p:sp>
        <p:nvSpPr>
          <p:cNvPr id="13" name="Text 10"/>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tree-based data structure that stores strings, optimized for efficient prefix-based searching and retrieval.</a:t>
            </a:r>
            <a:endParaRPr lang="en-US" sz="1750" dirty="0"/>
          </a:p>
        </p:txBody>
      </p:sp>
      <p:sp>
        <p:nvSpPr>
          <p:cNvPr id="14" name="Shape 11"/>
          <p:cNvSpPr/>
          <p:nvPr/>
        </p:nvSpPr>
        <p:spPr>
          <a:xfrm>
            <a:off x="7426285" y="4795242"/>
            <a:ext cx="5166122" cy="2006203"/>
          </a:xfrm>
          <a:prstGeom prst="roundRect">
            <a:avLst>
              <a:gd name="adj" fmla="val 4984"/>
            </a:avLst>
          </a:prstGeom>
          <a:noFill/>
          <a:ln w="7620">
            <a:solidFill>
              <a:schemeClr val="tx1"/>
            </a:solidFill>
            <a:prstDash val="solid"/>
          </a:ln>
        </p:spPr>
        <p:txBody>
          <a:bodyPr/>
          <a:lstStyle/>
          <a:p>
            <a:endParaRPr lang="en-KE"/>
          </a:p>
        </p:txBody>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Bloom Filters</a:t>
            </a:r>
            <a:endParaRPr lang="en-US" sz="2187" dirty="0">
              <a:solidFill>
                <a:schemeClr val="accent6">
                  <a:lumMod val="75000"/>
                </a:schemeClr>
              </a:solidFill>
            </a:endParaRPr>
          </a:p>
        </p:txBody>
      </p:sp>
      <p:sp>
        <p:nvSpPr>
          <p:cNvPr id="16" name="Text 13"/>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probabilistic data structure that can quickly determine whether an element is likely to be in a set.</a:t>
            </a:r>
            <a:endParaRPr lang="en-US" sz="17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942262" y="531596"/>
            <a:ext cx="8439626"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Choosing the Right Data Structure</a:t>
            </a:r>
            <a:endParaRPr lang="en-US" sz="4374" dirty="0">
              <a:solidFill>
                <a:schemeClr val="accent6">
                  <a:lumMod val="75000"/>
                </a:schemeClr>
              </a:solidFill>
            </a:endParaRPr>
          </a:p>
        </p:txBody>
      </p:sp>
      <p:sp>
        <p:nvSpPr>
          <p:cNvPr id="5" name="Shape 2"/>
          <p:cNvSpPr/>
          <p:nvPr/>
        </p:nvSpPr>
        <p:spPr>
          <a:xfrm>
            <a:off x="2016403" y="2544252"/>
            <a:ext cx="499943" cy="499943"/>
          </a:xfrm>
          <a:prstGeom prst="roundRect">
            <a:avLst>
              <a:gd name="adj" fmla="val 20000"/>
            </a:avLst>
          </a:prstGeom>
          <a:solidFill>
            <a:srgbClr val="C00000"/>
          </a:solidFill>
          <a:ln w="7620">
            <a:solidFill>
              <a:srgbClr val="CECEC9"/>
            </a:solidFill>
            <a:prstDash val="solid"/>
          </a:ln>
        </p:spPr>
        <p:txBody>
          <a:bodyPr/>
          <a:lstStyle/>
          <a:p>
            <a:endParaRPr lang="en-KE"/>
          </a:p>
        </p:txBody>
      </p:sp>
      <p:sp>
        <p:nvSpPr>
          <p:cNvPr id="6" name="Text 3"/>
          <p:cNvSpPr/>
          <p:nvPr/>
        </p:nvSpPr>
        <p:spPr>
          <a:xfrm>
            <a:off x="2194758" y="2585924"/>
            <a:ext cx="143232" cy="416481"/>
          </a:xfrm>
          <a:prstGeom prst="rect">
            <a:avLst/>
          </a:prstGeom>
          <a:noFill/>
          <a:ln/>
        </p:spPr>
        <p:txBody>
          <a:bodyPr wrap="none" rtlCol="0" anchor="t"/>
          <a:lstStyle/>
          <a:p>
            <a:pPr marL="0" indent="0" algn="ctr">
              <a:lnSpc>
                <a:spcPts val="3281"/>
              </a:lnSpc>
              <a:buNone/>
            </a:pPr>
            <a:r>
              <a:rPr lang="en-US" sz="2624" dirty="0">
                <a:solidFill>
                  <a:schemeClr val="bg1"/>
                </a:solidFill>
                <a:latin typeface="Gelasio" pitchFamily="34" charset="0"/>
                <a:ea typeface="Gelasio" pitchFamily="34" charset="-122"/>
                <a:cs typeface="Gelasio" pitchFamily="34" charset="-120"/>
              </a:rPr>
              <a:t>1</a:t>
            </a:r>
            <a:endParaRPr lang="en-US" sz="2624" dirty="0">
              <a:solidFill>
                <a:schemeClr val="bg1"/>
              </a:solidFill>
            </a:endParaRPr>
          </a:p>
        </p:txBody>
      </p:sp>
      <p:sp>
        <p:nvSpPr>
          <p:cNvPr id="7" name="Text 4"/>
          <p:cNvSpPr/>
          <p:nvPr/>
        </p:nvSpPr>
        <p:spPr>
          <a:xfrm>
            <a:off x="2738517" y="2620571"/>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Consider the Problem</a:t>
            </a:r>
            <a:endParaRPr lang="en-US" sz="2187" dirty="0">
              <a:solidFill>
                <a:schemeClr val="accent6">
                  <a:lumMod val="75000"/>
                </a:schemeClr>
              </a:solidFill>
            </a:endParaRPr>
          </a:p>
        </p:txBody>
      </p:sp>
      <p:sp>
        <p:nvSpPr>
          <p:cNvPr id="8" name="Text 5"/>
          <p:cNvSpPr/>
          <p:nvPr/>
        </p:nvSpPr>
        <p:spPr>
          <a:xfrm>
            <a:off x="2738517" y="3100988"/>
            <a:ext cx="444400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Identify the key requirements, such as search speed, insertion and deletion operations, and memory usage.</a:t>
            </a:r>
            <a:endParaRPr lang="en-US" sz="1750" dirty="0"/>
          </a:p>
        </p:txBody>
      </p:sp>
      <p:sp>
        <p:nvSpPr>
          <p:cNvPr id="9" name="Shape 6"/>
          <p:cNvSpPr/>
          <p:nvPr/>
        </p:nvSpPr>
        <p:spPr>
          <a:xfrm>
            <a:off x="7404695" y="2544252"/>
            <a:ext cx="499943" cy="499943"/>
          </a:xfrm>
          <a:prstGeom prst="roundRect">
            <a:avLst>
              <a:gd name="adj" fmla="val 20000"/>
            </a:avLst>
          </a:prstGeom>
          <a:solidFill>
            <a:srgbClr val="C00000"/>
          </a:solidFill>
          <a:ln w="7620">
            <a:solidFill>
              <a:srgbClr val="CECEC9"/>
            </a:solidFill>
            <a:prstDash val="solid"/>
          </a:ln>
        </p:spPr>
        <p:txBody>
          <a:bodyPr/>
          <a:lstStyle/>
          <a:p>
            <a:endParaRPr lang="en-KE"/>
          </a:p>
        </p:txBody>
      </p:sp>
      <p:sp>
        <p:nvSpPr>
          <p:cNvPr id="10" name="Text 7"/>
          <p:cNvSpPr/>
          <p:nvPr/>
        </p:nvSpPr>
        <p:spPr>
          <a:xfrm>
            <a:off x="7561501" y="2585924"/>
            <a:ext cx="186214" cy="416481"/>
          </a:xfrm>
          <a:prstGeom prst="rect">
            <a:avLst/>
          </a:prstGeom>
          <a:noFill/>
          <a:ln/>
        </p:spPr>
        <p:txBody>
          <a:bodyPr wrap="none" rtlCol="0" anchor="t"/>
          <a:lstStyle/>
          <a:p>
            <a:pPr marL="0" indent="0" algn="ctr">
              <a:lnSpc>
                <a:spcPts val="3281"/>
              </a:lnSpc>
              <a:buNone/>
            </a:pPr>
            <a:r>
              <a:rPr lang="en-US" sz="2624" dirty="0">
                <a:solidFill>
                  <a:schemeClr val="bg1"/>
                </a:solidFill>
                <a:latin typeface="Gelasio" pitchFamily="34" charset="0"/>
                <a:ea typeface="Gelasio" pitchFamily="34" charset="-122"/>
                <a:cs typeface="Gelasio" pitchFamily="34" charset="-120"/>
              </a:rPr>
              <a:t>2</a:t>
            </a:r>
            <a:endParaRPr lang="en-US" sz="2624" dirty="0">
              <a:solidFill>
                <a:schemeClr val="bg1"/>
              </a:solidFill>
            </a:endParaRPr>
          </a:p>
        </p:txBody>
      </p:sp>
      <p:sp>
        <p:nvSpPr>
          <p:cNvPr id="11" name="Text 8"/>
          <p:cNvSpPr/>
          <p:nvPr/>
        </p:nvSpPr>
        <p:spPr>
          <a:xfrm>
            <a:off x="8126809" y="2620571"/>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Evaluate Trade-offs</a:t>
            </a:r>
            <a:endParaRPr lang="en-US" sz="2187" dirty="0">
              <a:solidFill>
                <a:schemeClr val="accent6">
                  <a:lumMod val="75000"/>
                </a:schemeClr>
              </a:solidFill>
            </a:endParaRPr>
          </a:p>
        </p:txBody>
      </p:sp>
      <p:sp>
        <p:nvSpPr>
          <p:cNvPr id="12" name="Text 9"/>
          <p:cNvSpPr/>
          <p:nvPr/>
        </p:nvSpPr>
        <p:spPr>
          <a:xfrm>
            <a:off x="8126809" y="3100988"/>
            <a:ext cx="444400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Understand the strengths and weaknesses of each data structure to make an informed choice.</a:t>
            </a:r>
            <a:endParaRPr lang="en-US" sz="1750" dirty="0"/>
          </a:p>
        </p:txBody>
      </p:sp>
      <p:sp>
        <p:nvSpPr>
          <p:cNvPr id="13" name="Shape 10"/>
          <p:cNvSpPr/>
          <p:nvPr/>
        </p:nvSpPr>
        <p:spPr>
          <a:xfrm>
            <a:off x="2016403" y="4562957"/>
            <a:ext cx="499943" cy="499943"/>
          </a:xfrm>
          <a:prstGeom prst="roundRect">
            <a:avLst>
              <a:gd name="adj" fmla="val 20000"/>
            </a:avLst>
          </a:prstGeom>
          <a:solidFill>
            <a:srgbClr val="C00000"/>
          </a:solidFill>
          <a:ln w="7620">
            <a:solidFill>
              <a:srgbClr val="CECEC9"/>
            </a:solidFill>
            <a:prstDash val="solid"/>
          </a:ln>
        </p:spPr>
        <p:txBody>
          <a:bodyPr/>
          <a:lstStyle/>
          <a:p>
            <a:endParaRPr lang="en-KE"/>
          </a:p>
        </p:txBody>
      </p:sp>
      <p:sp>
        <p:nvSpPr>
          <p:cNvPr id="14" name="Text 11"/>
          <p:cNvSpPr/>
          <p:nvPr/>
        </p:nvSpPr>
        <p:spPr>
          <a:xfrm>
            <a:off x="2174399" y="4604628"/>
            <a:ext cx="183952" cy="416481"/>
          </a:xfrm>
          <a:prstGeom prst="rect">
            <a:avLst/>
          </a:prstGeom>
          <a:noFill/>
          <a:ln/>
        </p:spPr>
        <p:txBody>
          <a:bodyPr wrap="none" rtlCol="0" anchor="t"/>
          <a:lstStyle/>
          <a:p>
            <a:pPr marL="0" indent="0" algn="ctr">
              <a:lnSpc>
                <a:spcPts val="3281"/>
              </a:lnSpc>
              <a:buNone/>
            </a:pPr>
            <a:r>
              <a:rPr lang="en-US" sz="2624" dirty="0">
                <a:solidFill>
                  <a:schemeClr val="bg1"/>
                </a:solidFill>
                <a:latin typeface="Gelasio" pitchFamily="34" charset="0"/>
                <a:ea typeface="Gelasio" pitchFamily="34" charset="-122"/>
                <a:cs typeface="Gelasio" pitchFamily="34" charset="-120"/>
              </a:rPr>
              <a:t>3</a:t>
            </a:r>
            <a:endParaRPr lang="en-US" sz="2624" dirty="0">
              <a:solidFill>
                <a:schemeClr val="bg1"/>
              </a:solidFill>
            </a:endParaRPr>
          </a:p>
        </p:txBody>
      </p:sp>
      <p:sp>
        <p:nvSpPr>
          <p:cNvPr id="15" name="Text 12"/>
          <p:cNvSpPr/>
          <p:nvPr/>
        </p:nvSpPr>
        <p:spPr>
          <a:xfrm>
            <a:off x="2738517" y="4639276"/>
            <a:ext cx="3193375"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Optimize for Performance</a:t>
            </a:r>
            <a:endParaRPr lang="en-US" sz="2187" dirty="0">
              <a:solidFill>
                <a:schemeClr val="accent6">
                  <a:lumMod val="75000"/>
                </a:schemeClr>
              </a:solidFill>
            </a:endParaRPr>
          </a:p>
        </p:txBody>
      </p:sp>
      <p:sp>
        <p:nvSpPr>
          <p:cNvPr id="16" name="Text 13"/>
          <p:cNvSpPr/>
          <p:nvPr/>
        </p:nvSpPr>
        <p:spPr>
          <a:xfrm>
            <a:off x="2738517" y="5119693"/>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Select the data structure that best fits the specific needs of the problem at hand.</a:t>
            </a:r>
            <a:endParaRPr lang="en-US" sz="1750" dirty="0"/>
          </a:p>
        </p:txBody>
      </p:sp>
      <p:sp>
        <p:nvSpPr>
          <p:cNvPr id="17" name="Shape 14"/>
          <p:cNvSpPr/>
          <p:nvPr/>
        </p:nvSpPr>
        <p:spPr>
          <a:xfrm>
            <a:off x="7404695" y="4562957"/>
            <a:ext cx="499943" cy="499943"/>
          </a:xfrm>
          <a:prstGeom prst="roundRect">
            <a:avLst>
              <a:gd name="adj" fmla="val 20000"/>
            </a:avLst>
          </a:prstGeom>
          <a:solidFill>
            <a:srgbClr val="C00000"/>
          </a:solidFill>
          <a:ln w="7620">
            <a:solidFill>
              <a:srgbClr val="CECEC9"/>
            </a:solidFill>
            <a:prstDash val="solid"/>
          </a:ln>
        </p:spPr>
        <p:txBody>
          <a:bodyPr/>
          <a:lstStyle/>
          <a:p>
            <a:endParaRPr lang="en-KE"/>
          </a:p>
        </p:txBody>
      </p:sp>
      <p:sp>
        <p:nvSpPr>
          <p:cNvPr id="18" name="Text 15"/>
          <p:cNvSpPr/>
          <p:nvPr/>
        </p:nvSpPr>
        <p:spPr>
          <a:xfrm>
            <a:off x="7560429" y="4604628"/>
            <a:ext cx="188357" cy="416481"/>
          </a:xfrm>
          <a:prstGeom prst="rect">
            <a:avLst/>
          </a:prstGeom>
          <a:noFill/>
          <a:ln/>
        </p:spPr>
        <p:txBody>
          <a:bodyPr wrap="none" rtlCol="0" anchor="t"/>
          <a:lstStyle/>
          <a:p>
            <a:pPr marL="0" indent="0" algn="ctr">
              <a:lnSpc>
                <a:spcPts val="3281"/>
              </a:lnSpc>
              <a:buNone/>
            </a:pPr>
            <a:r>
              <a:rPr lang="en-US" sz="2624" dirty="0">
                <a:solidFill>
                  <a:schemeClr val="bg1"/>
                </a:solidFill>
                <a:latin typeface="Gelasio" pitchFamily="34" charset="0"/>
                <a:ea typeface="Gelasio" pitchFamily="34" charset="-122"/>
                <a:cs typeface="Gelasio" pitchFamily="34" charset="-120"/>
              </a:rPr>
              <a:t>4</a:t>
            </a:r>
            <a:endParaRPr lang="en-US" sz="2624" dirty="0">
              <a:solidFill>
                <a:schemeClr val="bg1"/>
              </a:solidFill>
            </a:endParaRPr>
          </a:p>
        </p:txBody>
      </p:sp>
      <p:sp>
        <p:nvSpPr>
          <p:cNvPr id="19" name="Text 16"/>
          <p:cNvSpPr/>
          <p:nvPr/>
        </p:nvSpPr>
        <p:spPr>
          <a:xfrm>
            <a:off x="8126809" y="4639276"/>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Implement Efficiently</a:t>
            </a:r>
            <a:endParaRPr lang="en-US" sz="2187" dirty="0">
              <a:solidFill>
                <a:schemeClr val="accent6">
                  <a:lumMod val="75000"/>
                </a:schemeClr>
              </a:solidFill>
            </a:endParaRPr>
          </a:p>
        </p:txBody>
      </p:sp>
      <p:sp>
        <p:nvSpPr>
          <p:cNvPr id="20" name="Text 17"/>
          <p:cNvSpPr/>
          <p:nvPr/>
        </p:nvSpPr>
        <p:spPr>
          <a:xfrm>
            <a:off x="8126809" y="5119693"/>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Leverage the unique properties of the chosen data structure to write clean, optimized code.</a:t>
            </a:r>
            <a:endParaRPr lang="en-US" sz="1750" dirty="0"/>
          </a:p>
        </p:txBody>
      </p:sp>
      <p:sp>
        <p:nvSpPr>
          <p:cNvPr id="21" name="object 7">
            <a:extLst>
              <a:ext uri="{FF2B5EF4-FFF2-40B4-BE49-F238E27FC236}">
                <a16:creationId xmlns:a16="http://schemas.microsoft.com/office/drawing/2014/main" id="{50552F55-C98A-9741-84FA-1CE9A1ACE2A5}"/>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2" name="object 4">
            <a:extLst>
              <a:ext uri="{FF2B5EF4-FFF2-40B4-BE49-F238E27FC236}">
                <a16:creationId xmlns:a16="http://schemas.microsoft.com/office/drawing/2014/main" id="{65C25AF2-F6E8-235A-1D62-34CFF551D738}"/>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3" name="object 12">
            <a:extLst>
              <a:ext uri="{FF2B5EF4-FFF2-40B4-BE49-F238E27FC236}">
                <a16:creationId xmlns:a16="http://schemas.microsoft.com/office/drawing/2014/main" id="{8E86C568-88A6-2950-D396-0768CDC00A3A}"/>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830667"/>
            <a:ext cx="7673816"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Conclusion</a:t>
            </a:r>
            <a:endParaRPr lang="en-US" sz="4374" dirty="0">
              <a:solidFill>
                <a:schemeClr val="accent6">
                  <a:lumMod val="75000"/>
                </a:schemeClr>
              </a:solidFill>
            </a:endParaRPr>
          </a:p>
        </p:txBody>
      </p:sp>
      <p:sp>
        <p:nvSpPr>
          <p:cNvPr id="5" name="Shape 2"/>
          <p:cNvSpPr/>
          <p:nvPr/>
        </p:nvSpPr>
        <p:spPr>
          <a:xfrm>
            <a:off x="2037993" y="2827972"/>
            <a:ext cx="388739" cy="388739"/>
          </a:xfrm>
          <a:prstGeom prst="roundRect">
            <a:avLst>
              <a:gd name="adj" fmla="val 25722"/>
            </a:avLst>
          </a:prstGeom>
          <a:solidFill>
            <a:srgbClr val="C00000"/>
          </a:solidFill>
          <a:ln w="7620">
            <a:solidFill>
              <a:srgbClr val="CECEC9"/>
            </a:solidFill>
            <a:prstDash val="solid"/>
          </a:ln>
        </p:spPr>
        <p:txBody>
          <a:bodyPr/>
          <a:lstStyle/>
          <a:p>
            <a:endParaRPr lang="en-KE"/>
          </a:p>
        </p:txBody>
      </p:sp>
      <p:sp>
        <p:nvSpPr>
          <p:cNvPr id="6" name="Text 3"/>
          <p:cNvSpPr/>
          <p:nvPr/>
        </p:nvSpPr>
        <p:spPr>
          <a:xfrm>
            <a:off x="2648903" y="2848689"/>
            <a:ext cx="3082409"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Mastering Fundamentals</a:t>
            </a:r>
            <a:endParaRPr lang="en-US" sz="2187" dirty="0">
              <a:solidFill>
                <a:schemeClr val="accent6">
                  <a:lumMod val="75000"/>
                </a:schemeClr>
              </a:solidFill>
            </a:endParaRPr>
          </a:p>
        </p:txBody>
      </p:sp>
      <p:sp>
        <p:nvSpPr>
          <p:cNvPr id="7" name="Text 4"/>
          <p:cNvSpPr/>
          <p:nvPr/>
        </p:nvSpPr>
        <p:spPr>
          <a:xfrm>
            <a:off x="2648903" y="3329107"/>
            <a:ext cx="4555212"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Understanding the core concepts of data, abstract data types, and algorithmic analysis is crucial for effective problem-solving.</a:t>
            </a:r>
            <a:endParaRPr lang="en-US" sz="1750" dirty="0"/>
          </a:p>
        </p:txBody>
      </p:sp>
      <p:sp>
        <p:nvSpPr>
          <p:cNvPr id="8" name="Shape 5"/>
          <p:cNvSpPr/>
          <p:nvPr/>
        </p:nvSpPr>
        <p:spPr>
          <a:xfrm>
            <a:off x="7426285" y="2827972"/>
            <a:ext cx="388739" cy="388739"/>
          </a:xfrm>
          <a:prstGeom prst="roundRect">
            <a:avLst>
              <a:gd name="adj" fmla="val 25722"/>
            </a:avLst>
          </a:prstGeom>
          <a:solidFill>
            <a:srgbClr val="C00000"/>
          </a:solidFill>
          <a:ln w="7620">
            <a:solidFill>
              <a:srgbClr val="CECEC9"/>
            </a:solidFill>
            <a:prstDash val="solid"/>
          </a:ln>
        </p:spPr>
        <p:txBody>
          <a:bodyPr/>
          <a:lstStyle/>
          <a:p>
            <a:endParaRPr lang="en-KE"/>
          </a:p>
        </p:txBody>
      </p:sp>
      <p:sp>
        <p:nvSpPr>
          <p:cNvPr id="9" name="Text 6"/>
          <p:cNvSpPr/>
          <p:nvPr/>
        </p:nvSpPr>
        <p:spPr>
          <a:xfrm>
            <a:off x="8037195" y="2848689"/>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Efficiency Matters</a:t>
            </a:r>
            <a:endParaRPr lang="en-US" sz="2187" dirty="0">
              <a:solidFill>
                <a:schemeClr val="accent6">
                  <a:lumMod val="75000"/>
                </a:schemeClr>
              </a:solidFill>
            </a:endParaRPr>
          </a:p>
        </p:txBody>
      </p:sp>
      <p:sp>
        <p:nvSpPr>
          <p:cNvPr id="10" name="Text 7"/>
          <p:cNvSpPr/>
          <p:nvPr/>
        </p:nvSpPr>
        <p:spPr>
          <a:xfrm>
            <a:off x="8037195" y="3329107"/>
            <a:ext cx="4555212"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Analyzing time and space complexity helps identify and optimize the most efficient algorithms for the task at hand.</a:t>
            </a:r>
            <a:endParaRPr lang="en-US" sz="1750" dirty="0"/>
          </a:p>
        </p:txBody>
      </p:sp>
      <p:sp>
        <p:nvSpPr>
          <p:cNvPr id="11" name="Shape 8"/>
          <p:cNvSpPr/>
          <p:nvPr/>
        </p:nvSpPr>
        <p:spPr>
          <a:xfrm>
            <a:off x="2037993" y="4846677"/>
            <a:ext cx="388739" cy="388739"/>
          </a:xfrm>
          <a:prstGeom prst="roundRect">
            <a:avLst>
              <a:gd name="adj" fmla="val 25722"/>
            </a:avLst>
          </a:prstGeom>
          <a:solidFill>
            <a:srgbClr val="C00000"/>
          </a:solidFill>
          <a:ln w="7620">
            <a:solidFill>
              <a:srgbClr val="CECEC9"/>
            </a:solidFill>
            <a:prstDash val="solid"/>
          </a:ln>
        </p:spPr>
        <p:txBody>
          <a:bodyPr/>
          <a:lstStyle/>
          <a:p>
            <a:endParaRPr lang="en-KE"/>
          </a:p>
        </p:txBody>
      </p:sp>
      <p:sp>
        <p:nvSpPr>
          <p:cNvPr id="12" name="Text 9"/>
          <p:cNvSpPr/>
          <p:nvPr/>
        </p:nvSpPr>
        <p:spPr>
          <a:xfrm>
            <a:off x="2648903" y="486739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Asymptotic Notation</a:t>
            </a:r>
            <a:endParaRPr lang="en-US" sz="2187" dirty="0">
              <a:solidFill>
                <a:schemeClr val="accent6">
                  <a:lumMod val="75000"/>
                </a:schemeClr>
              </a:solidFill>
            </a:endParaRPr>
          </a:p>
        </p:txBody>
      </p:sp>
      <p:sp>
        <p:nvSpPr>
          <p:cNvPr id="13" name="Text 10"/>
          <p:cNvSpPr/>
          <p:nvPr/>
        </p:nvSpPr>
        <p:spPr>
          <a:xfrm>
            <a:off x="2648903" y="5347811"/>
            <a:ext cx="4555212"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Big O, Omega, and Theta notation provide a common language to describe and compare the performance of algorithms.</a:t>
            </a:r>
            <a:endParaRPr lang="en-US" sz="1750" dirty="0"/>
          </a:p>
        </p:txBody>
      </p:sp>
      <p:sp>
        <p:nvSpPr>
          <p:cNvPr id="14" name="Shape 11"/>
          <p:cNvSpPr/>
          <p:nvPr/>
        </p:nvSpPr>
        <p:spPr>
          <a:xfrm>
            <a:off x="7426285" y="4846677"/>
            <a:ext cx="388739" cy="388739"/>
          </a:xfrm>
          <a:prstGeom prst="roundRect">
            <a:avLst>
              <a:gd name="adj" fmla="val 25722"/>
            </a:avLst>
          </a:prstGeom>
          <a:solidFill>
            <a:srgbClr val="C00000"/>
          </a:solidFill>
          <a:ln w="7620">
            <a:solidFill>
              <a:srgbClr val="CECEC9"/>
            </a:solidFill>
            <a:prstDash val="solid"/>
          </a:ln>
        </p:spPr>
        <p:txBody>
          <a:bodyPr/>
          <a:lstStyle/>
          <a:p>
            <a:endParaRPr lang="en-KE"/>
          </a:p>
        </p:txBody>
      </p:sp>
      <p:sp>
        <p:nvSpPr>
          <p:cNvPr id="15" name="Text 12"/>
          <p:cNvSpPr/>
          <p:nvPr/>
        </p:nvSpPr>
        <p:spPr>
          <a:xfrm>
            <a:off x="8037195" y="486739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Continuous Learning</a:t>
            </a:r>
            <a:endParaRPr lang="en-US" sz="2187" dirty="0">
              <a:solidFill>
                <a:schemeClr val="accent6">
                  <a:lumMod val="75000"/>
                </a:schemeClr>
              </a:solidFill>
            </a:endParaRPr>
          </a:p>
        </p:txBody>
      </p:sp>
      <p:sp>
        <p:nvSpPr>
          <p:cNvPr id="16" name="Text 13"/>
          <p:cNvSpPr/>
          <p:nvPr/>
        </p:nvSpPr>
        <p:spPr>
          <a:xfrm>
            <a:off x="8037195" y="5347811"/>
            <a:ext cx="4555212"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Staying up-to-date with the latest data structures, algorithms, and analytical techniques is crucial for thriving in the ever-evolving field of computer science.</a:t>
            </a:r>
            <a:endParaRPr lang="en-US" sz="1750" dirty="0"/>
          </a:p>
        </p:txBody>
      </p:sp>
      <p:sp>
        <p:nvSpPr>
          <p:cNvPr id="17" name="object 7">
            <a:extLst>
              <a:ext uri="{FF2B5EF4-FFF2-40B4-BE49-F238E27FC236}">
                <a16:creationId xmlns:a16="http://schemas.microsoft.com/office/drawing/2014/main" id="{BB5907B7-62D8-9EBF-DC5C-E2E9DAFA2F51}"/>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8" name="object 4">
            <a:extLst>
              <a:ext uri="{FF2B5EF4-FFF2-40B4-BE49-F238E27FC236}">
                <a16:creationId xmlns:a16="http://schemas.microsoft.com/office/drawing/2014/main" id="{131A8F7B-2D2C-0F2D-5F59-3D633519EBD0}"/>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9" name="object 12">
            <a:extLst>
              <a:ext uri="{FF2B5EF4-FFF2-40B4-BE49-F238E27FC236}">
                <a16:creationId xmlns:a16="http://schemas.microsoft.com/office/drawing/2014/main" id="{DEE75DF4-1CC4-F6CA-3F65-0876C590379A}"/>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B11C71FE-90A6-D394-1C4B-4850A25F7371}"/>
              </a:ext>
            </a:extLst>
          </p:cNvPr>
          <p:cNvSpPr/>
          <p:nvPr/>
        </p:nvSpPr>
        <p:spPr>
          <a:xfrm>
            <a:off x="-7524" y="0"/>
            <a:ext cx="5071745" cy="5071745"/>
          </a:xfrm>
          <a:custGeom>
            <a:avLst/>
            <a:gdLst/>
            <a:ahLst/>
            <a:cxnLst/>
            <a:rect l="l" t="t" r="r" b="b"/>
            <a:pathLst>
              <a:path w="5071745" h="5071745">
                <a:moveTo>
                  <a:pt x="5071338" y="0"/>
                </a:moveTo>
                <a:lnTo>
                  <a:pt x="0" y="0"/>
                </a:lnTo>
                <a:lnTo>
                  <a:pt x="0" y="5071351"/>
                </a:lnTo>
                <a:lnTo>
                  <a:pt x="5071338" y="0"/>
                </a:lnTo>
                <a:close/>
              </a:path>
            </a:pathLst>
          </a:custGeom>
          <a:solidFill>
            <a:srgbClr val="D6BB48"/>
          </a:solidFill>
        </p:spPr>
        <p:txBody>
          <a:bodyPr wrap="square" lIns="0" tIns="0" rIns="0" bIns="0" rtlCol="0"/>
          <a:lstStyle/>
          <a:p>
            <a:endParaRPr/>
          </a:p>
        </p:txBody>
      </p:sp>
      <p:sp>
        <p:nvSpPr>
          <p:cNvPr id="4" name="object 7">
            <a:extLst>
              <a:ext uri="{FF2B5EF4-FFF2-40B4-BE49-F238E27FC236}">
                <a16:creationId xmlns:a16="http://schemas.microsoft.com/office/drawing/2014/main" id="{EFD86386-E763-F174-D472-8B3F986CA930}"/>
              </a:ext>
            </a:extLst>
          </p:cNvPr>
          <p:cNvSpPr txBox="1">
            <a:spLocks/>
          </p:cNvSpPr>
          <p:nvPr/>
        </p:nvSpPr>
        <p:spPr>
          <a:xfrm>
            <a:off x="5092738" y="2301400"/>
            <a:ext cx="6070523" cy="847027"/>
          </a:xfrm>
          <a:prstGeom prst="rect">
            <a:avLst/>
          </a:prstGeom>
        </p:spPr>
        <p:txBody>
          <a:bodyPr vert="horz" wrap="square" lIns="0" tIns="1587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92100">
              <a:spcBef>
                <a:spcPts val="125"/>
              </a:spcBef>
            </a:pPr>
            <a:r>
              <a:rPr lang="en-GB" sz="5400" spc="15" dirty="0">
                <a:solidFill>
                  <a:schemeClr val="accent6">
                    <a:lumMod val="50000"/>
                  </a:schemeClr>
                </a:solidFill>
                <a:latin typeface="Book Antiqua" panose="02040602050305030304" pitchFamily="18" charset="0"/>
              </a:rPr>
              <a:t>THANK</a:t>
            </a:r>
            <a:r>
              <a:rPr lang="en-GB" sz="5400" spc="-80" dirty="0">
                <a:solidFill>
                  <a:schemeClr val="accent6">
                    <a:lumMod val="50000"/>
                  </a:schemeClr>
                </a:solidFill>
                <a:latin typeface="Book Antiqua" panose="02040602050305030304" pitchFamily="18" charset="0"/>
              </a:rPr>
              <a:t> </a:t>
            </a:r>
            <a:r>
              <a:rPr lang="en-GB" sz="5400" spc="15" dirty="0">
                <a:solidFill>
                  <a:schemeClr val="accent6">
                    <a:lumMod val="50000"/>
                  </a:schemeClr>
                </a:solidFill>
                <a:latin typeface="Book Antiqua" panose="02040602050305030304" pitchFamily="18" charset="0"/>
              </a:rPr>
              <a:t>YOU</a:t>
            </a:r>
          </a:p>
        </p:txBody>
      </p:sp>
      <p:grpSp>
        <p:nvGrpSpPr>
          <p:cNvPr id="5" name="object 8">
            <a:extLst>
              <a:ext uri="{FF2B5EF4-FFF2-40B4-BE49-F238E27FC236}">
                <a16:creationId xmlns:a16="http://schemas.microsoft.com/office/drawing/2014/main" id="{534FBD06-9F80-5B35-3CB9-F4924FD8AB54}"/>
              </a:ext>
            </a:extLst>
          </p:cNvPr>
          <p:cNvGrpSpPr/>
          <p:nvPr/>
        </p:nvGrpSpPr>
        <p:grpSpPr>
          <a:xfrm>
            <a:off x="4312945" y="4728133"/>
            <a:ext cx="1812289" cy="993140"/>
            <a:chOff x="4312945" y="4728133"/>
            <a:chExt cx="1812289" cy="993140"/>
          </a:xfrm>
        </p:grpSpPr>
        <p:sp>
          <p:nvSpPr>
            <p:cNvPr id="6" name="object 9">
              <a:extLst>
                <a:ext uri="{FF2B5EF4-FFF2-40B4-BE49-F238E27FC236}">
                  <a16:creationId xmlns:a16="http://schemas.microsoft.com/office/drawing/2014/main" id="{6CDE1207-AE14-4FCA-5180-9359325D7ECE}"/>
                </a:ext>
              </a:extLst>
            </p:cNvPr>
            <p:cNvSpPr/>
            <p:nvPr/>
          </p:nvSpPr>
          <p:spPr>
            <a:xfrm>
              <a:off x="4755159" y="4728133"/>
              <a:ext cx="926871" cy="747610"/>
            </a:xfrm>
            <a:prstGeom prst="rect">
              <a:avLst/>
            </a:prstGeom>
            <a:blipFill>
              <a:blip r:embed="rId2" cstate="print"/>
              <a:stretch>
                <a:fillRect/>
              </a:stretch>
            </a:blipFill>
          </p:spPr>
          <p:txBody>
            <a:bodyPr wrap="square" lIns="0" tIns="0" rIns="0" bIns="0" rtlCol="0"/>
            <a:lstStyle/>
            <a:p>
              <a:endParaRPr/>
            </a:p>
          </p:txBody>
        </p:sp>
        <p:sp>
          <p:nvSpPr>
            <p:cNvPr id="7" name="object 10">
              <a:extLst>
                <a:ext uri="{FF2B5EF4-FFF2-40B4-BE49-F238E27FC236}">
                  <a16:creationId xmlns:a16="http://schemas.microsoft.com/office/drawing/2014/main" id="{771B4542-C5F6-B9FD-7EED-6E24598D624D}"/>
                </a:ext>
              </a:extLst>
            </p:cNvPr>
            <p:cNvSpPr/>
            <p:nvPr/>
          </p:nvSpPr>
          <p:spPr>
            <a:xfrm>
              <a:off x="5598349" y="5412143"/>
              <a:ext cx="526402" cy="207086"/>
            </a:xfrm>
            <a:prstGeom prst="rect">
              <a:avLst/>
            </a:prstGeom>
            <a:blipFill>
              <a:blip r:embed="rId3" cstate="print"/>
              <a:stretch>
                <a:fillRect/>
              </a:stretch>
            </a:blipFill>
          </p:spPr>
          <p:txBody>
            <a:bodyPr wrap="square" lIns="0" tIns="0" rIns="0" bIns="0" rtlCol="0"/>
            <a:lstStyle/>
            <a:p>
              <a:endParaRPr/>
            </a:p>
          </p:txBody>
        </p:sp>
        <p:sp>
          <p:nvSpPr>
            <p:cNvPr id="8" name="object 11">
              <a:extLst>
                <a:ext uri="{FF2B5EF4-FFF2-40B4-BE49-F238E27FC236}">
                  <a16:creationId xmlns:a16="http://schemas.microsoft.com/office/drawing/2014/main" id="{BE39EE5F-51D3-9410-C9A7-6F3662061DAA}"/>
                </a:ext>
              </a:extLst>
            </p:cNvPr>
            <p:cNvSpPr/>
            <p:nvPr/>
          </p:nvSpPr>
          <p:spPr>
            <a:xfrm>
              <a:off x="4312945" y="5412143"/>
              <a:ext cx="1597570" cy="309105"/>
            </a:xfrm>
            <a:prstGeom prst="rect">
              <a:avLst/>
            </a:prstGeom>
            <a:blipFill>
              <a:blip r:embed="rId4" cstate="print"/>
              <a:stretch>
                <a:fillRect/>
              </a:stretch>
            </a:blipFill>
          </p:spPr>
          <p:txBody>
            <a:bodyPr wrap="square" lIns="0" tIns="0" rIns="0" bIns="0" rtlCol="0"/>
            <a:lstStyle/>
            <a:p>
              <a:endParaRPr/>
            </a:p>
          </p:txBody>
        </p:sp>
      </p:grpSp>
      <p:sp>
        <p:nvSpPr>
          <p:cNvPr id="9" name="object 32">
            <a:extLst>
              <a:ext uri="{FF2B5EF4-FFF2-40B4-BE49-F238E27FC236}">
                <a16:creationId xmlns:a16="http://schemas.microsoft.com/office/drawing/2014/main" id="{69F30216-2259-3625-0243-0978299FFD3D}"/>
              </a:ext>
            </a:extLst>
          </p:cNvPr>
          <p:cNvSpPr txBox="1"/>
          <p:nvPr/>
        </p:nvSpPr>
        <p:spPr>
          <a:xfrm>
            <a:off x="3476853" y="5952902"/>
            <a:ext cx="3485515" cy="708025"/>
          </a:xfrm>
          <a:prstGeom prst="rect">
            <a:avLst/>
          </a:prstGeom>
        </p:spPr>
        <p:txBody>
          <a:bodyPr vert="horz" wrap="square" lIns="0" tIns="11430" rIns="0" bIns="0" rtlCol="0">
            <a:spAutoFit/>
          </a:bodyPr>
          <a:lstStyle/>
          <a:p>
            <a:pPr marL="841375" marR="5080" indent="-829310">
              <a:lnSpc>
                <a:spcPct val="101800"/>
              </a:lnSpc>
              <a:spcBef>
                <a:spcPts val="90"/>
              </a:spcBef>
            </a:pPr>
            <a:r>
              <a:rPr sz="2200" b="1" spc="20" dirty="0">
                <a:solidFill>
                  <a:srgbClr val="146404"/>
                </a:solidFill>
                <a:latin typeface="Book Antiqua" panose="02040602050305030304" pitchFamily="18" charset="0"/>
                <a:cs typeface="Palladio Uralic"/>
              </a:rPr>
              <a:t>Dedan Kimathi</a:t>
            </a:r>
            <a:r>
              <a:rPr sz="2200" b="1" spc="-50" dirty="0">
                <a:solidFill>
                  <a:srgbClr val="146404"/>
                </a:solidFill>
                <a:latin typeface="Book Antiqua" panose="02040602050305030304" pitchFamily="18" charset="0"/>
                <a:cs typeface="Palladio Uralic"/>
              </a:rPr>
              <a:t> </a:t>
            </a:r>
            <a:r>
              <a:rPr sz="2200" b="1" spc="15" dirty="0">
                <a:solidFill>
                  <a:srgbClr val="146404"/>
                </a:solidFill>
                <a:latin typeface="Book Antiqua" panose="02040602050305030304" pitchFamily="18" charset="0"/>
                <a:cs typeface="Palladio Uralic"/>
              </a:rPr>
              <a:t>University  of</a:t>
            </a:r>
            <a:r>
              <a:rPr lang="en-US" sz="2200" b="1" spc="15" dirty="0">
                <a:solidFill>
                  <a:srgbClr val="146404"/>
                </a:solidFill>
                <a:latin typeface="Book Antiqua" panose="02040602050305030304" pitchFamily="18" charset="0"/>
                <a:cs typeface="Palladio Uralic"/>
              </a:rPr>
              <a:t> </a:t>
            </a:r>
            <a:r>
              <a:rPr sz="2200" b="1" spc="15" dirty="0">
                <a:solidFill>
                  <a:srgbClr val="146404"/>
                </a:solidFill>
                <a:latin typeface="Book Antiqua" panose="02040602050305030304" pitchFamily="18" charset="0"/>
                <a:cs typeface="Palladio Uralic"/>
              </a:rPr>
              <a:t>Technology</a:t>
            </a:r>
            <a:endParaRPr sz="2200" dirty="0">
              <a:latin typeface="Book Antiqua" panose="02040602050305030304" pitchFamily="18" charset="0"/>
              <a:cs typeface="Palladio Uralic"/>
            </a:endParaRPr>
          </a:p>
        </p:txBody>
      </p:sp>
      <p:sp>
        <p:nvSpPr>
          <p:cNvPr id="10" name="object 33">
            <a:extLst>
              <a:ext uri="{FF2B5EF4-FFF2-40B4-BE49-F238E27FC236}">
                <a16:creationId xmlns:a16="http://schemas.microsoft.com/office/drawing/2014/main" id="{EED50E09-8D13-20EC-415C-8FCB5B52387B}"/>
              </a:ext>
            </a:extLst>
          </p:cNvPr>
          <p:cNvSpPr/>
          <p:nvPr/>
        </p:nvSpPr>
        <p:spPr>
          <a:xfrm>
            <a:off x="7276553" y="4826101"/>
            <a:ext cx="33655" cy="1762760"/>
          </a:xfrm>
          <a:custGeom>
            <a:avLst/>
            <a:gdLst/>
            <a:ahLst/>
            <a:cxnLst/>
            <a:rect l="l" t="t" r="r" b="b"/>
            <a:pathLst>
              <a:path w="33654" h="1762759">
                <a:moveTo>
                  <a:pt x="33578" y="0"/>
                </a:moveTo>
                <a:lnTo>
                  <a:pt x="0" y="0"/>
                </a:lnTo>
                <a:lnTo>
                  <a:pt x="0" y="1762709"/>
                </a:lnTo>
                <a:lnTo>
                  <a:pt x="33578" y="1762709"/>
                </a:lnTo>
                <a:lnTo>
                  <a:pt x="33578" y="0"/>
                </a:lnTo>
                <a:close/>
              </a:path>
            </a:pathLst>
          </a:custGeom>
          <a:solidFill>
            <a:srgbClr val="D6BB48"/>
          </a:solidFill>
        </p:spPr>
        <p:txBody>
          <a:bodyPr wrap="square" lIns="0" tIns="0" rIns="0" bIns="0" rtlCol="0"/>
          <a:lstStyle/>
          <a:p>
            <a:endParaRPr/>
          </a:p>
        </p:txBody>
      </p:sp>
      <p:sp>
        <p:nvSpPr>
          <p:cNvPr id="11" name="object 34">
            <a:extLst>
              <a:ext uri="{FF2B5EF4-FFF2-40B4-BE49-F238E27FC236}">
                <a16:creationId xmlns:a16="http://schemas.microsoft.com/office/drawing/2014/main" id="{68305853-34E8-C0C5-7193-94E538260869}"/>
              </a:ext>
            </a:extLst>
          </p:cNvPr>
          <p:cNvSpPr txBox="1"/>
          <p:nvPr/>
        </p:nvSpPr>
        <p:spPr>
          <a:xfrm>
            <a:off x="7655776" y="4718875"/>
            <a:ext cx="5958624" cy="2403158"/>
          </a:xfrm>
          <a:prstGeom prst="rect">
            <a:avLst/>
          </a:prstGeom>
        </p:spPr>
        <p:txBody>
          <a:bodyPr vert="horz" wrap="square" lIns="0" tIns="12700" rIns="0" bIns="0" rtlCol="0">
            <a:spAutoFit/>
          </a:bodyPr>
          <a:lstStyle/>
          <a:p>
            <a:pPr marL="12700">
              <a:lnSpc>
                <a:spcPct val="150000"/>
              </a:lnSpc>
              <a:spcBef>
                <a:spcPts val="100"/>
              </a:spcBef>
            </a:pPr>
            <a:r>
              <a:rPr lang="en-US" sz="2100" i="1" dirty="0">
                <a:solidFill>
                  <a:srgbClr val="757575"/>
                </a:solidFill>
                <a:latin typeface="Book Antiqua" panose="02040602050305030304" pitchFamily="18" charset="0"/>
                <a:cs typeface="Palladio Uralic"/>
              </a:rPr>
              <a:t>Dr Jane Kuria </a:t>
            </a:r>
          </a:p>
          <a:p>
            <a:pPr marL="12700">
              <a:lnSpc>
                <a:spcPct val="150000"/>
              </a:lnSpc>
              <a:spcBef>
                <a:spcPts val="100"/>
              </a:spcBef>
            </a:pPr>
            <a:r>
              <a:rPr sz="2100" i="1" dirty="0">
                <a:solidFill>
                  <a:srgbClr val="757575"/>
                </a:solidFill>
                <a:latin typeface="Book Antiqua" panose="02040602050305030304" pitchFamily="18" charset="0"/>
                <a:cs typeface="Palladio Uralic"/>
              </a:rPr>
              <a:t>Private </a:t>
            </a:r>
            <a:r>
              <a:rPr sz="2100" i="1" spc="-5" dirty="0">
                <a:solidFill>
                  <a:srgbClr val="757575"/>
                </a:solidFill>
                <a:latin typeface="Book Antiqua" panose="02040602050305030304" pitchFamily="18" charset="0"/>
                <a:cs typeface="Palladio Uralic"/>
              </a:rPr>
              <a:t>Bag- </a:t>
            </a:r>
            <a:r>
              <a:rPr sz="2100" i="1" dirty="0">
                <a:solidFill>
                  <a:srgbClr val="757575"/>
                </a:solidFill>
                <a:latin typeface="Book Antiqua" panose="02040602050305030304" pitchFamily="18" charset="0"/>
                <a:cs typeface="Palladio Uralic"/>
              </a:rPr>
              <a:t>Dedan </a:t>
            </a:r>
            <a:r>
              <a:rPr sz="2100" i="1" spc="-5" dirty="0">
                <a:solidFill>
                  <a:srgbClr val="757575"/>
                </a:solidFill>
                <a:latin typeface="Book Antiqua" panose="02040602050305030304" pitchFamily="18" charset="0"/>
                <a:cs typeface="Palladio Uralic"/>
              </a:rPr>
              <a:t>kimathi, </a:t>
            </a:r>
            <a:r>
              <a:rPr sz="2100" i="1" dirty="0">
                <a:solidFill>
                  <a:srgbClr val="757575"/>
                </a:solidFill>
                <a:latin typeface="Book Antiqua" panose="02040602050305030304" pitchFamily="18" charset="0"/>
                <a:cs typeface="Palladio Uralic"/>
              </a:rPr>
              <a:t>Nyeri-Mweiga</a:t>
            </a:r>
            <a:r>
              <a:rPr sz="2100" i="1" spc="-60" dirty="0">
                <a:solidFill>
                  <a:srgbClr val="757575"/>
                </a:solidFill>
                <a:latin typeface="Book Antiqua" panose="02040602050305030304" pitchFamily="18" charset="0"/>
                <a:cs typeface="Palladio Uralic"/>
              </a:rPr>
              <a:t> </a:t>
            </a:r>
            <a:r>
              <a:rPr sz="2100" i="1" spc="-5" dirty="0">
                <a:solidFill>
                  <a:srgbClr val="757575"/>
                </a:solidFill>
                <a:latin typeface="Book Antiqua" panose="02040602050305030304" pitchFamily="18" charset="0"/>
                <a:cs typeface="Palladio Uralic"/>
              </a:rPr>
              <a:t>road</a:t>
            </a:r>
            <a:endParaRPr sz="2100" dirty="0">
              <a:latin typeface="Book Antiqua" panose="02040602050305030304" pitchFamily="18" charset="0"/>
              <a:cs typeface="Palladio Uralic"/>
            </a:endParaRPr>
          </a:p>
          <a:p>
            <a:pPr marL="12700" marR="1999614">
              <a:lnSpc>
                <a:spcPct val="150000"/>
              </a:lnSpc>
            </a:pPr>
            <a:r>
              <a:rPr sz="2100" i="1" dirty="0">
                <a:solidFill>
                  <a:srgbClr val="757575"/>
                </a:solidFill>
                <a:latin typeface="Book Antiqua" panose="02040602050305030304" pitchFamily="18" charset="0"/>
                <a:cs typeface="Palladio Uralic"/>
              </a:rPr>
              <a:t>Telephone: </a:t>
            </a:r>
            <a:r>
              <a:rPr sz="2100" b="1" i="1" dirty="0">
                <a:solidFill>
                  <a:srgbClr val="757575"/>
                </a:solidFill>
                <a:latin typeface="Book Antiqua" panose="02040602050305030304" pitchFamily="18" charset="0"/>
                <a:cs typeface="Poppins" panose="00000500000000000000" pitchFamily="2" charset="0"/>
              </a:rPr>
              <a:t>+254-</a:t>
            </a:r>
            <a:r>
              <a:rPr lang="en-US" sz="2100" b="1" i="1" dirty="0">
                <a:solidFill>
                  <a:srgbClr val="757575"/>
                </a:solidFill>
                <a:latin typeface="Book Antiqua" panose="02040602050305030304" pitchFamily="18" charset="0"/>
                <a:cs typeface="Poppins" panose="00000500000000000000" pitchFamily="2" charset="0"/>
              </a:rPr>
              <a:t>721709511</a:t>
            </a:r>
          </a:p>
          <a:p>
            <a:pPr marL="12700" marR="1999614">
              <a:lnSpc>
                <a:spcPct val="150000"/>
              </a:lnSpc>
            </a:pPr>
            <a:r>
              <a:rPr sz="2100" b="1" i="1" dirty="0">
                <a:solidFill>
                  <a:srgbClr val="757575"/>
                </a:solidFill>
                <a:latin typeface="Book Antiqua" panose="02040602050305030304" pitchFamily="18" charset="0"/>
                <a:cs typeface="Poppins" panose="00000500000000000000" pitchFamily="2" charset="0"/>
              </a:rPr>
              <a:t> </a:t>
            </a:r>
            <a:r>
              <a:rPr sz="2100" i="1" spc="-5" dirty="0">
                <a:solidFill>
                  <a:srgbClr val="757575"/>
                </a:solidFill>
                <a:latin typeface="Book Antiqua" panose="02040602050305030304" pitchFamily="18" charset="0"/>
                <a:cs typeface="Palladio Uralic"/>
              </a:rPr>
              <a:t>Email: </a:t>
            </a:r>
            <a:r>
              <a:rPr lang="en-US" sz="2100" b="1" i="1" spc="-5" dirty="0">
                <a:solidFill>
                  <a:srgbClr val="757575"/>
                </a:solidFill>
                <a:latin typeface="Book Antiqua" panose="02040602050305030304" pitchFamily="18" charset="0"/>
                <a:cs typeface="Palladio Uralic"/>
              </a:rPr>
              <a:t>jane.kuria</a:t>
            </a:r>
            <a:r>
              <a:rPr sz="2100" b="1" i="1" spc="-5" dirty="0">
                <a:solidFill>
                  <a:srgbClr val="757575"/>
                </a:solidFill>
                <a:latin typeface="Book Antiqua" panose="02040602050305030304" pitchFamily="18" charset="0"/>
                <a:cs typeface="TeXGyrePagella"/>
                <a:hlinkClick r:id="rId5"/>
              </a:rPr>
              <a:t>@dkut.ac.ke </a:t>
            </a:r>
            <a:r>
              <a:rPr sz="2100" b="1" i="1" spc="-5" dirty="0">
                <a:solidFill>
                  <a:srgbClr val="757575"/>
                </a:solidFill>
                <a:latin typeface="Book Antiqua" panose="02040602050305030304" pitchFamily="18" charset="0"/>
                <a:cs typeface="TeXGyrePagella"/>
              </a:rPr>
              <a:t> </a:t>
            </a:r>
            <a:r>
              <a:rPr sz="2100" i="1" dirty="0">
                <a:solidFill>
                  <a:srgbClr val="757575"/>
                </a:solidFill>
                <a:latin typeface="Book Antiqua" panose="02040602050305030304" pitchFamily="18" charset="0"/>
                <a:cs typeface="Palladio Uralic"/>
              </a:rPr>
              <a:t>Website:</a:t>
            </a:r>
            <a:r>
              <a:rPr sz="2100" i="1" spc="-25" dirty="0">
                <a:solidFill>
                  <a:srgbClr val="757575"/>
                </a:solidFill>
                <a:latin typeface="Book Antiqua" panose="02040602050305030304" pitchFamily="18" charset="0"/>
                <a:cs typeface="Palladio Uralic"/>
              </a:rPr>
              <a:t> </a:t>
            </a:r>
            <a:r>
              <a:rPr sz="2100" b="1" i="1" dirty="0">
                <a:solidFill>
                  <a:srgbClr val="757575"/>
                </a:solidFill>
                <a:latin typeface="Book Antiqua" panose="02040602050305030304" pitchFamily="18" charset="0"/>
                <a:cs typeface="TeXGyrePagella"/>
                <a:hlinkClick r:id="rId6"/>
              </a:rPr>
              <a:t>www.dkut.ac.ke</a:t>
            </a:r>
            <a:endParaRPr sz="2100" dirty="0">
              <a:latin typeface="Book Antiqua" panose="02040602050305030304" pitchFamily="18" charset="0"/>
              <a:cs typeface="TeXGyrePagella"/>
            </a:endParaRPr>
          </a:p>
        </p:txBody>
      </p:sp>
      <p:sp>
        <p:nvSpPr>
          <p:cNvPr id="12" name="object 35">
            <a:extLst>
              <a:ext uri="{FF2B5EF4-FFF2-40B4-BE49-F238E27FC236}">
                <a16:creationId xmlns:a16="http://schemas.microsoft.com/office/drawing/2014/main" id="{4B3AD7EF-0A27-492E-688E-07C2D49A35F0}"/>
              </a:ext>
            </a:extLst>
          </p:cNvPr>
          <p:cNvSpPr/>
          <p:nvPr/>
        </p:nvSpPr>
        <p:spPr>
          <a:xfrm>
            <a:off x="3478504" y="3969372"/>
            <a:ext cx="9578975" cy="0"/>
          </a:xfrm>
          <a:custGeom>
            <a:avLst/>
            <a:gdLst/>
            <a:ahLst/>
            <a:cxnLst/>
            <a:rect l="l" t="t" r="r" b="b"/>
            <a:pathLst>
              <a:path w="9578975">
                <a:moveTo>
                  <a:pt x="0" y="0"/>
                </a:moveTo>
                <a:lnTo>
                  <a:pt x="9578390" y="0"/>
                </a:lnTo>
              </a:path>
            </a:pathLst>
          </a:custGeom>
          <a:ln w="38100">
            <a:solidFill>
              <a:srgbClr val="D6BB48"/>
            </a:solidFill>
          </a:ln>
        </p:spPr>
        <p:txBody>
          <a:bodyPr wrap="square" lIns="0" tIns="0" rIns="0" bIns="0" rtlCol="0"/>
          <a:lstStyle/>
          <a:p>
            <a:endParaRPr/>
          </a:p>
        </p:txBody>
      </p:sp>
      <p:sp>
        <p:nvSpPr>
          <p:cNvPr id="15" name="Slide Number Placeholder 14">
            <a:extLst>
              <a:ext uri="{FF2B5EF4-FFF2-40B4-BE49-F238E27FC236}">
                <a16:creationId xmlns:a16="http://schemas.microsoft.com/office/drawing/2014/main" id="{D586EE41-2249-F8A2-565A-D57162CDD07C}"/>
              </a:ext>
            </a:extLst>
          </p:cNvPr>
          <p:cNvSpPr>
            <a:spLocks noGrp="1"/>
          </p:cNvSpPr>
          <p:nvPr>
            <p:ph type="sldNum" sz="quarter" idx="7"/>
          </p:nvPr>
        </p:nvSpPr>
        <p:spPr/>
        <p:txBody>
          <a:bodyPr/>
          <a:lstStyle/>
          <a:p>
            <a:fld id="{B6F15528-21DE-4FAA-801E-634DDDAF4B2B}" type="slidenum">
              <a:rPr lang="en-KE" smtClean="0"/>
              <a:t>23</a:t>
            </a:fld>
            <a:endParaRPr lang="en-KE" dirty="0"/>
          </a:p>
        </p:txBody>
      </p:sp>
      <p:sp>
        <p:nvSpPr>
          <p:cNvPr id="3" name="Date Placeholder 2">
            <a:extLst>
              <a:ext uri="{FF2B5EF4-FFF2-40B4-BE49-F238E27FC236}">
                <a16:creationId xmlns:a16="http://schemas.microsoft.com/office/drawing/2014/main" id="{D63097A1-7896-F91F-CC7C-ED1632A2E518}"/>
              </a:ext>
            </a:extLst>
          </p:cNvPr>
          <p:cNvSpPr>
            <a:spLocks noGrp="1"/>
          </p:cNvSpPr>
          <p:nvPr>
            <p:ph type="dt" sz="half" idx="6"/>
          </p:nvPr>
        </p:nvSpPr>
        <p:spPr/>
        <p:txBody>
          <a:bodyPr/>
          <a:lstStyle/>
          <a:p>
            <a:fld id="{59F29B7C-23EF-2A47-9DEC-B5B35C59EE8D}" type="datetime1">
              <a:rPr lang="en-US" smtClean="0"/>
              <a:t>7/5/24</a:t>
            </a:fld>
            <a:endParaRPr lang="en-US" dirty="0"/>
          </a:p>
        </p:txBody>
      </p:sp>
    </p:spTree>
    <p:extLst>
      <p:ext uri="{BB962C8B-B14F-4D97-AF65-F5344CB8AC3E}">
        <p14:creationId xmlns:p14="http://schemas.microsoft.com/office/powerpoint/2010/main" val="181792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5" name="Text 1"/>
          <p:cNvSpPr/>
          <p:nvPr/>
        </p:nvSpPr>
        <p:spPr>
          <a:xfrm>
            <a:off x="2583138" y="759950"/>
            <a:ext cx="5276493" cy="659606"/>
          </a:xfrm>
          <a:prstGeom prst="rect">
            <a:avLst/>
          </a:prstGeom>
          <a:noFill/>
          <a:ln/>
        </p:spPr>
        <p:txBody>
          <a:bodyPr wrap="none" rtlCol="0" anchor="t"/>
          <a:lstStyle/>
          <a:p>
            <a:pPr marL="0" indent="0">
              <a:lnSpc>
                <a:spcPts val="5193"/>
              </a:lnSpc>
              <a:buNone/>
            </a:pPr>
            <a:r>
              <a:rPr lang="en-US" sz="4155" dirty="0">
                <a:solidFill>
                  <a:schemeClr val="accent6">
                    <a:lumMod val="75000"/>
                  </a:schemeClr>
                </a:solidFill>
                <a:latin typeface="Gelasio" pitchFamily="34" charset="0"/>
                <a:ea typeface="Gelasio" pitchFamily="34" charset="-122"/>
                <a:cs typeface="Gelasio" pitchFamily="34" charset="-120"/>
              </a:rPr>
              <a:t>The Use of Data</a:t>
            </a:r>
            <a:endParaRPr lang="en-US" sz="4155" dirty="0">
              <a:solidFill>
                <a:schemeClr val="accent6">
                  <a:lumMod val="75000"/>
                </a:schemeClr>
              </a:solidFill>
            </a:endParaRPr>
          </a:p>
        </p:txBody>
      </p:sp>
      <p:sp>
        <p:nvSpPr>
          <p:cNvPr id="6" name="Shape 2"/>
          <p:cNvSpPr/>
          <p:nvPr/>
        </p:nvSpPr>
        <p:spPr>
          <a:xfrm>
            <a:off x="2878652" y="1736144"/>
            <a:ext cx="42148" cy="5758220"/>
          </a:xfrm>
          <a:prstGeom prst="roundRect">
            <a:avLst>
              <a:gd name="adj" fmla="val 225341"/>
            </a:avLst>
          </a:prstGeom>
          <a:solidFill>
            <a:schemeClr val="tx1"/>
          </a:solidFill>
          <a:ln/>
        </p:spPr>
        <p:txBody>
          <a:bodyPr/>
          <a:lstStyle/>
          <a:p>
            <a:endParaRPr lang="en-KE"/>
          </a:p>
        </p:txBody>
      </p:sp>
      <p:sp>
        <p:nvSpPr>
          <p:cNvPr id="7" name="Shape 3"/>
          <p:cNvSpPr/>
          <p:nvPr/>
        </p:nvSpPr>
        <p:spPr>
          <a:xfrm>
            <a:off x="3137136" y="2117263"/>
            <a:ext cx="738664" cy="42148"/>
          </a:xfrm>
          <a:prstGeom prst="roundRect">
            <a:avLst>
              <a:gd name="adj" fmla="val 225341"/>
            </a:avLst>
          </a:prstGeom>
          <a:solidFill>
            <a:schemeClr val="tx1"/>
          </a:solidFill>
          <a:ln/>
        </p:spPr>
        <p:txBody>
          <a:bodyPr/>
          <a:lstStyle/>
          <a:p>
            <a:endParaRPr lang="en-KE"/>
          </a:p>
        </p:txBody>
      </p:sp>
      <p:sp>
        <p:nvSpPr>
          <p:cNvPr id="8" name="Shape 4"/>
          <p:cNvSpPr/>
          <p:nvPr/>
        </p:nvSpPr>
        <p:spPr>
          <a:xfrm>
            <a:off x="2662315" y="1901045"/>
            <a:ext cx="474821" cy="474821"/>
          </a:xfrm>
          <a:prstGeom prst="roundRect">
            <a:avLst>
              <a:gd name="adj" fmla="val 20003"/>
            </a:avLst>
          </a:prstGeom>
          <a:solidFill>
            <a:srgbClr val="C00000"/>
          </a:solidFill>
          <a:ln w="7620">
            <a:solidFill>
              <a:srgbClr val="CECEC9"/>
            </a:solidFill>
            <a:prstDash val="solid"/>
          </a:ln>
        </p:spPr>
        <p:txBody>
          <a:bodyPr/>
          <a:lstStyle/>
          <a:p>
            <a:endParaRPr lang="en-KE"/>
          </a:p>
        </p:txBody>
      </p:sp>
      <p:sp>
        <p:nvSpPr>
          <p:cNvPr id="9" name="Text 5"/>
          <p:cNvSpPr/>
          <p:nvPr/>
        </p:nvSpPr>
        <p:spPr>
          <a:xfrm>
            <a:off x="2831622" y="1940574"/>
            <a:ext cx="136088" cy="395645"/>
          </a:xfrm>
          <a:prstGeom prst="rect">
            <a:avLst/>
          </a:prstGeom>
          <a:noFill/>
          <a:ln/>
        </p:spPr>
        <p:txBody>
          <a:bodyPr wrap="none" rtlCol="0" anchor="t"/>
          <a:lstStyle/>
          <a:p>
            <a:pPr marL="0" indent="0" algn="ctr">
              <a:lnSpc>
                <a:spcPts val="3116"/>
              </a:lnSpc>
              <a:buNone/>
            </a:pPr>
            <a:r>
              <a:rPr lang="en-US" sz="2493" dirty="0">
                <a:solidFill>
                  <a:schemeClr val="bg1"/>
                </a:solidFill>
                <a:latin typeface="Gelasio" pitchFamily="34" charset="0"/>
                <a:ea typeface="Gelasio" pitchFamily="34" charset="-122"/>
                <a:cs typeface="Gelasio" pitchFamily="34" charset="-120"/>
              </a:rPr>
              <a:t>1</a:t>
            </a:r>
            <a:endParaRPr lang="en-US" sz="2493" dirty="0">
              <a:solidFill>
                <a:schemeClr val="bg1"/>
              </a:solidFill>
            </a:endParaRPr>
          </a:p>
        </p:txBody>
      </p:sp>
      <p:sp>
        <p:nvSpPr>
          <p:cNvPr id="10" name="Text 6"/>
          <p:cNvSpPr/>
          <p:nvPr/>
        </p:nvSpPr>
        <p:spPr>
          <a:xfrm>
            <a:off x="4060466" y="1947123"/>
            <a:ext cx="2638187" cy="329803"/>
          </a:xfrm>
          <a:prstGeom prst="rect">
            <a:avLst/>
          </a:prstGeom>
          <a:noFill/>
          <a:ln/>
        </p:spPr>
        <p:txBody>
          <a:bodyPr wrap="none" rtlCol="0" anchor="t"/>
          <a:lstStyle/>
          <a:p>
            <a:pPr marL="0" indent="0" algn="l">
              <a:lnSpc>
                <a:spcPts val="2597"/>
              </a:lnSpc>
              <a:buNone/>
            </a:pPr>
            <a:r>
              <a:rPr lang="en-US" sz="2077" dirty="0">
                <a:solidFill>
                  <a:schemeClr val="accent6">
                    <a:lumMod val="75000"/>
                  </a:schemeClr>
                </a:solidFill>
                <a:latin typeface="Gelasio" pitchFamily="34" charset="0"/>
                <a:ea typeface="Gelasio" pitchFamily="34" charset="-122"/>
                <a:cs typeface="Gelasio" pitchFamily="34" charset="-120"/>
              </a:rPr>
              <a:t>Data Resource</a:t>
            </a:r>
            <a:endParaRPr lang="en-US" sz="2077" dirty="0">
              <a:solidFill>
                <a:schemeClr val="accent6">
                  <a:lumMod val="75000"/>
                </a:schemeClr>
              </a:solidFill>
            </a:endParaRPr>
          </a:p>
        </p:txBody>
      </p:sp>
      <p:sp>
        <p:nvSpPr>
          <p:cNvPr id="11" name="Text 7"/>
          <p:cNvSpPr/>
          <p:nvPr/>
        </p:nvSpPr>
        <p:spPr>
          <a:xfrm>
            <a:off x="4060466" y="2403489"/>
            <a:ext cx="7912656" cy="1012984"/>
          </a:xfrm>
          <a:prstGeom prst="rect">
            <a:avLst/>
          </a:prstGeom>
          <a:noFill/>
          <a:ln/>
        </p:spPr>
        <p:txBody>
          <a:bodyPr wrap="square" rtlCol="0" anchor="t"/>
          <a:lstStyle/>
          <a:p>
            <a:pPr marL="0" indent="0" algn="l">
              <a:lnSpc>
                <a:spcPts val="2659"/>
              </a:lnSpc>
              <a:buNone/>
            </a:pPr>
            <a:r>
              <a:rPr lang="en-US" sz="1662" dirty="0">
                <a:solidFill>
                  <a:srgbClr val="272525"/>
                </a:solidFill>
                <a:latin typeface="Lato" pitchFamily="34" charset="0"/>
                <a:ea typeface="Lato" pitchFamily="34" charset="-122"/>
                <a:cs typeface="Lato" pitchFamily="34" charset="-120"/>
              </a:rPr>
              <a:t>The large circle labeled "data" represents the overall data resource of the organization. This resource is an active participant in the organization's operations and planning. The small circles represent individual elements or items of data.</a:t>
            </a:r>
            <a:endParaRPr lang="en-US" sz="1662" dirty="0"/>
          </a:p>
        </p:txBody>
      </p:sp>
      <p:sp>
        <p:nvSpPr>
          <p:cNvPr id="12" name="Shape 8"/>
          <p:cNvSpPr/>
          <p:nvPr/>
        </p:nvSpPr>
        <p:spPr>
          <a:xfrm>
            <a:off x="3137136" y="4219549"/>
            <a:ext cx="738664" cy="42148"/>
          </a:xfrm>
          <a:prstGeom prst="roundRect">
            <a:avLst>
              <a:gd name="adj" fmla="val 225341"/>
            </a:avLst>
          </a:prstGeom>
          <a:solidFill>
            <a:schemeClr val="tx1"/>
          </a:solidFill>
          <a:ln/>
        </p:spPr>
        <p:txBody>
          <a:bodyPr/>
          <a:lstStyle/>
          <a:p>
            <a:endParaRPr lang="en-KE"/>
          </a:p>
        </p:txBody>
      </p:sp>
      <p:sp>
        <p:nvSpPr>
          <p:cNvPr id="13" name="Shape 9"/>
          <p:cNvSpPr/>
          <p:nvPr/>
        </p:nvSpPr>
        <p:spPr>
          <a:xfrm>
            <a:off x="2662315" y="4003332"/>
            <a:ext cx="474821" cy="474821"/>
          </a:xfrm>
          <a:prstGeom prst="roundRect">
            <a:avLst>
              <a:gd name="adj" fmla="val 20003"/>
            </a:avLst>
          </a:prstGeom>
          <a:solidFill>
            <a:srgbClr val="C00000"/>
          </a:solidFill>
          <a:ln w="7620">
            <a:solidFill>
              <a:srgbClr val="CECEC9"/>
            </a:solidFill>
            <a:prstDash val="solid"/>
          </a:ln>
        </p:spPr>
        <p:txBody>
          <a:bodyPr/>
          <a:lstStyle/>
          <a:p>
            <a:endParaRPr lang="en-KE"/>
          </a:p>
        </p:txBody>
      </p:sp>
      <p:sp>
        <p:nvSpPr>
          <p:cNvPr id="14" name="Text 10"/>
          <p:cNvSpPr/>
          <p:nvPr/>
        </p:nvSpPr>
        <p:spPr>
          <a:xfrm>
            <a:off x="2811262" y="4042861"/>
            <a:ext cx="176808" cy="395645"/>
          </a:xfrm>
          <a:prstGeom prst="rect">
            <a:avLst/>
          </a:prstGeom>
          <a:noFill/>
          <a:ln/>
        </p:spPr>
        <p:txBody>
          <a:bodyPr wrap="none" rtlCol="0" anchor="t"/>
          <a:lstStyle/>
          <a:p>
            <a:pPr marL="0" indent="0" algn="ctr">
              <a:lnSpc>
                <a:spcPts val="3116"/>
              </a:lnSpc>
              <a:buNone/>
            </a:pPr>
            <a:r>
              <a:rPr lang="en-US" sz="2493" dirty="0">
                <a:solidFill>
                  <a:schemeClr val="bg1"/>
                </a:solidFill>
                <a:latin typeface="Gelasio" pitchFamily="34" charset="0"/>
                <a:ea typeface="Gelasio" pitchFamily="34" charset="-122"/>
                <a:cs typeface="Gelasio" pitchFamily="34" charset="-120"/>
              </a:rPr>
              <a:t>2</a:t>
            </a:r>
            <a:endParaRPr lang="en-US" sz="2493" dirty="0">
              <a:solidFill>
                <a:schemeClr val="bg1"/>
              </a:solidFill>
            </a:endParaRPr>
          </a:p>
        </p:txBody>
      </p:sp>
      <p:sp>
        <p:nvSpPr>
          <p:cNvPr id="15" name="Text 11"/>
          <p:cNvSpPr/>
          <p:nvPr/>
        </p:nvSpPr>
        <p:spPr>
          <a:xfrm>
            <a:off x="4060466" y="4049409"/>
            <a:ext cx="2798921" cy="329803"/>
          </a:xfrm>
          <a:prstGeom prst="rect">
            <a:avLst/>
          </a:prstGeom>
          <a:noFill/>
          <a:ln/>
        </p:spPr>
        <p:txBody>
          <a:bodyPr wrap="none" rtlCol="0" anchor="t"/>
          <a:lstStyle/>
          <a:p>
            <a:pPr marL="0" indent="0" algn="l">
              <a:lnSpc>
                <a:spcPts val="2597"/>
              </a:lnSpc>
              <a:buNone/>
            </a:pPr>
            <a:r>
              <a:rPr lang="en-US" sz="2077" dirty="0">
                <a:solidFill>
                  <a:schemeClr val="accent6">
                    <a:lumMod val="75000"/>
                  </a:schemeClr>
                </a:solidFill>
                <a:latin typeface="Gelasio" pitchFamily="34" charset="0"/>
                <a:ea typeface="Gelasio" pitchFamily="34" charset="-122"/>
                <a:cs typeface="Gelasio" pitchFamily="34" charset="-120"/>
              </a:rPr>
              <a:t>Information Generation</a:t>
            </a:r>
            <a:endParaRPr lang="en-US" sz="2077" dirty="0">
              <a:solidFill>
                <a:schemeClr val="accent6">
                  <a:lumMod val="75000"/>
                </a:schemeClr>
              </a:solidFill>
            </a:endParaRPr>
          </a:p>
        </p:txBody>
      </p:sp>
      <p:sp>
        <p:nvSpPr>
          <p:cNvPr id="16" name="Text 12"/>
          <p:cNvSpPr/>
          <p:nvPr/>
        </p:nvSpPr>
        <p:spPr>
          <a:xfrm>
            <a:off x="4060466" y="4505776"/>
            <a:ext cx="7912656" cy="1012984"/>
          </a:xfrm>
          <a:prstGeom prst="rect">
            <a:avLst/>
          </a:prstGeom>
          <a:noFill/>
          <a:ln/>
        </p:spPr>
        <p:txBody>
          <a:bodyPr wrap="square" rtlCol="0" anchor="t"/>
          <a:lstStyle/>
          <a:p>
            <a:pPr marL="0" indent="0" algn="l">
              <a:lnSpc>
                <a:spcPts val="2659"/>
              </a:lnSpc>
              <a:buNone/>
            </a:pPr>
            <a:r>
              <a:rPr lang="en-US" sz="1662" dirty="0">
                <a:solidFill>
                  <a:srgbClr val="272525"/>
                </a:solidFill>
                <a:latin typeface="Lato" pitchFamily="34" charset="0"/>
                <a:ea typeface="Lato" pitchFamily="34" charset="-122"/>
                <a:cs typeface="Lato" pitchFamily="34" charset="-120"/>
              </a:rPr>
              <a:t>These elements can be considered to be raw facts. They are aggregated and summarized in various meaningful ways to form information. Decisions are made on the basis of this information.</a:t>
            </a:r>
            <a:endParaRPr lang="en-US" sz="1662" dirty="0"/>
          </a:p>
        </p:txBody>
      </p:sp>
      <p:sp>
        <p:nvSpPr>
          <p:cNvPr id="17" name="Shape 13"/>
          <p:cNvSpPr/>
          <p:nvPr/>
        </p:nvSpPr>
        <p:spPr>
          <a:xfrm>
            <a:off x="3137136" y="6321836"/>
            <a:ext cx="738664" cy="42148"/>
          </a:xfrm>
          <a:prstGeom prst="roundRect">
            <a:avLst>
              <a:gd name="adj" fmla="val 225341"/>
            </a:avLst>
          </a:prstGeom>
          <a:solidFill>
            <a:schemeClr val="tx1"/>
          </a:solidFill>
          <a:ln/>
        </p:spPr>
        <p:txBody>
          <a:bodyPr/>
          <a:lstStyle/>
          <a:p>
            <a:endParaRPr lang="en-KE"/>
          </a:p>
        </p:txBody>
      </p:sp>
      <p:sp>
        <p:nvSpPr>
          <p:cNvPr id="18" name="Shape 14"/>
          <p:cNvSpPr/>
          <p:nvPr/>
        </p:nvSpPr>
        <p:spPr>
          <a:xfrm>
            <a:off x="2662315" y="6105619"/>
            <a:ext cx="474821" cy="474821"/>
          </a:xfrm>
          <a:prstGeom prst="roundRect">
            <a:avLst>
              <a:gd name="adj" fmla="val 20003"/>
            </a:avLst>
          </a:prstGeom>
          <a:solidFill>
            <a:srgbClr val="C00000"/>
          </a:solidFill>
          <a:ln w="7620">
            <a:solidFill>
              <a:srgbClr val="CECEC9"/>
            </a:solidFill>
            <a:prstDash val="solid"/>
          </a:ln>
        </p:spPr>
        <p:txBody>
          <a:bodyPr/>
          <a:lstStyle/>
          <a:p>
            <a:endParaRPr lang="en-KE"/>
          </a:p>
        </p:txBody>
      </p:sp>
      <p:sp>
        <p:nvSpPr>
          <p:cNvPr id="19" name="Text 15"/>
          <p:cNvSpPr/>
          <p:nvPr/>
        </p:nvSpPr>
        <p:spPr>
          <a:xfrm>
            <a:off x="2812334" y="6145147"/>
            <a:ext cx="174665" cy="395645"/>
          </a:xfrm>
          <a:prstGeom prst="rect">
            <a:avLst/>
          </a:prstGeom>
          <a:noFill/>
          <a:ln/>
        </p:spPr>
        <p:txBody>
          <a:bodyPr wrap="none" rtlCol="0" anchor="t"/>
          <a:lstStyle/>
          <a:p>
            <a:pPr marL="0" indent="0" algn="ctr">
              <a:lnSpc>
                <a:spcPts val="3116"/>
              </a:lnSpc>
              <a:buNone/>
            </a:pPr>
            <a:r>
              <a:rPr lang="en-US" sz="2493" dirty="0">
                <a:solidFill>
                  <a:schemeClr val="bg1"/>
                </a:solidFill>
                <a:latin typeface="Gelasio" pitchFamily="34" charset="0"/>
                <a:ea typeface="Gelasio" pitchFamily="34" charset="-122"/>
                <a:cs typeface="Gelasio" pitchFamily="34" charset="-120"/>
              </a:rPr>
              <a:t>3</a:t>
            </a:r>
            <a:endParaRPr lang="en-US" sz="2493" dirty="0">
              <a:solidFill>
                <a:schemeClr val="bg1"/>
              </a:solidFill>
            </a:endParaRPr>
          </a:p>
        </p:txBody>
      </p:sp>
      <p:sp>
        <p:nvSpPr>
          <p:cNvPr id="20" name="Text 16"/>
          <p:cNvSpPr/>
          <p:nvPr/>
        </p:nvSpPr>
        <p:spPr>
          <a:xfrm>
            <a:off x="4060466" y="6151696"/>
            <a:ext cx="2638187" cy="329803"/>
          </a:xfrm>
          <a:prstGeom prst="rect">
            <a:avLst/>
          </a:prstGeom>
          <a:noFill/>
          <a:ln/>
        </p:spPr>
        <p:txBody>
          <a:bodyPr wrap="none" rtlCol="0" anchor="t"/>
          <a:lstStyle/>
          <a:p>
            <a:pPr marL="0" indent="0" algn="l">
              <a:lnSpc>
                <a:spcPts val="2597"/>
              </a:lnSpc>
              <a:buNone/>
            </a:pPr>
            <a:r>
              <a:rPr lang="en-US" sz="2077" dirty="0">
                <a:solidFill>
                  <a:schemeClr val="accent6">
                    <a:lumMod val="75000"/>
                  </a:schemeClr>
                </a:solidFill>
                <a:latin typeface="Gelasio" pitchFamily="34" charset="0"/>
                <a:ea typeface="Gelasio" pitchFamily="34" charset="-122"/>
                <a:cs typeface="Gelasio" pitchFamily="34" charset="-120"/>
              </a:rPr>
              <a:t>Decision Cycle</a:t>
            </a:r>
            <a:endParaRPr lang="en-US" sz="2077" dirty="0">
              <a:solidFill>
                <a:schemeClr val="accent6">
                  <a:lumMod val="75000"/>
                </a:schemeClr>
              </a:solidFill>
            </a:endParaRPr>
          </a:p>
        </p:txBody>
      </p:sp>
      <p:sp>
        <p:nvSpPr>
          <p:cNvPr id="21" name="Text 17"/>
          <p:cNvSpPr/>
          <p:nvPr/>
        </p:nvSpPr>
        <p:spPr>
          <a:xfrm>
            <a:off x="4060466" y="6608062"/>
            <a:ext cx="7912656" cy="675323"/>
          </a:xfrm>
          <a:prstGeom prst="rect">
            <a:avLst/>
          </a:prstGeom>
          <a:noFill/>
          <a:ln/>
        </p:spPr>
        <p:txBody>
          <a:bodyPr wrap="square" rtlCol="0" anchor="t"/>
          <a:lstStyle/>
          <a:p>
            <a:pPr marL="0" indent="0" algn="l">
              <a:lnSpc>
                <a:spcPts val="2659"/>
              </a:lnSpc>
              <a:buNone/>
            </a:pPr>
            <a:r>
              <a:rPr lang="en-US" sz="1662" dirty="0">
                <a:solidFill>
                  <a:srgbClr val="272525"/>
                </a:solidFill>
                <a:latin typeface="Lato" pitchFamily="34" charset="0"/>
                <a:ea typeface="Lato" pitchFamily="34" charset="-122"/>
                <a:cs typeface="Lato" pitchFamily="34" charset="-120"/>
              </a:rPr>
              <a:t>The results of decisions are actions, which in turn generate more data. These data then can be incorporated into another cycle of the decision making process.</a:t>
            </a:r>
            <a:endParaRPr lang="en-US" sz="1662" dirty="0"/>
          </a:p>
        </p:txBody>
      </p:sp>
      <p:sp>
        <p:nvSpPr>
          <p:cNvPr id="22" name="object 7">
            <a:extLst>
              <a:ext uri="{FF2B5EF4-FFF2-40B4-BE49-F238E27FC236}">
                <a16:creationId xmlns:a16="http://schemas.microsoft.com/office/drawing/2014/main" id="{C31C9DA8-96DE-243D-78A0-3C604285E12E}"/>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3" name="object 4">
            <a:extLst>
              <a:ext uri="{FF2B5EF4-FFF2-40B4-BE49-F238E27FC236}">
                <a16:creationId xmlns:a16="http://schemas.microsoft.com/office/drawing/2014/main" id="{700C9D7C-BF62-A4FA-68E7-316DA8BBCEBB}"/>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4" name="object 12">
            <a:extLst>
              <a:ext uri="{FF2B5EF4-FFF2-40B4-BE49-F238E27FC236}">
                <a16:creationId xmlns:a16="http://schemas.microsoft.com/office/drawing/2014/main" id="{125C587C-A948-7CD9-8015-C7EC3AFD9CA9}"/>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Text 1"/>
          <p:cNvSpPr/>
          <p:nvPr/>
        </p:nvSpPr>
        <p:spPr>
          <a:xfrm>
            <a:off x="2773085" y="666571"/>
            <a:ext cx="5554980"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Kinds of Decisions</a:t>
            </a:r>
            <a:endParaRPr lang="en-US" sz="4374" dirty="0">
              <a:solidFill>
                <a:schemeClr val="accent6">
                  <a:lumMod val="75000"/>
                </a:schemeClr>
              </a:solidFill>
            </a:endParaRPr>
          </a:p>
        </p:txBody>
      </p:sp>
      <p:sp>
        <p:nvSpPr>
          <p:cNvPr id="6" name="Shape 2"/>
          <p:cNvSpPr/>
          <p:nvPr/>
        </p:nvSpPr>
        <p:spPr>
          <a:xfrm>
            <a:off x="2773085" y="2847260"/>
            <a:ext cx="499943" cy="499943"/>
          </a:xfrm>
          <a:prstGeom prst="roundRect">
            <a:avLst>
              <a:gd name="adj" fmla="val 20000"/>
            </a:avLst>
          </a:prstGeom>
          <a:solidFill>
            <a:srgbClr val="C00000"/>
          </a:solidFill>
          <a:ln w="7620">
            <a:solidFill>
              <a:srgbClr val="CECEC9"/>
            </a:solidFill>
            <a:prstDash val="solid"/>
          </a:ln>
        </p:spPr>
        <p:txBody>
          <a:bodyPr/>
          <a:lstStyle/>
          <a:p>
            <a:endParaRPr lang="en-KE"/>
          </a:p>
        </p:txBody>
      </p:sp>
      <p:sp>
        <p:nvSpPr>
          <p:cNvPr id="7" name="Text 3"/>
          <p:cNvSpPr/>
          <p:nvPr/>
        </p:nvSpPr>
        <p:spPr>
          <a:xfrm>
            <a:off x="2951441" y="2888932"/>
            <a:ext cx="143232" cy="416481"/>
          </a:xfrm>
          <a:prstGeom prst="rect">
            <a:avLst/>
          </a:prstGeom>
          <a:noFill/>
          <a:ln/>
        </p:spPr>
        <p:txBody>
          <a:bodyPr wrap="none" rtlCol="0" anchor="t"/>
          <a:lstStyle/>
          <a:p>
            <a:pPr marL="0" indent="0" algn="ctr">
              <a:lnSpc>
                <a:spcPts val="3281"/>
              </a:lnSpc>
              <a:buNone/>
            </a:pPr>
            <a:r>
              <a:rPr lang="en-US" sz="2624" dirty="0">
                <a:solidFill>
                  <a:schemeClr val="bg1"/>
                </a:solidFill>
                <a:latin typeface="Gelasio" pitchFamily="34" charset="0"/>
                <a:ea typeface="Gelasio" pitchFamily="34" charset="-122"/>
                <a:cs typeface="Gelasio" pitchFamily="34" charset="-120"/>
              </a:rPr>
              <a:t>1</a:t>
            </a:r>
            <a:endParaRPr lang="en-US" sz="2624" dirty="0">
              <a:solidFill>
                <a:schemeClr val="bg1"/>
              </a:solidFill>
            </a:endParaRPr>
          </a:p>
        </p:txBody>
      </p:sp>
      <p:sp>
        <p:nvSpPr>
          <p:cNvPr id="8" name="Text 4"/>
          <p:cNvSpPr/>
          <p:nvPr/>
        </p:nvSpPr>
        <p:spPr>
          <a:xfrm>
            <a:off x="3495199" y="2923580"/>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Operational Decisions</a:t>
            </a:r>
            <a:endParaRPr lang="en-US" sz="2187" dirty="0">
              <a:solidFill>
                <a:schemeClr val="accent6">
                  <a:lumMod val="75000"/>
                </a:schemeClr>
              </a:solidFill>
            </a:endParaRPr>
          </a:p>
        </p:txBody>
      </p:sp>
      <p:sp>
        <p:nvSpPr>
          <p:cNvPr id="9" name="Text 5"/>
          <p:cNvSpPr/>
          <p:nvPr/>
        </p:nvSpPr>
        <p:spPr>
          <a:xfrm>
            <a:off x="3495199" y="3403997"/>
            <a:ext cx="382000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Operational decisions govern the daily activities of the organization.</a:t>
            </a:r>
            <a:endParaRPr lang="en-US" sz="1750" dirty="0"/>
          </a:p>
        </p:txBody>
      </p:sp>
      <p:sp>
        <p:nvSpPr>
          <p:cNvPr id="10" name="Shape 6"/>
          <p:cNvSpPr/>
          <p:nvPr/>
        </p:nvSpPr>
        <p:spPr>
          <a:xfrm>
            <a:off x="7537371" y="2847260"/>
            <a:ext cx="499943" cy="499943"/>
          </a:xfrm>
          <a:prstGeom prst="roundRect">
            <a:avLst>
              <a:gd name="adj" fmla="val 20000"/>
            </a:avLst>
          </a:prstGeom>
          <a:solidFill>
            <a:srgbClr val="C00000"/>
          </a:solidFill>
          <a:ln w="7620">
            <a:solidFill>
              <a:srgbClr val="CECEC9"/>
            </a:solidFill>
            <a:prstDash val="solid"/>
          </a:ln>
        </p:spPr>
        <p:txBody>
          <a:bodyPr/>
          <a:lstStyle/>
          <a:p>
            <a:endParaRPr lang="en-KE"/>
          </a:p>
        </p:txBody>
      </p:sp>
      <p:sp>
        <p:nvSpPr>
          <p:cNvPr id="11" name="Text 7"/>
          <p:cNvSpPr/>
          <p:nvPr/>
        </p:nvSpPr>
        <p:spPr>
          <a:xfrm>
            <a:off x="7694177" y="2888932"/>
            <a:ext cx="186214" cy="416481"/>
          </a:xfrm>
          <a:prstGeom prst="rect">
            <a:avLst/>
          </a:prstGeom>
          <a:noFill/>
          <a:ln/>
        </p:spPr>
        <p:txBody>
          <a:bodyPr wrap="none" rtlCol="0" anchor="t"/>
          <a:lstStyle/>
          <a:p>
            <a:pPr marL="0" indent="0" algn="ctr">
              <a:lnSpc>
                <a:spcPts val="3281"/>
              </a:lnSpc>
              <a:buNone/>
            </a:pPr>
            <a:r>
              <a:rPr lang="en-US" sz="2624" dirty="0">
                <a:solidFill>
                  <a:schemeClr val="bg1"/>
                </a:solidFill>
                <a:latin typeface="Gelasio" pitchFamily="34" charset="0"/>
                <a:ea typeface="Gelasio" pitchFamily="34" charset="-122"/>
                <a:cs typeface="Gelasio" pitchFamily="34" charset="-120"/>
              </a:rPr>
              <a:t>2</a:t>
            </a:r>
            <a:endParaRPr lang="en-US" sz="2624" dirty="0">
              <a:solidFill>
                <a:schemeClr val="bg1"/>
              </a:solidFill>
            </a:endParaRPr>
          </a:p>
        </p:txBody>
      </p:sp>
      <p:sp>
        <p:nvSpPr>
          <p:cNvPr id="12" name="Text 8"/>
          <p:cNvSpPr/>
          <p:nvPr/>
        </p:nvSpPr>
        <p:spPr>
          <a:xfrm>
            <a:off x="8259485" y="2923580"/>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Control Decisions</a:t>
            </a:r>
            <a:endParaRPr lang="en-US" sz="2187" dirty="0">
              <a:solidFill>
                <a:schemeClr val="accent6">
                  <a:lumMod val="75000"/>
                </a:schemeClr>
              </a:solidFill>
            </a:endParaRPr>
          </a:p>
        </p:txBody>
      </p:sp>
      <p:sp>
        <p:nvSpPr>
          <p:cNvPr id="13" name="Text 9"/>
          <p:cNvSpPr/>
          <p:nvPr/>
        </p:nvSpPr>
        <p:spPr>
          <a:xfrm>
            <a:off x="8259485" y="3403997"/>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Control decisions, also called tactical decisions, determine the way the organization executes its designated mission.</a:t>
            </a:r>
            <a:endParaRPr lang="en-US" sz="1750" dirty="0"/>
          </a:p>
        </p:txBody>
      </p:sp>
      <p:sp>
        <p:nvSpPr>
          <p:cNvPr id="14" name="Shape 10"/>
          <p:cNvSpPr/>
          <p:nvPr/>
        </p:nvSpPr>
        <p:spPr>
          <a:xfrm>
            <a:off x="2773085" y="5221367"/>
            <a:ext cx="499943" cy="499943"/>
          </a:xfrm>
          <a:prstGeom prst="roundRect">
            <a:avLst>
              <a:gd name="adj" fmla="val 20000"/>
            </a:avLst>
          </a:prstGeom>
          <a:solidFill>
            <a:srgbClr val="C00000"/>
          </a:solidFill>
          <a:ln w="7620">
            <a:solidFill>
              <a:srgbClr val="CECEC9"/>
            </a:solidFill>
            <a:prstDash val="solid"/>
          </a:ln>
        </p:spPr>
        <p:txBody>
          <a:bodyPr/>
          <a:lstStyle/>
          <a:p>
            <a:endParaRPr lang="en-KE"/>
          </a:p>
        </p:txBody>
      </p:sp>
      <p:sp>
        <p:nvSpPr>
          <p:cNvPr id="15" name="Text 11"/>
          <p:cNvSpPr/>
          <p:nvPr/>
        </p:nvSpPr>
        <p:spPr>
          <a:xfrm>
            <a:off x="2931081" y="5263039"/>
            <a:ext cx="183952" cy="416481"/>
          </a:xfrm>
          <a:prstGeom prst="rect">
            <a:avLst/>
          </a:prstGeom>
          <a:noFill/>
          <a:ln/>
        </p:spPr>
        <p:txBody>
          <a:bodyPr wrap="none" rtlCol="0" anchor="t"/>
          <a:lstStyle/>
          <a:p>
            <a:pPr marL="0" indent="0" algn="ctr">
              <a:lnSpc>
                <a:spcPts val="3281"/>
              </a:lnSpc>
              <a:buNone/>
            </a:pPr>
            <a:r>
              <a:rPr lang="en-US" sz="2624" dirty="0">
                <a:solidFill>
                  <a:schemeClr val="bg1"/>
                </a:solidFill>
                <a:latin typeface="Gelasio" pitchFamily="34" charset="0"/>
                <a:ea typeface="Gelasio" pitchFamily="34" charset="-122"/>
                <a:cs typeface="Gelasio" pitchFamily="34" charset="-120"/>
              </a:rPr>
              <a:t>3</a:t>
            </a:r>
            <a:endParaRPr lang="en-US" sz="2624" dirty="0">
              <a:solidFill>
                <a:schemeClr val="bg1"/>
              </a:solidFill>
            </a:endParaRPr>
          </a:p>
        </p:txBody>
      </p:sp>
      <p:sp>
        <p:nvSpPr>
          <p:cNvPr id="16" name="Text 12"/>
          <p:cNvSpPr/>
          <p:nvPr/>
        </p:nvSpPr>
        <p:spPr>
          <a:xfrm>
            <a:off x="3495199" y="5297686"/>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Planning Decisions</a:t>
            </a:r>
            <a:endParaRPr lang="en-US" sz="2187" dirty="0">
              <a:solidFill>
                <a:schemeClr val="accent6">
                  <a:lumMod val="75000"/>
                </a:schemeClr>
              </a:solidFill>
            </a:endParaRPr>
          </a:p>
        </p:txBody>
      </p:sp>
      <p:sp>
        <p:nvSpPr>
          <p:cNvPr id="17" name="Text 13"/>
          <p:cNvSpPr/>
          <p:nvPr/>
        </p:nvSpPr>
        <p:spPr>
          <a:xfrm>
            <a:off x="3495199" y="5778103"/>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Planning decisions, also termed strategic decisions, develop and define the organization's mission.</a:t>
            </a:r>
            <a:endParaRPr lang="en-US" sz="1750" dirty="0"/>
          </a:p>
        </p:txBody>
      </p:sp>
      <p:sp>
        <p:nvSpPr>
          <p:cNvPr id="18" name="object 7">
            <a:extLst>
              <a:ext uri="{FF2B5EF4-FFF2-40B4-BE49-F238E27FC236}">
                <a16:creationId xmlns:a16="http://schemas.microsoft.com/office/drawing/2014/main" id="{A0DA72F2-D117-A808-0E03-50270914AEFB}"/>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9" name="object 4">
            <a:extLst>
              <a:ext uri="{FF2B5EF4-FFF2-40B4-BE49-F238E27FC236}">
                <a16:creationId xmlns:a16="http://schemas.microsoft.com/office/drawing/2014/main" id="{B715AABD-66E4-80C7-1964-C8E114AABD0C}"/>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0" name="object 12">
            <a:extLst>
              <a:ext uri="{FF2B5EF4-FFF2-40B4-BE49-F238E27FC236}">
                <a16:creationId xmlns:a16="http://schemas.microsoft.com/office/drawing/2014/main" id="{731A49DE-177F-01E4-1BA9-EA166ED72604}"/>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1"/>
          <p:cNvSpPr/>
          <p:nvPr/>
        </p:nvSpPr>
        <p:spPr>
          <a:xfrm>
            <a:off x="1956311" y="606503"/>
            <a:ext cx="5554980"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Data Management</a:t>
            </a:r>
            <a:endParaRPr lang="en-US" sz="4374" dirty="0">
              <a:solidFill>
                <a:schemeClr val="accent6">
                  <a:lumMod val="75000"/>
                </a:schemeClr>
              </a:solidFill>
            </a:endParaRPr>
          </a:p>
        </p:txBody>
      </p:sp>
      <p:sp>
        <p:nvSpPr>
          <p:cNvPr id="5" name="Text 2"/>
          <p:cNvSpPr/>
          <p:nvPr/>
        </p:nvSpPr>
        <p:spPr>
          <a:xfrm>
            <a:off x="2037993" y="285571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Data Handling</a:t>
            </a:r>
            <a:endParaRPr lang="en-US" sz="2187" dirty="0">
              <a:solidFill>
                <a:schemeClr val="accent6">
                  <a:lumMod val="75000"/>
                </a:schemeClr>
              </a:solidFill>
            </a:endParaRPr>
          </a:p>
        </p:txBody>
      </p:sp>
      <p:sp>
        <p:nvSpPr>
          <p:cNvPr id="6" name="Text 3"/>
          <p:cNvSpPr/>
          <p:nvPr/>
        </p:nvSpPr>
        <p:spPr>
          <a:xfrm>
            <a:off x="2393394" y="3425071"/>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Measurement</a:t>
            </a:r>
            <a:endParaRPr lang="en-US" sz="1750" dirty="0"/>
          </a:p>
        </p:txBody>
      </p:sp>
      <p:sp>
        <p:nvSpPr>
          <p:cNvPr id="7" name="Text 4"/>
          <p:cNvSpPr/>
          <p:nvPr/>
        </p:nvSpPr>
        <p:spPr>
          <a:xfrm>
            <a:off x="2393394" y="3869293"/>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Collection</a:t>
            </a:r>
            <a:endParaRPr lang="en-US" sz="1750" dirty="0"/>
          </a:p>
        </p:txBody>
      </p:sp>
      <p:sp>
        <p:nvSpPr>
          <p:cNvPr id="8" name="Text 5"/>
          <p:cNvSpPr/>
          <p:nvPr/>
        </p:nvSpPr>
        <p:spPr>
          <a:xfrm>
            <a:off x="2393394" y="4313515"/>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Transcription</a:t>
            </a:r>
            <a:endParaRPr lang="en-US" sz="1750" dirty="0"/>
          </a:p>
        </p:txBody>
      </p:sp>
      <p:sp>
        <p:nvSpPr>
          <p:cNvPr id="9" name="Text 6"/>
          <p:cNvSpPr/>
          <p:nvPr/>
        </p:nvSpPr>
        <p:spPr>
          <a:xfrm>
            <a:off x="2393394" y="4757738"/>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Validation</a:t>
            </a:r>
            <a:endParaRPr lang="en-US" sz="1750" dirty="0"/>
          </a:p>
        </p:txBody>
      </p:sp>
      <p:sp>
        <p:nvSpPr>
          <p:cNvPr id="10" name="Text 7"/>
          <p:cNvSpPr/>
          <p:nvPr/>
        </p:nvSpPr>
        <p:spPr>
          <a:xfrm>
            <a:off x="2393394" y="5201960"/>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Organization</a:t>
            </a:r>
            <a:endParaRPr lang="en-US" sz="1750" dirty="0"/>
          </a:p>
        </p:txBody>
      </p:sp>
      <p:sp>
        <p:nvSpPr>
          <p:cNvPr id="11" name="Text 8"/>
          <p:cNvSpPr/>
          <p:nvPr/>
        </p:nvSpPr>
        <p:spPr>
          <a:xfrm>
            <a:off x="5743932" y="285571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Data Handling</a:t>
            </a:r>
            <a:endParaRPr lang="en-US" sz="2187" dirty="0">
              <a:solidFill>
                <a:schemeClr val="accent6">
                  <a:lumMod val="75000"/>
                </a:schemeClr>
              </a:solidFill>
            </a:endParaRPr>
          </a:p>
        </p:txBody>
      </p:sp>
      <p:sp>
        <p:nvSpPr>
          <p:cNvPr id="12" name="Text 9"/>
          <p:cNvSpPr/>
          <p:nvPr/>
        </p:nvSpPr>
        <p:spPr>
          <a:xfrm>
            <a:off x="6099334" y="3425071"/>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Storage</a:t>
            </a:r>
            <a:endParaRPr lang="en-US" sz="1750" dirty="0"/>
          </a:p>
        </p:txBody>
      </p:sp>
      <p:sp>
        <p:nvSpPr>
          <p:cNvPr id="13" name="Text 10"/>
          <p:cNvSpPr/>
          <p:nvPr/>
        </p:nvSpPr>
        <p:spPr>
          <a:xfrm>
            <a:off x="6099334" y="3869293"/>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Aggregation</a:t>
            </a:r>
            <a:endParaRPr lang="en-US" sz="1750" dirty="0"/>
          </a:p>
        </p:txBody>
      </p:sp>
      <p:sp>
        <p:nvSpPr>
          <p:cNvPr id="14" name="Text 11"/>
          <p:cNvSpPr/>
          <p:nvPr/>
        </p:nvSpPr>
        <p:spPr>
          <a:xfrm>
            <a:off x="6099334" y="4313515"/>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Update</a:t>
            </a:r>
            <a:endParaRPr lang="en-US" sz="1750" dirty="0"/>
          </a:p>
        </p:txBody>
      </p:sp>
      <p:sp>
        <p:nvSpPr>
          <p:cNvPr id="15" name="Text 12"/>
          <p:cNvSpPr/>
          <p:nvPr/>
        </p:nvSpPr>
        <p:spPr>
          <a:xfrm>
            <a:off x="6099334" y="4757738"/>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Retrieval</a:t>
            </a:r>
            <a:endParaRPr lang="en-US" sz="1750" dirty="0"/>
          </a:p>
        </p:txBody>
      </p:sp>
      <p:sp>
        <p:nvSpPr>
          <p:cNvPr id="16" name="Text 13"/>
          <p:cNvSpPr/>
          <p:nvPr/>
        </p:nvSpPr>
        <p:spPr>
          <a:xfrm>
            <a:off x="6099334" y="5201960"/>
            <a:ext cx="280094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Protection</a:t>
            </a:r>
            <a:endParaRPr lang="en-US" sz="1750" dirty="0"/>
          </a:p>
        </p:txBody>
      </p:sp>
      <p:sp>
        <p:nvSpPr>
          <p:cNvPr id="17" name="Text 14"/>
          <p:cNvSpPr/>
          <p:nvPr/>
        </p:nvSpPr>
        <p:spPr>
          <a:xfrm>
            <a:off x="9449872" y="2855714"/>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Objectives</a:t>
            </a:r>
            <a:endParaRPr lang="en-US" sz="2187" dirty="0">
              <a:solidFill>
                <a:schemeClr val="accent6">
                  <a:lumMod val="75000"/>
                </a:schemeClr>
              </a:solidFill>
            </a:endParaRPr>
          </a:p>
        </p:txBody>
      </p:sp>
      <p:sp>
        <p:nvSpPr>
          <p:cNvPr id="18" name="Text 15"/>
          <p:cNvSpPr/>
          <p:nvPr/>
        </p:nvSpPr>
        <p:spPr>
          <a:xfrm>
            <a:off x="9805273" y="3425071"/>
            <a:ext cx="280094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Represent and store data for access</a:t>
            </a:r>
            <a:endParaRPr lang="en-US" sz="1750" dirty="0"/>
          </a:p>
        </p:txBody>
      </p:sp>
      <p:sp>
        <p:nvSpPr>
          <p:cNvPr id="19" name="Text 16"/>
          <p:cNvSpPr/>
          <p:nvPr/>
        </p:nvSpPr>
        <p:spPr>
          <a:xfrm>
            <a:off x="9805273" y="4224695"/>
            <a:ext cx="280094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Organize data for efficient access</a:t>
            </a:r>
            <a:endParaRPr lang="en-US" sz="1750" dirty="0"/>
          </a:p>
        </p:txBody>
      </p:sp>
      <p:sp>
        <p:nvSpPr>
          <p:cNvPr id="20" name="Text 17"/>
          <p:cNvSpPr/>
          <p:nvPr/>
        </p:nvSpPr>
        <p:spPr>
          <a:xfrm>
            <a:off x="9805273" y="5024318"/>
            <a:ext cx="280094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Process and present data effectively</a:t>
            </a:r>
            <a:endParaRPr lang="en-US" sz="1750" dirty="0"/>
          </a:p>
        </p:txBody>
      </p:sp>
      <p:sp>
        <p:nvSpPr>
          <p:cNvPr id="21" name="Text 18"/>
          <p:cNvSpPr/>
          <p:nvPr/>
        </p:nvSpPr>
        <p:spPr>
          <a:xfrm>
            <a:off x="9805273" y="5823942"/>
            <a:ext cx="280094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Protect and manage data value</a:t>
            </a:r>
            <a:endParaRPr lang="en-US" sz="1750" dirty="0"/>
          </a:p>
        </p:txBody>
      </p:sp>
      <p:sp>
        <p:nvSpPr>
          <p:cNvPr id="22" name="object 7">
            <a:extLst>
              <a:ext uri="{FF2B5EF4-FFF2-40B4-BE49-F238E27FC236}">
                <a16:creationId xmlns:a16="http://schemas.microsoft.com/office/drawing/2014/main" id="{88950205-C2E4-332B-1986-211D241F6766}"/>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23" name="object 4">
            <a:extLst>
              <a:ext uri="{FF2B5EF4-FFF2-40B4-BE49-F238E27FC236}">
                <a16:creationId xmlns:a16="http://schemas.microsoft.com/office/drawing/2014/main" id="{53C8D97A-5AC6-E9C4-C054-DC1216A350A9}"/>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24" name="object 12">
            <a:extLst>
              <a:ext uri="{FF2B5EF4-FFF2-40B4-BE49-F238E27FC236}">
                <a16:creationId xmlns:a16="http://schemas.microsoft.com/office/drawing/2014/main" id="{A27A484D-7FEC-04B8-7D65-BDFFB64BF6C3}"/>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541597"/>
            <a:ext cx="5554980"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Properties of Data</a:t>
            </a:r>
            <a:endParaRPr lang="en-US" sz="4374" dirty="0">
              <a:solidFill>
                <a:schemeClr val="accent6">
                  <a:lumMod val="75000"/>
                </a:schemeClr>
              </a:solidFill>
            </a:endParaRPr>
          </a:p>
        </p:txBody>
      </p:sp>
      <p:sp>
        <p:nvSpPr>
          <p:cNvPr id="5" name="Shape 2"/>
          <p:cNvSpPr/>
          <p:nvPr/>
        </p:nvSpPr>
        <p:spPr>
          <a:xfrm>
            <a:off x="2037993" y="2389108"/>
            <a:ext cx="5166122" cy="2006203"/>
          </a:xfrm>
          <a:prstGeom prst="roundRect">
            <a:avLst>
              <a:gd name="adj" fmla="val 4984"/>
            </a:avLst>
          </a:prstGeom>
          <a:noFill/>
          <a:ln w="12700">
            <a:solidFill>
              <a:srgbClr val="C00000"/>
            </a:solidFill>
            <a:prstDash val="solid"/>
          </a:ln>
        </p:spPr>
        <p:txBody>
          <a:bodyPr/>
          <a:lstStyle/>
          <a:p>
            <a:endParaRPr lang="en-KE"/>
          </a:p>
        </p:txBody>
      </p:sp>
      <p:sp>
        <p:nvSpPr>
          <p:cNvPr id="6" name="Text 3"/>
          <p:cNvSpPr/>
          <p:nvPr/>
        </p:nvSpPr>
        <p:spPr>
          <a:xfrm>
            <a:off x="2267783" y="2618899"/>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Accuracy</a:t>
            </a:r>
            <a:endParaRPr lang="en-US" sz="2187" dirty="0">
              <a:solidFill>
                <a:schemeClr val="accent6">
                  <a:lumMod val="75000"/>
                </a:schemeClr>
              </a:solidFill>
            </a:endParaRPr>
          </a:p>
        </p:txBody>
      </p:sp>
      <p:sp>
        <p:nvSpPr>
          <p:cNvPr id="7" name="Text 4"/>
          <p:cNvSpPr/>
          <p:nvPr/>
        </p:nvSpPr>
        <p:spPr>
          <a:xfrm>
            <a:off x="2267783" y="3099316"/>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 should be precise, reliable, and free from errors or biases to ensure trustworthy and meaningful insights.</a:t>
            </a:r>
            <a:endParaRPr lang="en-US" sz="1750" dirty="0"/>
          </a:p>
        </p:txBody>
      </p:sp>
      <p:sp>
        <p:nvSpPr>
          <p:cNvPr id="8" name="Shape 5"/>
          <p:cNvSpPr/>
          <p:nvPr/>
        </p:nvSpPr>
        <p:spPr>
          <a:xfrm>
            <a:off x="7426285" y="2389108"/>
            <a:ext cx="5166122" cy="2006203"/>
          </a:xfrm>
          <a:prstGeom prst="roundRect">
            <a:avLst>
              <a:gd name="adj" fmla="val 4984"/>
            </a:avLst>
          </a:prstGeom>
          <a:noFill/>
          <a:ln w="12700">
            <a:solidFill>
              <a:srgbClr val="C00000"/>
            </a:solidFill>
            <a:prstDash val="solid"/>
          </a:ln>
        </p:spPr>
        <p:txBody>
          <a:bodyPr/>
          <a:lstStyle/>
          <a:p>
            <a:endParaRPr lang="en-KE"/>
          </a:p>
        </p:txBody>
      </p:sp>
      <p:sp>
        <p:nvSpPr>
          <p:cNvPr id="9" name="Text 6"/>
          <p:cNvSpPr/>
          <p:nvPr/>
        </p:nvSpPr>
        <p:spPr>
          <a:xfrm>
            <a:off x="7656076" y="2618899"/>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Relevance</a:t>
            </a:r>
            <a:endParaRPr lang="en-US" sz="2187" dirty="0">
              <a:solidFill>
                <a:schemeClr val="accent6">
                  <a:lumMod val="75000"/>
                </a:schemeClr>
              </a:solidFill>
            </a:endParaRPr>
          </a:p>
        </p:txBody>
      </p:sp>
      <p:sp>
        <p:nvSpPr>
          <p:cNvPr id="10" name="Text 7"/>
          <p:cNvSpPr/>
          <p:nvPr/>
        </p:nvSpPr>
        <p:spPr>
          <a:xfrm>
            <a:off x="7656076" y="3099316"/>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data collected should be relevant to the problem or question being addressed, providing valuable and applicable information.</a:t>
            </a:r>
            <a:endParaRPr lang="en-US" sz="1750" dirty="0"/>
          </a:p>
        </p:txBody>
      </p:sp>
      <p:sp>
        <p:nvSpPr>
          <p:cNvPr id="11" name="Shape 8"/>
          <p:cNvSpPr/>
          <p:nvPr/>
        </p:nvSpPr>
        <p:spPr>
          <a:xfrm>
            <a:off x="2037993" y="4617482"/>
            <a:ext cx="5166122" cy="2361605"/>
          </a:xfrm>
          <a:prstGeom prst="roundRect">
            <a:avLst>
              <a:gd name="adj" fmla="val 4234"/>
            </a:avLst>
          </a:prstGeom>
          <a:noFill/>
          <a:ln w="12700">
            <a:solidFill>
              <a:srgbClr val="C00000"/>
            </a:solidFill>
            <a:prstDash val="solid"/>
          </a:ln>
        </p:spPr>
        <p:txBody>
          <a:bodyPr/>
          <a:lstStyle/>
          <a:p>
            <a:endParaRPr lang="en-KE"/>
          </a:p>
        </p:txBody>
      </p:sp>
      <p:sp>
        <p:nvSpPr>
          <p:cNvPr id="12" name="Text 9"/>
          <p:cNvSpPr/>
          <p:nvPr/>
        </p:nvSpPr>
        <p:spPr>
          <a:xfrm>
            <a:off x="2267783" y="4847273"/>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Completeness</a:t>
            </a:r>
            <a:endParaRPr lang="en-US" sz="2187" dirty="0">
              <a:solidFill>
                <a:schemeClr val="accent6">
                  <a:lumMod val="75000"/>
                </a:schemeClr>
              </a:solidFill>
            </a:endParaRPr>
          </a:p>
        </p:txBody>
      </p:sp>
      <p:sp>
        <p:nvSpPr>
          <p:cNvPr id="13" name="Text 10"/>
          <p:cNvSpPr/>
          <p:nvPr/>
        </p:nvSpPr>
        <p:spPr>
          <a:xfrm>
            <a:off x="2267783" y="5327690"/>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 should be comprehensive, covering all the necessary aspects and components to provide a holistic understanding of the subject matter.</a:t>
            </a:r>
            <a:endParaRPr lang="en-US" sz="1750" dirty="0"/>
          </a:p>
        </p:txBody>
      </p:sp>
      <p:sp>
        <p:nvSpPr>
          <p:cNvPr id="14" name="Shape 11"/>
          <p:cNvSpPr/>
          <p:nvPr/>
        </p:nvSpPr>
        <p:spPr>
          <a:xfrm>
            <a:off x="7426285" y="4617482"/>
            <a:ext cx="5166122" cy="2361605"/>
          </a:xfrm>
          <a:prstGeom prst="roundRect">
            <a:avLst>
              <a:gd name="adj" fmla="val 4234"/>
            </a:avLst>
          </a:prstGeom>
          <a:noFill/>
          <a:ln w="12700">
            <a:solidFill>
              <a:srgbClr val="C00000"/>
            </a:solidFill>
            <a:prstDash val="solid"/>
          </a:ln>
        </p:spPr>
        <p:txBody>
          <a:bodyPr/>
          <a:lstStyle/>
          <a:p>
            <a:endParaRPr lang="en-KE"/>
          </a:p>
        </p:txBody>
      </p:sp>
      <p:sp>
        <p:nvSpPr>
          <p:cNvPr id="15" name="Text 12"/>
          <p:cNvSpPr/>
          <p:nvPr/>
        </p:nvSpPr>
        <p:spPr>
          <a:xfrm>
            <a:off x="7656076" y="4847273"/>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Timeliness</a:t>
            </a:r>
            <a:endParaRPr lang="en-US" sz="2187" dirty="0">
              <a:solidFill>
                <a:schemeClr val="accent6">
                  <a:lumMod val="75000"/>
                </a:schemeClr>
              </a:solidFill>
            </a:endParaRPr>
          </a:p>
        </p:txBody>
      </p:sp>
      <p:sp>
        <p:nvSpPr>
          <p:cNvPr id="16" name="Text 13"/>
          <p:cNvSpPr/>
          <p:nvPr/>
        </p:nvSpPr>
        <p:spPr>
          <a:xfrm>
            <a:off x="7656076" y="5327690"/>
            <a:ext cx="470654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 should be up-to-date and reflect the current state of the subject, ensuring that decisions made are based on the most recent and accurate information.</a:t>
            </a:r>
            <a:endParaRPr lang="en-US" sz="1750" dirty="0"/>
          </a:p>
        </p:txBody>
      </p:sp>
      <p:sp>
        <p:nvSpPr>
          <p:cNvPr id="2" name="object 7">
            <a:extLst>
              <a:ext uri="{FF2B5EF4-FFF2-40B4-BE49-F238E27FC236}">
                <a16:creationId xmlns:a16="http://schemas.microsoft.com/office/drawing/2014/main" id="{85E0EA0F-AD47-CC32-1824-5C8845E94695}"/>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3" name="object 4">
            <a:extLst>
              <a:ext uri="{FF2B5EF4-FFF2-40B4-BE49-F238E27FC236}">
                <a16:creationId xmlns:a16="http://schemas.microsoft.com/office/drawing/2014/main" id="{67D9EAC8-2D2C-A6C2-1134-89756E193AFD}"/>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7" name="object 12">
            <a:extLst>
              <a:ext uri="{FF2B5EF4-FFF2-40B4-BE49-F238E27FC236}">
                <a16:creationId xmlns:a16="http://schemas.microsoft.com/office/drawing/2014/main" id="{5F617757-0C87-4177-77D9-5C43C5A8A372}"/>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extLst>
      <p:ext uri="{BB962C8B-B14F-4D97-AF65-F5344CB8AC3E}">
        <p14:creationId xmlns:p14="http://schemas.microsoft.com/office/powerpoint/2010/main" val="74886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895817"/>
            <a:ext cx="5554980"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Abstract Data Types</a:t>
            </a:r>
            <a:endParaRPr lang="en-US" sz="4374" dirty="0">
              <a:solidFill>
                <a:schemeClr val="accent6">
                  <a:lumMod val="75000"/>
                </a:schemeClr>
              </a:solidFill>
            </a:endParaRPr>
          </a:p>
        </p:txBody>
      </p:sp>
      <p:sp>
        <p:nvSpPr>
          <p:cNvPr id="6" name="Text 2"/>
          <p:cNvSpPr/>
          <p:nvPr/>
        </p:nvSpPr>
        <p:spPr>
          <a:xfrm>
            <a:off x="2037993" y="2737987"/>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Data Structures</a:t>
            </a:r>
            <a:endParaRPr lang="en-US" sz="2187" dirty="0">
              <a:solidFill>
                <a:schemeClr val="accent6">
                  <a:lumMod val="75000"/>
                </a:schemeClr>
              </a:solidFill>
            </a:endParaRPr>
          </a:p>
        </p:txBody>
      </p:sp>
      <p:sp>
        <p:nvSpPr>
          <p:cNvPr id="7" name="Text 3"/>
          <p:cNvSpPr/>
          <p:nvPr/>
        </p:nvSpPr>
        <p:spPr>
          <a:xfrm>
            <a:off x="2037993" y="3218404"/>
            <a:ext cx="3295888"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Abstract Data Types (ADTs) define the structure and operations of data, independent of their implementation.</a:t>
            </a:r>
            <a:endParaRPr lang="en-US" sz="1750" dirty="0"/>
          </a:p>
        </p:txBody>
      </p:sp>
      <p:sp>
        <p:nvSpPr>
          <p:cNvPr id="9" name="Text 4"/>
          <p:cNvSpPr/>
          <p:nvPr/>
        </p:nvSpPr>
        <p:spPr>
          <a:xfrm>
            <a:off x="5667137" y="2737987"/>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Collections</a:t>
            </a:r>
            <a:endParaRPr lang="en-US" sz="2187" dirty="0">
              <a:solidFill>
                <a:schemeClr val="accent6">
                  <a:lumMod val="75000"/>
                </a:schemeClr>
              </a:solidFill>
            </a:endParaRPr>
          </a:p>
        </p:txBody>
      </p:sp>
      <p:sp>
        <p:nvSpPr>
          <p:cNvPr id="10" name="Text 5"/>
          <p:cNvSpPr/>
          <p:nvPr/>
        </p:nvSpPr>
        <p:spPr>
          <a:xfrm>
            <a:off x="5667137" y="3218404"/>
            <a:ext cx="329600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ADTs describe collections of data, such as lists, sets, and maps, and the operations that can be performed on them.</a:t>
            </a:r>
            <a:endParaRPr lang="en-US" sz="1750" dirty="0"/>
          </a:p>
        </p:txBody>
      </p:sp>
      <p:sp>
        <p:nvSpPr>
          <p:cNvPr id="12" name="Text 6"/>
          <p:cNvSpPr/>
          <p:nvPr/>
        </p:nvSpPr>
        <p:spPr>
          <a:xfrm>
            <a:off x="9296400" y="2737987"/>
            <a:ext cx="2777490" cy="347186"/>
          </a:xfrm>
          <a:prstGeom prst="rect">
            <a:avLst/>
          </a:prstGeom>
          <a:noFill/>
          <a:ln/>
        </p:spPr>
        <p:txBody>
          <a:bodyPr wrap="none" rtlCol="0" anchor="t"/>
          <a:lstStyle/>
          <a:p>
            <a:pPr marL="0" indent="0" algn="l">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Algorithms</a:t>
            </a:r>
            <a:endParaRPr lang="en-US" sz="2187" dirty="0">
              <a:solidFill>
                <a:schemeClr val="accent6">
                  <a:lumMod val="75000"/>
                </a:schemeClr>
              </a:solidFill>
            </a:endParaRPr>
          </a:p>
        </p:txBody>
      </p:sp>
      <p:sp>
        <p:nvSpPr>
          <p:cNvPr id="13" name="Text 7"/>
          <p:cNvSpPr/>
          <p:nvPr/>
        </p:nvSpPr>
        <p:spPr>
          <a:xfrm>
            <a:off x="9296400" y="3218404"/>
            <a:ext cx="329600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ADTs also define the algorithms and procedures for manipulating the data, such as searching, sorting, and inserting elements.</a:t>
            </a:r>
            <a:endParaRPr lang="en-US" sz="1750" dirty="0"/>
          </a:p>
        </p:txBody>
      </p:sp>
      <p:sp>
        <p:nvSpPr>
          <p:cNvPr id="2" name="object 7">
            <a:extLst>
              <a:ext uri="{FF2B5EF4-FFF2-40B4-BE49-F238E27FC236}">
                <a16:creationId xmlns:a16="http://schemas.microsoft.com/office/drawing/2014/main" id="{3B76340B-E4A8-1C59-59F0-19C1518FCE54}"/>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3" name="object 4">
            <a:extLst>
              <a:ext uri="{FF2B5EF4-FFF2-40B4-BE49-F238E27FC236}">
                <a16:creationId xmlns:a16="http://schemas.microsoft.com/office/drawing/2014/main" id="{2FF7DB41-FC24-0DC7-4A44-FACC15AA2A56}"/>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5" name="object 12">
            <a:extLst>
              <a:ext uri="{FF2B5EF4-FFF2-40B4-BE49-F238E27FC236}">
                <a16:creationId xmlns:a16="http://schemas.microsoft.com/office/drawing/2014/main" id="{9DF25355-361A-E8E9-29D1-3772FC0583B8}"/>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extLst>
      <p:ext uri="{BB962C8B-B14F-4D97-AF65-F5344CB8AC3E}">
        <p14:creationId xmlns:p14="http://schemas.microsoft.com/office/powerpoint/2010/main" val="11599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5" name="Text 1"/>
          <p:cNvSpPr/>
          <p:nvPr/>
        </p:nvSpPr>
        <p:spPr>
          <a:xfrm>
            <a:off x="2143015" y="901168"/>
            <a:ext cx="5554980" cy="694373"/>
          </a:xfrm>
          <a:prstGeom prst="rect">
            <a:avLst/>
          </a:prstGeom>
          <a:noFill/>
          <a:ln/>
        </p:spPr>
        <p:txBody>
          <a:bodyPr wrap="none" rtlCol="0" anchor="t"/>
          <a:lstStyle/>
          <a:p>
            <a:pPr marL="0" indent="0">
              <a:lnSpc>
                <a:spcPts val="5468"/>
              </a:lnSpc>
              <a:buNone/>
            </a:pPr>
            <a:r>
              <a:rPr lang="en-US" sz="4374" dirty="0">
                <a:solidFill>
                  <a:schemeClr val="accent6">
                    <a:lumMod val="75000"/>
                  </a:schemeClr>
                </a:solidFill>
                <a:latin typeface="Gelasio" pitchFamily="34" charset="0"/>
                <a:ea typeface="Gelasio" pitchFamily="34" charset="-122"/>
                <a:cs typeface="Gelasio" pitchFamily="34" charset="-120"/>
              </a:rPr>
              <a:t>What is an Algorithm?</a:t>
            </a:r>
            <a:endParaRPr lang="en-US" sz="4374" dirty="0">
              <a:solidFill>
                <a:schemeClr val="accent6">
                  <a:lumMod val="75000"/>
                </a:schemeClr>
              </a:solidFill>
            </a:endParaRPr>
          </a:p>
        </p:txBody>
      </p:sp>
      <p:sp>
        <p:nvSpPr>
          <p:cNvPr id="6" name="Shape 2"/>
          <p:cNvSpPr/>
          <p:nvPr/>
        </p:nvSpPr>
        <p:spPr>
          <a:xfrm>
            <a:off x="2143015" y="2154777"/>
            <a:ext cx="4542115" cy="3427809"/>
          </a:xfrm>
          <a:prstGeom prst="roundRect">
            <a:avLst>
              <a:gd name="adj" fmla="val 2917"/>
            </a:avLst>
          </a:prstGeom>
          <a:noFill/>
          <a:ln w="28575">
            <a:solidFill>
              <a:srgbClr val="FFC000"/>
            </a:solidFill>
            <a:prstDash val="solid"/>
          </a:ln>
        </p:spPr>
        <p:txBody>
          <a:bodyPr/>
          <a:lstStyle/>
          <a:p>
            <a:endParaRPr lang="en-KE"/>
          </a:p>
        </p:txBody>
      </p:sp>
      <p:sp>
        <p:nvSpPr>
          <p:cNvPr id="7" name="Text 3"/>
          <p:cNvSpPr/>
          <p:nvPr/>
        </p:nvSpPr>
        <p:spPr>
          <a:xfrm>
            <a:off x="2372806" y="2158587"/>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Definition</a:t>
            </a:r>
            <a:endParaRPr lang="en-US" sz="2187" dirty="0">
              <a:solidFill>
                <a:schemeClr val="accent6">
                  <a:lumMod val="75000"/>
                </a:schemeClr>
              </a:solidFill>
            </a:endParaRPr>
          </a:p>
        </p:txBody>
      </p:sp>
      <p:sp>
        <p:nvSpPr>
          <p:cNvPr id="8" name="Text 4"/>
          <p:cNvSpPr/>
          <p:nvPr/>
        </p:nvSpPr>
        <p:spPr>
          <a:xfrm>
            <a:off x="2372806" y="2639004"/>
            <a:ext cx="4082534" cy="292441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set of instructions giving a step-by-step procedure which, given some inputs, produces some outputs. An algorithm is any well-defined computational procedure that takes some value, or a set of values as input and produces some value, or a set of values as output.</a:t>
            </a:r>
            <a:endParaRPr lang="en-US" sz="1750" dirty="0"/>
          </a:p>
        </p:txBody>
      </p:sp>
      <p:sp>
        <p:nvSpPr>
          <p:cNvPr id="9" name="Shape 5"/>
          <p:cNvSpPr/>
          <p:nvPr/>
        </p:nvSpPr>
        <p:spPr>
          <a:xfrm>
            <a:off x="6914921" y="2149534"/>
            <a:ext cx="4542115" cy="3427809"/>
          </a:xfrm>
          <a:prstGeom prst="roundRect">
            <a:avLst>
              <a:gd name="adj" fmla="val 2917"/>
            </a:avLst>
          </a:prstGeom>
          <a:noFill/>
          <a:ln w="28575">
            <a:solidFill>
              <a:srgbClr val="FFC000"/>
            </a:solidFill>
            <a:prstDash val="solid"/>
          </a:ln>
        </p:spPr>
        <p:txBody>
          <a:bodyPr/>
          <a:lstStyle/>
          <a:p>
            <a:endParaRPr lang="en-KE"/>
          </a:p>
        </p:txBody>
      </p:sp>
      <p:sp>
        <p:nvSpPr>
          <p:cNvPr id="10" name="Text 6"/>
          <p:cNvSpPr/>
          <p:nvPr/>
        </p:nvSpPr>
        <p:spPr>
          <a:xfrm>
            <a:off x="7137092" y="2158587"/>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Representation</a:t>
            </a:r>
            <a:endParaRPr lang="en-US" sz="2187" dirty="0">
              <a:solidFill>
                <a:schemeClr val="accent6">
                  <a:lumMod val="75000"/>
                </a:schemeClr>
              </a:solidFill>
            </a:endParaRPr>
          </a:p>
        </p:txBody>
      </p:sp>
      <p:sp>
        <p:nvSpPr>
          <p:cNvPr id="11" name="Text 7"/>
          <p:cNvSpPr/>
          <p:nvPr/>
        </p:nvSpPr>
        <p:spPr>
          <a:xfrm>
            <a:off x="7137092" y="2639004"/>
            <a:ext cx="4082534"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Algorithms may be defined in English, diagrams, computer programming languages, pseudo code, or other formal languages.</a:t>
            </a:r>
            <a:endParaRPr lang="en-US" sz="1750" dirty="0"/>
          </a:p>
        </p:txBody>
      </p:sp>
      <p:sp>
        <p:nvSpPr>
          <p:cNvPr id="12" name="Shape 8"/>
          <p:cNvSpPr/>
          <p:nvPr/>
        </p:nvSpPr>
        <p:spPr>
          <a:xfrm>
            <a:off x="2143015" y="5837023"/>
            <a:ext cx="9306401" cy="1650802"/>
          </a:xfrm>
          <a:prstGeom prst="roundRect">
            <a:avLst>
              <a:gd name="adj" fmla="val 6057"/>
            </a:avLst>
          </a:prstGeom>
          <a:noFill/>
          <a:ln w="28575">
            <a:solidFill>
              <a:srgbClr val="FFC000"/>
            </a:solidFill>
            <a:prstDash val="solid"/>
          </a:ln>
        </p:spPr>
        <p:txBody>
          <a:bodyPr/>
          <a:lstStyle/>
          <a:p>
            <a:endParaRPr lang="en-KE"/>
          </a:p>
        </p:txBody>
      </p:sp>
      <p:sp>
        <p:nvSpPr>
          <p:cNvPr id="13" name="Text 9"/>
          <p:cNvSpPr/>
          <p:nvPr/>
        </p:nvSpPr>
        <p:spPr>
          <a:xfrm>
            <a:off x="2372806" y="5808567"/>
            <a:ext cx="2777490" cy="347186"/>
          </a:xfrm>
          <a:prstGeom prst="rect">
            <a:avLst/>
          </a:prstGeom>
          <a:noFill/>
          <a:ln/>
        </p:spPr>
        <p:txBody>
          <a:bodyPr wrap="none" rtlCol="0" anchor="t"/>
          <a:lstStyle/>
          <a:p>
            <a:pPr marL="0" indent="0">
              <a:lnSpc>
                <a:spcPts val="2734"/>
              </a:lnSpc>
              <a:buNone/>
            </a:pPr>
            <a:r>
              <a:rPr lang="en-US" sz="2187" dirty="0">
                <a:solidFill>
                  <a:schemeClr val="accent6">
                    <a:lumMod val="75000"/>
                  </a:schemeClr>
                </a:solidFill>
                <a:latin typeface="Gelasio" pitchFamily="34" charset="0"/>
                <a:ea typeface="Gelasio" pitchFamily="34" charset="-122"/>
                <a:cs typeface="Gelasio" pitchFamily="34" charset="-120"/>
              </a:rPr>
              <a:t>Purpose</a:t>
            </a:r>
            <a:endParaRPr lang="en-US" sz="2187" dirty="0">
              <a:solidFill>
                <a:schemeClr val="accent6">
                  <a:lumMod val="75000"/>
                </a:schemeClr>
              </a:solidFill>
            </a:endParaRPr>
          </a:p>
        </p:txBody>
      </p:sp>
      <p:sp>
        <p:nvSpPr>
          <p:cNvPr id="14" name="Text 10"/>
          <p:cNvSpPr/>
          <p:nvPr/>
        </p:nvSpPr>
        <p:spPr>
          <a:xfrm>
            <a:off x="2372806" y="6288984"/>
            <a:ext cx="8846820"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 structure is a way of storing and organizing data in order to facilitate access and modification.</a:t>
            </a:r>
            <a:endParaRPr lang="en-US" sz="1750" dirty="0"/>
          </a:p>
        </p:txBody>
      </p:sp>
      <p:sp>
        <p:nvSpPr>
          <p:cNvPr id="15" name="object 7">
            <a:extLst>
              <a:ext uri="{FF2B5EF4-FFF2-40B4-BE49-F238E27FC236}">
                <a16:creationId xmlns:a16="http://schemas.microsoft.com/office/drawing/2014/main" id="{CD984AB2-852F-6671-AAC8-07C845B0ECF4}"/>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6" name="object 4">
            <a:extLst>
              <a:ext uri="{FF2B5EF4-FFF2-40B4-BE49-F238E27FC236}">
                <a16:creationId xmlns:a16="http://schemas.microsoft.com/office/drawing/2014/main" id="{DA454030-06EC-3D59-6E76-E94CF8A72032}"/>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
        <p:nvSpPr>
          <p:cNvPr id="17" name="object 12">
            <a:extLst>
              <a:ext uri="{FF2B5EF4-FFF2-40B4-BE49-F238E27FC236}">
                <a16:creationId xmlns:a16="http://schemas.microsoft.com/office/drawing/2014/main" id="{A9311996-70F6-E096-B542-DE8D17DD9780}"/>
              </a:ext>
            </a:extLst>
          </p:cNvPr>
          <p:cNvSpPr/>
          <p:nvPr/>
        </p:nvSpPr>
        <p:spPr>
          <a:xfrm flipV="1">
            <a:off x="0" y="1698052"/>
            <a:ext cx="14630400" cy="41147"/>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sz="162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1"/>
          <p:cNvSpPr/>
          <p:nvPr/>
        </p:nvSpPr>
        <p:spPr>
          <a:xfrm>
            <a:off x="2830949" y="519470"/>
            <a:ext cx="4866442" cy="589955"/>
          </a:xfrm>
          <a:prstGeom prst="rect">
            <a:avLst/>
          </a:prstGeom>
          <a:noFill/>
          <a:ln/>
        </p:spPr>
        <p:txBody>
          <a:bodyPr wrap="none" rtlCol="0" anchor="t"/>
          <a:lstStyle/>
          <a:p>
            <a:pPr marL="0" indent="0">
              <a:lnSpc>
                <a:spcPts val="4646"/>
              </a:lnSpc>
              <a:buNone/>
            </a:pPr>
            <a:r>
              <a:rPr lang="en-US" sz="3717" dirty="0">
                <a:solidFill>
                  <a:schemeClr val="accent6">
                    <a:lumMod val="75000"/>
                  </a:schemeClr>
                </a:solidFill>
                <a:latin typeface="Gelasio" pitchFamily="34" charset="0"/>
                <a:ea typeface="Gelasio" pitchFamily="34" charset="-122"/>
                <a:cs typeface="Gelasio" pitchFamily="34" charset="-120"/>
              </a:rPr>
              <a:t>Running Time Analysis</a:t>
            </a:r>
            <a:endParaRPr lang="en-US" sz="3717" dirty="0">
              <a:solidFill>
                <a:schemeClr val="accent6">
                  <a:lumMod val="75000"/>
                </a:schemeClr>
              </a:solidFill>
            </a:endParaRPr>
          </a:p>
        </p:txBody>
      </p:sp>
      <p:pic>
        <p:nvPicPr>
          <p:cNvPr id="5" name="Image 1" descr="preencoded.png"/>
          <p:cNvPicPr>
            <a:picLocks noChangeAspect="1"/>
          </p:cNvPicPr>
          <p:nvPr/>
        </p:nvPicPr>
        <p:blipFill>
          <a:blip r:embed="rId3"/>
          <a:stretch>
            <a:fillRect/>
          </a:stretch>
        </p:blipFill>
        <p:spPr>
          <a:xfrm>
            <a:off x="2830949" y="1486972"/>
            <a:ext cx="943928" cy="1691759"/>
          </a:xfrm>
          <a:prstGeom prst="rect">
            <a:avLst/>
          </a:prstGeom>
        </p:spPr>
      </p:pic>
      <p:sp>
        <p:nvSpPr>
          <p:cNvPr id="6" name="Text 2"/>
          <p:cNvSpPr/>
          <p:nvPr/>
        </p:nvSpPr>
        <p:spPr>
          <a:xfrm>
            <a:off x="4058007" y="1675686"/>
            <a:ext cx="2360057" cy="294918"/>
          </a:xfrm>
          <a:prstGeom prst="rect">
            <a:avLst/>
          </a:prstGeom>
          <a:noFill/>
          <a:ln/>
        </p:spPr>
        <p:txBody>
          <a:bodyPr wrap="none" rtlCol="0" anchor="t"/>
          <a:lstStyle/>
          <a:p>
            <a:pPr marL="0" indent="0" algn="l">
              <a:lnSpc>
                <a:spcPts val="2323"/>
              </a:lnSpc>
              <a:buNone/>
            </a:pPr>
            <a:r>
              <a:rPr lang="en-US" sz="1858" dirty="0">
                <a:solidFill>
                  <a:schemeClr val="accent6">
                    <a:lumMod val="75000"/>
                  </a:schemeClr>
                </a:solidFill>
                <a:latin typeface="Gelasio" pitchFamily="34" charset="0"/>
                <a:ea typeface="Gelasio" pitchFamily="34" charset="-122"/>
                <a:cs typeface="Gelasio" pitchFamily="34" charset="-120"/>
              </a:rPr>
              <a:t>Input Size</a:t>
            </a:r>
            <a:endParaRPr lang="en-US" sz="1858" dirty="0">
              <a:solidFill>
                <a:schemeClr val="accent6">
                  <a:lumMod val="75000"/>
                </a:schemeClr>
              </a:solidFill>
            </a:endParaRPr>
          </a:p>
        </p:txBody>
      </p:sp>
      <p:sp>
        <p:nvSpPr>
          <p:cNvPr id="7" name="Text 3"/>
          <p:cNvSpPr/>
          <p:nvPr/>
        </p:nvSpPr>
        <p:spPr>
          <a:xfrm>
            <a:off x="4058007" y="2083832"/>
            <a:ext cx="7741325" cy="906185"/>
          </a:xfrm>
          <a:prstGeom prst="rect">
            <a:avLst/>
          </a:prstGeom>
          <a:noFill/>
          <a:ln/>
        </p:spPr>
        <p:txBody>
          <a:bodyPr wrap="square" rtlCol="0" anchor="t"/>
          <a:lstStyle/>
          <a:p>
            <a:pPr marL="0" indent="0" algn="l">
              <a:lnSpc>
                <a:spcPts val="2379"/>
              </a:lnSpc>
              <a:buNone/>
            </a:pPr>
            <a:r>
              <a:rPr lang="en-US" sz="1487" dirty="0">
                <a:solidFill>
                  <a:srgbClr val="272525"/>
                </a:solidFill>
                <a:latin typeface="Lato" pitchFamily="34" charset="0"/>
                <a:ea typeface="Lato" pitchFamily="34" charset="-122"/>
                <a:cs typeface="Lato" pitchFamily="34" charset="-120"/>
              </a:rPr>
              <a:t>The running time depends on the input: an already sorted sequence is easier to sort. Parameterize the running time by the size of the input, since short sequences are easier to sort than long ones.</a:t>
            </a:r>
            <a:endParaRPr lang="en-US" sz="1487" dirty="0"/>
          </a:p>
        </p:txBody>
      </p:sp>
      <p:pic>
        <p:nvPicPr>
          <p:cNvPr id="8" name="Image 2" descr="preencoded.png"/>
          <p:cNvPicPr>
            <a:picLocks noChangeAspect="1"/>
          </p:cNvPicPr>
          <p:nvPr/>
        </p:nvPicPr>
        <p:blipFill>
          <a:blip r:embed="rId4"/>
          <a:stretch>
            <a:fillRect/>
          </a:stretch>
        </p:blipFill>
        <p:spPr>
          <a:xfrm>
            <a:off x="2830949" y="3178731"/>
            <a:ext cx="943928" cy="1510427"/>
          </a:xfrm>
          <a:prstGeom prst="rect">
            <a:avLst/>
          </a:prstGeom>
        </p:spPr>
      </p:pic>
      <p:sp>
        <p:nvSpPr>
          <p:cNvPr id="9" name="Text 4"/>
          <p:cNvSpPr/>
          <p:nvPr/>
        </p:nvSpPr>
        <p:spPr>
          <a:xfrm>
            <a:off x="4058007" y="3367445"/>
            <a:ext cx="2360057" cy="294918"/>
          </a:xfrm>
          <a:prstGeom prst="rect">
            <a:avLst/>
          </a:prstGeom>
          <a:noFill/>
          <a:ln/>
        </p:spPr>
        <p:txBody>
          <a:bodyPr wrap="none" rtlCol="0" anchor="t"/>
          <a:lstStyle/>
          <a:p>
            <a:pPr marL="0" indent="0" algn="l">
              <a:lnSpc>
                <a:spcPts val="2323"/>
              </a:lnSpc>
              <a:buNone/>
            </a:pPr>
            <a:r>
              <a:rPr lang="en-US" sz="1858" dirty="0">
                <a:solidFill>
                  <a:schemeClr val="accent6">
                    <a:lumMod val="75000"/>
                  </a:schemeClr>
                </a:solidFill>
                <a:latin typeface="Gelasio" pitchFamily="34" charset="0"/>
                <a:ea typeface="Gelasio" pitchFamily="34" charset="-122"/>
                <a:cs typeface="Gelasio" pitchFamily="34" charset="-120"/>
              </a:rPr>
              <a:t>Worst-Case Analysis</a:t>
            </a:r>
            <a:endParaRPr lang="en-US" sz="1858" dirty="0">
              <a:solidFill>
                <a:schemeClr val="accent6">
                  <a:lumMod val="75000"/>
                </a:schemeClr>
              </a:solidFill>
            </a:endParaRPr>
          </a:p>
        </p:txBody>
      </p:sp>
      <p:sp>
        <p:nvSpPr>
          <p:cNvPr id="10" name="Text 5"/>
          <p:cNvSpPr/>
          <p:nvPr/>
        </p:nvSpPr>
        <p:spPr>
          <a:xfrm>
            <a:off x="4058007" y="3775591"/>
            <a:ext cx="7741325" cy="604123"/>
          </a:xfrm>
          <a:prstGeom prst="rect">
            <a:avLst/>
          </a:prstGeom>
          <a:noFill/>
          <a:ln/>
        </p:spPr>
        <p:txBody>
          <a:bodyPr wrap="square" rtlCol="0" anchor="t"/>
          <a:lstStyle/>
          <a:p>
            <a:pPr marL="0" indent="0" algn="l">
              <a:lnSpc>
                <a:spcPts val="2379"/>
              </a:lnSpc>
              <a:buNone/>
            </a:pPr>
            <a:r>
              <a:rPr lang="en-US" sz="1487" dirty="0">
                <a:solidFill>
                  <a:srgbClr val="272525"/>
                </a:solidFill>
                <a:latin typeface="Lato" pitchFamily="34" charset="0"/>
                <a:ea typeface="Lato" pitchFamily="34" charset="-122"/>
                <a:cs typeface="Lato" pitchFamily="34" charset="-120"/>
              </a:rPr>
              <a:t>Generally, we seek upper bounds on the running time, because everybody we need guarantee. This is known as the worst-case or big O notation analysis.</a:t>
            </a:r>
            <a:endParaRPr lang="en-US" sz="1487" dirty="0"/>
          </a:p>
        </p:txBody>
      </p:sp>
      <p:pic>
        <p:nvPicPr>
          <p:cNvPr id="11" name="Image 3" descr="preencoded.png"/>
          <p:cNvPicPr>
            <a:picLocks noChangeAspect="1"/>
          </p:cNvPicPr>
          <p:nvPr/>
        </p:nvPicPr>
        <p:blipFill>
          <a:blip r:embed="rId5"/>
          <a:stretch>
            <a:fillRect/>
          </a:stretch>
        </p:blipFill>
        <p:spPr>
          <a:xfrm>
            <a:off x="2830949" y="4689158"/>
            <a:ext cx="943928" cy="1510427"/>
          </a:xfrm>
          <a:prstGeom prst="rect">
            <a:avLst/>
          </a:prstGeom>
        </p:spPr>
      </p:pic>
      <p:sp>
        <p:nvSpPr>
          <p:cNvPr id="12" name="Text 6"/>
          <p:cNvSpPr/>
          <p:nvPr/>
        </p:nvSpPr>
        <p:spPr>
          <a:xfrm>
            <a:off x="4058007" y="4877872"/>
            <a:ext cx="2360057" cy="294918"/>
          </a:xfrm>
          <a:prstGeom prst="rect">
            <a:avLst/>
          </a:prstGeom>
          <a:noFill/>
          <a:ln/>
        </p:spPr>
        <p:txBody>
          <a:bodyPr wrap="none" rtlCol="0" anchor="t"/>
          <a:lstStyle/>
          <a:p>
            <a:pPr marL="0" indent="0" algn="l">
              <a:lnSpc>
                <a:spcPts val="2323"/>
              </a:lnSpc>
              <a:buNone/>
            </a:pPr>
            <a:r>
              <a:rPr lang="en-US" sz="1858" dirty="0">
                <a:solidFill>
                  <a:schemeClr val="accent6">
                    <a:lumMod val="75000"/>
                  </a:schemeClr>
                </a:solidFill>
                <a:latin typeface="Gelasio" pitchFamily="34" charset="0"/>
                <a:ea typeface="Gelasio" pitchFamily="34" charset="-122"/>
                <a:cs typeface="Gelasio" pitchFamily="34" charset="-120"/>
              </a:rPr>
              <a:t>Average-Case Analysis</a:t>
            </a:r>
            <a:endParaRPr lang="en-US" sz="1858" dirty="0">
              <a:solidFill>
                <a:schemeClr val="accent6">
                  <a:lumMod val="75000"/>
                </a:schemeClr>
              </a:solidFill>
            </a:endParaRPr>
          </a:p>
        </p:txBody>
      </p:sp>
      <p:sp>
        <p:nvSpPr>
          <p:cNvPr id="13" name="Text 7"/>
          <p:cNvSpPr/>
          <p:nvPr/>
        </p:nvSpPr>
        <p:spPr>
          <a:xfrm>
            <a:off x="4058007" y="5286018"/>
            <a:ext cx="7741325" cy="604123"/>
          </a:xfrm>
          <a:prstGeom prst="rect">
            <a:avLst/>
          </a:prstGeom>
          <a:noFill/>
          <a:ln/>
        </p:spPr>
        <p:txBody>
          <a:bodyPr wrap="square" rtlCol="0" anchor="t"/>
          <a:lstStyle/>
          <a:p>
            <a:pPr marL="0" indent="0" algn="l">
              <a:lnSpc>
                <a:spcPts val="2379"/>
              </a:lnSpc>
              <a:buNone/>
            </a:pPr>
            <a:r>
              <a:rPr lang="en-US" sz="1487" dirty="0">
                <a:solidFill>
                  <a:srgbClr val="272525"/>
                </a:solidFill>
                <a:latin typeface="Lato" pitchFamily="34" charset="0"/>
                <a:ea typeface="Lato" pitchFamily="34" charset="-122"/>
                <a:cs typeface="Lato" pitchFamily="34" charset="-120"/>
              </a:rPr>
              <a:t>Sometimes an average-case or theta notation analysis is done, which requires an assumption of the statistical distribution of inputs.</a:t>
            </a:r>
            <a:endParaRPr lang="en-US" sz="1487" dirty="0"/>
          </a:p>
        </p:txBody>
      </p:sp>
      <p:pic>
        <p:nvPicPr>
          <p:cNvPr id="14" name="Image 4" descr="preencoded.png"/>
          <p:cNvPicPr>
            <a:picLocks noChangeAspect="1"/>
          </p:cNvPicPr>
          <p:nvPr/>
        </p:nvPicPr>
        <p:blipFill>
          <a:blip r:embed="rId6"/>
          <a:stretch>
            <a:fillRect/>
          </a:stretch>
        </p:blipFill>
        <p:spPr>
          <a:xfrm>
            <a:off x="2830949" y="6199584"/>
            <a:ext cx="943928" cy="1510427"/>
          </a:xfrm>
          <a:prstGeom prst="rect">
            <a:avLst/>
          </a:prstGeom>
        </p:spPr>
      </p:pic>
      <p:sp>
        <p:nvSpPr>
          <p:cNvPr id="15" name="Text 8"/>
          <p:cNvSpPr/>
          <p:nvPr/>
        </p:nvSpPr>
        <p:spPr>
          <a:xfrm>
            <a:off x="4058007" y="6388298"/>
            <a:ext cx="2360057" cy="294918"/>
          </a:xfrm>
          <a:prstGeom prst="rect">
            <a:avLst/>
          </a:prstGeom>
          <a:noFill/>
          <a:ln/>
        </p:spPr>
        <p:txBody>
          <a:bodyPr wrap="none" rtlCol="0" anchor="t"/>
          <a:lstStyle/>
          <a:p>
            <a:pPr marL="0" indent="0" algn="l">
              <a:lnSpc>
                <a:spcPts val="2323"/>
              </a:lnSpc>
              <a:buNone/>
            </a:pPr>
            <a:r>
              <a:rPr lang="en-US" sz="1858" dirty="0">
                <a:solidFill>
                  <a:schemeClr val="accent6">
                    <a:lumMod val="75000"/>
                  </a:schemeClr>
                </a:solidFill>
                <a:latin typeface="Gelasio" pitchFamily="34" charset="0"/>
                <a:ea typeface="Gelasio" pitchFamily="34" charset="-122"/>
                <a:cs typeface="Gelasio" pitchFamily="34" charset="-120"/>
              </a:rPr>
              <a:t>Best-Case Analysis</a:t>
            </a:r>
            <a:endParaRPr lang="en-US" sz="1858" dirty="0">
              <a:solidFill>
                <a:schemeClr val="accent6">
                  <a:lumMod val="75000"/>
                </a:schemeClr>
              </a:solidFill>
            </a:endParaRPr>
          </a:p>
        </p:txBody>
      </p:sp>
      <p:sp>
        <p:nvSpPr>
          <p:cNvPr id="16" name="Text 9"/>
          <p:cNvSpPr/>
          <p:nvPr/>
        </p:nvSpPr>
        <p:spPr>
          <a:xfrm>
            <a:off x="4058007" y="6796445"/>
            <a:ext cx="7741325" cy="604123"/>
          </a:xfrm>
          <a:prstGeom prst="rect">
            <a:avLst/>
          </a:prstGeom>
          <a:noFill/>
          <a:ln/>
        </p:spPr>
        <p:txBody>
          <a:bodyPr wrap="square" rtlCol="0" anchor="t"/>
          <a:lstStyle/>
          <a:p>
            <a:pPr marL="0" indent="0" algn="l">
              <a:lnSpc>
                <a:spcPts val="2379"/>
              </a:lnSpc>
              <a:buNone/>
            </a:pPr>
            <a:r>
              <a:rPr lang="en-US" sz="1487" dirty="0">
                <a:solidFill>
                  <a:srgbClr val="272525"/>
                </a:solidFill>
                <a:latin typeface="Lato" pitchFamily="34" charset="0"/>
                <a:ea typeface="Lato" pitchFamily="34" charset="-122"/>
                <a:cs typeface="Lato" pitchFamily="34" charset="-120"/>
              </a:rPr>
              <a:t>Rarely, a best-case or omega notation analysis is done, which can cheat with a slow algorithm that works fast on some inputs.</a:t>
            </a:r>
            <a:endParaRPr lang="en-US" sz="1487" dirty="0"/>
          </a:p>
        </p:txBody>
      </p:sp>
      <p:sp>
        <p:nvSpPr>
          <p:cNvPr id="17" name="object 7">
            <a:extLst>
              <a:ext uri="{FF2B5EF4-FFF2-40B4-BE49-F238E27FC236}">
                <a16:creationId xmlns:a16="http://schemas.microsoft.com/office/drawing/2014/main" id="{48B80AB3-5F6D-27B5-A644-FE1EC6B7B4EE}"/>
              </a:ext>
            </a:extLst>
          </p:cNvPr>
          <p:cNvSpPr/>
          <p:nvPr/>
        </p:nvSpPr>
        <p:spPr>
          <a:xfrm>
            <a:off x="12963106" y="0"/>
            <a:ext cx="1667637" cy="1667637"/>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sz="1620"/>
          </a:p>
        </p:txBody>
      </p:sp>
      <p:sp>
        <p:nvSpPr>
          <p:cNvPr id="18" name="object 4">
            <a:extLst>
              <a:ext uri="{FF2B5EF4-FFF2-40B4-BE49-F238E27FC236}">
                <a16:creationId xmlns:a16="http://schemas.microsoft.com/office/drawing/2014/main" id="{9015EA6D-C380-7629-5D4D-E239D75922B6}"/>
              </a:ext>
            </a:extLst>
          </p:cNvPr>
          <p:cNvSpPr/>
          <p:nvPr/>
        </p:nvSpPr>
        <p:spPr>
          <a:xfrm>
            <a:off x="0" y="6635549"/>
            <a:ext cx="1594485" cy="1594485"/>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sz="162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3489</TotalTime>
  <Words>1818</Words>
  <Application>Microsoft Macintosh PowerPoint</Application>
  <PresentationFormat>Custom</PresentationFormat>
  <Paragraphs>226</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Book Antiqua</vt:lpstr>
      <vt:lpstr>Calibri</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jane kuria</cp:lastModifiedBy>
  <cp:revision>3</cp:revision>
  <dcterms:created xsi:type="dcterms:W3CDTF">2024-05-26T17:47:05Z</dcterms:created>
  <dcterms:modified xsi:type="dcterms:W3CDTF">2024-07-07T14:15:57Z</dcterms:modified>
</cp:coreProperties>
</file>