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97" r:id="rId6"/>
    <p:sldId id="299" r:id="rId7"/>
    <p:sldId id="302" r:id="rId8"/>
    <p:sldId id="301" r:id="rId9"/>
    <p:sldId id="298" r:id="rId10"/>
    <p:sldId id="296" r:id="rId11"/>
    <p:sldId id="271" r:id="rId12"/>
    <p:sldId id="303" r:id="rId13"/>
    <p:sldId id="304" r:id="rId14"/>
  </p:sldIdLst>
  <p:sldSz cx="9144000" cy="5143500" type="screen16x9"/>
  <p:notesSz cx="6858000" cy="9144000"/>
  <p:embeddedFontLst>
    <p:embeddedFont>
      <p:font typeface="Albert Sans" panose="020B0604020202020204" charset="0"/>
      <p:regular r:id="rId16"/>
      <p:bold r:id="rId17"/>
      <p:italic r:id="rId18"/>
      <p:boldItalic r:id="rId19"/>
    </p:embeddedFont>
    <p:embeddedFont>
      <p:font typeface="Anaheim" panose="020B0604020202020204" charset="0"/>
      <p:regular r:id="rId20"/>
    </p:embeddedFont>
    <p:embeddedFont>
      <p:font typeface="Bebas Neue" panose="020B0606020202050201" pitchFamily="34" charset="0"/>
      <p:regular r:id="rId21"/>
    </p:embeddedFont>
    <p:embeddedFont>
      <p:font typeface="Jura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0F5"/>
    <a:srgbClr val="417DA5"/>
    <a:srgbClr val="057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89152-7E17-4CA7-98B5-35FEBF3AA240}">
  <a:tblStyle styleId="{B6289152-7E17-4CA7-98B5-35FEBF3AA2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BA60C1-6A34-41E8-8DD3-6CD716E5FC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7360eb1d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7360eb1d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802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72b1845856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72b1845856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68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17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7360eb1da_1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7360eb1da_1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67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27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68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09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6858"/>
            <a:ext cx="9143998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7200" y="1007375"/>
            <a:ext cx="7089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50" y="28105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3"/>
          <p:cNvGrpSpPr/>
          <p:nvPr/>
        </p:nvGrpSpPr>
        <p:grpSpPr>
          <a:xfrm>
            <a:off x="-50130" y="2852650"/>
            <a:ext cx="9244147" cy="2638311"/>
            <a:chOff x="-50130" y="2852650"/>
            <a:chExt cx="9244147" cy="2638311"/>
          </a:xfrm>
        </p:grpSpPr>
        <p:sp>
          <p:nvSpPr>
            <p:cNvPr id="222" name="Google Shape;222;p23"/>
            <p:cNvSpPr/>
            <p:nvPr/>
          </p:nvSpPr>
          <p:spPr>
            <a:xfrm rot="-305187" flipH="1">
              <a:off x="-135" y="3554666"/>
              <a:ext cx="9144157" cy="1533960"/>
            </a:xfrm>
            <a:custGeom>
              <a:avLst/>
              <a:gdLst/>
              <a:ahLst/>
              <a:cxnLst/>
              <a:rect l="l" t="t" r="r" b="b"/>
              <a:pathLst>
                <a:path w="281986" h="47304" extrusionOk="0">
                  <a:moveTo>
                    <a:pt x="139742" y="0"/>
                  </a:moveTo>
                  <a:cubicBezTo>
                    <a:pt x="128653" y="0"/>
                    <a:pt x="122859" y="6646"/>
                    <a:pt x="117240" y="13075"/>
                  </a:cubicBezTo>
                  <a:cubicBezTo>
                    <a:pt x="111499" y="19628"/>
                    <a:pt x="105569" y="26413"/>
                    <a:pt x="94000" y="26413"/>
                  </a:cubicBezTo>
                  <a:cubicBezTo>
                    <a:pt x="82199" y="26413"/>
                    <a:pt x="76198" y="31676"/>
                    <a:pt x="70399" y="36750"/>
                  </a:cubicBezTo>
                  <a:cubicBezTo>
                    <a:pt x="64644" y="41809"/>
                    <a:pt x="58700" y="47028"/>
                    <a:pt x="47000" y="47028"/>
                  </a:cubicBezTo>
                  <a:cubicBezTo>
                    <a:pt x="35302" y="47028"/>
                    <a:pt x="29343" y="41809"/>
                    <a:pt x="23588" y="36750"/>
                  </a:cubicBezTo>
                  <a:cubicBezTo>
                    <a:pt x="17789" y="31676"/>
                    <a:pt x="11801" y="26413"/>
                    <a:pt x="0" y="26413"/>
                  </a:cubicBezTo>
                  <a:lnTo>
                    <a:pt x="0" y="26703"/>
                  </a:lnTo>
                  <a:cubicBezTo>
                    <a:pt x="11700" y="26703"/>
                    <a:pt x="17644" y="31922"/>
                    <a:pt x="23399" y="36967"/>
                  </a:cubicBezTo>
                  <a:cubicBezTo>
                    <a:pt x="29198" y="42056"/>
                    <a:pt x="35199" y="47304"/>
                    <a:pt x="47000" y="47304"/>
                  </a:cubicBezTo>
                  <a:cubicBezTo>
                    <a:pt x="58801" y="47304"/>
                    <a:pt x="64789" y="42056"/>
                    <a:pt x="70588" y="36967"/>
                  </a:cubicBezTo>
                  <a:cubicBezTo>
                    <a:pt x="76342" y="31922"/>
                    <a:pt x="82301" y="26703"/>
                    <a:pt x="94000" y="26703"/>
                  </a:cubicBezTo>
                  <a:cubicBezTo>
                    <a:pt x="105700" y="26703"/>
                    <a:pt x="111673" y="19860"/>
                    <a:pt x="117456" y="13249"/>
                  </a:cubicBezTo>
                  <a:cubicBezTo>
                    <a:pt x="123281" y="6588"/>
                    <a:pt x="128795" y="276"/>
                    <a:pt x="139715" y="276"/>
                  </a:cubicBezTo>
                  <a:cubicBezTo>
                    <a:pt x="140131" y="276"/>
                    <a:pt x="140554" y="285"/>
                    <a:pt x="140986" y="304"/>
                  </a:cubicBezTo>
                  <a:cubicBezTo>
                    <a:pt x="152337" y="797"/>
                    <a:pt x="158122" y="9799"/>
                    <a:pt x="164240" y="19309"/>
                  </a:cubicBezTo>
                  <a:cubicBezTo>
                    <a:pt x="170168" y="28544"/>
                    <a:pt x="176315" y="38084"/>
                    <a:pt x="187971" y="39460"/>
                  </a:cubicBezTo>
                  <a:cubicBezTo>
                    <a:pt x="189576" y="39649"/>
                    <a:pt x="191074" y="39736"/>
                    <a:pt x="192480" y="39736"/>
                  </a:cubicBezTo>
                  <a:cubicBezTo>
                    <a:pt x="201143" y="39736"/>
                    <a:pt x="206325" y="36417"/>
                    <a:pt x="211775" y="32937"/>
                  </a:cubicBezTo>
                  <a:cubicBezTo>
                    <a:pt x="217676" y="29153"/>
                    <a:pt x="223794" y="25239"/>
                    <a:pt x="235000" y="24746"/>
                  </a:cubicBezTo>
                  <a:cubicBezTo>
                    <a:pt x="246829" y="24224"/>
                    <a:pt x="252773" y="18657"/>
                    <a:pt x="258529" y="13278"/>
                  </a:cubicBezTo>
                  <a:cubicBezTo>
                    <a:pt x="264531" y="7669"/>
                    <a:pt x="270185" y="2377"/>
                    <a:pt x="281986" y="2377"/>
                  </a:cubicBezTo>
                  <a:lnTo>
                    <a:pt x="281986" y="2087"/>
                  </a:lnTo>
                  <a:cubicBezTo>
                    <a:pt x="270083" y="2087"/>
                    <a:pt x="264110" y="7669"/>
                    <a:pt x="258340" y="13075"/>
                  </a:cubicBezTo>
                  <a:cubicBezTo>
                    <a:pt x="252628" y="18425"/>
                    <a:pt x="246713" y="23948"/>
                    <a:pt x="234986" y="24470"/>
                  </a:cubicBezTo>
                  <a:cubicBezTo>
                    <a:pt x="223707" y="24949"/>
                    <a:pt x="217560" y="28892"/>
                    <a:pt x="211616" y="32691"/>
                  </a:cubicBezTo>
                  <a:cubicBezTo>
                    <a:pt x="206208" y="36155"/>
                    <a:pt x="201067" y="39448"/>
                    <a:pt x="192503" y="39448"/>
                  </a:cubicBezTo>
                  <a:cubicBezTo>
                    <a:pt x="191104" y="39448"/>
                    <a:pt x="189613" y="39360"/>
                    <a:pt x="188015" y="39170"/>
                  </a:cubicBezTo>
                  <a:cubicBezTo>
                    <a:pt x="176475" y="37823"/>
                    <a:pt x="170371" y="28326"/>
                    <a:pt x="164471" y="19164"/>
                  </a:cubicBezTo>
                  <a:cubicBezTo>
                    <a:pt x="158310" y="9582"/>
                    <a:pt x="152497" y="521"/>
                    <a:pt x="141000" y="28"/>
                  </a:cubicBezTo>
                  <a:cubicBezTo>
                    <a:pt x="140573" y="9"/>
                    <a:pt x="140154" y="0"/>
                    <a:pt x="139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-100" y="2852650"/>
              <a:ext cx="9144101" cy="2377428"/>
            </a:xfrm>
            <a:custGeom>
              <a:avLst/>
              <a:gdLst/>
              <a:ahLst/>
              <a:cxnLst/>
              <a:rect l="l" t="t" r="r" b="b"/>
              <a:pathLst>
                <a:path w="281986" h="73270" extrusionOk="0">
                  <a:moveTo>
                    <a:pt x="187986" y="1"/>
                  </a:moveTo>
                  <a:cubicBezTo>
                    <a:pt x="175851" y="1"/>
                    <a:pt x="169617" y="9932"/>
                    <a:pt x="163602" y="19529"/>
                  </a:cubicBezTo>
                  <a:cubicBezTo>
                    <a:pt x="157875" y="28647"/>
                    <a:pt x="151960" y="38086"/>
                    <a:pt x="140971" y="39288"/>
                  </a:cubicBezTo>
                  <a:cubicBezTo>
                    <a:pt x="139120" y="39493"/>
                    <a:pt x="137397" y="39586"/>
                    <a:pt x="135781" y="39586"/>
                  </a:cubicBezTo>
                  <a:cubicBezTo>
                    <a:pt x="126973" y="39586"/>
                    <a:pt x="121388" y="36806"/>
                    <a:pt x="115949" y="34098"/>
                  </a:cubicBezTo>
                  <a:cubicBezTo>
                    <a:pt x="110806" y="31527"/>
                    <a:pt x="105905" y="29087"/>
                    <a:pt x="98650" y="29087"/>
                  </a:cubicBezTo>
                  <a:cubicBezTo>
                    <a:pt x="97192" y="29087"/>
                    <a:pt x="95640" y="29185"/>
                    <a:pt x="93971" y="29401"/>
                  </a:cubicBezTo>
                  <a:cubicBezTo>
                    <a:pt x="81461" y="31025"/>
                    <a:pt x="74560" y="41362"/>
                    <a:pt x="67876" y="51365"/>
                  </a:cubicBezTo>
                  <a:cubicBezTo>
                    <a:pt x="61903" y="60295"/>
                    <a:pt x="56249" y="68732"/>
                    <a:pt x="46957" y="71414"/>
                  </a:cubicBezTo>
                  <a:cubicBezTo>
                    <a:pt x="43103" y="72530"/>
                    <a:pt x="39654" y="72985"/>
                    <a:pt x="36493" y="72985"/>
                  </a:cubicBezTo>
                  <a:cubicBezTo>
                    <a:pt x="29390" y="72985"/>
                    <a:pt x="23741" y="70690"/>
                    <a:pt x="18224" y="68443"/>
                  </a:cubicBezTo>
                  <a:cubicBezTo>
                    <a:pt x="12715" y="66210"/>
                    <a:pt x="7032" y="63890"/>
                    <a:pt x="0" y="63890"/>
                  </a:cubicBezTo>
                  <a:lnTo>
                    <a:pt x="0" y="64180"/>
                  </a:lnTo>
                  <a:cubicBezTo>
                    <a:pt x="6974" y="64180"/>
                    <a:pt x="12642" y="66485"/>
                    <a:pt x="18122" y="68703"/>
                  </a:cubicBezTo>
                  <a:cubicBezTo>
                    <a:pt x="23675" y="70965"/>
                    <a:pt x="29358" y="73269"/>
                    <a:pt x="36504" y="73269"/>
                  </a:cubicBezTo>
                  <a:cubicBezTo>
                    <a:pt x="39680" y="73269"/>
                    <a:pt x="43159" y="72806"/>
                    <a:pt x="47029" y="71690"/>
                  </a:cubicBezTo>
                  <a:cubicBezTo>
                    <a:pt x="56438" y="68978"/>
                    <a:pt x="62106" y="60498"/>
                    <a:pt x="68108" y="51510"/>
                  </a:cubicBezTo>
                  <a:cubicBezTo>
                    <a:pt x="74748" y="41579"/>
                    <a:pt x="81635" y="31301"/>
                    <a:pt x="94015" y="29691"/>
                  </a:cubicBezTo>
                  <a:cubicBezTo>
                    <a:pt x="95674" y="29474"/>
                    <a:pt x="97217" y="29376"/>
                    <a:pt x="98667" y="29376"/>
                  </a:cubicBezTo>
                  <a:cubicBezTo>
                    <a:pt x="105845" y="29376"/>
                    <a:pt x="110716" y="31800"/>
                    <a:pt x="115819" y="34345"/>
                  </a:cubicBezTo>
                  <a:cubicBezTo>
                    <a:pt x="121289" y="37068"/>
                    <a:pt x="126926" y="39874"/>
                    <a:pt x="135810" y="39874"/>
                  </a:cubicBezTo>
                  <a:cubicBezTo>
                    <a:pt x="137426" y="39874"/>
                    <a:pt x="139150" y="39781"/>
                    <a:pt x="141000" y="39578"/>
                  </a:cubicBezTo>
                  <a:cubicBezTo>
                    <a:pt x="152120" y="38346"/>
                    <a:pt x="158078" y="28850"/>
                    <a:pt x="163834" y="19674"/>
                  </a:cubicBezTo>
                  <a:cubicBezTo>
                    <a:pt x="170096" y="9700"/>
                    <a:pt x="176011" y="277"/>
                    <a:pt x="187986" y="277"/>
                  </a:cubicBezTo>
                  <a:cubicBezTo>
                    <a:pt x="200077" y="277"/>
                    <a:pt x="205918" y="7887"/>
                    <a:pt x="212094" y="15934"/>
                  </a:cubicBezTo>
                  <a:cubicBezTo>
                    <a:pt x="217806" y="23370"/>
                    <a:pt x="223707" y="31054"/>
                    <a:pt x="234971" y="32809"/>
                  </a:cubicBezTo>
                  <a:cubicBezTo>
                    <a:pt x="237288" y="33168"/>
                    <a:pt x="239388" y="33326"/>
                    <a:pt x="241322" y="33326"/>
                  </a:cubicBezTo>
                  <a:cubicBezTo>
                    <a:pt x="248362" y="33326"/>
                    <a:pt x="253189" y="31223"/>
                    <a:pt x="258239" y="29039"/>
                  </a:cubicBezTo>
                  <a:cubicBezTo>
                    <a:pt x="264110" y="26488"/>
                    <a:pt x="270765" y="23588"/>
                    <a:pt x="281986" y="23588"/>
                  </a:cubicBezTo>
                  <a:lnTo>
                    <a:pt x="281986" y="23312"/>
                  </a:lnTo>
                  <a:cubicBezTo>
                    <a:pt x="270707" y="23312"/>
                    <a:pt x="264023" y="26212"/>
                    <a:pt x="258123" y="28778"/>
                  </a:cubicBezTo>
                  <a:cubicBezTo>
                    <a:pt x="252935" y="31034"/>
                    <a:pt x="248290" y="33053"/>
                    <a:pt x="241459" y="33053"/>
                  </a:cubicBezTo>
                  <a:cubicBezTo>
                    <a:pt x="239510" y="33053"/>
                    <a:pt x="237383" y="32889"/>
                    <a:pt x="235015" y="32519"/>
                  </a:cubicBezTo>
                  <a:cubicBezTo>
                    <a:pt x="223852" y="30793"/>
                    <a:pt x="217995" y="23153"/>
                    <a:pt x="212312" y="15774"/>
                  </a:cubicBezTo>
                  <a:cubicBezTo>
                    <a:pt x="206092" y="7655"/>
                    <a:pt x="200206" y="1"/>
                    <a:pt x="187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341" y="-6858"/>
            <a:ext cx="9141319" cy="51572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4"/>
          <p:cNvGrpSpPr/>
          <p:nvPr/>
        </p:nvGrpSpPr>
        <p:grpSpPr>
          <a:xfrm>
            <a:off x="4302436" y="-600403"/>
            <a:ext cx="4823336" cy="2308744"/>
            <a:chOff x="4302436" y="-600403"/>
            <a:chExt cx="4823336" cy="2308744"/>
          </a:xfrm>
        </p:grpSpPr>
        <p:grpSp>
          <p:nvGrpSpPr>
            <p:cNvPr id="227" name="Google Shape;227;p24"/>
            <p:cNvGrpSpPr/>
            <p:nvPr/>
          </p:nvGrpSpPr>
          <p:grpSpPr>
            <a:xfrm>
              <a:off x="8347804" y="139974"/>
              <a:ext cx="777968" cy="1568368"/>
              <a:chOff x="8347804" y="139974"/>
              <a:chExt cx="777968" cy="1568368"/>
            </a:xfrm>
          </p:grpSpPr>
          <p:sp>
            <p:nvSpPr>
              <p:cNvPr id="228" name="Google Shape;228;p24"/>
              <p:cNvSpPr/>
              <p:nvPr/>
            </p:nvSpPr>
            <p:spPr>
              <a:xfrm>
                <a:off x="8433183" y="139974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8433183" y="1027410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" name="Google Shape;230;p24"/>
              <p:cNvGrpSpPr/>
              <p:nvPr/>
            </p:nvGrpSpPr>
            <p:grpSpPr>
              <a:xfrm>
                <a:off x="8347804" y="143567"/>
                <a:ext cx="777968" cy="1354624"/>
                <a:chOff x="8347804" y="143567"/>
                <a:chExt cx="777968" cy="1354624"/>
              </a:xfrm>
            </p:grpSpPr>
            <p:sp>
              <p:nvSpPr>
                <p:cNvPr id="231" name="Google Shape;231;p24"/>
                <p:cNvSpPr/>
                <p:nvPr/>
              </p:nvSpPr>
              <p:spPr>
                <a:xfrm>
                  <a:off x="8354124" y="356396"/>
                  <a:ext cx="170769" cy="677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6" h="10932" extrusionOk="0">
                      <a:moveTo>
                        <a:pt x="1" y="1"/>
                      </a:moveTo>
                      <a:lnTo>
                        <a:pt x="1" y="10932"/>
                      </a:lnTo>
                      <a:lnTo>
                        <a:pt x="2755" y="10932"/>
                      </a:lnTo>
                      <a:lnTo>
                        <a:pt x="2755" y="1"/>
                      </a:lnTo>
                      <a:close/>
                    </a:path>
                  </a:pathLst>
                </a:custGeom>
                <a:solidFill>
                  <a:srgbClr val="00FF00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4"/>
                <p:cNvSpPr/>
                <p:nvPr/>
              </p:nvSpPr>
              <p:spPr>
                <a:xfrm>
                  <a:off x="8347804" y="350200"/>
                  <a:ext cx="182480" cy="68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" h="11119" extrusionOk="0">
                      <a:moveTo>
                        <a:pt x="2755" y="188"/>
                      </a:moveTo>
                      <a:lnTo>
                        <a:pt x="2755" y="10931"/>
                      </a:lnTo>
                      <a:lnTo>
                        <a:pt x="190" y="10931"/>
                      </a:lnTo>
                      <a:lnTo>
                        <a:pt x="190" y="188"/>
                      </a:lnTo>
                      <a:close/>
                      <a:moveTo>
                        <a:pt x="103" y="0"/>
                      </a:moveTo>
                      <a:cubicBezTo>
                        <a:pt x="45" y="0"/>
                        <a:pt x="1" y="43"/>
                        <a:pt x="1" y="101"/>
                      </a:cubicBezTo>
                      <a:lnTo>
                        <a:pt x="1" y="11032"/>
                      </a:lnTo>
                      <a:cubicBezTo>
                        <a:pt x="1" y="11090"/>
                        <a:pt x="45" y="11119"/>
                        <a:pt x="103" y="11119"/>
                      </a:cubicBezTo>
                      <a:lnTo>
                        <a:pt x="2857" y="11119"/>
                      </a:lnTo>
                      <a:cubicBezTo>
                        <a:pt x="2915" y="11119"/>
                        <a:pt x="2944" y="11090"/>
                        <a:pt x="2944" y="11032"/>
                      </a:cubicBezTo>
                      <a:lnTo>
                        <a:pt x="2944" y="101"/>
                      </a:lnTo>
                      <a:cubicBezTo>
                        <a:pt x="2944" y="43"/>
                        <a:pt x="2915" y="0"/>
                        <a:pt x="28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4"/>
                <p:cNvSpPr/>
                <p:nvPr/>
              </p:nvSpPr>
              <p:spPr>
                <a:xfrm>
                  <a:off x="8651403" y="359989"/>
                  <a:ext cx="170769" cy="163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6" h="2640" extrusionOk="0">
                      <a:moveTo>
                        <a:pt x="1" y="1"/>
                      </a:moveTo>
                      <a:lnTo>
                        <a:pt x="1" y="2639"/>
                      </a:lnTo>
                      <a:lnTo>
                        <a:pt x="2755" y="2639"/>
                      </a:lnTo>
                      <a:lnTo>
                        <a:pt x="2755" y="1"/>
                      </a:lnTo>
                      <a:close/>
                    </a:path>
                  </a:pathLst>
                </a:custGeom>
                <a:solidFill>
                  <a:srgbClr val="89FFFF">
                    <a:alpha val="44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4"/>
                <p:cNvSpPr/>
                <p:nvPr/>
              </p:nvSpPr>
              <p:spPr>
                <a:xfrm>
                  <a:off x="8646013" y="353793"/>
                  <a:ext cx="182480" cy="17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" h="2827" extrusionOk="0">
                      <a:moveTo>
                        <a:pt x="2755" y="188"/>
                      </a:moveTo>
                      <a:lnTo>
                        <a:pt x="2755" y="2639"/>
                      </a:lnTo>
                      <a:lnTo>
                        <a:pt x="190" y="2639"/>
                      </a:lnTo>
                      <a:lnTo>
                        <a:pt x="190" y="188"/>
                      </a:lnTo>
                      <a:close/>
                      <a:moveTo>
                        <a:pt x="88" y="0"/>
                      </a:moveTo>
                      <a:cubicBezTo>
                        <a:pt x="45" y="0"/>
                        <a:pt x="1" y="43"/>
                        <a:pt x="1" y="101"/>
                      </a:cubicBezTo>
                      <a:lnTo>
                        <a:pt x="1" y="2739"/>
                      </a:lnTo>
                      <a:cubicBezTo>
                        <a:pt x="1" y="2783"/>
                        <a:pt x="45" y="2826"/>
                        <a:pt x="88" y="2826"/>
                      </a:cubicBezTo>
                      <a:lnTo>
                        <a:pt x="2842" y="2826"/>
                      </a:lnTo>
                      <a:cubicBezTo>
                        <a:pt x="2900" y="2826"/>
                        <a:pt x="2944" y="2783"/>
                        <a:pt x="2944" y="2739"/>
                      </a:cubicBezTo>
                      <a:lnTo>
                        <a:pt x="2944" y="101"/>
                      </a:lnTo>
                      <a:cubicBezTo>
                        <a:pt x="2944" y="43"/>
                        <a:pt x="2900" y="0"/>
                        <a:pt x="28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4"/>
                <p:cNvSpPr/>
                <p:nvPr/>
              </p:nvSpPr>
              <p:spPr>
                <a:xfrm>
                  <a:off x="8731393" y="143567"/>
                  <a:ext cx="11711" cy="221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581" extrusionOk="0">
                      <a:moveTo>
                        <a:pt x="88" y="1"/>
                      </a:moveTo>
                      <a:cubicBezTo>
                        <a:pt x="44" y="1"/>
                        <a:pt x="1" y="44"/>
                        <a:pt x="1" y="102"/>
                      </a:cubicBezTo>
                      <a:lnTo>
                        <a:pt x="1" y="3494"/>
                      </a:lnTo>
                      <a:cubicBezTo>
                        <a:pt x="1" y="3538"/>
                        <a:pt x="44" y="3581"/>
                        <a:pt x="88" y="3581"/>
                      </a:cubicBezTo>
                      <a:cubicBezTo>
                        <a:pt x="146" y="3581"/>
                        <a:pt x="188" y="3538"/>
                        <a:pt x="188" y="3494"/>
                      </a:cubicBezTo>
                      <a:lnTo>
                        <a:pt x="188" y="102"/>
                      </a:lnTo>
                      <a:cubicBezTo>
                        <a:pt x="188" y="44"/>
                        <a:pt x="146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4"/>
                <p:cNvSpPr/>
                <p:nvPr/>
              </p:nvSpPr>
              <p:spPr>
                <a:xfrm>
                  <a:off x="8731393" y="517241"/>
                  <a:ext cx="11711" cy="221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581" extrusionOk="0">
                      <a:moveTo>
                        <a:pt x="88" y="1"/>
                      </a:moveTo>
                      <a:cubicBezTo>
                        <a:pt x="44" y="1"/>
                        <a:pt x="1" y="43"/>
                        <a:pt x="1" y="101"/>
                      </a:cubicBezTo>
                      <a:lnTo>
                        <a:pt x="1" y="3494"/>
                      </a:lnTo>
                      <a:cubicBezTo>
                        <a:pt x="1" y="3538"/>
                        <a:pt x="44" y="3581"/>
                        <a:pt x="88" y="3581"/>
                      </a:cubicBezTo>
                      <a:cubicBezTo>
                        <a:pt x="146" y="3581"/>
                        <a:pt x="188" y="3538"/>
                        <a:pt x="188" y="3494"/>
                      </a:cubicBezTo>
                      <a:lnTo>
                        <a:pt x="188" y="101"/>
                      </a:lnTo>
                      <a:cubicBezTo>
                        <a:pt x="188" y="43"/>
                        <a:pt x="146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4"/>
                <p:cNvSpPr/>
                <p:nvPr/>
              </p:nvSpPr>
              <p:spPr>
                <a:xfrm>
                  <a:off x="8948745" y="538803"/>
                  <a:ext cx="171636" cy="953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15397" extrusionOk="0">
                      <a:moveTo>
                        <a:pt x="1" y="0"/>
                      </a:moveTo>
                      <a:lnTo>
                        <a:pt x="1" y="15396"/>
                      </a:lnTo>
                      <a:lnTo>
                        <a:pt x="2769" y="15396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rgbClr val="89FFFF">
                    <a:alpha val="44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4"/>
                <p:cNvSpPr/>
                <p:nvPr/>
              </p:nvSpPr>
              <p:spPr>
                <a:xfrm>
                  <a:off x="8943355" y="532483"/>
                  <a:ext cx="182418" cy="965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4" h="15586" extrusionOk="0">
                      <a:moveTo>
                        <a:pt x="2755" y="189"/>
                      </a:moveTo>
                      <a:lnTo>
                        <a:pt x="2755" y="15396"/>
                      </a:lnTo>
                      <a:lnTo>
                        <a:pt x="189" y="15396"/>
                      </a:lnTo>
                      <a:lnTo>
                        <a:pt x="189" y="189"/>
                      </a:lnTo>
                      <a:close/>
                      <a:moveTo>
                        <a:pt x="88" y="0"/>
                      </a:moveTo>
                      <a:cubicBezTo>
                        <a:pt x="44" y="0"/>
                        <a:pt x="1" y="44"/>
                        <a:pt x="1" y="102"/>
                      </a:cubicBezTo>
                      <a:lnTo>
                        <a:pt x="1" y="15498"/>
                      </a:lnTo>
                      <a:cubicBezTo>
                        <a:pt x="1" y="15541"/>
                        <a:pt x="44" y="15585"/>
                        <a:pt x="88" y="15585"/>
                      </a:cubicBezTo>
                      <a:lnTo>
                        <a:pt x="2856" y="15585"/>
                      </a:lnTo>
                      <a:cubicBezTo>
                        <a:pt x="2900" y="15585"/>
                        <a:pt x="2943" y="15541"/>
                        <a:pt x="2943" y="15498"/>
                      </a:cubicBezTo>
                      <a:lnTo>
                        <a:pt x="2943" y="102"/>
                      </a:lnTo>
                      <a:cubicBezTo>
                        <a:pt x="2943" y="44"/>
                        <a:pt x="2900" y="0"/>
                        <a:pt x="28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4"/>
                <p:cNvSpPr/>
                <p:nvPr/>
              </p:nvSpPr>
              <p:spPr>
                <a:xfrm>
                  <a:off x="9028672" y="322318"/>
                  <a:ext cx="11773" cy="221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582" extrusionOk="0">
                      <a:moveTo>
                        <a:pt x="88" y="0"/>
                      </a:moveTo>
                      <a:cubicBezTo>
                        <a:pt x="45" y="0"/>
                        <a:pt x="1" y="44"/>
                        <a:pt x="1" y="102"/>
                      </a:cubicBezTo>
                      <a:lnTo>
                        <a:pt x="1" y="3494"/>
                      </a:lnTo>
                      <a:cubicBezTo>
                        <a:pt x="1" y="3537"/>
                        <a:pt x="45" y="3581"/>
                        <a:pt x="88" y="3581"/>
                      </a:cubicBezTo>
                      <a:cubicBezTo>
                        <a:pt x="146" y="3581"/>
                        <a:pt x="190" y="3537"/>
                        <a:pt x="190" y="3494"/>
                      </a:cubicBezTo>
                      <a:lnTo>
                        <a:pt x="190" y="102"/>
                      </a:lnTo>
                      <a:cubicBezTo>
                        <a:pt x="190" y="44"/>
                        <a:pt x="146" y="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0" name="Google Shape;240;p24"/>
              <p:cNvSpPr/>
              <p:nvPr/>
            </p:nvSpPr>
            <p:spPr>
              <a:xfrm>
                <a:off x="9028672" y="1486401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5" y="3582"/>
                      <a:pt x="88" y="3582"/>
                    </a:cubicBezTo>
                    <a:cubicBezTo>
                      <a:pt x="146" y="3582"/>
                      <a:pt x="190" y="3538"/>
                      <a:pt x="190" y="3495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4"/>
            <p:cNvGrpSpPr/>
            <p:nvPr/>
          </p:nvGrpSpPr>
          <p:grpSpPr>
            <a:xfrm flipH="1">
              <a:off x="7480141" y="-242895"/>
              <a:ext cx="777101" cy="1564775"/>
              <a:chOff x="25728" y="3503092"/>
              <a:chExt cx="777101" cy="1564775"/>
            </a:xfrm>
          </p:grpSpPr>
          <p:sp>
            <p:nvSpPr>
              <p:cNvPr id="242" name="Google Shape;242;p24"/>
              <p:cNvSpPr/>
              <p:nvPr/>
            </p:nvSpPr>
            <p:spPr>
              <a:xfrm>
                <a:off x="31119" y="3719514"/>
                <a:ext cx="170769" cy="163574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640" extrusionOk="0">
                    <a:moveTo>
                      <a:pt x="1" y="1"/>
                    </a:moveTo>
                    <a:lnTo>
                      <a:pt x="1" y="2639"/>
                    </a:lnTo>
                    <a:lnTo>
                      <a:pt x="2755" y="2639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25728" y="3713318"/>
                <a:ext cx="182480" cy="175161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827" extrusionOk="0">
                    <a:moveTo>
                      <a:pt x="2755" y="188"/>
                    </a:moveTo>
                    <a:lnTo>
                      <a:pt x="2755" y="2639"/>
                    </a:lnTo>
                    <a:lnTo>
                      <a:pt x="190" y="2639"/>
                    </a:lnTo>
                    <a:lnTo>
                      <a:pt x="190" y="188"/>
                    </a:lnTo>
                    <a:close/>
                    <a:moveTo>
                      <a:pt x="88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2739"/>
                    </a:lnTo>
                    <a:cubicBezTo>
                      <a:pt x="1" y="2783"/>
                      <a:pt x="45" y="2826"/>
                      <a:pt x="88" y="2826"/>
                    </a:cubicBezTo>
                    <a:lnTo>
                      <a:pt x="2842" y="2826"/>
                    </a:lnTo>
                    <a:cubicBezTo>
                      <a:pt x="2900" y="2826"/>
                      <a:pt x="2944" y="2783"/>
                      <a:pt x="2944" y="2739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111108" y="3503092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111108" y="3876766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3"/>
                      <a:pt x="1" y="101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1"/>
                    </a:lnTo>
                    <a:cubicBezTo>
                      <a:pt x="188" y="43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328460" y="3898328"/>
                <a:ext cx="171636" cy="9539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5397" extrusionOk="0">
                    <a:moveTo>
                      <a:pt x="1" y="0"/>
                    </a:moveTo>
                    <a:lnTo>
                      <a:pt x="1" y="15396"/>
                    </a:lnTo>
                    <a:lnTo>
                      <a:pt x="2769" y="15396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323070" y="3892008"/>
                <a:ext cx="182418" cy="965709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5586" extrusionOk="0">
                    <a:moveTo>
                      <a:pt x="2755" y="189"/>
                    </a:moveTo>
                    <a:lnTo>
                      <a:pt x="2755" y="15396"/>
                    </a:lnTo>
                    <a:lnTo>
                      <a:pt x="189" y="15396"/>
                    </a:lnTo>
                    <a:lnTo>
                      <a:pt x="189" y="189"/>
                    </a:lnTo>
                    <a:close/>
                    <a:moveTo>
                      <a:pt x="88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15498"/>
                    </a:lnTo>
                    <a:cubicBezTo>
                      <a:pt x="1" y="15541"/>
                      <a:pt x="44" y="15585"/>
                      <a:pt x="88" y="15585"/>
                    </a:cubicBezTo>
                    <a:lnTo>
                      <a:pt x="2856" y="15585"/>
                    </a:lnTo>
                    <a:cubicBezTo>
                      <a:pt x="2900" y="15585"/>
                      <a:pt x="2943" y="15541"/>
                      <a:pt x="2943" y="15498"/>
                    </a:cubicBezTo>
                    <a:lnTo>
                      <a:pt x="2943" y="102"/>
                    </a:lnTo>
                    <a:cubicBezTo>
                      <a:pt x="2943" y="44"/>
                      <a:pt x="2900" y="0"/>
                      <a:pt x="2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408388" y="3681843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7"/>
                      <a:pt x="45" y="3581"/>
                      <a:pt x="88" y="3581"/>
                    </a:cubicBezTo>
                    <a:cubicBezTo>
                      <a:pt x="146" y="3581"/>
                      <a:pt x="190" y="3537"/>
                      <a:pt x="190" y="3494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408388" y="4845926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5" y="3582"/>
                      <a:pt x="88" y="3582"/>
                    </a:cubicBezTo>
                    <a:cubicBezTo>
                      <a:pt x="146" y="3582"/>
                      <a:pt x="190" y="3538"/>
                      <a:pt x="190" y="3495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626670" y="4713892"/>
                <a:ext cx="170769" cy="13841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234" extrusionOk="0">
                    <a:moveTo>
                      <a:pt x="1" y="1"/>
                    </a:moveTo>
                    <a:lnTo>
                      <a:pt x="1" y="2233"/>
                    </a:lnTo>
                    <a:lnTo>
                      <a:pt x="2755" y="2233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620350" y="4707572"/>
                <a:ext cx="182480" cy="150129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423" extrusionOk="0">
                    <a:moveTo>
                      <a:pt x="2755" y="190"/>
                    </a:moveTo>
                    <a:lnTo>
                      <a:pt x="2755" y="2233"/>
                    </a:lnTo>
                    <a:lnTo>
                      <a:pt x="190" y="2233"/>
                    </a:lnTo>
                    <a:lnTo>
                      <a:pt x="190" y="190"/>
                    </a:lnTo>
                    <a:close/>
                    <a:moveTo>
                      <a:pt x="103" y="1"/>
                    </a:moveTo>
                    <a:cubicBezTo>
                      <a:pt x="45" y="1"/>
                      <a:pt x="1" y="45"/>
                      <a:pt x="1" y="103"/>
                    </a:cubicBezTo>
                    <a:lnTo>
                      <a:pt x="1" y="2335"/>
                    </a:lnTo>
                    <a:cubicBezTo>
                      <a:pt x="1" y="2378"/>
                      <a:pt x="45" y="2422"/>
                      <a:pt x="103" y="2422"/>
                    </a:cubicBezTo>
                    <a:lnTo>
                      <a:pt x="2857" y="2422"/>
                    </a:lnTo>
                    <a:cubicBezTo>
                      <a:pt x="2915" y="2422"/>
                      <a:pt x="2944" y="2378"/>
                      <a:pt x="2944" y="2335"/>
                    </a:cubicBezTo>
                    <a:lnTo>
                      <a:pt x="2944" y="103"/>
                    </a:lnTo>
                    <a:cubicBezTo>
                      <a:pt x="2944" y="45"/>
                      <a:pt x="2915" y="1"/>
                      <a:pt x="2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705729" y="4497408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5"/>
                      <a:pt x="1" y="103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3"/>
                    </a:lnTo>
                    <a:cubicBezTo>
                      <a:pt x="189" y="45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705729" y="4845926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2"/>
                    </a:lnTo>
                    <a:cubicBezTo>
                      <a:pt x="189" y="44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24"/>
            <p:cNvGrpSpPr/>
            <p:nvPr/>
          </p:nvGrpSpPr>
          <p:grpSpPr>
            <a:xfrm>
              <a:off x="4302436" y="-600403"/>
              <a:ext cx="480689" cy="1365391"/>
              <a:chOff x="4226236" y="-600403"/>
              <a:chExt cx="480689" cy="1365391"/>
            </a:xfrm>
          </p:grpSpPr>
          <p:sp>
            <p:nvSpPr>
              <p:cNvPr id="255" name="Google Shape;255;p24"/>
              <p:cNvSpPr/>
              <p:nvPr/>
            </p:nvSpPr>
            <p:spPr>
              <a:xfrm rot="10800000" flipH="1">
                <a:off x="4232556" y="305869"/>
                <a:ext cx="170769" cy="243503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3930" extrusionOk="0">
                    <a:moveTo>
                      <a:pt x="1" y="0"/>
                    </a:moveTo>
                    <a:lnTo>
                      <a:pt x="1" y="3929"/>
                    </a:lnTo>
                    <a:lnTo>
                      <a:pt x="2755" y="3929"/>
                    </a:lnTo>
                    <a:lnTo>
                      <a:pt x="2755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 rot="10800000" flipH="1">
                <a:off x="4226236" y="299611"/>
                <a:ext cx="182480" cy="256019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4132" extrusionOk="0">
                    <a:moveTo>
                      <a:pt x="2755" y="188"/>
                    </a:moveTo>
                    <a:lnTo>
                      <a:pt x="2755" y="3943"/>
                    </a:lnTo>
                    <a:lnTo>
                      <a:pt x="190" y="3943"/>
                    </a:lnTo>
                    <a:lnTo>
                      <a:pt x="190" y="188"/>
                    </a:lnTo>
                    <a:close/>
                    <a:moveTo>
                      <a:pt x="103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4030"/>
                    </a:lnTo>
                    <a:cubicBezTo>
                      <a:pt x="1" y="4088"/>
                      <a:pt x="45" y="4131"/>
                      <a:pt x="103" y="4131"/>
                    </a:cubicBezTo>
                    <a:lnTo>
                      <a:pt x="2857" y="4131"/>
                    </a:lnTo>
                    <a:cubicBezTo>
                      <a:pt x="2900" y="4131"/>
                      <a:pt x="2944" y="4088"/>
                      <a:pt x="2944" y="4030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 rot="10800000" flipH="1">
                <a:off x="4311615" y="90314"/>
                <a:ext cx="11711" cy="22101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67" extrusionOk="0">
                    <a:moveTo>
                      <a:pt x="101" y="0"/>
                    </a:moveTo>
                    <a:cubicBezTo>
                      <a:pt x="43" y="0"/>
                      <a:pt x="0" y="43"/>
                      <a:pt x="0" y="87"/>
                    </a:cubicBezTo>
                    <a:lnTo>
                      <a:pt x="0" y="3480"/>
                    </a:lnTo>
                    <a:cubicBezTo>
                      <a:pt x="0" y="3523"/>
                      <a:pt x="43" y="3567"/>
                      <a:pt x="101" y="3567"/>
                    </a:cubicBezTo>
                    <a:cubicBezTo>
                      <a:pt x="145" y="3567"/>
                      <a:pt x="188" y="3523"/>
                      <a:pt x="188" y="3480"/>
                    </a:cubicBezTo>
                    <a:lnTo>
                      <a:pt x="188" y="87"/>
                    </a:lnTo>
                    <a:cubicBezTo>
                      <a:pt x="188" y="43"/>
                      <a:pt x="145" y="0"/>
                      <a:pt x="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 rot="10800000" flipH="1">
                <a:off x="4311615" y="543915"/>
                <a:ext cx="11711" cy="22107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68" extrusionOk="0">
                    <a:moveTo>
                      <a:pt x="101" y="1"/>
                    </a:moveTo>
                    <a:cubicBezTo>
                      <a:pt x="43" y="1"/>
                      <a:pt x="0" y="30"/>
                      <a:pt x="0" y="88"/>
                    </a:cubicBezTo>
                    <a:lnTo>
                      <a:pt x="0" y="3480"/>
                    </a:lnTo>
                    <a:cubicBezTo>
                      <a:pt x="0" y="3524"/>
                      <a:pt x="43" y="3567"/>
                      <a:pt x="101" y="3567"/>
                    </a:cubicBezTo>
                    <a:cubicBezTo>
                      <a:pt x="145" y="3567"/>
                      <a:pt x="188" y="3524"/>
                      <a:pt x="188" y="3480"/>
                    </a:cubicBezTo>
                    <a:lnTo>
                      <a:pt x="188" y="88"/>
                    </a:lnTo>
                    <a:cubicBezTo>
                      <a:pt x="188" y="30"/>
                      <a:pt x="145" y="1"/>
                      <a:pt x="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 rot="10800000" flipH="1">
                <a:off x="4529835" y="-384856"/>
                <a:ext cx="170769" cy="67734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0932" extrusionOk="0">
                    <a:moveTo>
                      <a:pt x="1" y="0"/>
                    </a:moveTo>
                    <a:lnTo>
                      <a:pt x="1" y="10931"/>
                    </a:lnTo>
                    <a:lnTo>
                      <a:pt x="2755" y="10931"/>
                    </a:lnTo>
                    <a:lnTo>
                      <a:pt x="2755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 rot="10800000" flipH="1">
                <a:off x="4523577" y="-390247"/>
                <a:ext cx="183347" cy="68899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1120" extrusionOk="0">
                    <a:moveTo>
                      <a:pt x="2769" y="188"/>
                    </a:moveTo>
                    <a:lnTo>
                      <a:pt x="2769" y="10931"/>
                    </a:lnTo>
                    <a:lnTo>
                      <a:pt x="189" y="10931"/>
                    </a:lnTo>
                    <a:lnTo>
                      <a:pt x="189" y="188"/>
                    </a:lnTo>
                    <a:close/>
                    <a:moveTo>
                      <a:pt x="102" y="0"/>
                    </a:moveTo>
                    <a:cubicBezTo>
                      <a:pt x="44" y="0"/>
                      <a:pt x="1" y="43"/>
                      <a:pt x="1" y="101"/>
                    </a:cubicBezTo>
                    <a:lnTo>
                      <a:pt x="1" y="11032"/>
                    </a:lnTo>
                    <a:cubicBezTo>
                      <a:pt x="1" y="11076"/>
                      <a:pt x="44" y="11119"/>
                      <a:pt x="102" y="11119"/>
                    </a:cubicBezTo>
                    <a:lnTo>
                      <a:pt x="2856" y="11119"/>
                    </a:lnTo>
                    <a:cubicBezTo>
                      <a:pt x="2914" y="11119"/>
                      <a:pt x="2958" y="11076"/>
                      <a:pt x="2958" y="11032"/>
                    </a:cubicBezTo>
                    <a:lnTo>
                      <a:pt x="2958" y="101"/>
                    </a:lnTo>
                    <a:cubicBezTo>
                      <a:pt x="2958" y="43"/>
                      <a:pt x="2914" y="0"/>
                      <a:pt x="2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 rot="10800000" flipH="1">
                <a:off x="4609824" y="-600403"/>
                <a:ext cx="1084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581" extrusionOk="0">
                    <a:moveTo>
                      <a:pt x="87" y="0"/>
                    </a:moveTo>
                    <a:cubicBezTo>
                      <a:pt x="29" y="0"/>
                      <a:pt x="0" y="43"/>
                      <a:pt x="0" y="101"/>
                    </a:cubicBezTo>
                    <a:lnTo>
                      <a:pt x="0" y="3494"/>
                    </a:lnTo>
                    <a:cubicBezTo>
                      <a:pt x="0" y="3538"/>
                      <a:pt x="29" y="3580"/>
                      <a:pt x="87" y="3580"/>
                    </a:cubicBezTo>
                    <a:cubicBezTo>
                      <a:pt x="145" y="3580"/>
                      <a:pt x="174" y="3538"/>
                      <a:pt x="174" y="3494"/>
                    </a:cubicBezTo>
                    <a:lnTo>
                      <a:pt x="174" y="101"/>
                    </a:lnTo>
                    <a:cubicBezTo>
                      <a:pt x="174" y="43"/>
                      <a:pt x="145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 rot="10800000" flipH="1">
                <a:off x="4609824" y="287034"/>
                <a:ext cx="1084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581" extrusionOk="0">
                    <a:moveTo>
                      <a:pt x="87" y="0"/>
                    </a:moveTo>
                    <a:cubicBezTo>
                      <a:pt x="29" y="0"/>
                      <a:pt x="0" y="43"/>
                      <a:pt x="0" y="101"/>
                    </a:cubicBezTo>
                    <a:lnTo>
                      <a:pt x="0" y="3493"/>
                    </a:lnTo>
                    <a:cubicBezTo>
                      <a:pt x="0" y="3537"/>
                      <a:pt x="29" y="3580"/>
                      <a:pt x="87" y="3580"/>
                    </a:cubicBezTo>
                    <a:cubicBezTo>
                      <a:pt x="145" y="3580"/>
                      <a:pt x="174" y="3537"/>
                      <a:pt x="174" y="3493"/>
                    </a:cubicBezTo>
                    <a:lnTo>
                      <a:pt x="174" y="101"/>
                    </a:lnTo>
                    <a:cubicBezTo>
                      <a:pt x="174" y="43"/>
                      <a:pt x="145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24"/>
            <p:cNvGrpSpPr/>
            <p:nvPr/>
          </p:nvGrpSpPr>
          <p:grpSpPr>
            <a:xfrm>
              <a:off x="6688769" y="2"/>
              <a:ext cx="777039" cy="1366258"/>
              <a:chOff x="-3076431" y="1851552"/>
              <a:chExt cx="777039" cy="1366258"/>
            </a:xfrm>
          </p:grpSpPr>
          <p:sp>
            <p:nvSpPr>
              <p:cNvPr id="264" name="Google Shape;264;p24"/>
              <p:cNvSpPr/>
              <p:nvPr/>
            </p:nvSpPr>
            <p:spPr>
              <a:xfrm>
                <a:off x="-3071040" y="2757824"/>
                <a:ext cx="170769" cy="244370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3944" extrusionOk="0">
                    <a:moveTo>
                      <a:pt x="1" y="1"/>
                    </a:moveTo>
                    <a:lnTo>
                      <a:pt x="1" y="3944"/>
                    </a:lnTo>
                    <a:lnTo>
                      <a:pt x="2755" y="3944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-3076431" y="2752434"/>
                <a:ext cx="182418" cy="255151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118" extrusionOk="0">
                    <a:moveTo>
                      <a:pt x="2755" y="190"/>
                    </a:moveTo>
                    <a:lnTo>
                      <a:pt x="2755" y="3930"/>
                    </a:lnTo>
                    <a:lnTo>
                      <a:pt x="175" y="3930"/>
                    </a:lnTo>
                    <a:lnTo>
                      <a:pt x="175" y="190"/>
                    </a:lnTo>
                    <a:close/>
                    <a:moveTo>
                      <a:pt x="88" y="1"/>
                    </a:moveTo>
                    <a:cubicBezTo>
                      <a:pt x="30" y="1"/>
                      <a:pt x="1" y="45"/>
                      <a:pt x="1" y="88"/>
                    </a:cubicBezTo>
                    <a:lnTo>
                      <a:pt x="1" y="4031"/>
                    </a:lnTo>
                    <a:cubicBezTo>
                      <a:pt x="1" y="4075"/>
                      <a:pt x="30" y="4118"/>
                      <a:pt x="88" y="4118"/>
                    </a:cubicBezTo>
                    <a:lnTo>
                      <a:pt x="2842" y="4118"/>
                    </a:lnTo>
                    <a:cubicBezTo>
                      <a:pt x="2900" y="4118"/>
                      <a:pt x="2943" y="4075"/>
                      <a:pt x="2943" y="4031"/>
                    </a:cubicBezTo>
                    <a:lnTo>
                      <a:pt x="2943" y="88"/>
                    </a:lnTo>
                    <a:cubicBezTo>
                      <a:pt x="2943" y="45"/>
                      <a:pt x="2900" y="1"/>
                      <a:pt x="2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-2991113" y="2542270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7" y="0"/>
                    </a:moveTo>
                    <a:cubicBezTo>
                      <a:pt x="29" y="0"/>
                      <a:pt x="0" y="44"/>
                      <a:pt x="0" y="102"/>
                    </a:cubicBezTo>
                    <a:lnTo>
                      <a:pt x="0" y="3480"/>
                    </a:lnTo>
                    <a:cubicBezTo>
                      <a:pt x="0" y="3538"/>
                      <a:pt x="29" y="3582"/>
                      <a:pt x="87" y="3582"/>
                    </a:cubicBezTo>
                    <a:cubicBezTo>
                      <a:pt x="145" y="3582"/>
                      <a:pt x="189" y="3538"/>
                      <a:pt x="189" y="3480"/>
                    </a:cubicBezTo>
                    <a:lnTo>
                      <a:pt x="189" y="102"/>
                    </a:lnTo>
                    <a:cubicBezTo>
                      <a:pt x="189" y="44"/>
                      <a:pt x="145" y="0"/>
                      <a:pt x="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-2991113" y="2995870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7" y="1"/>
                    </a:moveTo>
                    <a:cubicBezTo>
                      <a:pt x="29" y="1"/>
                      <a:pt x="0" y="44"/>
                      <a:pt x="0" y="102"/>
                    </a:cubicBezTo>
                    <a:lnTo>
                      <a:pt x="0" y="3480"/>
                    </a:lnTo>
                    <a:cubicBezTo>
                      <a:pt x="0" y="3538"/>
                      <a:pt x="29" y="3581"/>
                      <a:pt x="87" y="3581"/>
                    </a:cubicBezTo>
                    <a:cubicBezTo>
                      <a:pt x="145" y="3581"/>
                      <a:pt x="189" y="3538"/>
                      <a:pt x="189" y="3480"/>
                    </a:cubicBezTo>
                    <a:lnTo>
                      <a:pt x="189" y="102"/>
                    </a:lnTo>
                    <a:cubicBezTo>
                      <a:pt x="189" y="44"/>
                      <a:pt x="145" y="1"/>
                      <a:pt x="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-2773761" y="2067975"/>
                <a:ext cx="171698" cy="677347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0932" extrusionOk="0">
                    <a:moveTo>
                      <a:pt x="1" y="1"/>
                    </a:moveTo>
                    <a:lnTo>
                      <a:pt x="1" y="10932"/>
                    </a:lnTo>
                    <a:lnTo>
                      <a:pt x="2770" y="10932"/>
                    </a:lnTo>
                    <a:lnTo>
                      <a:pt x="2770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-2779151" y="2061717"/>
                <a:ext cx="182480" cy="68899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1120" extrusionOk="0">
                    <a:moveTo>
                      <a:pt x="2755" y="189"/>
                    </a:moveTo>
                    <a:lnTo>
                      <a:pt x="2755" y="10932"/>
                    </a:lnTo>
                    <a:lnTo>
                      <a:pt x="190" y="10932"/>
                    </a:lnTo>
                    <a:lnTo>
                      <a:pt x="190" y="189"/>
                    </a:lnTo>
                    <a:close/>
                    <a:moveTo>
                      <a:pt x="88" y="1"/>
                    </a:moveTo>
                    <a:cubicBezTo>
                      <a:pt x="45" y="1"/>
                      <a:pt x="1" y="44"/>
                      <a:pt x="1" y="102"/>
                    </a:cubicBezTo>
                    <a:lnTo>
                      <a:pt x="1" y="11033"/>
                    </a:lnTo>
                    <a:cubicBezTo>
                      <a:pt x="1" y="11077"/>
                      <a:pt x="45" y="11120"/>
                      <a:pt x="88" y="11120"/>
                    </a:cubicBezTo>
                    <a:lnTo>
                      <a:pt x="2857" y="11120"/>
                    </a:lnTo>
                    <a:cubicBezTo>
                      <a:pt x="2900" y="11120"/>
                      <a:pt x="2944" y="11077"/>
                      <a:pt x="2944" y="11033"/>
                    </a:cubicBezTo>
                    <a:lnTo>
                      <a:pt x="2944" y="102"/>
                    </a:lnTo>
                    <a:cubicBezTo>
                      <a:pt x="2944" y="44"/>
                      <a:pt x="2900" y="1"/>
                      <a:pt x="2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-2693772" y="1851552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3"/>
                      <a:pt x="1" y="101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1"/>
                    </a:lnTo>
                    <a:cubicBezTo>
                      <a:pt x="188" y="43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-2693772" y="2738989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-2475552" y="2070701"/>
                <a:ext cx="170769" cy="164442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654" extrusionOk="0">
                    <a:moveTo>
                      <a:pt x="1" y="1"/>
                    </a:moveTo>
                    <a:lnTo>
                      <a:pt x="1" y="2653"/>
                    </a:lnTo>
                    <a:lnTo>
                      <a:pt x="2755" y="2653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-2481810" y="2065310"/>
                <a:ext cx="182418" cy="175223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2828" extrusionOk="0">
                    <a:moveTo>
                      <a:pt x="2755" y="189"/>
                    </a:moveTo>
                    <a:lnTo>
                      <a:pt x="2755" y="2639"/>
                    </a:lnTo>
                    <a:lnTo>
                      <a:pt x="189" y="2639"/>
                    </a:lnTo>
                    <a:lnTo>
                      <a:pt x="189" y="189"/>
                    </a:lnTo>
                    <a:close/>
                    <a:moveTo>
                      <a:pt x="102" y="1"/>
                    </a:moveTo>
                    <a:cubicBezTo>
                      <a:pt x="44" y="1"/>
                      <a:pt x="1" y="44"/>
                      <a:pt x="1" y="88"/>
                    </a:cubicBezTo>
                    <a:lnTo>
                      <a:pt x="1" y="2740"/>
                    </a:lnTo>
                    <a:cubicBezTo>
                      <a:pt x="1" y="2784"/>
                      <a:pt x="44" y="2827"/>
                      <a:pt x="102" y="2827"/>
                    </a:cubicBezTo>
                    <a:lnTo>
                      <a:pt x="2856" y="2827"/>
                    </a:lnTo>
                    <a:cubicBezTo>
                      <a:pt x="2900" y="2827"/>
                      <a:pt x="2943" y="2784"/>
                      <a:pt x="2943" y="2740"/>
                    </a:cubicBezTo>
                    <a:lnTo>
                      <a:pt x="2943" y="88"/>
                    </a:lnTo>
                    <a:cubicBezTo>
                      <a:pt x="2943" y="44"/>
                      <a:pt x="2900" y="1"/>
                      <a:pt x="28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-2396492" y="1855146"/>
                <a:ext cx="1177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1" extrusionOk="0">
                    <a:moveTo>
                      <a:pt x="103" y="1"/>
                    </a:moveTo>
                    <a:cubicBezTo>
                      <a:pt x="45" y="1"/>
                      <a:pt x="1" y="43"/>
                      <a:pt x="1" y="101"/>
                    </a:cubicBezTo>
                    <a:lnTo>
                      <a:pt x="1" y="3480"/>
                    </a:lnTo>
                    <a:cubicBezTo>
                      <a:pt x="1" y="3538"/>
                      <a:pt x="45" y="3581"/>
                      <a:pt x="103" y="3581"/>
                    </a:cubicBezTo>
                    <a:cubicBezTo>
                      <a:pt x="146" y="3581"/>
                      <a:pt x="190" y="3538"/>
                      <a:pt x="190" y="3480"/>
                    </a:cubicBezTo>
                    <a:lnTo>
                      <a:pt x="190" y="101"/>
                    </a:lnTo>
                    <a:cubicBezTo>
                      <a:pt x="190" y="43"/>
                      <a:pt x="146" y="1"/>
                      <a:pt x="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-2396492" y="2228820"/>
                <a:ext cx="1177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1" extrusionOk="0">
                    <a:moveTo>
                      <a:pt x="103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3480"/>
                    </a:lnTo>
                    <a:cubicBezTo>
                      <a:pt x="1" y="3538"/>
                      <a:pt x="45" y="3581"/>
                      <a:pt x="103" y="3581"/>
                    </a:cubicBezTo>
                    <a:cubicBezTo>
                      <a:pt x="146" y="3581"/>
                      <a:pt x="190" y="3538"/>
                      <a:pt x="190" y="3480"/>
                    </a:cubicBezTo>
                    <a:lnTo>
                      <a:pt x="190" y="101"/>
                    </a:lnTo>
                    <a:cubicBezTo>
                      <a:pt x="190" y="43"/>
                      <a:pt x="146" y="0"/>
                      <a:pt x="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24"/>
            <p:cNvGrpSpPr/>
            <p:nvPr/>
          </p:nvGrpSpPr>
          <p:grpSpPr>
            <a:xfrm>
              <a:off x="4942387" y="-134882"/>
              <a:ext cx="1655820" cy="1386023"/>
              <a:chOff x="79937" y="-134882"/>
              <a:chExt cx="1655820" cy="1386023"/>
            </a:xfrm>
          </p:grpSpPr>
          <p:sp>
            <p:nvSpPr>
              <p:cNvPr id="277" name="Google Shape;277;p24"/>
              <p:cNvSpPr/>
              <p:nvPr/>
            </p:nvSpPr>
            <p:spPr>
              <a:xfrm>
                <a:off x="85327" y="360445"/>
                <a:ext cx="171636" cy="244370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3944" extrusionOk="0">
                    <a:moveTo>
                      <a:pt x="1" y="1"/>
                    </a:moveTo>
                    <a:lnTo>
                      <a:pt x="1" y="3944"/>
                    </a:lnTo>
                    <a:lnTo>
                      <a:pt x="2769" y="3944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79937" y="355055"/>
                <a:ext cx="182418" cy="255151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118" extrusionOk="0">
                    <a:moveTo>
                      <a:pt x="2755" y="190"/>
                    </a:moveTo>
                    <a:lnTo>
                      <a:pt x="2755" y="3930"/>
                    </a:lnTo>
                    <a:lnTo>
                      <a:pt x="189" y="3930"/>
                    </a:lnTo>
                    <a:lnTo>
                      <a:pt x="189" y="190"/>
                    </a:lnTo>
                    <a:close/>
                    <a:moveTo>
                      <a:pt x="88" y="1"/>
                    </a:moveTo>
                    <a:cubicBezTo>
                      <a:pt x="44" y="1"/>
                      <a:pt x="1" y="45"/>
                      <a:pt x="1" y="88"/>
                    </a:cubicBezTo>
                    <a:lnTo>
                      <a:pt x="1" y="4031"/>
                    </a:lnTo>
                    <a:cubicBezTo>
                      <a:pt x="1" y="4075"/>
                      <a:pt x="44" y="4118"/>
                      <a:pt x="88" y="4118"/>
                    </a:cubicBezTo>
                    <a:lnTo>
                      <a:pt x="2856" y="4118"/>
                    </a:lnTo>
                    <a:cubicBezTo>
                      <a:pt x="2900" y="4118"/>
                      <a:pt x="2943" y="4075"/>
                      <a:pt x="2943" y="4031"/>
                    </a:cubicBezTo>
                    <a:lnTo>
                      <a:pt x="2943" y="88"/>
                    </a:lnTo>
                    <a:cubicBezTo>
                      <a:pt x="2943" y="45"/>
                      <a:pt x="2900" y="1"/>
                      <a:pt x="28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165254" y="144891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102" y="0"/>
                    </a:moveTo>
                    <a:cubicBezTo>
                      <a:pt x="44" y="0"/>
                      <a:pt x="0" y="45"/>
                      <a:pt x="0" y="103"/>
                    </a:cubicBezTo>
                    <a:lnTo>
                      <a:pt x="0" y="3480"/>
                    </a:lnTo>
                    <a:cubicBezTo>
                      <a:pt x="0" y="3538"/>
                      <a:pt x="44" y="3582"/>
                      <a:pt x="102" y="3582"/>
                    </a:cubicBezTo>
                    <a:cubicBezTo>
                      <a:pt x="145" y="3582"/>
                      <a:pt x="189" y="3538"/>
                      <a:pt x="189" y="3480"/>
                    </a:cubicBezTo>
                    <a:lnTo>
                      <a:pt x="189" y="103"/>
                    </a:lnTo>
                    <a:cubicBezTo>
                      <a:pt x="189" y="45"/>
                      <a:pt x="145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165254" y="598553"/>
                <a:ext cx="1177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1" extrusionOk="0">
                    <a:moveTo>
                      <a:pt x="102" y="0"/>
                    </a:moveTo>
                    <a:cubicBezTo>
                      <a:pt x="44" y="0"/>
                      <a:pt x="0" y="43"/>
                      <a:pt x="0" y="101"/>
                    </a:cubicBezTo>
                    <a:lnTo>
                      <a:pt x="0" y="3493"/>
                    </a:lnTo>
                    <a:cubicBezTo>
                      <a:pt x="0" y="3537"/>
                      <a:pt x="44" y="3580"/>
                      <a:pt x="102" y="3580"/>
                    </a:cubicBezTo>
                    <a:cubicBezTo>
                      <a:pt x="145" y="3580"/>
                      <a:pt x="189" y="3537"/>
                      <a:pt x="189" y="3493"/>
                    </a:cubicBezTo>
                    <a:lnTo>
                      <a:pt x="189" y="101"/>
                    </a:lnTo>
                    <a:cubicBezTo>
                      <a:pt x="189" y="43"/>
                      <a:pt x="145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383536" y="127796"/>
                <a:ext cx="170769" cy="677347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0932" extrusionOk="0">
                    <a:moveTo>
                      <a:pt x="1" y="1"/>
                    </a:moveTo>
                    <a:lnTo>
                      <a:pt x="1" y="10932"/>
                    </a:lnTo>
                    <a:lnTo>
                      <a:pt x="2755" y="10932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377216" y="121600"/>
                <a:ext cx="182480" cy="688933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1119" extrusionOk="0">
                    <a:moveTo>
                      <a:pt x="2755" y="188"/>
                    </a:moveTo>
                    <a:lnTo>
                      <a:pt x="2755" y="10931"/>
                    </a:lnTo>
                    <a:lnTo>
                      <a:pt x="190" y="10931"/>
                    </a:lnTo>
                    <a:lnTo>
                      <a:pt x="190" y="188"/>
                    </a:lnTo>
                    <a:close/>
                    <a:moveTo>
                      <a:pt x="103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11032"/>
                    </a:lnTo>
                    <a:cubicBezTo>
                      <a:pt x="1" y="11090"/>
                      <a:pt x="45" y="11119"/>
                      <a:pt x="103" y="11119"/>
                    </a:cubicBezTo>
                    <a:lnTo>
                      <a:pt x="2857" y="11119"/>
                    </a:lnTo>
                    <a:cubicBezTo>
                      <a:pt x="2915" y="11119"/>
                      <a:pt x="2944" y="11090"/>
                      <a:pt x="2944" y="11032"/>
                    </a:cubicBezTo>
                    <a:lnTo>
                      <a:pt x="2944" y="101"/>
                    </a:lnTo>
                    <a:cubicBezTo>
                      <a:pt x="2944" y="43"/>
                      <a:pt x="2915" y="0"/>
                      <a:pt x="28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462596" y="-88626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462596" y="798810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1" y="1"/>
                    </a:moveTo>
                    <a:cubicBezTo>
                      <a:pt x="43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3" y="3581"/>
                      <a:pt x="101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680816" y="131389"/>
                <a:ext cx="170769" cy="163574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640" extrusionOk="0">
                    <a:moveTo>
                      <a:pt x="1" y="1"/>
                    </a:moveTo>
                    <a:lnTo>
                      <a:pt x="1" y="2639"/>
                    </a:lnTo>
                    <a:lnTo>
                      <a:pt x="2755" y="2639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675425" y="125193"/>
                <a:ext cx="182480" cy="175161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827" extrusionOk="0">
                    <a:moveTo>
                      <a:pt x="2755" y="188"/>
                    </a:moveTo>
                    <a:lnTo>
                      <a:pt x="2755" y="2639"/>
                    </a:lnTo>
                    <a:lnTo>
                      <a:pt x="190" y="2639"/>
                    </a:lnTo>
                    <a:lnTo>
                      <a:pt x="190" y="188"/>
                    </a:lnTo>
                    <a:close/>
                    <a:moveTo>
                      <a:pt x="88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2739"/>
                    </a:lnTo>
                    <a:cubicBezTo>
                      <a:pt x="1" y="2783"/>
                      <a:pt x="45" y="2826"/>
                      <a:pt x="88" y="2826"/>
                    </a:cubicBezTo>
                    <a:lnTo>
                      <a:pt x="2842" y="2826"/>
                    </a:lnTo>
                    <a:cubicBezTo>
                      <a:pt x="2900" y="2826"/>
                      <a:pt x="2944" y="2783"/>
                      <a:pt x="2944" y="2739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760805" y="-85033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760805" y="288641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3"/>
                      <a:pt x="1" y="101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8" y="3538"/>
                      <a:pt x="188" y="3494"/>
                    </a:cubicBezTo>
                    <a:lnTo>
                      <a:pt x="188" y="101"/>
                    </a:lnTo>
                    <a:cubicBezTo>
                      <a:pt x="188" y="43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978157" y="81603"/>
                <a:ext cx="171636" cy="95399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5397" extrusionOk="0">
                    <a:moveTo>
                      <a:pt x="1" y="0"/>
                    </a:moveTo>
                    <a:lnTo>
                      <a:pt x="1" y="15396"/>
                    </a:lnTo>
                    <a:lnTo>
                      <a:pt x="2769" y="15396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972767" y="75283"/>
                <a:ext cx="182418" cy="965709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5586" extrusionOk="0">
                    <a:moveTo>
                      <a:pt x="2755" y="189"/>
                    </a:moveTo>
                    <a:lnTo>
                      <a:pt x="2755" y="15396"/>
                    </a:lnTo>
                    <a:lnTo>
                      <a:pt x="189" y="15396"/>
                    </a:lnTo>
                    <a:lnTo>
                      <a:pt x="189" y="189"/>
                    </a:lnTo>
                    <a:close/>
                    <a:moveTo>
                      <a:pt x="88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15498"/>
                    </a:lnTo>
                    <a:cubicBezTo>
                      <a:pt x="1" y="15541"/>
                      <a:pt x="44" y="15585"/>
                      <a:pt x="88" y="15585"/>
                    </a:cubicBezTo>
                    <a:lnTo>
                      <a:pt x="2856" y="15585"/>
                    </a:lnTo>
                    <a:cubicBezTo>
                      <a:pt x="2900" y="15585"/>
                      <a:pt x="2943" y="15541"/>
                      <a:pt x="2943" y="15498"/>
                    </a:cubicBezTo>
                    <a:lnTo>
                      <a:pt x="2943" y="102"/>
                    </a:lnTo>
                    <a:cubicBezTo>
                      <a:pt x="2943" y="44"/>
                      <a:pt x="2900" y="0"/>
                      <a:pt x="28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1058085" y="-134882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7"/>
                      <a:pt x="45" y="3581"/>
                      <a:pt x="88" y="3581"/>
                    </a:cubicBezTo>
                    <a:cubicBezTo>
                      <a:pt x="146" y="3581"/>
                      <a:pt x="190" y="3537"/>
                      <a:pt x="190" y="3494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1058085" y="1029201"/>
                <a:ext cx="11773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2" extrusionOk="0">
                    <a:moveTo>
                      <a:pt x="88" y="0"/>
                    </a:moveTo>
                    <a:cubicBezTo>
                      <a:pt x="45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5" y="3582"/>
                      <a:pt x="88" y="3582"/>
                    </a:cubicBezTo>
                    <a:cubicBezTo>
                      <a:pt x="146" y="3582"/>
                      <a:pt x="190" y="3538"/>
                      <a:pt x="190" y="3495"/>
                    </a:cubicBezTo>
                    <a:lnTo>
                      <a:pt x="190" y="102"/>
                    </a:lnTo>
                    <a:cubicBezTo>
                      <a:pt x="190" y="44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1276367" y="668567"/>
                <a:ext cx="170769" cy="13841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234" extrusionOk="0">
                    <a:moveTo>
                      <a:pt x="1" y="1"/>
                    </a:moveTo>
                    <a:lnTo>
                      <a:pt x="1" y="2233"/>
                    </a:lnTo>
                    <a:lnTo>
                      <a:pt x="2755" y="2233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1270047" y="662247"/>
                <a:ext cx="182480" cy="150129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423" extrusionOk="0">
                    <a:moveTo>
                      <a:pt x="2755" y="190"/>
                    </a:moveTo>
                    <a:lnTo>
                      <a:pt x="2755" y="2233"/>
                    </a:lnTo>
                    <a:lnTo>
                      <a:pt x="190" y="2233"/>
                    </a:lnTo>
                    <a:lnTo>
                      <a:pt x="190" y="190"/>
                    </a:lnTo>
                    <a:close/>
                    <a:moveTo>
                      <a:pt x="103" y="1"/>
                    </a:moveTo>
                    <a:cubicBezTo>
                      <a:pt x="45" y="1"/>
                      <a:pt x="1" y="45"/>
                      <a:pt x="1" y="103"/>
                    </a:cubicBezTo>
                    <a:lnTo>
                      <a:pt x="1" y="2335"/>
                    </a:lnTo>
                    <a:cubicBezTo>
                      <a:pt x="1" y="2378"/>
                      <a:pt x="45" y="2422"/>
                      <a:pt x="103" y="2422"/>
                    </a:cubicBezTo>
                    <a:lnTo>
                      <a:pt x="2857" y="2422"/>
                    </a:lnTo>
                    <a:cubicBezTo>
                      <a:pt x="2915" y="2422"/>
                      <a:pt x="2944" y="2378"/>
                      <a:pt x="2944" y="2335"/>
                    </a:cubicBezTo>
                    <a:lnTo>
                      <a:pt x="2944" y="103"/>
                    </a:lnTo>
                    <a:cubicBezTo>
                      <a:pt x="2944" y="45"/>
                      <a:pt x="2915" y="1"/>
                      <a:pt x="2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1355426" y="452083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5"/>
                      <a:pt x="1" y="103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3"/>
                    </a:lnTo>
                    <a:cubicBezTo>
                      <a:pt x="189" y="45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1355426" y="800601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102" y="0"/>
                    </a:moveTo>
                    <a:cubicBezTo>
                      <a:pt x="44" y="0"/>
                      <a:pt x="1" y="44"/>
                      <a:pt x="1" y="102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2"/>
                    </a:lnTo>
                    <a:cubicBezTo>
                      <a:pt x="189" y="44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1559659" y="218104"/>
                <a:ext cx="170707" cy="20037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3234" extrusionOk="0">
                    <a:moveTo>
                      <a:pt x="0" y="0"/>
                    </a:moveTo>
                    <a:lnTo>
                      <a:pt x="0" y="3234"/>
                    </a:lnTo>
                    <a:lnTo>
                      <a:pt x="2755" y="3234"/>
                    </a:lnTo>
                    <a:lnTo>
                      <a:pt x="2755" y="0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1553339" y="211846"/>
                <a:ext cx="182418" cy="212027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3422" extrusionOk="0">
                    <a:moveTo>
                      <a:pt x="2755" y="188"/>
                    </a:moveTo>
                    <a:lnTo>
                      <a:pt x="2755" y="3233"/>
                    </a:lnTo>
                    <a:lnTo>
                      <a:pt x="189" y="3233"/>
                    </a:lnTo>
                    <a:lnTo>
                      <a:pt x="189" y="188"/>
                    </a:lnTo>
                    <a:close/>
                    <a:moveTo>
                      <a:pt x="102" y="0"/>
                    </a:moveTo>
                    <a:cubicBezTo>
                      <a:pt x="44" y="0"/>
                      <a:pt x="0" y="43"/>
                      <a:pt x="0" y="101"/>
                    </a:cubicBezTo>
                    <a:lnTo>
                      <a:pt x="0" y="3335"/>
                    </a:lnTo>
                    <a:cubicBezTo>
                      <a:pt x="0" y="3378"/>
                      <a:pt x="44" y="3422"/>
                      <a:pt x="102" y="3422"/>
                    </a:cubicBezTo>
                    <a:lnTo>
                      <a:pt x="2857" y="3422"/>
                    </a:lnTo>
                    <a:cubicBezTo>
                      <a:pt x="2900" y="3422"/>
                      <a:pt x="2944" y="3378"/>
                      <a:pt x="2944" y="3335"/>
                    </a:cubicBezTo>
                    <a:lnTo>
                      <a:pt x="2944" y="101"/>
                    </a:lnTo>
                    <a:cubicBezTo>
                      <a:pt x="2944" y="43"/>
                      <a:pt x="2900" y="0"/>
                      <a:pt x="2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>
                <a:off x="1638657" y="1681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2" y="0"/>
                    </a:moveTo>
                    <a:cubicBezTo>
                      <a:pt x="44" y="0"/>
                      <a:pt x="1" y="43"/>
                      <a:pt x="1" y="101"/>
                    </a:cubicBezTo>
                    <a:lnTo>
                      <a:pt x="1" y="3493"/>
                    </a:lnTo>
                    <a:cubicBezTo>
                      <a:pt x="1" y="3537"/>
                      <a:pt x="44" y="3580"/>
                      <a:pt x="102" y="3580"/>
                    </a:cubicBezTo>
                    <a:cubicBezTo>
                      <a:pt x="146" y="3580"/>
                      <a:pt x="189" y="3537"/>
                      <a:pt x="189" y="3493"/>
                    </a:cubicBezTo>
                    <a:lnTo>
                      <a:pt x="189" y="101"/>
                    </a:lnTo>
                    <a:cubicBezTo>
                      <a:pt x="189" y="43"/>
                      <a:pt x="146" y="0"/>
                      <a:pt x="1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1638657" y="412097"/>
                <a:ext cx="11711" cy="22200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3" extrusionOk="0">
                    <a:moveTo>
                      <a:pt x="102" y="1"/>
                    </a:moveTo>
                    <a:cubicBezTo>
                      <a:pt x="44" y="1"/>
                      <a:pt x="1" y="45"/>
                      <a:pt x="1" y="103"/>
                    </a:cubicBezTo>
                    <a:lnTo>
                      <a:pt x="1" y="3495"/>
                    </a:lnTo>
                    <a:cubicBezTo>
                      <a:pt x="1" y="3538"/>
                      <a:pt x="44" y="3582"/>
                      <a:pt x="102" y="3582"/>
                    </a:cubicBezTo>
                    <a:cubicBezTo>
                      <a:pt x="146" y="3582"/>
                      <a:pt x="189" y="3538"/>
                      <a:pt x="189" y="3495"/>
                    </a:cubicBezTo>
                    <a:lnTo>
                      <a:pt x="189" y="103"/>
                    </a:lnTo>
                    <a:cubicBezTo>
                      <a:pt x="189" y="45"/>
                      <a:pt x="146" y="1"/>
                      <a:pt x="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6858"/>
            <a:ext cx="914399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002946" y="2939601"/>
            <a:ext cx="33504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713225" y="2939601"/>
            <a:ext cx="33504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713225" y="2365950"/>
            <a:ext cx="3350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5002942" y="2365950"/>
            <a:ext cx="3350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/>
          <p:nvPr/>
        </p:nvSpPr>
        <p:spPr>
          <a:xfrm rot="425134">
            <a:off x="678648" y="-938956"/>
            <a:ext cx="9144143" cy="1533957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1" y="-6858"/>
            <a:ext cx="914399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529511" y="3752003"/>
            <a:ext cx="498296" cy="1259034"/>
            <a:chOff x="137488" y="-9872"/>
            <a:chExt cx="498296" cy="1259034"/>
          </a:xfrm>
        </p:grpSpPr>
        <p:sp>
          <p:nvSpPr>
            <p:cNvPr id="57" name="Google Shape;57;p8"/>
            <p:cNvSpPr/>
            <p:nvPr/>
          </p:nvSpPr>
          <p:spPr>
            <a:xfrm rot="10800000" flipH="1">
              <a:off x="144103" y="226685"/>
              <a:ext cx="176954" cy="797994"/>
            </a:xfrm>
            <a:custGeom>
              <a:avLst/>
              <a:gdLst/>
              <a:ahLst/>
              <a:cxnLst/>
              <a:rect l="l" t="t" r="r" b="b"/>
              <a:pathLst>
                <a:path w="2755" h="12424" extrusionOk="0">
                  <a:moveTo>
                    <a:pt x="0" y="0"/>
                  </a:moveTo>
                  <a:lnTo>
                    <a:pt x="0" y="12424"/>
                  </a:lnTo>
                  <a:lnTo>
                    <a:pt x="2754" y="1242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10800000" flipH="1">
              <a:off x="137488" y="220134"/>
              <a:ext cx="189157" cy="811096"/>
            </a:xfrm>
            <a:custGeom>
              <a:avLst/>
              <a:gdLst/>
              <a:ahLst/>
              <a:cxnLst/>
              <a:rect l="l" t="t" r="r" b="b"/>
              <a:pathLst>
                <a:path w="2945" h="12628" extrusionOk="0">
                  <a:moveTo>
                    <a:pt x="2755" y="189"/>
                  </a:moveTo>
                  <a:lnTo>
                    <a:pt x="2755" y="12439"/>
                  </a:lnTo>
                  <a:lnTo>
                    <a:pt x="190" y="12439"/>
                  </a:lnTo>
                  <a:lnTo>
                    <a:pt x="190" y="189"/>
                  </a:lnTo>
                  <a:close/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12526"/>
                  </a:lnTo>
                  <a:cubicBezTo>
                    <a:pt x="1" y="12584"/>
                    <a:pt x="45" y="12628"/>
                    <a:pt x="103" y="12628"/>
                  </a:cubicBezTo>
                  <a:lnTo>
                    <a:pt x="2857" y="12628"/>
                  </a:lnTo>
                  <a:cubicBezTo>
                    <a:pt x="2900" y="12628"/>
                    <a:pt x="2944" y="12584"/>
                    <a:pt x="2944" y="12526"/>
                  </a:cubicBezTo>
                  <a:lnTo>
                    <a:pt x="2944" y="102"/>
                  </a:lnTo>
                  <a:cubicBezTo>
                    <a:pt x="2944" y="44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 flipH="1">
              <a:off x="225996" y="3167"/>
              <a:ext cx="12139" cy="229173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2" y="1"/>
                  </a:moveTo>
                  <a:cubicBezTo>
                    <a:pt x="44" y="1"/>
                    <a:pt x="1" y="45"/>
                    <a:pt x="1" y="88"/>
                  </a:cubicBezTo>
                  <a:lnTo>
                    <a:pt x="1" y="3480"/>
                  </a:lnTo>
                  <a:cubicBezTo>
                    <a:pt x="1" y="3538"/>
                    <a:pt x="44" y="3567"/>
                    <a:pt x="102" y="3567"/>
                  </a:cubicBezTo>
                  <a:cubicBezTo>
                    <a:pt x="146" y="3567"/>
                    <a:pt x="189" y="3538"/>
                    <a:pt x="189" y="3480"/>
                  </a:cubicBezTo>
                  <a:lnTo>
                    <a:pt x="189" y="88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 flipH="1">
              <a:off x="225996" y="1019026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4" y="3582"/>
                    <a:pt x="102" y="3582"/>
                  </a:cubicBezTo>
                  <a:cubicBezTo>
                    <a:pt x="146" y="3582"/>
                    <a:pt x="189" y="3538"/>
                    <a:pt x="189" y="3495"/>
                  </a:cubicBezTo>
                  <a:lnTo>
                    <a:pt x="189" y="103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 flipH="1">
              <a:off x="452278" y="213648"/>
              <a:ext cx="176954" cy="207656"/>
            </a:xfrm>
            <a:custGeom>
              <a:avLst/>
              <a:gdLst/>
              <a:ahLst/>
              <a:cxnLst/>
              <a:rect l="l" t="t" r="r" b="b"/>
              <a:pathLst>
                <a:path w="2755" h="3233" extrusionOk="0">
                  <a:moveTo>
                    <a:pt x="0" y="0"/>
                  </a:moveTo>
                  <a:lnTo>
                    <a:pt x="0" y="3233"/>
                  </a:lnTo>
                  <a:lnTo>
                    <a:pt x="2754" y="3233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10800000" flipH="1">
              <a:off x="534171" y="-9872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61" y="3581"/>
                    <a:pt x="190" y="3538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 rot="10800000" flipH="1">
              <a:off x="534171" y="415651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7"/>
                    <a:pt x="45" y="3581"/>
                    <a:pt x="103" y="3581"/>
                  </a:cubicBezTo>
                  <a:cubicBezTo>
                    <a:pt x="161" y="3581"/>
                    <a:pt x="190" y="3537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10800000" flipH="1">
              <a:off x="445791" y="208060"/>
              <a:ext cx="189992" cy="219795"/>
            </a:xfrm>
            <a:custGeom>
              <a:avLst/>
              <a:gdLst/>
              <a:ahLst/>
              <a:cxnLst/>
              <a:rect l="l" t="t" r="r" b="b"/>
              <a:pathLst>
                <a:path w="2958" h="3422" extrusionOk="0">
                  <a:moveTo>
                    <a:pt x="2768" y="189"/>
                  </a:moveTo>
                  <a:lnTo>
                    <a:pt x="2768" y="3234"/>
                  </a:lnTo>
                  <a:lnTo>
                    <a:pt x="188" y="3234"/>
                  </a:lnTo>
                  <a:lnTo>
                    <a:pt x="188" y="189"/>
                  </a:lnTo>
                  <a:close/>
                  <a:moveTo>
                    <a:pt x="101" y="0"/>
                  </a:moveTo>
                  <a:cubicBezTo>
                    <a:pt x="43" y="0"/>
                    <a:pt x="0" y="44"/>
                    <a:pt x="0" y="102"/>
                  </a:cubicBezTo>
                  <a:lnTo>
                    <a:pt x="0" y="3335"/>
                  </a:lnTo>
                  <a:cubicBezTo>
                    <a:pt x="0" y="3379"/>
                    <a:pt x="43" y="3422"/>
                    <a:pt x="101" y="3422"/>
                  </a:cubicBezTo>
                  <a:lnTo>
                    <a:pt x="2855" y="3422"/>
                  </a:lnTo>
                  <a:cubicBezTo>
                    <a:pt x="2913" y="3422"/>
                    <a:pt x="2958" y="3379"/>
                    <a:pt x="2958" y="3335"/>
                  </a:cubicBezTo>
                  <a:lnTo>
                    <a:pt x="2958" y="102"/>
                  </a:lnTo>
                  <a:cubicBezTo>
                    <a:pt x="2958" y="44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745779" flipH="1">
            <a:off x="-5511786" y="3575123"/>
            <a:ext cx="9544045" cy="1601042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6858"/>
            <a:ext cx="914399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42625"/>
            <a:ext cx="1199700" cy="3927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6100" y="1342625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4211300"/>
            <a:ext cx="1199700" cy="392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2056100" y="4211300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637565"/>
            <a:ext cx="1199700" cy="3927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2056100" y="3637565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63830"/>
            <a:ext cx="1199700" cy="392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2056100" y="3063830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2490095"/>
            <a:ext cx="1199700" cy="392700"/>
          </a:xfrm>
          <a:prstGeom prst="rect">
            <a:avLst/>
          </a:prstGeom>
          <a:solidFill>
            <a:srgbClr val="00FF00">
              <a:alpha val="4367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2056100" y="2490095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1916360"/>
            <a:ext cx="1199700" cy="392700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2056100" y="1916360"/>
            <a:ext cx="3211800" cy="3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" y="-6858"/>
            <a:ext cx="9143998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/>
          <p:nvPr/>
        </p:nvSpPr>
        <p:spPr>
          <a:xfrm rot="-1118166" flipH="1">
            <a:off x="-1886897" y="-867432"/>
            <a:ext cx="9144179" cy="2377606"/>
          </a:xfrm>
          <a:custGeom>
            <a:avLst/>
            <a:gdLst/>
            <a:ahLst/>
            <a:cxnLst/>
            <a:rect l="l" t="t" r="r" b="b"/>
            <a:pathLst>
              <a:path w="281986" h="73270" extrusionOk="0">
                <a:moveTo>
                  <a:pt x="187986" y="1"/>
                </a:moveTo>
                <a:cubicBezTo>
                  <a:pt x="175851" y="1"/>
                  <a:pt x="169617" y="9932"/>
                  <a:pt x="163602" y="19529"/>
                </a:cubicBezTo>
                <a:cubicBezTo>
                  <a:pt x="157875" y="28647"/>
                  <a:pt x="151960" y="38086"/>
                  <a:pt x="140971" y="39288"/>
                </a:cubicBezTo>
                <a:cubicBezTo>
                  <a:pt x="139120" y="39493"/>
                  <a:pt x="137397" y="39586"/>
                  <a:pt x="135781" y="39586"/>
                </a:cubicBezTo>
                <a:cubicBezTo>
                  <a:pt x="126973" y="39586"/>
                  <a:pt x="121388" y="36806"/>
                  <a:pt x="115949" y="34098"/>
                </a:cubicBezTo>
                <a:cubicBezTo>
                  <a:pt x="110806" y="31527"/>
                  <a:pt x="105905" y="29087"/>
                  <a:pt x="98650" y="29087"/>
                </a:cubicBezTo>
                <a:cubicBezTo>
                  <a:pt x="97192" y="29087"/>
                  <a:pt x="95640" y="29185"/>
                  <a:pt x="93971" y="29401"/>
                </a:cubicBezTo>
                <a:cubicBezTo>
                  <a:pt x="81461" y="31025"/>
                  <a:pt x="74560" y="41362"/>
                  <a:pt x="67876" y="51365"/>
                </a:cubicBezTo>
                <a:cubicBezTo>
                  <a:pt x="61903" y="60295"/>
                  <a:pt x="56249" y="68732"/>
                  <a:pt x="46957" y="71414"/>
                </a:cubicBezTo>
                <a:cubicBezTo>
                  <a:pt x="43103" y="72530"/>
                  <a:pt x="39654" y="72985"/>
                  <a:pt x="36493" y="72985"/>
                </a:cubicBezTo>
                <a:cubicBezTo>
                  <a:pt x="29390" y="72985"/>
                  <a:pt x="23741" y="70690"/>
                  <a:pt x="18224" y="68443"/>
                </a:cubicBezTo>
                <a:cubicBezTo>
                  <a:pt x="12715" y="66210"/>
                  <a:pt x="7032" y="63890"/>
                  <a:pt x="0" y="63890"/>
                </a:cubicBezTo>
                <a:lnTo>
                  <a:pt x="0" y="64180"/>
                </a:lnTo>
                <a:cubicBezTo>
                  <a:pt x="6974" y="64180"/>
                  <a:pt x="12642" y="66485"/>
                  <a:pt x="18122" y="68703"/>
                </a:cubicBezTo>
                <a:cubicBezTo>
                  <a:pt x="23675" y="70965"/>
                  <a:pt x="29358" y="73269"/>
                  <a:pt x="36504" y="73269"/>
                </a:cubicBezTo>
                <a:cubicBezTo>
                  <a:pt x="39680" y="73269"/>
                  <a:pt x="43159" y="72806"/>
                  <a:pt x="47029" y="71690"/>
                </a:cubicBezTo>
                <a:cubicBezTo>
                  <a:pt x="56438" y="68978"/>
                  <a:pt x="62106" y="60498"/>
                  <a:pt x="68108" y="51510"/>
                </a:cubicBezTo>
                <a:cubicBezTo>
                  <a:pt x="74748" y="41579"/>
                  <a:pt x="81635" y="31301"/>
                  <a:pt x="94015" y="29691"/>
                </a:cubicBezTo>
                <a:cubicBezTo>
                  <a:pt x="95674" y="29474"/>
                  <a:pt x="97217" y="29376"/>
                  <a:pt x="98667" y="29376"/>
                </a:cubicBezTo>
                <a:cubicBezTo>
                  <a:pt x="105845" y="29376"/>
                  <a:pt x="110716" y="31800"/>
                  <a:pt x="115819" y="34345"/>
                </a:cubicBezTo>
                <a:cubicBezTo>
                  <a:pt x="121289" y="37068"/>
                  <a:pt x="126926" y="39874"/>
                  <a:pt x="135810" y="39874"/>
                </a:cubicBezTo>
                <a:cubicBezTo>
                  <a:pt x="137426" y="39874"/>
                  <a:pt x="139150" y="39781"/>
                  <a:pt x="141000" y="39578"/>
                </a:cubicBezTo>
                <a:cubicBezTo>
                  <a:pt x="152120" y="38346"/>
                  <a:pt x="158078" y="28850"/>
                  <a:pt x="163834" y="19674"/>
                </a:cubicBezTo>
                <a:cubicBezTo>
                  <a:pt x="170096" y="9700"/>
                  <a:pt x="176011" y="277"/>
                  <a:pt x="187986" y="277"/>
                </a:cubicBezTo>
                <a:cubicBezTo>
                  <a:pt x="200077" y="277"/>
                  <a:pt x="205918" y="7887"/>
                  <a:pt x="212094" y="15934"/>
                </a:cubicBezTo>
                <a:cubicBezTo>
                  <a:pt x="217806" y="23370"/>
                  <a:pt x="223707" y="31054"/>
                  <a:pt x="234971" y="32809"/>
                </a:cubicBezTo>
                <a:cubicBezTo>
                  <a:pt x="237288" y="33168"/>
                  <a:pt x="239388" y="33326"/>
                  <a:pt x="241322" y="33326"/>
                </a:cubicBezTo>
                <a:cubicBezTo>
                  <a:pt x="248362" y="33326"/>
                  <a:pt x="253189" y="31223"/>
                  <a:pt x="258239" y="29039"/>
                </a:cubicBezTo>
                <a:cubicBezTo>
                  <a:pt x="264110" y="26488"/>
                  <a:pt x="270765" y="23588"/>
                  <a:pt x="281986" y="23588"/>
                </a:cubicBezTo>
                <a:lnTo>
                  <a:pt x="281986" y="23312"/>
                </a:lnTo>
                <a:cubicBezTo>
                  <a:pt x="270707" y="23312"/>
                  <a:pt x="264023" y="26212"/>
                  <a:pt x="258123" y="28778"/>
                </a:cubicBezTo>
                <a:cubicBezTo>
                  <a:pt x="252935" y="31034"/>
                  <a:pt x="248290" y="33053"/>
                  <a:pt x="241459" y="33053"/>
                </a:cubicBezTo>
                <a:cubicBezTo>
                  <a:pt x="239510" y="33053"/>
                  <a:pt x="237383" y="32889"/>
                  <a:pt x="235015" y="32519"/>
                </a:cubicBezTo>
                <a:cubicBezTo>
                  <a:pt x="223852" y="30793"/>
                  <a:pt x="217995" y="23153"/>
                  <a:pt x="212312" y="15774"/>
                </a:cubicBezTo>
                <a:cubicBezTo>
                  <a:pt x="206092" y="7655"/>
                  <a:pt x="200206" y="1"/>
                  <a:pt x="187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720" y="0"/>
            <a:ext cx="91365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113255" y="76209"/>
            <a:ext cx="8918414" cy="1553064"/>
            <a:chOff x="113255" y="76209"/>
            <a:chExt cx="8918414" cy="1553064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8551043" y="94498"/>
              <a:ext cx="480627" cy="1273754"/>
              <a:chOff x="-398807" y="2895311"/>
              <a:chExt cx="480627" cy="1273754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-392487" y="3110866"/>
                <a:ext cx="170707" cy="250628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4045" extrusionOk="0">
                    <a:moveTo>
                      <a:pt x="0" y="1"/>
                    </a:moveTo>
                    <a:lnTo>
                      <a:pt x="0" y="4045"/>
                    </a:lnTo>
                    <a:lnTo>
                      <a:pt x="2755" y="4045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-398807" y="3105475"/>
                <a:ext cx="183285" cy="261409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4219" extrusionOk="0">
                    <a:moveTo>
                      <a:pt x="2770" y="188"/>
                    </a:moveTo>
                    <a:lnTo>
                      <a:pt x="2770" y="4031"/>
                    </a:lnTo>
                    <a:lnTo>
                      <a:pt x="189" y="4031"/>
                    </a:lnTo>
                    <a:lnTo>
                      <a:pt x="189" y="188"/>
                    </a:lnTo>
                    <a:close/>
                    <a:moveTo>
                      <a:pt x="102" y="1"/>
                    </a:moveTo>
                    <a:cubicBezTo>
                      <a:pt x="44" y="1"/>
                      <a:pt x="0" y="43"/>
                      <a:pt x="0" y="88"/>
                    </a:cubicBezTo>
                    <a:lnTo>
                      <a:pt x="0" y="4132"/>
                    </a:lnTo>
                    <a:cubicBezTo>
                      <a:pt x="0" y="4190"/>
                      <a:pt x="44" y="4219"/>
                      <a:pt x="102" y="4219"/>
                    </a:cubicBezTo>
                    <a:lnTo>
                      <a:pt x="2857" y="4219"/>
                    </a:lnTo>
                    <a:cubicBezTo>
                      <a:pt x="2915" y="4219"/>
                      <a:pt x="2958" y="4190"/>
                      <a:pt x="2958" y="4132"/>
                    </a:cubicBezTo>
                    <a:lnTo>
                      <a:pt x="2958" y="88"/>
                    </a:lnTo>
                    <a:cubicBezTo>
                      <a:pt x="2958" y="43"/>
                      <a:pt x="2915" y="1"/>
                      <a:pt x="2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-313427" y="2895311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1" y="0"/>
                    </a:moveTo>
                    <a:cubicBezTo>
                      <a:pt x="43" y="0"/>
                      <a:pt x="0" y="43"/>
                      <a:pt x="0" y="101"/>
                    </a:cubicBezTo>
                    <a:lnTo>
                      <a:pt x="0" y="3480"/>
                    </a:lnTo>
                    <a:cubicBezTo>
                      <a:pt x="0" y="3538"/>
                      <a:pt x="43" y="3580"/>
                      <a:pt x="101" y="3580"/>
                    </a:cubicBezTo>
                    <a:cubicBezTo>
                      <a:pt x="159" y="3580"/>
                      <a:pt x="188" y="3538"/>
                      <a:pt x="188" y="3480"/>
                    </a:cubicBezTo>
                    <a:lnTo>
                      <a:pt x="188" y="101"/>
                    </a:lnTo>
                    <a:cubicBezTo>
                      <a:pt x="188" y="43"/>
                      <a:pt x="159" y="0"/>
                      <a:pt x="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-313427" y="3355169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101" y="1"/>
                    </a:moveTo>
                    <a:cubicBezTo>
                      <a:pt x="43" y="1"/>
                      <a:pt x="0" y="44"/>
                      <a:pt x="0" y="102"/>
                    </a:cubicBezTo>
                    <a:lnTo>
                      <a:pt x="0" y="3494"/>
                    </a:lnTo>
                    <a:cubicBezTo>
                      <a:pt x="0" y="3538"/>
                      <a:pt x="43" y="3581"/>
                      <a:pt x="101" y="3581"/>
                    </a:cubicBezTo>
                    <a:cubicBezTo>
                      <a:pt x="159" y="3581"/>
                      <a:pt x="188" y="3538"/>
                      <a:pt x="188" y="3494"/>
                    </a:cubicBezTo>
                    <a:lnTo>
                      <a:pt x="188" y="102"/>
                    </a:lnTo>
                    <a:cubicBezTo>
                      <a:pt x="188" y="44"/>
                      <a:pt x="159" y="1"/>
                      <a:pt x="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-95208" y="3378528"/>
                <a:ext cx="170707" cy="574927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9279" extrusionOk="0">
                    <a:moveTo>
                      <a:pt x="0" y="1"/>
                    </a:moveTo>
                    <a:lnTo>
                      <a:pt x="0" y="9279"/>
                    </a:lnTo>
                    <a:lnTo>
                      <a:pt x="2755" y="9279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89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-100598" y="3372208"/>
                <a:ext cx="182418" cy="586637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9468" extrusionOk="0">
                    <a:moveTo>
                      <a:pt x="2755" y="190"/>
                    </a:moveTo>
                    <a:lnTo>
                      <a:pt x="2755" y="9279"/>
                    </a:lnTo>
                    <a:lnTo>
                      <a:pt x="189" y="9279"/>
                    </a:lnTo>
                    <a:lnTo>
                      <a:pt x="189" y="190"/>
                    </a:lnTo>
                    <a:close/>
                    <a:moveTo>
                      <a:pt x="87" y="1"/>
                    </a:moveTo>
                    <a:cubicBezTo>
                      <a:pt x="44" y="1"/>
                      <a:pt x="0" y="45"/>
                      <a:pt x="0" y="103"/>
                    </a:cubicBezTo>
                    <a:lnTo>
                      <a:pt x="0" y="9381"/>
                    </a:lnTo>
                    <a:cubicBezTo>
                      <a:pt x="0" y="9424"/>
                      <a:pt x="44" y="9468"/>
                      <a:pt x="87" y="9468"/>
                    </a:cubicBezTo>
                    <a:lnTo>
                      <a:pt x="2842" y="9468"/>
                    </a:lnTo>
                    <a:cubicBezTo>
                      <a:pt x="2900" y="9468"/>
                      <a:pt x="2944" y="9424"/>
                      <a:pt x="2944" y="9381"/>
                    </a:cubicBezTo>
                    <a:lnTo>
                      <a:pt x="2944" y="103"/>
                    </a:lnTo>
                    <a:cubicBezTo>
                      <a:pt x="2944" y="45"/>
                      <a:pt x="2900" y="1"/>
                      <a:pt x="28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-15218" y="3162973"/>
                <a:ext cx="11711" cy="22101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67" extrusionOk="0">
                    <a:moveTo>
                      <a:pt x="87" y="0"/>
                    </a:moveTo>
                    <a:cubicBezTo>
                      <a:pt x="43" y="0"/>
                      <a:pt x="0" y="43"/>
                      <a:pt x="0" y="87"/>
                    </a:cubicBezTo>
                    <a:lnTo>
                      <a:pt x="0" y="3480"/>
                    </a:lnTo>
                    <a:cubicBezTo>
                      <a:pt x="0" y="3538"/>
                      <a:pt x="43" y="3567"/>
                      <a:pt x="87" y="3567"/>
                    </a:cubicBezTo>
                    <a:cubicBezTo>
                      <a:pt x="145" y="3567"/>
                      <a:pt x="188" y="3538"/>
                      <a:pt x="188" y="3480"/>
                    </a:cubicBezTo>
                    <a:lnTo>
                      <a:pt x="188" y="87"/>
                    </a:lnTo>
                    <a:cubicBezTo>
                      <a:pt x="188" y="43"/>
                      <a:pt x="145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-15218" y="3947062"/>
                <a:ext cx="11711" cy="22200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3" extrusionOk="0">
                    <a:moveTo>
                      <a:pt x="87" y="1"/>
                    </a:moveTo>
                    <a:cubicBezTo>
                      <a:pt x="43" y="1"/>
                      <a:pt x="0" y="45"/>
                      <a:pt x="0" y="103"/>
                    </a:cubicBezTo>
                    <a:lnTo>
                      <a:pt x="0" y="3480"/>
                    </a:lnTo>
                    <a:cubicBezTo>
                      <a:pt x="0" y="3538"/>
                      <a:pt x="43" y="3582"/>
                      <a:pt x="87" y="3582"/>
                    </a:cubicBezTo>
                    <a:cubicBezTo>
                      <a:pt x="145" y="3582"/>
                      <a:pt x="188" y="3538"/>
                      <a:pt x="188" y="3480"/>
                    </a:cubicBezTo>
                    <a:lnTo>
                      <a:pt x="188" y="103"/>
                    </a:lnTo>
                    <a:cubicBezTo>
                      <a:pt x="188" y="45"/>
                      <a:pt x="145" y="1"/>
                      <a:pt x="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>
              <a:off x="113255" y="76209"/>
              <a:ext cx="479697" cy="1553064"/>
              <a:chOff x="2577955" y="-214341"/>
              <a:chExt cx="479697" cy="1553064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2583284" y="787100"/>
                <a:ext cx="170769" cy="33600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5423" extrusionOk="0">
                    <a:moveTo>
                      <a:pt x="1" y="1"/>
                    </a:moveTo>
                    <a:lnTo>
                      <a:pt x="1" y="5423"/>
                    </a:lnTo>
                    <a:lnTo>
                      <a:pt x="2755" y="5423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577955" y="780842"/>
                <a:ext cx="182418" cy="347658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5611" extrusionOk="0">
                    <a:moveTo>
                      <a:pt x="2754" y="189"/>
                    </a:moveTo>
                    <a:lnTo>
                      <a:pt x="2754" y="5423"/>
                    </a:lnTo>
                    <a:lnTo>
                      <a:pt x="189" y="5423"/>
                    </a:lnTo>
                    <a:lnTo>
                      <a:pt x="189" y="189"/>
                    </a:lnTo>
                    <a:close/>
                    <a:moveTo>
                      <a:pt x="87" y="1"/>
                    </a:moveTo>
                    <a:cubicBezTo>
                      <a:pt x="29" y="1"/>
                      <a:pt x="0" y="44"/>
                      <a:pt x="0" y="102"/>
                    </a:cubicBezTo>
                    <a:lnTo>
                      <a:pt x="0" y="5524"/>
                    </a:lnTo>
                    <a:cubicBezTo>
                      <a:pt x="0" y="5568"/>
                      <a:pt x="29" y="5611"/>
                      <a:pt x="87" y="5611"/>
                    </a:cubicBezTo>
                    <a:lnTo>
                      <a:pt x="2841" y="5611"/>
                    </a:lnTo>
                    <a:cubicBezTo>
                      <a:pt x="2899" y="5611"/>
                      <a:pt x="2944" y="5568"/>
                      <a:pt x="2944" y="5524"/>
                    </a:cubicBezTo>
                    <a:lnTo>
                      <a:pt x="2944" y="102"/>
                    </a:lnTo>
                    <a:cubicBezTo>
                      <a:pt x="2944" y="44"/>
                      <a:pt x="2899" y="1"/>
                      <a:pt x="2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663273" y="570678"/>
                <a:ext cx="11711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1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94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9" y="3538"/>
                      <a:pt x="189" y="3494"/>
                    </a:cubicBezTo>
                    <a:lnTo>
                      <a:pt x="189" y="102"/>
                    </a:lnTo>
                    <a:cubicBezTo>
                      <a:pt x="189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663273" y="1116783"/>
                <a:ext cx="11711" cy="22194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82" extrusionOk="0">
                    <a:moveTo>
                      <a:pt x="88" y="1"/>
                    </a:moveTo>
                    <a:cubicBezTo>
                      <a:pt x="44" y="1"/>
                      <a:pt x="1" y="44"/>
                      <a:pt x="1" y="102"/>
                    </a:cubicBezTo>
                    <a:lnTo>
                      <a:pt x="1" y="3480"/>
                    </a:lnTo>
                    <a:cubicBezTo>
                      <a:pt x="1" y="3538"/>
                      <a:pt x="44" y="3581"/>
                      <a:pt x="88" y="3581"/>
                    </a:cubicBezTo>
                    <a:cubicBezTo>
                      <a:pt x="146" y="3581"/>
                      <a:pt x="189" y="3538"/>
                      <a:pt x="189" y="3480"/>
                    </a:cubicBezTo>
                    <a:lnTo>
                      <a:pt x="189" y="102"/>
                    </a:lnTo>
                    <a:cubicBezTo>
                      <a:pt x="189" y="44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880687" y="1214"/>
                <a:ext cx="171574" cy="77072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12439" extrusionOk="0">
                    <a:moveTo>
                      <a:pt x="0" y="0"/>
                    </a:moveTo>
                    <a:lnTo>
                      <a:pt x="0" y="12439"/>
                    </a:lnTo>
                    <a:lnTo>
                      <a:pt x="2769" y="12439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00FF00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875297" y="-4177"/>
                <a:ext cx="182356" cy="781501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2613" extrusionOk="0">
                    <a:moveTo>
                      <a:pt x="2755" y="188"/>
                    </a:moveTo>
                    <a:lnTo>
                      <a:pt x="2755" y="12424"/>
                    </a:lnTo>
                    <a:lnTo>
                      <a:pt x="188" y="12424"/>
                    </a:lnTo>
                    <a:lnTo>
                      <a:pt x="188" y="188"/>
                    </a:lnTo>
                    <a:close/>
                    <a:moveTo>
                      <a:pt x="87" y="0"/>
                    </a:moveTo>
                    <a:cubicBezTo>
                      <a:pt x="43" y="0"/>
                      <a:pt x="0" y="43"/>
                      <a:pt x="0" y="87"/>
                    </a:cubicBezTo>
                    <a:lnTo>
                      <a:pt x="0" y="12526"/>
                    </a:lnTo>
                    <a:cubicBezTo>
                      <a:pt x="0" y="12569"/>
                      <a:pt x="43" y="12613"/>
                      <a:pt x="87" y="12613"/>
                    </a:cubicBezTo>
                    <a:lnTo>
                      <a:pt x="2856" y="12613"/>
                    </a:lnTo>
                    <a:cubicBezTo>
                      <a:pt x="2900" y="12613"/>
                      <a:pt x="2943" y="12569"/>
                      <a:pt x="2943" y="12526"/>
                    </a:cubicBezTo>
                    <a:lnTo>
                      <a:pt x="2943" y="87"/>
                    </a:lnTo>
                    <a:cubicBezTo>
                      <a:pt x="2943" y="43"/>
                      <a:pt x="2900" y="0"/>
                      <a:pt x="2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960553" y="-214341"/>
                <a:ext cx="11773" cy="22187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1" extrusionOk="0">
                    <a:moveTo>
                      <a:pt x="88" y="0"/>
                    </a:moveTo>
                    <a:cubicBezTo>
                      <a:pt x="45" y="0"/>
                      <a:pt x="1" y="43"/>
                      <a:pt x="1" y="101"/>
                    </a:cubicBezTo>
                    <a:lnTo>
                      <a:pt x="1" y="3479"/>
                    </a:lnTo>
                    <a:cubicBezTo>
                      <a:pt x="1" y="3537"/>
                      <a:pt x="45" y="3580"/>
                      <a:pt x="88" y="3580"/>
                    </a:cubicBezTo>
                    <a:cubicBezTo>
                      <a:pt x="146" y="3580"/>
                      <a:pt x="190" y="3537"/>
                      <a:pt x="190" y="3479"/>
                    </a:cubicBezTo>
                    <a:lnTo>
                      <a:pt x="190" y="101"/>
                    </a:lnTo>
                    <a:cubicBezTo>
                      <a:pt x="190" y="43"/>
                      <a:pt x="146" y="0"/>
                      <a:pt x="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960553" y="765538"/>
                <a:ext cx="11773" cy="22200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583" extrusionOk="0">
                    <a:moveTo>
                      <a:pt x="88" y="1"/>
                    </a:moveTo>
                    <a:cubicBezTo>
                      <a:pt x="45" y="1"/>
                      <a:pt x="1" y="45"/>
                      <a:pt x="1" y="103"/>
                    </a:cubicBezTo>
                    <a:lnTo>
                      <a:pt x="1" y="3495"/>
                    </a:lnTo>
                    <a:cubicBezTo>
                      <a:pt x="1" y="3538"/>
                      <a:pt x="45" y="3582"/>
                      <a:pt x="88" y="3582"/>
                    </a:cubicBezTo>
                    <a:cubicBezTo>
                      <a:pt x="146" y="3582"/>
                      <a:pt x="190" y="3538"/>
                      <a:pt x="190" y="3495"/>
                    </a:cubicBezTo>
                    <a:lnTo>
                      <a:pt x="190" y="103"/>
                    </a:lnTo>
                    <a:cubicBezTo>
                      <a:pt x="190" y="45"/>
                      <a:pt x="146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341" y="-6858"/>
            <a:ext cx="9141319" cy="51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8062599" y="-9872"/>
            <a:ext cx="1115609" cy="1769276"/>
            <a:chOff x="10483324" y="445478"/>
            <a:chExt cx="1115609" cy="1769276"/>
          </a:xfrm>
        </p:grpSpPr>
        <p:sp>
          <p:nvSpPr>
            <p:cNvPr id="123" name="Google Shape;123;p16"/>
            <p:cNvSpPr/>
            <p:nvPr/>
          </p:nvSpPr>
          <p:spPr>
            <a:xfrm>
              <a:off x="10489812" y="669897"/>
              <a:ext cx="177018" cy="143490"/>
            </a:xfrm>
            <a:custGeom>
              <a:avLst/>
              <a:gdLst/>
              <a:ahLst/>
              <a:cxnLst/>
              <a:rect l="l" t="t" r="r" b="b"/>
              <a:pathLst>
                <a:path w="2756" h="2234" extrusionOk="0">
                  <a:moveTo>
                    <a:pt x="1" y="1"/>
                  </a:moveTo>
                  <a:lnTo>
                    <a:pt x="1" y="2233"/>
                  </a:lnTo>
                  <a:lnTo>
                    <a:pt x="2755" y="2233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0572732" y="806771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4"/>
                    <a:pt x="1" y="102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2"/>
                  </a:lnTo>
                  <a:cubicBezTo>
                    <a:pt x="175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0572732" y="445478"/>
              <a:ext cx="11240" cy="230072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3"/>
                  </a:lnTo>
                  <a:cubicBezTo>
                    <a:pt x="175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798051" y="816084"/>
              <a:ext cx="177018" cy="348319"/>
            </a:xfrm>
            <a:custGeom>
              <a:avLst/>
              <a:gdLst/>
              <a:ahLst/>
              <a:cxnLst/>
              <a:rect l="l" t="t" r="r" b="b"/>
              <a:pathLst>
                <a:path w="2756" h="5423" extrusionOk="0">
                  <a:moveTo>
                    <a:pt x="1" y="0"/>
                  </a:moveTo>
                  <a:lnTo>
                    <a:pt x="1" y="5422"/>
                  </a:lnTo>
                  <a:lnTo>
                    <a:pt x="2755" y="5422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0792463" y="809597"/>
              <a:ext cx="189093" cy="360395"/>
            </a:xfrm>
            <a:custGeom>
              <a:avLst/>
              <a:gdLst/>
              <a:ahLst/>
              <a:cxnLst/>
              <a:rect l="l" t="t" r="r" b="b"/>
              <a:pathLst>
                <a:path w="2944" h="5611" extrusionOk="0">
                  <a:moveTo>
                    <a:pt x="2755" y="188"/>
                  </a:moveTo>
                  <a:lnTo>
                    <a:pt x="2755" y="5422"/>
                  </a:lnTo>
                  <a:lnTo>
                    <a:pt x="189" y="5422"/>
                  </a:lnTo>
                  <a:lnTo>
                    <a:pt x="189" y="188"/>
                  </a:lnTo>
                  <a:close/>
                  <a:moveTo>
                    <a:pt x="88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5523"/>
                  </a:lnTo>
                  <a:cubicBezTo>
                    <a:pt x="1" y="5567"/>
                    <a:pt x="44" y="5610"/>
                    <a:pt x="88" y="5610"/>
                  </a:cubicBezTo>
                  <a:lnTo>
                    <a:pt x="2842" y="5610"/>
                  </a:lnTo>
                  <a:cubicBezTo>
                    <a:pt x="2900" y="5610"/>
                    <a:pt x="2943" y="5567"/>
                    <a:pt x="2943" y="5523"/>
                  </a:cubicBezTo>
                  <a:lnTo>
                    <a:pt x="2943" y="101"/>
                  </a:lnTo>
                  <a:cubicBezTo>
                    <a:pt x="2943" y="43"/>
                    <a:pt x="2900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0880907" y="1157851"/>
              <a:ext cx="12204" cy="230008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8" y="0"/>
                  </a:moveTo>
                  <a:cubicBezTo>
                    <a:pt x="45" y="0"/>
                    <a:pt x="1" y="43"/>
                    <a:pt x="1" y="101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88" y="3581"/>
                  </a:cubicBezTo>
                  <a:cubicBezTo>
                    <a:pt x="146" y="3581"/>
                    <a:pt x="190" y="3538"/>
                    <a:pt x="190" y="3494"/>
                  </a:cubicBezTo>
                  <a:lnTo>
                    <a:pt x="190" y="101"/>
                  </a:lnTo>
                  <a:cubicBezTo>
                    <a:pt x="190" y="43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0880907" y="592628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8" y="0"/>
                  </a:moveTo>
                  <a:cubicBezTo>
                    <a:pt x="45" y="0"/>
                    <a:pt x="1" y="29"/>
                    <a:pt x="1" y="87"/>
                  </a:cubicBezTo>
                  <a:lnTo>
                    <a:pt x="1" y="3479"/>
                  </a:lnTo>
                  <a:cubicBezTo>
                    <a:pt x="1" y="3523"/>
                    <a:pt x="45" y="3566"/>
                    <a:pt x="88" y="3566"/>
                  </a:cubicBezTo>
                  <a:cubicBezTo>
                    <a:pt x="146" y="3566"/>
                    <a:pt x="190" y="3523"/>
                    <a:pt x="190" y="3479"/>
                  </a:cubicBezTo>
                  <a:lnTo>
                    <a:pt x="190" y="87"/>
                  </a:lnTo>
                  <a:cubicBezTo>
                    <a:pt x="190" y="29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1107253" y="1180203"/>
              <a:ext cx="176954" cy="797994"/>
            </a:xfrm>
            <a:custGeom>
              <a:avLst/>
              <a:gdLst/>
              <a:ahLst/>
              <a:cxnLst/>
              <a:rect l="l" t="t" r="r" b="b"/>
              <a:pathLst>
                <a:path w="2755" h="12424" extrusionOk="0">
                  <a:moveTo>
                    <a:pt x="0" y="0"/>
                  </a:moveTo>
                  <a:lnTo>
                    <a:pt x="0" y="12424"/>
                  </a:lnTo>
                  <a:lnTo>
                    <a:pt x="2754" y="1242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1100638" y="1173652"/>
              <a:ext cx="189157" cy="811096"/>
            </a:xfrm>
            <a:custGeom>
              <a:avLst/>
              <a:gdLst/>
              <a:ahLst/>
              <a:cxnLst/>
              <a:rect l="l" t="t" r="r" b="b"/>
              <a:pathLst>
                <a:path w="2945" h="12628" extrusionOk="0">
                  <a:moveTo>
                    <a:pt x="2755" y="189"/>
                  </a:moveTo>
                  <a:lnTo>
                    <a:pt x="2755" y="12439"/>
                  </a:lnTo>
                  <a:lnTo>
                    <a:pt x="190" y="12439"/>
                  </a:lnTo>
                  <a:lnTo>
                    <a:pt x="190" y="189"/>
                  </a:lnTo>
                  <a:close/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12526"/>
                  </a:lnTo>
                  <a:cubicBezTo>
                    <a:pt x="1" y="12584"/>
                    <a:pt x="45" y="12628"/>
                    <a:pt x="103" y="12628"/>
                  </a:cubicBezTo>
                  <a:lnTo>
                    <a:pt x="2857" y="12628"/>
                  </a:lnTo>
                  <a:cubicBezTo>
                    <a:pt x="2900" y="12628"/>
                    <a:pt x="2944" y="12584"/>
                    <a:pt x="2944" y="12526"/>
                  </a:cubicBezTo>
                  <a:lnTo>
                    <a:pt x="2944" y="102"/>
                  </a:lnTo>
                  <a:cubicBezTo>
                    <a:pt x="2944" y="44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1189146" y="1972543"/>
              <a:ext cx="12139" cy="229173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2" y="1"/>
                  </a:moveTo>
                  <a:cubicBezTo>
                    <a:pt x="44" y="1"/>
                    <a:pt x="1" y="45"/>
                    <a:pt x="1" y="88"/>
                  </a:cubicBezTo>
                  <a:lnTo>
                    <a:pt x="1" y="3480"/>
                  </a:lnTo>
                  <a:cubicBezTo>
                    <a:pt x="1" y="3538"/>
                    <a:pt x="44" y="3567"/>
                    <a:pt x="102" y="3567"/>
                  </a:cubicBezTo>
                  <a:cubicBezTo>
                    <a:pt x="146" y="3567"/>
                    <a:pt x="189" y="3538"/>
                    <a:pt x="189" y="3480"/>
                  </a:cubicBezTo>
                  <a:lnTo>
                    <a:pt x="189" y="88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1189146" y="955720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4" y="3582"/>
                    <a:pt x="102" y="3582"/>
                  </a:cubicBezTo>
                  <a:cubicBezTo>
                    <a:pt x="146" y="3582"/>
                    <a:pt x="189" y="3538"/>
                    <a:pt x="189" y="3495"/>
                  </a:cubicBezTo>
                  <a:lnTo>
                    <a:pt x="189" y="103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1415428" y="1783578"/>
              <a:ext cx="176954" cy="207656"/>
            </a:xfrm>
            <a:custGeom>
              <a:avLst/>
              <a:gdLst/>
              <a:ahLst/>
              <a:cxnLst/>
              <a:rect l="l" t="t" r="r" b="b"/>
              <a:pathLst>
                <a:path w="2755" h="3233" extrusionOk="0">
                  <a:moveTo>
                    <a:pt x="0" y="0"/>
                  </a:moveTo>
                  <a:lnTo>
                    <a:pt x="0" y="3233"/>
                  </a:lnTo>
                  <a:lnTo>
                    <a:pt x="2754" y="3233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1497321" y="1984682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61" y="3581"/>
                    <a:pt x="190" y="3538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11497321" y="1559159"/>
              <a:ext cx="12204" cy="230072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7"/>
                    <a:pt x="45" y="3581"/>
                    <a:pt x="103" y="3581"/>
                  </a:cubicBezTo>
                  <a:cubicBezTo>
                    <a:pt x="161" y="3581"/>
                    <a:pt x="190" y="3537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0483324" y="663346"/>
              <a:ext cx="190057" cy="155629"/>
            </a:xfrm>
            <a:custGeom>
              <a:avLst/>
              <a:gdLst/>
              <a:ahLst/>
              <a:cxnLst/>
              <a:rect l="l" t="t" r="r" b="b"/>
              <a:pathLst>
                <a:path w="2959" h="2423" extrusionOk="0">
                  <a:moveTo>
                    <a:pt x="2769" y="190"/>
                  </a:moveTo>
                  <a:lnTo>
                    <a:pt x="2769" y="2233"/>
                  </a:lnTo>
                  <a:lnTo>
                    <a:pt x="189" y="2233"/>
                  </a:lnTo>
                  <a:lnTo>
                    <a:pt x="189" y="190"/>
                  </a:lnTo>
                  <a:close/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2335"/>
                  </a:lnTo>
                  <a:cubicBezTo>
                    <a:pt x="1" y="2378"/>
                    <a:pt x="44" y="2422"/>
                    <a:pt x="102" y="2422"/>
                  </a:cubicBezTo>
                  <a:lnTo>
                    <a:pt x="2856" y="2422"/>
                  </a:lnTo>
                  <a:cubicBezTo>
                    <a:pt x="2914" y="2422"/>
                    <a:pt x="2958" y="2378"/>
                    <a:pt x="2958" y="2335"/>
                  </a:cubicBezTo>
                  <a:lnTo>
                    <a:pt x="2958" y="103"/>
                  </a:lnTo>
                  <a:cubicBezTo>
                    <a:pt x="2958" y="45"/>
                    <a:pt x="2914" y="1"/>
                    <a:pt x="2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1408941" y="1777027"/>
              <a:ext cx="189992" cy="219795"/>
            </a:xfrm>
            <a:custGeom>
              <a:avLst/>
              <a:gdLst/>
              <a:ahLst/>
              <a:cxnLst/>
              <a:rect l="l" t="t" r="r" b="b"/>
              <a:pathLst>
                <a:path w="2958" h="3422" extrusionOk="0">
                  <a:moveTo>
                    <a:pt x="2768" y="189"/>
                  </a:moveTo>
                  <a:lnTo>
                    <a:pt x="2768" y="3234"/>
                  </a:lnTo>
                  <a:lnTo>
                    <a:pt x="188" y="3234"/>
                  </a:lnTo>
                  <a:lnTo>
                    <a:pt x="188" y="189"/>
                  </a:lnTo>
                  <a:close/>
                  <a:moveTo>
                    <a:pt x="101" y="0"/>
                  </a:moveTo>
                  <a:cubicBezTo>
                    <a:pt x="43" y="0"/>
                    <a:pt x="0" y="44"/>
                    <a:pt x="0" y="102"/>
                  </a:cubicBezTo>
                  <a:lnTo>
                    <a:pt x="0" y="3335"/>
                  </a:lnTo>
                  <a:cubicBezTo>
                    <a:pt x="0" y="3379"/>
                    <a:pt x="43" y="3422"/>
                    <a:pt x="101" y="3422"/>
                  </a:cubicBezTo>
                  <a:lnTo>
                    <a:pt x="2855" y="3422"/>
                  </a:lnTo>
                  <a:cubicBezTo>
                    <a:pt x="2913" y="3422"/>
                    <a:pt x="2958" y="3379"/>
                    <a:pt x="2958" y="3335"/>
                  </a:cubicBezTo>
                  <a:lnTo>
                    <a:pt x="2958" y="102"/>
                  </a:lnTo>
                  <a:cubicBezTo>
                    <a:pt x="2958" y="44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igitalcommons.unf.edu/etd/718/" TargetMode="External"/><Relationship Id="rId3" Type="http://schemas.openxmlformats.org/officeDocument/2006/relationships/hyperlink" Target="https://www.nature.com/articles/s41599-024-02807-x" TargetMode="External"/><Relationship Id="rId7" Type="http://schemas.openxmlformats.org/officeDocument/2006/relationships/hyperlink" Target="https://www.researchgate.net/publication/338592203_Medallion_Fund_The_Ultimate_Counterexamp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researchgate.net/publication/351869777_Stock_Price_Prediction_using_Hidden_Markov_Models_and_understanding_the_nature_of_underlying_Hidden_States" TargetMode="External"/><Relationship Id="rId5" Type="http://schemas.openxmlformats.org/officeDocument/2006/relationships/hyperlink" Target="https://www.dpublication.com/wp-content/uploads/2019/11/24-ME.pdf" TargetMode="External"/><Relationship Id="rId4" Type="http://schemas.openxmlformats.org/officeDocument/2006/relationships/hyperlink" Target="https://www.sciencedirect.com/science/article/abs/pii/S106294081730400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/>
          </p:nvPr>
        </p:nvSpPr>
        <p:spPr>
          <a:xfrm>
            <a:off x="1027200" y="1007375"/>
            <a:ext cx="7089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/>
              <a:t>Comparación de modelos de predicción de comportamiento de acciones mediante Machine </a:t>
            </a:r>
            <a:r>
              <a:rPr lang="es-CO" sz="2800" dirty="0" err="1"/>
              <a:t>Learning</a:t>
            </a:r>
            <a:endParaRPr sz="2800" dirty="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1"/>
          </p:nvPr>
        </p:nvSpPr>
        <p:spPr>
          <a:xfrm>
            <a:off x="2307650" y="2810525"/>
            <a:ext cx="4528800" cy="138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Jura" panose="020B0604020202020204" charset="0"/>
                <a:ea typeface="Jura" panose="020B0604020202020204" charset="0"/>
              </a:rPr>
              <a:t>William Bayona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Jura" panose="020B0604020202020204" charset="0"/>
                <a:ea typeface="Jura" panose="020B0604020202020204" charset="0"/>
              </a:rPr>
              <a:t>Sara Gomez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Jura" panose="020B0604020202020204" charset="0"/>
                <a:ea typeface="Jura" panose="020B0604020202020204" charset="0"/>
              </a:rPr>
              <a:t>Felipe Lievano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Jura" panose="020B0604020202020204" charset="0"/>
                <a:ea typeface="Jura" panose="020B0604020202020204" charset="0"/>
              </a:rPr>
              <a:t>Martin Vasquez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</p:txBody>
      </p:sp>
      <p:sp>
        <p:nvSpPr>
          <p:cNvPr id="313" name="Google Shape;313;p28"/>
          <p:cNvSpPr/>
          <p:nvPr/>
        </p:nvSpPr>
        <p:spPr>
          <a:xfrm>
            <a:off x="-6" y="3501520"/>
            <a:ext cx="9144101" cy="1533950"/>
          </a:xfrm>
          <a:custGeom>
            <a:avLst/>
            <a:gdLst/>
            <a:ahLst/>
            <a:cxnLst/>
            <a:rect l="l" t="t" r="r" b="b"/>
            <a:pathLst>
              <a:path w="281986" h="47304" extrusionOk="0">
                <a:moveTo>
                  <a:pt x="139742" y="0"/>
                </a:moveTo>
                <a:cubicBezTo>
                  <a:pt x="128653" y="0"/>
                  <a:pt x="122859" y="6646"/>
                  <a:pt x="117240" y="13075"/>
                </a:cubicBezTo>
                <a:cubicBezTo>
                  <a:pt x="111499" y="19628"/>
                  <a:pt x="105569" y="26413"/>
                  <a:pt x="94000" y="26413"/>
                </a:cubicBezTo>
                <a:cubicBezTo>
                  <a:pt x="82199" y="26413"/>
                  <a:pt x="76198" y="31676"/>
                  <a:pt x="70399" y="36750"/>
                </a:cubicBezTo>
                <a:cubicBezTo>
                  <a:pt x="64644" y="41809"/>
                  <a:pt x="58700" y="47028"/>
                  <a:pt x="47000" y="47028"/>
                </a:cubicBezTo>
                <a:cubicBezTo>
                  <a:pt x="35302" y="47028"/>
                  <a:pt x="29343" y="41809"/>
                  <a:pt x="23588" y="36750"/>
                </a:cubicBezTo>
                <a:cubicBezTo>
                  <a:pt x="17789" y="31676"/>
                  <a:pt x="11801" y="26413"/>
                  <a:pt x="0" y="26413"/>
                </a:cubicBezTo>
                <a:lnTo>
                  <a:pt x="0" y="26703"/>
                </a:lnTo>
                <a:cubicBezTo>
                  <a:pt x="11700" y="26703"/>
                  <a:pt x="17644" y="31922"/>
                  <a:pt x="23399" y="36967"/>
                </a:cubicBezTo>
                <a:cubicBezTo>
                  <a:pt x="29198" y="42056"/>
                  <a:pt x="35199" y="47304"/>
                  <a:pt x="47000" y="47304"/>
                </a:cubicBezTo>
                <a:cubicBezTo>
                  <a:pt x="58801" y="47304"/>
                  <a:pt x="64789" y="42056"/>
                  <a:pt x="70588" y="36967"/>
                </a:cubicBezTo>
                <a:cubicBezTo>
                  <a:pt x="76342" y="31922"/>
                  <a:pt x="82301" y="26703"/>
                  <a:pt x="94000" y="26703"/>
                </a:cubicBezTo>
                <a:cubicBezTo>
                  <a:pt x="105700" y="26703"/>
                  <a:pt x="111673" y="19860"/>
                  <a:pt x="117456" y="13249"/>
                </a:cubicBezTo>
                <a:cubicBezTo>
                  <a:pt x="123281" y="6588"/>
                  <a:pt x="128795" y="276"/>
                  <a:pt x="139715" y="276"/>
                </a:cubicBezTo>
                <a:cubicBezTo>
                  <a:pt x="140131" y="276"/>
                  <a:pt x="140554" y="285"/>
                  <a:pt x="140986" y="304"/>
                </a:cubicBezTo>
                <a:cubicBezTo>
                  <a:pt x="152337" y="797"/>
                  <a:pt x="158122" y="9799"/>
                  <a:pt x="164240" y="19309"/>
                </a:cubicBezTo>
                <a:cubicBezTo>
                  <a:pt x="170168" y="28544"/>
                  <a:pt x="176315" y="38084"/>
                  <a:pt x="187971" y="39460"/>
                </a:cubicBezTo>
                <a:cubicBezTo>
                  <a:pt x="189576" y="39649"/>
                  <a:pt x="191074" y="39736"/>
                  <a:pt x="192480" y="39736"/>
                </a:cubicBezTo>
                <a:cubicBezTo>
                  <a:pt x="201143" y="39736"/>
                  <a:pt x="206325" y="36417"/>
                  <a:pt x="211775" y="32937"/>
                </a:cubicBezTo>
                <a:cubicBezTo>
                  <a:pt x="217676" y="29153"/>
                  <a:pt x="223794" y="25239"/>
                  <a:pt x="235000" y="24746"/>
                </a:cubicBezTo>
                <a:cubicBezTo>
                  <a:pt x="246829" y="24224"/>
                  <a:pt x="252773" y="18657"/>
                  <a:pt x="258529" y="13278"/>
                </a:cubicBezTo>
                <a:cubicBezTo>
                  <a:pt x="264531" y="7669"/>
                  <a:pt x="270185" y="2377"/>
                  <a:pt x="281986" y="2377"/>
                </a:cubicBezTo>
                <a:lnTo>
                  <a:pt x="281986" y="2087"/>
                </a:lnTo>
                <a:cubicBezTo>
                  <a:pt x="270083" y="2087"/>
                  <a:pt x="264110" y="7669"/>
                  <a:pt x="258340" y="13075"/>
                </a:cubicBezTo>
                <a:cubicBezTo>
                  <a:pt x="252628" y="18425"/>
                  <a:pt x="246713" y="23948"/>
                  <a:pt x="234986" y="24470"/>
                </a:cubicBezTo>
                <a:cubicBezTo>
                  <a:pt x="223707" y="24949"/>
                  <a:pt x="217560" y="28892"/>
                  <a:pt x="211616" y="32691"/>
                </a:cubicBezTo>
                <a:cubicBezTo>
                  <a:pt x="206208" y="36155"/>
                  <a:pt x="201067" y="39448"/>
                  <a:pt x="192503" y="39448"/>
                </a:cubicBezTo>
                <a:cubicBezTo>
                  <a:pt x="191104" y="39448"/>
                  <a:pt x="189613" y="39360"/>
                  <a:pt x="188015" y="39170"/>
                </a:cubicBezTo>
                <a:cubicBezTo>
                  <a:pt x="176475" y="37823"/>
                  <a:pt x="170371" y="28326"/>
                  <a:pt x="164471" y="19164"/>
                </a:cubicBezTo>
                <a:cubicBezTo>
                  <a:pt x="158310" y="9582"/>
                  <a:pt x="152497" y="521"/>
                  <a:pt x="141000" y="28"/>
                </a:cubicBezTo>
                <a:cubicBezTo>
                  <a:pt x="140573" y="9"/>
                  <a:pt x="140154" y="0"/>
                  <a:pt x="1397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Google Shape;593;p41"/>
          <p:cNvGraphicFramePr/>
          <p:nvPr>
            <p:extLst>
              <p:ext uri="{D42A27DB-BD31-4B8C-83A1-F6EECF244321}">
                <p14:modId xmlns:p14="http://schemas.microsoft.com/office/powerpoint/2010/main" val="780834125"/>
              </p:ext>
            </p:extLst>
          </p:nvPr>
        </p:nvGraphicFramePr>
        <p:xfrm>
          <a:off x="720000" y="1293541"/>
          <a:ext cx="7621396" cy="3188457"/>
        </p:xfrm>
        <a:graphic>
          <a:graphicData uri="http://schemas.openxmlformats.org/drawingml/2006/table">
            <a:tbl>
              <a:tblPr>
                <a:noFill/>
                <a:tableStyleId>{19BA60C1-6A34-41E8-8DD3-6CD716E5FC50}</a:tableStyleId>
              </a:tblPr>
              <a:tblGrid>
                <a:gridCol w="112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9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HMM</a:t>
                      </a:r>
                      <a:endParaRPr sz="1600" b="1" dirty="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LSTM</a:t>
                      </a:r>
                      <a:endParaRPr sz="1600" b="1" dirty="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SVM</a:t>
                      </a:r>
                      <a:endParaRPr sz="1600" b="1" dirty="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RF</a:t>
                      </a:r>
                      <a:endParaRPr sz="1600" b="1" dirty="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MAE</a:t>
                      </a:r>
                      <a:endParaRPr sz="105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0.89%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40000"/>
                        <a:lumOff val="60000"/>
                        <a:alpha val="443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8.75%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R²</a:t>
                      </a:r>
                      <a:endParaRPr sz="105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0.91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40000"/>
                        <a:lumOff val="60000"/>
                        <a:alpha val="443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0.89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Acuracy Score</a:t>
                      </a:r>
                      <a:endParaRPr sz="105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0.535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0.519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0.516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0.547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40000"/>
                        <a:lumOff val="60000"/>
                        <a:alpha val="443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ROC</a:t>
                      </a:r>
                      <a:endParaRPr sz="105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0.522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0.511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0.493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0.540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40000"/>
                        <a:lumOff val="60000"/>
                        <a:alpha val="443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Sharpe Ratio</a:t>
                      </a:r>
                      <a:endParaRPr sz="105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0.680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1.427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1.470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2.149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40000"/>
                        <a:lumOff val="60000"/>
                        <a:alpha val="443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Rendimiento 100 Dias</a:t>
                      </a:r>
                      <a:endParaRPr sz="105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2.89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10.12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8.12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10.24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40000"/>
                        <a:lumOff val="60000"/>
                        <a:alpha val="443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Rentabilidad</a:t>
                      </a:r>
                      <a:endParaRPr sz="105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2.89%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10.12%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8.12%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10.24%</a:t>
                      </a:r>
                    </a:p>
                  </a:txBody>
                  <a:tcPr marL="7620" marR="7620" marT="7620" marB="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40000"/>
                        <a:lumOff val="60000"/>
                        <a:alpha val="443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Eficiencia</a:t>
                      </a:r>
                      <a:r>
                        <a:rPr lang="en-GB" sz="1050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GB" sz="1050" b="1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Computacional</a:t>
                      </a:r>
                      <a:endParaRPr sz="105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2 min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40 min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1 </a:t>
                      </a:r>
                      <a:r>
                        <a:rPr lang="es-CO" sz="1200" b="0" i="0" u="none" strike="noStrike" cap="none" dirty="0" err="1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Seg</a:t>
                      </a:r>
                      <a:endParaRPr lang="es-CO" sz="12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rial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O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1 </a:t>
                      </a:r>
                      <a:r>
                        <a:rPr lang="es-CO" sz="1200" b="0" i="0" u="none" strike="noStrike" cap="none" dirty="0" err="1">
                          <a:solidFill>
                            <a:schemeClr val="dk1"/>
                          </a:solidFill>
                          <a:latin typeface="Albert Sans"/>
                          <a:sym typeface="Arial"/>
                        </a:rPr>
                        <a:t>Seg</a:t>
                      </a:r>
                      <a:endParaRPr lang="es-CO" sz="12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rial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40000"/>
                        <a:lumOff val="60000"/>
                        <a:alpha val="443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908357"/>
                  </a:ext>
                </a:extLst>
              </a:tr>
              <a:tr h="3092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Consistencia</a:t>
                      </a:r>
                      <a:r>
                        <a:rPr lang="en-GB" sz="1050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en </a:t>
                      </a:r>
                      <a:r>
                        <a:rPr lang="en-GB" sz="1050" b="1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Ejecución</a:t>
                      </a:r>
                      <a:endParaRPr sz="105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NO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SI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SI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SI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878608"/>
                  </a:ext>
                </a:extLst>
              </a:tr>
            </a:tbl>
          </a:graphicData>
        </a:graphic>
      </p:graphicFrame>
      <p:sp>
        <p:nvSpPr>
          <p:cNvPr id="2" name="Google Shape;318;p29">
            <a:extLst>
              <a:ext uri="{FF2B5EF4-FFF2-40B4-BE49-F238E27FC236}">
                <a16:creationId xmlns:a16="http://schemas.microsoft.com/office/drawing/2014/main" id="{71D52374-8FC8-2585-EBF5-7EA6646F7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9C0DCBB1-63E6-5F53-0713-F88CF6933ADB}"/>
              </a:ext>
            </a:extLst>
          </p:cNvPr>
          <p:cNvSpPr/>
          <p:nvPr/>
        </p:nvSpPr>
        <p:spPr>
          <a:xfrm>
            <a:off x="7740969" y="1343071"/>
            <a:ext cx="313371" cy="276179"/>
          </a:xfrm>
          <a:prstGeom prst="star5">
            <a:avLst/>
          </a:prstGeom>
          <a:solidFill>
            <a:srgbClr val="057229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20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" name="Google Shape;625;p43"/>
          <p:cNvGraphicFramePr/>
          <p:nvPr>
            <p:extLst>
              <p:ext uri="{D42A27DB-BD31-4B8C-83A1-F6EECF244321}">
                <p14:modId xmlns:p14="http://schemas.microsoft.com/office/powerpoint/2010/main" val="3575926195"/>
              </p:ext>
            </p:extLst>
          </p:nvPr>
        </p:nvGraphicFramePr>
        <p:xfrm>
          <a:off x="856747" y="1465039"/>
          <a:ext cx="3936233" cy="2427525"/>
        </p:xfrm>
        <a:graphic>
          <a:graphicData uri="http://schemas.openxmlformats.org/drawingml/2006/table">
            <a:tbl>
              <a:tblPr>
                <a:noFill/>
                <a:tableStyleId>{19BA60C1-6A34-41E8-8DD3-6CD716E5FC50}</a:tableStyleId>
              </a:tblPr>
              <a:tblGrid>
                <a:gridCol w="159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Rentabilidad</a:t>
                      </a:r>
                      <a:endParaRPr sz="2000" b="1" dirty="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9FFFF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S&amp;P 500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10.69%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RF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10.24%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LSTM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10.12%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SVM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8.12%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HMM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2.89%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0243">
                        <a:alpha val="443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63773"/>
                  </a:ext>
                </a:extLst>
              </a:tr>
            </a:tbl>
          </a:graphicData>
        </a:graphic>
      </p:graphicFrame>
      <p:sp>
        <p:nvSpPr>
          <p:cNvPr id="6" name="Google Shape;318;p29">
            <a:extLst>
              <a:ext uri="{FF2B5EF4-FFF2-40B4-BE49-F238E27FC236}">
                <a16:creationId xmlns:a16="http://schemas.microsoft.com/office/drawing/2014/main" id="{214325C7-311B-9E12-839D-F9C10675C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Discusión</a:t>
            </a:r>
            <a:endParaRPr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8FA4D3-0F06-BCC3-CB41-8C5AEFF76E25}"/>
              </a:ext>
            </a:extLst>
          </p:cNvPr>
          <p:cNvSpPr txBox="1"/>
          <p:nvPr/>
        </p:nvSpPr>
        <p:spPr>
          <a:xfrm>
            <a:off x="5174070" y="1522914"/>
            <a:ext cx="36194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“However, the extent to which ANNs can model future returns with enough precision to undermine EMH has yet to be shown determinatively. (…) </a:t>
            </a:r>
            <a:r>
              <a:rPr lang="en-GB" b="1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there is limited evidence </a:t>
            </a:r>
            <a:r>
              <a:rPr lang="en-GB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that returns produced by such models may be generalized beyond the datasets upon which they were tested. “</a:t>
            </a:r>
            <a:endParaRPr lang="es-CO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F20D026-670B-B7D4-1016-DDCEECD9AA1A}"/>
              </a:ext>
            </a:extLst>
          </p:cNvPr>
          <p:cNvSpPr txBox="1"/>
          <p:nvPr/>
        </p:nvSpPr>
        <p:spPr>
          <a:xfrm>
            <a:off x="4998810" y="3280921"/>
            <a:ext cx="36194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11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Harper, K (2016)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9;p33">
            <a:extLst>
              <a:ext uri="{FF2B5EF4-FFF2-40B4-BE49-F238E27FC236}">
                <a16:creationId xmlns:a16="http://schemas.microsoft.com/office/drawing/2014/main" id="{A928B5C1-9EAB-0866-9C9B-145D342A4862}"/>
              </a:ext>
            </a:extLst>
          </p:cNvPr>
          <p:cNvSpPr txBox="1">
            <a:spLocks/>
          </p:cNvSpPr>
          <p:nvPr/>
        </p:nvSpPr>
        <p:spPr>
          <a:xfrm>
            <a:off x="8724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dirty="0"/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62DDFC-9B27-3463-ADC2-F9B906307EB7}"/>
              </a:ext>
            </a:extLst>
          </p:cNvPr>
          <p:cNvSpPr txBox="1"/>
          <p:nvPr/>
        </p:nvSpPr>
        <p:spPr>
          <a:xfrm>
            <a:off x="2089150" y="1288822"/>
            <a:ext cx="60312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Ningún modelo superó al S&amp;P500 en el testeo.</a:t>
            </a:r>
          </a:p>
          <a:p>
            <a:endParaRPr lang="es-CO" sz="18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r>
              <a:rPr lang="es-CO" sz="18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El modelo Random Forest mostró la mejor aproximación al comportamiento del mercado.</a:t>
            </a:r>
          </a:p>
          <a:p>
            <a:endParaRPr lang="es-CO" sz="18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r>
              <a:rPr lang="es-CO" sz="18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Los resultados se ven limitados por los datos usados con respecto al S&amp;P500.</a:t>
            </a:r>
          </a:p>
          <a:p>
            <a:endParaRPr lang="es-CO" sz="18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r>
              <a:rPr lang="es-CO" sz="18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Posible cuestionamiento a la hipótesis del mercado eficiente; se requieren más pruebas.</a:t>
            </a:r>
          </a:p>
        </p:txBody>
      </p:sp>
      <p:sp>
        <p:nvSpPr>
          <p:cNvPr id="12" name="Google Shape;432;p34">
            <a:extLst>
              <a:ext uri="{FF2B5EF4-FFF2-40B4-BE49-F238E27FC236}">
                <a16:creationId xmlns:a16="http://schemas.microsoft.com/office/drawing/2014/main" id="{318CE529-C13A-B998-F08D-2E15D03D5011}"/>
              </a:ext>
            </a:extLst>
          </p:cNvPr>
          <p:cNvSpPr/>
          <p:nvPr/>
        </p:nvSpPr>
        <p:spPr>
          <a:xfrm>
            <a:off x="1762145" y="1367869"/>
            <a:ext cx="257155" cy="27457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432;p34">
            <a:extLst>
              <a:ext uri="{FF2B5EF4-FFF2-40B4-BE49-F238E27FC236}">
                <a16:creationId xmlns:a16="http://schemas.microsoft.com/office/drawing/2014/main" id="{ABB1BC8E-F987-33A6-E202-A78C46A55D31}"/>
              </a:ext>
            </a:extLst>
          </p:cNvPr>
          <p:cNvSpPr/>
          <p:nvPr/>
        </p:nvSpPr>
        <p:spPr>
          <a:xfrm>
            <a:off x="1762055" y="2023180"/>
            <a:ext cx="257155" cy="274572"/>
          </a:xfrm>
          <a:prstGeom prst="rect">
            <a:avLst/>
          </a:prstGeom>
          <a:solidFill>
            <a:srgbClr val="417DA5"/>
          </a:solidFill>
          <a:ln>
            <a:solidFill>
              <a:srgbClr val="80F0F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432;p34">
            <a:extLst>
              <a:ext uri="{FF2B5EF4-FFF2-40B4-BE49-F238E27FC236}">
                <a16:creationId xmlns:a16="http://schemas.microsoft.com/office/drawing/2014/main" id="{446F36B8-2D03-9869-A65F-7C19FF25A0B5}"/>
              </a:ext>
            </a:extLst>
          </p:cNvPr>
          <p:cNvSpPr/>
          <p:nvPr/>
        </p:nvSpPr>
        <p:spPr>
          <a:xfrm>
            <a:off x="1762054" y="3612570"/>
            <a:ext cx="257155" cy="274572"/>
          </a:xfrm>
          <a:prstGeom prst="rect">
            <a:avLst/>
          </a:prstGeom>
          <a:solidFill>
            <a:srgbClr val="417DA5"/>
          </a:solidFill>
          <a:ln>
            <a:solidFill>
              <a:srgbClr val="80F0F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432;p34">
            <a:extLst>
              <a:ext uri="{FF2B5EF4-FFF2-40B4-BE49-F238E27FC236}">
                <a16:creationId xmlns:a16="http://schemas.microsoft.com/office/drawing/2014/main" id="{724A754D-645F-4BC9-FA9B-627E5B28ADB7}"/>
              </a:ext>
            </a:extLst>
          </p:cNvPr>
          <p:cNvSpPr/>
          <p:nvPr/>
        </p:nvSpPr>
        <p:spPr>
          <a:xfrm>
            <a:off x="1762055" y="2842275"/>
            <a:ext cx="257155" cy="27457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69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9;p33">
            <a:extLst>
              <a:ext uri="{FF2B5EF4-FFF2-40B4-BE49-F238E27FC236}">
                <a16:creationId xmlns:a16="http://schemas.microsoft.com/office/drawing/2014/main" id="{A928B5C1-9EAB-0866-9C9B-145D342A4862}"/>
              </a:ext>
            </a:extLst>
          </p:cNvPr>
          <p:cNvSpPr txBox="1">
            <a:spLocks/>
          </p:cNvSpPr>
          <p:nvPr/>
        </p:nvSpPr>
        <p:spPr>
          <a:xfrm>
            <a:off x="8724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dirty="0"/>
              <a:t>Bibliografía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375780-1E38-96EF-F903-5E5E8C9D9FEB}"/>
              </a:ext>
            </a:extLst>
          </p:cNvPr>
          <p:cNvSpPr txBox="1"/>
          <p:nvPr/>
        </p:nvSpPr>
        <p:spPr>
          <a:xfrm>
            <a:off x="925551" y="1170125"/>
            <a:ext cx="76508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Phuoc, T. et al. (2024) Applying machine learning algorithms to predict the stock price trend in the stock market – the case of Vietnam, </a:t>
            </a:r>
            <a:r>
              <a:rPr lang="en-GB" sz="1000" dirty="0" err="1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Humanit</a:t>
            </a:r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 Soc Sci </a:t>
            </a:r>
            <a:r>
              <a:rPr lang="en-GB" sz="1000" dirty="0" err="1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Commun</a:t>
            </a:r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 (11), 393. </a:t>
            </a:r>
          </a:p>
          <a:p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  <a:hlinkClick r:id="rId3"/>
              </a:rPr>
              <a:t>https://www.nature.com/articles/s41599-024-02807-x</a:t>
            </a:r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r>
              <a:rPr lang="en-GB" sz="1000" dirty="0" err="1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Suryoday</a:t>
            </a:r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, B. et al. (2018) Predicting the direction of stock market prices using tree-based classifiers, The North American Journal of Economics and Finance (47), 552-567.</a:t>
            </a:r>
          </a:p>
          <a:p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  <a:hlinkClick r:id="rId4"/>
              </a:rPr>
              <a:t>https://www.sciencedirect.com/science/article/abs/pii/S106294081730400X</a:t>
            </a:r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Tripathy, N. (2019, November 8). Stock Price Prediction Using Support Vector Machine Approach. </a:t>
            </a:r>
            <a:r>
              <a:rPr lang="en-GB" sz="1000" dirty="0" err="1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Ocford</a:t>
            </a:r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 United Kingdom; Indian Institute of Management. </a:t>
            </a:r>
          </a:p>
          <a:p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  <a:hlinkClick r:id="rId5"/>
              </a:rPr>
              <a:t>https://www.dpublication.com/wp-content/uploads/2019/11/24-ME.pdf</a:t>
            </a:r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Verma, A. et al. (2021) stock price prediction using Hidden Markov models and understanding the nature of underlying hidden states. </a:t>
            </a:r>
          </a:p>
          <a:p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  <a:hlinkClick r:id="rId6"/>
              </a:rPr>
              <a:t>https://www.researchgate.net/publication/351869777_Stock_Price_Prediction_using_Hidden_Markov_Models_and_understanding_the_nature_of_underlying_Hidden_States</a:t>
            </a:r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Cornell, B. (2020). Medallion Fund: The Ultimate Counterexample? The Journal of Portfolio Management (46). </a:t>
            </a:r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  <a:hlinkClick r:id="rId7"/>
              </a:rPr>
              <a:t>https://www.researchgate.net/publication/338592203_Medallion_Fund_The_Ultimate_Counterexample</a:t>
            </a:r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Harper, K. (2016). Challenging The Efficient Market Hypothesis With Dynamically Trained Artificial Neural Networks. UNF Graduate Theses and Dissertations. (718)</a:t>
            </a:r>
          </a:p>
          <a:p>
            <a:r>
              <a:rPr lang="en-GB" sz="1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  <a:hlinkClick r:id="rId8"/>
              </a:rPr>
              <a:t>https://digitalcommons.unf.edu/etd/718/</a:t>
            </a:r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endParaRPr lang="en-GB" sz="1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4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328" name="Google Shape;328;p30"/>
          <p:cNvSpPr txBox="1">
            <a:spLocks noGrp="1"/>
          </p:cNvSpPr>
          <p:nvPr>
            <p:ph type="title" idx="2"/>
          </p:nvPr>
        </p:nvSpPr>
        <p:spPr>
          <a:xfrm>
            <a:off x="720000" y="1342625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1"/>
          </p:nvPr>
        </p:nvSpPr>
        <p:spPr>
          <a:xfrm>
            <a:off x="2056100" y="1342625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title" idx="3"/>
          </p:nvPr>
        </p:nvSpPr>
        <p:spPr>
          <a:xfrm>
            <a:off x="720000" y="4211300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subTitle" idx="4"/>
          </p:nvPr>
        </p:nvSpPr>
        <p:spPr>
          <a:xfrm>
            <a:off x="2056100" y="4211300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title" idx="5"/>
          </p:nvPr>
        </p:nvSpPr>
        <p:spPr>
          <a:xfrm>
            <a:off x="720000" y="3637565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6"/>
          </p:nvPr>
        </p:nvSpPr>
        <p:spPr>
          <a:xfrm>
            <a:off x="2056100" y="3637565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Discusión</a:t>
            </a:r>
            <a:endParaRPr dirty="0"/>
          </a:p>
        </p:txBody>
      </p:sp>
      <p:sp>
        <p:nvSpPr>
          <p:cNvPr id="334" name="Google Shape;334;p30"/>
          <p:cNvSpPr txBox="1">
            <a:spLocks noGrp="1"/>
          </p:cNvSpPr>
          <p:nvPr>
            <p:ph type="title" idx="7"/>
          </p:nvPr>
        </p:nvSpPr>
        <p:spPr>
          <a:xfrm>
            <a:off x="720000" y="3063830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subTitle" idx="8"/>
          </p:nvPr>
        </p:nvSpPr>
        <p:spPr>
          <a:xfrm>
            <a:off x="2056100" y="3063830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9"/>
          </p:nvPr>
        </p:nvSpPr>
        <p:spPr>
          <a:xfrm>
            <a:off x="720000" y="2490095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13"/>
          </p:nvPr>
        </p:nvSpPr>
        <p:spPr>
          <a:xfrm>
            <a:off x="2056100" y="2490095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338" name="Google Shape;338;p30"/>
          <p:cNvSpPr txBox="1">
            <a:spLocks noGrp="1"/>
          </p:cNvSpPr>
          <p:nvPr>
            <p:ph type="title" idx="14"/>
          </p:nvPr>
        </p:nvSpPr>
        <p:spPr>
          <a:xfrm>
            <a:off x="720000" y="1916360"/>
            <a:ext cx="11997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15"/>
          </p:nvPr>
        </p:nvSpPr>
        <p:spPr>
          <a:xfrm>
            <a:off x="2056100" y="1916360"/>
            <a:ext cx="32118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Objetivos</a:t>
            </a:r>
          </a:p>
        </p:txBody>
      </p:sp>
      <p:grpSp>
        <p:nvGrpSpPr>
          <p:cNvPr id="340" name="Google Shape;340;p30"/>
          <p:cNvGrpSpPr/>
          <p:nvPr/>
        </p:nvGrpSpPr>
        <p:grpSpPr>
          <a:xfrm>
            <a:off x="6518435" y="3144203"/>
            <a:ext cx="2348437" cy="1932163"/>
            <a:chOff x="6518435" y="3144203"/>
            <a:chExt cx="2348437" cy="1932163"/>
          </a:xfrm>
        </p:grpSpPr>
        <p:sp>
          <p:nvSpPr>
            <p:cNvPr id="341" name="Google Shape;341;p30"/>
            <p:cNvSpPr/>
            <p:nvPr/>
          </p:nvSpPr>
          <p:spPr>
            <a:xfrm>
              <a:off x="6524023" y="4536193"/>
              <a:ext cx="177017" cy="169567"/>
            </a:xfrm>
            <a:custGeom>
              <a:avLst/>
              <a:gdLst/>
              <a:ahLst/>
              <a:cxnLst/>
              <a:rect l="l" t="t" r="r" b="b"/>
              <a:pathLst>
                <a:path w="2756" h="2640" extrusionOk="0">
                  <a:moveTo>
                    <a:pt x="1" y="1"/>
                  </a:moveTo>
                  <a:lnTo>
                    <a:pt x="1" y="2639"/>
                  </a:lnTo>
                  <a:lnTo>
                    <a:pt x="2755" y="2639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518435" y="4529706"/>
              <a:ext cx="189093" cy="181642"/>
            </a:xfrm>
            <a:custGeom>
              <a:avLst/>
              <a:gdLst/>
              <a:ahLst/>
              <a:cxnLst/>
              <a:rect l="l" t="t" r="r" b="b"/>
              <a:pathLst>
                <a:path w="2944" h="2828" extrusionOk="0">
                  <a:moveTo>
                    <a:pt x="2755" y="189"/>
                  </a:moveTo>
                  <a:lnTo>
                    <a:pt x="2755" y="2653"/>
                  </a:lnTo>
                  <a:lnTo>
                    <a:pt x="189" y="2653"/>
                  </a:lnTo>
                  <a:lnTo>
                    <a:pt x="189" y="189"/>
                  </a:lnTo>
                  <a:close/>
                  <a:moveTo>
                    <a:pt x="88" y="1"/>
                  </a:moveTo>
                  <a:cubicBezTo>
                    <a:pt x="44" y="1"/>
                    <a:pt x="1" y="44"/>
                    <a:pt x="1" y="102"/>
                  </a:cubicBezTo>
                  <a:lnTo>
                    <a:pt x="1" y="2740"/>
                  </a:lnTo>
                  <a:cubicBezTo>
                    <a:pt x="1" y="2798"/>
                    <a:pt x="44" y="2827"/>
                    <a:pt x="88" y="2827"/>
                  </a:cubicBezTo>
                  <a:lnTo>
                    <a:pt x="2842" y="2827"/>
                  </a:lnTo>
                  <a:cubicBezTo>
                    <a:pt x="2900" y="2827"/>
                    <a:pt x="2943" y="2798"/>
                    <a:pt x="2943" y="2740"/>
                  </a:cubicBezTo>
                  <a:lnTo>
                    <a:pt x="2943" y="102"/>
                  </a:lnTo>
                  <a:cubicBezTo>
                    <a:pt x="2943" y="44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606880" y="4700107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7" y="0"/>
                  </a:moveTo>
                  <a:cubicBezTo>
                    <a:pt x="44" y="0"/>
                    <a:pt x="0" y="29"/>
                    <a:pt x="0" y="87"/>
                  </a:cubicBezTo>
                  <a:lnTo>
                    <a:pt x="0" y="3480"/>
                  </a:lnTo>
                  <a:cubicBezTo>
                    <a:pt x="0" y="3524"/>
                    <a:pt x="44" y="3567"/>
                    <a:pt x="87" y="3567"/>
                  </a:cubicBezTo>
                  <a:cubicBezTo>
                    <a:pt x="145" y="3567"/>
                    <a:pt x="189" y="3524"/>
                    <a:pt x="189" y="3480"/>
                  </a:cubicBezTo>
                  <a:lnTo>
                    <a:pt x="189" y="87"/>
                  </a:lnTo>
                  <a:cubicBezTo>
                    <a:pt x="189" y="29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606880" y="4311838"/>
              <a:ext cx="12204" cy="230007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7" y="0"/>
                  </a:moveTo>
                  <a:cubicBezTo>
                    <a:pt x="44" y="0"/>
                    <a:pt x="0" y="43"/>
                    <a:pt x="0" y="101"/>
                  </a:cubicBezTo>
                  <a:lnTo>
                    <a:pt x="0" y="3494"/>
                  </a:lnTo>
                  <a:cubicBezTo>
                    <a:pt x="0" y="3538"/>
                    <a:pt x="44" y="3581"/>
                    <a:pt x="87" y="3581"/>
                  </a:cubicBezTo>
                  <a:cubicBezTo>
                    <a:pt x="145" y="3581"/>
                    <a:pt x="189" y="3538"/>
                    <a:pt x="189" y="3494"/>
                  </a:cubicBezTo>
                  <a:lnTo>
                    <a:pt x="189" y="101"/>
                  </a:lnTo>
                  <a:cubicBezTo>
                    <a:pt x="189" y="43"/>
                    <a:pt x="145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833162" y="3531509"/>
              <a:ext cx="177017" cy="988947"/>
            </a:xfrm>
            <a:custGeom>
              <a:avLst/>
              <a:gdLst/>
              <a:ahLst/>
              <a:cxnLst/>
              <a:rect l="l" t="t" r="r" b="b"/>
              <a:pathLst>
                <a:path w="2756" h="15397" extrusionOk="0">
                  <a:moveTo>
                    <a:pt x="1" y="1"/>
                  </a:moveTo>
                  <a:lnTo>
                    <a:pt x="1" y="15397"/>
                  </a:lnTo>
                  <a:lnTo>
                    <a:pt x="2755" y="15397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915119" y="4513841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1" y="1"/>
                  </a:moveTo>
                  <a:cubicBezTo>
                    <a:pt x="43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915119" y="3307090"/>
              <a:ext cx="12139" cy="230071"/>
            </a:xfrm>
            <a:custGeom>
              <a:avLst/>
              <a:gdLst/>
              <a:ahLst/>
              <a:cxnLst/>
              <a:rect l="l" t="t" r="r" b="b"/>
              <a:pathLst>
                <a:path w="189" h="3582" extrusionOk="0">
                  <a:moveTo>
                    <a:pt x="101" y="0"/>
                  </a:moveTo>
                  <a:cubicBezTo>
                    <a:pt x="43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3" y="3582"/>
                    <a:pt x="101" y="3582"/>
                  </a:cubicBezTo>
                  <a:cubicBezTo>
                    <a:pt x="146" y="3582"/>
                    <a:pt x="188" y="3538"/>
                    <a:pt x="188" y="3495"/>
                  </a:cubicBezTo>
                  <a:lnTo>
                    <a:pt x="188" y="103"/>
                  </a:lnTo>
                  <a:cubicBezTo>
                    <a:pt x="188" y="45"/>
                    <a:pt x="146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141337" y="3531509"/>
              <a:ext cx="177017" cy="143489"/>
            </a:xfrm>
            <a:custGeom>
              <a:avLst/>
              <a:gdLst/>
              <a:ahLst/>
              <a:cxnLst/>
              <a:rect l="l" t="t" r="r" b="b"/>
              <a:pathLst>
                <a:path w="2756" h="2234" extrusionOk="0">
                  <a:moveTo>
                    <a:pt x="1" y="1"/>
                  </a:moveTo>
                  <a:lnTo>
                    <a:pt x="1" y="2233"/>
                  </a:lnTo>
                  <a:lnTo>
                    <a:pt x="2755" y="2233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224257" y="3668383"/>
              <a:ext cx="11240" cy="230071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4"/>
                    <a:pt x="1" y="102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2"/>
                  </a:lnTo>
                  <a:cubicBezTo>
                    <a:pt x="175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224257" y="3307090"/>
              <a:ext cx="11240" cy="230071"/>
            </a:xfrm>
            <a:custGeom>
              <a:avLst/>
              <a:gdLst/>
              <a:ahLst/>
              <a:cxnLst/>
              <a:rect l="l" t="t" r="r" b="b"/>
              <a:pathLst>
                <a:path w="175" h="3582" extrusionOk="0">
                  <a:moveTo>
                    <a:pt x="88" y="0"/>
                  </a:moveTo>
                  <a:cubicBezTo>
                    <a:pt x="30" y="0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30" y="3582"/>
                    <a:pt x="88" y="3582"/>
                  </a:cubicBezTo>
                  <a:cubicBezTo>
                    <a:pt x="146" y="3582"/>
                    <a:pt x="175" y="3538"/>
                    <a:pt x="175" y="3495"/>
                  </a:cubicBezTo>
                  <a:lnTo>
                    <a:pt x="175" y="103"/>
                  </a:lnTo>
                  <a:cubicBezTo>
                    <a:pt x="175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449576" y="3677697"/>
              <a:ext cx="177017" cy="348319"/>
            </a:xfrm>
            <a:custGeom>
              <a:avLst/>
              <a:gdLst/>
              <a:ahLst/>
              <a:cxnLst/>
              <a:rect l="l" t="t" r="r" b="b"/>
              <a:pathLst>
                <a:path w="2756" h="5423" extrusionOk="0">
                  <a:moveTo>
                    <a:pt x="1" y="0"/>
                  </a:moveTo>
                  <a:lnTo>
                    <a:pt x="1" y="5422"/>
                  </a:lnTo>
                  <a:lnTo>
                    <a:pt x="2755" y="5422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443988" y="3671209"/>
              <a:ext cx="189093" cy="360394"/>
            </a:xfrm>
            <a:custGeom>
              <a:avLst/>
              <a:gdLst/>
              <a:ahLst/>
              <a:cxnLst/>
              <a:rect l="l" t="t" r="r" b="b"/>
              <a:pathLst>
                <a:path w="2944" h="5611" extrusionOk="0">
                  <a:moveTo>
                    <a:pt x="2755" y="188"/>
                  </a:moveTo>
                  <a:lnTo>
                    <a:pt x="2755" y="5422"/>
                  </a:lnTo>
                  <a:lnTo>
                    <a:pt x="189" y="5422"/>
                  </a:lnTo>
                  <a:lnTo>
                    <a:pt x="189" y="188"/>
                  </a:lnTo>
                  <a:close/>
                  <a:moveTo>
                    <a:pt x="88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5523"/>
                  </a:lnTo>
                  <a:cubicBezTo>
                    <a:pt x="1" y="5567"/>
                    <a:pt x="44" y="5610"/>
                    <a:pt x="88" y="5610"/>
                  </a:cubicBezTo>
                  <a:lnTo>
                    <a:pt x="2842" y="5610"/>
                  </a:lnTo>
                  <a:cubicBezTo>
                    <a:pt x="2900" y="5610"/>
                    <a:pt x="2943" y="5567"/>
                    <a:pt x="2943" y="5523"/>
                  </a:cubicBezTo>
                  <a:lnTo>
                    <a:pt x="2943" y="101"/>
                  </a:lnTo>
                  <a:cubicBezTo>
                    <a:pt x="2943" y="43"/>
                    <a:pt x="2900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532432" y="4019464"/>
              <a:ext cx="12204" cy="230007"/>
            </a:xfrm>
            <a:custGeom>
              <a:avLst/>
              <a:gdLst/>
              <a:ahLst/>
              <a:cxnLst/>
              <a:rect l="l" t="t" r="r" b="b"/>
              <a:pathLst>
                <a:path w="190" h="3581" extrusionOk="0">
                  <a:moveTo>
                    <a:pt x="88" y="0"/>
                  </a:moveTo>
                  <a:cubicBezTo>
                    <a:pt x="45" y="0"/>
                    <a:pt x="1" y="43"/>
                    <a:pt x="1" y="101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88" y="3581"/>
                  </a:cubicBezTo>
                  <a:cubicBezTo>
                    <a:pt x="146" y="3581"/>
                    <a:pt x="190" y="3538"/>
                    <a:pt x="190" y="3494"/>
                  </a:cubicBezTo>
                  <a:lnTo>
                    <a:pt x="190" y="101"/>
                  </a:lnTo>
                  <a:cubicBezTo>
                    <a:pt x="190" y="43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532432" y="3454241"/>
              <a:ext cx="12204" cy="229108"/>
            </a:xfrm>
            <a:custGeom>
              <a:avLst/>
              <a:gdLst/>
              <a:ahLst/>
              <a:cxnLst/>
              <a:rect l="l" t="t" r="r" b="b"/>
              <a:pathLst>
                <a:path w="190" h="3567" extrusionOk="0">
                  <a:moveTo>
                    <a:pt x="88" y="0"/>
                  </a:moveTo>
                  <a:cubicBezTo>
                    <a:pt x="45" y="0"/>
                    <a:pt x="1" y="29"/>
                    <a:pt x="1" y="87"/>
                  </a:cubicBezTo>
                  <a:lnTo>
                    <a:pt x="1" y="3479"/>
                  </a:lnTo>
                  <a:cubicBezTo>
                    <a:pt x="1" y="3523"/>
                    <a:pt x="45" y="3566"/>
                    <a:pt x="88" y="3566"/>
                  </a:cubicBezTo>
                  <a:cubicBezTo>
                    <a:pt x="146" y="3566"/>
                    <a:pt x="190" y="3523"/>
                    <a:pt x="190" y="3479"/>
                  </a:cubicBezTo>
                  <a:lnTo>
                    <a:pt x="190" y="87"/>
                  </a:lnTo>
                  <a:cubicBezTo>
                    <a:pt x="190" y="29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758778" y="4041816"/>
              <a:ext cx="176953" cy="797992"/>
            </a:xfrm>
            <a:custGeom>
              <a:avLst/>
              <a:gdLst/>
              <a:ahLst/>
              <a:cxnLst/>
              <a:rect l="l" t="t" r="r" b="b"/>
              <a:pathLst>
                <a:path w="2755" h="12424" extrusionOk="0">
                  <a:moveTo>
                    <a:pt x="0" y="0"/>
                  </a:moveTo>
                  <a:lnTo>
                    <a:pt x="0" y="12424"/>
                  </a:lnTo>
                  <a:lnTo>
                    <a:pt x="2754" y="1242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89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752163" y="4035264"/>
              <a:ext cx="189157" cy="811095"/>
            </a:xfrm>
            <a:custGeom>
              <a:avLst/>
              <a:gdLst/>
              <a:ahLst/>
              <a:cxnLst/>
              <a:rect l="l" t="t" r="r" b="b"/>
              <a:pathLst>
                <a:path w="2945" h="12628" extrusionOk="0">
                  <a:moveTo>
                    <a:pt x="2755" y="189"/>
                  </a:moveTo>
                  <a:lnTo>
                    <a:pt x="2755" y="12439"/>
                  </a:lnTo>
                  <a:lnTo>
                    <a:pt x="190" y="12439"/>
                  </a:lnTo>
                  <a:lnTo>
                    <a:pt x="190" y="189"/>
                  </a:lnTo>
                  <a:close/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12526"/>
                  </a:lnTo>
                  <a:cubicBezTo>
                    <a:pt x="1" y="12584"/>
                    <a:pt x="45" y="12628"/>
                    <a:pt x="103" y="12628"/>
                  </a:cubicBezTo>
                  <a:lnTo>
                    <a:pt x="2857" y="12628"/>
                  </a:lnTo>
                  <a:cubicBezTo>
                    <a:pt x="2900" y="12628"/>
                    <a:pt x="2944" y="12584"/>
                    <a:pt x="2944" y="12526"/>
                  </a:cubicBezTo>
                  <a:lnTo>
                    <a:pt x="2944" y="102"/>
                  </a:lnTo>
                  <a:cubicBezTo>
                    <a:pt x="2944" y="44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840671" y="4834155"/>
              <a:ext cx="12139" cy="229172"/>
            </a:xfrm>
            <a:custGeom>
              <a:avLst/>
              <a:gdLst/>
              <a:ahLst/>
              <a:cxnLst/>
              <a:rect l="l" t="t" r="r" b="b"/>
              <a:pathLst>
                <a:path w="189" h="3568" extrusionOk="0">
                  <a:moveTo>
                    <a:pt x="102" y="1"/>
                  </a:moveTo>
                  <a:cubicBezTo>
                    <a:pt x="44" y="1"/>
                    <a:pt x="1" y="45"/>
                    <a:pt x="1" y="88"/>
                  </a:cubicBezTo>
                  <a:lnTo>
                    <a:pt x="1" y="3480"/>
                  </a:lnTo>
                  <a:cubicBezTo>
                    <a:pt x="1" y="3538"/>
                    <a:pt x="44" y="3567"/>
                    <a:pt x="102" y="3567"/>
                  </a:cubicBezTo>
                  <a:cubicBezTo>
                    <a:pt x="146" y="3567"/>
                    <a:pt x="189" y="3538"/>
                    <a:pt x="189" y="3480"/>
                  </a:cubicBezTo>
                  <a:lnTo>
                    <a:pt x="189" y="88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840671" y="3817332"/>
              <a:ext cx="12139" cy="230136"/>
            </a:xfrm>
            <a:custGeom>
              <a:avLst/>
              <a:gdLst/>
              <a:ahLst/>
              <a:cxnLst/>
              <a:rect l="l" t="t" r="r" b="b"/>
              <a:pathLst>
                <a:path w="189" h="3583" extrusionOk="0"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3495"/>
                  </a:lnTo>
                  <a:cubicBezTo>
                    <a:pt x="1" y="3538"/>
                    <a:pt x="44" y="3582"/>
                    <a:pt x="102" y="3582"/>
                  </a:cubicBezTo>
                  <a:cubicBezTo>
                    <a:pt x="146" y="3582"/>
                    <a:pt x="189" y="3538"/>
                    <a:pt x="189" y="3495"/>
                  </a:cubicBezTo>
                  <a:lnTo>
                    <a:pt x="189" y="103"/>
                  </a:lnTo>
                  <a:cubicBezTo>
                    <a:pt x="189" y="45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8066953" y="4645191"/>
              <a:ext cx="176953" cy="207655"/>
            </a:xfrm>
            <a:custGeom>
              <a:avLst/>
              <a:gdLst/>
              <a:ahLst/>
              <a:cxnLst/>
              <a:rect l="l" t="t" r="r" b="b"/>
              <a:pathLst>
                <a:path w="2755" h="3233" extrusionOk="0">
                  <a:moveTo>
                    <a:pt x="0" y="0"/>
                  </a:moveTo>
                  <a:lnTo>
                    <a:pt x="0" y="3233"/>
                  </a:lnTo>
                  <a:lnTo>
                    <a:pt x="2754" y="3233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8148846" y="4846295"/>
              <a:ext cx="12204" cy="23007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1"/>
                  </a:moveTo>
                  <a:cubicBezTo>
                    <a:pt x="45" y="1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8"/>
                    <a:pt x="45" y="3581"/>
                    <a:pt x="103" y="3581"/>
                  </a:cubicBezTo>
                  <a:cubicBezTo>
                    <a:pt x="161" y="3581"/>
                    <a:pt x="190" y="3538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8148846" y="4420772"/>
              <a:ext cx="12204" cy="23007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103" y="0"/>
                  </a:moveTo>
                  <a:cubicBezTo>
                    <a:pt x="45" y="0"/>
                    <a:pt x="1" y="44"/>
                    <a:pt x="1" y="102"/>
                  </a:cubicBezTo>
                  <a:lnTo>
                    <a:pt x="1" y="3494"/>
                  </a:lnTo>
                  <a:cubicBezTo>
                    <a:pt x="1" y="3537"/>
                    <a:pt x="45" y="3581"/>
                    <a:pt x="103" y="3581"/>
                  </a:cubicBezTo>
                  <a:cubicBezTo>
                    <a:pt x="161" y="3581"/>
                    <a:pt x="190" y="3537"/>
                    <a:pt x="190" y="3494"/>
                  </a:cubicBezTo>
                  <a:lnTo>
                    <a:pt x="190" y="102"/>
                  </a:lnTo>
                  <a:cubicBezTo>
                    <a:pt x="190" y="44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8375192" y="3632993"/>
              <a:ext cx="176954" cy="988949"/>
            </a:xfrm>
            <a:custGeom>
              <a:avLst/>
              <a:gdLst/>
              <a:ahLst/>
              <a:cxnLst/>
              <a:rect l="l" t="t" r="r" b="b"/>
              <a:pathLst>
                <a:path w="2755" h="15397" extrusionOk="0">
                  <a:moveTo>
                    <a:pt x="0" y="0"/>
                  </a:moveTo>
                  <a:lnTo>
                    <a:pt x="0" y="15396"/>
                  </a:lnTo>
                  <a:lnTo>
                    <a:pt x="2755" y="15396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8457984" y="4616288"/>
              <a:ext cx="12204" cy="23007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5"/>
                    <a:pt x="1" y="87"/>
                  </a:cubicBezTo>
                  <a:lnTo>
                    <a:pt x="1" y="3480"/>
                  </a:lnTo>
                  <a:cubicBezTo>
                    <a:pt x="1" y="3538"/>
                    <a:pt x="45" y="3582"/>
                    <a:pt x="88" y="3582"/>
                  </a:cubicBezTo>
                  <a:cubicBezTo>
                    <a:pt x="146" y="3582"/>
                    <a:pt x="190" y="3538"/>
                    <a:pt x="190" y="3480"/>
                  </a:cubicBezTo>
                  <a:lnTo>
                    <a:pt x="190" y="87"/>
                  </a:lnTo>
                  <a:cubicBezTo>
                    <a:pt x="190" y="45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8457984" y="3409537"/>
              <a:ext cx="12204" cy="230071"/>
            </a:xfrm>
            <a:custGeom>
              <a:avLst/>
              <a:gdLst/>
              <a:ahLst/>
              <a:cxnLst/>
              <a:rect l="l" t="t" r="r" b="b"/>
              <a:pathLst>
                <a:path w="190" h="3582" extrusionOk="0">
                  <a:moveTo>
                    <a:pt x="88" y="0"/>
                  </a:moveTo>
                  <a:cubicBezTo>
                    <a:pt x="45" y="0"/>
                    <a:pt x="1" y="44"/>
                    <a:pt x="1" y="87"/>
                  </a:cubicBezTo>
                  <a:lnTo>
                    <a:pt x="1" y="3479"/>
                  </a:lnTo>
                  <a:cubicBezTo>
                    <a:pt x="1" y="3537"/>
                    <a:pt x="45" y="3582"/>
                    <a:pt x="88" y="3582"/>
                  </a:cubicBezTo>
                  <a:cubicBezTo>
                    <a:pt x="146" y="3582"/>
                    <a:pt x="190" y="3537"/>
                    <a:pt x="190" y="3479"/>
                  </a:cubicBezTo>
                  <a:lnTo>
                    <a:pt x="190" y="87"/>
                  </a:lnTo>
                  <a:cubicBezTo>
                    <a:pt x="190" y="44"/>
                    <a:pt x="14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8684330" y="3367659"/>
              <a:ext cx="176953" cy="259810"/>
            </a:xfrm>
            <a:custGeom>
              <a:avLst/>
              <a:gdLst/>
              <a:ahLst/>
              <a:cxnLst/>
              <a:rect l="l" t="t" r="r" b="b"/>
              <a:pathLst>
                <a:path w="2755" h="4045" extrusionOk="0">
                  <a:moveTo>
                    <a:pt x="0" y="0"/>
                  </a:moveTo>
                  <a:lnTo>
                    <a:pt x="0" y="4045"/>
                  </a:lnTo>
                  <a:lnTo>
                    <a:pt x="2755" y="4045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00FF00">
                <a:alpha val="43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8766224" y="3621817"/>
              <a:ext cx="12139" cy="229108"/>
            </a:xfrm>
            <a:custGeom>
              <a:avLst/>
              <a:gdLst/>
              <a:ahLst/>
              <a:cxnLst/>
              <a:rect l="l" t="t" r="r" b="b"/>
              <a:pathLst>
                <a:path w="189" h="3567" extrusionOk="0">
                  <a:moveTo>
                    <a:pt x="102" y="1"/>
                  </a:moveTo>
                  <a:cubicBezTo>
                    <a:pt x="44" y="1"/>
                    <a:pt x="1" y="30"/>
                    <a:pt x="1" y="88"/>
                  </a:cubicBezTo>
                  <a:lnTo>
                    <a:pt x="1" y="3480"/>
                  </a:lnTo>
                  <a:cubicBezTo>
                    <a:pt x="1" y="3524"/>
                    <a:pt x="44" y="3567"/>
                    <a:pt x="102" y="3567"/>
                  </a:cubicBezTo>
                  <a:cubicBezTo>
                    <a:pt x="146" y="3567"/>
                    <a:pt x="189" y="3524"/>
                    <a:pt x="189" y="3480"/>
                  </a:cubicBezTo>
                  <a:lnTo>
                    <a:pt x="189" y="88"/>
                  </a:lnTo>
                  <a:cubicBezTo>
                    <a:pt x="189" y="30"/>
                    <a:pt x="146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8766224" y="3144203"/>
              <a:ext cx="12139" cy="230007"/>
            </a:xfrm>
            <a:custGeom>
              <a:avLst/>
              <a:gdLst/>
              <a:ahLst/>
              <a:cxnLst/>
              <a:rect l="l" t="t" r="r" b="b"/>
              <a:pathLst>
                <a:path w="189" h="3581" extrusionOk="0">
                  <a:moveTo>
                    <a:pt x="102" y="0"/>
                  </a:moveTo>
                  <a:cubicBezTo>
                    <a:pt x="44" y="0"/>
                    <a:pt x="1" y="43"/>
                    <a:pt x="1" y="101"/>
                  </a:cubicBezTo>
                  <a:lnTo>
                    <a:pt x="1" y="3479"/>
                  </a:lnTo>
                  <a:cubicBezTo>
                    <a:pt x="1" y="3537"/>
                    <a:pt x="44" y="3580"/>
                    <a:pt x="102" y="3580"/>
                  </a:cubicBezTo>
                  <a:cubicBezTo>
                    <a:pt x="146" y="3580"/>
                    <a:pt x="189" y="3537"/>
                    <a:pt x="189" y="3479"/>
                  </a:cubicBezTo>
                  <a:lnTo>
                    <a:pt x="189" y="101"/>
                  </a:lnTo>
                  <a:cubicBezTo>
                    <a:pt x="189" y="43"/>
                    <a:pt x="146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6826610" y="3524958"/>
              <a:ext cx="189157" cy="1001089"/>
            </a:xfrm>
            <a:custGeom>
              <a:avLst/>
              <a:gdLst/>
              <a:ahLst/>
              <a:cxnLst/>
              <a:rect l="l" t="t" r="r" b="b"/>
              <a:pathLst>
                <a:path w="2945" h="15586" extrusionOk="0">
                  <a:moveTo>
                    <a:pt x="2755" y="190"/>
                  </a:moveTo>
                  <a:lnTo>
                    <a:pt x="2755" y="15397"/>
                  </a:lnTo>
                  <a:lnTo>
                    <a:pt x="190" y="15397"/>
                  </a:lnTo>
                  <a:lnTo>
                    <a:pt x="190" y="190"/>
                  </a:lnTo>
                  <a:close/>
                  <a:moveTo>
                    <a:pt x="103" y="1"/>
                  </a:moveTo>
                  <a:cubicBezTo>
                    <a:pt x="45" y="1"/>
                    <a:pt x="1" y="45"/>
                    <a:pt x="1" y="103"/>
                  </a:cubicBezTo>
                  <a:lnTo>
                    <a:pt x="1" y="15499"/>
                  </a:lnTo>
                  <a:cubicBezTo>
                    <a:pt x="1" y="15557"/>
                    <a:pt x="45" y="15586"/>
                    <a:pt x="103" y="15586"/>
                  </a:cubicBezTo>
                  <a:lnTo>
                    <a:pt x="2857" y="15586"/>
                  </a:lnTo>
                  <a:cubicBezTo>
                    <a:pt x="2900" y="15586"/>
                    <a:pt x="2944" y="15557"/>
                    <a:pt x="2944" y="15499"/>
                  </a:cubicBezTo>
                  <a:lnTo>
                    <a:pt x="2944" y="103"/>
                  </a:lnTo>
                  <a:cubicBezTo>
                    <a:pt x="2944" y="45"/>
                    <a:pt x="2900" y="1"/>
                    <a:pt x="2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7134849" y="3524958"/>
              <a:ext cx="190057" cy="155629"/>
            </a:xfrm>
            <a:custGeom>
              <a:avLst/>
              <a:gdLst/>
              <a:ahLst/>
              <a:cxnLst/>
              <a:rect l="l" t="t" r="r" b="b"/>
              <a:pathLst>
                <a:path w="2959" h="2423" extrusionOk="0">
                  <a:moveTo>
                    <a:pt x="2769" y="190"/>
                  </a:moveTo>
                  <a:lnTo>
                    <a:pt x="2769" y="2233"/>
                  </a:lnTo>
                  <a:lnTo>
                    <a:pt x="189" y="2233"/>
                  </a:lnTo>
                  <a:lnTo>
                    <a:pt x="189" y="190"/>
                  </a:lnTo>
                  <a:close/>
                  <a:moveTo>
                    <a:pt x="102" y="1"/>
                  </a:moveTo>
                  <a:cubicBezTo>
                    <a:pt x="44" y="1"/>
                    <a:pt x="1" y="45"/>
                    <a:pt x="1" y="103"/>
                  </a:cubicBezTo>
                  <a:lnTo>
                    <a:pt x="1" y="2335"/>
                  </a:lnTo>
                  <a:cubicBezTo>
                    <a:pt x="1" y="2378"/>
                    <a:pt x="44" y="2422"/>
                    <a:pt x="102" y="2422"/>
                  </a:cubicBezTo>
                  <a:lnTo>
                    <a:pt x="2856" y="2422"/>
                  </a:lnTo>
                  <a:cubicBezTo>
                    <a:pt x="2914" y="2422"/>
                    <a:pt x="2958" y="2378"/>
                    <a:pt x="2958" y="2335"/>
                  </a:cubicBezTo>
                  <a:lnTo>
                    <a:pt x="2958" y="103"/>
                  </a:lnTo>
                  <a:cubicBezTo>
                    <a:pt x="2958" y="45"/>
                    <a:pt x="2914" y="1"/>
                    <a:pt x="2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8060466" y="4638640"/>
              <a:ext cx="189992" cy="219795"/>
            </a:xfrm>
            <a:custGeom>
              <a:avLst/>
              <a:gdLst/>
              <a:ahLst/>
              <a:cxnLst/>
              <a:rect l="l" t="t" r="r" b="b"/>
              <a:pathLst>
                <a:path w="2958" h="3422" extrusionOk="0">
                  <a:moveTo>
                    <a:pt x="2768" y="189"/>
                  </a:moveTo>
                  <a:lnTo>
                    <a:pt x="2768" y="3234"/>
                  </a:lnTo>
                  <a:lnTo>
                    <a:pt x="188" y="3234"/>
                  </a:lnTo>
                  <a:lnTo>
                    <a:pt x="188" y="189"/>
                  </a:lnTo>
                  <a:close/>
                  <a:moveTo>
                    <a:pt x="101" y="0"/>
                  </a:moveTo>
                  <a:cubicBezTo>
                    <a:pt x="43" y="0"/>
                    <a:pt x="0" y="44"/>
                    <a:pt x="0" y="102"/>
                  </a:cubicBezTo>
                  <a:lnTo>
                    <a:pt x="0" y="3335"/>
                  </a:lnTo>
                  <a:cubicBezTo>
                    <a:pt x="0" y="3379"/>
                    <a:pt x="43" y="3422"/>
                    <a:pt x="101" y="3422"/>
                  </a:cubicBezTo>
                  <a:lnTo>
                    <a:pt x="2855" y="3422"/>
                  </a:lnTo>
                  <a:cubicBezTo>
                    <a:pt x="2913" y="3422"/>
                    <a:pt x="2958" y="3379"/>
                    <a:pt x="2958" y="3335"/>
                  </a:cubicBezTo>
                  <a:lnTo>
                    <a:pt x="2958" y="102"/>
                  </a:lnTo>
                  <a:cubicBezTo>
                    <a:pt x="2958" y="44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8369604" y="3627405"/>
              <a:ext cx="189029" cy="1001089"/>
            </a:xfrm>
            <a:custGeom>
              <a:avLst/>
              <a:gdLst/>
              <a:ahLst/>
              <a:cxnLst/>
              <a:rect l="l" t="t" r="r" b="b"/>
              <a:pathLst>
                <a:path w="2943" h="15586" extrusionOk="0">
                  <a:moveTo>
                    <a:pt x="2755" y="190"/>
                  </a:moveTo>
                  <a:lnTo>
                    <a:pt x="2755" y="15396"/>
                  </a:lnTo>
                  <a:lnTo>
                    <a:pt x="188" y="15396"/>
                  </a:lnTo>
                  <a:lnTo>
                    <a:pt x="188" y="190"/>
                  </a:lnTo>
                  <a:close/>
                  <a:moveTo>
                    <a:pt x="87" y="1"/>
                  </a:moveTo>
                  <a:cubicBezTo>
                    <a:pt x="43" y="1"/>
                    <a:pt x="0" y="45"/>
                    <a:pt x="0" y="87"/>
                  </a:cubicBezTo>
                  <a:lnTo>
                    <a:pt x="0" y="15483"/>
                  </a:lnTo>
                  <a:cubicBezTo>
                    <a:pt x="0" y="15541"/>
                    <a:pt x="43" y="15586"/>
                    <a:pt x="87" y="15586"/>
                  </a:cubicBezTo>
                  <a:lnTo>
                    <a:pt x="2842" y="15586"/>
                  </a:lnTo>
                  <a:cubicBezTo>
                    <a:pt x="2900" y="15586"/>
                    <a:pt x="2943" y="15541"/>
                    <a:pt x="2943" y="15483"/>
                  </a:cubicBezTo>
                  <a:lnTo>
                    <a:pt x="2943" y="87"/>
                  </a:lnTo>
                  <a:cubicBezTo>
                    <a:pt x="2943" y="45"/>
                    <a:pt x="2900" y="1"/>
                    <a:pt x="2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8677779" y="3362071"/>
              <a:ext cx="189093" cy="271950"/>
            </a:xfrm>
            <a:custGeom>
              <a:avLst/>
              <a:gdLst/>
              <a:ahLst/>
              <a:cxnLst/>
              <a:rect l="l" t="t" r="r" b="b"/>
              <a:pathLst>
                <a:path w="2944" h="4234" extrusionOk="0">
                  <a:moveTo>
                    <a:pt x="2755" y="188"/>
                  </a:moveTo>
                  <a:lnTo>
                    <a:pt x="2755" y="4045"/>
                  </a:lnTo>
                  <a:lnTo>
                    <a:pt x="189" y="4045"/>
                  </a:lnTo>
                  <a:lnTo>
                    <a:pt x="189" y="188"/>
                  </a:lnTo>
                  <a:close/>
                  <a:moveTo>
                    <a:pt x="102" y="0"/>
                  </a:moveTo>
                  <a:cubicBezTo>
                    <a:pt x="44" y="0"/>
                    <a:pt x="0" y="43"/>
                    <a:pt x="0" y="87"/>
                  </a:cubicBezTo>
                  <a:lnTo>
                    <a:pt x="0" y="4132"/>
                  </a:lnTo>
                  <a:cubicBezTo>
                    <a:pt x="0" y="4189"/>
                    <a:pt x="44" y="4234"/>
                    <a:pt x="102" y="4234"/>
                  </a:cubicBezTo>
                  <a:lnTo>
                    <a:pt x="2857" y="4234"/>
                  </a:lnTo>
                  <a:cubicBezTo>
                    <a:pt x="2900" y="4234"/>
                    <a:pt x="2944" y="4189"/>
                    <a:pt x="2944" y="4132"/>
                  </a:cubicBezTo>
                  <a:lnTo>
                    <a:pt x="2944" y="87"/>
                  </a:lnTo>
                  <a:cubicBezTo>
                    <a:pt x="2944" y="43"/>
                    <a:pt x="2900" y="0"/>
                    <a:pt x="2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26A979B-5512-BB10-CDEB-D0208EF4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9623" y="1152292"/>
            <a:ext cx="2355724" cy="3277529"/>
          </a:xfrm>
          <a:prstGeom prst="rect">
            <a:avLst/>
          </a:prstGeom>
          <a:ln>
            <a:solidFill>
              <a:srgbClr val="80F0F5"/>
            </a:solidFill>
          </a:ln>
        </p:spPr>
      </p:pic>
      <p:sp>
        <p:nvSpPr>
          <p:cNvPr id="4" name="Google Shape;318;p29">
            <a:extLst>
              <a:ext uri="{FF2B5EF4-FFF2-40B4-BE49-F238E27FC236}">
                <a16:creationId xmlns:a16="http://schemas.microsoft.com/office/drawing/2014/main" id="{A8C57C92-E13E-5951-39BA-430A4FA44E1F}"/>
              </a:ext>
            </a:extLst>
          </p:cNvPr>
          <p:cNvSpPr txBox="1">
            <a:spLocks/>
          </p:cNvSpPr>
          <p:nvPr/>
        </p:nvSpPr>
        <p:spPr>
          <a:xfrm>
            <a:off x="3456881" y="1149922"/>
            <a:ext cx="23233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CO" sz="2000" dirty="0" err="1"/>
              <a:t>Medallion</a:t>
            </a:r>
            <a:r>
              <a:rPr lang="es-CO" sz="2000" dirty="0"/>
              <a:t> </a:t>
            </a:r>
            <a:r>
              <a:rPr lang="es-CO" sz="2000" dirty="0" err="1"/>
              <a:t>Fund</a:t>
            </a:r>
            <a:r>
              <a:rPr lang="es-CO" sz="2000" dirty="0"/>
              <a:t>: </a:t>
            </a:r>
          </a:p>
        </p:txBody>
      </p:sp>
      <p:sp>
        <p:nvSpPr>
          <p:cNvPr id="5" name="Google Shape;318;p29">
            <a:extLst>
              <a:ext uri="{FF2B5EF4-FFF2-40B4-BE49-F238E27FC236}">
                <a16:creationId xmlns:a16="http://schemas.microsoft.com/office/drawing/2014/main" id="{21559C28-8BAB-4837-59EA-B5026725DEB5}"/>
              </a:ext>
            </a:extLst>
          </p:cNvPr>
          <p:cNvSpPr txBox="1">
            <a:spLocks/>
          </p:cNvSpPr>
          <p:nvPr/>
        </p:nvSpPr>
        <p:spPr>
          <a:xfrm>
            <a:off x="5687121" y="1120186"/>
            <a:ext cx="27368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CO" sz="2000" b="0" dirty="0"/>
              <a:t>Rentabilidad 66%</a:t>
            </a:r>
          </a:p>
        </p:txBody>
      </p:sp>
      <p:sp>
        <p:nvSpPr>
          <p:cNvPr id="6" name="Google Shape;318;p29">
            <a:extLst>
              <a:ext uri="{FF2B5EF4-FFF2-40B4-BE49-F238E27FC236}">
                <a16:creationId xmlns:a16="http://schemas.microsoft.com/office/drawing/2014/main" id="{A4D1FA6B-8E5A-50D2-D349-C6A6D845F22F}"/>
              </a:ext>
            </a:extLst>
          </p:cNvPr>
          <p:cNvSpPr txBox="1">
            <a:spLocks/>
          </p:cNvSpPr>
          <p:nvPr/>
        </p:nvSpPr>
        <p:spPr>
          <a:xfrm>
            <a:off x="5780258" y="1430498"/>
            <a:ext cx="2146711" cy="26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1100" b="0" dirty="0"/>
              <a:t>(1988-2018 sin comisión)</a:t>
            </a:r>
          </a:p>
        </p:txBody>
      </p:sp>
      <p:sp>
        <p:nvSpPr>
          <p:cNvPr id="7" name="Google Shape;318;p29">
            <a:extLst>
              <a:ext uri="{FF2B5EF4-FFF2-40B4-BE49-F238E27FC236}">
                <a16:creationId xmlns:a16="http://schemas.microsoft.com/office/drawing/2014/main" id="{556D6F60-584A-9FC9-8CF7-3316ACF9E275}"/>
              </a:ext>
            </a:extLst>
          </p:cNvPr>
          <p:cNvSpPr txBox="1">
            <a:spLocks/>
          </p:cNvSpPr>
          <p:nvPr/>
        </p:nvSpPr>
        <p:spPr>
          <a:xfrm>
            <a:off x="3631479" y="3254676"/>
            <a:ext cx="23233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CO" sz="2000" dirty="0"/>
              <a:t>Hipótesis: </a:t>
            </a:r>
          </a:p>
        </p:txBody>
      </p:sp>
      <p:sp>
        <p:nvSpPr>
          <p:cNvPr id="8" name="Google Shape;318;p29">
            <a:extLst>
              <a:ext uri="{FF2B5EF4-FFF2-40B4-BE49-F238E27FC236}">
                <a16:creationId xmlns:a16="http://schemas.microsoft.com/office/drawing/2014/main" id="{EB4BF8BA-A663-9721-7AC3-5173B33D3EE5}"/>
              </a:ext>
            </a:extLst>
          </p:cNvPr>
          <p:cNvSpPr txBox="1">
            <a:spLocks/>
          </p:cNvSpPr>
          <p:nvPr/>
        </p:nvSpPr>
        <p:spPr>
          <a:xfrm>
            <a:off x="4050615" y="3608070"/>
            <a:ext cx="4259962" cy="130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s-CO" sz="1200" b="0" dirty="0"/>
              <a:t>Mediante el uso de modelos avanzados de Machine </a:t>
            </a:r>
            <a:r>
              <a:rPr lang="es-CO" sz="1200" b="0" dirty="0" err="1"/>
              <a:t>Learning</a:t>
            </a:r>
            <a:r>
              <a:rPr lang="es-CO" sz="1200" b="0" dirty="0"/>
              <a:t>, es posible predecir los movimientos de precios del S&amp;P 500, poniendo en duda la </a:t>
            </a:r>
            <a:r>
              <a:rPr lang="es-CO" sz="1200" dirty="0"/>
              <a:t>validez de la hipótesis del mercado eficiente</a:t>
            </a:r>
          </a:p>
        </p:txBody>
      </p:sp>
      <p:sp>
        <p:nvSpPr>
          <p:cNvPr id="9" name="Google Shape;318;p29">
            <a:extLst>
              <a:ext uri="{FF2B5EF4-FFF2-40B4-BE49-F238E27FC236}">
                <a16:creationId xmlns:a16="http://schemas.microsoft.com/office/drawing/2014/main" id="{D88195CB-D735-6BD1-8AD1-195914A42EEB}"/>
              </a:ext>
            </a:extLst>
          </p:cNvPr>
          <p:cNvSpPr txBox="1">
            <a:spLocks/>
          </p:cNvSpPr>
          <p:nvPr/>
        </p:nvSpPr>
        <p:spPr>
          <a:xfrm>
            <a:off x="909623" y="4412444"/>
            <a:ext cx="2355724" cy="271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1400" b="0" dirty="0"/>
              <a:t>Jim Simons</a:t>
            </a:r>
            <a:endParaRPr lang="es-CO" sz="1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65EFEFC-F795-21E9-1181-33D77BBD8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463"/>
          <a:stretch/>
        </p:blipFill>
        <p:spPr>
          <a:xfrm>
            <a:off x="3979230" y="1890783"/>
            <a:ext cx="3798849" cy="10421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11" name="Google Shape;329;p30">
            <a:extLst>
              <a:ext uri="{FF2B5EF4-FFF2-40B4-BE49-F238E27FC236}">
                <a16:creationId xmlns:a16="http://schemas.microsoft.com/office/drawing/2014/main" id="{CC1D2DD1-DC6A-110E-99A2-A2A59A8AA1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90204" y="1623058"/>
            <a:ext cx="5553740" cy="729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Jura" panose="020B0604020202020204" charset="0"/>
                <a:ea typeface="Jura" panose="020B0604020202020204" charset="0"/>
              </a:rPr>
              <a:t>Evaluar la hipótesis del mercado eficiente a través de la comparación de modelos de aprendizaje automático para analizar la predictibilidad de los precios en los mercados financieros.</a:t>
            </a:r>
            <a:endParaRPr dirty="0">
              <a:latin typeface="Jura" panose="020B0604020202020204" charset="0"/>
              <a:ea typeface="Jura" panose="020B0604020202020204" charset="0"/>
            </a:endParaRPr>
          </a:p>
        </p:txBody>
      </p:sp>
      <p:sp>
        <p:nvSpPr>
          <p:cNvPr id="12" name="Google Shape;432;p34">
            <a:extLst>
              <a:ext uri="{FF2B5EF4-FFF2-40B4-BE49-F238E27FC236}">
                <a16:creationId xmlns:a16="http://schemas.microsoft.com/office/drawing/2014/main" id="{D73E52D2-BA47-73FE-946A-B51128DBF423}"/>
              </a:ext>
            </a:extLst>
          </p:cNvPr>
          <p:cNvSpPr/>
          <p:nvPr/>
        </p:nvSpPr>
        <p:spPr>
          <a:xfrm>
            <a:off x="1257204" y="1371520"/>
            <a:ext cx="528924" cy="981535"/>
          </a:xfrm>
          <a:prstGeom prst="rect">
            <a:avLst/>
          </a:prstGeom>
          <a:solidFill>
            <a:srgbClr val="89FFFF">
              <a:alpha val="443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329;p30">
            <a:extLst>
              <a:ext uri="{FF2B5EF4-FFF2-40B4-BE49-F238E27FC236}">
                <a16:creationId xmlns:a16="http://schemas.microsoft.com/office/drawing/2014/main" id="{C12E0DEB-2CBF-05E4-CCF6-57CD43CBAA8B}"/>
              </a:ext>
            </a:extLst>
          </p:cNvPr>
          <p:cNvSpPr txBox="1">
            <a:spLocks/>
          </p:cNvSpPr>
          <p:nvPr/>
        </p:nvSpPr>
        <p:spPr>
          <a:xfrm>
            <a:off x="1890204" y="1312924"/>
            <a:ext cx="5553740" cy="72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s-CO" sz="1600" b="1" dirty="0">
                <a:latin typeface="Jura" panose="020B0604020202020204" charset="0"/>
                <a:ea typeface="Jura" panose="020B0604020202020204" charset="0"/>
              </a:rPr>
              <a:t>Objetivo General</a:t>
            </a:r>
          </a:p>
        </p:txBody>
      </p:sp>
      <p:sp>
        <p:nvSpPr>
          <p:cNvPr id="27" name="Google Shape;329;p30">
            <a:extLst>
              <a:ext uri="{FF2B5EF4-FFF2-40B4-BE49-F238E27FC236}">
                <a16:creationId xmlns:a16="http://schemas.microsoft.com/office/drawing/2014/main" id="{16F1FA10-153B-3489-0917-3803DFB76D34}"/>
              </a:ext>
            </a:extLst>
          </p:cNvPr>
          <p:cNvSpPr txBox="1">
            <a:spLocks/>
          </p:cNvSpPr>
          <p:nvPr/>
        </p:nvSpPr>
        <p:spPr>
          <a:xfrm>
            <a:off x="1863486" y="2808732"/>
            <a:ext cx="5553740" cy="151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s-CO" dirty="0">
                <a:latin typeface="Jura" panose="020B0604020202020204" charset="0"/>
                <a:ea typeface="Jura" panose="020B0604020202020204" charset="0"/>
              </a:rPr>
              <a:t>Analizar diferentes modelos predictivos: Random Forest, </a:t>
            </a:r>
            <a:r>
              <a:rPr lang="es-CO" dirty="0" err="1">
                <a:latin typeface="Jura" panose="020B0604020202020204" charset="0"/>
                <a:ea typeface="Jura" panose="020B0604020202020204" charset="0"/>
              </a:rPr>
              <a:t>Hidden</a:t>
            </a:r>
            <a:r>
              <a:rPr lang="es-CO" dirty="0">
                <a:latin typeface="Jura" panose="020B0604020202020204" charset="0"/>
                <a:ea typeface="Jura" panose="020B0604020202020204" charset="0"/>
              </a:rPr>
              <a:t> </a:t>
            </a:r>
            <a:r>
              <a:rPr lang="es-CO" dirty="0" err="1">
                <a:latin typeface="Jura" panose="020B0604020202020204" charset="0"/>
                <a:ea typeface="Jura" panose="020B0604020202020204" charset="0"/>
              </a:rPr>
              <a:t>Markov</a:t>
            </a:r>
            <a:r>
              <a:rPr lang="es-CO" dirty="0">
                <a:latin typeface="Jura" panose="020B0604020202020204" charset="0"/>
                <a:ea typeface="Jura" panose="020B0604020202020204" charset="0"/>
              </a:rPr>
              <a:t> Model (HMM), Long Short-</a:t>
            </a:r>
            <a:r>
              <a:rPr lang="es-CO" dirty="0" err="1">
                <a:latin typeface="Jura" panose="020B0604020202020204" charset="0"/>
                <a:ea typeface="Jura" panose="020B0604020202020204" charset="0"/>
              </a:rPr>
              <a:t>Term</a:t>
            </a:r>
            <a:r>
              <a:rPr lang="es-CO" dirty="0">
                <a:latin typeface="Jura" panose="020B0604020202020204" charset="0"/>
                <a:ea typeface="Jura" panose="020B0604020202020204" charset="0"/>
              </a:rPr>
              <a:t> </a:t>
            </a:r>
            <a:r>
              <a:rPr lang="es-CO" dirty="0" err="1">
                <a:latin typeface="Jura" panose="020B0604020202020204" charset="0"/>
                <a:ea typeface="Jura" panose="020B0604020202020204" charset="0"/>
              </a:rPr>
              <a:t>Memory</a:t>
            </a:r>
            <a:r>
              <a:rPr lang="es-CO" dirty="0">
                <a:latin typeface="Jura" panose="020B0604020202020204" charset="0"/>
                <a:ea typeface="Jura" panose="020B0604020202020204" charset="0"/>
              </a:rPr>
              <a:t> (LSTM) y </a:t>
            </a:r>
            <a:r>
              <a:rPr lang="es-CO" dirty="0" err="1">
                <a:latin typeface="Jura" panose="020B0604020202020204" charset="0"/>
                <a:ea typeface="Jura" panose="020B0604020202020204" charset="0"/>
              </a:rPr>
              <a:t>Support</a:t>
            </a:r>
            <a:r>
              <a:rPr lang="es-CO" dirty="0">
                <a:latin typeface="Jura" panose="020B0604020202020204" charset="0"/>
                <a:ea typeface="Jura" panose="020B0604020202020204" charset="0"/>
              </a:rPr>
              <a:t> Vector Machine (SVM).</a:t>
            </a:r>
          </a:p>
          <a:p>
            <a:pPr marL="228600" indent="-228600">
              <a:buFont typeface="+mj-lt"/>
              <a:buAutoNum type="arabicPeriod"/>
            </a:pPr>
            <a:r>
              <a:rPr lang="es-CO" dirty="0">
                <a:latin typeface="Jura" panose="020B0604020202020204" charset="0"/>
                <a:ea typeface="Jura" panose="020B0604020202020204" charset="0"/>
              </a:rPr>
              <a:t>Simular el comportamiento de los modelos sobre el mismo portafolio de activos durante el mismo período de tiempo.</a:t>
            </a:r>
          </a:p>
          <a:p>
            <a:pPr marL="228600" indent="-228600">
              <a:buFont typeface="+mj-lt"/>
              <a:buAutoNum type="arabicPeriod"/>
            </a:pPr>
            <a:r>
              <a:rPr lang="es-CO" dirty="0">
                <a:latin typeface="Jura" panose="020B0604020202020204" charset="0"/>
                <a:ea typeface="Jura" panose="020B0604020202020204" charset="0"/>
              </a:rPr>
              <a:t>Comparar el rendimiento de cada modelo, identificando sus fortalezas y debilidades.</a:t>
            </a:r>
          </a:p>
        </p:txBody>
      </p:sp>
      <p:sp>
        <p:nvSpPr>
          <p:cNvPr id="28" name="Google Shape;432;p34">
            <a:extLst>
              <a:ext uri="{FF2B5EF4-FFF2-40B4-BE49-F238E27FC236}">
                <a16:creationId xmlns:a16="http://schemas.microsoft.com/office/drawing/2014/main" id="{97773D92-97B1-5613-7831-EA0ECD2B39C2}"/>
              </a:ext>
            </a:extLst>
          </p:cNvPr>
          <p:cNvSpPr/>
          <p:nvPr/>
        </p:nvSpPr>
        <p:spPr>
          <a:xfrm>
            <a:off x="1254870" y="2604593"/>
            <a:ext cx="528924" cy="161383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29;p30">
            <a:extLst>
              <a:ext uri="{FF2B5EF4-FFF2-40B4-BE49-F238E27FC236}">
                <a16:creationId xmlns:a16="http://schemas.microsoft.com/office/drawing/2014/main" id="{D53A1AD1-ABDB-5852-191B-6F3436EFA323}"/>
              </a:ext>
            </a:extLst>
          </p:cNvPr>
          <p:cNvSpPr txBox="1">
            <a:spLocks/>
          </p:cNvSpPr>
          <p:nvPr/>
        </p:nvSpPr>
        <p:spPr>
          <a:xfrm>
            <a:off x="1863486" y="2498599"/>
            <a:ext cx="5553740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s-CO" sz="1600" b="1" dirty="0">
                <a:latin typeface="Jura" panose="020B0604020202020204" charset="0"/>
                <a:ea typeface="Jura" panose="020B0604020202020204" charset="0"/>
              </a:rPr>
              <a:t>Objetivos Específicos</a:t>
            </a:r>
          </a:p>
        </p:txBody>
      </p:sp>
      <p:grpSp>
        <p:nvGrpSpPr>
          <p:cNvPr id="34" name="Google Shape;9742;p62">
            <a:extLst>
              <a:ext uri="{FF2B5EF4-FFF2-40B4-BE49-F238E27FC236}">
                <a16:creationId xmlns:a16="http://schemas.microsoft.com/office/drawing/2014/main" id="{1AFA1AF6-B31E-B8DB-1A85-025E67C56760}"/>
              </a:ext>
            </a:extLst>
          </p:cNvPr>
          <p:cNvGrpSpPr/>
          <p:nvPr/>
        </p:nvGrpSpPr>
        <p:grpSpPr>
          <a:xfrm>
            <a:off x="1337071" y="3201393"/>
            <a:ext cx="368987" cy="369016"/>
            <a:chOff x="-63252250" y="1930850"/>
            <a:chExt cx="319000" cy="319025"/>
          </a:xfrm>
          <a:solidFill>
            <a:schemeClr val="accent6"/>
          </a:solidFill>
        </p:grpSpPr>
        <p:sp>
          <p:nvSpPr>
            <p:cNvPr id="35" name="Google Shape;9743;p62">
              <a:extLst>
                <a:ext uri="{FF2B5EF4-FFF2-40B4-BE49-F238E27FC236}">
                  <a16:creationId xmlns:a16="http://schemas.microsoft.com/office/drawing/2014/main" id="{D283A932-DFBC-76EF-86D1-23565E220942}"/>
                </a:ext>
              </a:extLst>
            </p:cNvPr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744;p62">
              <a:extLst>
                <a:ext uri="{FF2B5EF4-FFF2-40B4-BE49-F238E27FC236}">
                  <a16:creationId xmlns:a16="http://schemas.microsoft.com/office/drawing/2014/main" id="{B2AE4F40-CB38-D9E3-60B2-FBD03EF3140E}"/>
                </a:ext>
              </a:extLst>
            </p:cNvPr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9775;p62">
            <a:extLst>
              <a:ext uri="{FF2B5EF4-FFF2-40B4-BE49-F238E27FC236}">
                <a16:creationId xmlns:a16="http://schemas.microsoft.com/office/drawing/2014/main" id="{81827636-9F44-CB03-32CB-18AD2B4341D0}"/>
              </a:ext>
            </a:extLst>
          </p:cNvPr>
          <p:cNvGrpSpPr/>
          <p:nvPr/>
        </p:nvGrpSpPr>
        <p:grpSpPr>
          <a:xfrm>
            <a:off x="1336660" y="1748696"/>
            <a:ext cx="365344" cy="289753"/>
            <a:chOff x="-62882850" y="1999375"/>
            <a:chExt cx="315850" cy="250500"/>
          </a:xfrm>
          <a:solidFill>
            <a:schemeClr val="accent6"/>
          </a:solidFill>
        </p:grpSpPr>
        <p:sp>
          <p:nvSpPr>
            <p:cNvPr id="38" name="Google Shape;9776;p62">
              <a:extLst>
                <a:ext uri="{FF2B5EF4-FFF2-40B4-BE49-F238E27FC236}">
                  <a16:creationId xmlns:a16="http://schemas.microsoft.com/office/drawing/2014/main" id="{37164848-7B28-394A-A58C-87C16E0CB535}"/>
                </a:ext>
              </a:extLst>
            </p:cNvPr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777;p62">
              <a:extLst>
                <a:ext uri="{FF2B5EF4-FFF2-40B4-BE49-F238E27FC236}">
                  <a16:creationId xmlns:a16="http://schemas.microsoft.com/office/drawing/2014/main" id="{3BF1B265-4A50-1723-0F11-591F997786E1}"/>
                </a:ext>
              </a:extLst>
            </p:cNvPr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6" name="Google Shape;432;p34">
            <a:extLst>
              <a:ext uri="{FF2B5EF4-FFF2-40B4-BE49-F238E27FC236}">
                <a16:creationId xmlns:a16="http://schemas.microsoft.com/office/drawing/2014/main" id="{BA75BE22-C1B5-86DD-C9BA-41D201C79BA2}"/>
              </a:ext>
            </a:extLst>
          </p:cNvPr>
          <p:cNvSpPr/>
          <p:nvPr/>
        </p:nvSpPr>
        <p:spPr>
          <a:xfrm>
            <a:off x="720000" y="1992464"/>
            <a:ext cx="1363994" cy="5726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32;p34">
            <a:extLst>
              <a:ext uri="{FF2B5EF4-FFF2-40B4-BE49-F238E27FC236}">
                <a16:creationId xmlns:a16="http://schemas.microsoft.com/office/drawing/2014/main" id="{AFE6EACC-1C0F-B6CE-653C-0491BACE6062}"/>
              </a:ext>
            </a:extLst>
          </p:cNvPr>
          <p:cNvSpPr/>
          <p:nvPr/>
        </p:nvSpPr>
        <p:spPr>
          <a:xfrm>
            <a:off x="2759166" y="2003763"/>
            <a:ext cx="1363994" cy="572699"/>
          </a:xfrm>
          <a:prstGeom prst="rect">
            <a:avLst/>
          </a:prstGeom>
          <a:solidFill>
            <a:srgbClr val="417DA5"/>
          </a:solidFill>
          <a:ln>
            <a:solidFill>
              <a:srgbClr val="80F0F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432;p34">
            <a:extLst>
              <a:ext uri="{FF2B5EF4-FFF2-40B4-BE49-F238E27FC236}">
                <a16:creationId xmlns:a16="http://schemas.microsoft.com/office/drawing/2014/main" id="{81AF0A10-0A20-ACCE-648C-2F227407050C}"/>
              </a:ext>
            </a:extLst>
          </p:cNvPr>
          <p:cNvSpPr/>
          <p:nvPr/>
        </p:nvSpPr>
        <p:spPr>
          <a:xfrm>
            <a:off x="4823446" y="1992464"/>
            <a:ext cx="1363994" cy="5726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318;p29">
            <a:extLst>
              <a:ext uri="{FF2B5EF4-FFF2-40B4-BE49-F238E27FC236}">
                <a16:creationId xmlns:a16="http://schemas.microsoft.com/office/drawing/2014/main" id="{0396D12B-6F87-027B-E5D9-3E5A42DE9002}"/>
              </a:ext>
            </a:extLst>
          </p:cNvPr>
          <p:cNvSpPr txBox="1">
            <a:spLocks/>
          </p:cNvSpPr>
          <p:nvPr/>
        </p:nvSpPr>
        <p:spPr>
          <a:xfrm>
            <a:off x="720000" y="1986366"/>
            <a:ext cx="13639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2800" dirty="0"/>
              <a:t>HMM</a:t>
            </a:r>
          </a:p>
        </p:txBody>
      </p:sp>
      <p:sp>
        <p:nvSpPr>
          <p:cNvPr id="11" name="Google Shape;432;p34">
            <a:extLst>
              <a:ext uri="{FF2B5EF4-FFF2-40B4-BE49-F238E27FC236}">
                <a16:creationId xmlns:a16="http://schemas.microsoft.com/office/drawing/2014/main" id="{C02D0E38-ABF4-ECF3-1557-CC664286A0A7}"/>
              </a:ext>
            </a:extLst>
          </p:cNvPr>
          <p:cNvSpPr/>
          <p:nvPr/>
        </p:nvSpPr>
        <p:spPr>
          <a:xfrm>
            <a:off x="6861087" y="1994484"/>
            <a:ext cx="1363994" cy="572699"/>
          </a:xfrm>
          <a:prstGeom prst="rect">
            <a:avLst/>
          </a:prstGeom>
          <a:solidFill>
            <a:srgbClr val="417DA5"/>
          </a:solidFill>
          <a:ln>
            <a:solidFill>
              <a:srgbClr val="80F0F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318;p29">
            <a:extLst>
              <a:ext uri="{FF2B5EF4-FFF2-40B4-BE49-F238E27FC236}">
                <a16:creationId xmlns:a16="http://schemas.microsoft.com/office/drawing/2014/main" id="{B186EA25-C3E7-3920-568E-27B8F8B64342}"/>
              </a:ext>
            </a:extLst>
          </p:cNvPr>
          <p:cNvSpPr txBox="1">
            <a:spLocks/>
          </p:cNvSpPr>
          <p:nvPr/>
        </p:nvSpPr>
        <p:spPr>
          <a:xfrm>
            <a:off x="4824970" y="1992462"/>
            <a:ext cx="13639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2800" dirty="0"/>
              <a:t>LSTM</a:t>
            </a:r>
          </a:p>
        </p:txBody>
      </p:sp>
      <p:sp>
        <p:nvSpPr>
          <p:cNvPr id="13" name="Google Shape;318;p29">
            <a:extLst>
              <a:ext uri="{FF2B5EF4-FFF2-40B4-BE49-F238E27FC236}">
                <a16:creationId xmlns:a16="http://schemas.microsoft.com/office/drawing/2014/main" id="{AE788D18-96F2-D2F1-1943-73F317358A3F}"/>
              </a:ext>
            </a:extLst>
          </p:cNvPr>
          <p:cNvSpPr txBox="1">
            <a:spLocks/>
          </p:cNvSpPr>
          <p:nvPr/>
        </p:nvSpPr>
        <p:spPr>
          <a:xfrm>
            <a:off x="2742822" y="1995239"/>
            <a:ext cx="13639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2800" dirty="0"/>
              <a:t>SVM</a:t>
            </a:r>
          </a:p>
        </p:txBody>
      </p:sp>
      <p:sp>
        <p:nvSpPr>
          <p:cNvPr id="14" name="Google Shape;318;p29">
            <a:extLst>
              <a:ext uri="{FF2B5EF4-FFF2-40B4-BE49-F238E27FC236}">
                <a16:creationId xmlns:a16="http://schemas.microsoft.com/office/drawing/2014/main" id="{2571985E-F5D2-9555-1147-6763C8E8540E}"/>
              </a:ext>
            </a:extLst>
          </p:cNvPr>
          <p:cNvSpPr txBox="1">
            <a:spLocks/>
          </p:cNvSpPr>
          <p:nvPr/>
        </p:nvSpPr>
        <p:spPr>
          <a:xfrm>
            <a:off x="6853467" y="1988387"/>
            <a:ext cx="13639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2800" dirty="0"/>
              <a:t>RF</a:t>
            </a:r>
          </a:p>
        </p:txBody>
      </p:sp>
      <p:sp>
        <p:nvSpPr>
          <p:cNvPr id="15" name="Google Shape;318;p29">
            <a:extLst>
              <a:ext uri="{FF2B5EF4-FFF2-40B4-BE49-F238E27FC236}">
                <a16:creationId xmlns:a16="http://schemas.microsoft.com/office/drawing/2014/main" id="{081602C0-73A5-BEE7-0C3A-B4474FFA1B91}"/>
              </a:ext>
            </a:extLst>
          </p:cNvPr>
          <p:cNvSpPr txBox="1">
            <a:spLocks/>
          </p:cNvSpPr>
          <p:nvPr/>
        </p:nvSpPr>
        <p:spPr>
          <a:xfrm>
            <a:off x="821770" y="1647148"/>
            <a:ext cx="31684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1100" dirty="0"/>
              <a:t>Modelos Predicción de Precio</a:t>
            </a:r>
          </a:p>
        </p:txBody>
      </p:sp>
      <p:sp>
        <p:nvSpPr>
          <p:cNvPr id="16" name="Google Shape;318;p29">
            <a:extLst>
              <a:ext uri="{FF2B5EF4-FFF2-40B4-BE49-F238E27FC236}">
                <a16:creationId xmlns:a16="http://schemas.microsoft.com/office/drawing/2014/main" id="{8EC37031-68C0-2F4B-565E-89A2987353E5}"/>
              </a:ext>
            </a:extLst>
          </p:cNvPr>
          <p:cNvSpPr txBox="1">
            <a:spLocks/>
          </p:cNvSpPr>
          <p:nvPr/>
        </p:nvSpPr>
        <p:spPr>
          <a:xfrm>
            <a:off x="5022366" y="1617558"/>
            <a:ext cx="31607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1100" dirty="0"/>
              <a:t>Modelos Predicción de Comportamiento</a:t>
            </a:r>
          </a:p>
        </p:txBody>
      </p:sp>
      <p:sp>
        <p:nvSpPr>
          <p:cNvPr id="18" name="Google Shape;318;p29">
            <a:extLst>
              <a:ext uri="{FF2B5EF4-FFF2-40B4-BE49-F238E27FC236}">
                <a16:creationId xmlns:a16="http://schemas.microsoft.com/office/drawing/2014/main" id="{47CB7A97-CFFC-1B88-99CB-6EEABDFC0C2E}"/>
              </a:ext>
            </a:extLst>
          </p:cNvPr>
          <p:cNvSpPr txBox="1">
            <a:spLocks/>
          </p:cNvSpPr>
          <p:nvPr/>
        </p:nvSpPr>
        <p:spPr>
          <a:xfrm>
            <a:off x="2478476" y="2987608"/>
            <a:ext cx="2029199" cy="12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800" dirty="0"/>
              <a:t>Clasificación de vectores en un hiperplano</a:t>
            </a:r>
            <a:r>
              <a:rPr lang="es-CO" sz="800" b="0" dirty="0"/>
              <a:t>, separándolos en aquellos que aumentan y aquellos que disminuyen el precio</a:t>
            </a:r>
          </a:p>
        </p:txBody>
      </p:sp>
      <p:sp>
        <p:nvSpPr>
          <p:cNvPr id="19" name="Google Shape;318;p29">
            <a:extLst>
              <a:ext uri="{FF2B5EF4-FFF2-40B4-BE49-F238E27FC236}">
                <a16:creationId xmlns:a16="http://schemas.microsoft.com/office/drawing/2014/main" id="{8E4F7B0A-04B0-4D5E-33D3-515A06C90E3B}"/>
              </a:ext>
            </a:extLst>
          </p:cNvPr>
          <p:cNvSpPr txBox="1">
            <a:spLocks/>
          </p:cNvSpPr>
          <p:nvPr/>
        </p:nvSpPr>
        <p:spPr>
          <a:xfrm>
            <a:off x="720000" y="2571261"/>
            <a:ext cx="1371614" cy="36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1000" dirty="0" err="1"/>
              <a:t>Hidden</a:t>
            </a:r>
            <a:r>
              <a:rPr lang="es-CO" sz="1000" dirty="0"/>
              <a:t> </a:t>
            </a:r>
            <a:r>
              <a:rPr lang="es-CO" sz="1000" dirty="0" err="1"/>
              <a:t>Markov</a:t>
            </a:r>
            <a:r>
              <a:rPr lang="es-CO" sz="1000" dirty="0"/>
              <a:t> Model</a:t>
            </a:r>
          </a:p>
        </p:txBody>
      </p:sp>
      <p:sp>
        <p:nvSpPr>
          <p:cNvPr id="20" name="Google Shape;318;p29">
            <a:extLst>
              <a:ext uri="{FF2B5EF4-FFF2-40B4-BE49-F238E27FC236}">
                <a16:creationId xmlns:a16="http://schemas.microsoft.com/office/drawing/2014/main" id="{DDB0817C-BC09-C6C4-FA43-397D682B22A9}"/>
              </a:ext>
            </a:extLst>
          </p:cNvPr>
          <p:cNvSpPr txBox="1">
            <a:spLocks/>
          </p:cNvSpPr>
          <p:nvPr/>
        </p:nvSpPr>
        <p:spPr>
          <a:xfrm>
            <a:off x="2766786" y="2582560"/>
            <a:ext cx="1371615" cy="36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1000" dirty="0" err="1"/>
              <a:t>Support</a:t>
            </a:r>
            <a:r>
              <a:rPr lang="es-CO" sz="1000" dirty="0"/>
              <a:t> Vector Machine</a:t>
            </a:r>
          </a:p>
        </p:txBody>
      </p:sp>
      <p:sp>
        <p:nvSpPr>
          <p:cNvPr id="21" name="Google Shape;318;p29">
            <a:extLst>
              <a:ext uri="{FF2B5EF4-FFF2-40B4-BE49-F238E27FC236}">
                <a16:creationId xmlns:a16="http://schemas.microsoft.com/office/drawing/2014/main" id="{65794836-C988-486F-F4DC-8B668198DB6C}"/>
              </a:ext>
            </a:extLst>
          </p:cNvPr>
          <p:cNvSpPr txBox="1">
            <a:spLocks/>
          </p:cNvSpPr>
          <p:nvPr/>
        </p:nvSpPr>
        <p:spPr>
          <a:xfrm>
            <a:off x="4815825" y="2577792"/>
            <a:ext cx="1371615" cy="36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1000" dirty="0"/>
              <a:t>Long Short-</a:t>
            </a:r>
            <a:r>
              <a:rPr lang="es-CO" sz="1000" dirty="0" err="1"/>
              <a:t>Term</a:t>
            </a:r>
            <a:r>
              <a:rPr lang="es-CO" sz="1000" dirty="0"/>
              <a:t> </a:t>
            </a:r>
            <a:r>
              <a:rPr lang="es-CO" sz="1000" dirty="0" err="1"/>
              <a:t>Memory</a:t>
            </a:r>
            <a:endParaRPr lang="es-CO" sz="1000" dirty="0"/>
          </a:p>
        </p:txBody>
      </p:sp>
      <p:sp>
        <p:nvSpPr>
          <p:cNvPr id="22" name="Google Shape;318;p29">
            <a:extLst>
              <a:ext uri="{FF2B5EF4-FFF2-40B4-BE49-F238E27FC236}">
                <a16:creationId xmlns:a16="http://schemas.microsoft.com/office/drawing/2014/main" id="{23582B65-8A69-F71E-D77E-CD0BC763A617}"/>
              </a:ext>
            </a:extLst>
          </p:cNvPr>
          <p:cNvSpPr txBox="1">
            <a:spLocks/>
          </p:cNvSpPr>
          <p:nvPr/>
        </p:nvSpPr>
        <p:spPr>
          <a:xfrm>
            <a:off x="6861087" y="2624129"/>
            <a:ext cx="1371615" cy="36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1000" dirty="0"/>
              <a:t>Random Forest</a:t>
            </a:r>
          </a:p>
        </p:txBody>
      </p:sp>
      <p:sp>
        <p:nvSpPr>
          <p:cNvPr id="23" name="Google Shape;318;p29">
            <a:extLst>
              <a:ext uri="{FF2B5EF4-FFF2-40B4-BE49-F238E27FC236}">
                <a16:creationId xmlns:a16="http://schemas.microsoft.com/office/drawing/2014/main" id="{F694E97B-55DF-C626-B82E-F5DBD0219D26}"/>
              </a:ext>
            </a:extLst>
          </p:cNvPr>
          <p:cNvSpPr txBox="1">
            <a:spLocks/>
          </p:cNvSpPr>
          <p:nvPr/>
        </p:nvSpPr>
        <p:spPr>
          <a:xfrm>
            <a:off x="4527997" y="3010343"/>
            <a:ext cx="2029199" cy="12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800" b="0" dirty="0"/>
              <a:t>Recuerda </a:t>
            </a:r>
            <a:r>
              <a:rPr lang="es-CO" sz="800" dirty="0"/>
              <a:t>patrones relevantes </a:t>
            </a:r>
            <a:r>
              <a:rPr lang="es-CO" sz="800" b="0" dirty="0"/>
              <a:t>del pasado y olvida información irrelevante.</a:t>
            </a:r>
          </a:p>
        </p:txBody>
      </p:sp>
      <p:sp>
        <p:nvSpPr>
          <p:cNvPr id="24" name="Google Shape;318;p29">
            <a:extLst>
              <a:ext uri="{FF2B5EF4-FFF2-40B4-BE49-F238E27FC236}">
                <a16:creationId xmlns:a16="http://schemas.microsoft.com/office/drawing/2014/main" id="{6BB01403-0E98-2EFE-2A74-C52205903D37}"/>
              </a:ext>
            </a:extLst>
          </p:cNvPr>
          <p:cNvSpPr txBox="1">
            <a:spLocks/>
          </p:cNvSpPr>
          <p:nvPr/>
        </p:nvSpPr>
        <p:spPr>
          <a:xfrm>
            <a:off x="6520864" y="3032189"/>
            <a:ext cx="2029199" cy="12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800" b="0" dirty="0"/>
              <a:t>Creación de </a:t>
            </a:r>
            <a:r>
              <a:rPr lang="es-CO" sz="800" dirty="0"/>
              <a:t>múltiples arboles binomiales</a:t>
            </a:r>
            <a:r>
              <a:rPr lang="es-CO" sz="800" b="0" dirty="0"/>
              <a:t>. Decisión final por votación mayoritaria.</a:t>
            </a:r>
          </a:p>
        </p:txBody>
      </p:sp>
      <p:sp>
        <p:nvSpPr>
          <p:cNvPr id="25" name="Google Shape;318;p29">
            <a:extLst>
              <a:ext uri="{FF2B5EF4-FFF2-40B4-BE49-F238E27FC236}">
                <a16:creationId xmlns:a16="http://schemas.microsoft.com/office/drawing/2014/main" id="{87779584-05CD-61BD-CAF1-29826FE61EB6}"/>
              </a:ext>
            </a:extLst>
          </p:cNvPr>
          <p:cNvSpPr txBox="1">
            <a:spLocks/>
          </p:cNvSpPr>
          <p:nvPr/>
        </p:nvSpPr>
        <p:spPr>
          <a:xfrm>
            <a:off x="414732" y="2984381"/>
            <a:ext cx="2029199" cy="12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800" b="0" dirty="0"/>
              <a:t>Asume que el comportamiento del mercado está en un </a:t>
            </a:r>
            <a:r>
              <a:rPr lang="es-CO" sz="800" dirty="0"/>
              <a:t>estado oculto </a:t>
            </a:r>
            <a:r>
              <a:rPr lang="es-CO" sz="800" b="0" dirty="0"/>
              <a:t>donde los precios son las consecuencias de estos estados.</a:t>
            </a:r>
          </a:p>
        </p:txBody>
      </p:sp>
    </p:spTree>
    <p:extLst>
      <p:ext uri="{BB962C8B-B14F-4D97-AF65-F5344CB8AC3E}">
        <p14:creationId xmlns:p14="http://schemas.microsoft.com/office/powerpoint/2010/main" val="174282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CE464D-A16E-4CD7-424F-49F765C2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12" y="1253790"/>
            <a:ext cx="5790176" cy="2968806"/>
          </a:xfrm>
          <a:prstGeom prst="rect">
            <a:avLst/>
          </a:prstGeom>
          <a:noFill/>
          <a:ln>
            <a:solidFill>
              <a:srgbClr val="80F0F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18;p29">
            <a:extLst>
              <a:ext uri="{FF2B5EF4-FFF2-40B4-BE49-F238E27FC236}">
                <a16:creationId xmlns:a16="http://schemas.microsoft.com/office/drawing/2014/main" id="{831C3981-5D68-400E-0DA7-8B7C6BD0CC01}"/>
              </a:ext>
            </a:extLst>
          </p:cNvPr>
          <p:cNvSpPr txBox="1">
            <a:spLocks/>
          </p:cNvSpPr>
          <p:nvPr/>
        </p:nvSpPr>
        <p:spPr>
          <a:xfrm>
            <a:off x="1676912" y="4192701"/>
            <a:ext cx="57901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1100" dirty="0"/>
              <a:t>Precios de Cierre del S&amp;P 500</a:t>
            </a:r>
          </a:p>
          <a:p>
            <a:r>
              <a:rPr lang="es-CO" sz="900" dirty="0"/>
              <a:t>(Enero 1 2010 – Abril 30 2024)</a:t>
            </a:r>
          </a:p>
        </p:txBody>
      </p:sp>
    </p:spTree>
    <p:extLst>
      <p:ext uri="{BB962C8B-B14F-4D97-AF65-F5344CB8AC3E}">
        <p14:creationId xmlns:p14="http://schemas.microsoft.com/office/powerpoint/2010/main" val="219747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CE464D-A16E-4CD7-424F-49F765C2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12" y="1253790"/>
            <a:ext cx="5790176" cy="2968806"/>
          </a:xfrm>
          <a:prstGeom prst="rect">
            <a:avLst/>
          </a:prstGeom>
          <a:noFill/>
          <a:ln>
            <a:solidFill>
              <a:srgbClr val="80F0F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7BC8C60-6353-20ED-F838-F67C29161D60}"/>
              </a:ext>
            </a:extLst>
          </p:cNvPr>
          <p:cNvSpPr/>
          <p:nvPr/>
        </p:nvSpPr>
        <p:spPr>
          <a:xfrm>
            <a:off x="2214880" y="1464526"/>
            <a:ext cx="4802954" cy="2274353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B32F14-A29E-2057-E147-903234FCF505}"/>
              </a:ext>
            </a:extLst>
          </p:cNvPr>
          <p:cNvSpPr/>
          <p:nvPr/>
        </p:nvSpPr>
        <p:spPr>
          <a:xfrm>
            <a:off x="7017834" y="1464525"/>
            <a:ext cx="386080" cy="227435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Google Shape;318;p29">
            <a:extLst>
              <a:ext uri="{FF2B5EF4-FFF2-40B4-BE49-F238E27FC236}">
                <a16:creationId xmlns:a16="http://schemas.microsoft.com/office/drawing/2014/main" id="{88F1A9D5-1E98-764A-598E-2150392FC64E}"/>
              </a:ext>
            </a:extLst>
          </p:cNvPr>
          <p:cNvSpPr txBox="1">
            <a:spLocks/>
          </p:cNvSpPr>
          <p:nvPr/>
        </p:nvSpPr>
        <p:spPr>
          <a:xfrm>
            <a:off x="1676912" y="4192701"/>
            <a:ext cx="57901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sz="1100" dirty="0"/>
              <a:t>Datos de Entrenamiento: 3505*</a:t>
            </a:r>
          </a:p>
          <a:p>
            <a:r>
              <a:rPr lang="es-CO" sz="1100" dirty="0"/>
              <a:t>Datos de Evaluación: 100</a:t>
            </a:r>
          </a:p>
        </p:txBody>
      </p:sp>
    </p:spTree>
    <p:extLst>
      <p:ext uri="{BB962C8B-B14F-4D97-AF65-F5344CB8AC3E}">
        <p14:creationId xmlns:p14="http://schemas.microsoft.com/office/powerpoint/2010/main" val="93069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E2A94F-DF80-98FF-DFD5-140FFF9C85CC}"/>
              </a:ext>
            </a:extLst>
          </p:cNvPr>
          <p:cNvSpPr/>
          <p:nvPr/>
        </p:nvSpPr>
        <p:spPr>
          <a:xfrm>
            <a:off x="1309153" y="1542230"/>
            <a:ext cx="6880904" cy="74748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Google Shape;318;p29">
            <a:extLst>
              <a:ext uri="{FF2B5EF4-FFF2-40B4-BE49-F238E27FC236}">
                <a16:creationId xmlns:a16="http://schemas.microsoft.com/office/drawing/2014/main" id="{FA9278CA-1DF4-0F93-5D8D-F9BD35B79B46}"/>
              </a:ext>
            </a:extLst>
          </p:cNvPr>
          <p:cNvSpPr txBox="1">
            <a:spLocks/>
          </p:cNvSpPr>
          <p:nvPr/>
        </p:nvSpPr>
        <p:spPr>
          <a:xfrm>
            <a:off x="5059659" y="1609693"/>
            <a:ext cx="31684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s-CO" sz="1100" dirty="0"/>
              <a:t>Modelos Predicción de Precio</a:t>
            </a:r>
          </a:p>
          <a:p>
            <a:pPr algn="r"/>
            <a:r>
              <a:rPr lang="es-CO" sz="1100" dirty="0"/>
              <a:t>(HMM y LSTM)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EBCD9E-67A7-128B-F0CA-C863A4F4F000}"/>
              </a:ext>
            </a:extLst>
          </p:cNvPr>
          <p:cNvSpPr/>
          <p:nvPr/>
        </p:nvSpPr>
        <p:spPr>
          <a:xfrm>
            <a:off x="1309153" y="2445427"/>
            <a:ext cx="6880904" cy="20211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F5347A-5316-F76F-6997-6B906FE601DF}"/>
              </a:ext>
            </a:extLst>
          </p:cNvPr>
          <p:cNvSpPr txBox="1"/>
          <p:nvPr/>
        </p:nvSpPr>
        <p:spPr>
          <a:xfrm>
            <a:off x="1309153" y="1550574"/>
            <a:ext cx="4358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Error absoluto medio (MAE)</a:t>
            </a:r>
          </a:p>
          <a:p>
            <a:r>
              <a:rPr lang="es-CO" sz="2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Coeficiente de Determinación (R²)</a:t>
            </a:r>
          </a:p>
          <a:p>
            <a:endParaRPr lang="es-CO" sz="2000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  <a:p>
            <a:r>
              <a:rPr lang="es-CO" sz="2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Puntuación de precisión</a:t>
            </a:r>
          </a:p>
          <a:p>
            <a:r>
              <a:rPr lang="es-CO" sz="2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Análisis de Curva ROC</a:t>
            </a:r>
          </a:p>
          <a:p>
            <a:r>
              <a:rPr lang="es-CO" sz="2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Sharpe Ratio </a:t>
            </a:r>
          </a:p>
          <a:p>
            <a:r>
              <a:rPr lang="es-CO" sz="2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Rendimiento / Rentabilidad: </a:t>
            </a:r>
          </a:p>
          <a:p>
            <a:r>
              <a:rPr lang="es-CO" sz="2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Tiempo de cálculo</a:t>
            </a:r>
          </a:p>
          <a:p>
            <a:r>
              <a:rPr lang="es-CO" sz="2000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Consistencia de la ejecución</a:t>
            </a:r>
          </a:p>
        </p:txBody>
      </p:sp>
      <p:sp>
        <p:nvSpPr>
          <p:cNvPr id="16" name="Google Shape;318;p29">
            <a:extLst>
              <a:ext uri="{FF2B5EF4-FFF2-40B4-BE49-F238E27FC236}">
                <a16:creationId xmlns:a16="http://schemas.microsoft.com/office/drawing/2014/main" id="{F1E62A8B-7A75-3A18-8DF5-4C3C2099E024}"/>
              </a:ext>
            </a:extLst>
          </p:cNvPr>
          <p:cNvSpPr txBox="1">
            <a:spLocks/>
          </p:cNvSpPr>
          <p:nvPr/>
        </p:nvSpPr>
        <p:spPr>
          <a:xfrm>
            <a:off x="5021647" y="2470815"/>
            <a:ext cx="31684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ra"/>
              <a:buNone/>
              <a:defRPr sz="3000" b="1" i="0" u="none" strike="noStrike" cap="none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s-CO" sz="1100" dirty="0"/>
              <a:t>Modelos Predicción de</a:t>
            </a:r>
          </a:p>
          <a:p>
            <a:pPr algn="r"/>
            <a:r>
              <a:rPr lang="es-CO" sz="1100" dirty="0"/>
              <a:t> Comportamiento</a:t>
            </a:r>
          </a:p>
          <a:p>
            <a:pPr algn="r"/>
            <a:r>
              <a:rPr lang="es-CO" sz="1100" dirty="0"/>
              <a:t>(HMM, LSTM, SVM, RF)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D27518-1E25-DDE3-1A96-39D3F47E638C}"/>
              </a:ext>
            </a:extLst>
          </p:cNvPr>
          <p:cNvSpPr txBox="1"/>
          <p:nvPr/>
        </p:nvSpPr>
        <p:spPr>
          <a:xfrm>
            <a:off x="1309153" y="1116733"/>
            <a:ext cx="688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 err="1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Backtesting</a:t>
            </a:r>
            <a:r>
              <a:rPr lang="es-CO" sz="1800" b="1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 y Benchmarking</a:t>
            </a:r>
          </a:p>
        </p:txBody>
      </p:sp>
    </p:spTree>
    <p:extLst>
      <p:ext uri="{BB962C8B-B14F-4D97-AF65-F5344CB8AC3E}">
        <p14:creationId xmlns:p14="http://schemas.microsoft.com/office/powerpoint/2010/main" val="136922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411120-22FC-90C9-6CCA-3CA856DAB7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4" y="1669171"/>
            <a:ext cx="3906634" cy="2107323"/>
          </a:xfrm>
          <a:prstGeom prst="rect">
            <a:avLst/>
          </a:prstGeom>
          <a:ln>
            <a:solidFill>
              <a:srgbClr val="80F0F5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E6AF20-AA2A-A6B3-5391-EF0E1AF4B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582" y="1673806"/>
            <a:ext cx="3906634" cy="2102688"/>
          </a:xfrm>
          <a:prstGeom prst="rect">
            <a:avLst/>
          </a:prstGeom>
          <a:ln>
            <a:solidFill>
              <a:srgbClr val="80F0F5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5F940C-707C-5540-69FA-4651E7DF04FC}"/>
              </a:ext>
            </a:extLst>
          </p:cNvPr>
          <p:cNvSpPr txBox="1"/>
          <p:nvPr/>
        </p:nvSpPr>
        <p:spPr>
          <a:xfrm>
            <a:off x="1581983" y="3832968"/>
            <a:ext cx="1844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MAE: 0.89%</a:t>
            </a:r>
          </a:p>
          <a:p>
            <a:pPr algn="ctr"/>
            <a:r>
              <a:rPr lang="es-CO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R²: 0.91</a:t>
            </a:r>
          </a:p>
          <a:p>
            <a:pPr algn="ctr"/>
            <a:endParaRPr lang="es-CO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2D5681-1814-3FB9-0FB2-1FD254AC06F1}"/>
              </a:ext>
            </a:extLst>
          </p:cNvPr>
          <p:cNvSpPr txBox="1"/>
          <p:nvPr/>
        </p:nvSpPr>
        <p:spPr>
          <a:xfrm>
            <a:off x="5826323" y="3810654"/>
            <a:ext cx="1844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MAE: 8.75%</a:t>
            </a:r>
          </a:p>
          <a:p>
            <a:pPr algn="ctr"/>
            <a:r>
              <a:rPr lang="es-CO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R²: 0.89</a:t>
            </a:r>
          </a:p>
          <a:p>
            <a:pPr algn="ctr"/>
            <a:endParaRPr lang="es-CO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BDB89A-BB66-36F0-DC1B-8942C83A4E2D}"/>
              </a:ext>
            </a:extLst>
          </p:cNvPr>
          <p:cNvSpPr txBox="1"/>
          <p:nvPr/>
        </p:nvSpPr>
        <p:spPr>
          <a:xfrm>
            <a:off x="550686" y="1351087"/>
            <a:ext cx="390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Hidden</a:t>
            </a:r>
            <a:r>
              <a:rPr lang="es-CO" b="1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 </a:t>
            </a:r>
            <a:r>
              <a:rPr lang="es-CO" b="1" dirty="0" err="1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Markov</a:t>
            </a:r>
            <a:r>
              <a:rPr lang="es-CO" b="1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 Model (HMM)</a:t>
            </a:r>
          </a:p>
          <a:p>
            <a:pPr algn="ctr"/>
            <a:endParaRPr lang="es-CO" b="1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C372FD-DBA0-A170-8180-148B9BD9AE5B}"/>
              </a:ext>
            </a:extLst>
          </p:cNvPr>
          <p:cNvSpPr txBox="1"/>
          <p:nvPr/>
        </p:nvSpPr>
        <p:spPr>
          <a:xfrm>
            <a:off x="4718484" y="1342432"/>
            <a:ext cx="390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Long Short-</a:t>
            </a:r>
            <a:r>
              <a:rPr lang="es-CO" b="1" dirty="0" err="1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Term</a:t>
            </a:r>
            <a:r>
              <a:rPr lang="es-CO" b="1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 </a:t>
            </a:r>
            <a:r>
              <a:rPr lang="es-CO" b="1" dirty="0" err="1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Memory</a:t>
            </a:r>
            <a:r>
              <a:rPr lang="es-CO" b="1" dirty="0">
                <a:solidFill>
                  <a:schemeClr val="accent6"/>
                </a:solidFill>
                <a:latin typeface="Jura" panose="020B0604020202020204" charset="0"/>
                <a:ea typeface="Jura" panose="020B0604020202020204" charset="0"/>
              </a:rPr>
              <a:t> (LSTM)</a:t>
            </a:r>
          </a:p>
          <a:p>
            <a:pPr algn="ctr"/>
            <a:endParaRPr lang="es-CO" b="1" dirty="0">
              <a:solidFill>
                <a:schemeClr val="accent6"/>
              </a:solidFill>
              <a:latin typeface="Jura" panose="020B0604020202020204" charset="0"/>
              <a:ea typeface="Ju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45700"/>
      </p:ext>
    </p:extLst>
  </p:cSld>
  <p:clrMapOvr>
    <a:masterClrMapping/>
  </p:clrMapOvr>
</p:sld>
</file>

<file path=ppt/theme/theme1.xml><?xml version="1.0" encoding="utf-8"?>
<a:theme xmlns:a="http://schemas.openxmlformats.org/drawingml/2006/main" name="Commercial Trading Company Profile by Slidesgo">
  <a:themeElements>
    <a:clrScheme name="Simple Light">
      <a:dk1>
        <a:srgbClr val="EFEFEF"/>
      </a:dk1>
      <a:lt1>
        <a:srgbClr val="080243"/>
      </a:lt1>
      <a:dk2>
        <a:srgbClr val="036FC4"/>
      </a:dk2>
      <a:lt2>
        <a:srgbClr val="03ACE5"/>
      </a:lt2>
      <a:accent1>
        <a:srgbClr val="89FFFF"/>
      </a:accent1>
      <a:accent2>
        <a:srgbClr val="00FF00"/>
      </a:accent2>
      <a:accent3>
        <a:srgbClr val="90FF90"/>
      </a:accent3>
      <a:accent4>
        <a:srgbClr val="FFFFFF"/>
      </a:accent4>
      <a:accent5>
        <a:srgbClr val="FFFFFF"/>
      </a:accent5>
      <a:accent6>
        <a:srgbClr val="FFFFFF"/>
      </a:accent6>
      <a:hlink>
        <a:srgbClr val="EFEF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868</Words>
  <Application>Microsoft Office PowerPoint</Application>
  <PresentationFormat>Presentación en pantalla (16:9)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Jura</vt:lpstr>
      <vt:lpstr>Bebas Neue</vt:lpstr>
      <vt:lpstr>Anaheim</vt:lpstr>
      <vt:lpstr>Albert Sans</vt:lpstr>
      <vt:lpstr>Commercial Trading Company Profile by Slidesgo</vt:lpstr>
      <vt:lpstr>Comparación de modelos de predicción de comportamiento de acciones mediante Machine Learning</vt:lpstr>
      <vt:lpstr>Contenido</vt:lpstr>
      <vt:lpstr>Introducción</vt:lpstr>
      <vt:lpstr>Objetivos</vt:lpstr>
      <vt:lpstr>Metodología</vt:lpstr>
      <vt:lpstr>Metodología</vt:lpstr>
      <vt:lpstr>Metodología</vt:lpstr>
      <vt:lpstr>Metodología</vt:lpstr>
      <vt:lpstr>Resultados</vt:lpstr>
      <vt:lpstr>Resultados</vt:lpstr>
      <vt:lpstr>Discusión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 modelos de predicción de comportamiento de acciones mediante Machine Learning</dc:title>
  <dc:creator>William Bayona</dc:creator>
  <cp:lastModifiedBy>William Andres Bayona Vergara</cp:lastModifiedBy>
  <cp:revision>3</cp:revision>
  <dcterms:modified xsi:type="dcterms:W3CDTF">2024-05-30T01:58:14Z</dcterms:modified>
</cp:coreProperties>
</file>