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3"/>
  </p:notesMasterIdLst>
  <p:sldIdLst>
    <p:sldId id="256" r:id="rId5"/>
    <p:sldId id="257" r:id="rId6"/>
    <p:sldId id="261" r:id="rId7"/>
    <p:sldId id="262" r:id="rId8"/>
    <p:sldId id="263" r:id="rId9"/>
    <p:sldId id="267" r:id="rId10"/>
    <p:sldId id="271" r:id="rId11"/>
    <p:sldId id="260" r:id="rId12"/>
    <p:sldId id="273" r:id="rId13"/>
    <p:sldId id="272" r:id="rId14"/>
    <p:sldId id="266" r:id="rId15"/>
    <p:sldId id="269" r:id="rId16"/>
    <p:sldId id="270" r:id="rId17"/>
    <p:sldId id="265" r:id="rId18"/>
    <p:sldId id="274" r:id="rId19"/>
    <p:sldId id="264" r:id="rId20"/>
    <p:sldId id="268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6261A-9541-0DAC-27EA-5BB2FA6D4533}" v="205" dt="2022-11-21T13:14:56.029"/>
    <p1510:client id="{309E5636-32B3-131D-15F7-ED1B3F9DB881}" v="5" dt="2022-11-21T08:00:45.675"/>
    <p1510:client id="{3E79BF1D-120B-70FB-4A39-CFCC87A597E3}" v="202" dt="2022-11-21T13:58:10.999"/>
    <p1510:client id="{42C55D33-7FC7-52BD-A3EA-45F123177C2F}" v="35" dt="2022-11-21T10:31:51.386"/>
    <p1510:client id="{782980FE-E899-4308-B03C-C1EDF9FC8335}" v="1167" dt="2022-11-21T10:41:08.151"/>
    <p1510:client id="{F147D2C6-6D4D-5594-B521-BE18CADA3FB3}" v="57" dt="2022-11-21T13:19:19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4E45B-A56B-43A7-AE1A-101B1A88C201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1A17-E7DE-4B00-9DF7-0D5FCF3042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700"/>
              </a:spcBef>
              <a:buChar char="•"/>
            </a:pPr>
            <a:r>
              <a:rPr lang="fr-FR"/>
              <a:t>Des bases de données</a:t>
            </a:r>
          </a:p>
          <a:p>
            <a:pPr lvl="1">
              <a:lnSpc>
                <a:spcPct val="110000"/>
              </a:lnSpc>
              <a:spcBef>
                <a:spcPts val="700"/>
              </a:spcBef>
              <a:buChar char="•"/>
            </a:pPr>
            <a:r>
              <a:rPr lang="fr-FR"/>
              <a:t>Du contenu</a:t>
            </a:r>
            <a:endParaRPr lang="en-US"/>
          </a:p>
          <a:p>
            <a:pPr lvl="1">
              <a:lnSpc>
                <a:spcPct val="110000"/>
              </a:lnSpc>
              <a:spcBef>
                <a:spcPts val="700"/>
              </a:spcBef>
              <a:buChar char="•"/>
            </a:pPr>
            <a:r>
              <a:rPr lang="fr-FR"/>
              <a:t>De l'authentification sociale(Google, Facebook, Twitter et </a:t>
            </a:r>
            <a:r>
              <a:rPr lang="fr-FR" err="1"/>
              <a:t>Github</a:t>
            </a:r>
            <a:r>
              <a:rPr lang="fr-FR"/>
              <a:t>)</a:t>
            </a:r>
            <a:endParaRPr lang="en-US"/>
          </a:p>
          <a:p>
            <a:pPr lvl="1">
              <a:lnSpc>
                <a:spcPct val="110000"/>
              </a:lnSpc>
              <a:spcBef>
                <a:spcPts val="700"/>
              </a:spcBef>
              <a:buChar char="•"/>
            </a:pPr>
            <a:r>
              <a:rPr lang="fr-FR"/>
              <a:t>Des notifications</a:t>
            </a:r>
            <a:endParaRPr lang="en-US"/>
          </a:p>
          <a:p>
            <a:pPr lvl="1">
              <a:lnSpc>
                <a:spcPct val="110000"/>
              </a:lnSpc>
              <a:spcBef>
                <a:spcPts val="700"/>
              </a:spcBef>
              <a:buChar char="•"/>
            </a:pPr>
            <a:r>
              <a:rPr lang="fr-FR"/>
              <a:t>Des services</a:t>
            </a:r>
            <a:endParaRPr lang="fr-FR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71A17-E7DE-4B00-9DF7-0D5FCF30423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48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Outil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dévelloppement</a:t>
            </a:r>
            <a:r>
              <a:rPr lang="en-US">
                <a:ea typeface="Calibri"/>
                <a:cs typeface="Calibri"/>
              </a:rPr>
              <a:t>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71A17-E7DE-4B00-9DF7-0D5FCF30423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8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4533B7-3806-4308-8CEA-60864BA846D1}" type="datetime1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90FAD1-0CA8-44A3-8ED7-BED0B052C112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70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CDAB-D687-4F74-80BE-FB8C03738C75}" type="datetime1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05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0106-23B3-453B-9891-2E12F9390C20}" type="datetime1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13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E39A-B5F3-4229-8EC7-927DAFA59CD0}" type="datetime1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94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043022-1827-4EE9-8EF6-3A1E5C8234A6}" type="datetime1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90FAD1-0CA8-44A3-8ED7-BED0B052C112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19485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10AE-FBBE-4419-A0AF-0762D608DBF0}" type="datetime1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636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915A-48FA-4500-B5E0-1EE6FDE81608}" type="datetime1">
              <a:rPr lang="fr-FR" smtClean="0"/>
              <a:t>21/11/2022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399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ABC5-734B-4A43-B133-2D3E3D99D944}" type="datetime1">
              <a:rPr lang="fr-FR" smtClean="0"/>
              <a:t>21/11/2022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49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273-53A6-4EC6-B585-C15B5B2BE77D}" type="datetime1">
              <a:rPr lang="fr-FR" smtClean="0"/>
              <a:t>21/11/2022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44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657782-A802-44E2-A9B7-098BE1562E57}" type="datetime1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B90FAD1-0CA8-44A3-8ED7-BED0B052C11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3970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495D53-7D84-4EC8-9A84-C4E7867BF665}" type="datetime1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B90FAD1-0CA8-44A3-8ED7-BED0B052C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93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8DD8D8-FC33-469B-98B2-FBC55AC27F5A}" type="datetime1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90FAD1-0CA8-44A3-8ED7-BED0B052C11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643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iRJ8qSHDi4?feature=oembed" TargetMode="External"/><Relationship Id="rId6" Type="http://schemas.openxmlformats.org/officeDocument/2006/relationships/image" Target="../media/image44.png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shorts/DB1s7b6qoJs" TargetMode="Externa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2.png"/><Relationship Id="rId3" Type="http://schemas.openxmlformats.org/officeDocument/2006/relationships/hyperlink" Target="https://console.firebase.google.com/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51.png"/><Relationship Id="rId2" Type="http://schemas.openxmlformats.org/officeDocument/2006/relationships/hyperlink" Target="https://www.youtube.com/shorts/NiRJ8qSHDi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developers.google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s://firebase.google.com/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35394-F261-2CED-E516-84B499AC8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3521" y="1082627"/>
            <a:ext cx="4860715" cy="4534770"/>
          </a:xfrm>
        </p:spPr>
        <p:txBody>
          <a:bodyPr/>
          <a:lstStyle/>
          <a:p>
            <a:r>
              <a:rPr lang="fr-FR" sz="5400">
                <a:latin typeface="Impact"/>
              </a:rPr>
              <a:t>Projet Android Studio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4B88A5-DEA6-0936-A9B3-406C52672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191" y="5886548"/>
            <a:ext cx="8045373" cy="742279"/>
          </a:xfrm>
        </p:spPr>
        <p:txBody>
          <a:bodyPr>
            <a:normAutofit fontScale="85000" lnSpcReduction="20000"/>
          </a:bodyPr>
          <a:lstStyle/>
          <a:p>
            <a:r>
              <a:rPr lang="fr-FR" sz="2000" b="1">
                <a:latin typeface="+mn-lt"/>
                <a:ea typeface="+mj-lt"/>
                <a:cs typeface="+mj-lt"/>
              </a:rPr>
              <a:t>MISE EN ŒUVRE D’UNE APPLICATION D’AUTHENTIFICATION GOOGLE À L’AIDE DE FIREBASE</a:t>
            </a:r>
            <a:endParaRPr lang="fr-FR"/>
          </a:p>
        </p:txBody>
      </p:sp>
      <p:pic>
        <p:nvPicPr>
          <p:cNvPr id="1026" name="Picture 2" descr="ESAIP - Angers - Campus, Formations et Avis | Diplomeo.com">
            <a:extLst>
              <a:ext uri="{FF2B5EF4-FFF2-40B4-BE49-F238E27FC236}">
                <a16:creationId xmlns:a16="http://schemas.microsoft.com/office/drawing/2014/main" id="{C78112C5-C7C3-D619-45CF-C7080DD5F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620" y="0"/>
            <a:ext cx="2309380" cy="112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8B06E7A-79FD-A33C-B30B-8B2A7D6DB3FE}"/>
              </a:ext>
            </a:extLst>
          </p:cNvPr>
          <p:cNvSpPr txBox="1"/>
          <p:nvPr/>
        </p:nvSpPr>
        <p:spPr>
          <a:xfrm>
            <a:off x="467780" y="136779"/>
            <a:ext cx="222596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/>
              <a:t>William BONNEAU</a:t>
            </a:r>
          </a:p>
          <a:p>
            <a:r>
              <a:rPr lang="fr-FR"/>
              <a:t>Stéphane CHAPUIS</a:t>
            </a:r>
          </a:p>
          <a:p>
            <a:r>
              <a:rPr lang="fr-FR"/>
              <a:t>Tancrède CHATIN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AB16A6-AF82-786F-E9EA-F6C0880150BC}"/>
              </a:ext>
            </a:extLst>
          </p:cNvPr>
          <p:cNvSpPr txBox="1"/>
          <p:nvPr/>
        </p:nvSpPr>
        <p:spPr>
          <a:xfrm>
            <a:off x="372350" y="6167455"/>
            <a:ext cx="138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Pascal LAMY</a:t>
            </a:r>
          </a:p>
        </p:txBody>
      </p:sp>
    </p:spTree>
    <p:extLst>
      <p:ext uri="{BB962C8B-B14F-4D97-AF65-F5344CB8AC3E}">
        <p14:creationId xmlns:p14="http://schemas.microsoft.com/office/powerpoint/2010/main" val="2704672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1A056DA-E5A1-0F35-A805-E32367E67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092" y="2038350"/>
            <a:ext cx="8293815" cy="442277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AC80E7-C029-45D2-9616-CD8305BF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C28D708-DC41-16D0-5531-291064DE5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191140"/>
              </p:ext>
            </p:extLst>
          </p:nvPr>
        </p:nvGraphicFramePr>
        <p:xfrm>
          <a:off x="-20320" y="0"/>
          <a:ext cx="12192000" cy="61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121095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07349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6507214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94323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906713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448906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253554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37570592"/>
                    </a:ext>
                  </a:extLst>
                </a:gridCol>
              </a:tblGrid>
              <a:tr h="612475"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Sommaire</a:t>
                      </a:r>
                      <a:r>
                        <a:rPr lang="fr-FR" sz="140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u="sng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Méthodologie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Diagrammes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L’application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Démonstration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Problèmes rencontrés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Conclusion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31244"/>
                  </a:ext>
                </a:extLst>
              </a:tr>
            </a:tbl>
          </a:graphicData>
        </a:graphic>
      </p:graphicFrame>
      <p:sp>
        <p:nvSpPr>
          <p:cNvPr id="8" name="Titre 1">
            <a:extLst>
              <a:ext uri="{FF2B5EF4-FFF2-40B4-BE49-F238E27FC236}">
                <a16:creationId xmlns:a16="http://schemas.microsoft.com/office/drawing/2014/main" id="{7A63E8F5-4E6C-7921-3363-6C8DA67F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93" y="807559"/>
            <a:ext cx="10178322" cy="856356"/>
          </a:xfrm>
        </p:spPr>
        <p:txBody>
          <a:bodyPr>
            <a:normAutofit/>
          </a:bodyPr>
          <a:lstStyle/>
          <a:p>
            <a:r>
              <a:rPr lang="fr-FR"/>
              <a:t>Méthode </a:t>
            </a:r>
            <a:r>
              <a:rPr lang="fr-FR" err="1"/>
              <a:t>gherkin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70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9BE9F-FF50-92DC-96AF-6E679956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690" y="1123734"/>
            <a:ext cx="3279298" cy="594356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AFFICHAGES</a:t>
            </a:r>
          </a:p>
          <a:p>
            <a:endParaRPr lang="en-US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DE2D544-0B41-52F1-9C43-5111EBAB6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563275"/>
              </p:ext>
            </p:extLst>
          </p:nvPr>
        </p:nvGraphicFramePr>
        <p:xfrm>
          <a:off x="0" y="0"/>
          <a:ext cx="12192000" cy="61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60384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638002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901258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19597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567578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352340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476525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73825676"/>
                    </a:ext>
                  </a:extLst>
                </a:gridCol>
              </a:tblGrid>
              <a:tr h="612475"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Sommaire</a:t>
                      </a:r>
                      <a:r>
                        <a:rPr lang="fr-FR" sz="140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Méthodologie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Diagrammes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u="sng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L’application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Démonstration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Problèmes rencontrés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Conclusion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632366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DA6E76-CB44-4E8E-F9A3-4A3C055B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11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510ED7C-2249-D63D-C4AB-F01324C92BEF}"/>
              </a:ext>
            </a:extLst>
          </p:cNvPr>
          <p:cNvGrpSpPr/>
          <p:nvPr/>
        </p:nvGrpSpPr>
        <p:grpSpPr>
          <a:xfrm>
            <a:off x="2445143" y="2048028"/>
            <a:ext cx="2009712" cy="4196408"/>
            <a:chOff x="2463714" y="1966248"/>
            <a:chExt cx="2009712" cy="4196408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258A81C-ADC0-E7C8-5BCF-9AD8FA96B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97" t="3007" b="3277"/>
            <a:stretch/>
          </p:blipFill>
          <p:spPr>
            <a:xfrm>
              <a:off x="2463714" y="2748896"/>
              <a:ext cx="2004149" cy="3413760"/>
            </a:xfrm>
            <a:prstGeom prst="rect">
              <a:avLst/>
            </a:prstGeom>
          </p:spPr>
        </p:pic>
        <p:sp>
          <p:nvSpPr>
            <p:cNvPr id="6" name="Titre 1">
              <a:extLst>
                <a:ext uri="{FF2B5EF4-FFF2-40B4-BE49-F238E27FC236}">
                  <a16:creationId xmlns:a16="http://schemas.microsoft.com/office/drawing/2014/main" id="{3A63C6C1-E65D-6589-84DB-2BED6F571235}"/>
                </a:ext>
              </a:extLst>
            </p:cNvPr>
            <p:cNvSpPr txBox="1">
              <a:spLocks/>
            </p:cNvSpPr>
            <p:nvPr/>
          </p:nvSpPr>
          <p:spPr>
            <a:xfrm>
              <a:off x="2603109" y="1966248"/>
              <a:ext cx="1870317" cy="59435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 cap="all" spc="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>
                  <a:ea typeface="+mj-lt"/>
                  <a:cs typeface="+mj-lt"/>
                </a:rPr>
                <a:t>1</a:t>
              </a:r>
              <a:endParaRPr lang="fr-FR"/>
            </a:p>
            <a:p>
              <a:endParaRPr lang="en-US"/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56E41BE6-BB9A-9137-098C-09F1AE456A90}"/>
              </a:ext>
            </a:extLst>
          </p:cNvPr>
          <p:cNvSpPr txBox="1">
            <a:spLocks/>
          </p:cNvSpPr>
          <p:nvPr/>
        </p:nvSpPr>
        <p:spPr>
          <a:xfrm>
            <a:off x="5511850" y="2048028"/>
            <a:ext cx="1870317" cy="594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ea typeface="+mj-lt"/>
                <a:cs typeface="+mj-lt"/>
              </a:rPr>
              <a:t>2</a:t>
            </a:r>
          </a:p>
          <a:p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B3E868-5325-3C7D-55BC-34E17BBCA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40"/>
          <a:stretch/>
        </p:blipFill>
        <p:spPr>
          <a:xfrm>
            <a:off x="8405864" y="2642384"/>
            <a:ext cx="2402962" cy="36267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7D5E43-CFA6-18F9-63F1-417CAC4A3A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" b="11528"/>
          <a:stretch/>
        </p:blipFill>
        <p:spPr>
          <a:xfrm>
            <a:off x="5344721" y="2748896"/>
            <a:ext cx="2004148" cy="3679187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8DD31E4D-F5F5-BE8D-B465-42633E592904}"/>
              </a:ext>
            </a:extLst>
          </p:cNvPr>
          <p:cNvSpPr txBox="1">
            <a:spLocks/>
          </p:cNvSpPr>
          <p:nvPr/>
        </p:nvSpPr>
        <p:spPr>
          <a:xfrm>
            <a:off x="8780675" y="2048028"/>
            <a:ext cx="1870317" cy="594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ea typeface="+mj-lt"/>
                <a:cs typeface="+mj-lt"/>
              </a:rPr>
              <a:t>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5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7B3A6-7AFD-8119-D536-2CD0BF12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032625"/>
            <a:ext cx="10178322" cy="1492132"/>
          </a:xfrm>
        </p:spPr>
        <p:txBody>
          <a:bodyPr/>
          <a:lstStyle/>
          <a:p>
            <a:r>
              <a:rPr lang="en-US"/>
              <a:t>architecture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61254-6335-1A93-C02A-92F99DAE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52223F-5B93-7522-100B-9E7A313A4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358" y="1973804"/>
            <a:ext cx="3170195" cy="4747671"/>
          </a:xfrm>
          <a:prstGeom prst="rect">
            <a:avLst/>
          </a:prstGeom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2A179A73-02B2-1884-F043-40F5D20D2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84152"/>
              </p:ext>
            </p:extLst>
          </p:nvPr>
        </p:nvGraphicFramePr>
        <p:xfrm>
          <a:off x="0" y="0"/>
          <a:ext cx="12192000" cy="61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913635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430070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87095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677475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333561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275517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227287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9729514"/>
                    </a:ext>
                  </a:extLst>
                </a:gridCol>
              </a:tblGrid>
              <a:tr h="612475"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Sommaire</a:t>
                      </a:r>
                      <a:r>
                        <a:rPr lang="fr-FR" sz="140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Méthodologie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Diagrammes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u="sng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L’application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Démonstration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Problèmes rencontrés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Conclusion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990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21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3BE4A-E6DD-E403-B6FE-52A83B96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398" y="1235825"/>
            <a:ext cx="10178322" cy="1182255"/>
          </a:xfrm>
        </p:spPr>
        <p:txBody>
          <a:bodyPr/>
          <a:lstStyle/>
          <a:p>
            <a:r>
              <a:rPr lang="en-US" err="1"/>
              <a:t>Exemple</a:t>
            </a:r>
            <a:r>
              <a:rPr lang="en-US"/>
              <a:t> de code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D74472-F14A-065C-D588-4D48FE8D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13</a:t>
            </a:fld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5A71E7B-5B74-9FB9-523E-C7F61220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956" y="2301385"/>
            <a:ext cx="8708206" cy="4074294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C7E85DE3-DB1B-8379-EBEB-3AA7A0DB9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23201"/>
              </p:ext>
            </p:extLst>
          </p:nvPr>
        </p:nvGraphicFramePr>
        <p:xfrm>
          <a:off x="0" y="-5540"/>
          <a:ext cx="12192000" cy="61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913635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430070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87095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677475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333561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275517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227287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9729514"/>
                    </a:ext>
                  </a:extLst>
                </a:gridCol>
              </a:tblGrid>
              <a:tr h="612475"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Sommaire</a:t>
                      </a:r>
                      <a:r>
                        <a:rPr lang="fr-FR" sz="140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Méthodologie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Diagrammes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u="sng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L’application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Démonstration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Problèmes rencontrés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Conclusion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990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26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B14E2-43F2-DFD3-E578-3C1EF891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514" y="931534"/>
            <a:ext cx="10178322" cy="1492132"/>
          </a:xfrm>
        </p:spPr>
        <p:txBody>
          <a:bodyPr/>
          <a:lstStyle/>
          <a:p>
            <a:r>
              <a:rPr lang="en-US" err="1"/>
              <a:t>DÉMonstration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AB2741-A5D7-01E8-1C27-72151631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14</a:t>
            </a:fld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DF3B335-239A-0397-E6A0-CBA9D40E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546" t="71" r="194" b="210"/>
          <a:stretch/>
        </p:blipFill>
        <p:spPr>
          <a:xfrm>
            <a:off x="7181864" y="1713184"/>
            <a:ext cx="4254949" cy="4938244"/>
          </a:xfrm>
          <a:prstGeom prst="rect">
            <a:avLst/>
          </a:prstGeom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721C29AD-3E78-43DF-E76F-B2C13FDD5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17911"/>
              </p:ext>
            </p:extLst>
          </p:nvPr>
        </p:nvGraphicFramePr>
        <p:xfrm>
          <a:off x="0" y="0"/>
          <a:ext cx="12192000" cy="61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943371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705546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985357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0894033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1662240879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40781798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204394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43192519"/>
                    </a:ext>
                  </a:extLst>
                </a:gridCol>
              </a:tblGrid>
              <a:tr h="612475"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Sommaire</a:t>
                      </a:r>
                      <a:r>
                        <a:rPr lang="fr-FR" sz="140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Méthodologie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Diagrammes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L’application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u="sng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Démonstration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Problèmes rencontrés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Conclusion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279857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FFF4D7EE-C604-814C-22E7-398B4FE9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14" y="1428304"/>
            <a:ext cx="5243286" cy="865051"/>
          </a:xfrm>
          <a:prstGeom prst="rect">
            <a:avLst/>
          </a:prstGeom>
        </p:spPr>
      </p:pic>
      <p:pic>
        <p:nvPicPr>
          <p:cNvPr id="3" name="Média en ligne 2" title="AuthGoogleWithFirebase">
            <a:hlinkClick r:id="" action="ppaction://media"/>
            <a:extLst>
              <a:ext uri="{FF2B5EF4-FFF2-40B4-BE49-F238E27FC236}">
                <a16:creationId xmlns:a16="http://schemas.microsoft.com/office/drawing/2014/main" id="{25F2B4F5-9774-4E96-C43A-E1B151D22E0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710136" y="2293355"/>
            <a:ext cx="4296883" cy="353273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3B722F8-2673-463B-632C-C3914C88AF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83" y="1713184"/>
            <a:ext cx="4938244" cy="493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2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D07E7-CB2D-4414-79AF-654C25B9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02330"/>
            <a:ext cx="10178322" cy="1151140"/>
          </a:xfrm>
        </p:spPr>
        <p:txBody>
          <a:bodyPr/>
          <a:lstStyle/>
          <a:p>
            <a:r>
              <a:rPr lang="en-US"/>
              <a:t>Note Code factor</a:t>
            </a:r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3AD9AF0-FC98-A493-D304-33CF90692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947" y="2286000"/>
            <a:ext cx="9715055" cy="35941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AA5A02-A6BD-B573-EFD3-4707BB0B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03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3E33D-32A1-F036-A4EE-6D5A0DE5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97" y="971665"/>
            <a:ext cx="10178322" cy="1492132"/>
          </a:xfrm>
        </p:spPr>
        <p:txBody>
          <a:bodyPr/>
          <a:lstStyle/>
          <a:p>
            <a:r>
              <a:rPr lang="en-US" err="1"/>
              <a:t>Problèmes</a:t>
            </a:r>
            <a:r>
              <a:rPr lang="en-US"/>
              <a:t> </a:t>
            </a:r>
            <a:r>
              <a:rPr lang="en-US" err="1"/>
              <a:t>Rencontrés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37C0BD-3ADC-F1AC-F15C-6CA01323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16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55949E-B84C-021D-E53F-6FB4C1DA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58" y="3719512"/>
            <a:ext cx="3810000" cy="2819400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2997728-AF78-6DAB-7D62-A64AC1709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57552"/>
              </p:ext>
            </p:extLst>
          </p:nvPr>
        </p:nvGraphicFramePr>
        <p:xfrm>
          <a:off x="0" y="0"/>
          <a:ext cx="12192000" cy="61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3539385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629130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645578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57311296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657421698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40016651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774826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35928562"/>
                    </a:ext>
                  </a:extLst>
                </a:gridCol>
              </a:tblGrid>
              <a:tr h="612475"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Sommaire</a:t>
                      </a:r>
                      <a:r>
                        <a:rPr lang="fr-FR" sz="140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Méthodologie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Diagrammes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L’application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Démonstration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u="sng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Problèmes rencontrés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Conclusion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4449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544373D-991A-1FCA-8E8E-B463060A29F1}"/>
              </a:ext>
            </a:extLst>
          </p:cNvPr>
          <p:cNvSpPr txBox="1"/>
          <p:nvPr/>
        </p:nvSpPr>
        <p:spPr>
          <a:xfrm>
            <a:off x="3263569" y="4406758"/>
            <a:ext cx="61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IDE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673087-F275-F46E-5BC3-4421E6D90FB2}"/>
              </a:ext>
            </a:extLst>
          </p:cNvPr>
          <p:cNvSpPr txBox="1"/>
          <p:nvPr/>
        </p:nvSpPr>
        <p:spPr>
          <a:xfrm>
            <a:off x="5140190" y="2383750"/>
            <a:ext cx="232933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/>
              <a:t>Diagramme de Classes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823480-F0C8-0FEA-DDA6-67ACBB200AEF}"/>
              </a:ext>
            </a:extLst>
          </p:cNvPr>
          <p:cNvSpPr txBox="1"/>
          <p:nvPr/>
        </p:nvSpPr>
        <p:spPr>
          <a:xfrm>
            <a:off x="8448886" y="4666954"/>
            <a:ext cx="11550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/>
              <a:t>Facebook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CB2DEC-827F-4A4A-67CE-40EB26925365}"/>
              </a:ext>
            </a:extLst>
          </p:cNvPr>
          <p:cNvSpPr txBox="1"/>
          <p:nvPr/>
        </p:nvSpPr>
        <p:spPr>
          <a:xfrm>
            <a:off x="3992229" y="2919044"/>
            <a:ext cx="463569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ea typeface="+mn-lt"/>
                <a:cs typeface="+mn-lt"/>
                <a:hlinkClick r:id="rId3"/>
              </a:rPr>
              <a:t>https://www.youtube.com/shorts/DB1s7b6qoJs</a:t>
            </a:r>
            <a:endParaRPr lang="fr-F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9235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6203C148-99E4-78C8-D5CB-220F13176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33" y="1498100"/>
            <a:ext cx="7962897" cy="53207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5666B37-6CED-C68B-5606-0E29E0B7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03172"/>
            <a:ext cx="10178322" cy="1492132"/>
          </a:xfrm>
        </p:spPr>
        <p:txBody>
          <a:bodyPr/>
          <a:lstStyle/>
          <a:p>
            <a:r>
              <a:rPr lang="fr-FR" err="1"/>
              <a:t>COnclusion</a:t>
            </a:r>
          </a:p>
        </p:txBody>
      </p:sp>
      <p:pic>
        <p:nvPicPr>
          <p:cNvPr id="6" name="Image 6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516659C5-9979-1C67-9B4F-D34C3614D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896" r="23917" b="-207"/>
          <a:stretch/>
        </p:blipFill>
        <p:spPr>
          <a:xfrm>
            <a:off x="4696387" y="1905001"/>
            <a:ext cx="2578517" cy="451358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B1E30E-407D-517F-AAE4-77435340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17</a:t>
            </a:fld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85055B7-C8AC-9EA1-3CD1-08A6BEFA1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01650"/>
              </p:ext>
            </p:extLst>
          </p:nvPr>
        </p:nvGraphicFramePr>
        <p:xfrm>
          <a:off x="0" y="0"/>
          <a:ext cx="12192000" cy="61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943371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705546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985357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0894033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1662240879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40781798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204394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43192519"/>
                    </a:ext>
                  </a:extLst>
                </a:gridCol>
              </a:tblGrid>
              <a:tr h="612475"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Sommaire</a:t>
                      </a:r>
                      <a:r>
                        <a:rPr lang="fr-FR" sz="140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Méthodologie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Diagrammes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L’application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Démonstration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Problèmes rencontrés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u="sng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Conclusion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27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7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5A26E-798F-CA7F-4EAE-67CBE182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5006A-6292-B626-CADC-38FC1C919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2491272"/>
          </a:xfrm>
        </p:spPr>
        <p:txBody>
          <a:bodyPr>
            <a:normAutofit/>
          </a:bodyPr>
          <a:lstStyle/>
          <a:p>
            <a:r>
              <a:rPr lang="fr-FR" b="0" i="0" u="none" strike="noStrike">
                <a:effectLst/>
                <a:latin typeface="Whitney"/>
                <a:hlinkClick r:id="rId2" tooltip="https://www.youtube.com/shorts/NiRJ8qSHDi4"/>
              </a:rPr>
              <a:t>https://www.youtube.com/shorts/NiRJ8qSHDi4</a:t>
            </a:r>
            <a:endParaRPr lang="fr-FR" b="0" i="0" u="none" strike="noStrike">
              <a:effectLst/>
              <a:latin typeface="Whitney"/>
            </a:endParaRPr>
          </a:p>
          <a:p>
            <a:r>
              <a:rPr lang="fr-FR" sz="2000" b="0" i="0" u="none" strike="noStrike">
                <a:solidFill>
                  <a:srgbClr val="000000"/>
                </a:solidFill>
                <a:effectLst/>
                <a:latin typeface="inherit"/>
                <a:hlinkClick r:id="rId3" tooltip="https://console.firebase.google.com/"/>
              </a:rPr>
              <a:t>https://console.firebase.google.com/</a:t>
            </a:r>
            <a:endParaRPr lang="fr-FR" sz="2000" b="0" i="0" u="none" strike="noStrike">
              <a:solidFill>
                <a:srgbClr val="000000"/>
              </a:solidFill>
              <a:effectLst/>
              <a:latin typeface="inherit"/>
            </a:endParaRPr>
          </a:p>
          <a:p>
            <a:r>
              <a:rPr lang="fr-FR" sz="2000" u="none" strike="noStrike">
                <a:effectLst/>
                <a:latin typeface="inherit"/>
                <a:hlinkClick r:id="rId4" tooltip="https://firebase.google.com/"/>
              </a:rPr>
              <a:t>https://firebase.google.com/</a:t>
            </a:r>
            <a:endParaRPr lang="fr-FR" sz="2000" u="none" strike="noStrike">
              <a:effectLst/>
              <a:latin typeface="inherit"/>
            </a:endParaRPr>
          </a:p>
          <a:p>
            <a:r>
              <a:rPr lang="fr-FR" sz="2000" b="0" i="0" u="none" strike="noStrike">
                <a:effectLst/>
                <a:latin typeface="Whitney"/>
                <a:hlinkClick r:id="rId5" tooltip="https://developers.google.com/"/>
              </a:rPr>
              <a:t>https://developers.google.com/</a:t>
            </a:r>
            <a:endParaRPr lang="fr-FR" sz="2000" b="0" i="0" u="none" strike="noStrike">
              <a:effectLst/>
              <a:latin typeface="Whitney"/>
            </a:endParaRPr>
          </a:p>
          <a:p>
            <a:r>
              <a:rPr lang="fr-FR" sz="2400" b="0" i="0" u="none" strike="noStrike">
                <a:effectLst/>
                <a:latin typeface="Whitney"/>
                <a:hlinkClick r:id="rId6" tooltip="https://upload.wikimedia.org/"/>
              </a:rPr>
              <a:t>https://upload.wikimedia.org/</a:t>
            </a:r>
            <a:endParaRPr lang="fr-FR" sz="2400" b="0" i="0" u="none" strike="noStrike">
              <a:effectLst/>
              <a:latin typeface="Whitney"/>
            </a:endParaRPr>
          </a:p>
          <a:p>
            <a:endParaRPr lang="fr-FR" sz="14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7531E-3D72-4051-B15C-32B4DDE7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1881" y="6342202"/>
            <a:ext cx="2819399" cy="345796"/>
          </a:xfrm>
        </p:spPr>
        <p:txBody>
          <a:bodyPr/>
          <a:lstStyle/>
          <a:p>
            <a:fld id="{9B90FAD1-0CA8-44A3-8ED7-BED0B052C112}" type="slidenum">
              <a:rPr lang="fr-FR" smtClean="0"/>
              <a:t>18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D6FDA6-1141-D715-6EF3-301ED4686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73"/>
          <a:stretch/>
        </p:blipFill>
        <p:spPr bwMode="auto">
          <a:xfrm>
            <a:off x="1237401" y="5376512"/>
            <a:ext cx="1021135" cy="110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0DDDDAE-38BD-77D4-C389-F0C2F91D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60" y="5412018"/>
            <a:ext cx="1026543" cy="110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96920E4-32E1-F98C-BD2A-7CF7B32A7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808" y="5412018"/>
            <a:ext cx="1108668" cy="110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acebook - Connexion ou inscription">
            <a:extLst>
              <a:ext uri="{FF2B5EF4-FFF2-40B4-BE49-F238E27FC236}">
                <a16:creationId xmlns:a16="http://schemas.microsoft.com/office/drawing/2014/main" id="{9B413129-E04C-6C54-015E-478D06DF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01" y="5398879"/>
            <a:ext cx="1108669" cy="110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A00B4216-E335-9A75-B131-363F33A119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6340" y="5379120"/>
            <a:ext cx="1225078" cy="1123981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F4B8C731-E454-489E-ADE6-91DA558980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54433" y="5412017"/>
            <a:ext cx="1200483" cy="1103083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5A6E0B3F-6748-C995-7F07-927D3DA91A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99904" y="5376512"/>
            <a:ext cx="779080" cy="112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1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B24A2-1DD7-F051-046E-EC3EED07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230677"/>
            <a:ext cx="10178322" cy="756302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Introduction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49925B-CC6B-5E0A-3F61-F49A1F8E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CC001952-EC02-038A-D254-A6C5BFEBC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1086"/>
              </p:ext>
            </p:extLst>
          </p:nvPr>
        </p:nvGraphicFramePr>
        <p:xfrm>
          <a:off x="0" y="-1"/>
          <a:ext cx="12192000" cy="61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284324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820982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935170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496199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604128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5650313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2418487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76261727"/>
                    </a:ext>
                  </a:extLst>
                </a:gridCol>
              </a:tblGrid>
              <a:tr h="612475">
                <a:tc>
                  <a:txBody>
                    <a:bodyPr/>
                    <a:lstStyle/>
                    <a:p>
                      <a:pPr algn="ctr"/>
                      <a:r>
                        <a:rPr lang="fr-FR" sz="1500" u="sng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Sommaire</a:t>
                      </a:r>
                      <a:r>
                        <a:rPr lang="fr-FR" sz="140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Méthodologie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Diagrammes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L’application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Démonstration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Problèmes rencontrés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Conclusion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257834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5963DDE-4331-D47A-7850-485DB26EAE23}"/>
              </a:ext>
            </a:extLst>
          </p:cNvPr>
          <p:cNvSpPr txBox="1"/>
          <p:nvPr/>
        </p:nvSpPr>
        <p:spPr>
          <a:xfrm>
            <a:off x="1657759" y="2967335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Contexte</a:t>
            </a:r>
            <a:r>
              <a:rPr lang="fr-FR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349013-4A8D-22EE-1A88-062ABAEA81FF}"/>
              </a:ext>
            </a:extLst>
          </p:cNvPr>
          <p:cNvSpPr txBox="1"/>
          <p:nvPr/>
        </p:nvSpPr>
        <p:spPr>
          <a:xfrm>
            <a:off x="5405498" y="2967334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Objectifs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E0EBD8-89C3-803E-75BE-9AB12CC7B6A8}"/>
              </a:ext>
            </a:extLst>
          </p:cNvPr>
          <p:cNvSpPr txBox="1"/>
          <p:nvPr/>
        </p:nvSpPr>
        <p:spPr>
          <a:xfrm>
            <a:off x="9211424" y="2967333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Contraintes</a:t>
            </a:r>
            <a:r>
              <a:rPr lang="fr-FR"/>
              <a:t> 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FDFBD8A-2D2C-F0AC-51AA-223E32709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28" b="-943"/>
          <a:stretch/>
        </p:blipFill>
        <p:spPr bwMode="auto">
          <a:xfrm>
            <a:off x="9444768" y="4583510"/>
            <a:ext cx="1153030" cy="136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410B3219-727F-C7EC-BF96-A125EE273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12" y="4581859"/>
            <a:ext cx="1371422" cy="137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5E245EBA-0660-C12D-3FD3-F2055041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145" y="4581859"/>
            <a:ext cx="1372853" cy="13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04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00DB48-5E0E-C1F3-D018-FFB5D093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2437" y="6375679"/>
            <a:ext cx="2819399" cy="345796"/>
          </a:xfrm>
        </p:spPr>
        <p:txBody>
          <a:bodyPr/>
          <a:lstStyle/>
          <a:p>
            <a:fld id="{9B90FAD1-0CA8-44A3-8ED7-BED0B052C112}" type="slidenum">
              <a:rPr lang="fr-FR" smtClean="0"/>
              <a:t>3</a:t>
            </a:fld>
            <a:endParaRPr lang="fr-F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EE9C17F-7CC0-CDAC-ABB6-8761AF35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50" y="934240"/>
            <a:ext cx="3800031" cy="106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85E58DC-B4F6-4C0C-EA86-7BC067027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75006"/>
              </p:ext>
            </p:extLst>
          </p:nvPr>
        </p:nvGraphicFramePr>
        <p:xfrm>
          <a:off x="-534" y="0"/>
          <a:ext cx="12192000" cy="61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779044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579288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063850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444391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33427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29785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481697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33833091"/>
                    </a:ext>
                  </a:extLst>
                </a:gridCol>
              </a:tblGrid>
              <a:tr h="612475">
                <a:tc>
                  <a:txBody>
                    <a:bodyPr/>
                    <a:lstStyle/>
                    <a:p>
                      <a:pPr algn="ctr"/>
                      <a:r>
                        <a:rPr lang="fr-FR" sz="1500" b="1" u="sng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Sommaire</a:t>
                      </a:r>
                      <a:r>
                        <a:rPr lang="fr-FR" sz="140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>
                          <a:solidFill>
                            <a:schemeClr val="bg1"/>
                          </a:solidFill>
                        </a:rPr>
                        <a:t>Méthodologie</a:t>
                      </a:r>
                      <a:endParaRPr lang="fr-FR" sz="1400" b="1" u="sng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Diagrammes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L’application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Démonstration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Problèmes rencontrés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Conclusion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316406"/>
                  </a:ext>
                </a:extLst>
              </a:tr>
            </a:tbl>
          </a:graphicData>
        </a:graphic>
      </p:graphicFrame>
      <p:pic>
        <p:nvPicPr>
          <p:cNvPr id="9" name="Image 9" descr="Une image contenant texte, personne&#10;&#10;Description générée automatiquement">
            <a:extLst>
              <a:ext uri="{FF2B5EF4-FFF2-40B4-BE49-F238E27FC236}">
                <a16:creationId xmlns:a16="http://schemas.microsoft.com/office/drawing/2014/main" id="{CDB4BB58-DEA9-5C06-0D14-BC224B11F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784" y="4117507"/>
            <a:ext cx="1893952" cy="1269209"/>
          </a:xfrm>
          <a:prstGeom prst="rect">
            <a:avLst/>
          </a:prstGeom>
        </p:spPr>
      </p:pic>
      <p:pic>
        <p:nvPicPr>
          <p:cNvPr id="10" name="Image 10" descr="Une image contenant texte, trousse de secours, clipart&#10;&#10;Description générée automatiquement">
            <a:extLst>
              <a:ext uri="{FF2B5EF4-FFF2-40B4-BE49-F238E27FC236}">
                <a16:creationId xmlns:a16="http://schemas.microsoft.com/office/drawing/2014/main" id="{1546D05D-9391-B7C2-76E3-7ED81AF5C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433" y="4105680"/>
            <a:ext cx="1235154" cy="1220777"/>
          </a:xfrm>
          <a:prstGeom prst="rect">
            <a:avLst/>
          </a:prstGeom>
        </p:spPr>
      </p:pic>
      <p:pic>
        <p:nvPicPr>
          <p:cNvPr id="12" name="Image 12">
            <a:extLst>
              <a:ext uri="{FF2B5EF4-FFF2-40B4-BE49-F238E27FC236}">
                <a16:creationId xmlns:a16="http://schemas.microsoft.com/office/drawing/2014/main" id="{AB5359D5-2C0B-E1A0-94CB-40CD4A5C5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334" y="2409155"/>
            <a:ext cx="1341112" cy="1350171"/>
          </a:xfrm>
          <a:prstGeom prst="rect">
            <a:avLst/>
          </a:prstGeom>
        </p:spPr>
      </p:pic>
      <p:pic>
        <p:nvPicPr>
          <p:cNvPr id="15" name="Image 15">
            <a:extLst>
              <a:ext uri="{FF2B5EF4-FFF2-40B4-BE49-F238E27FC236}">
                <a16:creationId xmlns:a16="http://schemas.microsoft.com/office/drawing/2014/main" id="{A94112FE-4472-C99D-AA0C-413716F909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6762" y="2403833"/>
            <a:ext cx="1334812" cy="1341311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EF376D06-0E2C-B70E-6D92-E7B48FAF2A38}"/>
              </a:ext>
            </a:extLst>
          </p:cNvPr>
          <p:cNvSpPr/>
          <p:nvPr/>
        </p:nvSpPr>
        <p:spPr>
          <a:xfrm>
            <a:off x="1417806" y="2712761"/>
            <a:ext cx="2338550" cy="91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D'hébergement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3DB0249-C86C-E53E-073F-AA027FBFC397}"/>
              </a:ext>
            </a:extLst>
          </p:cNvPr>
          <p:cNvSpPr/>
          <p:nvPr/>
        </p:nvSpPr>
        <p:spPr>
          <a:xfrm>
            <a:off x="1412351" y="4063735"/>
            <a:ext cx="2338550" cy="91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No SQL</a:t>
            </a:r>
          </a:p>
        </p:txBody>
      </p:sp>
    </p:spTree>
    <p:extLst>
      <p:ext uri="{BB962C8B-B14F-4D97-AF65-F5344CB8AC3E}">
        <p14:creationId xmlns:p14="http://schemas.microsoft.com/office/powerpoint/2010/main" val="18892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82EA4E2-97AC-3C0D-6097-87158C061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7643" y="791791"/>
            <a:ext cx="4705350" cy="163047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0A893D-E6FB-82DA-7CF7-C326F123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4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AEB423E-7F86-F139-C98D-C75D2E3B1D20}"/>
              </a:ext>
            </a:extLst>
          </p:cNvPr>
          <p:cNvGrpSpPr/>
          <p:nvPr/>
        </p:nvGrpSpPr>
        <p:grpSpPr>
          <a:xfrm>
            <a:off x="1168171" y="2844359"/>
            <a:ext cx="9865172" cy="3593591"/>
            <a:chOff x="1168171" y="2844359"/>
            <a:chExt cx="9865172" cy="3593591"/>
          </a:xfrm>
        </p:grpSpPr>
        <p:sp>
          <p:nvSpPr>
            <p:cNvPr id="11" name="Espace réservé du contenu 2">
              <a:extLst>
                <a:ext uri="{FF2B5EF4-FFF2-40B4-BE49-F238E27FC236}">
                  <a16:creationId xmlns:a16="http://schemas.microsoft.com/office/drawing/2014/main" id="{2A13D993-67C3-6105-89C5-25FC4B04F416}"/>
                </a:ext>
              </a:extLst>
            </p:cNvPr>
            <p:cNvSpPr txBox="1">
              <a:spLocks/>
            </p:cNvSpPr>
            <p:nvPr/>
          </p:nvSpPr>
          <p:spPr>
            <a:xfrm>
              <a:off x="1168171" y="2844359"/>
              <a:ext cx="9865172" cy="35935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ea typeface="+mn-lt"/>
                <a:cs typeface="+mn-lt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fr-FR">
                  <a:ea typeface="+mn-lt"/>
                  <a:cs typeface="+mn-lt"/>
                </a:rPr>
                <a:t>Téléchargeable sur : </a:t>
              </a:r>
              <a:endParaRPr lang="en-US">
                <a:ea typeface="+mn-lt"/>
                <a:cs typeface="+mn-lt"/>
              </a:endParaRPr>
            </a:p>
            <a:p>
              <a:pPr marL="742950" lvl="1" indent="-285750">
                <a:lnSpc>
                  <a:spcPct val="100000"/>
                </a:lnSpc>
                <a:spcBef>
                  <a:spcPts val="0"/>
                </a:spcBef>
                <a:buFont typeface="Arial,Sans-Serif" panose="020B0604020202020204" pitchFamily="34" charset="0"/>
                <a:buChar char="•"/>
              </a:pPr>
              <a:endParaRPr lang="fr-FR" sz="2000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C1547B6-3713-CBD3-15E2-FFD0C9FCC07A}"/>
                </a:ext>
              </a:extLst>
            </p:cNvPr>
            <p:cNvGrpSpPr/>
            <p:nvPr/>
          </p:nvGrpSpPr>
          <p:grpSpPr>
            <a:xfrm>
              <a:off x="2567267" y="4191948"/>
              <a:ext cx="7231695" cy="1478175"/>
              <a:chOff x="2594976" y="3790166"/>
              <a:chExt cx="7231695" cy="1478175"/>
            </a:xfrm>
          </p:grpSpPr>
          <p:pic>
            <p:nvPicPr>
              <p:cNvPr id="12" name="Image 12">
                <a:extLst>
                  <a:ext uri="{FF2B5EF4-FFF2-40B4-BE49-F238E27FC236}">
                    <a16:creationId xmlns:a16="http://schemas.microsoft.com/office/drawing/2014/main" id="{CDDFFF8C-1D99-94F6-B7A0-A52ACFB73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4976" y="3816319"/>
                <a:ext cx="1459283" cy="1427855"/>
              </a:xfrm>
              <a:prstGeom prst="rect">
                <a:avLst/>
              </a:prstGeom>
            </p:spPr>
          </p:pic>
          <p:pic>
            <p:nvPicPr>
              <p:cNvPr id="13" name="Image 13">
                <a:extLst>
                  <a:ext uri="{FF2B5EF4-FFF2-40B4-BE49-F238E27FC236}">
                    <a16:creationId xmlns:a16="http://schemas.microsoft.com/office/drawing/2014/main" id="{3DA7FCEC-1537-DDE1-E2C0-D804757B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8702" y="3820366"/>
                <a:ext cx="1459283" cy="1419763"/>
              </a:xfrm>
              <a:prstGeom prst="rect">
                <a:avLst/>
              </a:prstGeom>
            </p:spPr>
          </p:pic>
          <p:pic>
            <p:nvPicPr>
              <p:cNvPr id="14" name="Image 14">
                <a:extLst>
                  <a:ext uri="{FF2B5EF4-FFF2-40B4-BE49-F238E27FC236}">
                    <a16:creationId xmlns:a16="http://schemas.microsoft.com/office/drawing/2014/main" id="{D9FE97A8-F361-6568-5D00-E1D97BD9D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2427" y="3790166"/>
                <a:ext cx="1459284" cy="1448845"/>
              </a:xfrm>
              <a:prstGeom prst="rect">
                <a:avLst/>
              </a:prstGeom>
            </p:spPr>
          </p:pic>
          <p:pic>
            <p:nvPicPr>
              <p:cNvPr id="15" name="Image 15">
                <a:extLst>
                  <a:ext uri="{FF2B5EF4-FFF2-40B4-BE49-F238E27FC236}">
                    <a16:creationId xmlns:a16="http://schemas.microsoft.com/office/drawing/2014/main" id="{60D7603A-2269-46F3-99E8-FE9BE21C0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76155" y="3823464"/>
                <a:ext cx="1250516" cy="1444877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5CA2391A-01C6-887C-C6E4-08D1C6D2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74386"/>
              </p:ext>
            </p:extLst>
          </p:nvPr>
        </p:nvGraphicFramePr>
        <p:xfrm>
          <a:off x="4757" y="0"/>
          <a:ext cx="12192000" cy="61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713141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013925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378750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67606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338583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396282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483820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24273150"/>
                    </a:ext>
                  </a:extLst>
                </a:gridCol>
              </a:tblGrid>
              <a:tr h="612475">
                <a:tc>
                  <a:txBody>
                    <a:bodyPr/>
                    <a:lstStyle/>
                    <a:p>
                      <a:pPr algn="ctr"/>
                      <a:r>
                        <a:rPr lang="fr-FR" sz="1500" b="1" u="sng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Sommaire</a:t>
                      </a:r>
                      <a:r>
                        <a:rPr lang="fr-FR" sz="140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Méthodologie</a:t>
                      </a:r>
                      <a:endParaRPr lang="fr-FR" sz="1400" b="1" u="sng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Diagrammes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L’application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Démonstration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Problèmes rencontrés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Conclusion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67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0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D367C-4E1D-C879-41A3-A03CB29E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164" y="1335254"/>
            <a:ext cx="10178322" cy="1492132"/>
          </a:xfrm>
        </p:spPr>
        <p:txBody>
          <a:bodyPr/>
          <a:lstStyle/>
          <a:p>
            <a:r>
              <a:rPr lang="en-US" err="1"/>
              <a:t>Sommaire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16D342-4788-7246-523B-FD401B3A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2D782280-D73A-62C2-9630-DE1C57662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9768"/>
              </p:ext>
            </p:extLst>
          </p:nvPr>
        </p:nvGraphicFramePr>
        <p:xfrm>
          <a:off x="-21798" y="0"/>
          <a:ext cx="12192000" cy="61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713141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013925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378750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67606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338583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396282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483820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24273150"/>
                    </a:ext>
                  </a:extLst>
                </a:gridCol>
              </a:tblGrid>
              <a:tr h="612475"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u="sng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Sommaire</a:t>
                      </a:r>
                      <a:r>
                        <a:rPr lang="fr-FR" sz="140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Méthodologie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Diagrammes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L’application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Démonstration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Problèmes rencontrés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Conclusion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671175"/>
                  </a:ext>
                </a:extLst>
              </a:tr>
            </a:tbl>
          </a:graphicData>
        </a:graphic>
      </p:graphicFrame>
      <p:sp>
        <p:nvSpPr>
          <p:cNvPr id="33" name="Rectangle 32" descr="Faire défiler avec un remplissage uni">
            <a:extLst>
              <a:ext uri="{FF2B5EF4-FFF2-40B4-BE49-F238E27FC236}">
                <a16:creationId xmlns:a16="http://schemas.microsoft.com/office/drawing/2014/main" id="{B7646FAB-8645-EE1A-3DF5-253DD4DDFF24}"/>
              </a:ext>
            </a:extLst>
          </p:cNvPr>
          <p:cNvSpPr/>
          <p:nvPr/>
        </p:nvSpPr>
        <p:spPr>
          <a:xfrm>
            <a:off x="1324173" y="2866685"/>
            <a:ext cx="420082" cy="42008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Rectangle 33" descr="Liste de contrôle">
            <a:extLst>
              <a:ext uri="{FF2B5EF4-FFF2-40B4-BE49-F238E27FC236}">
                <a16:creationId xmlns:a16="http://schemas.microsoft.com/office/drawing/2014/main" id="{B490A5F6-FEEC-B8D1-3ABE-DA8F32A365BB}"/>
              </a:ext>
            </a:extLst>
          </p:cNvPr>
          <p:cNvSpPr/>
          <p:nvPr/>
        </p:nvSpPr>
        <p:spPr>
          <a:xfrm>
            <a:off x="2533421" y="2866685"/>
            <a:ext cx="420082" cy="420082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Rectangle 34" descr="Branching Diagram">
            <a:extLst>
              <a:ext uri="{FF2B5EF4-FFF2-40B4-BE49-F238E27FC236}">
                <a16:creationId xmlns:a16="http://schemas.microsoft.com/office/drawing/2014/main" id="{6716BE51-FC1F-DB38-C2DB-152A628C4B02}"/>
              </a:ext>
            </a:extLst>
          </p:cNvPr>
          <p:cNvSpPr/>
          <p:nvPr/>
        </p:nvSpPr>
        <p:spPr>
          <a:xfrm>
            <a:off x="3917758" y="2878997"/>
            <a:ext cx="420082" cy="420082"/>
          </a:xfrm>
          <a:prstGeom prst="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Rectangle 35" descr="Engrenages">
            <a:extLst>
              <a:ext uri="{FF2B5EF4-FFF2-40B4-BE49-F238E27FC236}">
                <a16:creationId xmlns:a16="http://schemas.microsoft.com/office/drawing/2014/main" id="{FDF6898A-D6F6-47BB-F590-09DD89DD1CE1}"/>
              </a:ext>
            </a:extLst>
          </p:cNvPr>
          <p:cNvSpPr/>
          <p:nvPr/>
        </p:nvSpPr>
        <p:spPr>
          <a:xfrm>
            <a:off x="6753309" y="2875977"/>
            <a:ext cx="420082" cy="420082"/>
          </a:xfrm>
          <a:prstGeom prst="rect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Rectangle 36" descr="Enseignant">
            <a:extLst>
              <a:ext uri="{FF2B5EF4-FFF2-40B4-BE49-F238E27FC236}">
                <a16:creationId xmlns:a16="http://schemas.microsoft.com/office/drawing/2014/main" id="{B648A20C-03D3-6288-9A59-8BDB754E184A}"/>
              </a:ext>
            </a:extLst>
          </p:cNvPr>
          <p:cNvSpPr/>
          <p:nvPr/>
        </p:nvSpPr>
        <p:spPr>
          <a:xfrm>
            <a:off x="8400729" y="2866685"/>
            <a:ext cx="420082" cy="420082"/>
          </a:xfrm>
          <a:prstGeom prst="rect">
            <a:avLst/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Rectangle 37" descr="Avertissement">
            <a:extLst>
              <a:ext uri="{FF2B5EF4-FFF2-40B4-BE49-F238E27FC236}">
                <a16:creationId xmlns:a16="http://schemas.microsoft.com/office/drawing/2014/main" id="{CE6BE7D1-C768-C0DF-35AC-BBCCC46217E7}"/>
              </a:ext>
            </a:extLst>
          </p:cNvPr>
          <p:cNvSpPr/>
          <p:nvPr/>
        </p:nvSpPr>
        <p:spPr>
          <a:xfrm>
            <a:off x="9851207" y="2866685"/>
            <a:ext cx="420082" cy="420082"/>
          </a:xfrm>
          <a:prstGeom prst="rect">
            <a:avLst/>
          </a:prstGeom>
          <a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Rectangle 38" descr="Coche">
            <a:extLst>
              <a:ext uri="{FF2B5EF4-FFF2-40B4-BE49-F238E27FC236}">
                <a16:creationId xmlns:a16="http://schemas.microsoft.com/office/drawing/2014/main" id="{BF951676-7321-3355-01EF-31B36BFEE1C3}"/>
              </a:ext>
            </a:extLst>
          </p:cNvPr>
          <p:cNvSpPr/>
          <p:nvPr/>
        </p:nvSpPr>
        <p:spPr>
          <a:xfrm>
            <a:off x="11007635" y="2866685"/>
            <a:ext cx="420082" cy="420082"/>
          </a:xfrm>
          <a:prstGeom prst="rect">
            <a:avLst/>
          </a:prstGeom>
          <a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9" name="Rectangle 48" descr="Branching Diagram">
            <a:extLst>
              <a:ext uri="{FF2B5EF4-FFF2-40B4-BE49-F238E27FC236}">
                <a16:creationId xmlns:a16="http://schemas.microsoft.com/office/drawing/2014/main" id="{7C3E3D1C-C781-6530-0E87-91E4C29B7AA7}"/>
              </a:ext>
            </a:extLst>
          </p:cNvPr>
          <p:cNvSpPr/>
          <p:nvPr/>
        </p:nvSpPr>
        <p:spPr>
          <a:xfrm>
            <a:off x="5311776" y="2875977"/>
            <a:ext cx="420082" cy="420082"/>
          </a:xfrm>
          <a:prstGeom prst="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6D40D9-CF61-5BE7-90E6-6D9950DA957E}"/>
              </a:ext>
            </a:extLst>
          </p:cNvPr>
          <p:cNvSpPr txBox="1"/>
          <p:nvPr/>
        </p:nvSpPr>
        <p:spPr>
          <a:xfrm>
            <a:off x="925551" y="3592549"/>
            <a:ext cx="122291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1"/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AE9E56A-530B-E3F9-98BC-A81A29C589C8}"/>
              </a:ext>
            </a:extLst>
          </p:cNvPr>
          <p:cNvSpPr txBox="1"/>
          <p:nvPr/>
        </p:nvSpPr>
        <p:spPr>
          <a:xfrm>
            <a:off x="3415991" y="3592549"/>
            <a:ext cx="14273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1"/>
              <a:t>Méthodologies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EE556B-8013-2FD9-C447-38E570050040}"/>
              </a:ext>
            </a:extLst>
          </p:cNvPr>
          <p:cNvSpPr txBox="1"/>
          <p:nvPr/>
        </p:nvSpPr>
        <p:spPr>
          <a:xfrm>
            <a:off x="2207941" y="3592549"/>
            <a:ext cx="10742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1"/>
              <a:t>Sommaire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2108C9-B6CA-99D4-7FC2-E42D5B9DA8F2}"/>
              </a:ext>
            </a:extLst>
          </p:cNvPr>
          <p:cNvSpPr txBox="1"/>
          <p:nvPr/>
        </p:nvSpPr>
        <p:spPr>
          <a:xfrm>
            <a:off x="6306014" y="3592549"/>
            <a:ext cx="13251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1"/>
              <a:t>L'application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C1F649-1C6C-1DE8-27C6-D7BB8FC63D12}"/>
              </a:ext>
            </a:extLst>
          </p:cNvPr>
          <p:cNvSpPr txBox="1"/>
          <p:nvPr/>
        </p:nvSpPr>
        <p:spPr>
          <a:xfrm>
            <a:off x="10682868" y="3592549"/>
            <a:ext cx="13251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1"/>
              <a:t>Conclusion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EC60D62-8334-6E60-4285-BCB32BC813BA}"/>
              </a:ext>
            </a:extLst>
          </p:cNvPr>
          <p:cNvSpPr txBox="1"/>
          <p:nvPr/>
        </p:nvSpPr>
        <p:spPr>
          <a:xfrm>
            <a:off x="9502696" y="3527500"/>
            <a:ext cx="11206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1"/>
              <a:t>Problèmes rencontrés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F2C42D9-7928-AC6A-4229-5B84820B1DFB}"/>
              </a:ext>
            </a:extLst>
          </p:cNvPr>
          <p:cNvSpPr txBox="1"/>
          <p:nvPr/>
        </p:nvSpPr>
        <p:spPr>
          <a:xfrm>
            <a:off x="7895063" y="3592550"/>
            <a:ext cx="15295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1"/>
              <a:t>Démonstration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053138E-63FE-639D-8B75-5E8B57B677C3}"/>
              </a:ext>
            </a:extLst>
          </p:cNvPr>
          <p:cNvSpPr txBox="1"/>
          <p:nvPr/>
        </p:nvSpPr>
        <p:spPr>
          <a:xfrm>
            <a:off x="4902819" y="3592549"/>
            <a:ext cx="13251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1"/>
              <a:t>Diagrammes</a:t>
            </a:r>
          </a:p>
        </p:txBody>
      </p:sp>
    </p:spTree>
    <p:extLst>
      <p:ext uri="{BB962C8B-B14F-4D97-AF65-F5344CB8AC3E}">
        <p14:creationId xmlns:p14="http://schemas.microsoft.com/office/powerpoint/2010/main" val="356112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D945986C-92DF-5684-432A-21BE1CD00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121503"/>
              </p:ext>
            </p:extLst>
          </p:nvPr>
        </p:nvGraphicFramePr>
        <p:xfrm>
          <a:off x="0" y="0"/>
          <a:ext cx="12192000" cy="61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878840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900529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7139799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345251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821864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10863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459113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33198185"/>
                    </a:ext>
                  </a:extLst>
                </a:gridCol>
              </a:tblGrid>
              <a:tr h="612475"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Sommaire</a:t>
                      </a:r>
                      <a:r>
                        <a:rPr lang="fr-FR" sz="140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u="sng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Méthodologie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Diagrammes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L’application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Démonstration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Problèmes rencontrés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Conclusion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448283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432407-06C6-89CA-C0B8-D27A0BAE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BDF1B35-A46F-5BE2-C6D3-567004466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62937"/>
              </p:ext>
            </p:extLst>
          </p:nvPr>
        </p:nvGraphicFramePr>
        <p:xfrm>
          <a:off x="1932878" y="2378926"/>
          <a:ext cx="8334270" cy="3976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2186">
                  <a:extLst>
                    <a:ext uri="{9D8B030D-6E8A-4147-A177-3AD203B41FA5}">
                      <a16:colId xmlns:a16="http://schemas.microsoft.com/office/drawing/2014/main" val="1541684720"/>
                    </a:ext>
                  </a:extLst>
                </a:gridCol>
                <a:gridCol w="2084028">
                  <a:extLst>
                    <a:ext uri="{9D8B030D-6E8A-4147-A177-3AD203B41FA5}">
                      <a16:colId xmlns:a16="http://schemas.microsoft.com/office/drawing/2014/main" val="4142091076"/>
                    </a:ext>
                  </a:extLst>
                </a:gridCol>
                <a:gridCol w="2084028">
                  <a:extLst>
                    <a:ext uri="{9D8B030D-6E8A-4147-A177-3AD203B41FA5}">
                      <a16:colId xmlns:a16="http://schemas.microsoft.com/office/drawing/2014/main" val="155685845"/>
                    </a:ext>
                  </a:extLst>
                </a:gridCol>
                <a:gridCol w="2084028">
                  <a:extLst>
                    <a:ext uri="{9D8B030D-6E8A-4147-A177-3AD203B41FA5}">
                      <a16:colId xmlns:a16="http://schemas.microsoft.com/office/drawing/2014/main" val="3062054428"/>
                    </a:ext>
                  </a:extLst>
                </a:gridCol>
              </a:tblGrid>
              <a:tr h="812252">
                <a:tc>
                  <a:txBody>
                    <a:bodyPr/>
                    <a:lstStyle/>
                    <a:p>
                      <a:pPr algn="ctr"/>
                      <a:endParaRPr lang="fr-FR">
                        <a:effectLst/>
                      </a:endParaRPr>
                    </a:p>
                  </a:txBody>
                  <a:tcPr marL="68580" marR="68580" marT="0" marB="0" anchor="ctr"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William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Stéphane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Tancrède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44498"/>
                  </a:ext>
                </a:extLst>
              </a:tr>
              <a:tr h="783917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Dev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000" b="1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076141"/>
                  </a:ext>
                </a:extLst>
              </a:tr>
              <a:tr h="783917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Recherche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000" b="1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71387"/>
                  </a:ext>
                </a:extLst>
              </a:tr>
              <a:tr h="783917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Diagramme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000" b="1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208868"/>
                  </a:ext>
                </a:extLst>
              </a:tr>
              <a:tr h="812252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Présentation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042156"/>
                  </a:ext>
                </a:extLst>
              </a:tr>
            </a:tbl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28BBDD77-C6D6-6616-DC49-A62BE1C3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47" y="1065766"/>
            <a:ext cx="10178322" cy="1492132"/>
          </a:xfrm>
        </p:spPr>
        <p:txBody>
          <a:bodyPr/>
          <a:lstStyle/>
          <a:p>
            <a:r>
              <a:rPr lang="en-US"/>
              <a:t>Repartitions DES TACHES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44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B3F21E5-1B0A-4258-45E8-94D8FB27A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290431"/>
              </p:ext>
            </p:extLst>
          </p:nvPr>
        </p:nvGraphicFramePr>
        <p:xfrm>
          <a:off x="-20320" y="0"/>
          <a:ext cx="12192000" cy="61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121095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07349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6507214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94323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906713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448906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253554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37570592"/>
                    </a:ext>
                  </a:extLst>
                </a:gridCol>
              </a:tblGrid>
              <a:tr h="612475"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Sommaire</a:t>
                      </a:r>
                      <a:r>
                        <a:rPr lang="fr-FR" sz="140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u="sng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Méthodologie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Diagrammes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L’application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Démonstration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Problèmes rencontrés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Conclusion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3124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BB20B5-CC38-610A-3C7F-96C0914B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5D0DCD-0092-FB51-F3B9-00DDEAADA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" t="7672" r="2603" b="6729"/>
          <a:stretch/>
        </p:blipFill>
        <p:spPr>
          <a:xfrm>
            <a:off x="3108173" y="858749"/>
            <a:ext cx="6735173" cy="59111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441B23C-EA22-A58C-9D0E-8A8175936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092" y="3291749"/>
            <a:ext cx="2714388" cy="980257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FF7B2F84-FE54-53F6-447D-3E6624CBE0C4}"/>
              </a:ext>
            </a:extLst>
          </p:cNvPr>
          <p:cNvSpPr txBox="1">
            <a:spLocks/>
          </p:cNvSpPr>
          <p:nvPr/>
        </p:nvSpPr>
        <p:spPr>
          <a:xfrm>
            <a:off x="4293320" y="2946443"/>
            <a:ext cx="4317281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latin typeface="Bahnschrift" panose="020B0502040204020203" pitchFamily="34" charset="0"/>
              </a:rPr>
              <a:t>Méthode agile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E59457C-61BD-F99D-5941-27E7AEF21290}"/>
              </a:ext>
            </a:extLst>
          </p:cNvPr>
          <p:cNvSpPr txBox="1"/>
          <p:nvPr/>
        </p:nvSpPr>
        <p:spPr>
          <a:xfrm>
            <a:off x="10467023" y="1905834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Discord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27C4B2-EA17-C279-CC1B-158A49107710}"/>
              </a:ext>
            </a:extLst>
          </p:cNvPr>
          <p:cNvSpPr txBox="1"/>
          <p:nvPr/>
        </p:nvSpPr>
        <p:spPr>
          <a:xfrm>
            <a:off x="3107523" y="6363911"/>
            <a:ext cx="741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Projet de développement web et en informatique globalement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2C78391-E5E9-A571-82D4-4709D3E642C9}"/>
              </a:ext>
            </a:extLst>
          </p:cNvPr>
          <p:cNvSpPr txBox="1"/>
          <p:nvPr/>
        </p:nvSpPr>
        <p:spPr>
          <a:xfrm>
            <a:off x="9171384" y="3159321"/>
            <a:ext cx="206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Tous les secteurs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CB262E1-0B0F-D8F6-A78F-31EB703EECB8}"/>
              </a:ext>
            </a:extLst>
          </p:cNvPr>
          <p:cNvSpPr txBox="1"/>
          <p:nvPr/>
        </p:nvSpPr>
        <p:spPr>
          <a:xfrm>
            <a:off x="9539520" y="4582834"/>
            <a:ext cx="2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Amélioration continue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980A33E-C759-EAFB-7F51-88E18509A882}"/>
              </a:ext>
            </a:extLst>
          </p:cNvPr>
          <p:cNvSpPr txBox="1"/>
          <p:nvPr/>
        </p:nvSpPr>
        <p:spPr>
          <a:xfrm>
            <a:off x="1189685" y="3255384"/>
            <a:ext cx="185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Besoin client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53194E-2BF2-5E69-5621-5A4DFA714715}"/>
              </a:ext>
            </a:extLst>
          </p:cNvPr>
          <p:cNvSpPr txBox="1"/>
          <p:nvPr/>
        </p:nvSpPr>
        <p:spPr>
          <a:xfrm>
            <a:off x="1856581" y="1905834"/>
            <a:ext cx="206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Communication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1D7A3C7-42AF-AEE4-5542-CBBF510E59E9}"/>
              </a:ext>
            </a:extLst>
          </p:cNvPr>
          <p:cNvSpPr txBox="1"/>
          <p:nvPr/>
        </p:nvSpPr>
        <p:spPr>
          <a:xfrm>
            <a:off x="2009785" y="4604934"/>
            <a:ext cx="206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308753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9786D-1519-023B-6A0B-B8960B8A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93" y="807559"/>
            <a:ext cx="10178322" cy="856356"/>
          </a:xfrm>
        </p:spPr>
        <p:txBody>
          <a:bodyPr>
            <a:normAutofit/>
          </a:bodyPr>
          <a:lstStyle/>
          <a:p>
            <a:r>
              <a:rPr lang="fr-FR"/>
              <a:t>Diagramme de séquence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386981-7D03-D468-5D79-ADD9935A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8</a:t>
            </a:fld>
            <a:endParaRPr lang="fr-FR"/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3CA94021-8525-1B20-A032-357BC0742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203" y="2703320"/>
            <a:ext cx="4028341" cy="3008434"/>
          </a:xfrm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50B1271-C0FF-F1DB-4F3A-051F5EE54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915837"/>
              </p:ext>
            </p:extLst>
          </p:nvPr>
        </p:nvGraphicFramePr>
        <p:xfrm>
          <a:off x="0" y="0"/>
          <a:ext cx="12192000" cy="61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3539385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629130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645578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57311296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657421698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40016651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774826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35928562"/>
                    </a:ext>
                  </a:extLst>
                </a:gridCol>
              </a:tblGrid>
              <a:tr h="612475"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Sommaire</a:t>
                      </a:r>
                      <a:r>
                        <a:rPr lang="fr-FR" sz="140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Méthodologie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u="sng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Diagrammes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L’application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u="none">
                          <a:solidFill>
                            <a:schemeClr val="bg1"/>
                          </a:solidFill>
                        </a:rPr>
                        <a:t>Démonstration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Problèmes rencontrés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/>
                        <a:t>Conclusion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444919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CC69F782-DA06-CB30-6437-369DCA2FAEE1}"/>
              </a:ext>
            </a:extLst>
          </p:cNvPr>
          <p:cNvSpPr txBox="1"/>
          <p:nvPr/>
        </p:nvSpPr>
        <p:spPr>
          <a:xfrm>
            <a:off x="942973" y="1787977"/>
            <a:ext cx="391069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Lancement de l'application</a:t>
            </a:r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229AD1D-9F4E-E03D-5243-E680DF204D3C}"/>
              </a:ext>
            </a:extLst>
          </p:cNvPr>
          <p:cNvSpPr txBox="1"/>
          <p:nvPr/>
        </p:nvSpPr>
        <p:spPr>
          <a:xfrm>
            <a:off x="997403" y="1787977"/>
            <a:ext cx="391069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Connexion via l'authentification Google</a:t>
            </a:r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95F2053-D3EE-4752-533C-AF5F900CBC7B}"/>
              </a:ext>
            </a:extLst>
          </p:cNvPr>
          <p:cNvSpPr txBox="1"/>
          <p:nvPr/>
        </p:nvSpPr>
        <p:spPr>
          <a:xfrm>
            <a:off x="997402" y="1787977"/>
            <a:ext cx="391069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Sélection d'un compte Google</a:t>
            </a:r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CAD0B6F-4566-C53B-641C-141D5D4820ED}"/>
              </a:ext>
            </a:extLst>
          </p:cNvPr>
          <p:cNvSpPr txBox="1"/>
          <p:nvPr/>
        </p:nvSpPr>
        <p:spPr>
          <a:xfrm>
            <a:off x="997402" y="1787976"/>
            <a:ext cx="391069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Lecture des informations de l'utilisateur</a:t>
            </a:r>
            <a:endParaRPr lang="fr-FR"/>
          </a:p>
        </p:txBody>
      </p:sp>
      <p:pic>
        <p:nvPicPr>
          <p:cNvPr id="15" name="Image 18">
            <a:extLst>
              <a:ext uri="{FF2B5EF4-FFF2-40B4-BE49-F238E27FC236}">
                <a16:creationId xmlns:a16="http://schemas.microsoft.com/office/drawing/2014/main" id="{C225C2CC-6D52-1518-D7B1-839C42DA1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543" y="2637704"/>
            <a:ext cx="8284028" cy="3073934"/>
          </a:xfrm>
          <a:prstGeom prst="rect">
            <a:avLst/>
          </a:prstGeom>
        </p:spPr>
      </p:pic>
      <p:pic>
        <p:nvPicPr>
          <p:cNvPr id="23" name="Image 23">
            <a:extLst>
              <a:ext uri="{FF2B5EF4-FFF2-40B4-BE49-F238E27FC236}">
                <a16:creationId xmlns:a16="http://schemas.microsoft.com/office/drawing/2014/main" id="{94C80241-9702-D4DC-59D8-A67B0AF33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657" y="2421084"/>
            <a:ext cx="8294913" cy="37357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CCE01B0-AE2B-CB62-8AE0-8C84638CB307}"/>
              </a:ext>
            </a:extLst>
          </p:cNvPr>
          <p:cNvSpPr/>
          <p:nvPr/>
        </p:nvSpPr>
        <p:spPr>
          <a:xfrm>
            <a:off x="1396093" y="2419351"/>
            <a:ext cx="9241971" cy="3864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1">
            <a:extLst>
              <a:ext uri="{FF2B5EF4-FFF2-40B4-BE49-F238E27FC236}">
                <a16:creationId xmlns:a16="http://schemas.microsoft.com/office/drawing/2014/main" id="{DBF7BB3A-521E-ACE3-62EC-06F960F455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522" t="12896" r="-334" b="-453"/>
          <a:stretch/>
        </p:blipFill>
        <p:spPr>
          <a:xfrm>
            <a:off x="2830287" y="2247013"/>
            <a:ext cx="5776337" cy="421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3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4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C22DC-F333-7216-65B6-48E87841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4440"/>
          </a:xfrm>
        </p:spPr>
        <p:txBody>
          <a:bodyPr/>
          <a:lstStyle/>
          <a:p>
            <a:r>
              <a:rPr lang="en-US"/>
              <a:t>JIRA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FF69D4-0266-759B-BCA8-952C9049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FAD1-0CA8-44A3-8ED7-BED0B052C112}" type="slidenum">
              <a:rPr lang="fr-FR" smtClean="0"/>
              <a:t>9</a:t>
            </a:fld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FBF1885-A2C1-8EA7-D1D3-7D6DD0352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009" y="1316319"/>
            <a:ext cx="8649660" cy="500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489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3D0FCAB78A3B47B148DCBB7A9ECCC0" ma:contentTypeVersion="7" ma:contentTypeDescription="Crée un document." ma:contentTypeScope="" ma:versionID="d8ebbfc82d508bba7eaae9758a284b26">
  <xsd:schema xmlns:xsd="http://www.w3.org/2001/XMLSchema" xmlns:xs="http://www.w3.org/2001/XMLSchema" xmlns:p="http://schemas.microsoft.com/office/2006/metadata/properties" xmlns:ns3="42ff31ba-04b7-426f-b7b9-c31ba4792e10" xmlns:ns4="dc95e021-6c29-4410-a051-f5945d62dda9" targetNamespace="http://schemas.microsoft.com/office/2006/metadata/properties" ma:root="true" ma:fieldsID="572c7e337d35e7a9db025cc153439749" ns3:_="" ns4:_="">
    <xsd:import namespace="42ff31ba-04b7-426f-b7b9-c31ba4792e10"/>
    <xsd:import namespace="dc95e021-6c29-4410-a051-f5945d62dd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f31ba-04b7-426f-b7b9-c31ba4792e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95e021-6c29-4410-a051-f5945d62d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E4391F-314F-43FB-8961-02B8F4880726}">
  <ds:schemaRefs>
    <ds:schemaRef ds:uri="42ff31ba-04b7-426f-b7b9-c31ba4792e10"/>
    <ds:schemaRef ds:uri="dc95e021-6c29-4410-a051-f5945d62dda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653DBE3-44B6-43D6-A4AA-EA8FA80D6BBF}">
  <ds:schemaRefs>
    <ds:schemaRef ds:uri="42ff31ba-04b7-426f-b7b9-c31ba4792e10"/>
    <ds:schemaRef ds:uri="dc95e021-6c29-4410-a051-f5945d62dd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864A9D7-F7CD-4E12-982C-082396F0F7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Application>Microsoft Office PowerPoint</Application>
  <PresentationFormat>Grand écran</PresentationFormat>
  <Slides>18</Slides>
  <Notes>2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Badge</vt:lpstr>
      <vt:lpstr>Projet Android Studio </vt:lpstr>
      <vt:lpstr>Introduction</vt:lpstr>
      <vt:lpstr>Présentation PowerPoint</vt:lpstr>
      <vt:lpstr>Présentation PowerPoint</vt:lpstr>
      <vt:lpstr>Sommaire</vt:lpstr>
      <vt:lpstr>Repartitions DES TACHES</vt:lpstr>
      <vt:lpstr>Présentation PowerPoint</vt:lpstr>
      <vt:lpstr>Diagramme de séquence</vt:lpstr>
      <vt:lpstr>JIRA</vt:lpstr>
      <vt:lpstr>Méthode gherkin</vt:lpstr>
      <vt:lpstr>AFFICHAGES </vt:lpstr>
      <vt:lpstr>architecture</vt:lpstr>
      <vt:lpstr>Exemple de code</vt:lpstr>
      <vt:lpstr>DÉMonstration</vt:lpstr>
      <vt:lpstr>Note Code factor</vt:lpstr>
      <vt:lpstr>Problèmes Rencontrés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 Chapuis</dc:creator>
  <cp:revision>2</cp:revision>
  <dcterms:created xsi:type="dcterms:W3CDTF">2022-10-14T08:33:17Z</dcterms:created>
  <dcterms:modified xsi:type="dcterms:W3CDTF">2022-11-21T16:13:33Z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0x0101000A3D0FCAB78A3B47B148DCBB7A9ECCC0</vt:lpwstr>
  </property>
</Properties>
</file>