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4" r:id="rId3"/>
    <p:sldId id="481" r:id="rId4"/>
    <p:sldId id="494" r:id="rId5"/>
    <p:sldId id="490" r:id="rId6"/>
    <p:sldId id="491" r:id="rId7"/>
    <p:sldId id="489" r:id="rId8"/>
    <p:sldId id="488" r:id="rId9"/>
    <p:sldId id="492" r:id="rId10"/>
    <p:sldId id="493" r:id="rId11"/>
    <p:sldId id="496" r:id="rId12"/>
    <p:sldId id="497" r:id="rId13"/>
    <p:sldId id="484" r:id="rId14"/>
    <p:sldId id="498" r:id="rId15"/>
    <p:sldId id="499" r:id="rId16"/>
    <p:sldId id="524" r:id="rId17"/>
    <p:sldId id="523" r:id="rId18"/>
    <p:sldId id="501" r:id="rId19"/>
    <p:sldId id="502" r:id="rId20"/>
    <p:sldId id="503" r:id="rId21"/>
    <p:sldId id="504" r:id="rId22"/>
    <p:sldId id="518" r:id="rId23"/>
    <p:sldId id="506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20" r:id="rId35"/>
    <p:sldId id="521" r:id="rId36"/>
  </p:sldIdLst>
  <p:sldSz cx="9144000" cy="6858000" type="screen4x3"/>
  <p:notesSz cx="7315200" cy="96012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ECFF"/>
    <a:srgbClr val="EA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74" autoAdjust="0"/>
    <p:restoredTop sz="92149" autoAdjust="0"/>
  </p:normalViewPr>
  <p:slideViewPr>
    <p:cSldViewPr snapToObjects="1" showGuides="1">
      <p:cViewPr>
        <p:scale>
          <a:sx n="40" d="100"/>
          <a:sy n="40" d="100"/>
        </p:scale>
        <p:origin x="888" y="226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-566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E00995-CE93-4B3F-BCBB-4B763442F9E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BB0E6B1-14EA-45EA-B467-159AC3B8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1B56E6-8683-EE4C-A0C8-988C0FDA3B39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94CC7CA-A372-F94E-ABC0-D23975AE79E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70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79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02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0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D8927-CA39-4677-A6A4-741B34C414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D8927-CA39-4677-A6A4-741B34C414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D8927-CA39-4677-A6A4-741B34C4145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D8927-CA39-4677-A6A4-741B34C4145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D8927-CA39-4677-A6A4-741B34C4145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4929411"/>
          </a:xfrm>
        </p:spPr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n-US" noProof="0" smtClean="0"/>
              <a:t>Fare clic per modificare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en-US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B345-4AA3-4C23-A027-1871A0B24F87}" type="datetimeFigureOut">
              <a:rPr lang="it-IT" smtClean="0"/>
              <a:t>07/03/2018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D65-C1E1-4868-B5BD-A5E40E4D28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303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4929411"/>
          </a:xfrm>
        </p:spPr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n-US" noProof="0" smtClean="0"/>
              <a:t>Fare clic per modificare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  <a:endParaRPr lang="en-US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B345-4AA3-4C23-A027-1871A0B24F87}" type="datetimeFigureOut">
              <a:rPr lang="it-IT" smtClean="0"/>
              <a:t>07/03/2018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1D65-C1E1-4868-B5BD-A5E40E4D2815}" type="slidenum">
              <a:rPr lang="it-IT" smtClean="0"/>
              <a:t>‹#›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438375" y="2"/>
            <a:ext cx="6267251" cy="8929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004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1D695B-8025-8D43-B3F6-075128CD42E1}" type="datetimeFigureOut">
              <a:rPr lang="it-IT" smtClean="0"/>
              <a:pPr/>
              <a:t>07/03/2018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29636BB-7A09-EE4E-810B-3DD414D07DEB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inacotecabrera.org/en/collezioni/filter-collection/?filterby=period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inacotecabrera.org/en/collezioni/the-collection-online/?periodo=xv-secolo-d-c-e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relativewave.com/form/" TargetMode="External"/><Relationship Id="rId18" Type="http://schemas.openxmlformats.org/officeDocument/2006/relationships/hyperlink" Target="http://www.invisionapp.com/" TargetMode="External"/><Relationship Id="rId26" Type="http://schemas.openxmlformats.org/officeDocument/2006/relationships/hyperlink" Target="https://popapp.in/" TargetMode="External"/><Relationship Id="rId3" Type="http://schemas.openxmlformats.org/officeDocument/2006/relationships/hyperlink" Target="http://www.antetype.com/" TargetMode="External"/><Relationship Id="rId21" Type="http://schemas.openxmlformats.org/officeDocument/2006/relationships/hyperlink" Target="https://marvelapp.com/apps/" TargetMode="External"/><Relationship Id="rId34" Type="http://schemas.openxmlformats.org/officeDocument/2006/relationships/hyperlink" Target="https://www.weld.io/" TargetMode="External"/><Relationship Id="rId7" Type="http://schemas.openxmlformats.org/officeDocument/2006/relationships/hyperlink" Target="http://giveabrief.com/" TargetMode="External"/><Relationship Id="rId12" Type="http://schemas.openxmlformats.org/officeDocument/2006/relationships/hyperlink" Target="https://www.fluidui.com/" TargetMode="External"/><Relationship Id="rId17" Type="http://schemas.openxmlformats.org/officeDocument/2006/relationships/hyperlink" Target="http://www.infragistics.com/products/indigo-studio" TargetMode="External"/><Relationship Id="rId25" Type="http://schemas.openxmlformats.org/officeDocument/2006/relationships/hyperlink" Target="http://www.pixate.com/" TargetMode="External"/><Relationship Id="rId33" Type="http://schemas.openxmlformats.org/officeDocument/2006/relationships/hyperlink" Target="http://uxpin.com/" TargetMode="External"/><Relationship Id="rId2" Type="http://schemas.openxmlformats.org/officeDocument/2006/relationships/hyperlink" Target="https://www.cooper.com/prototyping-tools" TargetMode="External"/><Relationship Id="rId16" Type="http://schemas.openxmlformats.org/officeDocument/2006/relationships/hyperlink" Target="http://www.hotgloo.com/" TargetMode="External"/><Relationship Id="rId20" Type="http://schemas.openxmlformats.org/officeDocument/2006/relationships/hyperlink" Target="https://marvelapp.com/" TargetMode="External"/><Relationship Id="rId29" Type="http://schemas.openxmlformats.org/officeDocument/2006/relationships/hyperlink" Target="https://prottapp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xure.com/" TargetMode="External"/><Relationship Id="rId11" Type="http://schemas.openxmlformats.org/officeDocument/2006/relationships/hyperlink" Target="https://www.flinto.com/" TargetMode="External"/><Relationship Id="rId24" Type="http://schemas.openxmlformats.org/officeDocument/2006/relationships/hyperlink" Target="http://www.pidoco.com/" TargetMode="External"/><Relationship Id="rId32" Type="http://schemas.openxmlformats.org/officeDocument/2006/relationships/hyperlink" Target="http://www.solidifyapp.com/" TargetMode="External"/><Relationship Id="rId5" Type="http://schemas.openxmlformats.org/officeDocument/2006/relationships/hyperlink" Target="https://github.com/ideo/avocado/" TargetMode="External"/><Relationship Id="rId15" Type="http://schemas.openxmlformats.org/officeDocument/2006/relationships/hyperlink" Target="http://www.idangero.us/framework7/" TargetMode="External"/><Relationship Id="rId23" Type="http://schemas.openxmlformats.org/officeDocument/2006/relationships/hyperlink" Target="https://facebook.github.io/origami/" TargetMode="External"/><Relationship Id="rId28" Type="http://schemas.openxmlformats.org/officeDocument/2006/relationships/hyperlink" Target="http://www.protoshare.com/" TargetMode="External"/><Relationship Id="rId10" Type="http://schemas.openxmlformats.org/officeDocument/2006/relationships/hyperlink" Target="http://pencil.evolus.vn/" TargetMode="External"/><Relationship Id="rId19" Type="http://schemas.openxmlformats.org/officeDocument/2006/relationships/hyperlink" Target="http://www.justinmind.com/" TargetMode="External"/><Relationship Id="rId31" Type="http://schemas.openxmlformats.org/officeDocument/2006/relationships/hyperlink" Target="http://goratchet.com/" TargetMode="External"/><Relationship Id="rId4" Type="http://schemas.openxmlformats.org/officeDocument/2006/relationships/hyperlink" Target="http://www.appcooker.com/" TargetMode="External"/><Relationship Id="rId9" Type="http://schemas.openxmlformats.org/officeDocument/2006/relationships/hyperlink" Target="http://concept.ly/" TargetMode="External"/><Relationship Id="rId14" Type="http://schemas.openxmlformats.org/officeDocument/2006/relationships/hyperlink" Target="http://framerjs.com/" TargetMode="External"/><Relationship Id="rId22" Type="http://schemas.openxmlformats.org/officeDocument/2006/relationships/hyperlink" Target="https://moqups.com/" TargetMode="External"/><Relationship Id="rId27" Type="http://schemas.openxmlformats.org/officeDocument/2006/relationships/hyperlink" Target="https://proto.io/" TargetMode="External"/><Relationship Id="rId30" Type="http://schemas.openxmlformats.org/officeDocument/2006/relationships/hyperlink" Target="https://itunes.apple.com/app/id917618029" TargetMode="External"/><Relationship Id="rId8" Type="http://schemas.openxmlformats.org/officeDocument/2006/relationships/hyperlink" Target="https://codiqa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edettadintino.it/" TargetMode="External"/><Relationship Id="rId2" Type="http://schemas.openxmlformats.org/officeDocument/2006/relationships/hyperlink" Target="http://labili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inacotecabrera.org/en/collezione-online/opere/the-dead-christ-and-three-mourner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270" y="2564904"/>
            <a:ext cx="6591300" cy="933450"/>
          </a:xfrm>
        </p:spPr>
        <p:txBody>
          <a:bodyPr>
            <a:noAutofit/>
          </a:bodyPr>
          <a:lstStyle/>
          <a:p>
            <a:pPr algn="ctr"/>
            <a:r>
              <a:rPr lang="it-IT" sz="4000" dirty="0" smtClean="0">
                <a:solidFill>
                  <a:schemeClr val="tx1"/>
                </a:solidFill>
              </a:rPr>
              <a:t>Web Design </a:t>
            </a:r>
            <a:r>
              <a:rPr lang="it-IT" sz="4000" dirty="0" smtClean="0">
                <a:solidFill>
                  <a:schemeClr val="tx1"/>
                </a:solidFill>
              </a:rPr>
              <a:t>i</a:t>
            </a:r>
            <a:r>
              <a:rPr lang="it-IT" sz="4000" dirty="0" smtClean="0">
                <a:solidFill>
                  <a:schemeClr val="tx1"/>
                </a:solidFill>
              </a:rPr>
              <a:t>n-the-small</a:t>
            </a:r>
            <a:br>
              <a:rPr lang="it-IT" sz="4000" dirty="0" smtClean="0">
                <a:solidFill>
                  <a:schemeClr val="tx1"/>
                </a:solidFill>
              </a:rPr>
            </a:br>
            <a:r>
              <a:rPr lang="it-IT" sz="4000" dirty="0" smtClean="0">
                <a:solidFill>
                  <a:schemeClr val="tx1"/>
                </a:solidFill>
              </a:rPr>
              <a:t>Protyping issues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43808" y="5157192"/>
            <a:ext cx="4038600" cy="381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defTabSz="914400">
              <a:spcBef>
                <a:spcPts val="300"/>
              </a:spcBef>
              <a:buClr>
                <a:schemeClr val="accent1"/>
              </a:buClr>
              <a:buSzPct val="75000"/>
              <a:defRPr/>
            </a:pP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Franca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Garzotto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827517" y="404664"/>
            <a:ext cx="7560531" cy="541688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827517" y="1197429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27517" y="1629229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27517" y="5877076"/>
            <a:ext cx="7560531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827516" y="1915886"/>
            <a:ext cx="1583468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410985" y="1915886"/>
            <a:ext cx="5977063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27516" y="1286934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27517" y="1647372"/>
            <a:ext cx="1620940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Other Group links &gt;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827516" y="5909734"/>
            <a:ext cx="1162482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Landmarks &gt;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513412" y="2248454"/>
            <a:ext cx="3279728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600" dirty="0"/>
              <a:t>&lt; </a:t>
            </a:r>
            <a:r>
              <a:rPr lang="en-GB" sz="1600" dirty="0" smtClean="0"/>
              <a:t>Group name&gt;</a:t>
            </a:r>
          </a:p>
          <a:p>
            <a:pPr defTabSz="913885"/>
            <a:endParaRPr lang="en-GB" sz="1600" dirty="0"/>
          </a:p>
          <a:p>
            <a:pPr defTabSz="913885"/>
            <a:r>
              <a:rPr lang="en-GB" sz="1600" dirty="0"/>
              <a:t>&lt;</a:t>
            </a:r>
            <a:r>
              <a:rPr lang="en-GB" sz="1600" dirty="0" smtClean="0"/>
              <a:t>Optional Introductory content &gt;</a:t>
            </a:r>
            <a:endParaRPr lang="en-GB" sz="1600" dirty="0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00088" y="549662"/>
            <a:ext cx="2185197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>
                <a:solidFill>
                  <a:schemeClr val="bg1"/>
                </a:solidFill>
              </a:rPr>
              <a:t>(Multiple) group </a:t>
            </a:r>
            <a:r>
              <a:rPr lang="en-GB" sz="1400" b="1" dirty="0" smtClean="0">
                <a:solidFill>
                  <a:schemeClr val="bg1"/>
                </a:solidFill>
              </a:rPr>
              <a:t>name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448457" y="3291090"/>
            <a:ext cx="5255788" cy="147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/>
              <a:t>Destination Page Preview + Group Link</a:t>
            </a:r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 </a:t>
            </a:r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 </a:t>
            </a:r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Destination Page Preview + Group Link</a:t>
            </a:r>
            <a:endParaRPr lang="en-GB" dirty="0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6903357" y="2002971"/>
            <a:ext cx="1582212" cy="27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200" dirty="0"/>
              <a:t>&lt; Orientation info &gt;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174475" y="6381328"/>
            <a:ext cx="6330756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dirty="0">
                <a:solidFill>
                  <a:srgbClr val="FF0000"/>
                </a:solidFill>
              </a:rPr>
              <a:t>Page </a:t>
            </a:r>
            <a:r>
              <a:rPr lang="en-GB" sz="1400" dirty="0" smtClean="0">
                <a:solidFill>
                  <a:srgbClr val="FF0000"/>
                </a:solidFill>
              </a:rPr>
              <a:t>structure in the small for a the </a:t>
            </a:r>
            <a:r>
              <a:rPr lang="en-GB" sz="1400" dirty="0" smtClean="0">
                <a:solidFill>
                  <a:srgbClr val="FF0000"/>
                </a:solidFill>
              </a:rPr>
              <a:t>Introductory </a:t>
            </a:r>
            <a:r>
              <a:rPr lang="en-GB" sz="1400" dirty="0" smtClean="0">
                <a:solidFill>
                  <a:srgbClr val="FF0000"/>
                </a:solidFill>
              </a:rPr>
              <a:t>Page of a (Multiple) Group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02602" y="2053729"/>
            <a:ext cx="8034680" cy="4533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93376" y="1345"/>
            <a:ext cx="8501785" cy="11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Group “Periods for Painting”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See </a:t>
            </a:r>
            <a:r>
              <a:rPr lang="en-GB" sz="1400" b="1" dirty="0">
                <a:solidFill>
                  <a:schemeClr val="tx2"/>
                </a:solidFill>
              </a:rPr>
              <a:t>example in 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r>
              <a:rPr lang="en-GB" sz="1400" b="1" dirty="0">
                <a:solidFill>
                  <a:schemeClr val="tx2"/>
                </a:solidFill>
                <a:hlinkClick r:id="rId2"/>
              </a:rPr>
              <a:t>http://pinacotecabrera.org/en/collezioni/filter-collection/?</a:t>
            </a:r>
            <a:r>
              <a:rPr lang="en-GB" sz="1400" b="1" dirty="0" smtClean="0">
                <a:solidFill>
                  <a:schemeClr val="tx2"/>
                </a:solidFill>
                <a:hlinkClick r:id="rId2"/>
              </a:rPr>
              <a:t>filterby=periodi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 rot="5400000">
            <a:off x="8056947" y="4523663"/>
            <a:ext cx="148507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dirty="0" smtClean="0"/>
              <a:t>Group </a:t>
            </a:r>
            <a:r>
              <a:rPr lang="en-GB" dirty="0" err="1" smtClean="0"/>
              <a:t>LInks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076056" y="3965790"/>
            <a:ext cx="3505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6161" y="2339576"/>
            <a:ext cx="7554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Collection Title: The collection by Period</a:t>
            </a:r>
            <a:endParaRPr lang="en-US" dirty="0" smtClean="0"/>
          </a:p>
          <a:p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it-IT" dirty="0" smtClean="0"/>
              <a:t>2-3 Images</a:t>
            </a:r>
          </a:p>
          <a:p>
            <a:r>
              <a:rPr lang="it-IT" dirty="0" smtClean="0"/>
              <a:t>Period 1 </a:t>
            </a:r>
          </a:p>
          <a:p>
            <a:r>
              <a:rPr lang="it-IT" dirty="0" smtClean="0"/>
              <a:t>Link to Group «Paintings of Period 1&gt;</a:t>
            </a:r>
          </a:p>
          <a:p>
            <a:r>
              <a:rPr lang="it-IT" dirty="0" smtClean="0"/>
              <a:t>.</a:t>
            </a:r>
          </a:p>
          <a:p>
            <a:r>
              <a:rPr lang="it-IT" dirty="0" smtClean="0"/>
              <a:t>.</a:t>
            </a:r>
          </a:p>
          <a:p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2-3 Images</a:t>
            </a:r>
            <a:endParaRPr lang="it-IT" dirty="0"/>
          </a:p>
          <a:p>
            <a:r>
              <a:rPr lang="it-IT" dirty="0" smtClean="0"/>
              <a:t>Period N</a:t>
            </a:r>
          </a:p>
          <a:p>
            <a:r>
              <a:rPr lang="it-IT" dirty="0"/>
              <a:t>Link to Group «Paintings of Period </a:t>
            </a:r>
            <a:r>
              <a:rPr lang="it-IT" dirty="0" smtClean="0"/>
              <a:t>N&gt;</a:t>
            </a:r>
            <a:endParaRPr lang="it-IT" dirty="0"/>
          </a:p>
          <a:p>
            <a:r>
              <a:rPr lang="it-IT" dirty="0"/>
              <a:t>.</a:t>
            </a:r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414547" y="2243148"/>
            <a:ext cx="349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Collection Online: Filter collection by </a:t>
            </a:r>
            <a:r>
              <a:rPr lang="it-IT" sz="1400" i="1" dirty="0" smtClean="0"/>
              <a:t>Period/Era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297187" y="14495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Orientation</a:t>
            </a:r>
            <a:r>
              <a:rPr lang="it-IT" sz="1400" dirty="0" smtClean="0"/>
              <a:t> Info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1" y="804357"/>
            <a:ext cx="1282025" cy="996903"/>
          </a:xfrm>
          <a:prstGeom prst="rect">
            <a:avLst/>
          </a:prstGeom>
        </p:spPr>
      </p:pic>
      <p:sp>
        <p:nvSpPr>
          <p:cNvPr id="39" name="Text Box 10"/>
          <p:cNvSpPr txBox="1">
            <a:spLocks noChangeArrowheads="1"/>
          </p:cNvSpPr>
          <p:nvPr/>
        </p:nvSpPr>
        <p:spPr bwMode="auto">
          <a:xfrm rot="16200000">
            <a:off x="-246944" y="1536650"/>
            <a:ext cx="902795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Landmarks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26" y="804357"/>
            <a:ext cx="6796596" cy="996903"/>
          </a:xfrm>
          <a:prstGeom prst="rect">
            <a:avLst/>
          </a:prstGeom>
        </p:spPr>
      </p:pic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85516" y="1817809"/>
            <a:ext cx="8095706" cy="3010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Visit  Collection   Events            Education           Calendar          Support Us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33313" y="2382328"/>
            <a:ext cx="400220" cy="2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8879" y="5517232"/>
            <a:ext cx="3505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02602" y="2053729"/>
            <a:ext cx="8034680" cy="4533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93376" y="1345"/>
            <a:ext cx="8501785" cy="95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Group “Paintings in Period X”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See </a:t>
            </a:r>
            <a:r>
              <a:rPr lang="en-GB" sz="1400" b="1" dirty="0">
                <a:solidFill>
                  <a:schemeClr val="tx2"/>
                </a:solidFill>
              </a:rPr>
              <a:t>example in 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r>
              <a:rPr lang="en-GB" sz="1400" b="1" dirty="0">
                <a:solidFill>
                  <a:schemeClr val="tx2"/>
                </a:solidFill>
                <a:hlinkClick r:id="rId2"/>
              </a:rPr>
              <a:t>http://pinacotecabrera.org/en/collezioni/the-collection-online/?</a:t>
            </a:r>
            <a:r>
              <a:rPr lang="en-GB" sz="1400" b="1" dirty="0" smtClean="0">
                <a:solidFill>
                  <a:schemeClr val="tx2"/>
                </a:solidFill>
                <a:hlinkClick r:id="rId2"/>
              </a:rPr>
              <a:t>periodo=xv-secolo-d-c-en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 rot="5400000">
            <a:off x="8031303" y="4988620"/>
            <a:ext cx="148507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dirty="0" smtClean="0"/>
              <a:t>Group </a:t>
            </a:r>
            <a:r>
              <a:rPr lang="en-GB" dirty="0" err="1" smtClean="0"/>
              <a:t>LInks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9792" y="4149080"/>
            <a:ext cx="5915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6161" y="2339576"/>
            <a:ext cx="7554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Collection Title: The collection by Period</a:t>
            </a:r>
            <a:endParaRPr lang="en-US" dirty="0" smtClean="0"/>
          </a:p>
          <a:p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it-IT" dirty="0" smtClean="0"/>
              <a:t>Image</a:t>
            </a:r>
          </a:p>
          <a:p>
            <a:r>
              <a:rPr lang="it-IT" dirty="0" smtClean="0"/>
              <a:t>Title</a:t>
            </a:r>
          </a:p>
          <a:p>
            <a:r>
              <a:rPr lang="it-IT" dirty="0" smtClean="0"/>
              <a:t>Author </a:t>
            </a:r>
          </a:p>
          <a:p>
            <a:r>
              <a:rPr lang="it-IT" dirty="0" smtClean="0"/>
              <a:t>Link to Painting</a:t>
            </a:r>
          </a:p>
          <a:p>
            <a:r>
              <a:rPr lang="it-IT" dirty="0" smtClean="0"/>
              <a:t>.</a:t>
            </a:r>
          </a:p>
          <a:p>
            <a:r>
              <a:rPr lang="it-IT" dirty="0" smtClean="0"/>
              <a:t>.</a:t>
            </a:r>
          </a:p>
          <a:p>
            <a:r>
              <a:rPr lang="it-IT" dirty="0"/>
              <a:t>.</a:t>
            </a:r>
            <a:endParaRPr lang="it-IT" dirty="0" smtClean="0"/>
          </a:p>
          <a:p>
            <a:r>
              <a:rPr lang="it-IT" dirty="0"/>
              <a:t>Image</a:t>
            </a:r>
          </a:p>
          <a:p>
            <a:r>
              <a:rPr lang="it-IT" dirty="0"/>
              <a:t>Title</a:t>
            </a:r>
          </a:p>
          <a:p>
            <a:r>
              <a:rPr lang="it-IT" dirty="0"/>
              <a:t>Author </a:t>
            </a:r>
          </a:p>
          <a:p>
            <a:r>
              <a:rPr lang="it-IT" dirty="0"/>
              <a:t>Link to Painting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414547" y="2243148"/>
            <a:ext cx="349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Collection </a:t>
            </a:r>
            <a:r>
              <a:rPr lang="it-IT" sz="1400" i="1" dirty="0" smtClean="0"/>
              <a:t>Online: Explore Paintings of Period X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297187" y="14495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Orientation</a:t>
            </a:r>
            <a:r>
              <a:rPr lang="it-IT" sz="1400" dirty="0" smtClean="0"/>
              <a:t> Info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1" y="804357"/>
            <a:ext cx="1282025" cy="996903"/>
          </a:xfrm>
          <a:prstGeom prst="rect">
            <a:avLst/>
          </a:prstGeom>
        </p:spPr>
      </p:pic>
      <p:sp>
        <p:nvSpPr>
          <p:cNvPr id="39" name="Text Box 10"/>
          <p:cNvSpPr txBox="1">
            <a:spLocks noChangeArrowheads="1"/>
          </p:cNvSpPr>
          <p:nvPr/>
        </p:nvSpPr>
        <p:spPr bwMode="auto">
          <a:xfrm rot="16200000">
            <a:off x="-246944" y="1536650"/>
            <a:ext cx="902795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Landmarks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26" y="804357"/>
            <a:ext cx="6796596" cy="996903"/>
          </a:xfrm>
          <a:prstGeom prst="rect">
            <a:avLst/>
          </a:prstGeom>
        </p:spPr>
      </p:pic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85516" y="1817809"/>
            <a:ext cx="8095706" cy="3010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Visit  Collection   Events            Education           Calendar          Support Us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33313" y="2382328"/>
            <a:ext cx="400220" cy="2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99792" y="6165304"/>
            <a:ext cx="5915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827517" y="332656"/>
            <a:ext cx="7560531" cy="223762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827517" y="1197429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27517" y="1629229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827517" y="1915886"/>
            <a:ext cx="7560531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827516" y="1286934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926448" y="2021608"/>
            <a:ext cx="5735773" cy="267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400" dirty="0" smtClean="0"/>
              <a:t>Introductory content (optional)</a:t>
            </a:r>
          </a:p>
          <a:p>
            <a:pPr marL="285750" indent="-285750" defTabSz="913885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marL="285750" indent="-285750" defTabSz="913885">
              <a:buFont typeface="Wingdings" panose="05000000000000000000" pitchFamily="2" charset="2"/>
              <a:buChar char="Ø"/>
            </a:pPr>
            <a:r>
              <a:rPr lang="en-GB" sz="1400" dirty="0" smtClean="0"/>
              <a:t>Destination Page Preview + </a:t>
            </a:r>
            <a:r>
              <a:rPr lang="en-GB" sz="1400" dirty="0" smtClean="0"/>
              <a:t>Semantic  </a:t>
            </a:r>
            <a:r>
              <a:rPr lang="en-GB" sz="1400" dirty="0" smtClean="0"/>
              <a:t>link (to the target of the relationship, i.e., the pages  for the related topics)&gt;</a:t>
            </a:r>
          </a:p>
          <a:p>
            <a:pPr defTabSz="913885">
              <a:buFont typeface="Wingdings" pitchFamily="2" charset="2"/>
              <a:buChar char="Ø"/>
            </a:pPr>
            <a:endParaRPr lang="en-GB" sz="1400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sz="1400" dirty="0" smtClean="0"/>
              <a:t>   </a:t>
            </a:r>
            <a:r>
              <a:rPr lang="en-GB" sz="1400" dirty="0"/>
              <a:t>Destination Page Preview + Semantic  link (to the target of the relationship, i.e., the pages  for the related topics)&gt;</a:t>
            </a:r>
          </a:p>
          <a:p>
            <a:pPr defTabSz="913885">
              <a:buFont typeface="Wingdings" pitchFamily="2" charset="2"/>
              <a:buChar char="Ø"/>
            </a:pPr>
            <a:endParaRPr lang="en-GB" sz="1400" dirty="0" smtClean="0"/>
          </a:p>
          <a:p>
            <a:pPr defTabSz="913885"/>
            <a:r>
              <a:rPr lang="en-GB" sz="1400" dirty="0" smtClean="0"/>
              <a:t>   </a:t>
            </a:r>
          </a:p>
          <a:p>
            <a:pPr defTabSz="913885">
              <a:buFont typeface="Wingdings" pitchFamily="2" charset="2"/>
              <a:buChar char="Ø"/>
            </a:pPr>
            <a:r>
              <a:rPr lang="en-GB" sz="1400" dirty="0"/>
              <a:t> Destination Page Preview + Semantic  link (to the target of the relationship, i.e., the pages  for the related topics)&gt;</a:t>
            </a:r>
          </a:p>
          <a:p>
            <a:pPr defTabSz="913885">
              <a:buFont typeface="Wingdings" pitchFamily="2" charset="2"/>
              <a:buChar char="Ø"/>
            </a:pPr>
            <a:endParaRPr lang="en-GB" sz="1400" dirty="0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813080" y="1668020"/>
            <a:ext cx="1162482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Landmarks &gt;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872873" y="332656"/>
            <a:ext cx="2082605" cy="2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000" b="1" dirty="0">
                <a:solidFill>
                  <a:schemeClr val="bg1"/>
                </a:solidFill>
              </a:rPr>
              <a:t>&lt; Relevant </a:t>
            </a:r>
            <a:r>
              <a:rPr lang="en-GB" sz="1000" b="1" dirty="0" smtClean="0">
                <a:solidFill>
                  <a:schemeClr val="bg1"/>
                </a:solidFill>
              </a:rPr>
              <a:t>Relationship name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926448" y="4972678"/>
            <a:ext cx="6309848" cy="27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>
              <a:buFont typeface="Wingdings" pitchFamily="2" charset="2"/>
              <a:buChar char="Ø"/>
            </a:pPr>
            <a:r>
              <a:rPr lang="en-GB" sz="1200" b="1" dirty="0" smtClean="0"/>
              <a:t>Semantic  </a:t>
            </a:r>
            <a:r>
              <a:rPr lang="en-GB" sz="1200" b="1" dirty="0"/>
              <a:t>link (to the source of the </a:t>
            </a:r>
            <a:r>
              <a:rPr lang="en-GB" sz="1200" b="1" dirty="0" smtClean="0"/>
              <a:t>relationship)</a:t>
            </a:r>
            <a:endParaRPr lang="en-GB" sz="1200" b="1" dirty="0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516216" y="2045905"/>
            <a:ext cx="1582212" cy="27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200" dirty="0"/>
              <a:t>&lt; Orientation info &gt;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174475" y="6381328"/>
            <a:ext cx="3091086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dirty="0">
                <a:solidFill>
                  <a:srgbClr val="FF0000"/>
                </a:solidFill>
              </a:rPr>
              <a:t>Page </a:t>
            </a:r>
            <a:r>
              <a:rPr lang="en-GB" sz="1400" dirty="0" smtClean="0">
                <a:solidFill>
                  <a:srgbClr val="FF0000"/>
                </a:solidFill>
              </a:rPr>
              <a:t>structure </a:t>
            </a:r>
            <a:r>
              <a:rPr lang="en-GB" sz="1400" dirty="0" smtClean="0">
                <a:solidFill>
                  <a:srgbClr val="FF0000"/>
                </a:solidFill>
              </a:rPr>
              <a:t>for </a:t>
            </a:r>
            <a:r>
              <a:rPr lang="en-GB" sz="1400" dirty="0">
                <a:solidFill>
                  <a:srgbClr val="FF0000"/>
                </a:solidFill>
              </a:rPr>
              <a:t>a </a:t>
            </a:r>
            <a:r>
              <a:rPr lang="en-GB" sz="1400" dirty="0" smtClean="0">
                <a:solidFill>
                  <a:srgbClr val="FF0000"/>
                </a:solidFill>
              </a:rPr>
              <a:t>Transition </a:t>
            </a:r>
            <a:r>
              <a:rPr lang="en-GB" sz="1400" dirty="0" smtClean="0">
                <a:solidFill>
                  <a:srgbClr val="FF0000"/>
                </a:solidFill>
              </a:rPr>
              <a:t>Page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02602" y="2053729"/>
            <a:ext cx="8034680" cy="4533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93376" y="1345"/>
            <a:ext cx="8501785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Transition Page “Paintings of Author A”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 rot="5400000">
            <a:off x="8054100" y="4699695"/>
            <a:ext cx="186043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dirty="0" smtClean="0"/>
              <a:t>Transition </a:t>
            </a:r>
            <a:r>
              <a:rPr lang="en-GB" dirty="0" err="1" smtClean="0"/>
              <a:t>LInks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66194" y="3789040"/>
            <a:ext cx="5915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6161" y="2339576"/>
            <a:ext cx="7554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Author «A»: works at Brera</a:t>
            </a:r>
          </a:p>
          <a:p>
            <a:endParaRPr lang="it-IT" dirty="0" smtClean="0"/>
          </a:p>
          <a:p>
            <a:r>
              <a:rPr lang="it-IT" dirty="0" smtClean="0"/>
              <a:t>Image</a:t>
            </a:r>
          </a:p>
          <a:p>
            <a:r>
              <a:rPr lang="it-IT" dirty="0" smtClean="0"/>
              <a:t>Title</a:t>
            </a:r>
          </a:p>
          <a:p>
            <a:r>
              <a:rPr lang="it-IT" dirty="0" smtClean="0"/>
              <a:t>Link to Painting</a:t>
            </a:r>
          </a:p>
          <a:p>
            <a:r>
              <a:rPr lang="it-IT" dirty="0" smtClean="0"/>
              <a:t>.</a:t>
            </a:r>
          </a:p>
          <a:p>
            <a:r>
              <a:rPr lang="it-IT" dirty="0" smtClean="0"/>
              <a:t>.</a:t>
            </a:r>
          </a:p>
          <a:p>
            <a:r>
              <a:rPr lang="it-IT" dirty="0"/>
              <a:t>.</a:t>
            </a:r>
            <a:endParaRPr lang="it-IT" dirty="0" smtClean="0"/>
          </a:p>
          <a:p>
            <a:r>
              <a:rPr lang="it-IT" dirty="0"/>
              <a:t>Image</a:t>
            </a:r>
          </a:p>
          <a:p>
            <a:r>
              <a:rPr lang="it-IT" dirty="0"/>
              <a:t>Title</a:t>
            </a:r>
          </a:p>
          <a:p>
            <a:r>
              <a:rPr lang="it-IT" dirty="0"/>
              <a:t>Author </a:t>
            </a:r>
          </a:p>
          <a:p>
            <a:r>
              <a:rPr lang="it-IT" dirty="0"/>
              <a:t>Link to </a:t>
            </a:r>
            <a:r>
              <a:rPr lang="it-IT" dirty="0" smtClean="0"/>
              <a:t>Painting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Return to «A»</a:t>
            </a:r>
            <a:endParaRPr lang="it-IT" dirty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805327" y="2185687"/>
            <a:ext cx="34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You are in paitings of author «A»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297187" y="14495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Orientation</a:t>
            </a:r>
            <a:r>
              <a:rPr lang="it-IT" sz="1400" dirty="0" smtClean="0"/>
              <a:t> Info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1" y="804357"/>
            <a:ext cx="1282025" cy="996903"/>
          </a:xfrm>
          <a:prstGeom prst="rect">
            <a:avLst/>
          </a:prstGeom>
        </p:spPr>
      </p:pic>
      <p:sp>
        <p:nvSpPr>
          <p:cNvPr id="39" name="Text Box 10"/>
          <p:cNvSpPr txBox="1">
            <a:spLocks noChangeArrowheads="1"/>
          </p:cNvSpPr>
          <p:nvPr/>
        </p:nvSpPr>
        <p:spPr bwMode="auto">
          <a:xfrm rot="16200000">
            <a:off x="-246944" y="1536650"/>
            <a:ext cx="902795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Landmarks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6" y="804357"/>
            <a:ext cx="6796596" cy="996903"/>
          </a:xfrm>
          <a:prstGeom prst="rect">
            <a:avLst/>
          </a:prstGeom>
        </p:spPr>
      </p:pic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85516" y="1817809"/>
            <a:ext cx="8095706" cy="3010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Visit  Collection   Events            Education           Calendar          Support Us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33313" y="2382328"/>
            <a:ext cx="400220" cy="2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99792" y="5661248"/>
            <a:ext cx="5915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36926" y="6381328"/>
            <a:ext cx="369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8628090" y="3696914"/>
            <a:ext cx="205443" cy="28284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1116106"/>
          </a:xfrm>
        </p:spPr>
        <p:txBody>
          <a:bodyPr/>
          <a:lstStyle/>
          <a:p>
            <a:r>
              <a:rPr lang="it-IT" dirty="0" smtClean="0"/>
              <a:t>Alternative representation of the in-the-small specifications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986" y="1556792"/>
            <a:ext cx="7556313" cy="720080"/>
          </a:xfrm>
        </p:spPr>
        <p:txBody>
          <a:bodyPr>
            <a:normAutofit/>
          </a:bodyPr>
          <a:lstStyle/>
          <a:p>
            <a:pPr lvl="1"/>
            <a:r>
              <a:rPr lang="it-IT" sz="2400" dirty="0" smtClean="0"/>
              <a:t>Using Tables</a:t>
            </a:r>
          </a:p>
          <a:p>
            <a:pPr lvl="1"/>
            <a:endParaRPr lang="it-IT" sz="2400" dirty="0" smtClean="0"/>
          </a:p>
          <a:p>
            <a:pPr marL="457200" lvl="2" indent="0">
              <a:buNone/>
            </a:pP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267931"/>
              </p:ext>
            </p:extLst>
          </p:nvPr>
        </p:nvGraphicFramePr>
        <p:xfrm>
          <a:off x="411000" y="2060848"/>
          <a:ext cx="8321999" cy="4607117"/>
        </p:xfrm>
        <a:graphic>
          <a:graphicData uri="http://schemas.openxmlformats.org/drawingml/2006/table">
            <a:tbl>
              <a:tblPr firstRow="1" firstCol="1" bandRow="1"/>
              <a:tblGrid>
                <a:gridCol w="1853449"/>
                <a:gridCol w="1856943"/>
                <a:gridCol w="411393"/>
                <a:gridCol w="283342"/>
                <a:gridCol w="187921"/>
                <a:gridCol w="95421"/>
                <a:gridCol w="1776587"/>
                <a:gridCol w="1856943"/>
              </a:tblGrid>
              <a:tr h="46292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TOPIC/KIND OF TOPIC/ (MULTIPLE) GROUP NAME/ PAGE 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 1/label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 N/Label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7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1/Label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Link1/ Destination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Preview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N/Label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L/Destination Preview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Content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Orientation Info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1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495999"/>
              </p:ext>
            </p:extLst>
          </p:nvPr>
        </p:nvGraphicFramePr>
        <p:xfrm>
          <a:off x="498472" y="1772817"/>
          <a:ext cx="8321999" cy="4680518"/>
        </p:xfrm>
        <a:graphic>
          <a:graphicData uri="http://schemas.openxmlformats.org/drawingml/2006/table">
            <a:tbl>
              <a:tblPr firstRow="1" firstCol="1" bandRow="1"/>
              <a:tblGrid>
                <a:gridCol w="1853449"/>
                <a:gridCol w="1856943"/>
                <a:gridCol w="411393"/>
                <a:gridCol w="283342"/>
                <a:gridCol w="283342"/>
                <a:gridCol w="1776587"/>
                <a:gridCol w="1856943"/>
              </a:tblGrid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TOPIC/KIND OF TOPIC/ (MULTIPLE) GROUP NAME/ PAGE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 1/label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Landmark N/Label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7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1/Label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1/Destination Preview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N/Label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Structural/Semantic/Group Link L/Destination Preview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Content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Orientation 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323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5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1116106"/>
          </a:xfrm>
        </p:spPr>
        <p:txBody>
          <a:bodyPr/>
          <a:lstStyle/>
          <a:p>
            <a:r>
              <a:rPr lang="it-IT" dirty="0" smtClean="0"/>
              <a:t>How to use the in-the-small specifications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8473" y="1988840"/>
            <a:ext cx="7556313" cy="6461910"/>
          </a:xfrm>
        </p:spPr>
        <p:txBody>
          <a:bodyPr>
            <a:normAutofit/>
          </a:bodyPr>
          <a:lstStyle/>
          <a:p>
            <a:pPr lvl="1"/>
            <a:r>
              <a:rPr lang="it-IT" sz="2400" dirty="0" smtClean="0"/>
              <a:t>To create page layouts («wireframes»)</a:t>
            </a:r>
          </a:p>
          <a:p>
            <a:pPr lvl="1"/>
            <a:r>
              <a:rPr lang="it-IT" sz="2400" dirty="0" smtClean="0"/>
              <a:t>Requirements for Front-End implementation</a:t>
            </a:r>
          </a:p>
          <a:p>
            <a:pPr lvl="2"/>
            <a:r>
              <a:rPr lang="it-IT" sz="2400" dirty="0" smtClean="0"/>
              <a:t>CSS definition – see future lessons</a:t>
            </a:r>
          </a:p>
          <a:p>
            <a:pPr lvl="1"/>
            <a:r>
              <a:rPr lang="it-IT" sz="2400" dirty="0"/>
              <a:t>Requirements for </a:t>
            </a:r>
            <a:r>
              <a:rPr lang="it-IT" sz="2400" dirty="0" smtClean="0"/>
              <a:t>Back-end implementation</a:t>
            </a:r>
          </a:p>
          <a:p>
            <a:pPr lvl="2"/>
            <a:r>
              <a:rPr lang="it-IT" sz="2400" dirty="0" smtClean="0"/>
              <a:t>Design of the back-end Data Base </a:t>
            </a:r>
            <a:r>
              <a:rPr lang="it-IT" sz="2400" dirty="0"/>
              <a:t>– see future lessons</a:t>
            </a:r>
          </a:p>
          <a:p>
            <a:pPr lvl="1"/>
            <a:endParaRPr lang="it-IT" sz="2400" dirty="0" smtClean="0"/>
          </a:p>
          <a:p>
            <a:pPr marL="457200" lvl="2" indent="0">
              <a:buNone/>
            </a:pPr>
            <a:endParaRPr lang="it-IT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69669" y="1234022"/>
            <a:ext cx="763682" cy="36886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4476362" y="1214755"/>
            <a:ext cx="4158462" cy="3688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1241578" y="1214755"/>
            <a:ext cx="3114398" cy="368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4409982" y="1368296"/>
            <a:ext cx="0" cy="35643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69669" y="4932692"/>
            <a:ext cx="8260794" cy="29054"/>
          </a:xfrm>
          <a:prstGeom prst="line">
            <a:avLst/>
          </a:prstGeom>
          <a:ln w="57150"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2811" y="3017875"/>
            <a:ext cx="11821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Low fidelity </a:t>
            </a:r>
            <a:r>
              <a:rPr lang="en-US" sz="1300" b="1" dirty="0"/>
              <a:t>wireframes</a:t>
            </a:r>
            <a:endParaRPr lang="it-IT" sz="1300" b="1" dirty="0"/>
          </a:p>
        </p:txBody>
      </p:sp>
      <p:sp>
        <p:nvSpPr>
          <p:cNvPr id="14" name="Oval 13"/>
          <p:cNvSpPr/>
          <p:nvPr/>
        </p:nvSpPr>
        <p:spPr>
          <a:xfrm>
            <a:off x="735144" y="3538332"/>
            <a:ext cx="272461" cy="2362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5" name="TextBox 14"/>
          <p:cNvSpPr txBox="1"/>
          <p:nvPr/>
        </p:nvSpPr>
        <p:spPr>
          <a:xfrm>
            <a:off x="377536" y="3063922"/>
            <a:ext cx="9560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/>
              <a:t>Sketches</a:t>
            </a:r>
            <a:endParaRPr lang="it-IT" sz="1300" b="1" dirty="0"/>
          </a:p>
        </p:txBody>
      </p:sp>
      <p:sp>
        <p:nvSpPr>
          <p:cNvPr id="16" name="Oval 15"/>
          <p:cNvSpPr/>
          <p:nvPr/>
        </p:nvSpPr>
        <p:spPr>
          <a:xfrm>
            <a:off x="2625157" y="3549681"/>
            <a:ext cx="272461" cy="2362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7" name="TextBox 16"/>
          <p:cNvSpPr txBox="1"/>
          <p:nvPr/>
        </p:nvSpPr>
        <p:spPr>
          <a:xfrm>
            <a:off x="2262938" y="3017874"/>
            <a:ext cx="12056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High fidelity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1" dirty="0"/>
              <a:t>wireframes</a:t>
            </a:r>
            <a:endParaRPr lang="it-IT" sz="1300" b="1" dirty="0"/>
          </a:p>
        </p:txBody>
      </p:sp>
      <p:sp>
        <p:nvSpPr>
          <p:cNvPr id="20" name="Oval 19"/>
          <p:cNvSpPr/>
          <p:nvPr/>
        </p:nvSpPr>
        <p:spPr>
          <a:xfrm>
            <a:off x="4710336" y="3534683"/>
            <a:ext cx="272461" cy="236274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extBox 20"/>
          <p:cNvSpPr txBox="1"/>
          <p:nvPr/>
        </p:nvSpPr>
        <p:spPr>
          <a:xfrm>
            <a:off x="4511392" y="2488649"/>
            <a:ext cx="1149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Semi-functional </a:t>
            </a:r>
            <a:r>
              <a:rPr lang="en-US" sz="1350" b="1" dirty="0"/>
              <a:t>Prototype</a:t>
            </a:r>
            <a:r>
              <a:rPr lang="en-US" sz="1350" dirty="0"/>
              <a:t>/Vertical</a:t>
            </a:r>
            <a:endParaRPr lang="it-IT" sz="1350" dirty="0"/>
          </a:p>
        </p:txBody>
      </p:sp>
      <p:sp>
        <p:nvSpPr>
          <p:cNvPr id="18" name="Oval 17"/>
          <p:cNvSpPr/>
          <p:nvPr/>
        </p:nvSpPr>
        <p:spPr>
          <a:xfrm>
            <a:off x="6882450" y="3538231"/>
            <a:ext cx="272461" cy="2362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2" name="Oval 21"/>
          <p:cNvSpPr/>
          <p:nvPr/>
        </p:nvSpPr>
        <p:spPr>
          <a:xfrm>
            <a:off x="1652715" y="3548669"/>
            <a:ext cx="272461" cy="2362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4" name="TextBox 23"/>
          <p:cNvSpPr txBox="1"/>
          <p:nvPr/>
        </p:nvSpPr>
        <p:spPr>
          <a:xfrm>
            <a:off x="1690514" y="1426593"/>
            <a:ext cx="30106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i="1" dirty="0"/>
              <a:t>Build using Prototyping Tools</a:t>
            </a:r>
            <a:endParaRPr lang="it-IT" sz="135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5593" y="2589520"/>
            <a:ext cx="174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Functional </a:t>
            </a:r>
            <a:r>
              <a:rPr lang="en-US" sz="1350" b="1" dirty="0"/>
              <a:t>Prototype</a:t>
            </a:r>
            <a:endParaRPr lang="it-IT" sz="13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66310" y="2996952"/>
            <a:ext cx="12056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Interactive</a:t>
            </a:r>
            <a:r>
              <a:rPr lang="en-US" sz="1300" dirty="0"/>
              <a:t> </a:t>
            </a:r>
            <a:r>
              <a:rPr lang="en-US" sz="1300" b="1" dirty="0"/>
              <a:t>mockup</a:t>
            </a:r>
            <a:endParaRPr lang="it-IT" sz="1300" b="1" dirty="0"/>
          </a:p>
        </p:txBody>
      </p:sp>
      <p:sp>
        <p:nvSpPr>
          <p:cNvPr id="27" name="Oval 26"/>
          <p:cNvSpPr/>
          <p:nvPr/>
        </p:nvSpPr>
        <p:spPr>
          <a:xfrm>
            <a:off x="3586770" y="3557355"/>
            <a:ext cx="272461" cy="23627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8" name="Oval 27"/>
          <p:cNvSpPr/>
          <p:nvPr/>
        </p:nvSpPr>
        <p:spPr>
          <a:xfrm>
            <a:off x="5711693" y="3523943"/>
            <a:ext cx="272461" cy="236274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9" name="TextBox 28"/>
          <p:cNvSpPr txBox="1"/>
          <p:nvPr/>
        </p:nvSpPr>
        <p:spPr>
          <a:xfrm>
            <a:off x="5468681" y="2477910"/>
            <a:ext cx="117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Semi-functional </a:t>
            </a:r>
            <a:r>
              <a:rPr lang="en-US" sz="1350" b="1" dirty="0"/>
              <a:t>Prototype</a:t>
            </a:r>
            <a:r>
              <a:rPr lang="en-US" sz="1350" dirty="0"/>
              <a:t>/Horizontal</a:t>
            </a:r>
            <a:endParaRPr lang="it-IT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859683" y="1398950"/>
            <a:ext cx="3325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i="1" dirty="0"/>
              <a:t>Build using implementation </a:t>
            </a:r>
            <a:r>
              <a:rPr lang="it-IT" sz="1350" i="1" dirty="0" smtClean="0"/>
              <a:t>tools/sw frameworks</a:t>
            </a:r>
            <a:endParaRPr lang="it-IT" sz="135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59402" y="891328"/>
            <a:ext cx="32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PROTOTYPING PROCESS</a:t>
            </a:r>
            <a:endParaRPr lang="it-IT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r="19486"/>
          <a:stretch/>
        </p:blipFill>
        <p:spPr>
          <a:xfrm>
            <a:off x="126936" y="1750406"/>
            <a:ext cx="1114642" cy="7778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247" y="3832384"/>
            <a:ext cx="1534958" cy="10214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542" y="3897805"/>
            <a:ext cx="1246761" cy="9338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24312" y="5153932"/>
            <a:ext cx="9244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0" dirty="0"/>
              <a:t>Used for requirements/design evaluation; </a:t>
            </a:r>
            <a:r>
              <a:rPr lang="it-IT" sz="1350" dirty="0" smtClean="0"/>
              <a:t>promotion              First step in the implementation process</a:t>
            </a:r>
            <a:endParaRPr lang="it-IT" sz="1350" dirty="0"/>
          </a:p>
          <a:p>
            <a:endParaRPr lang="en-US" sz="1350" dirty="0" smtClean="0"/>
          </a:p>
          <a:p>
            <a:pPr algn="ctr"/>
            <a:r>
              <a:rPr lang="en-US" sz="1350" dirty="0" smtClean="0"/>
              <a:t>Different  </a:t>
            </a:r>
            <a:r>
              <a:rPr lang="en-US" sz="1350" dirty="0"/>
              <a:t>professional profiles </a:t>
            </a:r>
            <a:r>
              <a:rPr lang="en-US" sz="1350" dirty="0"/>
              <a:t>involved (designers….engineers)</a:t>
            </a:r>
          </a:p>
          <a:p>
            <a:pPr algn="ctr"/>
            <a:r>
              <a:rPr lang="it-IT" sz="1350" dirty="0"/>
              <a:t>Different technological tools</a:t>
            </a:r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52" name="Curved Right Arrow 51"/>
          <p:cNvSpPr/>
          <p:nvPr/>
        </p:nvSpPr>
        <p:spPr>
          <a:xfrm rot="5400000">
            <a:off x="5034719" y="1800938"/>
            <a:ext cx="453212" cy="900734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691833" y="2477911"/>
            <a:ext cx="1063376" cy="62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36" y="1911922"/>
            <a:ext cx="438707" cy="5627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57" name="Rectangle 56"/>
          <p:cNvSpPr/>
          <p:nvPr/>
        </p:nvSpPr>
        <p:spPr>
          <a:xfrm>
            <a:off x="8755210" y="1234022"/>
            <a:ext cx="333518" cy="2154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7699034" y="2686707"/>
            <a:ext cx="2502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FINAL PRODUCT</a:t>
            </a:r>
            <a:endParaRPr lang="en-US" sz="135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709" y="919702"/>
            <a:ext cx="374795" cy="34905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25" y="2689357"/>
            <a:ext cx="473018" cy="3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67495" y="5597325"/>
            <a:ext cx="5417003" cy="4482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Low </a:t>
            </a:r>
            <a:r>
              <a:rPr lang="en-US" dirty="0"/>
              <a:t>fidelity / No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639492"/>
            <a:ext cx="6267251" cy="66972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Sketches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1586218"/>
            <a:ext cx="4846010" cy="351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98114" y="1458774"/>
            <a:ext cx="3348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Sometimes called “Paper </a:t>
            </a:r>
            <a:r>
              <a:rPr lang="en-US" dirty="0"/>
              <a:t>based </a:t>
            </a:r>
            <a:r>
              <a:rPr lang="en-US" dirty="0"/>
              <a:t>Prototyping”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Hand </a:t>
            </a:r>
            <a:r>
              <a:rPr lang="en-US" dirty="0"/>
              <a:t>drafted examples of the </a:t>
            </a:r>
            <a:r>
              <a:rPr lang="en-US" dirty="0"/>
              <a:t>interface (and possibly the flow of interaction</a:t>
            </a:r>
            <a:r>
              <a:rPr lang="en-US" dirty="0" smtClean="0"/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it-IT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dirty="0" smtClean="0"/>
              <a:t>You can use Sketches for your design in the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is inside pages?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62" y="1600200"/>
            <a:ext cx="662473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b="1" dirty="0"/>
              <a:t>CONTENT </a:t>
            </a:r>
            <a:endParaRPr lang="it-IT" sz="3600" b="1" dirty="0" smtClean="0"/>
          </a:p>
          <a:p>
            <a:pPr marL="0" indent="0">
              <a:buNone/>
            </a:pPr>
            <a:r>
              <a:rPr lang="it-IT" sz="3600" b="1" dirty="0" smtClean="0"/>
              <a:t>+ </a:t>
            </a:r>
          </a:p>
          <a:p>
            <a:pPr marL="0" indent="0">
              <a:buNone/>
            </a:pPr>
            <a:r>
              <a:rPr lang="it-IT" sz="3600" b="1" dirty="0" smtClean="0"/>
              <a:t>LINKS </a:t>
            </a:r>
          </a:p>
          <a:p>
            <a:pPr marL="0" indent="0">
              <a:buNone/>
            </a:pPr>
            <a:r>
              <a:rPr lang="it-IT" sz="3600" b="1" dirty="0" smtClean="0"/>
              <a:t>+ </a:t>
            </a:r>
          </a:p>
          <a:p>
            <a:pPr marL="0" indent="0">
              <a:buNone/>
            </a:pPr>
            <a:r>
              <a:rPr lang="it-IT" sz="3600" b="1" dirty="0" smtClean="0"/>
              <a:t>ORIENTATION INFO</a:t>
            </a: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6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5526" y="1754815"/>
            <a:ext cx="8640960" cy="1674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100" b="1" dirty="0"/>
              <a:t>Fidelity</a:t>
            </a:r>
            <a:r>
              <a:rPr lang="it-IT" sz="2100" dirty="0"/>
              <a:t>: Distance from the final </a:t>
            </a:r>
            <a:r>
              <a:rPr lang="it-IT" sz="2100" dirty="0" smtClean="0"/>
              <a:t>product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b="1" dirty="0"/>
              <a:t>Low fidelity wireframes</a:t>
            </a:r>
            <a:endParaRPr lang="en-US" sz="2100" b="1" dirty="0"/>
          </a:p>
          <a:p>
            <a:r>
              <a:rPr lang="en-US" sz="2100" dirty="0"/>
              <a:t>also </a:t>
            </a:r>
            <a:r>
              <a:rPr lang="en-US" sz="2100" dirty="0"/>
              <a:t>known as </a:t>
            </a:r>
            <a:r>
              <a:rPr lang="en-US" sz="2100" b="1" dirty="0"/>
              <a:t>digital </a:t>
            </a:r>
            <a:r>
              <a:rPr lang="en-US" sz="2100" b="1" dirty="0" smtClean="0"/>
              <a:t>sketches</a:t>
            </a:r>
            <a:r>
              <a:rPr lang="en-US" sz="2100" dirty="0"/>
              <a:t> </a:t>
            </a:r>
            <a:r>
              <a:rPr lang="en-US" sz="2100" dirty="0" smtClean="0"/>
              <a:t>or </a:t>
            </a:r>
            <a:r>
              <a:rPr lang="en-US" sz="2100" b="1" dirty="0"/>
              <a:t>screen </a:t>
            </a:r>
            <a:r>
              <a:rPr lang="en-US" sz="2100" b="1" dirty="0"/>
              <a:t>blueprints</a:t>
            </a:r>
          </a:p>
          <a:p>
            <a:r>
              <a:rPr lang="en-US" sz="2100" dirty="0"/>
              <a:t>focus </a:t>
            </a:r>
            <a:r>
              <a:rPr lang="en-US" sz="2100" dirty="0"/>
              <a:t>on “</a:t>
            </a:r>
            <a:r>
              <a:rPr lang="en-US" sz="2100" b="1" dirty="0"/>
              <a:t>what </a:t>
            </a:r>
            <a:r>
              <a:rPr lang="en-US" sz="2100" dirty="0"/>
              <a:t>a screen </a:t>
            </a:r>
            <a:r>
              <a:rPr lang="en-US" sz="2100" b="1" dirty="0"/>
              <a:t>offers</a:t>
            </a:r>
            <a:r>
              <a:rPr lang="en-US" sz="2100" dirty="0"/>
              <a:t>, </a:t>
            </a:r>
            <a:r>
              <a:rPr lang="en-US" sz="2100" dirty="0"/>
              <a:t>not </a:t>
            </a:r>
            <a:r>
              <a:rPr lang="en-US" sz="2100" dirty="0"/>
              <a:t>what </a:t>
            </a:r>
            <a:r>
              <a:rPr lang="en-US" sz="2100" dirty="0"/>
              <a:t>it looks like</a:t>
            </a:r>
            <a:r>
              <a:rPr lang="en-US" sz="2100" dirty="0"/>
              <a:t>”</a:t>
            </a:r>
          </a:p>
          <a:p>
            <a:r>
              <a:rPr lang="en-US" sz="2100" dirty="0"/>
              <a:t>shows the </a:t>
            </a:r>
            <a:r>
              <a:rPr lang="en-US" sz="2100" dirty="0" smtClean="0"/>
              <a:t>basic visual </a:t>
            </a:r>
            <a:r>
              <a:rPr lang="en-US" sz="2100" b="1" dirty="0"/>
              <a:t>organization </a:t>
            </a:r>
            <a:r>
              <a:rPr lang="en-US" sz="2100" dirty="0"/>
              <a:t>of contents, navigation and interaction elements on the “screen”</a:t>
            </a:r>
          </a:p>
          <a:p>
            <a:pPr marL="0" indent="0">
              <a:buNone/>
            </a:pPr>
            <a:r>
              <a:rPr lang="it-IT" sz="2100" b="1" dirty="0"/>
              <a:t>High fidelity wireframes</a:t>
            </a:r>
          </a:p>
          <a:p>
            <a:r>
              <a:rPr lang="en-US" sz="2100" dirty="0"/>
              <a:t>define the advanced “look-and-feel” of the interface</a:t>
            </a:r>
          </a:p>
          <a:p>
            <a:r>
              <a:rPr lang="en-US" sz="2100" dirty="0"/>
              <a:t>show </a:t>
            </a:r>
            <a:r>
              <a:rPr lang="en-US" sz="2100" dirty="0"/>
              <a:t>the visual organization of contents, navigation and interaction elements on the “screen</a:t>
            </a:r>
            <a:r>
              <a:rPr lang="en-US" sz="2100" dirty="0"/>
              <a:t>” and define </a:t>
            </a:r>
            <a:r>
              <a:rPr lang="en-US" sz="2100" b="1" dirty="0"/>
              <a:t>all their visual properties</a:t>
            </a:r>
            <a:endParaRPr lang="en-US" sz="2100" b="1" dirty="0"/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1438375" y="857251"/>
            <a:ext cx="6267251" cy="6697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Low/High Fidelity 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" y="1577971"/>
            <a:ext cx="6904460" cy="4536504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438375" y="881939"/>
            <a:ext cx="6267251" cy="6697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Low Fidelity Wireframe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8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827517" y="744968"/>
            <a:ext cx="7560531" cy="541688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827517" y="1537733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27517" y="1969533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27517" y="6217380"/>
            <a:ext cx="7560531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827516" y="2256190"/>
            <a:ext cx="1583468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410985" y="2256190"/>
            <a:ext cx="5977063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27516" y="1627238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27517" y="1987676"/>
            <a:ext cx="1620940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Other Group links &gt;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827516" y="6250038"/>
            <a:ext cx="1162482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Landmarks &gt;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513412" y="2588758"/>
            <a:ext cx="3279728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600" dirty="0"/>
              <a:t>&lt; </a:t>
            </a:r>
            <a:r>
              <a:rPr lang="en-GB" sz="1600" dirty="0" smtClean="0"/>
              <a:t>Group name&gt;</a:t>
            </a:r>
          </a:p>
          <a:p>
            <a:pPr defTabSz="913885"/>
            <a:endParaRPr lang="en-GB" sz="1600" dirty="0"/>
          </a:p>
          <a:p>
            <a:pPr defTabSz="913885"/>
            <a:r>
              <a:rPr lang="en-GB" sz="1600" dirty="0"/>
              <a:t>&lt;</a:t>
            </a:r>
            <a:r>
              <a:rPr lang="en-GB" sz="1600" dirty="0" smtClean="0"/>
              <a:t>Optional Introductory content &gt;</a:t>
            </a:r>
            <a:endParaRPr lang="en-GB" sz="1600" dirty="0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00088" y="889966"/>
            <a:ext cx="2185197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>
                <a:solidFill>
                  <a:schemeClr val="bg1"/>
                </a:solidFill>
              </a:rPr>
              <a:t>(Multiple) group </a:t>
            </a:r>
            <a:r>
              <a:rPr lang="en-GB" sz="1400" b="1" dirty="0" smtClean="0">
                <a:solidFill>
                  <a:schemeClr val="bg1"/>
                </a:solidFill>
              </a:rPr>
              <a:t>name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448457" y="3631394"/>
            <a:ext cx="5255788" cy="147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/>
              <a:t>Destination Page Preview + Group Link</a:t>
            </a:r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 </a:t>
            </a:r>
            <a:endParaRPr lang="en-GB" dirty="0" smtClean="0"/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 </a:t>
            </a:r>
          </a:p>
          <a:p>
            <a:pPr defTabSz="913885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Destination Page Preview + Group Link</a:t>
            </a:r>
            <a:endParaRPr lang="en-GB" dirty="0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6903357" y="2343275"/>
            <a:ext cx="1582212" cy="27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200" dirty="0"/>
              <a:t>&lt; Orientation info &gt;</a:t>
            </a:r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2120797" y="170257"/>
            <a:ext cx="6267251" cy="6697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Low Fidelity Wireframe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00" y="1201636"/>
            <a:ext cx="4683910" cy="4789403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6630433" y="1588133"/>
            <a:ext cx="2700300" cy="81009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Medium </a:t>
            </a:r>
          </a:p>
          <a:p>
            <a:pPr algn="l"/>
            <a:r>
              <a:rPr lang="en-US" sz="2400" dirty="0" smtClean="0"/>
              <a:t>Fidelity </a:t>
            </a:r>
            <a:r>
              <a:rPr lang="en-US" sz="2400" dirty="0"/>
              <a:t>Wireframe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78234" y="2510898"/>
            <a:ext cx="1026114" cy="9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4056" y="374986"/>
            <a:ext cx="2700300" cy="81009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High Fidelity Wireframe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562" y="1201636"/>
            <a:ext cx="1167315" cy="22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3040" y="1916833"/>
            <a:ext cx="8640960" cy="1674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/>
              <a:t>A set of interactive “screen shots” that: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it-IT" sz="2700" dirty="0" smtClean="0"/>
              <a:t>Convey  </a:t>
            </a:r>
            <a:r>
              <a:rPr lang="it-IT" sz="2700" dirty="0"/>
              <a:t>the </a:t>
            </a:r>
            <a:r>
              <a:rPr lang="it-IT" sz="2700" dirty="0"/>
              <a:t>«look and feel» of the </a:t>
            </a:r>
            <a:r>
              <a:rPr lang="it-IT" sz="2700" dirty="0"/>
              <a:t>interface and its main dynamic </a:t>
            </a:r>
            <a:r>
              <a:rPr lang="it-IT" sz="2700" dirty="0" smtClean="0"/>
              <a:t>features</a:t>
            </a:r>
          </a:p>
          <a:p>
            <a:r>
              <a:rPr lang="it-IT" sz="2700" dirty="0" smtClean="0"/>
              <a:t>Enables to perform (</a:t>
            </a:r>
            <a:r>
              <a:rPr lang="it-IT" sz="2700" dirty="0"/>
              <a:t>examples of ) </a:t>
            </a:r>
            <a:r>
              <a:rPr lang="it-IT" sz="2700" b="1" dirty="0"/>
              <a:t>interaction </a:t>
            </a:r>
            <a:r>
              <a:rPr lang="it-IT" sz="2700" dirty="0" smtClean="0"/>
              <a:t>i.e. navigation</a:t>
            </a:r>
            <a:endParaRPr lang="en-US" sz="2700" dirty="0"/>
          </a:p>
          <a:p>
            <a:pPr marL="0" indent="0">
              <a:buNone/>
            </a:pPr>
            <a:endParaRPr lang="it-IT" sz="2700" dirty="0" smtClean="0"/>
          </a:p>
          <a:p>
            <a:endParaRPr lang="en-US" sz="2700" dirty="0"/>
          </a:p>
          <a:p>
            <a:pPr marL="0" indent="0" algn="r">
              <a:buNone/>
            </a:pPr>
            <a:r>
              <a:rPr lang="en-US" sz="2700" dirty="0"/>
              <a:t>a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1438375" y="857251"/>
            <a:ext cx="6267251" cy="6697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Interactive mock-up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115617" y="404664"/>
            <a:ext cx="6267251" cy="6697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Prototype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21550" y="1754815"/>
            <a:ext cx="83168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system </a:t>
            </a:r>
            <a:r>
              <a:rPr lang="en-US" sz="2000" dirty="0"/>
              <a:t>that provides part </a:t>
            </a:r>
            <a:r>
              <a:rPr lang="en-US" sz="2000" dirty="0"/>
              <a:t>of the functionality of </a:t>
            </a:r>
            <a:r>
              <a:rPr lang="en-US" sz="2000" dirty="0"/>
              <a:t>the final system </a:t>
            </a:r>
          </a:p>
          <a:p>
            <a:r>
              <a:rPr lang="en-US" sz="2000" dirty="0"/>
              <a:t>Implemented using (at least in part) the </a:t>
            </a:r>
            <a:r>
              <a:rPr lang="en-US" sz="2000" b="1" dirty="0"/>
              <a:t>FINAL technology</a:t>
            </a:r>
            <a:endParaRPr lang="en-US" sz="2000" b="1" dirty="0"/>
          </a:p>
          <a:p>
            <a:endParaRPr lang="it-IT" sz="2000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Vertical Prototype: </a:t>
            </a:r>
            <a:r>
              <a:rPr lang="en-US" sz="2000" dirty="0" smtClean="0"/>
              <a:t>a </a:t>
            </a:r>
            <a:r>
              <a:rPr lang="en-US" sz="2000" dirty="0"/>
              <a:t>SUBSET of FULLY implemented features &amp; </a:t>
            </a:r>
            <a:r>
              <a:rPr lang="en-US" sz="2000" dirty="0"/>
              <a:t>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Horizontal </a:t>
            </a:r>
            <a:r>
              <a:rPr lang="en-US" sz="2000" b="1" dirty="0" err="1" smtClean="0"/>
              <a:t>protoype</a:t>
            </a:r>
            <a:r>
              <a:rPr lang="en-US" sz="2000" b="1" dirty="0" smtClean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a COMPLETE SET of PARZIALLY IMPLEMENTED features &amp; </a:t>
            </a:r>
            <a:r>
              <a:rPr lang="en-US" sz="2000" dirty="0"/>
              <a:t>functions (e.g., omitting “background aspects such as ” DB connection</a:t>
            </a:r>
            <a:r>
              <a:rPr lang="en-US" sz="2000" dirty="0" smtClean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Functional </a:t>
            </a:r>
            <a:r>
              <a:rPr lang="it-IT" sz="2000" b="1" dirty="0"/>
              <a:t>prototype</a:t>
            </a:r>
            <a:r>
              <a:rPr lang="it-IT" sz="2000" dirty="0"/>
              <a:t>: provides </a:t>
            </a:r>
            <a:r>
              <a:rPr lang="it-IT" sz="2000" b="1" dirty="0"/>
              <a:t>all </a:t>
            </a:r>
            <a:r>
              <a:rPr lang="it-IT" sz="2000" dirty="0"/>
              <a:t>the functionality of the final product; needs a further step of engineering before </a:t>
            </a:r>
            <a:r>
              <a:rPr lang="it-IT" sz="2000" dirty="0" smtClean="0"/>
              <a:t>final deployment</a:t>
            </a:r>
            <a:endParaRPr lang="en-US" sz="2000" dirty="0"/>
          </a:p>
          <a:p>
            <a:endParaRPr lang="it-IT" sz="20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638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526978"/>
          <a:ext cx="9144000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u="none" strike="noStrike" baseline="0" dirty="0" smtClean="0"/>
                        <a:t>Paper-based prototyping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baseline="0" dirty="0" smtClean="0"/>
                        <a:t>Low-Fidelity Wireframes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/>
                        <a:t>High-Fidelity Wireframes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Interactive Mock-up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Functional prototype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4594860">
                <a:tc>
                  <a:txBody>
                    <a:bodyPr/>
                    <a:lstStyle/>
                    <a:p>
                      <a:r>
                        <a:rPr lang="en-US" sz="1400" b="1" u="none" strike="noStrike" kern="1200" baseline="0" dirty="0" smtClean="0"/>
                        <a:t>PROS</a:t>
                      </a:r>
                    </a:p>
                    <a:p>
                      <a:r>
                        <a:rPr lang="en-US" sz="1400" u="none" strike="noStrike" kern="1200" baseline="0" dirty="0" smtClean="0"/>
                        <a:t>Quick and dirty</a:t>
                      </a:r>
                    </a:p>
                    <a:p>
                      <a:r>
                        <a:rPr lang="en-US" sz="1400" u="none" strike="noStrike" kern="1200" baseline="0" dirty="0" smtClean="0"/>
                        <a:t>Easy to do</a:t>
                      </a:r>
                    </a:p>
                    <a:p>
                      <a:r>
                        <a:rPr lang="en-US" sz="1400" u="none" strike="noStrike" kern="1200" baseline="0" dirty="0" smtClean="0"/>
                        <a:t>Fast feedback</a:t>
                      </a:r>
                    </a:p>
                    <a:p>
                      <a:r>
                        <a:rPr lang="en-US" sz="1400" u="none" strike="noStrike" kern="1200" baseline="0" dirty="0" smtClean="0"/>
                        <a:t>Very inclusive</a:t>
                      </a:r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b="1" u="none" strike="noStrike" kern="1200" baseline="0" dirty="0" smtClean="0"/>
                    </a:p>
                    <a:p>
                      <a:r>
                        <a:rPr lang="en-US" sz="1400" b="1" u="none" strike="noStrike" kern="1200" baseline="0" dirty="0" smtClean="0"/>
                        <a:t>CONS</a:t>
                      </a:r>
                    </a:p>
                    <a:p>
                      <a:r>
                        <a:rPr lang="it-IT" sz="1400" u="none" strike="noStrike" kern="1200" baseline="0" dirty="0" smtClean="0"/>
                        <a:t>Might be confused</a:t>
                      </a:r>
                      <a:endParaRPr lang="en-US" sz="1400" u="none" strike="noStrike" kern="1200" baseline="0" dirty="0" smtClean="0"/>
                    </a:p>
                    <a:p>
                      <a:r>
                        <a:rPr lang="en-US" sz="1400" u="none" strike="noStrike" kern="1200" baseline="0" dirty="0" smtClean="0"/>
                        <a:t>Hard to share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kern="1200" baseline="0" dirty="0" smtClean="0"/>
                        <a:t>PROS</a:t>
                      </a:r>
                    </a:p>
                    <a:p>
                      <a:r>
                        <a:rPr lang="en-US" sz="1400" u="none" strike="noStrike" kern="1200" baseline="0" dirty="0" smtClean="0"/>
                        <a:t>Good  for defining content </a:t>
                      </a:r>
                      <a:r>
                        <a:rPr lang="en-US" sz="1400" u="none" strike="noStrike" kern="1200" baseline="0" dirty="0" smtClean="0"/>
                        <a:t>and navigation structures, and evaluating them among design experts</a:t>
                      </a:r>
                      <a:endParaRPr lang="en-US" sz="1400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b="1" u="none" strike="noStrike" kern="1200" baseline="0" dirty="0" smtClean="0"/>
                    </a:p>
                    <a:p>
                      <a:endParaRPr lang="en-US" sz="1400" b="1" u="none" strike="noStrike" kern="1200" baseline="0" dirty="0" smtClean="0"/>
                    </a:p>
                    <a:p>
                      <a:r>
                        <a:rPr lang="en-US" sz="1400" b="1" u="none" strike="noStrike" kern="1200" baseline="0" dirty="0" smtClean="0"/>
                        <a:t>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No interactivity</a:t>
                      </a:r>
                    </a:p>
                    <a:p>
                      <a:r>
                        <a:rPr lang="en-US" sz="1400" u="none" strike="noStrike" kern="1200" baseline="0" dirty="0" smtClean="0"/>
                        <a:t>Limited specification of visual layout properties</a:t>
                      </a:r>
                    </a:p>
                    <a:p>
                      <a:r>
                        <a:rPr lang="en-US" sz="1400" u="none" strike="noStrike" kern="1200" baseline="0" dirty="0" smtClean="0"/>
                        <a:t>Enabling preliminary user testing only on structural aspects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kern="1200" baseline="0" dirty="0" smtClean="0"/>
                        <a:t>PROS</a:t>
                      </a:r>
                    </a:p>
                    <a:p>
                      <a:r>
                        <a:rPr lang="en-US" sz="1400" u="none" strike="noStrike" kern="1200" baseline="0" dirty="0" smtClean="0"/>
                        <a:t>Detailed visual specs</a:t>
                      </a:r>
                      <a:endParaRPr lang="en-US" sz="1400" u="none" strike="noStrike" kern="1200" baseline="0" dirty="0" smtClean="0"/>
                    </a:p>
                    <a:p>
                      <a:r>
                        <a:rPr lang="en-US" sz="1400" u="none" strike="noStrike" kern="1200" baseline="0" dirty="0" smtClean="0"/>
                        <a:t>Good  for defining and explain/validating  content structure &amp; LAYOUT </a:t>
                      </a:r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b="1" u="none" strike="noStrike" kern="1200" baseline="0" dirty="0" smtClean="0"/>
                    </a:p>
                    <a:p>
                      <a:r>
                        <a:rPr lang="en-US" sz="1400" b="1" u="none" strike="noStrike" kern="1200" baseline="0" dirty="0" smtClean="0"/>
                        <a:t>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No interactivity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Enabling preliminary user testing on </a:t>
                      </a:r>
                      <a:r>
                        <a:rPr lang="en-US" sz="1400" u="none" strike="noStrike" kern="1200" baseline="0" dirty="0" smtClean="0"/>
                        <a:t>lay-out </a:t>
                      </a:r>
                      <a:r>
                        <a:rPr lang="en-US" sz="1400" u="none" strike="noStrike" kern="1200" baseline="0" dirty="0" smtClean="0"/>
                        <a:t>and content aspects</a:t>
                      </a:r>
                      <a:endParaRPr lang="en-US" sz="140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kern="1200" baseline="0" dirty="0" smtClean="0"/>
                        <a:t>PROS</a:t>
                      </a:r>
                    </a:p>
                    <a:p>
                      <a:r>
                        <a:rPr lang="en-US" sz="1400" u="none" strike="noStrike" kern="1200" baseline="0" dirty="0" smtClean="0"/>
                        <a:t>Good </a:t>
                      </a:r>
                      <a:r>
                        <a:rPr lang="en-US" sz="1400" u="none" strike="noStrike" kern="1200" baseline="0" dirty="0" smtClean="0"/>
                        <a:t>to explain BEHAVIORS and lively demonstrate scenarios</a:t>
                      </a:r>
                    </a:p>
                    <a:p>
                      <a:r>
                        <a:rPr lang="it-IT" sz="1400" u="none" strike="noStrike" kern="1200" baseline="0" dirty="0" smtClean="0"/>
                        <a:t>Good for preliminary testing of </a:t>
                      </a:r>
                      <a:r>
                        <a:rPr lang="it-IT" sz="1400" u="none" strike="noStrike" kern="1200" baseline="0" dirty="0" smtClean="0"/>
                        <a:t>navigation features</a:t>
                      </a:r>
                      <a:endParaRPr lang="it-IT" sz="1400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r>
                        <a:rPr lang="en-US" sz="1400" b="1" u="none" strike="noStrike" kern="1200" baseline="0" dirty="0" smtClean="0"/>
                        <a:t>CONS</a:t>
                      </a:r>
                    </a:p>
                    <a:p>
                      <a:r>
                        <a:rPr lang="en-US" sz="1400" u="none" strike="noStrike" kern="1200" baseline="0" dirty="0" smtClean="0"/>
                        <a:t>Time-consuming Development for a throw-away object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kern="1200" baseline="0" dirty="0" smtClean="0"/>
                        <a:t>PROS</a:t>
                      </a:r>
                    </a:p>
                    <a:p>
                      <a:r>
                        <a:rPr lang="en-US" sz="1400" u="none" strike="noStrike" kern="1200" baseline="0" dirty="0" smtClean="0"/>
                        <a:t>Good for UX evaluation and </a:t>
                      </a:r>
                      <a:r>
                        <a:rPr lang="en-US" sz="1400" u="none" strike="noStrike" kern="1200" baseline="0" dirty="0" smtClean="0"/>
                        <a:t>technical </a:t>
                      </a:r>
                      <a:r>
                        <a:rPr lang="en-US" sz="1400" u="none" strike="noStrike" kern="1200" baseline="0" dirty="0" smtClean="0"/>
                        <a:t>testing</a:t>
                      </a:r>
                    </a:p>
                    <a:p>
                      <a:r>
                        <a:rPr lang="it-IT" sz="1400" b="1" u="none" strike="noStrike" kern="1200" baseline="0" dirty="0" smtClean="0"/>
                        <a:t>VERTICAL: </a:t>
                      </a:r>
                      <a:r>
                        <a:rPr lang="it-IT" sz="1400" b="0" u="none" strike="noStrike" kern="1200" baseline="0" dirty="0" smtClean="0"/>
                        <a:t>good for in- depth testing of tech features</a:t>
                      </a:r>
                    </a:p>
                    <a:p>
                      <a:r>
                        <a:rPr lang="it-IT" sz="1400" b="1" u="none" strike="noStrike" kern="1200" baseline="0" dirty="0" smtClean="0"/>
                        <a:t>HORIZONTAL</a:t>
                      </a:r>
                      <a:r>
                        <a:rPr lang="it-IT" sz="1400" b="0" u="none" strike="noStrike" kern="1200" baseline="0" dirty="0" smtClean="0"/>
                        <a:t>: good for full-sized UX evaluation</a:t>
                      </a:r>
                      <a:endParaRPr lang="en-US" sz="1400" b="1" u="none" strike="noStrike" kern="1200" baseline="0" dirty="0" smtClean="0"/>
                    </a:p>
                    <a:p>
                      <a:endParaRPr lang="en-US" sz="1400" u="none" strike="noStrike" kern="1200" baseline="0" dirty="0" smtClean="0"/>
                    </a:p>
                    <a:p>
                      <a:r>
                        <a:rPr lang="en-US" sz="1400" b="1" u="none" strike="noStrike" kern="1200" baseline="0" dirty="0" smtClean="0"/>
                        <a:t>CONS</a:t>
                      </a:r>
                    </a:p>
                    <a:p>
                      <a:r>
                        <a:rPr lang="en-US" sz="1400" u="none" strike="noStrike" kern="1200" baseline="0" dirty="0" smtClean="0"/>
                        <a:t>Requires software know-how</a:t>
                      </a:r>
                    </a:p>
                    <a:p>
                      <a:r>
                        <a:rPr lang="it-IT" sz="1400" b="1" u="none" strike="noStrike" kern="1200" baseline="0" dirty="0" smtClean="0"/>
                        <a:t>VERTICAL:</a:t>
                      </a:r>
                      <a:r>
                        <a:rPr lang="it-IT" sz="1400" u="none" strike="noStrike" kern="1200" baseline="0" dirty="0" smtClean="0"/>
                        <a:t>  does not provides the full picture for the UX</a:t>
                      </a:r>
                      <a:endParaRPr lang="en-US" sz="1400" dirty="0" smtClean="0"/>
                    </a:p>
                    <a:p>
                      <a:r>
                        <a:rPr lang="it-IT" sz="1400" b="1" dirty="0" smtClean="0"/>
                        <a:t>HORIZONTAL:  </a:t>
                      </a:r>
                      <a:r>
                        <a:rPr lang="it-IT" sz="1400" b="0" dirty="0" smtClean="0"/>
                        <a:t>technical problems</a:t>
                      </a:r>
                      <a:r>
                        <a:rPr lang="it-IT" sz="1400" b="0" baseline="0" dirty="0" smtClean="0"/>
                        <a:t> of full-sized vertical functionaly may not be detected</a:t>
                      </a:r>
                      <a:endParaRPr lang="en-US" sz="14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1438375" y="857251"/>
            <a:ext cx="6267251" cy="6697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The good and the bad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1958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95089" y="857250"/>
            <a:ext cx="57007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dirty="0" smtClean="0"/>
              <a:t>Mockuping-Prototyping </a:t>
            </a:r>
            <a:r>
              <a:rPr lang="it-IT" sz="3000" dirty="0"/>
              <a:t>Tools</a:t>
            </a:r>
          </a:p>
          <a:p>
            <a:pPr algn="ctr"/>
            <a:r>
              <a:rPr lang="it-IT" dirty="0"/>
              <a:t>See also </a:t>
            </a:r>
            <a:r>
              <a:rPr lang="it-IT" dirty="0">
                <a:hlinkClick r:id="rId2"/>
              </a:rPr>
              <a:t>https://www.cooper.com/prototyping-tools</a:t>
            </a:r>
            <a:endParaRPr lang="it-IT" dirty="0"/>
          </a:p>
          <a:p>
            <a:pPr algn="ctr"/>
            <a:endParaRPr lang="it-IT" sz="3000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/>
          </p:nvPr>
        </p:nvGraphicFramePr>
        <p:xfrm>
          <a:off x="1655677" y="1862740"/>
          <a:ext cx="5687266" cy="185738"/>
        </p:xfrm>
        <a:graphic>
          <a:graphicData uri="http://schemas.openxmlformats.org/drawingml/2006/table">
            <a:tbl>
              <a:tblPr/>
              <a:tblGrid>
                <a:gridCol w="740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4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4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4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10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103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85738"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NAME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RUNS ON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PROTOTYPE FOR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OUTPUT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GESTURES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TRANSITIONS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DESIGN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TRIAL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 b="0" cap="all">
                          <a:solidFill>
                            <a:srgbClr val="555555"/>
                          </a:solidFill>
                          <a:effectLst/>
                          <a:latin typeface="inherit"/>
                        </a:rPr>
                        <a:t>PRICING</a:t>
                      </a:r>
                    </a:p>
                  </a:txBody>
                  <a:tcPr marL="25718" marR="25718" marT="12859" marB="12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/>
          </p:nvPr>
        </p:nvGraphicFramePr>
        <p:xfrm>
          <a:off x="1655676" y="2048478"/>
          <a:ext cx="5687265" cy="3432759"/>
        </p:xfrm>
        <a:graphic>
          <a:graphicData uri="http://schemas.openxmlformats.org/drawingml/2006/table">
            <a:tbl>
              <a:tblPr/>
              <a:tblGrid>
                <a:gridCol w="740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7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7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10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103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" tooltip="Antetype"/>
                        </a:rPr>
                        <a:t>Antetype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iOS, 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iOS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$189.99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4" tooltip="App Cooker"/>
                        </a:rPr>
                        <a:t>App Cooker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iPad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PDF,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$19.99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5" tooltip="Avocado"/>
                        </a:rPr>
                        <a:t>Avocado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Desktop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6" tooltip="Axure"/>
                        </a:rPr>
                        <a:t>Axure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$289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7" tooltip="Briefs"/>
                        </a:rPr>
                        <a:t>Briefs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Feature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$199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8" tooltip="Codiqa"/>
                        </a:rPr>
                        <a:t>Codiqa Web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Mobile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Feature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$16/mo.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8" tooltip="Codiqa"/>
                        </a:rPr>
                        <a:t>Codiqa Desktop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Mobile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7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$79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9" tooltip="Concept.ly"/>
                        </a:rPr>
                        <a:t>Concept.ly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iPad, iPhone, 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0" tooltip="Evolus Pencil"/>
                        </a:rPr>
                        <a:t>Evolus Pencil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Linux, OS X,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1" tooltip="Flinto"/>
                        </a:rPr>
                        <a:t>Flinto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$20/mo.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2" tooltip="Fluid UI"/>
                        </a:rPr>
                        <a:t>Fluid UI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Project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$12/mo.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3" tooltip="Form"/>
                        </a:rPr>
                        <a:t>Form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4" tooltip="Framer"/>
                        </a:rPr>
                        <a:t>Framer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14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$79.99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5" tooltip="Framework7"/>
                        </a:rPr>
                        <a:t>Framework7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 (HTML)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6" tooltip="Hotgloo"/>
                        </a:rPr>
                        <a:t>Hotgloo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15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€15/mo.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7" tooltip="Indigo Studio"/>
                        </a:rPr>
                        <a:t>Indigo Studio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$1,495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8" tooltip="InVision"/>
                        </a:rPr>
                        <a:t>InVision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iOS, 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19" tooltip="Justinmind"/>
                        </a:rPr>
                        <a:t>Justinmind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iOS, 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$29/mo.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0" tooltip="Marvel Web"/>
                        </a:rPr>
                        <a:t>Marvel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1" tooltip="Marvel App"/>
                        </a:rPr>
                        <a:t>Marvel Apps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2" tooltip="Moqups"/>
                        </a:rPr>
                        <a:t>Moqups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Project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$9/mo.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3" tooltip="Origami"/>
                        </a:rPr>
                        <a:t>Origami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Desktop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4" tooltip="Pidoco"/>
                        </a:rPr>
                        <a:t>Pidoco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31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$12/mo.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5" tooltip="Pixate"/>
                        </a:rPr>
                        <a:t>Pixate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6" tooltip="POP"/>
                        </a:rPr>
                        <a:t>POP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iOS, WP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iOS, WP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Project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7" tooltip="Proto.io"/>
                        </a:rPr>
                        <a:t>Proto.io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15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$29/mo.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8" tooltip="Protoshare"/>
                        </a:rPr>
                        <a:t>Protoshare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$29/mo.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29" tooltip="Prott"/>
                        </a:rPr>
                        <a:t>Prott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OS X, Web, Windows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Project 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$12/mo.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0" tooltip="Prott"/>
                        </a:rPr>
                        <a:t>Prott App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App Player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1" tooltip="Ratchet"/>
                        </a:rPr>
                        <a:t>Ratchet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 (HTML)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Android, iOS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Unlimited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Free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2" tooltip="Solidify"/>
                        </a:rPr>
                        <a:t>Solidify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$19/mo.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3" tooltip="UXPin"/>
                        </a:rPr>
                        <a:t>UXPin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HTML, PDF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30 days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$15/mo.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04023">
                <a:tc>
                  <a:txBody>
                    <a:bodyPr/>
                    <a:lstStyle/>
                    <a:p>
                      <a:pPr fontAlgn="base"/>
                      <a:r>
                        <a:rPr lang="it-IT" sz="500" u="none" strike="noStrike">
                          <a:solidFill>
                            <a:srgbClr val="004358"/>
                          </a:solidFill>
                          <a:effectLst/>
                          <a:latin typeface="inherit"/>
                          <a:hlinkClick r:id="rId34" tooltip="Weld"/>
                        </a:rPr>
                        <a:t>Weld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Web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Any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HTML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EE5B55"/>
                          </a:solidFill>
                          <a:effectLst/>
                          <a:latin typeface="inherit"/>
                        </a:rPr>
                        <a:t>✗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61CA41"/>
                          </a:solidFill>
                          <a:effectLst/>
                          <a:latin typeface="inherit"/>
                        </a:rPr>
                        <a:t>✓</a:t>
                      </a:r>
                      <a:endParaRPr lang="it-IT" sz="500">
                        <a:solidFill>
                          <a:srgbClr val="888888"/>
                        </a:solidFill>
                        <a:effectLst/>
                        <a:latin typeface="inherit"/>
                      </a:endParaRP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50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From $0/mo.</a:t>
                      </a:r>
                    </a:p>
                  </a:txBody>
                  <a:tcPr marL="23551" marR="23551" marT="11776" marB="1177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F7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2473" y="2322533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350">
                <a:latin typeface="Arial" panose="020B0604020202020204" pitchFamily="34" charset="0"/>
              </a:rPr>
              <a:t/>
            </a:r>
            <a:br>
              <a:rPr lang="it-IT" altLang="it-IT" sz="1350">
                <a:latin typeface="Arial" panose="020B0604020202020204" pitchFamily="34" charset="0"/>
              </a:rPr>
            </a:br>
            <a:endParaRPr lang="it-IT" altLang="it-IT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4400" y="2132856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 smtClean="0"/>
              <a:t>Template specific for different  devices and platforms</a:t>
            </a:r>
          </a:p>
          <a:p>
            <a:r>
              <a:rPr lang="en-US" dirty="0" smtClean="0"/>
              <a:t>Drag-and-drop elements to compose pages</a:t>
            </a:r>
          </a:p>
          <a:p>
            <a:r>
              <a:rPr lang="en-US" dirty="0" smtClean="0"/>
              <a:t>Export project in different formats (Pdf, </a:t>
            </a:r>
            <a:r>
              <a:rPr lang="en-US" dirty="0" err="1" smtClean="0"/>
              <a:t>Png</a:t>
            </a:r>
            <a:r>
              <a:rPr lang="en-US" dirty="0" smtClean="0"/>
              <a:t>,..)</a:t>
            </a:r>
          </a:p>
          <a:p>
            <a:r>
              <a:rPr lang="en-US" dirty="0" smtClean="0"/>
              <a:t>Navigate among the project’s pages</a:t>
            </a:r>
          </a:p>
          <a:p>
            <a:r>
              <a:rPr lang="en-US" sz="1800" dirty="0"/>
              <a:t>Share project with client </a:t>
            </a:r>
          </a:p>
          <a:p>
            <a:r>
              <a:rPr lang="en-US" sz="1800" dirty="0"/>
              <a:t>Collect feedback and annotation </a:t>
            </a:r>
          </a:p>
          <a:p>
            <a:r>
              <a:rPr lang="en-US" sz="1800" dirty="0"/>
              <a:t>Add tasks for project members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683568" y="692696"/>
            <a:ext cx="6267251" cy="66972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Mockupping</a:t>
            </a:r>
            <a:r>
              <a:rPr lang="en-US" dirty="0" smtClean="0">
                <a:solidFill>
                  <a:schemeClr val="tx1"/>
                </a:solidFill>
              </a:rPr>
              <a:t>/Prototyping Tools</a:t>
            </a:r>
            <a:r>
              <a:rPr lang="en-US" dirty="0" smtClean="0">
                <a:solidFill>
                  <a:schemeClr val="tx1"/>
                </a:solidFill>
              </a:rPr>
              <a:t>: what do they have in common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8375" y="2564904"/>
            <a:ext cx="6267251" cy="669727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Examples of </a:t>
            </a:r>
            <a:r>
              <a:rPr lang="it-IT" dirty="0" smtClean="0">
                <a:solidFill>
                  <a:schemeClr val="tx1"/>
                </a:solidFill>
              </a:rPr>
              <a:t>mock-upping tools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 the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6518"/>
            <a:ext cx="7556313" cy="4144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Defining the data structure for the main content in the pages</a:t>
            </a:r>
          </a:p>
          <a:p>
            <a:r>
              <a:rPr lang="en-US" sz="3200" dirty="0" smtClean="0"/>
              <a:t>Defining the way links are represented</a:t>
            </a:r>
          </a:p>
          <a:p>
            <a:pPr lvl="1"/>
            <a:r>
              <a:rPr lang="en-US" sz="2800" dirty="0" smtClean="0"/>
              <a:t>Labels</a:t>
            </a:r>
          </a:p>
          <a:p>
            <a:pPr lvl="1"/>
            <a:r>
              <a:rPr lang="en-US" sz="2800" dirty="0" smtClean="0"/>
              <a:t>Icons</a:t>
            </a:r>
          </a:p>
          <a:p>
            <a:pPr lvl="1"/>
            <a:r>
              <a:rPr lang="en-US" sz="2800" dirty="0" smtClean="0"/>
              <a:t>Previews of linked objects</a:t>
            </a:r>
          </a:p>
          <a:p>
            <a:r>
              <a:rPr lang="en-US" sz="3200" dirty="0" smtClean="0"/>
              <a:t> Defining the data structure for orientation info</a:t>
            </a:r>
          </a:p>
          <a:p>
            <a:pPr marL="228600" lvl="1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3371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Balsamiq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(https://balsamiq.com/)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7" y="2190036"/>
            <a:ext cx="7485206" cy="37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9408" y="1484784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Pro</a:t>
            </a:r>
          </a:p>
          <a:p>
            <a:r>
              <a:rPr lang="it-IT" dirty="0" smtClean="0"/>
              <a:t>Easy to use</a:t>
            </a:r>
          </a:p>
          <a:p>
            <a:r>
              <a:rPr lang="it-IT" dirty="0" smtClean="0"/>
              <a:t>A big set of </a:t>
            </a:r>
            <a:r>
              <a:rPr lang="it-IT" dirty="0" err="1" smtClean="0"/>
              <a:t>pre-defined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endParaRPr lang="it-IT" dirty="0" smtClean="0"/>
          </a:p>
          <a:p>
            <a:r>
              <a:rPr lang="it-IT" dirty="0" err="1" smtClean="0"/>
              <a:t>Import/Export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 smtClean="0"/>
          </a:p>
          <a:p>
            <a:r>
              <a:rPr lang="it-IT" dirty="0" smtClean="0"/>
              <a:t>Interactive pdf </a:t>
            </a:r>
            <a:r>
              <a:rPr lang="it-IT" dirty="0" err="1" smtClean="0"/>
              <a:t>downloadable</a:t>
            </a:r>
            <a:endParaRPr lang="it-IT" dirty="0" smtClean="0"/>
          </a:p>
          <a:p>
            <a:r>
              <a:rPr lang="it-IT" dirty="0" smtClean="0"/>
              <a:t>Collaborative </a:t>
            </a:r>
            <a:r>
              <a:rPr lang="it-IT" dirty="0" err="1" smtClean="0"/>
              <a:t>working</a:t>
            </a:r>
            <a:endParaRPr lang="it-IT" dirty="0" smtClean="0"/>
          </a:p>
          <a:p>
            <a:r>
              <a:rPr lang="it-IT" dirty="0" smtClean="0"/>
              <a:t>Web editor + Desktop </a:t>
            </a:r>
            <a:r>
              <a:rPr lang="it-IT" dirty="0" err="1" smtClean="0"/>
              <a:t>app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Con</a:t>
            </a:r>
          </a:p>
          <a:p>
            <a:r>
              <a:rPr lang="it-IT" dirty="0" smtClean="0"/>
              <a:t>Free-trial: 30 </a:t>
            </a:r>
            <a:r>
              <a:rPr lang="it-IT" dirty="0" err="1" smtClean="0"/>
              <a:t>days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428950" y="293541"/>
            <a:ext cx="6267251" cy="892969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Balsamiq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(https://balsamiq.com/)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0" y="2125266"/>
            <a:ext cx="7193756" cy="3623579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416250" y="764704"/>
            <a:ext cx="6267251" cy="892969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InVision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(https://www.invisionapp.com/)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70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Pro:</a:t>
            </a:r>
          </a:p>
          <a:p>
            <a:r>
              <a:rPr lang="it-IT" dirty="0" smtClean="0"/>
              <a:t>Easy to use (drag and </a:t>
            </a:r>
            <a:r>
              <a:rPr lang="it-IT" dirty="0" err="1" smtClean="0"/>
              <a:t>drop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r>
              <a:rPr lang="it-IT" dirty="0" smtClean="0"/>
              <a:t> and create </a:t>
            </a:r>
            <a:r>
              <a:rPr lang="it-IT" dirty="0" err="1" smtClean="0"/>
              <a:t>hotspot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Sharing</a:t>
            </a:r>
            <a:r>
              <a:rPr lang="it-IT" dirty="0" smtClean="0"/>
              <a:t> and </a:t>
            </a:r>
            <a:r>
              <a:rPr lang="it-IT" dirty="0" err="1" smtClean="0"/>
              <a:t>commenting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for </a:t>
            </a:r>
            <a:r>
              <a:rPr lang="it-IT" dirty="0" err="1" smtClean="0"/>
              <a:t>collecting</a:t>
            </a:r>
            <a:r>
              <a:rPr lang="it-IT" dirty="0" smtClean="0"/>
              <a:t> feedback</a:t>
            </a:r>
          </a:p>
          <a:p>
            <a:r>
              <a:rPr lang="it-IT" dirty="0" err="1" smtClean="0"/>
              <a:t>Support</a:t>
            </a:r>
            <a:r>
              <a:rPr lang="it-IT" dirty="0" smtClean="0"/>
              <a:t> for mobile/</a:t>
            </a:r>
            <a:r>
              <a:rPr lang="it-IT" dirty="0" err="1" smtClean="0"/>
              <a:t>touch</a:t>
            </a:r>
            <a:r>
              <a:rPr lang="it-IT" dirty="0" smtClean="0"/>
              <a:t> </a:t>
            </a:r>
            <a:r>
              <a:rPr lang="it-IT" dirty="0" err="1" smtClean="0"/>
              <a:t>gestures</a:t>
            </a:r>
            <a:endParaRPr lang="it-IT" dirty="0" smtClean="0"/>
          </a:p>
          <a:p>
            <a:r>
              <a:rPr lang="it-IT" dirty="0" err="1" smtClean="0"/>
              <a:t>Workflow</a:t>
            </a:r>
            <a:r>
              <a:rPr lang="it-IT" dirty="0" smtClean="0"/>
              <a:t> + </a:t>
            </a:r>
            <a:r>
              <a:rPr lang="it-IT" dirty="0" err="1" smtClean="0"/>
              <a:t>Map</a:t>
            </a:r>
            <a:r>
              <a:rPr lang="it-IT" dirty="0" smtClean="0"/>
              <a:t> </a:t>
            </a:r>
            <a:r>
              <a:rPr lang="it-IT" dirty="0" err="1" smtClean="0"/>
              <a:t>visualization</a:t>
            </a:r>
            <a:endParaRPr lang="it-IT" dirty="0" smtClean="0"/>
          </a:p>
          <a:p>
            <a:r>
              <a:rPr lang="it-IT" dirty="0" smtClean="0"/>
              <a:t>Web editor </a:t>
            </a:r>
          </a:p>
          <a:p>
            <a:pPr marL="0" indent="0">
              <a:buNone/>
            </a:pPr>
            <a:r>
              <a:rPr lang="it-IT" dirty="0" smtClean="0"/>
              <a:t>Con:</a:t>
            </a:r>
          </a:p>
          <a:p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for </a:t>
            </a:r>
            <a:r>
              <a:rPr lang="it-IT" dirty="0" err="1" smtClean="0"/>
              <a:t>working</a:t>
            </a:r>
            <a:r>
              <a:rPr lang="it-IT" dirty="0" smtClean="0"/>
              <a:t> with </a:t>
            </a:r>
            <a:r>
              <a:rPr lang="it-IT" sz="2925" dirty="0" err="1"/>
              <a:t>existing</a:t>
            </a:r>
            <a:r>
              <a:rPr lang="it-IT" sz="2925" dirty="0"/>
              <a:t> </a:t>
            </a:r>
            <a:r>
              <a:rPr lang="it-IT" sz="2925" dirty="0" err="1"/>
              <a:t>mocks</a:t>
            </a:r>
            <a:r>
              <a:rPr lang="it-IT" dirty="0" smtClean="0"/>
              <a:t>; No </a:t>
            </a:r>
            <a:r>
              <a:rPr lang="it-IT" dirty="0" err="1" smtClean="0"/>
              <a:t>features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or </a:t>
            </a:r>
            <a:r>
              <a:rPr lang="it-IT" dirty="0" err="1" smtClean="0"/>
              <a:t>modifying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in the </a:t>
            </a:r>
            <a:r>
              <a:rPr lang="it-IT" dirty="0" err="1" smtClean="0"/>
              <a:t>tool</a:t>
            </a:r>
            <a:endParaRPr lang="it-IT" dirty="0" smtClean="0"/>
          </a:p>
          <a:p>
            <a:r>
              <a:rPr lang="it-IT" dirty="0" err="1" smtClean="0"/>
              <a:t>Interactivity</a:t>
            </a:r>
            <a:r>
              <a:rPr lang="it-IT" dirty="0" smtClean="0"/>
              <a:t> </a:t>
            </a:r>
            <a:r>
              <a:rPr lang="it-IT" dirty="0" err="1" smtClean="0"/>
              <a:t>limited</a:t>
            </a:r>
            <a:r>
              <a:rPr lang="it-IT" dirty="0" smtClean="0"/>
              <a:t> to </a:t>
            </a:r>
            <a:r>
              <a:rPr lang="it-IT" dirty="0" err="1" smtClean="0"/>
              <a:t>hotspots</a:t>
            </a:r>
            <a:r>
              <a:rPr lang="it-IT" dirty="0" smtClean="0"/>
              <a:t> or </a:t>
            </a:r>
            <a:r>
              <a:rPr lang="it-IT" dirty="0" err="1" smtClean="0"/>
              <a:t>timeouts</a:t>
            </a:r>
            <a:r>
              <a:rPr lang="it-IT" dirty="0" smtClean="0"/>
              <a:t> for </a:t>
            </a:r>
            <a:r>
              <a:rPr lang="it-IT" dirty="0" err="1" smtClean="0"/>
              <a:t>moving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endParaRPr lang="it-IT" dirty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1438374" y="446486"/>
            <a:ext cx="6267251" cy="892969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InVision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(https://www.invisionapp.com/)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4815"/>
            <a:ext cx="8229600" cy="477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Taking into account the general requirements </a:t>
            </a:r>
            <a:r>
              <a:rPr lang="en-US" dirty="0" smtClean="0"/>
              <a:t>of the projects: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b="1" dirty="0" smtClean="0"/>
              <a:t>C-IDM</a:t>
            </a:r>
            <a:r>
              <a:rPr lang="en-US" dirty="0" smtClean="0"/>
              <a:t> </a:t>
            </a:r>
            <a:r>
              <a:rPr lang="en-US" dirty="0"/>
              <a:t>schema, </a:t>
            </a:r>
            <a:r>
              <a:rPr lang="en-US" b="1" dirty="0"/>
              <a:t>L-IDM</a:t>
            </a:r>
            <a:r>
              <a:rPr lang="en-US" dirty="0"/>
              <a:t> schema, and </a:t>
            </a:r>
            <a:r>
              <a:rPr lang="en-US" b="1" dirty="0"/>
              <a:t>P-IDM </a:t>
            </a:r>
            <a:r>
              <a:rPr lang="en-US" b="1" dirty="0" smtClean="0"/>
              <a:t>schema (</a:t>
            </a:r>
            <a:r>
              <a:rPr lang="en-US" dirty="0" smtClean="0"/>
              <a:t>be consistent!)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en-US" b="1" dirty="0" smtClean="0"/>
              <a:t> </a:t>
            </a:r>
            <a:r>
              <a:rPr lang="en-US" b="1" dirty="0" smtClean="0"/>
              <a:t>in-the-small </a:t>
            </a:r>
            <a:r>
              <a:rPr lang="en-US" b="1" dirty="0"/>
              <a:t>design </a:t>
            </a:r>
            <a:r>
              <a:rPr lang="en-US" b="1" dirty="0" smtClean="0"/>
              <a:t>specifications </a:t>
            </a:r>
            <a:r>
              <a:rPr lang="en-US" dirty="0" smtClean="0"/>
              <a:t>(</a:t>
            </a:r>
            <a:r>
              <a:rPr lang="en-US" dirty="0"/>
              <a:t>as hand-drafted “</a:t>
            </a:r>
            <a:r>
              <a:rPr lang="en-US" b="1" dirty="0"/>
              <a:t>sketches</a:t>
            </a:r>
            <a:r>
              <a:rPr lang="en-US" dirty="0"/>
              <a:t>” </a:t>
            </a:r>
            <a:r>
              <a:rPr lang="en-US" dirty="0" smtClean="0"/>
              <a:t>or </a:t>
            </a:r>
            <a:r>
              <a:rPr lang="en-US" b="1" dirty="0" smtClean="0"/>
              <a:t>“low-fidelity” </a:t>
            </a:r>
            <a:r>
              <a:rPr lang="en-US" b="1" dirty="0" smtClean="0"/>
              <a:t>wireframes) </a:t>
            </a:r>
            <a:r>
              <a:rPr lang="en-US" dirty="0" smtClean="0"/>
              <a:t> CONSISTENT with IDM specifications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Create a vertical </a:t>
            </a:r>
            <a:r>
              <a:rPr lang="en-US" b="1" dirty="0" smtClean="0"/>
              <a:t>prototype </a:t>
            </a:r>
            <a:r>
              <a:rPr lang="en-US" dirty="0" smtClean="0"/>
              <a:t>that </a:t>
            </a:r>
            <a:r>
              <a:rPr lang="en-US" dirty="0" smtClean="0"/>
              <a:t>enables </a:t>
            </a:r>
            <a:r>
              <a:rPr lang="en-US" dirty="0" smtClean="0"/>
              <a:t>to perform the main </a:t>
            </a:r>
            <a:r>
              <a:rPr lang="en-US" dirty="0"/>
              <a:t>navigation steps </a:t>
            </a:r>
            <a:r>
              <a:rPr lang="en-US" dirty="0" smtClean="0"/>
              <a:t>(be consistent </a:t>
            </a:r>
            <a:r>
              <a:rPr lang="en-US" dirty="0"/>
              <a:t>with the IDM schema and in-the-small </a:t>
            </a:r>
            <a:r>
              <a:rPr lang="en-US" dirty="0" smtClean="0"/>
              <a:t>specifications!) </a:t>
            </a: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it-IT" b="1" dirty="0" smtClean="0"/>
              <a:t>Evaluate </a:t>
            </a:r>
            <a:r>
              <a:rPr lang="it-IT" dirty="0" smtClean="0"/>
              <a:t>you protype with a sample of users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INCLUDE </a:t>
            </a:r>
            <a:r>
              <a:rPr lang="it-IT" b="1" dirty="0" smtClean="0"/>
              <a:t>REALISTIC CONTENT IN YOU </a:t>
            </a:r>
            <a:r>
              <a:rPr lang="it-IT" b="1" dirty="0" smtClean="0"/>
              <a:t>PROTOTYPE!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What do you have to do in your </a:t>
            </a:r>
            <a:r>
              <a:rPr lang="it-IT" dirty="0" smtClean="0">
                <a:solidFill>
                  <a:schemeClr val="tx1"/>
                </a:solidFill>
              </a:rPr>
              <a:t>«Design and Front end» </a:t>
            </a:r>
            <a:r>
              <a:rPr lang="it-IT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4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web site for a center devoted to offer assistance and therapeutic intervention to children and/or young adults with cognitive disability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Examples: 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http://labilita.org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hlinkClick r:id="rId3"/>
              </a:rPr>
              <a:t>http://www.benedettadintino.it</a:t>
            </a:r>
            <a:r>
              <a:rPr lang="it-IT" dirty="0" smtClean="0">
                <a:hlinkClick r:id="rId3"/>
              </a:rPr>
              <a:t>/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Find others!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1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1116106"/>
          </a:xfrm>
        </p:spPr>
        <p:txBody>
          <a:bodyPr/>
          <a:lstStyle/>
          <a:p>
            <a:r>
              <a:rPr lang="it-IT" dirty="0" smtClean="0"/>
              <a:t>Details about: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8474" y="980728"/>
            <a:ext cx="7556313" cy="6461910"/>
          </a:xfrm>
        </p:spPr>
        <p:txBody>
          <a:bodyPr>
            <a:normAutofit/>
          </a:bodyPr>
          <a:lstStyle/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PAGE</a:t>
            </a:r>
          </a:p>
          <a:p>
            <a:pPr lvl="2"/>
            <a:r>
              <a:rPr lang="it-IT" sz="2400" dirty="0" err="1" smtClean="0"/>
              <a:t>Topic</a:t>
            </a:r>
            <a:r>
              <a:rPr lang="it-IT" sz="2400" dirty="0" smtClean="0"/>
              <a:t> </a:t>
            </a:r>
            <a:r>
              <a:rPr lang="it-IT" sz="2400" dirty="0" err="1" smtClean="0"/>
              <a:t>Page</a:t>
            </a:r>
            <a:endParaRPr lang="it-IT" sz="2400" dirty="0" smtClean="0"/>
          </a:p>
          <a:p>
            <a:pPr lvl="3"/>
            <a:r>
              <a:rPr lang="it-IT" sz="2400" dirty="0" smtClean="0"/>
              <a:t>Entry Page</a:t>
            </a:r>
          </a:p>
          <a:p>
            <a:pPr lvl="2"/>
            <a:r>
              <a:rPr lang="it-IT" sz="2400" dirty="0" err="1" smtClean="0"/>
              <a:t>Transition</a:t>
            </a:r>
            <a:r>
              <a:rPr lang="it-IT" sz="2400" dirty="0" smtClean="0"/>
              <a:t> </a:t>
            </a:r>
            <a:r>
              <a:rPr lang="it-IT" sz="2400" dirty="0" err="1" smtClean="0"/>
              <a:t>Page</a:t>
            </a:r>
            <a:endParaRPr lang="it-IT" sz="2400" dirty="0" smtClean="0"/>
          </a:p>
          <a:p>
            <a:pPr lvl="2"/>
            <a:r>
              <a:rPr lang="it-IT" sz="2400" dirty="0" smtClean="0"/>
              <a:t>Introductory </a:t>
            </a:r>
            <a:r>
              <a:rPr lang="it-IT" sz="2400" dirty="0"/>
              <a:t>P</a:t>
            </a:r>
            <a:r>
              <a:rPr lang="it-IT" sz="2400" dirty="0" smtClean="0"/>
              <a:t>age</a:t>
            </a:r>
            <a:endParaRPr lang="it-IT" sz="2400" dirty="0" smtClean="0"/>
          </a:p>
          <a:p>
            <a:pPr lvl="2"/>
            <a:r>
              <a:rPr lang="en-US" sz="2400" dirty="0" smtClean="0"/>
              <a:t>H</a:t>
            </a:r>
            <a:r>
              <a:rPr lang="it-IT" sz="2400" dirty="0" smtClean="0"/>
              <a:t>ome </a:t>
            </a:r>
            <a:r>
              <a:rPr lang="it-IT" sz="2400" dirty="0" smtClean="0"/>
              <a:t>Page</a:t>
            </a:r>
            <a:endParaRPr lang="it-IT" sz="2400" dirty="0" smtClean="0"/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LINK</a:t>
            </a:r>
            <a:endParaRPr lang="it-IT" sz="2400" dirty="0" smtClean="0"/>
          </a:p>
          <a:p>
            <a:pPr lvl="2"/>
            <a:r>
              <a:rPr lang="it-IT" sz="2400" dirty="0" err="1" smtClean="0"/>
              <a:t>Structural</a:t>
            </a:r>
            <a:r>
              <a:rPr lang="it-IT" sz="2400" dirty="0" smtClean="0"/>
              <a:t> link</a:t>
            </a:r>
          </a:p>
          <a:p>
            <a:pPr lvl="2"/>
            <a:r>
              <a:rPr lang="it-IT" sz="2400" dirty="0" smtClean="0"/>
              <a:t>Transition Link</a:t>
            </a:r>
          </a:p>
          <a:p>
            <a:pPr lvl="2"/>
            <a:r>
              <a:rPr lang="it-IT" sz="2400" dirty="0" smtClean="0"/>
              <a:t>Group Link </a:t>
            </a:r>
          </a:p>
          <a:p>
            <a:pPr lvl="2"/>
            <a:r>
              <a:rPr lang="it-IT" sz="2400" dirty="0" smtClean="0"/>
              <a:t>Landmark</a:t>
            </a:r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ORIENTATION INFO</a:t>
            </a:r>
          </a:p>
          <a:p>
            <a:pPr lvl="1"/>
            <a:endParaRPr lang="it-IT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827517" y="260648"/>
            <a:ext cx="7560531" cy="223762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827517" y="1197429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7517" y="1629229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827517" y="5877076"/>
            <a:ext cx="7560531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827516" y="1915886"/>
            <a:ext cx="1583468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410985" y="1915886"/>
            <a:ext cx="5977063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827516" y="1286934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949476" y="1642534"/>
            <a:ext cx="1162482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Landmarks &gt;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872873" y="260648"/>
            <a:ext cx="3264019" cy="2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000" b="1" dirty="0" smtClean="0">
                <a:solidFill>
                  <a:schemeClr val="bg1"/>
                </a:solidFill>
              </a:rPr>
              <a:t>&lt; Topic </a:t>
            </a:r>
            <a:r>
              <a:rPr lang="en-GB" sz="1000" b="1" dirty="0">
                <a:solidFill>
                  <a:schemeClr val="bg1"/>
                </a:solidFill>
              </a:rPr>
              <a:t>name &gt; - &lt;Page title/ Dialogue </a:t>
            </a:r>
            <a:r>
              <a:rPr lang="en-GB" sz="1000" b="1" dirty="0" smtClean="0">
                <a:solidFill>
                  <a:schemeClr val="bg1"/>
                </a:solidFill>
              </a:rPr>
              <a:t>act Name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972660" y="2062239"/>
            <a:ext cx="1296206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965604" y="2080381"/>
            <a:ext cx="1210572" cy="7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Structural link 1</a:t>
            </a:r>
          </a:p>
          <a:p>
            <a:pPr defTabSz="913885"/>
            <a:r>
              <a:rPr lang="en-GB" sz="1100" dirty="0"/>
              <a:t>Structural link 2</a:t>
            </a:r>
          </a:p>
          <a:p>
            <a:pPr defTabSz="913885"/>
            <a:r>
              <a:rPr lang="en-GB" sz="1100" dirty="0"/>
              <a:t>…</a:t>
            </a:r>
          </a:p>
          <a:p>
            <a:pPr defTabSz="913885"/>
            <a:r>
              <a:rPr lang="en-GB" sz="1100" dirty="0"/>
              <a:t>Structural link n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556127" y="2061029"/>
            <a:ext cx="5687786" cy="28907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2565199" y="2092476"/>
            <a:ext cx="1462244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Orientation info &gt;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2565199" y="2510972"/>
            <a:ext cx="2137107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Dialogue act content structure</a:t>
            </a:r>
            <a:endParaRPr lang="en-GB" sz="1100" dirty="0"/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174475" y="6381328"/>
            <a:ext cx="3726389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dirty="0">
                <a:solidFill>
                  <a:srgbClr val="FF0000"/>
                </a:solidFill>
              </a:rPr>
              <a:t>Page </a:t>
            </a:r>
            <a:r>
              <a:rPr lang="en-GB" sz="1400" dirty="0" smtClean="0">
                <a:solidFill>
                  <a:srgbClr val="FF0000"/>
                </a:solidFill>
              </a:rPr>
              <a:t>structure in </a:t>
            </a:r>
            <a:r>
              <a:rPr lang="en-GB" sz="1400" dirty="0" smtClean="0">
                <a:solidFill>
                  <a:srgbClr val="FF0000"/>
                </a:solidFill>
              </a:rPr>
              <a:t>the small </a:t>
            </a:r>
            <a:r>
              <a:rPr lang="en-GB" sz="1400" dirty="0" smtClean="0">
                <a:solidFill>
                  <a:srgbClr val="FF0000"/>
                </a:solidFill>
              </a:rPr>
              <a:t>for a Topic page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949476" y="5884361"/>
            <a:ext cx="1208969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Group links &gt;</a:t>
            </a:r>
          </a:p>
        </p:txBody>
      </p:sp>
    </p:spTree>
    <p:extLst>
      <p:ext uri="{BB962C8B-B14F-4D97-AF65-F5344CB8AC3E}">
        <p14:creationId xmlns:p14="http://schemas.microsoft.com/office/powerpoint/2010/main" val="23466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051720" y="1915886"/>
            <a:ext cx="6512239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827517" y="980924"/>
            <a:ext cx="7560531" cy="223762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827517" y="1197429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7517" y="1629229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68253" y="5877076"/>
            <a:ext cx="8095706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Our events  Our structures Special Offers </a:t>
            </a:r>
            <a:r>
              <a:rPr lang="it-IT" dirty="0" smtClean="0"/>
              <a:t>  Rooms       Restaurants </a:t>
            </a:r>
            <a:r>
              <a:rPr lang="it-IT" dirty="0" smtClean="0"/>
              <a:t>and Menus</a:t>
            </a:r>
            <a:endParaRPr lang="en-US" dirty="0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8252" y="1915886"/>
            <a:ext cx="1583468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04452" y="461652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827516" y="1647372"/>
            <a:ext cx="1208969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Group links &gt;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91632" y="6250527"/>
            <a:ext cx="1385299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Other  </a:t>
            </a:r>
            <a:r>
              <a:rPr lang="en-GB" sz="1100" dirty="0"/>
              <a:t>Landmarks 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872873" y="980924"/>
            <a:ext cx="1018211" cy="2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000" b="1" dirty="0">
                <a:solidFill>
                  <a:schemeClr val="bg1"/>
                </a:solidFill>
              </a:rPr>
              <a:t>&lt; Page title &gt;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13609" y="2925839"/>
            <a:ext cx="1538111" cy="90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pPr>
              <a:buFont typeface="Wingdings" pitchFamily="2" charset="2"/>
              <a:buChar char="Ø"/>
            </a:pPr>
            <a:r>
              <a:rPr lang="it-IT" sz="1400" b="1" dirty="0" err="1" smtClean="0"/>
              <a:t>Sourroundings</a:t>
            </a:r>
            <a:endParaRPr lang="en-US" sz="1400" b="1" dirty="0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 rot="16200000">
            <a:off x="-722350" y="3150081"/>
            <a:ext cx="185360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100" dirty="0"/>
              <a:t>Structural </a:t>
            </a:r>
            <a:r>
              <a:rPr lang="en-GB" sz="1100" dirty="0" smtClean="0"/>
              <a:t>link</a:t>
            </a:r>
            <a:endParaRPr lang="en-GB" sz="1100" dirty="0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556127" y="2061029"/>
            <a:ext cx="5687786" cy="28907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2565199" y="2092476"/>
            <a:ext cx="1462244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Orientation info &gt;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472679" y="153884"/>
            <a:ext cx="6453802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SINGLE TOPIC: </a:t>
            </a:r>
            <a:r>
              <a:rPr lang="en-GB" sz="1400" b="1" dirty="0" smtClean="0">
                <a:solidFill>
                  <a:schemeClr val="tx2"/>
                </a:solidFill>
              </a:rPr>
              <a:t>The Resort; Dialogue  </a:t>
            </a:r>
            <a:r>
              <a:rPr lang="en-GB" sz="1400" b="1" dirty="0" smtClean="0">
                <a:solidFill>
                  <a:schemeClr val="tx2"/>
                </a:solidFill>
              </a:rPr>
              <a:t>ACTS: Our area </a:t>
            </a:r>
            <a:r>
              <a:rPr lang="en-GB" sz="1400" b="1" dirty="0" smtClean="0">
                <a:solidFill>
                  <a:schemeClr val="tx2"/>
                </a:solidFill>
              </a:rPr>
              <a:t>+ how </a:t>
            </a:r>
            <a:r>
              <a:rPr lang="en-GB" sz="1400" b="1" dirty="0" smtClean="0">
                <a:solidFill>
                  <a:schemeClr val="tx2"/>
                </a:solidFill>
              </a:rPr>
              <a:t>to get here</a:t>
            </a:r>
            <a:endParaRPr lang="en-GB" sz="1400" b="1" dirty="0">
              <a:solidFill>
                <a:schemeClr val="tx2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 l="10332" t="48194" r="10526" b="22166"/>
          <a:stretch>
            <a:fillRect/>
          </a:stretch>
        </p:blipFill>
        <p:spPr bwMode="auto">
          <a:xfrm>
            <a:off x="467544" y="741798"/>
            <a:ext cx="8096416" cy="189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267744" y="2925839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Title: The sorrroundings</a:t>
            </a:r>
          </a:p>
          <a:p>
            <a:endParaRPr lang="it-IT" dirty="0"/>
          </a:p>
          <a:p>
            <a:r>
              <a:rPr lang="it-IT" dirty="0" smtClean="0"/>
              <a:t>Short textual description (100 words) ………………………….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HOW TO GET HERE </a:t>
            </a:r>
            <a:endParaRPr lang="it-IT" dirty="0" smtClean="0"/>
          </a:p>
          <a:p>
            <a:r>
              <a:rPr lang="it-IT" dirty="0"/>
              <a:t>Short textual description (100 words) </a:t>
            </a:r>
            <a:r>
              <a:rPr lang="it-IT" dirty="0" smtClean="0"/>
              <a:t>………………………….</a:t>
            </a:r>
            <a:endParaRPr lang="it-IT" dirty="0"/>
          </a:p>
        </p:txBody>
      </p:sp>
      <p:sp>
        <p:nvSpPr>
          <p:cNvPr id="23" name="Rectangle 22"/>
          <p:cNvSpPr/>
          <p:nvPr/>
        </p:nvSpPr>
        <p:spPr>
          <a:xfrm>
            <a:off x="6300192" y="2925839"/>
            <a:ext cx="1943721" cy="151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MAP: Image</a:t>
            </a:r>
            <a:endParaRPr lang="en-US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 rot="16200000">
            <a:off x="-559530" y="1478981"/>
            <a:ext cx="1527966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</a:t>
            </a:r>
            <a:r>
              <a:rPr lang="en-GB" sz="1100" dirty="0" smtClean="0"/>
              <a:t>Landmarks HOME </a:t>
            </a:r>
            <a:endParaRPr lang="en-GB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1632" y="1104030"/>
            <a:ext cx="581241" cy="9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827517" y="476671"/>
            <a:ext cx="7560531" cy="500799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827517" y="1197429"/>
            <a:ext cx="7560531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defTabSz="913885"/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7517" y="1629229"/>
            <a:ext cx="7560531" cy="2866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827517" y="5877076"/>
            <a:ext cx="7560531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827516" y="1915886"/>
            <a:ext cx="1583468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410985" y="1915886"/>
            <a:ext cx="5977063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827516" y="1286934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949476" y="1642534"/>
            <a:ext cx="1162482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Landmarks &gt;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872873" y="476672"/>
            <a:ext cx="5148637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bg1"/>
                </a:solidFill>
              </a:rPr>
              <a:t>&lt; </a:t>
            </a:r>
            <a:r>
              <a:rPr lang="en-GB" sz="1400" b="1" dirty="0">
                <a:solidFill>
                  <a:schemeClr val="bg1"/>
                </a:solidFill>
              </a:rPr>
              <a:t>Kind of Topic name &gt; - &lt;Page title/ Dialogue </a:t>
            </a:r>
            <a:r>
              <a:rPr lang="en-GB" sz="1400" b="1" dirty="0" smtClean="0">
                <a:solidFill>
                  <a:schemeClr val="bg1"/>
                </a:solidFill>
              </a:rPr>
              <a:t>act Name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972660" y="2062239"/>
            <a:ext cx="1296206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965604" y="2080381"/>
            <a:ext cx="1210572" cy="7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Structural link 1</a:t>
            </a:r>
          </a:p>
          <a:p>
            <a:pPr defTabSz="913885"/>
            <a:r>
              <a:rPr lang="en-GB" sz="1100" dirty="0"/>
              <a:t>Structural link 2</a:t>
            </a:r>
          </a:p>
          <a:p>
            <a:pPr defTabSz="913885"/>
            <a:r>
              <a:rPr lang="en-GB" sz="1100" dirty="0"/>
              <a:t>…</a:t>
            </a:r>
          </a:p>
          <a:p>
            <a:pPr defTabSz="913885"/>
            <a:r>
              <a:rPr lang="en-GB" sz="1100" dirty="0"/>
              <a:t>Structural link n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972660" y="3069772"/>
            <a:ext cx="1296206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949476" y="3087915"/>
            <a:ext cx="1224999" cy="7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Transition link 1</a:t>
            </a:r>
          </a:p>
          <a:p>
            <a:pPr defTabSz="913885"/>
            <a:r>
              <a:rPr lang="en-GB" sz="1100" dirty="0"/>
              <a:t>Transition link 2</a:t>
            </a:r>
          </a:p>
          <a:p>
            <a:pPr defTabSz="913885"/>
            <a:r>
              <a:rPr lang="en-GB" sz="1100" dirty="0"/>
              <a:t>…</a:t>
            </a:r>
          </a:p>
          <a:p>
            <a:pPr defTabSz="913885"/>
            <a:r>
              <a:rPr lang="en-GB" sz="1100" dirty="0"/>
              <a:t>Transition link n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556127" y="2061029"/>
            <a:ext cx="5687786" cy="28907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2565199" y="2092476"/>
            <a:ext cx="1462244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Orientation info &gt;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2565199" y="2510972"/>
            <a:ext cx="2137107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Dialogue act content structure</a:t>
            </a:r>
            <a:endParaRPr lang="en-GB" sz="1100" dirty="0"/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174475" y="6381328"/>
            <a:ext cx="4486212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dirty="0">
                <a:solidFill>
                  <a:srgbClr val="FF0000"/>
                </a:solidFill>
              </a:rPr>
              <a:t>Page </a:t>
            </a:r>
            <a:r>
              <a:rPr lang="en-GB" sz="1400" dirty="0" smtClean="0">
                <a:solidFill>
                  <a:srgbClr val="FF0000"/>
                </a:solidFill>
              </a:rPr>
              <a:t>structure in </a:t>
            </a:r>
            <a:r>
              <a:rPr lang="en-GB" sz="1400" dirty="0" smtClean="0">
                <a:solidFill>
                  <a:srgbClr val="FF0000"/>
                </a:solidFill>
              </a:rPr>
              <a:t>the small </a:t>
            </a:r>
            <a:r>
              <a:rPr lang="en-GB" sz="1400" dirty="0" smtClean="0">
                <a:solidFill>
                  <a:srgbClr val="FF0000"/>
                </a:solidFill>
              </a:rPr>
              <a:t>for a Kind of Topic page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949476" y="5884361"/>
            <a:ext cx="1208969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Group links &gt;</a:t>
            </a:r>
          </a:p>
        </p:txBody>
      </p:sp>
    </p:spTree>
    <p:extLst>
      <p:ext uri="{BB962C8B-B14F-4D97-AF65-F5344CB8AC3E}">
        <p14:creationId xmlns:p14="http://schemas.microsoft.com/office/powerpoint/2010/main" val="24452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051720" y="1915886"/>
            <a:ext cx="6512239" cy="3961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68253" y="6237312"/>
            <a:ext cx="8095706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</a:t>
            </a:r>
            <a:r>
              <a:rPr lang="it-IT" dirty="0" err="1" smtClean="0"/>
              <a:t>Special</a:t>
            </a:r>
            <a:r>
              <a:rPr lang="it-IT" dirty="0" smtClean="0"/>
              <a:t> </a:t>
            </a:r>
            <a:r>
              <a:rPr lang="it-IT" dirty="0" err="1" smtClean="0"/>
              <a:t>Offers</a:t>
            </a:r>
            <a:r>
              <a:rPr lang="it-IT" dirty="0" smtClean="0"/>
              <a:t> </a:t>
            </a:r>
            <a:r>
              <a:rPr lang="it-IT" dirty="0" err="1" smtClean="0"/>
              <a:t>Rooms</a:t>
            </a:r>
            <a:r>
              <a:rPr lang="it-IT" dirty="0" smtClean="0"/>
              <a:t> </a:t>
            </a:r>
            <a:r>
              <a:rPr lang="it-IT" dirty="0" err="1" smtClean="0"/>
              <a:t>Restaurants</a:t>
            </a:r>
            <a:r>
              <a:rPr lang="it-IT" dirty="0" smtClean="0"/>
              <a:t> and </a:t>
            </a:r>
            <a:r>
              <a:rPr lang="it-IT" dirty="0" err="1" smtClean="0"/>
              <a:t>Menus</a:t>
            </a:r>
            <a:endParaRPr lang="en-US" dirty="0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8251" y="1915886"/>
            <a:ext cx="1870393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068548" y="431094"/>
            <a:ext cx="2927388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Fixed content: logo, payoff, banners… &gt;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446381" y="6565139"/>
            <a:ext cx="1350033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Other </a:t>
            </a:r>
            <a:r>
              <a:rPr lang="en-GB" sz="1100" dirty="0" smtClean="0"/>
              <a:t> Landmarks</a:t>
            </a:r>
            <a:endParaRPr lang="en-GB" sz="1100" dirty="0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13609" y="2397037"/>
            <a:ext cx="1817848" cy="90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it-IT" sz="1400" b="1" dirty="0" smtClean="0"/>
          </a:p>
          <a:p>
            <a:pPr>
              <a:buFont typeface="Wingdings" pitchFamily="2" charset="2"/>
              <a:buChar char="Ø"/>
            </a:pPr>
            <a:r>
              <a:rPr lang="it-IT" sz="1400" b="1" dirty="0"/>
              <a:t> </a:t>
            </a:r>
            <a:r>
              <a:rPr lang="it-IT" sz="1400" b="1" dirty="0" smtClean="0"/>
              <a:t>Fotogallery</a:t>
            </a:r>
            <a:endParaRPr lang="en-US" sz="1400" b="1" dirty="0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 rot="16200000">
            <a:off x="-162822" y="2907239"/>
            <a:ext cx="827516" cy="4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100" dirty="0"/>
              <a:t>Structural </a:t>
            </a:r>
            <a:r>
              <a:rPr lang="en-GB" sz="1100" dirty="0" smtClean="0"/>
              <a:t>links</a:t>
            </a:r>
            <a:endParaRPr lang="en-GB" sz="1100" dirty="0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556127" y="2061029"/>
            <a:ext cx="5687786" cy="28907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2565199" y="2092476"/>
            <a:ext cx="1462244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/>
              <a:t>&lt; Orientation info &gt;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539552" y="44624"/>
            <a:ext cx="6088830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Multiple TOPIC Type: &lt; </a:t>
            </a:r>
            <a:r>
              <a:rPr lang="en-GB" sz="1400" b="1" dirty="0" smtClean="0">
                <a:solidFill>
                  <a:schemeClr val="tx2"/>
                </a:solidFill>
              </a:rPr>
              <a:t>Service area&gt;; Dialogue ACT</a:t>
            </a:r>
            <a:r>
              <a:rPr lang="en-GB" sz="1400" b="1" dirty="0" smtClean="0">
                <a:solidFill>
                  <a:schemeClr val="tx2"/>
                </a:solidFill>
              </a:rPr>
              <a:t>: Presentation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05938" y="4120617"/>
            <a:ext cx="1832706" cy="12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dirty="0">
                <a:solidFill>
                  <a:srgbClr val="FF0000"/>
                </a:solidFill>
              </a:rPr>
              <a:t>Events hosted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 here</a:t>
            </a:r>
          </a:p>
          <a:p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>
                <a:solidFill>
                  <a:srgbClr val="FF0000"/>
                </a:solidFill>
              </a:rPr>
              <a:t>OUR SERVICES </a:t>
            </a:r>
          </a:p>
          <a:p>
            <a:endParaRPr lang="it-IT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dirty="0" smtClean="0">
                <a:solidFill>
                  <a:srgbClr val="FF0000"/>
                </a:solidFill>
              </a:rPr>
              <a:t>Service </a:t>
            </a:r>
            <a:r>
              <a:rPr lang="it-IT" sz="1400" b="1" dirty="0">
                <a:solidFill>
                  <a:srgbClr val="FF0000"/>
                </a:solidFill>
              </a:rPr>
              <a:t>Name 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b="1" dirty="0" smtClean="0">
                <a:solidFill>
                  <a:srgbClr val="FF0000"/>
                </a:solidFill>
              </a:rPr>
              <a:t>+ Thumbnail Image</a:t>
            </a:r>
            <a:endParaRPr lang="it-IT" sz="1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it-IT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dirty="0" smtClean="0">
                <a:solidFill>
                  <a:srgbClr val="FF0000"/>
                </a:solidFill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Service Name 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+ Thumbnail Image</a:t>
            </a:r>
          </a:p>
          <a:p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 rot="16200000">
            <a:off x="-676107" y="4478497"/>
            <a:ext cx="1783096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Transition </a:t>
            </a:r>
            <a:r>
              <a:rPr lang="en-GB" sz="1100" dirty="0" err="1" smtClean="0"/>
              <a:t>lins</a:t>
            </a:r>
            <a:endParaRPr lang="en-GB" sz="1100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 rot="16200000">
            <a:off x="-476975" y="1536650"/>
            <a:ext cx="1362857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Landmarks </a:t>
            </a:r>
            <a:r>
              <a:rPr lang="en-GB" sz="1100" dirty="0" smtClean="0"/>
              <a:t>HOME</a:t>
            </a:r>
            <a:endParaRPr lang="en-GB" sz="1100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67544" y="5877272"/>
            <a:ext cx="8095706" cy="289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                                                                            </a:t>
            </a:r>
            <a:r>
              <a:rPr lang="it-IT" dirty="0" smtClean="0"/>
              <a:t>         UP </a:t>
            </a:r>
            <a:r>
              <a:rPr lang="it-IT" dirty="0" smtClean="0"/>
              <a:t>to all Structures</a:t>
            </a:r>
            <a:endParaRPr lang="en-US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 rot="5400000">
            <a:off x="8373473" y="5830260"/>
            <a:ext cx="920429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Group </a:t>
            </a:r>
            <a:r>
              <a:rPr lang="en-GB" sz="1100" dirty="0" err="1" smtClean="0"/>
              <a:t>LInk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719394" y="2525539"/>
            <a:ext cx="19733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2267744" y="4126167"/>
            <a:ext cx="281195" cy="16619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335255" y="3717750"/>
            <a:ext cx="131121" cy="21593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67592" idx="3"/>
          </p:cNvCxnSpPr>
          <p:nvPr/>
        </p:nvCxnSpPr>
        <p:spPr>
          <a:xfrm flipH="1">
            <a:off x="3995143" y="561895"/>
            <a:ext cx="793" cy="196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91632" y="1104030"/>
            <a:ext cx="581241" cy="9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80350" y="280473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Title: max 30 characters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Description: Max 200 words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1926" y="2319936"/>
            <a:ext cx="40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You are </a:t>
            </a:r>
            <a:r>
              <a:rPr lang="it-IT" sz="1400" i="1" dirty="0" smtClean="0"/>
              <a:t>in one of the  «</a:t>
            </a:r>
            <a:r>
              <a:rPr lang="it-IT" sz="1400" i="1" dirty="0" smtClean="0"/>
              <a:t>S</a:t>
            </a:r>
            <a:r>
              <a:rPr lang="it-IT" sz="1400" i="1" dirty="0" smtClean="0"/>
              <a:t>tructures» of </a:t>
            </a:r>
            <a:r>
              <a:rPr lang="it-IT" sz="1400" i="1" dirty="0" smtClean="0"/>
              <a:t>our Resort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234465" y="36164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Orientation</a:t>
            </a:r>
            <a:r>
              <a:rPr lang="it-IT" sz="1400" dirty="0" smtClean="0"/>
              <a:t> Info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48939" y="2924944"/>
            <a:ext cx="20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4-5 Images</a:t>
            </a:r>
            <a:endParaRPr 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 l="10332" t="48194" r="10526" b="22166"/>
          <a:stretch>
            <a:fillRect/>
          </a:stretch>
        </p:blipFill>
        <p:spPr bwMode="auto">
          <a:xfrm>
            <a:off x="467544" y="458964"/>
            <a:ext cx="8096416" cy="189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9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025042" y="2053729"/>
            <a:ext cx="6512239" cy="35173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8251" y="1915886"/>
            <a:ext cx="1870393" cy="396119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13609" y="2397037"/>
            <a:ext cx="1817848" cy="90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it-IT" sz="1400" b="1" dirty="0" smtClean="0"/>
          </a:p>
          <a:p>
            <a:pPr>
              <a:buFont typeface="Wingdings" pitchFamily="2" charset="2"/>
              <a:buChar char="Ø"/>
            </a:pPr>
            <a:r>
              <a:rPr lang="it-IT" sz="1400" b="1" dirty="0" smtClean="0"/>
              <a:t>Provenance</a:t>
            </a:r>
            <a:endParaRPr lang="en-US" sz="1400" b="1" dirty="0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 rot="16200000">
            <a:off x="-162822" y="2907239"/>
            <a:ext cx="827516" cy="4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100" dirty="0"/>
              <a:t>Structural </a:t>
            </a:r>
            <a:r>
              <a:rPr lang="en-GB" sz="1100" dirty="0" smtClean="0"/>
              <a:t>links</a:t>
            </a:r>
            <a:endParaRPr lang="en-GB" sz="1100" dirty="0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40436" y="27863"/>
            <a:ext cx="8482371" cy="95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Multiple TOPIC Type: &lt; </a:t>
            </a:r>
            <a:r>
              <a:rPr lang="en-GB" sz="1400" b="1" dirty="0" smtClean="0">
                <a:solidFill>
                  <a:schemeClr val="tx2"/>
                </a:solidFill>
              </a:rPr>
              <a:t>Painting</a:t>
            </a:r>
            <a:r>
              <a:rPr lang="en-GB" sz="1400" b="1" dirty="0" smtClean="0">
                <a:solidFill>
                  <a:schemeClr val="tx2"/>
                </a:solidFill>
              </a:rPr>
              <a:t>&gt;;  Dia</a:t>
            </a:r>
            <a:r>
              <a:rPr lang="en-GB" sz="1400" b="1" dirty="0" smtClean="0">
                <a:solidFill>
                  <a:schemeClr val="tx2"/>
                </a:solidFill>
              </a:rPr>
              <a:t>logue </a:t>
            </a:r>
            <a:r>
              <a:rPr lang="en-GB" sz="1400" b="1" dirty="0" smtClean="0">
                <a:solidFill>
                  <a:schemeClr val="tx2"/>
                </a:solidFill>
              </a:rPr>
              <a:t>Act: </a:t>
            </a:r>
            <a:r>
              <a:rPr lang="en-GB" sz="1400" b="1" dirty="0" smtClean="0">
                <a:solidFill>
                  <a:schemeClr val="tx2"/>
                </a:solidFill>
              </a:rPr>
              <a:t>Overview</a:t>
            </a:r>
          </a:p>
          <a:p>
            <a:pPr defTabSz="913885"/>
            <a:r>
              <a:rPr lang="en-GB" sz="1400" b="1" dirty="0" smtClean="0">
                <a:solidFill>
                  <a:schemeClr val="tx2"/>
                </a:solidFill>
              </a:rPr>
              <a:t>See </a:t>
            </a:r>
            <a:r>
              <a:rPr lang="en-GB" sz="1400" b="1" dirty="0">
                <a:solidFill>
                  <a:schemeClr val="tx2"/>
                </a:solidFill>
              </a:rPr>
              <a:t>example in 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r>
              <a:rPr lang="en-GB" sz="1400" b="1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GB" sz="1400" b="1" dirty="0">
                <a:solidFill>
                  <a:schemeClr val="tx2"/>
                </a:solidFill>
                <a:hlinkClick r:id="rId2"/>
              </a:rPr>
              <a:t>://pinacotecabrera.org/en/collezione-online/opere/the-dead-christ-and-three-mourners</a:t>
            </a:r>
            <a:r>
              <a:rPr lang="en-GB" sz="1400" b="1" dirty="0" smtClean="0">
                <a:solidFill>
                  <a:schemeClr val="tx2"/>
                </a:solidFill>
                <a:hlinkClick r:id="rId2"/>
              </a:rPr>
              <a:t>/</a:t>
            </a:r>
            <a:endParaRPr lang="en-GB" sz="1400" b="1" dirty="0" smtClean="0">
              <a:solidFill>
                <a:schemeClr val="tx2"/>
              </a:solidFill>
            </a:endParaRPr>
          </a:p>
          <a:p>
            <a:pPr defTabSz="913885"/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23694" y="3975511"/>
            <a:ext cx="1084726" cy="12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dirty="0" smtClean="0">
                <a:solidFill>
                  <a:srgbClr val="FF0000"/>
                </a:solidFill>
              </a:rPr>
              <a:t>About the author</a:t>
            </a:r>
            <a:endParaRPr lang="it-IT" sz="1400" b="1" dirty="0">
              <a:solidFill>
                <a:srgbClr val="FF0000"/>
              </a:solidFill>
            </a:endParaRPr>
          </a:p>
          <a:p>
            <a:endParaRPr lang="it-IT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b="1" dirty="0" smtClean="0">
                <a:solidFill>
                  <a:srgbClr val="FF0000"/>
                </a:solidFill>
              </a:rPr>
              <a:t>Location: Room R 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 smtClean="0">
                <a:solidFill>
                  <a:srgbClr val="FF0000"/>
                </a:solidFill>
              </a:rPr>
              <a:t>     (see map)</a:t>
            </a:r>
          </a:p>
          <a:p>
            <a:endParaRPr lang="it-IT" sz="1400" b="1" dirty="0" smtClean="0">
              <a:solidFill>
                <a:srgbClr val="FF0000"/>
              </a:solidFill>
            </a:endParaRPr>
          </a:p>
          <a:p>
            <a:endParaRPr lang="it-IT" sz="1400" b="1" dirty="0" smtClean="0">
              <a:solidFill>
                <a:srgbClr val="FF0000"/>
              </a:solidFill>
            </a:endParaRPr>
          </a:p>
          <a:p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 rot="16200000">
            <a:off x="-676107" y="4478497"/>
            <a:ext cx="1783096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Transition </a:t>
            </a:r>
            <a:r>
              <a:rPr lang="en-GB" sz="1100" dirty="0" err="1" smtClean="0"/>
              <a:t>lins</a:t>
            </a:r>
            <a:endParaRPr lang="en-GB" sz="1100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41575" y="5704993"/>
            <a:ext cx="8095706" cy="111708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b="1" dirty="0" smtClean="0"/>
              <a:t>NEXT  / PREVIOUS </a:t>
            </a:r>
            <a:r>
              <a:rPr lang="it-IT" dirty="0" smtClean="0"/>
              <a:t>Painting in Period X        </a:t>
            </a:r>
          </a:p>
          <a:p>
            <a:r>
              <a:rPr lang="it-IT" dirty="0" smtClean="0"/>
              <a:t>Related </a:t>
            </a:r>
            <a:r>
              <a:rPr lang="it-IT" dirty="0" smtClean="0"/>
              <a:t> Paintings in the same period </a:t>
            </a:r>
            <a:endParaRPr lang="it-IT" dirty="0" smtClean="0"/>
          </a:p>
          <a:p>
            <a:r>
              <a:rPr lang="it-IT" dirty="0"/>
              <a:t>Related  Paintings </a:t>
            </a:r>
            <a:r>
              <a:rPr lang="it-IT" dirty="0" smtClean="0"/>
              <a:t>of the same author</a:t>
            </a:r>
          </a:p>
          <a:p>
            <a:r>
              <a:rPr lang="it-IT" dirty="0"/>
              <a:t>Related  Paintings of the same </a:t>
            </a:r>
            <a:r>
              <a:rPr lang="it-IT" dirty="0" smtClean="0"/>
              <a:t>room</a:t>
            </a:r>
            <a:endParaRPr lang="en-US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 rot="5400000">
            <a:off x="8091153" y="5776400"/>
            <a:ext cx="148507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dirty="0" smtClean="0"/>
              <a:t>Group </a:t>
            </a:r>
            <a:r>
              <a:rPr lang="en-GB" dirty="0" err="1" smtClean="0"/>
              <a:t>LInks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023775" y="6091708"/>
            <a:ext cx="6689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>
            <a:off x="335255" y="3717750"/>
            <a:ext cx="131121" cy="21593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60653" y="2173959"/>
            <a:ext cx="5921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 </a:t>
            </a:r>
            <a:r>
              <a:rPr lang="en-US" dirty="0" smtClean="0"/>
              <a:t>animated image</a:t>
            </a:r>
            <a:endParaRPr lang="en-US" dirty="0"/>
          </a:p>
          <a:p>
            <a:endParaRPr lang="it-IT" dirty="0" smtClean="0"/>
          </a:p>
          <a:p>
            <a:r>
              <a:rPr lang="it-IT" dirty="0" smtClean="0"/>
              <a:t>Title </a:t>
            </a:r>
            <a:r>
              <a:rPr lang="it-IT" dirty="0"/>
              <a:t>: </a:t>
            </a:r>
            <a:endParaRPr lang="it-IT" dirty="0" smtClean="0"/>
          </a:p>
          <a:p>
            <a:r>
              <a:rPr lang="it-IT" dirty="0" smtClean="0"/>
              <a:t>Author </a:t>
            </a:r>
            <a:r>
              <a:rPr lang="it-IT" dirty="0"/>
              <a:t>: </a:t>
            </a:r>
            <a:endParaRPr lang="it-IT" dirty="0" smtClean="0"/>
          </a:p>
          <a:p>
            <a:r>
              <a:rPr lang="it-IT" dirty="0" smtClean="0"/>
              <a:t>Date: </a:t>
            </a:r>
          </a:p>
          <a:p>
            <a:r>
              <a:rPr lang="it-IT" dirty="0" smtClean="0"/>
              <a:t>Object Type and material:</a:t>
            </a:r>
            <a:endParaRPr lang="it-IT" dirty="0" smtClean="0"/>
          </a:p>
          <a:p>
            <a:r>
              <a:rPr lang="it-IT" dirty="0" smtClean="0"/>
              <a:t>Dimension:</a:t>
            </a:r>
          </a:p>
          <a:p>
            <a:r>
              <a:rPr lang="it-IT" dirty="0" smtClean="0"/>
              <a:t>Inventory Num: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Description: Max 200 words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4547" y="2243148"/>
            <a:ext cx="34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You are in </a:t>
            </a:r>
            <a:r>
              <a:rPr lang="it-IT" sz="1400" i="1" dirty="0" smtClean="0"/>
              <a:t>«</a:t>
            </a:r>
            <a:r>
              <a:rPr lang="it-IT" sz="1400" i="1" dirty="0" smtClean="0"/>
              <a:t>Paintings of the Period X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297187" y="14495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Orientation</a:t>
            </a:r>
            <a:r>
              <a:rPr lang="it-IT" sz="1400" dirty="0" smtClean="0"/>
              <a:t> Info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1" y="804357"/>
            <a:ext cx="1282025" cy="996903"/>
          </a:xfrm>
          <a:prstGeom prst="rect">
            <a:avLst/>
          </a:prstGeom>
        </p:spPr>
      </p:pic>
      <p:sp>
        <p:nvSpPr>
          <p:cNvPr id="39" name="Text Box 10"/>
          <p:cNvSpPr txBox="1">
            <a:spLocks noChangeArrowheads="1"/>
          </p:cNvSpPr>
          <p:nvPr/>
        </p:nvSpPr>
        <p:spPr bwMode="auto">
          <a:xfrm rot="16200000">
            <a:off x="-246944" y="1536650"/>
            <a:ext cx="902795" cy="2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defTabSz="913885"/>
            <a:r>
              <a:rPr lang="en-GB" sz="1100" dirty="0" smtClean="0"/>
              <a:t>Landmarks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26" y="804357"/>
            <a:ext cx="6796596" cy="996903"/>
          </a:xfrm>
          <a:prstGeom prst="rect">
            <a:avLst/>
          </a:prstGeom>
        </p:spPr>
      </p:pic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85516" y="1817809"/>
            <a:ext cx="8095706" cy="3010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r>
              <a:rPr lang="it-IT" dirty="0" smtClean="0"/>
              <a:t>Visit  Collection   Events            Education           Calendar          Support Us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33313" y="2382328"/>
            <a:ext cx="400220" cy="2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7480</TotalTime>
  <Words>2344</Words>
  <Application>Microsoft Office PowerPoint</Application>
  <PresentationFormat>On-screen Show (4:3)</PresentationFormat>
  <Paragraphs>804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inherit</vt:lpstr>
      <vt:lpstr>Rockwell</vt:lpstr>
      <vt:lpstr>Times New Roman</vt:lpstr>
      <vt:lpstr>Wingdings</vt:lpstr>
      <vt:lpstr>Advantage</vt:lpstr>
      <vt:lpstr>Web Design in-the-small Protyping issues</vt:lpstr>
      <vt:lpstr>What is inside pages? </vt:lpstr>
      <vt:lpstr>Design in the small</vt:lpstr>
      <vt:lpstr>Details about: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representation of the in-the-small specifications</vt:lpstr>
      <vt:lpstr>PowerPoint Presentation</vt:lpstr>
      <vt:lpstr>How to use the in-the-small specifications</vt:lpstr>
      <vt:lpstr>PowerPoint Presentation</vt:lpstr>
      <vt:lpstr>Sketches</vt:lpstr>
      <vt:lpstr>Low/High Fidelity Wireframes</vt:lpstr>
      <vt:lpstr>PowerPoint Presentation</vt:lpstr>
      <vt:lpstr>PowerPoint Presentation</vt:lpstr>
      <vt:lpstr>PowerPoint Presentation</vt:lpstr>
      <vt:lpstr>Interactive mock-up</vt:lpstr>
      <vt:lpstr>PowerPoint Presentation</vt:lpstr>
      <vt:lpstr>PowerPoint Presentation</vt:lpstr>
      <vt:lpstr>PowerPoint Presentation</vt:lpstr>
      <vt:lpstr>Mockupping/Prototyping Tools: what do they have in common</vt:lpstr>
      <vt:lpstr>Examples of mock-upping tools</vt:lpstr>
      <vt:lpstr>Balsamiq: (https://balsamiq.com/)</vt:lpstr>
      <vt:lpstr>Balsamiq: (https://balsamiq.com/)</vt:lpstr>
      <vt:lpstr>InVision: (https://www.invisionapp.com/)</vt:lpstr>
      <vt:lpstr>InVision: (https://www.invisionapp.com/)</vt:lpstr>
      <vt:lpstr>What do you have to do in your «Design and Front end» project</vt:lpstr>
      <vt:lpstr>Project Topic</vt:lpstr>
    </vt:vector>
  </TitlesOfParts>
  <Company>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 Bruna</dc:creator>
  <cp:lastModifiedBy>garzotto</cp:lastModifiedBy>
  <cp:revision>163</cp:revision>
  <dcterms:created xsi:type="dcterms:W3CDTF">2009-03-06T14:22:57Z</dcterms:created>
  <dcterms:modified xsi:type="dcterms:W3CDTF">2018-03-08T00:09:33Z</dcterms:modified>
</cp:coreProperties>
</file>