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0"/>
  </p:notesMasterIdLst>
  <p:sldIdLst>
    <p:sldId id="256" r:id="rId3"/>
    <p:sldId id="257" r:id="rId4"/>
    <p:sldId id="258" r:id="rId5"/>
    <p:sldId id="277" r:id="rId6"/>
    <p:sldId id="259" r:id="rId7"/>
    <p:sldId id="261" r:id="rId8"/>
    <p:sldId id="260" r:id="rId9"/>
    <p:sldId id="262" r:id="rId10"/>
    <p:sldId id="271" r:id="rId11"/>
    <p:sldId id="278" r:id="rId12"/>
    <p:sldId id="272" r:id="rId13"/>
    <p:sldId id="273" r:id="rId14"/>
    <p:sldId id="274" r:id="rId15"/>
    <p:sldId id="267" r:id="rId16"/>
    <p:sldId id="268" r:id="rId17"/>
    <p:sldId id="275" r:id="rId18"/>
    <p:sldId id="27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4660"/>
  </p:normalViewPr>
  <p:slideViewPr>
    <p:cSldViewPr>
      <p:cViewPr>
        <p:scale>
          <a:sx n="90" d="100"/>
          <a:sy n="90" d="100"/>
        </p:scale>
        <p:origin x="-154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51E87-3C40-4594-9414-38CDCD379164}" type="datetimeFigureOut">
              <a:rPr lang="zh-TW" altLang="en-US" smtClean="0"/>
              <a:pPr/>
              <a:t>2010/1/19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E9B82-7824-46F0-8683-1DAD219F53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F55D-106C-45A1-88CF-A92D57777413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7339E-F563-40EF-B846-40BD360FFBDA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8A427-CB0F-4796-825E-8D0B9D7CBF2B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A69A04-293B-412E-A9BC-32852B4F8D0A}" type="slidenum">
              <a:rPr lang="zh-TW" altLang="en-US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5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Infrared Sensor and Servo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 sensor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136517"/>
          </a:xfrm>
        </p:spPr>
        <p:txBody>
          <a:bodyPr/>
          <a:lstStyle/>
          <a:p>
            <a:r>
              <a:rPr lang="zh-TW" altLang="en-US" dirty="0" smtClean="0"/>
              <a:t>選擇適當的電阻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500k ~ 7.8M</a:t>
            </a:r>
            <a:r>
              <a:rPr lang="zh-TW" altLang="en-US" dirty="0" smtClean="0"/>
              <a:t>歐姆</a:t>
            </a:r>
            <a:r>
              <a:rPr lang="en-US" altLang="zh-TW" dirty="0" smtClean="0"/>
              <a:t>)</a:t>
            </a:r>
            <a:r>
              <a:rPr lang="zh-TW" altLang="en-US" b="1" dirty="0" smtClean="0"/>
              <a:t>使產生的分壓範圍超過</a:t>
            </a:r>
            <a:r>
              <a:rPr lang="en-US" altLang="zh-TW" b="1" dirty="0" smtClean="0"/>
              <a:t>2.5V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分壓 </a:t>
            </a:r>
            <a:r>
              <a:rPr lang="en-US" altLang="zh-TW" b="1" dirty="0" smtClean="0"/>
              <a:t>&gt;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2.5V</a:t>
            </a:r>
            <a:r>
              <a:rPr lang="zh-TW" altLang="en-US" b="1" dirty="0" smtClean="0"/>
              <a:t>   經過</a:t>
            </a:r>
            <a:r>
              <a:rPr lang="en-US" altLang="zh-TW" b="1" dirty="0" smtClean="0"/>
              <a:t>OP</a:t>
            </a:r>
            <a:r>
              <a:rPr lang="zh-TW" altLang="en-US" b="1" dirty="0" smtClean="0"/>
              <a:t>可以得到輸出</a:t>
            </a:r>
            <a:r>
              <a:rPr lang="en-US" altLang="zh-TW" b="1" dirty="0" smtClean="0"/>
              <a:t>5V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分壓 </a:t>
            </a:r>
            <a:r>
              <a:rPr lang="en-US" altLang="zh-TW" b="1" dirty="0" smtClean="0"/>
              <a:t>&lt;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2.5V</a:t>
            </a:r>
            <a:r>
              <a:rPr lang="zh-TW" altLang="en-US" b="1" dirty="0" smtClean="0"/>
              <a:t>   經過</a:t>
            </a:r>
            <a:r>
              <a:rPr lang="en-US" altLang="zh-TW" b="1" dirty="0" smtClean="0"/>
              <a:t>OP</a:t>
            </a:r>
            <a:r>
              <a:rPr lang="zh-TW" altLang="en-US" b="1" dirty="0" smtClean="0"/>
              <a:t>可以得到輸出</a:t>
            </a:r>
            <a:r>
              <a:rPr lang="en-US" altLang="zh-TW" b="1" dirty="0" smtClean="0"/>
              <a:t>0V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分壓 </a:t>
            </a:r>
            <a:r>
              <a:rPr lang="en-US" altLang="zh-TW" b="1" dirty="0" smtClean="0"/>
              <a:t>=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2.5V</a:t>
            </a:r>
            <a:r>
              <a:rPr lang="zh-TW" altLang="en-US" b="1" dirty="0" smtClean="0"/>
              <a:t>   沒這麼巧一直在</a:t>
            </a:r>
            <a:r>
              <a:rPr lang="en-US" altLang="zh-TW" b="1" dirty="0" smtClean="0"/>
              <a:t>2.5V…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87054"/>
          </a:xfrm>
        </p:spPr>
        <p:txBody>
          <a:bodyPr/>
          <a:lstStyle/>
          <a:p>
            <a:r>
              <a:rPr lang="zh-TW" altLang="en-US" dirty="0" smtClean="0"/>
              <a:t>運算放大器</a:t>
            </a:r>
            <a:r>
              <a:rPr lang="en-US" altLang="zh-TW" dirty="0" smtClean="0"/>
              <a:t>(OP)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比較器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Buffer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放大器</a:t>
            </a:r>
            <a:endParaRPr lang="en-US" altLang="zh-TW" dirty="0" smtClean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zh-TW" altLang="en-US" dirty="0" smtClean="0"/>
              <a:t>運算放大器</a:t>
            </a:r>
            <a:r>
              <a:rPr lang="en-US" altLang="zh-TW" dirty="0" smtClean="0"/>
              <a:t>(OP)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6671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357950" y="3500438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5V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166" y="4214818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0.9V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57950" y="4214818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0V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00166" y="3571876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3.7V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458861"/>
          </a:xfrm>
        </p:spPr>
        <p:txBody>
          <a:bodyPr/>
          <a:lstStyle/>
          <a:p>
            <a:r>
              <a:rPr lang="en-US" altLang="zh-TW" dirty="0" smtClean="0"/>
              <a:t>LM324</a:t>
            </a:r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http://www.alldatasheet.com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Servo Motor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r>
              <a:rPr lang="en-US" altLang="zh-TW" sz="2400"/>
              <a:t>Input Signal</a:t>
            </a:r>
            <a:r>
              <a:rPr lang="zh-TW" altLang="en-US" sz="2400"/>
              <a:t>：</a:t>
            </a:r>
          </a:p>
          <a:p>
            <a:endParaRPr lang="zh-TW" altLang="en-US" sz="2400"/>
          </a:p>
          <a:p>
            <a:endParaRPr lang="zh-TW" altLang="en-US" sz="2400"/>
          </a:p>
          <a:p>
            <a:endParaRPr lang="zh-TW" altLang="en-US" sz="2400"/>
          </a:p>
          <a:p>
            <a:endParaRPr lang="zh-TW" altLang="en-US" sz="2400"/>
          </a:p>
          <a:p>
            <a:endParaRPr lang="zh-TW" altLang="en-US" sz="2400"/>
          </a:p>
          <a:p>
            <a:r>
              <a:rPr lang="en-US" altLang="zh-TW" sz="2400"/>
              <a:t>Period</a:t>
            </a:r>
            <a:r>
              <a:rPr lang="zh-TW" altLang="en-US" sz="2400"/>
              <a:t>：</a:t>
            </a:r>
            <a:r>
              <a:rPr lang="en-US" altLang="zh-TW" sz="2400"/>
              <a:t>16</a:t>
            </a:r>
            <a:r>
              <a:rPr lang="zh-TW" altLang="en-US" sz="2400"/>
              <a:t>～</a:t>
            </a:r>
            <a:r>
              <a:rPr lang="en-US" altLang="zh-TW" sz="2400"/>
              <a:t>23 ms</a:t>
            </a:r>
          </a:p>
          <a:p>
            <a:r>
              <a:rPr lang="en-US" altLang="zh-TW" sz="2400"/>
              <a:t>Pulse</a:t>
            </a:r>
            <a:r>
              <a:rPr lang="zh-TW" altLang="en-US" sz="2400"/>
              <a:t>：</a:t>
            </a:r>
          </a:p>
          <a:p>
            <a:pPr lvl="1"/>
            <a:r>
              <a:rPr lang="zh-TW" altLang="en-US" sz="2000"/>
              <a:t> </a:t>
            </a:r>
            <a:r>
              <a:rPr lang="en-US" altLang="zh-TW" sz="2000"/>
              <a:t>0.8 ms       -90</a:t>
            </a:r>
            <a:r>
              <a:rPr lang="zh-TW" altLang="zh-TW" sz="2000"/>
              <a:t>°</a:t>
            </a:r>
          </a:p>
          <a:p>
            <a:pPr lvl="1"/>
            <a:r>
              <a:rPr lang="zh-TW" altLang="zh-TW" sz="2000"/>
              <a:t> 1.5 ms          </a:t>
            </a:r>
            <a:r>
              <a:rPr lang="en-US" altLang="zh-TW" sz="2000"/>
              <a:t>0</a:t>
            </a:r>
            <a:r>
              <a:rPr lang="zh-TW" altLang="zh-TW" sz="2000"/>
              <a:t>°</a:t>
            </a:r>
          </a:p>
          <a:p>
            <a:pPr lvl="1"/>
            <a:r>
              <a:rPr kumimoji="0" lang="en-US" altLang="zh-TW" sz="2100"/>
              <a:t> </a:t>
            </a:r>
            <a:r>
              <a:rPr kumimoji="0" lang="en-US" altLang="zh-TW" sz="2000"/>
              <a:t>2.2 ms      </a:t>
            </a:r>
            <a:r>
              <a:rPr lang="en-US" altLang="zh-TW" sz="2000">
                <a:ea typeface="Arial Unicode MS" pitchFamily="34" charset="-120"/>
                <a:cs typeface="Arial Unicode MS" pitchFamily="34" charset="-120"/>
              </a:rPr>
              <a:t>+90</a:t>
            </a:r>
            <a:r>
              <a:rPr lang="zh-TW" altLang="zh-TW" sz="2000">
                <a:ea typeface="Arial Unicode MS" pitchFamily="34" charset="-120"/>
                <a:cs typeface="Arial Unicode MS" pitchFamily="34" charset="-120"/>
              </a:rPr>
              <a:t>°</a:t>
            </a:r>
            <a:endParaRPr lang="en-US" altLang="zh-TW" sz="2000"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3316" name="Picture 4" descr="serv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071678"/>
            <a:ext cx="5843587" cy="1955800"/>
          </a:xfrm>
          <a:prstGeom prst="rect">
            <a:avLst/>
          </a:prstGeom>
          <a:noFill/>
        </p:spPr>
      </p:pic>
      <p:pic>
        <p:nvPicPr>
          <p:cNvPr id="13318" name="Picture 6" descr="servohar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4786322"/>
            <a:ext cx="4027488" cy="1104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Servo Motor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TW" altLang="zh-TW"/>
          </a:p>
        </p:txBody>
      </p:sp>
      <p:pic>
        <p:nvPicPr>
          <p:cNvPr id="26628" name="Picture 4" descr="servoGoo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892300"/>
            <a:ext cx="5729288" cy="41290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693319"/>
          </a:xfrm>
        </p:spPr>
        <p:txBody>
          <a:bodyPr/>
          <a:lstStyle/>
          <a:p>
            <a:r>
              <a:rPr lang="en-US" altLang="zh-TW" dirty="0" smtClean="0"/>
              <a:t>             ORG 0</a:t>
            </a:r>
          </a:p>
          <a:p>
            <a:r>
              <a:rPr lang="en-US" altLang="zh-TW" dirty="0" smtClean="0"/>
              <a:t>LOOP:</a:t>
            </a:r>
          </a:p>
          <a:p>
            <a:r>
              <a:rPr lang="en-US" altLang="zh-TW" dirty="0" smtClean="0"/>
              <a:t>             SETB 		P1.3		</a:t>
            </a:r>
            <a:r>
              <a:rPr lang="en-US" altLang="zh-TW" dirty="0" smtClean="0">
                <a:solidFill>
                  <a:srgbClr val="00B050"/>
                </a:solidFill>
              </a:rPr>
              <a:t>;	P1.3 = 1</a:t>
            </a:r>
          </a:p>
          <a:p>
            <a:r>
              <a:rPr lang="en-US" altLang="zh-TW" dirty="0" smtClean="0"/>
              <a:t>             CLR  		P1.3		</a:t>
            </a:r>
            <a:r>
              <a:rPr lang="en-US" altLang="zh-TW" dirty="0" smtClean="0">
                <a:solidFill>
                  <a:srgbClr val="00B050"/>
                </a:solidFill>
              </a:rPr>
              <a:t>;	P1.3 = 0</a:t>
            </a:r>
          </a:p>
          <a:p>
            <a:r>
              <a:rPr lang="en-US" altLang="zh-TW" dirty="0" smtClean="0"/>
              <a:t> 	       CPL		P1.2		</a:t>
            </a:r>
            <a:r>
              <a:rPr lang="en-US" altLang="zh-TW" dirty="0" smtClean="0">
                <a:solidFill>
                  <a:srgbClr val="00B050"/>
                </a:solidFill>
              </a:rPr>
              <a:t>;	P1.2 = !P1.2</a:t>
            </a:r>
          </a:p>
          <a:p>
            <a:pPr>
              <a:buNone/>
            </a:pPr>
            <a:r>
              <a:rPr lang="en-US" altLang="zh-TW" dirty="0" smtClean="0"/>
              <a:t>		       JMP		LOOP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Lab</a:t>
            </a:r>
            <a:endParaRPr lang="en-US" altLang="zh-TW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4136517"/>
          </a:xfrm>
        </p:spPr>
        <p:txBody>
          <a:bodyPr/>
          <a:lstStyle/>
          <a:p>
            <a:r>
              <a:rPr lang="zh-TW" altLang="en-US" dirty="0" smtClean="0"/>
              <a:t>將一對紅外線組訊號經過</a:t>
            </a:r>
            <a:r>
              <a:rPr lang="en-US" altLang="zh-TW" dirty="0" smtClean="0"/>
              <a:t>OP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P1.3</a:t>
            </a:r>
            <a:r>
              <a:rPr lang="zh-TW" altLang="en-US" dirty="0" smtClean="0"/>
              <a:t>，並且根據訊號控制</a:t>
            </a:r>
            <a:r>
              <a:rPr lang="en-US" altLang="zh-TW" dirty="0" smtClean="0"/>
              <a:t>P2.6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P2.0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PWM</a:t>
            </a:r>
            <a:r>
              <a:rPr lang="zh-TW" altLang="en-US" dirty="0" smtClean="0"/>
              <a:t>方波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用示波器檢查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en-US" altLang="zh-TW" dirty="0" smtClean="0"/>
              <a:t>P1.0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P1.1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>SERVO</a:t>
            </a:r>
            <a:r>
              <a:rPr lang="zh-TW" altLang="en-US" dirty="0" smtClean="0"/>
              <a:t>四種不同角度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由兩對紅外線訊號控制</a:t>
            </a:r>
            <a:r>
              <a:rPr lang="en-US" altLang="zh-TW" dirty="0" smtClean="0"/>
              <a:t>SERVO</a:t>
            </a:r>
            <a:r>
              <a:rPr lang="zh-TW" altLang="en-US" dirty="0" smtClean="0"/>
              <a:t>四種不同角度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381000" y="1283710"/>
            <a:ext cx="8382000" cy="3693319"/>
          </a:xfrm>
        </p:spPr>
        <p:txBody>
          <a:bodyPr/>
          <a:lstStyle/>
          <a:p>
            <a:r>
              <a:rPr lang="en-US" altLang="zh-TW" dirty="0" smtClean="0"/>
              <a:t>Review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Infrared sensor (IR)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Servo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714356"/>
            <a:ext cx="8358246" cy="51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ea typeface="標楷體" pitchFamily="65" charset="-120"/>
              </a:rPr>
              <a:t>Reset</a:t>
            </a:r>
            <a:endParaRPr lang="zh-TW" altLang="en-US" dirty="0" smtClean="0">
              <a:solidFill>
                <a:schemeClr val="tx1"/>
              </a:solidFill>
              <a:ea typeface="標楷體" pitchFamily="65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1857356" y="1357298"/>
            <a:ext cx="4167815" cy="4214842"/>
            <a:chOff x="3336925" y="2590800"/>
            <a:chExt cx="2884806" cy="3048000"/>
          </a:xfrm>
        </p:grpSpPr>
        <p:sp>
          <p:nvSpPr>
            <p:cNvPr id="18435" name="Line 1027"/>
            <p:cNvSpPr>
              <a:spLocks noChangeShapeType="1"/>
            </p:cNvSpPr>
            <p:nvPr/>
          </p:nvSpPr>
          <p:spPr bwMode="auto">
            <a:xfrm>
              <a:off x="5257800" y="2590800"/>
              <a:ext cx="0" cy="304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36" name="Text Box 1028"/>
            <p:cNvSpPr txBox="1">
              <a:spLocks noChangeArrowheads="1"/>
            </p:cNvSpPr>
            <p:nvPr/>
          </p:nvSpPr>
          <p:spPr bwMode="auto">
            <a:xfrm>
              <a:off x="5394325" y="3865563"/>
              <a:ext cx="827406" cy="378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RST (9)</a:t>
              </a:r>
            </a:p>
          </p:txBody>
        </p:sp>
        <p:sp>
          <p:nvSpPr>
            <p:cNvPr id="18437" name="Line 1029"/>
            <p:cNvSpPr>
              <a:spLocks noChangeShapeType="1"/>
            </p:cNvSpPr>
            <p:nvPr/>
          </p:nvSpPr>
          <p:spPr bwMode="auto">
            <a:xfrm flipH="1">
              <a:off x="4343400" y="4038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38" name="Line 1030"/>
            <p:cNvSpPr>
              <a:spLocks noChangeShapeType="1"/>
            </p:cNvSpPr>
            <p:nvPr/>
          </p:nvSpPr>
          <p:spPr bwMode="auto">
            <a:xfrm flipV="1">
              <a:off x="4343400" y="3657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39" name="Line 1031"/>
            <p:cNvSpPr>
              <a:spLocks noChangeShapeType="1"/>
            </p:cNvSpPr>
            <p:nvPr/>
          </p:nvSpPr>
          <p:spPr bwMode="auto">
            <a:xfrm>
              <a:off x="4114800" y="3657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40" name="Line 1032"/>
            <p:cNvSpPr>
              <a:spLocks noChangeShapeType="1"/>
            </p:cNvSpPr>
            <p:nvPr/>
          </p:nvSpPr>
          <p:spPr bwMode="auto">
            <a:xfrm>
              <a:off x="41148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41" name="Line 1033"/>
            <p:cNvSpPr>
              <a:spLocks noChangeShapeType="1"/>
            </p:cNvSpPr>
            <p:nvPr/>
          </p:nvSpPr>
          <p:spPr bwMode="auto">
            <a:xfrm flipV="1">
              <a:off x="4343400" y="3048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42" name="Line 1034"/>
            <p:cNvSpPr>
              <a:spLocks noChangeShapeType="1"/>
            </p:cNvSpPr>
            <p:nvPr/>
          </p:nvSpPr>
          <p:spPr bwMode="auto">
            <a:xfrm>
              <a:off x="4343400" y="4038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43" name="Line 1035"/>
            <p:cNvSpPr>
              <a:spLocks noChangeShapeType="1"/>
            </p:cNvSpPr>
            <p:nvPr/>
          </p:nvSpPr>
          <p:spPr bwMode="auto">
            <a:xfrm>
              <a:off x="4343400" y="4419600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44" name="Line 1036"/>
            <p:cNvSpPr>
              <a:spLocks noChangeShapeType="1"/>
            </p:cNvSpPr>
            <p:nvPr/>
          </p:nvSpPr>
          <p:spPr bwMode="auto">
            <a:xfrm flipH="1">
              <a:off x="4191000" y="4495800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45" name="Line 1037"/>
            <p:cNvSpPr>
              <a:spLocks noChangeShapeType="1"/>
            </p:cNvSpPr>
            <p:nvPr/>
          </p:nvSpPr>
          <p:spPr bwMode="auto">
            <a:xfrm>
              <a:off x="4191000" y="4572000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46" name="Line 1038"/>
            <p:cNvSpPr>
              <a:spLocks noChangeShapeType="1"/>
            </p:cNvSpPr>
            <p:nvPr/>
          </p:nvSpPr>
          <p:spPr bwMode="auto">
            <a:xfrm flipH="1">
              <a:off x="4191000" y="4648200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47" name="Line 1039"/>
            <p:cNvSpPr>
              <a:spLocks noChangeShapeType="1"/>
            </p:cNvSpPr>
            <p:nvPr/>
          </p:nvSpPr>
          <p:spPr bwMode="auto">
            <a:xfrm>
              <a:off x="4191000" y="47244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48" name="Line 1040"/>
            <p:cNvSpPr>
              <a:spLocks noChangeShapeType="1"/>
            </p:cNvSpPr>
            <p:nvPr/>
          </p:nvSpPr>
          <p:spPr bwMode="auto">
            <a:xfrm>
              <a:off x="4343400" y="4800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49" name="Line 1041"/>
            <p:cNvSpPr>
              <a:spLocks noChangeShapeType="1"/>
            </p:cNvSpPr>
            <p:nvPr/>
          </p:nvSpPr>
          <p:spPr bwMode="auto">
            <a:xfrm flipV="1">
              <a:off x="4114800" y="5334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50" name="Line 1042"/>
            <p:cNvSpPr>
              <a:spLocks noChangeShapeType="1"/>
            </p:cNvSpPr>
            <p:nvPr/>
          </p:nvSpPr>
          <p:spPr bwMode="auto">
            <a:xfrm>
              <a:off x="4191000" y="5410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51" name="Line 1043"/>
            <p:cNvSpPr>
              <a:spLocks noChangeShapeType="1"/>
            </p:cNvSpPr>
            <p:nvPr/>
          </p:nvSpPr>
          <p:spPr bwMode="auto">
            <a:xfrm>
              <a:off x="4267200" y="5486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800"/>
            </a:p>
          </p:txBody>
        </p:sp>
        <p:sp>
          <p:nvSpPr>
            <p:cNvPr id="18452" name="Text Box 1044"/>
            <p:cNvSpPr txBox="1">
              <a:spLocks noChangeArrowheads="1"/>
            </p:cNvSpPr>
            <p:nvPr/>
          </p:nvSpPr>
          <p:spPr bwMode="auto">
            <a:xfrm>
              <a:off x="4098925" y="2646363"/>
              <a:ext cx="519486" cy="378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+5V</a:t>
              </a:r>
            </a:p>
          </p:txBody>
        </p:sp>
        <p:sp>
          <p:nvSpPr>
            <p:cNvPr id="18453" name="Text Box 1045"/>
            <p:cNvSpPr txBox="1">
              <a:spLocks noChangeArrowheads="1"/>
            </p:cNvSpPr>
            <p:nvPr/>
          </p:nvSpPr>
          <p:spPr bwMode="auto">
            <a:xfrm>
              <a:off x="3489325" y="4398963"/>
              <a:ext cx="509500" cy="378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dirty="0" smtClean="0"/>
                <a:t>10K</a:t>
              </a:r>
              <a:endParaRPr lang="en-US" altLang="zh-TW" sz="2800" dirty="0"/>
            </a:p>
          </p:txBody>
        </p:sp>
        <p:sp>
          <p:nvSpPr>
            <p:cNvPr id="18454" name="Text Box 1046"/>
            <p:cNvSpPr txBox="1">
              <a:spLocks noChangeArrowheads="1"/>
            </p:cNvSpPr>
            <p:nvPr/>
          </p:nvSpPr>
          <p:spPr bwMode="auto">
            <a:xfrm>
              <a:off x="3336925" y="3408363"/>
              <a:ext cx="663727" cy="378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1OuF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71282"/>
          </a:xfrm>
        </p:spPr>
        <p:txBody>
          <a:bodyPr/>
          <a:lstStyle/>
          <a:p>
            <a:r>
              <a:rPr lang="zh-TW" altLang="en-US" dirty="0" smtClean="0"/>
              <a:t>由訊號產生器產生頻率為</a:t>
            </a:r>
            <a:r>
              <a:rPr lang="en-US" altLang="zh-TW" dirty="0" smtClean="0"/>
              <a:t>5V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10HZ</a:t>
            </a:r>
            <a:r>
              <a:rPr lang="zh-TW" altLang="en-US" dirty="0" smtClean="0"/>
              <a:t>的方波，輸入</a:t>
            </a:r>
            <a:r>
              <a:rPr lang="en-US" altLang="zh-TW" dirty="0" smtClean="0"/>
              <a:t>P1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個接角，若輸入的電壓由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=&gt;5</a:t>
            </a:r>
            <a:r>
              <a:rPr lang="zh-TW" altLang="en-US" dirty="0" smtClean="0"/>
              <a:t> </a:t>
            </a:r>
            <a:r>
              <a:rPr lang="en-US" altLang="zh-TW" dirty="0" smtClean="0"/>
              <a:t>V</a:t>
            </a:r>
            <a:r>
              <a:rPr lang="zh-TW" altLang="en-US" dirty="0" smtClean="0"/>
              <a:t>，將</a:t>
            </a:r>
            <a:r>
              <a:rPr lang="en-US" altLang="zh-TW" dirty="0" smtClean="0"/>
              <a:t>P2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+1</a:t>
            </a:r>
          </a:p>
          <a:p>
            <a:endParaRPr lang="zh-TW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6549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ORG 0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LOOP: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MOV	A,	P1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ANL		A,	#00000001B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CJNE	A,	#00000000B, 	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L2: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MOV	A, 	P1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ANL		A, 	#00000001B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CJNE	A, 	#00000001B, 	L2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DEC		P2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JMP		LOOP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END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518831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ORG 0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LOOP: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	JB 		P1.0,	$	</a:t>
            </a:r>
            <a:r>
              <a:rPr lang="en-US" altLang="zh-TW" sz="2400" dirty="0" smtClean="0">
                <a:solidFill>
                  <a:srgbClr val="00B050"/>
                </a:solidFill>
              </a:rPr>
              <a:t>;	JMP BIT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	JNB 	P1.0,	$	</a:t>
            </a:r>
            <a:r>
              <a:rPr lang="en-US" altLang="zh-TW" sz="2400" dirty="0" smtClean="0">
                <a:solidFill>
                  <a:srgbClr val="00B050"/>
                </a:solidFill>
              </a:rPr>
              <a:t>;	JMP NOT BIT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INC 	P2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JMP 	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/>
              <a:t>	END</a:t>
            </a:r>
            <a:endParaRPr lang="zh-TW" altLang="en-US" sz="240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altLang="zh-TW" dirty="0" smtClean="0"/>
              <a:t>IR sensor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932837"/>
          </a:xfrm>
        </p:spPr>
        <p:txBody>
          <a:bodyPr/>
          <a:lstStyle/>
          <a:p>
            <a:r>
              <a:rPr lang="zh-TW" altLang="en-US" dirty="0" smtClean="0">
                <a:latin typeface="+mn-ea"/>
              </a:rPr>
              <a:t>發射器</a:t>
            </a:r>
          </a:p>
          <a:p>
            <a:pPr lvl="1"/>
            <a:r>
              <a:rPr lang="zh-TW" altLang="en-US" dirty="0" smtClean="0">
                <a:latin typeface="+mn-ea"/>
              </a:rPr>
              <a:t>藍色</a:t>
            </a:r>
          </a:p>
          <a:p>
            <a:r>
              <a:rPr lang="zh-TW" altLang="en-US" dirty="0" smtClean="0">
                <a:latin typeface="+mn-ea"/>
              </a:rPr>
              <a:t>接收器</a:t>
            </a:r>
          </a:p>
          <a:p>
            <a:pPr lvl="1"/>
            <a:r>
              <a:rPr lang="zh-TW" altLang="en-US" dirty="0" smtClean="0">
                <a:latin typeface="+mn-ea"/>
              </a:rPr>
              <a:t>透明</a:t>
            </a:r>
            <a:endParaRPr lang="zh-TW" altLang="en-US" dirty="0">
              <a:latin typeface="+mn-ea"/>
            </a:endParaRPr>
          </a:p>
        </p:txBody>
      </p:sp>
      <p:pic>
        <p:nvPicPr>
          <p:cNvPr id="2050" name="Picture 2" descr="http://www.ledinside.com.tw/files/ir_led_200807.jpg"/>
          <p:cNvPicPr>
            <a:picLocks noChangeAspect="1" noChangeArrowheads="1"/>
          </p:cNvPicPr>
          <p:nvPr/>
        </p:nvPicPr>
        <p:blipFill>
          <a:blip r:embed="rId3" cstate="print"/>
          <a:srcRect l="35987" r="38755"/>
          <a:stretch>
            <a:fillRect/>
          </a:stretch>
        </p:blipFill>
        <p:spPr bwMode="auto">
          <a:xfrm>
            <a:off x="5357818" y="2786058"/>
            <a:ext cx="866107" cy="2866450"/>
          </a:xfrm>
          <a:prstGeom prst="rect">
            <a:avLst/>
          </a:prstGeom>
          <a:noFill/>
        </p:spPr>
      </p:pic>
      <p:pic>
        <p:nvPicPr>
          <p:cNvPr id="2052" name="Picture 4" descr="http://www.chinasigns.cn/b2b/uploadpic/product/12123958025mm%E7%BA%A2%E5%A4%96%E7%BA%BF%E4%BA%A7%E5%93%81%E6%8F%8F%E8%BF%B0%EF%BC%9A%E5%8F%AF%E7%94%A8%E4%BA%8E%E5%AE%89%E9%98%B2%E7%B1%BB%E7%BA%A2%E5%A4%96%E7%9B%91%E6%8E%A7,%E5%A4%9C%E8%A7%86%EF%BC%8C%E7%BA%A2%E5%A4%96%E6%84%9F%E5%BA%94,%E9%81%A5%E6%8E%A7%E5%8F%91%E5%B0%84%E7%AD%89%E4%BA%A7%E5%93%81,%E5%85%B7%E6%9C%89%E5%8F%8D%E5%BA%94%E5%BF%AB,%E4%BD%8E%E8%83%BD%E8%80%97,%E7%8E%AF%E4%BF%9D.jpg"/>
          <p:cNvPicPr>
            <a:picLocks noChangeAspect="1" noChangeArrowheads="1"/>
          </p:cNvPicPr>
          <p:nvPr/>
        </p:nvPicPr>
        <p:blipFill>
          <a:blip r:embed="rId4" cstate="print"/>
          <a:srcRect l="32396" t="21597" r="32396"/>
          <a:stretch>
            <a:fillRect/>
          </a:stretch>
        </p:blipFill>
        <p:spPr bwMode="auto">
          <a:xfrm>
            <a:off x="6572264" y="3357562"/>
            <a:ext cx="1056384" cy="23523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 sensor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28736"/>
            <a:ext cx="836536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佈景主題1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954</TotalTime>
  <Words>249</Words>
  <Application>Microsoft Office PowerPoint</Application>
  <PresentationFormat>如螢幕大小 (4:3)</PresentationFormat>
  <Paragraphs>106</Paragraphs>
  <Slides>17</Slides>
  <Notes>17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佈景主題1</vt:lpstr>
      <vt:lpstr>White with Courier font for code slides</vt:lpstr>
      <vt:lpstr>Infrared Sensor and Servo</vt:lpstr>
      <vt:lpstr>Outline</vt:lpstr>
      <vt:lpstr>投影片 3</vt:lpstr>
      <vt:lpstr>Reset</vt:lpstr>
      <vt:lpstr>投影片 5</vt:lpstr>
      <vt:lpstr>投影片 6</vt:lpstr>
      <vt:lpstr>投影片 7</vt:lpstr>
      <vt:lpstr>IR sensor</vt:lpstr>
      <vt:lpstr>IR sensor</vt:lpstr>
      <vt:lpstr>IR sensor</vt:lpstr>
      <vt:lpstr>投影片 11</vt:lpstr>
      <vt:lpstr>投影片 12</vt:lpstr>
      <vt:lpstr>投影片 13</vt:lpstr>
      <vt:lpstr>Servo Motor</vt:lpstr>
      <vt:lpstr>Servo Motor</vt:lpstr>
      <vt:lpstr>指令</vt:lpstr>
      <vt:lpstr>Lab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Blood Corn Project</dc:title>
  <dc:creator>Hahapoint</dc:creator>
  <cp:lastModifiedBy>Hahapoint</cp:lastModifiedBy>
  <cp:revision>78</cp:revision>
  <dcterms:created xsi:type="dcterms:W3CDTF">2010-01-16T15:19:56Z</dcterms:created>
  <dcterms:modified xsi:type="dcterms:W3CDTF">2010-01-19T12:56:16Z</dcterms:modified>
</cp:coreProperties>
</file>