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5"/>
  </p:notesMasterIdLst>
  <p:sldIdLst>
    <p:sldId id="256" r:id="rId3"/>
    <p:sldId id="257" r:id="rId4"/>
    <p:sldId id="276" r:id="rId5"/>
    <p:sldId id="258" r:id="rId6"/>
    <p:sldId id="259" r:id="rId7"/>
    <p:sldId id="260" r:id="rId8"/>
    <p:sldId id="273" r:id="rId9"/>
    <p:sldId id="274" r:id="rId10"/>
    <p:sldId id="275" r:id="rId11"/>
    <p:sldId id="261" r:id="rId12"/>
    <p:sldId id="262" r:id="rId13"/>
    <p:sldId id="263" r:id="rId14"/>
    <p:sldId id="269" r:id="rId15"/>
    <p:sldId id="270" r:id="rId16"/>
    <p:sldId id="277" r:id="rId17"/>
    <p:sldId id="264" r:id="rId18"/>
    <p:sldId id="265" r:id="rId19"/>
    <p:sldId id="266" r:id="rId20"/>
    <p:sldId id="267" r:id="rId21"/>
    <p:sldId id="268" r:id="rId22"/>
    <p:sldId id="271" r:id="rId23"/>
    <p:sldId id="272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94660"/>
  </p:normalViewPr>
  <p:slideViewPr>
    <p:cSldViewPr>
      <p:cViewPr>
        <p:scale>
          <a:sx n="90" d="100"/>
          <a:sy n="90" d="100"/>
        </p:scale>
        <p:origin x="-1548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A25B7-5BA9-4208-B86A-328EA78D96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3C5EEFF-A531-4F99-A421-67AD1B2A5846}">
      <dgm:prSet phldrT="[文字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Actuator</a:t>
          </a:r>
        </a:p>
      </dgm:t>
    </dgm:pt>
    <dgm:pt modelId="{4D42D9B7-3A8E-4893-8D3D-698EA2F1B7E1}" type="parTrans" cxnId="{56EDD532-B405-469E-A4E4-6DB9E23BA083}">
      <dgm:prSet/>
      <dgm:spPr/>
      <dgm:t>
        <a:bodyPr/>
        <a:lstStyle/>
        <a:p>
          <a:endParaRPr lang="zh-TW" altLang="en-US"/>
        </a:p>
      </dgm:t>
    </dgm:pt>
    <dgm:pt modelId="{C84D7B0B-6AED-462F-994B-1E7C80EB9E2C}" type="sibTrans" cxnId="{56EDD532-B405-469E-A4E4-6DB9E23BA083}">
      <dgm:prSet/>
      <dgm:spPr/>
      <dgm:t>
        <a:bodyPr/>
        <a:lstStyle/>
        <a:p>
          <a:endParaRPr lang="zh-TW" altLang="en-US"/>
        </a:p>
      </dgm:t>
    </dgm:pt>
    <dgm:pt modelId="{8D6D5E82-2D45-459B-9324-F0D3449155E1}">
      <dgm:prSet phldrT="[文字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Sensor</a:t>
          </a:r>
          <a:endParaRPr lang="zh-TW" altLang="en-US" dirty="0"/>
        </a:p>
      </dgm:t>
    </dgm:pt>
    <dgm:pt modelId="{9CD312EF-E7AB-4DE9-BD65-479AB69CBEF8}" type="parTrans" cxnId="{7B72AB52-67C9-42A8-BF7F-98065B537A6C}">
      <dgm:prSet/>
      <dgm:spPr/>
      <dgm:t>
        <a:bodyPr/>
        <a:lstStyle/>
        <a:p>
          <a:endParaRPr lang="zh-TW" altLang="en-US"/>
        </a:p>
      </dgm:t>
    </dgm:pt>
    <dgm:pt modelId="{EF4CCD97-D4B9-4212-9848-CCE1E00C7F38}" type="sibTrans" cxnId="{7B72AB52-67C9-42A8-BF7F-98065B537A6C}">
      <dgm:prSet/>
      <dgm:spPr/>
      <dgm:t>
        <a:bodyPr/>
        <a:lstStyle/>
        <a:p>
          <a:endParaRPr lang="zh-TW" altLang="en-US"/>
        </a:p>
      </dgm:t>
    </dgm:pt>
    <dgm:pt modelId="{7ABAFA8E-F487-414D-AF91-02F953443E14}">
      <dgm:prSet phldrT="[文字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Microcontroller</a:t>
          </a:r>
          <a:endParaRPr lang="en-US" altLang="zh-TW" dirty="0" smtClean="0"/>
        </a:p>
      </dgm:t>
    </dgm:pt>
    <dgm:pt modelId="{588C9CD6-7209-4B65-B7D4-CB4940AFDA38}" type="parTrans" cxnId="{0A60059C-51B3-4DA0-BFDB-5C93DF5544DF}">
      <dgm:prSet/>
      <dgm:spPr/>
      <dgm:t>
        <a:bodyPr/>
        <a:lstStyle/>
        <a:p>
          <a:endParaRPr lang="zh-TW" altLang="en-US"/>
        </a:p>
      </dgm:t>
    </dgm:pt>
    <dgm:pt modelId="{2DC5C13F-544D-4BE6-9317-93393F5A9092}" type="sibTrans" cxnId="{0A60059C-51B3-4DA0-BFDB-5C93DF5544DF}">
      <dgm:prSet/>
      <dgm:spPr/>
      <dgm:t>
        <a:bodyPr/>
        <a:lstStyle/>
        <a:p>
          <a:endParaRPr lang="zh-TW" altLang="en-US"/>
        </a:p>
      </dgm:t>
    </dgm:pt>
    <dgm:pt modelId="{082A40D1-A024-4EE2-BFE2-6879F5CE4EE2}">
      <dgm:prSet phldrT="[文字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mtClean="0"/>
            <a:t>Mechanism</a:t>
          </a:r>
          <a:endParaRPr lang="en-US" altLang="zh-TW" dirty="0" smtClean="0"/>
        </a:p>
      </dgm:t>
    </dgm:pt>
    <dgm:pt modelId="{E0B7C38B-DF23-4471-8828-3FCFE54C505F}" type="parTrans" cxnId="{610CA0A0-3D4A-4D67-AD5D-131F74145E43}">
      <dgm:prSet/>
      <dgm:spPr/>
      <dgm:t>
        <a:bodyPr/>
        <a:lstStyle/>
        <a:p>
          <a:endParaRPr lang="zh-TW" altLang="en-US"/>
        </a:p>
      </dgm:t>
    </dgm:pt>
    <dgm:pt modelId="{A4584523-425A-41FD-AD18-25135BFD5EFE}" type="sibTrans" cxnId="{610CA0A0-3D4A-4D67-AD5D-131F74145E43}">
      <dgm:prSet/>
      <dgm:spPr/>
      <dgm:t>
        <a:bodyPr/>
        <a:lstStyle/>
        <a:p>
          <a:endParaRPr lang="zh-TW" altLang="en-US"/>
        </a:p>
      </dgm:t>
    </dgm:pt>
    <dgm:pt modelId="{31EF2905-394D-4FDB-B4CA-1362C113B854}" type="pres">
      <dgm:prSet presAssocID="{4E6A25B7-5BA9-4208-B86A-328EA78D96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E722D3C-0241-4045-AE2D-52EBB0D88C47}" type="pres">
      <dgm:prSet presAssocID="{8D6D5E82-2D45-459B-9324-F0D3449155E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2C4F06-F0EB-418E-A15E-A2DB80415D12}" type="pres">
      <dgm:prSet presAssocID="{EF4CCD97-D4B9-4212-9848-CCE1E00C7F38}" presName="spacer" presStyleCnt="0"/>
      <dgm:spPr/>
    </dgm:pt>
    <dgm:pt modelId="{5B050F50-F6A5-4155-8649-F5C4FF114EC2}" type="pres">
      <dgm:prSet presAssocID="{83C5EEFF-A531-4F99-A421-67AD1B2A5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2B11EB3-5B6C-4449-819F-C2CFAF72BEAC}" type="pres">
      <dgm:prSet presAssocID="{C84D7B0B-6AED-462F-994B-1E7C80EB9E2C}" presName="spacer" presStyleCnt="0"/>
      <dgm:spPr/>
    </dgm:pt>
    <dgm:pt modelId="{83CDD25D-CBED-4F6C-BEFE-427D8383E29D}" type="pres">
      <dgm:prSet presAssocID="{082A40D1-A024-4EE2-BFE2-6879F5CE4EE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093B5C-85CE-4954-AEEA-4184603A2C41}" type="pres">
      <dgm:prSet presAssocID="{A4584523-425A-41FD-AD18-25135BFD5EFE}" presName="spacer" presStyleCnt="0"/>
      <dgm:spPr/>
    </dgm:pt>
    <dgm:pt modelId="{AD9BEA75-A8E0-45F0-83D9-70F2B3360516}" type="pres">
      <dgm:prSet presAssocID="{7ABAFA8E-F487-414D-AF91-02F953443E1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47A0D1D-9BB4-4B32-9C7F-C3B35DDD7D66}" type="presOf" srcId="{082A40D1-A024-4EE2-BFE2-6879F5CE4EE2}" destId="{83CDD25D-CBED-4F6C-BEFE-427D8383E29D}" srcOrd="0" destOrd="0" presId="urn:microsoft.com/office/officeart/2005/8/layout/vList2"/>
    <dgm:cxn modelId="{610CA0A0-3D4A-4D67-AD5D-131F74145E43}" srcId="{4E6A25B7-5BA9-4208-B86A-328EA78D967D}" destId="{082A40D1-A024-4EE2-BFE2-6879F5CE4EE2}" srcOrd="2" destOrd="0" parTransId="{E0B7C38B-DF23-4471-8828-3FCFE54C505F}" sibTransId="{A4584523-425A-41FD-AD18-25135BFD5EFE}"/>
    <dgm:cxn modelId="{A363CE3A-D442-49C8-BCF9-9725117EA969}" type="presOf" srcId="{4E6A25B7-5BA9-4208-B86A-328EA78D967D}" destId="{31EF2905-394D-4FDB-B4CA-1362C113B854}" srcOrd="0" destOrd="0" presId="urn:microsoft.com/office/officeart/2005/8/layout/vList2"/>
    <dgm:cxn modelId="{8F4C9BF8-B1F2-4AAC-8F9A-9EFF4C130581}" type="presOf" srcId="{83C5EEFF-A531-4F99-A421-67AD1B2A5846}" destId="{5B050F50-F6A5-4155-8649-F5C4FF114EC2}" srcOrd="0" destOrd="0" presId="urn:microsoft.com/office/officeart/2005/8/layout/vList2"/>
    <dgm:cxn modelId="{7945C360-8B3B-42BB-8A56-2672948B8F58}" type="presOf" srcId="{7ABAFA8E-F487-414D-AF91-02F953443E14}" destId="{AD9BEA75-A8E0-45F0-83D9-70F2B3360516}" srcOrd="0" destOrd="0" presId="urn:microsoft.com/office/officeart/2005/8/layout/vList2"/>
    <dgm:cxn modelId="{56EDD532-B405-469E-A4E4-6DB9E23BA083}" srcId="{4E6A25B7-5BA9-4208-B86A-328EA78D967D}" destId="{83C5EEFF-A531-4F99-A421-67AD1B2A5846}" srcOrd="1" destOrd="0" parTransId="{4D42D9B7-3A8E-4893-8D3D-698EA2F1B7E1}" sibTransId="{C84D7B0B-6AED-462F-994B-1E7C80EB9E2C}"/>
    <dgm:cxn modelId="{0A60059C-51B3-4DA0-BFDB-5C93DF5544DF}" srcId="{4E6A25B7-5BA9-4208-B86A-328EA78D967D}" destId="{7ABAFA8E-F487-414D-AF91-02F953443E14}" srcOrd="3" destOrd="0" parTransId="{588C9CD6-7209-4B65-B7D4-CB4940AFDA38}" sibTransId="{2DC5C13F-544D-4BE6-9317-93393F5A9092}"/>
    <dgm:cxn modelId="{7B72AB52-67C9-42A8-BF7F-98065B537A6C}" srcId="{4E6A25B7-5BA9-4208-B86A-328EA78D967D}" destId="{8D6D5E82-2D45-459B-9324-F0D3449155E1}" srcOrd="0" destOrd="0" parTransId="{9CD312EF-E7AB-4DE9-BD65-479AB69CBEF8}" sibTransId="{EF4CCD97-D4B9-4212-9848-CCE1E00C7F38}"/>
    <dgm:cxn modelId="{F66CD9F3-D4B6-44A3-A231-14D1A8048419}" type="presOf" srcId="{8D6D5E82-2D45-459B-9324-F0D3449155E1}" destId="{5E722D3C-0241-4045-AE2D-52EBB0D88C47}" srcOrd="0" destOrd="0" presId="urn:microsoft.com/office/officeart/2005/8/layout/vList2"/>
    <dgm:cxn modelId="{5FD05671-427A-4C4D-BD15-2B5E4F91E6B6}" type="presParOf" srcId="{31EF2905-394D-4FDB-B4CA-1362C113B854}" destId="{5E722D3C-0241-4045-AE2D-52EBB0D88C47}" srcOrd="0" destOrd="0" presId="urn:microsoft.com/office/officeart/2005/8/layout/vList2"/>
    <dgm:cxn modelId="{4102A839-5DD2-4113-95E8-A024B4ACAE88}" type="presParOf" srcId="{31EF2905-394D-4FDB-B4CA-1362C113B854}" destId="{2A2C4F06-F0EB-418E-A15E-A2DB80415D12}" srcOrd="1" destOrd="0" presId="urn:microsoft.com/office/officeart/2005/8/layout/vList2"/>
    <dgm:cxn modelId="{14A8DD1C-02CE-4731-99C7-247952226C3E}" type="presParOf" srcId="{31EF2905-394D-4FDB-B4CA-1362C113B854}" destId="{5B050F50-F6A5-4155-8649-F5C4FF114EC2}" srcOrd="2" destOrd="0" presId="urn:microsoft.com/office/officeart/2005/8/layout/vList2"/>
    <dgm:cxn modelId="{2CF1E94E-8C2E-4FA5-B0E5-A28B8CE94643}" type="presParOf" srcId="{31EF2905-394D-4FDB-B4CA-1362C113B854}" destId="{B2B11EB3-5B6C-4449-819F-C2CFAF72BEAC}" srcOrd="3" destOrd="0" presId="urn:microsoft.com/office/officeart/2005/8/layout/vList2"/>
    <dgm:cxn modelId="{0AA6FE4F-B03A-4834-9ABB-C5584F05C05E}" type="presParOf" srcId="{31EF2905-394D-4FDB-B4CA-1362C113B854}" destId="{83CDD25D-CBED-4F6C-BEFE-427D8383E29D}" srcOrd="4" destOrd="0" presId="urn:microsoft.com/office/officeart/2005/8/layout/vList2"/>
    <dgm:cxn modelId="{6F08184D-21C5-46E2-927C-6B7F748B576D}" type="presParOf" srcId="{31EF2905-394D-4FDB-B4CA-1362C113B854}" destId="{CD093B5C-85CE-4954-AEEA-4184603A2C41}" srcOrd="5" destOrd="0" presId="urn:microsoft.com/office/officeart/2005/8/layout/vList2"/>
    <dgm:cxn modelId="{5379F407-1AB1-48FB-82BD-AFAB6AC139FA}" type="presParOf" srcId="{31EF2905-394D-4FDB-B4CA-1362C113B854}" destId="{AD9BEA75-A8E0-45F0-83D9-70F2B33605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722D3C-0241-4045-AE2D-52EBB0D88C47}">
      <dsp:nvSpPr>
        <dsp:cNvPr id="0" name=""/>
        <dsp:cNvSpPr/>
      </dsp:nvSpPr>
      <dsp:spPr>
        <a:xfrm>
          <a:off x="0" y="44979"/>
          <a:ext cx="6096000" cy="91142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800" kern="1200" dirty="0" smtClean="0"/>
            <a:t>Sensor</a:t>
          </a:r>
          <a:endParaRPr lang="zh-TW" altLang="en-US" sz="3800" kern="1200" dirty="0"/>
        </a:p>
      </dsp:txBody>
      <dsp:txXfrm>
        <a:off x="0" y="44979"/>
        <a:ext cx="6096000" cy="911429"/>
      </dsp:txXfrm>
    </dsp:sp>
    <dsp:sp modelId="{5B050F50-F6A5-4155-8649-F5C4FF114EC2}">
      <dsp:nvSpPr>
        <dsp:cNvPr id="0" name=""/>
        <dsp:cNvSpPr/>
      </dsp:nvSpPr>
      <dsp:spPr>
        <a:xfrm>
          <a:off x="0" y="1065849"/>
          <a:ext cx="6096000" cy="91142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800" kern="1200" dirty="0" smtClean="0"/>
            <a:t>Actuator</a:t>
          </a:r>
        </a:p>
      </dsp:txBody>
      <dsp:txXfrm>
        <a:off x="0" y="1065849"/>
        <a:ext cx="6096000" cy="911429"/>
      </dsp:txXfrm>
    </dsp:sp>
    <dsp:sp modelId="{83CDD25D-CBED-4F6C-BEFE-427D8383E29D}">
      <dsp:nvSpPr>
        <dsp:cNvPr id="0" name=""/>
        <dsp:cNvSpPr/>
      </dsp:nvSpPr>
      <dsp:spPr>
        <a:xfrm>
          <a:off x="0" y="2086719"/>
          <a:ext cx="6096000" cy="91142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800" kern="1200" smtClean="0"/>
            <a:t>Mechanism</a:t>
          </a:r>
          <a:endParaRPr lang="en-US" altLang="zh-TW" sz="3800" kern="1200" dirty="0" smtClean="0"/>
        </a:p>
      </dsp:txBody>
      <dsp:txXfrm>
        <a:off x="0" y="2086719"/>
        <a:ext cx="6096000" cy="911429"/>
      </dsp:txXfrm>
    </dsp:sp>
    <dsp:sp modelId="{AD9BEA75-A8E0-45F0-83D9-70F2B3360516}">
      <dsp:nvSpPr>
        <dsp:cNvPr id="0" name=""/>
        <dsp:cNvSpPr/>
      </dsp:nvSpPr>
      <dsp:spPr>
        <a:xfrm>
          <a:off x="0" y="3107590"/>
          <a:ext cx="6096000" cy="91142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800" kern="1200" dirty="0" smtClean="0"/>
            <a:t>Microcontroller</a:t>
          </a:r>
          <a:endParaRPr lang="en-US" altLang="zh-TW" sz="3800" kern="1200" dirty="0" smtClean="0"/>
        </a:p>
      </dsp:txBody>
      <dsp:txXfrm>
        <a:off x="0" y="3107590"/>
        <a:ext cx="6096000" cy="911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51E87-3C40-4594-9414-38CDCD379164}" type="datetimeFigureOut">
              <a:rPr lang="zh-TW" altLang="en-US" smtClean="0"/>
              <a:pPr/>
              <a:t>2010/1/17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E9B82-7824-46F0-8683-1DAD219F53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9CA4D-F993-4FE2-8A6F-CFC03152C7D8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E9CD9-05C0-49AF-B4FD-13797317A9C8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76EC5-7BEC-4A11-8877-471BE5707343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5D2AE8-0F9B-4E9C-B8A6-B5B9D6061C8E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9FACF-8431-4492-9681-BA1549616E3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98709-3DEF-448F-9C9E-D911341FC8C1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4A96-9E3B-4F46-A01C-AC97E4EDB0C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4A96-9E3B-4F46-A01C-AC97E4EDB0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24A96-9E3B-4F46-A01C-AC97E4EDB0C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5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5/51/Led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Blood Corn Project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8051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76692"/>
          </a:xfrm>
        </p:spPr>
        <p:txBody>
          <a:bodyPr/>
          <a:lstStyle/>
          <a:p>
            <a:r>
              <a:rPr lang="zh-TW" altLang="en-US" dirty="0" smtClean="0"/>
              <a:t>中央處理單元</a:t>
            </a:r>
            <a:r>
              <a:rPr lang="en-US" altLang="zh-TW" dirty="0" smtClean="0"/>
              <a:t>(CPU)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內部程式記憶體</a:t>
            </a:r>
            <a:r>
              <a:rPr lang="en-US" altLang="zh-TW" dirty="0" smtClean="0"/>
              <a:t>(ROM)-4KB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內部資料記憶體</a:t>
            </a:r>
            <a:r>
              <a:rPr lang="en-US" altLang="zh-TW" dirty="0" smtClean="0"/>
              <a:t>(RAM)-256Bytes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振盪與時序電路</a:t>
            </a:r>
            <a:r>
              <a:rPr lang="en-US" altLang="zh-TW" dirty="0" smtClean="0"/>
              <a:t>(12MHZ)</a:t>
            </a:r>
            <a:r>
              <a:rPr lang="zh-TW" altLang="en-US" dirty="0" smtClean="0"/>
              <a:t>。</a:t>
            </a:r>
          </a:p>
          <a:p>
            <a:r>
              <a:rPr lang="en-US" altLang="zh-TW" dirty="0" smtClean="0"/>
              <a:t>I/O</a:t>
            </a:r>
            <a:r>
              <a:rPr lang="zh-TW" altLang="en-US" dirty="0" smtClean="0"/>
              <a:t>埠</a:t>
            </a:r>
            <a:r>
              <a:rPr lang="en-US" altLang="zh-TW" dirty="0" smtClean="0"/>
              <a:t>(P0,P1,P2,P3)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計時</a:t>
            </a:r>
            <a:r>
              <a:rPr lang="en-US" altLang="zh-TW" dirty="0" smtClean="0"/>
              <a:t>/</a:t>
            </a:r>
            <a:r>
              <a:rPr lang="zh-TW" altLang="en-US" dirty="0" smtClean="0"/>
              <a:t>計數器。</a:t>
            </a:r>
          </a:p>
          <a:p>
            <a:r>
              <a:rPr lang="zh-TW" altLang="en-US" dirty="0" smtClean="0"/>
              <a:t>中斷控制電路。</a:t>
            </a:r>
          </a:p>
          <a:p>
            <a:r>
              <a:rPr lang="zh-TW" altLang="en-US" dirty="0" smtClean="0"/>
              <a:t>串列通訊</a:t>
            </a:r>
            <a:r>
              <a:rPr lang="en-US" altLang="zh-TW" dirty="0" smtClean="0"/>
              <a:t>UART</a:t>
            </a:r>
          </a:p>
          <a:p>
            <a:endParaRPr lang="zh-TW" altLang="en-US" dirty="0"/>
          </a:p>
        </p:txBody>
      </p:sp>
      <p:pic>
        <p:nvPicPr>
          <p:cNvPr id="6" name="Picture 4" descr="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3000372"/>
            <a:ext cx="1612900" cy="2882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8051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67623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zh-TW" b="1" u="sng" dirty="0" smtClean="0"/>
              <a:t>ACC</a:t>
            </a:r>
            <a:r>
              <a:rPr lang="zh-TW" altLang="en-US" dirty="0" smtClean="0"/>
              <a:t>：最重要的暫存器，運算與資料轉移都透過 </a:t>
            </a:r>
            <a:r>
              <a:rPr lang="en-US" altLang="zh-TW" dirty="0" smtClean="0"/>
              <a:t>ACC</a:t>
            </a:r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zh-TW" b="1" u="sng" dirty="0" smtClean="0"/>
              <a:t>B </a:t>
            </a:r>
            <a:r>
              <a:rPr lang="zh-TW" altLang="en-US" b="1" u="sng" dirty="0" smtClean="0"/>
              <a:t>暫存器</a:t>
            </a:r>
            <a:r>
              <a:rPr lang="zh-TW" altLang="en-US" dirty="0" smtClean="0"/>
              <a:t>：用於乘法，除法指令的輔助暫存器。</a:t>
            </a:r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zh-TW" altLang="en-US" b="1" u="sng" dirty="0" smtClean="0"/>
              <a:t>工作暫存器</a:t>
            </a:r>
            <a:r>
              <a:rPr lang="zh-TW" altLang="en-US" b="1" dirty="0" smtClean="0"/>
              <a:t>：共有 </a:t>
            </a:r>
            <a:r>
              <a:rPr lang="en-US" altLang="zh-TW" dirty="0" smtClean="0"/>
              <a:t>RB0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RB1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RB2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RB3</a:t>
            </a:r>
            <a:r>
              <a:rPr lang="zh-TW" altLang="en-US" dirty="0" smtClean="0"/>
              <a:t>四組工作暫存器庫。每個暫存器庫有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位元暫存器，分別為</a:t>
            </a:r>
            <a:r>
              <a:rPr lang="en-US" altLang="zh-TW" dirty="0" smtClean="0"/>
              <a:t>R0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R7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8051</a:t>
            </a:r>
            <a:endParaRPr lang="zh-TW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82000" cy="53183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語法：</a:t>
            </a:r>
            <a:r>
              <a:rPr lang="en-US" altLang="zh-TW" dirty="0"/>
              <a:t>Assembly </a:t>
            </a:r>
            <a:r>
              <a:rPr lang="zh-TW" altLang="en-US" dirty="0"/>
              <a:t>（組合語言）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暫存器：</a:t>
            </a:r>
            <a:r>
              <a:rPr lang="en-US" altLang="zh-TW" dirty="0"/>
              <a:t>Register</a:t>
            </a:r>
            <a:r>
              <a:rPr lang="zh-TW" altLang="en-US" dirty="0"/>
              <a:t>，</a:t>
            </a:r>
            <a:r>
              <a:rPr lang="en-US" altLang="zh-TW" dirty="0"/>
              <a:t>R0~R7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基本指令：</a:t>
            </a:r>
            <a:r>
              <a:rPr kumimoji="0" lang="zh-TW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kumimoji="0" lang="en-US" altLang="zh-TW" dirty="0"/>
              <a:t>MOV    A , </a:t>
            </a:r>
            <a:r>
              <a:rPr kumimoji="0" lang="en-US" altLang="zh-TW" dirty="0" smtClean="0"/>
              <a:t>R0</a:t>
            </a:r>
            <a:endParaRPr kumimoji="0" lang="en-US" altLang="zh-TW" dirty="0"/>
          </a:p>
          <a:p>
            <a:pPr lvl="1">
              <a:lnSpc>
                <a:spcPct val="90000"/>
              </a:lnSpc>
            </a:pPr>
            <a:r>
              <a:rPr kumimoji="0" lang="en-US" altLang="zh-TW" dirty="0"/>
              <a:t>INC      A                          </a:t>
            </a:r>
            <a:r>
              <a:rPr kumimoji="0" lang="en-US" altLang="zh-TW" sz="2000" dirty="0"/>
              <a:t> </a:t>
            </a:r>
            <a:r>
              <a:rPr kumimoji="0" lang="en-US" altLang="zh-TW" sz="2000" dirty="0">
                <a:solidFill>
                  <a:schemeClr val="hlink"/>
                </a:solidFill>
              </a:rPr>
              <a:t>increment</a:t>
            </a:r>
          </a:p>
          <a:p>
            <a:pPr lvl="1">
              <a:lnSpc>
                <a:spcPct val="90000"/>
              </a:lnSpc>
            </a:pPr>
            <a:r>
              <a:rPr kumimoji="0" lang="en-US" altLang="zh-TW" dirty="0"/>
              <a:t>DEC    A                          </a:t>
            </a:r>
            <a:r>
              <a:rPr kumimoji="0" lang="en-US" altLang="zh-TW" dirty="0">
                <a:solidFill>
                  <a:schemeClr val="hlink"/>
                </a:solidFill>
              </a:rPr>
              <a:t> </a:t>
            </a:r>
            <a:r>
              <a:rPr kumimoji="0" lang="en-US" altLang="zh-TW" sz="2000" dirty="0">
                <a:solidFill>
                  <a:schemeClr val="hlink"/>
                </a:solidFill>
              </a:rPr>
              <a:t>decrement</a:t>
            </a:r>
          </a:p>
          <a:p>
            <a:pPr lvl="1">
              <a:lnSpc>
                <a:spcPct val="90000"/>
              </a:lnSpc>
            </a:pPr>
            <a:r>
              <a:rPr kumimoji="0" lang="en-US" altLang="zh-TW" dirty="0"/>
              <a:t>ANL     A ,  </a:t>
            </a:r>
            <a:r>
              <a:rPr kumimoji="0" lang="en-US" altLang="zh-TW" dirty="0" smtClean="0"/>
              <a:t>R0                    </a:t>
            </a:r>
            <a:r>
              <a:rPr kumimoji="0" lang="en-US" altLang="zh-TW" sz="2000" dirty="0">
                <a:solidFill>
                  <a:schemeClr val="hlink"/>
                </a:solidFill>
              </a:rPr>
              <a:t>and</a:t>
            </a:r>
            <a:r>
              <a:rPr kumimoji="0" lang="en-US" altLang="zh-TW" sz="2000" dirty="0"/>
              <a:t> </a:t>
            </a:r>
            <a:r>
              <a:rPr kumimoji="0" lang="en-US" altLang="zh-TW" dirty="0"/>
              <a:t> </a:t>
            </a:r>
          </a:p>
          <a:p>
            <a:pPr lvl="1">
              <a:lnSpc>
                <a:spcPct val="90000"/>
              </a:lnSpc>
            </a:pPr>
            <a:r>
              <a:rPr kumimoji="0" lang="en-US" altLang="zh-TW" dirty="0"/>
              <a:t>JMP     Label                    </a:t>
            </a:r>
            <a:r>
              <a:rPr kumimoji="0" lang="en-US" altLang="zh-TW" sz="2000" dirty="0">
                <a:solidFill>
                  <a:schemeClr val="hlink"/>
                </a:solidFill>
              </a:rPr>
              <a:t>jump</a:t>
            </a:r>
          </a:p>
          <a:p>
            <a:pPr lvl="1">
              <a:lnSpc>
                <a:spcPct val="90000"/>
              </a:lnSpc>
            </a:pPr>
            <a:r>
              <a:rPr kumimoji="0" lang="en-US" altLang="zh-TW" dirty="0"/>
              <a:t>CJNE   A  ,  </a:t>
            </a:r>
            <a:r>
              <a:rPr kumimoji="0" lang="en-US" altLang="zh-TW" dirty="0" smtClean="0"/>
              <a:t>R0  </a:t>
            </a:r>
            <a:r>
              <a:rPr kumimoji="0" lang="en-US" altLang="zh-TW" dirty="0"/>
              <a:t>,  Label     </a:t>
            </a:r>
            <a:r>
              <a:rPr kumimoji="0" lang="en-US" altLang="zh-TW" sz="2000" dirty="0">
                <a:solidFill>
                  <a:schemeClr val="hlink"/>
                </a:solidFill>
              </a:rPr>
              <a:t>compare jump not equal</a:t>
            </a:r>
          </a:p>
          <a:p>
            <a:pPr lvl="1">
              <a:lnSpc>
                <a:spcPct val="90000"/>
              </a:lnSpc>
            </a:pPr>
            <a:endParaRPr kumimoji="0" lang="en-US" altLang="zh-TW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endParaRPr kumimoji="0" lang="en-US" altLang="zh-TW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381000" y="1412875"/>
          <a:ext cx="8334405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8135"/>
                <a:gridCol w="2778135"/>
                <a:gridCol w="2778135"/>
              </a:tblGrid>
              <a:tr h="557610"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二進位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十進位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十六進位</a:t>
                      </a:r>
                      <a:endParaRPr lang="zh-TW" altLang="en-US" sz="3600" dirty="0"/>
                    </a:p>
                  </a:txBody>
                  <a:tcPr/>
                </a:tc>
              </a:tr>
              <a:tr h="557610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00000001B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01H</a:t>
                      </a:r>
                      <a:endParaRPr lang="zh-TW" altLang="en-US" sz="3600" dirty="0"/>
                    </a:p>
                  </a:txBody>
                  <a:tcPr/>
                </a:tc>
              </a:tr>
              <a:tr h="557610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00001010B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10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0AH</a:t>
                      </a:r>
                      <a:endParaRPr lang="zh-TW" altLang="en-US" sz="3600" dirty="0"/>
                    </a:p>
                  </a:txBody>
                  <a:tcPr/>
                </a:tc>
              </a:tr>
              <a:tr h="557610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10011011B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155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9BH</a:t>
                      </a:r>
                      <a:endParaRPr lang="zh-TW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428596" y="3429000"/>
            <a:ext cx="1000132" cy="42862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428728" y="3429000"/>
            <a:ext cx="928694" cy="428628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00760" y="3429000"/>
            <a:ext cx="285752" cy="42862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286512" y="3429000"/>
            <a:ext cx="223838" cy="438152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43198"/>
          </a:xfrm>
        </p:spPr>
        <p:txBody>
          <a:bodyPr/>
          <a:lstStyle/>
          <a:p>
            <a:r>
              <a:rPr lang="en-US" altLang="zh-TW" dirty="0" smtClean="0"/>
              <a:t>  AND                                </a:t>
            </a:r>
            <a:r>
              <a:rPr lang="en-US" altLang="zh-TW" dirty="0" smtClean="0"/>
              <a:t>OR                    Inverter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85786" y="2428868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10101101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85786" y="3143248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01101110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929058" y="2428868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10101101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29058" y="3143248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01101110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85786" y="3857628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00101100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29058" y="3857628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11101111</a:t>
            </a:r>
            <a:endParaRPr lang="zh-TW" altLang="en-US" sz="36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642910" y="3786190"/>
            <a:ext cx="24288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786182" y="3786190"/>
            <a:ext cx="24288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643447"/>
            <a:ext cx="242889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4643446"/>
            <a:ext cx="235745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群組 18"/>
          <p:cNvGrpSpPr/>
          <p:nvPr/>
        </p:nvGrpSpPr>
        <p:grpSpPr>
          <a:xfrm>
            <a:off x="6929454" y="4714884"/>
            <a:ext cx="1607355" cy="785818"/>
            <a:chOff x="6929454" y="4750603"/>
            <a:chExt cx="1607355" cy="785818"/>
          </a:xfrm>
        </p:grpSpPr>
        <p:sp>
          <p:nvSpPr>
            <p:cNvPr id="14" name="等腰三角形 13"/>
            <p:cNvSpPr/>
            <p:nvPr/>
          </p:nvSpPr>
          <p:spPr bwMode="auto">
            <a:xfrm rot="5400000">
              <a:off x="7215206" y="4857760"/>
              <a:ext cx="785818" cy="57150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3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15" name="橢圓 14"/>
            <p:cNvSpPr/>
            <p:nvPr/>
          </p:nvSpPr>
          <p:spPr bwMode="auto">
            <a:xfrm>
              <a:off x="7929586" y="5043168"/>
              <a:ext cx="214314" cy="21431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3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cxnSp>
          <p:nvCxnSpPr>
            <p:cNvPr id="17" name="直線接點 16"/>
            <p:cNvCxnSpPr>
              <a:endCxn id="14" idx="3"/>
            </p:cNvCxnSpPr>
            <p:nvPr/>
          </p:nvCxnSpPr>
          <p:spPr>
            <a:xfrm>
              <a:off x="6929454" y="5143512"/>
              <a:ext cx="3929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8143900" y="5143512"/>
              <a:ext cx="3929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6786578" y="2428868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10101101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86578" y="3857628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01010010</a:t>
            </a:r>
            <a:endParaRPr lang="zh-TW" altLang="en-US" sz="36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6643702" y="3786190"/>
            <a:ext cx="24288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71414"/>
            <a:ext cx="6022856" cy="668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82000" cy="4235006"/>
          </a:xfrm>
        </p:spPr>
        <p:txBody>
          <a:bodyPr/>
          <a:lstStyle/>
          <a:p>
            <a:r>
              <a:rPr kumimoji="0" lang="en-US" altLang="zh-TW" dirty="0"/>
              <a:t>ORG  0</a:t>
            </a:r>
          </a:p>
          <a:p>
            <a:r>
              <a:rPr kumimoji="0" lang="en-US" altLang="zh-TW" dirty="0"/>
              <a:t>START</a:t>
            </a:r>
            <a:r>
              <a:rPr kumimoji="0" lang="zh-TW" altLang="en-US" dirty="0"/>
              <a:t>：</a:t>
            </a:r>
          </a:p>
          <a:p>
            <a:r>
              <a:rPr lang="en-US" altLang="zh-TW" dirty="0"/>
              <a:t>MOV   P1 , </a:t>
            </a:r>
            <a:r>
              <a:rPr lang="en-US" altLang="zh-TW" dirty="0" smtClean="0"/>
              <a:t>#01001101B</a:t>
            </a:r>
            <a:endParaRPr lang="en-US" altLang="zh-TW" dirty="0"/>
          </a:p>
          <a:p>
            <a:r>
              <a:rPr lang="en-US" altLang="zh-TW" dirty="0"/>
              <a:t>…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END</a:t>
            </a:r>
          </a:p>
          <a:p>
            <a:endParaRPr lang="en-US" altLang="zh-TW" dirty="0"/>
          </a:p>
        </p:txBody>
      </p:sp>
      <p:pic>
        <p:nvPicPr>
          <p:cNvPr id="13316" name="Picture 4" descr="a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1773238"/>
            <a:ext cx="2324100" cy="2895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200"/>
              <a:t>               ORG   0</a:t>
            </a:r>
          </a:p>
          <a:p>
            <a:pPr>
              <a:lnSpc>
                <a:spcPct val="90000"/>
              </a:lnSpc>
            </a:pPr>
            <a:r>
              <a:rPr lang="en-US" altLang="zh-TW" sz="2200"/>
              <a:t>START</a:t>
            </a:r>
            <a:r>
              <a:rPr lang="zh-TW" altLang="en-US" sz="2200"/>
              <a:t>：</a:t>
            </a:r>
          </a:p>
          <a:p>
            <a:pPr>
              <a:lnSpc>
                <a:spcPct val="90000"/>
              </a:lnSpc>
            </a:pPr>
            <a:r>
              <a:rPr lang="zh-TW" altLang="en-US" sz="2200"/>
              <a:t>               </a:t>
            </a:r>
            <a:r>
              <a:rPr lang="en-US" altLang="zh-TW" sz="2200"/>
              <a:t>MOV   A , P1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/>
              <a:t>                    </a:t>
            </a:r>
            <a:r>
              <a:rPr lang="en-US" altLang="zh-TW" sz="2200">
                <a:solidFill>
                  <a:schemeClr val="hlink"/>
                </a:solidFill>
              </a:rPr>
              <a:t>;</a:t>
            </a:r>
            <a:r>
              <a:rPr lang="en-US" altLang="zh-TW" sz="2200"/>
              <a:t>  </a:t>
            </a:r>
            <a:r>
              <a:rPr lang="en-US" altLang="zh-TW" sz="2200">
                <a:solidFill>
                  <a:schemeClr val="hlink"/>
                </a:solidFill>
              </a:rPr>
              <a:t>A = 11011000B       </a:t>
            </a:r>
          </a:p>
          <a:p>
            <a:pPr>
              <a:lnSpc>
                <a:spcPct val="90000"/>
              </a:lnSpc>
            </a:pPr>
            <a:r>
              <a:rPr lang="en-US" altLang="zh-TW" sz="2200"/>
              <a:t>LOOP</a:t>
            </a:r>
            <a:r>
              <a:rPr lang="zh-TW" altLang="en-US" sz="2200"/>
              <a:t>： </a:t>
            </a:r>
          </a:p>
          <a:p>
            <a:pPr>
              <a:lnSpc>
                <a:spcPct val="90000"/>
              </a:lnSpc>
            </a:pPr>
            <a:r>
              <a:rPr lang="zh-TW" altLang="en-US" sz="2200"/>
              <a:t>               </a:t>
            </a:r>
            <a:r>
              <a:rPr lang="en-US" altLang="zh-TW" sz="2200"/>
              <a:t>INC  A</a:t>
            </a:r>
            <a:r>
              <a:rPr lang="en-US" altLang="zh-TW" sz="2200">
                <a:solidFill>
                  <a:schemeClr val="hlink"/>
                </a:solidFill>
              </a:rPr>
              <a:t>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>
                <a:solidFill>
                  <a:schemeClr val="hlink"/>
                </a:solidFill>
              </a:rPr>
              <a:t>                   ;</a:t>
            </a:r>
            <a:r>
              <a:rPr lang="en-US" altLang="zh-TW" sz="2200"/>
              <a:t>  </a:t>
            </a:r>
            <a:r>
              <a:rPr lang="en-US" altLang="zh-TW" sz="2200">
                <a:solidFill>
                  <a:schemeClr val="hlink"/>
                </a:solidFill>
              </a:rPr>
              <a:t>A =      11011001B </a:t>
            </a:r>
            <a:endParaRPr lang="en-US" altLang="zh-TW" sz="2200"/>
          </a:p>
          <a:p>
            <a:pPr>
              <a:lnSpc>
                <a:spcPct val="90000"/>
              </a:lnSpc>
            </a:pPr>
            <a:r>
              <a:rPr lang="en-US" altLang="zh-TW" sz="2200"/>
              <a:t>               ANL  A , #10101010B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/>
              <a:t>                    </a:t>
            </a:r>
            <a:r>
              <a:rPr lang="en-US" altLang="zh-TW" sz="2200">
                <a:solidFill>
                  <a:schemeClr val="hlink"/>
                </a:solidFill>
              </a:rPr>
              <a:t>;</a:t>
            </a:r>
            <a:r>
              <a:rPr lang="en-US" altLang="zh-TW" sz="2200"/>
              <a:t>  </a:t>
            </a:r>
            <a:r>
              <a:rPr lang="en-US" altLang="zh-TW" sz="2200">
                <a:solidFill>
                  <a:schemeClr val="hlink"/>
                </a:solidFill>
              </a:rPr>
              <a:t>A = 10001000B</a:t>
            </a:r>
            <a:endParaRPr lang="en-US" altLang="zh-TW" sz="2200"/>
          </a:p>
          <a:p>
            <a:pPr>
              <a:lnSpc>
                <a:spcPct val="90000"/>
              </a:lnSpc>
            </a:pPr>
            <a:r>
              <a:rPr lang="en-US" altLang="zh-TW" sz="2200"/>
              <a:t>               CJNE  A , #10001000B ,  LOOP</a:t>
            </a:r>
          </a:p>
          <a:p>
            <a:pPr>
              <a:lnSpc>
                <a:spcPct val="90000"/>
              </a:lnSpc>
            </a:pPr>
            <a:r>
              <a:rPr lang="en-US" altLang="zh-TW" sz="2200"/>
              <a:t>               JMP   START</a:t>
            </a:r>
          </a:p>
          <a:p>
            <a:pPr>
              <a:lnSpc>
                <a:spcPct val="90000"/>
              </a:lnSpc>
            </a:pPr>
            <a:r>
              <a:rPr lang="en-US" altLang="zh-TW" sz="2200"/>
              <a:t>               END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400"/>
          </a:p>
        </p:txBody>
      </p:sp>
      <p:pic>
        <p:nvPicPr>
          <p:cNvPr id="14341" name="Picture 5" descr="a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1341438"/>
            <a:ext cx="2870200" cy="384968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Example 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480586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600" dirty="0"/>
              <a:t> </a:t>
            </a:r>
            <a:r>
              <a:rPr lang="en-US" altLang="zh-TW" sz="1200" dirty="0"/>
              <a:t>	</a:t>
            </a:r>
            <a:r>
              <a:rPr lang="en-US" altLang="zh-TW" sz="1800" dirty="0"/>
              <a:t>	</a:t>
            </a:r>
            <a:r>
              <a:rPr lang="en-US" altLang="zh-TW" sz="1800" b="1" dirty="0"/>
              <a:t>ORG 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/>
              <a:t>START</a:t>
            </a:r>
            <a:r>
              <a:rPr lang="zh-TW" altLang="en-US" sz="1800" b="1" dirty="0"/>
              <a:t>：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800" b="1" dirty="0"/>
              <a:t>		</a:t>
            </a:r>
            <a:r>
              <a:rPr lang="en-US" altLang="zh-TW" sz="1800" b="1" dirty="0"/>
              <a:t>MOV  A  ,  #0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/>
              <a:t>LOOP</a:t>
            </a:r>
            <a:r>
              <a:rPr lang="zh-TW" altLang="en-US" sz="1800" b="1" dirty="0"/>
              <a:t>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800" b="1" dirty="0"/>
              <a:t>		</a:t>
            </a:r>
            <a:r>
              <a:rPr lang="en-US" altLang="zh-TW" sz="1800" b="1" dirty="0"/>
              <a:t>CALL   DELAY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/>
              <a:t>		INC 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/>
              <a:t>		MOV  P1,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/>
              <a:t>		JMP  LOOP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/>
              <a:t>DELAY</a:t>
            </a:r>
            <a:r>
              <a:rPr lang="zh-TW" altLang="en-US" sz="1800" b="1" dirty="0"/>
              <a:t>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800" b="1" dirty="0"/>
              <a:t>		</a:t>
            </a:r>
            <a:r>
              <a:rPr lang="en-US" altLang="zh-TW" sz="1800" b="1" dirty="0"/>
              <a:t>MOV  R2, #10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/>
              <a:t>DX</a:t>
            </a:r>
            <a:r>
              <a:rPr lang="zh-TW" altLang="en-US" sz="1800" b="1" dirty="0"/>
              <a:t>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800" b="1" dirty="0"/>
              <a:t>		</a:t>
            </a:r>
            <a:r>
              <a:rPr lang="en-US" altLang="zh-TW" sz="1800" b="1" dirty="0"/>
              <a:t>MOV  R6, #200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/>
              <a:t>		DJNZ  R6, $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/>
              <a:t>		DJNZ  R2, DX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/>
              <a:t>		</a:t>
            </a:r>
            <a:r>
              <a:rPr lang="en-US" altLang="zh-TW" sz="1800" b="1" dirty="0" smtClean="0"/>
              <a:t>RET</a:t>
            </a:r>
            <a:endParaRPr lang="en-US" altLang="zh-TW" sz="18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/>
              <a:t>		END</a:t>
            </a:r>
          </a:p>
        </p:txBody>
      </p:sp>
      <p:pic>
        <p:nvPicPr>
          <p:cNvPr id="15364" name="Picture 4" descr="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2060575"/>
            <a:ext cx="1612900" cy="2882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電路圖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896816"/>
            <a:ext cx="8215370" cy="510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381000" y="1283710"/>
            <a:ext cx="8382000" cy="5860066"/>
          </a:xfrm>
        </p:spPr>
        <p:txBody>
          <a:bodyPr/>
          <a:lstStyle/>
          <a:p>
            <a:r>
              <a:rPr lang="en-US" altLang="zh-TW" dirty="0" smtClean="0"/>
              <a:t>Objective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What </a:t>
            </a:r>
            <a:r>
              <a:rPr lang="en-US" altLang="zh-TW" dirty="0" smtClean="0"/>
              <a:t>is </a:t>
            </a:r>
            <a:r>
              <a:rPr lang="en-US" altLang="zh-TW" dirty="0" err="1" smtClean="0"/>
              <a:t>Mechatronics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Tools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Introduction to 8051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Lab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Lab</a:t>
            </a:r>
            <a:endParaRPr lang="en-US" altLang="zh-TW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82000" cy="383489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讓 </a:t>
            </a:r>
            <a:r>
              <a:rPr lang="en-US" altLang="zh-TW" sz="2800" dirty="0"/>
              <a:t>P1 </a:t>
            </a:r>
            <a:r>
              <a:rPr lang="zh-TW" altLang="en-US" sz="2800" dirty="0"/>
              <a:t>偶數與奇數接角上的</a:t>
            </a:r>
            <a:r>
              <a:rPr lang="en-US" altLang="zh-TW" sz="2800" dirty="0"/>
              <a:t>LED</a:t>
            </a:r>
            <a:r>
              <a:rPr lang="zh-TW" altLang="en-US" sz="2800" dirty="0"/>
              <a:t>燈交互</a:t>
            </a:r>
            <a:r>
              <a:rPr lang="zh-TW" altLang="en-US" sz="2800" dirty="0" smtClean="0"/>
              <a:t>閃爍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當 </a:t>
            </a:r>
            <a:r>
              <a:rPr lang="en-US" altLang="zh-TW" sz="2800" dirty="0"/>
              <a:t>P1 </a:t>
            </a:r>
            <a:r>
              <a:rPr lang="zh-TW" altLang="en-US" sz="2800" dirty="0"/>
              <a:t>的第</a:t>
            </a:r>
            <a:r>
              <a:rPr lang="en-US" altLang="zh-TW" sz="2800" dirty="0"/>
              <a:t>1</a:t>
            </a:r>
            <a:r>
              <a:rPr lang="zh-TW" altLang="en-US" sz="2800" dirty="0"/>
              <a:t>個接角輸入電壓為 </a:t>
            </a:r>
            <a:r>
              <a:rPr lang="en-US" altLang="zh-TW" sz="2800" dirty="0"/>
              <a:t>5 V </a:t>
            </a:r>
            <a:r>
              <a:rPr lang="zh-TW" altLang="en-US" sz="2800" dirty="0"/>
              <a:t>時，</a:t>
            </a:r>
            <a:r>
              <a:rPr lang="en-US" altLang="zh-TW" sz="2800" dirty="0"/>
              <a:t>P2 </a:t>
            </a:r>
            <a:r>
              <a:rPr lang="zh-TW" altLang="en-US" sz="2800" dirty="0"/>
              <a:t>的偶數接角</a:t>
            </a:r>
            <a:r>
              <a:rPr lang="en-US" altLang="zh-TW" sz="2800" dirty="0"/>
              <a:t>LED</a:t>
            </a:r>
            <a:r>
              <a:rPr lang="zh-TW" altLang="en-US" sz="2800" dirty="0"/>
              <a:t>燈亮起</a:t>
            </a:r>
            <a:r>
              <a:rPr lang="zh-TW" altLang="en-US" sz="2800" dirty="0" smtClean="0"/>
              <a:t>，若</a:t>
            </a:r>
            <a:r>
              <a:rPr lang="zh-TW" altLang="en-US" sz="2800" dirty="0"/>
              <a:t>當 </a:t>
            </a:r>
            <a:r>
              <a:rPr lang="en-US" altLang="zh-TW" sz="2800" dirty="0"/>
              <a:t>P1 </a:t>
            </a:r>
            <a:r>
              <a:rPr lang="zh-TW" altLang="en-US" sz="2800" dirty="0"/>
              <a:t>的第</a:t>
            </a:r>
            <a:r>
              <a:rPr lang="en-US" altLang="zh-TW" sz="2800" dirty="0"/>
              <a:t>2</a:t>
            </a:r>
            <a:r>
              <a:rPr lang="zh-TW" altLang="en-US" sz="2800" dirty="0"/>
              <a:t>個接角輸入電壓為 </a:t>
            </a:r>
            <a:r>
              <a:rPr lang="en-US" altLang="zh-TW" sz="2800" dirty="0"/>
              <a:t>5 V </a:t>
            </a:r>
            <a:r>
              <a:rPr lang="zh-TW" altLang="en-US" sz="2800" dirty="0"/>
              <a:t>時，</a:t>
            </a:r>
            <a:r>
              <a:rPr lang="en-US" altLang="zh-TW" sz="2800" dirty="0"/>
              <a:t>P2 </a:t>
            </a:r>
            <a:r>
              <a:rPr lang="zh-TW" altLang="en-US" sz="2800" dirty="0"/>
              <a:t>的奇數接角</a:t>
            </a:r>
            <a:r>
              <a:rPr lang="en-US" altLang="zh-TW" sz="2800" dirty="0"/>
              <a:t>LED</a:t>
            </a:r>
            <a:r>
              <a:rPr lang="zh-TW" altLang="en-US" sz="2800" dirty="0"/>
              <a:t>燈亮起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由訊號產生器產生頻率為</a:t>
            </a:r>
            <a:r>
              <a:rPr lang="en-US" altLang="zh-TW" sz="2800" dirty="0" smtClean="0"/>
              <a:t>5V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10HZ</a:t>
            </a:r>
            <a:r>
              <a:rPr lang="zh-TW" altLang="en-US" sz="2800" dirty="0" smtClean="0"/>
              <a:t>的方波，輸入</a:t>
            </a:r>
            <a:r>
              <a:rPr lang="en-US" altLang="zh-TW" sz="2800" dirty="0" smtClean="0"/>
              <a:t>P1</a:t>
            </a:r>
            <a:r>
              <a:rPr lang="zh-TW" altLang="en-US" sz="2800" dirty="0" smtClean="0"/>
              <a:t>的第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個接角，若輸入的電壓由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=&gt;5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</a:t>
            </a:r>
            <a:r>
              <a:rPr lang="zh-TW" altLang="en-US" sz="2800" dirty="0" smtClean="0"/>
              <a:t>，將</a:t>
            </a:r>
            <a:r>
              <a:rPr lang="en-US" altLang="zh-TW" sz="2800" dirty="0" smtClean="0"/>
              <a:t>P2</a:t>
            </a:r>
            <a:r>
              <a:rPr lang="zh-TW" altLang="en-US" sz="2800" dirty="0" smtClean="0"/>
              <a:t>的數字</a:t>
            </a:r>
            <a:r>
              <a:rPr lang="en-US" altLang="zh-TW" sz="2800" dirty="0" smtClean="0"/>
              <a:t>+1</a:t>
            </a:r>
            <a:endParaRPr lang="en-US" altLang="zh-TW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43198"/>
          </a:xfrm>
        </p:spPr>
        <p:txBody>
          <a:bodyPr/>
          <a:lstStyle/>
          <a:p>
            <a:r>
              <a:rPr lang="zh-TW" altLang="en-US" dirty="0" smtClean="0"/>
              <a:t>分組</a:t>
            </a:r>
            <a:r>
              <a:rPr lang="en-US" altLang="zh-TW" dirty="0" smtClean="0"/>
              <a:t>(3</a:t>
            </a:r>
            <a:r>
              <a:rPr lang="zh-TW" altLang="en-US" dirty="0" smtClean="0"/>
              <a:t>人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zh-TW" altLang="en-US" dirty="0" smtClean="0"/>
              <a:t>完成一台</a:t>
            </a:r>
            <a:r>
              <a:rPr lang="zh-TW" altLang="en-US" dirty="0" smtClean="0"/>
              <a:t>具有走黑線</a:t>
            </a:r>
            <a:r>
              <a:rPr lang="zh-TW" altLang="en-US" dirty="0" smtClean="0"/>
              <a:t>功能的自走車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Mechatronics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1500166" y="4500570"/>
            <a:ext cx="6215106" cy="928694"/>
          </a:xfrm>
          <a:prstGeom prst="rect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can we do in the future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31873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生物機電盃田間機器人競賽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en-US" altLang="zh-TW" dirty="0" smtClean="0"/>
              <a:t>video</a:t>
            </a:r>
          </a:p>
          <a:p>
            <a:r>
              <a:rPr lang="en-US" altLang="zh-TW" dirty="0" smtClean="0"/>
              <a:t>Robot dance</a:t>
            </a:r>
          </a:p>
          <a:p>
            <a:pPr lvl="1"/>
            <a:r>
              <a:rPr lang="en-US" altLang="zh-TW" dirty="0" smtClean="0"/>
              <a:t>video</a:t>
            </a:r>
          </a:p>
          <a:p>
            <a:r>
              <a:rPr lang="en-US" altLang="zh-TW" dirty="0" smtClean="0"/>
              <a:t>ASABE robotics competition</a:t>
            </a:r>
          </a:p>
          <a:p>
            <a:pPr lvl="1"/>
            <a:r>
              <a:rPr lang="en-US" altLang="zh-TW" dirty="0" smtClean="0"/>
              <a:t>video</a:t>
            </a:r>
          </a:p>
          <a:p>
            <a:r>
              <a:rPr lang="en-US" altLang="zh-TW" dirty="0" smtClean="0"/>
              <a:t>TDK</a:t>
            </a:r>
          </a:p>
          <a:p>
            <a:pPr lvl="1"/>
            <a:r>
              <a:rPr lang="en-US" altLang="zh-TW" dirty="0" smtClean="0"/>
              <a:t>video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93319"/>
          </a:xfrm>
        </p:spPr>
        <p:txBody>
          <a:bodyPr/>
          <a:lstStyle/>
          <a:p>
            <a:r>
              <a:rPr lang="zh-TW" altLang="en-US" dirty="0" smtClean="0"/>
              <a:t>電源供應器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三用電表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訊號產生器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示波器</a:t>
            </a:r>
            <a:endParaRPr lang="en-US" altLang="zh-TW" dirty="0" smtClean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電阻</a:t>
            </a:r>
            <a:r>
              <a:rPr lang="en-US" altLang="zh-TW"/>
              <a:t>(Resistor)</a:t>
            </a:r>
          </a:p>
        </p:txBody>
      </p:sp>
      <p:pic>
        <p:nvPicPr>
          <p:cNvPr id="9220" name="Picture 4" descr="P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62144" y="928670"/>
            <a:ext cx="6181690" cy="4857784"/>
          </a:xfr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696200" y="6400800"/>
            <a:ext cx="1447800" cy="3048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TW" altLang="en-US" sz="1400">
                <a:latin typeface="Times New Roman" pitchFamily="18" charset="0"/>
                <a:ea typeface="文鼎中黑" pitchFamily="49" charset="-120"/>
              </a:rPr>
              <a:t>電工實習</a:t>
            </a:r>
            <a:r>
              <a:rPr lang="en-US" altLang="zh-TW" sz="1400">
                <a:latin typeface="Times New Roman" pitchFamily="18" charset="0"/>
              </a:rPr>
              <a:t>I   P.2</a:t>
            </a:r>
          </a:p>
        </p:txBody>
      </p:sp>
      <p:pic>
        <p:nvPicPr>
          <p:cNvPr id="12292" name="Picture 4" descr="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85795"/>
            <a:ext cx="7458100" cy="5205132"/>
          </a:xfrm>
          <a:prstGeom prst="rect">
            <a:avLst/>
          </a:prstGeom>
          <a:noFill/>
        </p:spPr>
      </p:pic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735012"/>
          </a:xfrm>
        </p:spPr>
        <p:txBody>
          <a:bodyPr/>
          <a:lstStyle/>
          <a:p>
            <a:r>
              <a:rPr lang="zh-TW" altLang="en-US"/>
              <a:t>電容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LED</a:t>
            </a:r>
            <a:br>
              <a:rPr lang="en-US" altLang="zh-TW"/>
            </a:br>
            <a:endParaRPr lang="en-US" altLang="zh-TW"/>
          </a:p>
        </p:txBody>
      </p:sp>
      <p:pic>
        <p:nvPicPr>
          <p:cNvPr id="16389" name="Picture 5" descr="Image:Led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785794"/>
            <a:ext cx="2252657" cy="5100356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237</TotalTime>
  <Words>468</Words>
  <Application>Microsoft Office PowerPoint</Application>
  <PresentationFormat>如螢幕大小 (4:3)</PresentationFormat>
  <Paragraphs>153</Paragraphs>
  <Slides>22</Slides>
  <Notes>22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4" baseType="lpstr">
      <vt:lpstr>佈景主題1</vt:lpstr>
      <vt:lpstr>White with Courier font for code slides</vt:lpstr>
      <vt:lpstr>Introduction to Blood Corn Project</vt:lpstr>
      <vt:lpstr>Outline</vt:lpstr>
      <vt:lpstr>Objective</vt:lpstr>
      <vt:lpstr>Mechatronics</vt:lpstr>
      <vt:lpstr>What can we do in the future</vt:lpstr>
      <vt:lpstr>Tools</vt:lpstr>
      <vt:lpstr>電阻(Resistor)</vt:lpstr>
      <vt:lpstr>電容</vt:lpstr>
      <vt:lpstr>LED </vt:lpstr>
      <vt:lpstr>8051</vt:lpstr>
      <vt:lpstr>8051</vt:lpstr>
      <vt:lpstr>8051</vt:lpstr>
      <vt:lpstr>投影片 13</vt:lpstr>
      <vt:lpstr>投影片 14</vt:lpstr>
      <vt:lpstr>投影片 15</vt:lpstr>
      <vt:lpstr>Example 1</vt:lpstr>
      <vt:lpstr>Example 2</vt:lpstr>
      <vt:lpstr>Example 3</vt:lpstr>
      <vt:lpstr>電路圖</vt:lpstr>
      <vt:lpstr>Lab</vt:lpstr>
      <vt:lpstr>投影片 21</vt:lpstr>
      <vt:lpstr>Thanks for your attention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Blood Corn Project</dc:title>
  <dc:creator>Hahapoint</dc:creator>
  <cp:lastModifiedBy>Hahapoint</cp:lastModifiedBy>
  <cp:revision>23</cp:revision>
  <dcterms:created xsi:type="dcterms:W3CDTF">2010-01-16T15:19:56Z</dcterms:created>
  <dcterms:modified xsi:type="dcterms:W3CDTF">2010-01-17T16:06:30Z</dcterms:modified>
</cp:coreProperties>
</file>