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71" r:id="rId3"/>
    <p:sldId id="402" r:id="rId4"/>
    <p:sldId id="258" r:id="rId5"/>
    <p:sldId id="399" r:id="rId6"/>
    <p:sldId id="403" r:id="rId7"/>
    <p:sldId id="272" r:id="rId8"/>
    <p:sldId id="273" r:id="rId9"/>
    <p:sldId id="281" r:id="rId10"/>
    <p:sldId id="289" r:id="rId11"/>
    <p:sldId id="282" r:id="rId12"/>
    <p:sldId id="283" r:id="rId13"/>
    <p:sldId id="284" r:id="rId14"/>
    <p:sldId id="285" r:id="rId15"/>
    <p:sldId id="286" r:id="rId16"/>
    <p:sldId id="287" r:id="rId17"/>
    <p:sldId id="288" r:id="rId18"/>
    <p:sldId id="260" r:id="rId19"/>
    <p:sldId id="261" r:id="rId20"/>
    <p:sldId id="275" r:id="rId21"/>
    <p:sldId id="276" r:id="rId22"/>
    <p:sldId id="406" r:id="rId23"/>
    <p:sldId id="405" r:id="rId24"/>
    <p:sldId id="407" r:id="rId25"/>
    <p:sldId id="408" r:id="rId26"/>
    <p:sldId id="290" r:id="rId27"/>
    <p:sldId id="264" r:id="rId28"/>
    <p:sldId id="270" r:id="rId29"/>
    <p:sldId id="278" r:id="rId30"/>
    <p:sldId id="389" r:id="rId31"/>
    <p:sldId id="397" r:id="rId32"/>
    <p:sldId id="398" r:id="rId33"/>
    <p:sldId id="291" r:id="rId34"/>
    <p:sldId id="401" r:id="rId35"/>
    <p:sldId id="279" r:id="rId36"/>
    <p:sldId id="40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4255" autoAdjust="0"/>
  </p:normalViewPr>
  <p:slideViewPr>
    <p:cSldViewPr>
      <p:cViewPr varScale="1">
        <p:scale>
          <a:sx n="70" d="100"/>
          <a:sy n="70"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26C76-B85E-43BB-BE41-9A77140381A0}" type="datetimeFigureOut">
              <a:rPr lang="en-IE" smtClean="0"/>
              <a:t>24/02/2020</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FC3C9D-7F2D-4028-8F8D-B2E85078C705}" type="slidenum">
              <a:rPr lang="en-IE" smtClean="0"/>
              <a:t>‹#›</a:t>
            </a:fld>
            <a:endParaRPr lang="en-IE"/>
          </a:p>
        </p:txBody>
      </p:sp>
    </p:spTree>
    <p:extLst>
      <p:ext uri="{BB962C8B-B14F-4D97-AF65-F5344CB8AC3E}">
        <p14:creationId xmlns:p14="http://schemas.microsoft.com/office/powerpoint/2010/main" val="141073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aygun.com/blog/soap-vs-rest-vs-js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ACID (Atomicity, Consistency, Isolation, Durability) is a set of properties of database transactions intended to guarantee validity even in the event of errors</a:t>
            </a:r>
          </a:p>
        </p:txBody>
      </p:sp>
      <p:sp>
        <p:nvSpPr>
          <p:cNvPr id="4" name="Slide Number Placeholder 3"/>
          <p:cNvSpPr>
            <a:spLocks noGrp="1"/>
          </p:cNvSpPr>
          <p:nvPr>
            <p:ph type="sldNum" sz="quarter" idx="5"/>
          </p:nvPr>
        </p:nvSpPr>
        <p:spPr/>
        <p:txBody>
          <a:bodyPr/>
          <a:lstStyle/>
          <a:p>
            <a:fld id="{1CFC3C9D-7F2D-4028-8F8D-B2E85078C705}" type="slidenum">
              <a:rPr lang="en-IE" smtClean="0"/>
              <a:t>5</a:t>
            </a:fld>
            <a:endParaRPr lang="en-IE"/>
          </a:p>
        </p:txBody>
      </p:sp>
    </p:spTree>
    <p:extLst>
      <p:ext uri="{BB962C8B-B14F-4D97-AF65-F5344CB8AC3E}">
        <p14:creationId xmlns:p14="http://schemas.microsoft.com/office/powerpoint/2010/main" val="309058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hlinkClick r:id="rId3"/>
              </a:rPr>
              <a:t>https://raygun.com/blog/soap-vs-rest-vs-json/</a:t>
            </a:r>
            <a:endParaRPr lang="en-IE" dirty="0"/>
          </a:p>
        </p:txBody>
      </p:sp>
      <p:sp>
        <p:nvSpPr>
          <p:cNvPr id="4" name="Slide Number Placeholder 3"/>
          <p:cNvSpPr>
            <a:spLocks noGrp="1"/>
          </p:cNvSpPr>
          <p:nvPr>
            <p:ph type="sldNum" sz="quarter" idx="10"/>
          </p:nvPr>
        </p:nvSpPr>
        <p:spPr/>
        <p:txBody>
          <a:bodyPr/>
          <a:lstStyle/>
          <a:p>
            <a:fld id="{1CFC3C9D-7F2D-4028-8F8D-B2E85078C705}" type="slidenum">
              <a:rPr lang="en-IE" smtClean="0"/>
              <a:t>6</a:t>
            </a:fld>
            <a:endParaRPr lang="en-IE"/>
          </a:p>
        </p:txBody>
      </p:sp>
    </p:spTree>
    <p:extLst>
      <p:ext uri="{BB962C8B-B14F-4D97-AF65-F5344CB8AC3E}">
        <p14:creationId xmlns:p14="http://schemas.microsoft.com/office/powerpoint/2010/main" val="256426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CFC3C9D-7F2D-4028-8F8D-B2E85078C705}" type="slidenum">
              <a:rPr lang="en-IE" smtClean="0"/>
              <a:t>9</a:t>
            </a:fld>
            <a:endParaRPr lang="en-IE"/>
          </a:p>
        </p:txBody>
      </p:sp>
    </p:spTree>
    <p:extLst>
      <p:ext uri="{BB962C8B-B14F-4D97-AF65-F5344CB8AC3E}">
        <p14:creationId xmlns:p14="http://schemas.microsoft.com/office/powerpoint/2010/main" val="110867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CFC3C9D-7F2D-4028-8F8D-B2E85078C705}" type="slidenum">
              <a:rPr lang="en-IE" smtClean="0"/>
              <a:t>15</a:t>
            </a:fld>
            <a:endParaRPr lang="en-IE"/>
          </a:p>
        </p:txBody>
      </p:sp>
    </p:spTree>
    <p:extLst>
      <p:ext uri="{BB962C8B-B14F-4D97-AF65-F5344CB8AC3E}">
        <p14:creationId xmlns:p14="http://schemas.microsoft.com/office/powerpoint/2010/main" val="2741291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1CFC3C9D-7F2D-4028-8F8D-B2E85078C705}" type="slidenum">
              <a:rPr lang="en-IE" smtClean="0"/>
              <a:t>20</a:t>
            </a:fld>
            <a:endParaRPr lang="en-IE"/>
          </a:p>
        </p:txBody>
      </p:sp>
    </p:spTree>
    <p:extLst>
      <p:ext uri="{BB962C8B-B14F-4D97-AF65-F5344CB8AC3E}">
        <p14:creationId xmlns:p14="http://schemas.microsoft.com/office/powerpoint/2010/main" val="165741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CFC3C9D-7F2D-4028-8F8D-B2E85078C705}" type="slidenum">
              <a:rPr lang="en-IE" smtClean="0"/>
              <a:t>32</a:t>
            </a:fld>
            <a:endParaRPr lang="en-IE"/>
          </a:p>
        </p:txBody>
      </p:sp>
    </p:spTree>
    <p:extLst>
      <p:ext uri="{BB962C8B-B14F-4D97-AF65-F5344CB8AC3E}">
        <p14:creationId xmlns:p14="http://schemas.microsoft.com/office/powerpoint/2010/main" val="364668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Invocations of the </a:t>
            </a:r>
            <a:r>
              <a:rPr lang="en-IE" sz="1200" b="0" i="0" u="none" strike="noStrike" kern="1200" dirty="0" err="1">
                <a:solidFill>
                  <a:schemeClr val="tx1"/>
                </a:solidFill>
                <a:effectLst/>
                <a:latin typeface="+mn-lt"/>
                <a:ea typeface="+mn-ea"/>
                <a:cs typeface="+mn-cs"/>
                <a:hlinkClick r:id="rId3" tooltip="XMLHttpRequest objects to interact with servers. You can retrieve data from a URL without having to do a full page refresh. This enables a Web page to update just part of a page without disrupting what the user is doing."/>
              </a:rPr>
              <a:t>XMLHttpRequest</a:t>
            </a:r>
            <a:r>
              <a:rPr lang="en-IE" sz="1200" b="0" i="0" u="none" strike="noStrike" kern="1200" dirty="0">
                <a:solidFill>
                  <a:schemeClr val="tx1"/>
                </a:solidFill>
                <a:effectLst/>
                <a:latin typeface="+mn-lt"/>
                <a:ea typeface="+mn-ea"/>
                <a:cs typeface="+mn-cs"/>
              </a:rPr>
              <a:t> (client scripts)</a:t>
            </a:r>
            <a:r>
              <a:rPr lang="en-IE" sz="1200" b="0" i="0" kern="1200" dirty="0">
                <a:solidFill>
                  <a:schemeClr val="tx1"/>
                </a:solidFill>
                <a:effectLst/>
                <a:latin typeface="+mn-lt"/>
                <a:ea typeface="+mn-ea"/>
                <a:cs typeface="+mn-cs"/>
              </a:rPr>
              <a:t> in a cross-site manner.</a:t>
            </a:r>
            <a:endParaRPr lang="en-IE" dirty="0"/>
          </a:p>
        </p:txBody>
      </p:sp>
      <p:sp>
        <p:nvSpPr>
          <p:cNvPr id="4" name="Slide Number Placeholder 3"/>
          <p:cNvSpPr>
            <a:spLocks noGrp="1"/>
          </p:cNvSpPr>
          <p:nvPr>
            <p:ph type="sldNum" sz="quarter" idx="10"/>
          </p:nvPr>
        </p:nvSpPr>
        <p:spPr/>
        <p:txBody>
          <a:bodyPr/>
          <a:lstStyle/>
          <a:p>
            <a:fld id="{1CFC3C9D-7F2D-4028-8F8D-B2E85078C705}" type="slidenum">
              <a:rPr lang="en-IE" smtClean="0"/>
              <a:t>33</a:t>
            </a:fld>
            <a:endParaRPr lang="en-IE"/>
          </a:p>
        </p:txBody>
      </p:sp>
    </p:spTree>
    <p:extLst>
      <p:ext uri="{BB962C8B-B14F-4D97-AF65-F5344CB8AC3E}">
        <p14:creationId xmlns:p14="http://schemas.microsoft.com/office/powerpoint/2010/main" val="2275906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94288835-CAA7-40BD-A04C-B2BA79D8B22D}" type="datetimeFigureOut">
              <a:rPr lang="en-IE" smtClean="0"/>
              <a:t>24/02/2020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54774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94288835-CAA7-40BD-A04C-B2BA79D8B22D}" type="datetimeFigureOut">
              <a:rPr lang="en-IE" smtClean="0"/>
              <a:t>24/02/2020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239525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94288835-CAA7-40BD-A04C-B2BA79D8B22D}" type="datetimeFigureOut">
              <a:rPr lang="en-IE" smtClean="0"/>
              <a:t>24/02/2020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342227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94288835-CAA7-40BD-A04C-B2BA79D8B22D}" type="datetimeFigureOut">
              <a:rPr lang="en-IE" smtClean="0"/>
              <a:t>24/02/2020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130003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8835-CAA7-40BD-A04C-B2BA79D8B22D}" type="datetimeFigureOut">
              <a:rPr lang="en-IE" smtClean="0"/>
              <a:t>24/02/2020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364094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94288835-CAA7-40BD-A04C-B2BA79D8B22D}" type="datetimeFigureOut">
              <a:rPr lang="en-IE" smtClean="0"/>
              <a:t>24/02/2020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199490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94288835-CAA7-40BD-A04C-B2BA79D8B22D}" type="datetimeFigureOut">
              <a:rPr lang="en-IE" smtClean="0"/>
              <a:t>24/02/2020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203122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94288835-CAA7-40BD-A04C-B2BA79D8B22D}" type="datetimeFigureOut">
              <a:rPr lang="en-IE" smtClean="0"/>
              <a:t>24/02/2020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211020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88835-CAA7-40BD-A04C-B2BA79D8B22D}" type="datetimeFigureOut">
              <a:rPr lang="en-IE" smtClean="0"/>
              <a:t>24/02/2020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261958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8835-CAA7-40BD-A04C-B2BA79D8B22D}" type="datetimeFigureOut">
              <a:rPr lang="en-IE" smtClean="0"/>
              <a:t>24/02/2020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6746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8835-CAA7-40BD-A04C-B2BA79D8B22D}" type="datetimeFigureOut">
              <a:rPr lang="en-IE" smtClean="0"/>
              <a:t>24/02/2020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8FACD16-0ADD-4F16-A544-80B04C3E2F46}" type="slidenum">
              <a:rPr lang="en-IE" smtClean="0"/>
              <a:t>‹#›</a:t>
            </a:fld>
            <a:endParaRPr lang="en-IE"/>
          </a:p>
        </p:txBody>
      </p:sp>
    </p:spTree>
    <p:extLst>
      <p:ext uri="{BB962C8B-B14F-4D97-AF65-F5344CB8AC3E}">
        <p14:creationId xmlns:p14="http://schemas.microsoft.com/office/powerpoint/2010/main" val="257136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88835-CAA7-40BD-A04C-B2BA79D8B22D}" type="datetimeFigureOut">
              <a:rPr lang="en-IE" smtClean="0"/>
              <a:t>24/02/2020</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ACD16-0ADD-4F16-A544-80B04C3E2F46}" type="slidenum">
              <a:rPr lang="en-IE" smtClean="0"/>
              <a:t>‹#›</a:t>
            </a:fld>
            <a:endParaRPr lang="en-IE"/>
          </a:p>
        </p:txBody>
      </p:sp>
    </p:spTree>
    <p:extLst>
      <p:ext uri="{BB962C8B-B14F-4D97-AF65-F5344CB8AC3E}">
        <p14:creationId xmlns:p14="http://schemas.microsoft.com/office/powerpoint/2010/main" val="258801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ysit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mysite.com/users/5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s.google.com/maps/documentation/distance-matrix/sta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mozilla.org/en-US/docs/Web/HTTP/CO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rs-anywhere.herokuapp.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developers.zomato.com/api" TargetMode="External"/><Relationship Id="rId3" Type="http://schemas.openxmlformats.org/officeDocument/2006/relationships/hyperlink" Target="https://developer.spotify.com/web-api/" TargetMode="External"/><Relationship Id="rId7" Type="http://schemas.openxmlformats.org/officeDocument/2006/relationships/hyperlink" Target="https://www.flickr.com/services/api/" TargetMode="External"/><Relationship Id="rId2" Type="http://schemas.openxmlformats.org/officeDocument/2006/relationships/hyperlink" Target="http://www.omdbapi.com/" TargetMode="External"/><Relationship Id="rId1" Type="http://schemas.openxmlformats.org/officeDocument/2006/relationships/slideLayout" Target="../slideLayouts/slideLayout2.xml"/><Relationship Id="rId6" Type="http://schemas.openxmlformats.org/officeDocument/2006/relationships/hyperlink" Target="https://developers.facebook.com/docs/graph-api/overview" TargetMode="External"/><Relationship Id="rId5" Type="http://schemas.openxmlformats.org/officeDocument/2006/relationships/hyperlink" Target="https://www.mediawiki.org/wiki/REST_API" TargetMode="External"/><Relationship Id="rId4" Type="http://schemas.openxmlformats.org/officeDocument/2006/relationships/hyperlink" Target="http://apidev.accuweather.com/developer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cs.uci.edu/~fielding/pubs/dissertation/rest_arch_style.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 xmlns:a16="http://schemas.microsoft.com/office/drawing/2014/main" id="{7D8B8278-99EB-4E06-9439-6FFA5F76AE22}"/>
              </a:ext>
            </a:extLst>
          </p:cNvPr>
          <p:cNvPicPr>
            <a:picLocks noChangeAspect="1"/>
          </p:cNvPicPr>
          <p:nvPr/>
        </p:nvPicPr>
        <p:blipFill>
          <a:blip r:embed="rId2"/>
          <a:stretch>
            <a:fillRect/>
          </a:stretch>
        </p:blipFill>
        <p:spPr>
          <a:xfrm>
            <a:off x="2051720" y="1700808"/>
            <a:ext cx="5156993" cy="3133799"/>
          </a:xfrm>
          <a:prstGeom prst="rect">
            <a:avLst/>
          </a:prstGeom>
        </p:spPr>
      </p:pic>
    </p:spTree>
    <p:extLst>
      <p:ext uri="{BB962C8B-B14F-4D97-AF65-F5344CB8AC3E}">
        <p14:creationId xmlns:p14="http://schemas.microsoft.com/office/powerpoint/2010/main" val="3041352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a:bodyPr>
          <a:lstStyle/>
          <a:p>
            <a:pPr marL="514350" indent="-514350">
              <a:buFont typeface="+mj-lt"/>
              <a:buAutoNum type="arabicPeriod"/>
            </a:pPr>
            <a:r>
              <a:rPr lang="en-IE" sz="4100" dirty="0"/>
              <a:t>Uniform Interface</a:t>
            </a:r>
          </a:p>
          <a:p>
            <a:pPr marL="914400" lvl="1" indent="-514350"/>
            <a:r>
              <a:rPr lang="en-IE" dirty="0"/>
              <a:t>defines the interface between clients and servers</a:t>
            </a:r>
          </a:p>
          <a:p>
            <a:pPr marL="914400" lvl="1" indent="-514350"/>
            <a:r>
              <a:rPr lang="en-IE" dirty="0"/>
              <a:t>simplifies and decouples the architecture, which enables each part to evolve independently</a:t>
            </a:r>
          </a:p>
          <a:p>
            <a:pPr marL="1314450" lvl="2" indent="-514350">
              <a:buFont typeface="+mj-lt"/>
              <a:buAutoNum type="alphaLcPeriod"/>
            </a:pPr>
            <a:r>
              <a:rPr lang="en-IE" b="1" dirty="0"/>
              <a:t>Resource-Based</a:t>
            </a:r>
          </a:p>
          <a:p>
            <a:pPr marL="800100" lvl="2" indent="0">
              <a:buNone/>
            </a:pPr>
            <a:r>
              <a:rPr lang="en-IE" dirty="0">
                <a:solidFill>
                  <a:srgbClr val="FF0000"/>
                </a:solidFill>
              </a:rPr>
              <a:t>Individual resources are identified in requests using URIs as resource identifiers. </a:t>
            </a:r>
            <a:r>
              <a:rPr lang="en-IE" dirty="0">
                <a:solidFill>
                  <a:srgbClr val="00B050"/>
                </a:solidFill>
              </a:rPr>
              <a:t>The resources themselves are conceptually separate from the representations that are returned to the client. </a:t>
            </a:r>
            <a:r>
              <a:rPr lang="en-IE" dirty="0"/>
              <a:t>For example, the server does not send its database record, but rather, some HTML, XML or JSON that represents some database </a:t>
            </a:r>
            <a:r>
              <a:rPr lang="en-IE" dirty="0" smtClean="0"/>
              <a:t>records.</a:t>
            </a:r>
            <a:endParaRPr lang="en-IE" dirty="0"/>
          </a:p>
        </p:txBody>
      </p:sp>
    </p:spTree>
    <p:extLst>
      <p:ext uri="{BB962C8B-B14F-4D97-AF65-F5344CB8AC3E}">
        <p14:creationId xmlns:p14="http://schemas.microsoft.com/office/powerpoint/2010/main" val="361856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a:bodyPr>
          <a:lstStyle/>
          <a:p>
            <a:pPr marL="1314450" lvl="2" indent="-514350">
              <a:buFont typeface="+mj-lt"/>
              <a:buAutoNum type="alphaLcPeriod" startAt="2"/>
            </a:pPr>
            <a:r>
              <a:rPr lang="en-IE" b="1" dirty="0"/>
              <a:t>Manipulation of Resources Through Representations</a:t>
            </a:r>
          </a:p>
          <a:p>
            <a:pPr marL="800100" lvl="2" indent="0">
              <a:buNone/>
            </a:pPr>
            <a:r>
              <a:rPr lang="en-IE" dirty="0"/>
              <a:t>When a client holds a representation of a resource, including any metadata attached, it has </a:t>
            </a:r>
            <a:r>
              <a:rPr lang="en-IE" dirty="0">
                <a:solidFill>
                  <a:schemeClr val="accent6">
                    <a:lumMod val="75000"/>
                  </a:schemeClr>
                </a:solidFill>
              </a:rPr>
              <a:t>enough information to modify or delete</a:t>
            </a:r>
            <a:r>
              <a:rPr lang="en-IE" dirty="0"/>
              <a:t> the resource on the server, provided it has </a:t>
            </a:r>
            <a:r>
              <a:rPr lang="en-IE" dirty="0">
                <a:solidFill>
                  <a:schemeClr val="accent6">
                    <a:lumMod val="75000"/>
                  </a:schemeClr>
                </a:solidFill>
              </a:rPr>
              <a:t>permission</a:t>
            </a:r>
            <a:r>
              <a:rPr lang="en-IE" dirty="0"/>
              <a:t> to do so.</a:t>
            </a:r>
          </a:p>
          <a:p>
            <a:pPr marL="800100" lvl="2" indent="0">
              <a:buNone/>
            </a:pPr>
            <a:endParaRPr lang="en-IE" dirty="0"/>
          </a:p>
          <a:p>
            <a:pPr marL="1257300" lvl="2" indent="-457200">
              <a:buFont typeface="+mj-lt"/>
              <a:buAutoNum type="alphaLcPeriod" startAt="3"/>
            </a:pPr>
            <a:r>
              <a:rPr lang="en-IE" b="1" dirty="0"/>
              <a:t>Self-descriptive Messages</a:t>
            </a:r>
          </a:p>
          <a:p>
            <a:pPr marL="800100" lvl="2" indent="0">
              <a:buNone/>
            </a:pPr>
            <a:r>
              <a:rPr lang="en-IE" dirty="0">
                <a:solidFill>
                  <a:schemeClr val="accent4">
                    <a:lumMod val="75000"/>
                  </a:schemeClr>
                </a:solidFill>
              </a:rPr>
              <a:t>Each message includes enough information to describe how to process the message</a:t>
            </a:r>
            <a:r>
              <a:rPr lang="en-IE" dirty="0"/>
              <a:t>. For example, which parser to invoke may be specified by an Internet media type (previously known as a MIME type). </a:t>
            </a:r>
            <a:endParaRPr lang="en-IE" dirty="0" smtClean="0"/>
          </a:p>
          <a:p>
            <a:pPr marL="800100" lvl="2" indent="0">
              <a:buNone/>
            </a:pPr>
            <a:r>
              <a:rPr lang="en-IE" sz="2000" dirty="0" smtClean="0"/>
              <a:t>e.g</a:t>
            </a:r>
            <a:r>
              <a:rPr lang="en-IE" sz="2000" dirty="0"/>
              <a:t>. </a:t>
            </a:r>
            <a:r>
              <a:rPr lang="en-IE" sz="2000" b="1" i="1" dirty="0"/>
              <a:t>Accept</a:t>
            </a:r>
            <a:r>
              <a:rPr lang="en-IE" sz="2000" dirty="0"/>
              <a:t> </a:t>
            </a:r>
            <a:r>
              <a:rPr lang="en-IE" sz="2000" dirty="0" smtClean="0"/>
              <a:t>Header, </a:t>
            </a:r>
            <a:r>
              <a:rPr lang="en-IE" sz="2000" b="1" i="1" dirty="0" smtClean="0"/>
              <a:t>Content-Type</a:t>
            </a:r>
            <a:r>
              <a:rPr lang="en-IE" sz="2000" dirty="0"/>
              <a:t> Header = </a:t>
            </a:r>
            <a:r>
              <a:rPr lang="en-IE" sz="2000" b="1" i="1" dirty="0" smtClean="0"/>
              <a:t>application/</a:t>
            </a:r>
            <a:r>
              <a:rPr lang="en-IE" sz="2000" b="1" i="1" dirty="0" err="1" smtClean="0"/>
              <a:t>json</a:t>
            </a:r>
            <a:endParaRPr lang="en-IE" sz="2000" b="1" i="1" dirty="0" smtClean="0"/>
          </a:p>
          <a:p>
            <a:pPr marL="800100" lvl="2" indent="0">
              <a:buNone/>
            </a:pPr>
            <a:endParaRPr lang="en-IE" b="1" dirty="0"/>
          </a:p>
        </p:txBody>
      </p:sp>
    </p:spTree>
    <p:extLst>
      <p:ext uri="{BB962C8B-B14F-4D97-AF65-F5344CB8AC3E}">
        <p14:creationId xmlns:p14="http://schemas.microsoft.com/office/powerpoint/2010/main" val="2019305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a:bodyPr>
          <a:lstStyle/>
          <a:p>
            <a:pPr marL="1314450" lvl="2" indent="-514350">
              <a:buFont typeface="+mj-lt"/>
              <a:buAutoNum type="alphaLcPeriod" startAt="4"/>
            </a:pPr>
            <a:r>
              <a:rPr lang="en-IE" b="1" dirty="0"/>
              <a:t>Hypermedia as the Engine of Application State (HATEOAS)</a:t>
            </a:r>
          </a:p>
          <a:p>
            <a:pPr marL="800100" lvl="2" indent="0">
              <a:buNone/>
            </a:pPr>
            <a:r>
              <a:rPr lang="en-IE" dirty="0">
                <a:solidFill>
                  <a:srgbClr val="00B050"/>
                </a:solidFill>
              </a:rPr>
              <a:t>Clients </a:t>
            </a:r>
            <a:r>
              <a:rPr lang="en-IE" dirty="0"/>
              <a:t>deliver state</a:t>
            </a:r>
            <a:r>
              <a:rPr lang="en-IE" dirty="0">
                <a:solidFill>
                  <a:srgbClr val="00B050"/>
                </a:solidFill>
              </a:rPr>
              <a:t> via </a:t>
            </a:r>
            <a:r>
              <a:rPr lang="en-IE" u="sng" dirty="0">
                <a:solidFill>
                  <a:srgbClr val="00B050"/>
                </a:solidFill>
              </a:rPr>
              <a:t>body contents</a:t>
            </a:r>
            <a:r>
              <a:rPr lang="en-IE" dirty="0">
                <a:solidFill>
                  <a:srgbClr val="00B050"/>
                </a:solidFill>
              </a:rPr>
              <a:t>, </a:t>
            </a:r>
            <a:r>
              <a:rPr lang="en-IE" u="sng" dirty="0">
                <a:solidFill>
                  <a:srgbClr val="00B050"/>
                </a:solidFill>
              </a:rPr>
              <a:t>query-string parameters</a:t>
            </a:r>
            <a:r>
              <a:rPr lang="en-IE" dirty="0">
                <a:solidFill>
                  <a:srgbClr val="00B050"/>
                </a:solidFill>
              </a:rPr>
              <a:t>, </a:t>
            </a:r>
            <a:r>
              <a:rPr lang="en-IE" u="sng" dirty="0">
                <a:solidFill>
                  <a:srgbClr val="00B050"/>
                </a:solidFill>
              </a:rPr>
              <a:t>request headers</a:t>
            </a:r>
            <a:r>
              <a:rPr lang="en-IE" dirty="0">
                <a:solidFill>
                  <a:srgbClr val="00B050"/>
                </a:solidFill>
              </a:rPr>
              <a:t> and the </a:t>
            </a:r>
            <a:r>
              <a:rPr lang="en-IE" u="sng" dirty="0">
                <a:solidFill>
                  <a:srgbClr val="00B050"/>
                </a:solidFill>
              </a:rPr>
              <a:t>requested URI</a:t>
            </a:r>
            <a:r>
              <a:rPr lang="en-IE" dirty="0">
                <a:solidFill>
                  <a:srgbClr val="00B050"/>
                </a:solidFill>
              </a:rPr>
              <a:t> (the resource name).</a:t>
            </a:r>
            <a:r>
              <a:rPr lang="en-IE" dirty="0"/>
              <a:t> </a:t>
            </a:r>
          </a:p>
          <a:p>
            <a:pPr marL="800100" lvl="2" indent="0">
              <a:buNone/>
            </a:pPr>
            <a:r>
              <a:rPr lang="en-IE" dirty="0">
                <a:solidFill>
                  <a:srgbClr val="FF0000"/>
                </a:solidFill>
              </a:rPr>
              <a:t>Services </a:t>
            </a:r>
            <a:r>
              <a:rPr lang="en-IE" dirty="0"/>
              <a:t>deliver state</a:t>
            </a:r>
            <a:r>
              <a:rPr lang="en-IE" dirty="0">
                <a:solidFill>
                  <a:srgbClr val="FF0000"/>
                </a:solidFill>
              </a:rPr>
              <a:t> to clients via </a:t>
            </a:r>
            <a:r>
              <a:rPr lang="en-IE" u="sng" dirty="0">
                <a:solidFill>
                  <a:srgbClr val="FF0000"/>
                </a:solidFill>
              </a:rPr>
              <a:t>body content</a:t>
            </a:r>
            <a:r>
              <a:rPr lang="en-IE" dirty="0">
                <a:solidFill>
                  <a:srgbClr val="FF0000"/>
                </a:solidFill>
              </a:rPr>
              <a:t>, </a:t>
            </a:r>
            <a:r>
              <a:rPr lang="en-IE" u="sng" dirty="0">
                <a:solidFill>
                  <a:srgbClr val="FF0000"/>
                </a:solidFill>
              </a:rPr>
              <a:t>response codes</a:t>
            </a:r>
            <a:r>
              <a:rPr lang="en-IE" dirty="0">
                <a:solidFill>
                  <a:srgbClr val="FF0000"/>
                </a:solidFill>
              </a:rPr>
              <a:t>, and </a:t>
            </a:r>
            <a:r>
              <a:rPr lang="en-IE" u="sng" dirty="0">
                <a:solidFill>
                  <a:srgbClr val="FF0000"/>
                </a:solidFill>
              </a:rPr>
              <a:t>response headers</a:t>
            </a:r>
            <a:r>
              <a:rPr lang="en-IE" dirty="0">
                <a:solidFill>
                  <a:srgbClr val="FF0000"/>
                </a:solidFill>
              </a:rPr>
              <a:t>. </a:t>
            </a:r>
            <a:r>
              <a:rPr lang="en-IE" dirty="0"/>
              <a:t>This is technically referred-to as hypermedia.</a:t>
            </a:r>
          </a:p>
          <a:p>
            <a:pPr marL="800100" lvl="2" indent="0">
              <a:buNone/>
            </a:pPr>
            <a:r>
              <a:rPr lang="en-IE" dirty="0"/>
              <a:t>HATEOS also means that, </a:t>
            </a:r>
            <a:r>
              <a:rPr lang="en-IE" dirty="0">
                <a:solidFill>
                  <a:srgbClr val="0070C0"/>
                </a:solidFill>
              </a:rPr>
              <a:t>where necessary, links are contained in the returned body </a:t>
            </a:r>
            <a:r>
              <a:rPr lang="en-IE" dirty="0"/>
              <a:t>(or headers) to supply the URI for retrieval of the object itself or related objects (hyperlinks within hypertext). </a:t>
            </a:r>
          </a:p>
          <a:p>
            <a:pPr marL="1257300" lvl="2" indent="-457200">
              <a:buFont typeface="+mj-lt"/>
              <a:buAutoNum type="alphaLcPeriod" startAt="3"/>
            </a:pPr>
            <a:endParaRPr lang="en-IE" dirty="0"/>
          </a:p>
        </p:txBody>
      </p:sp>
    </p:spTree>
    <p:extLst>
      <p:ext uri="{BB962C8B-B14F-4D97-AF65-F5344CB8AC3E}">
        <p14:creationId xmlns:p14="http://schemas.microsoft.com/office/powerpoint/2010/main" val="735379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marL="914400" indent="-914400">
              <a:buFont typeface="+mj-lt"/>
              <a:buAutoNum type="arabicPeriod" startAt="2"/>
            </a:pPr>
            <a:r>
              <a:rPr lang="en-IE" sz="5400" dirty="0"/>
              <a:t>Stateless</a:t>
            </a:r>
          </a:p>
          <a:p>
            <a:pPr marL="0" indent="0">
              <a:buNone/>
            </a:pPr>
            <a:r>
              <a:rPr lang="en-IE" sz="3400" dirty="0">
                <a:solidFill>
                  <a:srgbClr val="FF0000"/>
                </a:solidFill>
              </a:rPr>
              <a:t>The necessary information to handle a request is contained within the request itself</a:t>
            </a:r>
            <a:r>
              <a:rPr lang="en-IE" sz="3400" dirty="0"/>
              <a:t>, whether as part of the </a:t>
            </a:r>
            <a:r>
              <a:rPr lang="en-IE" sz="3400" u="sng" dirty="0"/>
              <a:t>URI</a:t>
            </a:r>
            <a:r>
              <a:rPr lang="en-IE" sz="3400" dirty="0"/>
              <a:t>, </a:t>
            </a:r>
            <a:r>
              <a:rPr lang="en-IE" sz="3400" u="sng" dirty="0"/>
              <a:t>query-string parameters</a:t>
            </a:r>
            <a:r>
              <a:rPr lang="en-IE" sz="3400" dirty="0"/>
              <a:t>, </a:t>
            </a:r>
            <a:r>
              <a:rPr lang="en-IE" sz="3400" u="sng" dirty="0"/>
              <a:t>body</a:t>
            </a:r>
            <a:r>
              <a:rPr lang="en-IE" sz="3400" dirty="0"/>
              <a:t>, or </a:t>
            </a:r>
            <a:r>
              <a:rPr lang="en-IE" sz="3400" u="sng" dirty="0"/>
              <a:t>headers</a:t>
            </a:r>
            <a:r>
              <a:rPr lang="en-IE" sz="3400" dirty="0"/>
              <a:t>. </a:t>
            </a:r>
          </a:p>
          <a:p>
            <a:pPr marL="0" indent="0">
              <a:buNone/>
            </a:pPr>
            <a:r>
              <a:rPr lang="en-IE" sz="3400" dirty="0"/>
              <a:t>The URI uniquely identifies the resource and the body contains the state (or state change) of that resource. After the server does its processing, the appropriate state is communicated back to the client via headers, status and response body.</a:t>
            </a:r>
          </a:p>
          <a:p>
            <a:pPr marL="0" indent="0">
              <a:buNone/>
            </a:pPr>
            <a:r>
              <a:rPr lang="en-IE" sz="3400" dirty="0">
                <a:solidFill>
                  <a:srgbClr val="00B050"/>
                </a:solidFill>
              </a:rPr>
              <a:t>In REST, every HTTP request occurs in complete isolation, if something is repeatedly required (e.g. authentication tokens), the client must send it again across multiple requests.</a:t>
            </a:r>
          </a:p>
          <a:p>
            <a:pPr marL="0" indent="0">
              <a:buNone/>
            </a:pPr>
            <a:endParaRPr lang="en-IE" sz="3400" dirty="0">
              <a:solidFill>
                <a:srgbClr val="00B050"/>
              </a:solidFill>
            </a:endParaRPr>
          </a:p>
          <a:p>
            <a:pPr marL="0" indent="0">
              <a:buNone/>
            </a:pPr>
            <a:r>
              <a:rPr lang="en-IE" sz="3400" dirty="0"/>
              <a:t>Statelessness enables greater scalability since the </a:t>
            </a:r>
            <a:r>
              <a:rPr lang="en-IE" sz="3400" dirty="0">
                <a:solidFill>
                  <a:srgbClr val="0070C0"/>
                </a:solidFill>
              </a:rPr>
              <a:t>server does not have to maintain or communicate sessions</a:t>
            </a:r>
            <a:r>
              <a:rPr lang="en-IE" sz="3400" dirty="0"/>
              <a:t>.</a:t>
            </a:r>
          </a:p>
        </p:txBody>
      </p:sp>
    </p:spTree>
    <p:extLst>
      <p:ext uri="{BB962C8B-B14F-4D97-AF65-F5344CB8AC3E}">
        <p14:creationId xmlns:p14="http://schemas.microsoft.com/office/powerpoint/2010/main" val="4239198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a:bodyPr>
          <a:lstStyle/>
          <a:p>
            <a:pPr marL="742950" indent="-742950">
              <a:buFont typeface="+mj-lt"/>
              <a:buAutoNum type="arabicPeriod" startAt="3"/>
            </a:pPr>
            <a:r>
              <a:rPr lang="en-IE" sz="3800" dirty="0"/>
              <a:t>Cacheable</a:t>
            </a:r>
          </a:p>
          <a:p>
            <a:pPr marL="0" indent="0">
              <a:buNone/>
            </a:pPr>
            <a:r>
              <a:rPr lang="en-IE" sz="2800" dirty="0"/>
              <a:t>As on the World Wide Web, clients can cache responses. </a:t>
            </a:r>
            <a:r>
              <a:rPr lang="en-IE" sz="2800" dirty="0">
                <a:solidFill>
                  <a:srgbClr val="FF0000"/>
                </a:solidFill>
              </a:rPr>
              <a:t>Responses must therefore, implicitly or explicitly, define themselves as cacheable, or not</a:t>
            </a:r>
            <a:r>
              <a:rPr lang="en-IE" sz="2800" dirty="0"/>
              <a:t>, to prevent clients reusing stale or inappropriate data in response to further requests. </a:t>
            </a:r>
          </a:p>
          <a:p>
            <a:pPr marL="0" indent="0">
              <a:buNone/>
            </a:pPr>
            <a:r>
              <a:rPr lang="en-IE" sz="2800" dirty="0"/>
              <a:t>Well-managed caching partially or completely eliminates some client–server interactions, further improving </a:t>
            </a:r>
            <a:r>
              <a:rPr lang="en-IE" sz="2800" u="sng" dirty="0"/>
              <a:t>scalability</a:t>
            </a:r>
            <a:r>
              <a:rPr lang="en-IE" sz="2800" dirty="0"/>
              <a:t> and </a:t>
            </a:r>
            <a:r>
              <a:rPr lang="en-IE" sz="2800" u="sng" dirty="0"/>
              <a:t>performance</a:t>
            </a:r>
            <a:r>
              <a:rPr lang="en-IE" sz="2800" dirty="0"/>
              <a:t>.</a:t>
            </a:r>
          </a:p>
          <a:p>
            <a:pPr marL="0" indent="0">
              <a:buNone/>
            </a:pPr>
            <a:r>
              <a:rPr lang="en-IE" sz="2800" dirty="0"/>
              <a:t>e.g. </a:t>
            </a:r>
            <a:r>
              <a:rPr lang="en-IE" sz="2800" b="1" i="1" dirty="0"/>
              <a:t>Expires</a:t>
            </a:r>
            <a:r>
              <a:rPr lang="en-IE" sz="2800" dirty="0"/>
              <a:t> Header</a:t>
            </a:r>
          </a:p>
          <a:p>
            <a:pPr marL="0" indent="0">
              <a:buNone/>
            </a:pPr>
            <a:endParaRPr lang="en-IE" sz="3400" dirty="0"/>
          </a:p>
        </p:txBody>
      </p:sp>
    </p:spTree>
    <p:extLst>
      <p:ext uri="{BB962C8B-B14F-4D97-AF65-F5344CB8AC3E}">
        <p14:creationId xmlns:p14="http://schemas.microsoft.com/office/powerpoint/2010/main" val="170443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lnSpcReduction="10000"/>
          </a:bodyPr>
          <a:lstStyle/>
          <a:p>
            <a:pPr marL="742950" indent="-742950">
              <a:buFont typeface="+mj-lt"/>
              <a:buAutoNum type="arabicPeriod" startAt="4"/>
            </a:pPr>
            <a:r>
              <a:rPr lang="en-IE" sz="3800" dirty="0"/>
              <a:t>Client-Server</a:t>
            </a:r>
          </a:p>
          <a:p>
            <a:pPr marL="0" indent="0">
              <a:buNone/>
            </a:pPr>
            <a:r>
              <a:rPr lang="en-IE" sz="2800" dirty="0"/>
              <a:t>The uniform interface separates clients from servers. This separation of concerns means that, for example, </a:t>
            </a:r>
            <a:r>
              <a:rPr lang="en-IE" sz="2800" dirty="0">
                <a:solidFill>
                  <a:srgbClr val="FF0000"/>
                </a:solidFill>
              </a:rPr>
              <a:t>clients are not concerned with data storage</a:t>
            </a:r>
            <a:r>
              <a:rPr lang="en-IE" sz="2800" dirty="0"/>
              <a:t>, which remains internal to each server, so that the portability of client code is improved. </a:t>
            </a:r>
          </a:p>
          <a:p>
            <a:pPr marL="0" indent="0">
              <a:buNone/>
            </a:pPr>
            <a:r>
              <a:rPr lang="en-IE" sz="2800" dirty="0">
                <a:solidFill>
                  <a:srgbClr val="00B050"/>
                </a:solidFill>
              </a:rPr>
              <a:t>Servers are not concerned with the user interface or user state</a:t>
            </a:r>
            <a:r>
              <a:rPr lang="en-IE" sz="2800" dirty="0"/>
              <a:t>, so that servers can be simpler and more scalable. </a:t>
            </a:r>
          </a:p>
          <a:p>
            <a:pPr marL="0" indent="0">
              <a:buNone/>
            </a:pPr>
            <a:r>
              <a:rPr lang="en-IE" sz="2800" dirty="0"/>
              <a:t>Servers and clients may also be replaced and developed independently, as long as the interface is not altered.</a:t>
            </a:r>
            <a:endParaRPr lang="en-IE" sz="3400" dirty="0"/>
          </a:p>
        </p:txBody>
      </p:sp>
    </p:spTree>
    <p:extLst>
      <p:ext uri="{BB962C8B-B14F-4D97-AF65-F5344CB8AC3E}">
        <p14:creationId xmlns:p14="http://schemas.microsoft.com/office/powerpoint/2010/main" val="3905466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844824"/>
            <a:ext cx="8229600" cy="4824536"/>
          </a:xfrm>
        </p:spPr>
        <p:txBody>
          <a:bodyPr>
            <a:normAutofit fontScale="77500" lnSpcReduction="20000"/>
          </a:bodyPr>
          <a:lstStyle/>
          <a:p>
            <a:pPr marL="742950" indent="-742950">
              <a:buFont typeface="+mj-lt"/>
              <a:buAutoNum type="arabicPeriod" startAt="5"/>
            </a:pPr>
            <a:r>
              <a:rPr lang="en-IE" sz="4900" dirty="0"/>
              <a:t>Layered System</a:t>
            </a:r>
          </a:p>
          <a:p>
            <a:pPr marL="0" indent="0">
              <a:buNone/>
            </a:pPr>
            <a:r>
              <a:rPr lang="en-IE" sz="3600" dirty="0">
                <a:solidFill>
                  <a:srgbClr val="FF0000"/>
                </a:solidFill>
              </a:rPr>
              <a:t>A client cannot ordinarily tell whether it is connected directly to the end server, or to an intermediary along the way</a:t>
            </a:r>
            <a:r>
              <a:rPr lang="en-IE" sz="3600" dirty="0"/>
              <a:t>. </a:t>
            </a:r>
          </a:p>
          <a:p>
            <a:pPr marL="0" indent="0">
              <a:buNone/>
            </a:pPr>
            <a:r>
              <a:rPr lang="en-IE" sz="3600" dirty="0">
                <a:solidFill>
                  <a:srgbClr val="00B050"/>
                </a:solidFill>
              </a:rPr>
              <a:t>Intermediary servers may improve system scalability by </a:t>
            </a:r>
            <a:r>
              <a:rPr lang="en-IE" sz="3600" dirty="0" smtClean="0">
                <a:solidFill>
                  <a:srgbClr val="00B050"/>
                </a:solidFill>
              </a:rPr>
              <a:t>facilitating </a:t>
            </a:r>
            <a:r>
              <a:rPr lang="en-IE" sz="3600" dirty="0">
                <a:solidFill>
                  <a:srgbClr val="00B050"/>
                </a:solidFill>
              </a:rPr>
              <a:t>load-balancing and </a:t>
            </a:r>
            <a:r>
              <a:rPr lang="en-IE" sz="3600" dirty="0" smtClean="0">
                <a:solidFill>
                  <a:srgbClr val="00B050"/>
                </a:solidFill>
              </a:rPr>
              <a:t>shared </a:t>
            </a:r>
            <a:r>
              <a:rPr lang="en-IE" sz="3600" dirty="0">
                <a:solidFill>
                  <a:srgbClr val="00B050"/>
                </a:solidFill>
              </a:rPr>
              <a:t>caches</a:t>
            </a:r>
            <a:r>
              <a:rPr lang="en-IE" sz="3600" dirty="0"/>
              <a:t>. </a:t>
            </a:r>
            <a:endParaRPr lang="en-IE" sz="3600" dirty="0" smtClean="0"/>
          </a:p>
          <a:p>
            <a:pPr marL="0" indent="0">
              <a:buNone/>
            </a:pPr>
            <a:r>
              <a:rPr lang="en-IE" sz="3600" dirty="0" smtClean="0"/>
              <a:t>Layers </a:t>
            </a:r>
            <a:r>
              <a:rPr lang="en-IE" sz="3600" dirty="0"/>
              <a:t>may also enforce security policies.</a:t>
            </a:r>
          </a:p>
          <a:p>
            <a:pPr marL="0" indent="0">
              <a:buNone/>
            </a:pPr>
            <a:r>
              <a:rPr lang="en-IE" sz="3600" dirty="0"/>
              <a:t>A layered system also allows for hierarchical components that cannot "see" beyond the immediate layer with which they are interacting.</a:t>
            </a:r>
          </a:p>
          <a:p>
            <a:pPr marL="0" indent="0">
              <a:buNone/>
            </a:pPr>
            <a:r>
              <a:rPr lang="en-IE" sz="3600" dirty="0"/>
              <a:t>Every layer should have a single high-level purpose, e.g. data access, business logic, and presentation.</a:t>
            </a:r>
          </a:p>
        </p:txBody>
      </p:sp>
    </p:spTree>
    <p:extLst>
      <p:ext uri="{BB962C8B-B14F-4D97-AF65-F5344CB8AC3E}">
        <p14:creationId xmlns:p14="http://schemas.microsoft.com/office/powerpoint/2010/main" val="4134007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2060848"/>
            <a:ext cx="8229600" cy="4464496"/>
          </a:xfrm>
        </p:spPr>
        <p:txBody>
          <a:bodyPr>
            <a:normAutofit/>
          </a:bodyPr>
          <a:lstStyle/>
          <a:p>
            <a:pPr marL="742950" indent="-742950">
              <a:buFont typeface="+mj-lt"/>
              <a:buAutoNum type="arabicPeriod" startAt="6"/>
            </a:pPr>
            <a:r>
              <a:rPr lang="en-IE" sz="3800" dirty="0">
                <a:solidFill>
                  <a:schemeClr val="bg1">
                    <a:lumMod val="50000"/>
                  </a:schemeClr>
                </a:solidFill>
              </a:rPr>
              <a:t>Code on Demand (optional)</a:t>
            </a:r>
          </a:p>
          <a:p>
            <a:pPr marL="0" indent="0">
              <a:buNone/>
            </a:pPr>
            <a:r>
              <a:rPr lang="en-IE" sz="2800" dirty="0">
                <a:solidFill>
                  <a:srgbClr val="FF0000"/>
                </a:solidFill>
              </a:rPr>
              <a:t>When </a:t>
            </a:r>
            <a:r>
              <a:rPr lang="en-IE" sz="2800" dirty="0" smtClean="0">
                <a:solidFill>
                  <a:srgbClr val="FF0000"/>
                </a:solidFill>
              </a:rPr>
              <a:t>necessary</a:t>
            </a:r>
            <a:r>
              <a:rPr lang="en-IE" sz="2800" dirty="0">
                <a:solidFill>
                  <a:srgbClr val="FF0000"/>
                </a:solidFill>
              </a:rPr>
              <a:t>, the response can contain executable code</a:t>
            </a:r>
            <a:r>
              <a:rPr lang="en-IE" sz="2800" dirty="0"/>
              <a:t>.</a:t>
            </a:r>
          </a:p>
          <a:p>
            <a:pPr marL="0" indent="0">
              <a:buNone/>
            </a:pPr>
            <a:r>
              <a:rPr lang="en-IE" sz="2800" dirty="0"/>
              <a:t>Servers are able to temporarily extend or customize the </a:t>
            </a:r>
            <a:r>
              <a:rPr lang="en-IE" sz="2800" dirty="0" smtClean="0"/>
              <a:t>client functionality by </a:t>
            </a:r>
            <a:r>
              <a:rPr lang="en-IE" sz="2800" dirty="0"/>
              <a:t>transferring logic </a:t>
            </a:r>
            <a:r>
              <a:rPr lang="en-IE" sz="2800" dirty="0" smtClean="0"/>
              <a:t>that the client </a:t>
            </a:r>
            <a:r>
              <a:rPr lang="en-IE" sz="2800" dirty="0"/>
              <a:t>can execute. </a:t>
            </a:r>
          </a:p>
          <a:p>
            <a:pPr marL="0" indent="0">
              <a:buNone/>
            </a:pPr>
            <a:r>
              <a:rPr lang="en-IE" sz="2800" dirty="0"/>
              <a:t>Examples of this may include compiled components such as </a:t>
            </a:r>
            <a:r>
              <a:rPr lang="en-IE" sz="2800" dirty="0">
                <a:solidFill>
                  <a:srgbClr val="00B050"/>
                </a:solidFill>
              </a:rPr>
              <a:t>Java </a:t>
            </a:r>
            <a:r>
              <a:rPr lang="en-IE" sz="2800" dirty="0" smtClean="0">
                <a:solidFill>
                  <a:srgbClr val="00B050"/>
                </a:solidFill>
              </a:rPr>
              <a:t>applets, or </a:t>
            </a:r>
            <a:r>
              <a:rPr lang="en-IE" sz="2800" dirty="0">
                <a:solidFill>
                  <a:srgbClr val="00B050"/>
                </a:solidFill>
              </a:rPr>
              <a:t>client-side </a:t>
            </a:r>
            <a:r>
              <a:rPr lang="en-IE" sz="2800" dirty="0" smtClean="0">
                <a:solidFill>
                  <a:srgbClr val="00B050"/>
                </a:solidFill>
              </a:rPr>
              <a:t>scrips: JavaScript</a:t>
            </a:r>
            <a:r>
              <a:rPr lang="en-IE" sz="2800" dirty="0">
                <a:solidFill>
                  <a:srgbClr val="00B050"/>
                </a:solidFill>
              </a:rPr>
              <a:t>.</a:t>
            </a:r>
            <a:endParaRPr lang="en-IE" sz="3400" dirty="0">
              <a:solidFill>
                <a:srgbClr val="00B050"/>
              </a:solidFill>
            </a:endParaRPr>
          </a:p>
        </p:txBody>
      </p:sp>
    </p:spTree>
    <p:extLst>
      <p:ext uri="{BB962C8B-B14F-4D97-AF65-F5344CB8AC3E}">
        <p14:creationId xmlns:p14="http://schemas.microsoft.com/office/powerpoint/2010/main" val="2182855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URI – Uniform Resource Identifier</a:t>
            </a:r>
          </a:p>
        </p:txBody>
      </p:sp>
      <p:sp>
        <p:nvSpPr>
          <p:cNvPr id="3" name="Content Placeholder 2"/>
          <p:cNvSpPr>
            <a:spLocks noGrp="1"/>
          </p:cNvSpPr>
          <p:nvPr>
            <p:ph idx="1"/>
          </p:nvPr>
        </p:nvSpPr>
        <p:spPr/>
        <p:txBody>
          <a:bodyPr>
            <a:normAutofit/>
          </a:bodyPr>
          <a:lstStyle/>
          <a:p>
            <a:r>
              <a:rPr lang="en-IE" sz="2700" dirty="0"/>
              <a:t>Everything that should be identifiable should get an ID. On the Web, there is a unified concept for IDs: The </a:t>
            </a:r>
            <a:r>
              <a:rPr lang="en-IE" sz="2700" b="1" dirty="0">
                <a:solidFill>
                  <a:srgbClr val="FF0000"/>
                </a:solidFill>
              </a:rPr>
              <a:t>URI</a:t>
            </a:r>
            <a:r>
              <a:rPr lang="en-IE" sz="2700" dirty="0"/>
              <a:t>. </a:t>
            </a:r>
          </a:p>
          <a:p>
            <a:r>
              <a:rPr lang="en-IE" sz="2700" dirty="0"/>
              <a:t>URIs make up a global namespace, and using URIs to identify your key resources means they get a unique, global ID.</a:t>
            </a:r>
          </a:p>
          <a:p>
            <a:r>
              <a:rPr lang="en-IE" sz="2700" dirty="0"/>
              <a:t>These identify all of the “high-level” resources that your application provides, whether they represent:</a:t>
            </a:r>
          </a:p>
          <a:p>
            <a:pPr lvl="1"/>
            <a:r>
              <a:rPr lang="en-IE" sz="2300" dirty="0">
                <a:solidFill>
                  <a:srgbClr val="7030A0"/>
                </a:solidFill>
              </a:rPr>
              <a:t>individual items</a:t>
            </a:r>
          </a:p>
          <a:p>
            <a:pPr lvl="1"/>
            <a:r>
              <a:rPr lang="en-IE" sz="2300" dirty="0">
                <a:solidFill>
                  <a:srgbClr val="002060"/>
                </a:solidFill>
              </a:rPr>
              <a:t>collections of items</a:t>
            </a:r>
          </a:p>
          <a:p>
            <a:pPr lvl="1"/>
            <a:r>
              <a:rPr lang="en-IE" sz="2300" dirty="0">
                <a:solidFill>
                  <a:schemeClr val="accent6">
                    <a:lumMod val="50000"/>
                  </a:schemeClr>
                </a:solidFill>
              </a:rPr>
              <a:t>computation results</a:t>
            </a:r>
            <a:r>
              <a:rPr lang="en-IE" sz="2300" dirty="0"/>
              <a:t>…</a:t>
            </a:r>
          </a:p>
        </p:txBody>
      </p:sp>
    </p:spTree>
    <p:extLst>
      <p:ext uri="{BB962C8B-B14F-4D97-AF65-F5344CB8AC3E}">
        <p14:creationId xmlns:p14="http://schemas.microsoft.com/office/powerpoint/2010/main" val="285381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REST conventions</a:t>
            </a:r>
            <a:endParaRPr lang="en-IE" dirty="0"/>
          </a:p>
        </p:txBody>
      </p:sp>
      <p:sp>
        <p:nvSpPr>
          <p:cNvPr id="3" name="Content Placeholder 2"/>
          <p:cNvSpPr>
            <a:spLocks noGrp="1"/>
          </p:cNvSpPr>
          <p:nvPr>
            <p:ph idx="1"/>
          </p:nvPr>
        </p:nvSpPr>
        <p:spPr>
          <a:xfrm>
            <a:off x="395536" y="1628800"/>
            <a:ext cx="8229600" cy="4536504"/>
          </a:xfrm>
        </p:spPr>
        <p:txBody>
          <a:bodyPr>
            <a:normAutofit fontScale="92500" lnSpcReduction="10000"/>
          </a:bodyPr>
          <a:lstStyle/>
          <a:p>
            <a:r>
              <a:rPr lang="en-IE" sz="2700" dirty="0"/>
              <a:t>The main benefit of a </a:t>
            </a:r>
            <a:r>
              <a:rPr lang="en-IE" sz="2700" dirty="0">
                <a:solidFill>
                  <a:srgbClr val="FF0000"/>
                </a:solidFill>
              </a:rPr>
              <a:t>consistent naming scheme </a:t>
            </a:r>
            <a:r>
              <a:rPr lang="en-IE" sz="2700" dirty="0"/>
              <a:t>is that it follows a </a:t>
            </a:r>
            <a:r>
              <a:rPr lang="en-IE" sz="2700" dirty="0">
                <a:solidFill>
                  <a:srgbClr val="00B050"/>
                </a:solidFill>
              </a:rPr>
              <a:t>predictable structure</a:t>
            </a:r>
            <a:r>
              <a:rPr lang="en-IE" sz="2700" dirty="0"/>
              <a:t>, therefore it can be understood by anybody</a:t>
            </a:r>
          </a:p>
          <a:p>
            <a:endParaRPr lang="en-IE" sz="2700" dirty="0"/>
          </a:p>
          <a:p>
            <a:pPr lvl="1">
              <a:lnSpc>
                <a:spcPct val="90000"/>
              </a:lnSpc>
            </a:pPr>
            <a:r>
              <a:rPr lang="en-US" sz="2000" dirty="0"/>
              <a:t>http://localhost/books/</a:t>
            </a:r>
          </a:p>
          <a:p>
            <a:pPr lvl="1">
              <a:lnSpc>
                <a:spcPct val="90000"/>
              </a:lnSpc>
            </a:pPr>
            <a:r>
              <a:rPr lang="en-US" sz="2000" dirty="0"/>
              <a:t>http://localhost/books/ISBN-0011</a:t>
            </a:r>
          </a:p>
          <a:p>
            <a:pPr lvl="1">
              <a:lnSpc>
                <a:spcPct val="90000"/>
              </a:lnSpc>
            </a:pPr>
            <a:r>
              <a:rPr lang="en-US" sz="2000" dirty="0"/>
              <a:t>http://localhost/books/ISBN-0011/authors</a:t>
            </a:r>
          </a:p>
          <a:p>
            <a:pPr lvl="1">
              <a:lnSpc>
                <a:spcPct val="90000"/>
              </a:lnSpc>
            </a:pPr>
            <a:endParaRPr lang="en-US" sz="2000" dirty="0"/>
          </a:p>
          <a:p>
            <a:pPr lvl="1">
              <a:lnSpc>
                <a:spcPct val="90000"/>
              </a:lnSpc>
            </a:pPr>
            <a:r>
              <a:rPr lang="en-US" sz="2000" dirty="0"/>
              <a:t>http://localhost/classes</a:t>
            </a:r>
          </a:p>
          <a:p>
            <a:pPr lvl="1">
              <a:lnSpc>
                <a:spcPct val="90000"/>
              </a:lnSpc>
            </a:pPr>
            <a:r>
              <a:rPr lang="en-US" sz="2000" dirty="0"/>
              <a:t>http://</a:t>
            </a:r>
            <a:r>
              <a:rPr lang="en-US" sz="2000" dirty="0" smtClean="0"/>
              <a:t>localhost/classes/dt228-4</a:t>
            </a:r>
            <a:endParaRPr lang="en-US" sz="2000" dirty="0"/>
          </a:p>
          <a:p>
            <a:pPr lvl="1">
              <a:lnSpc>
                <a:spcPct val="90000"/>
              </a:lnSpc>
            </a:pPr>
            <a:r>
              <a:rPr lang="en-US" sz="2000" dirty="0"/>
              <a:t>http://</a:t>
            </a:r>
            <a:r>
              <a:rPr lang="en-US" sz="2000" dirty="0" smtClean="0"/>
              <a:t>localhost/classes/dt228-4/students</a:t>
            </a:r>
            <a:endParaRPr lang="en-US" sz="2000" dirty="0"/>
          </a:p>
          <a:p>
            <a:pPr lvl="1">
              <a:lnSpc>
                <a:spcPct val="90000"/>
              </a:lnSpc>
            </a:pPr>
            <a:endParaRPr lang="en-US" sz="2000" dirty="0"/>
          </a:p>
          <a:p>
            <a:pPr>
              <a:lnSpc>
                <a:spcPct val="90000"/>
              </a:lnSpc>
            </a:pPr>
            <a:r>
              <a:rPr lang="en-US" sz="2500" dirty="0"/>
              <a:t>As you traverse the path from more generic to more specific, you are navigating the data</a:t>
            </a:r>
          </a:p>
          <a:p>
            <a:endParaRPr lang="en-IE" sz="2700" dirty="0"/>
          </a:p>
        </p:txBody>
      </p:sp>
    </p:spTree>
    <p:extLst>
      <p:ext uri="{BB962C8B-B14F-4D97-AF65-F5344CB8AC3E}">
        <p14:creationId xmlns:p14="http://schemas.microsoft.com/office/powerpoint/2010/main" val="3104039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86D4EC9-1D98-47CA-B1C4-9ECD06AE1363}"/>
              </a:ext>
            </a:extLst>
          </p:cNvPr>
          <p:cNvSpPr>
            <a:spLocks noGrp="1"/>
          </p:cNvSpPr>
          <p:nvPr>
            <p:ph type="title"/>
          </p:nvPr>
        </p:nvSpPr>
        <p:spPr>
          <a:xfrm>
            <a:off x="457200" y="53752"/>
            <a:ext cx="8229600" cy="1143000"/>
          </a:xfrm>
        </p:spPr>
        <p:txBody>
          <a:bodyPr/>
          <a:lstStyle/>
          <a:p>
            <a:r>
              <a:rPr lang="en-IE" dirty="0" smtClean="0"/>
              <a:t>RPC</a:t>
            </a:r>
            <a:endParaRPr lang="en-IE" dirty="0"/>
          </a:p>
        </p:txBody>
      </p:sp>
      <p:sp>
        <p:nvSpPr>
          <p:cNvPr id="3" name="Marcador de Posição de Conteúdo 2">
            <a:extLst>
              <a:ext uri="{FF2B5EF4-FFF2-40B4-BE49-F238E27FC236}">
                <a16:creationId xmlns="" xmlns:a16="http://schemas.microsoft.com/office/drawing/2014/main" id="{E9A28344-B96A-4A3F-9862-08BC39AC257C}"/>
              </a:ext>
            </a:extLst>
          </p:cNvPr>
          <p:cNvSpPr>
            <a:spLocks noGrp="1"/>
          </p:cNvSpPr>
          <p:nvPr>
            <p:ph idx="1"/>
          </p:nvPr>
        </p:nvSpPr>
        <p:spPr>
          <a:xfrm>
            <a:off x="215516" y="1556792"/>
            <a:ext cx="8712968" cy="4392488"/>
          </a:xfrm>
        </p:spPr>
        <p:txBody>
          <a:bodyPr>
            <a:normAutofit/>
          </a:bodyPr>
          <a:lstStyle/>
          <a:p>
            <a:r>
              <a:rPr lang="en-IE" dirty="0"/>
              <a:t>RPC: Remote Procedure Call / RMI: Remote Method Invocation</a:t>
            </a:r>
          </a:p>
          <a:p>
            <a:pPr lvl="1"/>
            <a:r>
              <a:rPr lang="en-IE" dirty="0"/>
              <a:t>Client-Server</a:t>
            </a:r>
          </a:p>
          <a:p>
            <a:pPr lvl="1"/>
            <a:r>
              <a:rPr lang="en-IE" dirty="0"/>
              <a:t>Distributed systems over a </a:t>
            </a:r>
            <a:r>
              <a:rPr lang="en-IE" dirty="0">
                <a:solidFill>
                  <a:schemeClr val="accent2">
                    <a:lumMod val="75000"/>
                  </a:schemeClr>
                </a:solidFill>
              </a:rPr>
              <a:t>shared network</a:t>
            </a:r>
          </a:p>
          <a:p>
            <a:pPr lvl="2"/>
            <a:r>
              <a:rPr lang="en-IE" dirty="0"/>
              <a:t>Operating system </a:t>
            </a:r>
            <a:r>
              <a:rPr lang="en-IE" dirty="0" smtClean="0"/>
              <a:t>processes</a:t>
            </a:r>
          </a:p>
          <a:p>
            <a:pPr lvl="2"/>
            <a:r>
              <a:rPr lang="en-IE" dirty="0" smtClean="0"/>
              <a:t>Method signatures</a:t>
            </a:r>
          </a:p>
          <a:p>
            <a:pPr lvl="2"/>
            <a:r>
              <a:rPr lang="en-IE" dirty="0" smtClean="0"/>
              <a:t>Data </a:t>
            </a:r>
            <a:r>
              <a:rPr lang="en-IE" dirty="0"/>
              <a:t>types </a:t>
            </a:r>
            <a:r>
              <a:rPr lang="en-IE" dirty="0" smtClean="0"/>
              <a:t>(“serializable” objects, marshalling)</a:t>
            </a:r>
          </a:p>
          <a:p>
            <a:pPr lvl="2"/>
            <a:r>
              <a:rPr lang="en-IE" dirty="0" smtClean="0"/>
              <a:t>Same </a:t>
            </a:r>
            <a:r>
              <a:rPr lang="en-IE" dirty="0"/>
              <a:t>programming </a:t>
            </a:r>
            <a:r>
              <a:rPr lang="en-IE" dirty="0" smtClean="0"/>
              <a:t>language</a:t>
            </a:r>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028" y="5003353"/>
            <a:ext cx="3350468" cy="1810023"/>
          </a:xfrm>
          <a:prstGeom prst="rect">
            <a:avLst/>
          </a:prstGeom>
        </p:spPr>
      </p:pic>
    </p:spTree>
    <p:extLst>
      <p:ext uri="{BB962C8B-B14F-4D97-AF65-F5344CB8AC3E}">
        <p14:creationId xmlns:p14="http://schemas.microsoft.com/office/powerpoint/2010/main" val="1032217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98EB2AB-6989-4641-B0FB-E80649FDF6D4}"/>
              </a:ext>
            </a:extLst>
          </p:cNvPr>
          <p:cNvSpPr>
            <a:spLocks noGrp="1"/>
          </p:cNvSpPr>
          <p:nvPr>
            <p:ph type="title"/>
          </p:nvPr>
        </p:nvSpPr>
        <p:spPr/>
        <p:txBody>
          <a:bodyPr/>
          <a:lstStyle/>
          <a:p>
            <a:r>
              <a:rPr lang="en-IE" dirty="0"/>
              <a:t>REST conventions</a:t>
            </a:r>
          </a:p>
        </p:txBody>
      </p:sp>
      <p:sp>
        <p:nvSpPr>
          <p:cNvPr id="3" name="Marcador de Posição de Conteúdo 2">
            <a:extLst>
              <a:ext uri="{FF2B5EF4-FFF2-40B4-BE49-F238E27FC236}">
                <a16:creationId xmlns="" xmlns:a16="http://schemas.microsoft.com/office/drawing/2014/main" id="{5BFBADBB-552D-4244-ACD2-D67C01C3D60A}"/>
              </a:ext>
            </a:extLst>
          </p:cNvPr>
          <p:cNvSpPr>
            <a:spLocks noGrp="1"/>
          </p:cNvSpPr>
          <p:nvPr>
            <p:ph idx="1"/>
          </p:nvPr>
        </p:nvSpPr>
        <p:spPr>
          <a:xfrm>
            <a:off x="611560" y="1600200"/>
            <a:ext cx="8075240" cy="5069160"/>
          </a:xfrm>
        </p:spPr>
        <p:txBody>
          <a:bodyPr>
            <a:normAutofit fontScale="92500" lnSpcReduction="20000"/>
          </a:bodyPr>
          <a:lstStyle/>
          <a:p>
            <a:pPr marL="0" indent="0">
              <a:buNone/>
            </a:pPr>
            <a:r>
              <a:rPr lang="en-IE" dirty="0">
                <a:hlinkClick r:id="rId3"/>
              </a:rPr>
              <a:t>www.mysite.com</a:t>
            </a:r>
            <a:endParaRPr lang="en-IE" dirty="0"/>
          </a:p>
          <a:p>
            <a:pPr marL="0" indent="0">
              <a:buNone/>
            </a:pPr>
            <a:endParaRPr lang="en-IE" dirty="0"/>
          </a:p>
          <a:p>
            <a:r>
              <a:rPr lang="en-IE" sz="2600" dirty="0"/>
              <a:t>retrieve a list of users: </a:t>
            </a:r>
            <a:r>
              <a:rPr lang="en-IE" sz="2600" b="1" dirty="0"/>
              <a:t>GET </a:t>
            </a:r>
            <a:r>
              <a:rPr lang="en-IE" sz="2600" dirty="0"/>
              <a:t>www.mysite.com/users</a:t>
            </a:r>
          </a:p>
          <a:p>
            <a:r>
              <a:rPr lang="en-IE" sz="2600" dirty="0"/>
              <a:t>retrieve user 56: </a:t>
            </a:r>
            <a:r>
              <a:rPr lang="en-IE" sz="2600" b="1" dirty="0"/>
              <a:t>GET </a:t>
            </a:r>
            <a:r>
              <a:rPr lang="en-IE" sz="2600" dirty="0"/>
              <a:t>www.mysite.com/users/56</a:t>
            </a:r>
          </a:p>
          <a:p>
            <a:r>
              <a:rPr lang="en-IE" sz="2600" dirty="0"/>
              <a:t>create a new user: </a:t>
            </a:r>
            <a:r>
              <a:rPr lang="en-IE" sz="2600" b="1" dirty="0"/>
              <a:t>POST </a:t>
            </a:r>
            <a:r>
              <a:rPr lang="en-IE" sz="2600" dirty="0"/>
              <a:t>www.mysite.com/users</a:t>
            </a:r>
          </a:p>
          <a:p>
            <a:r>
              <a:rPr lang="en-IE" sz="2600" dirty="0"/>
              <a:t>update user 56: </a:t>
            </a:r>
            <a:r>
              <a:rPr lang="en-IE" sz="2600" b="1" dirty="0"/>
              <a:t>PUT </a:t>
            </a:r>
            <a:r>
              <a:rPr lang="en-IE" sz="2600" dirty="0"/>
              <a:t>www.mysite.com/users/56</a:t>
            </a:r>
          </a:p>
          <a:p>
            <a:r>
              <a:rPr lang="en-IE" sz="2600" dirty="0"/>
              <a:t>remove user 56: </a:t>
            </a:r>
            <a:r>
              <a:rPr lang="en-IE" sz="2600" b="1" dirty="0"/>
              <a:t>DELETE </a:t>
            </a:r>
            <a:r>
              <a:rPr lang="en-IE" sz="2600" dirty="0"/>
              <a:t>www.mysite.com/users/56</a:t>
            </a:r>
          </a:p>
          <a:p>
            <a:endParaRPr lang="en-IE" sz="2600" dirty="0"/>
          </a:p>
          <a:p>
            <a:pPr marL="0" indent="0">
              <a:buNone/>
            </a:pPr>
            <a:r>
              <a:rPr lang="en-IE" sz="3000" dirty="0">
                <a:solidFill>
                  <a:schemeClr val="accent3">
                    <a:lumMod val="75000"/>
                  </a:schemeClr>
                </a:solidFill>
              </a:rPr>
              <a:t>www.mysite.com/users</a:t>
            </a:r>
            <a:r>
              <a:rPr lang="en-IE" sz="3000" dirty="0">
                <a:solidFill>
                  <a:srgbClr val="C00000"/>
                </a:solidFill>
              </a:rPr>
              <a:t> </a:t>
            </a:r>
            <a:endParaRPr lang="en-IE" sz="3000" dirty="0" smtClean="0">
              <a:solidFill>
                <a:srgbClr val="C00000"/>
              </a:solidFill>
            </a:endParaRPr>
          </a:p>
          <a:p>
            <a:pPr marL="0" indent="0">
              <a:buNone/>
            </a:pPr>
            <a:r>
              <a:rPr lang="en-IE" sz="3000" dirty="0" smtClean="0"/>
              <a:t>instead of</a:t>
            </a:r>
            <a:endParaRPr lang="en-IE" sz="3000" dirty="0"/>
          </a:p>
          <a:p>
            <a:pPr marL="0" indent="0">
              <a:buNone/>
            </a:pPr>
            <a:r>
              <a:rPr lang="en-IE" sz="3000" dirty="0" smtClean="0">
                <a:solidFill>
                  <a:schemeClr val="accent2">
                    <a:lumMod val="75000"/>
                  </a:schemeClr>
                </a:solidFill>
              </a:rPr>
              <a:t>www.mysite.com/overview.php?type=users&amp;list=all</a:t>
            </a:r>
          </a:p>
          <a:p>
            <a:pPr marL="0" indent="0">
              <a:buNone/>
            </a:pPr>
            <a:r>
              <a:rPr lang="en-IE" sz="3000" dirty="0" smtClean="0"/>
              <a:t>=&gt; URL </a:t>
            </a:r>
            <a:r>
              <a:rPr lang="en-IE" sz="3000" dirty="0"/>
              <a:t>routing</a:t>
            </a:r>
          </a:p>
        </p:txBody>
      </p:sp>
    </p:spTree>
    <p:extLst>
      <p:ext uri="{BB962C8B-B14F-4D97-AF65-F5344CB8AC3E}">
        <p14:creationId xmlns:p14="http://schemas.microsoft.com/office/powerpoint/2010/main" val="3810646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CD0F67-FD13-431B-AD03-1E4979C485D9}"/>
              </a:ext>
            </a:extLst>
          </p:cNvPr>
          <p:cNvSpPr>
            <a:spLocks noGrp="1"/>
          </p:cNvSpPr>
          <p:nvPr>
            <p:ph type="title"/>
          </p:nvPr>
        </p:nvSpPr>
        <p:spPr/>
        <p:txBody>
          <a:bodyPr/>
          <a:lstStyle/>
          <a:p>
            <a:r>
              <a:rPr lang="en-IE" dirty="0"/>
              <a:t>Example</a:t>
            </a:r>
          </a:p>
        </p:txBody>
      </p:sp>
      <p:sp>
        <p:nvSpPr>
          <p:cNvPr id="3" name="Marcador de Posição de Conteúdo 2">
            <a:extLst>
              <a:ext uri="{FF2B5EF4-FFF2-40B4-BE49-F238E27FC236}">
                <a16:creationId xmlns="" xmlns:a16="http://schemas.microsoft.com/office/drawing/2014/main" id="{6E5F96D2-A22B-4D8E-AD70-DD68A017ABF0}"/>
              </a:ext>
            </a:extLst>
          </p:cNvPr>
          <p:cNvSpPr>
            <a:spLocks noGrp="1"/>
          </p:cNvSpPr>
          <p:nvPr>
            <p:ph idx="1"/>
          </p:nvPr>
        </p:nvSpPr>
        <p:spPr>
          <a:xfrm>
            <a:off x="457200" y="1600200"/>
            <a:ext cx="8229600" cy="5141168"/>
          </a:xfrm>
        </p:spPr>
        <p:txBody>
          <a:bodyPr>
            <a:normAutofit fontScale="85000" lnSpcReduction="20000"/>
          </a:bodyPr>
          <a:lstStyle/>
          <a:p>
            <a:r>
              <a:rPr lang="en-IE" dirty="0"/>
              <a:t>Request: </a:t>
            </a:r>
            <a:r>
              <a:rPr lang="en-IE" b="1" dirty="0"/>
              <a:t>GET </a:t>
            </a:r>
            <a:r>
              <a:rPr lang="en-IE" dirty="0" smtClean="0">
                <a:hlinkClick r:id="rId2"/>
              </a:rPr>
              <a:t>www.mysite.com/users/56</a:t>
            </a:r>
            <a:endParaRPr lang="en-IE" dirty="0" smtClean="0"/>
          </a:p>
          <a:p>
            <a:pPr lvl="1"/>
            <a:r>
              <a:rPr lang="en-IE" dirty="0" smtClean="0"/>
              <a:t>Just a URI sent to the server by HTTP method GET</a:t>
            </a:r>
            <a:endParaRPr lang="en-IE" dirty="0"/>
          </a:p>
          <a:p>
            <a:r>
              <a:rPr lang="en-IE" dirty="0"/>
              <a:t>Response</a:t>
            </a:r>
            <a:r>
              <a:rPr lang="en-IE" dirty="0" smtClean="0"/>
              <a:t>:</a:t>
            </a:r>
          </a:p>
          <a:p>
            <a:endParaRPr lang="en-IE" dirty="0"/>
          </a:p>
          <a:p>
            <a:endParaRPr lang="en-IE" dirty="0" smtClean="0"/>
          </a:p>
          <a:p>
            <a:endParaRPr lang="en-IE" dirty="0"/>
          </a:p>
          <a:p>
            <a:endParaRPr lang="en-IE" dirty="0" smtClean="0"/>
          </a:p>
          <a:p>
            <a:endParaRPr lang="en-IE" dirty="0"/>
          </a:p>
          <a:p>
            <a:pPr marL="0" indent="0">
              <a:buNone/>
            </a:pPr>
            <a:endParaRPr lang="en-IE" dirty="0"/>
          </a:p>
          <a:p>
            <a:pPr lvl="1"/>
            <a:r>
              <a:rPr lang="en-IE" dirty="0"/>
              <a:t>raw result </a:t>
            </a:r>
            <a:r>
              <a:rPr lang="en-IE" dirty="0" smtClean="0"/>
              <a:t>data</a:t>
            </a:r>
          </a:p>
          <a:p>
            <a:pPr lvl="1"/>
            <a:r>
              <a:rPr lang="en-IE" dirty="0" smtClean="0"/>
              <a:t>not </a:t>
            </a:r>
            <a:r>
              <a:rPr lang="en-IE" dirty="0"/>
              <a:t>embedded inside anything (e.g. like a SOAP response envelope)</a:t>
            </a:r>
          </a:p>
          <a:p>
            <a:pPr lvl="1"/>
            <a:r>
              <a:rPr lang="en-IE" dirty="0"/>
              <a:t>ready to use</a:t>
            </a:r>
          </a:p>
          <a:p>
            <a:endParaRPr lang="en-IE" dirty="0"/>
          </a:p>
          <a:p>
            <a:pPr marL="0" indent="0">
              <a:buNone/>
            </a:pPr>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590" y="2924944"/>
            <a:ext cx="6764820" cy="2054158"/>
          </a:xfrm>
          <a:prstGeom prst="rect">
            <a:avLst/>
          </a:prstGeom>
        </p:spPr>
      </p:pic>
    </p:spTree>
    <p:extLst>
      <p:ext uri="{BB962C8B-B14F-4D97-AF65-F5344CB8AC3E}">
        <p14:creationId xmlns:p14="http://schemas.microsoft.com/office/powerpoint/2010/main" val="3742585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D5269E8-EC08-4935-98F2-F8BE793745AC}"/>
              </a:ext>
            </a:extLst>
          </p:cNvPr>
          <p:cNvSpPr>
            <a:spLocks noGrp="1"/>
          </p:cNvSpPr>
          <p:nvPr>
            <p:ph type="title"/>
          </p:nvPr>
        </p:nvSpPr>
        <p:spPr/>
        <p:txBody>
          <a:bodyPr>
            <a:normAutofit/>
          </a:bodyPr>
          <a:lstStyle/>
          <a:p>
            <a:r>
              <a:rPr lang="en-IE" dirty="0"/>
              <a:t>REST GET request</a:t>
            </a:r>
          </a:p>
        </p:txBody>
      </p:sp>
      <p:pic>
        <p:nvPicPr>
          <p:cNvPr id="4" name="Picture 3"/>
          <p:cNvPicPr>
            <a:picLocks noChangeAspect="1"/>
          </p:cNvPicPr>
          <p:nvPr/>
        </p:nvPicPr>
        <p:blipFill>
          <a:blip r:embed="rId2"/>
          <a:stretch>
            <a:fillRect/>
          </a:stretch>
        </p:blipFill>
        <p:spPr>
          <a:xfrm>
            <a:off x="100620" y="1980843"/>
            <a:ext cx="8942760" cy="2896313"/>
          </a:xfrm>
          <a:prstGeom prst="rect">
            <a:avLst/>
          </a:prstGeom>
        </p:spPr>
      </p:pic>
    </p:spTree>
    <p:extLst>
      <p:ext uri="{BB962C8B-B14F-4D97-AF65-F5344CB8AC3E}">
        <p14:creationId xmlns:p14="http://schemas.microsoft.com/office/powerpoint/2010/main" val="7589384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D5269E8-EC08-4935-98F2-F8BE793745AC}"/>
              </a:ext>
            </a:extLst>
          </p:cNvPr>
          <p:cNvSpPr>
            <a:spLocks noGrp="1"/>
          </p:cNvSpPr>
          <p:nvPr>
            <p:ph type="title"/>
          </p:nvPr>
        </p:nvSpPr>
        <p:spPr/>
        <p:txBody>
          <a:bodyPr>
            <a:normAutofit/>
          </a:bodyPr>
          <a:lstStyle/>
          <a:p>
            <a:r>
              <a:rPr lang="en-IE" dirty="0"/>
              <a:t>REST </a:t>
            </a:r>
            <a:r>
              <a:rPr lang="en-IE" dirty="0" smtClean="0"/>
              <a:t>POST </a:t>
            </a:r>
            <a:r>
              <a:rPr lang="en-IE" dirty="0"/>
              <a:t>request</a:t>
            </a:r>
          </a:p>
        </p:txBody>
      </p:sp>
      <p:pic>
        <p:nvPicPr>
          <p:cNvPr id="5" name="Picture 4"/>
          <p:cNvPicPr>
            <a:picLocks noChangeAspect="1"/>
          </p:cNvPicPr>
          <p:nvPr/>
        </p:nvPicPr>
        <p:blipFill>
          <a:blip r:embed="rId2"/>
          <a:stretch>
            <a:fillRect/>
          </a:stretch>
        </p:blipFill>
        <p:spPr>
          <a:xfrm>
            <a:off x="49809" y="1904625"/>
            <a:ext cx="9044382" cy="3048750"/>
          </a:xfrm>
          <a:prstGeom prst="rect">
            <a:avLst/>
          </a:prstGeom>
        </p:spPr>
      </p:pic>
      <p:sp>
        <p:nvSpPr>
          <p:cNvPr id="6" name="TextBox 5"/>
          <p:cNvSpPr txBox="1"/>
          <p:nvPr/>
        </p:nvSpPr>
        <p:spPr>
          <a:xfrm>
            <a:off x="457200" y="5517232"/>
            <a:ext cx="8229600" cy="1292662"/>
          </a:xfrm>
          <a:prstGeom prst="rect">
            <a:avLst/>
          </a:prstGeom>
          <a:noFill/>
        </p:spPr>
        <p:txBody>
          <a:bodyPr wrap="square" rtlCol="0">
            <a:spAutoFit/>
          </a:bodyPr>
          <a:lstStyle/>
          <a:p>
            <a:r>
              <a:rPr lang="en-IE" sz="3000" dirty="0"/>
              <a:t>When you create a new resource with POST, the server decides the URI. </a:t>
            </a:r>
          </a:p>
          <a:p>
            <a:endParaRPr lang="en-IE" dirty="0"/>
          </a:p>
        </p:txBody>
      </p:sp>
    </p:spTree>
    <p:extLst>
      <p:ext uri="{BB962C8B-B14F-4D97-AF65-F5344CB8AC3E}">
        <p14:creationId xmlns:p14="http://schemas.microsoft.com/office/powerpoint/2010/main" val="182253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REST PUT request</a:t>
            </a:r>
            <a:endParaRPr lang="en-IE" dirty="0"/>
          </a:p>
        </p:txBody>
      </p:sp>
      <p:pic>
        <p:nvPicPr>
          <p:cNvPr id="4" name="Picture 3"/>
          <p:cNvPicPr>
            <a:picLocks noChangeAspect="1"/>
          </p:cNvPicPr>
          <p:nvPr/>
        </p:nvPicPr>
        <p:blipFill>
          <a:blip r:embed="rId2"/>
          <a:stretch>
            <a:fillRect/>
          </a:stretch>
        </p:blipFill>
        <p:spPr>
          <a:xfrm>
            <a:off x="100620" y="1790296"/>
            <a:ext cx="8942760" cy="3277407"/>
          </a:xfrm>
          <a:prstGeom prst="rect">
            <a:avLst/>
          </a:prstGeom>
        </p:spPr>
      </p:pic>
      <p:sp>
        <p:nvSpPr>
          <p:cNvPr id="5" name="TextBox 4"/>
          <p:cNvSpPr txBox="1"/>
          <p:nvPr/>
        </p:nvSpPr>
        <p:spPr>
          <a:xfrm>
            <a:off x="457200" y="5589240"/>
            <a:ext cx="8075240" cy="1015663"/>
          </a:xfrm>
          <a:prstGeom prst="rect">
            <a:avLst/>
          </a:prstGeom>
          <a:noFill/>
        </p:spPr>
        <p:txBody>
          <a:bodyPr wrap="square" rtlCol="0">
            <a:spAutoFit/>
          </a:bodyPr>
          <a:lstStyle/>
          <a:p>
            <a:r>
              <a:rPr lang="en-IE" sz="3000" dirty="0"/>
              <a:t>A PUT request must send the new complete representation of the resource to the server</a:t>
            </a:r>
            <a:r>
              <a:rPr lang="en-IE" sz="3000" dirty="0" smtClean="0"/>
              <a:t>.</a:t>
            </a:r>
            <a:endParaRPr lang="en-IE" sz="3000" dirty="0"/>
          </a:p>
        </p:txBody>
      </p:sp>
    </p:spTree>
    <p:extLst>
      <p:ext uri="{BB962C8B-B14F-4D97-AF65-F5344CB8AC3E}">
        <p14:creationId xmlns:p14="http://schemas.microsoft.com/office/powerpoint/2010/main" val="225827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REST DELETE request</a:t>
            </a:r>
            <a:endParaRPr lang="en-IE" dirty="0"/>
          </a:p>
        </p:txBody>
      </p:sp>
      <p:pic>
        <p:nvPicPr>
          <p:cNvPr id="5" name="Picture 4"/>
          <p:cNvPicPr>
            <a:picLocks noChangeAspect="1"/>
          </p:cNvPicPr>
          <p:nvPr/>
        </p:nvPicPr>
        <p:blipFill>
          <a:blip r:embed="rId2"/>
          <a:stretch>
            <a:fillRect/>
          </a:stretch>
        </p:blipFill>
        <p:spPr>
          <a:xfrm>
            <a:off x="49809" y="1695023"/>
            <a:ext cx="9044382" cy="3467954"/>
          </a:xfrm>
          <a:prstGeom prst="rect">
            <a:avLst/>
          </a:prstGeom>
        </p:spPr>
      </p:pic>
    </p:spTree>
    <p:extLst>
      <p:ext uri="{BB962C8B-B14F-4D97-AF65-F5344CB8AC3E}">
        <p14:creationId xmlns:p14="http://schemas.microsoft.com/office/powerpoint/2010/main" val="990489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5B8CFB-6E46-41D5-AFC9-001AEC40180C}"/>
              </a:ext>
            </a:extLst>
          </p:cNvPr>
          <p:cNvSpPr>
            <a:spLocks noGrp="1"/>
          </p:cNvSpPr>
          <p:nvPr>
            <p:ph type="title"/>
          </p:nvPr>
        </p:nvSpPr>
        <p:spPr/>
        <p:txBody>
          <a:bodyPr/>
          <a:lstStyle/>
          <a:p>
            <a:r>
              <a:rPr lang="en-IE" dirty="0" smtClean="0"/>
              <a:t>Safety and Idempotence</a:t>
            </a:r>
            <a:endParaRPr lang="en-IE" dirty="0"/>
          </a:p>
        </p:txBody>
      </p:sp>
      <p:sp>
        <p:nvSpPr>
          <p:cNvPr id="3" name="Marcador de Posição de Conteúdo 2">
            <a:extLst>
              <a:ext uri="{FF2B5EF4-FFF2-40B4-BE49-F238E27FC236}">
                <a16:creationId xmlns="" xmlns:a16="http://schemas.microsoft.com/office/drawing/2014/main" id="{D4D33BD4-F729-4253-83E7-BF4C3756D1A6}"/>
              </a:ext>
            </a:extLst>
          </p:cNvPr>
          <p:cNvSpPr>
            <a:spLocks noGrp="1"/>
          </p:cNvSpPr>
          <p:nvPr>
            <p:ph idx="1"/>
          </p:nvPr>
        </p:nvSpPr>
        <p:spPr/>
        <p:txBody>
          <a:bodyPr>
            <a:normAutofit/>
          </a:bodyPr>
          <a:lstStyle/>
          <a:p>
            <a:r>
              <a:rPr lang="en-IE" dirty="0">
                <a:solidFill>
                  <a:srgbClr val="00B050"/>
                </a:solidFill>
              </a:rPr>
              <a:t>GET requests are safe </a:t>
            </a:r>
            <a:r>
              <a:rPr lang="en-IE" dirty="0" smtClean="0"/>
              <a:t>(ignoring or repeating them </a:t>
            </a:r>
            <a:r>
              <a:rPr lang="en-IE" dirty="0"/>
              <a:t>has no consequences)</a:t>
            </a:r>
          </a:p>
          <a:p>
            <a:r>
              <a:rPr lang="en-IE" dirty="0">
                <a:solidFill>
                  <a:schemeClr val="accent5">
                    <a:lumMod val="75000"/>
                  </a:schemeClr>
                </a:solidFill>
              </a:rPr>
              <a:t>PUT and DELETE methods are idempotent </a:t>
            </a:r>
            <a:r>
              <a:rPr lang="en-IE" dirty="0"/>
              <a:t>(can be repeated without side-effects)</a:t>
            </a:r>
          </a:p>
          <a:p>
            <a:r>
              <a:rPr lang="en-IE" dirty="0">
                <a:solidFill>
                  <a:srgbClr val="C00000"/>
                </a:solidFill>
              </a:rPr>
              <a:t>POST is unsafe and non-idempotent </a:t>
            </a:r>
            <a:r>
              <a:rPr lang="en-IE" dirty="0"/>
              <a:t>=&gt; handle with care</a:t>
            </a:r>
          </a:p>
          <a:p>
            <a:pPr lvl="1"/>
            <a:r>
              <a:rPr lang="en-IE" dirty="0"/>
              <a:t>“Are you sure you want to post this form again?”</a:t>
            </a:r>
          </a:p>
          <a:p>
            <a:pPr lvl="1"/>
            <a:r>
              <a:rPr lang="en-IE" dirty="0"/>
              <a:t>“Do you really want to purchase this item again?”</a:t>
            </a:r>
          </a:p>
          <a:p>
            <a:endParaRPr lang="en-IE" dirty="0"/>
          </a:p>
        </p:txBody>
      </p:sp>
    </p:spTree>
    <p:extLst>
      <p:ext uri="{BB962C8B-B14F-4D97-AF65-F5344CB8AC3E}">
        <p14:creationId xmlns:p14="http://schemas.microsoft.com/office/powerpoint/2010/main" val="218108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Representations</a:t>
            </a:r>
            <a:endParaRPr lang="en-IE" dirty="0"/>
          </a:p>
        </p:txBody>
      </p:sp>
      <p:sp>
        <p:nvSpPr>
          <p:cNvPr id="3" name="Content Placeholder 2"/>
          <p:cNvSpPr>
            <a:spLocks noGrp="1"/>
          </p:cNvSpPr>
          <p:nvPr>
            <p:ph sz="quarter" idx="1"/>
          </p:nvPr>
        </p:nvSpPr>
        <p:spPr>
          <a:xfrm>
            <a:off x="457200" y="1916832"/>
            <a:ext cx="8229600" cy="4525963"/>
          </a:xfrm>
        </p:spPr>
        <p:txBody>
          <a:bodyPr>
            <a:normAutofit/>
          </a:bodyPr>
          <a:lstStyle/>
          <a:p>
            <a:r>
              <a:rPr lang="en-US" dirty="0"/>
              <a:t>It is common to have multiple representations of the same data</a:t>
            </a:r>
          </a:p>
          <a:p>
            <a:r>
              <a:rPr lang="en-IE" dirty="0" smtClean="0"/>
              <a:t>The client </a:t>
            </a:r>
            <a:r>
              <a:rPr lang="en-IE" dirty="0"/>
              <a:t>can ask for a </a:t>
            </a:r>
            <a:r>
              <a:rPr lang="en-IE" i="1" dirty="0"/>
              <a:t>representation</a:t>
            </a:r>
            <a:r>
              <a:rPr lang="en-IE" dirty="0"/>
              <a:t> in a particular format: CSV, XML, </a:t>
            </a:r>
            <a:r>
              <a:rPr lang="en-IE" b="1" dirty="0">
                <a:solidFill>
                  <a:srgbClr val="FF0000"/>
                </a:solidFill>
              </a:rPr>
              <a:t>JSON</a:t>
            </a:r>
            <a:r>
              <a:rPr lang="en-IE" b="1" dirty="0"/>
              <a:t>…</a:t>
            </a:r>
            <a:endParaRPr lang="en-IE" dirty="0"/>
          </a:p>
          <a:p>
            <a:pPr lvl="1"/>
            <a:r>
              <a:rPr lang="en-US" sz="2600" dirty="0"/>
              <a:t>An AJAX application may want JSON</a:t>
            </a:r>
          </a:p>
          <a:p>
            <a:pPr lvl="1"/>
            <a:r>
              <a:rPr lang="en-US" sz="2600" dirty="0"/>
              <a:t>A Ruby application my want XML…</a:t>
            </a:r>
            <a:endParaRPr lang="en-IE" sz="2600" dirty="0"/>
          </a:p>
          <a:p>
            <a:r>
              <a:rPr lang="en-IE" dirty="0"/>
              <a:t>HTTP Headers </a:t>
            </a:r>
            <a:r>
              <a:rPr lang="en-IE" dirty="0" smtClean="0"/>
              <a:t>or the URI can </a:t>
            </a:r>
            <a:r>
              <a:rPr lang="en-IE" dirty="0"/>
              <a:t>specify </a:t>
            </a:r>
            <a:r>
              <a:rPr lang="en-IE" dirty="0" smtClean="0"/>
              <a:t>the desired </a:t>
            </a:r>
            <a:r>
              <a:rPr lang="en-IE" dirty="0"/>
              <a:t>format </a:t>
            </a:r>
            <a:endParaRPr lang="en-IE" dirty="0" smtClean="0"/>
          </a:p>
        </p:txBody>
      </p:sp>
    </p:spTree>
    <p:extLst>
      <p:ext uri="{BB962C8B-B14F-4D97-AF65-F5344CB8AC3E}">
        <p14:creationId xmlns:p14="http://schemas.microsoft.com/office/powerpoint/2010/main" val="3253776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tIns="41148" bIns="41148"/>
          <a:lstStyle/>
          <a:p>
            <a:fld id="{72C1D44A-E403-4D47-B2C8-41B1CC13B94B}" type="slidenum">
              <a:rPr lang="en-US"/>
              <a:pPr/>
              <a:t>28</a:t>
            </a:fld>
            <a:endParaRPr lang="en-US"/>
          </a:p>
        </p:txBody>
      </p:sp>
      <p:sp>
        <p:nvSpPr>
          <p:cNvPr id="14340" name="Rectangle 4"/>
          <p:cNvSpPr>
            <a:spLocks noGrp="1" noChangeArrowheads="1"/>
          </p:cNvSpPr>
          <p:nvPr>
            <p:ph type="title"/>
          </p:nvPr>
        </p:nvSpPr>
        <p:spPr>
          <a:xfrm>
            <a:off x="228600" y="260648"/>
            <a:ext cx="8686800" cy="1143000"/>
          </a:xfrm>
        </p:spPr>
        <p:txBody>
          <a:bodyPr lIns="82296" tIns="41148" rIns="82296" bIns="41148">
            <a:noAutofit/>
          </a:bodyPr>
          <a:lstStyle/>
          <a:p>
            <a:r>
              <a:rPr lang="en-US" sz="3800" dirty="0"/>
              <a:t>Example: Google Maps Distance Matrix API</a:t>
            </a:r>
          </a:p>
        </p:txBody>
      </p:sp>
      <p:sp>
        <p:nvSpPr>
          <p:cNvPr id="14341" name="Rectangle 5"/>
          <p:cNvSpPr>
            <a:spLocks noGrp="1" noChangeArrowheads="1"/>
          </p:cNvSpPr>
          <p:nvPr>
            <p:ph type="body" idx="1"/>
          </p:nvPr>
        </p:nvSpPr>
        <p:spPr>
          <a:xfrm>
            <a:off x="114300" y="1555750"/>
            <a:ext cx="8915400" cy="4983162"/>
          </a:xfrm>
        </p:spPr>
        <p:txBody>
          <a:bodyPr lIns="82296" tIns="41148" rIns="82296" bIns="41148">
            <a:normAutofit lnSpcReduction="10000"/>
          </a:bodyPr>
          <a:lstStyle/>
          <a:p>
            <a:pPr marL="0" indent="0">
              <a:buNone/>
            </a:pPr>
            <a:r>
              <a:rPr lang="en-US" sz="2800" b="1" dirty="0" smtClean="0"/>
              <a:t>	Google </a:t>
            </a:r>
            <a:r>
              <a:rPr lang="en-US" sz="2800" b="1" dirty="0"/>
              <a:t>Maps </a:t>
            </a:r>
            <a:r>
              <a:rPr lang="en-US" sz="2800" b="1" dirty="0">
                <a:solidFill>
                  <a:srgbClr val="FF0000"/>
                </a:solidFill>
              </a:rPr>
              <a:t>Distance Matrix API </a:t>
            </a:r>
            <a:r>
              <a:rPr lang="en-US" sz="2800" b="1" dirty="0"/>
              <a:t>(JSON or XML)</a:t>
            </a:r>
          </a:p>
          <a:p>
            <a:pPr marL="457200" lvl="1" indent="0">
              <a:buNone/>
            </a:pPr>
            <a:r>
              <a:rPr lang="en-US" sz="2100" dirty="0">
                <a:hlinkClick r:id="rId2"/>
              </a:rPr>
              <a:t>https://developers.google.com/maps/documentation/distance-matrix/start</a:t>
            </a:r>
            <a:r>
              <a:rPr lang="en-US" sz="2100" dirty="0"/>
              <a:t> </a:t>
            </a:r>
          </a:p>
          <a:p>
            <a:pPr marL="457200" lvl="1" indent="0">
              <a:buNone/>
            </a:pPr>
            <a:r>
              <a:rPr lang="en-US" sz="2600" dirty="0"/>
              <a:t>Request:</a:t>
            </a:r>
          </a:p>
          <a:p>
            <a:pPr marL="457200" lvl="1" indent="0">
              <a:buNone/>
            </a:pPr>
            <a:r>
              <a:rPr lang="en-US" sz="1900" dirty="0"/>
              <a:t>https://maps.googleapis.com/maps/api/distancematrix/outputFormat?parameters</a:t>
            </a:r>
          </a:p>
          <a:p>
            <a:pPr marL="457200" lvl="1" indent="0">
              <a:buNone/>
            </a:pPr>
            <a:endParaRPr lang="en-US" sz="2100" dirty="0"/>
          </a:p>
          <a:p>
            <a:pPr marL="457200" lvl="1" indent="0">
              <a:buNone/>
            </a:pPr>
            <a:r>
              <a:rPr lang="en-IE" sz="2400" dirty="0"/>
              <a:t>https://maps.googleapis.com/maps/api/distancematrix/</a:t>
            </a:r>
            <a:r>
              <a:rPr lang="en-IE" sz="2400" dirty="0">
                <a:solidFill>
                  <a:srgbClr val="FF0000"/>
                </a:solidFill>
              </a:rPr>
              <a:t>json</a:t>
            </a:r>
            <a:r>
              <a:rPr lang="en-IE" sz="2400" dirty="0">
                <a:solidFill>
                  <a:srgbClr val="00B050"/>
                </a:solidFill>
              </a:rPr>
              <a:t>?</a:t>
            </a:r>
            <a:r>
              <a:rPr lang="en-IE" sz="2400" dirty="0"/>
              <a:t>origins=Seattle&amp;destinations=San+Francisco&amp;key=</a:t>
            </a:r>
            <a:r>
              <a:rPr lang="en-IE" sz="2400" dirty="0">
                <a:solidFill>
                  <a:schemeClr val="accent5">
                    <a:lumMod val="75000"/>
                  </a:schemeClr>
                </a:solidFill>
              </a:rPr>
              <a:t>YOUR_API_KEY</a:t>
            </a:r>
          </a:p>
          <a:p>
            <a:pPr marL="457200" lvl="1" indent="0">
              <a:buNone/>
            </a:pPr>
            <a:endParaRPr lang="en-IE" b="1" i="1" dirty="0"/>
          </a:p>
          <a:p>
            <a:pPr marL="457200" lvl="1" indent="0">
              <a:buNone/>
            </a:pPr>
            <a:r>
              <a:rPr lang="en-IE" sz="2200" b="1" i="1" dirty="0"/>
              <a:t>Defaults: mode = driving. Distance value: meters, duration: </a:t>
            </a:r>
            <a:r>
              <a:rPr lang="en-IE" sz="2200" b="1" i="1" dirty="0" smtClean="0"/>
              <a:t>seconds</a:t>
            </a:r>
          </a:p>
          <a:p>
            <a:pPr marL="457200" lvl="1" indent="0">
              <a:buNone/>
            </a:pPr>
            <a:endParaRPr lang="en-IE" sz="2200" b="1" i="1" dirty="0"/>
          </a:p>
          <a:p>
            <a:pPr lvl="1">
              <a:buFont typeface="Symbol" panose="05050102010706020507" pitchFamily="18" charset="2"/>
              <a:buChar char="Þ"/>
            </a:pPr>
            <a:r>
              <a:rPr lang="en-IE" sz="2200" b="1" i="1" dirty="0" smtClean="0">
                <a:solidFill>
                  <a:srgbClr val="FF0000"/>
                </a:solidFill>
              </a:rPr>
              <a:t>NOT JUST A DIV WITH A GOOGLE MAP ON YOUR PAGE! </a:t>
            </a:r>
          </a:p>
          <a:p>
            <a:pPr lvl="1">
              <a:buFont typeface="Symbol" panose="05050102010706020507" pitchFamily="18" charset="2"/>
              <a:buChar char="Þ"/>
            </a:pPr>
            <a:r>
              <a:rPr lang="en-IE" sz="2200" b="1" i="1" dirty="0" smtClean="0">
                <a:solidFill>
                  <a:srgbClr val="FF0000"/>
                </a:solidFill>
              </a:rPr>
              <a:t>A GET REQUEST WITH PARAMETERS THAT RETURNS JSON OR XML!</a:t>
            </a:r>
            <a:endParaRPr lang="en-IE" sz="2200" b="1" i="1" dirty="0">
              <a:solidFill>
                <a:srgbClr val="FF0000"/>
              </a:solidFill>
            </a:endParaRPr>
          </a:p>
        </p:txBody>
      </p:sp>
    </p:spTree>
    <p:extLst>
      <p:ext uri="{BB962C8B-B14F-4D97-AF65-F5344CB8AC3E}">
        <p14:creationId xmlns:p14="http://schemas.microsoft.com/office/powerpoint/2010/main" val="19613549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B375B75F-D631-4FF4-A36F-BE3376F79C25}"/>
              </a:ext>
            </a:extLst>
          </p:cNvPr>
          <p:cNvSpPr/>
          <p:nvPr/>
        </p:nvSpPr>
        <p:spPr>
          <a:xfrm>
            <a:off x="2286000" y="197346"/>
            <a:ext cx="4572000" cy="6463308"/>
          </a:xfrm>
          <a:prstGeom prst="rect">
            <a:avLst/>
          </a:prstGeom>
        </p:spPr>
        <p:txBody>
          <a:bodyPr>
            <a:spAutoFit/>
          </a:bodyPr>
          <a:lstStyle/>
          <a:p>
            <a:r>
              <a:rPr lang="en-IE" dirty="0"/>
              <a:t>{</a:t>
            </a:r>
          </a:p>
          <a:p>
            <a:r>
              <a:rPr lang="en-IE" dirty="0"/>
              <a:t>   "</a:t>
            </a:r>
            <a:r>
              <a:rPr lang="en-IE" dirty="0" err="1"/>
              <a:t>destination_addresses</a:t>
            </a:r>
            <a:r>
              <a:rPr lang="en-IE" dirty="0"/>
              <a:t>" : [ "San Francisco, CA, USA" ],</a:t>
            </a:r>
          </a:p>
          <a:p>
            <a:r>
              <a:rPr lang="en-IE" dirty="0"/>
              <a:t>   "</a:t>
            </a:r>
            <a:r>
              <a:rPr lang="en-IE" dirty="0" err="1"/>
              <a:t>origin_addresses</a:t>
            </a:r>
            <a:r>
              <a:rPr lang="en-IE" dirty="0"/>
              <a:t>" : [ "Seattle, WA, USA" ],</a:t>
            </a:r>
          </a:p>
          <a:p>
            <a:r>
              <a:rPr lang="en-IE" dirty="0"/>
              <a:t>   "rows" : [</a:t>
            </a:r>
          </a:p>
          <a:p>
            <a:r>
              <a:rPr lang="en-IE" dirty="0"/>
              <a:t>      {</a:t>
            </a:r>
          </a:p>
          <a:p>
            <a:r>
              <a:rPr lang="en-IE" dirty="0"/>
              <a:t>         "elements" : [</a:t>
            </a:r>
          </a:p>
          <a:p>
            <a:r>
              <a:rPr lang="en-IE" dirty="0"/>
              <a:t>            {</a:t>
            </a:r>
          </a:p>
          <a:p>
            <a:r>
              <a:rPr lang="en-IE" dirty="0"/>
              <a:t>               "distance" : {</a:t>
            </a:r>
          </a:p>
          <a:p>
            <a:r>
              <a:rPr lang="en-IE" dirty="0"/>
              <a:t>                  "text" : "1,300 km",</a:t>
            </a:r>
          </a:p>
          <a:p>
            <a:r>
              <a:rPr lang="en-IE" dirty="0"/>
              <a:t>                  "value" : 1299875</a:t>
            </a:r>
          </a:p>
          <a:p>
            <a:r>
              <a:rPr lang="en-IE" dirty="0"/>
              <a:t>               },</a:t>
            </a:r>
          </a:p>
          <a:p>
            <a:r>
              <a:rPr lang="en-IE" dirty="0"/>
              <a:t>               "duration" : {</a:t>
            </a:r>
          </a:p>
          <a:p>
            <a:r>
              <a:rPr lang="en-IE" dirty="0"/>
              <a:t>                  "text" : "12 hours 25 mins",</a:t>
            </a:r>
          </a:p>
          <a:p>
            <a:r>
              <a:rPr lang="en-IE" dirty="0"/>
              <a:t>                  "value" : 44722</a:t>
            </a:r>
          </a:p>
          <a:p>
            <a:r>
              <a:rPr lang="en-IE" dirty="0"/>
              <a:t>               },</a:t>
            </a:r>
          </a:p>
          <a:p>
            <a:r>
              <a:rPr lang="en-IE" dirty="0"/>
              <a:t>               "status" : "OK"</a:t>
            </a:r>
          </a:p>
          <a:p>
            <a:r>
              <a:rPr lang="en-IE" dirty="0"/>
              <a:t>            }</a:t>
            </a:r>
          </a:p>
          <a:p>
            <a:r>
              <a:rPr lang="en-IE" dirty="0"/>
              <a:t>         ]</a:t>
            </a:r>
          </a:p>
          <a:p>
            <a:r>
              <a:rPr lang="en-IE" dirty="0"/>
              <a:t>      }</a:t>
            </a:r>
          </a:p>
          <a:p>
            <a:r>
              <a:rPr lang="en-IE" dirty="0"/>
              <a:t>   ],</a:t>
            </a:r>
          </a:p>
          <a:p>
            <a:r>
              <a:rPr lang="en-IE" dirty="0"/>
              <a:t>   "status" : "OK"</a:t>
            </a:r>
          </a:p>
          <a:p>
            <a:r>
              <a:rPr lang="en-IE" dirty="0"/>
              <a:t>}</a:t>
            </a:r>
          </a:p>
        </p:txBody>
      </p:sp>
      <p:sp>
        <p:nvSpPr>
          <p:cNvPr id="2" name="TextBox 1">
            <a:extLst>
              <a:ext uri="{FF2B5EF4-FFF2-40B4-BE49-F238E27FC236}">
                <a16:creationId xmlns="" xmlns:a16="http://schemas.microsoft.com/office/drawing/2014/main" id="{3A4BFDD3-644D-4E8D-ADC9-D39EB4A1AB65}"/>
              </a:ext>
            </a:extLst>
          </p:cNvPr>
          <p:cNvSpPr txBox="1"/>
          <p:nvPr/>
        </p:nvSpPr>
        <p:spPr>
          <a:xfrm>
            <a:off x="251520" y="332656"/>
            <a:ext cx="1368152" cy="369332"/>
          </a:xfrm>
          <a:prstGeom prst="rect">
            <a:avLst/>
          </a:prstGeom>
          <a:noFill/>
        </p:spPr>
        <p:txBody>
          <a:bodyPr wrap="square" rtlCol="0">
            <a:spAutoFit/>
          </a:bodyPr>
          <a:lstStyle/>
          <a:p>
            <a:r>
              <a:rPr lang="en-IE" dirty="0"/>
              <a:t>RESPONSE:</a:t>
            </a:r>
          </a:p>
        </p:txBody>
      </p:sp>
    </p:spTree>
    <p:extLst>
      <p:ext uri="{BB962C8B-B14F-4D97-AF65-F5344CB8AC3E}">
        <p14:creationId xmlns:p14="http://schemas.microsoft.com/office/powerpoint/2010/main" val="333178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86D4EC9-1D98-47CA-B1C4-9ECD06AE1363}"/>
              </a:ext>
            </a:extLst>
          </p:cNvPr>
          <p:cNvSpPr>
            <a:spLocks noGrp="1"/>
          </p:cNvSpPr>
          <p:nvPr>
            <p:ph type="title"/>
          </p:nvPr>
        </p:nvSpPr>
        <p:spPr>
          <a:xfrm>
            <a:off x="457200" y="53752"/>
            <a:ext cx="8229600" cy="1143000"/>
          </a:xfrm>
        </p:spPr>
        <p:txBody>
          <a:bodyPr/>
          <a:lstStyle/>
          <a:p>
            <a:r>
              <a:rPr lang="en-IE" dirty="0" smtClean="0"/>
              <a:t>SOAP</a:t>
            </a:r>
            <a:endParaRPr lang="en-IE" dirty="0"/>
          </a:p>
        </p:txBody>
      </p:sp>
      <p:sp>
        <p:nvSpPr>
          <p:cNvPr id="3" name="Marcador de Posição de Conteúdo 2">
            <a:extLst>
              <a:ext uri="{FF2B5EF4-FFF2-40B4-BE49-F238E27FC236}">
                <a16:creationId xmlns="" xmlns:a16="http://schemas.microsoft.com/office/drawing/2014/main" id="{E9A28344-B96A-4A3F-9862-08BC39AC257C}"/>
              </a:ext>
            </a:extLst>
          </p:cNvPr>
          <p:cNvSpPr>
            <a:spLocks noGrp="1"/>
          </p:cNvSpPr>
          <p:nvPr>
            <p:ph idx="1"/>
          </p:nvPr>
        </p:nvSpPr>
        <p:spPr>
          <a:xfrm>
            <a:off x="179512" y="1196752"/>
            <a:ext cx="8712968" cy="4392488"/>
          </a:xfrm>
        </p:spPr>
        <p:txBody>
          <a:bodyPr>
            <a:normAutofit/>
          </a:bodyPr>
          <a:lstStyle/>
          <a:p>
            <a:r>
              <a:rPr lang="en-IE" dirty="0" smtClean="0"/>
              <a:t>SOAP</a:t>
            </a:r>
            <a:r>
              <a:rPr lang="en-IE" dirty="0"/>
              <a:t>: Simple Object Access Protocol</a:t>
            </a:r>
          </a:p>
          <a:p>
            <a:pPr lvl="1"/>
            <a:r>
              <a:rPr lang="en-IE" dirty="0"/>
              <a:t>Decentralized, </a:t>
            </a:r>
            <a:r>
              <a:rPr lang="en-IE" dirty="0">
                <a:solidFill>
                  <a:schemeClr val="accent3">
                    <a:lumMod val="75000"/>
                  </a:schemeClr>
                </a:solidFill>
              </a:rPr>
              <a:t>distributed environment</a:t>
            </a:r>
          </a:p>
          <a:p>
            <a:pPr lvl="1"/>
            <a:r>
              <a:rPr lang="en-IE" dirty="0"/>
              <a:t>Information exchanged over several protocols (SMTP, HTTP…)</a:t>
            </a:r>
          </a:p>
          <a:p>
            <a:pPr lvl="1"/>
            <a:r>
              <a:rPr lang="en-IE" dirty="0"/>
              <a:t>Independent of programming and implementation details</a:t>
            </a:r>
          </a:p>
          <a:p>
            <a:pPr lvl="1"/>
            <a:r>
              <a:rPr lang="en-IE" dirty="0"/>
              <a:t>XML to define an extensible, structured messaging framework </a:t>
            </a:r>
          </a:p>
        </p:txBody>
      </p:sp>
      <p:pic>
        <p:nvPicPr>
          <p:cNvPr id="4" name="Imagem 3">
            <a:extLst>
              <a:ext uri="{FF2B5EF4-FFF2-40B4-BE49-F238E27FC236}">
                <a16:creationId xmlns="" xmlns:a16="http://schemas.microsoft.com/office/drawing/2014/main" id="{794493C4-082F-48AA-A87B-00D2C5C14B7D}"/>
              </a:ext>
            </a:extLst>
          </p:cNvPr>
          <p:cNvPicPr>
            <a:picLocks noChangeAspect="1"/>
          </p:cNvPicPr>
          <p:nvPr/>
        </p:nvPicPr>
        <p:blipFill>
          <a:blip r:embed="rId2"/>
          <a:stretch>
            <a:fillRect/>
          </a:stretch>
        </p:blipFill>
        <p:spPr>
          <a:xfrm>
            <a:off x="1907704" y="5226001"/>
            <a:ext cx="5513910" cy="1506239"/>
          </a:xfrm>
          <a:prstGeom prst="rect">
            <a:avLst/>
          </a:prstGeom>
        </p:spPr>
      </p:pic>
    </p:spTree>
    <p:extLst>
      <p:ext uri="{BB962C8B-B14F-4D97-AF65-F5344CB8AC3E}">
        <p14:creationId xmlns:p14="http://schemas.microsoft.com/office/powerpoint/2010/main" val="996946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5CF77AA-6DEC-4371-9FD7-C3737522C84A}"/>
              </a:ext>
            </a:extLst>
          </p:cNvPr>
          <p:cNvSpPr>
            <a:spLocks noGrp="1"/>
          </p:cNvSpPr>
          <p:nvPr>
            <p:ph type="title"/>
          </p:nvPr>
        </p:nvSpPr>
        <p:spPr/>
        <p:txBody>
          <a:bodyPr>
            <a:normAutofit/>
          </a:bodyPr>
          <a:lstStyle/>
          <a:p>
            <a:r>
              <a:rPr lang="en-IE" dirty="0"/>
              <a:t>Requesting from the Client-Side</a:t>
            </a:r>
          </a:p>
        </p:txBody>
      </p:sp>
      <p:sp>
        <p:nvSpPr>
          <p:cNvPr id="7" name="Content Placeholder 6">
            <a:extLst>
              <a:ext uri="{FF2B5EF4-FFF2-40B4-BE49-F238E27FC236}">
                <a16:creationId xmlns="" xmlns:a16="http://schemas.microsoft.com/office/drawing/2014/main" id="{D86684A6-FAAE-4C85-902A-128AC14CD1E3}"/>
              </a:ext>
            </a:extLst>
          </p:cNvPr>
          <p:cNvSpPr>
            <a:spLocks noGrp="1"/>
          </p:cNvSpPr>
          <p:nvPr>
            <p:ph idx="1"/>
          </p:nvPr>
        </p:nvSpPr>
        <p:spPr>
          <a:xfrm>
            <a:off x="457200" y="1600200"/>
            <a:ext cx="8229600" cy="5257800"/>
          </a:xfrm>
        </p:spPr>
        <p:txBody>
          <a:bodyPr>
            <a:normAutofit/>
          </a:bodyPr>
          <a:lstStyle/>
          <a:p>
            <a:r>
              <a:rPr lang="en-IE" sz="3000" dirty="0"/>
              <a:t>Due to browser security restrictions, most </a:t>
            </a:r>
            <a:r>
              <a:rPr lang="en-IE" sz="3000" dirty="0">
                <a:solidFill>
                  <a:schemeClr val="accent3">
                    <a:lumMod val="75000"/>
                  </a:schemeClr>
                </a:solidFill>
              </a:rPr>
              <a:t>AJAX </a:t>
            </a:r>
            <a:r>
              <a:rPr lang="en-IE" sz="3000" dirty="0" smtClean="0">
                <a:solidFill>
                  <a:schemeClr val="accent3">
                    <a:lumMod val="75000"/>
                  </a:schemeClr>
                </a:solidFill>
              </a:rPr>
              <a:t>and Fetch requests</a:t>
            </a:r>
            <a:r>
              <a:rPr lang="en-IE" sz="3000" dirty="0" smtClean="0"/>
              <a:t> </a:t>
            </a:r>
            <a:r>
              <a:rPr lang="en-IE" sz="3000" dirty="0"/>
              <a:t>are subject to the </a:t>
            </a:r>
            <a:r>
              <a:rPr lang="en-IE" sz="3000" u="sng" dirty="0"/>
              <a:t>same-origin policy</a:t>
            </a:r>
            <a:endParaRPr lang="en-IE" sz="3000" dirty="0"/>
          </a:p>
          <a:p>
            <a:pPr lvl="1"/>
            <a:r>
              <a:rPr lang="en-IE" dirty="0"/>
              <a:t>the request </a:t>
            </a:r>
            <a:r>
              <a:rPr lang="en-IE" dirty="0" smtClean="0"/>
              <a:t>cannot </a:t>
            </a:r>
            <a:r>
              <a:rPr lang="en-IE" dirty="0"/>
              <a:t>retrieve data from a different domain, subdomain, port, or protocol, </a:t>
            </a:r>
            <a:r>
              <a:rPr lang="en-IE" dirty="0">
                <a:solidFill>
                  <a:srgbClr val="FF0000"/>
                </a:solidFill>
              </a:rPr>
              <a:t>unless the response includes the right CORS headers.</a:t>
            </a:r>
          </a:p>
          <a:p>
            <a:pPr marL="0" indent="0">
              <a:buNone/>
            </a:pPr>
            <a:endParaRPr lang="en-IE" dirty="0"/>
          </a:p>
          <a:p>
            <a:endParaRPr lang="en-IE" dirty="0"/>
          </a:p>
          <a:p>
            <a:endParaRPr lang="en-IE" dirty="0"/>
          </a:p>
        </p:txBody>
      </p:sp>
      <p:pic>
        <p:nvPicPr>
          <p:cNvPr id="4" name="Picture 3">
            <a:extLst>
              <a:ext uri="{FF2B5EF4-FFF2-40B4-BE49-F238E27FC236}">
                <a16:creationId xmlns="" xmlns:a16="http://schemas.microsoft.com/office/drawing/2014/main" id="{8962B03D-6966-482F-89BD-8B8995C18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378624"/>
            <a:ext cx="3471423" cy="2422911"/>
          </a:xfrm>
          <a:prstGeom prst="rect">
            <a:avLst/>
          </a:prstGeom>
        </p:spPr>
      </p:pic>
    </p:spTree>
    <p:extLst>
      <p:ext uri="{BB962C8B-B14F-4D97-AF65-F5344CB8AC3E}">
        <p14:creationId xmlns:p14="http://schemas.microsoft.com/office/powerpoint/2010/main" val="950946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81595-2C6D-4E6C-B4D4-DC3BC1E7580E}"/>
              </a:ext>
            </a:extLst>
          </p:cNvPr>
          <p:cNvSpPr>
            <a:spLocks noGrp="1"/>
          </p:cNvSpPr>
          <p:nvPr>
            <p:ph type="title"/>
          </p:nvPr>
        </p:nvSpPr>
        <p:spPr/>
        <p:txBody>
          <a:bodyPr/>
          <a:lstStyle/>
          <a:p>
            <a:r>
              <a:rPr lang="en-IE" dirty="0"/>
              <a:t>CORS</a:t>
            </a:r>
          </a:p>
        </p:txBody>
      </p:sp>
      <p:sp>
        <p:nvSpPr>
          <p:cNvPr id="3" name="Content Placeholder 2">
            <a:extLst>
              <a:ext uri="{FF2B5EF4-FFF2-40B4-BE49-F238E27FC236}">
                <a16:creationId xmlns="" xmlns:a16="http://schemas.microsoft.com/office/drawing/2014/main" id="{1966353E-0D98-49A4-8CA6-AE3C585B2F3B}"/>
              </a:ext>
            </a:extLst>
          </p:cNvPr>
          <p:cNvSpPr>
            <a:spLocks noGrp="1"/>
          </p:cNvSpPr>
          <p:nvPr>
            <p:ph idx="1"/>
          </p:nvPr>
        </p:nvSpPr>
        <p:spPr>
          <a:xfrm>
            <a:off x="457200" y="1600200"/>
            <a:ext cx="8229600" cy="5141168"/>
          </a:xfrm>
        </p:spPr>
        <p:txBody>
          <a:bodyPr>
            <a:normAutofit lnSpcReduction="10000"/>
          </a:bodyPr>
          <a:lstStyle/>
          <a:p>
            <a:r>
              <a:rPr lang="en-IE" dirty="0"/>
              <a:t>The CORS standard works by adding new HTTP headers that allow servers to describe the set of origins that are permitted to read that information using a web browser, e.g.</a:t>
            </a:r>
          </a:p>
          <a:p>
            <a:pPr marL="0" indent="0">
              <a:buNone/>
            </a:pPr>
            <a:r>
              <a:rPr lang="en-IE" dirty="0"/>
              <a:t>	</a:t>
            </a:r>
            <a:r>
              <a:rPr lang="en-IE" dirty="0">
                <a:solidFill>
                  <a:srgbClr val="FF0000"/>
                </a:solidFill>
              </a:rPr>
              <a:t>Access-Control-Allow-Origin: *</a:t>
            </a:r>
          </a:p>
          <a:p>
            <a:pPr marL="0" indent="0">
              <a:buNone/>
            </a:pPr>
            <a:endParaRPr lang="en-IE" sz="2600" dirty="0">
              <a:hlinkClick r:id="rId2"/>
            </a:endParaRPr>
          </a:p>
          <a:p>
            <a:pPr marL="0" indent="0">
              <a:buNone/>
            </a:pPr>
            <a:endParaRPr lang="en-IE" sz="2600" dirty="0">
              <a:hlinkClick r:id="rId2"/>
            </a:endParaRPr>
          </a:p>
          <a:p>
            <a:pPr marL="0" indent="0">
              <a:buNone/>
            </a:pPr>
            <a:endParaRPr lang="en-IE" sz="2600" dirty="0">
              <a:hlinkClick r:id="rId2"/>
            </a:endParaRPr>
          </a:p>
          <a:p>
            <a:pPr marL="0" indent="0">
              <a:buNone/>
            </a:pPr>
            <a:endParaRPr lang="en-IE" sz="2600" dirty="0">
              <a:hlinkClick r:id="rId2"/>
            </a:endParaRPr>
          </a:p>
          <a:p>
            <a:pPr marL="0" indent="0">
              <a:buNone/>
            </a:pPr>
            <a:endParaRPr lang="en-IE" sz="2600" dirty="0">
              <a:hlinkClick r:id="rId2"/>
            </a:endParaRPr>
          </a:p>
          <a:p>
            <a:pPr marL="0" indent="0">
              <a:buNone/>
            </a:pPr>
            <a:r>
              <a:rPr lang="en-IE" sz="2600" dirty="0">
                <a:hlinkClick r:id="rId2"/>
              </a:rPr>
              <a:t>https://developer.mozilla.org/en-US/docs/Web/HTTP/CORS</a:t>
            </a:r>
            <a:r>
              <a:rPr lang="en-IE" sz="2600" dirty="0"/>
              <a:t> </a:t>
            </a:r>
          </a:p>
        </p:txBody>
      </p:sp>
      <p:pic>
        <p:nvPicPr>
          <p:cNvPr id="5" name="Picture 4">
            <a:extLst>
              <a:ext uri="{FF2B5EF4-FFF2-40B4-BE49-F238E27FC236}">
                <a16:creationId xmlns="" xmlns:a16="http://schemas.microsoft.com/office/drawing/2014/main" id="{F8350B28-2BBE-45BE-A968-2723A8B0BC46}"/>
              </a:ext>
            </a:extLst>
          </p:cNvPr>
          <p:cNvPicPr>
            <a:picLocks noChangeAspect="1"/>
          </p:cNvPicPr>
          <p:nvPr/>
        </p:nvPicPr>
        <p:blipFill rotWithShape="1">
          <a:blip r:embed="rId3"/>
          <a:srcRect l="12201" t="33873" r="71219" b="44688"/>
          <a:stretch/>
        </p:blipFill>
        <p:spPr>
          <a:xfrm>
            <a:off x="2519772" y="4163070"/>
            <a:ext cx="4104456" cy="1786210"/>
          </a:xfrm>
          <a:prstGeom prst="rect">
            <a:avLst/>
          </a:prstGeom>
        </p:spPr>
      </p:pic>
    </p:spTree>
    <p:extLst>
      <p:ext uri="{BB962C8B-B14F-4D97-AF65-F5344CB8AC3E}">
        <p14:creationId xmlns:p14="http://schemas.microsoft.com/office/powerpoint/2010/main" val="511966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5C3026-77D7-43D1-9A02-523D75EB30AB}"/>
              </a:ext>
            </a:extLst>
          </p:cNvPr>
          <p:cNvSpPr>
            <a:spLocks noGrp="1"/>
          </p:cNvSpPr>
          <p:nvPr>
            <p:ph type="title"/>
          </p:nvPr>
        </p:nvSpPr>
        <p:spPr/>
        <p:txBody>
          <a:bodyPr/>
          <a:lstStyle/>
          <a:p>
            <a:r>
              <a:rPr lang="en-IE" dirty="0"/>
              <a:t>Requesting from the Client-Side</a:t>
            </a:r>
          </a:p>
        </p:txBody>
      </p:sp>
      <p:sp>
        <p:nvSpPr>
          <p:cNvPr id="3" name="Content Placeholder 2">
            <a:extLst>
              <a:ext uri="{FF2B5EF4-FFF2-40B4-BE49-F238E27FC236}">
                <a16:creationId xmlns="" xmlns:a16="http://schemas.microsoft.com/office/drawing/2014/main" id="{DF940B0A-24DF-4BC8-9B53-E296ACCBEEAE}"/>
              </a:ext>
            </a:extLst>
          </p:cNvPr>
          <p:cNvSpPr>
            <a:spLocks noGrp="1"/>
          </p:cNvSpPr>
          <p:nvPr>
            <p:ph idx="1"/>
          </p:nvPr>
        </p:nvSpPr>
        <p:spPr>
          <a:xfrm>
            <a:off x="323528" y="1600200"/>
            <a:ext cx="8363272" cy="4983162"/>
          </a:xfrm>
        </p:spPr>
        <p:txBody>
          <a:bodyPr>
            <a:normAutofit lnSpcReduction="10000"/>
          </a:bodyPr>
          <a:lstStyle/>
          <a:p>
            <a:r>
              <a:rPr lang="en-IE" sz="2600" dirty="0"/>
              <a:t>For example, Google APIs support requests and responses using CORS</a:t>
            </a:r>
          </a:p>
          <a:p>
            <a:r>
              <a:rPr lang="en-IE" sz="2600" dirty="0"/>
              <a:t>However, some firewalls will strip the Access-Control-Allow-Origin header from the server’s response in a CORS scenario, and you may receive an error message on the browser’s console:</a:t>
            </a:r>
          </a:p>
          <a:p>
            <a:pPr marL="457200" lvl="1" indent="0">
              <a:buNone/>
            </a:pPr>
            <a:r>
              <a:rPr lang="en-IE" sz="2200" dirty="0">
                <a:solidFill>
                  <a:schemeClr val="bg1">
                    <a:lumMod val="50000"/>
                  </a:schemeClr>
                </a:solidFill>
              </a:rPr>
              <a:t>Access to </a:t>
            </a:r>
            <a:r>
              <a:rPr lang="en-IE" sz="2200" dirty="0" err="1">
                <a:solidFill>
                  <a:schemeClr val="bg1">
                    <a:lumMod val="50000"/>
                  </a:schemeClr>
                </a:solidFill>
              </a:rPr>
              <a:t>XMLHttpRequest</a:t>
            </a:r>
            <a:r>
              <a:rPr lang="en-IE" sz="2200" dirty="0">
                <a:solidFill>
                  <a:schemeClr val="bg1">
                    <a:lumMod val="50000"/>
                  </a:schemeClr>
                </a:solidFill>
              </a:rPr>
              <a:t> at (…)</a:t>
            </a:r>
          </a:p>
          <a:p>
            <a:pPr marL="457200" lvl="1" indent="0">
              <a:buNone/>
            </a:pPr>
            <a:r>
              <a:rPr lang="en-IE" sz="2200" dirty="0">
                <a:solidFill>
                  <a:schemeClr val="bg1">
                    <a:lumMod val="50000"/>
                  </a:schemeClr>
                </a:solidFill>
              </a:rPr>
              <a:t>from origin (…) has been blocked by CORS policy: No 'Access-Control-Allow-Origin' header is present on the requested resource.</a:t>
            </a:r>
          </a:p>
          <a:p>
            <a:pPr marL="514350" indent="-457200"/>
            <a:r>
              <a:rPr lang="en-IE" sz="2600" dirty="0"/>
              <a:t>So, you can use a proxy server to forward your request, and send you back the result in an acceptable format, </a:t>
            </a:r>
          </a:p>
          <a:p>
            <a:pPr marL="57150" indent="0">
              <a:buNone/>
            </a:pPr>
            <a:r>
              <a:rPr lang="en-IE" sz="2600" dirty="0"/>
              <a:t>	e.g. </a:t>
            </a:r>
            <a:r>
              <a:rPr lang="en-IE" sz="2600" dirty="0">
                <a:hlinkClick r:id="rId3"/>
              </a:rPr>
              <a:t>https://cors-anywhere.herokuapp.com/</a:t>
            </a:r>
            <a:r>
              <a:rPr lang="en-IE" sz="2600" dirty="0"/>
              <a:t> </a:t>
            </a:r>
          </a:p>
        </p:txBody>
      </p:sp>
    </p:spTree>
    <p:extLst>
      <p:ext uri="{BB962C8B-B14F-4D97-AF65-F5344CB8AC3E}">
        <p14:creationId xmlns:p14="http://schemas.microsoft.com/office/powerpoint/2010/main" val="932502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2139-6DE6-4C6D-AB18-0F7B8BFA0401}"/>
              </a:ext>
            </a:extLst>
          </p:cNvPr>
          <p:cNvSpPr>
            <a:spLocks noGrp="1"/>
          </p:cNvSpPr>
          <p:nvPr>
            <p:ph type="title"/>
          </p:nvPr>
        </p:nvSpPr>
        <p:spPr/>
        <p:txBody>
          <a:bodyPr/>
          <a:lstStyle/>
          <a:p>
            <a:r>
              <a:rPr lang="en-IE" dirty="0"/>
              <a:t>Requesting from the Client-Side</a:t>
            </a:r>
          </a:p>
        </p:txBody>
      </p:sp>
      <p:sp>
        <p:nvSpPr>
          <p:cNvPr id="4" name="Content Placeholder 3">
            <a:extLst>
              <a:ext uri="{FF2B5EF4-FFF2-40B4-BE49-F238E27FC236}">
                <a16:creationId xmlns="" xmlns:a16="http://schemas.microsoft.com/office/drawing/2014/main" id="{40C6375D-A74D-4B43-93BD-F491B0022A3D}"/>
              </a:ext>
            </a:extLst>
          </p:cNvPr>
          <p:cNvSpPr>
            <a:spLocks noGrp="1"/>
          </p:cNvSpPr>
          <p:nvPr>
            <p:ph idx="1"/>
          </p:nvPr>
        </p:nvSpPr>
        <p:spPr/>
        <p:txBody>
          <a:bodyPr>
            <a:normAutofit/>
          </a:bodyPr>
          <a:lstStyle/>
          <a:p>
            <a:r>
              <a:rPr lang="en-IE" dirty="0"/>
              <a:t>Example: Google Maps Distance Matrix API</a:t>
            </a:r>
          </a:p>
          <a:p>
            <a:pPr marL="0" indent="0">
              <a:buNone/>
            </a:pPr>
            <a:r>
              <a:rPr lang="en-IE" sz="2600" dirty="0"/>
              <a:t>$.get("</a:t>
            </a:r>
            <a:r>
              <a:rPr lang="en-IE" sz="2600" dirty="0">
                <a:solidFill>
                  <a:srgbClr val="FF0000"/>
                </a:solidFill>
              </a:rPr>
              <a:t>https://cors-anywhere.herokuapp.com</a:t>
            </a:r>
            <a:r>
              <a:rPr lang="en-IE" sz="2600" dirty="0"/>
              <a:t>/"</a:t>
            </a:r>
            <a:r>
              <a:rPr lang="en-IE" sz="2600" dirty="0">
                <a:solidFill>
                  <a:srgbClr val="0070C0"/>
                </a:solidFill>
              </a:rPr>
              <a:t>+</a:t>
            </a:r>
          </a:p>
          <a:p>
            <a:pPr marL="0" indent="0">
              <a:buNone/>
            </a:pPr>
            <a:r>
              <a:rPr lang="en-IE" sz="2600" dirty="0"/>
              <a:t>"</a:t>
            </a:r>
            <a:r>
              <a:rPr lang="en-IE" sz="2600" dirty="0">
                <a:solidFill>
                  <a:srgbClr val="00B050"/>
                </a:solidFill>
              </a:rPr>
              <a:t>https://maps.googleapis.com/maps/</a:t>
            </a:r>
            <a:r>
              <a:rPr lang="en-IE" sz="2600" dirty="0" err="1">
                <a:solidFill>
                  <a:srgbClr val="00B050"/>
                </a:solidFill>
              </a:rPr>
              <a:t>api</a:t>
            </a:r>
            <a:r>
              <a:rPr lang="en-IE" sz="2600" dirty="0">
                <a:solidFill>
                  <a:srgbClr val="00B050"/>
                </a:solidFill>
              </a:rPr>
              <a:t>/</a:t>
            </a:r>
            <a:r>
              <a:rPr lang="en-IE" sz="2600" dirty="0" err="1">
                <a:solidFill>
                  <a:srgbClr val="00B050"/>
                </a:solidFill>
              </a:rPr>
              <a:t>distancematrix</a:t>
            </a:r>
            <a:r>
              <a:rPr lang="en-IE" sz="2600" dirty="0">
                <a:solidFill>
                  <a:srgbClr val="00B050"/>
                </a:solidFill>
              </a:rPr>
              <a:t>/</a:t>
            </a:r>
            <a:r>
              <a:rPr lang="en-IE" sz="2600" dirty="0" err="1">
                <a:solidFill>
                  <a:srgbClr val="00B050"/>
                </a:solidFill>
              </a:rPr>
              <a:t>json?origins</a:t>
            </a:r>
            <a:r>
              <a:rPr lang="en-IE" sz="2600" dirty="0">
                <a:solidFill>
                  <a:srgbClr val="00B050"/>
                </a:solidFill>
              </a:rPr>
              <a:t>=</a:t>
            </a:r>
            <a:r>
              <a:rPr lang="en-IE" sz="2600" dirty="0" err="1">
                <a:solidFill>
                  <a:srgbClr val="00B050"/>
                </a:solidFill>
              </a:rPr>
              <a:t>Seattle&amp;destinations</a:t>
            </a:r>
            <a:r>
              <a:rPr lang="en-IE" sz="2600" dirty="0">
                <a:solidFill>
                  <a:srgbClr val="00B050"/>
                </a:solidFill>
              </a:rPr>
              <a:t>=</a:t>
            </a:r>
            <a:r>
              <a:rPr lang="en-IE" sz="2600" dirty="0" err="1">
                <a:solidFill>
                  <a:srgbClr val="00B050"/>
                </a:solidFill>
              </a:rPr>
              <a:t>San+Francisco&amp;key</a:t>
            </a:r>
            <a:r>
              <a:rPr lang="en-IE" sz="2600" dirty="0">
                <a:solidFill>
                  <a:srgbClr val="00B050"/>
                </a:solidFill>
              </a:rPr>
              <a:t>=</a:t>
            </a:r>
            <a:r>
              <a:rPr lang="en-IE" sz="2600" dirty="0"/>
              <a:t>"+YOUR_API_KEY, function(data){ // consume the response });</a:t>
            </a:r>
          </a:p>
          <a:p>
            <a:pPr marL="0" indent="0">
              <a:buNone/>
            </a:pPr>
            <a:endParaRPr lang="en-IE" sz="2600" dirty="0"/>
          </a:p>
          <a:p>
            <a:pPr>
              <a:buFont typeface="Wingdings" panose="05000000000000000000" pitchFamily="2" charset="2"/>
              <a:buChar char="v"/>
            </a:pPr>
            <a:r>
              <a:rPr lang="en-IE" sz="2800" dirty="0"/>
              <a:t>You’ll need to read the documentation for each specific API to determine how to format your query</a:t>
            </a:r>
          </a:p>
          <a:p>
            <a:pPr>
              <a:buFont typeface="Wingdings" panose="05000000000000000000" pitchFamily="2" charset="2"/>
              <a:buChar char="v"/>
            </a:pPr>
            <a:r>
              <a:rPr lang="en-IE" sz="2800" dirty="0"/>
              <a:t>Mind the daily request quota for free APIs</a:t>
            </a:r>
            <a:endParaRPr lang="en-US" sz="2800" dirty="0"/>
          </a:p>
        </p:txBody>
      </p:sp>
    </p:spTree>
    <p:extLst>
      <p:ext uri="{BB962C8B-B14F-4D97-AF65-F5344CB8AC3E}">
        <p14:creationId xmlns:p14="http://schemas.microsoft.com/office/powerpoint/2010/main" val="4791230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A4C8BF-57BF-4E69-A87C-06FF55B568D5}"/>
              </a:ext>
            </a:extLst>
          </p:cNvPr>
          <p:cNvSpPr>
            <a:spLocks noGrp="1"/>
          </p:cNvSpPr>
          <p:nvPr>
            <p:ph type="title"/>
          </p:nvPr>
        </p:nvSpPr>
        <p:spPr/>
        <p:txBody>
          <a:bodyPr/>
          <a:lstStyle/>
          <a:p>
            <a:r>
              <a:rPr lang="en-IE" dirty="0"/>
              <a:t>Requesting via the Server-Side</a:t>
            </a:r>
          </a:p>
        </p:txBody>
      </p:sp>
      <p:sp>
        <p:nvSpPr>
          <p:cNvPr id="3" name="Content Placeholder 2">
            <a:extLst>
              <a:ext uri="{FF2B5EF4-FFF2-40B4-BE49-F238E27FC236}">
                <a16:creationId xmlns="" xmlns:a16="http://schemas.microsoft.com/office/drawing/2014/main" id="{0EC4211B-B9E0-41AE-B790-7BB07F5F16BA}"/>
              </a:ext>
            </a:extLst>
          </p:cNvPr>
          <p:cNvSpPr>
            <a:spLocks noGrp="1"/>
          </p:cNvSpPr>
          <p:nvPr>
            <p:ph idx="1"/>
          </p:nvPr>
        </p:nvSpPr>
        <p:spPr>
          <a:xfrm>
            <a:off x="179512" y="1600200"/>
            <a:ext cx="4608512" cy="5141168"/>
          </a:xfrm>
        </p:spPr>
        <p:txBody>
          <a:bodyPr>
            <a:normAutofit fontScale="85000" lnSpcReduction="10000"/>
          </a:bodyPr>
          <a:lstStyle/>
          <a:p>
            <a:r>
              <a:rPr lang="en-IE" dirty="0"/>
              <a:t>You can also forward the request to your own server and have a script request the API </a:t>
            </a:r>
            <a:r>
              <a:rPr lang="en-IE" dirty="0" smtClean="0"/>
              <a:t>data, and </a:t>
            </a:r>
            <a:r>
              <a:rPr lang="en-IE" dirty="0"/>
              <a:t>send the result back to the client-side code;</a:t>
            </a:r>
          </a:p>
          <a:p>
            <a:r>
              <a:rPr lang="en-IE" dirty="0"/>
              <a:t>This method does not trigger security settings in browsers or firewalls, and it is compatible across all browsers.</a:t>
            </a:r>
          </a:p>
          <a:p>
            <a:r>
              <a:rPr lang="en-IE" dirty="0"/>
              <a:t>However, </a:t>
            </a:r>
            <a:r>
              <a:rPr lang="en-IE" dirty="0">
                <a:solidFill>
                  <a:srgbClr val="FF0000"/>
                </a:solidFill>
              </a:rPr>
              <a:t>it may have implications on your own server’s load and scalability.</a:t>
            </a:r>
          </a:p>
          <a:p>
            <a:endParaRPr lang="en-IE" dirty="0"/>
          </a:p>
          <a:p>
            <a:endParaRPr lang="en-IE" dirty="0"/>
          </a:p>
        </p:txBody>
      </p:sp>
      <p:pic>
        <p:nvPicPr>
          <p:cNvPr id="6" name="Picture 5">
            <a:extLst>
              <a:ext uri="{FF2B5EF4-FFF2-40B4-BE49-F238E27FC236}">
                <a16:creationId xmlns="" xmlns:a16="http://schemas.microsoft.com/office/drawing/2014/main" id="{D245112D-E12B-4996-A8CD-90C01DFE6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052736"/>
            <a:ext cx="4320480" cy="5766665"/>
          </a:xfrm>
          <a:prstGeom prst="rect">
            <a:avLst/>
          </a:prstGeom>
        </p:spPr>
      </p:pic>
    </p:spTree>
    <p:extLst>
      <p:ext uri="{BB962C8B-B14F-4D97-AF65-F5344CB8AC3E}">
        <p14:creationId xmlns:p14="http://schemas.microsoft.com/office/powerpoint/2010/main" val="2691496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tIns="41148" bIns="41148"/>
          <a:lstStyle/>
          <a:p>
            <a:fld id="{72C1D44A-E403-4D47-B2C8-41B1CC13B94B}" type="slidenum">
              <a:rPr lang="en-US"/>
              <a:pPr/>
              <a:t>35</a:t>
            </a:fld>
            <a:endParaRPr lang="en-US"/>
          </a:p>
        </p:txBody>
      </p:sp>
      <p:sp>
        <p:nvSpPr>
          <p:cNvPr id="14340" name="Rectangle 4"/>
          <p:cNvSpPr>
            <a:spLocks noGrp="1" noChangeArrowheads="1"/>
          </p:cNvSpPr>
          <p:nvPr>
            <p:ph type="title"/>
          </p:nvPr>
        </p:nvSpPr>
        <p:spPr/>
        <p:txBody>
          <a:bodyPr lIns="82296" tIns="41148" rIns="82296" bIns="41148"/>
          <a:lstStyle/>
          <a:p>
            <a:r>
              <a:rPr lang="en-US" dirty="0"/>
              <a:t>Some APIs</a:t>
            </a:r>
          </a:p>
        </p:txBody>
      </p:sp>
      <p:sp>
        <p:nvSpPr>
          <p:cNvPr id="14341" name="Rectangle 5"/>
          <p:cNvSpPr>
            <a:spLocks noGrp="1" noChangeArrowheads="1"/>
          </p:cNvSpPr>
          <p:nvPr>
            <p:ph type="body" idx="1"/>
          </p:nvPr>
        </p:nvSpPr>
        <p:spPr>
          <a:xfrm>
            <a:off x="457200" y="1600200"/>
            <a:ext cx="8229600" cy="5121275"/>
          </a:xfrm>
        </p:spPr>
        <p:txBody>
          <a:bodyPr lIns="82296" tIns="41148" rIns="82296" bIns="41148">
            <a:normAutofit fontScale="85000" lnSpcReduction="20000"/>
          </a:bodyPr>
          <a:lstStyle/>
          <a:p>
            <a:r>
              <a:rPr lang="en-US" dirty="0"/>
              <a:t>The Open Movie Database (JSON or XML)</a:t>
            </a:r>
          </a:p>
          <a:p>
            <a:pPr lvl="1"/>
            <a:r>
              <a:rPr lang="en-US" sz="2100" dirty="0">
                <a:hlinkClick r:id="rId2"/>
              </a:rPr>
              <a:t>http://www.omdbapi.com/</a:t>
            </a:r>
            <a:endParaRPr lang="en-US" sz="2100" dirty="0"/>
          </a:p>
          <a:p>
            <a:r>
              <a:rPr lang="en-IE" dirty="0"/>
              <a:t>Spotify Web API (JSON)</a:t>
            </a:r>
          </a:p>
          <a:p>
            <a:pPr lvl="1"/>
            <a:r>
              <a:rPr lang="en-US" sz="2100" dirty="0">
                <a:hlinkClick r:id="rId3"/>
              </a:rPr>
              <a:t>https://developer.spotify.com/web-api/</a:t>
            </a:r>
            <a:r>
              <a:rPr lang="en-US" sz="2100" dirty="0"/>
              <a:t> </a:t>
            </a:r>
          </a:p>
          <a:p>
            <a:r>
              <a:rPr lang="en-IE" dirty="0"/>
              <a:t>AccuWeather Enterprise API (JSON)</a:t>
            </a:r>
          </a:p>
          <a:p>
            <a:pPr lvl="1"/>
            <a:r>
              <a:rPr lang="en-IE" sz="2100" dirty="0">
                <a:hlinkClick r:id="rId4"/>
              </a:rPr>
              <a:t>http://apidev.accuweather.com/developers/</a:t>
            </a:r>
            <a:r>
              <a:rPr lang="en-IE" sz="2100" dirty="0"/>
              <a:t> </a:t>
            </a:r>
          </a:p>
          <a:p>
            <a:r>
              <a:rPr lang="en-IE" dirty="0"/>
              <a:t>Wikipedia/Wikimedia (XML)</a:t>
            </a:r>
          </a:p>
          <a:p>
            <a:pPr lvl="1"/>
            <a:r>
              <a:rPr lang="en-IE" sz="2100" dirty="0">
                <a:hlinkClick r:id="rId5"/>
              </a:rPr>
              <a:t>https://www.mediawiki.org/wiki/REST_API</a:t>
            </a:r>
            <a:r>
              <a:rPr lang="en-IE" sz="2100" dirty="0"/>
              <a:t> </a:t>
            </a:r>
          </a:p>
          <a:p>
            <a:r>
              <a:rPr lang="en-IE" dirty="0"/>
              <a:t>Facebook Graph API (JSON)</a:t>
            </a:r>
          </a:p>
          <a:p>
            <a:pPr lvl="1"/>
            <a:r>
              <a:rPr lang="en-IE" sz="2100" dirty="0">
                <a:hlinkClick r:id="rId6"/>
              </a:rPr>
              <a:t>https://developers.facebook.com/docs/graph-api/overview</a:t>
            </a:r>
            <a:r>
              <a:rPr lang="en-IE" sz="2100" dirty="0"/>
              <a:t>  </a:t>
            </a:r>
          </a:p>
          <a:p>
            <a:r>
              <a:rPr lang="en-IE" dirty="0"/>
              <a:t>Flickr (XML, JSON, </a:t>
            </a:r>
            <a:r>
              <a:rPr lang="en-IE" dirty="0">
                <a:solidFill>
                  <a:schemeClr val="bg1">
                    <a:lumMod val="50000"/>
                  </a:schemeClr>
                </a:solidFill>
              </a:rPr>
              <a:t>SOAP, RPC</a:t>
            </a:r>
            <a:r>
              <a:rPr lang="en-IE" dirty="0"/>
              <a:t>)</a:t>
            </a:r>
          </a:p>
          <a:p>
            <a:pPr lvl="1"/>
            <a:r>
              <a:rPr lang="en-IE" sz="2100" dirty="0">
                <a:hlinkClick r:id="rId7"/>
              </a:rPr>
              <a:t>https://www.flickr.com/services/api/</a:t>
            </a:r>
            <a:r>
              <a:rPr lang="en-IE" sz="2100" dirty="0"/>
              <a:t> </a:t>
            </a:r>
          </a:p>
          <a:p>
            <a:r>
              <a:rPr lang="en-IE" dirty="0"/>
              <a:t>Zomato (JSON or XML)</a:t>
            </a:r>
          </a:p>
          <a:p>
            <a:pPr lvl="1"/>
            <a:r>
              <a:rPr lang="en-IE" sz="2100" dirty="0">
                <a:hlinkClick r:id="rId8"/>
              </a:rPr>
              <a:t>https://developers.zomato.com/api</a:t>
            </a:r>
            <a:r>
              <a:rPr lang="en-IE" sz="2100" dirty="0"/>
              <a:t> </a:t>
            </a:r>
          </a:p>
        </p:txBody>
      </p:sp>
    </p:spTree>
    <p:extLst>
      <p:ext uri="{BB962C8B-B14F-4D97-AF65-F5344CB8AC3E}">
        <p14:creationId xmlns:p14="http://schemas.microsoft.com/office/powerpoint/2010/main" val="42282481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36912"/>
            <a:ext cx="8229600" cy="1143000"/>
          </a:xfrm>
        </p:spPr>
        <p:txBody>
          <a:bodyPr/>
          <a:lstStyle/>
          <a:p>
            <a:r>
              <a:rPr lang="pt-PT" dirty="0"/>
              <a:t>Questions?</a:t>
            </a:r>
            <a:endParaRPr lang="en-GB" dirty="0"/>
          </a:p>
        </p:txBody>
      </p:sp>
    </p:spTree>
    <p:extLst>
      <p:ext uri="{BB962C8B-B14F-4D97-AF65-F5344CB8AC3E}">
        <p14:creationId xmlns:p14="http://schemas.microsoft.com/office/powerpoint/2010/main" val="289577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REST</a:t>
            </a:r>
            <a:endParaRPr lang="en-IE" dirty="0"/>
          </a:p>
        </p:txBody>
      </p:sp>
      <p:sp>
        <p:nvSpPr>
          <p:cNvPr id="3" name="Content Placeholder 2"/>
          <p:cNvSpPr>
            <a:spLocks noGrp="1"/>
          </p:cNvSpPr>
          <p:nvPr>
            <p:ph sz="quarter" idx="1"/>
          </p:nvPr>
        </p:nvSpPr>
        <p:spPr>
          <a:xfrm>
            <a:off x="457200" y="1600200"/>
            <a:ext cx="8229600" cy="5069160"/>
          </a:xfrm>
        </p:spPr>
        <p:txBody>
          <a:bodyPr>
            <a:normAutofit fontScale="85000" lnSpcReduction="20000"/>
          </a:bodyPr>
          <a:lstStyle/>
          <a:p>
            <a:r>
              <a:rPr lang="en-IE" dirty="0" smtClean="0"/>
              <a:t>REST: Representational </a:t>
            </a:r>
            <a:r>
              <a:rPr lang="en-IE" dirty="0"/>
              <a:t>State Transfer</a:t>
            </a:r>
          </a:p>
          <a:p>
            <a:r>
              <a:rPr lang="en-IE" dirty="0"/>
              <a:t>Describes how resources on web servers should be exposed </a:t>
            </a:r>
            <a:r>
              <a:rPr lang="en-IE" dirty="0">
                <a:solidFill>
                  <a:srgbClr val="00B050"/>
                </a:solidFill>
              </a:rPr>
              <a:t>via the HTTP protocol</a:t>
            </a:r>
          </a:p>
          <a:p>
            <a:r>
              <a:rPr lang="en-IE" b="1" dirty="0">
                <a:solidFill>
                  <a:srgbClr val="FF0000"/>
                </a:solidFill>
              </a:rPr>
              <a:t>Resource</a:t>
            </a:r>
            <a:r>
              <a:rPr lang="en-IE" dirty="0"/>
              <a:t> identification through a uniform resource identifier (URI)</a:t>
            </a:r>
          </a:p>
          <a:p>
            <a:r>
              <a:rPr lang="en-IE" dirty="0"/>
              <a:t>Resources are manipulated using a fixed set of CRUD operations (</a:t>
            </a:r>
            <a:r>
              <a:rPr lang="en-IE" b="1" dirty="0">
                <a:solidFill>
                  <a:srgbClr val="FF0000"/>
                </a:solidFill>
              </a:rPr>
              <a:t>actions</a:t>
            </a:r>
            <a:r>
              <a:rPr lang="en-IE" dirty="0"/>
              <a:t>) with HTTP methods</a:t>
            </a:r>
          </a:p>
          <a:p>
            <a:pPr lvl="1"/>
            <a:r>
              <a:rPr lang="en-IE" dirty="0"/>
              <a:t>POST - </a:t>
            </a:r>
            <a:r>
              <a:rPr lang="en-IE" b="1" dirty="0"/>
              <a:t>Create</a:t>
            </a:r>
            <a:r>
              <a:rPr lang="en-IE" dirty="0"/>
              <a:t> a new resource</a:t>
            </a:r>
          </a:p>
          <a:p>
            <a:pPr lvl="1"/>
            <a:r>
              <a:rPr lang="en-IE" dirty="0"/>
              <a:t>GET - </a:t>
            </a:r>
            <a:r>
              <a:rPr lang="en-IE" b="1" dirty="0"/>
              <a:t>Read</a:t>
            </a:r>
            <a:r>
              <a:rPr lang="en-IE" dirty="0"/>
              <a:t> the current state of a resource</a:t>
            </a:r>
          </a:p>
          <a:p>
            <a:pPr lvl="1"/>
            <a:r>
              <a:rPr lang="en-IE" dirty="0"/>
              <a:t>PUT – </a:t>
            </a:r>
            <a:r>
              <a:rPr lang="en-IE" b="1" dirty="0"/>
              <a:t>Update</a:t>
            </a:r>
            <a:r>
              <a:rPr lang="en-IE" dirty="0"/>
              <a:t> a resource</a:t>
            </a:r>
          </a:p>
          <a:p>
            <a:pPr lvl="1"/>
            <a:r>
              <a:rPr lang="en-IE" dirty="0"/>
              <a:t>DELETE - </a:t>
            </a:r>
            <a:r>
              <a:rPr lang="en-IE" b="1" dirty="0"/>
              <a:t>Delete</a:t>
            </a:r>
            <a:r>
              <a:rPr lang="en-IE" dirty="0"/>
              <a:t> a resource</a:t>
            </a:r>
          </a:p>
          <a:p>
            <a:r>
              <a:rPr lang="en-IE" dirty="0"/>
              <a:t>Messages are self descriptive and simple, e.g.</a:t>
            </a:r>
          </a:p>
          <a:p>
            <a:pPr marL="0" indent="0">
              <a:buNone/>
            </a:pPr>
            <a:r>
              <a:rPr lang="en-IE" sz="2600" dirty="0">
                <a:solidFill>
                  <a:srgbClr val="00B050"/>
                </a:solidFill>
              </a:rPr>
              <a:t>	http://www.mysite.com/phonebook/users/56</a:t>
            </a:r>
            <a:endParaRPr lang="en-IE" dirty="0"/>
          </a:p>
        </p:txBody>
      </p:sp>
    </p:spTree>
    <p:extLst>
      <p:ext uri="{BB962C8B-B14F-4D97-AF65-F5344CB8AC3E}">
        <p14:creationId xmlns:p14="http://schemas.microsoft.com/office/powerpoint/2010/main" val="2771986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FB870-37D0-452B-99B5-D66F1C32A5BD}"/>
              </a:ext>
            </a:extLst>
          </p:cNvPr>
          <p:cNvSpPr>
            <a:spLocks noGrp="1"/>
          </p:cNvSpPr>
          <p:nvPr>
            <p:ph type="title"/>
          </p:nvPr>
        </p:nvSpPr>
        <p:spPr/>
        <p:txBody>
          <a:bodyPr/>
          <a:lstStyle/>
          <a:p>
            <a:r>
              <a:rPr lang="en-IE" dirty="0"/>
              <a:t>SOAP versus REST</a:t>
            </a:r>
          </a:p>
        </p:txBody>
      </p:sp>
      <p:sp>
        <p:nvSpPr>
          <p:cNvPr id="3" name="Content Placeholder 2">
            <a:extLst>
              <a:ext uri="{FF2B5EF4-FFF2-40B4-BE49-F238E27FC236}">
                <a16:creationId xmlns="" xmlns:a16="http://schemas.microsoft.com/office/drawing/2014/main" id="{A0F7317F-A35F-45B2-8915-15FB6F2E41B3}"/>
              </a:ext>
            </a:extLst>
          </p:cNvPr>
          <p:cNvSpPr>
            <a:spLocks noGrp="1"/>
          </p:cNvSpPr>
          <p:nvPr>
            <p:ph idx="1"/>
          </p:nvPr>
        </p:nvSpPr>
        <p:spPr>
          <a:xfrm>
            <a:off x="457200" y="1628800"/>
            <a:ext cx="8229600" cy="5040560"/>
          </a:xfrm>
        </p:spPr>
        <p:txBody>
          <a:bodyPr>
            <a:normAutofit fontScale="70000" lnSpcReduction="20000"/>
          </a:bodyPr>
          <a:lstStyle/>
          <a:p>
            <a:r>
              <a:rPr lang="en-IE" sz="3300" dirty="0"/>
              <a:t>As </a:t>
            </a:r>
            <a:r>
              <a:rPr lang="en-IE" sz="3300" dirty="0">
                <a:solidFill>
                  <a:srgbClr val="C00000"/>
                </a:solidFill>
              </a:rPr>
              <a:t>SOAP</a:t>
            </a:r>
            <a:r>
              <a:rPr lang="en-IE" sz="3300" dirty="0"/>
              <a:t> is an official protocol, it comes with </a:t>
            </a:r>
            <a:r>
              <a:rPr lang="en-IE" sz="3300" dirty="0">
                <a:solidFill>
                  <a:srgbClr val="C00000"/>
                </a:solidFill>
              </a:rPr>
              <a:t>strict rules and advanced security features</a:t>
            </a:r>
            <a:r>
              <a:rPr lang="en-IE" sz="3300" dirty="0"/>
              <a:t> such as built-in ACID compliance and authorization. </a:t>
            </a:r>
          </a:p>
          <a:p>
            <a:r>
              <a:rPr lang="en-IE" sz="3300" dirty="0"/>
              <a:t>SOAP has </a:t>
            </a:r>
            <a:r>
              <a:rPr lang="en-IE" sz="3300" dirty="0">
                <a:solidFill>
                  <a:srgbClr val="C00000"/>
                </a:solidFill>
              </a:rPr>
              <a:t>higher complexity</a:t>
            </a:r>
            <a:r>
              <a:rPr lang="en-IE" sz="3300" dirty="0"/>
              <a:t>, and requires </a:t>
            </a:r>
            <a:r>
              <a:rPr lang="en-IE" sz="3300" dirty="0">
                <a:solidFill>
                  <a:srgbClr val="C00000"/>
                </a:solidFill>
              </a:rPr>
              <a:t>more bandwidth </a:t>
            </a:r>
            <a:r>
              <a:rPr lang="en-IE" sz="3300" dirty="0"/>
              <a:t>and resources, which can lead to </a:t>
            </a:r>
            <a:r>
              <a:rPr lang="en-IE" sz="3300" dirty="0">
                <a:solidFill>
                  <a:srgbClr val="C00000"/>
                </a:solidFill>
              </a:rPr>
              <a:t>slower page load </a:t>
            </a:r>
            <a:r>
              <a:rPr lang="en-IE" sz="3300" dirty="0"/>
              <a:t>times. </a:t>
            </a:r>
            <a:endParaRPr lang="en-IE" sz="3300" dirty="0" smtClean="0"/>
          </a:p>
          <a:p>
            <a:pPr lvl="1"/>
            <a:r>
              <a:rPr lang="en-IE" sz="3000" dirty="0"/>
              <a:t>REST consumes fewer resources than SOAP because </a:t>
            </a:r>
            <a:r>
              <a:rPr lang="en-IE" sz="3000" dirty="0" smtClean="0"/>
              <a:t>its messages are typically smaller.</a:t>
            </a:r>
            <a:endParaRPr lang="en-IE" sz="3000" dirty="0"/>
          </a:p>
          <a:p>
            <a:r>
              <a:rPr lang="en-IE" sz="3300" dirty="0">
                <a:solidFill>
                  <a:srgbClr val="00B050"/>
                </a:solidFill>
              </a:rPr>
              <a:t>REST</a:t>
            </a:r>
            <a:r>
              <a:rPr lang="en-IE" sz="3300" dirty="0"/>
              <a:t> was created to address the problems of SOAP. Therefore it has a </a:t>
            </a:r>
            <a:r>
              <a:rPr lang="en-IE" sz="3300" dirty="0">
                <a:solidFill>
                  <a:srgbClr val="00B050"/>
                </a:solidFill>
              </a:rPr>
              <a:t>more flexible architecture</a:t>
            </a:r>
            <a:r>
              <a:rPr lang="en-IE" sz="3300" dirty="0"/>
              <a:t>. It consists of guidelines and lets developers implement them in their own way.</a:t>
            </a:r>
          </a:p>
          <a:p>
            <a:pPr lvl="1"/>
            <a:r>
              <a:rPr lang="en-IE" sz="3000" dirty="0"/>
              <a:t>It allows </a:t>
            </a:r>
            <a:r>
              <a:rPr lang="en-IE" sz="3000" dirty="0">
                <a:solidFill>
                  <a:srgbClr val="00B050"/>
                </a:solidFill>
              </a:rPr>
              <a:t>different messaging formats</a:t>
            </a:r>
            <a:r>
              <a:rPr lang="en-IE" sz="3000" dirty="0"/>
              <a:t>, such as HTML, CSV, JSON, XML, and plain text, while SOAP only allows XML. </a:t>
            </a:r>
          </a:p>
          <a:p>
            <a:pPr lvl="1"/>
            <a:r>
              <a:rPr lang="en-IE" sz="3000" dirty="0"/>
              <a:t>REST is also a more </a:t>
            </a:r>
            <a:r>
              <a:rPr lang="en-IE" sz="3000" dirty="0">
                <a:solidFill>
                  <a:srgbClr val="00B050"/>
                </a:solidFill>
              </a:rPr>
              <a:t>lightweight architecture</a:t>
            </a:r>
            <a:r>
              <a:rPr lang="en-IE" sz="3000" dirty="0"/>
              <a:t>, so RESTful web services have a </a:t>
            </a:r>
            <a:r>
              <a:rPr lang="en-IE" sz="3000" dirty="0">
                <a:solidFill>
                  <a:srgbClr val="00B050"/>
                </a:solidFill>
              </a:rPr>
              <a:t>better performance</a:t>
            </a:r>
            <a:r>
              <a:rPr lang="en-IE" sz="3000" dirty="0"/>
              <a:t>. </a:t>
            </a:r>
            <a:endParaRPr lang="en-IE" sz="3000" dirty="0" smtClean="0"/>
          </a:p>
          <a:p>
            <a:pPr lvl="1"/>
            <a:r>
              <a:rPr lang="en-IE" sz="3000" dirty="0" smtClean="0"/>
              <a:t>Because </a:t>
            </a:r>
            <a:r>
              <a:rPr lang="en-IE" sz="3000" dirty="0"/>
              <a:t>of that, it has become incredibly popular in the </a:t>
            </a:r>
            <a:r>
              <a:rPr lang="en-IE" sz="3000" dirty="0">
                <a:solidFill>
                  <a:srgbClr val="00B050"/>
                </a:solidFill>
              </a:rPr>
              <a:t>mobile era </a:t>
            </a:r>
            <a:r>
              <a:rPr lang="en-IE" sz="3000" dirty="0"/>
              <a:t>where even a few seconds matter a lot (both in page load time and revenue).</a:t>
            </a:r>
          </a:p>
        </p:txBody>
      </p:sp>
    </p:spTree>
    <p:extLst>
      <p:ext uri="{BB962C8B-B14F-4D97-AF65-F5344CB8AC3E}">
        <p14:creationId xmlns:p14="http://schemas.microsoft.com/office/powerpoint/2010/main" val="2338310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SOAP versus REST</a:t>
            </a:r>
            <a:endParaRPr lang="en-I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7354934"/>
              </p:ext>
            </p:extLst>
          </p:nvPr>
        </p:nvGraphicFramePr>
        <p:xfrm>
          <a:off x="452002" y="1988840"/>
          <a:ext cx="8229600" cy="4419600"/>
        </p:xfrm>
        <a:graphic>
          <a:graphicData uri="http://schemas.openxmlformats.org/drawingml/2006/table">
            <a:tbl>
              <a:tblPr firstRow="1" bandRow="1">
                <a:tableStyleId>{0E3FDE45-AF77-4B5C-9715-49D594BDF05E}</a:tableStyleId>
              </a:tblPr>
              <a:tblGrid>
                <a:gridCol w="4114800"/>
                <a:gridCol w="4114800"/>
              </a:tblGrid>
              <a:tr h="370840">
                <a:tc>
                  <a:txBody>
                    <a:bodyPr/>
                    <a:lstStyle/>
                    <a:p>
                      <a:pPr algn="ctr"/>
                      <a:r>
                        <a:rPr lang="en-IE" dirty="0" smtClean="0"/>
                        <a:t>SOAP</a:t>
                      </a:r>
                      <a:endParaRPr lang="en-IE" dirty="0"/>
                    </a:p>
                  </a:txBody>
                  <a:tcPr/>
                </a:tc>
                <a:tc>
                  <a:txBody>
                    <a:bodyPr/>
                    <a:lstStyle/>
                    <a:p>
                      <a:pPr algn="ctr"/>
                      <a:r>
                        <a:rPr lang="en-IE" dirty="0" smtClean="0"/>
                        <a:t>REST</a:t>
                      </a:r>
                      <a:endParaRPr lang="en-IE" dirty="0"/>
                    </a:p>
                  </a:txBody>
                  <a:tcPr/>
                </a:tc>
              </a:tr>
              <a:tr h="370840">
                <a:tc>
                  <a:txBody>
                    <a:bodyPr/>
                    <a:lstStyle/>
                    <a:p>
                      <a:r>
                        <a:rPr lang="en-IE" sz="1800" kern="1200" dirty="0" smtClean="0">
                          <a:effectLst/>
                        </a:rPr>
                        <a:t>Function-driven (data available as services, e.g.: “</a:t>
                      </a:r>
                      <a:r>
                        <a:rPr lang="en-IE" sz="1800" kern="1200" dirty="0" err="1" smtClean="0">
                          <a:effectLst/>
                        </a:rPr>
                        <a:t>getUser</a:t>
                      </a:r>
                      <a:r>
                        <a:rPr lang="en-IE" sz="1800" kern="1200" dirty="0" smtClean="0">
                          <a:effectLst/>
                        </a:rPr>
                        <a:t>”)</a:t>
                      </a:r>
                      <a:endParaRPr lang="en-IE" dirty="0"/>
                    </a:p>
                  </a:txBody>
                  <a:tcPr/>
                </a:tc>
                <a:tc>
                  <a:txBody>
                    <a:bodyPr/>
                    <a:lstStyle/>
                    <a:p>
                      <a:r>
                        <a:rPr lang="en-IE" sz="1800" kern="1200" dirty="0" smtClean="0">
                          <a:effectLst/>
                        </a:rPr>
                        <a:t>Data-driven (data available as resources, e.g. “user”)</a:t>
                      </a:r>
                      <a:endParaRPr lang="en-IE" dirty="0"/>
                    </a:p>
                  </a:txBody>
                  <a:tcPr/>
                </a:tc>
              </a:tr>
              <a:tr h="370840">
                <a:tc>
                  <a:txBody>
                    <a:bodyPr/>
                    <a:lstStyle/>
                    <a:p>
                      <a:r>
                        <a:rPr lang="en-IE" sz="1800" kern="1200" dirty="0" smtClean="0">
                          <a:effectLst/>
                        </a:rPr>
                        <a:t>API calls cannot be cached</a:t>
                      </a:r>
                      <a:endParaRPr lang="en-IE" dirty="0"/>
                    </a:p>
                  </a:txBody>
                  <a:tcPr/>
                </a:tc>
                <a:tc>
                  <a:txBody>
                    <a:bodyPr/>
                    <a:lstStyle/>
                    <a:p>
                      <a:r>
                        <a:rPr lang="en-IE" sz="1800" kern="1200" dirty="0" smtClean="0">
                          <a:effectLst/>
                        </a:rPr>
                        <a:t>API calls can be cached</a:t>
                      </a:r>
                      <a:endParaRPr lang="en-IE" dirty="0"/>
                    </a:p>
                  </a:txBody>
                  <a:tcPr/>
                </a:tc>
              </a:tr>
              <a:tr h="370840">
                <a:tc>
                  <a:txBody>
                    <a:bodyPr/>
                    <a:lstStyle/>
                    <a:p>
                      <a:r>
                        <a:rPr lang="en-IE" sz="1800" kern="1200" dirty="0" smtClean="0">
                          <a:effectLst/>
                        </a:rPr>
                        <a:t>Requires more bandwidth and computing power</a:t>
                      </a:r>
                      <a:endParaRPr lang="en-IE" dirty="0"/>
                    </a:p>
                  </a:txBody>
                  <a:tcPr/>
                </a:tc>
                <a:tc>
                  <a:txBody>
                    <a:bodyPr/>
                    <a:lstStyle/>
                    <a:p>
                      <a:r>
                        <a:rPr lang="en-IE" sz="1800" kern="1200" dirty="0" smtClean="0">
                          <a:effectLst/>
                        </a:rPr>
                        <a:t>Requires fewer</a:t>
                      </a:r>
                      <a:r>
                        <a:rPr lang="en-IE" sz="1800" kern="1200" baseline="0" dirty="0" smtClean="0">
                          <a:effectLst/>
                        </a:rPr>
                        <a:t> computing</a:t>
                      </a:r>
                      <a:r>
                        <a:rPr lang="en-IE" sz="1800" kern="1200" dirty="0" smtClean="0">
                          <a:effectLst/>
                        </a:rPr>
                        <a:t> resources</a:t>
                      </a:r>
                      <a:endParaRPr lang="en-IE" dirty="0"/>
                    </a:p>
                  </a:txBody>
                  <a:tcPr/>
                </a:tc>
              </a:tr>
              <a:tr h="370840">
                <a:tc>
                  <a:txBody>
                    <a:bodyPr/>
                    <a:lstStyle/>
                    <a:p>
                      <a:r>
                        <a:rPr lang="en-IE" sz="1800" kern="1200" dirty="0" smtClean="0">
                          <a:effectLst/>
                        </a:rPr>
                        <a:t>Only XML</a:t>
                      </a:r>
                      <a:endParaRPr lang="en-IE" dirty="0"/>
                    </a:p>
                  </a:txBody>
                  <a:tcPr/>
                </a:tc>
                <a:tc>
                  <a:txBody>
                    <a:bodyPr/>
                    <a:lstStyle/>
                    <a:p>
                      <a:r>
                        <a:rPr lang="en-IE" sz="1800" kern="1200" dirty="0" smtClean="0">
                          <a:effectLst/>
                        </a:rPr>
                        <a:t>Plain text, HTML, XML, JSON, CSV…</a:t>
                      </a:r>
                      <a:endParaRPr lang="en-IE" dirty="0"/>
                    </a:p>
                  </a:txBody>
                  <a:tcPr/>
                </a:tc>
              </a:tr>
              <a:tr h="370840">
                <a:tc>
                  <a:txBody>
                    <a:bodyPr/>
                    <a:lstStyle/>
                    <a:p>
                      <a:r>
                        <a:rPr lang="en-IE" sz="1800" kern="1200" dirty="0" smtClean="0">
                          <a:effectLst/>
                        </a:rPr>
                        <a:t>HTTP, SMTP, UDP, TCP</a:t>
                      </a:r>
                      <a:endParaRPr lang="en-IE" dirty="0"/>
                    </a:p>
                  </a:txBody>
                  <a:tcPr/>
                </a:tc>
                <a:tc>
                  <a:txBody>
                    <a:bodyPr/>
                    <a:lstStyle/>
                    <a:p>
                      <a:r>
                        <a:rPr lang="en-IE" sz="1800" kern="1200" dirty="0" smtClean="0">
                          <a:effectLst/>
                        </a:rPr>
                        <a:t>HTTP</a:t>
                      </a:r>
                      <a:endParaRPr lang="en-IE" dirty="0"/>
                    </a:p>
                  </a:txBody>
                  <a:tcPr/>
                </a:tc>
              </a:tr>
              <a:tr h="370840">
                <a:tc>
                  <a:txBody>
                    <a:bodyPr/>
                    <a:lstStyle/>
                    <a:p>
                      <a:r>
                        <a:rPr lang="en-IE" sz="1800" kern="1200" dirty="0" smtClean="0">
                          <a:effectLst/>
                        </a:rPr>
                        <a:t>High security, standardized, extensible</a:t>
                      </a:r>
                      <a:endParaRPr lang="en-IE" dirty="0"/>
                    </a:p>
                  </a:txBody>
                  <a:tcPr/>
                </a:tc>
                <a:tc>
                  <a:txBody>
                    <a:bodyPr/>
                    <a:lstStyle/>
                    <a:p>
                      <a:r>
                        <a:rPr lang="en-IE" sz="1800" kern="1200" dirty="0" smtClean="0">
                          <a:effectLst/>
                        </a:rPr>
                        <a:t>Faster, flexible,</a:t>
                      </a:r>
                      <a:r>
                        <a:rPr lang="en-IE" sz="1800" kern="1200" baseline="0" dirty="0" smtClean="0">
                          <a:effectLst/>
                        </a:rPr>
                        <a:t> scalable</a:t>
                      </a:r>
                      <a:endParaRPr lang="en-IE" dirty="0"/>
                    </a:p>
                  </a:txBody>
                  <a:tcPr/>
                </a:tc>
              </a:tr>
              <a:tr h="370840">
                <a:tc>
                  <a:txBody>
                    <a:bodyPr/>
                    <a:lstStyle/>
                    <a:p>
                      <a:r>
                        <a:rPr lang="en-IE" sz="1800" kern="1200" dirty="0" smtClean="0">
                          <a:effectLst/>
                        </a:rPr>
                        <a:t>High-security </a:t>
                      </a:r>
                      <a:r>
                        <a:rPr lang="en-IE" sz="1800" kern="1200" dirty="0" smtClean="0">
                          <a:effectLst/>
                        </a:rPr>
                        <a:t>apps, complex transactions, financial services, payment gateways,</a:t>
                      </a:r>
                      <a:r>
                        <a:rPr lang="en-IE" sz="1800" kern="1200" baseline="0" dirty="0" smtClean="0">
                          <a:effectLst/>
                        </a:rPr>
                        <a:t> legacy systems</a:t>
                      </a:r>
                      <a:endParaRPr lang="en-IE" dirty="0"/>
                    </a:p>
                  </a:txBody>
                  <a:tcPr/>
                </a:tc>
                <a:tc>
                  <a:txBody>
                    <a:bodyPr/>
                    <a:lstStyle/>
                    <a:p>
                      <a:r>
                        <a:rPr lang="en-IE" sz="1800" kern="1200" dirty="0" smtClean="0">
                          <a:effectLst/>
                        </a:rPr>
                        <a:t>Public data APIs, mobile services, social networks</a:t>
                      </a:r>
                      <a:endParaRPr lang="en-IE" dirty="0"/>
                    </a:p>
                  </a:txBody>
                  <a:tcPr/>
                </a:tc>
              </a:tr>
              <a:tr h="370840">
                <a:tc>
                  <a:txBody>
                    <a:bodyPr/>
                    <a:lstStyle/>
                    <a:p>
                      <a:r>
                        <a:rPr lang="en-IE" dirty="0" smtClean="0"/>
                        <a:t>Example: PayPal</a:t>
                      </a:r>
                      <a:endParaRPr lang="en-IE" dirty="0"/>
                    </a:p>
                  </a:txBody>
                  <a:tcPr/>
                </a:tc>
                <a:tc>
                  <a:txBody>
                    <a:bodyPr/>
                    <a:lstStyle/>
                    <a:p>
                      <a:r>
                        <a:rPr lang="en-IE" dirty="0" smtClean="0"/>
                        <a:t>Example: Twitter</a:t>
                      </a:r>
                      <a:endParaRPr lang="en-IE" dirty="0"/>
                    </a:p>
                  </a:txBody>
                  <a:tcPr/>
                </a:tc>
              </a:tr>
            </a:tbl>
          </a:graphicData>
        </a:graphic>
      </p:graphicFrame>
    </p:spTree>
    <p:extLst>
      <p:ext uri="{BB962C8B-B14F-4D97-AF65-F5344CB8AC3E}">
        <p14:creationId xmlns:p14="http://schemas.microsoft.com/office/powerpoint/2010/main" val="2677571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A7D0CF4-5BA8-4420-9414-8C933BAA1189}"/>
              </a:ext>
            </a:extLst>
          </p:cNvPr>
          <p:cNvSpPr>
            <a:spLocks noGrp="1"/>
          </p:cNvSpPr>
          <p:nvPr>
            <p:ph type="title"/>
          </p:nvPr>
        </p:nvSpPr>
        <p:spPr/>
        <p:txBody>
          <a:bodyPr/>
          <a:lstStyle/>
          <a:p>
            <a:r>
              <a:rPr lang="en-IE" dirty="0"/>
              <a:t>REST properties</a:t>
            </a:r>
          </a:p>
        </p:txBody>
      </p:sp>
      <p:sp>
        <p:nvSpPr>
          <p:cNvPr id="3" name="Marcador de Posição de Conteúdo 2">
            <a:extLst>
              <a:ext uri="{FF2B5EF4-FFF2-40B4-BE49-F238E27FC236}">
                <a16:creationId xmlns="" xmlns:a16="http://schemas.microsoft.com/office/drawing/2014/main" id="{63C04499-75A0-4BF1-9F93-F098B2BF7B28}"/>
              </a:ext>
            </a:extLst>
          </p:cNvPr>
          <p:cNvSpPr>
            <a:spLocks noGrp="1"/>
          </p:cNvSpPr>
          <p:nvPr>
            <p:ph idx="1"/>
          </p:nvPr>
        </p:nvSpPr>
        <p:spPr>
          <a:xfrm>
            <a:off x="457200" y="2060848"/>
            <a:ext cx="8229600" cy="4065315"/>
          </a:xfrm>
        </p:spPr>
        <p:txBody>
          <a:bodyPr>
            <a:normAutofit fontScale="85000" lnSpcReduction="10000"/>
          </a:bodyPr>
          <a:lstStyle/>
          <a:p>
            <a:r>
              <a:rPr lang="en-IE" b="1" dirty="0"/>
              <a:t>Platform-independency</a:t>
            </a:r>
            <a:r>
              <a:rPr lang="en-IE" dirty="0"/>
              <a:t>: no need to worry whether the underlining O.S. is Windows, Linux, Mac, Solaris…</a:t>
            </a:r>
          </a:p>
          <a:p>
            <a:r>
              <a:rPr lang="en-IE" b="1" dirty="0"/>
              <a:t>Language-independency</a:t>
            </a:r>
            <a:r>
              <a:rPr lang="en-IE" dirty="0"/>
              <a:t>: REST can be implemented in any language (Java, PHP, C#, Python, JavaScript…)</a:t>
            </a:r>
          </a:p>
          <a:p>
            <a:r>
              <a:rPr lang="en-IE" b="1" dirty="0"/>
              <a:t>Standards-based</a:t>
            </a:r>
            <a:r>
              <a:rPr lang="en-IE" dirty="0"/>
              <a:t>: REST runs on top of HTTP, and can easily be used in the presence of firewalls.</a:t>
            </a:r>
          </a:p>
          <a:p>
            <a:r>
              <a:rPr lang="en-IE" b="1" dirty="0"/>
              <a:t>Lightweight</a:t>
            </a:r>
            <a:r>
              <a:rPr lang="en-IE" dirty="0"/>
              <a:t>: it offers no built-in features like security, session management or encryption. However, these can be added by building on top of HTTP.</a:t>
            </a:r>
          </a:p>
        </p:txBody>
      </p:sp>
    </p:spTree>
    <p:extLst>
      <p:ext uri="{BB962C8B-B14F-4D97-AF65-F5344CB8AC3E}">
        <p14:creationId xmlns:p14="http://schemas.microsoft.com/office/powerpoint/2010/main" val="1494494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044EF55-3A92-49FE-8553-F1E05AD56DEE}"/>
              </a:ext>
            </a:extLst>
          </p:cNvPr>
          <p:cNvSpPr>
            <a:spLocks noGrp="1"/>
          </p:cNvSpPr>
          <p:nvPr>
            <p:ph type="title"/>
          </p:nvPr>
        </p:nvSpPr>
        <p:spPr/>
        <p:txBody>
          <a:bodyPr/>
          <a:lstStyle/>
          <a:p>
            <a:r>
              <a:rPr lang="en-IE" dirty="0"/>
              <a:t>REST properties</a:t>
            </a:r>
          </a:p>
        </p:txBody>
      </p:sp>
      <p:sp>
        <p:nvSpPr>
          <p:cNvPr id="3" name="Marcador de Posição de Conteúdo 2">
            <a:extLst>
              <a:ext uri="{FF2B5EF4-FFF2-40B4-BE49-F238E27FC236}">
                <a16:creationId xmlns="" xmlns:a16="http://schemas.microsoft.com/office/drawing/2014/main" id="{0B96EDE5-8EDC-439C-BDDB-32187511D404}"/>
              </a:ext>
            </a:extLst>
          </p:cNvPr>
          <p:cNvSpPr>
            <a:spLocks noGrp="1"/>
          </p:cNvSpPr>
          <p:nvPr>
            <p:ph idx="1"/>
          </p:nvPr>
        </p:nvSpPr>
        <p:spPr>
          <a:xfrm>
            <a:off x="457200" y="2132856"/>
            <a:ext cx="8229600" cy="4450506"/>
          </a:xfrm>
        </p:spPr>
        <p:txBody>
          <a:bodyPr>
            <a:normAutofit/>
          </a:bodyPr>
          <a:lstStyle/>
          <a:p>
            <a:r>
              <a:rPr lang="en-IE" sz="2800" b="1" dirty="0"/>
              <a:t>Simplicity</a:t>
            </a:r>
            <a:r>
              <a:rPr lang="en-IE" sz="2800" dirty="0"/>
              <a:t>: REST helps you organise even a very complex application into simple resources.</a:t>
            </a:r>
          </a:p>
          <a:p>
            <a:r>
              <a:rPr lang="en-IE" sz="2800" b="1" dirty="0"/>
              <a:t>Portability</a:t>
            </a:r>
            <a:r>
              <a:rPr lang="en-IE" sz="2800" dirty="0"/>
              <a:t>: REST makes it easy for new clients to use your </a:t>
            </a:r>
            <a:r>
              <a:rPr lang="fr-FR" sz="2800" dirty="0"/>
              <a:t>application (mobile </a:t>
            </a:r>
            <a:r>
              <a:rPr lang="fr-FR" sz="2800" dirty="0" err="1"/>
              <a:t>devices</a:t>
            </a:r>
            <a:r>
              <a:rPr lang="fr-FR" sz="2800" dirty="0"/>
              <a:t>, </a:t>
            </a:r>
            <a:r>
              <a:rPr lang="fr-FR" sz="2800" dirty="0" err="1"/>
              <a:t>wearable</a:t>
            </a:r>
            <a:r>
              <a:rPr lang="fr-FR" sz="2800" dirty="0"/>
              <a:t> </a:t>
            </a:r>
            <a:r>
              <a:rPr lang="fr-FR" sz="2800" dirty="0" err="1"/>
              <a:t>devices</a:t>
            </a:r>
            <a:r>
              <a:rPr lang="fr-FR" sz="2800" dirty="0"/>
              <a:t>, servers…)</a:t>
            </a:r>
            <a:endParaRPr lang="en-IE" sz="2800" dirty="0"/>
          </a:p>
          <a:p>
            <a:r>
              <a:rPr lang="en-IE" sz="2800" b="1" dirty="0"/>
              <a:t>Scalability</a:t>
            </a:r>
            <a:r>
              <a:rPr lang="en-IE" sz="2800" dirty="0"/>
              <a:t>: REST helps reduce client/server coupling. It is </a:t>
            </a:r>
            <a:r>
              <a:rPr lang="en-IE" sz="2800" dirty="0" smtClean="0"/>
              <a:t>easy </a:t>
            </a:r>
            <a:r>
              <a:rPr lang="en-IE" sz="2800" dirty="0"/>
              <a:t>to evolve a REST interface over time without breaking existing clients.</a:t>
            </a:r>
          </a:p>
        </p:txBody>
      </p:sp>
    </p:spTree>
    <p:extLst>
      <p:ext uri="{BB962C8B-B14F-4D97-AF65-F5344CB8AC3E}">
        <p14:creationId xmlns:p14="http://schemas.microsoft.com/office/powerpoint/2010/main" val="1846871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REST architectural style constraints</a:t>
            </a: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IE" dirty="0"/>
              <a:t>Roy Fielding’s Doctoral Dissertation </a:t>
            </a:r>
            <a:r>
              <a:rPr lang="en-IE" sz="2000" dirty="0">
                <a:hlinkClick r:id="rId3"/>
              </a:rPr>
              <a:t>http://www.ics.uci.edu/~fielding/pubs/dissertation/rest_arch_style.htm</a:t>
            </a:r>
            <a:endParaRPr lang="en-IE" sz="2000" dirty="0"/>
          </a:p>
          <a:p>
            <a:pPr marL="0" indent="0">
              <a:buNone/>
            </a:pPr>
            <a:endParaRPr lang="en-IE" dirty="0"/>
          </a:p>
          <a:p>
            <a:r>
              <a:rPr lang="en-IE" dirty="0"/>
              <a:t>Complying with these </a:t>
            </a:r>
            <a:r>
              <a:rPr lang="en-IE" b="1" dirty="0">
                <a:solidFill>
                  <a:srgbClr val="C00000"/>
                </a:solidFill>
              </a:rPr>
              <a:t>6 constraints </a:t>
            </a:r>
            <a:r>
              <a:rPr lang="en-IE" dirty="0"/>
              <a:t>will enable any distributed hypermedia system to have desirable properties such as </a:t>
            </a:r>
            <a:r>
              <a:rPr lang="en-IE" dirty="0">
                <a:solidFill>
                  <a:schemeClr val="accent6">
                    <a:lumMod val="75000"/>
                  </a:schemeClr>
                </a:solidFill>
              </a:rPr>
              <a:t>scalability, simplicity and portability</a:t>
            </a:r>
            <a:r>
              <a:rPr lang="en-IE" dirty="0"/>
              <a:t>.</a:t>
            </a:r>
          </a:p>
          <a:p>
            <a:r>
              <a:rPr lang="en-IE" b="1" dirty="0"/>
              <a:t>NOTE:</a:t>
            </a:r>
            <a:r>
              <a:rPr lang="en-IE" dirty="0"/>
              <a:t> The only optional constraint of REST architecture is code on demand (#6). </a:t>
            </a:r>
          </a:p>
          <a:p>
            <a:r>
              <a:rPr lang="en-IE" b="1" dirty="0">
                <a:solidFill>
                  <a:schemeClr val="accent3">
                    <a:lumMod val="50000"/>
                  </a:schemeClr>
                </a:solidFill>
              </a:rPr>
              <a:t>If a web service violates any other constraint, it cannot strictly be referred to as </a:t>
            </a:r>
            <a:r>
              <a:rPr lang="en-IE" b="1" dirty="0">
                <a:solidFill>
                  <a:srgbClr val="FF0000"/>
                </a:solidFill>
              </a:rPr>
              <a:t>RESTful</a:t>
            </a:r>
            <a:r>
              <a:rPr lang="en-IE" dirty="0"/>
              <a:t>.</a:t>
            </a:r>
          </a:p>
          <a:p>
            <a:pPr marL="0" indent="0">
              <a:buNone/>
            </a:pPr>
            <a:endParaRPr lang="en-IE" dirty="0"/>
          </a:p>
        </p:txBody>
      </p:sp>
    </p:spTree>
    <p:extLst>
      <p:ext uri="{BB962C8B-B14F-4D97-AF65-F5344CB8AC3E}">
        <p14:creationId xmlns:p14="http://schemas.microsoft.com/office/powerpoint/2010/main" val="1976837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TotalTime>
  <Words>2150</Words>
  <Application>Microsoft Office PowerPoint</Application>
  <PresentationFormat>On-screen Show (4:3)</PresentationFormat>
  <Paragraphs>271</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Symbol</vt:lpstr>
      <vt:lpstr>Wingdings</vt:lpstr>
      <vt:lpstr>Office Theme</vt:lpstr>
      <vt:lpstr>PowerPoint Presentation</vt:lpstr>
      <vt:lpstr>RPC</vt:lpstr>
      <vt:lpstr>SOAP</vt:lpstr>
      <vt:lpstr>REST</vt:lpstr>
      <vt:lpstr>SOAP versus REST</vt:lpstr>
      <vt:lpstr>SOAP versus REST</vt:lpstr>
      <vt:lpstr>REST properties</vt:lpstr>
      <vt:lpstr>REST properties</vt:lpstr>
      <vt:lpstr>REST architectural style constraints</vt:lpstr>
      <vt:lpstr>REST architectural style constraints</vt:lpstr>
      <vt:lpstr>REST architectural style constraints</vt:lpstr>
      <vt:lpstr>REST architectural style constraints</vt:lpstr>
      <vt:lpstr>REST architectural style constraints</vt:lpstr>
      <vt:lpstr>REST architectural style constraints</vt:lpstr>
      <vt:lpstr>REST architectural style constraints</vt:lpstr>
      <vt:lpstr>REST architectural style constraints</vt:lpstr>
      <vt:lpstr>REST architectural style constraints</vt:lpstr>
      <vt:lpstr>URI – Uniform Resource Identifier</vt:lpstr>
      <vt:lpstr>REST conventions</vt:lpstr>
      <vt:lpstr>REST conventions</vt:lpstr>
      <vt:lpstr>Example</vt:lpstr>
      <vt:lpstr>REST GET request</vt:lpstr>
      <vt:lpstr>REST POST request</vt:lpstr>
      <vt:lpstr>REST PUT request</vt:lpstr>
      <vt:lpstr>REST DELETE request</vt:lpstr>
      <vt:lpstr>Safety and Idempotence</vt:lpstr>
      <vt:lpstr>Representations</vt:lpstr>
      <vt:lpstr>Example: Google Maps Distance Matrix API</vt:lpstr>
      <vt:lpstr>PowerPoint Presentation</vt:lpstr>
      <vt:lpstr>Requesting from the Client-Side</vt:lpstr>
      <vt:lpstr>CORS</vt:lpstr>
      <vt:lpstr>Requesting from the Client-Side</vt:lpstr>
      <vt:lpstr>Requesting from the Client-Side</vt:lpstr>
      <vt:lpstr>Requesting via the Server-Side</vt:lpstr>
      <vt:lpstr>Some APIs</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Jenny</dc:creator>
  <cp:lastModifiedBy>Diana Ferreira</cp:lastModifiedBy>
  <cp:revision>111</cp:revision>
  <dcterms:created xsi:type="dcterms:W3CDTF">2017-01-16T12:03:32Z</dcterms:created>
  <dcterms:modified xsi:type="dcterms:W3CDTF">2020-02-24T16:56:06Z</dcterms:modified>
</cp:coreProperties>
</file>