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44" r:id="rId2"/>
    <p:sldId id="525" r:id="rId3"/>
    <p:sldId id="527" r:id="rId4"/>
    <p:sldId id="526" r:id="rId5"/>
    <p:sldId id="535" r:id="rId6"/>
    <p:sldId id="536" r:id="rId7"/>
    <p:sldId id="529" r:id="rId8"/>
    <p:sldId id="540" r:id="rId9"/>
    <p:sldId id="528" r:id="rId10"/>
    <p:sldId id="541" r:id="rId11"/>
    <p:sldId id="530" r:id="rId12"/>
    <p:sldId id="532" r:id="rId13"/>
    <p:sldId id="533" r:id="rId14"/>
    <p:sldId id="534" r:id="rId15"/>
    <p:sldId id="538" r:id="rId16"/>
    <p:sldId id="539" r:id="rId17"/>
    <p:sldId id="537" r:id="rId18"/>
    <p:sldId id="51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9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1473" autoAdjust="0"/>
  </p:normalViewPr>
  <p:slideViewPr>
    <p:cSldViewPr>
      <p:cViewPr varScale="1">
        <p:scale>
          <a:sx n="111" d="100"/>
          <a:sy n="111" d="100"/>
        </p:scale>
        <p:origin x="1915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0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E922-B41A-4E61-BE0D-69CAA76CC4A5}" type="datetimeFigureOut">
              <a:rPr lang="en-US" smtClean="0"/>
              <a:pPr/>
              <a:t>3/30/2020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3149-547A-4BE2-B71E-1B741BB1E77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65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mpath.com/blog/where-to-store-your-jwts-cookies-vs-html5-web-storag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cheatsheets/HTML5_Security_Cheat_Sheet.html#local-storag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mpath.com/blog/where-to-store-your-jwts-cookies-vs-html5-web-storag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abuse.com/authentication-and-authorization-with-jwts-in-express-j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hamkamani.com/blog/javascript/2019-03-29-node-jwt-authentication/#implementation-in-nodej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encrypting, you use a </a:t>
            </a:r>
            <a:r>
              <a:rPr lang="en-I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key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write the message and they use </a:t>
            </a:r>
            <a:r>
              <a:rPr lang="en-I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private key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read it.</a:t>
            </a:r>
          </a:p>
          <a:p>
            <a:pPr fontAlgn="base"/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signing, you use </a:t>
            </a:r>
            <a:r>
              <a:rPr lang="en-I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private key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write the message's signature, and they use </a:t>
            </a:r>
            <a:r>
              <a:rPr lang="en-I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public key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check if it's really yours.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347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208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hlinkClick r:id="rId3"/>
              </a:rPr>
              <a:t>https://stormpath.com/blog/where-to-store-your-jwts-cookies-vs-html5-web-storage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716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hlinkClick r:id="rId3"/>
              </a:rPr>
              <a:t>https://cheatsheetseries.owasp.org/cheatsheets/HTML5_Security_Cheat_Sheet.html#local-storage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577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hlinkClick r:id="rId3"/>
              </a:rPr>
              <a:t>https://stormpath.com/blog/where-to-store-your-jwts-cookies-vs-html5-web-storage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7436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your cookie is accessible only by your domain, to prevent  CSRF (Cross-site Request Forgery) attacks.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818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hlinkClick r:id="rId3"/>
              </a:rPr>
              <a:t>https://stackabuse.com/authentication-and-authorization-with-jwts-in-express-js/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3390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hlinkClick r:id="rId3"/>
              </a:rPr>
              <a:t>https://www.sohamkamani.com/blog/javascript/2019-03-29-node-jwt-authentication/#implementation-in-nodejs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31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3/30/2020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3/30/2020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3/30/2020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3/30/2020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3/30/2020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3/30/2020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3/30/2020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3/30/2020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3/30/2020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3/30/2020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3/30/2020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6776-89A8-4AC1-986E-E745C692FFCB}" type="datetimeFigureOut">
              <a:rPr lang="en-US" smtClean="0"/>
              <a:pPr/>
              <a:t>3/30/2020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npmjs.com/package/jsonwebtoke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0.com/blog/blacklist-json-web-token-api-key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5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wt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301C54-6B0A-481C-B539-0BB47C78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52637"/>
            <a:ext cx="42672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F849B-647E-4938-9EC2-68A32478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JWT Authorization with Cookie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B7A41-5C9D-4B28-931C-11FE055A5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Request: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Response: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Request: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b="1" dirty="0"/>
              <a:t>Cookies do not require state to be stored on the server if you are storing a JWT in the cookie</a:t>
            </a:r>
            <a:r>
              <a:rPr lang="en-IE" dirty="0"/>
              <a:t>, because the JWT encapsulates everything the server needs to serve the request.</a:t>
            </a:r>
          </a:p>
          <a:p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DEBF6C-02A9-41C6-AAF1-590FCDAAEF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13"/>
          <a:stretch/>
        </p:blipFill>
        <p:spPr>
          <a:xfrm>
            <a:off x="2843808" y="1600200"/>
            <a:ext cx="5688632" cy="11052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035BCC-E027-4DCD-825B-44ED2733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2964359"/>
            <a:ext cx="6034880" cy="23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2380-E917-4409-87F2-75D7A719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Stateless JWT vs Cookie Sessions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3ECF144-A557-4F7D-AB43-68472618B1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24" y="2049755"/>
            <a:ext cx="4537264" cy="2387357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2530D0-3C42-4400-92E7-48932B4A6009}"/>
              </a:ext>
            </a:extLst>
          </p:cNvPr>
          <p:cNvSpPr txBox="1"/>
          <p:nvPr/>
        </p:nvSpPr>
        <p:spPr>
          <a:xfrm>
            <a:off x="179512" y="4725144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User details stored in JWT</a:t>
            </a:r>
          </a:p>
          <a:p>
            <a:r>
              <a:rPr lang="en-IE" dirty="0"/>
              <a:t>Token saved in local web storage</a:t>
            </a:r>
          </a:p>
          <a:p>
            <a:r>
              <a:rPr lang="en-IE" dirty="0"/>
              <a:t>Token can be encrypted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BD0ABB-FF4A-4AF4-82CB-75AEB24A9083}"/>
              </a:ext>
            </a:extLst>
          </p:cNvPr>
          <p:cNvSpPr txBox="1"/>
          <p:nvPr/>
        </p:nvSpPr>
        <p:spPr>
          <a:xfrm>
            <a:off x="4572000" y="4725144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User details stored on server</a:t>
            </a:r>
          </a:p>
          <a:p>
            <a:r>
              <a:rPr lang="en-IE" dirty="0"/>
              <a:t>The cookie saves session ID only, in plain text </a:t>
            </a:r>
          </a:p>
          <a:p>
            <a:r>
              <a:rPr lang="en-IE" dirty="0"/>
              <a:t>Cookie can be restricted to your domain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94162B-3886-41A0-B91E-D0948C4A7781}"/>
              </a:ext>
            </a:extLst>
          </p:cNvPr>
          <p:cNvSpPr txBox="1"/>
          <p:nvPr/>
        </p:nvSpPr>
        <p:spPr>
          <a:xfrm>
            <a:off x="245368" y="6021288"/>
            <a:ext cx="8441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Use HTTPS/SSL to ensure that your cookies and JWTs are encrypted by default during client and server transmission, to help avoid man-in-the-middle attacks.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D7C32379-8170-4492-808F-42D7FC8320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" t="2021" r="3718" b="11571"/>
          <a:stretch/>
        </p:blipFill>
        <p:spPr>
          <a:xfrm>
            <a:off x="539552" y="2049756"/>
            <a:ext cx="3456384" cy="2403122"/>
          </a:xfrm>
        </p:spPr>
      </p:pic>
    </p:spTree>
    <p:extLst>
      <p:ext uri="{BB962C8B-B14F-4D97-AF65-F5344CB8AC3E}">
        <p14:creationId xmlns:p14="http://schemas.microsoft.com/office/powerpoint/2010/main" val="139347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4D35-37D6-414F-A456-0F10F362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JWT on Node/Express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438A6A-EB49-4A6E-B9CD-CA7F3261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IE" sz="3000" dirty="0">
                <a:hlinkClick r:id="rId2"/>
              </a:rPr>
              <a:t>https://www.npmjs.com/package/jsonwebtoken</a:t>
            </a:r>
            <a:endParaRPr lang="en-IE" sz="3000" dirty="0"/>
          </a:p>
          <a:p>
            <a:endParaRPr lang="en-IE" sz="3000" dirty="0"/>
          </a:p>
          <a:p>
            <a:endParaRPr lang="en-IE" sz="3000" dirty="0"/>
          </a:p>
          <a:p>
            <a:r>
              <a:rPr lang="en-IE" sz="2400" b="1" dirty="0" err="1"/>
              <a:t>jwt.sign</a:t>
            </a:r>
            <a:r>
              <a:rPr lang="en-IE" sz="2400" b="1" dirty="0"/>
              <a:t>(payload, </a:t>
            </a:r>
            <a:r>
              <a:rPr lang="en-IE" sz="2400" b="1" dirty="0" err="1"/>
              <a:t>secretOrPrivateKey</a:t>
            </a:r>
            <a:r>
              <a:rPr lang="en-IE" sz="2400" b="1" dirty="0"/>
              <a:t>, [options, </a:t>
            </a:r>
            <a:r>
              <a:rPr lang="en-IE" sz="2400" b="1" dirty="0" err="1"/>
              <a:t>callback</a:t>
            </a:r>
            <a:r>
              <a:rPr lang="en-IE" sz="2400" b="1" dirty="0"/>
              <a:t>])</a:t>
            </a:r>
          </a:p>
          <a:p>
            <a:endParaRPr lang="en-IE" sz="2400" b="1" dirty="0"/>
          </a:p>
          <a:p>
            <a:endParaRPr lang="en-IE" sz="2400" b="1" dirty="0"/>
          </a:p>
          <a:p>
            <a:endParaRPr lang="en-IE" sz="2400" b="1" dirty="0"/>
          </a:p>
          <a:p>
            <a:endParaRPr lang="en-IE" sz="2400" b="1" dirty="0"/>
          </a:p>
          <a:p>
            <a:r>
              <a:rPr lang="en-IE" sz="2400" b="1" dirty="0" err="1"/>
              <a:t>jwt.verify</a:t>
            </a:r>
            <a:r>
              <a:rPr lang="en-IE" sz="2400" b="1" dirty="0"/>
              <a:t>(token, </a:t>
            </a:r>
            <a:r>
              <a:rPr lang="en-IE" sz="2400" b="1" dirty="0" err="1"/>
              <a:t>secretOrPublicKey</a:t>
            </a:r>
            <a:r>
              <a:rPr lang="en-IE" sz="2400" b="1" dirty="0"/>
              <a:t>, [options, </a:t>
            </a:r>
            <a:r>
              <a:rPr lang="en-IE" sz="2400" b="1" dirty="0" err="1"/>
              <a:t>callback</a:t>
            </a:r>
            <a:r>
              <a:rPr lang="en-IE" sz="2400" b="1" dirty="0"/>
              <a:t>])</a:t>
            </a:r>
          </a:p>
          <a:p>
            <a:pPr lvl="1"/>
            <a:r>
              <a:rPr lang="en-IE" sz="1800" dirty="0" err="1"/>
              <a:t>Callback</a:t>
            </a:r>
            <a:r>
              <a:rPr lang="en-IE" sz="1800" dirty="0"/>
              <a:t>/returns the payload decoded if the signature is valid and optional expiration, audience, or issuer are valid. If not, it will call/throw the error.</a:t>
            </a:r>
            <a:endParaRPr lang="en-IE" sz="1800" b="1" dirty="0"/>
          </a:p>
          <a:p>
            <a:endParaRPr lang="en-IE" sz="2400" b="1" dirty="0"/>
          </a:p>
          <a:p>
            <a:endParaRPr lang="en-IE" sz="2400" b="1" dirty="0"/>
          </a:p>
          <a:p>
            <a:endParaRPr lang="en-IE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7BDCF-C8AC-43F5-86F6-D849FC5130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12462" r="12461" b="12012"/>
          <a:stretch/>
        </p:blipFill>
        <p:spPr>
          <a:xfrm>
            <a:off x="611560" y="2420888"/>
            <a:ext cx="709737" cy="7097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5F28E5-A3C9-4163-8057-54B399B9AD34}"/>
              </a:ext>
            </a:extLst>
          </p:cNvPr>
          <p:cNvSpPr/>
          <p:nvPr/>
        </p:nvSpPr>
        <p:spPr>
          <a:xfrm>
            <a:off x="1492311" y="2591090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err="1">
                <a:solidFill>
                  <a:srgbClr val="000000"/>
                </a:solidFill>
                <a:latin typeface="Courier New" panose="02070309020205020404" pitchFamily="49" charset="0"/>
              </a:rPr>
              <a:t>npm</a:t>
            </a:r>
            <a:r>
              <a:rPr lang="en-IE" dirty="0">
                <a:solidFill>
                  <a:srgbClr val="000000"/>
                </a:solidFill>
                <a:latin typeface="Courier New" panose="02070309020205020404" pitchFamily="49" charset="0"/>
              </a:rPr>
              <a:t> install </a:t>
            </a:r>
            <a:r>
              <a:rPr lang="en-IE" dirty="0" err="1">
                <a:solidFill>
                  <a:srgbClr val="000000"/>
                </a:solidFill>
                <a:latin typeface="Courier New" panose="02070309020205020404" pitchFamily="49" charset="0"/>
              </a:rPr>
              <a:t>jsonwebtoken</a:t>
            </a:r>
            <a:endParaRPr lang="en-I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DE57CD3-902F-4836-9545-46A44C1D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09" y="3789040"/>
            <a:ext cx="4536504" cy="66937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jsonwebtoken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token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 foo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},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shhhhh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FE6B04E-3766-4720-B37F-4988AC360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64" y="4581128"/>
            <a:ext cx="7955720" cy="66937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 foo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},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{ algorithm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'RS256'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},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console.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(token);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8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C2B5-CF35-4C27-85F2-E0602C21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JWT Generation to use with 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0E9296-77A0-488B-9B46-B11596CF2A80}"/>
              </a:ext>
            </a:extLst>
          </p:cNvPr>
          <p:cNvSpPr/>
          <p:nvPr/>
        </p:nvSpPr>
        <p:spPr>
          <a:xfrm>
            <a:off x="107504" y="1720840"/>
            <a:ext cx="89289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err="1">
                <a:solidFill>
                  <a:srgbClr val="ABB2BF"/>
                </a:solidFill>
                <a:latin typeface="Menlo"/>
              </a:rPr>
              <a:t>app.post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(</a:t>
            </a:r>
            <a:r>
              <a:rPr lang="en-IE" dirty="0">
                <a:solidFill>
                  <a:srgbClr val="98C379"/>
                </a:solidFill>
                <a:latin typeface="Menlo"/>
              </a:rPr>
              <a:t>'/login'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, (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req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, res) =&gt; {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 	</a:t>
            </a:r>
            <a:r>
              <a:rPr lang="en-IE" i="1" dirty="0">
                <a:solidFill>
                  <a:srgbClr val="5C6370"/>
                </a:solidFill>
                <a:latin typeface="Menlo"/>
              </a:rPr>
              <a:t>// Read username and password from request body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</a:t>
            </a:r>
          </a:p>
          <a:p>
            <a:r>
              <a:rPr lang="en-IE" dirty="0">
                <a:solidFill>
                  <a:srgbClr val="C678DD"/>
                </a:solidFill>
                <a:latin typeface="Menlo"/>
              </a:rPr>
              <a:t>	</a:t>
            </a:r>
            <a:r>
              <a:rPr lang="en-IE" dirty="0" err="1">
                <a:solidFill>
                  <a:srgbClr val="C678DD"/>
                </a:solidFill>
                <a:latin typeface="Menlo"/>
              </a:rPr>
              <a:t>const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{ username, 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pwd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} = 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req.body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; </a:t>
            </a:r>
          </a:p>
          <a:p>
            <a:r>
              <a:rPr lang="en-IE" i="1" dirty="0">
                <a:solidFill>
                  <a:srgbClr val="5C6370"/>
                </a:solidFill>
                <a:latin typeface="Menlo"/>
              </a:rPr>
              <a:t>	// Filter user from the users array by username and password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</a:t>
            </a:r>
          </a:p>
          <a:p>
            <a:r>
              <a:rPr lang="en-IE" dirty="0">
                <a:solidFill>
                  <a:srgbClr val="C678DD"/>
                </a:solidFill>
                <a:latin typeface="Menlo"/>
              </a:rPr>
              <a:t>	</a:t>
            </a:r>
            <a:r>
              <a:rPr lang="en-IE" dirty="0" err="1">
                <a:solidFill>
                  <a:srgbClr val="C678DD"/>
                </a:solidFill>
                <a:latin typeface="Menlo"/>
              </a:rPr>
              <a:t>const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user = 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users.find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(u =&gt; { </a:t>
            </a:r>
            <a:r>
              <a:rPr lang="en-IE" dirty="0">
                <a:solidFill>
                  <a:srgbClr val="C678DD"/>
                </a:solidFill>
                <a:latin typeface="Menlo"/>
              </a:rPr>
              <a:t>return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u.username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=== username &amp;&amp; 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u.password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		=== 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pwd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}); </a:t>
            </a:r>
          </a:p>
          <a:p>
            <a:r>
              <a:rPr lang="en-IE" dirty="0">
                <a:solidFill>
                  <a:srgbClr val="C678DD"/>
                </a:solidFill>
                <a:latin typeface="Menlo"/>
              </a:rPr>
              <a:t>	if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(user) { </a:t>
            </a:r>
          </a:p>
          <a:p>
            <a:r>
              <a:rPr lang="en-IE" i="1" dirty="0">
                <a:solidFill>
                  <a:srgbClr val="5C6370"/>
                </a:solidFill>
                <a:latin typeface="Menlo"/>
              </a:rPr>
              <a:t>		// Generate an access token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</a:t>
            </a:r>
          </a:p>
          <a:p>
            <a:r>
              <a:rPr lang="en-IE" dirty="0">
                <a:solidFill>
                  <a:srgbClr val="C678DD"/>
                </a:solidFill>
                <a:latin typeface="Menlo"/>
              </a:rPr>
              <a:t>		</a:t>
            </a:r>
            <a:r>
              <a:rPr lang="en-IE" dirty="0" err="1">
                <a:solidFill>
                  <a:srgbClr val="C678DD"/>
                </a:solidFill>
                <a:latin typeface="Menlo"/>
              </a:rPr>
              <a:t>const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accessToken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= </a:t>
            </a:r>
            <a:r>
              <a:rPr lang="en-IE" dirty="0" err="1">
                <a:solidFill>
                  <a:srgbClr val="FF0000"/>
                </a:solidFill>
                <a:latin typeface="Menlo"/>
              </a:rPr>
              <a:t>jwt.sign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({ username: 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user.username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, role: 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user.role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}, 			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accessTokenSecret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, { 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expiresIn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: </a:t>
            </a:r>
            <a:r>
              <a:rPr lang="en-IE" dirty="0">
                <a:solidFill>
                  <a:srgbClr val="98C379"/>
                </a:solidFill>
                <a:latin typeface="Menlo"/>
              </a:rPr>
              <a:t>'20m'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});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		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res.json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({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			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accessToken</a:t>
            </a:r>
            <a:endParaRPr lang="en-IE" dirty="0">
              <a:solidFill>
                <a:srgbClr val="ABB2BF"/>
              </a:solidFill>
              <a:latin typeface="Menlo"/>
            </a:endParaRP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		}); 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	} </a:t>
            </a:r>
            <a:r>
              <a:rPr lang="en-IE" dirty="0">
                <a:solidFill>
                  <a:srgbClr val="C678DD"/>
                </a:solidFill>
                <a:latin typeface="Menlo"/>
              </a:rPr>
              <a:t>else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{ 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		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res.send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(</a:t>
            </a:r>
            <a:r>
              <a:rPr lang="en-IE" dirty="0">
                <a:solidFill>
                  <a:srgbClr val="98C379"/>
                </a:solidFill>
                <a:latin typeface="Menlo"/>
              </a:rPr>
              <a:t>'Username or password incorrect'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); 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	} 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});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8914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6ED1-1729-4B61-AF85-CD9B375D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JWT Authorization with 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6EFA3A-3C8B-4EAA-A7ED-D4A1FDCAD3BB}"/>
              </a:ext>
            </a:extLst>
          </p:cNvPr>
          <p:cNvSpPr/>
          <p:nvPr/>
        </p:nvSpPr>
        <p:spPr>
          <a:xfrm>
            <a:off x="683568" y="1484784"/>
            <a:ext cx="81369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err="1">
                <a:solidFill>
                  <a:srgbClr val="ABB2BF"/>
                </a:solidFill>
                <a:latin typeface="Menlo"/>
              </a:rPr>
              <a:t>app.get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(</a:t>
            </a:r>
            <a:r>
              <a:rPr lang="en-IE" dirty="0">
                <a:solidFill>
                  <a:srgbClr val="98C379"/>
                </a:solidFill>
                <a:latin typeface="Menlo"/>
              </a:rPr>
              <a:t>'/books'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, 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authenticateJWT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, (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req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, res) =&gt; { 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	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res.json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(books); 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});</a:t>
            </a:r>
          </a:p>
          <a:p>
            <a:endParaRPr lang="en-IE" dirty="0">
              <a:solidFill>
                <a:srgbClr val="ABB2BF"/>
              </a:solidFill>
              <a:latin typeface="Menlo"/>
            </a:endParaRPr>
          </a:p>
          <a:p>
            <a:r>
              <a:rPr lang="en-IE" dirty="0" err="1">
                <a:solidFill>
                  <a:srgbClr val="C678DD"/>
                </a:solidFill>
                <a:latin typeface="Menlo"/>
              </a:rPr>
              <a:t>const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authenticateJWT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= (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req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, res, next) =&gt; { </a:t>
            </a:r>
          </a:p>
          <a:p>
            <a:r>
              <a:rPr lang="en-IE" dirty="0">
                <a:solidFill>
                  <a:srgbClr val="C678DD"/>
                </a:solidFill>
                <a:latin typeface="Menlo"/>
              </a:rPr>
              <a:t>	</a:t>
            </a:r>
            <a:r>
              <a:rPr lang="en-IE" dirty="0" err="1">
                <a:solidFill>
                  <a:srgbClr val="C678DD"/>
                </a:solidFill>
                <a:latin typeface="Menlo"/>
              </a:rPr>
              <a:t>const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authHeader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= 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req.headers.authorization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; </a:t>
            </a:r>
          </a:p>
          <a:p>
            <a:r>
              <a:rPr lang="en-IE" dirty="0">
                <a:solidFill>
                  <a:srgbClr val="C678DD"/>
                </a:solidFill>
                <a:latin typeface="Menlo"/>
              </a:rPr>
              <a:t>	if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(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authHeader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) { 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		</a:t>
            </a:r>
            <a:r>
              <a:rPr lang="en-IE" dirty="0" err="1">
                <a:solidFill>
                  <a:srgbClr val="C678DD"/>
                </a:solidFill>
                <a:latin typeface="Menlo"/>
              </a:rPr>
              <a:t>const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token = 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authHeader.split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(</a:t>
            </a:r>
            <a:r>
              <a:rPr lang="en-IE" dirty="0">
                <a:solidFill>
                  <a:srgbClr val="98C379"/>
                </a:solidFill>
                <a:latin typeface="Menlo"/>
              </a:rPr>
              <a:t>' '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)[</a:t>
            </a:r>
            <a:r>
              <a:rPr lang="en-IE" dirty="0">
                <a:solidFill>
                  <a:srgbClr val="D19A66"/>
                </a:solidFill>
                <a:latin typeface="Menlo"/>
              </a:rPr>
              <a:t>1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]; </a:t>
            </a:r>
            <a:r>
              <a:rPr lang="en-IE" dirty="0">
                <a:latin typeface="Menlo"/>
              </a:rPr>
              <a:t>// </a:t>
            </a:r>
            <a:r>
              <a:rPr lang="en-IE" dirty="0"/>
              <a:t>Bearer [JWT_TOKEN]</a:t>
            </a:r>
            <a:endParaRPr lang="en-IE" dirty="0">
              <a:latin typeface="Menlo"/>
            </a:endParaRP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		</a:t>
            </a:r>
            <a:r>
              <a:rPr lang="en-IE" dirty="0" err="1">
                <a:solidFill>
                  <a:srgbClr val="FF0000"/>
                </a:solidFill>
                <a:latin typeface="Menlo"/>
              </a:rPr>
              <a:t>jwt.verify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(token, 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accessTokenSecret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, (err, user) =&gt; { 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			</a:t>
            </a:r>
            <a:r>
              <a:rPr lang="en-IE" dirty="0">
                <a:solidFill>
                  <a:srgbClr val="C678DD"/>
                </a:solidFill>
                <a:latin typeface="Menlo"/>
              </a:rPr>
              <a:t>if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(err) { 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				</a:t>
            </a:r>
            <a:r>
              <a:rPr lang="en-IE" dirty="0">
                <a:solidFill>
                  <a:srgbClr val="C678DD"/>
                </a:solidFill>
                <a:latin typeface="Menlo"/>
              </a:rPr>
              <a:t>return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res.sendStatus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(</a:t>
            </a:r>
            <a:r>
              <a:rPr lang="en-IE" dirty="0">
                <a:solidFill>
                  <a:srgbClr val="D19A66"/>
                </a:solidFill>
                <a:latin typeface="Menlo"/>
              </a:rPr>
              <a:t>403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); 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			} 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			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req.user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= user; 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			next(); 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		}); 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	} </a:t>
            </a:r>
            <a:r>
              <a:rPr lang="en-IE" dirty="0">
                <a:solidFill>
                  <a:srgbClr val="C678DD"/>
                </a:solidFill>
                <a:latin typeface="Menlo"/>
              </a:rPr>
              <a:t>else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 { 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		</a:t>
            </a:r>
            <a:r>
              <a:rPr lang="en-IE" dirty="0" err="1">
                <a:solidFill>
                  <a:srgbClr val="ABB2BF"/>
                </a:solidFill>
                <a:latin typeface="Menlo"/>
              </a:rPr>
              <a:t>res.sendStatus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(</a:t>
            </a:r>
            <a:r>
              <a:rPr lang="en-IE" dirty="0">
                <a:solidFill>
                  <a:srgbClr val="D19A66"/>
                </a:solidFill>
                <a:latin typeface="Menlo"/>
              </a:rPr>
              <a:t>401</a:t>
            </a:r>
            <a:r>
              <a:rPr lang="en-IE" dirty="0">
                <a:solidFill>
                  <a:srgbClr val="ABB2BF"/>
                </a:solidFill>
                <a:latin typeface="Menlo"/>
              </a:rPr>
              <a:t>); 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	} </a:t>
            </a:r>
          </a:p>
          <a:p>
            <a:r>
              <a:rPr lang="en-IE" dirty="0">
                <a:solidFill>
                  <a:srgbClr val="ABB2BF"/>
                </a:solidFill>
                <a:latin typeface="Menlo"/>
              </a:rPr>
              <a:t>};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9349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F1B0-6C06-40E2-B44A-A69DD431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JWT Generation to use with Cookies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39842-8648-4FA7-9F12-BA19B480A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340768"/>
            <a:ext cx="5104664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4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31F4-D974-4D80-BE97-5413A2F7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JWT Authorization with Cookies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62B24-103B-4528-9040-F190B0CD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99" y="1556792"/>
            <a:ext cx="5720802" cy="51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4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C8FB-8501-43C4-8E1F-F5BBF8C2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Expiry and Revocation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A0D6-4FFE-4FF9-8295-0A0D1FA34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IE" sz="2800" dirty="0"/>
              <a:t>It is common and a good practice to set some expiry time for server-issued tokens to force the client to periodically re-authenticate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IE" sz="2800" dirty="0"/>
              <a:t>This can be done including an expiry timestamp in the token, which the client is free to read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endParaRPr lang="en-IE" dirty="0"/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IE" sz="2800" dirty="0"/>
              <a:t>In other circumstances, the server may want to revoke a token altogether, which can happen if:</a:t>
            </a:r>
          </a:p>
          <a:p>
            <a:pPr marL="996950" lvl="1" indent="-457200">
              <a:spcBef>
                <a:spcPts val="0"/>
              </a:spcBef>
              <a:buSzPts val="1400"/>
            </a:pPr>
            <a:r>
              <a:rPr lang="en-IE" sz="2400" dirty="0"/>
              <a:t>The token is only intended to be user a fixed number of times</a:t>
            </a:r>
          </a:p>
          <a:p>
            <a:pPr marL="996950" lvl="1" indent="-457200">
              <a:spcBef>
                <a:spcPts val="0"/>
              </a:spcBef>
              <a:buSzPts val="1400"/>
            </a:pPr>
            <a:r>
              <a:rPr lang="en-IE" sz="2400" dirty="0"/>
              <a:t>The associated identity credentials have been changed since the token was issued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IE" sz="2800" dirty="0"/>
              <a:t>To implement revocation, the server must keep track of issued tokens and their status (e.g. blacklisted), which can affect scalability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endParaRPr lang="en-IE" sz="2800" dirty="0">
              <a:hlinkClick r:id="rId2"/>
            </a:endParaRP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IE" sz="2800" dirty="0">
                <a:hlinkClick r:id="rId2"/>
              </a:rPr>
              <a:t>https://auth0.com/blog/blacklist-json-web-token-api-keys/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299904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pt-PT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95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0EB7-E5F7-4882-B03E-8EF17EC3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JWT?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A0B7-00C9-4C79-BAC2-B93A6AF73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JSON Web Token (JWT) is an open standard for securely transmitting information as a </a:t>
            </a:r>
            <a:r>
              <a:rPr lang="en-IE" dirty="0">
                <a:solidFill>
                  <a:srgbClr val="FF0000"/>
                </a:solidFill>
              </a:rPr>
              <a:t>JSON object </a:t>
            </a:r>
            <a:r>
              <a:rPr lang="en-IE" dirty="0"/>
              <a:t>(</a:t>
            </a:r>
            <a:r>
              <a:rPr lang="en-IE" u="sng" dirty="0">
                <a:hlinkClick r:id="rId3"/>
              </a:rPr>
              <a:t>RFC 7519</a:t>
            </a:r>
            <a:r>
              <a:rPr lang="en-IE" u="sng" dirty="0"/>
              <a:t>)</a:t>
            </a:r>
            <a:r>
              <a:rPr lang="en-IE" dirty="0"/>
              <a:t>.</a:t>
            </a:r>
          </a:p>
          <a:p>
            <a:pPr lvl="1"/>
            <a:r>
              <a:rPr lang="en-IE" b="1" dirty="0"/>
              <a:t>Compact</a:t>
            </a:r>
            <a:r>
              <a:rPr lang="en-IE" dirty="0"/>
              <a:t>: because of its size, it can be quickly sent through an URL, POST parameter, or inside an HTTP header.</a:t>
            </a:r>
          </a:p>
          <a:p>
            <a:pPr lvl="1"/>
            <a:r>
              <a:rPr lang="en-IE" b="1" dirty="0"/>
              <a:t>Self-contained</a:t>
            </a:r>
            <a:r>
              <a:rPr lang="en-IE" dirty="0"/>
              <a:t>: the </a:t>
            </a:r>
            <a:r>
              <a:rPr lang="en-IE" dirty="0">
                <a:solidFill>
                  <a:schemeClr val="accent5">
                    <a:lumMod val="75000"/>
                  </a:schemeClr>
                </a:solidFill>
              </a:rPr>
              <a:t>payload contains all the required information about the user</a:t>
            </a:r>
            <a:r>
              <a:rPr lang="en-IE" dirty="0"/>
              <a:t>, to avoid querying the database more than once.</a:t>
            </a:r>
          </a:p>
          <a:p>
            <a:r>
              <a:rPr lang="en-IE" dirty="0"/>
              <a:t>This information can be verified and trusted because it is digitally signed. </a:t>
            </a:r>
          </a:p>
          <a:p>
            <a:r>
              <a:rPr lang="en-IE" dirty="0"/>
              <a:t>JWTs can be </a:t>
            </a:r>
            <a:r>
              <a:rPr lang="en-IE" dirty="0">
                <a:solidFill>
                  <a:srgbClr val="FF0000"/>
                </a:solidFill>
              </a:rPr>
              <a:t>signed</a:t>
            </a:r>
            <a:r>
              <a:rPr lang="en-IE" dirty="0"/>
              <a:t> using:</a:t>
            </a:r>
          </a:p>
          <a:p>
            <a:pPr lvl="1"/>
            <a:r>
              <a:rPr lang="en-IE" dirty="0"/>
              <a:t>a secret (with the </a:t>
            </a:r>
            <a:r>
              <a:rPr lang="en-IE" b="1" dirty="0"/>
              <a:t>HMAC</a:t>
            </a:r>
            <a:r>
              <a:rPr lang="en-IE" dirty="0"/>
              <a:t> algorithm)</a:t>
            </a:r>
          </a:p>
          <a:p>
            <a:pPr lvl="1"/>
            <a:r>
              <a:rPr lang="en-IE" dirty="0"/>
              <a:t>a public/private key pair (using </a:t>
            </a:r>
            <a:r>
              <a:rPr lang="en-IE" b="1" dirty="0"/>
              <a:t>RSA</a:t>
            </a:r>
            <a:r>
              <a:rPr lang="en-IE" dirty="0"/>
              <a:t> or </a:t>
            </a:r>
            <a:r>
              <a:rPr lang="en-IE" b="1" dirty="0"/>
              <a:t>ECDSA</a:t>
            </a:r>
            <a:r>
              <a:rPr lang="en-IE" dirty="0"/>
              <a:t>)</a:t>
            </a:r>
          </a:p>
          <a:p>
            <a:r>
              <a:rPr lang="en-IE" dirty="0"/>
              <a:t>JWTs can also be 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encrypted</a:t>
            </a:r>
            <a:r>
              <a:rPr lang="en-IE" dirty="0"/>
              <a:t> to provide secrecy between parties</a:t>
            </a:r>
          </a:p>
          <a:p>
            <a:r>
              <a:rPr lang="en-IE" dirty="0">
                <a:hlinkClick r:id="rId4"/>
              </a:rPr>
              <a:t>https://jwt.io/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1479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2647-4E24-4FDA-BEE8-E53F1C58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0A25-7671-4E14-B8C0-8513C7504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700808"/>
            <a:ext cx="8712968" cy="5040560"/>
          </a:xfrm>
        </p:spPr>
        <p:txBody>
          <a:bodyPr>
            <a:normAutofit fontScale="55000" lnSpcReduction="20000"/>
          </a:bodyPr>
          <a:lstStyle/>
          <a:p>
            <a:r>
              <a:rPr lang="en-IE" sz="4000" dirty="0"/>
              <a:t>JWTs consist of three parts separated by dots, e.g. </a:t>
            </a:r>
            <a:r>
              <a:rPr lang="en-IE" sz="4000" dirty="0" err="1">
                <a:solidFill>
                  <a:schemeClr val="accent3">
                    <a:lumMod val="75000"/>
                  </a:schemeClr>
                </a:solidFill>
              </a:rPr>
              <a:t>xxxxx</a:t>
            </a:r>
            <a:r>
              <a:rPr lang="en-IE" sz="4000" dirty="0" err="1"/>
              <a:t>.</a:t>
            </a:r>
            <a:r>
              <a:rPr lang="en-IE" sz="4000" dirty="0" err="1">
                <a:solidFill>
                  <a:schemeClr val="accent2">
                    <a:lumMod val="75000"/>
                  </a:schemeClr>
                </a:solidFill>
              </a:rPr>
              <a:t>yyyyy</a:t>
            </a:r>
            <a:r>
              <a:rPr lang="en-IE" sz="4000" dirty="0" err="1"/>
              <a:t>.</a:t>
            </a:r>
            <a:r>
              <a:rPr lang="en-IE" sz="4000" dirty="0" err="1">
                <a:solidFill>
                  <a:schemeClr val="accent1">
                    <a:lumMod val="75000"/>
                  </a:schemeClr>
                </a:solidFill>
              </a:rPr>
              <a:t>zzzzz</a:t>
            </a:r>
            <a:r>
              <a:rPr lang="en-IE" sz="4000" dirty="0"/>
              <a:t>:</a:t>
            </a:r>
          </a:p>
          <a:p>
            <a:pPr lvl="1"/>
            <a:r>
              <a:rPr lang="en-IE" sz="3600" dirty="0">
                <a:solidFill>
                  <a:schemeClr val="accent3">
                    <a:lumMod val="75000"/>
                  </a:schemeClr>
                </a:solidFill>
              </a:rPr>
              <a:t>Header </a:t>
            </a:r>
            <a:r>
              <a:rPr lang="en-IE" sz="3600" dirty="0"/>
              <a:t>(</a:t>
            </a:r>
            <a:r>
              <a:rPr lang="en-IE" sz="3600" b="1" dirty="0"/>
              <a:t>Base64Url</a:t>
            </a:r>
            <a:r>
              <a:rPr lang="en-IE" sz="3600" dirty="0"/>
              <a:t> encoded):</a:t>
            </a:r>
            <a:r>
              <a:rPr lang="en-IE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en-IE" sz="3300" dirty="0"/>
              <a:t>the type of the token: JWT</a:t>
            </a:r>
          </a:p>
          <a:p>
            <a:pPr lvl="2"/>
            <a:r>
              <a:rPr lang="en-IE" sz="3300" dirty="0"/>
              <a:t>the signing algorithm, e.g. HMAC SHA256 or RSA</a:t>
            </a:r>
          </a:p>
          <a:p>
            <a:pPr lvl="2"/>
            <a:r>
              <a:rPr lang="en-IE" sz="3300" dirty="0"/>
              <a:t>e.g. { "</a:t>
            </a:r>
            <a:r>
              <a:rPr lang="en-IE" sz="3300" dirty="0" err="1"/>
              <a:t>alg</a:t>
            </a:r>
            <a:r>
              <a:rPr lang="en-IE" sz="3300" dirty="0"/>
              <a:t>": "HS256", "</a:t>
            </a:r>
            <a:r>
              <a:rPr lang="en-IE" sz="3300" dirty="0" err="1"/>
              <a:t>typ</a:t>
            </a:r>
            <a:r>
              <a:rPr lang="en-IE" sz="3300" dirty="0"/>
              <a:t>": "JWT" }</a:t>
            </a:r>
          </a:p>
          <a:p>
            <a:pPr lvl="1"/>
            <a:r>
              <a:rPr lang="en-IE" sz="3600" dirty="0">
                <a:solidFill>
                  <a:schemeClr val="accent2">
                    <a:lumMod val="75000"/>
                  </a:schemeClr>
                </a:solidFill>
              </a:rPr>
              <a:t>Payload </a:t>
            </a:r>
            <a:r>
              <a:rPr lang="en-IE" sz="3600" dirty="0"/>
              <a:t>(also </a:t>
            </a:r>
            <a:r>
              <a:rPr lang="en-IE" sz="3600" b="1" dirty="0"/>
              <a:t>Base64Url</a:t>
            </a:r>
            <a:r>
              <a:rPr lang="en-IE" sz="3600" dirty="0"/>
              <a:t> encoded):</a:t>
            </a:r>
          </a:p>
          <a:p>
            <a:pPr lvl="2"/>
            <a:r>
              <a:rPr lang="en-IE" sz="3300" u="sng" dirty="0"/>
              <a:t>Registered claims</a:t>
            </a:r>
            <a:r>
              <a:rPr lang="en-IE" sz="3300" dirty="0"/>
              <a:t>: optional, </a:t>
            </a:r>
            <a:r>
              <a:rPr lang="en-IE" sz="3300" dirty="0">
                <a:solidFill>
                  <a:srgbClr val="7030A0"/>
                </a:solidFill>
              </a:rPr>
              <a:t>predefined fields</a:t>
            </a:r>
            <a:r>
              <a:rPr lang="en-IE" sz="3300" dirty="0"/>
              <a:t>: </a:t>
            </a:r>
            <a:r>
              <a:rPr lang="en-IE" sz="3300" b="1" dirty="0" err="1"/>
              <a:t>iss</a:t>
            </a:r>
            <a:r>
              <a:rPr lang="en-IE" sz="3300" dirty="0"/>
              <a:t> (issuer), </a:t>
            </a:r>
            <a:r>
              <a:rPr lang="en-IE" sz="3300" b="1" dirty="0"/>
              <a:t>exp</a:t>
            </a:r>
            <a:r>
              <a:rPr lang="en-IE" sz="3300" dirty="0"/>
              <a:t> (expiration), </a:t>
            </a:r>
            <a:r>
              <a:rPr lang="en-IE" sz="3300" b="1" dirty="0"/>
              <a:t>sub</a:t>
            </a:r>
            <a:r>
              <a:rPr lang="en-IE" sz="3300" dirty="0"/>
              <a:t> (subject), </a:t>
            </a:r>
            <a:r>
              <a:rPr lang="en-IE" sz="3300" b="1" dirty="0" err="1"/>
              <a:t>aud</a:t>
            </a:r>
            <a:r>
              <a:rPr lang="en-IE" sz="3300" dirty="0"/>
              <a:t> (audience) </a:t>
            </a:r>
          </a:p>
          <a:p>
            <a:pPr lvl="2"/>
            <a:r>
              <a:rPr lang="en-IE" sz="3300" u="sng" dirty="0"/>
              <a:t>Public claims</a:t>
            </a:r>
            <a:r>
              <a:rPr lang="en-IE" sz="3300" dirty="0"/>
              <a:t>: can be defined at will, minding </a:t>
            </a:r>
            <a:r>
              <a:rPr lang="en-IE" sz="3300" dirty="0">
                <a:solidFill>
                  <a:srgbClr val="7030A0"/>
                </a:solidFill>
              </a:rPr>
              <a:t>collisions</a:t>
            </a:r>
            <a:r>
              <a:rPr lang="en-IE" sz="3300" dirty="0"/>
              <a:t> </a:t>
            </a:r>
          </a:p>
          <a:p>
            <a:pPr lvl="2"/>
            <a:r>
              <a:rPr lang="en-IE" sz="3300" u="sng" dirty="0"/>
              <a:t>Private claims</a:t>
            </a:r>
            <a:r>
              <a:rPr lang="en-IE" sz="3300" dirty="0"/>
              <a:t>: custom claims to share information between </a:t>
            </a:r>
            <a:r>
              <a:rPr lang="en-IE" sz="3300" dirty="0">
                <a:solidFill>
                  <a:srgbClr val="7030A0"/>
                </a:solidFill>
              </a:rPr>
              <a:t>agreeable parties</a:t>
            </a:r>
          </a:p>
          <a:p>
            <a:pPr lvl="3"/>
            <a:r>
              <a:rPr lang="en-IE" sz="2900" dirty="0"/>
              <a:t>e.g. { </a:t>
            </a:r>
            <a:r>
              <a:rPr lang="en-IE" sz="2900" dirty="0">
                <a:solidFill>
                  <a:srgbClr val="00B050"/>
                </a:solidFill>
              </a:rPr>
              <a:t>"name": "John Doe"</a:t>
            </a:r>
            <a:r>
              <a:rPr lang="en-IE" sz="2900" dirty="0"/>
              <a:t>, </a:t>
            </a:r>
            <a:r>
              <a:rPr lang="en-IE" sz="2900" dirty="0">
                <a:solidFill>
                  <a:srgbClr val="0070C0"/>
                </a:solidFill>
              </a:rPr>
              <a:t>"admin": true </a:t>
            </a:r>
            <a:r>
              <a:rPr lang="en-IE" sz="2900" dirty="0"/>
              <a:t>}</a:t>
            </a:r>
          </a:p>
          <a:p>
            <a:pPr lvl="1"/>
            <a:r>
              <a:rPr lang="en-IE" sz="3600" dirty="0">
                <a:solidFill>
                  <a:schemeClr val="accent1">
                    <a:lumMod val="75000"/>
                  </a:schemeClr>
                </a:solidFill>
              </a:rPr>
              <a:t>Signature</a:t>
            </a:r>
          </a:p>
          <a:p>
            <a:pPr lvl="2"/>
            <a:r>
              <a:rPr lang="en-IE" sz="3300" dirty="0"/>
              <a:t>To create the signature you use the encoded header, the encoded payload, a secret/private key, and the algorithm specified in the header</a:t>
            </a:r>
          </a:p>
          <a:p>
            <a:pPr lvl="2"/>
            <a:r>
              <a:rPr lang="en-IE" sz="3300" dirty="0"/>
              <a:t>The signature is used to verify that the </a:t>
            </a:r>
            <a:r>
              <a:rPr lang="en-IE" sz="3300" dirty="0">
                <a:solidFill>
                  <a:schemeClr val="accent6">
                    <a:lumMod val="75000"/>
                  </a:schemeClr>
                </a:solidFill>
              </a:rPr>
              <a:t>message wasn't changed </a:t>
            </a:r>
            <a:r>
              <a:rPr lang="en-IE" sz="3300" dirty="0"/>
              <a:t>(</a:t>
            </a:r>
            <a:r>
              <a:rPr lang="en-IE" sz="3300" i="1" dirty="0"/>
              <a:t>integrity</a:t>
            </a:r>
            <a:r>
              <a:rPr lang="en-IE" sz="3300" dirty="0"/>
              <a:t>), and if signed with a private key, that the </a:t>
            </a:r>
            <a:r>
              <a:rPr lang="en-IE" sz="3300" dirty="0">
                <a:solidFill>
                  <a:srgbClr val="00B050"/>
                </a:solidFill>
              </a:rPr>
              <a:t>sender of the JWT is who it says it is</a:t>
            </a:r>
          </a:p>
          <a:p>
            <a:r>
              <a:rPr lang="en-IE" sz="3600" dirty="0">
                <a:solidFill>
                  <a:srgbClr val="FF0000"/>
                </a:solidFill>
              </a:rPr>
              <a:t>Do not put secret information in the payload or header elements of a JWT unless it is encrypted, as they are readable (but not changeable) by anyone.</a:t>
            </a:r>
          </a:p>
        </p:txBody>
      </p:sp>
    </p:spTree>
    <p:extLst>
      <p:ext uri="{BB962C8B-B14F-4D97-AF65-F5344CB8AC3E}">
        <p14:creationId xmlns:p14="http://schemas.microsoft.com/office/powerpoint/2010/main" val="73362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74C1-DE8F-4DFD-9C27-D69398E9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JWT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9C2E-A0A0-497F-99AE-1B85B6689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84576"/>
          </a:xfrm>
        </p:spPr>
        <p:txBody>
          <a:bodyPr>
            <a:normAutofit fontScale="62500" lnSpcReduction="20000"/>
          </a:bodyPr>
          <a:lstStyle/>
          <a:p>
            <a:r>
              <a:rPr lang="en-IE" sz="3500" b="1" dirty="0"/>
              <a:t>Authorization </a:t>
            </a:r>
            <a:r>
              <a:rPr lang="en-IE" sz="3500" dirty="0"/>
              <a:t>(the most common): </a:t>
            </a:r>
          </a:p>
          <a:p>
            <a:pPr lvl="1"/>
            <a:r>
              <a:rPr lang="en-IE" sz="3200" dirty="0"/>
              <a:t>Once the user is logged in (authenticated), he will </a:t>
            </a:r>
            <a:r>
              <a:rPr lang="en-IE" sz="3200" b="1" dirty="0"/>
              <a:t>be sent a JWT, and each subsequent request he makes will include that JWT</a:t>
            </a:r>
          </a:p>
          <a:p>
            <a:pPr lvl="2"/>
            <a:r>
              <a:rPr lang="en-IE" sz="2800" dirty="0"/>
              <a:t>the server's protected routes will check for a valid JWT, and if it's present, the user will be allowed access to</a:t>
            </a:r>
            <a:r>
              <a:rPr lang="en-IE" sz="2600" dirty="0"/>
              <a:t> permitted routes and resources, sometimes according to his </a:t>
            </a:r>
            <a:r>
              <a:rPr lang="en-IE" sz="2600" i="1" dirty="0">
                <a:solidFill>
                  <a:srgbClr val="00B050"/>
                </a:solidFill>
              </a:rPr>
              <a:t>role</a:t>
            </a:r>
          </a:p>
          <a:p>
            <a:pPr lvl="3"/>
            <a:r>
              <a:rPr lang="en-IE" sz="2600" dirty="0"/>
              <a:t>e.g. only an admin can add or change a given resource</a:t>
            </a:r>
          </a:p>
          <a:p>
            <a:pPr lvl="1"/>
            <a:r>
              <a:rPr lang="en-IE" sz="3200" dirty="0">
                <a:solidFill>
                  <a:srgbClr val="FF0000"/>
                </a:solidFill>
              </a:rPr>
              <a:t>Single Sign On </a:t>
            </a:r>
            <a:r>
              <a:rPr lang="en-IE" sz="3200" dirty="0"/>
              <a:t>is a feature that widely uses JWT nowadays, because of its ability to be easily used </a:t>
            </a:r>
            <a:r>
              <a:rPr lang="en-IE" sz="3200" dirty="0">
                <a:solidFill>
                  <a:srgbClr val="FF0000"/>
                </a:solidFill>
              </a:rPr>
              <a:t>across different domains</a:t>
            </a:r>
            <a:r>
              <a:rPr lang="en-IE" sz="3200" dirty="0"/>
              <a:t>.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endParaRPr lang="en-IE" sz="3100" b="1" dirty="0"/>
          </a:p>
          <a:p>
            <a:endParaRPr lang="en-IE" sz="3100" b="1" dirty="0"/>
          </a:p>
          <a:p>
            <a:endParaRPr lang="en-IE" sz="3100" b="1" dirty="0"/>
          </a:p>
          <a:p>
            <a:r>
              <a:rPr lang="en-IE" sz="3500" b="1" dirty="0"/>
              <a:t>Information Exchange</a:t>
            </a:r>
            <a:r>
              <a:rPr lang="en-IE" sz="3500" dirty="0"/>
              <a:t>: </a:t>
            </a:r>
          </a:p>
          <a:p>
            <a:pPr marL="457200" lvl="1" indent="0">
              <a:buNone/>
            </a:pPr>
            <a:r>
              <a:rPr lang="en-IE" sz="3200" dirty="0"/>
              <a:t>Because of the integrity and </a:t>
            </a:r>
          </a:p>
          <a:p>
            <a:pPr marL="457200" lvl="1" indent="0">
              <a:buNone/>
            </a:pPr>
            <a:r>
              <a:rPr lang="en-IE" sz="3200" dirty="0"/>
              <a:t>authorship verification capabilities </a:t>
            </a:r>
          </a:p>
          <a:p>
            <a:pPr marL="457200" lvl="1" indent="0">
              <a:buNone/>
            </a:pPr>
            <a:r>
              <a:rPr lang="en-IE" sz="3200" dirty="0"/>
              <a:t>mentioned previously.</a:t>
            </a:r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135AB-A99B-4E9D-9A80-CE40F3CFE3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145821"/>
            <a:ext cx="3816424" cy="1731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2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1D3B-55AD-4167-9B8C-EF2B47C4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JWT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2C2E-758E-4B85-83F1-06E1B575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56" y="1556792"/>
            <a:ext cx="8507288" cy="5141168"/>
          </a:xfrm>
        </p:spPr>
        <p:txBody>
          <a:bodyPr>
            <a:normAutofit fontScale="62500" lnSpcReduction="20000"/>
          </a:bodyPr>
          <a:lstStyle/>
          <a:p>
            <a:r>
              <a:rPr lang="en-IE" sz="3600" dirty="0"/>
              <a:t>Once a user provides valid credentials, the server responds with a session JWT that must be </a:t>
            </a:r>
            <a:r>
              <a:rPr lang="en-IE" sz="3600" u="sng" dirty="0"/>
              <a:t>stored locally</a:t>
            </a:r>
            <a:r>
              <a:rPr lang="en-IE" sz="3600" dirty="0"/>
              <a:t>, either on:</a:t>
            </a:r>
          </a:p>
          <a:p>
            <a:pPr lvl="1"/>
            <a:r>
              <a:rPr lang="en-IE" sz="3200" dirty="0">
                <a:solidFill>
                  <a:srgbClr val="0070C0"/>
                </a:solidFill>
              </a:rPr>
              <a:t>HTML5 Web storage</a:t>
            </a:r>
            <a:r>
              <a:rPr lang="en-IE" sz="3200" dirty="0"/>
              <a:t>: then sent in the </a:t>
            </a:r>
            <a:r>
              <a:rPr lang="en-IE" sz="3200" dirty="0">
                <a:solidFill>
                  <a:srgbClr val="0070C0"/>
                </a:solidFill>
              </a:rPr>
              <a:t>AUTHORIZATION header </a:t>
            </a:r>
            <a:r>
              <a:rPr lang="en-IE" sz="3200" dirty="0"/>
              <a:t>(default)</a:t>
            </a:r>
          </a:p>
          <a:p>
            <a:pPr lvl="1"/>
            <a:r>
              <a:rPr lang="en-IE" sz="3200" dirty="0">
                <a:solidFill>
                  <a:schemeClr val="accent6">
                    <a:lumMod val="75000"/>
                  </a:schemeClr>
                </a:solidFill>
              </a:rPr>
              <a:t>Cookies</a:t>
            </a:r>
            <a:r>
              <a:rPr lang="en-IE" sz="3200" dirty="0"/>
              <a:t>: set with the </a:t>
            </a:r>
            <a:r>
              <a:rPr lang="en-IE" sz="3200" dirty="0">
                <a:solidFill>
                  <a:schemeClr val="accent6">
                    <a:lumMod val="75000"/>
                  </a:schemeClr>
                </a:solidFill>
              </a:rPr>
              <a:t>SET-COOKIE</a:t>
            </a:r>
            <a:r>
              <a:rPr lang="en-IE" sz="3200" dirty="0"/>
              <a:t> directive</a:t>
            </a:r>
          </a:p>
          <a:p>
            <a:r>
              <a:rPr lang="en-IE" sz="3600" dirty="0"/>
              <a:t>Whenever the user wants to access a protected route or resource, he should </a:t>
            </a:r>
            <a:r>
              <a:rPr lang="en-IE" sz="3600" dirty="0">
                <a:solidFill>
                  <a:schemeClr val="accent2">
                    <a:lumMod val="75000"/>
                  </a:schemeClr>
                </a:solidFill>
              </a:rPr>
              <a:t>send the JWT, which contains any necessary information</a:t>
            </a:r>
          </a:p>
          <a:p>
            <a:r>
              <a:rPr lang="en-IE" sz="3600" dirty="0"/>
              <a:t>This can facilitate a </a:t>
            </a:r>
            <a:r>
              <a:rPr lang="en-IE" sz="3600" b="1" dirty="0"/>
              <a:t>stateless</a:t>
            </a:r>
            <a:r>
              <a:rPr lang="en-IE" sz="3600" dirty="0"/>
              <a:t> authorization mechanism: the user state is </a:t>
            </a:r>
            <a:r>
              <a:rPr lang="en-IE" sz="3600" u="sng" dirty="0"/>
              <a:t>never saved in the server memory</a:t>
            </a:r>
            <a:r>
              <a:rPr lang="en-IE" sz="3600" dirty="0"/>
              <a:t>, but </a:t>
            </a:r>
            <a:r>
              <a:rPr lang="en-IE" sz="3600" u="sng" dirty="0"/>
              <a:t>instead decoded from the JWT</a:t>
            </a:r>
          </a:p>
          <a:p>
            <a:pPr lvl="1"/>
            <a:r>
              <a:rPr lang="en-IE" sz="3200" dirty="0"/>
              <a:t>This allows you to use/create (RESTful) APIs that are stateless</a:t>
            </a:r>
          </a:p>
          <a:p>
            <a:pPr lvl="1"/>
            <a:r>
              <a:rPr lang="en-IE" sz="3200" dirty="0"/>
              <a:t>Stateless mechanisms are good for </a:t>
            </a:r>
            <a:r>
              <a:rPr lang="en-IE" sz="3200" dirty="0">
                <a:solidFill>
                  <a:srgbClr val="7030A0"/>
                </a:solidFill>
              </a:rPr>
              <a:t>scalability</a:t>
            </a:r>
          </a:p>
          <a:p>
            <a:pPr lvl="1"/>
            <a:r>
              <a:rPr lang="en-IE" sz="3200" dirty="0"/>
              <a:t>However, there is an overhead to the client when making requests if a lot of data is encoded within the JWT</a:t>
            </a:r>
          </a:p>
          <a:p>
            <a:pPr lvl="2"/>
            <a:r>
              <a:rPr lang="en-IE" sz="2900" dirty="0"/>
              <a:t>while with sessions, since the </a:t>
            </a:r>
            <a:r>
              <a:rPr lang="en-IE" sz="2900" b="1" dirty="0"/>
              <a:t>SESSION IDs</a:t>
            </a:r>
            <a:r>
              <a:rPr lang="en-IE" sz="2900" dirty="0"/>
              <a:t> are very small, the overhead in passed on to the server</a:t>
            </a:r>
          </a:p>
        </p:txBody>
      </p:sp>
    </p:spTree>
    <p:extLst>
      <p:ext uri="{BB962C8B-B14F-4D97-AF65-F5344CB8AC3E}">
        <p14:creationId xmlns:p14="http://schemas.microsoft.com/office/powerpoint/2010/main" val="412513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6197-26DE-414A-ABBE-E462576B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Authorization: Bearer &lt;token&gt;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236FD-6FB5-4C8F-BE26-A11F74AA2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62500" lnSpcReduction="20000"/>
          </a:bodyPr>
          <a:lstStyle/>
          <a:p>
            <a:r>
              <a:rPr lang="en-IE" sz="3500" dirty="0"/>
              <a:t>JWTs are typically sent in the Authorization header, using the Bearer schema:</a:t>
            </a:r>
          </a:p>
          <a:p>
            <a:pPr lvl="1"/>
            <a:r>
              <a:rPr lang="en-IE" sz="3300" dirty="0"/>
              <a:t>Authorization: Bearer &lt;token&gt;</a:t>
            </a:r>
          </a:p>
          <a:p>
            <a:pPr lvl="1"/>
            <a:r>
              <a:rPr lang="en-IE" sz="3300" dirty="0"/>
              <a:t>If so, </a:t>
            </a:r>
            <a:r>
              <a:rPr lang="en-IE" sz="3300" dirty="0">
                <a:solidFill>
                  <a:srgbClr val="FF0000"/>
                </a:solidFill>
              </a:rPr>
              <a:t>you can easily use external APIs</a:t>
            </a:r>
            <a:r>
              <a:rPr lang="en-IE" sz="3300" dirty="0"/>
              <a:t>, as there won’t be cookies restricted to the same origin</a:t>
            </a:r>
          </a:p>
          <a:p>
            <a:pPr lvl="1"/>
            <a:endParaRPr lang="en-IE" sz="3300" dirty="0"/>
          </a:p>
          <a:p>
            <a:r>
              <a:rPr lang="en-IE" sz="3500" dirty="0"/>
              <a:t>Example:</a:t>
            </a:r>
          </a:p>
          <a:p>
            <a:pPr marL="0" indent="0" fontAlgn="t">
              <a:spcBef>
                <a:spcPts val="0"/>
              </a:spcBef>
              <a:buNone/>
            </a:pPr>
            <a:endParaRPr lang="en-US" sz="3100" b="1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US" sz="31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Authorization</a:t>
            </a:r>
            <a:r>
              <a:rPr lang="en-US" sz="3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100" dirty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BEARER</a:t>
            </a:r>
            <a:r>
              <a:rPr lang="en-US" sz="3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100" dirty="0">
                <a:solidFill>
                  <a:srgbClr val="6AA84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eyJhbGciOiJSUzI1NiIsInR5cCI6IkpXVCJ9</a:t>
            </a:r>
            <a:r>
              <a:rPr lang="en-US" sz="3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100" dirty="0">
                <a:solidFill>
                  <a:srgbClr val="674EA7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eyJleHAiOjE0ODg0NjQ5NTAsImlhdCI6MTQ4ODIwNTc1MCwic3ViIjoiOWJhNGRlYWItMDdiMy00NTVjLTk1YTMtMDhkYmQ4MGFkMmUwIn0</a:t>
            </a:r>
            <a:r>
              <a:rPr lang="en-US" sz="3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100" dirty="0">
                <a:solidFill>
                  <a:srgbClr val="A61C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ShG3qC2I_LBxZoKX-8UBz_kFkWKSzJs6JrgDc27P9Lbd-OR9nIsV35Jk2uNvspJH2VyZ7bHS3RR-8CtTexRqcsozrkZsicBWbauX4ph3DULGST5ju3tVNXi-NsQoFHij-4BPGNMjjr4DftwnKmJeGA0dI4exZ0Q33AHJVjXNAEVA16x9FOBMkBfXXDQFKIyJtg46GB3hd7IX8Di4WB8iV-99bsb911UmSb1FKrZQ32zhpFQ0ybms2RGxN1MeMfYeZLjB4c3BpkrV84ucl3VoXd6qxWzuvWF9r6EyGa9kKxgtGIDOZB0kYCSLLKef9i2EDxyTCRmOK8HJvYwNdH-Vg</a:t>
            </a:r>
            <a:endParaRPr lang="en-IE" sz="3100" dirty="0">
              <a:latin typeface="Arial" panose="020B0604020202020204" pitchFamily="34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871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7EFD-2444-49B5-B3AF-E97E49D7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JWT Authorization with Header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94AE53-5CF6-4EE6-9C1D-1B2E3D8032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97896" y="2976862"/>
            <a:ext cx="4038600" cy="146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64BB8-0C0F-4B90-BD16-E6C46D1075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9501" r="15350" b="12500"/>
          <a:stretch/>
        </p:blipFill>
        <p:spPr>
          <a:xfrm>
            <a:off x="107504" y="2420888"/>
            <a:ext cx="4508808" cy="266429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3D791B-ECEF-4941-923F-DCD792669B0D}"/>
              </a:ext>
            </a:extLst>
          </p:cNvPr>
          <p:cNvCxnSpPr/>
          <p:nvPr/>
        </p:nvCxnSpPr>
        <p:spPr>
          <a:xfrm>
            <a:off x="4788024" y="1628800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8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F849B-647E-4938-9EC2-68A32478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JWT Authorization with Header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B7A41-5C9D-4B28-931C-11FE055A5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76774"/>
          </a:xfrm>
        </p:spPr>
        <p:txBody>
          <a:bodyPr>
            <a:normAutofit/>
          </a:bodyPr>
          <a:lstStyle/>
          <a:p>
            <a:r>
              <a:rPr lang="en-IE" sz="2200" dirty="0"/>
              <a:t>Request:</a:t>
            </a:r>
          </a:p>
          <a:p>
            <a:endParaRPr lang="en-IE" sz="2200" dirty="0"/>
          </a:p>
          <a:p>
            <a:endParaRPr lang="en-IE" sz="2200" dirty="0"/>
          </a:p>
          <a:p>
            <a:r>
              <a:rPr lang="en-IE" sz="2200" dirty="0"/>
              <a:t>Response:</a:t>
            </a:r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r>
              <a:rPr lang="en-IE" sz="2200" dirty="0"/>
              <a:t>Storage:</a:t>
            </a:r>
          </a:p>
          <a:p>
            <a:endParaRPr lang="en-IE" sz="2200" dirty="0"/>
          </a:p>
          <a:p>
            <a:endParaRPr lang="en-IE" sz="2200" dirty="0"/>
          </a:p>
          <a:p>
            <a:r>
              <a:rPr lang="en-IE" sz="2200" dirty="0"/>
              <a:t>Request:</a:t>
            </a:r>
          </a:p>
          <a:p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DEBF6C-02A9-41C6-AAF1-590FCDAAEF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13"/>
          <a:stretch/>
        </p:blipFill>
        <p:spPr>
          <a:xfrm>
            <a:off x="2843808" y="1556792"/>
            <a:ext cx="5688632" cy="1105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304C75-F8F6-4CB5-96B5-C06AEB928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075" y="2852936"/>
            <a:ext cx="5508104" cy="39240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5C582D-932E-488F-B971-A47013C575F5}"/>
              </a:ext>
            </a:extLst>
          </p:cNvPr>
          <p:cNvSpPr/>
          <p:nvPr/>
        </p:nvSpPr>
        <p:spPr>
          <a:xfrm>
            <a:off x="2843808" y="4221088"/>
            <a:ext cx="5544616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060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1D3B-55AD-4167-9B8C-EF2B47C4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JWT Authorization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2C2E-758E-4B85-83F1-06E1B575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Since tokens are credentials, take care to prevent security issues: </a:t>
            </a:r>
          </a:p>
          <a:p>
            <a:pPr lvl="1"/>
            <a:r>
              <a:rPr lang="en-IE" dirty="0"/>
              <a:t>In general, you should </a:t>
            </a:r>
            <a:r>
              <a:rPr lang="en-IE" dirty="0">
                <a:solidFill>
                  <a:srgbClr val="0070C0"/>
                </a:solidFill>
              </a:rPr>
              <a:t>not keep tokens longer than required</a:t>
            </a:r>
          </a:p>
          <a:p>
            <a:pPr lvl="1"/>
            <a:r>
              <a:rPr lang="en-IE" dirty="0"/>
              <a:t>You also should </a:t>
            </a:r>
            <a:r>
              <a:rPr lang="en-IE" dirty="0">
                <a:solidFill>
                  <a:srgbClr val="FF0000"/>
                </a:solidFill>
              </a:rPr>
              <a:t>not store sensitive session data in local web storage </a:t>
            </a:r>
            <a:r>
              <a:rPr lang="en-IE" dirty="0"/>
              <a:t>due to XSS vulnerabilities:</a:t>
            </a:r>
          </a:p>
          <a:p>
            <a:pPr lvl="2"/>
            <a:r>
              <a:rPr lang="en-IE" dirty="0"/>
              <a:t>Use the object </a:t>
            </a:r>
            <a:r>
              <a:rPr lang="en-IE" dirty="0" err="1"/>
              <a:t>sessionStorage</a:t>
            </a:r>
            <a:r>
              <a:rPr lang="en-IE" dirty="0"/>
              <a:t> instead of </a:t>
            </a:r>
            <a:r>
              <a:rPr lang="en-IE" dirty="0" err="1"/>
              <a:t>localStorage</a:t>
            </a:r>
            <a:r>
              <a:rPr lang="en-IE" dirty="0"/>
              <a:t> if persistent storage is not needed; </a:t>
            </a:r>
            <a:r>
              <a:rPr lang="en-IE" dirty="0" err="1"/>
              <a:t>sessionStorage</a:t>
            </a:r>
            <a:r>
              <a:rPr lang="en-IE" dirty="0"/>
              <a:t> object is available only to that window/tab until the window is closed;</a:t>
            </a:r>
          </a:p>
          <a:p>
            <a:pPr lvl="2"/>
            <a:r>
              <a:rPr lang="en-IE" dirty="0"/>
              <a:t>XSS can be used to steal all the data in these objects;</a:t>
            </a:r>
          </a:p>
          <a:p>
            <a:pPr lvl="2"/>
            <a:r>
              <a:rPr lang="en-IE" dirty="0"/>
              <a:t>Pay attention to "</a:t>
            </a:r>
            <a:r>
              <a:rPr lang="en-IE" dirty="0" err="1"/>
              <a:t>localStorage.getItem</a:t>
            </a:r>
            <a:r>
              <a:rPr lang="en-IE" dirty="0"/>
              <a:t>" and "</a:t>
            </a:r>
            <a:r>
              <a:rPr lang="en-IE" dirty="0" err="1"/>
              <a:t>setItem</a:t>
            </a:r>
            <a:r>
              <a:rPr lang="en-IE" dirty="0"/>
              <a:t>" calls; this can be a sign of putting sensitive information in local storage, which is a bad practice;</a:t>
            </a:r>
          </a:p>
          <a:p>
            <a:pPr lvl="2"/>
            <a:r>
              <a:rPr lang="en-IE" dirty="0"/>
              <a:t>Do not store session identifiers </a:t>
            </a:r>
            <a:r>
              <a:rPr lang="en-IE" dirty="0">
                <a:solidFill>
                  <a:srgbClr val="7030A0"/>
                </a:solidFill>
              </a:rPr>
              <a:t>in local storage </a:t>
            </a:r>
            <a:r>
              <a:rPr lang="en-IE" dirty="0"/>
              <a:t>as the </a:t>
            </a:r>
            <a:r>
              <a:rPr lang="en-IE" dirty="0">
                <a:solidFill>
                  <a:srgbClr val="7030A0"/>
                </a:solidFill>
              </a:rPr>
              <a:t>data is always accessible by JavaScript</a:t>
            </a:r>
            <a:r>
              <a:rPr lang="en-IE" dirty="0"/>
              <a:t>; </a:t>
            </a:r>
            <a:r>
              <a:rPr lang="en-IE" b="1" dirty="0"/>
              <a:t>cookies can mitigate this risk using the </a:t>
            </a:r>
            <a:r>
              <a:rPr lang="en-IE" b="1" dirty="0" err="1"/>
              <a:t>httpOnly</a:t>
            </a:r>
            <a:r>
              <a:rPr lang="en-IE" b="1" dirty="0"/>
              <a:t> flag;</a:t>
            </a:r>
            <a:endParaRPr lang="en-IE" dirty="0"/>
          </a:p>
          <a:p>
            <a:pPr lvl="2"/>
            <a:r>
              <a:rPr lang="en-IE" dirty="0"/>
              <a:t>There is no way to restrict the visibility of an object to a specific path like with the </a:t>
            </a:r>
            <a:r>
              <a:rPr lang="en-IE" b="1" i="1" dirty="0"/>
              <a:t>path </a:t>
            </a:r>
            <a:r>
              <a:rPr lang="en-IE" b="1" dirty="0"/>
              <a:t>attribute of cookies</a:t>
            </a:r>
            <a:r>
              <a:rPr lang="en-IE" dirty="0"/>
              <a:t>; every object is shared within an origin and protected with the Same Origin Policy;</a:t>
            </a:r>
          </a:p>
          <a:p>
            <a:pPr lvl="2"/>
            <a:r>
              <a:rPr lang="en-IE" dirty="0"/>
              <a:t>Avoid hosting multiple applications on the same origin, all of them would share the same </a:t>
            </a:r>
            <a:r>
              <a:rPr lang="en-IE" dirty="0" err="1"/>
              <a:t>localStorage</a:t>
            </a:r>
            <a:r>
              <a:rPr lang="en-IE" dirty="0"/>
              <a:t> object; use different subdomains instead.</a:t>
            </a:r>
          </a:p>
          <a:p>
            <a:pPr marL="914400" lvl="2" indent="0">
              <a:buNone/>
            </a:pPr>
            <a:endParaRPr lang="en-IE" dirty="0"/>
          </a:p>
          <a:p>
            <a:pPr lvl="1"/>
            <a:r>
              <a:rPr lang="en-IE" dirty="0"/>
              <a:t>Whoever uses web storage must do their due diligence to ensure they </a:t>
            </a:r>
            <a:r>
              <a:rPr lang="en-IE" dirty="0">
                <a:solidFill>
                  <a:srgbClr val="FF0000"/>
                </a:solidFill>
              </a:rPr>
              <a:t>always send the JWTs over HTTPS to avoid man-in-the-middle attacks.</a:t>
            </a:r>
          </a:p>
        </p:txBody>
      </p:sp>
    </p:spTree>
    <p:extLst>
      <p:ext uri="{BB962C8B-B14F-4D97-AF65-F5344CB8AC3E}">
        <p14:creationId xmlns:p14="http://schemas.microsoft.com/office/powerpoint/2010/main" val="367061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8522</TotalTime>
  <Words>1155</Words>
  <Application>Microsoft Office PowerPoint</Application>
  <PresentationFormat>On-screen Show (4:3)</PresentationFormat>
  <Paragraphs>189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Menlo</vt:lpstr>
      <vt:lpstr>Office Theme</vt:lpstr>
      <vt:lpstr>PowerPoint Presentation</vt:lpstr>
      <vt:lpstr>What is JWT?</vt:lpstr>
      <vt:lpstr>JWT Structure</vt:lpstr>
      <vt:lpstr>JWT Use Cases</vt:lpstr>
      <vt:lpstr>JWT Authorization</vt:lpstr>
      <vt:lpstr>Authorization: Bearer &lt;token&gt;</vt:lpstr>
      <vt:lpstr>JWT Authorization with Header</vt:lpstr>
      <vt:lpstr>JWT Authorization with Header</vt:lpstr>
      <vt:lpstr>JWT Authorization Security</vt:lpstr>
      <vt:lpstr>JWT Authorization with Cookie</vt:lpstr>
      <vt:lpstr>Stateless JWT vs Cookie Sessions</vt:lpstr>
      <vt:lpstr>JWT on Node/Express </vt:lpstr>
      <vt:lpstr>JWT Generation to use with Header</vt:lpstr>
      <vt:lpstr>JWT Authorization with Header</vt:lpstr>
      <vt:lpstr>JWT Generation to use with Cookies</vt:lpstr>
      <vt:lpstr>JWT Authorization with Cookies</vt:lpstr>
      <vt:lpstr>Expiry and Revocation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Slava</dc:creator>
  <cp:lastModifiedBy>A. Leal Ferreira</cp:lastModifiedBy>
  <cp:revision>1016</cp:revision>
  <dcterms:created xsi:type="dcterms:W3CDTF">2013-10-15T00:01:08Z</dcterms:created>
  <dcterms:modified xsi:type="dcterms:W3CDTF">2020-03-31T07:16:37Z</dcterms:modified>
</cp:coreProperties>
</file>