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3" r:id="rId6"/>
    <p:sldId id="274" r:id="rId7"/>
    <p:sldId id="262" r:id="rId8"/>
    <p:sldId id="263" r:id="rId9"/>
    <p:sldId id="261" r:id="rId10"/>
    <p:sldId id="264" r:id="rId11"/>
    <p:sldId id="266" r:id="rId12"/>
    <p:sldId id="267" r:id="rId13"/>
    <p:sldId id="265" r:id="rId14"/>
    <p:sldId id="268" r:id="rId15"/>
    <p:sldId id="275"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8256-479B-432C-BB86-F18CF0747E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82EB692-EF54-4E78-9D26-EEA399A1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64B6427-DE26-4907-89C2-585D639891E8}"/>
              </a:ext>
            </a:extLst>
          </p:cNvPr>
          <p:cNvSpPr>
            <a:spLocks noGrp="1"/>
          </p:cNvSpPr>
          <p:nvPr>
            <p:ph type="dt" sz="half" idx="10"/>
          </p:nvPr>
        </p:nvSpPr>
        <p:spPr/>
        <p:txBody>
          <a:bodyPr/>
          <a:lstStyle/>
          <a:p>
            <a:fld id="{D07E3D0E-1CFA-4E58-A6C6-BE6667F5C648}" type="datetimeFigureOut">
              <a:rPr lang="en-GB" smtClean="0"/>
              <a:t>17/12/2019</a:t>
            </a:fld>
            <a:endParaRPr lang="en-GB"/>
          </a:p>
        </p:txBody>
      </p:sp>
      <p:sp>
        <p:nvSpPr>
          <p:cNvPr id="5" name="Footer Placeholder 4">
            <a:extLst>
              <a:ext uri="{FF2B5EF4-FFF2-40B4-BE49-F238E27FC236}">
                <a16:creationId xmlns:a16="http://schemas.microsoft.com/office/drawing/2014/main" id="{23A2B2E0-BEF3-4821-A17A-BB6D6DD591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C36BF2-A6B4-42AD-82F8-BE44BF5CA089}"/>
              </a:ext>
            </a:extLst>
          </p:cNvPr>
          <p:cNvSpPr>
            <a:spLocks noGrp="1"/>
          </p:cNvSpPr>
          <p:nvPr>
            <p:ph type="sldNum" sz="quarter" idx="12"/>
          </p:nvPr>
        </p:nvSpPr>
        <p:spPr/>
        <p:txBody>
          <a:bodyPr/>
          <a:lstStyle/>
          <a:p>
            <a:fld id="{BB095095-79EF-446C-9AB7-44E4E5DD74C5}" type="slidenum">
              <a:rPr lang="en-GB" smtClean="0"/>
              <a:t>‹#›</a:t>
            </a:fld>
            <a:endParaRPr lang="en-GB"/>
          </a:p>
        </p:txBody>
      </p:sp>
    </p:spTree>
    <p:extLst>
      <p:ext uri="{BB962C8B-B14F-4D97-AF65-F5344CB8AC3E}">
        <p14:creationId xmlns:p14="http://schemas.microsoft.com/office/powerpoint/2010/main" val="298638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D81A-5BFF-4E1A-BE73-155D61E60B0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0F8992-2608-4F75-A802-D39C5AAD6B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B30042-994A-4F65-9D75-023B666F7860}"/>
              </a:ext>
            </a:extLst>
          </p:cNvPr>
          <p:cNvSpPr>
            <a:spLocks noGrp="1"/>
          </p:cNvSpPr>
          <p:nvPr>
            <p:ph type="dt" sz="half" idx="10"/>
          </p:nvPr>
        </p:nvSpPr>
        <p:spPr/>
        <p:txBody>
          <a:bodyPr/>
          <a:lstStyle/>
          <a:p>
            <a:fld id="{D07E3D0E-1CFA-4E58-A6C6-BE6667F5C648}" type="datetimeFigureOut">
              <a:rPr lang="en-GB" smtClean="0"/>
              <a:t>17/12/2019</a:t>
            </a:fld>
            <a:endParaRPr lang="en-GB"/>
          </a:p>
        </p:txBody>
      </p:sp>
      <p:sp>
        <p:nvSpPr>
          <p:cNvPr id="5" name="Footer Placeholder 4">
            <a:extLst>
              <a:ext uri="{FF2B5EF4-FFF2-40B4-BE49-F238E27FC236}">
                <a16:creationId xmlns:a16="http://schemas.microsoft.com/office/drawing/2014/main" id="{6408A75E-364F-489C-98C6-4571D4E16C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F1C436-7CF3-44CF-981B-1FA5076E2E12}"/>
              </a:ext>
            </a:extLst>
          </p:cNvPr>
          <p:cNvSpPr>
            <a:spLocks noGrp="1"/>
          </p:cNvSpPr>
          <p:nvPr>
            <p:ph type="sldNum" sz="quarter" idx="12"/>
          </p:nvPr>
        </p:nvSpPr>
        <p:spPr/>
        <p:txBody>
          <a:bodyPr/>
          <a:lstStyle/>
          <a:p>
            <a:fld id="{BB095095-79EF-446C-9AB7-44E4E5DD74C5}" type="slidenum">
              <a:rPr lang="en-GB" smtClean="0"/>
              <a:t>‹#›</a:t>
            </a:fld>
            <a:endParaRPr lang="en-GB"/>
          </a:p>
        </p:txBody>
      </p:sp>
    </p:spTree>
    <p:extLst>
      <p:ext uri="{BB962C8B-B14F-4D97-AF65-F5344CB8AC3E}">
        <p14:creationId xmlns:p14="http://schemas.microsoft.com/office/powerpoint/2010/main" val="328968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D680A-B019-422E-8402-8185AEFC77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357606-B05B-4851-81A8-3E5F7544D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13D6A8-16C9-4177-8D69-7DFD224D97E3}"/>
              </a:ext>
            </a:extLst>
          </p:cNvPr>
          <p:cNvSpPr>
            <a:spLocks noGrp="1"/>
          </p:cNvSpPr>
          <p:nvPr>
            <p:ph type="dt" sz="half" idx="10"/>
          </p:nvPr>
        </p:nvSpPr>
        <p:spPr/>
        <p:txBody>
          <a:bodyPr/>
          <a:lstStyle/>
          <a:p>
            <a:fld id="{D07E3D0E-1CFA-4E58-A6C6-BE6667F5C648}" type="datetimeFigureOut">
              <a:rPr lang="en-GB" smtClean="0"/>
              <a:t>17/12/2019</a:t>
            </a:fld>
            <a:endParaRPr lang="en-GB"/>
          </a:p>
        </p:txBody>
      </p:sp>
      <p:sp>
        <p:nvSpPr>
          <p:cNvPr id="5" name="Footer Placeholder 4">
            <a:extLst>
              <a:ext uri="{FF2B5EF4-FFF2-40B4-BE49-F238E27FC236}">
                <a16:creationId xmlns:a16="http://schemas.microsoft.com/office/drawing/2014/main" id="{4C4B7577-710F-4B80-9BD9-5C1EE8C363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3DC330-622F-454C-B4B2-3037FE308F69}"/>
              </a:ext>
            </a:extLst>
          </p:cNvPr>
          <p:cNvSpPr>
            <a:spLocks noGrp="1"/>
          </p:cNvSpPr>
          <p:nvPr>
            <p:ph type="sldNum" sz="quarter" idx="12"/>
          </p:nvPr>
        </p:nvSpPr>
        <p:spPr/>
        <p:txBody>
          <a:bodyPr/>
          <a:lstStyle/>
          <a:p>
            <a:fld id="{BB095095-79EF-446C-9AB7-44E4E5DD74C5}" type="slidenum">
              <a:rPr lang="en-GB" smtClean="0"/>
              <a:t>‹#›</a:t>
            </a:fld>
            <a:endParaRPr lang="en-GB"/>
          </a:p>
        </p:txBody>
      </p:sp>
    </p:spTree>
    <p:extLst>
      <p:ext uri="{BB962C8B-B14F-4D97-AF65-F5344CB8AC3E}">
        <p14:creationId xmlns:p14="http://schemas.microsoft.com/office/powerpoint/2010/main" val="352477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05E8-D4D9-4455-84B3-A4FBAD5FB2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AC2623-5616-4BB6-B772-9DB884E14D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034F46-8CDA-4A6E-9BAE-DB6297C72808}"/>
              </a:ext>
            </a:extLst>
          </p:cNvPr>
          <p:cNvSpPr>
            <a:spLocks noGrp="1"/>
          </p:cNvSpPr>
          <p:nvPr>
            <p:ph type="dt" sz="half" idx="10"/>
          </p:nvPr>
        </p:nvSpPr>
        <p:spPr/>
        <p:txBody>
          <a:bodyPr/>
          <a:lstStyle/>
          <a:p>
            <a:fld id="{D07E3D0E-1CFA-4E58-A6C6-BE6667F5C648}" type="datetimeFigureOut">
              <a:rPr lang="en-GB" smtClean="0"/>
              <a:t>17/12/2019</a:t>
            </a:fld>
            <a:endParaRPr lang="en-GB"/>
          </a:p>
        </p:txBody>
      </p:sp>
      <p:sp>
        <p:nvSpPr>
          <p:cNvPr id="5" name="Footer Placeholder 4">
            <a:extLst>
              <a:ext uri="{FF2B5EF4-FFF2-40B4-BE49-F238E27FC236}">
                <a16:creationId xmlns:a16="http://schemas.microsoft.com/office/drawing/2014/main" id="{4A6FE5E1-9E6C-4FD4-A02C-19FAF69624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DB74CB-A3ED-4E93-8C85-68314EC21302}"/>
              </a:ext>
            </a:extLst>
          </p:cNvPr>
          <p:cNvSpPr>
            <a:spLocks noGrp="1"/>
          </p:cNvSpPr>
          <p:nvPr>
            <p:ph type="sldNum" sz="quarter" idx="12"/>
          </p:nvPr>
        </p:nvSpPr>
        <p:spPr/>
        <p:txBody>
          <a:bodyPr/>
          <a:lstStyle/>
          <a:p>
            <a:fld id="{BB095095-79EF-446C-9AB7-44E4E5DD74C5}" type="slidenum">
              <a:rPr lang="en-GB" smtClean="0"/>
              <a:t>‹#›</a:t>
            </a:fld>
            <a:endParaRPr lang="en-GB"/>
          </a:p>
        </p:txBody>
      </p:sp>
    </p:spTree>
    <p:extLst>
      <p:ext uri="{BB962C8B-B14F-4D97-AF65-F5344CB8AC3E}">
        <p14:creationId xmlns:p14="http://schemas.microsoft.com/office/powerpoint/2010/main" val="355938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EE29-E134-4E03-A14A-E421A1D992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70EB23-3A78-4144-9FD8-22BB4715B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C3679-F71D-4E6F-97B1-9AE147077211}"/>
              </a:ext>
            </a:extLst>
          </p:cNvPr>
          <p:cNvSpPr>
            <a:spLocks noGrp="1"/>
          </p:cNvSpPr>
          <p:nvPr>
            <p:ph type="dt" sz="half" idx="10"/>
          </p:nvPr>
        </p:nvSpPr>
        <p:spPr/>
        <p:txBody>
          <a:bodyPr/>
          <a:lstStyle/>
          <a:p>
            <a:fld id="{D07E3D0E-1CFA-4E58-A6C6-BE6667F5C648}" type="datetimeFigureOut">
              <a:rPr lang="en-GB" smtClean="0"/>
              <a:t>17/12/2019</a:t>
            </a:fld>
            <a:endParaRPr lang="en-GB"/>
          </a:p>
        </p:txBody>
      </p:sp>
      <p:sp>
        <p:nvSpPr>
          <p:cNvPr id="5" name="Footer Placeholder 4">
            <a:extLst>
              <a:ext uri="{FF2B5EF4-FFF2-40B4-BE49-F238E27FC236}">
                <a16:creationId xmlns:a16="http://schemas.microsoft.com/office/drawing/2014/main" id="{F83BC171-069D-4CC2-98D5-350861841B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747E05-E172-4DF9-8AE5-EE6D08658894}"/>
              </a:ext>
            </a:extLst>
          </p:cNvPr>
          <p:cNvSpPr>
            <a:spLocks noGrp="1"/>
          </p:cNvSpPr>
          <p:nvPr>
            <p:ph type="sldNum" sz="quarter" idx="12"/>
          </p:nvPr>
        </p:nvSpPr>
        <p:spPr/>
        <p:txBody>
          <a:bodyPr/>
          <a:lstStyle/>
          <a:p>
            <a:fld id="{BB095095-79EF-446C-9AB7-44E4E5DD74C5}" type="slidenum">
              <a:rPr lang="en-GB" smtClean="0"/>
              <a:t>‹#›</a:t>
            </a:fld>
            <a:endParaRPr lang="en-GB"/>
          </a:p>
        </p:txBody>
      </p:sp>
    </p:spTree>
    <p:extLst>
      <p:ext uri="{BB962C8B-B14F-4D97-AF65-F5344CB8AC3E}">
        <p14:creationId xmlns:p14="http://schemas.microsoft.com/office/powerpoint/2010/main" val="110334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4154-282C-4AF9-BE89-5573E1D4DA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5D1121-0519-4A2E-9724-706F73DD0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DE59F06-1CD5-4748-8C15-C06F42FC79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3B467AA-F7A3-4CB4-83C4-60C6A5A2B4FC}"/>
              </a:ext>
            </a:extLst>
          </p:cNvPr>
          <p:cNvSpPr>
            <a:spLocks noGrp="1"/>
          </p:cNvSpPr>
          <p:nvPr>
            <p:ph type="dt" sz="half" idx="10"/>
          </p:nvPr>
        </p:nvSpPr>
        <p:spPr/>
        <p:txBody>
          <a:bodyPr/>
          <a:lstStyle/>
          <a:p>
            <a:fld id="{D07E3D0E-1CFA-4E58-A6C6-BE6667F5C648}" type="datetimeFigureOut">
              <a:rPr lang="en-GB" smtClean="0"/>
              <a:t>17/12/2019</a:t>
            </a:fld>
            <a:endParaRPr lang="en-GB"/>
          </a:p>
        </p:txBody>
      </p:sp>
      <p:sp>
        <p:nvSpPr>
          <p:cNvPr id="6" name="Footer Placeholder 5">
            <a:extLst>
              <a:ext uri="{FF2B5EF4-FFF2-40B4-BE49-F238E27FC236}">
                <a16:creationId xmlns:a16="http://schemas.microsoft.com/office/drawing/2014/main" id="{4D79D839-0C1F-4231-ABD7-AE38D200FA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004389-1D35-4FFF-89A7-52ABE5A46B67}"/>
              </a:ext>
            </a:extLst>
          </p:cNvPr>
          <p:cNvSpPr>
            <a:spLocks noGrp="1"/>
          </p:cNvSpPr>
          <p:nvPr>
            <p:ph type="sldNum" sz="quarter" idx="12"/>
          </p:nvPr>
        </p:nvSpPr>
        <p:spPr/>
        <p:txBody>
          <a:bodyPr/>
          <a:lstStyle/>
          <a:p>
            <a:fld id="{BB095095-79EF-446C-9AB7-44E4E5DD74C5}" type="slidenum">
              <a:rPr lang="en-GB" smtClean="0"/>
              <a:t>‹#›</a:t>
            </a:fld>
            <a:endParaRPr lang="en-GB"/>
          </a:p>
        </p:txBody>
      </p:sp>
    </p:spTree>
    <p:extLst>
      <p:ext uri="{BB962C8B-B14F-4D97-AF65-F5344CB8AC3E}">
        <p14:creationId xmlns:p14="http://schemas.microsoft.com/office/powerpoint/2010/main" val="179741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0E2C-914B-4EC2-960B-82A89F674B1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CC6368-3310-4ED5-AF59-2195180ED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40F65E-79FE-4AE5-8592-F48C74E9E9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21E3601-CD63-4898-9B34-CA5CFA8F3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44922F-981E-4765-9CAB-522DDC3617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03DCD09-71CD-4141-8A3C-172397FCD108}"/>
              </a:ext>
            </a:extLst>
          </p:cNvPr>
          <p:cNvSpPr>
            <a:spLocks noGrp="1"/>
          </p:cNvSpPr>
          <p:nvPr>
            <p:ph type="dt" sz="half" idx="10"/>
          </p:nvPr>
        </p:nvSpPr>
        <p:spPr/>
        <p:txBody>
          <a:bodyPr/>
          <a:lstStyle/>
          <a:p>
            <a:fld id="{D07E3D0E-1CFA-4E58-A6C6-BE6667F5C648}" type="datetimeFigureOut">
              <a:rPr lang="en-GB" smtClean="0"/>
              <a:t>17/12/2019</a:t>
            </a:fld>
            <a:endParaRPr lang="en-GB"/>
          </a:p>
        </p:txBody>
      </p:sp>
      <p:sp>
        <p:nvSpPr>
          <p:cNvPr id="8" name="Footer Placeholder 7">
            <a:extLst>
              <a:ext uri="{FF2B5EF4-FFF2-40B4-BE49-F238E27FC236}">
                <a16:creationId xmlns:a16="http://schemas.microsoft.com/office/drawing/2014/main" id="{D7ABACBB-A360-4E67-8AF3-3529E9C5838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5E9B9B-8EF2-43E9-A368-C59F77526DA7}"/>
              </a:ext>
            </a:extLst>
          </p:cNvPr>
          <p:cNvSpPr>
            <a:spLocks noGrp="1"/>
          </p:cNvSpPr>
          <p:nvPr>
            <p:ph type="sldNum" sz="quarter" idx="12"/>
          </p:nvPr>
        </p:nvSpPr>
        <p:spPr/>
        <p:txBody>
          <a:bodyPr/>
          <a:lstStyle/>
          <a:p>
            <a:fld id="{BB095095-79EF-446C-9AB7-44E4E5DD74C5}" type="slidenum">
              <a:rPr lang="en-GB" smtClean="0"/>
              <a:t>‹#›</a:t>
            </a:fld>
            <a:endParaRPr lang="en-GB"/>
          </a:p>
        </p:txBody>
      </p:sp>
    </p:spTree>
    <p:extLst>
      <p:ext uri="{BB962C8B-B14F-4D97-AF65-F5344CB8AC3E}">
        <p14:creationId xmlns:p14="http://schemas.microsoft.com/office/powerpoint/2010/main" val="295935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9D6A-594A-433D-8148-E00EB9069F2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DDC3771-E301-4ABA-AE74-D5E13FE16D37}"/>
              </a:ext>
            </a:extLst>
          </p:cNvPr>
          <p:cNvSpPr>
            <a:spLocks noGrp="1"/>
          </p:cNvSpPr>
          <p:nvPr>
            <p:ph type="dt" sz="half" idx="10"/>
          </p:nvPr>
        </p:nvSpPr>
        <p:spPr/>
        <p:txBody>
          <a:bodyPr/>
          <a:lstStyle/>
          <a:p>
            <a:fld id="{D07E3D0E-1CFA-4E58-A6C6-BE6667F5C648}" type="datetimeFigureOut">
              <a:rPr lang="en-GB" smtClean="0"/>
              <a:t>17/12/2019</a:t>
            </a:fld>
            <a:endParaRPr lang="en-GB"/>
          </a:p>
        </p:txBody>
      </p:sp>
      <p:sp>
        <p:nvSpPr>
          <p:cNvPr id="4" name="Footer Placeholder 3">
            <a:extLst>
              <a:ext uri="{FF2B5EF4-FFF2-40B4-BE49-F238E27FC236}">
                <a16:creationId xmlns:a16="http://schemas.microsoft.com/office/drawing/2014/main" id="{1F91C44B-89BD-4D8D-9939-2AD4B6630A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8171B2C-1F03-466D-9D6E-EEEAED20E606}"/>
              </a:ext>
            </a:extLst>
          </p:cNvPr>
          <p:cNvSpPr>
            <a:spLocks noGrp="1"/>
          </p:cNvSpPr>
          <p:nvPr>
            <p:ph type="sldNum" sz="quarter" idx="12"/>
          </p:nvPr>
        </p:nvSpPr>
        <p:spPr/>
        <p:txBody>
          <a:bodyPr/>
          <a:lstStyle/>
          <a:p>
            <a:fld id="{BB095095-79EF-446C-9AB7-44E4E5DD74C5}" type="slidenum">
              <a:rPr lang="en-GB" smtClean="0"/>
              <a:t>‹#›</a:t>
            </a:fld>
            <a:endParaRPr lang="en-GB"/>
          </a:p>
        </p:txBody>
      </p:sp>
    </p:spTree>
    <p:extLst>
      <p:ext uri="{BB962C8B-B14F-4D97-AF65-F5344CB8AC3E}">
        <p14:creationId xmlns:p14="http://schemas.microsoft.com/office/powerpoint/2010/main" val="151462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E4E17-5FE4-48A4-BFD1-3D2D724F221B}"/>
              </a:ext>
            </a:extLst>
          </p:cNvPr>
          <p:cNvSpPr>
            <a:spLocks noGrp="1"/>
          </p:cNvSpPr>
          <p:nvPr>
            <p:ph type="dt" sz="half" idx="10"/>
          </p:nvPr>
        </p:nvSpPr>
        <p:spPr/>
        <p:txBody>
          <a:bodyPr/>
          <a:lstStyle/>
          <a:p>
            <a:fld id="{D07E3D0E-1CFA-4E58-A6C6-BE6667F5C648}" type="datetimeFigureOut">
              <a:rPr lang="en-GB" smtClean="0"/>
              <a:t>17/12/2019</a:t>
            </a:fld>
            <a:endParaRPr lang="en-GB"/>
          </a:p>
        </p:txBody>
      </p:sp>
      <p:sp>
        <p:nvSpPr>
          <p:cNvPr id="3" name="Footer Placeholder 2">
            <a:extLst>
              <a:ext uri="{FF2B5EF4-FFF2-40B4-BE49-F238E27FC236}">
                <a16:creationId xmlns:a16="http://schemas.microsoft.com/office/drawing/2014/main" id="{04886E2D-0C7E-4A95-956E-28FD8B9A84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581C68-C4E3-495F-9DD8-07D934B0D263}"/>
              </a:ext>
            </a:extLst>
          </p:cNvPr>
          <p:cNvSpPr>
            <a:spLocks noGrp="1"/>
          </p:cNvSpPr>
          <p:nvPr>
            <p:ph type="sldNum" sz="quarter" idx="12"/>
          </p:nvPr>
        </p:nvSpPr>
        <p:spPr/>
        <p:txBody>
          <a:bodyPr/>
          <a:lstStyle/>
          <a:p>
            <a:fld id="{BB095095-79EF-446C-9AB7-44E4E5DD74C5}" type="slidenum">
              <a:rPr lang="en-GB" smtClean="0"/>
              <a:t>‹#›</a:t>
            </a:fld>
            <a:endParaRPr lang="en-GB"/>
          </a:p>
        </p:txBody>
      </p:sp>
    </p:spTree>
    <p:extLst>
      <p:ext uri="{BB962C8B-B14F-4D97-AF65-F5344CB8AC3E}">
        <p14:creationId xmlns:p14="http://schemas.microsoft.com/office/powerpoint/2010/main" val="197948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0F91-6F3D-475B-B497-D69654EC2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189FD26-BF2E-453A-A95B-47ABF3B9D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358131E-DE35-42F0-915A-5270515A4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EE735-AA22-46A6-AD0B-38A20C0D8D3F}"/>
              </a:ext>
            </a:extLst>
          </p:cNvPr>
          <p:cNvSpPr>
            <a:spLocks noGrp="1"/>
          </p:cNvSpPr>
          <p:nvPr>
            <p:ph type="dt" sz="half" idx="10"/>
          </p:nvPr>
        </p:nvSpPr>
        <p:spPr/>
        <p:txBody>
          <a:bodyPr/>
          <a:lstStyle/>
          <a:p>
            <a:fld id="{D07E3D0E-1CFA-4E58-A6C6-BE6667F5C648}" type="datetimeFigureOut">
              <a:rPr lang="en-GB" smtClean="0"/>
              <a:t>17/12/2019</a:t>
            </a:fld>
            <a:endParaRPr lang="en-GB"/>
          </a:p>
        </p:txBody>
      </p:sp>
      <p:sp>
        <p:nvSpPr>
          <p:cNvPr id="6" name="Footer Placeholder 5">
            <a:extLst>
              <a:ext uri="{FF2B5EF4-FFF2-40B4-BE49-F238E27FC236}">
                <a16:creationId xmlns:a16="http://schemas.microsoft.com/office/drawing/2014/main" id="{3F6F4577-E59F-4B76-AC97-3218E157C1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BE929D-9DC4-4751-A4F6-17029E7B90A4}"/>
              </a:ext>
            </a:extLst>
          </p:cNvPr>
          <p:cNvSpPr>
            <a:spLocks noGrp="1"/>
          </p:cNvSpPr>
          <p:nvPr>
            <p:ph type="sldNum" sz="quarter" idx="12"/>
          </p:nvPr>
        </p:nvSpPr>
        <p:spPr/>
        <p:txBody>
          <a:bodyPr/>
          <a:lstStyle/>
          <a:p>
            <a:fld id="{BB095095-79EF-446C-9AB7-44E4E5DD74C5}" type="slidenum">
              <a:rPr lang="en-GB" smtClean="0"/>
              <a:t>‹#›</a:t>
            </a:fld>
            <a:endParaRPr lang="en-GB"/>
          </a:p>
        </p:txBody>
      </p:sp>
    </p:spTree>
    <p:extLst>
      <p:ext uri="{BB962C8B-B14F-4D97-AF65-F5344CB8AC3E}">
        <p14:creationId xmlns:p14="http://schemas.microsoft.com/office/powerpoint/2010/main" val="356503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6533-92F5-4962-B01E-DD70A51F8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68BEC93-2764-481A-8D0C-E3DFD1A3CA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4296D3B-FD59-4644-82F2-137B0B2C1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AFFA5-8184-4FD8-A5AD-E35691B0E04B}"/>
              </a:ext>
            </a:extLst>
          </p:cNvPr>
          <p:cNvSpPr>
            <a:spLocks noGrp="1"/>
          </p:cNvSpPr>
          <p:nvPr>
            <p:ph type="dt" sz="half" idx="10"/>
          </p:nvPr>
        </p:nvSpPr>
        <p:spPr/>
        <p:txBody>
          <a:bodyPr/>
          <a:lstStyle/>
          <a:p>
            <a:fld id="{D07E3D0E-1CFA-4E58-A6C6-BE6667F5C648}" type="datetimeFigureOut">
              <a:rPr lang="en-GB" smtClean="0"/>
              <a:t>17/12/2019</a:t>
            </a:fld>
            <a:endParaRPr lang="en-GB"/>
          </a:p>
        </p:txBody>
      </p:sp>
      <p:sp>
        <p:nvSpPr>
          <p:cNvPr id="6" name="Footer Placeholder 5">
            <a:extLst>
              <a:ext uri="{FF2B5EF4-FFF2-40B4-BE49-F238E27FC236}">
                <a16:creationId xmlns:a16="http://schemas.microsoft.com/office/drawing/2014/main" id="{3EA0607E-723E-4892-BB15-4C47704F4D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CB3D9F-423F-479D-AE02-ED4B5F017938}"/>
              </a:ext>
            </a:extLst>
          </p:cNvPr>
          <p:cNvSpPr>
            <a:spLocks noGrp="1"/>
          </p:cNvSpPr>
          <p:nvPr>
            <p:ph type="sldNum" sz="quarter" idx="12"/>
          </p:nvPr>
        </p:nvSpPr>
        <p:spPr/>
        <p:txBody>
          <a:bodyPr/>
          <a:lstStyle/>
          <a:p>
            <a:fld id="{BB095095-79EF-446C-9AB7-44E4E5DD74C5}" type="slidenum">
              <a:rPr lang="en-GB" smtClean="0"/>
              <a:t>‹#›</a:t>
            </a:fld>
            <a:endParaRPr lang="en-GB"/>
          </a:p>
        </p:txBody>
      </p:sp>
    </p:spTree>
    <p:extLst>
      <p:ext uri="{BB962C8B-B14F-4D97-AF65-F5344CB8AC3E}">
        <p14:creationId xmlns:p14="http://schemas.microsoft.com/office/powerpoint/2010/main" val="79256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240703-FD7A-4F8D-9232-D04C8E547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54DE51-AA4A-4F82-BDE4-66EB21C7A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B203D8-E517-42D1-99B7-2DD18DC0E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E3D0E-1CFA-4E58-A6C6-BE6667F5C648}" type="datetimeFigureOut">
              <a:rPr lang="en-GB" smtClean="0"/>
              <a:t>17/12/2019</a:t>
            </a:fld>
            <a:endParaRPr lang="en-GB"/>
          </a:p>
        </p:txBody>
      </p:sp>
      <p:sp>
        <p:nvSpPr>
          <p:cNvPr id="5" name="Footer Placeholder 4">
            <a:extLst>
              <a:ext uri="{FF2B5EF4-FFF2-40B4-BE49-F238E27FC236}">
                <a16:creationId xmlns:a16="http://schemas.microsoft.com/office/drawing/2014/main" id="{AD70D8E2-62CB-4918-903D-7390739DAF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A17A544-17DF-42C0-AB8A-8F5B8BB070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95095-79EF-446C-9AB7-44E4E5DD74C5}" type="slidenum">
              <a:rPr lang="en-GB" smtClean="0"/>
              <a:t>‹#›</a:t>
            </a:fld>
            <a:endParaRPr lang="en-GB"/>
          </a:p>
        </p:txBody>
      </p:sp>
    </p:spTree>
    <p:extLst>
      <p:ext uri="{BB962C8B-B14F-4D97-AF65-F5344CB8AC3E}">
        <p14:creationId xmlns:p14="http://schemas.microsoft.com/office/powerpoint/2010/main" val="441486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ink.springer.com/chapter/10.1007/978-3-540-48713-5_2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echopedia.com/definition/596/data-logg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BD85-5115-4F67-AF81-A1E5A76999FA}"/>
              </a:ext>
            </a:extLst>
          </p:cNvPr>
          <p:cNvSpPr>
            <a:spLocks noGrp="1"/>
          </p:cNvSpPr>
          <p:nvPr>
            <p:ph type="ctrTitle"/>
          </p:nvPr>
        </p:nvSpPr>
        <p:spPr/>
        <p:txBody>
          <a:bodyPr>
            <a:normAutofit/>
          </a:bodyPr>
          <a:lstStyle/>
          <a:p>
            <a:r>
              <a:rPr lang="en-GB" dirty="0">
                <a:latin typeface="Times New Roman" panose="02020603050405020304" pitchFamily="18" charset="0"/>
                <a:cs typeface="Times New Roman" panose="02020603050405020304" pitchFamily="18" charset="0"/>
              </a:rPr>
              <a:t>Nutrition and Diet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Management System</a:t>
            </a:r>
          </a:p>
        </p:txBody>
      </p:sp>
      <p:sp>
        <p:nvSpPr>
          <p:cNvPr id="3" name="Subtitle 2">
            <a:extLst>
              <a:ext uri="{FF2B5EF4-FFF2-40B4-BE49-F238E27FC236}">
                <a16:creationId xmlns:a16="http://schemas.microsoft.com/office/drawing/2014/main" id="{76193631-4A42-4938-9239-6BCAA56A1FD4}"/>
              </a:ext>
            </a:extLst>
          </p:cNvPr>
          <p:cNvSpPr>
            <a:spLocks noGrp="1"/>
          </p:cNvSpPr>
          <p:nvPr>
            <p:ph type="subTitle" idx="1"/>
          </p:nvPr>
        </p:nvSpPr>
        <p:spPr/>
        <p:txBody>
          <a:bodyPr/>
          <a:lstStyle/>
          <a:p>
            <a:r>
              <a:rPr lang="en-GB" dirty="0">
                <a:latin typeface="Times New Roman" panose="02020603050405020304" pitchFamily="18" charset="0"/>
                <a:cs typeface="Times New Roman" panose="02020603050405020304" pitchFamily="18" charset="0"/>
              </a:rPr>
              <a:t>NDMA - Designed and Prototype by William Carey</a:t>
            </a:r>
          </a:p>
          <a:p>
            <a:r>
              <a:rPr lang="en-GB" dirty="0">
                <a:latin typeface="Times New Roman" panose="02020603050405020304" pitchFamily="18" charset="0"/>
                <a:cs typeface="Times New Roman" panose="02020603050405020304" pitchFamily="18" charset="0"/>
              </a:rPr>
              <a:t>Interim Presentation Demonstration</a:t>
            </a:r>
          </a:p>
        </p:txBody>
      </p:sp>
    </p:spTree>
    <p:extLst>
      <p:ext uri="{BB962C8B-B14F-4D97-AF65-F5344CB8AC3E}">
        <p14:creationId xmlns:p14="http://schemas.microsoft.com/office/powerpoint/2010/main" val="409086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8798-F5F2-4F05-8CB4-05D0B840F22C}"/>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945ABCD3-EB5B-445B-B9C7-2F3BBF74E619}"/>
              </a:ext>
            </a:extLst>
          </p:cNvPr>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For overall descriptive detail of the system design, refer to the project design document which contains textual descriptions and diagrams, such as UML and ER diagrams</a:t>
            </a:r>
          </a:p>
          <a:p>
            <a:r>
              <a:rPr lang="en-GB" dirty="0">
                <a:latin typeface="Times New Roman" panose="02020603050405020304" pitchFamily="18" charset="0"/>
                <a:cs typeface="Times New Roman" panose="02020603050405020304" pitchFamily="18" charset="0"/>
              </a:rPr>
              <a:t>The development priority focus is capturing the user logged data in the most personalised way possible, such as capturing their diet decisions and the logged diet</a:t>
            </a:r>
          </a:p>
          <a:p>
            <a:r>
              <a:rPr lang="en-GB" dirty="0">
                <a:latin typeface="Times New Roman" panose="02020603050405020304" pitchFamily="18" charset="0"/>
                <a:cs typeface="Times New Roman" panose="02020603050405020304" pitchFamily="18" charset="0"/>
              </a:rPr>
              <a:t>These will be captured using a combination of the technologies Xamarin Framework, .NET Framework and Azure Cloud Services with both Remote and Local Storage</a:t>
            </a:r>
          </a:p>
        </p:txBody>
      </p:sp>
    </p:spTree>
    <p:extLst>
      <p:ext uri="{BB962C8B-B14F-4D97-AF65-F5344CB8AC3E}">
        <p14:creationId xmlns:p14="http://schemas.microsoft.com/office/powerpoint/2010/main" val="79231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427D-6EF4-4E77-80DC-9A263512702D}"/>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B97967BA-15DD-45E9-9CAA-9B262E0835EC}"/>
              </a:ext>
            </a:extLst>
          </p:cNvPr>
          <p:cNvSpPr>
            <a:spLocks noGrp="1"/>
          </p:cNvSpPr>
          <p:nvPr>
            <p:ph idx="1"/>
          </p:nvPr>
        </p:nvSpPr>
        <p:spPr>
          <a:xfrm>
            <a:off x="3586162" y="1702594"/>
            <a:ext cx="5019675" cy="3452812"/>
          </a:xfrm>
        </p:spPr>
        <p:txBody>
          <a:bodyPr/>
          <a:lstStyle/>
          <a:p>
            <a:r>
              <a:rPr lang="en-GB" dirty="0">
                <a:latin typeface="Times New Roman" panose="02020603050405020304" pitchFamily="18" charset="0"/>
                <a:cs typeface="Times New Roman" panose="02020603050405020304" pitchFamily="18" charset="0"/>
              </a:rPr>
              <a:t>Xamarin’s Form</a:t>
            </a:r>
          </a:p>
          <a:p>
            <a:r>
              <a:rPr lang="en-GB" dirty="0">
                <a:latin typeface="Times New Roman" panose="02020603050405020304" pitchFamily="18" charset="0"/>
                <a:cs typeface="Times New Roman" panose="02020603050405020304" pitchFamily="18" charset="0"/>
              </a:rPr>
              <a:t>.NET Framework</a:t>
            </a:r>
          </a:p>
          <a:p>
            <a:r>
              <a:rPr lang="en-GB" dirty="0">
                <a:latin typeface="Times New Roman" panose="02020603050405020304" pitchFamily="18" charset="0"/>
                <a:cs typeface="Times New Roman" panose="02020603050405020304" pitchFamily="18" charset="0"/>
              </a:rPr>
              <a:t>Azure Cloud Services</a:t>
            </a:r>
          </a:p>
          <a:p>
            <a:r>
              <a:rPr lang="en-GB" dirty="0">
                <a:latin typeface="Times New Roman" panose="02020603050405020304" pitchFamily="18" charset="0"/>
                <a:cs typeface="Times New Roman" panose="02020603050405020304" pitchFamily="18" charset="0"/>
              </a:rPr>
              <a:t>Azure SQL DB </a:t>
            </a:r>
          </a:p>
          <a:p>
            <a:r>
              <a:rPr lang="en-GB" dirty="0">
                <a:latin typeface="Times New Roman" panose="02020603050405020304" pitchFamily="18" charset="0"/>
                <a:cs typeface="Times New Roman" panose="02020603050405020304" pitchFamily="18" charset="0"/>
              </a:rPr>
              <a:t>SQLite DB</a:t>
            </a:r>
          </a:p>
          <a:p>
            <a:r>
              <a:rPr lang="en-GB" dirty="0">
                <a:latin typeface="Times New Roman" panose="02020603050405020304" pitchFamily="18" charset="0"/>
                <a:cs typeface="Times New Roman" panose="02020603050405020304" pitchFamily="18" charset="0"/>
              </a:rPr>
              <a:t>Python Machine Learning Classifier with Datasets</a:t>
            </a:r>
          </a:p>
        </p:txBody>
      </p:sp>
    </p:spTree>
    <p:extLst>
      <p:ext uri="{BB962C8B-B14F-4D97-AF65-F5344CB8AC3E}">
        <p14:creationId xmlns:p14="http://schemas.microsoft.com/office/powerpoint/2010/main" val="38577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02A1-B2FB-42B3-B29E-E37EC0B5D37B}"/>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Research</a:t>
            </a:r>
          </a:p>
        </p:txBody>
      </p:sp>
      <p:sp>
        <p:nvSpPr>
          <p:cNvPr id="3" name="Content Placeholder 2">
            <a:extLst>
              <a:ext uri="{FF2B5EF4-FFF2-40B4-BE49-F238E27FC236}">
                <a16:creationId xmlns:a16="http://schemas.microsoft.com/office/drawing/2014/main" id="{1D541EE1-227B-4D78-895B-05CB9665F437}"/>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main issues with the technology is a combination of the unfamiliarity with the new technology from a self-perspective, occurring in creating resources believed to come free as a result of the Student Subscription from using Azure Cloud Services when they are charging credit for them. </a:t>
            </a:r>
          </a:p>
          <a:p>
            <a:r>
              <a:rPr lang="en-GB" dirty="0">
                <a:latin typeface="Times New Roman" panose="02020603050405020304" pitchFamily="18" charset="0"/>
                <a:cs typeface="Times New Roman" panose="02020603050405020304" pitchFamily="18" charset="0"/>
              </a:rPr>
              <a:t>From a technical point of view, creating enough resources so many people can access the same tools simultaneously without crashing the software will be one of the biggest hurdles to overcome</a:t>
            </a:r>
          </a:p>
        </p:txBody>
      </p:sp>
    </p:spTree>
    <p:extLst>
      <p:ext uri="{BB962C8B-B14F-4D97-AF65-F5344CB8AC3E}">
        <p14:creationId xmlns:p14="http://schemas.microsoft.com/office/powerpoint/2010/main" val="23273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517F-C5C9-40CA-8488-95259A5CCF3C}"/>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System Architecture</a:t>
            </a:r>
          </a:p>
        </p:txBody>
      </p:sp>
      <p:pic>
        <p:nvPicPr>
          <p:cNvPr id="5" name="Picture 4">
            <a:extLst>
              <a:ext uri="{FF2B5EF4-FFF2-40B4-BE49-F238E27FC236}">
                <a16:creationId xmlns:a16="http://schemas.microsoft.com/office/drawing/2014/main" id="{3E694C8F-E653-4DA5-9C97-78750AB03964}"/>
              </a:ext>
            </a:extLst>
          </p:cNvPr>
          <p:cNvPicPr>
            <a:picLocks noChangeAspect="1"/>
          </p:cNvPicPr>
          <p:nvPr/>
        </p:nvPicPr>
        <p:blipFill rotWithShape="1">
          <a:blip r:embed="rId2">
            <a:extLst>
              <a:ext uri="{28A0092B-C50C-407E-A947-70E740481C1C}">
                <a14:useLocalDpi xmlns:a14="http://schemas.microsoft.com/office/drawing/2010/main" val="0"/>
              </a:ext>
            </a:extLst>
          </a:blip>
          <a:srcRect l="1362" r="2373" b="7287"/>
          <a:stretch/>
        </p:blipFill>
        <p:spPr>
          <a:xfrm>
            <a:off x="1662595" y="1924050"/>
            <a:ext cx="8866809" cy="4329941"/>
          </a:xfrm>
          <a:prstGeom prst="rect">
            <a:avLst/>
          </a:prstGeom>
        </p:spPr>
      </p:pic>
    </p:spTree>
    <p:extLst>
      <p:ext uri="{BB962C8B-B14F-4D97-AF65-F5344CB8AC3E}">
        <p14:creationId xmlns:p14="http://schemas.microsoft.com/office/powerpoint/2010/main" val="151590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BB05-6DD3-4A52-AE01-F7B198F4A76F}"/>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Project Complexity</a:t>
            </a:r>
          </a:p>
        </p:txBody>
      </p:sp>
      <p:sp>
        <p:nvSpPr>
          <p:cNvPr id="3" name="Content Placeholder 2">
            <a:extLst>
              <a:ext uri="{FF2B5EF4-FFF2-40B4-BE49-F238E27FC236}">
                <a16:creationId xmlns:a16="http://schemas.microsoft.com/office/drawing/2014/main" id="{D1293296-7784-495B-8984-47E22D8430F7}"/>
              </a:ext>
            </a:extLst>
          </p:cNvPr>
          <p:cNvSpPr>
            <a:spLocks noGrp="1"/>
          </p:cNvSpPr>
          <p:nvPr>
            <p:ph idx="1"/>
          </p:nvPr>
        </p:nvSpPr>
        <p:spPr>
          <a:xfrm>
            <a:off x="2633662" y="1690688"/>
            <a:ext cx="6924675" cy="4351338"/>
          </a:xfrm>
        </p:spPr>
        <p:txBody>
          <a:bodyPr/>
          <a:lstStyle/>
          <a:p>
            <a:r>
              <a:rPr lang="en-GB" dirty="0">
                <a:latin typeface="Times New Roman" panose="02020603050405020304" pitchFamily="18" charset="0"/>
                <a:cs typeface="Times New Roman" panose="02020603050405020304" pitchFamily="18" charset="0"/>
              </a:rPr>
              <a:t>The project complexity is to create a User Experience in such that the person only needs to know what they eat for logging usages</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This will be through using graphical elements and buttons for the person to use rather then textual input. Approximate details will also be used in combination to ensure the UX is simpler </a:t>
            </a:r>
          </a:p>
        </p:txBody>
      </p:sp>
    </p:spTree>
    <p:extLst>
      <p:ext uri="{BB962C8B-B14F-4D97-AF65-F5344CB8AC3E}">
        <p14:creationId xmlns:p14="http://schemas.microsoft.com/office/powerpoint/2010/main" val="154304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4CA0-FE05-48AF-9A5D-4D6041415C59}"/>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Project Complexity Approach</a:t>
            </a:r>
          </a:p>
        </p:txBody>
      </p:sp>
      <p:sp>
        <p:nvSpPr>
          <p:cNvPr id="3" name="Content Placeholder 2">
            <a:extLst>
              <a:ext uri="{FF2B5EF4-FFF2-40B4-BE49-F238E27FC236}">
                <a16:creationId xmlns:a16="http://schemas.microsoft.com/office/drawing/2014/main" id="{4FC8F294-2A7A-4297-91F5-56165815DA67}"/>
              </a:ext>
            </a:extLst>
          </p:cNvPr>
          <p:cNvSpPr>
            <a:spLocks noGrp="1"/>
          </p:cNvSpPr>
          <p:nvPr>
            <p:ph idx="1"/>
          </p:nvPr>
        </p:nvSpPr>
        <p:spPr>
          <a:xfrm>
            <a:off x="447675" y="1825625"/>
            <a:ext cx="10906125" cy="4351338"/>
          </a:xfrm>
        </p:spPr>
        <p:txBody>
          <a:bodyPr/>
          <a:lstStyle/>
          <a:p>
            <a:r>
              <a:rPr lang="en-GB" dirty="0">
                <a:latin typeface="Times New Roman" panose="02020603050405020304" pitchFamily="18" charset="0"/>
                <a:cs typeface="Times New Roman" panose="02020603050405020304" pitchFamily="18" charset="0"/>
              </a:rPr>
              <a:t>Datasets (Containing Food, universally average intake recommendations)</a:t>
            </a:r>
          </a:p>
          <a:p>
            <a:r>
              <a:rPr lang="en-GB" dirty="0">
                <a:latin typeface="Times New Roman" panose="02020603050405020304" pitchFamily="18" charset="0"/>
                <a:cs typeface="Times New Roman" panose="02020603050405020304" pitchFamily="18" charset="0"/>
              </a:rPr>
              <a:t>Algorithms </a:t>
            </a:r>
          </a:p>
          <a:p>
            <a:r>
              <a:rPr lang="en-GB" dirty="0">
                <a:latin typeface="Times New Roman" panose="02020603050405020304" pitchFamily="18" charset="0"/>
                <a:cs typeface="Times New Roman" panose="02020603050405020304" pitchFamily="18" charset="0"/>
              </a:rPr>
              <a:t>Data Structures</a:t>
            </a:r>
          </a:p>
          <a:p>
            <a:r>
              <a:rPr lang="en-GB" dirty="0">
                <a:latin typeface="Times New Roman" panose="02020603050405020304" pitchFamily="18" charset="0"/>
                <a:cs typeface="Times New Roman" panose="02020603050405020304" pitchFamily="18" charset="0"/>
              </a:rPr>
              <a:t>Imagery and Graphs</a:t>
            </a:r>
          </a:p>
          <a:p>
            <a:r>
              <a:rPr lang="en-GB" dirty="0">
                <a:latin typeface="Times New Roman" panose="02020603050405020304" pitchFamily="18" charset="0"/>
                <a:cs typeface="Times New Roman" panose="02020603050405020304" pitchFamily="18" charset="0"/>
              </a:rPr>
              <a:t>Simple User Interface and Design</a:t>
            </a:r>
          </a:p>
          <a:p>
            <a:r>
              <a:rPr lang="en-GB" dirty="0">
                <a:latin typeface="Times New Roman" panose="02020603050405020304" pitchFamily="18" charset="0"/>
                <a:cs typeface="Times New Roman" panose="02020603050405020304" pitchFamily="18" charset="0"/>
              </a:rPr>
              <a:t>Performance Metrics</a:t>
            </a:r>
          </a:p>
          <a:p>
            <a:r>
              <a:rPr lang="en-GB" dirty="0">
                <a:latin typeface="Times New Roman" panose="02020603050405020304" pitchFamily="18" charset="0"/>
                <a:cs typeface="Times New Roman" panose="02020603050405020304" pitchFamily="18" charset="0"/>
              </a:rPr>
              <a:t>System’s Heuristics Metrics  </a:t>
            </a:r>
          </a:p>
        </p:txBody>
      </p:sp>
    </p:spTree>
    <p:extLst>
      <p:ext uri="{BB962C8B-B14F-4D97-AF65-F5344CB8AC3E}">
        <p14:creationId xmlns:p14="http://schemas.microsoft.com/office/powerpoint/2010/main" val="101697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B043-F24C-4E86-9A47-5B5F338FA95C}"/>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Prototype Demo</a:t>
            </a:r>
          </a:p>
        </p:txBody>
      </p:sp>
      <p:pic>
        <p:nvPicPr>
          <p:cNvPr id="5" name="Content Placeholder 4">
            <a:extLst>
              <a:ext uri="{FF2B5EF4-FFF2-40B4-BE49-F238E27FC236}">
                <a16:creationId xmlns:a16="http://schemas.microsoft.com/office/drawing/2014/main" id="{EEB84411-647D-4F8D-A124-36DCB114D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186" y="1690688"/>
            <a:ext cx="9121628" cy="4560814"/>
          </a:xfrm>
        </p:spPr>
      </p:pic>
    </p:spTree>
    <p:extLst>
      <p:ext uri="{BB962C8B-B14F-4D97-AF65-F5344CB8AC3E}">
        <p14:creationId xmlns:p14="http://schemas.microsoft.com/office/powerpoint/2010/main" val="231650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105E-439C-4710-8D8A-BC75444321BC}"/>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Software Testing and Evaluation</a:t>
            </a:r>
          </a:p>
        </p:txBody>
      </p:sp>
      <p:sp>
        <p:nvSpPr>
          <p:cNvPr id="3" name="Content Placeholder 2">
            <a:extLst>
              <a:ext uri="{FF2B5EF4-FFF2-40B4-BE49-F238E27FC236}">
                <a16:creationId xmlns:a16="http://schemas.microsoft.com/office/drawing/2014/main" id="{14D170F4-176B-401F-A550-B9827E8BAFBA}"/>
              </a:ext>
            </a:extLst>
          </p:cNvPr>
          <p:cNvSpPr>
            <a:spLocks noGrp="1"/>
          </p:cNvSpPr>
          <p:nvPr>
            <p:ph idx="1"/>
          </p:nvPr>
        </p:nvSpPr>
        <p:spPr>
          <a:xfrm>
            <a:off x="372140" y="1509824"/>
            <a:ext cx="10981660" cy="4794730"/>
          </a:xfrm>
        </p:spPr>
        <p:txBody>
          <a:bodyPr>
            <a:normAutofit/>
          </a:bodyPr>
          <a:lstStyle/>
          <a:p>
            <a:r>
              <a:rPr lang="en-GB" sz="3200" b="1" dirty="0">
                <a:latin typeface="Times New Roman" panose="02020603050405020304" pitchFamily="18" charset="0"/>
                <a:cs typeface="Times New Roman" panose="02020603050405020304" pitchFamily="18" charset="0"/>
              </a:rPr>
              <a:t>Software Testing Method</a:t>
            </a:r>
          </a:p>
          <a:p>
            <a:pPr lvl="1"/>
            <a:r>
              <a:rPr lang="en-GB" sz="2800" dirty="0">
                <a:latin typeface="Times New Roman" panose="02020603050405020304" pitchFamily="18" charset="0"/>
                <a:cs typeface="Times New Roman" panose="02020603050405020304" pitchFamily="18" charset="0"/>
              </a:rPr>
              <a:t>Testing Frameworks – Selenium, </a:t>
            </a:r>
            <a:r>
              <a:rPr lang="en-GB" sz="2800" dirty="0" err="1">
                <a:latin typeface="Times New Roman" panose="02020603050405020304" pitchFamily="18" charset="0"/>
                <a:cs typeface="Times New Roman" panose="02020603050405020304" pitchFamily="18" charset="0"/>
              </a:rPr>
              <a:t>Nunit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Dbfit</a:t>
            </a:r>
            <a:endParaRPr lang="en-GB" sz="2800" dirty="0">
              <a:latin typeface="Times New Roman" panose="02020603050405020304" pitchFamily="18" charset="0"/>
              <a:cs typeface="Times New Roman" panose="02020603050405020304" pitchFamily="18" charset="0"/>
            </a:endParaRPr>
          </a:p>
          <a:p>
            <a:pPr lvl="1"/>
            <a:r>
              <a:rPr lang="en-GB" sz="2800" dirty="0">
                <a:latin typeface="Times New Roman" panose="02020603050405020304" pitchFamily="18" charset="0"/>
                <a:cs typeface="Times New Roman" panose="02020603050405020304" pitchFamily="18" charset="0"/>
              </a:rPr>
              <a:t>Testing Methods – Black Box, White Box, Grey Box</a:t>
            </a:r>
          </a:p>
          <a:p>
            <a:pPr lvl="1"/>
            <a:r>
              <a:rPr lang="en-GB" sz="2800" dirty="0">
                <a:latin typeface="Times New Roman" panose="02020603050405020304" pitchFamily="18" charset="0"/>
                <a:cs typeface="Times New Roman" panose="02020603050405020304" pitchFamily="18" charset="0"/>
              </a:rPr>
              <a:t>Testing Approach – Integration Testing, Acceptance Testing</a:t>
            </a:r>
          </a:p>
          <a:p>
            <a:pPr lvl="1"/>
            <a:r>
              <a:rPr lang="en-GB" sz="2800" dirty="0">
                <a:latin typeface="Times New Roman" panose="02020603050405020304" pitchFamily="18" charset="0"/>
                <a:cs typeface="Times New Roman" panose="02020603050405020304" pitchFamily="18" charset="0"/>
              </a:rPr>
              <a:t>Unit Testing and Test Driven Development</a:t>
            </a:r>
          </a:p>
          <a:p>
            <a:endParaRPr lang="en-GB" sz="3200" dirty="0">
              <a:latin typeface="Times New Roman" panose="02020603050405020304" pitchFamily="18" charset="0"/>
              <a:cs typeface="Times New Roman" panose="02020603050405020304" pitchFamily="18" charset="0"/>
            </a:endParaRPr>
          </a:p>
          <a:p>
            <a:r>
              <a:rPr lang="en-GB" sz="3200" b="1" dirty="0">
                <a:latin typeface="Times New Roman" panose="02020603050405020304" pitchFamily="18" charset="0"/>
                <a:cs typeface="Times New Roman" panose="02020603050405020304" pitchFamily="18" charset="0"/>
              </a:rPr>
              <a:t>Evaluation Method</a:t>
            </a:r>
          </a:p>
          <a:p>
            <a:pPr lvl="1"/>
            <a:r>
              <a:rPr lang="en-GB" sz="2800" dirty="0">
                <a:latin typeface="Times New Roman" panose="02020603050405020304" pitchFamily="18" charset="0"/>
                <a:cs typeface="Times New Roman" panose="02020603050405020304" pitchFamily="18" charset="0"/>
              </a:rPr>
              <a:t>Evaluation Metric – Design questions for evaluation (by self and peers)</a:t>
            </a:r>
          </a:p>
          <a:p>
            <a:pPr lvl="1"/>
            <a:r>
              <a:rPr lang="en-GB" sz="2800" dirty="0">
                <a:latin typeface="Times New Roman" panose="02020603050405020304" pitchFamily="18" charset="0"/>
                <a:cs typeface="Times New Roman" panose="02020603050405020304" pitchFamily="18" charset="0"/>
              </a:rPr>
              <a:t>Performance Analytics and Benchmarking Metrics</a:t>
            </a:r>
          </a:p>
        </p:txBody>
      </p:sp>
    </p:spTree>
    <p:extLst>
      <p:ext uri="{BB962C8B-B14F-4D97-AF65-F5344CB8AC3E}">
        <p14:creationId xmlns:p14="http://schemas.microsoft.com/office/powerpoint/2010/main" val="332438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2DAF-818A-48BA-91E0-4C45E917C03C}"/>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Future Work for Second Semester</a:t>
            </a:r>
          </a:p>
        </p:txBody>
      </p:sp>
      <p:sp>
        <p:nvSpPr>
          <p:cNvPr id="3" name="Content Placeholder 2">
            <a:extLst>
              <a:ext uri="{FF2B5EF4-FFF2-40B4-BE49-F238E27FC236}">
                <a16:creationId xmlns:a16="http://schemas.microsoft.com/office/drawing/2014/main" id="{CAF6DE7D-C345-4CA2-B359-C6385ACF1FB6}"/>
              </a:ext>
            </a:extLst>
          </p:cNvPr>
          <p:cNvSpPr>
            <a:spLocks noGrp="1"/>
          </p:cNvSpPr>
          <p:nvPr>
            <p:ph idx="1"/>
          </p:nvPr>
        </p:nvSpPr>
        <p:spPr>
          <a:xfrm>
            <a:off x="838200" y="1594939"/>
            <a:ext cx="10515600" cy="3668122"/>
          </a:xfrm>
        </p:spPr>
        <p:txBody>
          <a:bodyPr>
            <a:normAutofit/>
          </a:bodyPr>
          <a:lstStyle/>
          <a:p>
            <a:r>
              <a:rPr lang="en-GB" dirty="0">
                <a:latin typeface="Times New Roman" panose="02020603050405020304" pitchFamily="18" charset="0"/>
                <a:cs typeface="Times New Roman" panose="02020603050405020304" pitchFamily="18" charset="0"/>
              </a:rPr>
              <a:t>Normalise and Clean datasets for optimal application performance</a:t>
            </a:r>
          </a:p>
          <a:p>
            <a:r>
              <a:rPr lang="en-GB" dirty="0">
                <a:latin typeface="Times New Roman" panose="02020603050405020304" pitchFamily="18" charset="0"/>
                <a:cs typeface="Times New Roman" panose="02020603050405020304" pitchFamily="18" charset="0"/>
              </a:rPr>
              <a:t>Develop the advisor and application logging system</a:t>
            </a:r>
          </a:p>
          <a:p>
            <a:r>
              <a:rPr lang="en-GB" dirty="0">
                <a:latin typeface="Times New Roman" panose="02020603050405020304" pitchFamily="18" charset="0"/>
                <a:cs typeface="Times New Roman" panose="02020603050405020304" pitchFamily="18" charset="0"/>
              </a:rPr>
              <a:t>Import libraries for graphical usage with the NuGet package manager</a:t>
            </a:r>
          </a:p>
          <a:p>
            <a:r>
              <a:rPr lang="en-GB" dirty="0">
                <a:latin typeface="Times New Roman" panose="02020603050405020304" pitchFamily="18" charset="0"/>
                <a:cs typeface="Times New Roman" panose="02020603050405020304" pitchFamily="18" charset="0"/>
              </a:rPr>
              <a:t>Create the simple UI for the user</a:t>
            </a:r>
          </a:p>
          <a:p>
            <a:r>
              <a:rPr lang="en-GB" dirty="0">
                <a:latin typeface="Times New Roman" panose="02020603050405020304" pitchFamily="18" charset="0"/>
                <a:cs typeface="Times New Roman" panose="02020603050405020304" pitchFamily="18" charset="0"/>
              </a:rPr>
              <a:t>Continue on design document</a:t>
            </a:r>
          </a:p>
          <a:p>
            <a:r>
              <a:rPr lang="en-GB" dirty="0">
                <a:latin typeface="Times New Roman" panose="02020603050405020304" pitchFamily="18" charset="0"/>
                <a:cs typeface="Times New Roman" panose="02020603050405020304" pitchFamily="18" charset="0"/>
              </a:rPr>
              <a:t>Research the optimal algorithms for generating both the logging food feasibility and the advisor decision making</a:t>
            </a:r>
          </a:p>
        </p:txBody>
      </p:sp>
    </p:spTree>
    <p:extLst>
      <p:ext uri="{BB962C8B-B14F-4D97-AF65-F5344CB8AC3E}">
        <p14:creationId xmlns:p14="http://schemas.microsoft.com/office/powerpoint/2010/main" val="74870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B527-3568-46BA-AD39-EDEC78A21601}"/>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Questions for the project</a:t>
            </a:r>
          </a:p>
        </p:txBody>
      </p:sp>
      <p:pic>
        <p:nvPicPr>
          <p:cNvPr id="5" name="Picture 4">
            <a:extLst>
              <a:ext uri="{FF2B5EF4-FFF2-40B4-BE49-F238E27FC236}">
                <a16:creationId xmlns:a16="http://schemas.microsoft.com/office/drawing/2014/main" id="{7E6CBC79-2849-4D4F-AA98-DE6A2C406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612" y="1364813"/>
            <a:ext cx="7724776" cy="5128062"/>
          </a:xfrm>
          <a:prstGeom prst="rect">
            <a:avLst/>
          </a:prstGeom>
        </p:spPr>
      </p:pic>
    </p:spTree>
    <p:extLst>
      <p:ext uri="{BB962C8B-B14F-4D97-AF65-F5344CB8AC3E}">
        <p14:creationId xmlns:p14="http://schemas.microsoft.com/office/powerpoint/2010/main" val="184332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A3EEA-8F55-4FC6-8F9D-69147D6FAD89}"/>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Personal Background</a:t>
            </a:r>
          </a:p>
        </p:txBody>
      </p:sp>
      <p:sp>
        <p:nvSpPr>
          <p:cNvPr id="3" name="Content Placeholder 2">
            <a:extLst>
              <a:ext uri="{FF2B5EF4-FFF2-40B4-BE49-F238E27FC236}">
                <a16:creationId xmlns:a16="http://schemas.microsoft.com/office/drawing/2014/main" id="{0EA51AF3-8408-4F76-BE04-ACF87FCA88D5}"/>
              </a:ext>
            </a:extLst>
          </p:cNvPr>
          <p:cNvSpPr>
            <a:spLocks noGrp="1"/>
          </p:cNvSpPr>
          <p:nvPr>
            <p:ph idx="1"/>
          </p:nvPr>
        </p:nvSpPr>
        <p:spPr>
          <a:xfrm>
            <a:off x="1809750" y="1657350"/>
            <a:ext cx="8572500" cy="4400550"/>
          </a:xfrm>
        </p:spPr>
        <p:txBody>
          <a:bodyPr>
            <a:normAutofit/>
          </a:bodyPr>
          <a:lstStyle/>
          <a:p>
            <a:r>
              <a:rPr lang="en-GB" sz="3600" b="1" dirty="0">
                <a:latin typeface="Times New Roman" panose="02020603050405020304" pitchFamily="18" charset="0"/>
                <a:cs typeface="Times New Roman" panose="02020603050405020304" pitchFamily="18" charset="0"/>
              </a:rPr>
              <a:t>Student Number</a:t>
            </a:r>
            <a:r>
              <a:rPr lang="en-GB" sz="3600" dirty="0">
                <a:latin typeface="Times New Roman" panose="02020603050405020304" pitchFamily="18" charset="0"/>
                <a:cs typeface="Times New Roman" panose="02020603050405020304" pitchFamily="18" charset="0"/>
              </a:rPr>
              <a:t>: C16315253</a:t>
            </a:r>
          </a:p>
          <a:p>
            <a:pPr marL="0" indent="0">
              <a:buNone/>
            </a:pPr>
            <a:endParaRPr lang="en-GB" sz="3600" dirty="0">
              <a:latin typeface="Times New Roman" panose="02020603050405020304" pitchFamily="18" charset="0"/>
              <a:cs typeface="Times New Roman" panose="02020603050405020304" pitchFamily="18" charset="0"/>
            </a:endParaRPr>
          </a:p>
          <a:p>
            <a:r>
              <a:rPr lang="en-GB" sz="3600" b="1" dirty="0">
                <a:latin typeface="Times New Roman" panose="02020603050405020304" pitchFamily="18" charset="0"/>
                <a:cs typeface="Times New Roman" panose="02020603050405020304" pitchFamily="18" charset="0"/>
              </a:rPr>
              <a:t>Course</a:t>
            </a:r>
            <a:r>
              <a:rPr lang="en-GB" sz="3600" dirty="0">
                <a:latin typeface="Times New Roman" panose="02020603050405020304" pitchFamily="18" charset="0"/>
                <a:cs typeface="Times New Roman" panose="02020603050405020304" pitchFamily="18" charset="0"/>
              </a:rPr>
              <a:t>: Computer Science DT228 – 4</a:t>
            </a:r>
          </a:p>
          <a:p>
            <a:pPr marL="0" indent="0">
              <a:buNone/>
            </a:pPr>
            <a:endParaRPr lang="en-GB" sz="3600" dirty="0">
              <a:latin typeface="Times New Roman" panose="02020603050405020304" pitchFamily="18" charset="0"/>
              <a:cs typeface="Times New Roman" panose="02020603050405020304" pitchFamily="18" charset="0"/>
            </a:endParaRPr>
          </a:p>
          <a:p>
            <a:r>
              <a:rPr lang="en-GB" sz="3600" b="1" dirty="0">
                <a:latin typeface="Times New Roman" panose="02020603050405020304" pitchFamily="18" charset="0"/>
                <a:cs typeface="Times New Roman" panose="02020603050405020304" pitchFamily="18" charset="0"/>
              </a:rPr>
              <a:t>Prototype Source Code Link: </a:t>
            </a:r>
            <a:r>
              <a:rPr lang="en-GB" sz="3600" dirty="0">
                <a:latin typeface="Times New Roman" panose="02020603050405020304" pitchFamily="18" charset="0"/>
                <a:cs typeface="Times New Roman" panose="02020603050405020304" pitchFamily="18" charset="0"/>
              </a:rPr>
              <a:t>https://github.com/WilliamCareySemiColon/DietaryAssistanceSystem</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73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529-49A0-4F6D-964C-5F0465783F37}"/>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Final Year Project Idea</a:t>
            </a:r>
          </a:p>
        </p:txBody>
      </p:sp>
      <p:sp>
        <p:nvSpPr>
          <p:cNvPr id="3" name="Content Placeholder 2">
            <a:extLst>
              <a:ext uri="{FF2B5EF4-FFF2-40B4-BE49-F238E27FC236}">
                <a16:creationId xmlns:a16="http://schemas.microsoft.com/office/drawing/2014/main" id="{363345E5-E542-401A-9412-E5B81CD8A02A}"/>
              </a:ext>
            </a:extLst>
          </p:cNvPr>
          <p:cNvSpPr>
            <a:spLocks noGrp="1"/>
          </p:cNvSpPr>
          <p:nvPr>
            <p:ph idx="1"/>
          </p:nvPr>
        </p:nvSpPr>
        <p:spPr>
          <a:xfrm>
            <a:off x="838200" y="2130425"/>
            <a:ext cx="10515600" cy="2460625"/>
          </a:xfrm>
        </p:spPr>
        <p:txBody>
          <a:bodyPr>
            <a:normAutofit/>
          </a:bodyPr>
          <a:lstStyle/>
          <a:p>
            <a:pPr marL="0" indent="0" algn="ctr">
              <a:buNone/>
            </a:pPr>
            <a:r>
              <a:rPr lang="en-GB" sz="3600" dirty="0">
                <a:latin typeface="Times New Roman" panose="02020603050405020304" pitchFamily="18" charset="0"/>
                <a:cs typeface="Times New Roman" panose="02020603050405020304" pitchFamily="18" charset="0"/>
              </a:rPr>
              <a:t>The idea behind the Final year project, known as Nutrition and Dietary Management System (NDMA) is to develop a mobile application which assists people in managing their dietary needs</a:t>
            </a:r>
          </a:p>
        </p:txBody>
      </p:sp>
    </p:spTree>
    <p:extLst>
      <p:ext uri="{BB962C8B-B14F-4D97-AF65-F5344CB8AC3E}">
        <p14:creationId xmlns:p14="http://schemas.microsoft.com/office/powerpoint/2010/main" val="86574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72CC-8088-4A7E-8881-B3C4CBE8048C}"/>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Main Domain and Focus Area</a:t>
            </a:r>
          </a:p>
        </p:txBody>
      </p:sp>
      <p:sp>
        <p:nvSpPr>
          <p:cNvPr id="3" name="Content Placeholder 2">
            <a:extLst>
              <a:ext uri="{FF2B5EF4-FFF2-40B4-BE49-F238E27FC236}">
                <a16:creationId xmlns:a16="http://schemas.microsoft.com/office/drawing/2014/main" id="{EBD52F9B-A0FB-4946-9AD2-2694B1E65C92}"/>
              </a:ext>
            </a:extLst>
          </p:cNvPr>
          <p:cNvSpPr>
            <a:spLocks noGrp="1"/>
          </p:cNvSpPr>
          <p:nvPr>
            <p:ph idx="1"/>
          </p:nvPr>
        </p:nvSpPr>
        <p:spPr>
          <a:xfrm>
            <a:off x="838200" y="1711897"/>
            <a:ext cx="10515600" cy="3434205"/>
          </a:xfrm>
        </p:spPr>
        <p:txBody>
          <a:bodyPr>
            <a:normAutofit/>
          </a:bodyPr>
          <a:lstStyle/>
          <a:p>
            <a:pPr marL="0" indent="0">
              <a:buNone/>
            </a:pPr>
            <a:r>
              <a:rPr lang="en-GB" dirty="0">
                <a:latin typeface="Times New Roman" panose="02020603050405020304" pitchFamily="18" charset="0"/>
                <a:cs typeface="Times New Roman" panose="02020603050405020304" pitchFamily="18" charset="0"/>
              </a:rPr>
              <a:t>The main purpose of any application in the nutrition area is to ensure the users’ health is optimised towards their overall goal, normally combining the use of exercise and dietary recommendations.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The domain of the system is to allow the user to access the logging feature of the application, to log their diet, and the advisor system to get automated advice regarding their diet. This will be personalised to each individual needs and desires, such as vegetarian diet.</a:t>
            </a:r>
          </a:p>
        </p:txBody>
      </p:sp>
    </p:spTree>
    <p:extLst>
      <p:ext uri="{BB962C8B-B14F-4D97-AF65-F5344CB8AC3E}">
        <p14:creationId xmlns:p14="http://schemas.microsoft.com/office/powerpoint/2010/main" val="165556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67B6-8870-4397-B8E3-75E7393ADB8B}"/>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Advisor System</a:t>
            </a:r>
          </a:p>
        </p:txBody>
      </p:sp>
      <p:sp>
        <p:nvSpPr>
          <p:cNvPr id="3" name="Content Placeholder 2">
            <a:extLst>
              <a:ext uri="{FF2B5EF4-FFF2-40B4-BE49-F238E27FC236}">
                <a16:creationId xmlns:a16="http://schemas.microsoft.com/office/drawing/2014/main" id="{83715848-2736-400F-AC8E-000878CDDBCA}"/>
              </a:ext>
            </a:extLst>
          </p:cNvPr>
          <p:cNvSpPr>
            <a:spLocks noGrp="1"/>
          </p:cNvSpPr>
          <p:nvPr>
            <p:ph idx="1"/>
          </p:nvPr>
        </p:nvSpPr>
        <p:spPr>
          <a:xfrm>
            <a:off x="1628774" y="1690688"/>
            <a:ext cx="8934451" cy="4351338"/>
          </a:xfrm>
        </p:spPr>
        <p:txBody>
          <a:bodyPr>
            <a:normAutofit/>
          </a:bodyPr>
          <a:lstStyle/>
          <a:p>
            <a:pPr marL="0" indent="0">
              <a:buNone/>
            </a:pPr>
            <a:r>
              <a:rPr lang="en-GB" dirty="0">
                <a:latin typeface="Times New Roman" panose="02020603050405020304" pitchFamily="18" charset="0"/>
                <a:cs typeface="Times New Roman" panose="02020603050405020304" pitchFamily="18" charset="0"/>
              </a:rPr>
              <a:t>According to the source </a:t>
            </a:r>
            <a:r>
              <a:rPr lang="en-GB" dirty="0">
                <a:latin typeface="Times New Roman" panose="02020603050405020304" pitchFamily="18" charset="0"/>
                <a:cs typeface="Times New Roman" panose="02020603050405020304" pitchFamily="18" charset="0"/>
                <a:hlinkClick r:id="rId2"/>
              </a:rPr>
              <a:t>https://link.springer.com/chapter/10.1007/978-3-540-48713-5_24</a:t>
            </a:r>
            <a:r>
              <a:rPr lang="en-GB" dirty="0">
                <a:latin typeface="Times New Roman" panose="02020603050405020304" pitchFamily="18" charset="0"/>
                <a:cs typeface="Times New Roman" panose="02020603050405020304" pitchFamily="18" charset="0"/>
              </a:rPr>
              <a:t> (there is an underscore between the 5 and 24), </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Expert systems are used to solve problems in well defined, narrowly focused problem domains, whereas advisory systems are designed to support decision making in more unstructured situations which have no single correct answer.</a:t>
            </a:r>
          </a:p>
        </p:txBody>
      </p:sp>
    </p:spTree>
    <p:extLst>
      <p:ext uri="{BB962C8B-B14F-4D97-AF65-F5344CB8AC3E}">
        <p14:creationId xmlns:p14="http://schemas.microsoft.com/office/powerpoint/2010/main" val="132500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E8FA-7D32-4918-8ED1-A5F473F4BE16}"/>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Food Logger</a:t>
            </a:r>
          </a:p>
        </p:txBody>
      </p:sp>
      <p:sp>
        <p:nvSpPr>
          <p:cNvPr id="3" name="Content Placeholder 2">
            <a:extLst>
              <a:ext uri="{FF2B5EF4-FFF2-40B4-BE49-F238E27FC236}">
                <a16:creationId xmlns:a16="http://schemas.microsoft.com/office/drawing/2014/main" id="{E28C94DB-03E0-4957-95A0-75E30552B6D8}"/>
              </a:ext>
            </a:extLst>
          </p:cNvPr>
          <p:cNvSpPr>
            <a:spLocks noGrp="1"/>
          </p:cNvSpPr>
          <p:nvPr>
            <p:ph idx="1"/>
          </p:nvPr>
        </p:nvSpPr>
        <p:spPr>
          <a:xfrm>
            <a:off x="1695450" y="1825625"/>
            <a:ext cx="8801100" cy="4108450"/>
          </a:xfrm>
        </p:spPr>
        <p:txBody>
          <a:bodyPr/>
          <a:lstStyle/>
          <a:p>
            <a:pPr marL="0" indent="0">
              <a:buNone/>
            </a:pPr>
            <a:r>
              <a:rPr lang="en-GB" dirty="0">
                <a:latin typeface="Times New Roman" panose="02020603050405020304" pitchFamily="18" charset="0"/>
                <a:cs typeface="Times New Roman" panose="02020603050405020304" pitchFamily="18" charset="0"/>
              </a:rPr>
              <a:t>According to the site </a:t>
            </a:r>
            <a:r>
              <a:rPr lang="en-GB" dirty="0">
                <a:latin typeface="Times New Roman" panose="02020603050405020304" pitchFamily="18" charset="0"/>
                <a:cs typeface="Times New Roman" panose="02020603050405020304" pitchFamily="18" charset="0"/>
                <a:hlinkClick r:id="rId2"/>
              </a:rPr>
              <a:t>https://www.techopedia.com/definition/596/data-logging</a:t>
            </a:r>
            <a:r>
              <a:rPr lang="en-GB" dirty="0">
                <a:latin typeface="Times New Roman" panose="02020603050405020304" pitchFamily="18" charset="0"/>
                <a:cs typeface="Times New Roman" panose="02020603050405020304" pitchFamily="18" charset="0"/>
              </a:rPr>
              <a:t> , </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Data logging is the process of collecting and storing data over a period of time in order to analyse specific trends or record the data-based events/actions of a system, network or IT environment.</a:t>
            </a:r>
          </a:p>
        </p:txBody>
      </p:sp>
    </p:spTree>
    <p:extLst>
      <p:ext uri="{BB962C8B-B14F-4D97-AF65-F5344CB8AC3E}">
        <p14:creationId xmlns:p14="http://schemas.microsoft.com/office/powerpoint/2010/main" val="88688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DA75-5EC6-4A78-A167-6018B8A09C5F}"/>
              </a:ext>
            </a:extLst>
          </p:cNvPr>
          <p:cNvSpPr>
            <a:spLocks noGrp="1"/>
          </p:cNvSpPr>
          <p:nvPr>
            <p:ph type="title"/>
          </p:nvPr>
        </p:nvSpPr>
        <p:spPr>
          <a:xfrm>
            <a:off x="838200" y="2766218"/>
            <a:ext cx="10515600" cy="1325563"/>
          </a:xfrm>
        </p:spPr>
        <p:txBody>
          <a:bodyPr>
            <a:normAutofit/>
          </a:bodyPr>
          <a:lstStyle/>
          <a:p>
            <a:pPr algn="ctr"/>
            <a:r>
              <a:rPr lang="en-GB" sz="6000" b="1" u="sng" dirty="0">
                <a:latin typeface="Times New Roman" panose="02020603050405020304" pitchFamily="18" charset="0"/>
                <a:cs typeface="Times New Roman" panose="02020603050405020304" pitchFamily="18" charset="0"/>
              </a:rPr>
              <a:t>Examples of Industry Solutions</a:t>
            </a:r>
            <a:endParaRPr lang="en-GB"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11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358F-1EB2-4D0A-B506-C07493FCC6A0}"/>
              </a:ext>
            </a:extLst>
          </p:cNvPr>
          <p:cNvSpPr>
            <a:spLocks noGrp="1"/>
          </p:cNvSpPr>
          <p:nvPr>
            <p:ph type="title"/>
          </p:nvPr>
        </p:nvSpPr>
        <p:spPr/>
        <p:txBody>
          <a:bodyPr/>
          <a:lstStyle/>
          <a:p>
            <a:pPr algn="ctr"/>
            <a:r>
              <a:rPr lang="en-GB" b="1" u="sng" dirty="0">
                <a:latin typeface="Times New Roman" panose="02020603050405020304" pitchFamily="18" charset="0"/>
                <a:cs typeface="Times New Roman" panose="02020603050405020304" pitchFamily="18" charset="0"/>
              </a:rPr>
              <a:t>Fitbit</a:t>
            </a:r>
          </a:p>
        </p:txBody>
      </p:sp>
      <p:pic>
        <p:nvPicPr>
          <p:cNvPr id="4" name="Picture 3">
            <a:extLst>
              <a:ext uri="{FF2B5EF4-FFF2-40B4-BE49-F238E27FC236}">
                <a16:creationId xmlns:a16="http://schemas.microsoft.com/office/drawing/2014/main" id="{5CCF7779-4BB7-49E4-86A0-8666471148AB}"/>
              </a:ext>
            </a:extLst>
          </p:cNvPr>
          <p:cNvPicPr>
            <a:picLocks noChangeAspect="1"/>
          </p:cNvPicPr>
          <p:nvPr/>
        </p:nvPicPr>
        <p:blipFill>
          <a:blip r:embed="rId2"/>
          <a:stretch>
            <a:fillRect/>
          </a:stretch>
        </p:blipFill>
        <p:spPr>
          <a:xfrm>
            <a:off x="4276631" y="1498351"/>
            <a:ext cx="3638737" cy="4813547"/>
          </a:xfrm>
          <a:prstGeom prst="rect">
            <a:avLst/>
          </a:prstGeom>
        </p:spPr>
      </p:pic>
    </p:spTree>
    <p:extLst>
      <p:ext uri="{BB962C8B-B14F-4D97-AF65-F5344CB8AC3E}">
        <p14:creationId xmlns:p14="http://schemas.microsoft.com/office/powerpoint/2010/main" val="39676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358F-1EB2-4D0A-B506-C07493FCC6A0}"/>
              </a:ext>
            </a:extLst>
          </p:cNvPr>
          <p:cNvSpPr>
            <a:spLocks noGrp="1"/>
          </p:cNvSpPr>
          <p:nvPr>
            <p:ph type="title"/>
          </p:nvPr>
        </p:nvSpPr>
        <p:spPr/>
        <p:txBody>
          <a:bodyPr/>
          <a:lstStyle/>
          <a:p>
            <a:pPr algn="ctr"/>
            <a:r>
              <a:rPr lang="en-GB" b="1" u="sng" dirty="0" err="1">
                <a:latin typeface="Times New Roman" panose="02020603050405020304" pitchFamily="18" charset="0"/>
                <a:cs typeface="Times New Roman" panose="02020603050405020304" pitchFamily="18" charset="0"/>
              </a:rPr>
              <a:t>MySugr</a:t>
            </a:r>
            <a:endParaRPr lang="en-GB"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769ED9-33AD-4A4C-92F5-ABEC89E1FB52}"/>
              </a:ext>
            </a:extLst>
          </p:cNvPr>
          <p:cNvPicPr>
            <a:picLocks noChangeAspect="1"/>
          </p:cNvPicPr>
          <p:nvPr/>
        </p:nvPicPr>
        <p:blipFill>
          <a:blip r:embed="rId2"/>
          <a:stretch>
            <a:fillRect/>
          </a:stretch>
        </p:blipFill>
        <p:spPr>
          <a:xfrm>
            <a:off x="4171851" y="1690688"/>
            <a:ext cx="3848298" cy="4686541"/>
          </a:xfrm>
          <a:prstGeom prst="rect">
            <a:avLst/>
          </a:prstGeom>
        </p:spPr>
      </p:pic>
    </p:spTree>
    <p:extLst>
      <p:ext uri="{BB962C8B-B14F-4D97-AF65-F5344CB8AC3E}">
        <p14:creationId xmlns:p14="http://schemas.microsoft.com/office/powerpoint/2010/main" val="3596780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693</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Nutrition and Diet  Management System</vt:lpstr>
      <vt:lpstr>Personal Background</vt:lpstr>
      <vt:lpstr>Final Year Project Idea</vt:lpstr>
      <vt:lpstr>Main Domain and Focus Area</vt:lpstr>
      <vt:lpstr>Advisor System</vt:lpstr>
      <vt:lpstr>Food Logger</vt:lpstr>
      <vt:lpstr>Examples of Industry Solutions</vt:lpstr>
      <vt:lpstr>Fitbit</vt:lpstr>
      <vt:lpstr>MySugr</vt:lpstr>
      <vt:lpstr>System Design</vt:lpstr>
      <vt:lpstr>Technologies Used</vt:lpstr>
      <vt:lpstr>Research</vt:lpstr>
      <vt:lpstr>System Architecture</vt:lpstr>
      <vt:lpstr>Project Complexity</vt:lpstr>
      <vt:lpstr>Project Complexity Approach</vt:lpstr>
      <vt:lpstr>Prototype Demo</vt:lpstr>
      <vt:lpstr>Software Testing and Evaluation</vt:lpstr>
      <vt:lpstr>Future Work for Second Semester</vt:lpstr>
      <vt:lpstr>Questions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and Diet  Management System</dc:title>
  <dc:creator>C16315253 William Carey</dc:creator>
  <cp:lastModifiedBy>C16315253 William Carey</cp:lastModifiedBy>
  <cp:revision>17</cp:revision>
  <dcterms:created xsi:type="dcterms:W3CDTF">2019-12-16T21:25:51Z</dcterms:created>
  <dcterms:modified xsi:type="dcterms:W3CDTF">2019-12-17T10:13:28Z</dcterms:modified>
</cp:coreProperties>
</file>