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3"/>
  </p:notesMasterIdLst>
  <p:handoutMasterIdLst>
    <p:handoutMasterId r:id="rId84"/>
  </p:handoutMasterIdLst>
  <p:sldIdLst>
    <p:sldId id="259" r:id="rId5"/>
    <p:sldId id="567" r:id="rId6"/>
    <p:sldId id="568" r:id="rId7"/>
    <p:sldId id="570" r:id="rId8"/>
    <p:sldId id="571" r:id="rId9"/>
    <p:sldId id="641" r:id="rId10"/>
    <p:sldId id="642" r:id="rId11"/>
    <p:sldId id="643" r:id="rId12"/>
    <p:sldId id="646" r:id="rId13"/>
    <p:sldId id="647" r:id="rId14"/>
    <p:sldId id="648" r:id="rId15"/>
    <p:sldId id="649" r:id="rId16"/>
    <p:sldId id="650" r:id="rId17"/>
    <p:sldId id="655" r:id="rId18"/>
    <p:sldId id="656" r:id="rId19"/>
    <p:sldId id="658" r:id="rId20"/>
    <p:sldId id="659" r:id="rId21"/>
    <p:sldId id="573" r:id="rId22"/>
    <p:sldId id="574" r:id="rId23"/>
    <p:sldId id="575" r:id="rId24"/>
    <p:sldId id="654" r:id="rId25"/>
    <p:sldId id="651" r:id="rId26"/>
    <p:sldId id="652" r:id="rId27"/>
    <p:sldId id="653" r:id="rId28"/>
    <p:sldId id="660" r:id="rId29"/>
    <p:sldId id="661" r:id="rId30"/>
    <p:sldId id="662" r:id="rId31"/>
    <p:sldId id="576" r:id="rId32"/>
    <p:sldId id="636" r:id="rId33"/>
    <p:sldId id="599" r:id="rId34"/>
    <p:sldId id="602" r:id="rId35"/>
    <p:sldId id="615" r:id="rId36"/>
    <p:sldId id="617" r:id="rId37"/>
    <p:sldId id="618" r:id="rId38"/>
    <p:sldId id="635" r:id="rId39"/>
    <p:sldId id="619" r:id="rId40"/>
    <p:sldId id="578" r:id="rId41"/>
    <p:sldId id="584" r:id="rId42"/>
    <p:sldId id="585" r:id="rId43"/>
    <p:sldId id="586" r:id="rId44"/>
    <p:sldId id="588" r:id="rId45"/>
    <p:sldId id="587" r:id="rId46"/>
    <p:sldId id="589" r:id="rId47"/>
    <p:sldId id="591" r:id="rId48"/>
    <p:sldId id="592" r:id="rId49"/>
    <p:sldId id="593" r:id="rId50"/>
    <p:sldId id="594" r:id="rId51"/>
    <p:sldId id="595" r:id="rId52"/>
    <p:sldId id="637" r:id="rId53"/>
    <p:sldId id="625" r:id="rId54"/>
    <p:sldId id="621" r:id="rId55"/>
    <p:sldId id="622" r:id="rId56"/>
    <p:sldId id="623" r:id="rId57"/>
    <p:sldId id="624" r:id="rId58"/>
    <p:sldId id="629" r:id="rId59"/>
    <p:sldId id="630" r:id="rId60"/>
    <p:sldId id="634" r:id="rId61"/>
    <p:sldId id="631" r:id="rId62"/>
    <p:sldId id="632" r:id="rId63"/>
    <p:sldId id="633" r:id="rId64"/>
    <p:sldId id="628" r:id="rId65"/>
    <p:sldId id="639" r:id="rId66"/>
    <p:sldId id="640" r:id="rId67"/>
    <p:sldId id="663" r:id="rId68"/>
    <p:sldId id="664" r:id="rId69"/>
    <p:sldId id="665" r:id="rId70"/>
    <p:sldId id="666" r:id="rId71"/>
    <p:sldId id="667" r:id="rId72"/>
    <p:sldId id="668" r:id="rId73"/>
    <p:sldId id="669" r:id="rId74"/>
    <p:sldId id="670" r:id="rId75"/>
    <p:sldId id="671" r:id="rId76"/>
    <p:sldId id="672" r:id="rId77"/>
    <p:sldId id="673" r:id="rId78"/>
    <p:sldId id="674" r:id="rId79"/>
    <p:sldId id="675" r:id="rId80"/>
    <p:sldId id="676" r:id="rId81"/>
    <p:sldId id="677" r:id="rId82"/>
  </p:sldIdLst>
  <p:sldSz cx="9144000" cy="6858000" type="screen4x3"/>
  <p:notesSz cx="6797675" cy="9928225"/>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5BE2"/>
    <a:srgbClr val="003300"/>
    <a:srgbClr val="3D8DC3"/>
    <a:srgbClr val="83C937"/>
    <a:srgbClr val="0033CC"/>
    <a:srgbClr val="006600"/>
    <a:srgbClr val="E54D49"/>
    <a:srgbClr val="84D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69" autoAdjust="0"/>
    <p:restoredTop sz="84718" autoAdjust="0"/>
  </p:normalViewPr>
  <p:slideViewPr>
    <p:cSldViewPr>
      <p:cViewPr varScale="1">
        <p:scale>
          <a:sx n="51" d="100"/>
          <a:sy n="51" d="100"/>
        </p:scale>
        <p:origin x="1135" y="45"/>
      </p:cViewPr>
      <p:guideLst>
        <p:guide orient="horz" pos="2160"/>
        <p:guide pos="2880"/>
      </p:guideLst>
    </p:cSldViewPr>
  </p:slideViewPr>
  <p:outlineViewPr>
    <p:cViewPr>
      <p:scale>
        <a:sx n="33" d="100"/>
        <a:sy n="33" d="100"/>
      </p:scale>
      <p:origin x="0" y="98814"/>
    </p:cViewPr>
  </p:outlineViewPr>
  <p:notesTextViewPr>
    <p:cViewPr>
      <p:scale>
        <a:sx n="100" d="100"/>
        <a:sy n="100" d="100"/>
      </p:scale>
      <p:origin x="0" y="0"/>
    </p:cViewPr>
  </p:notesTextViewPr>
  <p:sorterViewPr>
    <p:cViewPr>
      <p:scale>
        <a:sx n="100" d="100"/>
        <a:sy n="100" d="100"/>
      </p:scale>
      <p:origin x="0" y="-25347"/>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1" y="0"/>
            <a:ext cx="2945659" cy="496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IE"/>
          </a:p>
        </p:txBody>
      </p:sp>
      <p:sp>
        <p:nvSpPr>
          <p:cNvPr id="14339" name="Rectangle 3"/>
          <p:cNvSpPr>
            <a:spLocks noGrp="1" noChangeArrowheads="1"/>
          </p:cNvSpPr>
          <p:nvPr>
            <p:ph type="dt" sz="quarter" idx="1"/>
          </p:nvPr>
        </p:nvSpPr>
        <p:spPr bwMode="auto">
          <a:xfrm>
            <a:off x="3850444" y="0"/>
            <a:ext cx="2945659" cy="496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IE"/>
          </a:p>
        </p:txBody>
      </p:sp>
      <p:sp>
        <p:nvSpPr>
          <p:cNvPr id="14340" name="Rectangle 4"/>
          <p:cNvSpPr>
            <a:spLocks noGrp="1" noChangeArrowheads="1"/>
          </p:cNvSpPr>
          <p:nvPr>
            <p:ph type="ftr" sz="quarter" idx="2"/>
          </p:nvPr>
        </p:nvSpPr>
        <p:spPr bwMode="auto">
          <a:xfrm>
            <a:off x="1" y="9430091"/>
            <a:ext cx="2945659" cy="4964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IE"/>
          </a:p>
        </p:txBody>
      </p:sp>
      <p:sp>
        <p:nvSpPr>
          <p:cNvPr id="14341" name="Rectangle 5"/>
          <p:cNvSpPr>
            <a:spLocks noGrp="1" noChangeArrowheads="1"/>
          </p:cNvSpPr>
          <p:nvPr>
            <p:ph type="sldNum" sz="quarter" idx="3"/>
          </p:nvPr>
        </p:nvSpPr>
        <p:spPr bwMode="auto">
          <a:xfrm>
            <a:off x="3850444" y="9430091"/>
            <a:ext cx="2945659" cy="4964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89B3E30F-299C-491C-9E8E-EAFAE95A6DBB}" type="slidenum">
              <a:rPr lang="en-IE"/>
              <a:pPr>
                <a:defRPr/>
              </a:pPr>
              <a:t>‹#›</a:t>
            </a:fld>
            <a:endParaRPr lang="en-IE"/>
          </a:p>
        </p:txBody>
      </p:sp>
    </p:spTree>
    <p:extLst>
      <p:ext uri="{BB962C8B-B14F-4D97-AF65-F5344CB8AC3E}">
        <p14:creationId xmlns:p14="http://schemas.microsoft.com/office/powerpoint/2010/main" val="246750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1" y="0"/>
            <a:ext cx="2945659" cy="496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IE"/>
          </a:p>
        </p:txBody>
      </p:sp>
      <p:sp>
        <p:nvSpPr>
          <p:cNvPr id="15363" name="Rectangle 3"/>
          <p:cNvSpPr>
            <a:spLocks noGrp="1" noChangeArrowheads="1"/>
          </p:cNvSpPr>
          <p:nvPr>
            <p:ph type="dt" idx="1"/>
          </p:nvPr>
        </p:nvSpPr>
        <p:spPr bwMode="auto">
          <a:xfrm>
            <a:off x="3850444" y="0"/>
            <a:ext cx="2945659" cy="496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IE"/>
          </a:p>
        </p:txBody>
      </p:sp>
      <p:sp>
        <p:nvSpPr>
          <p:cNvPr id="5124" name="Rectangle 4"/>
          <p:cNvSpPr>
            <a:spLocks noGrp="1" noRot="1" noChangeAspect="1" noChangeArrowheads="1" noTextEdit="1"/>
          </p:cNvSpPr>
          <p:nvPr>
            <p:ph type="sldImg" idx="2"/>
          </p:nvPr>
        </p:nvSpPr>
        <p:spPr bwMode="auto">
          <a:xfrm>
            <a:off x="919163" y="746125"/>
            <a:ext cx="4959350" cy="37211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679768" y="4715908"/>
            <a:ext cx="5438140" cy="446770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IE" noProof="0" smtClean="0"/>
              <a:t>Click to edit Master text styles</a:t>
            </a:r>
          </a:p>
          <a:p>
            <a:pPr lvl="1"/>
            <a:r>
              <a:rPr lang="en-IE" noProof="0" smtClean="0"/>
              <a:t>Second level</a:t>
            </a:r>
          </a:p>
          <a:p>
            <a:pPr lvl="2"/>
            <a:r>
              <a:rPr lang="en-IE" noProof="0" smtClean="0"/>
              <a:t>Third level</a:t>
            </a:r>
          </a:p>
          <a:p>
            <a:pPr lvl="3"/>
            <a:r>
              <a:rPr lang="en-IE" noProof="0" smtClean="0"/>
              <a:t>Fourth level</a:t>
            </a:r>
          </a:p>
          <a:p>
            <a:pPr lvl="4"/>
            <a:r>
              <a:rPr lang="en-IE" noProof="0" smtClean="0"/>
              <a:t>Fifth level</a:t>
            </a:r>
          </a:p>
        </p:txBody>
      </p:sp>
      <p:sp>
        <p:nvSpPr>
          <p:cNvPr id="15366" name="Rectangle 6"/>
          <p:cNvSpPr>
            <a:spLocks noGrp="1" noChangeArrowheads="1"/>
          </p:cNvSpPr>
          <p:nvPr>
            <p:ph type="ftr" sz="quarter" idx="4"/>
          </p:nvPr>
        </p:nvSpPr>
        <p:spPr bwMode="auto">
          <a:xfrm>
            <a:off x="1" y="9430091"/>
            <a:ext cx="2945659" cy="4964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IE"/>
          </a:p>
        </p:txBody>
      </p:sp>
      <p:sp>
        <p:nvSpPr>
          <p:cNvPr id="15367" name="Rectangle 7"/>
          <p:cNvSpPr>
            <a:spLocks noGrp="1" noChangeArrowheads="1"/>
          </p:cNvSpPr>
          <p:nvPr>
            <p:ph type="sldNum" sz="quarter" idx="5"/>
          </p:nvPr>
        </p:nvSpPr>
        <p:spPr bwMode="auto">
          <a:xfrm>
            <a:off x="3850444" y="9430091"/>
            <a:ext cx="2945659" cy="4964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0495A5C-DE47-43B9-B9BD-5C097220FFB1}" type="slidenum">
              <a:rPr lang="en-IE"/>
              <a:pPr>
                <a:defRPr/>
              </a:pPr>
              <a:t>‹#›</a:t>
            </a:fld>
            <a:endParaRPr lang="en-IE"/>
          </a:p>
        </p:txBody>
      </p:sp>
    </p:spTree>
    <p:extLst>
      <p:ext uri="{BB962C8B-B14F-4D97-AF65-F5344CB8AC3E}">
        <p14:creationId xmlns:p14="http://schemas.microsoft.com/office/powerpoint/2010/main" val="1367957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94E9E3DC-0419-4A9A-BE49-184546C05E71}" type="slidenum">
              <a:rPr lang="en-IE" smtClean="0"/>
              <a:pPr/>
              <a:t>1</a:t>
            </a:fld>
            <a:endParaRPr lang="en-IE"/>
          </a:p>
        </p:txBody>
      </p:sp>
    </p:spTree>
    <p:extLst>
      <p:ext uri="{BB962C8B-B14F-4D97-AF65-F5344CB8AC3E}">
        <p14:creationId xmlns:p14="http://schemas.microsoft.com/office/powerpoint/2010/main" val="1129360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632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a:ea typeface="Lucida Grande" charset="0"/>
              <a:cs typeface="Lucida Grande" charset="0"/>
              <a:sym typeface="Lucida Grande" charset="0"/>
            </a:endParaRPr>
          </a:p>
          <a:p>
            <a:endParaRPr lang="en-US" altLang="en-US" sz="2200">
              <a:ea typeface="Lucida Grande" charset="0"/>
              <a:cs typeface="Lucida Grande" charset="0"/>
              <a:sym typeface="Lucida Grande" charset="0"/>
            </a:endParaRPr>
          </a:p>
        </p:txBody>
      </p:sp>
    </p:spTree>
    <p:extLst>
      <p:ext uri="{BB962C8B-B14F-4D97-AF65-F5344CB8AC3E}">
        <p14:creationId xmlns:p14="http://schemas.microsoft.com/office/powerpoint/2010/main" val="1121666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Add pictures</a:t>
            </a:r>
            <a:r>
              <a:rPr lang="en-US" baseline="0" dirty="0" smtClean="0"/>
              <a:t> here</a:t>
            </a:r>
            <a:endParaRPr lang="en-US" dirty="0"/>
          </a:p>
        </p:txBody>
      </p:sp>
      <p:sp>
        <p:nvSpPr>
          <p:cNvPr id="4" name="Slide Number Placeholder 3"/>
          <p:cNvSpPr>
            <a:spLocks noGrp="1"/>
          </p:cNvSpPr>
          <p:nvPr>
            <p:ph type="sldNum" sz="quarter" idx="10"/>
          </p:nvPr>
        </p:nvSpPr>
        <p:spPr/>
        <p:txBody>
          <a:bodyPr/>
          <a:lstStyle/>
          <a:p>
            <a:fld id="{1DAB4B7B-1842-410C-8FFB-2DD962994A69}" type="slidenum">
              <a:rPr lang="en-US" smtClean="0"/>
              <a:t>32</a:t>
            </a:fld>
            <a:endParaRPr lang="en-US"/>
          </a:p>
        </p:txBody>
      </p:sp>
    </p:spTree>
    <p:extLst>
      <p:ext uri="{BB962C8B-B14F-4D97-AF65-F5344CB8AC3E}">
        <p14:creationId xmlns:p14="http://schemas.microsoft.com/office/powerpoint/2010/main" val="1052699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AB4B7B-1842-410C-8FFB-2DD962994A69}" type="slidenum">
              <a:rPr lang="en-US" smtClean="0"/>
              <a:t>34</a:t>
            </a:fld>
            <a:endParaRPr lang="en-US"/>
          </a:p>
        </p:txBody>
      </p:sp>
    </p:spTree>
    <p:extLst>
      <p:ext uri="{BB962C8B-B14F-4D97-AF65-F5344CB8AC3E}">
        <p14:creationId xmlns:p14="http://schemas.microsoft.com/office/powerpoint/2010/main" val="1750622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0418"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a:ea typeface="Lucida Grande" charset="0"/>
              <a:cs typeface="Lucida Grande" charset="0"/>
              <a:sym typeface="Lucida Grande" charset="0"/>
            </a:endParaRPr>
          </a:p>
          <a:p>
            <a:endParaRPr lang="en-US" altLang="en-US" sz="2200">
              <a:ea typeface="Lucida Grande" charset="0"/>
              <a:cs typeface="Lucida Grande" charset="0"/>
              <a:sym typeface="Lucida Grande" charset="0"/>
            </a:endParaRPr>
          </a:p>
        </p:txBody>
      </p:sp>
    </p:spTree>
    <p:extLst>
      <p:ext uri="{BB962C8B-B14F-4D97-AF65-F5344CB8AC3E}">
        <p14:creationId xmlns:p14="http://schemas.microsoft.com/office/powerpoint/2010/main" val="1657593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2706"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a:latin typeface="Helvetica" panose="020B0604020202020204" pitchFamily="34" charset="0"/>
              <a:cs typeface="Helvetica" panose="020B0604020202020204" pitchFamily="34" charset="0"/>
              <a:sym typeface="Helvetica" panose="020B0604020202020204" pitchFamily="34" charset="0"/>
            </a:endParaRPr>
          </a:p>
          <a:p>
            <a:r>
              <a:rPr lang="en-US" altLang="en-US">
                <a:latin typeface="Helvetica" panose="020B0604020202020204" pitchFamily="34" charset="0"/>
                <a:cs typeface="Helvetica" panose="020B0604020202020204" pitchFamily="34" charset="0"/>
                <a:sym typeface="Helvetica" panose="020B0604020202020204" pitchFamily="34" charset="0"/>
              </a:rPr>
              <a:t>This brings us to an experiment in which Neo Technology has benchmarked performance of MySQL and Neo4j in a social graph</a:t>
            </a:r>
          </a:p>
        </p:txBody>
      </p:sp>
    </p:spTree>
    <p:extLst>
      <p:ext uri="{BB962C8B-B14F-4D97-AF65-F5344CB8AC3E}">
        <p14:creationId xmlns:p14="http://schemas.microsoft.com/office/powerpoint/2010/main" val="3713833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475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a:latin typeface="Helvetica" panose="020B0604020202020204" pitchFamily="34" charset="0"/>
                <a:cs typeface="Helvetica" panose="020B0604020202020204" pitchFamily="34" charset="0"/>
                <a:sym typeface="Helvetica" panose="020B0604020202020204" pitchFamily="34" charset="0"/>
              </a:rPr>
              <a:t>We want to run a query that find all of the friends of Kyle. then the friends of his friends and so on.</a:t>
            </a:r>
          </a:p>
        </p:txBody>
      </p:sp>
    </p:spTree>
    <p:extLst>
      <p:ext uri="{BB962C8B-B14F-4D97-AF65-F5344CB8AC3E}">
        <p14:creationId xmlns:p14="http://schemas.microsoft.com/office/powerpoint/2010/main" val="2946413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680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a:latin typeface="Helvetica" panose="020B0604020202020204" pitchFamily="34" charset="0"/>
              <a:cs typeface="Helvetica" panose="020B0604020202020204" pitchFamily="34" charset="0"/>
              <a:sym typeface="Helvetica" panose="020B0604020202020204" pitchFamily="34" charset="0"/>
            </a:endParaRPr>
          </a:p>
          <a:p>
            <a:r>
              <a:rPr lang="en-US" altLang="en-US">
                <a:latin typeface="Helvetica" panose="020B0604020202020204" pitchFamily="34" charset="0"/>
                <a:cs typeface="Helvetica" panose="020B0604020202020204" pitchFamily="34" charset="0"/>
                <a:sym typeface="Helvetica" panose="020B0604020202020204" pitchFamily="34" charset="0"/>
              </a:rPr>
              <a:t>We have a table that stores all users and another table that stores primary and foreign keys that map the friendships </a:t>
            </a:r>
          </a:p>
        </p:txBody>
      </p:sp>
    </p:spTree>
    <p:extLst>
      <p:ext uri="{BB962C8B-B14F-4D97-AF65-F5344CB8AC3E}">
        <p14:creationId xmlns:p14="http://schemas.microsoft.com/office/powerpoint/2010/main" val="4044102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0898"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a:latin typeface="Helvetica" panose="020B0604020202020204" pitchFamily="34" charset="0"/>
              <a:cs typeface="Helvetica" panose="020B0604020202020204" pitchFamily="34" charset="0"/>
              <a:sym typeface="Helvetica" panose="020B0604020202020204" pitchFamily="34" charset="0"/>
            </a:endParaRPr>
          </a:p>
          <a:p>
            <a:r>
              <a:rPr lang="en-US" altLang="en-US">
                <a:latin typeface="Helvetica" panose="020B0604020202020204" pitchFamily="34" charset="0"/>
                <a:cs typeface="Helvetica" panose="020B0604020202020204" pitchFamily="34" charset="0"/>
                <a:sym typeface="Helvetica" panose="020B0604020202020204" pitchFamily="34" charset="0"/>
              </a:rPr>
              <a:t>find friends of friends of friends of the user</a:t>
            </a:r>
          </a:p>
          <a:p>
            <a:endParaRPr lang="en-US" altLang="en-US">
              <a:latin typeface="Helvetica" panose="020B0604020202020204" pitchFamily="34" charset="0"/>
              <a:cs typeface="Helvetica" panose="020B0604020202020204" pitchFamily="34" charset="0"/>
              <a:sym typeface="Helvetica" panose="020B0604020202020204" pitchFamily="34" charset="0"/>
            </a:endParaRPr>
          </a:p>
          <a:p>
            <a:r>
              <a:rPr lang="en-US" altLang="en-US">
                <a:latin typeface="Helvetica" panose="020B0604020202020204" pitchFamily="34" charset="0"/>
                <a:cs typeface="Helvetica" panose="020B0604020202020204" pitchFamily="34" charset="0"/>
                <a:sym typeface="Helvetica" panose="020B0604020202020204" pitchFamily="34" charset="0"/>
              </a:rPr>
              <a:t>We see a dramatic decrease in performance the more inner joins we add to the query.</a:t>
            </a:r>
          </a:p>
        </p:txBody>
      </p:sp>
    </p:spTree>
    <p:extLst>
      <p:ext uri="{BB962C8B-B14F-4D97-AF65-F5344CB8AC3E}">
        <p14:creationId xmlns:p14="http://schemas.microsoft.com/office/powerpoint/2010/main" val="2692056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885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a:latin typeface="Helvetica" panose="020B0604020202020204" pitchFamily="34" charset="0"/>
              <a:cs typeface="Helvetica" panose="020B0604020202020204" pitchFamily="34" charset="0"/>
              <a:sym typeface="Helvetica" panose="020B0604020202020204" pitchFamily="34" charset="0"/>
            </a:endParaRPr>
          </a:p>
          <a:p>
            <a:r>
              <a:rPr lang="en-US" altLang="en-US">
                <a:latin typeface="Helvetica" panose="020B0604020202020204" pitchFamily="34" charset="0"/>
                <a:cs typeface="Helvetica" panose="020B0604020202020204" pitchFamily="34" charset="0"/>
                <a:sym typeface="Helvetica" panose="020B0604020202020204" pitchFamily="34" charset="0"/>
              </a:rPr>
              <a:t>This is an example of the SQL query used as depth 3. find friends of friends of friends of a particular user</a:t>
            </a:r>
          </a:p>
        </p:txBody>
      </p:sp>
    </p:spTree>
    <p:extLst>
      <p:ext uri="{BB962C8B-B14F-4D97-AF65-F5344CB8AC3E}">
        <p14:creationId xmlns:p14="http://schemas.microsoft.com/office/powerpoint/2010/main" val="3578044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2946"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a:latin typeface="Helvetica" panose="020B0604020202020204" pitchFamily="34" charset="0"/>
                <a:cs typeface="Helvetica" panose="020B0604020202020204" pitchFamily="34" charset="0"/>
                <a:sym typeface="Helvetica" panose="020B0604020202020204" pitchFamily="34" charset="0"/>
              </a:rPr>
              <a:t>For Neo4j the social network is a typical graph</a:t>
            </a:r>
          </a:p>
        </p:txBody>
      </p:sp>
    </p:spTree>
    <p:extLst>
      <p:ext uri="{BB962C8B-B14F-4D97-AF65-F5344CB8AC3E}">
        <p14:creationId xmlns:p14="http://schemas.microsoft.com/office/powerpoint/2010/main" val="2098824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096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a:latin typeface="Helvetica" panose="020B0604020202020204" pitchFamily="34" charset="0"/>
                <a:cs typeface="Helvetica" panose="020B0604020202020204" pitchFamily="34" charset="0"/>
                <a:sym typeface="Helvetica" panose="020B0604020202020204" pitchFamily="34" charset="0"/>
              </a:rPr>
              <a:t>Finally we have graph databases. My little section of the NOSQL universe</a:t>
            </a:r>
          </a:p>
          <a:p>
            <a:endParaRPr lang="en-US" altLang="en-US">
              <a:latin typeface="Helvetica" panose="020B0604020202020204" pitchFamily="34" charset="0"/>
              <a:cs typeface="Helvetica" panose="020B0604020202020204" pitchFamily="34" charset="0"/>
              <a:sym typeface="Helvetica" panose="020B0604020202020204" pitchFamily="34" charset="0"/>
            </a:endParaRPr>
          </a:p>
        </p:txBody>
      </p:sp>
    </p:spTree>
    <p:extLst>
      <p:ext uri="{BB962C8B-B14F-4D97-AF65-F5344CB8AC3E}">
        <p14:creationId xmlns:p14="http://schemas.microsoft.com/office/powerpoint/2010/main" val="2174043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704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a:latin typeface="Helvetica" panose="020B0604020202020204" pitchFamily="34" charset="0"/>
              <a:cs typeface="Helvetica" panose="020B0604020202020204" pitchFamily="34" charset="0"/>
              <a:sym typeface="Helvetica" panose="020B0604020202020204" pitchFamily="34" charset="0"/>
            </a:endParaRPr>
          </a:p>
          <a:p>
            <a:r>
              <a:rPr lang="en-US" altLang="en-US">
                <a:latin typeface="Helvetica" panose="020B0604020202020204" pitchFamily="34" charset="0"/>
                <a:cs typeface="Helvetica" panose="020B0604020202020204" pitchFamily="34" charset="0"/>
                <a:sym typeface="Helvetica" panose="020B0604020202020204" pitchFamily="34" charset="0"/>
              </a:rPr>
              <a:t>So let look at Neo4j’s performance</a:t>
            </a:r>
          </a:p>
          <a:p>
            <a:r>
              <a:rPr lang="en-US" altLang="en-US">
                <a:latin typeface="Helvetica" panose="020B0604020202020204" pitchFamily="34" charset="0"/>
                <a:cs typeface="Helvetica" panose="020B0604020202020204" pitchFamily="34" charset="0"/>
                <a:sym typeface="Helvetica" panose="020B0604020202020204" pitchFamily="34" charset="0"/>
              </a:rPr>
              <a:t>We see that performance is relatively unaffected as we increase the depth of traversal</a:t>
            </a:r>
          </a:p>
        </p:txBody>
      </p:sp>
    </p:spTree>
    <p:extLst>
      <p:ext uri="{BB962C8B-B14F-4D97-AF65-F5344CB8AC3E}">
        <p14:creationId xmlns:p14="http://schemas.microsoft.com/office/powerpoint/2010/main" val="2572123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909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a:latin typeface="Helvetica" panose="020B0604020202020204" pitchFamily="34" charset="0"/>
              <a:cs typeface="Helvetica" panose="020B0604020202020204" pitchFamily="34" charset="0"/>
              <a:sym typeface="Helvetica" panose="020B0604020202020204" pitchFamily="34" charset="0"/>
            </a:endParaRPr>
          </a:p>
          <a:p>
            <a:r>
              <a:rPr lang="en-US" altLang="en-US">
                <a:latin typeface="Helvetica" panose="020B0604020202020204" pitchFamily="34" charset="0"/>
                <a:cs typeface="Helvetica" panose="020B0604020202020204" pitchFamily="34" charset="0"/>
                <a:sym typeface="Helvetica" panose="020B0604020202020204" pitchFamily="34" charset="0"/>
              </a:rPr>
              <a:t>We perform the same queries but we increase the total amount of users to 1 million.</a:t>
            </a:r>
          </a:p>
          <a:p>
            <a:endParaRPr lang="en-US" altLang="en-US">
              <a:latin typeface="Helvetica" panose="020B0604020202020204" pitchFamily="34" charset="0"/>
              <a:cs typeface="Helvetica" panose="020B0604020202020204" pitchFamily="34" charset="0"/>
              <a:sym typeface="Helvetica" panose="020B0604020202020204" pitchFamily="34" charset="0"/>
            </a:endParaRPr>
          </a:p>
          <a:p>
            <a:r>
              <a:rPr lang="en-US" altLang="en-US">
                <a:latin typeface="Helvetica" panose="020B0604020202020204" pitchFamily="34" charset="0"/>
                <a:cs typeface="Helvetica" panose="020B0604020202020204" pitchFamily="34" charset="0"/>
                <a:sym typeface="Helvetica" panose="020B0604020202020204" pitchFamily="34" charset="0"/>
              </a:rPr>
              <a:t>In MySQL we will have 1,000,000 records in t_user table, and approximately 1,000,000 X</a:t>
            </a:r>
          </a:p>
          <a:p>
            <a:r>
              <a:rPr lang="en-US" altLang="en-US">
                <a:latin typeface="Helvetica" panose="020B0604020202020204" pitchFamily="34" charset="0"/>
                <a:cs typeface="Helvetica" panose="020B0604020202020204" pitchFamily="34" charset="0"/>
                <a:sym typeface="Helvetica" panose="020B0604020202020204" pitchFamily="34" charset="0"/>
              </a:rPr>
              <a:t>50 = 50,000,000 records in t_user_friend table. </a:t>
            </a:r>
          </a:p>
        </p:txBody>
      </p:sp>
    </p:spTree>
    <p:extLst>
      <p:ext uri="{BB962C8B-B14F-4D97-AF65-F5344CB8AC3E}">
        <p14:creationId xmlns:p14="http://schemas.microsoft.com/office/powerpoint/2010/main" val="736452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1138"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pPr>
              <a:tabLst>
                <a:tab pos="914400" algn="l"/>
                <a:tab pos="914400" algn="l"/>
              </a:tabLst>
            </a:pPr>
            <a:endParaRPr lang="en-US" altLang="en-US">
              <a:latin typeface="Helvetica" panose="020B0604020202020204" pitchFamily="34" charset="0"/>
              <a:cs typeface="Helvetica" panose="020B0604020202020204" pitchFamily="34" charset="0"/>
              <a:sym typeface="Helvetica" panose="020B0604020202020204" pitchFamily="34" charset="0"/>
            </a:endParaRPr>
          </a:p>
          <a:p>
            <a:pPr>
              <a:spcBef>
                <a:spcPts val="600"/>
              </a:spcBef>
              <a:tabLst>
                <a:tab pos="914400" algn="l"/>
                <a:tab pos="914400" algn="l"/>
              </a:tabLst>
            </a:pPr>
            <a:r>
              <a:rPr lang="en-US" altLang="en-US">
                <a:solidFill>
                  <a:srgbClr val="676767"/>
                </a:solidFill>
                <a:latin typeface="Helvetica" panose="020B0604020202020204" pitchFamily="34" charset="0"/>
                <a:cs typeface="Helvetica" panose="020B0604020202020204" pitchFamily="34" charset="0"/>
                <a:sym typeface="Helvetica" panose="020B0604020202020204" pitchFamily="34" charset="0"/>
              </a:rPr>
              <a:t>1,543.505 ~ 25 minutes</a:t>
            </a:r>
          </a:p>
          <a:p>
            <a:pPr>
              <a:spcBef>
                <a:spcPts val="600"/>
              </a:spcBef>
              <a:tabLst>
                <a:tab pos="914400" algn="l"/>
                <a:tab pos="914400" algn="l"/>
              </a:tabLst>
            </a:pPr>
            <a:r>
              <a:rPr lang="en-US" altLang="en-US">
                <a:solidFill>
                  <a:srgbClr val="676767"/>
                </a:solidFill>
                <a:latin typeface="Helvetica" panose="020B0604020202020204" pitchFamily="34" charset="0"/>
                <a:cs typeface="Helvetica" panose="020B0604020202020204" pitchFamily="34" charset="0"/>
                <a:sym typeface="Helvetica" panose="020B0604020202020204" pitchFamily="34" charset="0"/>
              </a:rPr>
              <a:t>Depth five didn’t finish after running for an hour</a:t>
            </a:r>
          </a:p>
        </p:txBody>
      </p:sp>
    </p:spTree>
    <p:extLst>
      <p:ext uri="{BB962C8B-B14F-4D97-AF65-F5344CB8AC3E}">
        <p14:creationId xmlns:p14="http://schemas.microsoft.com/office/powerpoint/2010/main" val="15588403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3186"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a:latin typeface="Helvetica" panose="020B0604020202020204" pitchFamily="34" charset="0"/>
                <a:cs typeface="Helvetica" panose="020B0604020202020204" pitchFamily="34" charset="0"/>
                <a:sym typeface="Helvetica" panose="020B0604020202020204" pitchFamily="34" charset="0"/>
              </a:rPr>
              <a:t>For Neo4j we have a linear increase in execution time.</a:t>
            </a:r>
          </a:p>
        </p:txBody>
      </p:sp>
    </p:spTree>
    <p:extLst>
      <p:ext uri="{BB962C8B-B14F-4D97-AF65-F5344CB8AC3E}">
        <p14:creationId xmlns:p14="http://schemas.microsoft.com/office/powerpoint/2010/main" val="24164654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523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a:latin typeface="Helvetica" panose="020B0604020202020204" pitchFamily="34" charset="0"/>
                <a:cs typeface="Helvetica" panose="020B0604020202020204" pitchFamily="34" charset="0"/>
                <a:sym typeface="Helvetica" panose="020B0604020202020204" pitchFamily="34" charset="0"/>
              </a:rPr>
              <a:t>To find all friends on depth 5, MySQL will create Cartesian product on t_user_friend</a:t>
            </a:r>
          </a:p>
          <a:p>
            <a:r>
              <a:rPr lang="en-US" altLang="en-US">
                <a:latin typeface="Helvetica" panose="020B0604020202020204" pitchFamily="34" charset="0"/>
                <a:cs typeface="Helvetica" panose="020B0604020202020204" pitchFamily="34" charset="0"/>
                <a:sym typeface="Helvetica" panose="020B0604020202020204" pitchFamily="34" charset="0"/>
              </a:rPr>
              <a:t>table 5 times, resulting in 50,0005 records, out of which all but 1,000 are discarded. Neo4j,</a:t>
            </a:r>
          </a:p>
          <a:p>
            <a:r>
              <a:rPr lang="en-US" altLang="en-US">
                <a:latin typeface="Helvetica" panose="020B0604020202020204" pitchFamily="34" charset="0"/>
                <a:cs typeface="Helvetica" panose="020B0604020202020204" pitchFamily="34" charset="0"/>
                <a:sym typeface="Helvetica" panose="020B0604020202020204" pitchFamily="34" charset="0"/>
              </a:rPr>
              <a:t>on the other hand, will simply visit nodes in the database, and when there is no more nodes</a:t>
            </a:r>
          </a:p>
          <a:p>
            <a:r>
              <a:rPr lang="en-US" altLang="en-US">
                <a:latin typeface="Helvetica" panose="020B0604020202020204" pitchFamily="34" charset="0"/>
                <a:cs typeface="Helvetica" panose="020B0604020202020204" pitchFamily="34" charset="0"/>
                <a:sym typeface="Helvetica" panose="020B0604020202020204" pitchFamily="34" charset="0"/>
              </a:rPr>
              <a:t>to visit, it will stop the traversal.</a:t>
            </a:r>
          </a:p>
        </p:txBody>
      </p:sp>
    </p:spTree>
    <p:extLst>
      <p:ext uri="{BB962C8B-B14F-4D97-AF65-F5344CB8AC3E}">
        <p14:creationId xmlns:p14="http://schemas.microsoft.com/office/powerpoint/2010/main" val="2756656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301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dirty="0">
                <a:latin typeface="Helvetica" panose="020B0604020202020204" pitchFamily="34" charset="0"/>
                <a:cs typeface="Helvetica" panose="020B0604020202020204" pitchFamily="34" charset="0"/>
                <a:sym typeface="Helvetica" panose="020B0604020202020204" pitchFamily="34" charset="0"/>
              </a:rPr>
              <a:t>Has the richest data model of all of the NOSQL types</a:t>
            </a:r>
          </a:p>
          <a:p>
            <a:endParaRPr lang="en-US" altLang="en-US" dirty="0">
              <a:latin typeface="Helvetica" panose="020B0604020202020204" pitchFamily="34" charset="0"/>
              <a:cs typeface="Helvetica" panose="020B0604020202020204" pitchFamily="34" charset="0"/>
              <a:sym typeface="Helvetica" panose="020B0604020202020204" pitchFamily="34" charset="0"/>
            </a:endParaRPr>
          </a:p>
          <a:p>
            <a:r>
              <a:rPr lang="en-US" altLang="en-US" dirty="0">
                <a:latin typeface="Helvetica" panose="020B0604020202020204" pitchFamily="34" charset="0"/>
                <a:cs typeface="Helvetica" panose="020B0604020202020204" pitchFamily="34" charset="0"/>
                <a:sym typeface="Helvetica" panose="020B0604020202020204" pitchFamily="34" charset="0"/>
              </a:rPr>
              <a:t>Graphs are mutable which makes it extremely hard to shard because graphs are naturally mutable. You can shard based on domains but you would need to reduce the chances of creating relationships between the two graphs. </a:t>
            </a:r>
          </a:p>
        </p:txBody>
      </p:sp>
    </p:spTree>
    <p:extLst>
      <p:ext uri="{BB962C8B-B14F-4D97-AF65-F5344CB8AC3E}">
        <p14:creationId xmlns:p14="http://schemas.microsoft.com/office/powerpoint/2010/main" val="1908007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7106"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a:latin typeface="Helvetica" panose="020B0604020202020204" pitchFamily="34" charset="0"/>
                <a:cs typeface="Helvetica" panose="020B0604020202020204" pitchFamily="34" charset="0"/>
                <a:sym typeface="Helvetica" panose="020B0604020202020204" pitchFamily="34" charset="0"/>
              </a:rPr>
              <a:t>Indexing relational DBs: Some people classify SOLR as a NOSQL store</a:t>
            </a:r>
          </a:p>
          <a:p>
            <a:endParaRPr lang="en-US" altLang="en-US">
              <a:latin typeface="Helvetica" panose="020B0604020202020204" pitchFamily="34" charset="0"/>
              <a:cs typeface="Helvetica" panose="020B0604020202020204" pitchFamily="34" charset="0"/>
              <a:sym typeface="Helvetica" panose="020B0604020202020204" pitchFamily="34" charset="0"/>
            </a:endParaRPr>
          </a:p>
        </p:txBody>
      </p:sp>
    </p:spTree>
    <p:extLst>
      <p:ext uri="{BB962C8B-B14F-4D97-AF65-F5344CB8AC3E}">
        <p14:creationId xmlns:p14="http://schemas.microsoft.com/office/powerpoint/2010/main" val="2940351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15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a:latin typeface="Helvetica" panose="020B0604020202020204" pitchFamily="34" charset="0"/>
                <a:cs typeface="Helvetica" panose="020B0604020202020204" pitchFamily="34" charset="0"/>
                <a:sym typeface="Helvetica" panose="020B0604020202020204" pitchFamily="34" charset="0"/>
              </a:rPr>
              <a:t>The relational model is quite mature, but Graph theory is much older. </a:t>
            </a:r>
          </a:p>
          <a:p>
            <a:r>
              <a:rPr lang="en-US" altLang="en-US">
                <a:latin typeface="Helvetica" panose="020B0604020202020204" pitchFamily="34" charset="0"/>
                <a:cs typeface="Helvetica" panose="020B0604020202020204" pitchFamily="34" charset="0"/>
                <a:sym typeface="Helvetica" panose="020B0604020202020204" pitchFamily="34" charset="0"/>
              </a:rPr>
              <a:t>So when you boss says that you can’t use Graph database because they’re not mature enough, just tell him that he needs to check his facts.</a:t>
            </a:r>
          </a:p>
          <a:p>
            <a:endParaRPr lang="en-US" altLang="en-US" sz="2200">
              <a:ea typeface="Lucida Grande" charset="0"/>
              <a:cs typeface="Lucida Grande" charset="0"/>
              <a:sym typeface="Lucida Grande" charset="0"/>
            </a:endParaRPr>
          </a:p>
        </p:txBody>
      </p:sp>
    </p:spTree>
    <p:extLst>
      <p:ext uri="{BB962C8B-B14F-4D97-AF65-F5344CB8AC3E}">
        <p14:creationId xmlns:p14="http://schemas.microsoft.com/office/powerpoint/2010/main" val="2694516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UGC = User Generated Content</a:t>
            </a:r>
          </a:p>
          <a:p>
            <a:r>
              <a:rPr lang="en-US" dirty="0"/>
              <a:t>GGG = Giant Global Graph (what</a:t>
            </a:r>
            <a:r>
              <a:rPr lang="en-US" baseline="0" dirty="0"/>
              <a:t> the web will become)</a:t>
            </a:r>
            <a:endParaRPr lang="en-US" dirty="0"/>
          </a:p>
        </p:txBody>
      </p:sp>
      <p:sp>
        <p:nvSpPr>
          <p:cNvPr id="4" name="Slide Number Placeholder 3"/>
          <p:cNvSpPr>
            <a:spLocks noGrp="1"/>
          </p:cNvSpPr>
          <p:nvPr>
            <p:ph type="sldNum" sz="quarter" idx="10"/>
          </p:nvPr>
        </p:nvSpPr>
        <p:spPr/>
        <p:txBody>
          <a:bodyPr/>
          <a:lstStyle/>
          <a:p>
            <a:fld id="{CED8D948-D25D-8E4B-9BFE-B537C3A7CF38}" type="slidenum">
              <a:rPr lang="en-US" smtClean="0"/>
              <a:pPr/>
              <a:t>7</a:t>
            </a:fld>
            <a:endParaRPr lang="en-US"/>
          </a:p>
        </p:txBody>
      </p:sp>
    </p:spTree>
    <p:extLst>
      <p:ext uri="{BB962C8B-B14F-4D97-AF65-F5344CB8AC3E}">
        <p14:creationId xmlns:p14="http://schemas.microsoft.com/office/powerpoint/2010/main" val="2432026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strictly</a:t>
            </a:r>
            <a:r>
              <a:rPr lang="en-US" baseline="0" dirty="0"/>
              <a:t> about connected data – joins kill performance there.</a:t>
            </a:r>
          </a:p>
          <a:p>
            <a:endParaRPr lang="en-US" baseline="0" dirty="0"/>
          </a:p>
          <a:p>
            <a:r>
              <a:rPr lang="en-US" baseline="0" dirty="0"/>
              <a:t>No bashing of RDBMS performance for tabular transaction processing</a:t>
            </a:r>
          </a:p>
          <a:p>
            <a:endParaRPr lang="en-US" baseline="0" dirty="0"/>
          </a:p>
          <a:p>
            <a:r>
              <a:rPr lang="en-US" baseline="0" dirty="0"/>
              <a:t>Green line denotes “zone of </a:t>
            </a:r>
            <a:r>
              <a:rPr lang="en-US" baseline="0"/>
              <a:t>SQL adequacy”</a:t>
            </a:r>
            <a:endParaRPr lang="en-US" dirty="0"/>
          </a:p>
        </p:txBody>
      </p:sp>
      <p:sp>
        <p:nvSpPr>
          <p:cNvPr id="4" name="Slide Number Placeholder 3"/>
          <p:cNvSpPr>
            <a:spLocks noGrp="1"/>
          </p:cNvSpPr>
          <p:nvPr>
            <p:ph type="sldNum" sz="quarter" idx="10"/>
          </p:nvPr>
        </p:nvSpPr>
        <p:spPr/>
        <p:txBody>
          <a:bodyPr/>
          <a:lstStyle/>
          <a:p>
            <a:fld id="{CED8D948-D25D-8E4B-9BFE-B537C3A7CF38}" type="slidenum">
              <a:rPr lang="en-US" smtClean="0"/>
              <a:pPr/>
              <a:t>8</a:t>
            </a:fld>
            <a:endParaRPr lang="en-US"/>
          </a:p>
        </p:txBody>
      </p:sp>
    </p:spTree>
    <p:extLst>
      <p:ext uri="{BB962C8B-B14F-4D97-AF65-F5344CB8AC3E}">
        <p14:creationId xmlns:p14="http://schemas.microsoft.com/office/powerpoint/2010/main" val="2179592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undirected graph</a:t>
            </a:r>
            <a:r>
              <a:rPr lang="en-US" sz="1200" b="0" i="0" kern="1200" dirty="0">
                <a:solidFill>
                  <a:schemeClr val="tx1"/>
                </a:solidFill>
                <a:effectLst/>
                <a:latin typeface="+mn-lt"/>
                <a:ea typeface="+mn-ea"/>
                <a:cs typeface="+mn-cs"/>
              </a:rPr>
              <a:t> is one in which edges have no orientation. The edge (a, b) is identical to the edge (b, a).</a:t>
            </a:r>
          </a:p>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directed graph</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digraph</a:t>
            </a:r>
            <a:r>
              <a:rPr lang="en-US" sz="1200" b="0" i="0" kern="1200" dirty="0">
                <a:solidFill>
                  <a:schemeClr val="tx1"/>
                </a:solidFill>
                <a:effectLst/>
                <a:latin typeface="+mn-lt"/>
                <a:ea typeface="+mn-ea"/>
                <a:cs typeface="+mn-cs"/>
              </a:rPr>
              <a:t> is an ordered pair </a:t>
            </a:r>
            <a:r>
              <a:rPr lang="en-US" sz="1200" b="0" i="1" kern="1200" dirty="0">
                <a:solidFill>
                  <a:schemeClr val="tx1"/>
                </a:solidFill>
                <a:effectLst/>
                <a:latin typeface="+mn-lt"/>
                <a:ea typeface="+mn-ea"/>
                <a:cs typeface="+mn-cs"/>
              </a:rPr>
              <a:t>D</a:t>
            </a:r>
            <a:r>
              <a:rPr lang="en-US" sz="1200" b="0" i="0" kern="1200" dirty="0">
                <a:solidFill>
                  <a:schemeClr val="tx1"/>
                </a:solidFill>
                <a:effectLst/>
                <a:latin typeface="+mn-lt"/>
                <a:ea typeface="+mn-ea"/>
                <a:cs typeface="+mn-cs"/>
              </a:rPr>
              <a:t> = (</a:t>
            </a:r>
            <a:r>
              <a:rPr lang="en-US" sz="1200" b="0" i="1" kern="1200" dirty="0">
                <a:solidFill>
                  <a:schemeClr val="tx1"/>
                </a:solidFill>
                <a:effectLst/>
                <a:latin typeface="+mn-lt"/>
                <a:ea typeface="+mn-ea"/>
                <a:cs typeface="+mn-cs"/>
              </a:rPr>
              <a:t>V</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pseudo graph</a:t>
            </a:r>
            <a:r>
              <a:rPr lang="en-US" sz="1200" b="0" i="0" kern="1200" dirty="0">
                <a:solidFill>
                  <a:schemeClr val="tx1"/>
                </a:solidFill>
                <a:effectLst/>
                <a:latin typeface="+mn-lt"/>
                <a:ea typeface="+mn-ea"/>
                <a:cs typeface="+mn-cs"/>
              </a:rPr>
              <a:t> is a graph</a:t>
            </a:r>
            <a:r>
              <a:rPr lang="en-US" sz="1200" b="0" i="0" kern="1200" baseline="0" dirty="0">
                <a:solidFill>
                  <a:schemeClr val="tx1"/>
                </a:solidFill>
                <a:effectLst/>
                <a:latin typeface="+mn-lt"/>
                <a:ea typeface="+mn-ea"/>
                <a:cs typeface="+mn-cs"/>
              </a:rPr>
              <a:t> with loops</a:t>
            </a:r>
          </a:p>
          <a:p>
            <a:r>
              <a:rPr lang="en-US" sz="1200" b="0" i="0" kern="1200" baseline="0" dirty="0">
                <a:solidFill>
                  <a:schemeClr val="tx1"/>
                </a:solidFill>
                <a:effectLst/>
                <a:latin typeface="+mn-lt"/>
                <a:ea typeface="+mn-ea"/>
                <a:cs typeface="+mn-cs"/>
              </a:rPr>
              <a:t>A </a:t>
            </a:r>
            <a:r>
              <a:rPr lang="en-US" sz="1200" b="1" i="0" kern="1200" baseline="0" dirty="0">
                <a:solidFill>
                  <a:schemeClr val="tx1"/>
                </a:solidFill>
                <a:effectLst/>
                <a:latin typeface="+mn-lt"/>
                <a:ea typeface="+mn-ea"/>
                <a:cs typeface="+mn-cs"/>
              </a:rPr>
              <a:t>multi graph</a:t>
            </a:r>
            <a:r>
              <a:rPr lang="en-US" sz="1200" b="0" i="0" kern="1200" baseline="0" dirty="0">
                <a:solidFill>
                  <a:schemeClr val="tx1"/>
                </a:solidFill>
                <a:effectLst/>
                <a:latin typeface="+mn-lt"/>
                <a:ea typeface="+mn-ea"/>
                <a:cs typeface="+mn-cs"/>
              </a:rPr>
              <a:t> allows for multiple edges between nodes</a:t>
            </a:r>
          </a:p>
          <a:p>
            <a:r>
              <a:rPr lang="en-US" sz="1200" b="0" i="0" kern="1200" baseline="0" dirty="0">
                <a:solidFill>
                  <a:schemeClr val="tx1"/>
                </a:solidFill>
                <a:effectLst/>
                <a:latin typeface="+mn-lt"/>
                <a:ea typeface="+mn-ea"/>
                <a:cs typeface="+mn-cs"/>
              </a:rPr>
              <a:t>A </a:t>
            </a:r>
            <a:r>
              <a:rPr lang="en-US" sz="1200" b="1" i="0" kern="1200" baseline="0" dirty="0">
                <a:solidFill>
                  <a:schemeClr val="tx1"/>
                </a:solidFill>
                <a:effectLst/>
                <a:latin typeface="+mn-lt"/>
                <a:ea typeface="+mn-ea"/>
                <a:cs typeface="+mn-cs"/>
              </a:rPr>
              <a:t>hyper graph</a:t>
            </a:r>
            <a:r>
              <a:rPr lang="en-US" sz="1200" b="0" i="0" kern="1200" baseline="0" dirty="0">
                <a:solidFill>
                  <a:schemeClr val="tx1"/>
                </a:solidFill>
                <a:effectLst/>
                <a:latin typeface="+mn-lt"/>
                <a:ea typeface="+mn-ea"/>
                <a:cs typeface="+mn-cs"/>
              </a:rPr>
              <a:t> allows an edge to join more than two nodes</a:t>
            </a:r>
            <a:endParaRPr lang="en-US" dirty="0"/>
          </a:p>
        </p:txBody>
      </p:sp>
      <p:sp>
        <p:nvSpPr>
          <p:cNvPr id="4" name="Slide Number Placeholder 3"/>
          <p:cNvSpPr>
            <a:spLocks noGrp="1"/>
          </p:cNvSpPr>
          <p:nvPr>
            <p:ph type="sldNum" sz="quarter" idx="10"/>
          </p:nvPr>
        </p:nvSpPr>
        <p:spPr/>
        <p:txBody>
          <a:bodyPr/>
          <a:lstStyle/>
          <a:p>
            <a:fld id="{47F5BF16-91B8-4F5B-8B6F-4FA9B8CFCD94}" type="slidenum">
              <a:rPr lang="en-US" smtClean="0"/>
              <a:t>11</a:t>
            </a:fld>
            <a:endParaRPr lang="en-US"/>
          </a:p>
        </p:txBody>
      </p:sp>
    </p:spTree>
    <p:extLst>
      <p:ext uri="{BB962C8B-B14F-4D97-AF65-F5344CB8AC3E}">
        <p14:creationId xmlns:p14="http://schemas.microsoft.com/office/powerpoint/2010/main" val="3314677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weighted graph</a:t>
            </a:r>
            <a:r>
              <a:rPr lang="en-US" baseline="0" dirty="0"/>
              <a:t> has a number assigned to each edge</a:t>
            </a:r>
          </a:p>
          <a:p>
            <a:r>
              <a:rPr lang="en-US" dirty="0"/>
              <a:t>A</a:t>
            </a:r>
            <a:r>
              <a:rPr lang="en-US" baseline="0" dirty="0"/>
              <a:t> </a:t>
            </a:r>
            <a:r>
              <a:rPr lang="en-US" b="1" baseline="0" dirty="0"/>
              <a:t>labeled graph</a:t>
            </a:r>
            <a:r>
              <a:rPr lang="en-US" baseline="0" dirty="0"/>
              <a:t> has a label assigned to each node or edge</a:t>
            </a:r>
          </a:p>
          <a:p>
            <a:r>
              <a:rPr lang="en-US" baseline="0" dirty="0"/>
              <a:t>A </a:t>
            </a:r>
            <a:r>
              <a:rPr lang="en-US" b="1" baseline="0" dirty="0"/>
              <a:t>property graph</a:t>
            </a:r>
            <a:r>
              <a:rPr lang="en-US" baseline="0" dirty="0"/>
              <a:t> has keys and values for each node or edge</a:t>
            </a:r>
            <a:endParaRPr lang="en-US" dirty="0"/>
          </a:p>
        </p:txBody>
      </p:sp>
      <p:sp>
        <p:nvSpPr>
          <p:cNvPr id="4" name="Slide Number Placeholder 3"/>
          <p:cNvSpPr>
            <a:spLocks noGrp="1"/>
          </p:cNvSpPr>
          <p:nvPr>
            <p:ph type="sldNum" sz="quarter" idx="10"/>
          </p:nvPr>
        </p:nvSpPr>
        <p:spPr/>
        <p:txBody>
          <a:bodyPr/>
          <a:lstStyle/>
          <a:p>
            <a:fld id="{47F5BF16-91B8-4F5B-8B6F-4FA9B8CFCD94}" type="slidenum">
              <a:rPr lang="en-US" smtClean="0"/>
              <a:t>12</a:t>
            </a:fld>
            <a:endParaRPr lang="en-US"/>
          </a:p>
        </p:txBody>
      </p:sp>
    </p:spTree>
    <p:extLst>
      <p:ext uri="{BB962C8B-B14F-4D97-AF65-F5344CB8AC3E}">
        <p14:creationId xmlns:p14="http://schemas.microsoft.com/office/powerpoint/2010/main" val="1138814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914400" y="2130425"/>
            <a:ext cx="7772400" cy="1470025"/>
          </a:xfrm>
        </p:spPr>
        <p:txBody>
          <a:bodyPr/>
          <a:lstStyle>
            <a:lvl1pPr>
              <a:defRPr/>
            </a:lvl1pPr>
          </a:lstStyle>
          <a:p>
            <a:r>
              <a:rPr lang="en-US" dirty="0" smtClean="0"/>
              <a:t>Click to edit Master title style</a:t>
            </a:r>
            <a:endParaRPr lang="en-IE" dirty="0"/>
          </a:p>
        </p:txBody>
      </p:sp>
      <p:sp>
        <p:nvSpPr>
          <p:cNvPr id="6147" name="Rectangle 3"/>
          <p:cNvSpPr>
            <a:spLocks noGrp="1" noChangeArrowheads="1"/>
          </p:cNvSpPr>
          <p:nvPr>
            <p:ph type="subTitle" idx="1"/>
          </p:nvPr>
        </p:nvSpPr>
        <p:spPr>
          <a:xfrm>
            <a:off x="914400" y="3733800"/>
            <a:ext cx="6400800" cy="1752600"/>
          </a:xfrm>
        </p:spPr>
        <p:txBody>
          <a:bodyPr/>
          <a:lstStyle>
            <a:lvl1pPr marL="0" indent="0">
              <a:buFont typeface="Arial Unicode MS" pitchFamily="34" charset="-128"/>
              <a:buNone/>
              <a:defRPr sz="2000"/>
            </a:lvl1pPr>
          </a:lstStyle>
          <a:p>
            <a:r>
              <a:rPr lang="en-US" smtClean="0"/>
              <a:t>Click to edit Master subtitle style</a:t>
            </a:r>
            <a:endParaRPr lang="en-IE"/>
          </a:p>
        </p:txBody>
      </p:sp>
      <p:sp>
        <p:nvSpPr>
          <p:cNvPr id="4" name="Rectangle 4"/>
          <p:cNvSpPr>
            <a:spLocks noGrp="1" noChangeArrowheads="1"/>
          </p:cNvSpPr>
          <p:nvPr>
            <p:ph type="dt" sz="half" idx="10"/>
          </p:nvPr>
        </p:nvSpPr>
        <p:spPr/>
        <p:txBody>
          <a:bodyPr/>
          <a:lstStyle>
            <a:lvl1pPr>
              <a:defRPr/>
            </a:lvl1pPr>
          </a:lstStyle>
          <a:p>
            <a:pPr>
              <a:defRPr/>
            </a:pPr>
            <a:r>
              <a:rPr lang="en-US" dirty="0" smtClean="0"/>
              <a:t>2012/2013 - DT228/4</a:t>
            </a:r>
            <a:endParaRPr lang="en-IE" dirty="0" smtClean="0"/>
          </a:p>
          <a:p>
            <a:pPr>
              <a:defRPr/>
            </a:pPr>
            <a:endParaRPr lang="en-IE" dirty="0"/>
          </a:p>
        </p:txBody>
      </p:sp>
      <p:sp>
        <p:nvSpPr>
          <p:cNvPr id="5" name="Rectangle 5"/>
          <p:cNvSpPr>
            <a:spLocks noGrp="1" noChangeArrowheads="1"/>
          </p:cNvSpPr>
          <p:nvPr>
            <p:ph type="ftr" sz="quarter" idx="11"/>
          </p:nvPr>
        </p:nvSpPr>
        <p:spPr/>
        <p:txBody>
          <a:bodyPr/>
          <a:lstStyle>
            <a:lvl1pPr>
              <a:defRPr/>
            </a:lvl1pPr>
          </a:lstStyle>
          <a:p>
            <a:pPr>
              <a:defRPr/>
            </a:pPr>
            <a:r>
              <a:rPr lang="en-IE" dirty="0" smtClean="0"/>
              <a:t>DT228/4</a:t>
            </a:r>
            <a:endParaRPr lang="en-IE" dirty="0"/>
          </a:p>
        </p:txBody>
      </p:sp>
      <p:sp>
        <p:nvSpPr>
          <p:cNvPr id="6" name="Rectangle 6"/>
          <p:cNvSpPr>
            <a:spLocks noGrp="1" noChangeArrowheads="1"/>
          </p:cNvSpPr>
          <p:nvPr>
            <p:ph type="sldNum" sz="quarter" idx="12"/>
          </p:nvPr>
        </p:nvSpPr>
        <p:spPr/>
        <p:txBody>
          <a:bodyPr/>
          <a:lstStyle>
            <a:lvl1pPr>
              <a:defRPr/>
            </a:lvl1pPr>
          </a:lstStyle>
          <a:p>
            <a:pPr>
              <a:defRPr/>
            </a:pPr>
            <a:fld id="{CAE0970C-C400-4E43-AAB0-B36362BEE2B1}" type="slidenum">
              <a:rPr lang="en-IE"/>
              <a:pPr>
                <a:defRPr/>
              </a:pPr>
              <a:t>‹#›</a:t>
            </a:fld>
            <a:endParaRPr lang="en-IE"/>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A7B14F48-A87F-4FA4-8DD3-3F2BD340BB39}" type="slidenum">
              <a:rPr lang="en-IE"/>
              <a:pPr>
                <a:defRPr/>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172200"/>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28600"/>
            <a:ext cx="60198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2D935357-5A61-42B4-96C1-8DF350398017}" type="slidenum">
              <a:rPr lang="en-IE"/>
              <a:pPr>
                <a:defRPr/>
              </a:pPr>
              <a:t>‹#›</a:t>
            </a:fld>
            <a:endParaRPr lang="en-I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4" name="Rounded Rectangle 3"/>
          <p:cNvSpPr/>
          <p:nvPr userDrawn="1"/>
        </p:nvSpPr>
        <p:spPr>
          <a:xfrm>
            <a:off x="285751" y="71439"/>
            <a:ext cx="8572500" cy="92868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IE"/>
          </a:p>
        </p:txBody>
      </p:sp>
      <p:sp>
        <p:nvSpPr>
          <p:cNvPr id="5" name="Rectangle 4"/>
          <p:cNvSpPr/>
          <p:nvPr userDrawn="1"/>
        </p:nvSpPr>
        <p:spPr>
          <a:xfrm>
            <a:off x="285751" y="1071564"/>
            <a:ext cx="8572500" cy="55721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IE"/>
          </a:p>
        </p:txBody>
      </p:sp>
      <p:sp>
        <p:nvSpPr>
          <p:cNvPr id="11" name="Title 1"/>
          <p:cNvSpPr>
            <a:spLocks noGrp="1"/>
          </p:cNvSpPr>
          <p:nvPr>
            <p:ph type="title"/>
          </p:nvPr>
        </p:nvSpPr>
        <p:spPr>
          <a:xfrm>
            <a:off x="457200" y="214290"/>
            <a:ext cx="8229600" cy="714380"/>
          </a:xfrm>
          <a:prstGeom prst="rect">
            <a:avLst/>
          </a:prstGeom>
        </p:spPr>
        <p:txBody>
          <a:bodyPr/>
          <a:lstStyle>
            <a:lvl1pPr>
              <a:defRPr>
                <a:ln>
                  <a:noFill/>
                </a:ln>
                <a:solidFill>
                  <a:schemeClr val="bg1"/>
                </a:solidFill>
                <a:effectLst/>
              </a:defRPr>
            </a:lvl1pPr>
          </a:lstStyle>
          <a:p>
            <a:r>
              <a:rPr lang="en-US" dirty="0" smtClean="0"/>
              <a:t>Click to edit Master title style</a:t>
            </a:r>
            <a:endParaRPr lang="en-US" dirty="0"/>
          </a:p>
        </p:txBody>
      </p:sp>
      <p:sp>
        <p:nvSpPr>
          <p:cNvPr id="15" name="Content Placeholder 7"/>
          <p:cNvSpPr>
            <a:spLocks noGrp="1"/>
          </p:cNvSpPr>
          <p:nvPr>
            <p:ph sz="quarter" idx="1"/>
          </p:nvPr>
        </p:nvSpPr>
        <p:spPr>
          <a:xfrm>
            <a:off x="457200" y="1142984"/>
            <a:ext cx="8229600" cy="5429288"/>
          </a:xfrm>
          <a:prstGeom prst="rect">
            <a:avLst/>
          </a:prstGeom>
        </p:spPr>
        <p:txBody>
          <a:bodyPr/>
          <a:lstStyle>
            <a:lvl1pPr>
              <a:buClr>
                <a:schemeClr val="bg1"/>
              </a:buClr>
              <a:buFont typeface="Wingdings" pitchFamily="2" charset="2"/>
              <a:buChar char="§"/>
              <a:defRPr>
                <a:solidFill>
                  <a:schemeClr val="bg1"/>
                </a:solidFill>
              </a:defRPr>
            </a:lvl1pPr>
            <a:lvl2pPr>
              <a:buClr>
                <a:schemeClr val="bg1"/>
              </a:buClr>
              <a:buFont typeface="Wingdings" pitchFamily="2" charset="2"/>
              <a:buChar char="§"/>
              <a:defRPr>
                <a:solidFill>
                  <a:schemeClr val="bg1"/>
                </a:solidFill>
              </a:defRPr>
            </a:lvl2pPr>
            <a:lvl3pPr>
              <a:buClr>
                <a:schemeClr val="bg1"/>
              </a:buClr>
              <a:buFont typeface="Wingdings" pitchFamily="2" charset="2"/>
              <a:buChar char="§"/>
              <a:defRPr>
                <a:solidFill>
                  <a:schemeClr val="bg1"/>
                </a:solidFill>
              </a:defRPr>
            </a:lvl3pPr>
            <a:lvl4pPr>
              <a:buClr>
                <a:schemeClr val="bg1"/>
              </a:buClr>
              <a:buFont typeface="Wingdings" pitchFamily="2" charset="2"/>
              <a:buChar cha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err="1" smtClean="0"/>
              <a:t>Fift</a:t>
            </a:r>
            <a:r>
              <a:rPr lang="en-US" dirty="0" smtClean="0"/>
              <a:t> level</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275040" cy="990600"/>
          </a:xfrm>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dirty="0" smtClean="0"/>
              <a:t>2012/2013 - DT228/4</a:t>
            </a:r>
            <a:endParaRPr lang="en-IE" dirty="0"/>
          </a:p>
        </p:txBody>
      </p:sp>
      <p:sp>
        <p:nvSpPr>
          <p:cNvPr id="5" name="Rectangle 5"/>
          <p:cNvSpPr>
            <a:spLocks noGrp="1" noChangeArrowheads="1"/>
          </p:cNvSpPr>
          <p:nvPr>
            <p:ph type="ftr" sz="quarter" idx="11"/>
          </p:nvPr>
        </p:nvSpPr>
        <p:spPr>
          <a:ln/>
        </p:spPr>
        <p:txBody>
          <a:bodyPr/>
          <a:lstStyle>
            <a:lvl1pPr>
              <a:defRPr/>
            </a:lvl1pPr>
          </a:lstStyle>
          <a:p>
            <a:pPr>
              <a:defRPr/>
            </a:pPr>
            <a:r>
              <a:rPr lang="en-IE" dirty="0" smtClean="0"/>
              <a:t>DT228/4</a:t>
            </a:r>
            <a:endParaRPr lang="en-IE" dirty="0"/>
          </a:p>
        </p:txBody>
      </p:sp>
      <p:sp>
        <p:nvSpPr>
          <p:cNvPr id="6" name="Rectangle 6"/>
          <p:cNvSpPr>
            <a:spLocks noGrp="1" noChangeArrowheads="1"/>
          </p:cNvSpPr>
          <p:nvPr>
            <p:ph type="sldNum" sz="quarter" idx="12"/>
          </p:nvPr>
        </p:nvSpPr>
        <p:spPr>
          <a:ln/>
        </p:spPr>
        <p:txBody>
          <a:bodyPr/>
          <a:lstStyle>
            <a:lvl1pPr>
              <a:defRPr/>
            </a:lvl1pPr>
          </a:lstStyle>
          <a:p>
            <a:pPr>
              <a:defRPr/>
            </a:pPr>
            <a:fld id="{255B0E39-F8AA-4982-923D-157BFA96FD10}" type="slidenum">
              <a:rPr lang="en-IE"/>
              <a:pPr>
                <a:defRPr/>
              </a:pPr>
              <a:t>‹#›</a:t>
            </a:fld>
            <a:endParaRPr lang="en-IE"/>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9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0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dirty="0" smtClean="0"/>
              <a:t>Click to edit Master title style</a:t>
            </a:r>
            <a:endParaRPr lang="en-US" dirty="0"/>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26C2EFFE-8239-41FA-A3BC-5C797175EF86}" type="slidenum">
              <a:rPr lang="en-IE"/>
              <a:pPr>
                <a:defRPr/>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66E80EB9-FD02-4210-BB7C-A4F96386CAFE}" type="slidenum">
              <a:rPr lang="en-IE"/>
              <a:pPr>
                <a:defRPr/>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8" name="Rectangle 5"/>
          <p:cNvSpPr>
            <a:spLocks noGrp="1" noChangeArrowheads="1"/>
          </p:cNvSpPr>
          <p:nvPr>
            <p:ph type="ftr" sz="quarter" idx="11"/>
          </p:nvPr>
        </p:nvSpPr>
        <p:spPr>
          <a:ln/>
        </p:spPr>
        <p:txBody>
          <a:bodyPr/>
          <a:lstStyle>
            <a:lvl1pPr>
              <a:defRPr/>
            </a:lvl1pPr>
          </a:lstStyle>
          <a:p>
            <a:pPr>
              <a:defRPr/>
            </a:pPr>
            <a:endParaRPr lang="en-IE"/>
          </a:p>
        </p:txBody>
      </p:sp>
      <p:sp>
        <p:nvSpPr>
          <p:cNvPr id="9" name="Rectangle 6"/>
          <p:cNvSpPr>
            <a:spLocks noGrp="1" noChangeArrowheads="1"/>
          </p:cNvSpPr>
          <p:nvPr>
            <p:ph type="sldNum" sz="quarter" idx="12"/>
          </p:nvPr>
        </p:nvSpPr>
        <p:spPr>
          <a:ln/>
        </p:spPr>
        <p:txBody>
          <a:bodyPr/>
          <a:lstStyle>
            <a:lvl1pPr>
              <a:defRPr/>
            </a:lvl1pPr>
          </a:lstStyle>
          <a:p>
            <a:pPr>
              <a:defRPr/>
            </a:pPr>
            <a:fld id="{5BDE9EF7-B805-4939-BFE0-6A0CD9FC9633}" type="slidenum">
              <a:rPr lang="en-IE"/>
              <a:pPr>
                <a:defRPr/>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4" name="Rectangle 5"/>
          <p:cNvSpPr>
            <a:spLocks noGrp="1" noChangeArrowheads="1"/>
          </p:cNvSpPr>
          <p:nvPr>
            <p:ph type="ftr" sz="quarter" idx="11"/>
          </p:nvPr>
        </p:nvSpPr>
        <p:spPr>
          <a:ln/>
        </p:spPr>
        <p:txBody>
          <a:bodyPr/>
          <a:lstStyle>
            <a:lvl1pPr>
              <a:defRPr/>
            </a:lvl1pPr>
          </a:lstStyle>
          <a:p>
            <a:pPr>
              <a:defRPr/>
            </a:pPr>
            <a:endParaRPr lang="en-IE"/>
          </a:p>
        </p:txBody>
      </p:sp>
      <p:sp>
        <p:nvSpPr>
          <p:cNvPr id="5" name="Rectangle 6"/>
          <p:cNvSpPr>
            <a:spLocks noGrp="1" noChangeArrowheads="1"/>
          </p:cNvSpPr>
          <p:nvPr>
            <p:ph type="sldNum" sz="quarter" idx="12"/>
          </p:nvPr>
        </p:nvSpPr>
        <p:spPr>
          <a:ln/>
        </p:spPr>
        <p:txBody>
          <a:bodyPr/>
          <a:lstStyle>
            <a:lvl1pPr>
              <a:defRPr/>
            </a:lvl1pPr>
          </a:lstStyle>
          <a:p>
            <a:pPr>
              <a:defRPr/>
            </a:pPr>
            <a:fld id="{4070A4A7-62C9-415D-BED7-BD9B9DF611B4}" type="slidenum">
              <a:rPr lang="en-IE"/>
              <a:pPr>
                <a:defRPr/>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3" name="Rectangle 5"/>
          <p:cNvSpPr>
            <a:spLocks noGrp="1" noChangeArrowheads="1"/>
          </p:cNvSpPr>
          <p:nvPr>
            <p:ph type="ftr" sz="quarter" idx="11"/>
          </p:nvPr>
        </p:nvSpPr>
        <p:spPr>
          <a:ln/>
        </p:spPr>
        <p:txBody>
          <a:bodyPr/>
          <a:lstStyle>
            <a:lvl1pPr>
              <a:defRPr/>
            </a:lvl1pPr>
          </a:lstStyle>
          <a:p>
            <a:pPr>
              <a:defRPr/>
            </a:pPr>
            <a:endParaRPr lang="en-IE"/>
          </a:p>
        </p:txBody>
      </p:sp>
      <p:sp>
        <p:nvSpPr>
          <p:cNvPr id="4" name="Rectangle 6"/>
          <p:cNvSpPr>
            <a:spLocks noGrp="1" noChangeArrowheads="1"/>
          </p:cNvSpPr>
          <p:nvPr>
            <p:ph type="sldNum" sz="quarter" idx="12"/>
          </p:nvPr>
        </p:nvSpPr>
        <p:spPr>
          <a:ln/>
        </p:spPr>
        <p:txBody>
          <a:bodyPr/>
          <a:lstStyle>
            <a:lvl1pPr>
              <a:defRPr/>
            </a:lvl1pPr>
          </a:lstStyle>
          <a:p>
            <a:pPr>
              <a:defRPr/>
            </a:pPr>
            <a:fld id="{90A8C9F2-5157-4806-921E-690864E56ED3}" type="slidenum">
              <a:rPr lang="en-IE"/>
              <a:pPr>
                <a:defRPr/>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63ACC3E0-B9ED-42ED-82A0-7C07CD642F92}" type="slidenum">
              <a:rPr lang="en-IE"/>
              <a:pPr>
                <a:defRPr/>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3D7FF66F-60DD-4889-8EE5-D577E8466A61}" type="slidenum">
              <a:rPr lang="en-IE"/>
              <a:pPr>
                <a:defRPr/>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auto">
          <a:xfrm>
            <a:off x="0" y="0"/>
            <a:ext cx="9144000" cy="1196752"/>
          </a:xfrm>
          <a:prstGeom prst="rect">
            <a:avLst/>
          </a:prstGeom>
          <a:solidFill>
            <a:srgbClr val="3D8DC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
        <p:nvSpPr>
          <p:cNvPr id="1026" name="Rectangle 2"/>
          <p:cNvSpPr>
            <a:spLocks noGrp="1" noChangeArrowheads="1"/>
          </p:cNvSpPr>
          <p:nvPr>
            <p:ph type="title"/>
          </p:nvPr>
        </p:nvSpPr>
        <p:spPr bwMode="auto">
          <a:xfrm>
            <a:off x="457200" y="228600"/>
            <a:ext cx="627504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IE" dirty="0" smtClean="0"/>
          </a:p>
        </p:txBody>
      </p:sp>
      <p:sp>
        <p:nvSpPr>
          <p:cNvPr id="1027" name="Rectangle 3"/>
          <p:cNvSpPr>
            <a:spLocks noGrp="1" noChangeArrowheads="1"/>
          </p:cNvSpPr>
          <p:nvPr>
            <p:ph type="body" idx="1"/>
          </p:nvPr>
        </p:nvSpPr>
        <p:spPr bwMode="auto">
          <a:xfrm>
            <a:off x="457200" y="1524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E" dirty="0" smtClean="0"/>
          </a:p>
        </p:txBody>
      </p:sp>
      <p:sp>
        <p:nvSpPr>
          <p:cNvPr id="1028" name="Rectangle 4"/>
          <p:cNvSpPr>
            <a:spLocks noGrp="1" noChangeArrowheads="1"/>
          </p:cNvSpPr>
          <p:nvPr>
            <p:ph type="dt" sz="half" idx="2"/>
          </p:nvPr>
        </p:nvSpPr>
        <p:spPr bwMode="auto">
          <a:xfrm>
            <a:off x="0" y="66135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900">
                <a:latin typeface="Arial" charset="0"/>
              </a:defRPr>
            </a:lvl1pPr>
          </a:lstStyle>
          <a:p>
            <a:pPr>
              <a:defRPr/>
            </a:pPr>
            <a:r>
              <a:rPr lang="en-US" dirty="0" smtClean="0"/>
              <a:t>2012/2013 - DT228/4</a:t>
            </a:r>
            <a:endParaRPr lang="en-IE" dirty="0" smtClean="0"/>
          </a:p>
          <a:p>
            <a:pPr>
              <a:defRPr/>
            </a:pPr>
            <a:endParaRPr lang="en-IE" dirty="0"/>
          </a:p>
        </p:txBody>
      </p:sp>
      <p:sp>
        <p:nvSpPr>
          <p:cNvPr id="1029" name="Rectangle 5"/>
          <p:cNvSpPr>
            <a:spLocks noGrp="1" noChangeArrowheads="1"/>
          </p:cNvSpPr>
          <p:nvPr>
            <p:ph type="ftr" sz="quarter" idx="3"/>
          </p:nvPr>
        </p:nvSpPr>
        <p:spPr bwMode="auto">
          <a:xfrm>
            <a:off x="3124200" y="6613525"/>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900">
                <a:latin typeface="Arial" charset="0"/>
              </a:defRPr>
            </a:lvl1pPr>
          </a:lstStyle>
          <a:p>
            <a:pPr>
              <a:defRPr/>
            </a:pPr>
            <a:r>
              <a:rPr lang="en-IE" dirty="0" smtClean="0"/>
              <a:t>DT228/4</a:t>
            </a:r>
            <a:endParaRPr lang="en-IE" dirty="0"/>
          </a:p>
        </p:txBody>
      </p:sp>
      <p:sp>
        <p:nvSpPr>
          <p:cNvPr id="1030" name="Rectangle 6"/>
          <p:cNvSpPr>
            <a:spLocks noGrp="1" noChangeArrowheads="1"/>
          </p:cNvSpPr>
          <p:nvPr>
            <p:ph type="sldNum" sz="quarter" idx="4"/>
          </p:nvPr>
        </p:nvSpPr>
        <p:spPr bwMode="auto">
          <a:xfrm>
            <a:off x="7010400" y="66135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900">
                <a:latin typeface="Arial" charset="0"/>
              </a:defRPr>
            </a:lvl1pPr>
          </a:lstStyle>
          <a:p>
            <a:pPr>
              <a:defRPr/>
            </a:pPr>
            <a:fld id="{2281E6A3-828C-48B2-B093-4D753F89946F}" type="slidenum">
              <a:rPr lang="en-IE"/>
              <a:pPr>
                <a:defRPr/>
              </a:pPr>
              <a:t>‹#›</a:t>
            </a:fld>
            <a:endParaRPr lang="en-IE"/>
          </a:p>
        </p:txBody>
      </p:sp>
      <p:cxnSp>
        <p:nvCxnSpPr>
          <p:cNvPr id="12" name="Straight Connector 11"/>
          <p:cNvCxnSpPr/>
          <p:nvPr/>
        </p:nvCxnSpPr>
        <p:spPr bwMode="auto">
          <a:xfrm>
            <a:off x="0" y="6453336"/>
            <a:ext cx="9144000" cy="0"/>
          </a:xfrm>
          <a:prstGeom prst="line">
            <a:avLst/>
          </a:prstGeom>
          <a:solidFill>
            <a:schemeClr val="accent1"/>
          </a:solidFill>
          <a:ln w="57150" cap="flat" cmpd="sng" algn="ctr">
            <a:solidFill>
              <a:srgbClr val="1E5BE2"/>
            </a:solidFill>
            <a:prstDash val="solid"/>
            <a:round/>
            <a:headEnd type="none" w="med" len="med"/>
            <a:tailEnd type="none" w="med" len="med"/>
          </a:ln>
          <a:effectLst/>
        </p:spPr>
      </p:cxnSp>
      <p:cxnSp>
        <p:nvCxnSpPr>
          <p:cNvPr id="13" name="Straight Connector 12"/>
          <p:cNvCxnSpPr/>
          <p:nvPr/>
        </p:nvCxnSpPr>
        <p:spPr bwMode="auto">
          <a:xfrm>
            <a:off x="179512" y="6525344"/>
            <a:ext cx="8964488" cy="0"/>
          </a:xfrm>
          <a:prstGeom prst="line">
            <a:avLst/>
          </a:prstGeom>
          <a:solidFill>
            <a:schemeClr val="accent1"/>
          </a:solidFill>
          <a:ln w="28575" cap="flat" cmpd="sng" algn="ctr">
            <a:solidFill>
              <a:srgbClr val="1E5BE2"/>
            </a:solidFill>
            <a:prstDash val="solid"/>
            <a:round/>
            <a:headEnd type="none" w="med" len="med"/>
            <a:tailEnd type="none" w="med" len="med"/>
          </a:ln>
          <a:effectLst/>
        </p:spPr>
      </p:cxnSp>
      <p:sp>
        <p:nvSpPr>
          <p:cNvPr id="14" name="Rectangle 13"/>
          <p:cNvSpPr/>
          <p:nvPr/>
        </p:nvSpPr>
        <p:spPr bwMode="auto">
          <a:xfrm>
            <a:off x="7596336" y="0"/>
            <a:ext cx="1547664" cy="126876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1800" b="0" i="0" u="none" strike="noStrike" cap="none" normalizeH="0" baseline="0" smtClean="0">
              <a:ln>
                <a:noFill/>
              </a:ln>
              <a:solidFill>
                <a:schemeClr val="tx1"/>
              </a:solidFill>
              <a:effectLst/>
              <a:latin typeface="Arial" charset="0"/>
            </a:endParaRPr>
          </a:p>
        </p:txBody>
      </p:sp>
      <p:pic>
        <p:nvPicPr>
          <p:cNvPr id="17409" name="Picture 1" descr="C:\Users\ilaria\Downloads\images.jpg"/>
          <p:cNvPicPr>
            <a:picLocks noChangeAspect="1" noChangeArrowheads="1"/>
          </p:cNvPicPr>
          <p:nvPr/>
        </p:nvPicPr>
        <p:blipFill>
          <a:blip r:embed="rId30" cstate="print"/>
          <a:srcRect/>
          <a:stretch>
            <a:fillRect/>
          </a:stretch>
        </p:blipFill>
        <p:spPr bwMode="auto">
          <a:xfrm>
            <a:off x="7884368" y="0"/>
            <a:ext cx="1124744" cy="1124744"/>
          </a:xfrm>
          <a:prstGeom prst="rect">
            <a:avLst/>
          </a:prstGeom>
          <a:noFill/>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8" r:id="rId12"/>
    <p:sldLayoutId id="2147483689" r:id="rId13"/>
    <p:sldLayoutId id="2147483691" r:id="rId14"/>
    <p:sldLayoutId id="2147483695" r:id="rId15"/>
    <p:sldLayoutId id="2147483696" r:id="rId16"/>
    <p:sldLayoutId id="2147483697" r:id="rId17"/>
    <p:sldLayoutId id="2147483698" r:id="rId18"/>
    <p:sldLayoutId id="2147483699" r:id="rId19"/>
    <p:sldLayoutId id="2147483701" r:id="rId20"/>
    <p:sldLayoutId id="2147483702" r:id="rId21"/>
    <p:sldLayoutId id="2147483703" r:id="rId22"/>
    <p:sldLayoutId id="2147483704" r:id="rId23"/>
    <p:sldLayoutId id="2147483705" r:id="rId24"/>
    <p:sldLayoutId id="2147483708" r:id="rId25"/>
    <p:sldLayoutId id="2147483715" r:id="rId26"/>
    <p:sldLayoutId id="2147483718" r:id="rId27"/>
    <p:sldLayoutId id="2147483719" r:id="rId28"/>
  </p:sldLayoutIdLst>
  <p:hf hdr="0" ftr="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defRPr>
      </a:lvl2pPr>
      <a:lvl3pPr algn="l" rtl="0" eaLnBrk="1" fontAlgn="base" hangingPunct="1">
        <a:spcBef>
          <a:spcPct val="0"/>
        </a:spcBef>
        <a:spcAft>
          <a:spcPct val="0"/>
        </a:spcAft>
        <a:defRPr sz="3200" b="1">
          <a:solidFill>
            <a:schemeClr val="tx2"/>
          </a:solidFill>
          <a:latin typeface="Arial" charset="0"/>
        </a:defRPr>
      </a:lvl3pPr>
      <a:lvl4pPr algn="l" rtl="0" eaLnBrk="1" fontAlgn="base" hangingPunct="1">
        <a:spcBef>
          <a:spcPct val="0"/>
        </a:spcBef>
        <a:spcAft>
          <a:spcPct val="0"/>
        </a:spcAft>
        <a:defRPr sz="3200" b="1">
          <a:solidFill>
            <a:schemeClr val="tx2"/>
          </a:solidFill>
          <a:latin typeface="Arial" charset="0"/>
        </a:defRPr>
      </a:lvl4pPr>
      <a:lvl5pPr algn="l" rtl="0" eaLnBrk="1" fontAlgn="base" hangingPunct="1">
        <a:spcBef>
          <a:spcPct val="0"/>
        </a:spcBef>
        <a:spcAft>
          <a:spcPct val="0"/>
        </a:spcAft>
        <a:defRPr sz="3200" b="1">
          <a:solidFill>
            <a:schemeClr val="tx2"/>
          </a:solidFill>
          <a:latin typeface="Arial" charset="0"/>
        </a:defRPr>
      </a:lvl5pPr>
      <a:lvl6pPr marL="457200" algn="l" rtl="0" eaLnBrk="1" fontAlgn="base" hangingPunct="1">
        <a:spcBef>
          <a:spcPct val="0"/>
        </a:spcBef>
        <a:spcAft>
          <a:spcPct val="0"/>
        </a:spcAft>
        <a:defRPr sz="3200" b="1">
          <a:solidFill>
            <a:schemeClr val="tx2"/>
          </a:solidFill>
          <a:latin typeface="Arial" charset="0"/>
        </a:defRPr>
      </a:lvl6pPr>
      <a:lvl7pPr marL="914400" algn="l" rtl="0" eaLnBrk="1" fontAlgn="base" hangingPunct="1">
        <a:spcBef>
          <a:spcPct val="0"/>
        </a:spcBef>
        <a:spcAft>
          <a:spcPct val="0"/>
        </a:spcAft>
        <a:defRPr sz="3200" b="1">
          <a:solidFill>
            <a:schemeClr val="tx2"/>
          </a:solidFill>
          <a:latin typeface="Arial" charset="0"/>
        </a:defRPr>
      </a:lvl7pPr>
      <a:lvl8pPr marL="1371600" algn="l" rtl="0" eaLnBrk="1" fontAlgn="base" hangingPunct="1">
        <a:spcBef>
          <a:spcPct val="0"/>
        </a:spcBef>
        <a:spcAft>
          <a:spcPct val="0"/>
        </a:spcAft>
        <a:defRPr sz="3200" b="1">
          <a:solidFill>
            <a:schemeClr val="tx2"/>
          </a:solidFill>
          <a:latin typeface="Arial" charset="0"/>
        </a:defRPr>
      </a:lvl8pPr>
      <a:lvl9pPr marL="1828800" algn="l" rtl="0" eaLnBrk="1" fontAlgn="base" hangingPunct="1">
        <a:spcBef>
          <a:spcPct val="0"/>
        </a:spcBef>
        <a:spcAft>
          <a:spcPct val="0"/>
        </a:spcAft>
        <a:defRPr sz="3200" b="1">
          <a:solidFill>
            <a:schemeClr val="tx2"/>
          </a:solidFill>
          <a:latin typeface="Arial" charset="0"/>
        </a:defRPr>
      </a:lvl9pPr>
    </p:titleStyle>
    <p:bodyStyle>
      <a:lvl1pPr marL="342900" indent="-342900" algn="l" rtl="0" eaLnBrk="1" fontAlgn="base" hangingPunct="1">
        <a:spcBef>
          <a:spcPct val="20000"/>
        </a:spcBef>
        <a:spcAft>
          <a:spcPct val="0"/>
        </a:spcAft>
        <a:buFont typeface="Arial Unicode MS" pitchFamily="34" charset="-128"/>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Arial Unicode MS" pitchFamily="34" charset="-128"/>
        <a:buChar char="»"/>
        <a:defRPr sz="2400">
          <a:solidFill>
            <a:schemeClr val="tx1"/>
          </a:solidFill>
          <a:latin typeface="+mn-lt"/>
        </a:defRPr>
      </a:lvl2pPr>
      <a:lvl3pPr marL="1143000" indent="-228600" algn="l" rtl="0" eaLnBrk="1" fontAlgn="base" hangingPunct="1">
        <a:spcBef>
          <a:spcPct val="20000"/>
        </a:spcBef>
        <a:spcAft>
          <a:spcPct val="0"/>
        </a:spcAft>
        <a:buFont typeface="Arial Unicode MS" pitchFamily="34" charset="-128"/>
        <a:buChar char="»"/>
        <a:defRPr sz="2000">
          <a:solidFill>
            <a:schemeClr val="tx1"/>
          </a:solidFill>
          <a:latin typeface="+mn-lt"/>
        </a:defRPr>
      </a:lvl3pPr>
      <a:lvl4pPr marL="1600200" indent="-228600" algn="l" rtl="0" eaLnBrk="1" fontAlgn="base" hangingPunct="1">
        <a:spcBef>
          <a:spcPct val="20000"/>
        </a:spcBef>
        <a:spcAft>
          <a:spcPct val="0"/>
        </a:spcAft>
        <a:buFont typeface="Arial Unicode MS" pitchFamily="34" charset="-128"/>
        <a:buChar char="»"/>
        <a:defRPr>
          <a:solidFill>
            <a:schemeClr val="tx1"/>
          </a:solidFill>
          <a:latin typeface="+mn-lt"/>
        </a:defRPr>
      </a:lvl4pPr>
      <a:lvl5pPr marL="2057400" indent="-228600" algn="l" rtl="0" eaLnBrk="1" fontAlgn="base" hangingPunct="1">
        <a:spcBef>
          <a:spcPct val="20000"/>
        </a:spcBef>
        <a:spcAft>
          <a:spcPct val="0"/>
        </a:spcAft>
        <a:buFont typeface="Arial Unicode MS" pitchFamily="34" charset="-128"/>
        <a:buChar char="»"/>
        <a:defRPr>
          <a:solidFill>
            <a:schemeClr val="tx1"/>
          </a:solidFill>
          <a:latin typeface="+mn-lt"/>
        </a:defRPr>
      </a:lvl5pPr>
      <a:lvl6pPr marL="2514600" indent="-228600" algn="l" rtl="0" eaLnBrk="1" fontAlgn="base" hangingPunct="1">
        <a:spcBef>
          <a:spcPct val="20000"/>
        </a:spcBef>
        <a:spcAft>
          <a:spcPct val="0"/>
        </a:spcAft>
        <a:buFont typeface="Arial Unicode MS" pitchFamily="34" charset="-128"/>
        <a:buChar char="»"/>
        <a:defRPr>
          <a:solidFill>
            <a:schemeClr val="tx1"/>
          </a:solidFill>
          <a:latin typeface="+mn-lt"/>
        </a:defRPr>
      </a:lvl6pPr>
      <a:lvl7pPr marL="2971800" indent="-228600" algn="l" rtl="0" eaLnBrk="1" fontAlgn="base" hangingPunct="1">
        <a:spcBef>
          <a:spcPct val="20000"/>
        </a:spcBef>
        <a:spcAft>
          <a:spcPct val="0"/>
        </a:spcAft>
        <a:buFont typeface="Arial Unicode MS" pitchFamily="34" charset="-128"/>
        <a:buChar char="»"/>
        <a:defRPr>
          <a:solidFill>
            <a:schemeClr val="tx1"/>
          </a:solidFill>
          <a:latin typeface="+mn-lt"/>
        </a:defRPr>
      </a:lvl7pPr>
      <a:lvl8pPr marL="3429000" indent="-228600" algn="l" rtl="0" eaLnBrk="1" fontAlgn="base" hangingPunct="1">
        <a:spcBef>
          <a:spcPct val="20000"/>
        </a:spcBef>
        <a:spcAft>
          <a:spcPct val="0"/>
        </a:spcAft>
        <a:buFont typeface="Arial Unicode MS" pitchFamily="34" charset="-128"/>
        <a:buChar char="»"/>
        <a:defRPr>
          <a:solidFill>
            <a:schemeClr val="tx1"/>
          </a:solidFill>
          <a:latin typeface="+mn-lt"/>
        </a:defRPr>
      </a:lvl8pPr>
      <a:lvl9pPr marL="3886200" indent="-228600" algn="l" rtl="0" eaLnBrk="1" fontAlgn="base" hangingPunct="1">
        <a:spcBef>
          <a:spcPct val="20000"/>
        </a:spcBef>
        <a:spcAft>
          <a:spcPct val="0"/>
        </a:spcAft>
        <a:buFont typeface="Arial Unicode MS" pitchFamily="34" charset="-128"/>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gif"/><Relationship Id="rId7" Type="http://schemas.openxmlformats.org/officeDocument/2006/relationships/image" Target="../media/image13.gi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gif"/><Relationship Id="rId5" Type="http://schemas.openxmlformats.org/officeDocument/2006/relationships/image" Target="../media/image11.gif"/><Relationship Id="rId4" Type="http://schemas.openxmlformats.org/officeDocument/2006/relationships/image" Target="../media/image10.gif"/></Relationships>
</file>

<file path=ppt/slides/_rels/slide1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gif"/><Relationship Id="rId4" Type="http://schemas.openxmlformats.org/officeDocument/2006/relationships/image" Target="../media/image15.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zone.com/refcardz/from-relational-to-graph-a-developers-guide?chapter=1" TargetMode="External"/><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docs.oracle.com/cd/B19306_01/server.102/b14200/queries003.htm"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5.emf"/><Relationship Id="rId4" Type="http://schemas.openxmlformats.org/officeDocument/2006/relationships/image" Target="../media/image4.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8DC3"/>
        </a:solidFill>
        <a:effectLst/>
      </p:bgPr>
    </p:bg>
    <p:spTree>
      <p:nvGrpSpPr>
        <p:cNvPr id="1" name=""/>
        <p:cNvGrpSpPr/>
        <p:nvPr/>
      </p:nvGrpSpPr>
      <p:grpSpPr>
        <a:xfrm>
          <a:off x="0" y="0"/>
          <a:ext cx="0" cy="0"/>
          <a:chOff x="0" y="0"/>
          <a:chExt cx="0" cy="0"/>
        </a:xfrm>
      </p:grpSpPr>
      <p:sp>
        <p:nvSpPr>
          <p:cNvPr id="10" name="Rectangle 9"/>
          <p:cNvSpPr/>
          <p:nvPr/>
        </p:nvSpPr>
        <p:spPr bwMode="auto">
          <a:xfrm>
            <a:off x="0" y="2060848"/>
            <a:ext cx="9144000" cy="21602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ctrTitle"/>
          </p:nvPr>
        </p:nvSpPr>
        <p:spPr>
          <a:xfrm>
            <a:off x="685800" y="2132856"/>
            <a:ext cx="7918648" cy="2362200"/>
          </a:xfrm>
        </p:spPr>
        <p:txBody>
          <a:bodyPr>
            <a:noAutofit/>
          </a:bodyPr>
          <a:lstStyle/>
          <a:p>
            <a:r>
              <a:rPr lang="en-IE" sz="4000" dirty="0" smtClean="0"/>
              <a:t>Advanced Databases</a:t>
            </a:r>
            <a:r>
              <a:rPr lang="en-IE" sz="3200" i="1" dirty="0" smtClean="0"/>
              <a:t/>
            </a:r>
            <a:br>
              <a:rPr lang="en-IE" sz="3200" i="1" dirty="0" smtClean="0"/>
            </a:br>
            <a:r>
              <a:rPr lang="en-IE" sz="3500" i="1" dirty="0" smtClean="0"/>
              <a:t>Lecture 9: Graph Databases</a:t>
            </a:r>
            <a:endParaRPr lang="en-IE" sz="3000" dirty="0">
              <a:solidFill>
                <a:schemeClr val="accent3">
                  <a:lumMod val="75000"/>
                </a:schemeClr>
              </a:solidFill>
              <a:latin typeface="Arial Rounded MT Bold" pitchFamily="34" charset="0"/>
            </a:endParaRPr>
          </a:p>
        </p:txBody>
      </p:sp>
      <p:sp>
        <p:nvSpPr>
          <p:cNvPr id="4" name="Subtitle 2"/>
          <p:cNvSpPr txBox="1">
            <a:spLocks/>
          </p:cNvSpPr>
          <p:nvPr/>
        </p:nvSpPr>
        <p:spPr bwMode="auto">
          <a:xfrm>
            <a:off x="755576" y="4988768"/>
            <a:ext cx="6400800" cy="16085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 typeface="Arial Unicode MS" pitchFamily="34" charset="-128"/>
              <a:buNone/>
              <a:tabLst/>
              <a:defRPr/>
            </a:pPr>
            <a:r>
              <a:rPr lang="en-IE" sz="2000" kern="0" dirty="0" smtClean="0">
                <a:latin typeface="+mn-lt"/>
              </a:rPr>
              <a:t>Dr. </a:t>
            </a:r>
            <a:r>
              <a:rPr lang="en-IE" sz="2000" kern="0" dirty="0" err="1" smtClean="0">
                <a:latin typeface="+mn-lt"/>
              </a:rPr>
              <a:t>Pierpaolo</a:t>
            </a:r>
            <a:r>
              <a:rPr lang="en-IE" sz="2000" kern="0" dirty="0" smtClean="0">
                <a:latin typeface="+mn-lt"/>
              </a:rPr>
              <a:t> </a:t>
            </a:r>
            <a:r>
              <a:rPr lang="en-IE" sz="2000" kern="0" dirty="0" err="1" smtClean="0">
                <a:latin typeface="+mn-lt"/>
              </a:rPr>
              <a:t>Dondio</a:t>
            </a:r>
            <a:r>
              <a:rPr lang="en-IE" sz="2000" kern="0" dirty="0" smtClean="0">
                <a:latin typeface="+mn-lt"/>
              </a:rPr>
              <a:t>,</a:t>
            </a:r>
          </a:p>
          <a:p>
            <a:pPr marL="0" marR="0" lvl="0" indent="0" algn="l" defTabSz="914400" rtl="0" eaLnBrk="1" fontAlgn="base" latinLnBrk="0" hangingPunct="1">
              <a:lnSpc>
                <a:spcPct val="100000"/>
              </a:lnSpc>
              <a:spcBef>
                <a:spcPct val="20000"/>
              </a:spcBef>
              <a:spcAft>
                <a:spcPct val="0"/>
              </a:spcAft>
              <a:buClrTx/>
              <a:buSzTx/>
              <a:buFont typeface="Arial Unicode MS" pitchFamily="34" charset="-128"/>
              <a:buNone/>
              <a:tabLst/>
              <a:defRPr/>
            </a:pPr>
            <a:r>
              <a:rPr lang="en-IE" sz="2000" kern="0" dirty="0" smtClean="0">
                <a:latin typeface="+mn-lt"/>
              </a:rPr>
              <a:t>DT228 - ASD </a:t>
            </a:r>
            <a:endParaRPr kumimoji="0" lang="en-IE"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Date Placeholder 4"/>
          <p:cNvSpPr>
            <a:spLocks noGrp="1"/>
          </p:cNvSpPr>
          <p:nvPr>
            <p:ph type="dt" sz="half" idx="10"/>
          </p:nvPr>
        </p:nvSpPr>
        <p:spPr/>
        <p:txBody>
          <a:bodyPr/>
          <a:lstStyle/>
          <a:p>
            <a:pPr>
              <a:defRPr/>
            </a:pPr>
            <a:r>
              <a:rPr lang="en-US" dirty="0" smtClean="0"/>
              <a:t>2012/2013</a:t>
            </a:r>
            <a:endParaRPr lang="en-IE" dirty="0"/>
          </a:p>
        </p:txBody>
      </p:sp>
      <p:sp>
        <p:nvSpPr>
          <p:cNvPr id="6" name="Slide Number Placeholder 5"/>
          <p:cNvSpPr>
            <a:spLocks noGrp="1"/>
          </p:cNvSpPr>
          <p:nvPr>
            <p:ph type="sldNum" sz="quarter" idx="12"/>
          </p:nvPr>
        </p:nvSpPr>
        <p:spPr/>
        <p:txBody>
          <a:bodyPr/>
          <a:lstStyle/>
          <a:p>
            <a:pPr>
              <a:defRPr/>
            </a:pPr>
            <a:fld id="{CAE0970C-C400-4E43-AAB0-B36362BEE2B1}" type="slidenum">
              <a:rPr lang="en-IE" smtClean="0"/>
              <a:pPr>
                <a:defRPr/>
              </a:pPr>
              <a:t>1</a:t>
            </a:fld>
            <a:endParaRPr lang="en-IE"/>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Graph?</a:t>
            </a:r>
          </a:p>
        </p:txBody>
      </p:sp>
      <p:sp>
        <p:nvSpPr>
          <p:cNvPr id="3" name="Content Placeholder 2"/>
          <p:cNvSpPr>
            <a:spLocks noGrp="1"/>
          </p:cNvSpPr>
          <p:nvPr>
            <p:ph idx="1"/>
          </p:nvPr>
        </p:nvSpPr>
        <p:spPr/>
        <p:txBody>
          <a:bodyPr/>
          <a:lstStyle/>
          <a:p>
            <a:r>
              <a:rPr lang="en-US" dirty="0"/>
              <a:t>An abstract representation of a set of objects where some pairs are connected by links.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200400"/>
            <a:ext cx="561975" cy="752475"/>
          </a:xfrm>
          <a:prstGeom prst="rect">
            <a:avLst/>
          </a:prstGeom>
        </p:spPr>
      </p:pic>
      <p:sp>
        <p:nvSpPr>
          <p:cNvPr id="5" name="TextBox 4"/>
          <p:cNvSpPr txBox="1"/>
          <p:nvPr/>
        </p:nvSpPr>
        <p:spPr>
          <a:xfrm>
            <a:off x="2590800" y="3114972"/>
            <a:ext cx="3733800" cy="923330"/>
          </a:xfrm>
          <a:prstGeom prst="rect">
            <a:avLst/>
          </a:prstGeom>
          <a:noFill/>
        </p:spPr>
        <p:txBody>
          <a:bodyPr wrap="square" rtlCol="0">
            <a:spAutoFit/>
          </a:bodyPr>
          <a:lstStyle/>
          <a:p>
            <a:r>
              <a:rPr lang="en-US" dirty="0"/>
              <a:t>Object (Vertex, Node)</a:t>
            </a:r>
          </a:p>
          <a:p>
            <a:endParaRPr lang="en-US" dirty="0"/>
          </a:p>
          <a:p>
            <a:r>
              <a:rPr lang="en-US" dirty="0"/>
              <a:t>Link (Edge, Arc, Relationship)</a:t>
            </a:r>
          </a:p>
        </p:txBody>
      </p:sp>
    </p:spTree>
    <p:extLst>
      <p:ext uri="{BB962C8B-B14F-4D97-AF65-F5344CB8AC3E}">
        <p14:creationId xmlns:p14="http://schemas.microsoft.com/office/powerpoint/2010/main" val="377434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Kinds of Graphs</a:t>
            </a:r>
          </a:p>
        </p:txBody>
      </p:sp>
      <p:sp>
        <p:nvSpPr>
          <p:cNvPr id="3" name="Content Placeholder 2"/>
          <p:cNvSpPr>
            <a:spLocks noGrp="1"/>
          </p:cNvSpPr>
          <p:nvPr>
            <p:ph idx="1"/>
          </p:nvPr>
        </p:nvSpPr>
        <p:spPr/>
        <p:txBody>
          <a:bodyPr/>
          <a:lstStyle/>
          <a:p>
            <a:r>
              <a:rPr lang="en-US" dirty="0"/>
              <a:t>Undirected Graph</a:t>
            </a:r>
          </a:p>
          <a:p>
            <a:r>
              <a:rPr lang="en-US" dirty="0"/>
              <a:t>Directed Graph</a:t>
            </a:r>
          </a:p>
          <a:p>
            <a:endParaRPr lang="en-US" dirty="0"/>
          </a:p>
          <a:p>
            <a:r>
              <a:rPr lang="en-US" dirty="0"/>
              <a:t>Pseudo Graph</a:t>
            </a:r>
          </a:p>
          <a:p>
            <a:r>
              <a:rPr lang="en-US" dirty="0"/>
              <a:t>Multi Graph</a:t>
            </a:r>
          </a:p>
          <a:p>
            <a:endParaRPr lang="en-US" dirty="0"/>
          </a:p>
          <a:p>
            <a:r>
              <a:rPr lang="en-US" dirty="0"/>
              <a:t>Hyper Graph</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1676400"/>
            <a:ext cx="1809750" cy="4095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800" y="2286000"/>
            <a:ext cx="1762125" cy="51435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4437" y="3024868"/>
            <a:ext cx="704850" cy="70485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5800" y="3799114"/>
            <a:ext cx="1876425" cy="5334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95800" y="4572000"/>
            <a:ext cx="2000250" cy="1362075"/>
          </a:xfrm>
          <a:prstGeom prst="rect">
            <a:avLst/>
          </a:prstGeom>
        </p:spPr>
      </p:pic>
    </p:spTree>
    <p:extLst>
      <p:ext uri="{BB962C8B-B14F-4D97-AF65-F5344CB8AC3E}">
        <p14:creationId xmlns:p14="http://schemas.microsoft.com/office/powerpoint/2010/main" val="358601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Kinds of Graphs</a:t>
            </a:r>
          </a:p>
        </p:txBody>
      </p:sp>
      <p:sp>
        <p:nvSpPr>
          <p:cNvPr id="3" name="Content Placeholder 2"/>
          <p:cNvSpPr>
            <a:spLocks noGrp="1"/>
          </p:cNvSpPr>
          <p:nvPr>
            <p:ph idx="1"/>
          </p:nvPr>
        </p:nvSpPr>
        <p:spPr/>
        <p:txBody>
          <a:bodyPr/>
          <a:lstStyle/>
          <a:p>
            <a:r>
              <a:rPr lang="en-US" dirty="0"/>
              <a:t>Weighted Graph</a:t>
            </a:r>
          </a:p>
          <a:p>
            <a:endParaRPr lang="en-US" dirty="0"/>
          </a:p>
          <a:p>
            <a:r>
              <a:rPr lang="en-US" dirty="0"/>
              <a:t>Labeled Graph</a:t>
            </a:r>
          </a:p>
          <a:p>
            <a:endParaRPr lang="en-US" dirty="0"/>
          </a:p>
          <a:p>
            <a:r>
              <a:rPr lang="en-US" dirty="0"/>
              <a:t>Property Graph</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2743200"/>
            <a:ext cx="1838325" cy="5810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3886200"/>
            <a:ext cx="2533650" cy="6858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2925" y="1600200"/>
            <a:ext cx="1905000" cy="590550"/>
          </a:xfrm>
          <a:prstGeom prst="rect">
            <a:avLst/>
          </a:prstGeom>
        </p:spPr>
      </p:pic>
    </p:spTree>
    <p:extLst>
      <p:ext uri="{BB962C8B-B14F-4D97-AF65-F5344CB8AC3E}">
        <p14:creationId xmlns:p14="http://schemas.microsoft.com/office/powerpoint/2010/main" val="2964777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Graph Database?</a:t>
            </a:r>
          </a:p>
        </p:txBody>
      </p:sp>
      <p:sp>
        <p:nvSpPr>
          <p:cNvPr id="3" name="Content Placeholder 2"/>
          <p:cNvSpPr>
            <a:spLocks noGrp="1"/>
          </p:cNvSpPr>
          <p:nvPr>
            <p:ph idx="1"/>
          </p:nvPr>
        </p:nvSpPr>
        <p:spPr/>
        <p:txBody>
          <a:bodyPr/>
          <a:lstStyle/>
          <a:p>
            <a:r>
              <a:rPr lang="en-US" dirty="0"/>
              <a:t>A database with an explicit graph structure</a:t>
            </a:r>
          </a:p>
          <a:p>
            <a:r>
              <a:rPr lang="en-US" dirty="0"/>
              <a:t>Each node knows its adjacent nodes </a:t>
            </a:r>
          </a:p>
          <a:p>
            <a:r>
              <a:rPr lang="en-US" dirty="0"/>
              <a:t>As the number of nodes increases, the cost of a local step (or hop) remains the same</a:t>
            </a:r>
          </a:p>
          <a:p>
            <a:r>
              <a:rPr lang="en-US" dirty="0"/>
              <a:t>Plus an Index for lookups</a:t>
            </a:r>
          </a:p>
        </p:txBody>
      </p:sp>
    </p:spTree>
    <p:extLst>
      <p:ext uri="{BB962C8B-B14F-4D97-AF65-F5344CB8AC3E}">
        <p14:creationId xmlns:p14="http://schemas.microsoft.com/office/powerpoint/2010/main" val="3445194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in Neo4j</a:t>
            </a:r>
          </a:p>
        </p:txBody>
      </p:sp>
      <p:pic>
        <p:nvPicPr>
          <p:cNvPr id="4" name="Picture 3"/>
          <p:cNvPicPr>
            <a:picLocks noChangeAspect="1"/>
          </p:cNvPicPr>
          <p:nvPr/>
        </p:nvPicPr>
        <p:blipFill>
          <a:blip r:embed="rId2"/>
          <a:stretch>
            <a:fillRect/>
          </a:stretch>
        </p:blipFill>
        <p:spPr>
          <a:xfrm>
            <a:off x="2508250" y="1485900"/>
            <a:ext cx="4127500" cy="3009900"/>
          </a:xfrm>
          <a:prstGeom prst="rect">
            <a:avLst/>
          </a:prstGeom>
        </p:spPr>
      </p:pic>
      <p:pic>
        <p:nvPicPr>
          <p:cNvPr id="5" name="Picture 4"/>
          <p:cNvPicPr>
            <a:picLocks noChangeAspect="1"/>
          </p:cNvPicPr>
          <p:nvPr/>
        </p:nvPicPr>
        <p:blipFill>
          <a:blip r:embed="rId3"/>
          <a:stretch>
            <a:fillRect/>
          </a:stretch>
        </p:blipFill>
        <p:spPr>
          <a:xfrm>
            <a:off x="3657600" y="4851400"/>
            <a:ext cx="1981200" cy="939800"/>
          </a:xfrm>
          <a:prstGeom prst="rect">
            <a:avLst/>
          </a:prstGeom>
        </p:spPr>
      </p:pic>
    </p:spTree>
    <p:extLst>
      <p:ext uri="{BB962C8B-B14F-4D97-AF65-F5344CB8AC3E}">
        <p14:creationId xmlns:p14="http://schemas.microsoft.com/office/powerpoint/2010/main" val="37111324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in Neo4j</a:t>
            </a:r>
          </a:p>
        </p:txBody>
      </p:sp>
      <p:sp>
        <p:nvSpPr>
          <p:cNvPr id="3" name="Content Placeholder 2"/>
          <p:cNvSpPr>
            <a:spLocks noGrp="1"/>
          </p:cNvSpPr>
          <p:nvPr>
            <p:ph idx="1"/>
          </p:nvPr>
        </p:nvSpPr>
        <p:spPr/>
        <p:txBody>
          <a:bodyPr/>
          <a:lstStyle/>
          <a:p>
            <a:r>
              <a:rPr lang="en-US" dirty="0"/>
              <a:t>Relationships between nodes are a key part of Neo4j.</a:t>
            </a:r>
          </a:p>
          <a:p>
            <a:pPr>
              <a:buNone/>
            </a:pPr>
            <a:endParaRPr lang="en-US" dirty="0"/>
          </a:p>
          <a:p>
            <a:endParaRPr lang="en-US" dirty="0"/>
          </a:p>
        </p:txBody>
      </p:sp>
      <p:pic>
        <p:nvPicPr>
          <p:cNvPr id="4" name="Picture 3"/>
          <p:cNvPicPr>
            <a:picLocks noChangeAspect="1"/>
          </p:cNvPicPr>
          <p:nvPr/>
        </p:nvPicPr>
        <p:blipFill>
          <a:blip r:embed="rId2"/>
          <a:stretch>
            <a:fillRect/>
          </a:stretch>
        </p:blipFill>
        <p:spPr>
          <a:xfrm>
            <a:off x="457200" y="3010234"/>
            <a:ext cx="8077200" cy="3466766"/>
          </a:xfrm>
          <a:prstGeom prst="rect">
            <a:avLst/>
          </a:prstGeom>
        </p:spPr>
      </p:pic>
    </p:spTree>
    <p:extLst>
      <p:ext uri="{BB962C8B-B14F-4D97-AF65-F5344CB8AC3E}">
        <p14:creationId xmlns:p14="http://schemas.microsoft.com/office/powerpoint/2010/main" val="28612234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a:t>
            </a:r>
          </a:p>
        </p:txBody>
      </p:sp>
      <p:sp>
        <p:nvSpPr>
          <p:cNvPr id="3" name="Content Placeholder 2"/>
          <p:cNvSpPr>
            <a:spLocks noGrp="1"/>
          </p:cNvSpPr>
          <p:nvPr>
            <p:ph idx="1"/>
          </p:nvPr>
        </p:nvSpPr>
        <p:spPr/>
        <p:txBody>
          <a:bodyPr/>
          <a:lstStyle/>
          <a:p>
            <a:pPr algn="just"/>
            <a:r>
              <a:rPr lang="en-US" dirty="0"/>
              <a:t>Both nodes and relationships can have properties.</a:t>
            </a:r>
          </a:p>
          <a:p>
            <a:pPr algn="just"/>
            <a:r>
              <a:rPr lang="en-US" dirty="0"/>
              <a:t>Properties are key-value pairs where the key is a string.</a:t>
            </a:r>
          </a:p>
          <a:p>
            <a:pPr algn="just"/>
            <a:r>
              <a:rPr lang="en-US" dirty="0"/>
              <a:t>Property values can be either a primitive or an</a:t>
            </a:r>
          </a:p>
          <a:p>
            <a:pPr algn="just">
              <a:buNone/>
            </a:pPr>
            <a:r>
              <a:rPr lang="en-US" dirty="0"/>
              <a:t>	array of one primitive type.</a:t>
            </a:r>
          </a:p>
          <a:p>
            <a:pPr algn="just">
              <a:buNone/>
            </a:pPr>
            <a:r>
              <a:rPr lang="en-US" dirty="0"/>
              <a:t> 	For example String, </a:t>
            </a:r>
            <a:r>
              <a:rPr lang="en-US" dirty="0" err="1"/>
              <a:t>int</a:t>
            </a:r>
            <a:r>
              <a:rPr lang="en-US" dirty="0"/>
              <a:t> and </a:t>
            </a:r>
            <a:r>
              <a:rPr lang="en-US" dirty="0" err="1"/>
              <a:t>int</a:t>
            </a:r>
            <a:r>
              <a:rPr lang="en-US" dirty="0"/>
              <a:t>[] values are valid for properties.</a:t>
            </a:r>
          </a:p>
        </p:txBody>
      </p:sp>
    </p:spTree>
    <p:extLst>
      <p:ext uri="{BB962C8B-B14F-4D97-AF65-F5344CB8AC3E}">
        <p14:creationId xmlns:p14="http://schemas.microsoft.com/office/powerpoint/2010/main" val="36406805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a:t>
            </a:r>
          </a:p>
        </p:txBody>
      </p:sp>
      <p:pic>
        <p:nvPicPr>
          <p:cNvPr id="4" name="Picture 3"/>
          <p:cNvPicPr>
            <a:picLocks noChangeAspect="1"/>
          </p:cNvPicPr>
          <p:nvPr/>
        </p:nvPicPr>
        <p:blipFill>
          <a:blip r:embed="rId2"/>
          <a:stretch>
            <a:fillRect/>
          </a:stretch>
        </p:blipFill>
        <p:spPr>
          <a:xfrm>
            <a:off x="1333867" y="1484784"/>
            <a:ext cx="5398373" cy="4459634"/>
          </a:xfrm>
          <a:prstGeom prst="rect">
            <a:avLst/>
          </a:prstGeom>
        </p:spPr>
      </p:pic>
    </p:spTree>
    <p:extLst>
      <p:ext uri="{BB962C8B-B14F-4D97-AF65-F5344CB8AC3E}">
        <p14:creationId xmlns:p14="http://schemas.microsoft.com/office/powerpoint/2010/main" val="15939263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ChangeArrowheads="1"/>
          </p:cNvSpPr>
          <p:nvPr>
            <p:ph type="title"/>
          </p:nvPr>
        </p:nvSpPr>
        <p:spPr/>
        <p:txBody>
          <a:bodyPr/>
          <a:lstStyle/>
          <a:p>
            <a:r>
              <a:rPr lang="en-US" altLang="en-US" smtClean="0">
                <a:sym typeface="Helvetica" panose="020B0604020202020204" pitchFamily="34" charset="0"/>
              </a:rPr>
              <a:t>Graph Data Model</a:t>
            </a:r>
            <a:endParaRPr lang="en-US" altLang="en-US">
              <a:sym typeface="Helvetica" panose="020B0604020202020204" pitchFamily="34" charset="0"/>
            </a:endParaRPr>
          </a:p>
        </p:txBody>
      </p:sp>
      <p:sp>
        <p:nvSpPr>
          <p:cNvPr id="52226" name="Oval 2"/>
          <p:cNvSpPr>
            <a:spLocks/>
          </p:cNvSpPr>
          <p:nvPr/>
        </p:nvSpPr>
        <p:spPr bwMode="auto">
          <a:xfrm>
            <a:off x="1656185" y="2838970"/>
            <a:ext cx="1339453" cy="1339453"/>
          </a:xfrm>
          <a:prstGeom prst="ellipse">
            <a:avLst/>
          </a:prstGeom>
          <a:solidFill>
            <a:srgbClr val="6BC31C"/>
          </a:solidFill>
          <a:ln>
            <a:noFill/>
          </a:ln>
          <a:effectLst>
            <a:outerShdw blurRad="50800" dist="12700" algn="ctr" rotWithShape="0">
              <a:schemeClr val="bg2">
                <a:alpha val="50000"/>
              </a:schemeClr>
            </a:outerShdw>
          </a:effectLst>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250">
                <a:solidFill>
                  <a:srgbClr val="41454C"/>
                </a:solidFill>
                <a:latin typeface="Helvetica Light" charset="0"/>
                <a:ea typeface="Helvetica Light" charset="0"/>
                <a:cs typeface="Helvetica Light" charset="0"/>
                <a:sym typeface="Helvetica Light" charset="0"/>
              </a:rPr>
              <a:t>Person</a:t>
            </a:r>
          </a:p>
        </p:txBody>
      </p:sp>
      <p:sp>
        <p:nvSpPr>
          <p:cNvPr id="52227" name="Oval 3"/>
          <p:cNvSpPr>
            <a:spLocks/>
          </p:cNvSpPr>
          <p:nvPr/>
        </p:nvSpPr>
        <p:spPr bwMode="auto">
          <a:xfrm>
            <a:off x="4503639" y="4681835"/>
            <a:ext cx="1339453" cy="1339453"/>
          </a:xfrm>
          <a:prstGeom prst="ellipse">
            <a:avLst/>
          </a:prstGeom>
          <a:solidFill>
            <a:srgbClr val="6BC31C"/>
          </a:solidFill>
          <a:ln>
            <a:noFill/>
          </a:ln>
          <a:effectLst>
            <a:outerShdw blurRad="50800" dist="12700" algn="ctr" rotWithShape="0">
              <a:schemeClr val="bg2">
                <a:alpha val="50000"/>
              </a:schemeClr>
            </a:outerShdw>
          </a:effectLst>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250">
                <a:solidFill>
                  <a:srgbClr val="41454C"/>
                </a:solidFill>
                <a:latin typeface="Helvetica Light" charset="0"/>
                <a:ea typeface="Helvetica Light" charset="0"/>
                <a:cs typeface="Helvetica Light" charset="0"/>
                <a:sym typeface="Helvetica Light" charset="0"/>
              </a:rPr>
              <a:t>City</a:t>
            </a:r>
          </a:p>
        </p:txBody>
      </p:sp>
      <p:sp>
        <p:nvSpPr>
          <p:cNvPr id="52228" name="Oval 4"/>
          <p:cNvSpPr>
            <a:spLocks/>
          </p:cNvSpPr>
          <p:nvPr/>
        </p:nvSpPr>
        <p:spPr bwMode="auto">
          <a:xfrm>
            <a:off x="6460357" y="1573187"/>
            <a:ext cx="1339453" cy="1339453"/>
          </a:xfrm>
          <a:prstGeom prst="ellipse">
            <a:avLst/>
          </a:prstGeom>
          <a:solidFill>
            <a:srgbClr val="6BC31C"/>
          </a:solidFill>
          <a:ln>
            <a:noFill/>
          </a:ln>
          <a:effectLst>
            <a:outerShdw blurRad="50800" dist="12700" algn="ctr" rotWithShape="0">
              <a:schemeClr val="bg2">
                <a:alpha val="50000"/>
              </a:schemeClr>
            </a:outerShdw>
          </a:effectLst>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250" dirty="0">
                <a:solidFill>
                  <a:srgbClr val="41454C"/>
                </a:solidFill>
                <a:latin typeface="Helvetica Light" charset="0"/>
                <a:ea typeface="Helvetica Light" charset="0"/>
                <a:cs typeface="Helvetica Light" charset="0"/>
                <a:sym typeface="Helvetica Light" charset="0"/>
              </a:rPr>
              <a:t>Event</a:t>
            </a:r>
          </a:p>
        </p:txBody>
      </p:sp>
      <p:sp>
        <p:nvSpPr>
          <p:cNvPr id="52229" name="Line 5"/>
          <p:cNvSpPr>
            <a:spLocks noChangeShapeType="1"/>
          </p:cNvSpPr>
          <p:nvPr/>
        </p:nvSpPr>
        <p:spPr bwMode="auto">
          <a:xfrm rot="10800000" flipH="1">
            <a:off x="3022428" y="2546523"/>
            <a:ext cx="3413373" cy="1005706"/>
          </a:xfrm>
          <a:prstGeom prst="line">
            <a:avLst/>
          </a:prstGeom>
          <a:noFill/>
          <a:ln w="76200" cap="flat">
            <a:solidFill>
              <a:srgbClr val="6BC31C"/>
            </a:solidFill>
            <a:prstDash val="solid"/>
            <a:miter lim="800000"/>
            <a:headEnd type="none" w="med" len="med"/>
            <a:tailEnd type="triangle" w="med" len="med"/>
          </a:ln>
          <a:effectLst>
            <a:outerShdw blurRad="101600" dist="25399" dir="54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IE"/>
          </a:p>
        </p:txBody>
      </p:sp>
      <p:sp>
        <p:nvSpPr>
          <p:cNvPr id="52230" name="Line 6"/>
          <p:cNvSpPr>
            <a:spLocks noChangeShapeType="1"/>
          </p:cNvSpPr>
          <p:nvPr/>
        </p:nvSpPr>
        <p:spPr bwMode="auto">
          <a:xfrm flipH="1">
            <a:off x="5562923" y="2927152"/>
            <a:ext cx="1214438" cy="1802680"/>
          </a:xfrm>
          <a:prstGeom prst="line">
            <a:avLst/>
          </a:prstGeom>
          <a:noFill/>
          <a:ln w="76200" cap="flat">
            <a:solidFill>
              <a:srgbClr val="6BC31C"/>
            </a:solidFill>
            <a:prstDash val="solid"/>
            <a:miter lim="800000"/>
            <a:headEnd type="none" w="med" len="med"/>
            <a:tailEnd type="triangle" w="med" len="med"/>
          </a:ln>
          <a:effectLst>
            <a:outerShdw blurRad="101600" dist="25399" dir="54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IE"/>
          </a:p>
        </p:txBody>
      </p:sp>
      <p:sp>
        <p:nvSpPr>
          <p:cNvPr id="52231" name="Line 7"/>
          <p:cNvSpPr>
            <a:spLocks noChangeShapeType="1"/>
          </p:cNvSpPr>
          <p:nvPr/>
        </p:nvSpPr>
        <p:spPr bwMode="auto">
          <a:xfrm>
            <a:off x="2850531" y="4021038"/>
            <a:ext cx="1710035" cy="985614"/>
          </a:xfrm>
          <a:prstGeom prst="line">
            <a:avLst/>
          </a:prstGeom>
          <a:noFill/>
          <a:ln w="76200" cap="flat">
            <a:solidFill>
              <a:srgbClr val="6BC31C"/>
            </a:solidFill>
            <a:prstDash val="solid"/>
            <a:miter lim="800000"/>
            <a:headEnd type="none" w="med" len="med"/>
            <a:tailEnd type="triangle" w="med" len="med"/>
          </a:ln>
          <a:effectLst>
            <a:outerShdw blurRad="101600" dist="25399" dir="54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IE"/>
          </a:p>
        </p:txBody>
      </p:sp>
      <p:sp>
        <p:nvSpPr>
          <p:cNvPr id="52232" name="Line 8"/>
          <p:cNvSpPr>
            <a:spLocks noChangeShapeType="1"/>
          </p:cNvSpPr>
          <p:nvPr/>
        </p:nvSpPr>
        <p:spPr bwMode="auto">
          <a:xfrm rot="10800000" flipH="1">
            <a:off x="3022428" y="2202730"/>
            <a:ext cx="3413373" cy="1005706"/>
          </a:xfrm>
          <a:prstGeom prst="line">
            <a:avLst/>
          </a:prstGeom>
          <a:noFill/>
          <a:ln w="76200" cap="flat">
            <a:solidFill>
              <a:srgbClr val="6BC31C"/>
            </a:solidFill>
            <a:prstDash val="solid"/>
            <a:miter lim="800000"/>
            <a:headEnd type="none" w="med" len="med"/>
            <a:tailEnd type="triangle" w="med" len="med"/>
          </a:ln>
          <a:effectLst>
            <a:outerShdw blurRad="101600" dist="25399" dir="54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IE"/>
          </a:p>
        </p:txBody>
      </p:sp>
    </p:spTree>
    <p:extLst>
      <p:ext uri="{BB962C8B-B14F-4D97-AF65-F5344CB8AC3E}">
        <p14:creationId xmlns:p14="http://schemas.microsoft.com/office/powerpoint/2010/main" val="1601842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Grp="1" noChangeArrowheads="1"/>
          </p:cNvSpPr>
          <p:nvPr>
            <p:ph type="title"/>
          </p:nvPr>
        </p:nvSpPr>
        <p:spPr/>
        <p:txBody>
          <a:bodyPr/>
          <a:lstStyle/>
          <a:p>
            <a:r>
              <a:rPr lang="en-US" altLang="en-US" smtClean="0">
                <a:sym typeface="Helvetica" panose="020B0604020202020204" pitchFamily="34" charset="0"/>
              </a:rPr>
              <a:t>Graph Data Model</a:t>
            </a:r>
            <a:endParaRPr lang="en-US" altLang="en-US">
              <a:sym typeface="Helvetica" panose="020B0604020202020204" pitchFamily="34" charset="0"/>
            </a:endParaRPr>
          </a:p>
        </p:txBody>
      </p:sp>
      <p:sp>
        <p:nvSpPr>
          <p:cNvPr id="53250" name="Oval 2"/>
          <p:cNvSpPr>
            <a:spLocks/>
          </p:cNvSpPr>
          <p:nvPr/>
        </p:nvSpPr>
        <p:spPr bwMode="auto">
          <a:xfrm>
            <a:off x="1691680" y="2822575"/>
            <a:ext cx="1339453" cy="1339453"/>
          </a:xfrm>
          <a:prstGeom prst="ellipse">
            <a:avLst/>
          </a:prstGeom>
          <a:solidFill>
            <a:srgbClr val="6BC31C"/>
          </a:solidFill>
          <a:ln>
            <a:noFill/>
          </a:ln>
          <a:effectLst>
            <a:outerShdw blurRad="50800" dist="12700" algn="ctr" rotWithShape="0">
              <a:schemeClr val="bg2">
                <a:alpha val="50000"/>
              </a:schemeClr>
            </a:outerShdw>
          </a:effectLst>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250">
                <a:solidFill>
                  <a:srgbClr val="41454C"/>
                </a:solidFill>
                <a:latin typeface="Helvetica Light" charset="0"/>
                <a:ea typeface="Helvetica Light" charset="0"/>
                <a:cs typeface="Helvetica Light" charset="0"/>
                <a:sym typeface="Helvetica Light" charset="0"/>
              </a:rPr>
              <a:t>Person</a:t>
            </a:r>
          </a:p>
        </p:txBody>
      </p:sp>
      <p:sp>
        <p:nvSpPr>
          <p:cNvPr id="53251" name="Oval 3"/>
          <p:cNvSpPr>
            <a:spLocks/>
          </p:cNvSpPr>
          <p:nvPr/>
        </p:nvSpPr>
        <p:spPr bwMode="auto">
          <a:xfrm>
            <a:off x="4539134" y="4665440"/>
            <a:ext cx="1339453" cy="1339453"/>
          </a:xfrm>
          <a:prstGeom prst="ellipse">
            <a:avLst/>
          </a:prstGeom>
          <a:solidFill>
            <a:srgbClr val="6BC31C"/>
          </a:solidFill>
          <a:ln>
            <a:noFill/>
          </a:ln>
          <a:effectLst>
            <a:outerShdw blurRad="50800" dist="12700" algn="ctr" rotWithShape="0">
              <a:schemeClr val="bg2">
                <a:alpha val="50000"/>
              </a:schemeClr>
            </a:outerShdw>
          </a:effectLst>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250">
                <a:solidFill>
                  <a:srgbClr val="41454C"/>
                </a:solidFill>
                <a:latin typeface="Helvetica Light" charset="0"/>
                <a:ea typeface="Helvetica Light" charset="0"/>
                <a:cs typeface="Helvetica Light" charset="0"/>
                <a:sym typeface="Helvetica Light" charset="0"/>
              </a:rPr>
              <a:t>City</a:t>
            </a:r>
          </a:p>
        </p:txBody>
      </p:sp>
      <p:sp>
        <p:nvSpPr>
          <p:cNvPr id="53252" name="Oval 4"/>
          <p:cNvSpPr>
            <a:spLocks/>
          </p:cNvSpPr>
          <p:nvPr/>
        </p:nvSpPr>
        <p:spPr bwMode="auto">
          <a:xfrm>
            <a:off x="6495852" y="1556792"/>
            <a:ext cx="1339453" cy="1339453"/>
          </a:xfrm>
          <a:prstGeom prst="ellipse">
            <a:avLst/>
          </a:prstGeom>
          <a:solidFill>
            <a:srgbClr val="6BC31C"/>
          </a:solidFill>
          <a:ln>
            <a:noFill/>
          </a:ln>
          <a:effectLst>
            <a:outerShdw blurRad="50800" dist="12700" algn="ctr" rotWithShape="0">
              <a:schemeClr val="bg2">
                <a:alpha val="50000"/>
              </a:schemeClr>
            </a:outerShdw>
          </a:effectLst>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250">
                <a:solidFill>
                  <a:srgbClr val="41454C"/>
                </a:solidFill>
                <a:latin typeface="Helvetica Light" charset="0"/>
                <a:ea typeface="Helvetica Light" charset="0"/>
                <a:cs typeface="Helvetica Light" charset="0"/>
                <a:sym typeface="Helvetica Light" charset="0"/>
              </a:rPr>
              <a:t>Event</a:t>
            </a:r>
          </a:p>
        </p:txBody>
      </p:sp>
      <p:sp>
        <p:nvSpPr>
          <p:cNvPr id="53253" name="Line 5"/>
          <p:cNvSpPr>
            <a:spLocks noChangeShapeType="1"/>
          </p:cNvSpPr>
          <p:nvPr/>
        </p:nvSpPr>
        <p:spPr bwMode="auto">
          <a:xfrm rot="10800000" flipH="1">
            <a:off x="3057923" y="2530128"/>
            <a:ext cx="3413373" cy="1005706"/>
          </a:xfrm>
          <a:prstGeom prst="line">
            <a:avLst/>
          </a:prstGeom>
          <a:noFill/>
          <a:ln w="76200" cap="flat">
            <a:solidFill>
              <a:srgbClr val="6BC31C"/>
            </a:solidFill>
            <a:prstDash val="solid"/>
            <a:miter lim="800000"/>
            <a:headEnd type="none" w="med" len="med"/>
            <a:tailEnd type="triangle" w="med" len="med"/>
          </a:ln>
          <a:effectLst>
            <a:outerShdw blurRad="101600" dist="25399" dir="54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IE"/>
          </a:p>
        </p:txBody>
      </p:sp>
      <p:sp>
        <p:nvSpPr>
          <p:cNvPr id="53254" name="Line 6"/>
          <p:cNvSpPr>
            <a:spLocks noChangeShapeType="1"/>
          </p:cNvSpPr>
          <p:nvPr/>
        </p:nvSpPr>
        <p:spPr bwMode="auto">
          <a:xfrm flipH="1">
            <a:off x="5598418" y="2910757"/>
            <a:ext cx="1214438" cy="1802680"/>
          </a:xfrm>
          <a:prstGeom prst="line">
            <a:avLst/>
          </a:prstGeom>
          <a:noFill/>
          <a:ln w="76200" cap="flat">
            <a:solidFill>
              <a:srgbClr val="6BC31C"/>
            </a:solidFill>
            <a:prstDash val="solid"/>
            <a:miter lim="800000"/>
            <a:headEnd type="none" w="med" len="med"/>
            <a:tailEnd type="triangle" w="med" len="med"/>
          </a:ln>
          <a:effectLst>
            <a:outerShdw blurRad="101600" dist="25399" dir="54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IE"/>
          </a:p>
        </p:txBody>
      </p:sp>
      <p:sp>
        <p:nvSpPr>
          <p:cNvPr id="53255" name="Line 7"/>
          <p:cNvSpPr>
            <a:spLocks noChangeShapeType="1"/>
          </p:cNvSpPr>
          <p:nvPr/>
        </p:nvSpPr>
        <p:spPr bwMode="auto">
          <a:xfrm>
            <a:off x="2886026" y="4004643"/>
            <a:ext cx="1710035" cy="985614"/>
          </a:xfrm>
          <a:prstGeom prst="line">
            <a:avLst/>
          </a:prstGeom>
          <a:noFill/>
          <a:ln w="76200" cap="flat">
            <a:solidFill>
              <a:srgbClr val="6BC31C"/>
            </a:solidFill>
            <a:prstDash val="solid"/>
            <a:miter lim="800000"/>
            <a:headEnd type="none" w="med" len="med"/>
            <a:tailEnd type="triangle" w="med" len="med"/>
          </a:ln>
          <a:effectLst>
            <a:outerShdw blurRad="101600" dist="25399" dir="54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IE"/>
          </a:p>
        </p:txBody>
      </p:sp>
      <p:sp>
        <p:nvSpPr>
          <p:cNvPr id="53256" name="Rectangle 8"/>
          <p:cNvSpPr>
            <a:spLocks/>
          </p:cNvSpPr>
          <p:nvPr/>
        </p:nvSpPr>
        <p:spPr bwMode="auto">
          <a:xfrm>
            <a:off x="4139530" y="3295849"/>
            <a:ext cx="1603995" cy="39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109">
                <a:solidFill>
                  <a:srgbClr val="41454C"/>
                </a:solidFill>
                <a:latin typeface="Helvetica Light" charset="0"/>
                <a:ea typeface="Helvetica Light" charset="0"/>
                <a:cs typeface="Helvetica Light" charset="0"/>
                <a:sym typeface="Helvetica Light" charset="0"/>
              </a:rPr>
              <a:t>Is Attending</a:t>
            </a:r>
          </a:p>
        </p:txBody>
      </p:sp>
      <p:sp>
        <p:nvSpPr>
          <p:cNvPr id="53257" name="Rectangle 9"/>
          <p:cNvSpPr>
            <a:spLocks/>
          </p:cNvSpPr>
          <p:nvPr/>
        </p:nvSpPr>
        <p:spPr bwMode="auto">
          <a:xfrm>
            <a:off x="6258099" y="3830514"/>
            <a:ext cx="1242343" cy="39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109">
                <a:solidFill>
                  <a:srgbClr val="41454C"/>
                </a:solidFill>
                <a:latin typeface="Helvetica Light" charset="0"/>
                <a:ea typeface="Helvetica Light" charset="0"/>
                <a:cs typeface="Helvetica Light" charset="0"/>
                <a:sym typeface="Helvetica Light" charset="0"/>
              </a:rPr>
              <a:t>Hosted In</a:t>
            </a:r>
          </a:p>
        </p:txBody>
      </p:sp>
      <p:sp>
        <p:nvSpPr>
          <p:cNvPr id="53258" name="Rectangle 10"/>
          <p:cNvSpPr>
            <a:spLocks/>
          </p:cNvSpPr>
          <p:nvPr/>
        </p:nvSpPr>
        <p:spPr bwMode="auto">
          <a:xfrm>
            <a:off x="2298899" y="4665440"/>
            <a:ext cx="1644178" cy="39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109">
                <a:solidFill>
                  <a:srgbClr val="41454C"/>
                </a:solidFill>
                <a:latin typeface="Helvetica Light" charset="0"/>
                <a:ea typeface="Helvetica Light" charset="0"/>
                <a:cs typeface="Helvetica Light" charset="0"/>
                <a:sym typeface="Helvetica Light" charset="0"/>
              </a:rPr>
              <a:t>Is Located In</a:t>
            </a:r>
          </a:p>
        </p:txBody>
      </p:sp>
      <p:sp>
        <p:nvSpPr>
          <p:cNvPr id="53259" name="Line 11"/>
          <p:cNvSpPr>
            <a:spLocks noChangeShapeType="1"/>
          </p:cNvSpPr>
          <p:nvPr/>
        </p:nvSpPr>
        <p:spPr bwMode="auto">
          <a:xfrm rot="10800000" flipH="1">
            <a:off x="3057923" y="2186335"/>
            <a:ext cx="3413373" cy="1005706"/>
          </a:xfrm>
          <a:prstGeom prst="line">
            <a:avLst/>
          </a:prstGeom>
          <a:noFill/>
          <a:ln w="76200" cap="flat">
            <a:solidFill>
              <a:srgbClr val="6BC31C"/>
            </a:solidFill>
            <a:prstDash val="solid"/>
            <a:miter lim="800000"/>
            <a:headEnd type="none" w="med" len="med"/>
            <a:tailEnd type="triangle" w="med" len="med"/>
          </a:ln>
          <a:effectLst>
            <a:outerShdw blurRad="101600" dist="25399" dir="54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IE"/>
          </a:p>
        </p:txBody>
      </p:sp>
      <p:sp>
        <p:nvSpPr>
          <p:cNvPr id="53260" name="Rectangle 12"/>
          <p:cNvSpPr>
            <a:spLocks/>
          </p:cNvSpPr>
          <p:nvPr/>
        </p:nvSpPr>
        <p:spPr bwMode="auto">
          <a:xfrm>
            <a:off x="4258965" y="2201962"/>
            <a:ext cx="794742" cy="39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109">
                <a:solidFill>
                  <a:srgbClr val="41454C"/>
                </a:solidFill>
                <a:latin typeface="Helvetica Light" charset="0"/>
                <a:ea typeface="Helvetica Light" charset="0"/>
                <a:cs typeface="Helvetica Light" charset="0"/>
                <a:sym typeface="Helvetica Light" charset="0"/>
              </a:rPr>
              <a:t>Rated</a:t>
            </a:r>
          </a:p>
        </p:txBody>
      </p:sp>
    </p:spTree>
    <p:extLst>
      <p:ext uri="{BB962C8B-B14F-4D97-AF65-F5344CB8AC3E}">
        <p14:creationId xmlns:p14="http://schemas.microsoft.com/office/powerpoint/2010/main" val="3121693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p:txBody>
          <a:bodyPr/>
          <a:lstStyle/>
          <a:p>
            <a:r>
              <a:rPr lang="en-US" altLang="en-US" smtClean="0">
                <a:sym typeface="Helvetica" panose="020B0604020202020204" pitchFamily="34" charset="0"/>
              </a:rPr>
              <a:t>Graph Databases</a:t>
            </a:r>
            <a:endParaRPr lang="en-US" altLang="en-US">
              <a:sym typeface="Helvetica" panose="020B0604020202020204" pitchFamily="34" charset="0"/>
            </a:endParaRPr>
          </a:p>
        </p:txBody>
      </p:sp>
      <p:sp>
        <p:nvSpPr>
          <p:cNvPr id="39938" name="Rectangle 2"/>
          <p:cNvSpPr>
            <a:spLocks noGrp="1" noChangeArrowheads="1"/>
          </p:cNvSpPr>
          <p:nvPr>
            <p:ph type="body" idx="1"/>
          </p:nvPr>
        </p:nvSpPr>
        <p:spPr/>
        <p:txBody>
          <a:bodyPr/>
          <a:lstStyle/>
          <a:p>
            <a:endParaRPr lang="en-US" altLang="en-US" smtClean="0"/>
          </a:p>
          <a:p>
            <a:pPr lvl="1"/>
            <a:r>
              <a:rPr lang="en-US" altLang="en-US" smtClean="0"/>
              <a:t>Data Model</a:t>
            </a:r>
          </a:p>
          <a:p>
            <a:pPr lvl="2"/>
            <a:r>
              <a:rPr lang="en-US" altLang="en-US" smtClean="0"/>
              <a:t>Nodes with properties</a:t>
            </a:r>
          </a:p>
          <a:p>
            <a:pPr lvl="2"/>
            <a:r>
              <a:rPr lang="en-US" altLang="en-US" smtClean="0"/>
              <a:t>Named relationships with properties</a:t>
            </a:r>
          </a:p>
          <a:p>
            <a:pPr lvl="1"/>
            <a:r>
              <a:rPr lang="en-US" altLang="en-US" smtClean="0"/>
              <a:t>Examples</a:t>
            </a:r>
          </a:p>
          <a:p>
            <a:pPr lvl="2"/>
            <a:r>
              <a:rPr lang="en-US" altLang="en-US" smtClean="0"/>
              <a:t>Neo4j, Sones GraphDB, OrientDB, InfiniteGraph, AllegroGraph</a:t>
            </a:r>
            <a:endParaRPr lang="en-US" altLang="en-US"/>
          </a:p>
        </p:txBody>
      </p:sp>
    </p:spTree>
    <p:extLst>
      <p:ext uri="{BB962C8B-B14F-4D97-AF65-F5344CB8AC3E}">
        <p14:creationId xmlns:p14="http://schemas.microsoft.com/office/powerpoint/2010/main" val="106756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noChangeArrowheads="1"/>
          </p:cNvSpPr>
          <p:nvPr>
            <p:ph type="title"/>
          </p:nvPr>
        </p:nvSpPr>
        <p:spPr/>
        <p:txBody>
          <a:bodyPr/>
          <a:lstStyle/>
          <a:p>
            <a:r>
              <a:rPr lang="en-US" altLang="en-US" smtClean="0">
                <a:sym typeface="Helvetica" panose="020B0604020202020204" pitchFamily="34" charset="0"/>
              </a:rPr>
              <a:t>Graph Data Model</a:t>
            </a:r>
            <a:endParaRPr lang="en-US" altLang="en-US">
              <a:sym typeface="Helvetica" panose="020B0604020202020204" pitchFamily="34" charset="0"/>
            </a:endParaRPr>
          </a:p>
        </p:txBody>
      </p:sp>
      <p:sp>
        <p:nvSpPr>
          <p:cNvPr id="54274" name="Oval 2"/>
          <p:cNvSpPr>
            <a:spLocks/>
          </p:cNvSpPr>
          <p:nvPr/>
        </p:nvSpPr>
        <p:spPr bwMode="auto">
          <a:xfrm>
            <a:off x="1692523" y="2787302"/>
            <a:ext cx="1339453" cy="1339453"/>
          </a:xfrm>
          <a:prstGeom prst="ellipse">
            <a:avLst/>
          </a:prstGeom>
          <a:solidFill>
            <a:srgbClr val="6BC31C"/>
          </a:solidFill>
          <a:ln>
            <a:noFill/>
          </a:ln>
          <a:effectLst>
            <a:outerShdw blurRad="50800" dist="12700" algn="ctr" rotWithShape="0">
              <a:schemeClr val="bg2">
                <a:alpha val="50000"/>
              </a:schemeClr>
            </a:outerShdw>
          </a:effectLst>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250">
                <a:solidFill>
                  <a:srgbClr val="41454C"/>
                </a:solidFill>
                <a:latin typeface="Helvetica Light" charset="0"/>
                <a:ea typeface="Helvetica Light" charset="0"/>
                <a:cs typeface="Helvetica Light" charset="0"/>
                <a:sym typeface="Helvetica Light" charset="0"/>
              </a:rPr>
              <a:t>Person</a:t>
            </a:r>
          </a:p>
        </p:txBody>
      </p:sp>
      <p:sp>
        <p:nvSpPr>
          <p:cNvPr id="54275" name="Oval 3"/>
          <p:cNvSpPr>
            <a:spLocks/>
          </p:cNvSpPr>
          <p:nvPr/>
        </p:nvSpPr>
        <p:spPr bwMode="auto">
          <a:xfrm>
            <a:off x="4539977" y="4630167"/>
            <a:ext cx="1339453" cy="1339453"/>
          </a:xfrm>
          <a:prstGeom prst="ellipse">
            <a:avLst/>
          </a:prstGeom>
          <a:solidFill>
            <a:srgbClr val="6BC31C"/>
          </a:solidFill>
          <a:ln>
            <a:noFill/>
          </a:ln>
          <a:effectLst>
            <a:outerShdw blurRad="50800" dist="12700" algn="ctr" rotWithShape="0">
              <a:schemeClr val="bg2">
                <a:alpha val="50000"/>
              </a:schemeClr>
            </a:outerShdw>
          </a:effectLst>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250">
                <a:solidFill>
                  <a:srgbClr val="41454C"/>
                </a:solidFill>
                <a:latin typeface="Helvetica Light" charset="0"/>
                <a:ea typeface="Helvetica Light" charset="0"/>
                <a:cs typeface="Helvetica Light" charset="0"/>
                <a:sym typeface="Helvetica Light" charset="0"/>
              </a:rPr>
              <a:t>City</a:t>
            </a:r>
          </a:p>
        </p:txBody>
      </p:sp>
      <p:sp>
        <p:nvSpPr>
          <p:cNvPr id="54276" name="Oval 4"/>
          <p:cNvSpPr>
            <a:spLocks/>
          </p:cNvSpPr>
          <p:nvPr/>
        </p:nvSpPr>
        <p:spPr bwMode="auto">
          <a:xfrm>
            <a:off x="6496695" y="1521519"/>
            <a:ext cx="1339453" cy="1339453"/>
          </a:xfrm>
          <a:prstGeom prst="ellipse">
            <a:avLst/>
          </a:prstGeom>
          <a:solidFill>
            <a:srgbClr val="6BC31C"/>
          </a:solidFill>
          <a:ln>
            <a:noFill/>
          </a:ln>
          <a:effectLst>
            <a:outerShdw blurRad="50800" dist="12700" algn="ctr" rotWithShape="0">
              <a:schemeClr val="bg2">
                <a:alpha val="50000"/>
              </a:schemeClr>
            </a:outerShdw>
          </a:effectLst>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250">
                <a:solidFill>
                  <a:srgbClr val="41454C"/>
                </a:solidFill>
                <a:latin typeface="Helvetica Light" charset="0"/>
                <a:ea typeface="Helvetica Light" charset="0"/>
                <a:cs typeface="Helvetica Light" charset="0"/>
                <a:sym typeface="Helvetica Light" charset="0"/>
              </a:rPr>
              <a:t>Event</a:t>
            </a:r>
          </a:p>
        </p:txBody>
      </p:sp>
      <p:sp>
        <p:nvSpPr>
          <p:cNvPr id="54277" name="Line 5"/>
          <p:cNvSpPr>
            <a:spLocks noChangeShapeType="1"/>
          </p:cNvSpPr>
          <p:nvPr/>
        </p:nvSpPr>
        <p:spPr bwMode="auto">
          <a:xfrm rot="10800000" flipH="1">
            <a:off x="3058766" y="2494855"/>
            <a:ext cx="3413373" cy="1005706"/>
          </a:xfrm>
          <a:prstGeom prst="line">
            <a:avLst/>
          </a:prstGeom>
          <a:noFill/>
          <a:ln w="76200" cap="flat">
            <a:solidFill>
              <a:srgbClr val="6BC31C"/>
            </a:solidFill>
            <a:prstDash val="solid"/>
            <a:miter lim="800000"/>
            <a:headEnd type="none" w="med" len="med"/>
            <a:tailEnd type="triangle" w="med" len="med"/>
          </a:ln>
          <a:effectLst>
            <a:outerShdw blurRad="101600" dist="25399" dir="54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IE"/>
          </a:p>
        </p:txBody>
      </p:sp>
      <p:sp>
        <p:nvSpPr>
          <p:cNvPr id="54278" name="Line 6"/>
          <p:cNvSpPr>
            <a:spLocks noChangeShapeType="1"/>
          </p:cNvSpPr>
          <p:nvPr/>
        </p:nvSpPr>
        <p:spPr bwMode="auto">
          <a:xfrm flipH="1">
            <a:off x="5599261" y="2875484"/>
            <a:ext cx="1214438" cy="1802680"/>
          </a:xfrm>
          <a:prstGeom prst="line">
            <a:avLst/>
          </a:prstGeom>
          <a:noFill/>
          <a:ln w="76200" cap="flat">
            <a:solidFill>
              <a:srgbClr val="6BC31C"/>
            </a:solidFill>
            <a:prstDash val="solid"/>
            <a:miter lim="800000"/>
            <a:headEnd type="none" w="med" len="med"/>
            <a:tailEnd type="triangle" w="med" len="med"/>
          </a:ln>
          <a:effectLst>
            <a:outerShdw blurRad="101600" dist="25399" dir="54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IE"/>
          </a:p>
        </p:txBody>
      </p:sp>
      <p:sp>
        <p:nvSpPr>
          <p:cNvPr id="54279" name="Line 7"/>
          <p:cNvSpPr>
            <a:spLocks noChangeShapeType="1"/>
          </p:cNvSpPr>
          <p:nvPr/>
        </p:nvSpPr>
        <p:spPr bwMode="auto">
          <a:xfrm>
            <a:off x="2886869" y="3969370"/>
            <a:ext cx="1710035" cy="985614"/>
          </a:xfrm>
          <a:prstGeom prst="line">
            <a:avLst/>
          </a:prstGeom>
          <a:noFill/>
          <a:ln w="76200" cap="flat">
            <a:solidFill>
              <a:srgbClr val="6BC31C"/>
            </a:solidFill>
            <a:prstDash val="solid"/>
            <a:miter lim="800000"/>
            <a:headEnd type="none" w="med" len="med"/>
            <a:tailEnd type="triangle" w="med" len="med"/>
          </a:ln>
          <a:effectLst>
            <a:outerShdw blurRad="101600" dist="25399" dir="54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IE"/>
          </a:p>
        </p:txBody>
      </p:sp>
      <p:sp>
        <p:nvSpPr>
          <p:cNvPr id="54280" name="Rectangle 8"/>
          <p:cNvSpPr>
            <a:spLocks/>
          </p:cNvSpPr>
          <p:nvPr/>
        </p:nvSpPr>
        <p:spPr bwMode="auto">
          <a:xfrm>
            <a:off x="4140373" y="3260576"/>
            <a:ext cx="1603995" cy="39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109">
                <a:solidFill>
                  <a:srgbClr val="41454C"/>
                </a:solidFill>
                <a:latin typeface="Helvetica Light" charset="0"/>
                <a:ea typeface="Helvetica Light" charset="0"/>
                <a:cs typeface="Helvetica Light" charset="0"/>
                <a:sym typeface="Helvetica Light" charset="0"/>
              </a:rPr>
              <a:t>Is Attending</a:t>
            </a:r>
          </a:p>
        </p:txBody>
      </p:sp>
      <p:sp>
        <p:nvSpPr>
          <p:cNvPr id="54281" name="Rectangle 9"/>
          <p:cNvSpPr>
            <a:spLocks/>
          </p:cNvSpPr>
          <p:nvPr/>
        </p:nvSpPr>
        <p:spPr bwMode="auto">
          <a:xfrm>
            <a:off x="6258942" y="3795241"/>
            <a:ext cx="1242343" cy="39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109">
                <a:solidFill>
                  <a:srgbClr val="41454C"/>
                </a:solidFill>
                <a:latin typeface="Helvetica Light" charset="0"/>
                <a:ea typeface="Helvetica Light" charset="0"/>
                <a:cs typeface="Helvetica Light" charset="0"/>
                <a:sym typeface="Helvetica Light" charset="0"/>
              </a:rPr>
              <a:t>Hosted In</a:t>
            </a:r>
          </a:p>
        </p:txBody>
      </p:sp>
      <p:sp>
        <p:nvSpPr>
          <p:cNvPr id="54282" name="Rectangle 10"/>
          <p:cNvSpPr>
            <a:spLocks/>
          </p:cNvSpPr>
          <p:nvPr/>
        </p:nvSpPr>
        <p:spPr bwMode="auto">
          <a:xfrm>
            <a:off x="2299742" y="4630167"/>
            <a:ext cx="1644178" cy="39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109">
                <a:solidFill>
                  <a:srgbClr val="41454C"/>
                </a:solidFill>
                <a:latin typeface="Helvetica Light" charset="0"/>
                <a:ea typeface="Helvetica Light" charset="0"/>
                <a:cs typeface="Helvetica Light" charset="0"/>
                <a:sym typeface="Helvetica Light" charset="0"/>
              </a:rPr>
              <a:t>Is Located In</a:t>
            </a:r>
          </a:p>
        </p:txBody>
      </p:sp>
      <p:sp>
        <p:nvSpPr>
          <p:cNvPr id="54283" name="Rectangle 11"/>
          <p:cNvSpPr>
            <a:spLocks/>
          </p:cNvSpPr>
          <p:nvPr/>
        </p:nvSpPr>
        <p:spPr bwMode="auto">
          <a:xfrm>
            <a:off x="107504" y="3184673"/>
            <a:ext cx="1564928" cy="54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1547">
                <a:solidFill>
                  <a:srgbClr val="41454C"/>
                </a:solidFill>
                <a:latin typeface="Helvetica Light" charset="0"/>
                <a:ea typeface="Helvetica Light" charset="0"/>
                <a:cs typeface="Helvetica Light" charset="0"/>
                <a:sym typeface="Helvetica Light" charset="0"/>
              </a:rPr>
              <a:t>firstName:kyle</a:t>
            </a:r>
          </a:p>
          <a:p>
            <a:pPr algn="ctr"/>
            <a:r>
              <a:rPr lang="en-US" altLang="en-US" sz="1547">
                <a:solidFill>
                  <a:srgbClr val="41454C"/>
                </a:solidFill>
                <a:latin typeface="Helvetica Light" charset="0"/>
                <a:ea typeface="Helvetica Light" charset="0"/>
                <a:cs typeface="Helvetica Light" charset="0"/>
                <a:sym typeface="Helvetica Light" charset="0"/>
              </a:rPr>
              <a:t>lastName:adams</a:t>
            </a:r>
          </a:p>
        </p:txBody>
      </p:sp>
      <p:sp>
        <p:nvSpPr>
          <p:cNvPr id="54284" name="Rectangle 12"/>
          <p:cNvSpPr>
            <a:spLocks/>
          </p:cNvSpPr>
          <p:nvPr/>
        </p:nvSpPr>
        <p:spPr bwMode="auto">
          <a:xfrm>
            <a:off x="7732340" y="1625327"/>
            <a:ext cx="1336105"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1547">
                <a:solidFill>
                  <a:srgbClr val="41454C"/>
                </a:solidFill>
                <a:latin typeface="Helvetica Light" charset="0"/>
                <a:ea typeface="Helvetica Light" charset="0"/>
                <a:cs typeface="Helvetica Light" charset="0"/>
                <a:sym typeface="Helvetica Light" charset="0"/>
              </a:rPr>
              <a:t>name:DevCon</a:t>
            </a:r>
          </a:p>
        </p:txBody>
      </p:sp>
      <p:sp>
        <p:nvSpPr>
          <p:cNvPr id="54285" name="Rectangle 13"/>
          <p:cNvSpPr>
            <a:spLocks/>
          </p:cNvSpPr>
          <p:nvPr/>
        </p:nvSpPr>
        <p:spPr bwMode="auto">
          <a:xfrm>
            <a:off x="5960914" y="4899173"/>
            <a:ext cx="1605111" cy="54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1547">
                <a:solidFill>
                  <a:srgbClr val="41454C"/>
                </a:solidFill>
                <a:latin typeface="Helvetica Light" charset="0"/>
                <a:ea typeface="Helvetica Light" charset="0"/>
                <a:cs typeface="Helvetica Light" charset="0"/>
                <a:sym typeface="Helvetica Light" charset="0"/>
              </a:rPr>
              <a:t>name:San Jose</a:t>
            </a:r>
          </a:p>
          <a:p>
            <a:pPr algn="ctr"/>
            <a:r>
              <a:rPr lang="en-US" altLang="en-US" sz="1547">
                <a:solidFill>
                  <a:srgbClr val="41454C"/>
                </a:solidFill>
                <a:latin typeface="Helvetica Light" charset="0"/>
                <a:ea typeface="Helvetica Light" charset="0"/>
                <a:cs typeface="Helvetica Light" charset="0"/>
                <a:sym typeface="Helvetica Light" charset="0"/>
              </a:rPr>
              <a:t>country:USA</a:t>
            </a:r>
          </a:p>
        </p:txBody>
      </p:sp>
      <p:sp>
        <p:nvSpPr>
          <p:cNvPr id="54286" name="Line 14"/>
          <p:cNvSpPr>
            <a:spLocks noChangeShapeType="1"/>
          </p:cNvSpPr>
          <p:nvPr/>
        </p:nvSpPr>
        <p:spPr bwMode="auto">
          <a:xfrm rot="10800000" flipH="1">
            <a:off x="3058766" y="2151062"/>
            <a:ext cx="3413373" cy="1005706"/>
          </a:xfrm>
          <a:prstGeom prst="line">
            <a:avLst/>
          </a:prstGeom>
          <a:noFill/>
          <a:ln w="76200" cap="flat">
            <a:solidFill>
              <a:srgbClr val="6BC31C"/>
            </a:solidFill>
            <a:prstDash val="solid"/>
            <a:miter lim="800000"/>
            <a:headEnd type="none" w="med" len="med"/>
            <a:tailEnd type="triangle" w="med" len="med"/>
          </a:ln>
          <a:effectLst>
            <a:outerShdw blurRad="101600" dist="25399" dir="54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IE"/>
          </a:p>
        </p:txBody>
      </p:sp>
      <p:sp>
        <p:nvSpPr>
          <p:cNvPr id="54287" name="Rectangle 15"/>
          <p:cNvSpPr>
            <a:spLocks/>
          </p:cNvSpPr>
          <p:nvPr/>
        </p:nvSpPr>
        <p:spPr bwMode="auto">
          <a:xfrm>
            <a:off x="3014117" y="1994793"/>
            <a:ext cx="794742" cy="39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2109">
                <a:solidFill>
                  <a:srgbClr val="41454C"/>
                </a:solidFill>
                <a:latin typeface="Helvetica Light" charset="0"/>
                <a:ea typeface="Helvetica Light" charset="0"/>
                <a:cs typeface="Helvetica Light" charset="0"/>
                <a:sym typeface="Helvetica Light" charset="0"/>
              </a:rPr>
              <a:t>Rated</a:t>
            </a:r>
          </a:p>
        </p:txBody>
      </p:sp>
      <p:sp>
        <p:nvSpPr>
          <p:cNvPr id="54288" name="Rectangle 16"/>
          <p:cNvSpPr>
            <a:spLocks/>
          </p:cNvSpPr>
          <p:nvPr/>
        </p:nvSpPr>
        <p:spPr bwMode="auto">
          <a:xfrm>
            <a:off x="3835648" y="1918890"/>
            <a:ext cx="1980158" cy="54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lgn="ctr"/>
            <a:r>
              <a:rPr lang="en-US" altLang="en-US" sz="1547">
                <a:solidFill>
                  <a:srgbClr val="41454C"/>
                </a:solidFill>
                <a:latin typeface="Helvetica Light" charset="0"/>
                <a:ea typeface="Helvetica Light" charset="0"/>
                <a:cs typeface="Helvetica Light" charset="0"/>
                <a:sym typeface="Helvetica Light" charset="0"/>
              </a:rPr>
              <a:t>score: 11 out of 10</a:t>
            </a:r>
          </a:p>
          <a:p>
            <a:pPr algn="ctr"/>
            <a:r>
              <a:rPr lang="en-US" altLang="en-US" sz="1547">
                <a:solidFill>
                  <a:srgbClr val="41454C"/>
                </a:solidFill>
                <a:latin typeface="Helvetica Light" charset="0"/>
                <a:ea typeface="Helvetica Light" charset="0"/>
                <a:cs typeface="Helvetica Light" charset="0"/>
                <a:sym typeface="Helvetica Light" charset="0"/>
              </a:rPr>
              <a:t>comment: Amazing!!!</a:t>
            </a:r>
          </a:p>
        </p:txBody>
      </p:sp>
    </p:spTree>
    <p:extLst>
      <p:ext uri="{BB962C8B-B14F-4D97-AF65-F5344CB8AC3E}">
        <p14:creationId xmlns:p14="http://schemas.microsoft.com/office/powerpoint/2010/main" val="681704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427168" cy="990600"/>
          </a:xfrm>
        </p:spPr>
        <p:txBody>
          <a:bodyPr/>
          <a:lstStyle/>
          <a:p>
            <a:r>
              <a:rPr lang="en-US" sz="3000" dirty="0"/>
              <a:t>Neo4j </a:t>
            </a:r>
            <a:r>
              <a:rPr lang="en-US" sz="3000" dirty="0" smtClean="0"/>
              <a:t>Design Tips: from ER to Graph</a:t>
            </a:r>
            <a:endParaRPr lang="en-US" sz="3000" dirty="0"/>
          </a:p>
        </p:txBody>
      </p:sp>
      <p:sp>
        <p:nvSpPr>
          <p:cNvPr id="3" name="Content Placeholder 2"/>
          <p:cNvSpPr>
            <a:spLocks noGrp="1"/>
          </p:cNvSpPr>
          <p:nvPr>
            <p:ph idx="1"/>
          </p:nvPr>
        </p:nvSpPr>
        <p:spPr/>
        <p:txBody>
          <a:bodyPr>
            <a:normAutofit fontScale="62500" lnSpcReduction="20000"/>
          </a:bodyPr>
          <a:lstStyle/>
          <a:p>
            <a:r>
              <a:rPr lang="en-IE" i="1" dirty="0" smtClean="0"/>
              <a:t>Table </a:t>
            </a:r>
            <a:r>
              <a:rPr lang="en-IE" i="1" dirty="0"/>
              <a:t>to Node Label</a:t>
            </a:r>
            <a:r>
              <a:rPr lang="en-IE" dirty="0"/>
              <a:t> – each entity table in the relational model becomes a label on nodes in the graph model.</a:t>
            </a:r>
          </a:p>
          <a:p>
            <a:r>
              <a:rPr lang="en-IE" i="1" dirty="0"/>
              <a:t>Row to Node</a:t>
            </a:r>
            <a:r>
              <a:rPr lang="en-IE" dirty="0"/>
              <a:t> – each row in a relational entity table becomes a node in the graph.</a:t>
            </a:r>
          </a:p>
          <a:p>
            <a:r>
              <a:rPr lang="en-IE" i="1" dirty="0"/>
              <a:t>Column to Node Property</a:t>
            </a:r>
            <a:r>
              <a:rPr lang="en-IE" dirty="0"/>
              <a:t> – columns (fields) on the relational tables become node properties in the graph.</a:t>
            </a:r>
          </a:p>
          <a:p>
            <a:r>
              <a:rPr lang="en-IE" i="1" dirty="0"/>
              <a:t>Business primary keys only</a:t>
            </a:r>
            <a:r>
              <a:rPr lang="en-IE" dirty="0"/>
              <a:t> – remove technical primary keys, keep business primary keys.</a:t>
            </a:r>
          </a:p>
          <a:p>
            <a:r>
              <a:rPr lang="en-IE" i="1" dirty="0"/>
              <a:t>Add Constraints/Indexes</a:t>
            </a:r>
            <a:r>
              <a:rPr lang="en-IE" dirty="0"/>
              <a:t> – add unique constraints for business primary keys, add indexes for frequent lookup attributes.</a:t>
            </a:r>
          </a:p>
          <a:p>
            <a:r>
              <a:rPr lang="en-IE" i="1" dirty="0"/>
              <a:t>Foreign keys to Relationships</a:t>
            </a:r>
            <a:r>
              <a:rPr lang="en-IE" dirty="0"/>
              <a:t> – replace foreign keys to the other table with relationships, remove them afterwards.</a:t>
            </a:r>
          </a:p>
          <a:p>
            <a:r>
              <a:rPr lang="en-IE" i="1" dirty="0"/>
              <a:t>No defaults</a:t>
            </a:r>
            <a:r>
              <a:rPr lang="en-IE" dirty="0"/>
              <a:t> – remove data with default values, no need to store those.</a:t>
            </a:r>
          </a:p>
          <a:p>
            <a:r>
              <a:rPr lang="en-IE" i="1" dirty="0"/>
              <a:t>Clean up data</a:t>
            </a:r>
            <a:r>
              <a:rPr lang="en-IE" dirty="0"/>
              <a:t> – duplicate data in </a:t>
            </a:r>
            <a:r>
              <a:rPr lang="en-IE" dirty="0" err="1"/>
              <a:t>denormalized</a:t>
            </a:r>
            <a:r>
              <a:rPr lang="en-IE" dirty="0"/>
              <a:t> tables might have to be pulled out into separate nodes to get a cleaner model.</a:t>
            </a:r>
          </a:p>
          <a:p>
            <a:r>
              <a:rPr lang="en-IE" i="1" dirty="0"/>
              <a:t>Index Columns to Array</a:t>
            </a:r>
            <a:r>
              <a:rPr lang="en-IE" dirty="0"/>
              <a:t> – indexed column names (like email1, email2, email3) might indicate an array property.</a:t>
            </a:r>
          </a:p>
          <a:p>
            <a:r>
              <a:rPr lang="en-IE" i="1" dirty="0"/>
              <a:t>Join tables to Relationships</a:t>
            </a:r>
            <a:r>
              <a:rPr lang="en-IE" dirty="0"/>
              <a:t> – join tables are transformed into relationships, columns on those tables become relationship properties</a:t>
            </a:r>
          </a:p>
          <a:p>
            <a:endParaRPr lang="en-US" dirty="0"/>
          </a:p>
          <a:p>
            <a:endParaRPr lang="en-US" dirty="0"/>
          </a:p>
        </p:txBody>
      </p:sp>
    </p:spTree>
    <p:extLst>
      <p:ext uri="{BB962C8B-B14F-4D97-AF65-F5344CB8AC3E}">
        <p14:creationId xmlns:p14="http://schemas.microsoft.com/office/powerpoint/2010/main" val="5184621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Databases</a:t>
            </a:r>
          </a:p>
        </p:txBody>
      </p:sp>
      <p:pic>
        <p:nvPicPr>
          <p:cNvPr id="4" name="Content Placeholder 3"/>
          <p:cNvPicPr>
            <a:picLocks noGrp="1" noChangeAspect="1"/>
          </p:cNvPicPr>
          <p:nvPr>
            <p:ph idx="1"/>
          </p:nvPr>
        </p:nvPicPr>
        <p:blipFill>
          <a:blip r:embed="rId2"/>
          <a:srcRect l="3774" r="3774"/>
          <a:stretch>
            <a:fillRect/>
          </a:stretch>
        </p:blipFill>
        <p:spPr/>
      </p:pic>
    </p:spTree>
    <p:extLst>
      <p:ext uri="{BB962C8B-B14F-4D97-AF65-F5344CB8AC3E}">
        <p14:creationId xmlns:p14="http://schemas.microsoft.com/office/powerpoint/2010/main" val="22861219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a:t>
            </a:r>
          </a:p>
        </p:txBody>
      </p:sp>
      <p:pic>
        <p:nvPicPr>
          <p:cNvPr id="8" name="Picture 7"/>
          <p:cNvPicPr>
            <a:picLocks noChangeAspect="1"/>
          </p:cNvPicPr>
          <p:nvPr/>
        </p:nvPicPr>
        <p:blipFill>
          <a:blip r:embed="rId2"/>
          <a:stretch>
            <a:fillRect/>
          </a:stretch>
        </p:blipFill>
        <p:spPr>
          <a:xfrm>
            <a:off x="203200" y="1892300"/>
            <a:ext cx="8737600" cy="3073400"/>
          </a:xfrm>
          <a:prstGeom prst="rect">
            <a:avLst/>
          </a:prstGeom>
        </p:spPr>
      </p:pic>
    </p:spTree>
    <p:extLst>
      <p:ext uri="{BB962C8B-B14F-4D97-AF65-F5344CB8AC3E}">
        <p14:creationId xmlns:p14="http://schemas.microsoft.com/office/powerpoint/2010/main" val="20609712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a:t>
            </a:r>
          </a:p>
        </p:txBody>
      </p:sp>
      <p:pic>
        <p:nvPicPr>
          <p:cNvPr id="4" name="Picture 3"/>
          <p:cNvPicPr>
            <a:picLocks noChangeAspect="1"/>
          </p:cNvPicPr>
          <p:nvPr/>
        </p:nvPicPr>
        <p:blipFill>
          <a:blip r:embed="rId2"/>
          <a:stretch>
            <a:fillRect/>
          </a:stretch>
        </p:blipFill>
        <p:spPr>
          <a:xfrm>
            <a:off x="457200" y="1196752"/>
            <a:ext cx="7596336" cy="5178377"/>
          </a:xfrm>
          <a:prstGeom prst="rect">
            <a:avLst/>
          </a:prstGeom>
        </p:spPr>
      </p:pic>
    </p:spTree>
    <p:extLst>
      <p:ext uri="{BB962C8B-B14F-4D97-AF65-F5344CB8AC3E}">
        <p14:creationId xmlns:p14="http://schemas.microsoft.com/office/powerpoint/2010/main" val="9517905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Matrix Graph Database</a:t>
            </a:r>
          </a:p>
        </p:txBody>
      </p:sp>
      <p:pic>
        <p:nvPicPr>
          <p:cNvPr id="4" name="Picture 3"/>
          <p:cNvPicPr>
            <a:picLocks noChangeAspect="1"/>
          </p:cNvPicPr>
          <p:nvPr/>
        </p:nvPicPr>
        <p:blipFill>
          <a:blip r:embed="rId2"/>
          <a:stretch>
            <a:fillRect/>
          </a:stretch>
        </p:blipFill>
        <p:spPr>
          <a:xfrm>
            <a:off x="482600" y="1417638"/>
            <a:ext cx="8280400" cy="5186362"/>
          </a:xfrm>
          <a:prstGeom prst="rect">
            <a:avLst/>
          </a:prstGeom>
        </p:spPr>
      </p:pic>
    </p:spTree>
    <p:extLst>
      <p:ext uri="{BB962C8B-B14F-4D97-AF65-F5344CB8AC3E}">
        <p14:creationId xmlns:p14="http://schemas.microsoft.com/office/powerpoint/2010/main" val="24841742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Exercise</a:t>
            </a:r>
            <a:endParaRPr lang="en-IE" dirty="0"/>
          </a:p>
        </p:txBody>
      </p:sp>
      <p:sp>
        <p:nvSpPr>
          <p:cNvPr id="3" name="Content Placeholder 2"/>
          <p:cNvSpPr>
            <a:spLocks noGrp="1"/>
          </p:cNvSpPr>
          <p:nvPr>
            <p:ph idx="1"/>
          </p:nvPr>
        </p:nvSpPr>
        <p:spPr>
          <a:xfrm>
            <a:off x="457200" y="1359550"/>
            <a:ext cx="8229600" cy="968896"/>
          </a:xfrm>
        </p:spPr>
        <p:txBody>
          <a:bodyPr/>
          <a:lstStyle/>
          <a:p>
            <a:pPr marL="0" indent="0">
              <a:buNone/>
            </a:pPr>
            <a:r>
              <a:rPr lang="en-IE" sz="2400" dirty="0" smtClean="0"/>
              <a:t>Convert the following Relational Model into a Graph DB</a:t>
            </a:r>
            <a:endParaRPr lang="en-IE" sz="2400"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26</a:t>
            </a:fld>
            <a:endParaRPr lang="en-IE"/>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5656" y="1772816"/>
            <a:ext cx="6264696" cy="4599330"/>
          </a:xfrm>
          <a:prstGeom prst="rect">
            <a:avLst/>
          </a:prstGeom>
        </p:spPr>
      </p:pic>
    </p:spTree>
    <p:extLst>
      <p:ext uri="{BB962C8B-B14F-4D97-AF65-F5344CB8AC3E}">
        <p14:creationId xmlns:p14="http://schemas.microsoft.com/office/powerpoint/2010/main" val="1722208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Graph Layout</a:t>
            </a:r>
            <a:endParaRPr lang="en-IE"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27</a:t>
            </a:fld>
            <a:endParaRPr lang="en-IE"/>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658" y="1272684"/>
            <a:ext cx="6129742" cy="4464496"/>
          </a:xfrm>
          <a:prstGeom prst="rect">
            <a:avLst/>
          </a:prstGeom>
        </p:spPr>
      </p:pic>
      <p:sp>
        <p:nvSpPr>
          <p:cNvPr id="7" name="Rectangle 6"/>
          <p:cNvSpPr/>
          <p:nvPr/>
        </p:nvSpPr>
        <p:spPr>
          <a:xfrm>
            <a:off x="107504" y="5707098"/>
            <a:ext cx="10296636" cy="646331"/>
          </a:xfrm>
          <a:prstGeom prst="rect">
            <a:avLst/>
          </a:prstGeom>
        </p:spPr>
        <p:txBody>
          <a:bodyPr wrap="square">
            <a:spAutoFit/>
          </a:bodyPr>
          <a:lstStyle/>
          <a:p>
            <a:r>
              <a:rPr lang="en-IE" dirty="0" smtClean="0">
                <a:hlinkClick r:id="rId3"/>
              </a:rPr>
              <a:t>Good Tutorial:</a:t>
            </a:r>
          </a:p>
          <a:p>
            <a:r>
              <a:rPr lang="en-IE" dirty="0" smtClean="0">
                <a:hlinkClick r:id="rId3"/>
              </a:rPr>
              <a:t>https</a:t>
            </a:r>
            <a:r>
              <a:rPr lang="en-IE" dirty="0">
                <a:hlinkClick r:id="rId3"/>
              </a:rPr>
              <a:t>://dzone.com/refcardz/from-relational-to-graph-a-developers-guide?chapter=1</a:t>
            </a:r>
            <a:endParaRPr lang="en-IE" dirty="0"/>
          </a:p>
        </p:txBody>
      </p:sp>
    </p:spTree>
    <p:extLst>
      <p:ext uri="{BB962C8B-B14F-4D97-AF65-F5344CB8AC3E}">
        <p14:creationId xmlns:p14="http://schemas.microsoft.com/office/powerpoint/2010/main" val="4557282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Grp="1" noChangeArrowheads="1"/>
          </p:cNvSpPr>
          <p:nvPr>
            <p:ph type="title"/>
          </p:nvPr>
        </p:nvSpPr>
        <p:spPr bwMode="auto">
          <a:xfrm>
            <a:off x="457647" y="1643063"/>
            <a:ext cx="8228707" cy="150911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64294" tIns="32147" rIns="28575" bIns="32147" numCol="1" anchor="ctr" anchorCtr="0" compatLnSpc="1">
            <a:prstTxWarp prst="textNoShape">
              <a:avLst/>
            </a:prstTxWarp>
          </a:bodyPr>
          <a:lstStyle/>
          <a:p>
            <a:pPr marL="27905" indent="-27905"/>
            <a:r>
              <a:rPr lang="en-US" altLang="en-US" sz="3937" dirty="0" smtClean="0">
                <a:ea typeface="Verdana" panose="020B0604030504040204" pitchFamily="34" charset="0"/>
                <a:cs typeface="Verdana" panose="020B0604030504040204" pitchFamily="34" charset="0"/>
              </a:rPr>
              <a:t>Neo4j</a:t>
            </a:r>
            <a:endParaRPr lang="en-US" altLang="en-US" sz="2531" dirty="0"/>
          </a:p>
        </p:txBody>
      </p:sp>
    </p:spTree>
    <p:extLst>
      <p:ext uri="{BB962C8B-B14F-4D97-AF65-F5344CB8AC3E}">
        <p14:creationId xmlns:p14="http://schemas.microsoft.com/office/powerpoint/2010/main" val="2482263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Why using Graph Database</a:t>
            </a:r>
            <a:endParaRPr lang="en-IE" dirty="0"/>
          </a:p>
        </p:txBody>
      </p:sp>
      <p:sp>
        <p:nvSpPr>
          <p:cNvPr id="3" name="Content Placeholder 2"/>
          <p:cNvSpPr>
            <a:spLocks noGrp="1"/>
          </p:cNvSpPr>
          <p:nvPr>
            <p:ph idx="1"/>
          </p:nvPr>
        </p:nvSpPr>
        <p:spPr>
          <a:xfrm>
            <a:off x="457200" y="1421978"/>
            <a:ext cx="8229600" cy="4876800"/>
          </a:xfrm>
        </p:spPr>
        <p:txBody>
          <a:bodyPr/>
          <a:lstStyle/>
          <a:p>
            <a:r>
              <a:rPr lang="en-IE" sz="2400" dirty="0" smtClean="0"/>
              <a:t>SQL </a:t>
            </a:r>
          </a:p>
          <a:p>
            <a:pPr lvl="1"/>
            <a:r>
              <a:rPr lang="en-IE" sz="2000" dirty="0" smtClean="0"/>
              <a:t>It is hard to represent highly connected data in a graph-like structure.</a:t>
            </a:r>
          </a:p>
          <a:p>
            <a:pPr lvl="1"/>
            <a:r>
              <a:rPr lang="en-IE" sz="2000" dirty="0" smtClean="0"/>
              <a:t>They are good for “1 step” relations.</a:t>
            </a:r>
          </a:p>
          <a:p>
            <a:pPr lvl="1"/>
            <a:endParaRPr lang="en-IE" sz="2000" dirty="0"/>
          </a:p>
          <a:p>
            <a:r>
              <a:rPr lang="en-IE" sz="2400" dirty="0" smtClean="0"/>
              <a:t>NOSQL</a:t>
            </a:r>
          </a:p>
          <a:p>
            <a:pPr lvl="1"/>
            <a:r>
              <a:rPr lang="en-IE" sz="2000" dirty="0"/>
              <a:t>Most NOSQL </a:t>
            </a:r>
            <a:r>
              <a:rPr lang="en-IE" sz="2000" dirty="0" smtClean="0"/>
              <a:t>databases store </a:t>
            </a:r>
            <a:r>
              <a:rPr lang="en-IE" sz="2000" dirty="0"/>
              <a:t>sets of disconnected documents/values/columns. </a:t>
            </a:r>
            <a:endParaRPr lang="en-IE" sz="2000" dirty="0" smtClean="0"/>
          </a:p>
          <a:p>
            <a:pPr lvl="1"/>
            <a:r>
              <a:rPr lang="en-IE" sz="2000" dirty="0" smtClean="0"/>
              <a:t>This </a:t>
            </a:r>
            <a:r>
              <a:rPr lang="en-IE" sz="2000" dirty="0"/>
              <a:t>makes it difficult to use them for connected data and graphs. One well-known strategy for adding relationships to such stores is to embed an aggregate’s identifier inside the field belonging to another aggregate—effectively introducing foreign keys. But this requires joining aggregates at the </a:t>
            </a:r>
            <a:r>
              <a:rPr lang="en-IE" sz="2000" u="sng" dirty="0"/>
              <a:t>application level</a:t>
            </a:r>
            <a:r>
              <a:rPr lang="en-IE" sz="2000" dirty="0"/>
              <a:t>, which quickly becomes prohibitively expensive</a:t>
            </a:r>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29</a:t>
            </a:fld>
            <a:endParaRPr lang="en-IE"/>
          </a:p>
        </p:txBody>
      </p:sp>
    </p:spTree>
    <p:extLst>
      <p:ext uri="{BB962C8B-B14F-4D97-AF65-F5344CB8AC3E}">
        <p14:creationId xmlns:p14="http://schemas.microsoft.com/office/powerpoint/2010/main" val="3166473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p:txBody>
          <a:bodyPr/>
          <a:lstStyle/>
          <a:p>
            <a:r>
              <a:rPr lang="en-US" altLang="en-US" smtClean="0">
                <a:sym typeface="Helvetica" panose="020B0604020202020204" pitchFamily="34" charset="0"/>
              </a:rPr>
              <a:t>Graph Databases: Strengths and Weaknesses</a:t>
            </a:r>
            <a:endParaRPr lang="en-US" altLang="en-US">
              <a:sym typeface="Helvetica" panose="020B0604020202020204" pitchFamily="34" charset="0"/>
            </a:endParaRPr>
          </a:p>
        </p:txBody>
      </p:sp>
      <p:sp>
        <p:nvSpPr>
          <p:cNvPr id="41986" name="Rectangle 2"/>
          <p:cNvSpPr>
            <a:spLocks noGrp="1" noChangeArrowheads="1"/>
          </p:cNvSpPr>
          <p:nvPr>
            <p:ph type="body" idx="1"/>
          </p:nvPr>
        </p:nvSpPr>
        <p:spPr/>
        <p:txBody>
          <a:bodyPr/>
          <a:lstStyle/>
          <a:p>
            <a:endParaRPr lang="en-US" altLang="en-US" smtClean="0"/>
          </a:p>
          <a:p>
            <a:pPr lvl="1"/>
            <a:r>
              <a:rPr lang="en-US" altLang="en-US" smtClean="0"/>
              <a:t>Strengths</a:t>
            </a:r>
          </a:p>
          <a:p>
            <a:pPr lvl="2"/>
            <a:r>
              <a:rPr lang="en-US" altLang="en-US" smtClean="0"/>
              <a:t>Extremely powerful data model</a:t>
            </a:r>
          </a:p>
          <a:p>
            <a:pPr lvl="2"/>
            <a:r>
              <a:rPr lang="en-US" altLang="en-US" smtClean="0"/>
              <a:t>Performant when querying interconnected data</a:t>
            </a:r>
          </a:p>
          <a:p>
            <a:pPr lvl="2"/>
            <a:r>
              <a:rPr lang="en-US" altLang="en-US" smtClean="0"/>
              <a:t>Easily to query</a:t>
            </a:r>
          </a:p>
          <a:p>
            <a:pPr lvl="1"/>
            <a:r>
              <a:rPr lang="en-US" altLang="en-US" smtClean="0"/>
              <a:t>Weaknesses</a:t>
            </a:r>
          </a:p>
          <a:p>
            <a:pPr lvl="2"/>
            <a:r>
              <a:rPr lang="en-US" altLang="en-US" smtClean="0"/>
              <a:t>Sharding</a:t>
            </a:r>
          </a:p>
          <a:p>
            <a:pPr lvl="2"/>
            <a:r>
              <a:rPr lang="en-US" altLang="en-US" smtClean="0"/>
              <a:t>Not everything is a graph</a:t>
            </a:r>
            <a:endParaRPr lang="en-US" altLang="en-US" dirty="0"/>
          </a:p>
        </p:txBody>
      </p:sp>
    </p:spTree>
    <p:extLst>
      <p:ext uri="{BB962C8B-B14F-4D97-AF65-F5344CB8AC3E}">
        <p14:creationId xmlns:p14="http://schemas.microsoft.com/office/powerpoint/2010/main" val="2092366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Introducing Neo4j</a:t>
            </a:r>
            <a:endParaRPr lang="en-US" dirty="0"/>
          </a:p>
        </p:txBody>
      </p:sp>
      <p:sp>
        <p:nvSpPr>
          <p:cNvPr id="5" name="Subtitle 4"/>
          <p:cNvSpPr>
            <a:spLocks noGrp="1"/>
          </p:cNvSpPr>
          <p:nvPr>
            <p:ph idx="1"/>
          </p:nvPr>
        </p:nvSpPr>
        <p:spPr/>
        <p:txBody>
          <a:bodyPr/>
          <a:lstStyle/>
          <a:p>
            <a:r>
              <a:rPr lang="en-US" dirty="0" smtClean="0"/>
              <a:t>Introduced in 2010 </a:t>
            </a:r>
          </a:p>
          <a:p>
            <a:r>
              <a:rPr lang="en-US" dirty="0"/>
              <a:t>Developed by Neo Technologies</a:t>
            </a:r>
          </a:p>
          <a:p>
            <a:r>
              <a:rPr lang="en-US" dirty="0"/>
              <a:t>Most Popular Graph Database</a:t>
            </a:r>
          </a:p>
          <a:p>
            <a:r>
              <a:rPr lang="en-US" dirty="0" smtClean="0"/>
              <a:t>Open source</a:t>
            </a:r>
          </a:p>
          <a:p>
            <a:r>
              <a:rPr lang="en-US" dirty="0" smtClean="0"/>
              <a:t>Java-based </a:t>
            </a:r>
          </a:p>
          <a:p>
            <a:r>
              <a:rPr lang="en-US" dirty="0" smtClean="0"/>
              <a:t>NoSQL Graph Database</a:t>
            </a:r>
          </a:p>
          <a:p>
            <a:endParaRPr lang="en-US" dirty="0" smtClean="0"/>
          </a:p>
          <a:p>
            <a:endParaRPr lang="en-US" dirty="0"/>
          </a:p>
        </p:txBody>
      </p:sp>
      <p:sp>
        <p:nvSpPr>
          <p:cNvPr id="2" name="AutoShape 2" descr="https://marketplace.gephi.org/wp-content/uploads/2012/11/neo4j_logo.png?84cd5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4763455"/>
            <a:ext cx="4156539" cy="1092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979" y="3153501"/>
            <a:ext cx="2067552" cy="1275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58343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Graph Database (cont.)</a:t>
            </a:r>
            <a:endParaRPr lang="en-US" dirty="0"/>
          </a:p>
        </p:txBody>
      </p:sp>
      <p:sp>
        <p:nvSpPr>
          <p:cNvPr id="5" name="Subtitle 4"/>
          <p:cNvSpPr>
            <a:spLocks noGrp="1"/>
          </p:cNvSpPr>
          <p:nvPr>
            <p:ph idx="1"/>
          </p:nvPr>
        </p:nvSpPr>
        <p:spPr/>
        <p:txBody>
          <a:bodyPr/>
          <a:lstStyle/>
          <a:p>
            <a:r>
              <a:rPr lang="en-US" smtClean="0"/>
              <a:t>Nodes represent entities</a:t>
            </a:r>
          </a:p>
          <a:p>
            <a:pPr lvl="1"/>
            <a:r>
              <a:rPr lang="en-US" smtClean="0"/>
              <a:t>Edges represent relationships</a:t>
            </a:r>
          </a:p>
          <a:p>
            <a:pPr lvl="1"/>
            <a:r>
              <a:rPr lang="en-US" smtClean="0"/>
              <a:t>Connections between data are explored</a:t>
            </a:r>
          </a:p>
          <a:p>
            <a:pPr lvl="1"/>
            <a:r>
              <a:rPr lang="en-US" smtClean="0"/>
              <a:t>Faster for associative data sets</a:t>
            </a:r>
          </a:p>
          <a:p>
            <a:pPr lvl="1"/>
            <a:r>
              <a:rPr lang="en-US" smtClean="0"/>
              <a:t>Intuitive </a:t>
            </a:r>
          </a:p>
          <a:p>
            <a:r>
              <a:rPr lang="en-US" smtClean="0"/>
              <a:t>Optimal for searching social network data</a:t>
            </a:r>
          </a:p>
          <a:p>
            <a:endParaRPr lang="en-US" smtClean="0"/>
          </a:p>
          <a:p>
            <a:endParaRPr lang="en-US" dirty="0" smtClean="0"/>
          </a:p>
        </p:txBody>
      </p:sp>
    </p:spTree>
    <p:extLst>
      <p:ext uri="{BB962C8B-B14F-4D97-AF65-F5344CB8AC3E}">
        <p14:creationId xmlns:p14="http://schemas.microsoft.com/office/powerpoint/2010/main" val="8121259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Database that uses graph structures with nodes, edges and properties to store data</a:t>
            </a:r>
          </a:p>
          <a:p>
            <a:r>
              <a:rPr lang="en-US" dirty="0" smtClean="0"/>
              <a:t>Provides index-free adjacency</a:t>
            </a:r>
          </a:p>
          <a:p>
            <a:pPr lvl="1"/>
            <a:r>
              <a:rPr lang="en-US" dirty="0" smtClean="0"/>
              <a:t>Every node is a pointer to its adjacent element</a:t>
            </a:r>
          </a:p>
          <a:p>
            <a:r>
              <a:rPr lang="en-US" dirty="0"/>
              <a:t>Edges hold most of the important </a:t>
            </a:r>
            <a:r>
              <a:rPr lang="en-US" dirty="0" smtClean="0"/>
              <a:t>information </a:t>
            </a:r>
            <a:r>
              <a:rPr lang="en-US" dirty="0"/>
              <a:t>and connect </a:t>
            </a:r>
            <a:endParaRPr lang="en-US" dirty="0" smtClean="0"/>
          </a:p>
          <a:p>
            <a:pPr lvl="1"/>
            <a:r>
              <a:rPr lang="en-US" dirty="0" smtClean="0"/>
              <a:t>nodes </a:t>
            </a:r>
            <a:r>
              <a:rPr lang="en-US" dirty="0"/>
              <a:t>to other nodes </a:t>
            </a:r>
          </a:p>
          <a:p>
            <a:pPr lvl="1"/>
            <a:r>
              <a:rPr lang="en-US" dirty="0" smtClean="0"/>
              <a:t>nodes </a:t>
            </a:r>
            <a:r>
              <a:rPr lang="en-US" dirty="0"/>
              <a:t>to </a:t>
            </a:r>
            <a:r>
              <a:rPr lang="en-US" dirty="0" smtClean="0"/>
              <a:t>properties</a:t>
            </a:r>
          </a:p>
          <a:p>
            <a:endParaRPr lang="en-US" dirty="0" smtClean="0"/>
          </a:p>
          <a:p>
            <a:endParaRPr lang="en-US" dirty="0"/>
          </a:p>
        </p:txBody>
      </p:sp>
      <p:sp>
        <p:nvSpPr>
          <p:cNvPr id="2" name="Title 1"/>
          <p:cNvSpPr>
            <a:spLocks noGrp="1"/>
          </p:cNvSpPr>
          <p:nvPr>
            <p:ph type="title"/>
          </p:nvPr>
        </p:nvSpPr>
        <p:spPr/>
        <p:txBody>
          <a:bodyPr/>
          <a:lstStyle/>
          <a:p>
            <a:r>
              <a:rPr lang="en-US" dirty="0" smtClean="0"/>
              <a:t>Graph Databases</a:t>
            </a:r>
            <a:endParaRPr lang="en-US" dirty="0"/>
          </a:p>
        </p:txBody>
      </p:sp>
    </p:spTree>
    <p:extLst>
      <p:ext uri="{BB962C8B-B14F-4D97-AF65-F5344CB8AC3E}">
        <p14:creationId xmlns:p14="http://schemas.microsoft.com/office/powerpoint/2010/main" val="14043760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When there are relationships that you want to analyze Graph databases become a very nice fit because of the data structure</a:t>
            </a:r>
          </a:p>
          <a:p>
            <a:r>
              <a:rPr lang="en-US" dirty="0" smtClean="0"/>
              <a:t>Graph </a:t>
            </a:r>
            <a:r>
              <a:rPr lang="en-US" dirty="0"/>
              <a:t>databases are very fast for associative data sets </a:t>
            </a:r>
            <a:endParaRPr lang="en-US" dirty="0" smtClean="0"/>
          </a:p>
          <a:p>
            <a:pPr lvl="1"/>
            <a:r>
              <a:rPr lang="en-US" dirty="0" smtClean="0"/>
              <a:t>Like social networks</a:t>
            </a:r>
          </a:p>
          <a:p>
            <a:r>
              <a:rPr lang="en-US" dirty="0" smtClean="0"/>
              <a:t>Map </a:t>
            </a:r>
            <a:r>
              <a:rPr lang="en-US" dirty="0"/>
              <a:t>more directly to object oriented </a:t>
            </a:r>
            <a:r>
              <a:rPr lang="en-US" dirty="0" smtClean="0"/>
              <a:t>applications</a:t>
            </a:r>
          </a:p>
          <a:p>
            <a:pPr lvl="1"/>
            <a:r>
              <a:rPr lang="en-US" dirty="0" smtClean="0"/>
              <a:t>Object classification and Parent-&gt;Child relationships</a:t>
            </a:r>
          </a:p>
          <a:p>
            <a:endParaRPr lang="en-US" dirty="0"/>
          </a:p>
        </p:txBody>
      </p:sp>
      <p:sp>
        <p:nvSpPr>
          <p:cNvPr id="2" name="Title 1"/>
          <p:cNvSpPr>
            <a:spLocks noGrp="1"/>
          </p:cNvSpPr>
          <p:nvPr>
            <p:ph type="title"/>
          </p:nvPr>
        </p:nvSpPr>
        <p:spPr/>
        <p:txBody>
          <a:bodyPr/>
          <a:lstStyle/>
          <a:p>
            <a:r>
              <a:rPr lang="en-US" dirty="0" smtClean="0"/>
              <a:t>Advantage of Graph Databases</a:t>
            </a:r>
            <a:endParaRPr lang="en-US" dirty="0"/>
          </a:p>
        </p:txBody>
      </p:sp>
    </p:spTree>
    <p:extLst>
      <p:ext uri="{BB962C8B-B14F-4D97-AF65-F5344CB8AC3E}">
        <p14:creationId xmlns:p14="http://schemas.microsoft.com/office/powerpoint/2010/main" val="13073656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If data is just tabular with not much relationship between the data, graph databases do not fare well</a:t>
            </a:r>
          </a:p>
          <a:p>
            <a:r>
              <a:rPr lang="en-US" dirty="0" smtClean="0"/>
              <a:t>OLAP support for graph databases is not well developed</a:t>
            </a:r>
          </a:p>
          <a:p>
            <a:pPr lvl="1"/>
            <a:r>
              <a:rPr lang="en-US" dirty="0" smtClean="0"/>
              <a:t>Lots of research happening in this area</a:t>
            </a:r>
          </a:p>
        </p:txBody>
      </p:sp>
      <p:sp>
        <p:nvSpPr>
          <p:cNvPr id="2" name="Title 1"/>
          <p:cNvSpPr>
            <a:spLocks noGrp="1"/>
          </p:cNvSpPr>
          <p:nvPr>
            <p:ph type="title"/>
          </p:nvPr>
        </p:nvSpPr>
        <p:spPr/>
        <p:txBody>
          <a:bodyPr/>
          <a:lstStyle/>
          <a:p>
            <a:r>
              <a:rPr lang="en-US" dirty="0" smtClean="0"/>
              <a:t>Disadvantages</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3233" y="3739380"/>
            <a:ext cx="2298109" cy="2417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5713" y="4198139"/>
            <a:ext cx="3145971" cy="1755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038" y="4191000"/>
            <a:ext cx="1962961"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V="1">
            <a:off x="2362200" y="6096000"/>
            <a:ext cx="5029200" cy="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033529" y="6102799"/>
            <a:ext cx="3352800" cy="369332"/>
          </a:xfrm>
          <a:prstGeom prst="rect">
            <a:avLst/>
          </a:prstGeom>
          <a:noFill/>
        </p:spPr>
        <p:txBody>
          <a:bodyPr wrap="square" rtlCol="0">
            <a:spAutoFit/>
          </a:bodyPr>
          <a:lstStyle/>
          <a:p>
            <a:r>
              <a:rPr lang="en-US" dirty="0" smtClean="0"/>
              <a:t>Ease of aggregation</a:t>
            </a:r>
            <a:endParaRPr lang="en-US" dirty="0"/>
          </a:p>
        </p:txBody>
      </p:sp>
    </p:spTree>
    <p:extLst>
      <p:ext uri="{BB962C8B-B14F-4D97-AF65-F5344CB8AC3E}">
        <p14:creationId xmlns:p14="http://schemas.microsoft.com/office/powerpoint/2010/main" val="22351525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Major disadvantage</a:t>
            </a:r>
            <a:endParaRPr lang="en-IE" dirty="0"/>
          </a:p>
        </p:txBody>
      </p:sp>
      <p:sp>
        <p:nvSpPr>
          <p:cNvPr id="3" name="Content Placeholder 2"/>
          <p:cNvSpPr>
            <a:spLocks noGrp="1"/>
          </p:cNvSpPr>
          <p:nvPr>
            <p:ph idx="1"/>
          </p:nvPr>
        </p:nvSpPr>
        <p:spPr/>
        <p:txBody>
          <a:bodyPr/>
          <a:lstStyle/>
          <a:p>
            <a:r>
              <a:rPr lang="en-IE" dirty="0" smtClean="0"/>
              <a:t>Is it easy to break a graph in pieces?</a:t>
            </a:r>
          </a:p>
          <a:p>
            <a:endParaRPr lang="en-IE" dirty="0"/>
          </a:p>
          <a:p>
            <a:r>
              <a:rPr lang="en-IE" dirty="0" smtClean="0"/>
              <a:t>Partitioning a graph is very hard!</a:t>
            </a:r>
          </a:p>
          <a:p>
            <a:endParaRPr lang="en-IE" dirty="0"/>
          </a:p>
          <a:p>
            <a:endParaRPr lang="en-IE" dirty="0" smtClean="0"/>
          </a:p>
          <a:p>
            <a:endParaRPr lang="en-IE" dirty="0"/>
          </a:p>
          <a:p>
            <a:endParaRPr lang="en-IE" dirty="0" smtClean="0"/>
          </a:p>
          <a:p>
            <a:r>
              <a:rPr lang="en-IE" dirty="0" smtClean="0"/>
              <a:t>A distribute graph-database is challenging</a:t>
            </a:r>
            <a:endParaRPr lang="en-IE"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35</a:t>
            </a:fld>
            <a:endParaRPr lang="en-IE"/>
          </a:p>
        </p:txBody>
      </p:sp>
    </p:spTree>
    <p:extLst>
      <p:ext uri="{BB962C8B-B14F-4D97-AF65-F5344CB8AC3E}">
        <p14:creationId xmlns:p14="http://schemas.microsoft.com/office/powerpoint/2010/main" val="2585295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Neo4j is schema free – Data does not have to adhere to any convention</a:t>
            </a:r>
          </a:p>
          <a:p>
            <a:r>
              <a:rPr lang="en-US" dirty="0" smtClean="0"/>
              <a:t>ACID – atomic, consistent, isolated and durable for logical units of work</a:t>
            </a:r>
          </a:p>
          <a:p>
            <a:r>
              <a:rPr lang="en-US" dirty="0" smtClean="0"/>
              <a:t>Easy to get started and use</a:t>
            </a:r>
          </a:p>
          <a:p>
            <a:r>
              <a:rPr lang="en-US" dirty="0" smtClean="0"/>
              <a:t>Well documented and large developer community</a:t>
            </a:r>
          </a:p>
          <a:p>
            <a:r>
              <a:rPr lang="en-US" dirty="0" smtClean="0"/>
              <a:t>Support for wide variety of languages</a:t>
            </a:r>
          </a:p>
          <a:p>
            <a:pPr lvl="1"/>
            <a:r>
              <a:rPr lang="en-US" dirty="0" smtClean="0"/>
              <a:t>Java, Python, Perl, Scala, Cypher, </a:t>
            </a:r>
            <a:r>
              <a:rPr lang="en-US" dirty="0" err="1" smtClean="0"/>
              <a:t>etc</a:t>
            </a:r>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Salient features of Neo4j</a:t>
            </a:r>
            <a:endParaRPr lang="en-US" dirty="0"/>
          </a:p>
        </p:txBody>
      </p:sp>
      <p:sp>
        <p:nvSpPr>
          <p:cNvPr id="4" name="TextBox 3"/>
          <p:cNvSpPr txBox="1"/>
          <p:nvPr/>
        </p:nvSpPr>
        <p:spPr>
          <a:xfrm>
            <a:off x="6477000" y="6379205"/>
            <a:ext cx="2514600" cy="261610"/>
          </a:xfrm>
          <a:prstGeom prst="rect">
            <a:avLst/>
          </a:prstGeom>
          <a:noFill/>
        </p:spPr>
        <p:txBody>
          <a:bodyPr wrap="square" rtlCol="0">
            <a:spAutoFit/>
          </a:bodyPr>
          <a:lstStyle/>
          <a:p>
            <a:r>
              <a:rPr lang="en-US" sz="1100" dirty="0" smtClean="0"/>
              <a:t>(Mistry, Deep, 2013)</a:t>
            </a:r>
            <a:endParaRPr lang="en-US" sz="1100" dirty="0"/>
          </a:p>
        </p:txBody>
      </p:sp>
    </p:spTree>
    <p:extLst>
      <p:ext uri="{BB962C8B-B14F-4D97-AF65-F5344CB8AC3E}">
        <p14:creationId xmlns:p14="http://schemas.microsoft.com/office/powerpoint/2010/main" val="35668683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p:nvPr>
        </p:nvSpPr>
        <p:spPr/>
        <p:txBody>
          <a:bodyPr/>
          <a:lstStyle/>
          <a:p>
            <a:r>
              <a:rPr lang="en-US" altLang="en-US" smtClean="0">
                <a:sym typeface="Helvetica" panose="020B0604020202020204" pitchFamily="34" charset="0"/>
              </a:rPr>
              <a:t>More Reasons Why Neo4j is Great</a:t>
            </a:r>
            <a:endParaRPr lang="en-US" altLang="en-US">
              <a:sym typeface="Helvetica" panose="020B0604020202020204" pitchFamily="34" charset="0"/>
            </a:endParaRPr>
          </a:p>
        </p:txBody>
      </p:sp>
      <p:sp>
        <p:nvSpPr>
          <p:cNvPr id="59394" name="Rectangle 2"/>
          <p:cNvSpPr>
            <a:spLocks/>
          </p:cNvSpPr>
          <p:nvPr/>
        </p:nvSpPr>
        <p:spPr bwMode="auto">
          <a:xfrm>
            <a:off x="457647" y="1123974"/>
            <a:ext cx="8228707" cy="525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marL="39688" algn="l">
              <a:defRPr sz="1200">
                <a:solidFill>
                  <a:schemeClr val="tx1"/>
                </a:solidFill>
                <a:latin typeface="Lucida Grande" charset="0"/>
              </a:defRPr>
            </a:lvl1pPr>
            <a:lvl2pPr marL="1117600" indent="-190500"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marL="496888" indent="-457200">
              <a:buFont typeface="Arial" panose="020B0604020202020204" pitchFamily="34" charset="0"/>
              <a:buChar char="•"/>
            </a:pPr>
            <a:endParaRPr lang="en-US" altLang="en-US" sz="2812" dirty="0">
              <a:latin typeface="Helvetica" panose="020B0604020202020204" pitchFamily="34" charset="0"/>
              <a:cs typeface="Helvetica" panose="020B0604020202020204" pitchFamily="34" charset="0"/>
              <a:sym typeface="Helvetica" panose="020B0604020202020204" pitchFamily="34" charset="0"/>
            </a:endParaRPr>
          </a:p>
          <a:p>
            <a:pPr marL="496888" indent="-457200">
              <a:spcBef>
                <a:spcPts val="352"/>
              </a:spcBef>
              <a:buClr>
                <a:srgbClr val="7BC143"/>
              </a:buClr>
              <a:buSzPct val="100000"/>
              <a:buFont typeface="Arial" panose="020B0604020202020204" pitchFamily="34" charset="0"/>
              <a:buChar char="•"/>
            </a:pPr>
            <a:r>
              <a:rPr lang="en-US" altLang="en-US" sz="2531" dirty="0">
                <a:latin typeface="Helvetica" panose="020B0604020202020204" pitchFamily="34" charset="0"/>
                <a:cs typeface="Helvetica" panose="020B0604020202020204" pitchFamily="34" charset="0"/>
                <a:sym typeface="Helvetica" panose="020B0604020202020204" pitchFamily="34" charset="0"/>
              </a:rPr>
              <a:t>High performance graph operations</a:t>
            </a:r>
          </a:p>
          <a:p>
            <a:pPr marL="1384300" lvl="1" indent="-457200">
              <a:spcBef>
                <a:spcPts val="352"/>
              </a:spcBef>
              <a:buClr>
                <a:srgbClr val="F89800"/>
              </a:buClr>
              <a:buSzPct val="100000"/>
              <a:buFont typeface="Arial" panose="020B0604020202020204" pitchFamily="34" charset="0"/>
              <a:buChar char="•"/>
            </a:pPr>
            <a:r>
              <a:rPr lang="en-US" altLang="en-US" sz="2531" dirty="0">
                <a:latin typeface="Helvetica" panose="020B0604020202020204" pitchFamily="34" charset="0"/>
                <a:cs typeface="Helvetica" panose="020B0604020202020204" pitchFamily="34" charset="0"/>
                <a:sym typeface="Helvetica" panose="020B0604020202020204" pitchFamily="34" charset="0"/>
              </a:rPr>
              <a:t>Traverse 1,000,000+ relationships/sec on commodity hardware</a:t>
            </a:r>
          </a:p>
          <a:p>
            <a:pPr marL="496888" indent="-457200">
              <a:spcBef>
                <a:spcPts val="352"/>
              </a:spcBef>
              <a:buClr>
                <a:srgbClr val="7BC143"/>
              </a:buClr>
              <a:buSzPct val="100000"/>
              <a:buFont typeface="Arial" panose="020B0604020202020204" pitchFamily="34" charset="0"/>
              <a:buChar char="•"/>
            </a:pPr>
            <a:r>
              <a:rPr lang="en-US" altLang="en-US" sz="2531" dirty="0">
                <a:latin typeface="Helvetica" panose="020B0604020202020204" pitchFamily="34" charset="0"/>
                <a:cs typeface="Helvetica" panose="020B0604020202020204" pitchFamily="34" charset="0"/>
                <a:sym typeface="Helvetica" panose="020B0604020202020204" pitchFamily="34" charset="0"/>
              </a:rPr>
              <a:t>32 billion nodes &amp; relationships per Neo4j instance</a:t>
            </a:r>
          </a:p>
          <a:p>
            <a:pPr marL="496888" indent="-457200">
              <a:spcBef>
                <a:spcPts val="352"/>
              </a:spcBef>
              <a:buClr>
                <a:srgbClr val="7BC143"/>
              </a:buClr>
              <a:buSzPct val="100000"/>
              <a:buFont typeface="Arial" panose="020B0604020202020204" pitchFamily="34" charset="0"/>
              <a:buChar char="•"/>
            </a:pPr>
            <a:r>
              <a:rPr lang="en-US" altLang="en-US" sz="2531" dirty="0">
                <a:latin typeface="Helvetica" panose="020B0604020202020204" pitchFamily="34" charset="0"/>
                <a:cs typeface="Helvetica" panose="020B0604020202020204" pitchFamily="34" charset="0"/>
                <a:sym typeface="Helvetica" panose="020B0604020202020204" pitchFamily="34" charset="0"/>
              </a:rPr>
              <a:t>64 billion properties per Neo4j instance</a:t>
            </a:r>
          </a:p>
          <a:p>
            <a:pPr marL="496888" indent="-457200">
              <a:spcBef>
                <a:spcPts val="352"/>
              </a:spcBef>
              <a:buClr>
                <a:srgbClr val="7BC143"/>
              </a:buClr>
              <a:buSzPct val="100000"/>
              <a:buFont typeface="Arial" panose="020B0604020202020204" pitchFamily="34" charset="0"/>
              <a:buChar char="•"/>
            </a:pPr>
            <a:r>
              <a:rPr lang="en-US" altLang="en-US" sz="2531" dirty="0">
                <a:latin typeface="Helvetica" panose="020B0604020202020204" pitchFamily="34" charset="0"/>
                <a:cs typeface="Helvetica" panose="020B0604020202020204" pitchFamily="34" charset="0"/>
                <a:sym typeface="Helvetica" panose="020B0604020202020204" pitchFamily="34" charset="0"/>
              </a:rPr>
              <a:t>Small footprint</a:t>
            </a:r>
          </a:p>
          <a:p>
            <a:pPr marL="1384300" lvl="1" indent="-457200">
              <a:spcBef>
                <a:spcPts val="352"/>
              </a:spcBef>
              <a:buClr>
                <a:srgbClr val="F89800"/>
              </a:buClr>
              <a:buSzPct val="100000"/>
              <a:buFont typeface="Arial" panose="020B0604020202020204" pitchFamily="34" charset="0"/>
              <a:buChar char="•"/>
            </a:pPr>
            <a:r>
              <a:rPr lang="en-US" altLang="en-US" sz="2531" dirty="0">
                <a:latin typeface="Helvetica" panose="020B0604020202020204" pitchFamily="34" charset="0"/>
                <a:cs typeface="Helvetica" panose="020B0604020202020204" pitchFamily="34" charset="0"/>
                <a:sym typeface="Helvetica" panose="020B0604020202020204" pitchFamily="34" charset="0"/>
              </a:rPr>
              <a:t>Standalone server is ~65mb</a:t>
            </a:r>
          </a:p>
          <a:p>
            <a:pPr marL="496888" indent="-457200">
              <a:spcBef>
                <a:spcPts val="352"/>
              </a:spcBef>
              <a:buFont typeface="Arial" panose="020B0604020202020204" pitchFamily="34" charset="0"/>
              <a:buChar char="•"/>
            </a:pPr>
            <a:endParaRPr lang="en-US" altLang="en-US" sz="2531" dirty="0">
              <a:latin typeface="Helvetica" panose="020B0604020202020204" pitchFamily="34" charset="0"/>
              <a:cs typeface="Helvetica" panose="020B0604020202020204" pitchFamily="34" charset="0"/>
              <a:sym typeface="Helvetica" panose="020B0604020202020204" pitchFamily="34" charset="0"/>
            </a:endParaRPr>
          </a:p>
        </p:txBody>
      </p:sp>
    </p:spTree>
    <p:extLst>
      <p:ext uri="{BB962C8B-B14F-4D97-AF65-F5344CB8AC3E}">
        <p14:creationId xmlns:p14="http://schemas.microsoft.com/office/powerpoint/2010/main" val="1217052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Grp="1" noChangeArrowheads="1"/>
          </p:cNvSpPr>
          <p:nvPr>
            <p:ph type="title"/>
          </p:nvPr>
        </p:nvSpPr>
        <p:spPr>
          <a:xfrm>
            <a:off x="457200" y="116632"/>
            <a:ext cx="6707088" cy="990600"/>
          </a:xfrm>
          <a:ln/>
        </p:spPr>
        <p:txBody>
          <a:bodyPr vert="horz" wrap="square" lIns="91440" tIns="45720" rIns="92869" bIns="45720" numCol="1" anchor="ctr" anchorCtr="0" compatLnSpc="1">
            <a:prstTxWarp prst="textNoShape">
              <a:avLst/>
            </a:prstTxWarp>
          </a:bodyPr>
          <a:lstStyle/>
          <a:p>
            <a:pPr marL="27905" indent="-27905" algn="ctr"/>
            <a:r>
              <a:rPr lang="en-US" altLang="en-US" dirty="0">
                <a:latin typeface="Helvetica" panose="020B0604020202020204" pitchFamily="34" charset="0"/>
                <a:cs typeface="Helvetica" panose="020B0604020202020204" pitchFamily="34" charset="0"/>
                <a:sym typeface="Helvetica" panose="020B0604020202020204" pitchFamily="34" charset="0"/>
              </a:rPr>
              <a:t>Social Network </a:t>
            </a:r>
            <a:r>
              <a:rPr lang="en-US" altLang="en-US" dirty="0" smtClean="0">
                <a:latin typeface="Helvetica" panose="020B0604020202020204" pitchFamily="34" charset="0"/>
                <a:cs typeface="Helvetica" panose="020B0604020202020204" pitchFamily="34" charset="0"/>
                <a:sym typeface="Helvetica" panose="020B0604020202020204" pitchFamily="34" charset="0"/>
              </a:rPr>
              <a:t>Performance (traversals)</a:t>
            </a:r>
            <a:endParaRPr lang="en-US" altLang="en-US" dirty="0">
              <a:latin typeface="Helvetica" panose="020B0604020202020204" pitchFamily="34" charset="0"/>
              <a:sym typeface="Helvetica" panose="020B0604020202020204" pitchFamily="34" charset="0"/>
            </a:endParaRPr>
          </a:p>
        </p:txBody>
      </p:sp>
      <p:sp>
        <p:nvSpPr>
          <p:cNvPr id="71682" name="Rectangle 2"/>
          <p:cNvSpPr>
            <a:spLocks/>
          </p:cNvSpPr>
          <p:nvPr/>
        </p:nvSpPr>
        <p:spPr bwMode="auto">
          <a:xfrm>
            <a:off x="455414" y="1100584"/>
            <a:ext cx="8233172"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marL="39688" algn="l">
              <a:defRPr sz="1200">
                <a:solidFill>
                  <a:schemeClr val="tx1"/>
                </a:solidFill>
                <a:latin typeface="Lucida Grande" charset="0"/>
              </a:defRPr>
            </a:lvl5pPr>
            <a:lvl6pPr marL="496888" fontAlgn="base">
              <a:spcBef>
                <a:spcPct val="0"/>
              </a:spcBef>
              <a:spcAft>
                <a:spcPct val="0"/>
              </a:spcAft>
              <a:defRPr sz="1200">
                <a:solidFill>
                  <a:schemeClr val="tx1"/>
                </a:solidFill>
                <a:latin typeface="Lucida Grande" charset="0"/>
              </a:defRPr>
            </a:lvl6pPr>
            <a:lvl7pPr marL="954088" fontAlgn="base">
              <a:spcBef>
                <a:spcPct val="0"/>
              </a:spcBef>
              <a:spcAft>
                <a:spcPct val="0"/>
              </a:spcAft>
              <a:defRPr sz="1200">
                <a:solidFill>
                  <a:schemeClr val="tx1"/>
                </a:solidFill>
                <a:latin typeface="Lucida Grande" charset="0"/>
              </a:defRPr>
            </a:lvl7pPr>
            <a:lvl8pPr marL="1411288" fontAlgn="base">
              <a:spcBef>
                <a:spcPct val="0"/>
              </a:spcBef>
              <a:spcAft>
                <a:spcPct val="0"/>
              </a:spcAft>
              <a:defRPr sz="1200">
                <a:solidFill>
                  <a:schemeClr val="tx1"/>
                </a:solidFill>
                <a:latin typeface="Lucida Grande" charset="0"/>
              </a:defRPr>
            </a:lvl8pPr>
            <a:lvl9pPr marL="1868488" fontAlgn="base">
              <a:spcBef>
                <a:spcPct val="0"/>
              </a:spcBef>
              <a:spcAft>
                <a:spcPct val="0"/>
              </a:spcAft>
              <a:defRPr sz="1200">
                <a:solidFill>
                  <a:schemeClr val="tx1"/>
                </a:solidFill>
                <a:latin typeface="Lucida Grande" charset="0"/>
              </a:defRPr>
            </a:lvl9pPr>
          </a:lstStyle>
          <a:p>
            <a:endParaRPr lang="en-US" altLang="en-US" sz="2812" dirty="0">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lvl="4" algn="ctr"/>
            <a:r>
              <a:rPr lang="en-US" altLang="en-US" sz="2812" dirty="0" smtClean="0">
                <a:solidFill>
                  <a:srgbClr val="007DC3"/>
                </a:solidFill>
                <a:latin typeface="Helvetica" panose="020B0604020202020204" pitchFamily="34" charset="0"/>
                <a:cs typeface="Helvetica" panose="020B0604020202020204" pitchFamily="34" charset="0"/>
                <a:sym typeface="Helvetica" panose="020B0604020202020204" pitchFamily="34" charset="0"/>
              </a:rPr>
              <a:t>Why a Graph Database? MySQL </a:t>
            </a:r>
            <a:r>
              <a:rPr lang="en-US" altLang="en-US" sz="2812" dirty="0">
                <a:solidFill>
                  <a:srgbClr val="007DC3"/>
                </a:solidFill>
                <a:latin typeface="Helvetica" panose="020B0604020202020204" pitchFamily="34" charset="0"/>
                <a:cs typeface="Helvetica" panose="020B0604020202020204" pitchFamily="34" charset="0"/>
                <a:sym typeface="Helvetica" panose="020B0604020202020204" pitchFamily="34" charset="0"/>
              </a:rPr>
              <a:t>vs Neo4j</a:t>
            </a:r>
          </a:p>
          <a:p>
            <a:pPr lvl="4"/>
            <a:endParaRPr lang="en-US" altLang="en-US" sz="2812" dirty="0">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a:spcBef>
                <a:spcPts val="352"/>
              </a:spcBef>
            </a:pPr>
            <a:endParaRPr lang="en-US" altLang="en-US" sz="2531" dirty="0">
              <a:solidFill>
                <a:srgbClr val="7F7F7F"/>
              </a:solidFill>
              <a:latin typeface="Helvetica" panose="020B0604020202020204" pitchFamily="34" charset="0"/>
              <a:cs typeface="Helvetica" panose="020B0604020202020204" pitchFamily="34" charset="0"/>
              <a:sym typeface="Helvetica" panose="020B0604020202020204" pitchFamily="34" charset="0"/>
            </a:endParaRPr>
          </a:p>
        </p:txBody>
      </p:sp>
      <p:pic>
        <p:nvPicPr>
          <p:cNvPr id="716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1414" y="2053828"/>
            <a:ext cx="3652242" cy="3652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chemeClr val="tx1"/>
                </a:solidFill>
                <a:round/>
                <a:headEnd/>
                <a:tailEnd/>
              </a14:hiddenLine>
            </a:ext>
          </a:extLst>
        </p:spPr>
      </p:pic>
    </p:spTree>
    <p:extLst>
      <p:ext uri="{BB962C8B-B14F-4D97-AF65-F5344CB8AC3E}">
        <p14:creationId xmlns:p14="http://schemas.microsoft.com/office/powerpoint/2010/main" val="2655269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p:cNvSpPr>
            <a:spLocks noGrp="1" noChangeArrowheads="1"/>
          </p:cNvSpPr>
          <p:nvPr>
            <p:ph type="title"/>
          </p:nvPr>
        </p:nvSpPr>
        <p:spPr/>
        <p:txBody>
          <a:bodyPr/>
          <a:lstStyle/>
          <a:p>
            <a:r>
              <a:rPr lang="en-US" altLang="en-US" smtClean="0">
                <a:sym typeface="Helvetica" panose="020B0604020202020204" pitchFamily="34" charset="0"/>
              </a:rPr>
              <a:t>Social Network Performance</a:t>
            </a:r>
            <a:endParaRPr lang="en-US" altLang="en-US">
              <a:sym typeface="Helvetica" panose="020B0604020202020204" pitchFamily="34" charset="0"/>
            </a:endParaRPr>
          </a:p>
        </p:txBody>
      </p:sp>
      <p:sp>
        <p:nvSpPr>
          <p:cNvPr id="73730" name="Rectangle 2"/>
          <p:cNvSpPr>
            <a:spLocks noGrp="1" noChangeArrowheads="1"/>
          </p:cNvSpPr>
          <p:nvPr>
            <p:ph type="body" idx="1"/>
          </p:nvPr>
        </p:nvSpPr>
        <p:spPr/>
        <p:txBody>
          <a:bodyPr/>
          <a:lstStyle/>
          <a:p>
            <a:endParaRPr lang="en-US" altLang="en-US" smtClean="0"/>
          </a:p>
          <a:p>
            <a:pPr lvl="1"/>
            <a:r>
              <a:rPr lang="en-US" altLang="en-US" smtClean="0"/>
              <a:t>First rule of fight club:</a:t>
            </a:r>
          </a:p>
          <a:p>
            <a:pPr lvl="2"/>
            <a:r>
              <a:rPr lang="en-US" altLang="en-US" smtClean="0"/>
              <a:t>Run a friends of friends query</a:t>
            </a:r>
          </a:p>
          <a:p>
            <a:pPr lvl="1"/>
            <a:r>
              <a:rPr lang="en-US" altLang="en-US" smtClean="0"/>
              <a:t>Second rule of fight club: </a:t>
            </a:r>
          </a:p>
          <a:p>
            <a:pPr lvl="2"/>
            <a:r>
              <a:rPr lang="en-US" altLang="en-US" smtClean="0"/>
              <a:t>1,000 Users</a:t>
            </a:r>
          </a:p>
          <a:p>
            <a:pPr lvl="1"/>
            <a:r>
              <a:rPr lang="en-US" altLang="en-US" smtClean="0"/>
              <a:t>Third rule of fight club:</a:t>
            </a:r>
          </a:p>
          <a:p>
            <a:pPr lvl="2"/>
            <a:r>
              <a:rPr lang="en-US" altLang="en-US" smtClean="0"/>
              <a:t>Average of 50 friends per user</a:t>
            </a:r>
          </a:p>
          <a:p>
            <a:pPr lvl="1"/>
            <a:r>
              <a:rPr lang="en-US" altLang="en-US" smtClean="0"/>
              <a:t>Fourth rule of fight club:</a:t>
            </a:r>
          </a:p>
          <a:p>
            <a:pPr lvl="2"/>
            <a:r>
              <a:rPr lang="en-US" altLang="en-US" smtClean="0"/>
              <a:t>Limit the depth of 5</a:t>
            </a:r>
          </a:p>
          <a:p>
            <a:pPr lvl="1"/>
            <a:r>
              <a:rPr lang="en-US" altLang="en-US" smtClean="0"/>
              <a:t>Fifth rule of fight club:</a:t>
            </a:r>
          </a:p>
          <a:p>
            <a:pPr lvl="2"/>
            <a:r>
              <a:rPr lang="en-US" altLang="en-US" smtClean="0"/>
              <a:t>Intel i7 commodity laptop w/8GB RAM</a:t>
            </a:r>
            <a:endParaRPr lang="en-US" altLang="en-US"/>
          </a:p>
        </p:txBody>
      </p:sp>
      <p:sp>
        <p:nvSpPr>
          <p:cNvPr id="73731" name="Rectangle 3"/>
          <p:cNvSpPr>
            <a:spLocks/>
          </p:cNvSpPr>
          <p:nvPr/>
        </p:nvSpPr>
        <p:spPr bwMode="auto">
          <a:xfrm>
            <a:off x="-1312664" y="991567"/>
            <a:ext cx="8233172"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marL="39688" algn="l">
              <a:defRPr sz="1200">
                <a:solidFill>
                  <a:schemeClr val="tx1"/>
                </a:solidFill>
                <a:latin typeface="Lucida Grande" charset="0"/>
              </a:defRPr>
            </a:lvl5pPr>
            <a:lvl6pPr marL="496888" fontAlgn="base">
              <a:spcBef>
                <a:spcPct val="0"/>
              </a:spcBef>
              <a:spcAft>
                <a:spcPct val="0"/>
              </a:spcAft>
              <a:defRPr sz="1200">
                <a:solidFill>
                  <a:schemeClr val="tx1"/>
                </a:solidFill>
                <a:latin typeface="Lucida Grande" charset="0"/>
              </a:defRPr>
            </a:lvl6pPr>
            <a:lvl7pPr marL="954088" fontAlgn="base">
              <a:spcBef>
                <a:spcPct val="0"/>
              </a:spcBef>
              <a:spcAft>
                <a:spcPct val="0"/>
              </a:spcAft>
              <a:defRPr sz="1200">
                <a:solidFill>
                  <a:schemeClr val="tx1"/>
                </a:solidFill>
                <a:latin typeface="Lucida Grande" charset="0"/>
              </a:defRPr>
            </a:lvl7pPr>
            <a:lvl8pPr marL="1411288" fontAlgn="base">
              <a:spcBef>
                <a:spcPct val="0"/>
              </a:spcBef>
              <a:spcAft>
                <a:spcPct val="0"/>
              </a:spcAft>
              <a:defRPr sz="1200">
                <a:solidFill>
                  <a:schemeClr val="tx1"/>
                </a:solidFill>
                <a:latin typeface="Lucida Grande" charset="0"/>
              </a:defRPr>
            </a:lvl8pPr>
            <a:lvl9pPr marL="1868488" fontAlgn="base">
              <a:spcBef>
                <a:spcPct val="0"/>
              </a:spcBef>
              <a:spcAft>
                <a:spcPct val="0"/>
              </a:spcAft>
              <a:defRPr sz="1200">
                <a:solidFill>
                  <a:schemeClr val="tx1"/>
                </a:solidFill>
                <a:latin typeface="Lucida Grande" charset="0"/>
              </a:defRPr>
            </a:lvl9pPr>
          </a:lstStyle>
          <a:p>
            <a:endParaRPr lang="en-US" altLang="en-US" sz="2812" dirty="0">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lvl="4" algn="ctr"/>
            <a:r>
              <a:rPr lang="en-US" altLang="en-US" sz="2812" dirty="0">
                <a:solidFill>
                  <a:srgbClr val="007DC3"/>
                </a:solidFill>
                <a:latin typeface="Helvetica" panose="020B0604020202020204" pitchFamily="34" charset="0"/>
                <a:cs typeface="Helvetica" panose="020B0604020202020204" pitchFamily="34" charset="0"/>
                <a:sym typeface="Helvetica" panose="020B0604020202020204" pitchFamily="34" charset="0"/>
              </a:rPr>
              <a:t>The Experiment: Round 1</a:t>
            </a:r>
          </a:p>
          <a:p>
            <a:pPr lvl="4"/>
            <a:endParaRPr lang="en-US" altLang="en-US" sz="2812" dirty="0">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a:spcBef>
                <a:spcPts val="352"/>
              </a:spcBef>
            </a:pPr>
            <a:endParaRPr lang="en-US" altLang="en-US" sz="2531" dirty="0">
              <a:solidFill>
                <a:srgbClr val="7F7F7F"/>
              </a:solidFill>
              <a:latin typeface="Helvetica" panose="020B0604020202020204" pitchFamily="34" charset="0"/>
              <a:cs typeface="Helvetica" panose="020B0604020202020204" pitchFamily="34" charset="0"/>
              <a:sym typeface="Helvetica" panose="020B0604020202020204" pitchFamily="34" charset="0"/>
            </a:endParaRPr>
          </a:p>
        </p:txBody>
      </p:sp>
    </p:spTree>
    <p:extLst>
      <p:ext uri="{BB962C8B-B14F-4D97-AF65-F5344CB8AC3E}">
        <p14:creationId xmlns:p14="http://schemas.microsoft.com/office/powerpoint/2010/main" val="2469826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title"/>
          </p:nvPr>
        </p:nvSpPr>
        <p:spPr/>
        <p:txBody>
          <a:bodyPr/>
          <a:lstStyle/>
          <a:p>
            <a:r>
              <a:rPr lang="en-US" altLang="en-US" smtClean="0">
                <a:sym typeface="Helvetica" panose="020B0604020202020204" pitchFamily="34" charset="0"/>
              </a:rPr>
              <a:t>Typical Use Cases for Graph Databases</a:t>
            </a:r>
            <a:endParaRPr lang="en-US" altLang="en-US">
              <a:sym typeface="Helvetica" panose="020B0604020202020204" pitchFamily="34" charset="0"/>
            </a:endParaRPr>
          </a:p>
        </p:txBody>
      </p:sp>
      <p:sp>
        <p:nvSpPr>
          <p:cNvPr id="46082" name="Rectangle 2"/>
          <p:cNvSpPr>
            <a:spLocks/>
          </p:cNvSpPr>
          <p:nvPr/>
        </p:nvSpPr>
        <p:spPr bwMode="auto">
          <a:xfrm>
            <a:off x="323528" y="1844824"/>
            <a:ext cx="8228707" cy="525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57149" bIns="0"/>
          <a:lstStyle>
            <a:lvl1pPr marL="457200" indent="-457200"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spcBef>
                <a:spcPts val="422"/>
              </a:spcBef>
              <a:buClr>
                <a:srgbClr val="7BC143"/>
              </a:buClr>
              <a:buSzPct val="100000"/>
              <a:buFont typeface="Arial" panose="020B0604020202020204" pitchFamily="34" charset="0"/>
              <a:buChar char="•"/>
            </a:pPr>
            <a:r>
              <a:rPr lang="en-US" altLang="en-US" sz="2531" dirty="0">
                <a:latin typeface="Helvetica" panose="020B0604020202020204" pitchFamily="34" charset="0"/>
                <a:cs typeface="Helvetica" panose="020B0604020202020204" pitchFamily="34" charset="0"/>
                <a:sym typeface="Helvetica" panose="020B0604020202020204" pitchFamily="34" charset="0"/>
              </a:rPr>
              <a:t>Recommendations</a:t>
            </a:r>
          </a:p>
          <a:p>
            <a:pPr>
              <a:spcBef>
                <a:spcPts val="422"/>
              </a:spcBef>
              <a:buClr>
                <a:srgbClr val="7BC143"/>
              </a:buClr>
              <a:buSzPct val="100000"/>
              <a:buFont typeface="Arial" panose="020B0604020202020204" pitchFamily="34" charset="0"/>
              <a:buChar char="•"/>
            </a:pPr>
            <a:r>
              <a:rPr lang="en-US" altLang="en-US" sz="2531" dirty="0">
                <a:latin typeface="Helvetica" panose="020B0604020202020204" pitchFamily="34" charset="0"/>
                <a:cs typeface="Helvetica" panose="020B0604020202020204" pitchFamily="34" charset="0"/>
                <a:sym typeface="Helvetica" panose="020B0604020202020204" pitchFamily="34" charset="0"/>
              </a:rPr>
              <a:t>Business Intelligence</a:t>
            </a:r>
          </a:p>
          <a:p>
            <a:pPr>
              <a:spcBef>
                <a:spcPts val="422"/>
              </a:spcBef>
              <a:buClr>
                <a:srgbClr val="7BC143"/>
              </a:buClr>
              <a:buSzPct val="100000"/>
              <a:buFont typeface="Arial" panose="020B0604020202020204" pitchFamily="34" charset="0"/>
              <a:buChar char="•"/>
            </a:pPr>
            <a:r>
              <a:rPr lang="en-US" altLang="en-US" sz="2531" dirty="0">
                <a:latin typeface="Helvetica" panose="020B0604020202020204" pitchFamily="34" charset="0"/>
                <a:cs typeface="Helvetica" panose="020B0604020202020204" pitchFamily="34" charset="0"/>
                <a:sym typeface="Helvetica" panose="020B0604020202020204" pitchFamily="34" charset="0"/>
              </a:rPr>
              <a:t>Social Computing</a:t>
            </a:r>
          </a:p>
          <a:p>
            <a:pPr>
              <a:spcBef>
                <a:spcPts val="422"/>
              </a:spcBef>
              <a:buClr>
                <a:srgbClr val="7BC143"/>
              </a:buClr>
              <a:buSzPct val="100000"/>
              <a:buFont typeface="Arial" panose="020B0604020202020204" pitchFamily="34" charset="0"/>
              <a:buChar char="•"/>
            </a:pPr>
            <a:r>
              <a:rPr lang="en-US" altLang="en-US" sz="2531" dirty="0" smtClean="0">
                <a:latin typeface="Helvetica" panose="020B0604020202020204" pitchFamily="34" charset="0"/>
                <a:cs typeface="Helvetica" panose="020B0604020202020204" pitchFamily="34" charset="0"/>
                <a:sym typeface="Helvetica" panose="020B0604020202020204" pitchFamily="34" charset="0"/>
              </a:rPr>
              <a:t>Geospatial</a:t>
            </a:r>
            <a:endParaRPr lang="en-US" altLang="en-US" sz="2531" dirty="0">
              <a:latin typeface="Helvetica" panose="020B0604020202020204" pitchFamily="34" charset="0"/>
              <a:cs typeface="Helvetica" panose="020B0604020202020204" pitchFamily="34" charset="0"/>
              <a:sym typeface="Helvetica" panose="020B0604020202020204" pitchFamily="34" charset="0"/>
            </a:endParaRPr>
          </a:p>
          <a:p>
            <a:pPr>
              <a:spcBef>
                <a:spcPts val="422"/>
              </a:spcBef>
            </a:pPr>
            <a:endParaRPr lang="en-US" altLang="en-US" sz="1687" dirty="0">
              <a:latin typeface="Helvetica" panose="020B0604020202020204" pitchFamily="34" charset="0"/>
              <a:cs typeface="Helvetica" panose="020B0604020202020204" pitchFamily="34" charset="0"/>
              <a:sym typeface="Helvetica" panose="020B0604020202020204" pitchFamily="34" charset="0"/>
            </a:endParaRPr>
          </a:p>
        </p:txBody>
      </p:sp>
      <p:sp>
        <p:nvSpPr>
          <p:cNvPr id="46083" name="Rectangle 3"/>
          <p:cNvSpPr>
            <a:spLocks/>
          </p:cNvSpPr>
          <p:nvPr/>
        </p:nvSpPr>
        <p:spPr bwMode="auto">
          <a:xfrm>
            <a:off x="4616648" y="1846932"/>
            <a:ext cx="4071938" cy="251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57149" bIns="0"/>
          <a:lstStyle>
            <a:lvl1pPr marL="862013" indent="-457200"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a:spcBef>
                <a:spcPts val="422"/>
              </a:spcBef>
              <a:buClr>
                <a:srgbClr val="7BC143"/>
              </a:buClr>
              <a:buSzPct val="100000"/>
              <a:buFont typeface="Arial" panose="020B0604020202020204" pitchFamily="34" charset="0"/>
              <a:buChar char="•"/>
            </a:pPr>
            <a:r>
              <a:rPr lang="en-US" altLang="en-US" sz="2531" dirty="0">
                <a:latin typeface="Helvetica" panose="020B0604020202020204" pitchFamily="34" charset="0"/>
                <a:cs typeface="Helvetica" panose="020B0604020202020204" pitchFamily="34" charset="0"/>
                <a:sym typeface="Helvetica" panose="020B0604020202020204" pitchFamily="34" charset="0"/>
              </a:rPr>
              <a:t>Genealogy</a:t>
            </a:r>
          </a:p>
          <a:p>
            <a:pPr>
              <a:spcBef>
                <a:spcPts val="422"/>
              </a:spcBef>
              <a:buClr>
                <a:srgbClr val="7BC143"/>
              </a:buClr>
              <a:buSzPct val="100000"/>
              <a:buFont typeface="Arial" panose="020B0604020202020204" pitchFamily="34" charset="0"/>
              <a:buChar char="•"/>
            </a:pPr>
            <a:r>
              <a:rPr lang="en-US" altLang="en-US" sz="2531" dirty="0">
                <a:latin typeface="Helvetica" panose="020B0604020202020204" pitchFamily="34" charset="0"/>
                <a:cs typeface="Helvetica" panose="020B0604020202020204" pitchFamily="34" charset="0"/>
                <a:sym typeface="Helvetica" panose="020B0604020202020204" pitchFamily="34" charset="0"/>
              </a:rPr>
              <a:t>Time Series Data</a:t>
            </a:r>
          </a:p>
          <a:p>
            <a:pPr>
              <a:spcBef>
                <a:spcPts val="422"/>
              </a:spcBef>
              <a:buClr>
                <a:srgbClr val="7BC143"/>
              </a:buClr>
              <a:buSzPct val="100000"/>
              <a:buFont typeface="Arial" panose="020B0604020202020204" pitchFamily="34" charset="0"/>
              <a:buChar char="•"/>
            </a:pPr>
            <a:r>
              <a:rPr lang="en-US" altLang="en-US" sz="2531" dirty="0">
                <a:latin typeface="Helvetica" panose="020B0604020202020204" pitchFamily="34" charset="0"/>
                <a:cs typeface="Helvetica" panose="020B0604020202020204" pitchFamily="34" charset="0"/>
                <a:sym typeface="Helvetica" panose="020B0604020202020204" pitchFamily="34" charset="0"/>
              </a:rPr>
              <a:t>Web </a:t>
            </a:r>
            <a:r>
              <a:rPr lang="en-US" altLang="en-US" sz="2531" dirty="0" smtClean="0">
                <a:latin typeface="Helvetica" panose="020B0604020202020204" pitchFamily="34" charset="0"/>
                <a:cs typeface="Helvetica" panose="020B0604020202020204" pitchFamily="34" charset="0"/>
                <a:sym typeface="Helvetica" panose="020B0604020202020204" pitchFamily="34" charset="0"/>
              </a:rPr>
              <a:t>Analytics</a:t>
            </a:r>
          </a:p>
          <a:p>
            <a:pPr>
              <a:spcBef>
                <a:spcPts val="422"/>
              </a:spcBef>
              <a:buClr>
                <a:srgbClr val="7BC143"/>
              </a:buClr>
              <a:buSzPct val="100000"/>
              <a:buFont typeface="Arial" panose="020B0604020202020204" pitchFamily="34" charset="0"/>
              <a:buChar char="•"/>
            </a:pPr>
            <a:r>
              <a:rPr lang="en-US" altLang="en-US" sz="2531" dirty="0" smtClean="0">
                <a:latin typeface="Helvetica" panose="020B0604020202020204" pitchFamily="34" charset="0"/>
                <a:cs typeface="Helvetica" panose="020B0604020202020204" pitchFamily="34" charset="0"/>
                <a:sym typeface="Helvetica" panose="020B0604020202020204" pitchFamily="34" charset="0"/>
              </a:rPr>
              <a:t>Fraud Detection</a:t>
            </a:r>
            <a:endParaRPr lang="en-US" altLang="en-US" sz="2531" dirty="0">
              <a:latin typeface="Helvetica" panose="020B0604020202020204" pitchFamily="34" charset="0"/>
              <a:cs typeface="Helvetica" panose="020B0604020202020204" pitchFamily="34" charset="0"/>
              <a:sym typeface="Helvetica" panose="020B0604020202020204" pitchFamily="34" charset="0"/>
            </a:endParaRPr>
          </a:p>
          <a:p>
            <a:pPr>
              <a:spcBef>
                <a:spcPts val="422"/>
              </a:spcBef>
            </a:pPr>
            <a:endParaRPr lang="en-US" altLang="en-US" sz="1687" dirty="0">
              <a:latin typeface="Helvetica" panose="020B0604020202020204" pitchFamily="34" charset="0"/>
              <a:cs typeface="Helvetica" panose="020B0604020202020204" pitchFamily="34" charset="0"/>
              <a:sym typeface="Helvetica" panose="020B0604020202020204" pitchFamily="34" charset="0"/>
            </a:endParaRPr>
          </a:p>
        </p:txBody>
      </p:sp>
    </p:spTree>
    <p:extLst>
      <p:ext uri="{BB962C8B-B14F-4D97-AF65-F5344CB8AC3E}">
        <p14:creationId xmlns:p14="http://schemas.microsoft.com/office/powerpoint/2010/main" val="438858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Grp="1" noChangeArrowheads="1"/>
          </p:cNvSpPr>
          <p:nvPr>
            <p:ph type="title"/>
          </p:nvPr>
        </p:nvSpPr>
        <p:spPr/>
        <p:txBody>
          <a:bodyPr/>
          <a:lstStyle/>
          <a:p>
            <a:r>
              <a:rPr lang="en-US" altLang="en-US" smtClean="0">
                <a:sym typeface="Helvetica" panose="020B0604020202020204" pitchFamily="34" charset="0"/>
              </a:rPr>
              <a:t>Social Network Performance</a:t>
            </a:r>
            <a:endParaRPr lang="en-US" altLang="en-US">
              <a:sym typeface="Helvetica" panose="020B0604020202020204" pitchFamily="34" charset="0"/>
            </a:endParaRPr>
          </a:p>
        </p:txBody>
      </p:sp>
      <p:pic>
        <p:nvPicPr>
          <p:cNvPr id="757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844" y="1628800"/>
            <a:ext cx="7063383" cy="4839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chemeClr val="tx1"/>
                </a:solidFill>
                <a:round/>
                <a:headEnd/>
                <a:tailEnd/>
              </a14:hiddenLine>
            </a:ext>
          </a:extLst>
        </p:spPr>
      </p:pic>
      <p:sp>
        <p:nvSpPr>
          <p:cNvPr id="75779" name="Rectangle 3"/>
          <p:cNvSpPr>
            <a:spLocks/>
          </p:cNvSpPr>
          <p:nvPr/>
        </p:nvSpPr>
        <p:spPr bwMode="auto">
          <a:xfrm>
            <a:off x="-1821656" y="850552"/>
            <a:ext cx="8233172"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marL="39688" algn="l">
              <a:defRPr sz="1200">
                <a:solidFill>
                  <a:schemeClr val="tx1"/>
                </a:solidFill>
                <a:latin typeface="Lucida Grande" charset="0"/>
              </a:defRPr>
            </a:lvl5pPr>
            <a:lvl6pPr marL="496888" fontAlgn="base">
              <a:spcBef>
                <a:spcPct val="0"/>
              </a:spcBef>
              <a:spcAft>
                <a:spcPct val="0"/>
              </a:spcAft>
              <a:defRPr sz="1200">
                <a:solidFill>
                  <a:schemeClr val="tx1"/>
                </a:solidFill>
                <a:latin typeface="Lucida Grande" charset="0"/>
              </a:defRPr>
            </a:lvl6pPr>
            <a:lvl7pPr marL="954088" fontAlgn="base">
              <a:spcBef>
                <a:spcPct val="0"/>
              </a:spcBef>
              <a:spcAft>
                <a:spcPct val="0"/>
              </a:spcAft>
              <a:defRPr sz="1200">
                <a:solidFill>
                  <a:schemeClr val="tx1"/>
                </a:solidFill>
                <a:latin typeface="Lucida Grande" charset="0"/>
              </a:defRPr>
            </a:lvl7pPr>
            <a:lvl8pPr marL="1411288" fontAlgn="base">
              <a:spcBef>
                <a:spcPct val="0"/>
              </a:spcBef>
              <a:spcAft>
                <a:spcPct val="0"/>
              </a:spcAft>
              <a:defRPr sz="1200">
                <a:solidFill>
                  <a:schemeClr val="tx1"/>
                </a:solidFill>
                <a:latin typeface="Lucida Grande" charset="0"/>
              </a:defRPr>
            </a:lvl8pPr>
            <a:lvl9pPr marL="1868488" fontAlgn="base">
              <a:spcBef>
                <a:spcPct val="0"/>
              </a:spcBef>
              <a:spcAft>
                <a:spcPct val="0"/>
              </a:spcAft>
              <a:defRPr sz="1200">
                <a:solidFill>
                  <a:schemeClr val="tx1"/>
                </a:solidFill>
                <a:latin typeface="Lucida Grande" charset="0"/>
              </a:defRPr>
            </a:lvl9pPr>
          </a:lstStyle>
          <a:p>
            <a:endParaRPr lang="en-US" altLang="en-US" sz="2812" dirty="0">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lvl="4" algn="ctr"/>
            <a:r>
              <a:rPr lang="en-US" altLang="en-US" sz="2812" dirty="0">
                <a:solidFill>
                  <a:srgbClr val="007DC3"/>
                </a:solidFill>
                <a:latin typeface="Helvetica" panose="020B0604020202020204" pitchFamily="34" charset="0"/>
                <a:cs typeface="Helvetica" panose="020B0604020202020204" pitchFamily="34" charset="0"/>
                <a:sym typeface="Helvetica" panose="020B0604020202020204" pitchFamily="34" charset="0"/>
              </a:rPr>
              <a:t>RDBMS Schema</a:t>
            </a:r>
          </a:p>
          <a:p>
            <a:pPr lvl="4"/>
            <a:endParaRPr lang="en-US" altLang="en-US" sz="2812" dirty="0">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a:spcBef>
                <a:spcPts val="352"/>
              </a:spcBef>
            </a:pPr>
            <a:endParaRPr lang="en-US" altLang="en-US" sz="2531" dirty="0">
              <a:solidFill>
                <a:srgbClr val="7F7F7F"/>
              </a:solidFill>
              <a:latin typeface="Helvetica" panose="020B0604020202020204" pitchFamily="34" charset="0"/>
              <a:cs typeface="Helvetica" panose="020B0604020202020204" pitchFamily="34" charset="0"/>
              <a:sym typeface="Helvetica" panose="020B0604020202020204" pitchFamily="34" charset="0"/>
            </a:endParaRPr>
          </a:p>
        </p:txBody>
      </p:sp>
    </p:spTree>
    <p:extLst>
      <p:ext uri="{BB962C8B-B14F-4D97-AF65-F5344CB8AC3E}">
        <p14:creationId xmlns:p14="http://schemas.microsoft.com/office/powerpoint/2010/main" val="3645732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
          <p:cNvSpPr>
            <a:spLocks noGrp="1" noChangeArrowheads="1"/>
          </p:cNvSpPr>
          <p:nvPr>
            <p:ph type="title"/>
          </p:nvPr>
        </p:nvSpPr>
        <p:spPr/>
        <p:txBody>
          <a:bodyPr/>
          <a:lstStyle/>
          <a:p>
            <a:r>
              <a:rPr lang="en-US" altLang="en-US" smtClean="0">
                <a:sym typeface="Helvetica" panose="020B0604020202020204" pitchFamily="34" charset="0"/>
              </a:rPr>
              <a:t>Social Network Performance</a:t>
            </a:r>
            <a:endParaRPr lang="en-US" altLang="en-US">
              <a:sym typeface="Helvetica" panose="020B0604020202020204" pitchFamily="34" charset="0"/>
            </a:endParaRPr>
          </a:p>
        </p:txBody>
      </p:sp>
      <p:sp>
        <p:nvSpPr>
          <p:cNvPr id="79874" name="Rectangle 2"/>
          <p:cNvSpPr>
            <a:spLocks/>
          </p:cNvSpPr>
          <p:nvPr/>
        </p:nvSpPr>
        <p:spPr bwMode="auto">
          <a:xfrm>
            <a:off x="-223242" y="752326"/>
            <a:ext cx="8233172"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marL="39688" algn="l">
              <a:defRPr sz="1200">
                <a:solidFill>
                  <a:schemeClr val="tx1"/>
                </a:solidFill>
                <a:latin typeface="Lucida Grande" charset="0"/>
              </a:defRPr>
            </a:lvl5pPr>
            <a:lvl6pPr marL="496888" fontAlgn="base">
              <a:spcBef>
                <a:spcPct val="0"/>
              </a:spcBef>
              <a:spcAft>
                <a:spcPct val="0"/>
              </a:spcAft>
              <a:defRPr sz="1200">
                <a:solidFill>
                  <a:schemeClr val="tx1"/>
                </a:solidFill>
                <a:latin typeface="Lucida Grande" charset="0"/>
              </a:defRPr>
            </a:lvl6pPr>
            <a:lvl7pPr marL="954088" fontAlgn="base">
              <a:spcBef>
                <a:spcPct val="0"/>
              </a:spcBef>
              <a:spcAft>
                <a:spcPct val="0"/>
              </a:spcAft>
              <a:defRPr sz="1200">
                <a:solidFill>
                  <a:schemeClr val="tx1"/>
                </a:solidFill>
                <a:latin typeface="Lucida Grande" charset="0"/>
              </a:defRPr>
            </a:lvl7pPr>
            <a:lvl8pPr marL="1411288" fontAlgn="base">
              <a:spcBef>
                <a:spcPct val="0"/>
              </a:spcBef>
              <a:spcAft>
                <a:spcPct val="0"/>
              </a:spcAft>
              <a:defRPr sz="1200">
                <a:solidFill>
                  <a:schemeClr val="tx1"/>
                </a:solidFill>
                <a:latin typeface="Lucida Grande" charset="0"/>
              </a:defRPr>
            </a:lvl8pPr>
            <a:lvl9pPr marL="1868488" fontAlgn="base">
              <a:spcBef>
                <a:spcPct val="0"/>
              </a:spcBef>
              <a:spcAft>
                <a:spcPct val="0"/>
              </a:spcAft>
              <a:defRPr sz="1200">
                <a:solidFill>
                  <a:schemeClr val="tx1"/>
                </a:solidFill>
                <a:latin typeface="Lucida Grande" charset="0"/>
              </a:defRPr>
            </a:lvl9pPr>
          </a:lstStyle>
          <a:p>
            <a:endPar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lvl="4" algn="ctr"/>
            <a:r>
              <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rPr>
              <a:t>MySQL Results: Round 1- 1,000 Users</a:t>
            </a:r>
          </a:p>
          <a:p>
            <a:pPr lvl="4"/>
            <a:endPar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a:spcBef>
                <a:spcPts val="352"/>
              </a:spcBef>
            </a:pPr>
            <a:endParaRPr lang="en-US" altLang="en-US" sz="2531">
              <a:solidFill>
                <a:srgbClr val="7F7F7F"/>
              </a:solidFill>
              <a:latin typeface="Helvetica" panose="020B0604020202020204" pitchFamily="34" charset="0"/>
              <a:cs typeface="Helvetica" panose="020B0604020202020204" pitchFamily="34" charset="0"/>
              <a:sym typeface="Helvetica" panose="020B0604020202020204" pitchFamily="34" charset="0"/>
            </a:endParaRPr>
          </a:p>
        </p:txBody>
      </p:sp>
      <p:graphicFrame>
        <p:nvGraphicFramePr>
          <p:cNvPr id="79875" name="Group 3"/>
          <p:cNvGraphicFramePr>
            <a:graphicFrameLocks noGrp="1"/>
          </p:cNvGraphicFramePr>
          <p:nvPr>
            <p:extLst>
              <p:ext uri="{D42A27DB-BD31-4B8C-83A1-F6EECF244321}">
                <p14:modId xmlns:p14="http://schemas.microsoft.com/office/powerpoint/2010/main" val="3603074647"/>
              </p:ext>
            </p:extLst>
          </p:nvPr>
        </p:nvGraphicFramePr>
        <p:xfrm>
          <a:off x="890737" y="1890861"/>
          <a:ext cx="7361412" cy="3778375"/>
        </p:xfrm>
        <a:graphic>
          <a:graphicData uri="http://schemas.openxmlformats.org/drawingml/2006/table">
            <a:tbl>
              <a:tblPr/>
              <a:tblGrid>
                <a:gridCol w="2453432">
                  <a:extLst>
                    <a:ext uri="{9D8B030D-6E8A-4147-A177-3AD203B41FA5}">
                      <a16:colId xmlns:a16="http://schemas.microsoft.com/office/drawing/2014/main" val="20000"/>
                    </a:ext>
                  </a:extLst>
                </a:gridCol>
                <a:gridCol w="2454548">
                  <a:extLst>
                    <a:ext uri="{9D8B030D-6E8A-4147-A177-3AD203B41FA5}">
                      <a16:colId xmlns:a16="http://schemas.microsoft.com/office/drawing/2014/main" val="20001"/>
                    </a:ext>
                  </a:extLst>
                </a:gridCol>
                <a:gridCol w="2453432">
                  <a:extLst>
                    <a:ext uri="{9D8B030D-6E8A-4147-A177-3AD203B41FA5}">
                      <a16:colId xmlns:a16="http://schemas.microsoft.com/office/drawing/2014/main" val="20002"/>
                    </a:ext>
                  </a:extLst>
                </a:gridCol>
              </a:tblGrid>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0" i="0" u="none" strike="noStrike" cap="none" normalizeH="0" baseline="0" dirty="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Depth</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0"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Execution Time (sec)</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0"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Records Returned</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0"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2</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0"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0.028</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0"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~900</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0" i="0" u="none" strike="noStrike" cap="none" normalizeH="0" baseline="0" dirty="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3</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0"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0.213</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0"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~999</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0"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4</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0"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10.273</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0"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~999</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0"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5</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0"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92,613.150</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0" i="0" u="none" strike="noStrike" cap="none" normalizeH="0" baseline="0" dirty="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~999</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60706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p:cNvSpPr>
            <a:spLocks noGrp="1" noChangeArrowheads="1"/>
          </p:cNvSpPr>
          <p:nvPr>
            <p:ph type="title"/>
          </p:nvPr>
        </p:nvSpPr>
        <p:spPr/>
        <p:txBody>
          <a:bodyPr/>
          <a:lstStyle/>
          <a:p>
            <a:r>
              <a:rPr lang="en-US" altLang="en-US" smtClean="0">
                <a:sym typeface="Helvetica" panose="020B0604020202020204" pitchFamily="34" charset="0"/>
              </a:rPr>
              <a:t>Social Network Performance</a:t>
            </a:r>
            <a:endParaRPr lang="en-US" altLang="en-US">
              <a:sym typeface="Helvetica" panose="020B0604020202020204" pitchFamily="34" charset="0"/>
            </a:endParaRPr>
          </a:p>
        </p:txBody>
      </p:sp>
      <p:sp>
        <p:nvSpPr>
          <p:cNvPr id="77826" name="Rectangle 2"/>
          <p:cNvSpPr>
            <a:spLocks/>
          </p:cNvSpPr>
          <p:nvPr/>
        </p:nvSpPr>
        <p:spPr bwMode="auto">
          <a:xfrm>
            <a:off x="323528" y="2420888"/>
            <a:ext cx="8323111"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28574" bIns="0">
            <a:spAutoFit/>
          </a:bodyPr>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r>
              <a:rPr lang="en-US" altLang="en-US" sz="2400" dirty="0" smtClean="0">
                <a:solidFill>
                  <a:srgbClr val="4D4D4D"/>
                </a:solidFill>
                <a:ea typeface="Lucida Grande" charset="0"/>
                <a:cs typeface="Lucida Grande" charset="0"/>
              </a:rPr>
              <a:t>SELECT distinct </a:t>
            </a:r>
            <a:r>
              <a:rPr lang="en-US" altLang="en-US" sz="2400" dirty="0">
                <a:solidFill>
                  <a:srgbClr val="4D4D4D"/>
                </a:solidFill>
                <a:ea typeface="Lucida Grande" charset="0"/>
                <a:cs typeface="Lucida Grande" charset="0"/>
              </a:rPr>
              <a:t>uf3.*    </a:t>
            </a:r>
          </a:p>
          <a:p>
            <a:r>
              <a:rPr lang="en-US" altLang="en-US" sz="2400" dirty="0" smtClean="0">
                <a:solidFill>
                  <a:srgbClr val="4D4D4D"/>
                </a:solidFill>
                <a:ea typeface="Lucida Grande" charset="0"/>
                <a:cs typeface="Lucida Grande" charset="0"/>
              </a:rPr>
              <a:t>FROM </a:t>
            </a:r>
            <a:r>
              <a:rPr lang="en-US" altLang="en-US" sz="2400" dirty="0" err="1" smtClean="0">
                <a:solidFill>
                  <a:srgbClr val="4D4D4D"/>
                </a:solidFill>
                <a:ea typeface="Lucida Grande" charset="0"/>
                <a:cs typeface="Lucida Grande" charset="0"/>
              </a:rPr>
              <a:t>t_user_friend</a:t>
            </a:r>
            <a:r>
              <a:rPr lang="en-US" altLang="en-US" sz="2400" dirty="0" smtClean="0">
                <a:solidFill>
                  <a:srgbClr val="4D4D4D"/>
                </a:solidFill>
                <a:ea typeface="Lucida Grande" charset="0"/>
                <a:cs typeface="Lucida Grande" charset="0"/>
              </a:rPr>
              <a:t> </a:t>
            </a:r>
            <a:r>
              <a:rPr lang="en-US" altLang="en-US" sz="2400" dirty="0">
                <a:solidFill>
                  <a:srgbClr val="4D4D4D"/>
                </a:solidFill>
                <a:ea typeface="Lucida Grande" charset="0"/>
                <a:cs typeface="Lucida Grande" charset="0"/>
              </a:rPr>
              <a:t>uf1         </a:t>
            </a:r>
          </a:p>
          <a:p>
            <a:r>
              <a:rPr lang="en-US" altLang="en-US" sz="2400" dirty="0" smtClean="0">
                <a:solidFill>
                  <a:srgbClr val="4D4D4D"/>
                </a:solidFill>
                <a:ea typeface="Lucida Grande" charset="0"/>
                <a:cs typeface="Lucida Grande" charset="0"/>
              </a:rPr>
              <a:t>INNER JOIN </a:t>
            </a:r>
            <a:r>
              <a:rPr lang="en-US" altLang="en-US" sz="2400" dirty="0" err="1" smtClean="0">
                <a:solidFill>
                  <a:srgbClr val="4D4D4D"/>
                </a:solidFill>
                <a:ea typeface="Lucida Grande" charset="0"/>
                <a:cs typeface="Lucida Grande" charset="0"/>
              </a:rPr>
              <a:t>t_user_friend</a:t>
            </a:r>
            <a:r>
              <a:rPr lang="en-US" altLang="en-US" sz="2400" dirty="0" smtClean="0">
                <a:solidFill>
                  <a:srgbClr val="4D4D4D"/>
                </a:solidFill>
                <a:ea typeface="Lucida Grande" charset="0"/>
                <a:cs typeface="Lucida Grande" charset="0"/>
              </a:rPr>
              <a:t> </a:t>
            </a:r>
            <a:r>
              <a:rPr lang="en-US" altLang="en-US" sz="2400" dirty="0">
                <a:solidFill>
                  <a:srgbClr val="4D4D4D"/>
                </a:solidFill>
                <a:ea typeface="Lucida Grande" charset="0"/>
                <a:cs typeface="Lucida Grande" charset="0"/>
              </a:rPr>
              <a:t>uf2 on uf1.user_1 = uf2.user_2</a:t>
            </a:r>
          </a:p>
          <a:p>
            <a:r>
              <a:rPr lang="en-US" altLang="en-US" sz="2400" dirty="0" smtClean="0">
                <a:solidFill>
                  <a:srgbClr val="4D4D4D"/>
                </a:solidFill>
                <a:ea typeface="Lucida Grande" charset="0"/>
                <a:cs typeface="Lucida Grande" charset="0"/>
              </a:rPr>
              <a:t>INNER JOIN </a:t>
            </a:r>
            <a:r>
              <a:rPr lang="en-US" altLang="en-US" sz="2400" dirty="0" err="1">
                <a:solidFill>
                  <a:srgbClr val="4D4D4D"/>
                </a:solidFill>
                <a:ea typeface="Lucida Grande" charset="0"/>
                <a:cs typeface="Lucida Grande" charset="0"/>
              </a:rPr>
              <a:t>t_user_friend</a:t>
            </a:r>
            <a:r>
              <a:rPr lang="en-US" altLang="en-US" sz="2400" dirty="0">
                <a:solidFill>
                  <a:srgbClr val="4D4D4D"/>
                </a:solidFill>
                <a:ea typeface="Lucida Grande" charset="0"/>
                <a:cs typeface="Lucida Grande" charset="0"/>
              </a:rPr>
              <a:t> uf3 on uf2.user_1 = uf3.user_2    </a:t>
            </a:r>
          </a:p>
          <a:p>
            <a:r>
              <a:rPr lang="en-US" altLang="en-US" sz="2400" dirty="0" smtClean="0">
                <a:solidFill>
                  <a:srgbClr val="4D4D4D"/>
                </a:solidFill>
                <a:ea typeface="Lucida Grande" charset="0"/>
                <a:cs typeface="Lucida Grande" charset="0"/>
              </a:rPr>
              <a:t>WHERE uf1.user_1 </a:t>
            </a:r>
            <a:r>
              <a:rPr lang="en-US" altLang="en-US" sz="2400" dirty="0">
                <a:solidFill>
                  <a:srgbClr val="4D4D4D"/>
                </a:solidFill>
                <a:ea typeface="Lucida Grande" charset="0"/>
                <a:cs typeface="Lucida Grande" charset="0"/>
              </a:rPr>
              <a:t>= </a:t>
            </a:r>
            <a:r>
              <a:rPr lang="en-US" altLang="en-US" sz="2400" dirty="0" err="1">
                <a:solidFill>
                  <a:srgbClr val="4D4D4D"/>
                </a:solidFill>
                <a:ea typeface="Lucida Grande" charset="0"/>
                <a:cs typeface="Lucida Grande" charset="0"/>
              </a:rPr>
              <a:t>user_id</a:t>
            </a:r>
            <a:endParaRPr lang="en-US" altLang="en-US" sz="2400" dirty="0">
              <a:solidFill>
                <a:srgbClr val="4D4D4D"/>
              </a:solidFill>
              <a:ea typeface="Lucida Grande" charset="0"/>
              <a:cs typeface="Lucida Grande" charset="0"/>
            </a:endParaRPr>
          </a:p>
          <a:p>
            <a:endParaRPr lang="en-US" altLang="en-US" sz="2400" dirty="0">
              <a:solidFill>
                <a:srgbClr val="4D4D4D"/>
              </a:solidFill>
              <a:ea typeface="Lucida Grande" charset="0"/>
              <a:cs typeface="Lucida Grande" charset="0"/>
            </a:endParaRPr>
          </a:p>
        </p:txBody>
      </p:sp>
      <p:sp>
        <p:nvSpPr>
          <p:cNvPr id="77827" name="Rectangle 3"/>
          <p:cNvSpPr>
            <a:spLocks/>
          </p:cNvSpPr>
          <p:nvPr/>
        </p:nvSpPr>
        <p:spPr bwMode="auto">
          <a:xfrm>
            <a:off x="-492820" y="1135583"/>
            <a:ext cx="8233172"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marL="39688" algn="l">
              <a:defRPr sz="1200">
                <a:solidFill>
                  <a:schemeClr val="tx1"/>
                </a:solidFill>
                <a:latin typeface="Lucida Grande" charset="0"/>
              </a:defRPr>
            </a:lvl5pPr>
            <a:lvl6pPr marL="496888" fontAlgn="base">
              <a:spcBef>
                <a:spcPct val="0"/>
              </a:spcBef>
              <a:spcAft>
                <a:spcPct val="0"/>
              </a:spcAft>
              <a:defRPr sz="1200">
                <a:solidFill>
                  <a:schemeClr val="tx1"/>
                </a:solidFill>
                <a:latin typeface="Lucida Grande" charset="0"/>
              </a:defRPr>
            </a:lvl6pPr>
            <a:lvl7pPr marL="954088" fontAlgn="base">
              <a:spcBef>
                <a:spcPct val="0"/>
              </a:spcBef>
              <a:spcAft>
                <a:spcPct val="0"/>
              </a:spcAft>
              <a:defRPr sz="1200">
                <a:solidFill>
                  <a:schemeClr val="tx1"/>
                </a:solidFill>
                <a:latin typeface="Lucida Grande" charset="0"/>
              </a:defRPr>
            </a:lvl7pPr>
            <a:lvl8pPr marL="1411288" fontAlgn="base">
              <a:spcBef>
                <a:spcPct val="0"/>
              </a:spcBef>
              <a:spcAft>
                <a:spcPct val="0"/>
              </a:spcAft>
              <a:defRPr sz="1200">
                <a:solidFill>
                  <a:schemeClr val="tx1"/>
                </a:solidFill>
                <a:latin typeface="Lucida Grande" charset="0"/>
              </a:defRPr>
            </a:lvl8pPr>
            <a:lvl9pPr marL="1868488" fontAlgn="base">
              <a:spcBef>
                <a:spcPct val="0"/>
              </a:spcBef>
              <a:spcAft>
                <a:spcPct val="0"/>
              </a:spcAft>
              <a:defRPr sz="1200">
                <a:solidFill>
                  <a:schemeClr val="tx1"/>
                </a:solidFill>
                <a:latin typeface="Lucida Grande" charset="0"/>
              </a:defRPr>
            </a:lvl9pPr>
          </a:lstStyle>
          <a:p>
            <a:endParaRPr lang="en-US" altLang="en-US" sz="2812" dirty="0">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lvl="4" algn="ctr"/>
            <a:r>
              <a:rPr lang="en-US" altLang="en-US" sz="2812" dirty="0">
                <a:solidFill>
                  <a:srgbClr val="007DC3"/>
                </a:solidFill>
                <a:latin typeface="Helvetica" panose="020B0604020202020204" pitchFamily="34" charset="0"/>
                <a:cs typeface="Helvetica" panose="020B0604020202020204" pitchFamily="34" charset="0"/>
                <a:sym typeface="Helvetica" panose="020B0604020202020204" pitchFamily="34" charset="0"/>
              </a:rPr>
              <a:t>SQL: Friends of friends at depth 3</a:t>
            </a:r>
          </a:p>
          <a:p>
            <a:pPr lvl="4"/>
            <a:endParaRPr lang="en-US" altLang="en-US" sz="2812" dirty="0">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a:spcBef>
                <a:spcPts val="352"/>
              </a:spcBef>
            </a:pPr>
            <a:endParaRPr lang="en-US" altLang="en-US" sz="2531" dirty="0">
              <a:solidFill>
                <a:srgbClr val="7F7F7F"/>
              </a:solidFill>
              <a:latin typeface="Helvetica" panose="020B0604020202020204" pitchFamily="34" charset="0"/>
              <a:cs typeface="Helvetica" panose="020B0604020202020204" pitchFamily="34" charset="0"/>
              <a:sym typeface="Helvetica" panose="020B0604020202020204" pitchFamily="34" charset="0"/>
            </a:endParaRPr>
          </a:p>
        </p:txBody>
      </p:sp>
    </p:spTree>
    <p:extLst>
      <p:ext uri="{BB962C8B-B14F-4D97-AF65-F5344CB8AC3E}">
        <p14:creationId xmlns:p14="http://schemas.microsoft.com/office/powerpoint/2010/main" val="3612981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
          <p:cNvSpPr>
            <a:spLocks noGrp="1" noChangeArrowheads="1"/>
          </p:cNvSpPr>
          <p:nvPr>
            <p:ph type="title"/>
          </p:nvPr>
        </p:nvSpPr>
        <p:spPr>
          <a:ln/>
        </p:spPr>
        <p:txBody>
          <a:bodyPr vert="horz" wrap="square" lIns="91440" tIns="45720" rIns="92869" bIns="45720" numCol="1" anchor="ctr" anchorCtr="0" compatLnSpc="1">
            <a:prstTxWarp prst="textNoShape">
              <a:avLst/>
            </a:prstTxWarp>
          </a:bodyPr>
          <a:lstStyle/>
          <a:p>
            <a:pPr marL="27905" indent="-27905"/>
            <a:r>
              <a:rPr lang="en-US" altLang="en-US">
                <a:latin typeface="Helvetica" panose="020B0604020202020204" pitchFamily="34" charset="0"/>
                <a:cs typeface="Helvetica" panose="020B0604020202020204" pitchFamily="34" charset="0"/>
                <a:sym typeface="Helvetica" panose="020B0604020202020204" pitchFamily="34" charset="0"/>
              </a:rPr>
              <a:t>Social Network Performance</a:t>
            </a:r>
            <a:endParaRPr lang="en-US" altLang="en-US">
              <a:latin typeface="Helvetica" panose="020B0604020202020204" pitchFamily="34" charset="0"/>
              <a:sym typeface="Helvetica" panose="020B0604020202020204" pitchFamily="34" charset="0"/>
            </a:endParaRPr>
          </a:p>
        </p:txBody>
      </p:sp>
      <p:sp>
        <p:nvSpPr>
          <p:cNvPr id="81922" name="Rectangle 2"/>
          <p:cNvSpPr>
            <a:spLocks/>
          </p:cNvSpPr>
          <p:nvPr/>
        </p:nvSpPr>
        <p:spPr bwMode="auto">
          <a:xfrm>
            <a:off x="-2232422" y="832693"/>
            <a:ext cx="8233172"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marL="39688" algn="l">
              <a:defRPr sz="1200">
                <a:solidFill>
                  <a:schemeClr val="tx1"/>
                </a:solidFill>
                <a:latin typeface="Lucida Grande" charset="0"/>
              </a:defRPr>
            </a:lvl5pPr>
            <a:lvl6pPr marL="496888" fontAlgn="base">
              <a:spcBef>
                <a:spcPct val="0"/>
              </a:spcBef>
              <a:spcAft>
                <a:spcPct val="0"/>
              </a:spcAft>
              <a:defRPr sz="1200">
                <a:solidFill>
                  <a:schemeClr val="tx1"/>
                </a:solidFill>
                <a:latin typeface="Lucida Grande" charset="0"/>
              </a:defRPr>
            </a:lvl6pPr>
            <a:lvl7pPr marL="954088" fontAlgn="base">
              <a:spcBef>
                <a:spcPct val="0"/>
              </a:spcBef>
              <a:spcAft>
                <a:spcPct val="0"/>
              </a:spcAft>
              <a:defRPr sz="1200">
                <a:solidFill>
                  <a:schemeClr val="tx1"/>
                </a:solidFill>
                <a:latin typeface="Lucida Grande" charset="0"/>
              </a:defRPr>
            </a:lvl7pPr>
            <a:lvl8pPr marL="1411288" fontAlgn="base">
              <a:spcBef>
                <a:spcPct val="0"/>
              </a:spcBef>
              <a:spcAft>
                <a:spcPct val="0"/>
              </a:spcAft>
              <a:defRPr sz="1200">
                <a:solidFill>
                  <a:schemeClr val="tx1"/>
                </a:solidFill>
                <a:latin typeface="Lucida Grande" charset="0"/>
              </a:defRPr>
            </a:lvl8pPr>
            <a:lvl9pPr marL="1868488" fontAlgn="base">
              <a:spcBef>
                <a:spcPct val="0"/>
              </a:spcBef>
              <a:spcAft>
                <a:spcPct val="0"/>
              </a:spcAft>
              <a:defRPr sz="1200">
                <a:solidFill>
                  <a:schemeClr val="tx1"/>
                </a:solidFill>
                <a:latin typeface="Lucida Grande" charset="0"/>
              </a:defRPr>
            </a:lvl9pPr>
          </a:lstStyle>
          <a:p>
            <a:endPar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lvl="4" algn="ctr"/>
            <a:r>
              <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rPr>
              <a:t>Social Graph</a:t>
            </a:r>
          </a:p>
          <a:p>
            <a:pPr lvl="4"/>
            <a:endPar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a:spcBef>
                <a:spcPts val="352"/>
              </a:spcBef>
            </a:pPr>
            <a:endParaRPr lang="en-US" altLang="en-US" sz="2531">
              <a:solidFill>
                <a:srgbClr val="7F7F7F"/>
              </a:solidFill>
              <a:latin typeface="Helvetica" panose="020B0604020202020204" pitchFamily="34" charset="0"/>
              <a:cs typeface="Helvetica" panose="020B0604020202020204" pitchFamily="34" charset="0"/>
              <a:sym typeface="Helvetica" panose="020B0604020202020204" pitchFamily="34" charset="0"/>
            </a:endParaRPr>
          </a:p>
        </p:txBody>
      </p:sp>
      <p:pic>
        <p:nvPicPr>
          <p:cNvPr id="819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473" y="1759148"/>
            <a:ext cx="5576590" cy="421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chemeClr val="tx1"/>
                </a:solidFill>
                <a:round/>
                <a:headEnd/>
                <a:tailEnd/>
              </a14:hiddenLine>
            </a:ext>
          </a:extLst>
        </p:spPr>
      </p:pic>
    </p:spTree>
    <p:extLst>
      <p:ext uri="{BB962C8B-B14F-4D97-AF65-F5344CB8AC3E}">
        <p14:creationId xmlns:p14="http://schemas.microsoft.com/office/powerpoint/2010/main" val="1905500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1"/>
          <p:cNvSpPr>
            <a:spLocks noGrp="1" noChangeArrowheads="1"/>
          </p:cNvSpPr>
          <p:nvPr>
            <p:ph type="title"/>
          </p:nvPr>
        </p:nvSpPr>
        <p:spPr/>
        <p:txBody>
          <a:bodyPr/>
          <a:lstStyle/>
          <a:p>
            <a:r>
              <a:rPr lang="en-US" altLang="en-US" smtClean="0">
                <a:sym typeface="Helvetica" panose="020B0604020202020204" pitchFamily="34" charset="0"/>
              </a:rPr>
              <a:t>Social Network Performance</a:t>
            </a:r>
            <a:endParaRPr lang="en-US" altLang="en-US">
              <a:sym typeface="Helvetica" panose="020B0604020202020204" pitchFamily="34" charset="0"/>
            </a:endParaRPr>
          </a:p>
        </p:txBody>
      </p:sp>
      <p:sp>
        <p:nvSpPr>
          <p:cNvPr id="86018" name="Rectangle 2"/>
          <p:cNvSpPr>
            <a:spLocks/>
          </p:cNvSpPr>
          <p:nvPr/>
        </p:nvSpPr>
        <p:spPr bwMode="auto">
          <a:xfrm>
            <a:off x="-330399" y="752326"/>
            <a:ext cx="8233172"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marL="39688" algn="l">
              <a:defRPr sz="1200">
                <a:solidFill>
                  <a:schemeClr val="tx1"/>
                </a:solidFill>
                <a:latin typeface="Lucida Grande" charset="0"/>
              </a:defRPr>
            </a:lvl5pPr>
            <a:lvl6pPr marL="496888" fontAlgn="base">
              <a:spcBef>
                <a:spcPct val="0"/>
              </a:spcBef>
              <a:spcAft>
                <a:spcPct val="0"/>
              </a:spcAft>
              <a:defRPr sz="1200">
                <a:solidFill>
                  <a:schemeClr val="tx1"/>
                </a:solidFill>
                <a:latin typeface="Lucida Grande" charset="0"/>
              </a:defRPr>
            </a:lvl6pPr>
            <a:lvl7pPr marL="954088" fontAlgn="base">
              <a:spcBef>
                <a:spcPct val="0"/>
              </a:spcBef>
              <a:spcAft>
                <a:spcPct val="0"/>
              </a:spcAft>
              <a:defRPr sz="1200">
                <a:solidFill>
                  <a:schemeClr val="tx1"/>
                </a:solidFill>
                <a:latin typeface="Lucida Grande" charset="0"/>
              </a:defRPr>
            </a:lvl7pPr>
            <a:lvl8pPr marL="1411288" fontAlgn="base">
              <a:spcBef>
                <a:spcPct val="0"/>
              </a:spcBef>
              <a:spcAft>
                <a:spcPct val="0"/>
              </a:spcAft>
              <a:defRPr sz="1200">
                <a:solidFill>
                  <a:schemeClr val="tx1"/>
                </a:solidFill>
                <a:latin typeface="Lucida Grande" charset="0"/>
              </a:defRPr>
            </a:lvl8pPr>
            <a:lvl9pPr marL="1868488" fontAlgn="base">
              <a:spcBef>
                <a:spcPct val="0"/>
              </a:spcBef>
              <a:spcAft>
                <a:spcPct val="0"/>
              </a:spcAft>
              <a:defRPr sz="1200">
                <a:solidFill>
                  <a:schemeClr val="tx1"/>
                </a:solidFill>
                <a:latin typeface="Lucida Grande" charset="0"/>
              </a:defRPr>
            </a:lvl9pPr>
          </a:lstStyle>
          <a:p>
            <a:endParaRPr lang="en-US" altLang="en-US" sz="2812" dirty="0">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lvl="4" algn="ctr"/>
            <a:r>
              <a:rPr lang="en-US" altLang="en-US" sz="2812" dirty="0">
                <a:solidFill>
                  <a:srgbClr val="007DC3"/>
                </a:solidFill>
                <a:latin typeface="Helvetica" panose="020B0604020202020204" pitchFamily="34" charset="0"/>
                <a:cs typeface="Helvetica" panose="020B0604020202020204" pitchFamily="34" charset="0"/>
                <a:sym typeface="Helvetica" panose="020B0604020202020204" pitchFamily="34" charset="0"/>
              </a:rPr>
              <a:t>Neo4j Results: Round 1- 1,000 Users</a:t>
            </a:r>
          </a:p>
          <a:p>
            <a:pPr lvl="4"/>
            <a:endParaRPr lang="en-US" altLang="en-US" sz="2812" dirty="0">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a:spcBef>
                <a:spcPts val="352"/>
              </a:spcBef>
            </a:pPr>
            <a:endParaRPr lang="en-US" altLang="en-US" sz="2531" dirty="0">
              <a:solidFill>
                <a:srgbClr val="7F7F7F"/>
              </a:solidFill>
              <a:latin typeface="Helvetica" panose="020B0604020202020204" pitchFamily="34" charset="0"/>
              <a:cs typeface="Helvetica" panose="020B0604020202020204" pitchFamily="34" charset="0"/>
              <a:sym typeface="Helvetica" panose="020B0604020202020204" pitchFamily="34" charset="0"/>
            </a:endParaRPr>
          </a:p>
        </p:txBody>
      </p:sp>
      <p:graphicFrame>
        <p:nvGraphicFramePr>
          <p:cNvPr id="86019" name="Group 3"/>
          <p:cNvGraphicFramePr>
            <a:graphicFrameLocks noGrp="1"/>
          </p:cNvGraphicFramePr>
          <p:nvPr>
            <p:extLst>
              <p:ext uri="{D42A27DB-BD31-4B8C-83A1-F6EECF244321}">
                <p14:modId xmlns:p14="http://schemas.microsoft.com/office/powerpoint/2010/main" val="1431284376"/>
              </p:ext>
            </p:extLst>
          </p:nvPr>
        </p:nvGraphicFramePr>
        <p:xfrm>
          <a:off x="890737" y="1890861"/>
          <a:ext cx="7361412" cy="3778375"/>
        </p:xfrm>
        <a:graphic>
          <a:graphicData uri="http://schemas.openxmlformats.org/drawingml/2006/table">
            <a:tbl>
              <a:tblPr/>
              <a:tblGrid>
                <a:gridCol w="2453432">
                  <a:extLst>
                    <a:ext uri="{9D8B030D-6E8A-4147-A177-3AD203B41FA5}">
                      <a16:colId xmlns:a16="http://schemas.microsoft.com/office/drawing/2014/main" val="20000"/>
                    </a:ext>
                  </a:extLst>
                </a:gridCol>
                <a:gridCol w="2454548">
                  <a:extLst>
                    <a:ext uri="{9D8B030D-6E8A-4147-A177-3AD203B41FA5}">
                      <a16:colId xmlns:a16="http://schemas.microsoft.com/office/drawing/2014/main" val="20001"/>
                    </a:ext>
                  </a:extLst>
                </a:gridCol>
                <a:gridCol w="2453432">
                  <a:extLst>
                    <a:ext uri="{9D8B030D-6E8A-4147-A177-3AD203B41FA5}">
                      <a16:colId xmlns:a16="http://schemas.microsoft.com/office/drawing/2014/main" val="20002"/>
                    </a:ext>
                  </a:extLst>
                </a:gridCol>
              </a:tblGrid>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dirty="0" smtClean="0">
                          <a:ln>
                            <a:noFill/>
                          </a:ln>
                          <a:solidFill>
                            <a:srgbClr val="676767"/>
                          </a:solidFill>
                          <a:effectLst/>
                          <a:latin typeface="Helvetica" panose="020B0604020202020204" pitchFamily="34" charset="0"/>
                          <a:ea typeface="ヒラギノ角ゴ ProN W3" charset="0"/>
                          <a:cs typeface="ヒラギノ角ゴ ProN W3" charset="0"/>
                          <a:sym typeface="Helvetica" panose="020B0604020202020204" pitchFamily="34" charset="0"/>
                        </a:rPr>
                        <a:t>Depth</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rgbClr val="676767"/>
                          </a:solidFill>
                          <a:effectLst/>
                          <a:latin typeface="Helvetica" panose="020B0604020202020204" pitchFamily="34" charset="0"/>
                          <a:ea typeface="ヒラギノ角ゴ ProN W3" charset="0"/>
                          <a:cs typeface="ヒラギノ角ゴ ProN W3" charset="0"/>
                          <a:sym typeface="Helvetica" panose="020B0604020202020204" pitchFamily="34" charset="0"/>
                        </a:rPr>
                        <a:t>Execution Time (sec)</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rgbClr val="676767"/>
                          </a:solidFill>
                          <a:effectLst/>
                          <a:latin typeface="Helvetica" panose="020B0604020202020204" pitchFamily="34" charset="0"/>
                          <a:ea typeface="ヒラギノ角ゴ ProN W3" charset="0"/>
                          <a:cs typeface="ヒラギノ角ゴ ProN W3" charset="0"/>
                          <a:sym typeface="Helvetica" panose="020B0604020202020204" pitchFamily="34" charset="0"/>
                        </a:rPr>
                        <a:t>Records Returned</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rgbClr val="676767"/>
                          </a:solidFill>
                          <a:effectLst/>
                          <a:latin typeface="Helvetica" panose="020B0604020202020204" pitchFamily="34" charset="0"/>
                          <a:ea typeface="ヒラギノ角ゴ ProN W3" charset="0"/>
                          <a:cs typeface="ヒラギノ角ゴ ProN W3" charset="0"/>
                          <a:sym typeface="Helvetica" panose="020B0604020202020204" pitchFamily="34" charset="0"/>
                        </a:rPr>
                        <a:t>2</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dirty="0" smtClean="0">
                          <a:ln>
                            <a:noFill/>
                          </a:ln>
                          <a:solidFill>
                            <a:srgbClr val="676767"/>
                          </a:solidFill>
                          <a:effectLst/>
                          <a:latin typeface="Helvetica" panose="020B0604020202020204" pitchFamily="34" charset="0"/>
                          <a:ea typeface="ヒラギノ角ゴ ProN W3" charset="0"/>
                          <a:cs typeface="ヒラギノ角ゴ ProN W3" charset="0"/>
                          <a:sym typeface="Helvetica" panose="020B0604020202020204" pitchFamily="34" charset="0"/>
                        </a:rPr>
                        <a:t>0.04</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rgbClr val="676767"/>
                          </a:solidFill>
                          <a:effectLst/>
                          <a:latin typeface="Helvetica" panose="020B0604020202020204" pitchFamily="34" charset="0"/>
                          <a:ea typeface="ヒラギノ角ゴ ProN W3" charset="0"/>
                          <a:cs typeface="ヒラギノ角ゴ ProN W3" charset="0"/>
                          <a:sym typeface="Helvetica" panose="020B0604020202020204" pitchFamily="34" charset="0"/>
                        </a:rPr>
                        <a:t>~900</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rgbClr val="676767"/>
                          </a:solidFill>
                          <a:effectLst/>
                          <a:latin typeface="Helvetica" panose="020B0604020202020204" pitchFamily="34" charset="0"/>
                          <a:ea typeface="ヒラギノ角ゴ ProN W3" charset="0"/>
                          <a:cs typeface="ヒラギノ角ゴ ProN W3" charset="0"/>
                          <a:sym typeface="Helvetica" panose="020B0604020202020204" pitchFamily="34" charset="0"/>
                        </a:rPr>
                        <a:t>3</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rgbClr val="676767"/>
                          </a:solidFill>
                          <a:effectLst/>
                          <a:latin typeface="Helvetica" panose="020B0604020202020204" pitchFamily="34" charset="0"/>
                          <a:ea typeface="ヒラギノ角ゴ ProN W3" charset="0"/>
                          <a:cs typeface="ヒラギノ角ゴ ProN W3" charset="0"/>
                          <a:sym typeface="Helvetica" panose="020B0604020202020204" pitchFamily="34" charset="0"/>
                        </a:rPr>
                        <a:t>0.06</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rgbClr val="676767"/>
                          </a:solidFill>
                          <a:effectLst/>
                          <a:latin typeface="Helvetica" panose="020B0604020202020204" pitchFamily="34" charset="0"/>
                          <a:ea typeface="ヒラギノ角ゴ ProN W3" charset="0"/>
                          <a:cs typeface="ヒラギノ角ゴ ProN W3" charset="0"/>
                          <a:sym typeface="Helvetica" panose="020B0604020202020204" pitchFamily="34" charset="0"/>
                        </a:rPr>
                        <a:t>~999</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rgbClr val="676767"/>
                          </a:solidFill>
                          <a:effectLst/>
                          <a:latin typeface="Helvetica" panose="020B0604020202020204" pitchFamily="34" charset="0"/>
                          <a:ea typeface="ヒラギノ角ゴ ProN W3" charset="0"/>
                          <a:cs typeface="ヒラギノ角ゴ ProN W3" charset="0"/>
                          <a:sym typeface="Helvetica" panose="020B0604020202020204" pitchFamily="34" charset="0"/>
                        </a:rPr>
                        <a:t>4</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rgbClr val="676767"/>
                          </a:solidFill>
                          <a:effectLst/>
                          <a:latin typeface="Helvetica" panose="020B0604020202020204" pitchFamily="34" charset="0"/>
                          <a:ea typeface="ヒラギノ角ゴ ProN W3" charset="0"/>
                          <a:cs typeface="ヒラギノ角ゴ ProN W3" charset="0"/>
                          <a:sym typeface="Helvetica" panose="020B0604020202020204" pitchFamily="34" charset="0"/>
                        </a:rPr>
                        <a:t>0.07</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rgbClr val="676767"/>
                          </a:solidFill>
                          <a:effectLst/>
                          <a:latin typeface="Helvetica" panose="020B0604020202020204" pitchFamily="34" charset="0"/>
                          <a:ea typeface="ヒラギノ角ゴ ProN W3" charset="0"/>
                          <a:cs typeface="ヒラギノ角ゴ ProN W3" charset="0"/>
                          <a:sym typeface="Helvetica" panose="020B0604020202020204" pitchFamily="34" charset="0"/>
                        </a:rPr>
                        <a:t>~999</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rgbClr val="676767"/>
                          </a:solidFill>
                          <a:effectLst/>
                          <a:latin typeface="Helvetica" panose="020B0604020202020204" pitchFamily="34" charset="0"/>
                          <a:ea typeface="ヒラギノ角ゴ ProN W3" charset="0"/>
                          <a:cs typeface="ヒラギノ角ゴ ProN W3" charset="0"/>
                          <a:sym typeface="Helvetica" panose="020B0604020202020204" pitchFamily="34" charset="0"/>
                        </a:rPr>
                        <a:t>5</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rgbClr val="676767"/>
                          </a:solidFill>
                          <a:effectLst/>
                          <a:latin typeface="Helvetica" panose="020B0604020202020204" pitchFamily="34" charset="0"/>
                          <a:ea typeface="ヒラギノ角ゴ ProN W3" charset="0"/>
                          <a:cs typeface="ヒラギノ角ゴ ProN W3" charset="0"/>
                          <a:sym typeface="Helvetica" panose="020B0604020202020204" pitchFamily="34" charset="0"/>
                        </a:rPr>
                        <a:t>0.07</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dirty="0" smtClean="0">
                          <a:ln>
                            <a:noFill/>
                          </a:ln>
                          <a:solidFill>
                            <a:srgbClr val="676767"/>
                          </a:solidFill>
                          <a:effectLst/>
                          <a:latin typeface="Helvetica" panose="020B0604020202020204" pitchFamily="34" charset="0"/>
                          <a:ea typeface="ヒラギノ角ゴ ProN W3" charset="0"/>
                          <a:cs typeface="ヒラギノ角ゴ ProN W3" charset="0"/>
                          <a:sym typeface="Helvetica" panose="020B0604020202020204" pitchFamily="34" charset="0"/>
                        </a:rPr>
                        <a:t>~999</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6812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
          <p:cNvSpPr>
            <a:spLocks noGrp="1" noChangeArrowheads="1"/>
          </p:cNvSpPr>
          <p:nvPr>
            <p:ph type="title"/>
          </p:nvPr>
        </p:nvSpPr>
        <p:spPr/>
        <p:txBody>
          <a:bodyPr/>
          <a:lstStyle/>
          <a:p>
            <a:r>
              <a:rPr lang="en-US" altLang="en-US" smtClean="0">
                <a:sym typeface="Helvetica" panose="020B0604020202020204" pitchFamily="34" charset="0"/>
              </a:rPr>
              <a:t>Social Network Performance</a:t>
            </a:r>
            <a:endParaRPr lang="en-US" altLang="en-US">
              <a:sym typeface="Helvetica" panose="020B0604020202020204" pitchFamily="34" charset="0"/>
            </a:endParaRPr>
          </a:p>
        </p:txBody>
      </p:sp>
      <p:sp>
        <p:nvSpPr>
          <p:cNvPr id="88066" name="Rectangle 2"/>
          <p:cNvSpPr>
            <a:spLocks noGrp="1" noChangeArrowheads="1"/>
          </p:cNvSpPr>
          <p:nvPr>
            <p:ph type="body" idx="1"/>
          </p:nvPr>
        </p:nvSpPr>
        <p:spPr/>
        <p:txBody>
          <a:bodyPr/>
          <a:lstStyle/>
          <a:p>
            <a:endParaRPr lang="en-US" altLang="en-US" smtClean="0"/>
          </a:p>
          <a:p>
            <a:pPr lvl="1"/>
            <a:r>
              <a:rPr lang="en-US" altLang="en-US" smtClean="0"/>
              <a:t>First rule of fight club:</a:t>
            </a:r>
          </a:p>
          <a:p>
            <a:pPr lvl="2"/>
            <a:r>
              <a:rPr lang="en-US" altLang="en-US" smtClean="0"/>
              <a:t>Run a friends of friends query</a:t>
            </a:r>
          </a:p>
          <a:p>
            <a:pPr lvl="1"/>
            <a:r>
              <a:rPr lang="en-US" altLang="en-US" smtClean="0"/>
              <a:t>Second rule of fight club: </a:t>
            </a:r>
          </a:p>
          <a:p>
            <a:pPr lvl="2"/>
            <a:r>
              <a:rPr lang="en-US" altLang="en-US" smtClean="0"/>
              <a:t>1,000,000 Users</a:t>
            </a:r>
          </a:p>
          <a:p>
            <a:pPr lvl="1"/>
            <a:r>
              <a:rPr lang="en-US" altLang="en-US" smtClean="0"/>
              <a:t>Third rule of fight club:</a:t>
            </a:r>
          </a:p>
          <a:p>
            <a:pPr lvl="2"/>
            <a:r>
              <a:rPr lang="en-US" altLang="en-US" smtClean="0"/>
              <a:t>Average of 50 friends per user</a:t>
            </a:r>
          </a:p>
          <a:p>
            <a:pPr lvl="1"/>
            <a:r>
              <a:rPr lang="en-US" altLang="en-US" smtClean="0"/>
              <a:t>Fourth rule of fight club:</a:t>
            </a:r>
          </a:p>
          <a:p>
            <a:pPr lvl="2"/>
            <a:r>
              <a:rPr lang="en-US" altLang="en-US" smtClean="0"/>
              <a:t>Limit the depth of 5 </a:t>
            </a:r>
          </a:p>
          <a:p>
            <a:pPr lvl="1"/>
            <a:r>
              <a:rPr lang="en-US" altLang="en-US" smtClean="0"/>
              <a:t>Fifth rule of fight club:</a:t>
            </a:r>
          </a:p>
          <a:p>
            <a:pPr lvl="2"/>
            <a:r>
              <a:rPr lang="en-US" altLang="en-US" smtClean="0"/>
              <a:t>Intel i7 commodity laptop w/8GB RAM</a:t>
            </a:r>
            <a:endParaRPr lang="en-US" altLang="en-US"/>
          </a:p>
        </p:txBody>
      </p:sp>
      <p:sp>
        <p:nvSpPr>
          <p:cNvPr id="88067" name="Rectangle 3"/>
          <p:cNvSpPr>
            <a:spLocks/>
          </p:cNvSpPr>
          <p:nvPr/>
        </p:nvSpPr>
        <p:spPr bwMode="auto">
          <a:xfrm>
            <a:off x="-1187649" y="868412"/>
            <a:ext cx="8233172"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marL="39688" algn="l">
              <a:defRPr sz="1200">
                <a:solidFill>
                  <a:schemeClr val="tx1"/>
                </a:solidFill>
                <a:latin typeface="Lucida Grande" charset="0"/>
              </a:defRPr>
            </a:lvl5pPr>
            <a:lvl6pPr marL="496888" fontAlgn="base">
              <a:spcBef>
                <a:spcPct val="0"/>
              </a:spcBef>
              <a:spcAft>
                <a:spcPct val="0"/>
              </a:spcAft>
              <a:defRPr sz="1200">
                <a:solidFill>
                  <a:schemeClr val="tx1"/>
                </a:solidFill>
                <a:latin typeface="Lucida Grande" charset="0"/>
              </a:defRPr>
            </a:lvl6pPr>
            <a:lvl7pPr marL="954088" fontAlgn="base">
              <a:spcBef>
                <a:spcPct val="0"/>
              </a:spcBef>
              <a:spcAft>
                <a:spcPct val="0"/>
              </a:spcAft>
              <a:defRPr sz="1200">
                <a:solidFill>
                  <a:schemeClr val="tx1"/>
                </a:solidFill>
                <a:latin typeface="Lucida Grande" charset="0"/>
              </a:defRPr>
            </a:lvl7pPr>
            <a:lvl8pPr marL="1411288" fontAlgn="base">
              <a:spcBef>
                <a:spcPct val="0"/>
              </a:spcBef>
              <a:spcAft>
                <a:spcPct val="0"/>
              </a:spcAft>
              <a:defRPr sz="1200">
                <a:solidFill>
                  <a:schemeClr val="tx1"/>
                </a:solidFill>
                <a:latin typeface="Lucida Grande" charset="0"/>
              </a:defRPr>
            </a:lvl8pPr>
            <a:lvl9pPr marL="1868488" fontAlgn="base">
              <a:spcBef>
                <a:spcPct val="0"/>
              </a:spcBef>
              <a:spcAft>
                <a:spcPct val="0"/>
              </a:spcAft>
              <a:defRPr sz="1200">
                <a:solidFill>
                  <a:schemeClr val="tx1"/>
                </a:solidFill>
                <a:latin typeface="Lucida Grande" charset="0"/>
              </a:defRPr>
            </a:lvl9pPr>
          </a:lstStyle>
          <a:p>
            <a:endPar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lvl="4" algn="ctr"/>
            <a:r>
              <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rPr>
              <a:t>The Experiment: Round 2</a:t>
            </a:r>
          </a:p>
          <a:p>
            <a:pPr lvl="4"/>
            <a:endPar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a:spcBef>
                <a:spcPts val="352"/>
              </a:spcBef>
            </a:pPr>
            <a:endParaRPr lang="en-US" altLang="en-US" sz="2531">
              <a:solidFill>
                <a:srgbClr val="7F7F7F"/>
              </a:solidFill>
              <a:latin typeface="Helvetica" panose="020B0604020202020204" pitchFamily="34" charset="0"/>
              <a:cs typeface="Helvetica" panose="020B0604020202020204" pitchFamily="34" charset="0"/>
              <a:sym typeface="Helvetica" panose="020B0604020202020204" pitchFamily="34" charset="0"/>
            </a:endParaRPr>
          </a:p>
        </p:txBody>
      </p:sp>
    </p:spTree>
    <p:extLst>
      <p:ext uri="{BB962C8B-B14F-4D97-AF65-F5344CB8AC3E}">
        <p14:creationId xmlns:p14="http://schemas.microsoft.com/office/powerpoint/2010/main" val="3158072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
          <p:cNvSpPr>
            <a:spLocks noGrp="1" noChangeArrowheads="1"/>
          </p:cNvSpPr>
          <p:nvPr>
            <p:ph type="title"/>
          </p:nvPr>
        </p:nvSpPr>
        <p:spPr/>
        <p:txBody>
          <a:bodyPr/>
          <a:lstStyle/>
          <a:p>
            <a:r>
              <a:rPr lang="en-US" altLang="en-US" smtClean="0">
                <a:sym typeface="Helvetica" panose="020B0604020202020204" pitchFamily="34" charset="0"/>
              </a:rPr>
              <a:t>Social Network Performance</a:t>
            </a:r>
            <a:endParaRPr lang="en-US" altLang="en-US">
              <a:sym typeface="Helvetica" panose="020B0604020202020204" pitchFamily="34" charset="0"/>
            </a:endParaRPr>
          </a:p>
        </p:txBody>
      </p:sp>
      <p:sp>
        <p:nvSpPr>
          <p:cNvPr id="90114" name="Rectangle 2"/>
          <p:cNvSpPr>
            <a:spLocks/>
          </p:cNvSpPr>
          <p:nvPr/>
        </p:nvSpPr>
        <p:spPr bwMode="auto">
          <a:xfrm>
            <a:off x="-223242" y="752326"/>
            <a:ext cx="8233172"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marL="39688" algn="l">
              <a:defRPr sz="1200">
                <a:solidFill>
                  <a:schemeClr val="tx1"/>
                </a:solidFill>
                <a:latin typeface="Lucida Grande" charset="0"/>
              </a:defRPr>
            </a:lvl5pPr>
            <a:lvl6pPr marL="496888" fontAlgn="base">
              <a:spcBef>
                <a:spcPct val="0"/>
              </a:spcBef>
              <a:spcAft>
                <a:spcPct val="0"/>
              </a:spcAft>
              <a:defRPr sz="1200">
                <a:solidFill>
                  <a:schemeClr val="tx1"/>
                </a:solidFill>
                <a:latin typeface="Lucida Grande" charset="0"/>
              </a:defRPr>
            </a:lvl6pPr>
            <a:lvl7pPr marL="954088" fontAlgn="base">
              <a:spcBef>
                <a:spcPct val="0"/>
              </a:spcBef>
              <a:spcAft>
                <a:spcPct val="0"/>
              </a:spcAft>
              <a:defRPr sz="1200">
                <a:solidFill>
                  <a:schemeClr val="tx1"/>
                </a:solidFill>
                <a:latin typeface="Lucida Grande" charset="0"/>
              </a:defRPr>
            </a:lvl7pPr>
            <a:lvl8pPr marL="1411288" fontAlgn="base">
              <a:spcBef>
                <a:spcPct val="0"/>
              </a:spcBef>
              <a:spcAft>
                <a:spcPct val="0"/>
              </a:spcAft>
              <a:defRPr sz="1200">
                <a:solidFill>
                  <a:schemeClr val="tx1"/>
                </a:solidFill>
                <a:latin typeface="Lucida Grande" charset="0"/>
              </a:defRPr>
            </a:lvl8pPr>
            <a:lvl9pPr marL="1868488" fontAlgn="base">
              <a:spcBef>
                <a:spcPct val="0"/>
              </a:spcBef>
              <a:spcAft>
                <a:spcPct val="0"/>
              </a:spcAft>
              <a:defRPr sz="1200">
                <a:solidFill>
                  <a:schemeClr val="tx1"/>
                </a:solidFill>
                <a:latin typeface="Lucida Grande" charset="0"/>
              </a:defRPr>
            </a:lvl9pPr>
          </a:lstStyle>
          <a:p>
            <a:endPar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lvl="4" algn="ctr"/>
            <a:r>
              <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rPr>
              <a:t>MySQL Results: Round 1- 1,000,000 Users</a:t>
            </a:r>
          </a:p>
          <a:p>
            <a:pPr lvl="4"/>
            <a:endPar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a:spcBef>
                <a:spcPts val="352"/>
              </a:spcBef>
            </a:pPr>
            <a:endParaRPr lang="en-US" altLang="en-US" sz="2531">
              <a:solidFill>
                <a:srgbClr val="7F7F7F"/>
              </a:solidFill>
              <a:latin typeface="Helvetica" panose="020B0604020202020204" pitchFamily="34" charset="0"/>
              <a:cs typeface="Helvetica" panose="020B0604020202020204" pitchFamily="34" charset="0"/>
              <a:sym typeface="Helvetica" panose="020B0604020202020204" pitchFamily="34" charset="0"/>
            </a:endParaRPr>
          </a:p>
        </p:txBody>
      </p:sp>
      <p:graphicFrame>
        <p:nvGraphicFramePr>
          <p:cNvPr id="90115" name="Group 3"/>
          <p:cNvGraphicFramePr>
            <a:graphicFrameLocks noGrp="1"/>
          </p:cNvGraphicFramePr>
          <p:nvPr>
            <p:extLst>
              <p:ext uri="{D42A27DB-BD31-4B8C-83A1-F6EECF244321}">
                <p14:modId xmlns:p14="http://schemas.microsoft.com/office/powerpoint/2010/main" val="1395936099"/>
              </p:ext>
            </p:extLst>
          </p:nvPr>
        </p:nvGraphicFramePr>
        <p:xfrm>
          <a:off x="890737" y="1890861"/>
          <a:ext cx="7361412" cy="3778375"/>
        </p:xfrm>
        <a:graphic>
          <a:graphicData uri="http://schemas.openxmlformats.org/drawingml/2006/table">
            <a:tbl>
              <a:tblPr/>
              <a:tblGrid>
                <a:gridCol w="2453432">
                  <a:extLst>
                    <a:ext uri="{9D8B030D-6E8A-4147-A177-3AD203B41FA5}">
                      <a16:colId xmlns:a16="http://schemas.microsoft.com/office/drawing/2014/main" val="20000"/>
                    </a:ext>
                  </a:extLst>
                </a:gridCol>
                <a:gridCol w="2454548">
                  <a:extLst>
                    <a:ext uri="{9D8B030D-6E8A-4147-A177-3AD203B41FA5}">
                      <a16:colId xmlns:a16="http://schemas.microsoft.com/office/drawing/2014/main" val="20001"/>
                    </a:ext>
                  </a:extLst>
                </a:gridCol>
                <a:gridCol w="2453432">
                  <a:extLst>
                    <a:ext uri="{9D8B030D-6E8A-4147-A177-3AD203B41FA5}">
                      <a16:colId xmlns:a16="http://schemas.microsoft.com/office/drawing/2014/main" val="20002"/>
                    </a:ext>
                  </a:extLst>
                </a:gridCol>
              </a:tblGrid>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dirty="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Depth</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Execution Time (sec)</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Records Returned</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dirty="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2</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0.016</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~2,500</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3</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30.267</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~125,000</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4</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1,543.505</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~600,00</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5</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Did not finish after an hour</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dirty="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N/A</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63224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1"/>
          <p:cNvSpPr>
            <a:spLocks noGrp="1" noChangeArrowheads="1"/>
          </p:cNvSpPr>
          <p:nvPr>
            <p:ph type="title"/>
          </p:nvPr>
        </p:nvSpPr>
        <p:spPr>
          <a:ln/>
        </p:spPr>
        <p:txBody>
          <a:bodyPr vert="horz" wrap="square" lIns="91440" tIns="45720" rIns="92869" bIns="45720" numCol="1" anchor="ctr" anchorCtr="0" compatLnSpc="1">
            <a:prstTxWarp prst="textNoShape">
              <a:avLst/>
            </a:prstTxWarp>
          </a:bodyPr>
          <a:lstStyle/>
          <a:p>
            <a:pPr marL="27905" indent="-27905"/>
            <a:r>
              <a:rPr lang="en-US" altLang="en-US">
                <a:latin typeface="Helvetica" panose="020B0604020202020204" pitchFamily="34" charset="0"/>
                <a:cs typeface="Helvetica" panose="020B0604020202020204" pitchFamily="34" charset="0"/>
                <a:sym typeface="Helvetica" panose="020B0604020202020204" pitchFamily="34" charset="0"/>
              </a:rPr>
              <a:t>Social Network Performance</a:t>
            </a:r>
            <a:endParaRPr lang="en-US" altLang="en-US">
              <a:latin typeface="Helvetica" panose="020B0604020202020204" pitchFamily="34" charset="0"/>
              <a:sym typeface="Helvetica" panose="020B0604020202020204" pitchFamily="34" charset="0"/>
            </a:endParaRPr>
          </a:p>
        </p:txBody>
      </p:sp>
      <p:sp>
        <p:nvSpPr>
          <p:cNvPr id="92162" name="Rectangle 2"/>
          <p:cNvSpPr>
            <a:spLocks/>
          </p:cNvSpPr>
          <p:nvPr/>
        </p:nvSpPr>
        <p:spPr bwMode="auto">
          <a:xfrm>
            <a:off x="-276820" y="752326"/>
            <a:ext cx="8233172"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marL="39688" algn="l">
              <a:defRPr sz="1200">
                <a:solidFill>
                  <a:schemeClr val="tx1"/>
                </a:solidFill>
                <a:latin typeface="Lucida Grande" charset="0"/>
              </a:defRPr>
            </a:lvl5pPr>
            <a:lvl6pPr marL="496888" fontAlgn="base">
              <a:spcBef>
                <a:spcPct val="0"/>
              </a:spcBef>
              <a:spcAft>
                <a:spcPct val="0"/>
              </a:spcAft>
              <a:defRPr sz="1200">
                <a:solidFill>
                  <a:schemeClr val="tx1"/>
                </a:solidFill>
                <a:latin typeface="Lucida Grande" charset="0"/>
              </a:defRPr>
            </a:lvl6pPr>
            <a:lvl7pPr marL="954088" fontAlgn="base">
              <a:spcBef>
                <a:spcPct val="0"/>
              </a:spcBef>
              <a:spcAft>
                <a:spcPct val="0"/>
              </a:spcAft>
              <a:defRPr sz="1200">
                <a:solidFill>
                  <a:schemeClr val="tx1"/>
                </a:solidFill>
                <a:latin typeface="Lucida Grande" charset="0"/>
              </a:defRPr>
            </a:lvl7pPr>
            <a:lvl8pPr marL="1411288" fontAlgn="base">
              <a:spcBef>
                <a:spcPct val="0"/>
              </a:spcBef>
              <a:spcAft>
                <a:spcPct val="0"/>
              </a:spcAft>
              <a:defRPr sz="1200">
                <a:solidFill>
                  <a:schemeClr val="tx1"/>
                </a:solidFill>
                <a:latin typeface="Lucida Grande" charset="0"/>
              </a:defRPr>
            </a:lvl8pPr>
            <a:lvl9pPr marL="1868488" fontAlgn="base">
              <a:spcBef>
                <a:spcPct val="0"/>
              </a:spcBef>
              <a:spcAft>
                <a:spcPct val="0"/>
              </a:spcAft>
              <a:defRPr sz="1200">
                <a:solidFill>
                  <a:schemeClr val="tx1"/>
                </a:solidFill>
                <a:latin typeface="Lucida Grande" charset="0"/>
              </a:defRPr>
            </a:lvl9pPr>
          </a:lstStyle>
          <a:p>
            <a:endPar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lvl="4" algn="ctr"/>
            <a:r>
              <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rPr>
              <a:t>Neo4j Results: Round 1- 1,00,000 Users</a:t>
            </a:r>
          </a:p>
          <a:p>
            <a:pPr lvl="4"/>
            <a:endPar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a:spcBef>
                <a:spcPts val="352"/>
              </a:spcBef>
            </a:pPr>
            <a:endParaRPr lang="en-US" altLang="en-US" sz="2531">
              <a:solidFill>
                <a:srgbClr val="7F7F7F"/>
              </a:solidFill>
              <a:latin typeface="Helvetica" panose="020B0604020202020204" pitchFamily="34" charset="0"/>
              <a:cs typeface="Helvetica" panose="020B0604020202020204" pitchFamily="34" charset="0"/>
              <a:sym typeface="Helvetica" panose="020B0604020202020204" pitchFamily="34" charset="0"/>
            </a:endParaRPr>
          </a:p>
        </p:txBody>
      </p:sp>
      <p:graphicFrame>
        <p:nvGraphicFramePr>
          <p:cNvPr id="92163" name="Group 3"/>
          <p:cNvGraphicFramePr>
            <a:graphicFrameLocks noGrp="1"/>
          </p:cNvGraphicFramePr>
          <p:nvPr>
            <p:extLst>
              <p:ext uri="{D42A27DB-BD31-4B8C-83A1-F6EECF244321}">
                <p14:modId xmlns:p14="http://schemas.microsoft.com/office/powerpoint/2010/main" val="3788333068"/>
              </p:ext>
            </p:extLst>
          </p:nvPr>
        </p:nvGraphicFramePr>
        <p:xfrm>
          <a:off x="890737" y="1890861"/>
          <a:ext cx="7361412" cy="3778375"/>
        </p:xfrm>
        <a:graphic>
          <a:graphicData uri="http://schemas.openxmlformats.org/drawingml/2006/table">
            <a:tbl>
              <a:tblPr/>
              <a:tblGrid>
                <a:gridCol w="2453432">
                  <a:extLst>
                    <a:ext uri="{9D8B030D-6E8A-4147-A177-3AD203B41FA5}">
                      <a16:colId xmlns:a16="http://schemas.microsoft.com/office/drawing/2014/main" val="20000"/>
                    </a:ext>
                  </a:extLst>
                </a:gridCol>
                <a:gridCol w="2454548">
                  <a:extLst>
                    <a:ext uri="{9D8B030D-6E8A-4147-A177-3AD203B41FA5}">
                      <a16:colId xmlns:a16="http://schemas.microsoft.com/office/drawing/2014/main" val="20001"/>
                    </a:ext>
                  </a:extLst>
                </a:gridCol>
                <a:gridCol w="2453432">
                  <a:extLst>
                    <a:ext uri="{9D8B030D-6E8A-4147-A177-3AD203B41FA5}">
                      <a16:colId xmlns:a16="http://schemas.microsoft.com/office/drawing/2014/main" val="20002"/>
                    </a:ext>
                  </a:extLst>
                </a:gridCol>
              </a:tblGrid>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dirty="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Depth</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Execution Time (sec)</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Records Returned</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2</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0.010</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dirty="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~2,500</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3</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0.168</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~110,000</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4</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1.359</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~600,000</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5675">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5</a:t>
                      </a:r>
                    </a:p>
                  </a:txBody>
                  <a:tcPr marL="35719" marR="35719" marT="35719" marB="35719" anchor="ctr" horzOverflow="overflow">
                    <a:lnL w="28575"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2.132</a:t>
                      </a:r>
                    </a:p>
                  </a:txBody>
                  <a:tcPr marL="35719" marR="35719" marT="35719" marB="35719" anchor="ctr"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lnTlToBr>
                      <a:noFill/>
                    </a:lnTlToBr>
                    <a:lnBlToTr>
                      <a:noFill/>
                    </a:lnBlToTr>
                    <a:noFill/>
                  </a:tcPr>
                </a:tc>
                <a:tc>
                  <a:txBody>
                    <a:bodyPr/>
                    <a:lstStyle>
                      <a:lvl1pPr algn="l">
                        <a:lnSpc>
                          <a:spcPts val="2400"/>
                        </a:lnSpc>
                        <a:spcBef>
                          <a:spcPts val="600"/>
                        </a:spcBef>
                        <a:buClr>
                          <a:srgbClr val="000000"/>
                        </a:buClr>
                        <a:buSzPct val="100000"/>
                        <a:buFont typeface="Arial" panose="020B0604020202020204" pitchFamily="34" charset="0"/>
                        <a:tabLst>
                          <a:tab pos="914400" algn="l"/>
                        </a:tabLst>
                        <a:defRPr sz="2900">
                          <a:solidFill>
                            <a:schemeClr val="tx1"/>
                          </a:solidFill>
                          <a:latin typeface="Helvetica" panose="020B0604020202020204" pitchFamily="34" charset="0"/>
                          <a:ea typeface="ヒラギノ角ゴ ProN W3" charset="0"/>
                          <a:cs typeface="ヒラギノ角ゴ ProN W3" charset="0"/>
                          <a:sym typeface="Helvetica" panose="020B0604020202020204" pitchFamily="34" charset="0"/>
                        </a:defRPr>
                      </a:lvl1pPr>
                      <a:lvl2pPr marL="666750" indent="-365125" algn="l">
                        <a:lnSpc>
                          <a:spcPts val="2400"/>
                        </a:lnSpc>
                        <a:spcBef>
                          <a:spcPts val="500"/>
                        </a:spcBef>
                        <a:buClr>
                          <a:srgbClr val="7BC143"/>
                        </a:buClr>
                        <a:buSzPct val="100000"/>
                        <a:buFont typeface="Lucida Grande" charset="0"/>
                        <a:tabLst>
                          <a:tab pos="914400" algn="l"/>
                        </a:tabLst>
                        <a:defRPr sz="2400">
                          <a:solidFill>
                            <a:srgbClr val="005E92"/>
                          </a:solidFill>
                          <a:latin typeface="Helvetica" panose="020B0604020202020204" pitchFamily="34" charset="0"/>
                          <a:ea typeface="ヒラギノ角ゴ ProN W3" charset="0"/>
                          <a:cs typeface="ヒラギノ角ゴ ProN W3" charset="0"/>
                          <a:sym typeface="Helvetica" panose="020B0604020202020204" pitchFamily="34" charset="0"/>
                        </a:defRPr>
                      </a:lvl2pPr>
                      <a:lvl3pPr marL="842963" indent="-190500" algn="l">
                        <a:spcBef>
                          <a:spcPts val="500"/>
                        </a:spcBef>
                        <a:buClr>
                          <a:srgbClr val="F89800"/>
                        </a:buClr>
                        <a:buSzPct val="100000"/>
                        <a:buFont typeface="Lucida Grande" charset="0"/>
                        <a:tabLst>
                          <a:tab pos="914400" algn="l"/>
                        </a:tabLst>
                        <a:defRPr sz="2000">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3pPr>
                      <a:lvl4pPr marL="1190625" indent="-173038" algn="l">
                        <a:spcBef>
                          <a:spcPts val="400"/>
                        </a:spcBef>
                        <a:buClr>
                          <a:srgbClr val="696969"/>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4pPr>
                      <a:lvl5pPr marL="1552575" indent="-180975" algn="l">
                        <a:spcBef>
                          <a:spcPts val="400"/>
                        </a:spcBef>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5pPr>
                      <a:lvl6pPr marL="20097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6pPr>
                      <a:lvl7pPr marL="24669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7pPr>
                      <a:lvl8pPr marL="29241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8pPr>
                      <a:lvl9pPr marL="3381375" indent="-180975" fontAlgn="base">
                        <a:spcBef>
                          <a:spcPts val="400"/>
                        </a:spcBef>
                        <a:spcAft>
                          <a:spcPct val="0"/>
                        </a:spcAft>
                        <a:buClr>
                          <a:srgbClr val="007DC3"/>
                        </a:buClr>
                        <a:buSzPct val="100000"/>
                        <a:buFont typeface="Lucida Grande" charset="0"/>
                        <a:tabLst>
                          <a:tab pos="914400" algn="l"/>
                        </a:tabLst>
                        <a:defRPr>
                          <a:solidFill>
                            <a:srgbClr val="7F7F7F"/>
                          </a:solidFill>
                          <a:latin typeface="Helvetica" panose="020B0604020202020204" pitchFamily="34" charset="0"/>
                          <a:ea typeface="ヒラギノ角ゴ ProN W3" charset="0"/>
                          <a:cs typeface="ヒラギノ角ゴ ProN W3" charset="0"/>
                          <a:sym typeface="Helvetica" panose="020B0604020202020204" pitchFamily="34" charset="0"/>
                        </a:defRPr>
                      </a:lvl9pPr>
                    </a:lstStyle>
                    <a:p>
                      <a:pPr marL="0" marR="0" lvl="0" indent="0" algn="ctr" defTabSz="914400" rtl="0" eaLnBrk="1" fontAlgn="base" latinLnBrk="0" hangingPunct="1">
                        <a:lnSpc>
                          <a:spcPts val="2400"/>
                        </a:lnSpc>
                        <a:spcBef>
                          <a:spcPct val="0"/>
                        </a:spcBef>
                        <a:spcAft>
                          <a:spcPct val="0"/>
                        </a:spcAft>
                        <a:buClr>
                          <a:srgbClr val="000000"/>
                        </a:buClr>
                        <a:buSzPct val="100000"/>
                        <a:buFont typeface="Arial" panose="020B0604020202020204" pitchFamily="34" charset="0"/>
                        <a:buNone/>
                        <a:tabLst>
                          <a:tab pos="914400" algn="l"/>
                        </a:tabLst>
                      </a:pPr>
                      <a:r>
                        <a:rPr kumimoji="0" lang="en-US" altLang="en-US" sz="2200" b="1" i="0" u="none" strike="noStrike" cap="none" normalizeH="0" baseline="0" dirty="0" smtClean="0">
                          <a:ln>
                            <a:noFill/>
                          </a:ln>
                          <a:solidFill>
                            <a:schemeClr val="tx1"/>
                          </a:solidFill>
                          <a:effectLst/>
                          <a:latin typeface="Helvetica" panose="020B0604020202020204" pitchFamily="34" charset="0"/>
                          <a:ea typeface="ヒラギノ角ゴ ProN W3" charset="0"/>
                          <a:cs typeface="ヒラギノ角ゴ ProN W3" charset="0"/>
                          <a:sym typeface="Helvetica" panose="020B0604020202020204" pitchFamily="34" charset="0"/>
                        </a:rPr>
                        <a:t>~800,000</a:t>
                      </a:r>
                    </a:p>
                  </a:txBody>
                  <a:tcPr marL="35719" marR="35719" marT="35719" marB="35719" anchor="ctr" horzOverflow="overflow">
                    <a:lnL w="12700"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20335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1"/>
          <p:cNvSpPr>
            <a:spLocks noGrp="1" noChangeArrowheads="1"/>
          </p:cNvSpPr>
          <p:nvPr>
            <p:ph type="title"/>
          </p:nvPr>
        </p:nvSpPr>
        <p:spPr/>
        <p:txBody>
          <a:bodyPr/>
          <a:lstStyle/>
          <a:p>
            <a:r>
              <a:rPr lang="en-US" altLang="en-US" smtClean="0">
                <a:sym typeface="Helvetica" panose="020B0604020202020204" pitchFamily="34" charset="0"/>
              </a:rPr>
              <a:t>Social Network Performance</a:t>
            </a:r>
            <a:endParaRPr lang="en-US" altLang="en-US">
              <a:sym typeface="Helvetica" panose="020B0604020202020204" pitchFamily="34" charset="0"/>
            </a:endParaRPr>
          </a:p>
        </p:txBody>
      </p:sp>
      <p:sp>
        <p:nvSpPr>
          <p:cNvPr id="94210" name="Rectangle 2"/>
          <p:cNvSpPr>
            <a:spLocks/>
          </p:cNvSpPr>
          <p:nvPr/>
        </p:nvSpPr>
        <p:spPr bwMode="auto">
          <a:xfrm>
            <a:off x="-366117" y="841623"/>
            <a:ext cx="8233172"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marL="396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marL="39688" algn="l">
              <a:defRPr sz="1200">
                <a:solidFill>
                  <a:schemeClr val="tx1"/>
                </a:solidFill>
                <a:latin typeface="Lucida Grande" charset="0"/>
              </a:defRPr>
            </a:lvl5pPr>
            <a:lvl6pPr marL="496888" fontAlgn="base">
              <a:spcBef>
                <a:spcPct val="0"/>
              </a:spcBef>
              <a:spcAft>
                <a:spcPct val="0"/>
              </a:spcAft>
              <a:defRPr sz="1200">
                <a:solidFill>
                  <a:schemeClr val="tx1"/>
                </a:solidFill>
                <a:latin typeface="Lucida Grande" charset="0"/>
              </a:defRPr>
            </a:lvl6pPr>
            <a:lvl7pPr marL="954088" fontAlgn="base">
              <a:spcBef>
                <a:spcPct val="0"/>
              </a:spcBef>
              <a:spcAft>
                <a:spcPct val="0"/>
              </a:spcAft>
              <a:defRPr sz="1200">
                <a:solidFill>
                  <a:schemeClr val="tx1"/>
                </a:solidFill>
                <a:latin typeface="Lucida Grande" charset="0"/>
              </a:defRPr>
            </a:lvl7pPr>
            <a:lvl8pPr marL="1411288" fontAlgn="base">
              <a:spcBef>
                <a:spcPct val="0"/>
              </a:spcBef>
              <a:spcAft>
                <a:spcPct val="0"/>
              </a:spcAft>
              <a:defRPr sz="1200">
                <a:solidFill>
                  <a:schemeClr val="tx1"/>
                </a:solidFill>
                <a:latin typeface="Lucida Grande" charset="0"/>
              </a:defRPr>
            </a:lvl8pPr>
            <a:lvl9pPr marL="1868488" fontAlgn="base">
              <a:spcBef>
                <a:spcPct val="0"/>
              </a:spcBef>
              <a:spcAft>
                <a:spcPct val="0"/>
              </a:spcAft>
              <a:defRPr sz="1200">
                <a:solidFill>
                  <a:schemeClr val="tx1"/>
                </a:solidFill>
                <a:latin typeface="Lucida Grande" charset="0"/>
              </a:defRPr>
            </a:lvl9pPr>
          </a:lstStyle>
          <a:p>
            <a:endPar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lvl="4" algn="ctr"/>
            <a:r>
              <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rPr>
              <a:t>Why is RDBMS performance horrible?</a:t>
            </a:r>
          </a:p>
          <a:p>
            <a:pPr lvl="4"/>
            <a:endParaRPr lang="en-US" altLang="en-US" sz="2812">
              <a:solidFill>
                <a:srgbClr val="007DC3"/>
              </a:solidFill>
              <a:latin typeface="Helvetica" panose="020B0604020202020204" pitchFamily="34" charset="0"/>
              <a:cs typeface="Helvetica" panose="020B0604020202020204" pitchFamily="34" charset="0"/>
              <a:sym typeface="Helvetica" panose="020B0604020202020204" pitchFamily="34" charset="0"/>
            </a:endParaRPr>
          </a:p>
          <a:p>
            <a:pPr>
              <a:spcBef>
                <a:spcPts val="352"/>
              </a:spcBef>
            </a:pPr>
            <a:endParaRPr lang="en-US" altLang="en-US" sz="2531">
              <a:solidFill>
                <a:srgbClr val="7F7F7F"/>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94211" name="Rectangle 3"/>
          <p:cNvSpPr>
            <a:spLocks/>
          </p:cNvSpPr>
          <p:nvPr/>
        </p:nvSpPr>
        <p:spPr bwMode="auto">
          <a:xfrm>
            <a:off x="850553" y="1572742"/>
            <a:ext cx="7447359" cy="5259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marL="39688" algn="l">
              <a:defRPr sz="1200">
                <a:solidFill>
                  <a:schemeClr val="tx1"/>
                </a:solidFill>
                <a:latin typeface="Lucida Grande" charset="0"/>
              </a:defRPr>
            </a:lvl1pPr>
            <a:lvl2pPr marL="1117600" indent="-190500"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marL="382588" indent="-342900">
              <a:buFont typeface="Arial" panose="020B0604020202020204" pitchFamily="34" charset="0"/>
              <a:buChar char="•"/>
            </a:pPr>
            <a:endParaRPr lang="en-US" altLang="en-US" sz="2250" dirty="0">
              <a:latin typeface="Helvetica" panose="020B0604020202020204" pitchFamily="34" charset="0"/>
              <a:cs typeface="Helvetica" panose="020B0604020202020204" pitchFamily="34" charset="0"/>
              <a:sym typeface="Helvetica" panose="020B0604020202020204" pitchFamily="34" charset="0"/>
            </a:endParaRPr>
          </a:p>
          <a:p>
            <a:pPr marL="382588" indent="-342900">
              <a:spcBef>
                <a:spcPts val="352"/>
              </a:spcBef>
              <a:buClr>
                <a:srgbClr val="7BC143"/>
              </a:buClr>
              <a:buSzPct val="100000"/>
              <a:buFont typeface="Arial" panose="020B0604020202020204" pitchFamily="34" charset="0"/>
              <a:buChar char="•"/>
            </a:pPr>
            <a:r>
              <a:rPr lang="en-US" altLang="en-US" sz="2250" dirty="0">
                <a:latin typeface="Helvetica" panose="020B0604020202020204" pitchFamily="34" charset="0"/>
                <a:cs typeface="Helvetica" panose="020B0604020202020204" pitchFamily="34" charset="0"/>
                <a:sym typeface="Helvetica" panose="020B0604020202020204" pitchFamily="34" charset="0"/>
              </a:rPr>
              <a:t>To find all friends on depth 5,MySQL will create Cartesian product on </a:t>
            </a:r>
            <a:r>
              <a:rPr lang="en-US" altLang="en-US" sz="2250" dirty="0" err="1">
                <a:latin typeface="Helvetica" panose="020B0604020202020204" pitchFamily="34" charset="0"/>
                <a:cs typeface="Helvetica" panose="020B0604020202020204" pitchFamily="34" charset="0"/>
                <a:sym typeface="Helvetica" panose="020B0604020202020204" pitchFamily="34" charset="0"/>
              </a:rPr>
              <a:t>t_user_friend</a:t>
            </a:r>
            <a:r>
              <a:rPr lang="en-US" altLang="en-US" sz="2250" dirty="0">
                <a:latin typeface="Helvetica" panose="020B0604020202020204" pitchFamily="34" charset="0"/>
                <a:cs typeface="Helvetica" panose="020B0604020202020204" pitchFamily="34" charset="0"/>
                <a:sym typeface="Helvetica" panose="020B0604020202020204" pitchFamily="34" charset="0"/>
              </a:rPr>
              <a:t> table 5 times</a:t>
            </a:r>
          </a:p>
          <a:p>
            <a:pPr marL="1270000" lvl="1" indent="-342900">
              <a:spcBef>
                <a:spcPts val="352"/>
              </a:spcBef>
              <a:buClr>
                <a:srgbClr val="F89800"/>
              </a:buClr>
              <a:buSzPct val="100000"/>
              <a:buFont typeface="Arial" panose="020B0604020202020204" pitchFamily="34" charset="0"/>
              <a:buChar char="•"/>
            </a:pPr>
            <a:r>
              <a:rPr lang="en-US" altLang="en-US" sz="2250" dirty="0">
                <a:latin typeface="Helvetica" panose="020B0604020202020204" pitchFamily="34" charset="0"/>
                <a:cs typeface="Helvetica" panose="020B0604020202020204" pitchFamily="34" charset="0"/>
                <a:sym typeface="Helvetica" panose="020B0604020202020204" pitchFamily="34" charset="0"/>
              </a:rPr>
              <a:t>Resulting in 50,000^5 records return</a:t>
            </a:r>
          </a:p>
          <a:p>
            <a:pPr marL="1270000" lvl="1" indent="-342900">
              <a:spcBef>
                <a:spcPts val="352"/>
              </a:spcBef>
              <a:buClr>
                <a:srgbClr val="F89800"/>
              </a:buClr>
              <a:buSzPct val="100000"/>
              <a:buFont typeface="Arial" panose="020B0604020202020204" pitchFamily="34" charset="0"/>
              <a:buChar char="•"/>
            </a:pPr>
            <a:r>
              <a:rPr lang="en-US" altLang="en-US" sz="2250" dirty="0">
                <a:latin typeface="Helvetica" panose="020B0604020202020204" pitchFamily="34" charset="0"/>
                <a:cs typeface="Helvetica" panose="020B0604020202020204" pitchFamily="34" charset="0"/>
                <a:sym typeface="Helvetica" panose="020B0604020202020204" pitchFamily="34" charset="0"/>
              </a:rPr>
              <a:t>All except 1,000 are discarded</a:t>
            </a:r>
          </a:p>
          <a:p>
            <a:pPr marL="382588" indent="-342900">
              <a:spcBef>
                <a:spcPts val="352"/>
              </a:spcBef>
              <a:buClr>
                <a:srgbClr val="7BC143"/>
              </a:buClr>
              <a:buSzPct val="100000"/>
              <a:buFont typeface="Arial" panose="020B0604020202020204" pitchFamily="34" charset="0"/>
              <a:buChar char="•"/>
            </a:pPr>
            <a:r>
              <a:rPr lang="en-US" altLang="en-US" sz="2250" dirty="0">
                <a:latin typeface="Helvetica" panose="020B0604020202020204" pitchFamily="34" charset="0"/>
                <a:cs typeface="Helvetica" panose="020B0604020202020204" pitchFamily="34" charset="0"/>
                <a:sym typeface="Helvetica" panose="020B0604020202020204" pitchFamily="34" charset="0"/>
              </a:rPr>
              <a:t>Neo4j will simply traverse through the nodes in the database until there are no more nodes in which to traverse</a:t>
            </a:r>
          </a:p>
        </p:txBody>
      </p:sp>
    </p:spTree>
    <p:extLst>
      <p:ext uri="{BB962C8B-B14F-4D97-AF65-F5344CB8AC3E}">
        <p14:creationId xmlns:p14="http://schemas.microsoft.com/office/powerpoint/2010/main" val="3815033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067128" cy="990600"/>
          </a:xfrm>
        </p:spPr>
        <p:txBody>
          <a:bodyPr/>
          <a:lstStyle/>
          <a:p>
            <a:r>
              <a:rPr lang="en-IE" dirty="0" smtClean="0"/>
              <a:t>Another performance comparison</a:t>
            </a:r>
            <a:endParaRPr lang="en-IE"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49</a:t>
            </a:fld>
            <a:endParaRPr lang="en-IE"/>
          </a:p>
        </p:txBody>
      </p:sp>
      <p:pic>
        <p:nvPicPr>
          <p:cNvPr id="6" name="Picture 5"/>
          <p:cNvPicPr>
            <a:picLocks noChangeAspect="1"/>
          </p:cNvPicPr>
          <p:nvPr/>
        </p:nvPicPr>
        <p:blipFill>
          <a:blip r:embed="rId2"/>
          <a:stretch>
            <a:fillRect/>
          </a:stretch>
        </p:blipFill>
        <p:spPr>
          <a:xfrm>
            <a:off x="1835696" y="1700808"/>
            <a:ext cx="4629095" cy="2034052"/>
          </a:xfrm>
          <a:prstGeom prst="rect">
            <a:avLst/>
          </a:prstGeom>
        </p:spPr>
      </p:pic>
    </p:spTree>
    <p:extLst>
      <p:ext uri="{BB962C8B-B14F-4D97-AF65-F5344CB8AC3E}">
        <p14:creationId xmlns:p14="http://schemas.microsoft.com/office/powerpoint/2010/main" val="1157205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Grp="1" noChangeArrowheads="1"/>
          </p:cNvSpPr>
          <p:nvPr>
            <p:ph type="title"/>
          </p:nvPr>
        </p:nvSpPr>
        <p:spPr/>
        <p:txBody>
          <a:bodyPr/>
          <a:lstStyle/>
          <a:p>
            <a:r>
              <a:rPr lang="en-US" altLang="en-US" smtClean="0">
                <a:sym typeface="Helvetica" panose="020B0604020202020204" pitchFamily="34" charset="0"/>
              </a:rPr>
              <a:t>Maturity of Data Models</a:t>
            </a:r>
            <a:endParaRPr lang="en-US" altLang="en-US">
              <a:sym typeface="Helvetica" panose="020B0604020202020204" pitchFamily="34" charset="0"/>
            </a:endParaRPr>
          </a:p>
        </p:txBody>
      </p:sp>
      <p:graphicFrame>
        <p:nvGraphicFramePr>
          <p:cNvPr id="48130" name="Object 2"/>
          <p:cNvGraphicFramePr>
            <a:graphicFrameLocks/>
          </p:cNvGraphicFramePr>
          <p:nvPr/>
        </p:nvGraphicFramePr>
        <p:xfrm>
          <a:off x="661914" y="2176612"/>
          <a:ext cx="7801198" cy="2204517"/>
        </p:xfrm>
        <a:graphic>
          <a:graphicData uri="http://schemas.openxmlformats.org/presentationml/2006/ole">
            <mc:AlternateContent xmlns:mc="http://schemas.openxmlformats.org/markup-compatibility/2006">
              <mc:Choice xmlns:v="urn:schemas-microsoft-com:vml" Requires="v">
                <p:oleObj spid="_x0000_s51219" name="Chart" r:id="rId4" imgW="15588152" imgH="4404795" progId="MSGraph.Chart.8">
                  <p:embed/>
                </p:oleObj>
              </mc:Choice>
              <mc:Fallback>
                <p:oleObj name="Chart" r:id="rId4" imgW="15588152" imgH="4404795" progId="MSGraph.Char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914" y="2176612"/>
                        <a:ext cx="7801198" cy="220451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1" name="Rectangle 3"/>
          <p:cNvSpPr>
            <a:spLocks/>
          </p:cNvSpPr>
          <p:nvPr/>
        </p:nvSpPr>
        <p:spPr bwMode="auto">
          <a:xfrm>
            <a:off x="-266774" y="3811861"/>
            <a:ext cx="5646911" cy="2099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marL="382588" algn="l">
              <a:defRPr sz="1200">
                <a:solidFill>
                  <a:schemeClr val="tx1"/>
                </a:solidFill>
                <a:latin typeface="Lucida Grande" charset="0"/>
              </a:defRPr>
            </a:lvl1pPr>
            <a:lvl2pPr algn="l">
              <a:defRPr sz="1200">
                <a:solidFill>
                  <a:schemeClr val="tx1"/>
                </a:solidFill>
                <a:latin typeface="Lucida Grande" charset="0"/>
              </a:defRPr>
            </a:lvl2pPr>
            <a:lvl3pPr algn="l">
              <a:defRPr sz="1200">
                <a:solidFill>
                  <a:schemeClr val="tx1"/>
                </a:solidFill>
                <a:latin typeface="Lucida Grande" charset="0"/>
              </a:defRPr>
            </a:lvl3pPr>
            <a:lvl4pPr algn="l">
              <a:defRPr sz="1200">
                <a:solidFill>
                  <a:schemeClr val="tx1"/>
                </a:solidFill>
                <a:latin typeface="Lucida Grande" charset="0"/>
              </a:defRPr>
            </a:lvl4pPr>
            <a:lvl5pPr algn="l">
              <a:defRPr sz="1200">
                <a:solidFill>
                  <a:schemeClr val="tx1"/>
                </a:solidFill>
                <a:latin typeface="Lucida Grande" charset="0"/>
              </a:defRPr>
            </a:lvl5pPr>
            <a:lvl6pPr fontAlgn="base">
              <a:spcBef>
                <a:spcPct val="0"/>
              </a:spcBef>
              <a:spcAft>
                <a:spcPct val="0"/>
              </a:spcAft>
              <a:defRPr sz="1200">
                <a:solidFill>
                  <a:schemeClr val="tx1"/>
                </a:solidFill>
                <a:latin typeface="Lucida Grande" charset="0"/>
              </a:defRPr>
            </a:lvl6pPr>
            <a:lvl7pPr fontAlgn="base">
              <a:spcBef>
                <a:spcPct val="0"/>
              </a:spcBef>
              <a:spcAft>
                <a:spcPct val="0"/>
              </a:spcAft>
              <a:defRPr sz="1200">
                <a:solidFill>
                  <a:schemeClr val="tx1"/>
                </a:solidFill>
                <a:latin typeface="Lucida Grande" charset="0"/>
              </a:defRPr>
            </a:lvl7pPr>
            <a:lvl8pPr fontAlgn="base">
              <a:spcBef>
                <a:spcPct val="0"/>
              </a:spcBef>
              <a:spcAft>
                <a:spcPct val="0"/>
              </a:spcAft>
              <a:defRPr sz="1200">
                <a:solidFill>
                  <a:schemeClr val="tx1"/>
                </a:solidFill>
                <a:latin typeface="Lucida Grande" charset="0"/>
              </a:defRPr>
            </a:lvl8pPr>
            <a:lvl9pPr fontAlgn="base">
              <a:spcBef>
                <a:spcPct val="0"/>
              </a:spcBef>
              <a:spcAft>
                <a:spcPct val="0"/>
              </a:spcAft>
              <a:defRPr sz="1200">
                <a:solidFill>
                  <a:schemeClr val="tx1"/>
                </a:solidFill>
                <a:latin typeface="Lucida Grande" charset="0"/>
              </a:defRPr>
            </a:lvl9pPr>
          </a:lstStyle>
          <a:p>
            <a:pPr marL="839788" indent="-457200">
              <a:buFont typeface="Arial" panose="020B0604020202020204" pitchFamily="34" charset="0"/>
              <a:buChar char="•"/>
            </a:pPr>
            <a:endParaRPr lang="en-US" altLang="en-US" sz="2400" dirty="0">
              <a:latin typeface="Helvetica" panose="020B0604020202020204" pitchFamily="34" charset="0"/>
              <a:cs typeface="Helvetica" panose="020B0604020202020204" pitchFamily="34" charset="0"/>
              <a:sym typeface="Helvetica" panose="020B0604020202020204" pitchFamily="34" charset="0"/>
            </a:endParaRPr>
          </a:p>
          <a:p>
            <a:pPr marL="839788" indent="-457200">
              <a:spcBef>
                <a:spcPts val="352"/>
              </a:spcBef>
              <a:buClr>
                <a:srgbClr val="808080"/>
              </a:buClr>
              <a:buSzPct val="100000"/>
              <a:buFont typeface="Arial" panose="020B0604020202020204" pitchFamily="34" charset="0"/>
              <a:buChar char="•"/>
            </a:pPr>
            <a:r>
              <a:rPr lang="en-US" altLang="en-US" sz="2400" dirty="0">
                <a:latin typeface="Helvetica" panose="020B0604020202020204" pitchFamily="34" charset="0"/>
                <a:cs typeface="Helvetica" panose="020B0604020202020204" pitchFamily="34" charset="0"/>
                <a:sym typeface="Helvetica" panose="020B0604020202020204" pitchFamily="34" charset="0"/>
              </a:rPr>
              <a:t>Most NOSQL: </a:t>
            </a:r>
            <a:r>
              <a:rPr lang="en-US" altLang="en-US" sz="2400" dirty="0" smtClean="0">
                <a:latin typeface="Helvetica" panose="020B0604020202020204" pitchFamily="34" charset="0"/>
                <a:cs typeface="Helvetica" panose="020B0604020202020204" pitchFamily="34" charset="0"/>
                <a:sym typeface="Helvetica" panose="020B0604020202020204" pitchFamily="34" charset="0"/>
              </a:rPr>
              <a:t>~8 </a:t>
            </a:r>
            <a:r>
              <a:rPr lang="en-US" altLang="en-US" sz="2400" dirty="0">
                <a:latin typeface="Helvetica" panose="020B0604020202020204" pitchFamily="34" charset="0"/>
                <a:cs typeface="Helvetica" panose="020B0604020202020204" pitchFamily="34" charset="0"/>
                <a:sym typeface="Helvetica" panose="020B0604020202020204" pitchFamily="34" charset="0"/>
              </a:rPr>
              <a:t>years</a:t>
            </a:r>
          </a:p>
          <a:p>
            <a:pPr marL="839788" indent="-457200">
              <a:spcBef>
                <a:spcPts val="352"/>
              </a:spcBef>
              <a:buClr>
                <a:srgbClr val="808080"/>
              </a:buClr>
              <a:buSzPct val="100000"/>
              <a:buFont typeface="Arial" panose="020B0604020202020204" pitchFamily="34" charset="0"/>
              <a:buChar char="•"/>
            </a:pPr>
            <a:endParaRPr lang="en-US" altLang="en-US" sz="2400" dirty="0">
              <a:latin typeface="Helvetica" panose="020B0604020202020204" pitchFamily="34" charset="0"/>
              <a:cs typeface="Helvetica" panose="020B0604020202020204" pitchFamily="34" charset="0"/>
              <a:sym typeface="Helvetica" panose="020B0604020202020204" pitchFamily="34" charset="0"/>
            </a:endParaRPr>
          </a:p>
          <a:p>
            <a:pPr marL="839788" indent="-457200">
              <a:spcBef>
                <a:spcPts val="352"/>
              </a:spcBef>
              <a:buClr>
                <a:srgbClr val="808080"/>
              </a:buClr>
              <a:buSzPct val="100000"/>
              <a:buFont typeface="Arial" panose="020B0604020202020204" pitchFamily="34" charset="0"/>
              <a:buChar char="•"/>
            </a:pPr>
            <a:r>
              <a:rPr lang="en-US" altLang="en-US" sz="2400" dirty="0">
                <a:latin typeface="Helvetica" panose="020B0604020202020204" pitchFamily="34" charset="0"/>
                <a:cs typeface="Helvetica" panose="020B0604020202020204" pitchFamily="34" charset="0"/>
                <a:sym typeface="Helvetica" panose="020B0604020202020204" pitchFamily="34" charset="0"/>
              </a:rPr>
              <a:t>Relational: 42 years</a:t>
            </a:r>
          </a:p>
          <a:p>
            <a:pPr marL="839788" indent="-457200">
              <a:spcBef>
                <a:spcPts val="352"/>
              </a:spcBef>
              <a:buClr>
                <a:srgbClr val="808080"/>
              </a:buClr>
              <a:buSzPct val="100000"/>
              <a:buFont typeface="Arial" panose="020B0604020202020204" pitchFamily="34" charset="0"/>
              <a:buChar char="•"/>
            </a:pPr>
            <a:endParaRPr lang="en-US" altLang="en-US" sz="2400" dirty="0">
              <a:latin typeface="Helvetica" panose="020B0604020202020204" pitchFamily="34" charset="0"/>
              <a:cs typeface="Helvetica" panose="020B0604020202020204" pitchFamily="34" charset="0"/>
              <a:sym typeface="Helvetica" panose="020B0604020202020204" pitchFamily="34" charset="0"/>
            </a:endParaRPr>
          </a:p>
          <a:p>
            <a:pPr marL="839788" indent="-457200">
              <a:spcBef>
                <a:spcPts val="352"/>
              </a:spcBef>
              <a:buClr>
                <a:srgbClr val="808080"/>
              </a:buClr>
              <a:buSzPct val="100000"/>
              <a:buFont typeface="Arial" panose="020B0604020202020204" pitchFamily="34" charset="0"/>
              <a:buChar char="•"/>
            </a:pPr>
            <a:r>
              <a:rPr lang="en-US" altLang="en-US" sz="2400" dirty="0">
                <a:latin typeface="Helvetica" panose="020B0604020202020204" pitchFamily="34" charset="0"/>
                <a:cs typeface="Helvetica" panose="020B0604020202020204" pitchFamily="34" charset="0"/>
                <a:sym typeface="Helvetica" panose="020B0604020202020204" pitchFamily="34" charset="0"/>
              </a:rPr>
              <a:t>Graph Theory: 276 years </a:t>
            </a:r>
          </a:p>
        </p:txBody>
      </p:sp>
    </p:spTree>
    <p:extLst>
      <p:ext uri="{BB962C8B-B14F-4D97-AF65-F5344CB8AC3E}">
        <p14:creationId xmlns:p14="http://schemas.microsoft.com/office/powerpoint/2010/main" val="1242071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813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Key questions to ask yourself</a:t>
            </a:r>
          </a:p>
          <a:p>
            <a:pPr lvl="1"/>
            <a:r>
              <a:rPr lang="en-US" dirty="0" smtClean="0"/>
              <a:t>Is my data going to have a lot of relationships?</a:t>
            </a:r>
          </a:p>
          <a:p>
            <a:pPr lvl="1"/>
            <a:r>
              <a:rPr lang="en-US" dirty="0" smtClean="0"/>
              <a:t>What sort of questions would I like to ask my database?</a:t>
            </a:r>
          </a:p>
          <a:p>
            <a:r>
              <a:rPr lang="en-US" dirty="0" smtClean="0"/>
              <a:t>Neo4j is a fantastic Graph Database</a:t>
            </a:r>
          </a:p>
          <a:p>
            <a:pPr lvl="1"/>
            <a:endParaRPr lang="en-US" dirty="0" smtClean="0"/>
          </a:p>
          <a:p>
            <a:pPr lvl="1"/>
            <a:endParaRPr lang="en-US" dirty="0"/>
          </a:p>
        </p:txBody>
      </p:sp>
    </p:spTree>
    <p:extLst>
      <p:ext uri="{BB962C8B-B14F-4D97-AF65-F5344CB8AC3E}">
        <p14:creationId xmlns:p14="http://schemas.microsoft.com/office/powerpoint/2010/main" val="19374860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Query Language for Neo4j</a:t>
            </a:r>
          </a:p>
          <a:p>
            <a:r>
              <a:rPr lang="en-US" dirty="0" smtClean="0"/>
              <a:t>Easy to formulate queries based on relationships</a:t>
            </a:r>
            <a:endParaRPr lang="en-US" dirty="0"/>
          </a:p>
          <a:p>
            <a:r>
              <a:rPr lang="en-US" dirty="0" smtClean="0"/>
              <a:t>Many features stem from improving on pain points with SQL such as join tables</a:t>
            </a:r>
          </a:p>
          <a:p>
            <a:endParaRPr lang="en-US" dirty="0" smtClean="0"/>
          </a:p>
        </p:txBody>
      </p:sp>
      <p:sp>
        <p:nvSpPr>
          <p:cNvPr id="3" name="Title 2"/>
          <p:cNvSpPr>
            <a:spLocks noGrp="1"/>
          </p:cNvSpPr>
          <p:nvPr>
            <p:ph type="title"/>
          </p:nvPr>
        </p:nvSpPr>
        <p:spPr/>
        <p:txBody>
          <a:bodyPr/>
          <a:lstStyle/>
          <a:p>
            <a:r>
              <a:rPr lang="en-US" dirty="0" smtClean="0"/>
              <a:t>Cypher</a:t>
            </a:r>
            <a:endParaRPr lang="en-US" dirty="0"/>
          </a:p>
        </p:txBody>
      </p:sp>
      <p:sp>
        <p:nvSpPr>
          <p:cNvPr id="4" name="TextBox 3"/>
          <p:cNvSpPr txBox="1"/>
          <p:nvPr/>
        </p:nvSpPr>
        <p:spPr>
          <a:xfrm>
            <a:off x="6324600" y="6248400"/>
            <a:ext cx="2438400" cy="261610"/>
          </a:xfrm>
          <a:prstGeom prst="rect">
            <a:avLst/>
          </a:prstGeom>
          <a:noFill/>
        </p:spPr>
        <p:txBody>
          <a:bodyPr wrap="square" rtlCol="0">
            <a:spAutoFit/>
          </a:bodyPr>
          <a:lstStyle/>
          <a:p>
            <a:r>
              <a:rPr lang="en-US" sz="1100" dirty="0" smtClean="0"/>
              <a:t>(Hunger, Michael 2013)</a:t>
            </a:r>
            <a:endParaRPr lang="en-US" sz="1100" dirty="0"/>
          </a:p>
        </p:txBody>
      </p:sp>
    </p:spTree>
    <p:extLst>
      <p:ext uri="{BB962C8B-B14F-4D97-AF65-F5344CB8AC3E}">
        <p14:creationId xmlns:p14="http://schemas.microsoft.com/office/powerpoint/2010/main" val="6828643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74638"/>
            <a:ext cx="8229600" cy="1143000"/>
          </a:xfrm>
        </p:spPr>
        <p:txBody>
          <a:bodyPr/>
          <a:lstStyle/>
          <a:p>
            <a:r>
              <a:rPr lang="en-US" dirty="0" smtClean="0"/>
              <a:t>Cypher</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2209800"/>
            <a:ext cx="4734929"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28" y="1371600"/>
            <a:ext cx="4052047"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57" y="2019300"/>
            <a:ext cx="32004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339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74638"/>
            <a:ext cx="8229600" cy="1143000"/>
          </a:xfrm>
        </p:spPr>
        <p:txBody>
          <a:bodyPr/>
          <a:lstStyle/>
          <a:p>
            <a:r>
              <a:rPr lang="en-US" dirty="0" smtClean="0"/>
              <a:t>Cypher</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7433" y="1314378"/>
            <a:ext cx="4019851" cy="3105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49132"/>
            <a:ext cx="3848636" cy="1230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032" y="4419600"/>
            <a:ext cx="7715250"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32727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Application Domains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389590"/>
            <a:ext cx="5507259" cy="4597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64909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Demo</a:t>
            </a:r>
            <a:endParaRPr lang="en-IE" dirty="0"/>
          </a:p>
        </p:txBody>
      </p:sp>
      <p:sp>
        <p:nvSpPr>
          <p:cNvPr id="3" name="Content Placeholder 2"/>
          <p:cNvSpPr>
            <a:spLocks noGrp="1"/>
          </p:cNvSpPr>
          <p:nvPr>
            <p:ph idx="1"/>
          </p:nvPr>
        </p:nvSpPr>
        <p:spPr/>
        <p:txBody>
          <a:bodyPr/>
          <a:lstStyle/>
          <a:p>
            <a:r>
              <a:rPr lang="en-IE" dirty="0" smtClean="0"/>
              <a:t>Create nodes with properties</a:t>
            </a:r>
          </a:p>
          <a:p>
            <a:r>
              <a:rPr lang="en-IE" dirty="0" smtClean="0"/>
              <a:t>Match nodes</a:t>
            </a:r>
          </a:p>
          <a:p>
            <a:r>
              <a:rPr lang="en-IE" dirty="0" smtClean="0"/>
              <a:t>Create relationships between nodes</a:t>
            </a:r>
          </a:p>
          <a:p>
            <a:r>
              <a:rPr lang="en-IE" dirty="0" smtClean="0"/>
              <a:t>Traverse the graph</a:t>
            </a:r>
          </a:p>
          <a:p>
            <a:r>
              <a:rPr lang="en-IE" dirty="0" smtClean="0"/>
              <a:t>Show paths</a:t>
            </a:r>
          </a:p>
          <a:p>
            <a:r>
              <a:rPr lang="en-IE" dirty="0" smtClean="0"/>
              <a:t>Accumulators</a:t>
            </a:r>
            <a:endParaRPr lang="en-IE"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55</a:t>
            </a:fld>
            <a:endParaRPr lang="en-IE"/>
          </a:p>
        </p:txBody>
      </p:sp>
    </p:spTree>
    <p:extLst>
      <p:ext uri="{BB962C8B-B14F-4D97-AF65-F5344CB8AC3E}">
        <p14:creationId xmlns:p14="http://schemas.microsoft.com/office/powerpoint/2010/main" val="18236677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Create nodes</a:t>
            </a:r>
            <a:endParaRPr lang="en-IE" dirty="0"/>
          </a:p>
        </p:txBody>
      </p:sp>
      <p:sp>
        <p:nvSpPr>
          <p:cNvPr id="3" name="Content Placeholder 2"/>
          <p:cNvSpPr>
            <a:spLocks noGrp="1"/>
          </p:cNvSpPr>
          <p:nvPr>
            <p:ph idx="1"/>
          </p:nvPr>
        </p:nvSpPr>
        <p:spPr>
          <a:xfrm>
            <a:off x="457200" y="1524000"/>
            <a:ext cx="8435280" cy="4876800"/>
          </a:xfrm>
        </p:spPr>
        <p:txBody>
          <a:bodyPr/>
          <a:lstStyle/>
          <a:p>
            <a:r>
              <a:rPr lang="en-IE" dirty="0" smtClean="0"/>
              <a:t>Create nodes</a:t>
            </a:r>
          </a:p>
          <a:p>
            <a:pPr marL="0" indent="0">
              <a:buNone/>
            </a:pPr>
            <a:endParaRPr lang="en-IE" dirty="0" smtClean="0"/>
          </a:p>
          <a:p>
            <a:pPr marL="0" indent="0">
              <a:buNone/>
            </a:pPr>
            <a:r>
              <a:rPr lang="en-IE" sz="2400" dirty="0">
                <a:solidFill>
                  <a:srgbClr val="1E5BE2"/>
                </a:solidFill>
                <a:latin typeface="Courier New" panose="02070309020205020404" pitchFamily="49" charset="0"/>
                <a:cs typeface="Courier New" panose="02070309020205020404" pitchFamily="49" charset="0"/>
              </a:rPr>
              <a:t>CREATE</a:t>
            </a:r>
            <a:r>
              <a:rPr lang="en-IE" sz="2400" dirty="0">
                <a:latin typeface="Courier New" panose="02070309020205020404" pitchFamily="49" charset="0"/>
                <a:cs typeface="Courier New" panose="02070309020205020404" pitchFamily="49" charset="0"/>
              </a:rPr>
              <a:t> (e1:Student { name: "Emil", from: "Sweden", age: 29 </a:t>
            </a:r>
            <a:r>
              <a:rPr lang="en-IE" sz="2400" dirty="0" smtClean="0">
                <a:latin typeface="Courier New" panose="02070309020205020404" pitchFamily="49" charset="0"/>
                <a:cs typeface="Courier New" panose="02070309020205020404" pitchFamily="49" charset="0"/>
              </a:rPr>
              <a:t>})</a:t>
            </a:r>
          </a:p>
          <a:p>
            <a:pPr marL="0" indent="0">
              <a:buNone/>
            </a:pPr>
            <a:endParaRPr lang="en-IE" sz="2400" dirty="0">
              <a:latin typeface="Courier New" panose="02070309020205020404" pitchFamily="49" charset="0"/>
              <a:cs typeface="Courier New" panose="02070309020205020404" pitchFamily="49" charset="0"/>
            </a:endParaRPr>
          </a:p>
          <a:p>
            <a:pPr marL="0" indent="0">
              <a:buNone/>
            </a:pPr>
            <a:r>
              <a:rPr lang="en-IE" sz="2400" dirty="0">
                <a:solidFill>
                  <a:srgbClr val="1E5BE2"/>
                </a:solidFill>
                <a:latin typeface="Courier New" panose="02070309020205020404" pitchFamily="49" charset="0"/>
                <a:cs typeface="Courier New" panose="02070309020205020404" pitchFamily="49" charset="0"/>
              </a:rPr>
              <a:t>CREATE</a:t>
            </a:r>
            <a:r>
              <a:rPr lang="en-IE" sz="2400" dirty="0">
                <a:latin typeface="Courier New" panose="02070309020205020404" pitchFamily="49" charset="0"/>
                <a:cs typeface="Courier New" panose="02070309020205020404" pitchFamily="49" charset="0"/>
              </a:rPr>
              <a:t> (</a:t>
            </a:r>
            <a:r>
              <a:rPr lang="en-IE" sz="2400" dirty="0" smtClean="0">
                <a:latin typeface="Courier New" panose="02070309020205020404" pitchFamily="49" charset="0"/>
                <a:cs typeface="Courier New" panose="02070309020205020404" pitchFamily="49" charset="0"/>
              </a:rPr>
              <a:t>e2:Student </a:t>
            </a:r>
            <a:r>
              <a:rPr lang="en-IE" sz="2400" dirty="0">
                <a:latin typeface="Courier New" panose="02070309020205020404" pitchFamily="49" charset="0"/>
                <a:cs typeface="Courier New" panose="02070309020205020404" pitchFamily="49" charset="0"/>
              </a:rPr>
              <a:t>{ name: "</a:t>
            </a:r>
            <a:r>
              <a:rPr lang="en-IE" sz="2400" dirty="0" smtClean="0">
                <a:latin typeface="Courier New" panose="02070309020205020404" pitchFamily="49" charset="0"/>
                <a:cs typeface="Courier New" panose="02070309020205020404" pitchFamily="49" charset="0"/>
              </a:rPr>
              <a:t>Paul", </a:t>
            </a:r>
            <a:r>
              <a:rPr lang="en-IE" sz="2400" dirty="0">
                <a:latin typeface="Courier New" panose="02070309020205020404" pitchFamily="49" charset="0"/>
                <a:cs typeface="Courier New" panose="02070309020205020404" pitchFamily="49" charset="0"/>
              </a:rPr>
              <a:t>from: "Sweden", age: </a:t>
            </a:r>
            <a:r>
              <a:rPr lang="en-IE" sz="2400" dirty="0" smtClean="0">
                <a:latin typeface="Courier New" panose="02070309020205020404" pitchFamily="49" charset="0"/>
                <a:cs typeface="Courier New" panose="02070309020205020404" pitchFamily="49" charset="0"/>
              </a:rPr>
              <a:t>29, gender: “m” </a:t>
            </a:r>
            <a:r>
              <a:rPr lang="en-IE" sz="2400" dirty="0">
                <a:latin typeface="Courier New" panose="02070309020205020404" pitchFamily="49" charset="0"/>
                <a:cs typeface="Courier New" panose="02070309020205020404" pitchFamily="49" charset="0"/>
              </a:rPr>
              <a:t>})</a:t>
            </a:r>
          </a:p>
          <a:p>
            <a:pPr marL="0" indent="0">
              <a:buNone/>
            </a:pPr>
            <a:endParaRPr lang="en-IE" sz="2400" dirty="0" smtClean="0">
              <a:latin typeface="Courier New" panose="02070309020205020404" pitchFamily="49" charset="0"/>
              <a:cs typeface="Courier New" panose="02070309020205020404" pitchFamily="49" charset="0"/>
            </a:endParaRPr>
          </a:p>
          <a:p>
            <a:pPr marL="0" indent="0">
              <a:buNone/>
            </a:pPr>
            <a:r>
              <a:rPr lang="en-IE" sz="2400" dirty="0">
                <a:solidFill>
                  <a:srgbClr val="1E5BE2"/>
                </a:solidFill>
                <a:latin typeface="Courier New" panose="02070309020205020404" pitchFamily="49" charset="0"/>
                <a:cs typeface="Courier New" panose="02070309020205020404" pitchFamily="49" charset="0"/>
              </a:rPr>
              <a:t>CREATE</a:t>
            </a:r>
            <a:r>
              <a:rPr lang="en-IE" sz="2400" dirty="0">
                <a:latin typeface="Courier New" panose="02070309020205020404" pitchFamily="49" charset="0"/>
                <a:cs typeface="Courier New" panose="02070309020205020404" pitchFamily="49" charset="0"/>
              </a:rPr>
              <a:t> </a:t>
            </a:r>
            <a:r>
              <a:rPr lang="en-IE" sz="2400" dirty="0" smtClean="0">
                <a:latin typeface="Courier New" panose="02070309020205020404" pitchFamily="49" charset="0"/>
                <a:cs typeface="Courier New" panose="02070309020205020404" pitchFamily="49" charset="0"/>
              </a:rPr>
              <a:t>(s1:Subject </a:t>
            </a:r>
            <a:r>
              <a:rPr lang="en-IE" sz="2400" dirty="0">
                <a:latin typeface="Courier New" panose="02070309020205020404" pitchFamily="49" charset="0"/>
                <a:cs typeface="Courier New" panose="02070309020205020404" pitchFamily="49" charset="0"/>
              </a:rPr>
              <a:t>{ name: </a:t>
            </a:r>
            <a:r>
              <a:rPr lang="en-IE" sz="2400" dirty="0" smtClean="0">
                <a:latin typeface="Courier New" panose="02070309020205020404" pitchFamily="49" charset="0"/>
                <a:cs typeface="Courier New" panose="02070309020205020404" pitchFamily="49" charset="0"/>
              </a:rPr>
              <a:t>“Maths", lecturer: “</a:t>
            </a:r>
            <a:r>
              <a:rPr lang="en-IE" sz="2400" dirty="0" err="1" smtClean="0">
                <a:latin typeface="Courier New" panose="02070309020205020404" pitchFamily="49" charset="0"/>
                <a:cs typeface="Courier New" panose="02070309020205020404" pitchFamily="49" charset="0"/>
              </a:rPr>
              <a:t>Pierpaolo</a:t>
            </a:r>
            <a:r>
              <a:rPr lang="en-IE" sz="2400" dirty="0" smtClean="0">
                <a:latin typeface="Courier New" panose="02070309020205020404" pitchFamily="49" charset="0"/>
                <a:cs typeface="Courier New" panose="02070309020205020404" pitchFamily="49" charset="0"/>
              </a:rPr>
              <a:t>", </a:t>
            </a:r>
            <a:r>
              <a:rPr lang="en-IE" sz="2400" dirty="0">
                <a:latin typeface="Courier New" panose="02070309020205020404" pitchFamily="49" charset="0"/>
                <a:cs typeface="Courier New" panose="02070309020205020404" pitchFamily="49" charset="0"/>
              </a:rPr>
              <a:t>age: 29 })</a:t>
            </a:r>
          </a:p>
          <a:p>
            <a:pPr marL="0" indent="0">
              <a:buNone/>
            </a:pPr>
            <a:endParaRPr lang="en-IE"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56</a:t>
            </a:fld>
            <a:endParaRPr lang="en-IE"/>
          </a:p>
        </p:txBody>
      </p:sp>
    </p:spTree>
    <p:extLst>
      <p:ext uri="{BB962C8B-B14F-4D97-AF65-F5344CB8AC3E}">
        <p14:creationId xmlns:p14="http://schemas.microsoft.com/office/powerpoint/2010/main" val="38312784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Match Nodes</a:t>
            </a:r>
            <a:endParaRPr lang="en-IE" dirty="0"/>
          </a:p>
        </p:txBody>
      </p:sp>
      <p:sp>
        <p:nvSpPr>
          <p:cNvPr id="3" name="Content Placeholder 2"/>
          <p:cNvSpPr>
            <a:spLocks noGrp="1"/>
          </p:cNvSpPr>
          <p:nvPr>
            <p:ph idx="1"/>
          </p:nvPr>
        </p:nvSpPr>
        <p:spPr/>
        <p:txBody>
          <a:bodyPr/>
          <a:lstStyle/>
          <a:p>
            <a:r>
              <a:rPr lang="en-IE" sz="2400" dirty="0" smtClean="0"/>
              <a:t>Match is used to select nodes. A match query must be ended by a Return statement.</a:t>
            </a:r>
          </a:p>
          <a:p>
            <a:endParaRPr lang="en-IE" dirty="0"/>
          </a:p>
          <a:p>
            <a:r>
              <a:rPr lang="en-IE" sz="2400" dirty="0" smtClean="0">
                <a:solidFill>
                  <a:srgbClr val="1E5BE2"/>
                </a:solidFill>
                <a:latin typeface="Courier New" panose="02070309020205020404" pitchFamily="49" charset="0"/>
                <a:cs typeface="Courier New" panose="02070309020205020404" pitchFamily="49" charset="0"/>
              </a:rPr>
              <a:t>MATCH </a:t>
            </a:r>
            <a:r>
              <a:rPr lang="en-IE" sz="2400" dirty="0">
                <a:latin typeface="Courier New" panose="02070309020205020404" pitchFamily="49" charset="0"/>
                <a:cs typeface="Courier New" panose="02070309020205020404" pitchFamily="49" charset="0"/>
              </a:rPr>
              <a:t>(</a:t>
            </a:r>
            <a:r>
              <a:rPr lang="en-IE" sz="2400" dirty="0" err="1" smtClean="0">
                <a:latin typeface="Courier New" panose="02070309020205020404" pitchFamily="49" charset="0"/>
                <a:cs typeface="Courier New" panose="02070309020205020404" pitchFamily="49" charset="0"/>
              </a:rPr>
              <a:t>e:Student</a:t>
            </a:r>
            <a:r>
              <a:rPr lang="en-IE" sz="2400" dirty="0" smtClean="0">
                <a:latin typeface="Courier New" panose="02070309020205020404" pitchFamily="49" charset="0"/>
                <a:cs typeface="Courier New" panose="02070309020205020404" pitchFamily="49" charset="0"/>
              </a:rPr>
              <a:t>) </a:t>
            </a:r>
            <a:r>
              <a:rPr lang="en-IE" sz="2400" dirty="0">
                <a:latin typeface="Courier New" panose="02070309020205020404" pitchFamily="49" charset="0"/>
                <a:cs typeface="Courier New" panose="02070309020205020404" pitchFamily="49" charset="0"/>
              </a:rPr>
              <a:t>return e;</a:t>
            </a:r>
          </a:p>
          <a:p>
            <a:r>
              <a:rPr lang="en-IE" sz="2400" dirty="0">
                <a:solidFill>
                  <a:srgbClr val="1E5BE2"/>
                </a:solidFill>
                <a:latin typeface="Courier New" panose="02070309020205020404" pitchFamily="49" charset="0"/>
                <a:cs typeface="Courier New" panose="02070309020205020404" pitchFamily="49" charset="0"/>
              </a:rPr>
              <a:t>MATCH </a:t>
            </a:r>
            <a:r>
              <a:rPr lang="en-IE" sz="2400" dirty="0">
                <a:latin typeface="Courier New" panose="02070309020205020404" pitchFamily="49" charset="0"/>
                <a:cs typeface="Courier New" panose="02070309020205020404" pitchFamily="49" charset="0"/>
              </a:rPr>
              <a:t>(</a:t>
            </a:r>
            <a:r>
              <a:rPr lang="en-IE" sz="2400" dirty="0" err="1">
                <a:latin typeface="Courier New" panose="02070309020205020404" pitchFamily="49" charset="0"/>
                <a:cs typeface="Courier New" panose="02070309020205020404" pitchFamily="49" charset="0"/>
              </a:rPr>
              <a:t>e:Student</a:t>
            </a:r>
            <a:r>
              <a:rPr lang="en-IE" sz="2400" dirty="0">
                <a:latin typeface="Courier New" panose="02070309020205020404" pitchFamily="49" charset="0"/>
                <a:cs typeface="Courier New" panose="02070309020205020404" pitchFamily="49" charset="0"/>
              </a:rPr>
              <a:t> {age &lt; 25}) return e;</a:t>
            </a:r>
          </a:p>
          <a:p>
            <a:r>
              <a:rPr lang="en-IE" sz="2400" dirty="0">
                <a:solidFill>
                  <a:srgbClr val="1E5BE2"/>
                </a:solidFill>
                <a:latin typeface="Courier New" panose="02070309020205020404" pitchFamily="49" charset="0"/>
                <a:cs typeface="Courier New" panose="02070309020205020404" pitchFamily="49" charset="0"/>
              </a:rPr>
              <a:t>MATCH </a:t>
            </a:r>
            <a:r>
              <a:rPr lang="en-IE" sz="2400" dirty="0">
                <a:latin typeface="Courier New" panose="02070309020205020404" pitchFamily="49" charset="0"/>
                <a:cs typeface="Courier New" panose="02070309020205020404" pitchFamily="49" charset="0"/>
              </a:rPr>
              <a:t>(</a:t>
            </a:r>
            <a:r>
              <a:rPr lang="en-IE" sz="2400" dirty="0" err="1">
                <a:latin typeface="Courier New" panose="02070309020205020404" pitchFamily="49" charset="0"/>
                <a:cs typeface="Courier New" panose="02070309020205020404" pitchFamily="49" charset="0"/>
              </a:rPr>
              <a:t>e:Student</a:t>
            </a:r>
            <a:r>
              <a:rPr lang="en-IE" sz="2400" dirty="0">
                <a:latin typeface="Courier New" panose="02070309020205020404" pitchFamily="49" charset="0"/>
                <a:cs typeface="Courier New" panose="02070309020205020404" pitchFamily="49" charset="0"/>
              </a:rPr>
              <a:t> </a:t>
            </a:r>
            <a:r>
              <a:rPr lang="en-IE" sz="2400" dirty="0" smtClean="0">
                <a:latin typeface="Courier New" panose="02070309020205020404" pitchFamily="49" charset="0"/>
                <a:cs typeface="Courier New" panose="02070309020205020404" pitchFamily="49" charset="0"/>
              </a:rPr>
              <a:t>{name: “Emil”});</a:t>
            </a:r>
            <a:endParaRPr lang="en-IE" sz="2400" dirty="0">
              <a:latin typeface="Courier New" panose="02070309020205020404" pitchFamily="49" charset="0"/>
              <a:cs typeface="Courier New" panose="02070309020205020404" pitchFamily="49" charset="0"/>
            </a:endParaRPr>
          </a:p>
          <a:p>
            <a:endParaRPr lang="en-IE"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57</a:t>
            </a:fld>
            <a:endParaRPr lang="en-IE"/>
          </a:p>
        </p:txBody>
      </p:sp>
    </p:spTree>
    <p:extLst>
      <p:ext uri="{BB962C8B-B14F-4D97-AF65-F5344CB8AC3E}">
        <p14:creationId xmlns:p14="http://schemas.microsoft.com/office/powerpoint/2010/main" val="30023552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Create Relationship</a:t>
            </a:r>
            <a:endParaRPr lang="en-IE" dirty="0"/>
          </a:p>
        </p:txBody>
      </p:sp>
      <p:sp>
        <p:nvSpPr>
          <p:cNvPr id="3" name="Content Placeholder 2"/>
          <p:cNvSpPr>
            <a:spLocks noGrp="1"/>
          </p:cNvSpPr>
          <p:nvPr>
            <p:ph idx="1"/>
          </p:nvPr>
        </p:nvSpPr>
        <p:spPr>
          <a:xfrm>
            <a:off x="251520" y="1421978"/>
            <a:ext cx="8686800" cy="4876800"/>
          </a:xfrm>
        </p:spPr>
        <p:txBody>
          <a:bodyPr/>
          <a:lstStyle/>
          <a:p>
            <a:r>
              <a:rPr lang="en-IE" dirty="0" smtClean="0"/>
              <a:t>Nodes are connected by relationships. Relationship can have nodes as well.</a:t>
            </a:r>
          </a:p>
          <a:p>
            <a:pPr marL="0" indent="0">
              <a:buNone/>
            </a:pPr>
            <a:endParaRPr lang="en-IE" dirty="0" smtClean="0"/>
          </a:p>
          <a:p>
            <a:pPr marL="0" indent="0">
              <a:buNone/>
            </a:pPr>
            <a:r>
              <a:rPr lang="en-IE" sz="2400" dirty="0">
                <a:solidFill>
                  <a:srgbClr val="313131"/>
                </a:solidFill>
                <a:latin typeface="Menlo"/>
              </a:rPr>
              <a:t>MATCH (</a:t>
            </a:r>
            <a:r>
              <a:rPr lang="en-IE" sz="2400" dirty="0" err="1">
                <a:solidFill>
                  <a:srgbClr val="313131"/>
                </a:solidFill>
                <a:latin typeface="Menlo"/>
              </a:rPr>
              <a:t>e:Student</a:t>
            </a:r>
            <a:r>
              <a:rPr lang="en-IE" sz="2400" dirty="0">
                <a:solidFill>
                  <a:srgbClr val="313131"/>
                </a:solidFill>
                <a:latin typeface="Menlo"/>
              </a:rPr>
              <a:t> {</a:t>
            </a:r>
            <a:r>
              <a:rPr lang="en-IE" sz="2400" dirty="0" err="1">
                <a:solidFill>
                  <a:srgbClr val="313131"/>
                </a:solidFill>
                <a:latin typeface="Menlo"/>
              </a:rPr>
              <a:t>name:'Emil</a:t>
            </a:r>
            <a:r>
              <a:rPr lang="en-IE" sz="2400" dirty="0">
                <a:solidFill>
                  <a:srgbClr val="313131"/>
                </a:solidFill>
                <a:latin typeface="Menlo"/>
              </a:rPr>
              <a:t>'}), (</a:t>
            </a:r>
            <a:r>
              <a:rPr lang="en-IE" sz="2400" dirty="0" err="1">
                <a:solidFill>
                  <a:srgbClr val="313131"/>
                </a:solidFill>
                <a:latin typeface="Menlo"/>
              </a:rPr>
              <a:t>r:Student</a:t>
            </a:r>
            <a:r>
              <a:rPr lang="en-IE" sz="2400" dirty="0">
                <a:solidFill>
                  <a:srgbClr val="313131"/>
                </a:solidFill>
                <a:latin typeface="Menlo"/>
              </a:rPr>
              <a:t> {</a:t>
            </a:r>
            <a:r>
              <a:rPr lang="en-IE" sz="2400" dirty="0" err="1">
                <a:solidFill>
                  <a:srgbClr val="313131"/>
                </a:solidFill>
                <a:latin typeface="Menlo"/>
              </a:rPr>
              <a:t>name:'Joe</a:t>
            </a:r>
            <a:r>
              <a:rPr lang="en-IE" sz="2400" dirty="0">
                <a:solidFill>
                  <a:srgbClr val="313131"/>
                </a:solidFill>
                <a:latin typeface="Menlo"/>
              </a:rPr>
              <a:t>'}) CREATE (e)-[:FRIEND_OF]-&gt;(r)</a:t>
            </a:r>
          </a:p>
          <a:p>
            <a:pPr marL="0" indent="0">
              <a:buNone/>
            </a:pPr>
            <a:endParaRPr lang="en-IE" dirty="0" smtClean="0"/>
          </a:p>
          <a:p>
            <a:pPr marL="0" indent="0">
              <a:buNone/>
            </a:pPr>
            <a:r>
              <a:rPr lang="en-US" altLang="en-US" sz="2400" dirty="0">
                <a:solidFill>
                  <a:srgbClr val="313131"/>
                </a:solidFill>
                <a:latin typeface="Menlo"/>
              </a:rPr>
              <a:t>MATCH </a:t>
            </a:r>
            <a:r>
              <a:rPr lang="en-US" altLang="en-US" sz="2400" dirty="0" smtClean="0">
                <a:solidFill>
                  <a:srgbClr val="666600"/>
                </a:solidFill>
                <a:latin typeface="Menlo"/>
              </a:rPr>
              <a:t>(</a:t>
            </a:r>
            <a:r>
              <a:rPr lang="en-US" altLang="en-US" sz="2400" dirty="0" err="1" smtClean="0">
                <a:solidFill>
                  <a:srgbClr val="313131"/>
                </a:solidFill>
                <a:latin typeface="Menlo"/>
              </a:rPr>
              <a:t>s</a:t>
            </a:r>
            <a:r>
              <a:rPr lang="en-US" altLang="en-US" sz="2400" dirty="0" err="1" smtClean="0">
                <a:solidFill>
                  <a:srgbClr val="666600"/>
                </a:solidFill>
                <a:latin typeface="Menlo"/>
              </a:rPr>
              <a:t>:</a:t>
            </a:r>
            <a:r>
              <a:rPr lang="en-US" altLang="en-US" sz="2400" dirty="0" err="1" smtClean="0">
                <a:solidFill>
                  <a:srgbClr val="7F0055"/>
                </a:solidFill>
                <a:latin typeface="Menlo"/>
              </a:rPr>
              <a:t>Student</a:t>
            </a:r>
            <a:r>
              <a:rPr lang="en-US" altLang="en-US" sz="2400" dirty="0" smtClean="0">
                <a:solidFill>
                  <a:srgbClr val="7F0055"/>
                </a:solidFill>
                <a:latin typeface="Menlo"/>
              </a:rPr>
              <a:t> {name: “Emil”}</a:t>
            </a:r>
            <a:r>
              <a:rPr lang="en-US" altLang="en-US" sz="2400" dirty="0" smtClean="0">
                <a:solidFill>
                  <a:srgbClr val="666600"/>
                </a:solidFill>
                <a:latin typeface="Menlo"/>
              </a:rPr>
              <a:t>),(</a:t>
            </a:r>
            <a:r>
              <a:rPr lang="en-US" altLang="en-US" sz="2400" dirty="0" err="1" smtClean="0">
                <a:solidFill>
                  <a:srgbClr val="666600"/>
                </a:solidFill>
                <a:latin typeface="Menlo"/>
              </a:rPr>
              <a:t>s:</a:t>
            </a:r>
            <a:r>
              <a:rPr lang="en-US" altLang="en-US" sz="2400" dirty="0" err="1" smtClean="0">
                <a:solidFill>
                  <a:srgbClr val="7F0055"/>
                </a:solidFill>
                <a:latin typeface="Menlo"/>
              </a:rPr>
              <a:t>Subject</a:t>
            </a:r>
            <a:r>
              <a:rPr lang="en-US" altLang="en-US" sz="2400" dirty="0" smtClean="0">
                <a:solidFill>
                  <a:srgbClr val="7F0055"/>
                </a:solidFill>
                <a:latin typeface="Menlo"/>
              </a:rPr>
              <a:t> {name: “math”}</a:t>
            </a:r>
            <a:r>
              <a:rPr lang="en-US" altLang="en-US" sz="2400" dirty="0" smtClean="0">
                <a:solidFill>
                  <a:srgbClr val="666600"/>
                </a:solidFill>
                <a:latin typeface="Menlo"/>
              </a:rPr>
              <a:t>)</a:t>
            </a:r>
            <a:r>
              <a:rPr lang="en-US" altLang="en-US" sz="2400" dirty="0" smtClean="0">
                <a:solidFill>
                  <a:srgbClr val="313131"/>
                </a:solidFill>
                <a:latin typeface="Menlo"/>
              </a:rPr>
              <a:t> </a:t>
            </a:r>
          </a:p>
          <a:p>
            <a:pPr marL="0" indent="0">
              <a:buNone/>
            </a:pPr>
            <a:r>
              <a:rPr lang="en-US" altLang="en-US" sz="2400" dirty="0" smtClean="0">
                <a:solidFill>
                  <a:srgbClr val="313131"/>
                </a:solidFill>
                <a:latin typeface="Menlo"/>
              </a:rPr>
              <a:t>CREATE </a:t>
            </a:r>
            <a:r>
              <a:rPr lang="en-US" altLang="en-US" sz="2400" dirty="0" smtClean="0">
                <a:solidFill>
                  <a:srgbClr val="666600"/>
                </a:solidFill>
                <a:latin typeface="Menlo"/>
              </a:rPr>
              <a:t>(</a:t>
            </a:r>
            <a:r>
              <a:rPr lang="en-US" altLang="en-US" sz="2400" dirty="0">
                <a:solidFill>
                  <a:srgbClr val="313131"/>
                </a:solidFill>
                <a:latin typeface="Menlo"/>
              </a:rPr>
              <a:t>s</a:t>
            </a:r>
            <a:r>
              <a:rPr lang="en-US" altLang="en-US" sz="2400" dirty="0" smtClean="0">
                <a:solidFill>
                  <a:srgbClr val="666600"/>
                </a:solidFill>
                <a:latin typeface="Menlo"/>
              </a:rPr>
              <a:t>)-[</a:t>
            </a:r>
            <a:r>
              <a:rPr lang="en-US" altLang="en-US" sz="2400" dirty="0" err="1" smtClean="0">
                <a:solidFill>
                  <a:srgbClr val="313131"/>
                </a:solidFill>
                <a:latin typeface="Menlo"/>
              </a:rPr>
              <a:t>r</a:t>
            </a:r>
            <a:r>
              <a:rPr lang="en-US" altLang="en-US" sz="2400" dirty="0" err="1" smtClean="0">
                <a:solidFill>
                  <a:srgbClr val="666600"/>
                </a:solidFill>
                <a:latin typeface="Menlo"/>
              </a:rPr>
              <a:t>:MARK</a:t>
            </a:r>
            <a:r>
              <a:rPr lang="en-US" altLang="en-US" sz="2400" dirty="0" smtClean="0">
                <a:solidFill>
                  <a:srgbClr val="666600"/>
                </a:solidFill>
                <a:latin typeface="Menlo"/>
              </a:rPr>
              <a:t>{</a:t>
            </a:r>
            <a:r>
              <a:rPr lang="en-US" altLang="en-US" sz="2400" dirty="0" smtClean="0">
                <a:solidFill>
                  <a:srgbClr val="313131"/>
                </a:solidFill>
                <a:latin typeface="Menlo"/>
              </a:rPr>
              <a:t>date</a:t>
            </a:r>
            <a:r>
              <a:rPr lang="en-US" altLang="en-US" sz="2400" dirty="0">
                <a:solidFill>
                  <a:srgbClr val="666600"/>
                </a:solidFill>
                <a:latin typeface="Menlo"/>
              </a:rPr>
              <a:t>:</a:t>
            </a:r>
            <a:r>
              <a:rPr lang="en-US" altLang="en-US" sz="2400" dirty="0">
                <a:solidFill>
                  <a:srgbClr val="008800"/>
                </a:solidFill>
                <a:latin typeface="Menlo"/>
              </a:rPr>
              <a:t>"12/12/2014</a:t>
            </a:r>
            <a:r>
              <a:rPr lang="en-US" altLang="en-US" sz="2400" dirty="0" smtClean="0">
                <a:solidFill>
                  <a:srgbClr val="008800"/>
                </a:solidFill>
                <a:latin typeface="Menlo"/>
              </a:rPr>
              <a:t>"</a:t>
            </a:r>
            <a:r>
              <a:rPr lang="en-US" altLang="en-US" sz="2400" dirty="0" smtClean="0">
                <a:solidFill>
                  <a:srgbClr val="666600"/>
                </a:solidFill>
                <a:latin typeface="Menlo"/>
              </a:rPr>
              <a:t>,</a:t>
            </a:r>
            <a:r>
              <a:rPr lang="en-US" altLang="en-US" sz="2400" dirty="0" smtClean="0">
                <a:solidFill>
                  <a:srgbClr val="313131"/>
                </a:solidFill>
                <a:latin typeface="Menlo"/>
              </a:rPr>
              <a:t>mark</a:t>
            </a:r>
            <a:r>
              <a:rPr lang="en-US" altLang="en-US" sz="2400" dirty="0" smtClean="0">
                <a:solidFill>
                  <a:srgbClr val="666600"/>
                </a:solidFill>
                <a:latin typeface="Menlo"/>
              </a:rPr>
              <a:t>:</a:t>
            </a:r>
            <a:r>
              <a:rPr lang="en-US" altLang="en-US" sz="2400" dirty="0" smtClean="0">
                <a:solidFill>
                  <a:srgbClr val="006666"/>
                </a:solidFill>
                <a:latin typeface="Menlo"/>
              </a:rPr>
              <a:t>55</a:t>
            </a:r>
            <a:r>
              <a:rPr lang="en-US" altLang="en-US" sz="2400" dirty="0" smtClean="0">
                <a:solidFill>
                  <a:srgbClr val="666600"/>
                </a:solidFill>
                <a:latin typeface="Menlo"/>
              </a:rPr>
              <a:t>}]-&gt;(</a:t>
            </a:r>
            <a:r>
              <a:rPr lang="en-US" altLang="en-US" sz="2400" dirty="0">
                <a:solidFill>
                  <a:srgbClr val="313131"/>
                </a:solidFill>
                <a:latin typeface="Menlo"/>
              </a:rPr>
              <a:t>s</a:t>
            </a:r>
            <a:r>
              <a:rPr lang="en-US" altLang="en-US" sz="2400" dirty="0" smtClean="0">
                <a:solidFill>
                  <a:srgbClr val="666600"/>
                </a:solidFill>
                <a:latin typeface="Menlo"/>
              </a:rPr>
              <a:t>)</a:t>
            </a:r>
            <a:r>
              <a:rPr lang="en-US" altLang="en-US" sz="2400" dirty="0" smtClean="0">
                <a:solidFill>
                  <a:srgbClr val="313131"/>
                </a:solidFill>
                <a:latin typeface="Menlo"/>
              </a:rPr>
              <a:t> </a:t>
            </a:r>
            <a:r>
              <a:rPr lang="en-US" altLang="en-US" sz="2400" dirty="0">
                <a:solidFill>
                  <a:srgbClr val="313131"/>
                </a:solidFill>
                <a:latin typeface="Menlo"/>
              </a:rPr>
              <a:t>RETURN </a:t>
            </a:r>
            <a:r>
              <a:rPr lang="en-US" altLang="en-US" sz="2400" dirty="0" smtClean="0">
                <a:solidFill>
                  <a:srgbClr val="313131"/>
                </a:solidFill>
                <a:latin typeface="Menlo"/>
              </a:rPr>
              <a:t>r</a:t>
            </a:r>
            <a:endParaRPr lang="en-US" altLang="en-US" sz="2400" dirty="0">
              <a:latin typeface="Arial" panose="020B0604020202020204" pitchFamily="34" charset="0"/>
            </a:endParaRPr>
          </a:p>
          <a:p>
            <a:pPr marL="0" indent="0">
              <a:buNone/>
            </a:pPr>
            <a:endParaRPr lang="en-IE"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58</a:t>
            </a:fld>
            <a:endParaRPr lang="en-IE"/>
          </a:p>
        </p:txBody>
      </p:sp>
    </p:spTree>
    <p:extLst>
      <p:ext uri="{BB962C8B-B14F-4D97-AF65-F5344CB8AC3E}">
        <p14:creationId xmlns:p14="http://schemas.microsoft.com/office/powerpoint/2010/main" val="34557928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Navigate the graph</a:t>
            </a:r>
            <a:endParaRPr lang="en-IE" dirty="0"/>
          </a:p>
        </p:txBody>
      </p:sp>
      <p:sp>
        <p:nvSpPr>
          <p:cNvPr id="3" name="Content Placeholder 2"/>
          <p:cNvSpPr>
            <a:spLocks noGrp="1"/>
          </p:cNvSpPr>
          <p:nvPr>
            <p:ph idx="1"/>
          </p:nvPr>
        </p:nvSpPr>
        <p:spPr>
          <a:xfrm>
            <a:off x="395536" y="1340768"/>
            <a:ext cx="8352928" cy="4876800"/>
          </a:xfrm>
        </p:spPr>
        <p:txBody>
          <a:bodyPr/>
          <a:lstStyle/>
          <a:p>
            <a:r>
              <a:rPr lang="en-IE" sz="2400" dirty="0" smtClean="0"/>
              <a:t>Neo4j can easily navigate the graph </a:t>
            </a:r>
          </a:p>
          <a:p>
            <a:endParaRPr lang="en-IE" sz="2400" dirty="0" smtClean="0"/>
          </a:p>
          <a:p>
            <a:pPr marL="0" indent="0">
              <a:buNone/>
            </a:pPr>
            <a:r>
              <a:rPr lang="en-IE" sz="2000" b="1" dirty="0">
                <a:solidFill>
                  <a:srgbClr val="1E5BE2"/>
                </a:solidFill>
                <a:latin typeface="Courier New" panose="02070309020205020404" pitchFamily="49" charset="0"/>
                <a:cs typeface="Courier New" panose="02070309020205020404" pitchFamily="49" charset="0"/>
              </a:rPr>
              <a:t>MATCH</a:t>
            </a:r>
            <a:r>
              <a:rPr lang="en-IE" sz="2000" dirty="0" smtClean="0">
                <a:latin typeface="Courier New" panose="02070309020205020404" pitchFamily="49" charset="0"/>
                <a:cs typeface="Courier New" panose="02070309020205020404" pitchFamily="49" charset="0"/>
              </a:rPr>
              <a:t> (</a:t>
            </a:r>
            <a:r>
              <a:rPr lang="en-IE" sz="2000" dirty="0" err="1" smtClean="0">
                <a:latin typeface="Courier New" panose="02070309020205020404" pitchFamily="49" charset="0"/>
                <a:cs typeface="Courier New" panose="02070309020205020404" pitchFamily="49" charset="0"/>
              </a:rPr>
              <a:t>e:Student</a:t>
            </a:r>
            <a:r>
              <a:rPr lang="en-IE" sz="2000" dirty="0" smtClean="0">
                <a:latin typeface="Courier New" panose="02070309020205020404" pitchFamily="49" charset="0"/>
                <a:cs typeface="Courier New" panose="02070309020205020404" pitchFamily="49" charset="0"/>
              </a:rPr>
              <a:t> {</a:t>
            </a:r>
            <a:r>
              <a:rPr lang="en-IE" sz="2000" dirty="0" err="1" smtClean="0">
                <a:latin typeface="Courier New" panose="02070309020205020404" pitchFamily="49" charset="0"/>
                <a:cs typeface="Courier New" panose="02070309020205020404" pitchFamily="49" charset="0"/>
              </a:rPr>
              <a:t>name:"Emil</a:t>
            </a:r>
            <a:r>
              <a:rPr lang="en-IE" sz="2000" dirty="0" smtClean="0">
                <a:latin typeface="Courier New" panose="02070309020205020404" pitchFamily="49" charset="0"/>
                <a:cs typeface="Courier New" panose="02070309020205020404" pitchFamily="49" charset="0"/>
              </a:rPr>
              <a:t>"})-[:FRIEND_OF*1..3]-(e2:Student) </a:t>
            </a:r>
          </a:p>
          <a:p>
            <a:pPr marL="0" indent="0">
              <a:buNone/>
            </a:pPr>
            <a:r>
              <a:rPr lang="en-IE" sz="2000" b="1" dirty="0" smtClean="0">
                <a:solidFill>
                  <a:srgbClr val="1E5BE2"/>
                </a:solidFill>
                <a:latin typeface="Courier New" panose="02070309020205020404" pitchFamily="49" charset="0"/>
                <a:cs typeface="Courier New" panose="02070309020205020404" pitchFamily="49" charset="0"/>
              </a:rPr>
              <a:t>RETURN</a:t>
            </a:r>
            <a:r>
              <a:rPr lang="en-IE" sz="2000" dirty="0" smtClean="0">
                <a:latin typeface="Courier New" panose="02070309020205020404" pitchFamily="49" charset="0"/>
                <a:cs typeface="Courier New" panose="02070309020205020404" pitchFamily="49" charset="0"/>
              </a:rPr>
              <a:t> e2</a:t>
            </a:r>
          </a:p>
          <a:p>
            <a:pPr marL="0" indent="0">
              <a:buNone/>
            </a:pPr>
            <a:endParaRPr lang="en-IE" sz="2000" dirty="0" smtClean="0">
              <a:latin typeface="Courier New" panose="02070309020205020404" pitchFamily="49" charset="0"/>
              <a:cs typeface="Courier New" panose="02070309020205020404" pitchFamily="49" charset="0"/>
            </a:endParaRPr>
          </a:p>
          <a:p>
            <a:pPr marL="0" indent="0">
              <a:buNone/>
            </a:pPr>
            <a:r>
              <a:rPr lang="en-IE" sz="2000" b="1" dirty="0">
                <a:solidFill>
                  <a:srgbClr val="1E5BE2"/>
                </a:solidFill>
                <a:latin typeface="Courier New" panose="02070309020205020404" pitchFamily="49" charset="0"/>
                <a:cs typeface="Courier New" panose="02070309020205020404" pitchFamily="49" charset="0"/>
              </a:rPr>
              <a:t>MATCH</a:t>
            </a:r>
            <a:r>
              <a:rPr lang="en-IE" sz="2000" dirty="0" smtClean="0">
                <a:latin typeface="Courier New" panose="02070309020205020404" pitchFamily="49" charset="0"/>
                <a:cs typeface="Courier New" panose="02070309020205020404" pitchFamily="49" charset="0"/>
              </a:rPr>
              <a:t> (</a:t>
            </a:r>
            <a:r>
              <a:rPr lang="en-IE" sz="2000" dirty="0" err="1" smtClean="0">
                <a:latin typeface="Courier New" panose="02070309020205020404" pitchFamily="49" charset="0"/>
                <a:cs typeface="Courier New" panose="02070309020205020404" pitchFamily="49" charset="0"/>
              </a:rPr>
              <a:t>e:Student</a:t>
            </a:r>
            <a:r>
              <a:rPr lang="en-IE" sz="2000" dirty="0" smtClean="0">
                <a:latin typeface="Courier New" panose="02070309020205020404" pitchFamily="49" charset="0"/>
                <a:cs typeface="Courier New" panose="02070309020205020404" pitchFamily="49" charset="0"/>
              </a:rPr>
              <a:t> {</a:t>
            </a:r>
            <a:r>
              <a:rPr lang="en-IE" sz="2000" dirty="0" err="1" smtClean="0">
                <a:latin typeface="Courier New" panose="02070309020205020404" pitchFamily="49" charset="0"/>
                <a:cs typeface="Courier New" panose="02070309020205020404" pitchFamily="49" charset="0"/>
              </a:rPr>
              <a:t>name:"Emil</a:t>
            </a:r>
            <a:r>
              <a:rPr lang="en-IE" sz="2000" dirty="0" smtClean="0">
                <a:latin typeface="Courier New" panose="02070309020205020404" pitchFamily="49" charset="0"/>
                <a:cs typeface="Courier New" panose="02070309020205020404" pitchFamily="49" charset="0"/>
              </a:rPr>
              <a:t>"})-[:FRIEND_OF*1..3]-(e2:Student) </a:t>
            </a:r>
          </a:p>
          <a:p>
            <a:pPr marL="0" indent="0">
              <a:buNone/>
            </a:pPr>
            <a:r>
              <a:rPr lang="en-IE" sz="2000" b="1" dirty="0" smtClean="0">
                <a:solidFill>
                  <a:srgbClr val="1E5BE2"/>
                </a:solidFill>
                <a:latin typeface="Courier New" panose="02070309020205020404" pitchFamily="49" charset="0"/>
                <a:cs typeface="Courier New" panose="02070309020205020404" pitchFamily="49" charset="0"/>
              </a:rPr>
              <a:t>RETURN</a:t>
            </a:r>
            <a:r>
              <a:rPr lang="en-IE" sz="2000" dirty="0" smtClean="0">
                <a:latin typeface="Courier New" panose="02070309020205020404" pitchFamily="49" charset="0"/>
                <a:cs typeface="Courier New" panose="02070309020205020404" pitchFamily="49" charset="0"/>
              </a:rPr>
              <a:t> e2.from, </a:t>
            </a:r>
            <a:r>
              <a:rPr lang="en-IE" sz="2000" b="1" dirty="0" smtClean="0">
                <a:solidFill>
                  <a:srgbClr val="1E5BE2"/>
                </a:solidFill>
                <a:latin typeface="Courier New" panose="02070309020205020404" pitchFamily="49" charset="0"/>
                <a:cs typeface="Courier New" panose="02070309020205020404" pitchFamily="49" charset="0"/>
              </a:rPr>
              <a:t>COUNT</a:t>
            </a:r>
            <a:r>
              <a:rPr lang="en-IE" sz="2000" dirty="0" smtClean="0">
                <a:latin typeface="Courier New" panose="02070309020205020404" pitchFamily="49" charset="0"/>
                <a:cs typeface="Courier New" panose="02070309020205020404" pitchFamily="49" charset="0"/>
              </a:rPr>
              <a:t>(e2.from) as </a:t>
            </a:r>
            <a:r>
              <a:rPr lang="en-IE" sz="2000" dirty="0" err="1" smtClean="0">
                <a:latin typeface="Courier New" panose="02070309020205020404" pitchFamily="49" charset="0"/>
                <a:cs typeface="Courier New" panose="02070309020205020404" pitchFamily="49" charset="0"/>
              </a:rPr>
              <a:t>numfriends</a:t>
            </a:r>
            <a:endParaRPr lang="en-IE" sz="2000" dirty="0" smtClean="0">
              <a:latin typeface="Courier New" panose="02070309020205020404" pitchFamily="49" charset="0"/>
              <a:cs typeface="Courier New" panose="02070309020205020404" pitchFamily="49" charset="0"/>
            </a:endParaRPr>
          </a:p>
          <a:p>
            <a:pPr marL="0" indent="0">
              <a:buNone/>
            </a:pPr>
            <a:endParaRPr lang="en-IE" sz="2000" dirty="0" smtClean="0">
              <a:latin typeface="Courier New" panose="02070309020205020404" pitchFamily="49" charset="0"/>
              <a:cs typeface="Courier New" panose="02070309020205020404" pitchFamily="49" charset="0"/>
            </a:endParaRPr>
          </a:p>
          <a:p>
            <a:pPr marL="0" indent="0">
              <a:buNone/>
            </a:pPr>
            <a:r>
              <a:rPr lang="en-IE" sz="2000" b="1" dirty="0">
                <a:solidFill>
                  <a:srgbClr val="1E5BE2"/>
                </a:solidFill>
                <a:latin typeface="Courier New" panose="02070309020205020404" pitchFamily="49" charset="0"/>
                <a:cs typeface="Courier New" panose="02070309020205020404" pitchFamily="49" charset="0"/>
              </a:rPr>
              <a:t>MATCH</a:t>
            </a:r>
            <a:r>
              <a:rPr lang="en-IE" sz="2000" dirty="0" smtClean="0">
                <a:latin typeface="Courier New" panose="02070309020205020404" pitchFamily="49" charset="0"/>
                <a:cs typeface="Courier New" panose="02070309020205020404" pitchFamily="49" charset="0"/>
              </a:rPr>
              <a:t> (</a:t>
            </a:r>
            <a:r>
              <a:rPr lang="en-IE" sz="2000" dirty="0" err="1" smtClean="0">
                <a:latin typeface="Courier New" panose="02070309020205020404" pitchFamily="49" charset="0"/>
                <a:cs typeface="Courier New" panose="02070309020205020404" pitchFamily="49" charset="0"/>
              </a:rPr>
              <a:t>e:Student</a:t>
            </a:r>
            <a:r>
              <a:rPr lang="en-IE" sz="2000" dirty="0" smtClean="0">
                <a:latin typeface="Courier New" panose="02070309020205020404" pitchFamily="49" charset="0"/>
                <a:cs typeface="Courier New" panose="02070309020205020404" pitchFamily="49" charset="0"/>
              </a:rPr>
              <a:t> {</a:t>
            </a:r>
            <a:r>
              <a:rPr lang="en-IE" sz="2000" dirty="0" err="1" smtClean="0">
                <a:latin typeface="Courier New" panose="02070309020205020404" pitchFamily="49" charset="0"/>
                <a:cs typeface="Courier New" panose="02070309020205020404" pitchFamily="49" charset="0"/>
              </a:rPr>
              <a:t>name:"Alice</a:t>
            </a:r>
            <a:r>
              <a:rPr lang="en-IE" sz="2000" dirty="0" smtClean="0">
                <a:latin typeface="Courier New" panose="02070309020205020404" pitchFamily="49" charset="0"/>
                <a:cs typeface="Courier New" panose="02070309020205020404" pitchFamily="49" charset="0"/>
              </a:rPr>
              <a:t>"})</a:t>
            </a:r>
          </a:p>
          <a:p>
            <a:pPr marL="0" indent="0">
              <a:buNone/>
            </a:pPr>
            <a:r>
              <a:rPr lang="en-IE" sz="2000" b="1" dirty="0">
                <a:solidFill>
                  <a:srgbClr val="1E5BE2"/>
                </a:solidFill>
                <a:latin typeface="Courier New" panose="02070309020205020404" pitchFamily="49" charset="0"/>
                <a:cs typeface="Courier New" panose="02070309020205020404" pitchFamily="49" charset="0"/>
              </a:rPr>
              <a:t>MATCH</a:t>
            </a:r>
            <a:r>
              <a:rPr lang="en-IE" sz="2000" dirty="0" smtClean="0">
                <a:latin typeface="Courier New" panose="02070309020205020404" pitchFamily="49" charset="0"/>
                <a:cs typeface="Courier New" panose="02070309020205020404" pitchFamily="49" charset="0"/>
              </a:rPr>
              <a:t> path = </a:t>
            </a:r>
            <a:r>
              <a:rPr lang="en-IE" sz="2000" dirty="0" err="1" smtClean="0">
                <a:latin typeface="Courier New" panose="02070309020205020404" pitchFamily="49" charset="0"/>
                <a:cs typeface="Courier New" panose="02070309020205020404" pitchFamily="49" charset="0"/>
              </a:rPr>
              <a:t>shortestPath</a:t>
            </a:r>
            <a:r>
              <a:rPr lang="en-IE" sz="2000" dirty="0" smtClean="0">
                <a:latin typeface="Courier New" panose="02070309020205020404" pitchFamily="49" charset="0"/>
                <a:cs typeface="Courier New" panose="02070309020205020404" pitchFamily="49" charset="0"/>
              </a:rPr>
              <a:t>( (e)-[:FRIEND_OF*..5]-(</a:t>
            </a:r>
            <a:r>
              <a:rPr lang="en-IE" sz="2000" dirty="0" err="1" smtClean="0">
                <a:latin typeface="Courier New" panose="02070309020205020404" pitchFamily="49" charset="0"/>
                <a:cs typeface="Courier New" panose="02070309020205020404" pitchFamily="49" charset="0"/>
              </a:rPr>
              <a:t>m:Student</a:t>
            </a:r>
            <a:r>
              <a:rPr lang="en-IE" sz="2000" dirty="0" smtClean="0">
                <a:latin typeface="Courier New" panose="02070309020205020404" pitchFamily="49" charset="0"/>
                <a:cs typeface="Courier New" panose="02070309020205020404" pitchFamily="49" charset="0"/>
              </a:rPr>
              <a:t> {</a:t>
            </a:r>
            <a:r>
              <a:rPr lang="en-IE" sz="2000" dirty="0" err="1" smtClean="0">
                <a:latin typeface="Courier New" panose="02070309020205020404" pitchFamily="49" charset="0"/>
                <a:cs typeface="Courier New" panose="02070309020205020404" pitchFamily="49" charset="0"/>
              </a:rPr>
              <a:t>name:"Mary</a:t>
            </a:r>
            <a:r>
              <a:rPr lang="en-IE" sz="2000" dirty="0" smtClean="0">
                <a:latin typeface="Courier New" panose="02070309020205020404" pitchFamily="49" charset="0"/>
                <a:cs typeface="Courier New" panose="02070309020205020404" pitchFamily="49" charset="0"/>
              </a:rPr>
              <a:t>"}) )</a:t>
            </a:r>
          </a:p>
          <a:p>
            <a:pPr marL="0" indent="0">
              <a:buNone/>
            </a:pPr>
            <a:r>
              <a:rPr lang="en-IE" sz="2000" b="1" dirty="0" smtClean="0">
                <a:solidFill>
                  <a:srgbClr val="1E5BE2"/>
                </a:solidFill>
                <a:latin typeface="Courier New" panose="02070309020205020404" pitchFamily="49" charset="0"/>
                <a:cs typeface="Courier New" panose="02070309020205020404" pitchFamily="49" charset="0"/>
              </a:rPr>
              <a:t>RETURN</a:t>
            </a:r>
            <a:r>
              <a:rPr lang="en-IE" sz="2000" dirty="0" smtClean="0">
                <a:latin typeface="Courier New" panose="02070309020205020404" pitchFamily="49" charset="0"/>
                <a:cs typeface="Courier New" panose="02070309020205020404" pitchFamily="49" charset="0"/>
              </a:rPr>
              <a:t> path</a:t>
            </a:r>
          </a:p>
          <a:p>
            <a:pPr marL="0" indent="0">
              <a:buNone/>
            </a:pPr>
            <a:endParaRPr lang="en-IE"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59</a:t>
            </a:fld>
            <a:endParaRPr lang="en-IE"/>
          </a:p>
        </p:txBody>
      </p:sp>
    </p:spTree>
    <p:extLst>
      <p:ext uri="{BB962C8B-B14F-4D97-AF65-F5344CB8AC3E}">
        <p14:creationId xmlns:p14="http://schemas.microsoft.com/office/powerpoint/2010/main" val="1007105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is more connected:</a:t>
            </a:r>
          </a:p>
        </p:txBody>
      </p:sp>
      <p:sp>
        <p:nvSpPr>
          <p:cNvPr id="3" name="Content Placeholder 2"/>
          <p:cNvSpPr>
            <a:spLocks noGrp="1"/>
          </p:cNvSpPr>
          <p:nvPr>
            <p:ph idx="1"/>
          </p:nvPr>
        </p:nvSpPr>
        <p:spPr/>
        <p:txBody>
          <a:bodyPr>
            <a:normAutofit/>
          </a:bodyPr>
          <a:lstStyle/>
          <a:p>
            <a:r>
              <a:rPr lang="en-US" dirty="0"/>
              <a:t>Text </a:t>
            </a:r>
          </a:p>
          <a:p>
            <a:r>
              <a:rPr lang="en-US" dirty="0" err="1"/>
              <a:t>HyperText</a:t>
            </a:r>
            <a:r>
              <a:rPr lang="en-US" dirty="0"/>
              <a:t> </a:t>
            </a:r>
          </a:p>
          <a:p>
            <a:r>
              <a:rPr lang="en-US" dirty="0"/>
              <a:t>RSS </a:t>
            </a:r>
          </a:p>
          <a:p>
            <a:r>
              <a:rPr lang="en-US" dirty="0"/>
              <a:t>Blogs </a:t>
            </a:r>
          </a:p>
          <a:p>
            <a:r>
              <a:rPr lang="en-US" dirty="0"/>
              <a:t>Tagging </a:t>
            </a:r>
          </a:p>
          <a:p>
            <a:r>
              <a:rPr lang="en-US" dirty="0"/>
              <a:t>RDF</a:t>
            </a:r>
          </a:p>
        </p:txBody>
      </p:sp>
    </p:spTree>
    <p:extLst>
      <p:ext uri="{BB962C8B-B14F-4D97-AF65-F5344CB8AC3E}">
        <p14:creationId xmlns:p14="http://schemas.microsoft.com/office/powerpoint/2010/main" val="41542928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21" name="Picture 5" descr="first steps friends networ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040" y="1268760"/>
            <a:ext cx="3810000" cy="408622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6"/>
          <p:cNvSpPr>
            <a:spLocks noGrp="1" noChangeArrowheads="1"/>
          </p:cNvSpPr>
          <p:nvPr>
            <p:ph idx="1"/>
          </p:nvPr>
        </p:nvSpPr>
        <p:spPr bwMode="auto">
          <a:xfrm>
            <a:off x="251520" y="5078566"/>
            <a:ext cx="6480720"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1D75B3"/>
                </a:solidFill>
                <a:effectLst/>
                <a:latin typeface="letter-gothic-std"/>
              </a:rPr>
              <a:t>MATCH</a:t>
            </a:r>
            <a:r>
              <a:rPr kumimoji="0" lang="en-US" altLang="en-US" sz="1600" b="0" i="0" u="none" strike="noStrike" cap="none" normalizeH="0" baseline="0" dirty="0" smtClean="0">
                <a:ln>
                  <a:noFill/>
                </a:ln>
                <a:solidFill>
                  <a:srgbClr val="2E383C"/>
                </a:solidFill>
                <a:effectLst/>
                <a:latin typeface="letter-gothic-std"/>
              </a:rPr>
              <a:t> </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047D65"/>
                </a:solidFill>
                <a:effectLst/>
                <a:latin typeface="letter-gothic-std"/>
              </a:rPr>
              <a:t>you</a:t>
            </a:r>
            <a:r>
              <a:rPr kumimoji="0" lang="en-US" altLang="en-US" sz="1600" b="0" i="0" u="none" strike="noStrike" cap="none" normalizeH="0" baseline="0" dirty="0" smtClean="0">
                <a:ln>
                  <a:noFill/>
                </a:ln>
                <a:solidFill>
                  <a:srgbClr val="2E383C"/>
                </a:solidFill>
                <a:effectLst/>
                <a:latin typeface="letter-gothic-std"/>
              </a:rPr>
              <a:t> </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err="1" smtClean="0">
                <a:ln>
                  <a:noFill/>
                </a:ln>
                <a:solidFill>
                  <a:srgbClr val="75438A"/>
                </a:solidFill>
                <a:effectLst/>
                <a:latin typeface="letter-gothic-std"/>
              </a:rPr>
              <a:t>name:</a:t>
            </a:r>
            <a:r>
              <a:rPr kumimoji="0" lang="en-US" altLang="en-US" sz="1600" b="0" i="0" u="none" strike="noStrike" cap="none" normalizeH="0" baseline="0" dirty="0" err="1" smtClean="0">
                <a:ln>
                  <a:noFill/>
                </a:ln>
                <a:solidFill>
                  <a:srgbClr val="B35E14"/>
                </a:solidFill>
                <a:effectLst/>
                <a:latin typeface="letter-gothic-std"/>
              </a:rPr>
              <a:t>"You</a:t>
            </a:r>
            <a:r>
              <a:rPr kumimoji="0" lang="en-US" altLang="en-US" sz="1600" b="0" i="0" u="none" strike="noStrike" cap="none" normalizeH="0" baseline="0" dirty="0" smtClean="0">
                <a:ln>
                  <a:noFill/>
                </a:ln>
                <a:solidFill>
                  <a:srgbClr val="B35E14"/>
                </a:solidFill>
                <a:effectLst/>
                <a:latin typeface="letter-gothic-std"/>
              </a:rPr>
              <a:t>"</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2E383C"/>
                </a:solidFill>
                <a:effectLst/>
                <a:latin typeface="letter-gothic-std"/>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1D75B3"/>
                </a:solidFill>
                <a:effectLst/>
                <a:latin typeface="letter-gothic-std"/>
              </a:rPr>
              <a:t>MATCH</a:t>
            </a:r>
            <a:r>
              <a:rPr kumimoji="0" lang="en-US" altLang="en-US" sz="1600" b="0" i="0" u="none" strike="noStrike" cap="none" normalizeH="0" baseline="0" dirty="0" smtClean="0">
                <a:ln>
                  <a:noFill/>
                </a:ln>
                <a:solidFill>
                  <a:srgbClr val="2E383C"/>
                </a:solidFill>
                <a:effectLst/>
                <a:latin typeface="letter-gothic-std"/>
              </a:rPr>
              <a:t> </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047D65"/>
                </a:solidFill>
                <a:effectLst/>
                <a:latin typeface="letter-gothic-std"/>
              </a:rPr>
              <a:t>expert</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2E383C"/>
                </a:solidFill>
                <a:effectLst/>
                <a:latin typeface="letter-gothic-std"/>
              </a:rPr>
              <a:t>-</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047D65"/>
                </a:solidFill>
                <a:effectLst/>
                <a:latin typeface="letter-gothic-std"/>
              </a:rPr>
              <a:t>:WORKED_WITH</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2E383C"/>
                </a:solidFill>
                <a:effectLst/>
                <a:latin typeface="letter-gothic-std"/>
              </a:rPr>
              <a:t>-&gt;</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err="1" smtClean="0">
                <a:ln>
                  <a:noFill/>
                </a:ln>
                <a:solidFill>
                  <a:srgbClr val="75438A"/>
                </a:solidFill>
                <a:effectLst/>
                <a:latin typeface="letter-gothic-std"/>
              </a:rPr>
              <a:t>db:Database</a:t>
            </a:r>
            <a:r>
              <a:rPr kumimoji="0" lang="en-US" altLang="en-US" sz="1600" b="0" i="0" u="none" strike="noStrike" cap="none" normalizeH="0" baseline="0" dirty="0" smtClean="0">
                <a:ln>
                  <a:noFill/>
                </a:ln>
                <a:solidFill>
                  <a:srgbClr val="2E383C"/>
                </a:solidFill>
                <a:effectLst/>
                <a:latin typeface="letter-gothic-std"/>
              </a:rPr>
              <a:t> </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75438A"/>
                </a:solidFill>
                <a:effectLst/>
                <a:latin typeface="letter-gothic-std"/>
              </a:rPr>
              <a:t>name:</a:t>
            </a:r>
            <a:r>
              <a:rPr kumimoji="0" lang="en-US" altLang="en-US" sz="1600" b="0" i="0" u="none" strike="noStrike" cap="none" normalizeH="0" baseline="0" dirty="0" smtClean="0">
                <a:ln>
                  <a:noFill/>
                </a:ln>
                <a:solidFill>
                  <a:srgbClr val="B35E14"/>
                </a:solidFill>
                <a:effectLst/>
                <a:latin typeface="letter-gothic-std"/>
              </a:rPr>
              <a:t>"Neo4j"</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2E383C"/>
                </a:solidFill>
                <a:effectLst/>
                <a:latin typeface="letter-gothic-std"/>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1D75B3"/>
                </a:solidFill>
                <a:effectLst/>
                <a:latin typeface="letter-gothic-std"/>
              </a:rPr>
              <a:t>MATCH</a:t>
            </a:r>
            <a:r>
              <a:rPr kumimoji="0" lang="en-US" altLang="en-US" sz="1600" b="0" i="0" u="none" strike="noStrike" cap="none" normalizeH="0" baseline="0" dirty="0" smtClean="0">
                <a:ln>
                  <a:noFill/>
                </a:ln>
                <a:solidFill>
                  <a:srgbClr val="2E383C"/>
                </a:solidFill>
                <a:effectLst/>
                <a:latin typeface="letter-gothic-std"/>
              </a:rPr>
              <a:t> </a:t>
            </a:r>
            <a:r>
              <a:rPr kumimoji="0" lang="en-US" altLang="en-US" sz="1600" b="0" i="0" u="none" strike="noStrike" cap="none" normalizeH="0" baseline="0" dirty="0" smtClean="0">
                <a:ln>
                  <a:noFill/>
                </a:ln>
                <a:solidFill>
                  <a:srgbClr val="047D65"/>
                </a:solidFill>
                <a:effectLst/>
                <a:latin typeface="letter-gothic-std"/>
              </a:rPr>
              <a:t>path</a:t>
            </a:r>
            <a:r>
              <a:rPr kumimoji="0" lang="en-US" altLang="en-US" sz="1600" b="0" i="0" u="none" strike="noStrike" cap="none" normalizeH="0" baseline="0" dirty="0" smtClean="0">
                <a:ln>
                  <a:noFill/>
                </a:ln>
                <a:solidFill>
                  <a:srgbClr val="2E383C"/>
                </a:solidFill>
                <a:effectLst/>
                <a:latin typeface="letter-gothic-std"/>
              </a:rPr>
              <a:t> = </a:t>
            </a:r>
            <a:r>
              <a:rPr kumimoji="0" lang="en-US" altLang="en-US" sz="1600" b="0" i="0" u="none" strike="noStrike" cap="none" normalizeH="0" baseline="0" dirty="0" err="1" smtClean="0">
                <a:ln>
                  <a:noFill/>
                </a:ln>
                <a:solidFill>
                  <a:srgbClr val="2E383C"/>
                </a:solidFill>
                <a:effectLst/>
                <a:latin typeface="letter-gothic-std"/>
              </a:rPr>
              <a:t>shortestPath</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2E383C"/>
                </a:solidFill>
                <a:effectLst/>
                <a:latin typeface="letter-gothic-std"/>
              </a:rPr>
              <a:t> </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047D65"/>
                </a:solidFill>
                <a:effectLst/>
                <a:latin typeface="letter-gothic-std"/>
              </a:rPr>
              <a:t>you</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2E383C"/>
                </a:solidFill>
                <a:effectLst/>
                <a:latin typeface="letter-gothic-std"/>
              </a:rPr>
              <a:t>-</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047D65"/>
                </a:solidFill>
                <a:effectLst/>
                <a:latin typeface="letter-gothic-std"/>
              </a:rPr>
              <a:t>:FRIEND</a:t>
            </a:r>
            <a:r>
              <a:rPr kumimoji="0" lang="en-US" altLang="en-US" sz="1600" b="0" i="0" u="none" strike="noStrike" cap="none" normalizeH="0" baseline="0" dirty="0" smtClean="0">
                <a:ln>
                  <a:noFill/>
                </a:ln>
                <a:solidFill>
                  <a:srgbClr val="2E383C"/>
                </a:solidFill>
                <a:effectLst/>
                <a:latin typeface="letter-gothic-std"/>
              </a:rPr>
              <a:t>*</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047D65"/>
                </a:solidFill>
                <a:effectLst/>
                <a:latin typeface="letter-gothic-std"/>
              </a:rPr>
              <a:t>5</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2E383C"/>
                </a:solidFill>
                <a:effectLst/>
                <a:latin typeface="letter-gothic-std"/>
              </a:rPr>
              <a:t>-</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047D65"/>
                </a:solidFill>
                <a:effectLst/>
                <a:latin typeface="letter-gothic-std"/>
              </a:rPr>
              <a:t>expert</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2E383C"/>
                </a:solidFill>
                <a:effectLst/>
                <a:latin typeface="letter-gothic-std"/>
              </a:rPr>
              <a:t> </a:t>
            </a:r>
            <a:r>
              <a:rPr kumimoji="0" lang="en-US" altLang="en-US" sz="1600" b="0" i="0" u="none" strike="noStrike" cap="none" normalizeH="0" baseline="0" dirty="0" smtClean="0">
                <a:ln>
                  <a:noFill/>
                </a:ln>
                <a:solidFill>
                  <a:srgbClr val="9C3328"/>
                </a:solidFill>
                <a:effectLst/>
                <a:latin typeface="letter-gothic-std"/>
              </a:rPr>
              <a:t>)</a:t>
            </a:r>
            <a:r>
              <a:rPr kumimoji="0" lang="en-US" altLang="en-US" sz="1600" b="0" i="0" u="none" strike="noStrike" cap="none" normalizeH="0" baseline="0" dirty="0" smtClean="0">
                <a:ln>
                  <a:noFill/>
                </a:ln>
                <a:solidFill>
                  <a:srgbClr val="2E383C"/>
                </a:solidFill>
                <a:effectLst/>
                <a:latin typeface="letter-gothic-std"/>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1D75B3"/>
                </a:solidFill>
                <a:effectLst/>
                <a:latin typeface="letter-gothic-std"/>
              </a:rPr>
              <a:t>RETURN</a:t>
            </a:r>
            <a:r>
              <a:rPr kumimoji="0" lang="en-US" altLang="en-US" sz="1600" b="0" i="0" u="none" strike="noStrike" cap="none" normalizeH="0" baseline="0" dirty="0" smtClean="0">
                <a:ln>
                  <a:noFill/>
                </a:ln>
                <a:solidFill>
                  <a:srgbClr val="2E383C"/>
                </a:solidFill>
                <a:effectLst/>
                <a:latin typeface="letter-gothic-std"/>
              </a:rPr>
              <a:t> </a:t>
            </a:r>
            <a:r>
              <a:rPr kumimoji="0" lang="en-US" altLang="en-US" sz="1600" b="0" i="0" u="none" strike="noStrike" cap="none" normalizeH="0" baseline="0" dirty="0" err="1" smtClean="0">
                <a:ln>
                  <a:noFill/>
                </a:ln>
                <a:solidFill>
                  <a:srgbClr val="047D65"/>
                </a:solidFill>
                <a:effectLst/>
                <a:latin typeface="letter-gothic-std"/>
              </a:rPr>
              <a:t>db</a:t>
            </a:r>
            <a:r>
              <a:rPr kumimoji="0" lang="en-US" altLang="en-US" sz="1600" b="0" i="0" u="none" strike="noStrike" cap="none" normalizeH="0" baseline="0" dirty="0" err="1" smtClean="0">
                <a:ln>
                  <a:noFill/>
                </a:ln>
                <a:solidFill>
                  <a:srgbClr val="9C3328"/>
                </a:solidFill>
                <a:effectLst/>
                <a:latin typeface="letter-gothic-std"/>
              </a:rPr>
              <a:t>,</a:t>
            </a:r>
            <a:r>
              <a:rPr kumimoji="0" lang="en-US" altLang="en-US" sz="1600" b="0" i="0" u="none" strike="noStrike" cap="none" normalizeH="0" baseline="0" dirty="0" err="1" smtClean="0">
                <a:ln>
                  <a:noFill/>
                </a:ln>
                <a:solidFill>
                  <a:srgbClr val="047D65"/>
                </a:solidFill>
                <a:effectLst/>
                <a:latin typeface="letter-gothic-std"/>
              </a:rPr>
              <a:t>expert</a:t>
            </a:r>
            <a:r>
              <a:rPr kumimoji="0" lang="en-US" altLang="en-US" sz="1600" b="0" i="0" u="none" strike="noStrike" cap="none" normalizeH="0" baseline="0" dirty="0" err="1" smtClean="0">
                <a:ln>
                  <a:noFill/>
                </a:ln>
                <a:solidFill>
                  <a:srgbClr val="9C3328"/>
                </a:solidFill>
                <a:effectLst/>
                <a:latin typeface="letter-gothic-std"/>
              </a:rPr>
              <a:t>,</a:t>
            </a:r>
            <a:r>
              <a:rPr kumimoji="0" lang="en-US" altLang="en-US" sz="1600" b="0" i="0" u="none" strike="noStrike" cap="none" normalizeH="0" baseline="0" dirty="0" err="1" smtClean="0">
                <a:ln>
                  <a:noFill/>
                </a:ln>
                <a:solidFill>
                  <a:srgbClr val="047D65"/>
                </a:solidFill>
                <a:effectLst/>
                <a:latin typeface="letter-gothic-std"/>
              </a:rPr>
              <a:t>path</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17" name="Title 1"/>
          <p:cNvSpPr>
            <a:spLocks noGrp="1"/>
          </p:cNvSpPr>
          <p:nvPr>
            <p:ph type="title"/>
          </p:nvPr>
        </p:nvSpPr>
        <p:spPr>
          <a:xfrm>
            <a:off x="457200" y="116632"/>
            <a:ext cx="6275040" cy="990600"/>
          </a:xfrm>
        </p:spPr>
        <p:txBody>
          <a:bodyPr/>
          <a:lstStyle/>
          <a:p>
            <a:r>
              <a:rPr lang="en-IE" dirty="0" smtClean="0"/>
              <a:t>Navigate the graph – mixing properties</a:t>
            </a:r>
            <a:endParaRPr lang="en-IE" dirty="0"/>
          </a:p>
        </p:txBody>
      </p:sp>
    </p:spTree>
    <p:extLst>
      <p:ext uri="{BB962C8B-B14F-4D97-AF65-F5344CB8AC3E}">
        <p14:creationId xmlns:p14="http://schemas.microsoft.com/office/powerpoint/2010/main" val="10077962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Reduce function</a:t>
            </a:r>
            <a:endParaRPr lang="en-IE"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61</a:t>
            </a:fld>
            <a:endParaRPr lang="en-IE"/>
          </a:p>
        </p:txBody>
      </p:sp>
      <p:sp>
        <p:nvSpPr>
          <p:cNvPr id="6" name="Rectangle 1"/>
          <p:cNvSpPr>
            <a:spLocks noGrp="1" noChangeArrowheads="1"/>
          </p:cNvSpPr>
          <p:nvPr>
            <p:ph idx="1"/>
          </p:nvPr>
        </p:nvSpPr>
        <p:spPr bwMode="auto">
          <a:xfrm>
            <a:off x="251520" y="1438616"/>
            <a:ext cx="8640960" cy="285972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Open Sans"/>
              </a:rPr>
              <a:t>It will go through a list, run an expression on every element, storing the partial result in the accumulator.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333333"/>
                </a:solidFill>
                <a:effectLst/>
                <a:latin typeface="Open Sans"/>
              </a:rPr>
              <a:t>Syntax:</a:t>
            </a:r>
            <a:r>
              <a:rPr kumimoji="0" lang="en-US" altLang="en-US" sz="1800" b="0" i="0" u="none" strike="noStrike" cap="none" normalizeH="0" baseline="0" dirty="0" smtClean="0">
                <a:ln>
                  <a:noFill/>
                </a:ln>
                <a:solidFill>
                  <a:srgbClr val="333333"/>
                </a:solidFill>
                <a:effectLst/>
                <a:latin typeface="Open Sans"/>
              </a:rPr>
              <a:t> </a:t>
            </a:r>
            <a:r>
              <a:rPr kumimoji="0" lang="en-US" altLang="en-US" sz="1800" b="0" i="0" u="none" strike="noStrike" cap="none" normalizeH="0" baseline="0" dirty="0" smtClean="0">
                <a:ln>
                  <a:noFill/>
                </a:ln>
                <a:solidFill>
                  <a:srgbClr val="C7254E"/>
                </a:solidFill>
                <a:effectLst/>
                <a:latin typeface="Menlo"/>
              </a:rPr>
              <a:t>reduce( accumulator = initial, variable IN list | expression )</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333333"/>
                </a:solidFill>
                <a:effectLst/>
                <a:latin typeface="Open Sans"/>
              </a:rPr>
              <a:t>Arguments:</a:t>
            </a:r>
            <a:endParaRPr kumimoji="0" lang="en-US" altLang="en-US" sz="1800" b="0" i="0" u="none" strike="noStrike" cap="none" normalizeH="0" baseline="0" dirty="0" smtClean="0">
              <a:ln>
                <a:noFill/>
              </a:ln>
              <a:solidFill>
                <a:schemeClr val="tx1"/>
              </a:solidFill>
              <a:effectLst/>
            </a:endParaRPr>
          </a:p>
          <a:p>
            <a:pPr eaLnBrk="0" hangingPunct="0">
              <a:spcBef>
                <a:spcPct val="0"/>
              </a:spcBef>
            </a:pPr>
            <a:r>
              <a:rPr kumimoji="0" lang="en-US" altLang="en-US" sz="1800" b="0" i="1" u="none" strike="noStrike" cap="none" normalizeH="0" baseline="0" dirty="0" smtClean="0">
                <a:ln>
                  <a:noFill/>
                </a:ln>
                <a:solidFill>
                  <a:srgbClr val="333333"/>
                </a:solidFill>
                <a:effectLst/>
                <a:latin typeface="Open Sans"/>
              </a:rPr>
              <a:t>accumulator:</a:t>
            </a:r>
            <a:r>
              <a:rPr kumimoji="0" lang="en-US" altLang="en-US" sz="1800" b="0" i="0" u="none" strike="noStrike" cap="none" normalizeH="0" baseline="0" dirty="0" smtClean="0">
                <a:ln>
                  <a:noFill/>
                </a:ln>
                <a:solidFill>
                  <a:srgbClr val="333333"/>
                </a:solidFill>
                <a:effectLst/>
                <a:latin typeface="Open Sans"/>
              </a:rPr>
              <a:t> A variable that will hold the result and the partial results as the list is iterated</a:t>
            </a:r>
          </a:p>
          <a:p>
            <a:pPr eaLnBrk="0" hangingPunct="0">
              <a:spcBef>
                <a:spcPct val="0"/>
              </a:spcBef>
            </a:pPr>
            <a:r>
              <a:rPr kumimoji="0" lang="en-US" altLang="en-US" sz="1800" b="0" i="1" u="none" strike="noStrike" cap="none" normalizeH="0" baseline="0" dirty="0" smtClean="0">
                <a:ln>
                  <a:noFill/>
                </a:ln>
                <a:solidFill>
                  <a:srgbClr val="333333"/>
                </a:solidFill>
                <a:effectLst/>
                <a:latin typeface="Open Sans"/>
              </a:rPr>
              <a:t>initial:</a:t>
            </a:r>
            <a:r>
              <a:rPr kumimoji="0" lang="en-US" altLang="en-US" sz="1800" b="0" i="0" u="none" strike="noStrike" cap="none" normalizeH="0" baseline="0" dirty="0" smtClean="0">
                <a:ln>
                  <a:noFill/>
                </a:ln>
                <a:solidFill>
                  <a:srgbClr val="333333"/>
                </a:solidFill>
                <a:effectLst/>
                <a:latin typeface="Open Sans"/>
              </a:rPr>
              <a:t> An expression that runs once to give a starting value to the accumulator</a:t>
            </a:r>
          </a:p>
          <a:p>
            <a:pPr eaLnBrk="0" hangingPunct="0">
              <a:spcBef>
                <a:spcPct val="0"/>
              </a:spcBef>
            </a:pPr>
            <a:r>
              <a:rPr kumimoji="0" lang="en-US" altLang="en-US" sz="1800" b="0" i="1" u="none" strike="noStrike" cap="none" normalizeH="0" baseline="0" dirty="0" smtClean="0">
                <a:ln>
                  <a:noFill/>
                </a:ln>
                <a:solidFill>
                  <a:srgbClr val="333333"/>
                </a:solidFill>
                <a:effectLst/>
                <a:latin typeface="Open Sans"/>
              </a:rPr>
              <a:t>list:</a:t>
            </a:r>
            <a:r>
              <a:rPr kumimoji="0" lang="en-US" altLang="en-US" sz="1800" b="0" i="0" u="none" strike="noStrike" cap="none" normalizeH="0" baseline="0" dirty="0" smtClean="0">
                <a:ln>
                  <a:noFill/>
                </a:ln>
                <a:solidFill>
                  <a:srgbClr val="333333"/>
                </a:solidFill>
                <a:effectLst/>
                <a:latin typeface="Open Sans"/>
              </a:rPr>
              <a:t> An expression that returns a list</a:t>
            </a:r>
          </a:p>
          <a:p>
            <a:pPr eaLnBrk="0" hangingPunct="0">
              <a:spcBef>
                <a:spcPct val="0"/>
              </a:spcBef>
            </a:pPr>
            <a:r>
              <a:rPr kumimoji="0" lang="en-US" altLang="en-US" sz="1800" b="0" i="1" u="none" strike="noStrike" cap="none" normalizeH="0" baseline="0" dirty="0" smtClean="0">
                <a:ln>
                  <a:noFill/>
                </a:ln>
                <a:solidFill>
                  <a:srgbClr val="333333"/>
                </a:solidFill>
                <a:effectLst/>
                <a:latin typeface="Open Sans"/>
              </a:rPr>
              <a:t>expression:</a:t>
            </a:r>
            <a:r>
              <a:rPr kumimoji="0" lang="en-US" altLang="en-US" sz="1800" b="0" i="0" u="none" strike="noStrike" cap="none" normalizeH="0" baseline="0" dirty="0" smtClean="0">
                <a:ln>
                  <a:noFill/>
                </a:ln>
                <a:solidFill>
                  <a:srgbClr val="333333"/>
                </a:solidFill>
                <a:effectLst/>
                <a:latin typeface="Open Sans"/>
              </a:rPr>
              <a:t> This expression will run once per value in the list, and produces the result value.</a:t>
            </a:r>
          </a:p>
        </p:txBody>
      </p:sp>
      <p:sp>
        <p:nvSpPr>
          <p:cNvPr id="7" name="Rectangle 6"/>
          <p:cNvSpPr/>
          <p:nvPr/>
        </p:nvSpPr>
        <p:spPr>
          <a:xfrm>
            <a:off x="251520" y="4437112"/>
            <a:ext cx="8640960" cy="1785104"/>
          </a:xfrm>
          <a:prstGeom prst="rect">
            <a:avLst/>
          </a:prstGeom>
        </p:spPr>
        <p:txBody>
          <a:bodyPr wrap="square">
            <a:spAutoFit/>
          </a:bodyPr>
          <a:lstStyle/>
          <a:p>
            <a:pPr marL="0" indent="0">
              <a:buNone/>
            </a:pPr>
            <a:r>
              <a:rPr lang="en-IE" sz="2200" b="1" dirty="0">
                <a:solidFill>
                  <a:srgbClr val="1E5BE2"/>
                </a:solidFill>
                <a:latin typeface="Courier New" panose="02070309020205020404" pitchFamily="49" charset="0"/>
                <a:cs typeface="Courier New" panose="02070309020205020404" pitchFamily="49" charset="0"/>
              </a:rPr>
              <a:t>MATCH</a:t>
            </a:r>
            <a:r>
              <a:rPr lang="en-IE" sz="2200" dirty="0">
                <a:latin typeface="Courier New" panose="02070309020205020404" pitchFamily="49" charset="0"/>
                <a:cs typeface="Courier New" panose="02070309020205020404" pitchFamily="49" charset="0"/>
              </a:rPr>
              <a:t> (</a:t>
            </a:r>
            <a:r>
              <a:rPr lang="en-IE" sz="2200" dirty="0" err="1">
                <a:latin typeface="Courier New" panose="02070309020205020404" pitchFamily="49" charset="0"/>
                <a:cs typeface="Courier New" panose="02070309020205020404" pitchFamily="49" charset="0"/>
              </a:rPr>
              <a:t>e:Student</a:t>
            </a:r>
            <a:r>
              <a:rPr lang="en-IE" sz="2200" dirty="0">
                <a:latin typeface="Courier New" panose="02070309020205020404" pitchFamily="49" charset="0"/>
                <a:cs typeface="Courier New" panose="02070309020205020404" pitchFamily="49" charset="0"/>
              </a:rPr>
              <a:t> {</a:t>
            </a:r>
            <a:r>
              <a:rPr lang="en-IE" sz="2200" dirty="0" err="1">
                <a:latin typeface="Courier New" panose="02070309020205020404" pitchFamily="49" charset="0"/>
                <a:cs typeface="Courier New" panose="02070309020205020404" pitchFamily="49" charset="0"/>
              </a:rPr>
              <a:t>name:"Alice</a:t>
            </a:r>
            <a:r>
              <a:rPr lang="en-IE" sz="2200" dirty="0">
                <a:latin typeface="Courier New" panose="02070309020205020404" pitchFamily="49" charset="0"/>
                <a:cs typeface="Courier New" panose="02070309020205020404" pitchFamily="49" charset="0"/>
              </a:rPr>
              <a:t>"})</a:t>
            </a:r>
          </a:p>
          <a:p>
            <a:pPr marL="0" indent="0">
              <a:buNone/>
            </a:pPr>
            <a:r>
              <a:rPr lang="en-IE" sz="2200" b="1" dirty="0">
                <a:solidFill>
                  <a:srgbClr val="1E5BE2"/>
                </a:solidFill>
                <a:latin typeface="Courier New" panose="02070309020205020404" pitchFamily="49" charset="0"/>
                <a:cs typeface="Courier New" panose="02070309020205020404" pitchFamily="49" charset="0"/>
              </a:rPr>
              <a:t>MATCH</a:t>
            </a:r>
            <a:r>
              <a:rPr lang="en-IE" sz="2200" dirty="0">
                <a:latin typeface="Courier New" panose="02070309020205020404" pitchFamily="49" charset="0"/>
                <a:cs typeface="Courier New" panose="02070309020205020404" pitchFamily="49" charset="0"/>
              </a:rPr>
              <a:t> path = </a:t>
            </a:r>
            <a:r>
              <a:rPr lang="en-IE" sz="2200" dirty="0" err="1">
                <a:latin typeface="Courier New" panose="02070309020205020404" pitchFamily="49" charset="0"/>
                <a:cs typeface="Courier New" panose="02070309020205020404" pitchFamily="49" charset="0"/>
              </a:rPr>
              <a:t>shortestPath</a:t>
            </a:r>
            <a:r>
              <a:rPr lang="en-IE" sz="2200" dirty="0">
                <a:latin typeface="Courier New" panose="02070309020205020404" pitchFamily="49" charset="0"/>
                <a:cs typeface="Courier New" panose="02070309020205020404" pitchFamily="49" charset="0"/>
              </a:rPr>
              <a:t>( (e)-[:FRIEND_OF*..5]-(</a:t>
            </a:r>
            <a:r>
              <a:rPr lang="en-IE" sz="2200" dirty="0" err="1">
                <a:latin typeface="Courier New" panose="02070309020205020404" pitchFamily="49" charset="0"/>
                <a:cs typeface="Courier New" panose="02070309020205020404" pitchFamily="49" charset="0"/>
              </a:rPr>
              <a:t>m:Student</a:t>
            </a:r>
            <a:r>
              <a:rPr lang="en-IE" sz="2200" dirty="0">
                <a:latin typeface="Courier New" panose="02070309020205020404" pitchFamily="49" charset="0"/>
                <a:cs typeface="Courier New" panose="02070309020205020404" pitchFamily="49" charset="0"/>
              </a:rPr>
              <a:t> {</a:t>
            </a:r>
            <a:r>
              <a:rPr lang="en-IE" sz="2200" dirty="0" err="1">
                <a:latin typeface="Courier New" panose="02070309020205020404" pitchFamily="49" charset="0"/>
                <a:cs typeface="Courier New" panose="02070309020205020404" pitchFamily="49" charset="0"/>
              </a:rPr>
              <a:t>name:"Mary</a:t>
            </a:r>
            <a:r>
              <a:rPr lang="en-IE" sz="2200" dirty="0">
                <a:latin typeface="Courier New" panose="02070309020205020404" pitchFamily="49" charset="0"/>
                <a:cs typeface="Courier New" panose="02070309020205020404" pitchFamily="49" charset="0"/>
              </a:rPr>
              <a:t>"}) )</a:t>
            </a:r>
          </a:p>
          <a:p>
            <a:pPr marL="0" indent="0">
              <a:buNone/>
            </a:pPr>
            <a:r>
              <a:rPr lang="en-IE" sz="2200" b="1" dirty="0">
                <a:solidFill>
                  <a:srgbClr val="1E5BE2"/>
                </a:solidFill>
                <a:latin typeface="Courier New" panose="02070309020205020404" pitchFamily="49" charset="0"/>
                <a:cs typeface="Courier New" panose="02070309020205020404" pitchFamily="49" charset="0"/>
              </a:rPr>
              <a:t>RETURN</a:t>
            </a:r>
            <a:r>
              <a:rPr lang="en-IE" sz="2200" dirty="0">
                <a:latin typeface="Courier New" panose="02070309020205020404" pitchFamily="49" charset="0"/>
                <a:cs typeface="Courier New" panose="02070309020205020404" pitchFamily="49" charset="0"/>
              </a:rPr>
              <a:t> </a:t>
            </a:r>
            <a:endParaRPr lang="en-IE" sz="2200" dirty="0" smtClean="0">
              <a:latin typeface="Courier New" panose="02070309020205020404" pitchFamily="49" charset="0"/>
              <a:cs typeface="Courier New" panose="02070309020205020404" pitchFamily="49" charset="0"/>
            </a:endParaRPr>
          </a:p>
          <a:p>
            <a:pPr marL="0" indent="0">
              <a:buNone/>
            </a:pPr>
            <a:r>
              <a:rPr lang="en-US" altLang="en-US" sz="2200" b="1" dirty="0" smtClean="0">
                <a:solidFill>
                  <a:srgbClr val="1E5BE2"/>
                </a:solidFill>
                <a:latin typeface="Courier New" panose="02070309020205020404" pitchFamily="49" charset="0"/>
                <a:cs typeface="Courier New" panose="02070309020205020404" pitchFamily="49" charset="0"/>
              </a:rPr>
              <a:t>reduce(tot</a:t>
            </a:r>
            <a:r>
              <a:rPr lang="en-US" altLang="en-US" sz="2200" dirty="0" smtClean="0">
                <a:solidFill>
                  <a:srgbClr val="333333"/>
                </a:solidFill>
                <a:latin typeface="Menlo"/>
              </a:rPr>
              <a:t> </a:t>
            </a:r>
            <a:r>
              <a:rPr lang="en-US" altLang="en-US" sz="2200" dirty="0">
                <a:solidFill>
                  <a:srgbClr val="333333"/>
                </a:solidFill>
                <a:latin typeface="Menlo"/>
              </a:rPr>
              <a:t>= </a:t>
            </a:r>
            <a:r>
              <a:rPr lang="en-US" altLang="en-US" sz="2200" dirty="0">
                <a:solidFill>
                  <a:srgbClr val="047D65"/>
                </a:solidFill>
                <a:latin typeface="Menlo"/>
              </a:rPr>
              <a:t>0</a:t>
            </a:r>
            <a:r>
              <a:rPr lang="en-US" altLang="en-US" sz="2200" dirty="0">
                <a:solidFill>
                  <a:srgbClr val="9C3328"/>
                </a:solidFill>
                <a:latin typeface="Menlo"/>
              </a:rPr>
              <a:t>,</a:t>
            </a:r>
            <a:r>
              <a:rPr lang="en-US" altLang="en-US" sz="2200" dirty="0">
                <a:solidFill>
                  <a:srgbClr val="333333"/>
                </a:solidFill>
                <a:latin typeface="Menlo"/>
              </a:rPr>
              <a:t> </a:t>
            </a:r>
            <a:r>
              <a:rPr lang="en-US" altLang="en-US" sz="2200" dirty="0">
                <a:solidFill>
                  <a:srgbClr val="047D65"/>
                </a:solidFill>
                <a:latin typeface="Menlo"/>
              </a:rPr>
              <a:t>n</a:t>
            </a:r>
            <a:r>
              <a:rPr lang="en-US" altLang="en-US" sz="2200" dirty="0">
                <a:solidFill>
                  <a:srgbClr val="333333"/>
                </a:solidFill>
                <a:latin typeface="Menlo"/>
              </a:rPr>
              <a:t> IN </a:t>
            </a:r>
            <a:r>
              <a:rPr lang="en-US" altLang="en-US" sz="2200" dirty="0" smtClean="0">
                <a:solidFill>
                  <a:srgbClr val="333333"/>
                </a:solidFill>
                <a:latin typeface="Menlo"/>
              </a:rPr>
              <a:t>nodes</a:t>
            </a:r>
            <a:r>
              <a:rPr lang="en-US" altLang="en-US" sz="2200" dirty="0" smtClean="0">
                <a:solidFill>
                  <a:srgbClr val="9C3328"/>
                </a:solidFill>
                <a:latin typeface="Menlo"/>
              </a:rPr>
              <a:t>(</a:t>
            </a:r>
            <a:r>
              <a:rPr lang="en-US" altLang="en-US" sz="2200" dirty="0" smtClean="0">
                <a:solidFill>
                  <a:srgbClr val="047D65"/>
                </a:solidFill>
                <a:latin typeface="Menlo"/>
              </a:rPr>
              <a:t>path</a:t>
            </a:r>
            <a:r>
              <a:rPr lang="en-US" altLang="en-US" sz="2200" dirty="0" smtClean="0">
                <a:solidFill>
                  <a:srgbClr val="9C3328"/>
                </a:solidFill>
                <a:latin typeface="Menlo"/>
              </a:rPr>
              <a:t>) </a:t>
            </a:r>
            <a:r>
              <a:rPr lang="en-US" altLang="en-US" sz="2200" dirty="0" smtClean="0">
                <a:solidFill>
                  <a:srgbClr val="333333"/>
                </a:solidFill>
                <a:latin typeface="Menlo"/>
              </a:rPr>
              <a:t>| </a:t>
            </a:r>
            <a:r>
              <a:rPr lang="en-US" altLang="en-US" sz="2200" dirty="0" smtClean="0">
                <a:solidFill>
                  <a:srgbClr val="047D65"/>
                </a:solidFill>
                <a:latin typeface="Menlo"/>
              </a:rPr>
              <a:t>tot</a:t>
            </a:r>
            <a:r>
              <a:rPr lang="en-US" altLang="en-US" sz="2200" dirty="0" smtClean="0">
                <a:solidFill>
                  <a:srgbClr val="333333"/>
                </a:solidFill>
                <a:latin typeface="Menlo"/>
              </a:rPr>
              <a:t> </a:t>
            </a:r>
            <a:r>
              <a:rPr lang="en-US" altLang="en-US" sz="2200" dirty="0">
                <a:solidFill>
                  <a:srgbClr val="333333"/>
                </a:solidFill>
                <a:latin typeface="Menlo"/>
              </a:rPr>
              <a:t>+ </a:t>
            </a:r>
            <a:r>
              <a:rPr lang="en-US" altLang="en-US" sz="2200" dirty="0" err="1" smtClean="0">
                <a:solidFill>
                  <a:srgbClr val="047D65"/>
                </a:solidFill>
                <a:latin typeface="Menlo"/>
              </a:rPr>
              <a:t>path</a:t>
            </a:r>
            <a:r>
              <a:rPr lang="en-US" altLang="en-US" sz="2200" dirty="0" err="1" smtClean="0">
                <a:solidFill>
                  <a:srgbClr val="9C3328"/>
                </a:solidFill>
                <a:latin typeface="Menlo"/>
              </a:rPr>
              <a:t>.</a:t>
            </a:r>
            <a:r>
              <a:rPr lang="en-US" altLang="en-US" sz="2200" dirty="0" err="1" smtClean="0">
                <a:solidFill>
                  <a:srgbClr val="047D65"/>
                </a:solidFill>
                <a:latin typeface="Menlo"/>
              </a:rPr>
              <a:t>age</a:t>
            </a:r>
            <a:r>
              <a:rPr lang="en-US" altLang="en-US" sz="2200" dirty="0">
                <a:solidFill>
                  <a:srgbClr val="9C3328"/>
                </a:solidFill>
                <a:latin typeface="Menlo"/>
              </a:rPr>
              <a:t>)</a:t>
            </a:r>
            <a:r>
              <a:rPr lang="en-US" altLang="en-US" sz="2200" dirty="0">
                <a:solidFill>
                  <a:srgbClr val="333333"/>
                </a:solidFill>
                <a:latin typeface="Menlo"/>
              </a:rPr>
              <a:t> </a:t>
            </a:r>
            <a:r>
              <a:rPr lang="en-US" altLang="en-US" sz="2200" dirty="0" smtClean="0">
                <a:solidFill>
                  <a:srgbClr val="333333"/>
                </a:solidFill>
                <a:latin typeface="Menlo"/>
              </a:rPr>
              <a:t> </a:t>
            </a:r>
            <a:r>
              <a:rPr lang="en-IE" sz="2200" dirty="0" smtClean="0">
                <a:latin typeface="Courier New" panose="02070309020205020404" pitchFamily="49" charset="0"/>
                <a:cs typeface="Courier New" panose="02070309020205020404" pitchFamily="49" charset="0"/>
              </a:rPr>
              <a:t>as </a:t>
            </a:r>
            <a:r>
              <a:rPr lang="en-IE" sz="2200" dirty="0" err="1" smtClean="0">
                <a:latin typeface="Courier New" panose="02070309020205020404" pitchFamily="49" charset="0"/>
                <a:cs typeface="Courier New" panose="02070309020205020404" pitchFamily="49" charset="0"/>
              </a:rPr>
              <a:t>tot_age</a:t>
            </a:r>
            <a:endParaRPr lang="en-IE"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92332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Sample code…</a:t>
            </a:r>
            <a:endParaRPr lang="en-IE" dirty="0"/>
          </a:p>
        </p:txBody>
      </p:sp>
      <p:sp>
        <p:nvSpPr>
          <p:cNvPr id="3" name="Content Placeholder 2"/>
          <p:cNvSpPr>
            <a:spLocks noGrp="1"/>
          </p:cNvSpPr>
          <p:nvPr>
            <p:ph idx="1"/>
          </p:nvPr>
        </p:nvSpPr>
        <p:spPr>
          <a:xfrm>
            <a:off x="25751" y="1196752"/>
            <a:ext cx="8795320" cy="4876800"/>
          </a:xfrm>
        </p:spPr>
        <p:txBody>
          <a:bodyPr/>
          <a:lstStyle/>
          <a:p>
            <a:pPr marL="0" indent="0">
              <a:buNone/>
            </a:pPr>
            <a:r>
              <a:rPr lang="en-IE" sz="1400" dirty="0">
                <a:latin typeface="Courier New" panose="02070309020205020404" pitchFamily="49" charset="0"/>
                <a:cs typeface="Courier New" panose="02070309020205020404" pitchFamily="49" charset="0"/>
              </a:rPr>
              <a:t>CREATE (</a:t>
            </a:r>
            <a:r>
              <a:rPr lang="en-IE" sz="1400" dirty="0" err="1">
                <a:latin typeface="Courier New" panose="02070309020205020404" pitchFamily="49" charset="0"/>
                <a:cs typeface="Courier New" panose="02070309020205020404" pitchFamily="49" charset="0"/>
              </a:rPr>
              <a:t>shakespeare:Author</a:t>
            </a:r>
            <a:r>
              <a:rPr lang="en-IE" sz="1400" dirty="0">
                <a:latin typeface="Courier New" panose="02070309020205020404" pitchFamily="49" charset="0"/>
                <a:cs typeface="Courier New" panose="02070309020205020404" pitchFamily="49" charset="0"/>
              </a:rPr>
              <a:t> {</a:t>
            </a:r>
            <a:r>
              <a:rPr lang="en-IE" sz="1400" dirty="0" err="1">
                <a:latin typeface="Courier New" panose="02070309020205020404" pitchFamily="49" charset="0"/>
                <a:cs typeface="Courier New" panose="02070309020205020404" pitchFamily="49" charset="0"/>
              </a:rPr>
              <a:t>firstname</a:t>
            </a:r>
            <a:r>
              <a:rPr lang="en-IE" sz="1400" dirty="0">
                <a:latin typeface="Courier New" panose="02070309020205020404" pitchFamily="49" charset="0"/>
                <a:cs typeface="Courier New" panose="02070309020205020404" pitchFamily="49" charset="0"/>
              </a:rPr>
              <a:t>:'William', </a:t>
            </a:r>
            <a:r>
              <a:rPr lang="en-IE" sz="1400" dirty="0" err="1">
                <a:latin typeface="Courier New" panose="02070309020205020404" pitchFamily="49" charset="0"/>
                <a:cs typeface="Courier New" panose="02070309020205020404" pitchFamily="49" charset="0"/>
              </a:rPr>
              <a:t>lastname</a:t>
            </a:r>
            <a:r>
              <a:rPr lang="en-IE" sz="1400" dirty="0">
                <a:latin typeface="Courier New" panose="02070309020205020404" pitchFamily="49" charset="0"/>
                <a:cs typeface="Courier New" panose="02070309020205020404" pitchFamily="49" charset="0"/>
              </a:rPr>
              <a:t>:'Shakespeare'}),</a:t>
            </a:r>
          </a:p>
          <a:p>
            <a:pPr marL="0" indent="0">
              <a:buNone/>
            </a:pPr>
            <a:r>
              <a:rPr lang="en-IE" sz="1400" dirty="0">
                <a:latin typeface="Courier New" panose="02070309020205020404" pitchFamily="49" charset="0"/>
                <a:cs typeface="Courier New" panose="02070309020205020404" pitchFamily="49" charset="0"/>
              </a:rPr>
              <a:t>	(</a:t>
            </a:r>
            <a:r>
              <a:rPr lang="en-IE" sz="1400" dirty="0" err="1">
                <a:latin typeface="Courier New" panose="02070309020205020404" pitchFamily="49" charset="0"/>
                <a:cs typeface="Courier New" panose="02070309020205020404" pitchFamily="49" charset="0"/>
              </a:rPr>
              <a:t>juliusCaesar:Play</a:t>
            </a:r>
            <a:r>
              <a:rPr lang="en-IE" sz="1400" dirty="0">
                <a:latin typeface="Courier New" panose="02070309020205020404" pitchFamily="49" charset="0"/>
                <a:cs typeface="Courier New" panose="02070309020205020404" pitchFamily="49" charset="0"/>
              </a:rPr>
              <a:t> {</a:t>
            </a:r>
            <a:r>
              <a:rPr lang="en-IE" sz="1400" dirty="0" err="1">
                <a:latin typeface="Courier New" panose="02070309020205020404" pitchFamily="49" charset="0"/>
                <a:cs typeface="Courier New" panose="02070309020205020404" pitchFamily="49" charset="0"/>
              </a:rPr>
              <a:t>title:'Julius</a:t>
            </a:r>
            <a:r>
              <a:rPr lang="en-IE" sz="1400" dirty="0">
                <a:latin typeface="Courier New" panose="02070309020205020404" pitchFamily="49" charset="0"/>
                <a:cs typeface="Courier New" panose="02070309020205020404" pitchFamily="49" charset="0"/>
              </a:rPr>
              <a:t> Caesar'}),</a:t>
            </a:r>
          </a:p>
          <a:p>
            <a:pPr marL="0" indent="0">
              <a:buNone/>
            </a:pPr>
            <a:r>
              <a:rPr lang="en-IE" sz="1400" dirty="0">
                <a:latin typeface="Courier New" panose="02070309020205020404" pitchFamily="49" charset="0"/>
                <a:cs typeface="Courier New" panose="02070309020205020404" pitchFamily="49" charset="0"/>
              </a:rPr>
              <a:t>	(</a:t>
            </a:r>
            <a:r>
              <a:rPr lang="en-IE" sz="1400" dirty="0" err="1">
                <a:latin typeface="Courier New" panose="02070309020205020404" pitchFamily="49" charset="0"/>
                <a:cs typeface="Courier New" panose="02070309020205020404" pitchFamily="49" charset="0"/>
              </a:rPr>
              <a:t>shakespeare</a:t>
            </a:r>
            <a:r>
              <a:rPr lang="en-IE" sz="1400" dirty="0">
                <a:latin typeface="Courier New" panose="02070309020205020404" pitchFamily="49" charset="0"/>
                <a:cs typeface="Courier New" panose="02070309020205020404" pitchFamily="49" charset="0"/>
              </a:rPr>
              <a:t>)-[:WROTE_PLAY {year:1599}]-&gt;(</a:t>
            </a:r>
            <a:r>
              <a:rPr lang="en-IE" sz="1400" dirty="0" err="1">
                <a:latin typeface="Courier New" panose="02070309020205020404" pitchFamily="49" charset="0"/>
                <a:cs typeface="Courier New" panose="02070309020205020404" pitchFamily="49" charset="0"/>
              </a:rPr>
              <a:t>juliusCaesar</a:t>
            </a:r>
            <a:r>
              <a:rPr lang="en-IE" sz="1400" dirty="0">
                <a:latin typeface="Courier New" panose="02070309020205020404" pitchFamily="49" charset="0"/>
                <a:cs typeface="Courier New" panose="02070309020205020404" pitchFamily="49" charset="0"/>
              </a:rPr>
              <a:t>),</a:t>
            </a:r>
          </a:p>
          <a:p>
            <a:pPr marL="0" indent="0">
              <a:buNone/>
            </a:pPr>
            <a:r>
              <a:rPr lang="en-IE" sz="1400" dirty="0">
                <a:latin typeface="Courier New" panose="02070309020205020404" pitchFamily="49" charset="0"/>
                <a:cs typeface="Courier New" panose="02070309020205020404" pitchFamily="49" charset="0"/>
              </a:rPr>
              <a:t>	(</a:t>
            </a:r>
            <a:r>
              <a:rPr lang="en-IE" sz="1400" dirty="0" err="1">
                <a:latin typeface="Courier New" panose="02070309020205020404" pitchFamily="49" charset="0"/>
                <a:cs typeface="Courier New" panose="02070309020205020404" pitchFamily="49" charset="0"/>
              </a:rPr>
              <a:t>theTempest:Play</a:t>
            </a:r>
            <a:r>
              <a:rPr lang="en-IE" sz="1400" dirty="0">
                <a:latin typeface="Courier New" panose="02070309020205020404" pitchFamily="49" charset="0"/>
                <a:cs typeface="Courier New" panose="02070309020205020404" pitchFamily="49" charset="0"/>
              </a:rPr>
              <a:t> {</a:t>
            </a:r>
            <a:r>
              <a:rPr lang="en-IE" sz="1400" dirty="0" err="1">
                <a:latin typeface="Courier New" panose="02070309020205020404" pitchFamily="49" charset="0"/>
                <a:cs typeface="Courier New" panose="02070309020205020404" pitchFamily="49" charset="0"/>
              </a:rPr>
              <a:t>title:'The</a:t>
            </a:r>
            <a:r>
              <a:rPr lang="en-IE" sz="1400" dirty="0">
                <a:latin typeface="Courier New" panose="02070309020205020404" pitchFamily="49" charset="0"/>
                <a:cs typeface="Courier New" panose="02070309020205020404" pitchFamily="49" charset="0"/>
              </a:rPr>
              <a:t> Tempest'}),</a:t>
            </a:r>
          </a:p>
          <a:p>
            <a:pPr marL="0" indent="0">
              <a:buNone/>
            </a:pPr>
            <a:r>
              <a:rPr lang="en-IE" sz="1400" dirty="0">
                <a:latin typeface="Courier New" panose="02070309020205020404" pitchFamily="49" charset="0"/>
                <a:cs typeface="Courier New" panose="02070309020205020404" pitchFamily="49" charset="0"/>
              </a:rPr>
              <a:t>	(</a:t>
            </a:r>
            <a:r>
              <a:rPr lang="en-IE" sz="1400" dirty="0" err="1">
                <a:latin typeface="Courier New" panose="02070309020205020404" pitchFamily="49" charset="0"/>
                <a:cs typeface="Courier New" panose="02070309020205020404" pitchFamily="49" charset="0"/>
              </a:rPr>
              <a:t>shakespeare</a:t>
            </a:r>
            <a:r>
              <a:rPr lang="en-IE" sz="1400" dirty="0">
                <a:latin typeface="Courier New" panose="02070309020205020404" pitchFamily="49" charset="0"/>
                <a:cs typeface="Courier New" panose="02070309020205020404" pitchFamily="49" charset="0"/>
              </a:rPr>
              <a:t>)-[:WROTE_PLAY {year:1610}]-&gt;(</a:t>
            </a:r>
            <a:r>
              <a:rPr lang="en-IE" sz="1400" dirty="0" err="1">
                <a:latin typeface="Courier New" panose="02070309020205020404" pitchFamily="49" charset="0"/>
                <a:cs typeface="Courier New" panose="02070309020205020404" pitchFamily="49" charset="0"/>
              </a:rPr>
              <a:t>theTempest</a:t>
            </a:r>
            <a:r>
              <a:rPr lang="en-IE" sz="1400" dirty="0">
                <a:latin typeface="Courier New" panose="02070309020205020404" pitchFamily="49" charset="0"/>
                <a:cs typeface="Courier New" panose="02070309020205020404" pitchFamily="49" charset="0"/>
              </a:rPr>
              <a:t>),</a:t>
            </a:r>
          </a:p>
          <a:p>
            <a:pPr marL="0" indent="0">
              <a:buNone/>
            </a:pPr>
            <a:r>
              <a:rPr lang="en-IE" sz="1400" dirty="0">
                <a:latin typeface="Courier New" panose="02070309020205020404" pitchFamily="49" charset="0"/>
                <a:cs typeface="Courier New" panose="02070309020205020404" pitchFamily="49" charset="0"/>
              </a:rPr>
              <a:t>	(</a:t>
            </a:r>
            <a:r>
              <a:rPr lang="en-IE" sz="1400" dirty="0" err="1">
                <a:latin typeface="Courier New" panose="02070309020205020404" pitchFamily="49" charset="0"/>
                <a:cs typeface="Courier New" panose="02070309020205020404" pitchFamily="49" charset="0"/>
              </a:rPr>
              <a:t>rsc:Company</a:t>
            </a:r>
            <a:r>
              <a:rPr lang="en-IE" sz="1400" dirty="0">
                <a:latin typeface="Courier New" panose="02070309020205020404" pitchFamily="49" charset="0"/>
                <a:cs typeface="Courier New" panose="02070309020205020404" pitchFamily="49" charset="0"/>
              </a:rPr>
              <a:t> {</a:t>
            </a:r>
            <a:r>
              <a:rPr lang="en-IE" sz="1400" dirty="0" err="1">
                <a:latin typeface="Courier New" panose="02070309020205020404" pitchFamily="49" charset="0"/>
                <a:cs typeface="Courier New" panose="02070309020205020404" pitchFamily="49" charset="0"/>
              </a:rPr>
              <a:t>name:'RSC</a:t>
            </a:r>
            <a:r>
              <a:rPr lang="en-IE" sz="1400" dirty="0">
                <a:latin typeface="Courier New" panose="02070309020205020404" pitchFamily="49" charset="0"/>
                <a:cs typeface="Courier New" panose="02070309020205020404" pitchFamily="49" charset="0"/>
              </a:rPr>
              <a:t>'}),</a:t>
            </a:r>
          </a:p>
          <a:p>
            <a:pPr marL="0" indent="0">
              <a:buNone/>
            </a:pPr>
            <a:r>
              <a:rPr lang="en-IE" sz="1400" dirty="0">
                <a:latin typeface="Courier New" panose="02070309020205020404" pitchFamily="49" charset="0"/>
                <a:cs typeface="Courier New" panose="02070309020205020404" pitchFamily="49" charset="0"/>
              </a:rPr>
              <a:t>	(production1:Production {</a:t>
            </a:r>
            <a:r>
              <a:rPr lang="en-IE" sz="1400" dirty="0" err="1">
                <a:latin typeface="Courier New" panose="02070309020205020404" pitchFamily="49" charset="0"/>
                <a:cs typeface="Courier New" panose="02070309020205020404" pitchFamily="49" charset="0"/>
              </a:rPr>
              <a:t>name:'Julius</a:t>
            </a:r>
            <a:r>
              <a:rPr lang="en-IE" sz="1400" dirty="0">
                <a:latin typeface="Courier New" panose="02070309020205020404" pitchFamily="49" charset="0"/>
                <a:cs typeface="Courier New" panose="02070309020205020404" pitchFamily="49" charset="0"/>
              </a:rPr>
              <a:t> Caesar'}),</a:t>
            </a:r>
          </a:p>
          <a:p>
            <a:pPr marL="0" indent="0">
              <a:buNone/>
            </a:pPr>
            <a:r>
              <a:rPr lang="en-IE" sz="1400" dirty="0">
                <a:latin typeface="Courier New" panose="02070309020205020404" pitchFamily="49" charset="0"/>
                <a:cs typeface="Courier New" panose="02070309020205020404" pitchFamily="49" charset="0"/>
              </a:rPr>
              <a:t>	(</a:t>
            </a:r>
            <a:r>
              <a:rPr lang="en-IE" sz="1400" dirty="0" err="1">
                <a:latin typeface="Courier New" panose="02070309020205020404" pitchFamily="49" charset="0"/>
                <a:cs typeface="Courier New" panose="02070309020205020404" pitchFamily="49" charset="0"/>
              </a:rPr>
              <a:t>rsc</a:t>
            </a:r>
            <a:r>
              <a:rPr lang="en-IE" sz="1400" dirty="0">
                <a:latin typeface="Courier New" panose="02070309020205020404" pitchFamily="49" charset="0"/>
                <a:cs typeface="Courier New" panose="02070309020205020404" pitchFamily="49" charset="0"/>
              </a:rPr>
              <a:t>)-[:PRODUCED]-&gt;(production1),</a:t>
            </a:r>
          </a:p>
          <a:p>
            <a:pPr marL="0" indent="0">
              <a:buNone/>
            </a:pPr>
            <a:r>
              <a:rPr lang="en-IE" sz="1400" dirty="0">
                <a:latin typeface="Courier New" panose="02070309020205020404" pitchFamily="49" charset="0"/>
                <a:cs typeface="Courier New" panose="02070309020205020404" pitchFamily="49" charset="0"/>
              </a:rPr>
              <a:t>	(production1)-[:PRODUCTION_OF]-&gt;(</a:t>
            </a:r>
            <a:r>
              <a:rPr lang="en-IE" sz="1400" dirty="0" err="1">
                <a:latin typeface="Courier New" panose="02070309020205020404" pitchFamily="49" charset="0"/>
                <a:cs typeface="Courier New" panose="02070309020205020404" pitchFamily="49" charset="0"/>
              </a:rPr>
              <a:t>juliusCaesar</a:t>
            </a:r>
            <a:r>
              <a:rPr lang="en-IE" sz="1400" dirty="0">
                <a:latin typeface="Courier New" panose="02070309020205020404" pitchFamily="49" charset="0"/>
                <a:cs typeface="Courier New" panose="02070309020205020404" pitchFamily="49" charset="0"/>
              </a:rPr>
              <a:t>),</a:t>
            </a:r>
          </a:p>
          <a:p>
            <a:pPr marL="0" indent="0">
              <a:buNone/>
            </a:pPr>
            <a:r>
              <a:rPr lang="en-IE" sz="1400" dirty="0">
                <a:latin typeface="Courier New" panose="02070309020205020404" pitchFamily="49" charset="0"/>
                <a:cs typeface="Courier New" panose="02070309020205020404" pitchFamily="49" charset="0"/>
              </a:rPr>
              <a:t>	(performance1:Performance {date:20120729}),</a:t>
            </a:r>
          </a:p>
          <a:p>
            <a:pPr marL="0" indent="0">
              <a:buNone/>
            </a:pPr>
            <a:r>
              <a:rPr lang="en-IE" sz="1400" dirty="0">
                <a:latin typeface="Courier New" panose="02070309020205020404" pitchFamily="49" charset="0"/>
                <a:cs typeface="Courier New" panose="02070309020205020404" pitchFamily="49" charset="0"/>
              </a:rPr>
              <a:t>	(performance1)-[:PERFORMANCE_OF]-&gt;(production1),</a:t>
            </a:r>
          </a:p>
          <a:p>
            <a:pPr marL="0" indent="0">
              <a:buNone/>
            </a:pPr>
            <a:r>
              <a:rPr lang="en-IE" sz="1400" dirty="0">
                <a:latin typeface="Courier New" panose="02070309020205020404" pitchFamily="49" charset="0"/>
                <a:cs typeface="Courier New" panose="02070309020205020404" pitchFamily="49" charset="0"/>
              </a:rPr>
              <a:t>	(production2:Production {</a:t>
            </a:r>
            <a:r>
              <a:rPr lang="en-IE" sz="1400" dirty="0" err="1">
                <a:latin typeface="Courier New" panose="02070309020205020404" pitchFamily="49" charset="0"/>
                <a:cs typeface="Courier New" panose="02070309020205020404" pitchFamily="49" charset="0"/>
              </a:rPr>
              <a:t>name:'The</a:t>
            </a:r>
            <a:r>
              <a:rPr lang="en-IE" sz="1400" dirty="0">
                <a:latin typeface="Courier New" panose="02070309020205020404" pitchFamily="49" charset="0"/>
                <a:cs typeface="Courier New" panose="02070309020205020404" pitchFamily="49" charset="0"/>
              </a:rPr>
              <a:t> Tempest'}),</a:t>
            </a:r>
          </a:p>
          <a:p>
            <a:pPr marL="0" indent="0">
              <a:buNone/>
            </a:pPr>
            <a:r>
              <a:rPr lang="en-IE" sz="1400" dirty="0">
                <a:latin typeface="Courier New" panose="02070309020205020404" pitchFamily="49" charset="0"/>
                <a:cs typeface="Courier New" panose="02070309020205020404" pitchFamily="49" charset="0"/>
              </a:rPr>
              <a:t>	(</a:t>
            </a:r>
            <a:r>
              <a:rPr lang="en-IE" sz="1400" dirty="0" err="1">
                <a:latin typeface="Courier New" panose="02070309020205020404" pitchFamily="49" charset="0"/>
                <a:cs typeface="Courier New" panose="02070309020205020404" pitchFamily="49" charset="0"/>
              </a:rPr>
              <a:t>rsc</a:t>
            </a:r>
            <a:r>
              <a:rPr lang="en-IE" sz="1400" dirty="0">
                <a:latin typeface="Courier New" panose="02070309020205020404" pitchFamily="49" charset="0"/>
                <a:cs typeface="Courier New" panose="02070309020205020404" pitchFamily="49" charset="0"/>
              </a:rPr>
              <a:t>)-[:PRODUCED]-&gt;(production2),</a:t>
            </a:r>
          </a:p>
          <a:p>
            <a:pPr marL="0" indent="0">
              <a:buNone/>
            </a:pPr>
            <a:r>
              <a:rPr lang="en-IE" sz="1400" dirty="0">
                <a:latin typeface="Courier New" panose="02070309020205020404" pitchFamily="49" charset="0"/>
                <a:cs typeface="Courier New" panose="02070309020205020404" pitchFamily="49" charset="0"/>
              </a:rPr>
              <a:t>	(production2)-[:PRODUCTION_OF]-&gt;(</a:t>
            </a:r>
            <a:r>
              <a:rPr lang="en-IE" sz="1400" dirty="0" err="1">
                <a:latin typeface="Courier New" panose="02070309020205020404" pitchFamily="49" charset="0"/>
                <a:cs typeface="Courier New" panose="02070309020205020404" pitchFamily="49" charset="0"/>
              </a:rPr>
              <a:t>theTempest</a:t>
            </a:r>
            <a:r>
              <a:rPr lang="en-IE" sz="1400" dirty="0">
                <a:latin typeface="Courier New" panose="02070309020205020404" pitchFamily="49" charset="0"/>
                <a:cs typeface="Courier New" panose="02070309020205020404" pitchFamily="49" charset="0"/>
              </a:rPr>
              <a:t>),</a:t>
            </a:r>
          </a:p>
          <a:p>
            <a:pPr marL="0" indent="0">
              <a:buNone/>
            </a:pPr>
            <a:r>
              <a:rPr lang="en-IE" sz="1400" dirty="0">
                <a:latin typeface="Courier New" panose="02070309020205020404" pitchFamily="49" charset="0"/>
                <a:cs typeface="Courier New" panose="02070309020205020404" pitchFamily="49" charset="0"/>
              </a:rPr>
              <a:t>	(performance2:Performance {date:20061121}),</a:t>
            </a:r>
          </a:p>
          <a:p>
            <a:pPr marL="0" indent="0">
              <a:buNone/>
            </a:pPr>
            <a:r>
              <a:rPr lang="en-IE" sz="1400" dirty="0">
                <a:latin typeface="Courier New" panose="02070309020205020404" pitchFamily="49" charset="0"/>
                <a:cs typeface="Courier New" panose="02070309020205020404" pitchFamily="49" charset="0"/>
              </a:rPr>
              <a:t>	(performance2)-[:PERFORMANCE_OF]-&gt;(production2),</a:t>
            </a:r>
          </a:p>
          <a:p>
            <a:pPr marL="0" indent="0">
              <a:buNone/>
            </a:pPr>
            <a:r>
              <a:rPr lang="en-IE" sz="1400" dirty="0">
                <a:latin typeface="Courier New" panose="02070309020205020404" pitchFamily="49" charset="0"/>
                <a:cs typeface="Courier New" panose="02070309020205020404" pitchFamily="49" charset="0"/>
              </a:rPr>
              <a:t>	(performance1)-[:VENUE]-&gt;(</a:t>
            </a:r>
            <a:r>
              <a:rPr lang="en-IE" sz="1400" dirty="0" err="1">
                <a:latin typeface="Courier New" panose="02070309020205020404" pitchFamily="49" charset="0"/>
                <a:cs typeface="Courier New" panose="02070309020205020404" pitchFamily="49" charset="0"/>
              </a:rPr>
              <a:t>theatreRoyal</a:t>
            </a:r>
            <a:r>
              <a:rPr lang="en-IE" sz="1400" dirty="0">
                <a:latin typeface="Courier New" panose="02070309020205020404" pitchFamily="49" charset="0"/>
                <a:cs typeface="Courier New" panose="02070309020205020404" pitchFamily="49" charset="0"/>
              </a:rPr>
              <a:t>),</a:t>
            </a:r>
          </a:p>
          <a:p>
            <a:pPr marL="0" indent="0">
              <a:buNone/>
            </a:pPr>
            <a:r>
              <a:rPr lang="en-IE" sz="1400" dirty="0">
                <a:latin typeface="Courier New" panose="02070309020205020404" pitchFamily="49" charset="0"/>
                <a:cs typeface="Courier New" panose="02070309020205020404" pitchFamily="49" charset="0"/>
              </a:rPr>
              <a:t>	(performance2)-[:VENUE]-&gt;(</a:t>
            </a:r>
            <a:r>
              <a:rPr lang="en-IE" sz="1400" dirty="0" err="1">
                <a:latin typeface="Courier New" panose="02070309020205020404" pitchFamily="49" charset="0"/>
                <a:cs typeface="Courier New" panose="02070309020205020404" pitchFamily="49" charset="0"/>
              </a:rPr>
              <a:t>theatreRoyal</a:t>
            </a:r>
            <a:r>
              <a:rPr lang="en-IE" sz="1400" dirty="0">
                <a:latin typeface="Courier New" panose="02070309020205020404" pitchFamily="49" charset="0"/>
                <a:cs typeface="Courier New" panose="02070309020205020404" pitchFamily="49" charset="0"/>
              </a:rPr>
              <a:t>),</a:t>
            </a:r>
          </a:p>
          <a:p>
            <a:pPr marL="0" indent="0">
              <a:buNone/>
            </a:pPr>
            <a:r>
              <a:rPr lang="en-IE" sz="1400" dirty="0">
                <a:latin typeface="Courier New" panose="02070309020205020404" pitchFamily="49" charset="0"/>
                <a:cs typeface="Courier New" panose="02070309020205020404" pitchFamily="49" charset="0"/>
              </a:rPr>
              <a:t>	(</a:t>
            </a:r>
            <a:r>
              <a:rPr lang="en-IE" sz="1400" dirty="0" err="1">
                <a:latin typeface="Courier New" panose="02070309020205020404" pitchFamily="49" charset="0"/>
                <a:cs typeface="Courier New" panose="02070309020205020404" pitchFamily="49" charset="0"/>
              </a:rPr>
              <a:t>newcastle:City</a:t>
            </a:r>
            <a:r>
              <a:rPr lang="en-IE" sz="1400" dirty="0">
                <a:latin typeface="Courier New" panose="02070309020205020404" pitchFamily="49" charset="0"/>
                <a:cs typeface="Courier New" panose="02070309020205020404" pitchFamily="49" charset="0"/>
              </a:rPr>
              <a:t> {</a:t>
            </a:r>
            <a:r>
              <a:rPr lang="en-IE" sz="1400" dirty="0" err="1">
                <a:latin typeface="Courier New" panose="02070309020205020404" pitchFamily="49" charset="0"/>
                <a:cs typeface="Courier New" panose="02070309020205020404" pitchFamily="49" charset="0"/>
              </a:rPr>
              <a:t>name:'Newcastle</a:t>
            </a:r>
            <a:r>
              <a:rPr lang="en-IE" sz="1400" dirty="0">
                <a:latin typeface="Courier New" panose="02070309020205020404" pitchFamily="49" charset="0"/>
                <a:cs typeface="Courier New" panose="02070309020205020404" pitchFamily="49" charset="0"/>
              </a:rPr>
              <a:t>'}),</a:t>
            </a:r>
          </a:p>
          <a:p>
            <a:pPr marL="0" indent="0">
              <a:buNone/>
            </a:pPr>
            <a:r>
              <a:rPr lang="en-IE" sz="1400" dirty="0">
                <a:latin typeface="Courier New" panose="02070309020205020404" pitchFamily="49" charset="0"/>
                <a:cs typeface="Courier New" panose="02070309020205020404" pitchFamily="49" charset="0"/>
              </a:rPr>
              <a:t>	(</a:t>
            </a:r>
            <a:r>
              <a:rPr lang="en-IE" sz="1400" dirty="0" err="1">
                <a:latin typeface="Courier New" panose="02070309020205020404" pitchFamily="49" charset="0"/>
                <a:cs typeface="Courier New" panose="02070309020205020404" pitchFamily="49" charset="0"/>
              </a:rPr>
              <a:t>theatreRoyal</a:t>
            </a:r>
            <a:r>
              <a:rPr lang="en-IE" sz="1400" dirty="0">
                <a:latin typeface="Courier New" panose="02070309020205020404" pitchFamily="49" charset="0"/>
                <a:cs typeface="Courier New" panose="02070309020205020404" pitchFamily="49" charset="0"/>
              </a:rPr>
              <a:t>)-[:CITY]-&gt;(</a:t>
            </a:r>
            <a:r>
              <a:rPr lang="en-IE" sz="1400" dirty="0" err="1">
                <a:latin typeface="Courier New" panose="02070309020205020404" pitchFamily="49" charset="0"/>
                <a:cs typeface="Courier New" panose="02070309020205020404" pitchFamily="49" charset="0"/>
              </a:rPr>
              <a:t>newcastle</a:t>
            </a:r>
            <a:r>
              <a:rPr lang="en-IE" sz="1400" dirty="0">
                <a:latin typeface="Courier New" panose="02070309020205020404" pitchFamily="49" charset="0"/>
                <a:cs typeface="Courier New" panose="02070309020205020404" pitchFamily="49" charset="0"/>
              </a:rPr>
              <a:t>),</a:t>
            </a:r>
          </a:p>
          <a:p>
            <a:pPr marL="0" indent="0">
              <a:buNone/>
            </a:pPr>
            <a:endParaRPr lang="en-IE" sz="1400" dirty="0">
              <a:latin typeface="Courier New" panose="02070309020205020404" pitchFamily="49" charset="0"/>
              <a:cs typeface="Courier New" panose="02070309020205020404" pitchFamily="49" charset="0"/>
            </a:endParaRPr>
          </a:p>
          <a:p>
            <a:endParaRPr lang="en-IE" sz="1400"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62</a:t>
            </a:fld>
            <a:endParaRPr lang="en-IE"/>
          </a:p>
        </p:txBody>
      </p:sp>
    </p:spTree>
    <p:extLst>
      <p:ext uri="{BB962C8B-B14F-4D97-AF65-F5344CB8AC3E}">
        <p14:creationId xmlns:p14="http://schemas.microsoft.com/office/powerpoint/2010/main" val="4185885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Sample Query</a:t>
            </a:r>
            <a:endParaRPr lang="en-IE"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63</a:t>
            </a:fld>
            <a:endParaRPr lang="en-IE"/>
          </a:p>
        </p:txBody>
      </p:sp>
      <p:sp>
        <p:nvSpPr>
          <p:cNvPr id="6" name="Rectangle 5"/>
          <p:cNvSpPr/>
          <p:nvPr/>
        </p:nvSpPr>
        <p:spPr>
          <a:xfrm>
            <a:off x="323528" y="1268760"/>
            <a:ext cx="8003232" cy="2862322"/>
          </a:xfrm>
          <a:prstGeom prst="rect">
            <a:avLst/>
          </a:prstGeom>
        </p:spPr>
        <p:txBody>
          <a:bodyPr wrap="square">
            <a:spAutoFit/>
          </a:bodyPr>
          <a:lstStyle/>
          <a:p>
            <a:r>
              <a:rPr lang="en-IE" b="1" dirty="0">
                <a:latin typeface="Courier New" panose="02070309020205020404" pitchFamily="49" charset="0"/>
                <a:cs typeface="Courier New" panose="02070309020205020404" pitchFamily="49" charset="0"/>
              </a:rPr>
              <a:t>MATCH</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theater:Venue</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name:'Theatre</a:t>
            </a:r>
            <a:r>
              <a:rPr lang="en-IE" dirty="0">
                <a:latin typeface="Courier New" panose="02070309020205020404" pitchFamily="49" charset="0"/>
                <a:cs typeface="Courier New" panose="02070309020205020404" pitchFamily="49" charset="0"/>
              </a:rPr>
              <a:t> Royal'}),</a:t>
            </a:r>
          </a:p>
          <a:p>
            <a:r>
              <a:rPr lang="en-IE" dirty="0">
                <a:latin typeface="Courier New" panose="02070309020205020404" pitchFamily="49" charset="0"/>
                <a:cs typeface="Courier New" panose="02070309020205020404" pitchFamily="49" charset="0"/>
              </a:rPr>
              <a:t>(</a:t>
            </a:r>
            <a:r>
              <a:rPr lang="en-IE" dirty="0" err="1">
                <a:latin typeface="Courier New" panose="02070309020205020404" pitchFamily="49" charset="0"/>
                <a:cs typeface="Courier New" panose="02070309020205020404" pitchFamily="49" charset="0"/>
              </a:rPr>
              <a:t>newcastle:City</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name:'Newcastle</a:t>
            </a:r>
            <a:r>
              <a:rPr lang="en-IE" dirty="0">
                <a:latin typeface="Courier New" panose="02070309020205020404" pitchFamily="49" charset="0"/>
                <a:cs typeface="Courier New" panose="02070309020205020404" pitchFamily="49" charset="0"/>
              </a:rPr>
              <a:t>'}),</a:t>
            </a:r>
          </a:p>
          <a:p>
            <a:r>
              <a:rPr lang="en-IE" dirty="0">
                <a:latin typeface="Courier New" panose="02070309020205020404" pitchFamily="49" charset="0"/>
                <a:cs typeface="Courier New" panose="02070309020205020404" pitchFamily="49" charset="0"/>
              </a:rPr>
              <a:t>(</a:t>
            </a:r>
            <a:r>
              <a:rPr lang="en-IE" dirty="0" err="1">
                <a:latin typeface="Courier New" panose="02070309020205020404" pitchFamily="49" charset="0"/>
                <a:cs typeface="Courier New" panose="02070309020205020404" pitchFamily="49" charset="0"/>
              </a:rPr>
              <a:t>bard:Author</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lastname</a:t>
            </a:r>
            <a:r>
              <a:rPr lang="en-IE" dirty="0">
                <a:latin typeface="Courier New" panose="02070309020205020404" pitchFamily="49" charset="0"/>
                <a:cs typeface="Courier New" panose="02070309020205020404" pitchFamily="49" charset="0"/>
              </a:rPr>
              <a:t>:'Shakespeare</a:t>
            </a:r>
            <a:r>
              <a:rPr lang="en-IE" dirty="0" smtClean="0">
                <a:latin typeface="Courier New" panose="02070309020205020404" pitchFamily="49" charset="0"/>
                <a:cs typeface="Courier New" panose="02070309020205020404" pitchFamily="49" charset="0"/>
              </a:rPr>
              <a:t>'}),</a:t>
            </a:r>
          </a:p>
          <a:p>
            <a:endParaRPr lang="en-IE" dirty="0">
              <a:latin typeface="Courier New" panose="02070309020205020404" pitchFamily="49" charset="0"/>
              <a:cs typeface="Courier New" panose="02070309020205020404" pitchFamily="49" charset="0"/>
            </a:endParaRPr>
          </a:p>
          <a:p>
            <a:r>
              <a:rPr lang="en-IE" dirty="0">
                <a:latin typeface="Courier New" panose="02070309020205020404" pitchFamily="49" charset="0"/>
                <a:cs typeface="Courier New" panose="02070309020205020404" pitchFamily="49" charset="0"/>
              </a:rPr>
              <a:t>(</a:t>
            </a:r>
            <a:r>
              <a:rPr lang="en-IE" dirty="0" err="1">
                <a:latin typeface="Courier New" panose="02070309020205020404" pitchFamily="49" charset="0"/>
                <a:cs typeface="Courier New" panose="02070309020205020404" pitchFamily="49" charset="0"/>
              </a:rPr>
              <a:t>newcastle</a:t>
            </a:r>
            <a:r>
              <a:rPr lang="en-IE" dirty="0">
                <a:latin typeface="Courier New" panose="02070309020205020404" pitchFamily="49" charset="0"/>
                <a:cs typeface="Courier New" panose="02070309020205020404" pitchFamily="49" charset="0"/>
              </a:rPr>
              <a:t>)&lt;-[:CITY]-(</a:t>
            </a:r>
            <a:r>
              <a:rPr lang="en-IE" dirty="0" err="1">
                <a:latin typeface="Courier New" panose="02070309020205020404" pitchFamily="49" charset="0"/>
                <a:cs typeface="Courier New" panose="02070309020205020404" pitchFamily="49" charset="0"/>
              </a:rPr>
              <a:t>theater</a:t>
            </a:r>
            <a:r>
              <a:rPr lang="en-IE" dirty="0" smtClean="0">
                <a:latin typeface="Courier New" panose="02070309020205020404" pitchFamily="49" charset="0"/>
                <a:cs typeface="Courier New" panose="02070309020205020404" pitchFamily="49" charset="0"/>
              </a:rPr>
              <a:t>)&lt;-[:</a:t>
            </a:r>
            <a:r>
              <a:rPr lang="en-IE" dirty="0">
                <a:latin typeface="Courier New" panose="02070309020205020404" pitchFamily="49" charset="0"/>
                <a:cs typeface="Courier New" panose="02070309020205020404" pitchFamily="49" charset="0"/>
              </a:rPr>
              <a:t>VENUE]-()-[:PERFORMANCE_OF]-&gt;()</a:t>
            </a:r>
          </a:p>
          <a:p>
            <a:r>
              <a:rPr lang="en-IE" dirty="0">
                <a:latin typeface="Courier New" panose="02070309020205020404" pitchFamily="49" charset="0"/>
                <a:cs typeface="Courier New" panose="02070309020205020404" pitchFamily="49" charset="0"/>
              </a:rPr>
              <a:t>-[:PRODUCTION_OF]-&gt;(play)&lt;-[:WROTE_PLAY]-(bard)</a:t>
            </a:r>
          </a:p>
          <a:p>
            <a:endParaRPr lang="en-IE" dirty="0" smtClean="0">
              <a:latin typeface="Courier New" panose="02070309020205020404" pitchFamily="49" charset="0"/>
              <a:cs typeface="Courier New" panose="02070309020205020404" pitchFamily="49" charset="0"/>
            </a:endParaRPr>
          </a:p>
          <a:p>
            <a:endParaRPr lang="en-IE" dirty="0">
              <a:latin typeface="Courier New" panose="02070309020205020404" pitchFamily="49" charset="0"/>
              <a:cs typeface="Courier New" panose="02070309020205020404" pitchFamily="49" charset="0"/>
            </a:endParaRPr>
          </a:p>
          <a:p>
            <a:r>
              <a:rPr lang="en-IE" b="1" dirty="0" smtClean="0">
                <a:latin typeface="Courier New" panose="02070309020205020404" pitchFamily="49" charset="0"/>
                <a:cs typeface="Courier New" panose="02070309020205020404" pitchFamily="49" charset="0"/>
              </a:rPr>
              <a:t>RETURN </a:t>
            </a:r>
            <a:r>
              <a:rPr lang="en-IE" b="1" dirty="0">
                <a:latin typeface="Courier New" panose="02070309020205020404" pitchFamily="49" charset="0"/>
                <a:cs typeface="Courier New" panose="02070309020205020404" pitchFamily="49" charset="0"/>
              </a:rPr>
              <a:t>DISTINCT </a:t>
            </a:r>
            <a:r>
              <a:rPr lang="en-IE" dirty="0" err="1">
                <a:latin typeface="Courier New" panose="02070309020205020404" pitchFamily="49" charset="0"/>
                <a:cs typeface="Courier New" panose="02070309020205020404" pitchFamily="49" charset="0"/>
              </a:rPr>
              <a:t>play.title</a:t>
            </a:r>
            <a:r>
              <a:rPr lang="en-IE" dirty="0">
                <a:latin typeface="Courier New" panose="02070309020205020404" pitchFamily="49" charset="0"/>
                <a:cs typeface="Courier New" panose="02070309020205020404" pitchFamily="49" charset="0"/>
              </a:rPr>
              <a:t> AS play</a:t>
            </a:r>
          </a:p>
        </p:txBody>
      </p:sp>
      <p:sp>
        <p:nvSpPr>
          <p:cNvPr id="7" name="Rectangle 6"/>
          <p:cNvSpPr/>
          <p:nvPr/>
        </p:nvSpPr>
        <p:spPr>
          <a:xfrm>
            <a:off x="323528" y="4495140"/>
            <a:ext cx="8204818" cy="1754326"/>
          </a:xfrm>
          <a:prstGeom prst="rect">
            <a:avLst/>
          </a:prstGeom>
        </p:spPr>
        <p:txBody>
          <a:bodyPr wrap="square">
            <a:spAutoFit/>
          </a:bodyPr>
          <a:lstStyle/>
          <a:p>
            <a:r>
              <a:rPr lang="en-IE" dirty="0">
                <a:latin typeface="MinionPro-Regular"/>
              </a:rPr>
              <a:t>The identifiers </a:t>
            </a:r>
            <a:r>
              <a:rPr lang="en-IE" dirty="0" err="1">
                <a:latin typeface="UbuntuMono-Regular"/>
              </a:rPr>
              <a:t>newcastle</a:t>
            </a:r>
            <a:r>
              <a:rPr lang="en-IE" dirty="0">
                <a:latin typeface="MinionPro-Regular"/>
              </a:rPr>
              <a:t>, </a:t>
            </a:r>
            <a:r>
              <a:rPr lang="en-IE" dirty="0" err="1">
                <a:latin typeface="UbuntuMono-Regular"/>
              </a:rPr>
              <a:t>theater</a:t>
            </a:r>
            <a:r>
              <a:rPr lang="en-IE" dirty="0">
                <a:latin typeface="MinionPro-Regular"/>
              </a:rPr>
              <a:t>, and </a:t>
            </a:r>
            <a:r>
              <a:rPr lang="en-IE" dirty="0">
                <a:latin typeface="UbuntuMono-Regular"/>
              </a:rPr>
              <a:t>bard </a:t>
            </a:r>
            <a:r>
              <a:rPr lang="en-IE" dirty="0">
                <a:latin typeface="MinionPro-Regular"/>
              </a:rPr>
              <a:t>are anchored to real nodes in the</a:t>
            </a:r>
          </a:p>
          <a:p>
            <a:r>
              <a:rPr lang="en-IE" dirty="0">
                <a:latin typeface="MinionPro-Regular"/>
              </a:rPr>
              <a:t>graph based on the specified label and property values</a:t>
            </a:r>
            <a:r>
              <a:rPr lang="en-IE" dirty="0" smtClean="0">
                <a:latin typeface="MinionPro-Regular"/>
              </a:rPr>
              <a:t>.</a:t>
            </a:r>
          </a:p>
          <a:p>
            <a:endParaRPr lang="en-IE" dirty="0" smtClean="0"/>
          </a:p>
          <a:p>
            <a:r>
              <a:rPr lang="en-IE" dirty="0" smtClean="0"/>
              <a:t>The </a:t>
            </a:r>
            <a:r>
              <a:rPr lang="en-IE" dirty="0"/>
              <a:t>syntax (</a:t>
            </a:r>
            <a:r>
              <a:rPr lang="en-IE" dirty="0" err="1"/>
              <a:t>theater</a:t>
            </a:r>
            <a:r>
              <a:rPr lang="en-IE" dirty="0"/>
              <a:t>)&lt;-[:VENUE]-() uses the </a:t>
            </a:r>
            <a:r>
              <a:rPr lang="en-IE" i="1" dirty="0"/>
              <a:t>anonymous </a:t>
            </a:r>
            <a:r>
              <a:rPr lang="en-IE" dirty="0"/>
              <a:t>node, hence the empty</a:t>
            </a:r>
          </a:p>
          <a:p>
            <a:r>
              <a:rPr lang="en-IE" dirty="0"/>
              <a:t>parentheses</a:t>
            </a:r>
            <a:r>
              <a:rPr lang="en-IE" dirty="0" smtClean="0"/>
              <a:t>.</a:t>
            </a:r>
          </a:p>
          <a:p>
            <a:endParaRPr lang="en-IE" dirty="0"/>
          </a:p>
        </p:txBody>
      </p:sp>
    </p:spTree>
    <p:extLst>
      <p:ext uri="{BB962C8B-B14F-4D97-AF65-F5344CB8AC3E}">
        <p14:creationId xmlns:p14="http://schemas.microsoft.com/office/powerpoint/2010/main" val="38549275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SET A unique KEY</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64</a:t>
            </a:fld>
            <a:endParaRPr lang="en-IE"/>
          </a:p>
        </p:txBody>
      </p:sp>
      <p:pic>
        <p:nvPicPr>
          <p:cNvPr id="52226" name="Picture 2" descr="Image tit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2636912"/>
            <a:ext cx="6867525" cy="17811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23528" y="4495140"/>
            <a:ext cx="8204818" cy="1754326"/>
          </a:xfrm>
          <a:prstGeom prst="rect">
            <a:avLst/>
          </a:prstGeom>
        </p:spPr>
        <p:txBody>
          <a:bodyPr wrap="square">
            <a:spAutoFit/>
          </a:bodyPr>
          <a:lstStyle/>
          <a:p>
            <a:r>
              <a:rPr lang="en-IE" dirty="0">
                <a:latin typeface="MinionPro-Regular"/>
              </a:rPr>
              <a:t>The MERGE clause ensures that a pattern exists in the graph. Either the pattern already exists, or it needs to be created</a:t>
            </a:r>
            <a:r>
              <a:rPr lang="en-IE" dirty="0" smtClean="0">
                <a:latin typeface="MinionPro-Regular"/>
              </a:rPr>
              <a:t>.</a:t>
            </a:r>
          </a:p>
          <a:p>
            <a:endParaRPr lang="en-IE" dirty="0">
              <a:latin typeface="MinionPro-Regular"/>
            </a:endParaRPr>
          </a:p>
          <a:p>
            <a:r>
              <a:rPr lang="en-IE" dirty="0" smtClean="0">
                <a:latin typeface="MinionPro-Regular"/>
              </a:rPr>
              <a:t>Set c.id as unique for all the nodes with label Category.</a:t>
            </a:r>
          </a:p>
          <a:p>
            <a:r>
              <a:rPr lang="en-IE" dirty="0" smtClean="0"/>
              <a:t>Create a node category for each product with a category id and link it to the node product and remove the category id and category name from product</a:t>
            </a:r>
            <a:endParaRPr lang="en-IE" dirty="0"/>
          </a:p>
        </p:txBody>
      </p:sp>
    </p:spTree>
    <p:extLst>
      <p:ext uri="{BB962C8B-B14F-4D97-AF65-F5344CB8AC3E}">
        <p14:creationId xmlns:p14="http://schemas.microsoft.com/office/powerpoint/2010/main" val="14853379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Neo4J From Python</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65</a:t>
            </a:fld>
            <a:endParaRPr lang="en-IE"/>
          </a:p>
        </p:txBody>
      </p:sp>
      <p:pic>
        <p:nvPicPr>
          <p:cNvPr id="6" name="Picture 5"/>
          <p:cNvPicPr>
            <a:picLocks noChangeAspect="1"/>
          </p:cNvPicPr>
          <p:nvPr/>
        </p:nvPicPr>
        <p:blipFill>
          <a:blip r:embed="rId2"/>
          <a:stretch>
            <a:fillRect/>
          </a:stretch>
        </p:blipFill>
        <p:spPr>
          <a:xfrm>
            <a:off x="646732" y="1844824"/>
            <a:ext cx="7165628" cy="4178985"/>
          </a:xfrm>
          <a:prstGeom prst="rect">
            <a:avLst/>
          </a:prstGeom>
        </p:spPr>
      </p:pic>
    </p:spTree>
    <p:extLst>
      <p:ext uri="{BB962C8B-B14F-4D97-AF65-F5344CB8AC3E}">
        <p14:creationId xmlns:p14="http://schemas.microsoft.com/office/powerpoint/2010/main" val="189723449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Oracle Striking Back</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66</a:t>
            </a:fld>
            <a:endParaRPr lang="en-IE"/>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9792" y="1340768"/>
            <a:ext cx="3528392" cy="4969566"/>
          </a:xfrm>
          <a:prstGeom prst="rect">
            <a:avLst/>
          </a:prstGeom>
        </p:spPr>
      </p:pic>
      <p:sp>
        <p:nvSpPr>
          <p:cNvPr id="7" name="AutoShape 2" descr="Image result for oracl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4797152"/>
            <a:ext cx="3538534" cy="936104"/>
          </a:xfrm>
          <a:prstGeom prst="rect">
            <a:avLst/>
          </a:prstGeom>
        </p:spPr>
      </p:pic>
    </p:spTree>
    <p:extLst>
      <p:ext uri="{BB962C8B-B14F-4D97-AF65-F5344CB8AC3E}">
        <p14:creationId xmlns:p14="http://schemas.microsoft.com/office/powerpoint/2010/main" val="174739261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Hierachial</a:t>
            </a:r>
            <a:r>
              <a:rPr lang="en-IE" dirty="0" smtClean="0"/>
              <a:t> and graph-like Query in Oracle</a:t>
            </a:r>
            <a:endParaRPr lang="en-IE" dirty="0"/>
          </a:p>
        </p:txBody>
      </p:sp>
      <p:sp>
        <p:nvSpPr>
          <p:cNvPr id="3" name="Content Placeholder 2"/>
          <p:cNvSpPr>
            <a:spLocks noGrp="1"/>
          </p:cNvSpPr>
          <p:nvPr>
            <p:ph idx="1"/>
          </p:nvPr>
        </p:nvSpPr>
        <p:spPr/>
        <p:txBody>
          <a:bodyPr/>
          <a:lstStyle/>
          <a:p>
            <a:r>
              <a:rPr lang="en-IE" sz="2400" dirty="0" smtClean="0"/>
              <a:t>SQL support for hierarchical (=tree-like) or graph-like queries</a:t>
            </a:r>
          </a:p>
          <a:p>
            <a:r>
              <a:rPr lang="en-IE" sz="2400" dirty="0" smtClean="0"/>
              <a:t>Dedicated keywords:</a:t>
            </a:r>
          </a:p>
          <a:p>
            <a:pPr lvl="1"/>
            <a:r>
              <a:rPr lang="en-IE" sz="2000" dirty="0" smtClean="0"/>
              <a:t>Start with</a:t>
            </a:r>
          </a:p>
          <a:p>
            <a:pPr lvl="1"/>
            <a:r>
              <a:rPr lang="en-IE" sz="2000" dirty="0" smtClean="0"/>
              <a:t>Connect by</a:t>
            </a:r>
          </a:p>
          <a:p>
            <a:pPr lvl="1"/>
            <a:r>
              <a:rPr lang="en-IE" sz="2000" dirty="0" smtClean="0"/>
              <a:t>See </a:t>
            </a:r>
            <a:r>
              <a:rPr lang="en-IE" sz="2000" dirty="0">
                <a:hlinkClick r:id="rId2"/>
              </a:rPr>
              <a:t>https://</a:t>
            </a:r>
            <a:r>
              <a:rPr lang="en-IE" sz="2000" dirty="0" smtClean="0">
                <a:hlinkClick r:id="rId2"/>
              </a:rPr>
              <a:t>docs.oracle.com/cd/B19306_01/server.102/b14200/queries003.htm</a:t>
            </a:r>
            <a:endParaRPr lang="en-IE" sz="2000" dirty="0" smtClean="0"/>
          </a:p>
          <a:p>
            <a:r>
              <a:rPr lang="en-IE" sz="2400" dirty="0" smtClean="0"/>
              <a:t>It can handle cycles</a:t>
            </a:r>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67</a:t>
            </a:fld>
            <a:endParaRPr lang="en-IE"/>
          </a:p>
        </p:txBody>
      </p:sp>
      <p:pic>
        <p:nvPicPr>
          <p:cNvPr id="55298" name="Picture 2" descr="Image result for hierarch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2541" y="4203844"/>
            <a:ext cx="2114659" cy="2033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9442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Hierchical</a:t>
            </a:r>
            <a:r>
              <a:rPr lang="en-IE" dirty="0" smtClean="0"/>
              <a:t> Query</a:t>
            </a:r>
            <a:endParaRPr lang="en-IE"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50867430"/>
              </p:ext>
            </p:extLst>
          </p:nvPr>
        </p:nvGraphicFramePr>
        <p:xfrm>
          <a:off x="323528" y="1556792"/>
          <a:ext cx="2664296" cy="2595880"/>
        </p:xfrm>
        <a:graphic>
          <a:graphicData uri="http://schemas.openxmlformats.org/drawingml/2006/table">
            <a:tbl>
              <a:tblPr firstRow="1" bandRow="1">
                <a:tableStyleId>{5940675A-B579-460E-94D1-54222C63F5DA}</a:tableStyleId>
              </a:tblPr>
              <a:tblGrid>
                <a:gridCol w="2664296">
                  <a:extLst>
                    <a:ext uri="{9D8B030D-6E8A-4147-A177-3AD203B41FA5}">
                      <a16:colId xmlns:a16="http://schemas.microsoft.com/office/drawing/2014/main" val="584056571"/>
                    </a:ext>
                  </a:extLst>
                </a:gridCol>
              </a:tblGrid>
              <a:tr h="370840">
                <a:tc>
                  <a:txBody>
                    <a:bodyPr/>
                    <a:lstStyle/>
                    <a:p>
                      <a:pPr algn="ctr"/>
                      <a:r>
                        <a:rPr lang="en-IE" b="1" dirty="0" smtClean="0"/>
                        <a:t>Employees Table</a:t>
                      </a:r>
                      <a:endParaRPr lang="en-IE" b="1" dirty="0"/>
                    </a:p>
                  </a:txBody>
                  <a:tcPr/>
                </a:tc>
                <a:extLst>
                  <a:ext uri="{0D108BD9-81ED-4DB2-BD59-A6C34878D82A}">
                    <a16:rowId xmlns:a16="http://schemas.microsoft.com/office/drawing/2014/main" val="3256570528"/>
                  </a:ext>
                </a:extLst>
              </a:tr>
              <a:tr h="370840">
                <a:tc>
                  <a:txBody>
                    <a:bodyPr/>
                    <a:lstStyle/>
                    <a:p>
                      <a:r>
                        <a:rPr lang="en-IE" dirty="0" err="1" smtClean="0"/>
                        <a:t>employee_id</a:t>
                      </a:r>
                      <a:r>
                        <a:rPr lang="en-IE" dirty="0" smtClean="0"/>
                        <a:t>  (PK)</a:t>
                      </a:r>
                      <a:endParaRPr lang="en-IE" dirty="0"/>
                    </a:p>
                  </a:txBody>
                  <a:tcPr/>
                </a:tc>
                <a:extLst>
                  <a:ext uri="{0D108BD9-81ED-4DB2-BD59-A6C34878D82A}">
                    <a16:rowId xmlns:a16="http://schemas.microsoft.com/office/drawing/2014/main" val="899142515"/>
                  </a:ext>
                </a:extLst>
              </a:tr>
              <a:tr h="370840">
                <a:tc>
                  <a:txBody>
                    <a:bodyPr/>
                    <a:lstStyle/>
                    <a:p>
                      <a:r>
                        <a:rPr lang="en-IE" dirty="0" err="1" smtClean="0"/>
                        <a:t>employee_name</a:t>
                      </a:r>
                      <a:endParaRPr lang="en-IE" dirty="0"/>
                    </a:p>
                  </a:txBody>
                  <a:tcPr/>
                </a:tc>
                <a:extLst>
                  <a:ext uri="{0D108BD9-81ED-4DB2-BD59-A6C34878D82A}">
                    <a16:rowId xmlns:a16="http://schemas.microsoft.com/office/drawing/2014/main" val="2536702440"/>
                  </a:ext>
                </a:extLst>
              </a:tr>
              <a:tr h="370840">
                <a:tc>
                  <a:txBody>
                    <a:bodyPr/>
                    <a:lstStyle/>
                    <a:p>
                      <a:r>
                        <a:rPr lang="en-IE" dirty="0" err="1" smtClean="0"/>
                        <a:t>employee_lastname</a:t>
                      </a:r>
                      <a:endParaRPr lang="en-IE" dirty="0"/>
                    </a:p>
                  </a:txBody>
                  <a:tcPr/>
                </a:tc>
                <a:extLst>
                  <a:ext uri="{0D108BD9-81ED-4DB2-BD59-A6C34878D82A}">
                    <a16:rowId xmlns:a16="http://schemas.microsoft.com/office/drawing/2014/main" val="1592365433"/>
                  </a:ext>
                </a:extLst>
              </a:tr>
              <a:tr h="370840">
                <a:tc>
                  <a:txBody>
                    <a:bodyPr/>
                    <a:lstStyle/>
                    <a:p>
                      <a:r>
                        <a:rPr lang="en-IE" dirty="0" err="1" smtClean="0"/>
                        <a:t>manager_id</a:t>
                      </a:r>
                      <a:r>
                        <a:rPr lang="en-IE" dirty="0" smtClean="0"/>
                        <a:t>  (FK)</a:t>
                      </a:r>
                      <a:endParaRPr lang="en-IE" dirty="0"/>
                    </a:p>
                  </a:txBody>
                  <a:tcPr/>
                </a:tc>
                <a:extLst>
                  <a:ext uri="{0D108BD9-81ED-4DB2-BD59-A6C34878D82A}">
                    <a16:rowId xmlns:a16="http://schemas.microsoft.com/office/drawing/2014/main" val="980341480"/>
                  </a:ext>
                </a:extLst>
              </a:tr>
              <a:tr h="370840">
                <a:tc>
                  <a:txBody>
                    <a:bodyPr/>
                    <a:lstStyle/>
                    <a:p>
                      <a:r>
                        <a:rPr lang="en-IE" dirty="0" err="1" smtClean="0"/>
                        <a:t>department_id</a:t>
                      </a:r>
                      <a:endParaRPr lang="en-IE" dirty="0"/>
                    </a:p>
                  </a:txBody>
                  <a:tcPr/>
                </a:tc>
                <a:extLst>
                  <a:ext uri="{0D108BD9-81ED-4DB2-BD59-A6C34878D82A}">
                    <a16:rowId xmlns:a16="http://schemas.microsoft.com/office/drawing/2014/main" val="2352781407"/>
                  </a:ext>
                </a:extLst>
              </a:tr>
              <a:tr h="370840">
                <a:tc>
                  <a:txBody>
                    <a:bodyPr/>
                    <a:lstStyle/>
                    <a:p>
                      <a:r>
                        <a:rPr lang="en-IE" dirty="0" smtClean="0"/>
                        <a:t>salary</a:t>
                      </a:r>
                      <a:endParaRPr lang="en-IE" dirty="0"/>
                    </a:p>
                  </a:txBody>
                  <a:tcPr/>
                </a:tc>
                <a:extLst>
                  <a:ext uri="{0D108BD9-81ED-4DB2-BD59-A6C34878D82A}">
                    <a16:rowId xmlns:a16="http://schemas.microsoft.com/office/drawing/2014/main" val="1359975345"/>
                  </a:ext>
                </a:extLst>
              </a:tr>
            </a:tbl>
          </a:graphicData>
        </a:graphic>
      </p:graphicFrame>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68</a:t>
            </a:fld>
            <a:endParaRPr lang="en-IE"/>
          </a:p>
        </p:txBody>
      </p:sp>
      <p:sp>
        <p:nvSpPr>
          <p:cNvPr id="25" name="Freeform 24"/>
          <p:cNvSpPr/>
          <p:nvPr/>
        </p:nvSpPr>
        <p:spPr bwMode="auto">
          <a:xfrm>
            <a:off x="2987824" y="2348880"/>
            <a:ext cx="1121229" cy="925286"/>
          </a:xfrm>
          <a:custGeom>
            <a:avLst/>
            <a:gdLst>
              <a:gd name="connsiteX0" fmla="*/ 0 w 1121229"/>
              <a:gd name="connsiteY0" fmla="*/ 903515 h 925286"/>
              <a:gd name="connsiteX1" fmla="*/ 1121229 w 1121229"/>
              <a:gd name="connsiteY1" fmla="*/ 925286 h 925286"/>
              <a:gd name="connsiteX2" fmla="*/ 1066800 w 1121229"/>
              <a:gd name="connsiteY2" fmla="*/ 0 h 925286"/>
              <a:gd name="connsiteX3" fmla="*/ 10886 w 1121229"/>
              <a:gd name="connsiteY3" fmla="*/ 130629 h 925286"/>
            </a:gdLst>
            <a:ahLst/>
            <a:cxnLst>
              <a:cxn ang="0">
                <a:pos x="connsiteX0" y="connsiteY0"/>
              </a:cxn>
              <a:cxn ang="0">
                <a:pos x="connsiteX1" y="connsiteY1"/>
              </a:cxn>
              <a:cxn ang="0">
                <a:pos x="connsiteX2" y="connsiteY2"/>
              </a:cxn>
              <a:cxn ang="0">
                <a:pos x="connsiteX3" y="connsiteY3"/>
              </a:cxn>
            </a:cxnLst>
            <a:rect l="l" t="t" r="r" b="b"/>
            <a:pathLst>
              <a:path w="1121229" h="925286">
                <a:moveTo>
                  <a:pt x="0" y="903515"/>
                </a:moveTo>
                <a:lnTo>
                  <a:pt x="1121229" y="925286"/>
                </a:lnTo>
                <a:lnTo>
                  <a:pt x="1066800" y="0"/>
                </a:lnTo>
                <a:lnTo>
                  <a:pt x="10886" y="130629"/>
                </a:lnTo>
              </a:path>
            </a:pathLst>
          </a:custGeom>
          <a:noFill/>
          <a:ln w="571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
        <p:nvSpPr>
          <p:cNvPr id="26" name="Content Placeholder 2"/>
          <p:cNvSpPr txBox="1">
            <a:spLocks/>
          </p:cNvSpPr>
          <p:nvPr/>
        </p:nvSpPr>
        <p:spPr bwMode="auto">
          <a:xfrm>
            <a:off x="4572000" y="1524000"/>
            <a:ext cx="41148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Unicode MS" pitchFamily="34" charset="-128"/>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Arial Unicode MS" pitchFamily="34" charset="-128"/>
              <a:buChar char="»"/>
              <a:defRPr sz="2400">
                <a:solidFill>
                  <a:schemeClr val="tx1"/>
                </a:solidFill>
                <a:latin typeface="+mn-lt"/>
              </a:defRPr>
            </a:lvl2pPr>
            <a:lvl3pPr marL="1143000" indent="-228600" algn="l" rtl="0" eaLnBrk="1" fontAlgn="base" hangingPunct="1">
              <a:spcBef>
                <a:spcPct val="20000"/>
              </a:spcBef>
              <a:spcAft>
                <a:spcPct val="0"/>
              </a:spcAft>
              <a:buFont typeface="Arial Unicode MS" pitchFamily="34" charset="-128"/>
              <a:buChar char="»"/>
              <a:defRPr sz="2000">
                <a:solidFill>
                  <a:schemeClr val="tx1"/>
                </a:solidFill>
                <a:latin typeface="+mn-lt"/>
              </a:defRPr>
            </a:lvl3pPr>
            <a:lvl4pPr marL="1600200" indent="-228600" algn="l" rtl="0" eaLnBrk="1" fontAlgn="base" hangingPunct="1">
              <a:spcBef>
                <a:spcPct val="20000"/>
              </a:spcBef>
              <a:spcAft>
                <a:spcPct val="0"/>
              </a:spcAft>
              <a:buFont typeface="Arial Unicode MS" pitchFamily="34" charset="-128"/>
              <a:buChar char="»"/>
              <a:defRPr>
                <a:solidFill>
                  <a:schemeClr val="tx1"/>
                </a:solidFill>
                <a:latin typeface="+mn-lt"/>
              </a:defRPr>
            </a:lvl4pPr>
            <a:lvl5pPr marL="2057400" indent="-228600" algn="l" rtl="0" eaLnBrk="1" fontAlgn="base" hangingPunct="1">
              <a:spcBef>
                <a:spcPct val="20000"/>
              </a:spcBef>
              <a:spcAft>
                <a:spcPct val="0"/>
              </a:spcAft>
              <a:buFont typeface="Arial Unicode MS" pitchFamily="34" charset="-128"/>
              <a:buChar char="»"/>
              <a:defRPr>
                <a:solidFill>
                  <a:schemeClr val="tx1"/>
                </a:solidFill>
                <a:latin typeface="+mn-lt"/>
              </a:defRPr>
            </a:lvl5pPr>
            <a:lvl6pPr marL="2514600" indent="-228600" algn="l" rtl="0" eaLnBrk="1" fontAlgn="base" hangingPunct="1">
              <a:spcBef>
                <a:spcPct val="20000"/>
              </a:spcBef>
              <a:spcAft>
                <a:spcPct val="0"/>
              </a:spcAft>
              <a:buFont typeface="Arial Unicode MS" pitchFamily="34" charset="-128"/>
              <a:buChar char="»"/>
              <a:defRPr>
                <a:solidFill>
                  <a:schemeClr val="tx1"/>
                </a:solidFill>
                <a:latin typeface="+mn-lt"/>
              </a:defRPr>
            </a:lvl6pPr>
            <a:lvl7pPr marL="2971800" indent="-228600" algn="l" rtl="0" eaLnBrk="1" fontAlgn="base" hangingPunct="1">
              <a:spcBef>
                <a:spcPct val="20000"/>
              </a:spcBef>
              <a:spcAft>
                <a:spcPct val="0"/>
              </a:spcAft>
              <a:buFont typeface="Arial Unicode MS" pitchFamily="34" charset="-128"/>
              <a:buChar char="»"/>
              <a:defRPr>
                <a:solidFill>
                  <a:schemeClr val="tx1"/>
                </a:solidFill>
                <a:latin typeface="+mn-lt"/>
              </a:defRPr>
            </a:lvl7pPr>
            <a:lvl8pPr marL="3429000" indent="-228600" algn="l" rtl="0" eaLnBrk="1" fontAlgn="base" hangingPunct="1">
              <a:spcBef>
                <a:spcPct val="20000"/>
              </a:spcBef>
              <a:spcAft>
                <a:spcPct val="0"/>
              </a:spcAft>
              <a:buFont typeface="Arial Unicode MS" pitchFamily="34" charset="-128"/>
              <a:buChar char="»"/>
              <a:defRPr>
                <a:solidFill>
                  <a:schemeClr val="tx1"/>
                </a:solidFill>
                <a:latin typeface="+mn-lt"/>
              </a:defRPr>
            </a:lvl8pPr>
            <a:lvl9pPr marL="3886200" indent="-228600" algn="l" rtl="0" eaLnBrk="1" fontAlgn="base" hangingPunct="1">
              <a:spcBef>
                <a:spcPct val="20000"/>
              </a:spcBef>
              <a:spcAft>
                <a:spcPct val="0"/>
              </a:spcAft>
              <a:buFont typeface="Arial Unicode MS" pitchFamily="34" charset="-128"/>
              <a:buChar char="»"/>
              <a:defRPr>
                <a:solidFill>
                  <a:schemeClr val="tx1"/>
                </a:solidFill>
                <a:latin typeface="+mn-lt"/>
              </a:defRPr>
            </a:lvl9pPr>
          </a:lstStyle>
          <a:p>
            <a:r>
              <a:rPr lang="en-IE" sz="2400" kern="0" dirty="0" smtClean="0"/>
              <a:t>Recursive relations (table with itself)</a:t>
            </a:r>
          </a:p>
          <a:p>
            <a:r>
              <a:rPr lang="en-IE" sz="2400" kern="0" dirty="0" smtClean="0"/>
              <a:t>How to query that table?</a:t>
            </a:r>
          </a:p>
        </p:txBody>
      </p:sp>
      <p:sp>
        <p:nvSpPr>
          <p:cNvPr id="27" name="Content Placeholder 2"/>
          <p:cNvSpPr txBox="1">
            <a:spLocks/>
          </p:cNvSpPr>
          <p:nvPr/>
        </p:nvSpPr>
        <p:spPr bwMode="auto">
          <a:xfrm>
            <a:off x="359465" y="4365397"/>
            <a:ext cx="7499176" cy="792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Unicode MS" pitchFamily="34" charset="-128"/>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Arial Unicode MS" pitchFamily="34" charset="-128"/>
              <a:buChar char="»"/>
              <a:defRPr sz="2400">
                <a:solidFill>
                  <a:schemeClr val="tx1"/>
                </a:solidFill>
                <a:latin typeface="+mn-lt"/>
              </a:defRPr>
            </a:lvl2pPr>
            <a:lvl3pPr marL="1143000" indent="-228600" algn="l" rtl="0" eaLnBrk="1" fontAlgn="base" hangingPunct="1">
              <a:spcBef>
                <a:spcPct val="20000"/>
              </a:spcBef>
              <a:spcAft>
                <a:spcPct val="0"/>
              </a:spcAft>
              <a:buFont typeface="Arial Unicode MS" pitchFamily="34" charset="-128"/>
              <a:buChar char="»"/>
              <a:defRPr sz="2000">
                <a:solidFill>
                  <a:schemeClr val="tx1"/>
                </a:solidFill>
                <a:latin typeface="+mn-lt"/>
              </a:defRPr>
            </a:lvl3pPr>
            <a:lvl4pPr marL="1600200" indent="-228600" algn="l" rtl="0" eaLnBrk="1" fontAlgn="base" hangingPunct="1">
              <a:spcBef>
                <a:spcPct val="20000"/>
              </a:spcBef>
              <a:spcAft>
                <a:spcPct val="0"/>
              </a:spcAft>
              <a:buFont typeface="Arial Unicode MS" pitchFamily="34" charset="-128"/>
              <a:buChar char="»"/>
              <a:defRPr>
                <a:solidFill>
                  <a:schemeClr val="tx1"/>
                </a:solidFill>
                <a:latin typeface="+mn-lt"/>
              </a:defRPr>
            </a:lvl4pPr>
            <a:lvl5pPr marL="2057400" indent="-228600" algn="l" rtl="0" eaLnBrk="1" fontAlgn="base" hangingPunct="1">
              <a:spcBef>
                <a:spcPct val="20000"/>
              </a:spcBef>
              <a:spcAft>
                <a:spcPct val="0"/>
              </a:spcAft>
              <a:buFont typeface="Arial Unicode MS" pitchFamily="34" charset="-128"/>
              <a:buChar char="»"/>
              <a:defRPr>
                <a:solidFill>
                  <a:schemeClr val="tx1"/>
                </a:solidFill>
                <a:latin typeface="+mn-lt"/>
              </a:defRPr>
            </a:lvl5pPr>
            <a:lvl6pPr marL="2514600" indent="-228600" algn="l" rtl="0" eaLnBrk="1" fontAlgn="base" hangingPunct="1">
              <a:spcBef>
                <a:spcPct val="20000"/>
              </a:spcBef>
              <a:spcAft>
                <a:spcPct val="0"/>
              </a:spcAft>
              <a:buFont typeface="Arial Unicode MS" pitchFamily="34" charset="-128"/>
              <a:buChar char="»"/>
              <a:defRPr>
                <a:solidFill>
                  <a:schemeClr val="tx1"/>
                </a:solidFill>
                <a:latin typeface="+mn-lt"/>
              </a:defRPr>
            </a:lvl6pPr>
            <a:lvl7pPr marL="2971800" indent="-228600" algn="l" rtl="0" eaLnBrk="1" fontAlgn="base" hangingPunct="1">
              <a:spcBef>
                <a:spcPct val="20000"/>
              </a:spcBef>
              <a:spcAft>
                <a:spcPct val="0"/>
              </a:spcAft>
              <a:buFont typeface="Arial Unicode MS" pitchFamily="34" charset="-128"/>
              <a:buChar char="»"/>
              <a:defRPr>
                <a:solidFill>
                  <a:schemeClr val="tx1"/>
                </a:solidFill>
                <a:latin typeface="+mn-lt"/>
              </a:defRPr>
            </a:lvl7pPr>
            <a:lvl8pPr marL="3429000" indent="-228600" algn="l" rtl="0" eaLnBrk="1" fontAlgn="base" hangingPunct="1">
              <a:spcBef>
                <a:spcPct val="20000"/>
              </a:spcBef>
              <a:spcAft>
                <a:spcPct val="0"/>
              </a:spcAft>
              <a:buFont typeface="Arial Unicode MS" pitchFamily="34" charset="-128"/>
              <a:buChar char="»"/>
              <a:defRPr>
                <a:solidFill>
                  <a:schemeClr val="tx1"/>
                </a:solidFill>
                <a:latin typeface="+mn-lt"/>
              </a:defRPr>
            </a:lvl8pPr>
            <a:lvl9pPr marL="3886200" indent="-228600" algn="l" rtl="0" eaLnBrk="1" fontAlgn="base" hangingPunct="1">
              <a:spcBef>
                <a:spcPct val="20000"/>
              </a:spcBef>
              <a:spcAft>
                <a:spcPct val="0"/>
              </a:spcAft>
              <a:buFont typeface="Arial Unicode MS" pitchFamily="34" charset="-128"/>
              <a:buChar char="»"/>
              <a:defRPr>
                <a:solidFill>
                  <a:schemeClr val="tx1"/>
                </a:solidFill>
                <a:latin typeface="+mn-lt"/>
              </a:defRPr>
            </a:lvl9pPr>
          </a:lstStyle>
          <a:p>
            <a:r>
              <a:rPr lang="en-IE" sz="2400" kern="0" dirty="0" smtClean="0"/>
              <a:t>Show all the employee “below” manager 100</a:t>
            </a:r>
          </a:p>
          <a:p>
            <a:r>
              <a:rPr lang="en-IE" sz="2400" kern="0" dirty="0" smtClean="0"/>
              <a:t>Show all the chain from each employee to the CEO</a:t>
            </a:r>
          </a:p>
          <a:p>
            <a:r>
              <a:rPr lang="en-IE" sz="2400" kern="0" dirty="0" smtClean="0"/>
              <a:t>Group the salary of </a:t>
            </a:r>
            <a:r>
              <a:rPr lang="en-IE" sz="2400" kern="0" dirty="0" err="1" smtClean="0"/>
              <a:t>emplyoees</a:t>
            </a:r>
            <a:r>
              <a:rPr lang="en-IE" sz="2400" kern="0" dirty="0" smtClean="0"/>
              <a:t> by manager </a:t>
            </a:r>
          </a:p>
        </p:txBody>
      </p:sp>
    </p:spTree>
    <p:extLst>
      <p:ext uri="{BB962C8B-B14F-4D97-AF65-F5344CB8AC3E}">
        <p14:creationId xmlns:p14="http://schemas.microsoft.com/office/powerpoint/2010/main" val="295459125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Dataset Used</a:t>
            </a:r>
            <a:endParaRPr lang="en-IE"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91665251"/>
              </p:ext>
            </p:extLst>
          </p:nvPr>
        </p:nvGraphicFramePr>
        <p:xfrm>
          <a:off x="428126" y="1387042"/>
          <a:ext cx="8248332" cy="4876803"/>
        </p:xfrm>
        <a:graphic>
          <a:graphicData uri="http://schemas.openxmlformats.org/drawingml/2006/table">
            <a:tbl>
              <a:tblPr/>
              <a:tblGrid>
                <a:gridCol w="1374722">
                  <a:extLst>
                    <a:ext uri="{9D8B030D-6E8A-4147-A177-3AD203B41FA5}">
                      <a16:colId xmlns:a16="http://schemas.microsoft.com/office/drawing/2014/main" val="2658190402"/>
                    </a:ext>
                  </a:extLst>
                </a:gridCol>
                <a:gridCol w="1374722">
                  <a:extLst>
                    <a:ext uri="{9D8B030D-6E8A-4147-A177-3AD203B41FA5}">
                      <a16:colId xmlns:a16="http://schemas.microsoft.com/office/drawing/2014/main" val="2236746521"/>
                    </a:ext>
                  </a:extLst>
                </a:gridCol>
                <a:gridCol w="1374722">
                  <a:extLst>
                    <a:ext uri="{9D8B030D-6E8A-4147-A177-3AD203B41FA5}">
                      <a16:colId xmlns:a16="http://schemas.microsoft.com/office/drawing/2014/main" val="3084904657"/>
                    </a:ext>
                  </a:extLst>
                </a:gridCol>
                <a:gridCol w="955812">
                  <a:extLst>
                    <a:ext uri="{9D8B030D-6E8A-4147-A177-3AD203B41FA5}">
                      <a16:colId xmlns:a16="http://schemas.microsoft.com/office/drawing/2014/main" val="4002967295"/>
                    </a:ext>
                  </a:extLst>
                </a:gridCol>
                <a:gridCol w="1440160">
                  <a:extLst>
                    <a:ext uri="{9D8B030D-6E8A-4147-A177-3AD203B41FA5}">
                      <a16:colId xmlns:a16="http://schemas.microsoft.com/office/drawing/2014/main" val="4139576449"/>
                    </a:ext>
                  </a:extLst>
                </a:gridCol>
                <a:gridCol w="1728194">
                  <a:extLst>
                    <a:ext uri="{9D8B030D-6E8A-4147-A177-3AD203B41FA5}">
                      <a16:colId xmlns:a16="http://schemas.microsoft.com/office/drawing/2014/main" val="1549461423"/>
                    </a:ext>
                  </a:extLst>
                </a:gridCol>
              </a:tblGrid>
              <a:tr h="433777">
                <a:tc>
                  <a:txBody>
                    <a:bodyPr/>
                    <a:lstStyle/>
                    <a:p>
                      <a:pPr fontAlgn="b"/>
                      <a:r>
                        <a:rPr lang="en-IE" sz="1400" b="1" dirty="0" smtClean="0">
                          <a:solidFill>
                            <a:srgbClr val="404040"/>
                          </a:solidFill>
                          <a:effectLst/>
                        </a:rPr>
                        <a:t>EMPLOYEE_ID</a:t>
                      </a:r>
                      <a:endParaRPr lang="en-IE" sz="1400" b="1" dirty="0">
                        <a:solidFill>
                          <a:srgbClr val="404040"/>
                        </a:solidFill>
                        <a:effectLst/>
                      </a:endParaRPr>
                    </a:p>
                  </a:txBody>
                  <a:tcPr marL="15948" marR="15948" marT="15948" marB="15948" anchor="b">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4F4F4"/>
                    </a:solidFill>
                  </a:tcPr>
                </a:tc>
                <a:tc>
                  <a:txBody>
                    <a:bodyPr/>
                    <a:lstStyle/>
                    <a:p>
                      <a:pPr fontAlgn="b"/>
                      <a:r>
                        <a:rPr lang="en-IE" sz="1400" b="1" dirty="0">
                          <a:solidFill>
                            <a:srgbClr val="404040"/>
                          </a:solidFill>
                          <a:effectLst/>
                        </a:rPr>
                        <a:t>FIRST_NAME</a:t>
                      </a:r>
                    </a:p>
                  </a:txBody>
                  <a:tcPr marL="15948" marR="15948" marT="15948" marB="15948" anchor="b">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4F4F4"/>
                    </a:solidFill>
                  </a:tcPr>
                </a:tc>
                <a:tc>
                  <a:txBody>
                    <a:bodyPr/>
                    <a:lstStyle/>
                    <a:p>
                      <a:pPr fontAlgn="b"/>
                      <a:r>
                        <a:rPr lang="en-IE" sz="1400" b="1" dirty="0">
                          <a:solidFill>
                            <a:srgbClr val="404040"/>
                          </a:solidFill>
                          <a:effectLst/>
                        </a:rPr>
                        <a:t>LAST_NAME</a:t>
                      </a:r>
                    </a:p>
                  </a:txBody>
                  <a:tcPr marL="15948" marR="15948" marT="15948" marB="15948" anchor="b">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4F4F4"/>
                    </a:solidFill>
                  </a:tcPr>
                </a:tc>
                <a:tc>
                  <a:txBody>
                    <a:bodyPr/>
                    <a:lstStyle/>
                    <a:p>
                      <a:pPr fontAlgn="b"/>
                      <a:r>
                        <a:rPr lang="en-IE" sz="1400" b="1" dirty="0">
                          <a:solidFill>
                            <a:srgbClr val="404040"/>
                          </a:solidFill>
                          <a:effectLst/>
                        </a:rPr>
                        <a:t>SALARY</a:t>
                      </a:r>
                    </a:p>
                  </a:txBody>
                  <a:tcPr marL="15948" marR="15948" marT="15948" marB="15948" anchor="b">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4F4F4"/>
                    </a:solidFill>
                  </a:tcPr>
                </a:tc>
                <a:tc>
                  <a:txBody>
                    <a:bodyPr/>
                    <a:lstStyle/>
                    <a:p>
                      <a:pPr fontAlgn="b"/>
                      <a:r>
                        <a:rPr lang="en-IE" sz="1400" b="1" dirty="0">
                          <a:solidFill>
                            <a:srgbClr val="404040"/>
                          </a:solidFill>
                          <a:effectLst/>
                        </a:rPr>
                        <a:t>MANAGER_ID</a:t>
                      </a:r>
                    </a:p>
                  </a:txBody>
                  <a:tcPr marL="15948" marR="15948" marT="15948" marB="15948" anchor="b">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4F4F4"/>
                    </a:solidFill>
                  </a:tcPr>
                </a:tc>
                <a:tc>
                  <a:txBody>
                    <a:bodyPr/>
                    <a:lstStyle/>
                    <a:p>
                      <a:pPr fontAlgn="b"/>
                      <a:r>
                        <a:rPr lang="en-IE" sz="1400" b="1" dirty="0">
                          <a:solidFill>
                            <a:srgbClr val="404040"/>
                          </a:solidFill>
                          <a:effectLst/>
                        </a:rPr>
                        <a:t>DEPARTMENT_ID</a:t>
                      </a:r>
                    </a:p>
                  </a:txBody>
                  <a:tcPr marL="15948" marR="15948" marT="15948" marB="15948" anchor="b">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4F4F4"/>
                    </a:solidFill>
                  </a:tcPr>
                </a:tc>
                <a:extLst>
                  <a:ext uri="{0D108BD9-81ED-4DB2-BD59-A6C34878D82A}">
                    <a16:rowId xmlns:a16="http://schemas.microsoft.com/office/drawing/2014/main" val="2585850867"/>
                  </a:ext>
                </a:extLst>
              </a:tr>
              <a:tr h="317359">
                <a:tc>
                  <a:txBody>
                    <a:bodyPr/>
                    <a:lstStyle/>
                    <a:p>
                      <a:pPr algn="ctr"/>
                      <a:r>
                        <a:rPr lang="en-IE" sz="1400" b="0" dirty="0">
                          <a:solidFill>
                            <a:srgbClr val="404040"/>
                          </a:solidFill>
                          <a:effectLst/>
                        </a:rPr>
                        <a:t>103</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Alexander</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Hunold</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9000</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102</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60</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4135349317"/>
                  </a:ext>
                </a:extLst>
              </a:tr>
              <a:tr h="317359">
                <a:tc>
                  <a:txBody>
                    <a:bodyPr/>
                    <a:lstStyle/>
                    <a:p>
                      <a:pPr algn="ctr"/>
                      <a:r>
                        <a:rPr lang="en-IE" sz="1400" b="0" dirty="0">
                          <a:solidFill>
                            <a:srgbClr val="404040"/>
                          </a:solidFill>
                          <a:effectLst/>
                        </a:rPr>
                        <a:t>104</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dirty="0">
                          <a:solidFill>
                            <a:srgbClr val="404040"/>
                          </a:solidFill>
                          <a:effectLst/>
                        </a:rPr>
                        <a:t>Bruce</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Ernst</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6000</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103</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60</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570540723"/>
                  </a:ext>
                </a:extLst>
              </a:tr>
              <a:tr h="317359">
                <a:tc>
                  <a:txBody>
                    <a:bodyPr/>
                    <a:lstStyle/>
                    <a:p>
                      <a:pPr algn="ctr"/>
                      <a:r>
                        <a:rPr lang="en-IE" sz="1400" b="0">
                          <a:solidFill>
                            <a:srgbClr val="404040"/>
                          </a:solidFill>
                          <a:effectLst/>
                        </a:rPr>
                        <a:t>105</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dirty="0">
                          <a:solidFill>
                            <a:srgbClr val="404040"/>
                          </a:solidFill>
                          <a:effectLst/>
                        </a:rPr>
                        <a:t>David</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Austin</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4800</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103</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60</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2368271698"/>
                  </a:ext>
                </a:extLst>
              </a:tr>
              <a:tr h="317359">
                <a:tc>
                  <a:txBody>
                    <a:bodyPr/>
                    <a:lstStyle/>
                    <a:p>
                      <a:pPr algn="ctr"/>
                      <a:r>
                        <a:rPr lang="en-IE" sz="1400" b="0">
                          <a:solidFill>
                            <a:srgbClr val="404040"/>
                          </a:solidFill>
                          <a:effectLst/>
                        </a:rPr>
                        <a:t>106</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Valli</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dirty="0" err="1">
                          <a:solidFill>
                            <a:srgbClr val="404040"/>
                          </a:solidFill>
                          <a:effectLst/>
                        </a:rPr>
                        <a:t>Pataballa</a:t>
                      </a:r>
                      <a:endParaRPr lang="en-IE" sz="1400" b="0" dirty="0">
                        <a:solidFill>
                          <a:srgbClr val="404040"/>
                        </a:solidFill>
                        <a:effectLst/>
                      </a:endParaRP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4800</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103</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60</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2900195973"/>
                  </a:ext>
                </a:extLst>
              </a:tr>
              <a:tr h="317359">
                <a:tc>
                  <a:txBody>
                    <a:bodyPr/>
                    <a:lstStyle/>
                    <a:p>
                      <a:pPr algn="ctr"/>
                      <a:r>
                        <a:rPr lang="en-IE" sz="1400" b="0">
                          <a:solidFill>
                            <a:srgbClr val="404040"/>
                          </a:solidFill>
                          <a:effectLst/>
                        </a:rPr>
                        <a:t>107</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Diana</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dirty="0">
                          <a:solidFill>
                            <a:srgbClr val="404040"/>
                          </a:solidFill>
                          <a:effectLst/>
                        </a:rPr>
                        <a:t>Lorentz</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4200</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103</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60</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2974900110"/>
                  </a:ext>
                </a:extLst>
              </a:tr>
              <a:tr h="317359">
                <a:tc>
                  <a:txBody>
                    <a:bodyPr/>
                    <a:lstStyle/>
                    <a:p>
                      <a:pPr algn="ctr"/>
                      <a:r>
                        <a:rPr lang="en-IE" sz="1400" b="0">
                          <a:solidFill>
                            <a:srgbClr val="404040"/>
                          </a:solidFill>
                          <a:effectLst/>
                        </a:rPr>
                        <a:t>100</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Steven</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dirty="0">
                          <a:solidFill>
                            <a:srgbClr val="404040"/>
                          </a:solidFill>
                          <a:effectLst/>
                        </a:rPr>
                        <a:t>King</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24000</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 </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90</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2122613646"/>
                  </a:ext>
                </a:extLst>
              </a:tr>
              <a:tr h="317359">
                <a:tc>
                  <a:txBody>
                    <a:bodyPr/>
                    <a:lstStyle/>
                    <a:p>
                      <a:pPr algn="ctr"/>
                      <a:r>
                        <a:rPr lang="en-IE" sz="1400" b="0">
                          <a:solidFill>
                            <a:srgbClr val="404040"/>
                          </a:solidFill>
                          <a:effectLst/>
                        </a:rPr>
                        <a:t>101</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Neena</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Kochhar</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dirty="0">
                          <a:solidFill>
                            <a:srgbClr val="404040"/>
                          </a:solidFill>
                          <a:effectLst/>
                        </a:rPr>
                        <a:t>17000</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100</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90</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089213697"/>
                  </a:ext>
                </a:extLst>
              </a:tr>
              <a:tr h="317359">
                <a:tc>
                  <a:txBody>
                    <a:bodyPr/>
                    <a:lstStyle/>
                    <a:p>
                      <a:pPr algn="ctr"/>
                      <a:r>
                        <a:rPr lang="en-IE" sz="1400" b="0">
                          <a:solidFill>
                            <a:srgbClr val="404040"/>
                          </a:solidFill>
                          <a:effectLst/>
                        </a:rPr>
                        <a:t>102</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Lex</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De Haan</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dirty="0">
                          <a:solidFill>
                            <a:srgbClr val="404040"/>
                          </a:solidFill>
                          <a:effectLst/>
                        </a:rPr>
                        <a:t>17000</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dirty="0">
                          <a:solidFill>
                            <a:srgbClr val="404040"/>
                          </a:solidFill>
                          <a:effectLst/>
                        </a:rPr>
                        <a:t>100</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90</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38370444"/>
                  </a:ext>
                </a:extLst>
              </a:tr>
              <a:tr h="317359">
                <a:tc>
                  <a:txBody>
                    <a:bodyPr/>
                    <a:lstStyle/>
                    <a:p>
                      <a:pPr algn="ctr"/>
                      <a:r>
                        <a:rPr lang="en-IE" sz="1400" b="0">
                          <a:solidFill>
                            <a:srgbClr val="404040"/>
                          </a:solidFill>
                          <a:effectLst/>
                        </a:rPr>
                        <a:t>108</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Nancy</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Greenberg</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dirty="0">
                          <a:solidFill>
                            <a:srgbClr val="404040"/>
                          </a:solidFill>
                          <a:effectLst/>
                        </a:rPr>
                        <a:t>12008</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dirty="0">
                          <a:solidFill>
                            <a:srgbClr val="404040"/>
                          </a:solidFill>
                          <a:effectLst/>
                        </a:rPr>
                        <a:t>101</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100</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399404491"/>
                  </a:ext>
                </a:extLst>
              </a:tr>
              <a:tr h="317359">
                <a:tc>
                  <a:txBody>
                    <a:bodyPr/>
                    <a:lstStyle/>
                    <a:p>
                      <a:pPr algn="ctr"/>
                      <a:r>
                        <a:rPr lang="en-IE" sz="1400" b="0">
                          <a:solidFill>
                            <a:srgbClr val="404040"/>
                          </a:solidFill>
                          <a:effectLst/>
                        </a:rPr>
                        <a:t>109</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Daniel</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Faviet</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9000</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dirty="0">
                          <a:solidFill>
                            <a:srgbClr val="404040"/>
                          </a:solidFill>
                          <a:effectLst/>
                        </a:rPr>
                        <a:t>108</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100</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4203882115"/>
                  </a:ext>
                </a:extLst>
              </a:tr>
              <a:tr h="317359">
                <a:tc>
                  <a:txBody>
                    <a:bodyPr/>
                    <a:lstStyle/>
                    <a:p>
                      <a:pPr algn="ctr"/>
                      <a:r>
                        <a:rPr lang="en-IE" sz="1400" b="0">
                          <a:solidFill>
                            <a:srgbClr val="404040"/>
                          </a:solidFill>
                          <a:effectLst/>
                        </a:rPr>
                        <a:t>110</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John</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Chen</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8200</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dirty="0">
                          <a:solidFill>
                            <a:srgbClr val="404040"/>
                          </a:solidFill>
                          <a:effectLst/>
                        </a:rPr>
                        <a:t>108</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100</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783290588"/>
                  </a:ext>
                </a:extLst>
              </a:tr>
              <a:tr h="317359">
                <a:tc>
                  <a:txBody>
                    <a:bodyPr/>
                    <a:lstStyle/>
                    <a:p>
                      <a:pPr algn="ctr"/>
                      <a:r>
                        <a:rPr lang="en-IE" sz="1400" b="0">
                          <a:solidFill>
                            <a:srgbClr val="404040"/>
                          </a:solidFill>
                          <a:effectLst/>
                        </a:rPr>
                        <a:t>111</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Ismael</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Sciarra</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7700</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dirty="0">
                          <a:solidFill>
                            <a:srgbClr val="404040"/>
                          </a:solidFill>
                          <a:effectLst/>
                        </a:rPr>
                        <a:t>108</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dirty="0">
                          <a:solidFill>
                            <a:srgbClr val="404040"/>
                          </a:solidFill>
                          <a:effectLst/>
                        </a:rPr>
                        <a:t>100</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745206489"/>
                  </a:ext>
                </a:extLst>
              </a:tr>
              <a:tr h="317359">
                <a:tc>
                  <a:txBody>
                    <a:bodyPr/>
                    <a:lstStyle/>
                    <a:p>
                      <a:pPr algn="ctr"/>
                      <a:r>
                        <a:rPr lang="en-IE" sz="1400" b="0">
                          <a:solidFill>
                            <a:srgbClr val="404040"/>
                          </a:solidFill>
                          <a:effectLst/>
                        </a:rPr>
                        <a:t>112</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Jose Manuel</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Urman</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7800</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108</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dirty="0">
                          <a:solidFill>
                            <a:srgbClr val="404040"/>
                          </a:solidFill>
                          <a:effectLst/>
                        </a:rPr>
                        <a:t>100</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2117061087"/>
                  </a:ext>
                </a:extLst>
              </a:tr>
              <a:tr h="317359">
                <a:tc>
                  <a:txBody>
                    <a:bodyPr/>
                    <a:lstStyle/>
                    <a:p>
                      <a:pPr algn="ctr"/>
                      <a:r>
                        <a:rPr lang="en-IE" sz="1400" b="0">
                          <a:solidFill>
                            <a:srgbClr val="404040"/>
                          </a:solidFill>
                          <a:effectLst/>
                        </a:rPr>
                        <a:t>113</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Luis</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Popp</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6900</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a:solidFill>
                            <a:srgbClr val="404040"/>
                          </a:solidFill>
                          <a:effectLst/>
                        </a:rPr>
                        <a:t>108</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pPr algn="ctr"/>
                      <a:r>
                        <a:rPr lang="en-IE" sz="1400" b="0" dirty="0">
                          <a:solidFill>
                            <a:srgbClr val="404040"/>
                          </a:solidFill>
                          <a:effectLst/>
                        </a:rPr>
                        <a:t>100</a:t>
                      </a:r>
                    </a:p>
                  </a:txBody>
                  <a:tcPr marL="15948" marR="15948" marT="7974" marB="7974"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3195886986"/>
                  </a:ext>
                </a:extLst>
              </a:tr>
            </a:tbl>
          </a:graphicData>
        </a:graphic>
      </p:graphicFrame>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69</a:t>
            </a:fld>
            <a:endParaRPr lang="en-IE"/>
          </a:p>
        </p:txBody>
      </p:sp>
    </p:spTree>
    <p:extLst>
      <p:ext uri="{BB962C8B-B14F-4D97-AF65-F5344CB8AC3E}">
        <p14:creationId xmlns:p14="http://schemas.microsoft.com/office/powerpoint/2010/main" val="1265212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Arrow Connector 23"/>
          <p:cNvCxnSpPr/>
          <p:nvPr/>
        </p:nvCxnSpPr>
        <p:spPr>
          <a:xfrm flipV="1">
            <a:off x="457880" y="1052736"/>
            <a:ext cx="6804767" cy="50242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Trend 2: Connectedness</a:t>
            </a:r>
          </a:p>
        </p:txBody>
      </p:sp>
      <p:pic>
        <p:nvPicPr>
          <p:cNvPr id="6" name="Picture 5"/>
          <p:cNvPicPr>
            <a:picLocks noChangeAspect="1"/>
          </p:cNvPicPr>
          <p:nvPr/>
        </p:nvPicPr>
        <p:blipFill>
          <a:blip r:embed="rId3"/>
          <a:stretch>
            <a:fillRect/>
          </a:stretch>
        </p:blipFill>
        <p:spPr>
          <a:xfrm>
            <a:off x="415131" y="1800713"/>
            <a:ext cx="6847516" cy="4315227"/>
          </a:xfrm>
          <a:prstGeom prst="rect">
            <a:avLst/>
          </a:prstGeom>
        </p:spPr>
      </p:pic>
      <p:pic>
        <p:nvPicPr>
          <p:cNvPr id="7" name="Picture 6"/>
          <p:cNvPicPr>
            <a:picLocks noChangeAspect="1"/>
          </p:cNvPicPr>
          <p:nvPr/>
        </p:nvPicPr>
        <p:blipFill>
          <a:blip r:embed="rId4"/>
          <a:stretch>
            <a:fillRect/>
          </a:stretch>
        </p:blipFill>
        <p:spPr>
          <a:xfrm>
            <a:off x="1322978" y="5937845"/>
            <a:ext cx="6265320" cy="659507"/>
          </a:xfrm>
          <a:prstGeom prst="rect">
            <a:avLst/>
          </a:prstGeom>
        </p:spPr>
      </p:pic>
      <p:pic>
        <p:nvPicPr>
          <p:cNvPr id="8" name="Picture 7"/>
          <p:cNvPicPr>
            <a:picLocks noChangeAspect="1"/>
          </p:cNvPicPr>
          <p:nvPr/>
        </p:nvPicPr>
        <p:blipFill>
          <a:blip r:embed="rId5"/>
          <a:stretch>
            <a:fillRect/>
          </a:stretch>
        </p:blipFill>
        <p:spPr>
          <a:xfrm>
            <a:off x="1701362" y="5663464"/>
            <a:ext cx="5387604" cy="452475"/>
          </a:xfrm>
          <a:prstGeom prst="rect">
            <a:avLst/>
          </a:prstGeom>
        </p:spPr>
      </p:pic>
      <p:sp>
        <p:nvSpPr>
          <p:cNvPr id="9" name="TextBox 8"/>
          <p:cNvSpPr txBox="1"/>
          <p:nvPr/>
        </p:nvSpPr>
        <p:spPr>
          <a:xfrm rot="16200000">
            <a:off x="-1028587" y="3671976"/>
            <a:ext cx="2497499" cy="369332"/>
          </a:xfrm>
          <a:prstGeom prst="rect">
            <a:avLst/>
          </a:prstGeom>
          <a:noFill/>
        </p:spPr>
        <p:txBody>
          <a:bodyPr wrap="none" rtlCol="0">
            <a:spAutoFit/>
          </a:bodyPr>
          <a:lstStyle/>
          <a:p>
            <a:r>
              <a:rPr lang="en-US" dirty="0"/>
              <a:t>Information connectivity</a:t>
            </a:r>
          </a:p>
        </p:txBody>
      </p:sp>
      <p:sp>
        <p:nvSpPr>
          <p:cNvPr id="11" name="Rounded Rectangle 10"/>
          <p:cNvSpPr/>
          <p:nvPr/>
        </p:nvSpPr>
        <p:spPr>
          <a:xfrm>
            <a:off x="239447" y="5528277"/>
            <a:ext cx="1280893" cy="488500"/>
          </a:xfrm>
          <a:prstGeom prst="roundRect">
            <a:avLst>
              <a:gd name="adj" fmla="val 659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Text Documents</a:t>
            </a:r>
          </a:p>
        </p:txBody>
      </p:sp>
      <p:sp>
        <p:nvSpPr>
          <p:cNvPr id="12" name="Rounded Rectangle 11"/>
          <p:cNvSpPr/>
          <p:nvPr/>
        </p:nvSpPr>
        <p:spPr>
          <a:xfrm>
            <a:off x="1563761" y="5256887"/>
            <a:ext cx="1280893" cy="271390"/>
          </a:xfrm>
          <a:prstGeom prst="roundRect">
            <a:avLst>
              <a:gd name="adj" fmla="val 659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Hypertext</a:t>
            </a:r>
          </a:p>
        </p:txBody>
      </p:sp>
      <p:sp>
        <p:nvSpPr>
          <p:cNvPr id="13" name="Rounded Rectangle 12"/>
          <p:cNvSpPr/>
          <p:nvPr/>
        </p:nvSpPr>
        <p:spPr>
          <a:xfrm>
            <a:off x="2606273" y="4643971"/>
            <a:ext cx="1280893" cy="271390"/>
          </a:xfrm>
          <a:prstGeom prst="roundRect">
            <a:avLst>
              <a:gd name="adj" fmla="val 659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Feeds</a:t>
            </a:r>
          </a:p>
        </p:txBody>
      </p:sp>
      <p:sp>
        <p:nvSpPr>
          <p:cNvPr id="14" name="Rounded Rectangle 13"/>
          <p:cNvSpPr/>
          <p:nvPr/>
        </p:nvSpPr>
        <p:spPr>
          <a:xfrm>
            <a:off x="2844654" y="4248165"/>
            <a:ext cx="1280893" cy="271390"/>
          </a:xfrm>
          <a:prstGeom prst="roundRect">
            <a:avLst>
              <a:gd name="adj" fmla="val 659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Blogs</a:t>
            </a:r>
          </a:p>
        </p:txBody>
      </p:sp>
      <p:sp>
        <p:nvSpPr>
          <p:cNvPr id="16" name="Rounded Rectangle 15"/>
          <p:cNvSpPr/>
          <p:nvPr/>
        </p:nvSpPr>
        <p:spPr>
          <a:xfrm>
            <a:off x="2736533" y="3380566"/>
            <a:ext cx="1280893" cy="271390"/>
          </a:xfrm>
          <a:prstGeom prst="roundRect">
            <a:avLst>
              <a:gd name="adj" fmla="val 659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Wikis</a:t>
            </a:r>
          </a:p>
        </p:txBody>
      </p:sp>
      <p:sp>
        <p:nvSpPr>
          <p:cNvPr id="17" name="Rounded Rectangle 16"/>
          <p:cNvSpPr/>
          <p:nvPr/>
        </p:nvSpPr>
        <p:spPr>
          <a:xfrm>
            <a:off x="3376979" y="3869914"/>
            <a:ext cx="1280893" cy="271390"/>
          </a:xfrm>
          <a:prstGeom prst="roundRect">
            <a:avLst>
              <a:gd name="adj" fmla="val 659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UGC</a:t>
            </a:r>
          </a:p>
        </p:txBody>
      </p:sp>
      <p:sp>
        <p:nvSpPr>
          <p:cNvPr id="18" name="Rounded Rectangle 17"/>
          <p:cNvSpPr/>
          <p:nvPr/>
        </p:nvSpPr>
        <p:spPr>
          <a:xfrm>
            <a:off x="3485100" y="2935910"/>
            <a:ext cx="1280893" cy="271390"/>
          </a:xfrm>
          <a:prstGeom prst="roundRect">
            <a:avLst>
              <a:gd name="adj" fmla="val 659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Tagging</a:t>
            </a:r>
          </a:p>
        </p:txBody>
      </p:sp>
      <p:sp>
        <p:nvSpPr>
          <p:cNvPr id="20" name="Rounded Rectangle 19"/>
          <p:cNvSpPr/>
          <p:nvPr/>
        </p:nvSpPr>
        <p:spPr>
          <a:xfrm>
            <a:off x="4918394" y="2073314"/>
            <a:ext cx="1280893" cy="271390"/>
          </a:xfrm>
          <a:prstGeom prst="roundRect">
            <a:avLst>
              <a:gd name="adj" fmla="val 659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err="1"/>
              <a:t>RDFa</a:t>
            </a:r>
            <a:endParaRPr lang="en-US" sz="1400" dirty="0"/>
          </a:p>
        </p:txBody>
      </p:sp>
      <p:sp>
        <p:nvSpPr>
          <p:cNvPr id="21" name="Rounded Rectangle 20"/>
          <p:cNvSpPr/>
          <p:nvPr/>
        </p:nvSpPr>
        <p:spPr>
          <a:xfrm>
            <a:off x="5439435" y="1665018"/>
            <a:ext cx="1280893" cy="271390"/>
          </a:xfrm>
          <a:prstGeom prst="roundRect">
            <a:avLst>
              <a:gd name="adj" fmla="val 659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err="1"/>
              <a:t>Onotologies</a:t>
            </a:r>
            <a:endParaRPr lang="en-US" sz="1400" dirty="0"/>
          </a:p>
        </p:txBody>
      </p:sp>
      <p:sp>
        <p:nvSpPr>
          <p:cNvPr id="22" name="Rounded Rectangle 21"/>
          <p:cNvSpPr/>
          <p:nvPr/>
        </p:nvSpPr>
        <p:spPr>
          <a:xfrm>
            <a:off x="5960476" y="1321858"/>
            <a:ext cx="1280893" cy="271390"/>
          </a:xfrm>
          <a:prstGeom prst="roundRect">
            <a:avLst>
              <a:gd name="adj" fmla="val 659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GGG</a:t>
            </a:r>
          </a:p>
        </p:txBody>
      </p:sp>
    </p:spTree>
    <p:extLst>
      <p:ext uri="{BB962C8B-B14F-4D97-AF65-F5344CB8AC3E}">
        <p14:creationId xmlns:p14="http://schemas.microsoft.com/office/powerpoint/2010/main" val="60691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down)">
                                      <p:cBhvr>
                                        <p:cTn id="4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6" grpId="0" animBg="1"/>
      <p:bldP spid="17" grpId="0" animBg="1"/>
      <p:bldP spid="18" grpId="0" animBg="1"/>
      <p:bldP spid="20" grpId="0" animBg="1"/>
      <p:bldP spid="21" grpId="0" animBg="1"/>
      <p:bldP spid="2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Traverse the tree</a:t>
            </a:r>
            <a:endParaRPr lang="en-IE" dirty="0"/>
          </a:p>
        </p:txBody>
      </p:sp>
      <p:sp>
        <p:nvSpPr>
          <p:cNvPr id="3" name="Content Placeholder 2"/>
          <p:cNvSpPr>
            <a:spLocks noGrp="1"/>
          </p:cNvSpPr>
          <p:nvPr>
            <p:ph idx="1"/>
          </p:nvPr>
        </p:nvSpPr>
        <p:spPr/>
        <p:txBody>
          <a:bodyPr/>
          <a:lstStyle/>
          <a:p>
            <a:r>
              <a:rPr lang="en-IE" sz="2000" dirty="0" smtClean="0"/>
              <a:t>In order to traverse a tree from a given node( i.e. return all the nodes below that node) you need to:</a:t>
            </a:r>
          </a:p>
          <a:p>
            <a:pPr lvl="1"/>
            <a:r>
              <a:rPr lang="en-IE" sz="1800" dirty="0" smtClean="0"/>
              <a:t>Specify the starting node(s) (keyword start with)</a:t>
            </a:r>
          </a:p>
          <a:p>
            <a:pPr lvl="1"/>
            <a:r>
              <a:rPr lang="en-IE" sz="1800" dirty="0" smtClean="0"/>
              <a:t>Tell how child and parent node are connected (keyword </a:t>
            </a:r>
            <a:r>
              <a:rPr lang="en-IE" sz="1800" dirty="0" err="1" smtClean="0"/>
              <a:t>connect_by</a:t>
            </a:r>
            <a:r>
              <a:rPr lang="en-IE" sz="1800" dirty="0" smtClean="0"/>
              <a:t>)</a:t>
            </a:r>
          </a:p>
          <a:p>
            <a:endParaRPr lang="en-IE" sz="1200" dirty="0" smtClean="0"/>
          </a:p>
          <a:p>
            <a:r>
              <a:rPr lang="en-IE" sz="2400" dirty="0" smtClean="0"/>
              <a:t>Example:</a:t>
            </a:r>
          </a:p>
          <a:p>
            <a:pPr marL="0" indent="0">
              <a:buNone/>
            </a:pPr>
            <a:endParaRPr lang="en-IE" sz="2400" b="1" dirty="0" smtClean="0">
              <a:latin typeface="Courier New" panose="02070309020205020404" pitchFamily="49" charset="0"/>
              <a:cs typeface="Courier New" panose="02070309020205020404" pitchFamily="49" charset="0"/>
            </a:endParaRPr>
          </a:p>
          <a:p>
            <a:pPr marL="400050" lvl="1" indent="0">
              <a:buNone/>
            </a:pPr>
            <a:r>
              <a:rPr lang="en-IE" sz="2200" b="1" dirty="0" smtClean="0">
                <a:latin typeface="Courier New" panose="02070309020205020404" pitchFamily="49" charset="0"/>
                <a:cs typeface="Courier New" panose="02070309020205020404" pitchFamily="49" charset="0"/>
              </a:rPr>
              <a:t>select</a:t>
            </a:r>
            <a:r>
              <a:rPr lang="en-IE" sz="2200" dirty="0" smtClean="0">
                <a:latin typeface="Courier New" panose="02070309020205020404" pitchFamily="49" charset="0"/>
                <a:cs typeface="Courier New" panose="02070309020205020404" pitchFamily="49" charset="0"/>
              </a:rPr>
              <a:t> </a:t>
            </a:r>
            <a:r>
              <a:rPr lang="en-IE" sz="2200" dirty="0">
                <a:latin typeface="Courier New" panose="02070309020205020404" pitchFamily="49" charset="0"/>
                <a:cs typeface="Courier New" panose="02070309020205020404" pitchFamily="49" charset="0"/>
              </a:rPr>
              <a:t>* from </a:t>
            </a:r>
            <a:r>
              <a:rPr lang="en-IE" sz="2200" dirty="0" smtClean="0">
                <a:latin typeface="Courier New" panose="02070309020205020404" pitchFamily="49" charset="0"/>
                <a:cs typeface="Courier New" panose="02070309020205020404" pitchFamily="49" charset="0"/>
              </a:rPr>
              <a:t>employees</a:t>
            </a:r>
          </a:p>
          <a:p>
            <a:pPr marL="400050" lvl="1" indent="0">
              <a:buNone/>
            </a:pPr>
            <a:r>
              <a:rPr lang="en-IE" sz="2200" b="1" dirty="0" smtClean="0">
                <a:latin typeface="Courier New" panose="02070309020205020404" pitchFamily="49" charset="0"/>
                <a:cs typeface="Courier New" panose="02070309020205020404" pitchFamily="49" charset="0"/>
              </a:rPr>
              <a:t>start </a:t>
            </a:r>
            <a:r>
              <a:rPr lang="en-IE" sz="2200" b="1" dirty="0">
                <a:latin typeface="Courier New" panose="02070309020205020404" pitchFamily="49" charset="0"/>
                <a:cs typeface="Courier New" panose="02070309020205020404" pitchFamily="49" charset="0"/>
              </a:rPr>
              <a:t>with </a:t>
            </a:r>
            <a:r>
              <a:rPr lang="en-IE" sz="2200" dirty="0" err="1">
                <a:latin typeface="Courier New" panose="02070309020205020404" pitchFamily="49" charset="0"/>
                <a:cs typeface="Courier New" panose="02070309020205020404" pitchFamily="49" charset="0"/>
              </a:rPr>
              <a:t>manager_id</a:t>
            </a:r>
            <a:r>
              <a:rPr lang="en-IE" sz="2200" dirty="0">
                <a:latin typeface="Courier New" panose="02070309020205020404" pitchFamily="49" charset="0"/>
                <a:cs typeface="Courier New" panose="02070309020205020404" pitchFamily="49" charset="0"/>
              </a:rPr>
              <a:t> </a:t>
            </a:r>
            <a:r>
              <a:rPr lang="en-IE" sz="2200" dirty="0" smtClean="0">
                <a:latin typeface="Courier New" panose="02070309020205020404" pitchFamily="49" charset="0"/>
                <a:cs typeface="Courier New" panose="02070309020205020404" pitchFamily="49" charset="0"/>
              </a:rPr>
              <a:t>= 200</a:t>
            </a:r>
          </a:p>
          <a:p>
            <a:pPr marL="400050" lvl="1" indent="0">
              <a:buNone/>
            </a:pPr>
            <a:r>
              <a:rPr lang="en-IE" sz="2200" b="1" dirty="0">
                <a:latin typeface="Courier New" panose="02070309020205020404" pitchFamily="49" charset="0"/>
                <a:cs typeface="Courier New" panose="02070309020205020404" pitchFamily="49" charset="0"/>
              </a:rPr>
              <a:t>c</a:t>
            </a:r>
            <a:r>
              <a:rPr lang="en-IE" sz="2200" b="1" dirty="0" smtClean="0">
                <a:latin typeface="Courier New" panose="02070309020205020404" pitchFamily="49" charset="0"/>
                <a:cs typeface="Courier New" panose="02070309020205020404" pitchFamily="49" charset="0"/>
              </a:rPr>
              <a:t>onnect </a:t>
            </a:r>
            <a:r>
              <a:rPr lang="en-IE" sz="2200" b="1" dirty="0">
                <a:latin typeface="Courier New" panose="02070309020205020404" pitchFamily="49" charset="0"/>
                <a:cs typeface="Courier New" panose="02070309020205020404" pitchFamily="49" charset="0"/>
              </a:rPr>
              <a:t>by prior </a:t>
            </a:r>
            <a:r>
              <a:rPr lang="en-IE" sz="2200" dirty="0" err="1">
                <a:latin typeface="Courier New" panose="02070309020205020404" pitchFamily="49" charset="0"/>
                <a:cs typeface="Courier New" panose="02070309020205020404" pitchFamily="49" charset="0"/>
              </a:rPr>
              <a:t>employee_id</a:t>
            </a:r>
            <a:r>
              <a:rPr lang="en-IE" sz="2200" dirty="0">
                <a:latin typeface="Courier New" panose="02070309020205020404" pitchFamily="49" charset="0"/>
                <a:cs typeface="Courier New" panose="02070309020205020404" pitchFamily="49" charset="0"/>
              </a:rPr>
              <a:t> = </a:t>
            </a:r>
            <a:r>
              <a:rPr lang="en-IE" sz="2200" dirty="0" err="1">
                <a:latin typeface="Courier New" panose="02070309020205020404" pitchFamily="49" charset="0"/>
                <a:cs typeface="Courier New" panose="02070309020205020404" pitchFamily="49" charset="0"/>
              </a:rPr>
              <a:t>manager_id</a:t>
            </a:r>
            <a:r>
              <a:rPr lang="en-IE" sz="2200" dirty="0" smtClean="0">
                <a:latin typeface="Courier New" panose="02070309020205020404" pitchFamily="49" charset="0"/>
                <a:cs typeface="Courier New" panose="02070309020205020404" pitchFamily="49" charset="0"/>
              </a:rPr>
              <a:t>;</a:t>
            </a:r>
            <a:endParaRPr lang="en-IE" sz="2200" dirty="0">
              <a:latin typeface="Courier New" panose="02070309020205020404" pitchFamily="49" charset="0"/>
              <a:cs typeface="Courier New" panose="02070309020205020404" pitchFamily="49" charset="0"/>
            </a:endParaRPr>
          </a:p>
          <a:p>
            <a:pPr marL="0" indent="0">
              <a:buNone/>
            </a:pPr>
            <a:endParaRPr lang="en-IE" sz="2000" dirty="0" smtClean="0"/>
          </a:p>
          <a:p>
            <a:pPr marL="0" indent="0">
              <a:buNone/>
            </a:pPr>
            <a:r>
              <a:rPr lang="en-IE" sz="2000" dirty="0" smtClean="0"/>
              <a:t>Connect </a:t>
            </a:r>
            <a:r>
              <a:rPr lang="en-IE" sz="2000" dirty="0"/>
              <a:t>by prior = connect with the parent</a:t>
            </a:r>
          </a:p>
          <a:p>
            <a:pPr marL="0" indent="0">
              <a:buNone/>
            </a:pPr>
            <a:r>
              <a:rPr lang="en-IE" sz="2000" dirty="0"/>
              <a:t>Connect by root = connect with the root node</a:t>
            </a:r>
          </a:p>
          <a:p>
            <a:pPr marL="0" indent="0">
              <a:buNone/>
            </a:pPr>
            <a:endParaRPr lang="en-IE"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70</a:t>
            </a:fld>
            <a:endParaRPr lang="en-IE"/>
          </a:p>
        </p:txBody>
      </p:sp>
    </p:spTree>
    <p:extLst>
      <p:ext uri="{BB962C8B-B14F-4D97-AF65-F5344CB8AC3E}">
        <p14:creationId xmlns:p14="http://schemas.microsoft.com/office/powerpoint/2010/main" val="325289021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All the nodes above a node?</a:t>
            </a:r>
            <a:endParaRPr lang="en-IE" dirty="0"/>
          </a:p>
        </p:txBody>
      </p:sp>
      <p:sp>
        <p:nvSpPr>
          <p:cNvPr id="3" name="Content Placeholder 2"/>
          <p:cNvSpPr>
            <a:spLocks noGrp="1"/>
          </p:cNvSpPr>
          <p:nvPr>
            <p:ph idx="1"/>
          </p:nvPr>
        </p:nvSpPr>
        <p:spPr>
          <a:xfrm>
            <a:off x="323528" y="1340768"/>
            <a:ext cx="8229600" cy="4876800"/>
          </a:xfrm>
        </p:spPr>
        <p:txBody>
          <a:bodyPr/>
          <a:lstStyle/>
          <a:p>
            <a:pPr marL="0" indent="0">
              <a:buNone/>
            </a:pPr>
            <a:r>
              <a:rPr lang="en-IE" sz="2000" b="1" dirty="0">
                <a:latin typeface="Courier New" panose="02070309020205020404" pitchFamily="49" charset="0"/>
                <a:cs typeface="Courier New" panose="02070309020205020404" pitchFamily="49" charset="0"/>
              </a:rPr>
              <a:t>select </a:t>
            </a:r>
            <a:r>
              <a:rPr lang="en-IE" sz="2000" dirty="0" err="1">
                <a:latin typeface="Courier New" panose="02070309020205020404" pitchFamily="49" charset="0"/>
                <a:cs typeface="Courier New" panose="02070309020205020404" pitchFamily="49" charset="0"/>
              </a:rPr>
              <a:t>employee_id</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first_name</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last_name</a:t>
            </a:r>
            <a:r>
              <a:rPr lang="en-IE" sz="2000" dirty="0">
                <a:latin typeface="Courier New" panose="02070309020205020404" pitchFamily="49" charset="0"/>
                <a:cs typeface="Courier New" panose="02070309020205020404" pitchFamily="49" charset="0"/>
              </a:rPr>
              <a:t>, </a:t>
            </a:r>
            <a:r>
              <a:rPr lang="en-IE" sz="2000" dirty="0" err="1" smtClean="0">
                <a:latin typeface="Courier New" panose="02070309020205020404" pitchFamily="49" charset="0"/>
                <a:cs typeface="Courier New" panose="02070309020205020404" pitchFamily="49" charset="0"/>
              </a:rPr>
              <a:t>manager_id</a:t>
            </a:r>
            <a:endParaRPr lang="en-IE" sz="2000" dirty="0" smtClean="0">
              <a:latin typeface="Courier New" panose="02070309020205020404" pitchFamily="49" charset="0"/>
              <a:cs typeface="Courier New" panose="02070309020205020404" pitchFamily="49" charset="0"/>
            </a:endParaRPr>
          </a:p>
          <a:p>
            <a:pPr marL="0" indent="0">
              <a:buNone/>
            </a:pPr>
            <a:r>
              <a:rPr lang="en-IE" sz="2000" b="1" dirty="0" smtClean="0">
                <a:latin typeface="Courier New" panose="02070309020205020404" pitchFamily="49" charset="0"/>
                <a:cs typeface="Courier New" panose="02070309020205020404" pitchFamily="49" charset="0"/>
              </a:rPr>
              <a:t>from  </a:t>
            </a:r>
            <a:r>
              <a:rPr lang="en-IE" sz="2000" dirty="0" smtClean="0">
                <a:latin typeface="Courier New" panose="02070309020205020404" pitchFamily="49" charset="0"/>
                <a:cs typeface="Courier New" panose="02070309020205020404" pitchFamily="49" charset="0"/>
              </a:rPr>
              <a:t>employees</a:t>
            </a:r>
          </a:p>
          <a:p>
            <a:pPr marL="0" indent="0">
              <a:buNone/>
            </a:pPr>
            <a:r>
              <a:rPr lang="en-IE" sz="2000" b="1" dirty="0" smtClean="0">
                <a:latin typeface="Courier New" panose="02070309020205020404" pitchFamily="49" charset="0"/>
                <a:cs typeface="Courier New" panose="02070309020205020404" pitchFamily="49" charset="0"/>
              </a:rPr>
              <a:t>start </a:t>
            </a:r>
            <a:r>
              <a:rPr lang="en-IE" sz="2000" b="1" dirty="0">
                <a:latin typeface="Courier New" panose="02070309020205020404" pitchFamily="49" charset="0"/>
                <a:cs typeface="Courier New" panose="02070309020205020404" pitchFamily="49" charset="0"/>
              </a:rPr>
              <a:t>with </a:t>
            </a:r>
            <a:r>
              <a:rPr lang="en-IE" sz="2000" dirty="0" err="1">
                <a:latin typeface="Courier New" panose="02070309020205020404" pitchFamily="49" charset="0"/>
                <a:cs typeface="Courier New" panose="02070309020205020404" pitchFamily="49" charset="0"/>
              </a:rPr>
              <a:t>employee_id</a:t>
            </a:r>
            <a:r>
              <a:rPr lang="en-IE" sz="2000" dirty="0">
                <a:latin typeface="Courier New" panose="02070309020205020404" pitchFamily="49" charset="0"/>
                <a:cs typeface="Courier New" panose="02070309020205020404" pitchFamily="49" charset="0"/>
              </a:rPr>
              <a:t> = </a:t>
            </a:r>
            <a:r>
              <a:rPr lang="en-IE" sz="2000" dirty="0" smtClean="0">
                <a:latin typeface="Courier New" panose="02070309020205020404" pitchFamily="49" charset="0"/>
                <a:cs typeface="Courier New" panose="02070309020205020404" pitchFamily="49" charset="0"/>
              </a:rPr>
              <a:t>107</a:t>
            </a:r>
          </a:p>
          <a:p>
            <a:pPr marL="0" indent="0">
              <a:buNone/>
            </a:pPr>
            <a:r>
              <a:rPr lang="en-IE" sz="2000" b="1" dirty="0" smtClean="0">
                <a:latin typeface="Courier New" panose="02070309020205020404" pitchFamily="49" charset="0"/>
                <a:cs typeface="Courier New" panose="02070309020205020404" pitchFamily="49" charset="0"/>
              </a:rPr>
              <a:t>connect </a:t>
            </a:r>
            <a:r>
              <a:rPr lang="en-IE" sz="2000" b="1" dirty="0">
                <a:latin typeface="Courier New" panose="02070309020205020404" pitchFamily="49" charset="0"/>
                <a:cs typeface="Courier New" panose="02070309020205020404" pitchFamily="49" charset="0"/>
              </a:rPr>
              <a:t>by prior </a:t>
            </a:r>
            <a:r>
              <a:rPr lang="en-IE" sz="2000" dirty="0" err="1">
                <a:latin typeface="Courier New" panose="02070309020205020404" pitchFamily="49" charset="0"/>
                <a:cs typeface="Courier New" panose="02070309020205020404" pitchFamily="49" charset="0"/>
              </a:rPr>
              <a:t>manager_id</a:t>
            </a:r>
            <a:r>
              <a:rPr lang="en-IE" sz="2000" dirty="0">
                <a:latin typeface="Courier New" panose="02070309020205020404" pitchFamily="49" charset="0"/>
                <a:cs typeface="Courier New" panose="02070309020205020404" pitchFamily="49" charset="0"/>
              </a:rPr>
              <a:t> = </a:t>
            </a:r>
            <a:r>
              <a:rPr lang="en-IE" sz="2000" dirty="0" err="1" smtClean="0">
                <a:latin typeface="Courier New" panose="02070309020205020404" pitchFamily="49" charset="0"/>
                <a:cs typeface="Courier New" panose="02070309020205020404" pitchFamily="49" charset="0"/>
              </a:rPr>
              <a:t>employee_id</a:t>
            </a:r>
            <a:endParaRPr lang="en-IE" sz="2000" dirty="0" smtClean="0">
              <a:latin typeface="Courier New" panose="02070309020205020404" pitchFamily="49" charset="0"/>
              <a:cs typeface="Courier New" panose="02070309020205020404" pitchFamily="49" charset="0"/>
            </a:endParaRPr>
          </a:p>
          <a:p>
            <a:pPr marL="0" indent="0">
              <a:buNone/>
            </a:pPr>
            <a:endParaRPr lang="en-IE" sz="2200" dirty="0">
              <a:latin typeface="Courier New" panose="02070309020205020404" pitchFamily="49" charset="0"/>
              <a:cs typeface="Courier New" panose="02070309020205020404" pitchFamily="49" charset="0"/>
            </a:endParaRPr>
          </a:p>
          <a:p>
            <a:pPr marL="0" indent="0">
              <a:buNone/>
            </a:pPr>
            <a:endParaRPr lang="en-IE" sz="2000" dirty="0" smtClean="0">
              <a:latin typeface="+mj-lt"/>
              <a:cs typeface="Courier New" panose="02070309020205020404" pitchFamily="49" charset="0"/>
            </a:endParaRPr>
          </a:p>
          <a:p>
            <a:pPr marL="0" indent="0">
              <a:buNone/>
            </a:pPr>
            <a:endParaRPr lang="en-IE" sz="2000" dirty="0" smtClean="0">
              <a:latin typeface="+mj-lt"/>
              <a:cs typeface="Courier New" panose="02070309020205020404" pitchFamily="49" charset="0"/>
            </a:endParaRPr>
          </a:p>
          <a:p>
            <a:pPr marL="0" indent="0">
              <a:buNone/>
            </a:pPr>
            <a:endParaRPr lang="en-IE" sz="2000" dirty="0" smtClean="0">
              <a:latin typeface="+mj-lt"/>
              <a:cs typeface="Courier New" panose="02070309020205020404" pitchFamily="49" charset="0"/>
            </a:endParaRPr>
          </a:p>
          <a:p>
            <a:pPr marL="0" indent="0">
              <a:buNone/>
            </a:pPr>
            <a:endParaRPr lang="en-IE" sz="2000" dirty="0">
              <a:latin typeface="+mj-lt"/>
              <a:cs typeface="Courier New" panose="02070309020205020404" pitchFamily="49" charset="0"/>
            </a:endParaRPr>
          </a:p>
          <a:p>
            <a:pPr marL="0" indent="0">
              <a:buNone/>
            </a:pPr>
            <a:r>
              <a:rPr lang="en-IE" sz="2000" dirty="0" smtClean="0">
                <a:latin typeface="+mj-lt"/>
                <a:cs typeface="Courier New" panose="02070309020205020404" pitchFamily="49" charset="0"/>
              </a:rPr>
              <a:t>Note </a:t>
            </a:r>
            <a:r>
              <a:rPr lang="en-IE" sz="2000" dirty="0">
                <a:latin typeface="+mj-lt"/>
                <a:cs typeface="Courier New" panose="02070309020205020404" pitchFamily="49" charset="0"/>
              </a:rPr>
              <a:t>how </a:t>
            </a:r>
            <a:r>
              <a:rPr lang="en-IE" sz="2200" b="1" dirty="0" smtClean="0">
                <a:latin typeface="Courier New" panose="02070309020205020404" pitchFamily="49" charset="0"/>
                <a:cs typeface="Courier New" panose="02070309020205020404" pitchFamily="49" charset="0"/>
              </a:rPr>
              <a:t>connect </a:t>
            </a:r>
            <a:r>
              <a:rPr lang="en-IE" sz="2200" b="1" dirty="0">
                <a:latin typeface="Courier New" panose="02070309020205020404" pitchFamily="49" charset="0"/>
                <a:cs typeface="Courier New" panose="02070309020205020404" pitchFamily="49" charset="0"/>
              </a:rPr>
              <a:t>by prior </a:t>
            </a:r>
            <a:r>
              <a:rPr lang="en-IE" sz="2200" dirty="0" err="1" smtClean="0">
                <a:latin typeface="Courier New" panose="02070309020205020404" pitchFamily="49" charset="0"/>
                <a:cs typeface="Courier New" panose="02070309020205020404" pitchFamily="49" charset="0"/>
              </a:rPr>
              <a:t>employee_id</a:t>
            </a:r>
            <a:r>
              <a:rPr lang="en-IE" sz="2200" dirty="0" smtClean="0">
                <a:latin typeface="Courier New" panose="02070309020205020404" pitchFamily="49" charset="0"/>
                <a:cs typeface="Courier New" panose="02070309020205020404" pitchFamily="49" charset="0"/>
              </a:rPr>
              <a:t> = </a:t>
            </a:r>
            <a:r>
              <a:rPr lang="en-IE" sz="2200" dirty="0" err="1" smtClean="0">
                <a:latin typeface="Courier New" panose="02070309020205020404" pitchFamily="49" charset="0"/>
                <a:cs typeface="Courier New" panose="02070309020205020404" pitchFamily="49" charset="0"/>
              </a:rPr>
              <a:t>manager_id</a:t>
            </a:r>
            <a:endParaRPr lang="en-IE" sz="2200" dirty="0" smtClean="0">
              <a:latin typeface="Courier New" panose="02070309020205020404" pitchFamily="49" charset="0"/>
              <a:cs typeface="Courier New" panose="02070309020205020404" pitchFamily="49" charset="0"/>
            </a:endParaRPr>
          </a:p>
          <a:p>
            <a:pPr marL="0" indent="0">
              <a:buNone/>
            </a:pPr>
            <a:r>
              <a:rPr lang="en-IE" sz="2000" dirty="0" smtClean="0">
                <a:latin typeface="+mj-lt"/>
                <a:cs typeface="Courier New" panose="02070309020205020404" pitchFamily="49" charset="0"/>
              </a:rPr>
              <a:t>is different. The field after prior refers to the parent node. If I want to find the boss of a node (=its parent), the </a:t>
            </a:r>
            <a:r>
              <a:rPr lang="en-IE" sz="2000" dirty="0" err="1" smtClean="0">
                <a:latin typeface="+mj-lt"/>
                <a:cs typeface="Courier New" panose="02070309020205020404" pitchFamily="49" charset="0"/>
              </a:rPr>
              <a:t>employee_id</a:t>
            </a:r>
            <a:r>
              <a:rPr lang="en-IE" sz="2000" dirty="0" smtClean="0">
                <a:latin typeface="+mj-lt"/>
                <a:cs typeface="Courier New" panose="02070309020205020404" pitchFamily="49" charset="0"/>
              </a:rPr>
              <a:t> of the parent must be the same as the </a:t>
            </a:r>
            <a:r>
              <a:rPr lang="en-IE" sz="2000" dirty="0" err="1" smtClean="0">
                <a:latin typeface="+mj-lt"/>
                <a:cs typeface="Courier New" panose="02070309020205020404" pitchFamily="49" charset="0"/>
              </a:rPr>
              <a:t>manager_id</a:t>
            </a:r>
            <a:r>
              <a:rPr lang="en-IE" sz="2000" dirty="0" smtClean="0">
                <a:latin typeface="+mj-lt"/>
                <a:cs typeface="Courier New" panose="02070309020205020404" pitchFamily="49" charset="0"/>
              </a:rPr>
              <a:t> of the child, not </a:t>
            </a:r>
            <a:r>
              <a:rPr lang="en-IE" sz="2000" dirty="0" err="1" smtClean="0">
                <a:latin typeface="+mj-lt"/>
                <a:cs typeface="Courier New" panose="02070309020205020404" pitchFamily="49" charset="0"/>
              </a:rPr>
              <a:t>viceversa</a:t>
            </a:r>
            <a:r>
              <a:rPr lang="en-IE" sz="2000" dirty="0" smtClean="0">
                <a:latin typeface="+mj-lt"/>
                <a:cs typeface="Courier New" panose="02070309020205020404" pitchFamily="49" charset="0"/>
              </a:rPr>
              <a:t>!</a:t>
            </a:r>
            <a:endParaRPr lang="en-IE" sz="2000" dirty="0">
              <a:latin typeface="+mj-lt"/>
              <a:cs typeface="Courier New" panose="02070309020205020404" pitchFamily="49" charset="0"/>
            </a:endParaRPr>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71</a:t>
            </a:fld>
            <a:endParaRPr lang="en-IE"/>
          </a:p>
        </p:txBody>
      </p:sp>
      <p:graphicFrame>
        <p:nvGraphicFramePr>
          <p:cNvPr id="6" name="Table 5"/>
          <p:cNvGraphicFramePr>
            <a:graphicFrameLocks noGrp="1"/>
          </p:cNvGraphicFramePr>
          <p:nvPr>
            <p:extLst>
              <p:ext uri="{D42A27DB-BD31-4B8C-83A1-F6EECF244321}">
                <p14:modId xmlns:p14="http://schemas.microsoft.com/office/powerpoint/2010/main" val="1864939313"/>
              </p:ext>
            </p:extLst>
          </p:nvPr>
        </p:nvGraphicFramePr>
        <p:xfrm>
          <a:off x="323528" y="3212976"/>
          <a:ext cx="8229600" cy="1632854"/>
        </p:xfrm>
        <a:graphic>
          <a:graphicData uri="http://schemas.openxmlformats.org/drawingml/2006/table">
            <a:tbl>
              <a:tblPr/>
              <a:tblGrid>
                <a:gridCol w="2057400">
                  <a:extLst>
                    <a:ext uri="{9D8B030D-6E8A-4147-A177-3AD203B41FA5}">
                      <a16:colId xmlns:a16="http://schemas.microsoft.com/office/drawing/2014/main" val="3558703215"/>
                    </a:ext>
                  </a:extLst>
                </a:gridCol>
                <a:gridCol w="2057400">
                  <a:extLst>
                    <a:ext uri="{9D8B030D-6E8A-4147-A177-3AD203B41FA5}">
                      <a16:colId xmlns:a16="http://schemas.microsoft.com/office/drawing/2014/main" val="1556633903"/>
                    </a:ext>
                  </a:extLst>
                </a:gridCol>
                <a:gridCol w="2057400">
                  <a:extLst>
                    <a:ext uri="{9D8B030D-6E8A-4147-A177-3AD203B41FA5}">
                      <a16:colId xmlns:a16="http://schemas.microsoft.com/office/drawing/2014/main" val="1685373338"/>
                    </a:ext>
                  </a:extLst>
                </a:gridCol>
                <a:gridCol w="2057400">
                  <a:extLst>
                    <a:ext uri="{9D8B030D-6E8A-4147-A177-3AD203B41FA5}">
                      <a16:colId xmlns:a16="http://schemas.microsoft.com/office/drawing/2014/main" val="990277134"/>
                    </a:ext>
                  </a:extLst>
                </a:gridCol>
              </a:tblGrid>
              <a:tr h="0">
                <a:tc>
                  <a:txBody>
                    <a:bodyPr/>
                    <a:lstStyle/>
                    <a:p>
                      <a:pPr fontAlgn="b"/>
                      <a:r>
                        <a:rPr lang="en-IE" b="1">
                          <a:solidFill>
                            <a:srgbClr val="404040"/>
                          </a:solidFill>
                          <a:effectLst/>
                        </a:rPr>
                        <a:t>EMPLOYEE_ID</a:t>
                      </a:r>
                    </a:p>
                  </a:txBody>
                  <a:tcPr marL="43543" marR="43543" marT="43543" marB="43543" anchor="b">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4F4F4"/>
                    </a:solidFill>
                  </a:tcPr>
                </a:tc>
                <a:tc>
                  <a:txBody>
                    <a:bodyPr/>
                    <a:lstStyle/>
                    <a:p>
                      <a:pPr fontAlgn="b"/>
                      <a:r>
                        <a:rPr lang="en-IE" b="1" dirty="0">
                          <a:solidFill>
                            <a:srgbClr val="404040"/>
                          </a:solidFill>
                          <a:effectLst/>
                        </a:rPr>
                        <a:t>FIRST_NAME</a:t>
                      </a:r>
                    </a:p>
                  </a:txBody>
                  <a:tcPr marL="43543" marR="43543" marT="43543" marB="43543" anchor="b">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4F4F4"/>
                    </a:solidFill>
                  </a:tcPr>
                </a:tc>
                <a:tc>
                  <a:txBody>
                    <a:bodyPr/>
                    <a:lstStyle/>
                    <a:p>
                      <a:pPr fontAlgn="b"/>
                      <a:r>
                        <a:rPr lang="en-IE" b="1">
                          <a:solidFill>
                            <a:srgbClr val="404040"/>
                          </a:solidFill>
                          <a:effectLst/>
                        </a:rPr>
                        <a:t>LAST_NAME</a:t>
                      </a:r>
                    </a:p>
                  </a:txBody>
                  <a:tcPr marL="43543" marR="43543" marT="43543" marB="43543" anchor="b">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4F4F4"/>
                    </a:solidFill>
                  </a:tcPr>
                </a:tc>
                <a:tc>
                  <a:txBody>
                    <a:bodyPr/>
                    <a:lstStyle/>
                    <a:p>
                      <a:pPr fontAlgn="b"/>
                      <a:r>
                        <a:rPr lang="en-IE" b="1">
                          <a:solidFill>
                            <a:srgbClr val="404040"/>
                          </a:solidFill>
                          <a:effectLst/>
                        </a:rPr>
                        <a:t>MANAGER_ID</a:t>
                      </a:r>
                    </a:p>
                  </a:txBody>
                  <a:tcPr marL="43543" marR="43543" marT="43543" marB="43543" anchor="b">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4F4F4"/>
                    </a:solidFill>
                  </a:tcPr>
                </a:tc>
                <a:extLst>
                  <a:ext uri="{0D108BD9-81ED-4DB2-BD59-A6C34878D82A}">
                    <a16:rowId xmlns:a16="http://schemas.microsoft.com/office/drawing/2014/main" val="577802781"/>
                  </a:ext>
                </a:extLst>
              </a:tr>
              <a:tr h="0">
                <a:tc>
                  <a:txBody>
                    <a:bodyPr/>
                    <a:lstStyle/>
                    <a:p>
                      <a:r>
                        <a:rPr lang="en-IE">
                          <a:solidFill>
                            <a:srgbClr val="404040"/>
                          </a:solidFill>
                          <a:effectLst/>
                        </a:rPr>
                        <a:t>107</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dirty="0">
                          <a:solidFill>
                            <a:srgbClr val="404040"/>
                          </a:solidFill>
                          <a:effectLst/>
                        </a:rPr>
                        <a:t>Diana</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Lorentz</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103</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732173838"/>
                  </a:ext>
                </a:extLst>
              </a:tr>
              <a:tr h="0">
                <a:tc>
                  <a:txBody>
                    <a:bodyPr/>
                    <a:lstStyle/>
                    <a:p>
                      <a:r>
                        <a:rPr lang="en-IE">
                          <a:solidFill>
                            <a:srgbClr val="404040"/>
                          </a:solidFill>
                          <a:effectLst/>
                        </a:rPr>
                        <a:t>103</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Alexander</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Hunold</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102</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424594434"/>
                  </a:ext>
                </a:extLst>
              </a:tr>
              <a:tr h="0">
                <a:tc>
                  <a:txBody>
                    <a:bodyPr/>
                    <a:lstStyle/>
                    <a:p>
                      <a:r>
                        <a:rPr lang="en-IE">
                          <a:solidFill>
                            <a:srgbClr val="404040"/>
                          </a:solidFill>
                          <a:effectLst/>
                        </a:rPr>
                        <a:t>102</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Lex</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De Haan</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100</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388917676"/>
                  </a:ext>
                </a:extLst>
              </a:tr>
              <a:tr h="0">
                <a:tc>
                  <a:txBody>
                    <a:bodyPr/>
                    <a:lstStyle/>
                    <a:p>
                      <a:r>
                        <a:rPr lang="en-IE" dirty="0">
                          <a:solidFill>
                            <a:srgbClr val="404040"/>
                          </a:solidFill>
                          <a:effectLst/>
                        </a:rPr>
                        <a:t>100</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Steven</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King</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dirty="0">
                          <a:solidFill>
                            <a:srgbClr val="404040"/>
                          </a:solidFill>
                          <a:effectLst/>
                        </a:rPr>
                        <a:t>- </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196610202"/>
                  </a:ext>
                </a:extLst>
              </a:tr>
            </a:tbl>
          </a:graphicData>
        </a:graphic>
      </p:graphicFrame>
    </p:spTree>
    <p:extLst>
      <p:ext uri="{BB962C8B-B14F-4D97-AF65-F5344CB8AC3E}">
        <p14:creationId xmlns:p14="http://schemas.microsoft.com/office/powerpoint/2010/main" val="116731046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Level keyword</a:t>
            </a:r>
            <a:endParaRPr lang="en-IE" dirty="0"/>
          </a:p>
        </p:txBody>
      </p:sp>
      <p:sp>
        <p:nvSpPr>
          <p:cNvPr id="3" name="Content Placeholder 2"/>
          <p:cNvSpPr>
            <a:spLocks noGrp="1"/>
          </p:cNvSpPr>
          <p:nvPr>
            <p:ph idx="1"/>
          </p:nvPr>
        </p:nvSpPr>
        <p:spPr/>
        <p:txBody>
          <a:bodyPr/>
          <a:lstStyle/>
          <a:p>
            <a:pPr marL="0" indent="0">
              <a:buNone/>
            </a:pPr>
            <a:r>
              <a:rPr lang="en-IE" sz="2000" dirty="0">
                <a:latin typeface="Courier New" panose="02070309020205020404" pitchFamily="49" charset="0"/>
                <a:cs typeface="Courier New" panose="02070309020205020404" pitchFamily="49" charset="0"/>
              </a:rPr>
              <a:t>select </a:t>
            </a:r>
            <a:r>
              <a:rPr lang="en-IE" sz="2000" b="1" dirty="0">
                <a:latin typeface="Courier New" panose="02070309020205020404" pitchFamily="49" charset="0"/>
                <a:cs typeface="Courier New" panose="02070309020205020404" pitchFamily="49" charset="0"/>
              </a:rPr>
              <a:t>level</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employee_id</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first_name</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last_name</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manager_id</a:t>
            </a:r>
            <a:r>
              <a:rPr lang="en-IE" sz="2000" dirty="0">
                <a:latin typeface="Courier New" panose="02070309020205020404" pitchFamily="49" charset="0"/>
                <a:cs typeface="Courier New" panose="02070309020205020404" pitchFamily="49" charset="0"/>
              </a:rPr>
              <a:t> </a:t>
            </a:r>
          </a:p>
          <a:p>
            <a:pPr marL="0" indent="0">
              <a:buNone/>
            </a:pPr>
            <a:r>
              <a:rPr lang="en-IE" sz="2000" dirty="0">
                <a:latin typeface="Courier New" panose="02070309020205020404" pitchFamily="49" charset="0"/>
                <a:cs typeface="Courier New" panose="02070309020205020404" pitchFamily="49" charset="0"/>
              </a:rPr>
              <a:t>from   employees</a:t>
            </a:r>
          </a:p>
          <a:p>
            <a:pPr marL="0" indent="0">
              <a:buNone/>
            </a:pPr>
            <a:r>
              <a:rPr lang="en-IE" sz="2000" dirty="0">
                <a:latin typeface="Courier New" panose="02070309020205020404" pitchFamily="49" charset="0"/>
                <a:cs typeface="Courier New" panose="02070309020205020404" pitchFamily="49" charset="0"/>
              </a:rPr>
              <a:t>start  with </a:t>
            </a:r>
            <a:r>
              <a:rPr lang="en-IE" sz="2000" dirty="0" err="1">
                <a:latin typeface="Courier New" panose="02070309020205020404" pitchFamily="49" charset="0"/>
                <a:cs typeface="Courier New" panose="02070309020205020404" pitchFamily="49" charset="0"/>
              </a:rPr>
              <a:t>manager_id</a:t>
            </a:r>
            <a:r>
              <a:rPr lang="en-IE" sz="2000" dirty="0">
                <a:latin typeface="Courier New" panose="02070309020205020404" pitchFamily="49" charset="0"/>
                <a:cs typeface="Courier New" panose="02070309020205020404" pitchFamily="49" charset="0"/>
              </a:rPr>
              <a:t> is null</a:t>
            </a:r>
          </a:p>
          <a:p>
            <a:pPr marL="0" indent="0">
              <a:buNone/>
            </a:pPr>
            <a:r>
              <a:rPr lang="en-IE" sz="2000" dirty="0">
                <a:latin typeface="Courier New" panose="02070309020205020404" pitchFamily="49" charset="0"/>
                <a:cs typeface="Courier New" panose="02070309020205020404" pitchFamily="49" charset="0"/>
              </a:rPr>
              <a:t>connect by prior </a:t>
            </a:r>
            <a:r>
              <a:rPr lang="en-IE" sz="2000" dirty="0" err="1">
                <a:latin typeface="Courier New" panose="02070309020205020404" pitchFamily="49" charset="0"/>
                <a:cs typeface="Courier New" panose="02070309020205020404" pitchFamily="49" charset="0"/>
              </a:rPr>
              <a:t>employee_id</a:t>
            </a:r>
            <a:r>
              <a:rPr lang="en-IE" sz="2000" dirty="0">
                <a:latin typeface="Courier New" panose="02070309020205020404" pitchFamily="49" charset="0"/>
                <a:cs typeface="Courier New" panose="02070309020205020404" pitchFamily="49" charset="0"/>
              </a:rPr>
              <a:t> = </a:t>
            </a:r>
            <a:r>
              <a:rPr lang="en-IE" sz="2000" dirty="0" err="1">
                <a:latin typeface="Courier New" panose="02070309020205020404" pitchFamily="49" charset="0"/>
                <a:cs typeface="Courier New" panose="02070309020205020404" pitchFamily="49" charset="0"/>
              </a:rPr>
              <a:t>manager_id</a:t>
            </a:r>
            <a:endParaRPr lang="en-IE" sz="20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72</a:t>
            </a:fld>
            <a:endParaRPr lang="en-IE"/>
          </a:p>
        </p:txBody>
      </p:sp>
      <p:graphicFrame>
        <p:nvGraphicFramePr>
          <p:cNvPr id="6" name="Table 5"/>
          <p:cNvGraphicFramePr>
            <a:graphicFrameLocks noGrp="1"/>
          </p:cNvGraphicFramePr>
          <p:nvPr>
            <p:extLst>
              <p:ext uri="{D42A27DB-BD31-4B8C-83A1-F6EECF244321}">
                <p14:modId xmlns:p14="http://schemas.microsoft.com/office/powerpoint/2010/main" val="21615813"/>
              </p:ext>
            </p:extLst>
          </p:nvPr>
        </p:nvGraphicFramePr>
        <p:xfrm>
          <a:off x="438065" y="3501008"/>
          <a:ext cx="8229600" cy="2268578"/>
        </p:xfrm>
        <a:graphic>
          <a:graphicData uri="http://schemas.openxmlformats.org/drawingml/2006/table">
            <a:tbl>
              <a:tblPr/>
              <a:tblGrid>
                <a:gridCol w="1181607">
                  <a:extLst>
                    <a:ext uri="{9D8B030D-6E8A-4147-A177-3AD203B41FA5}">
                      <a16:colId xmlns:a16="http://schemas.microsoft.com/office/drawing/2014/main" val="2178282630"/>
                    </a:ext>
                  </a:extLst>
                </a:gridCol>
                <a:gridCol w="2110233">
                  <a:extLst>
                    <a:ext uri="{9D8B030D-6E8A-4147-A177-3AD203B41FA5}">
                      <a16:colId xmlns:a16="http://schemas.microsoft.com/office/drawing/2014/main" val="1169957996"/>
                    </a:ext>
                  </a:extLst>
                </a:gridCol>
                <a:gridCol w="1645920">
                  <a:extLst>
                    <a:ext uri="{9D8B030D-6E8A-4147-A177-3AD203B41FA5}">
                      <a16:colId xmlns:a16="http://schemas.microsoft.com/office/drawing/2014/main" val="3948212063"/>
                    </a:ext>
                  </a:extLst>
                </a:gridCol>
                <a:gridCol w="1645920">
                  <a:extLst>
                    <a:ext uri="{9D8B030D-6E8A-4147-A177-3AD203B41FA5}">
                      <a16:colId xmlns:a16="http://schemas.microsoft.com/office/drawing/2014/main" val="3524684252"/>
                    </a:ext>
                  </a:extLst>
                </a:gridCol>
                <a:gridCol w="1645920">
                  <a:extLst>
                    <a:ext uri="{9D8B030D-6E8A-4147-A177-3AD203B41FA5}">
                      <a16:colId xmlns:a16="http://schemas.microsoft.com/office/drawing/2014/main" val="647036667"/>
                    </a:ext>
                  </a:extLst>
                </a:gridCol>
              </a:tblGrid>
              <a:tr h="0">
                <a:tc>
                  <a:txBody>
                    <a:bodyPr/>
                    <a:lstStyle/>
                    <a:p>
                      <a:pPr fontAlgn="b"/>
                      <a:r>
                        <a:rPr lang="en-IE" b="1" dirty="0" smtClean="0">
                          <a:solidFill>
                            <a:srgbClr val="404040"/>
                          </a:solidFill>
                          <a:effectLst/>
                        </a:rPr>
                        <a:t>LEVEL</a:t>
                      </a:r>
                      <a:endParaRPr lang="en-IE" b="1" dirty="0">
                        <a:solidFill>
                          <a:srgbClr val="404040"/>
                        </a:solidFill>
                        <a:effectLst/>
                      </a:endParaRPr>
                    </a:p>
                  </a:txBody>
                  <a:tcPr marL="43543" marR="43543" marT="43543" marB="43543" anchor="b">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4F4F4"/>
                    </a:solidFill>
                  </a:tcPr>
                </a:tc>
                <a:tc>
                  <a:txBody>
                    <a:bodyPr/>
                    <a:lstStyle/>
                    <a:p>
                      <a:pPr fontAlgn="b"/>
                      <a:r>
                        <a:rPr lang="en-IE" b="1">
                          <a:solidFill>
                            <a:srgbClr val="404040"/>
                          </a:solidFill>
                          <a:effectLst/>
                        </a:rPr>
                        <a:t>EMPLOYEE_ID</a:t>
                      </a:r>
                    </a:p>
                  </a:txBody>
                  <a:tcPr marL="43543" marR="43543" marT="43543" marB="43543" anchor="b">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4F4F4"/>
                    </a:solidFill>
                  </a:tcPr>
                </a:tc>
                <a:tc>
                  <a:txBody>
                    <a:bodyPr/>
                    <a:lstStyle/>
                    <a:p>
                      <a:pPr fontAlgn="b"/>
                      <a:r>
                        <a:rPr lang="en-IE" b="1">
                          <a:solidFill>
                            <a:srgbClr val="404040"/>
                          </a:solidFill>
                          <a:effectLst/>
                        </a:rPr>
                        <a:t>FIRST_NAME</a:t>
                      </a:r>
                    </a:p>
                  </a:txBody>
                  <a:tcPr marL="43543" marR="43543" marT="43543" marB="43543" anchor="b">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4F4F4"/>
                    </a:solidFill>
                  </a:tcPr>
                </a:tc>
                <a:tc>
                  <a:txBody>
                    <a:bodyPr/>
                    <a:lstStyle/>
                    <a:p>
                      <a:pPr fontAlgn="b"/>
                      <a:r>
                        <a:rPr lang="en-IE" b="1">
                          <a:solidFill>
                            <a:srgbClr val="404040"/>
                          </a:solidFill>
                          <a:effectLst/>
                        </a:rPr>
                        <a:t>LAST_NAME</a:t>
                      </a:r>
                    </a:p>
                  </a:txBody>
                  <a:tcPr marL="43543" marR="43543" marT="43543" marB="43543" anchor="b">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4F4F4"/>
                    </a:solidFill>
                  </a:tcPr>
                </a:tc>
                <a:tc>
                  <a:txBody>
                    <a:bodyPr/>
                    <a:lstStyle/>
                    <a:p>
                      <a:pPr fontAlgn="b"/>
                      <a:r>
                        <a:rPr lang="en-IE" b="1">
                          <a:solidFill>
                            <a:srgbClr val="404040"/>
                          </a:solidFill>
                          <a:effectLst/>
                        </a:rPr>
                        <a:t>MANAGER_ID</a:t>
                      </a:r>
                    </a:p>
                  </a:txBody>
                  <a:tcPr marL="43543" marR="43543" marT="43543" marB="43543" anchor="b">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4F4F4"/>
                    </a:solidFill>
                  </a:tcPr>
                </a:tc>
                <a:extLst>
                  <a:ext uri="{0D108BD9-81ED-4DB2-BD59-A6C34878D82A}">
                    <a16:rowId xmlns:a16="http://schemas.microsoft.com/office/drawing/2014/main" val="3549078943"/>
                  </a:ext>
                </a:extLst>
              </a:tr>
              <a:tr h="0">
                <a:tc>
                  <a:txBody>
                    <a:bodyPr/>
                    <a:lstStyle/>
                    <a:p>
                      <a:r>
                        <a:rPr lang="en-IE">
                          <a:solidFill>
                            <a:srgbClr val="404040"/>
                          </a:solidFill>
                          <a:effectLst/>
                        </a:rPr>
                        <a:t>1</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100</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Steven</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King</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 </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3128465547"/>
                  </a:ext>
                </a:extLst>
              </a:tr>
              <a:tr h="0">
                <a:tc>
                  <a:txBody>
                    <a:bodyPr/>
                    <a:lstStyle/>
                    <a:p>
                      <a:r>
                        <a:rPr lang="en-IE">
                          <a:solidFill>
                            <a:srgbClr val="404040"/>
                          </a:solidFill>
                          <a:effectLst/>
                        </a:rPr>
                        <a:t>2</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101</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Neena</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Kochhar</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100</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219541636"/>
                  </a:ext>
                </a:extLst>
              </a:tr>
              <a:tr h="0">
                <a:tc>
                  <a:txBody>
                    <a:bodyPr/>
                    <a:lstStyle/>
                    <a:p>
                      <a:r>
                        <a:rPr lang="en-IE">
                          <a:solidFill>
                            <a:srgbClr val="404040"/>
                          </a:solidFill>
                          <a:effectLst/>
                        </a:rPr>
                        <a:t>3</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108</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Nancy</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Greenberg</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101</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299004350"/>
                  </a:ext>
                </a:extLst>
              </a:tr>
              <a:tr h="0">
                <a:tc>
                  <a:txBody>
                    <a:bodyPr/>
                    <a:lstStyle/>
                    <a:p>
                      <a:r>
                        <a:rPr lang="en-IE">
                          <a:solidFill>
                            <a:srgbClr val="404040"/>
                          </a:solidFill>
                          <a:effectLst/>
                        </a:rPr>
                        <a:t>4</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109</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Daniel</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Faviet</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108</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2591720945"/>
                  </a:ext>
                </a:extLst>
              </a:tr>
              <a:tr h="0">
                <a:tc>
                  <a:txBody>
                    <a:bodyPr/>
                    <a:lstStyle/>
                    <a:p>
                      <a:r>
                        <a:rPr lang="en-IE">
                          <a:solidFill>
                            <a:srgbClr val="404040"/>
                          </a:solidFill>
                          <a:effectLst/>
                        </a:rPr>
                        <a:t>4</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110</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John</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Chen</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108</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688921931"/>
                  </a:ext>
                </a:extLst>
              </a:tr>
              <a:tr h="0">
                <a:tc>
                  <a:txBody>
                    <a:bodyPr/>
                    <a:lstStyle/>
                    <a:p>
                      <a:r>
                        <a:rPr lang="en-IE">
                          <a:solidFill>
                            <a:srgbClr val="404040"/>
                          </a:solidFill>
                          <a:effectLst/>
                        </a:rPr>
                        <a:t>4</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111</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Ismael</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Sciarra</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dirty="0">
                          <a:solidFill>
                            <a:srgbClr val="404040"/>
                          </a:solidFill>
                          <a:effectLst/>
                        </a:rPr>
                        <a:t>108</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764162242"/>
                  </a:ext>
                </a:extLst>
              </a:tr>
            </a:tbl>
          </a:graphicData>
        </a:graphic>
      </p:graphicFrame>
    </p:spTree>
    <p:extLst>
      <p:ext uri="{BB962C8B-B14F-4D97-AF65-F5344CB8AC3E}">
        <p14:creationId xmlns:p14="http://schemas.microsoft.com/office/powerpoint/2010/main" val="393570666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Level keyword – specific level</a:t>
            </a:r>
            <a:endParaRPr lang="en-IE" dirty="0"/>
          </a:p>
        </p:txBody>
      </p:sp>
      <p:sp>
        <p:nvSpPr>
          <p:cNvPr id="3" name="Content Placeholder 2"/>
          <p:cNvSpPr>
            <a:spLocks noGrp="1"/>
          </p:cNvSpPr>
          <p:nvPr>
            <p:ph idx="1"/>
          </p:nvPr>
        </p:nvSpPr>
        <p:spPr/>
        <p:txBody>
          <a:bodyPr/>
          <a:lstStyle/>
          <a:p>
            <a:pPr marL="0" indent="0">
              <a:buNone/>
            </a:pPr>
            <a:r>
              <a:rPr lang="en-IE" sz="2000" dirty="0">
                <a:latin typeface="Courier New" panose="02070309020205020404" pitchFamily="49" charset="0"/>
                <a:cs typeface="Courier New" panose="02070309020205020404" pitchFamily="49" charset="0"/>
              </a:rPr>
              <a:t>select level, </a:t>
            </a:r>
            <a:r>
              <a:rPr lang="en-IE" sz="2000" dirty="0" err="1">
                <a:latin typeface="Courier New" panose="02070309020205020404" pitchFamily="49" charset="0"/>
                <a:cs typeface="Courier New" panose="02070309020205020404" pitchFamily="49" charset="0"/>
              </a:rPr>
              <a:t>employee_id</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first_name</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last_name</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manager_id</a:t>
            </a:r>
            <a:r>
              <a:rPr lang="en-IE" sz="2000" dirty="0">
                <a:latin typeface="Courier New" panose="02070309020205020404" pitchFamily="49" charset="0"/>
                <a:cs typeface="Courier New" panose="02070309020205020404" pitchFamily="49" charset="0"/>
              </a:rPr>
              <a:t> </a:t>
            </a:r>
          </a:p>
          <a:p>
            <a:pPr marL="0" indent="0">
              <a:buNone/>
            </a:pPr>
            <a:r>
              <a:rPr lang="en-IE" sz="2000" dirty="0">
                <a:latin typeface="Courier New" panose="02070309020205020404" pitchFamily="49" charset="0"/>
                <a:cs typeface="Courier New" panose="02070309020205020404" pitchFamily="49" charset="0"/>
              </a:rPr>
              <a:t>from   employees</a:t>
            </a:r>
          </a:p>
          <a:p>
            <a:pPr marL="0" indent="0">
              <a:buNone/>
            </a:pPr>
            <a:r>
              <a:rPr lang="en-IE" sz="2000" dirty="0">
                <a:latin typeface="Courier New" panose="02070309020205020404" pitchFamily="49" charset="0"/>
                <a:cs typeface="Courier New" panose="02070309020205020404" pitchFamily="49" charset="0"/>
              </a:rPr>
              <a:t>where level = 4</a:t>
            </a:r>
          </a:p>
          <a:p>
            <a:pPr marL="0" indent="0">
              <a:buNone/>
            </a:pPr>
            <a:r>
              <a:rPr lang="en-IE" sz="2000" dirty="0">
                <a:latin typeface="Courier New" panose="02070309020205020404" pitchFamily="49" charset="0"/>
                <a:cs typeface="Courier New" panose="02070309020205020404" pitchFamily="49" charset="0"/>
              </a:rPr>
              <a:t>start  with </a:t>
            </a:r>
            <a:r>
              <a:rPr lang="en-IE" sz="2000" dirty="0" err="1">
                <a:latin typeface="Courier New" panose="02070309020205020404" pitchFamily="49" charset="0"/>
                <a:cs typeface="Courier New" panose="02070309020205020404" pitchFamily="49" charset="0"/>
              </a:rPr>
              <a:t>manager_id</a:t>
            </a:r>
            <a:r>
              <a:rPr lang="en-IE" sz="2000" dirty="0">
                <a:latin typeface="Courier New" panose="02070309020205020404" pitchFamily="49" charset="0"/>
                <a:cs typeface="Courier New" panose="02070309020205020404" pitchFamily="49" charset="0"/>
              </a:rPr>
              <a:t> is null</a:t>
            </a:r>
          </a:p>
          <a:p>
            <a:pPr marL="0" indent="0">
              <a:buNone/>
            </a:pPr>
            <a:r>
              <a:rPr lang="en-IE" sz="2000" dirty="0">
                <a:latin typeface="Courier New" panose="02070309020205020404" pitchFamily="49" charset="0"/>
                <a:cs typeface="Courier New" panose="02070309020205020404" pitchFamily="49" charset="0"/>
              </a:rPr>
              <a:t>connect by prior </a:t>
            </a:r>
            <a:r>
              <a:rPr lang="en-IE" sz="2000" dirty="0" err="1">
                <a:latin typeface="Courier New" panose="02070309020205020404" pitchFamily="49" charset="0"/>
                <a:cs typeface="Courier New" panose="02070309020205020404" pitchFamily="49" charset="0"/>
              </a:rPr>
              <a:t>employee_id</a:t>
            </a:r>
            <a:r>
              <a:rPr lang="en-IE" sz="2000" dirty="0">
                <a:latin typeface="Courier New" panose="02070309020205020404" pitchFamily="49" charset="0"/>
                <a:cs typeface="Courier New" panose="02070309020205020404" pitchFamily="49" charset="0"/>
              </a:rPr>
              <a:t> = </a:t>
            </a:r>
            <a:r>
              <a:rPr lang="en-IE" sz="2000" dirty="0" err="1">
                <a:latin typeface="Courier New" panose="02070309020205020404" pitchFamily="49" charset="0"/>
                <a:cs typeface="Courier New" panose="02070309020205020404" pitchFamily="49" charset="0"/>
              </a:rPr>
              <a:t>manager_id</a:t>
            </a:r>
            <a:r>
              <a:rPr lang="en-IE" sz="2000" dirty="0">
                <a:latin typeface="Courier New" panose="02070309020205020404" pitchFamily="49" charset="0"/>
                <a:cs typeface="Courier New" panose="02070309020205020404" pitchFamily="49" charset="0"/>
              </a:rPr>
              <a:t>;</a:t>
            </a:r>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73</a:t>
            </a:fld>
            <a:endParaRPr lang="en-IE"/>
          </a:p>
        </p:txBody>
      </p:sp>
      <p:graphicFrame>
        <p:nvGraphicFramePr>
          <p:cNvPr id="6" name="Table 5"/>
          <p:cNvGraphicFramePr>
            <a:graphicFrameLocks noGrp="1"/>
          </p:cNvGraphicFramePr>
          <p:nvPr>
            <p:extLst>
              <p:ext uri="{D42A27DB-BD31-4B8C-83A1-F6EECF244321}">
                <p14:modId xmlns:p14="http://schemas.microsoft.com/office/powerpoint/2010/main" val="607845806"/>
              </p:ext>
            </p:extLst>
          </p:nvPr>
        </p:nvGraphicFramePr>
        <p:xfrm>
          <a:off x="323528" y="4077072"/>
          <a:ext cx="8229600" cy="1314992"/>
        </p:xfrm>
        <a:graphic>
          <a:graphicData uri="http://schemas.openxmlformats.org/drawingml/2006/table">
            <a:tbl>
              <a:tblPr/>
              <a:tblGrid>
                <a:gridCol w="1181607">
                  <a:extLst>
                    <a:ext uri="{9D8B030D-6E8A-4147-A177-3AD203B41FA5}">
                      <a16:colId xmlns:a16="http://schemas.microsoft.com/office/drawing/2014/main" val="2178282630"/>
                    </a:ext>
                  </a:extLst>
                </a:gridCol>
                <a:gridCol w="2110233">
                  <a:extLst>
                    <a:ext uri="{9D8B030D-6E8A-4147-A177-3AD203B41FA5}">
                      <a16:colId xmlns:a16="http://schemas.microsoft.com/office/drawing/2014/main" val="1169957996"/>
                    </a:ext>
                  </a:extLst>
                </a:gridCol>
                <a:gridCol w="1645920">
                  <a:extLst>
                    <a:ext uri="{9D8B030D-6E8A-4147-A177-3AD203B41FA5}">
                      <a16:colId xmlns:a16="http://schemas.microsoft.com/office/drawing/2014/main" val="3948212063"/>
                    </a:ext>
                  </a:extLst>
                </a:gridCol>
                <a:gridCol w="1645920">
                  <a:extLst>
                    <a:ext uri="{9D8B030D-6E8A-4147-A177-3AD203B41FA5}">
                      <a16:colId xmlns:a16="http://schemas.microsoft.com/office/drawing/2014/main" val="3524684252"/>
                    </a:ext>
                  </a:extLst>
                </a:gridCol>
                <a:gridCol w="1645920">
                  <a:extLst>
                    <a:ext uri="{9D8B030D-6E8A-4147-A177-3AD203B41FA5}">
                      <a16:colId xmlns:a16="http://schemas.microsoft.com/office/drawing/2014/main" val="647036667"/>
                    </a:ext>
                  </a:extLst>
                </a:gridCol>
              </a:tblGrid>
              <a:tr h="0">
                <a:tc>
                  <a:txBody>
                    <a:bodyPr/>
                    <a:lstStyle/>
                    <a:p>
                      <a:pPr fontAlgn="b"/>
                      <a:r>
                        <a:rPr lang="en-IE" b="1" dirty="0" smtClean="0">
                          <a:solidFill>
                            <a:srgbClr val="404040"/>
                          </a:solidFill>
                          <a:effectLst/>
                        </a:rPr>
                        <a:t>LEVEL</a:t>
                      </a:r>
                      <a:endParaRPr lang="en-IE" b="1" dirty="0">
                        <a:solidFill>
                          <a:srgbClr val="404040"/>
                        </a:solidFill>
                        <a:effectLst/>
                      </a:endParaRPr>
                    </a:p>
                  </a:txBody>
                  <a:tcPr marL="43543" marR="43543" marT="43543" marB="43543" anchor="b">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4F4F4"/>
                    </a:solidFill>
                  </a:tcPr>
                </a:tc>
                <a:tc>
                  <a:txBody>
                    <a:bodyPr/>
                    <a:lstStyle/>
                    <a:p>
                      <a:pPr fontAlgn="b"/>
                      <a:r>
                        <a:rPr lang="en-IE" b="1">
                          <a:solidFill>
                            <a:srgbClr val="404040"/>
                          </a:solidFill>
                          <a:effectLst/>
                        </a:rPr>
                        <a:t>EMPLOYEE_ID</a:t>
                      </a:r>
                    </a:p>
                  </a:txBody>
                  <a:tcPr marL="43543" marR="43543" marT="43543" marB="43543" anchor="b">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4F4F4"/>
                    </a:solidFill>
                  </a:tcPr>
                </a:tc>
                <a:tc>
                  <a:txBody>
                    <a:bodyPr/>
                    <a:lstStyle/>
                    <a:p>
                      <a:pPr fontAlgn="b"/>
                      <a:r>
                        <a:rPr lang="en-IE" b="1">
                          <a:solidFill>
                            <a:srgbClr val="404040"/>
                          </a:solidFill>
                          <a:effectLst/>
                        </a:rPr>
                        <a:t>FIRST_NAME</a:t>
                      </a:r>
                    </a:p>
                  </a:txBody>
                  <a:tcPr marL="43543" marR="43543" marT="43543" marB="43543" anchor="b">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4F4F4"/>
                    </a:solidFill>
                  </a:tcPr>
                </a:tc>
                <a:tc>
                  <a:txBody>
                    <a:bodyPr/>
                    <a:lstStyle/>
                    <a:p>
                      <a:pPr fontAlgn="b"/>
                      <a:r>
                        <a:rPr lang="en-IE" b="1">
                          <a:solidFill>
                            <a:srgbClr val="404040"/>
                          </a:solidFill>
                          <a:effectLst/>
                        </a:rPr>
                        <a:t>LAST_NAME</a:t>
                      </a:r>
                    </a:p>
                  </a:txBody>
                  <a:tcPr marL="43543" marR="43543" marT="43543" marB="43543" anchor="b">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4F4F4"/>
                    </a:solidFill>
                  </a:tcPr>
                </a:tc>
                <a:tc>
                  <a:txBody>
                    <a:bodyPr/>
                    <a:lstStyle/>
                    <a:p>
                      <a:pPr fontAlgn="b"/>
                      <a:r>
                        <a:rPr lang="en-IE" b="1">
                          <a:solidFill>
                            <a:srgbClr val="404040"/>
                          </a:solidFill>
                          <a:effectLst/>
                        </a:rPr>
                        <a:t>MANAGER_ID</a:t>
                      </a:r>
                    </a:p>
                  </a:txBody>
                  <a:tcPr marL="43543" marR="43543" marT="43543" marB="43543" anchor="b">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4F4F4"/>
                    </a:solidFill>
                  </a:tcPr>
                </a:tc>
                <a:extLst>
                  <a:ext uri="{0D108BD9-81ED-4DB2-BD59-A6C34878D82A}">
                    <a16:rowId xmlns:a16="http://schemas.microsoft.com/office/drawing/2014/main" val="3549078943"/>
                  </a:ext>
                </a:extLst>
              </a:tr>
              <a:tr h="0">
                <a:tc>
                  <a:txBody>
                    <a:bodyPr/>
                    <a:lstStyle/>
                    <a:p>
                      <a:r>
                        <a:rPr lang="en-IE" dirty="0">
                          <a:solidFill>
                            <a:srgbClr val="404040"/>
                          </a:solidFill>
                          <a:effectLst/>
                        </a:rPr>
                        <a:t>4</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109</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Daniel</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Faviet</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108</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2591720945"/>
                  </a:ext>
                </a:extLst>
              </a:tr>
              <a:tr h="0">
                <a:tc>
                  <a:txBody>
                    <a:bodyPr/>
                    <a:lstStyle/>
                    <a:p>
                      <a:r>
                        <a:rPr lang="en-IE">
                          <a:solidFill>
                            <a:srgbClr val="404040"/>
                          </a:solidFill>
                          <a:effectLst/>
                        </a:rPr>
                        <a:t>4</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110</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John</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Chen</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108</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688921931"/>
                  </a:ext>
                </a:extLst>
              </a:tr>
              <a:tr h="0">
                <a:tc>
                  <a:txBody>
                    <a:bodyPr/>
                    <a:lstStyle/>
                    <a:p>
                      <a:r>
                        <a:rPr lang="en-IE">
                          <a:solidFill>
                            <a:srgbClr val="404040"/>
                          </a:solidFill>
                          <a:effectLst/>
                        </a:rPr>
                        <a:t>4</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dirty="0">
                          <a:solidFill>
                            <a:srgbClr val="404040"/>
                          </a:solidFill>
                          <a:effectLst/>
                        </a:rPr>
                        <a:t>111</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Ismael</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a:solidFill>
                            <a:srgbClr val="404040"/>
                          </a:solidFill>
                          <a:effectLst/>
                        </a:rPr>
                        <a:t>Sciarra</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dirty="0">
                          <a:solidFill>
                            <a:srgbClr val="404040"/>
                          </a:solidFill>
                          <a:effectLst/>
                        </a:rPr>
                        <a:t>108</a:t>
                      </a:r>
                    </a:p>
                  </a:txBody>
                  <a:tcPr marL="43543" marR="43543" marT="21771" marB="21771"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764162242"/>
                  </a:ext>
                </a:extLst>
              </a:tr>
            </a:tbl>
          </a:graphicData>
        </a:graphic>
      </p:graphicFrame>
    </p:spTree>
    <p:extLst>
      <p:ext uri="{BB962C8B-B14F-4D97-AF65-F5344CB8AC3E}">
        <p14:creationId xmlns:p14="http://schemas.microsoft.com/office/powerpoint/2010/main" val="163399282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Formatting,  sorting</a:t>
            </a:r>
            <a:endParaRPr lang="en-IE" dirty="0"/>
          </a:p>
        </p:txBody>
      </p:sp>
      <p:sp>
        <p:nvSpPr>
          <p:cNvPr id="3" name="Content Placeholder 2"/>
          <p:cNvSpPr>
            <a:spLocks noGrp="1"/>
          </p:cNvSpPr>
          <p:nvPr>
            <p:ph idx="1"/>
          </p:nvPr>
        </p:nvSpPr>
        <p:spPr>
          <a:xfrm>
            <a:off x="457200" y="1404533"/>
            <a:ext cx="8229600" cy="4876800"/>
          </a:xfrm>
        </p:spPr>
        <p:txBody>
          <a:bodyPr/>
          <a:lstStyle/>
          <a:p>
            <a:pPr marL="0" indent="0">
              <a:buNone/>
            </a:pPr>
            <a:r>
              <a:rPr lang="en-IE" sz="2000" dirty="0" smtClean="0">
                <a:cs typeface="Courier New" panose="02070309020205020404" pitchFamily="49" charset="0"/>
              </a:rPr>
              <a:t>Formatting</a:t>
            </a:r>
            <a:endParaRPr lang="en-IE" sz="2000" dirty="0">
              <a:cs typeface="Courier New" panose="02070309020205020404" pitchFamily="49" charset="0"/>
            </a:endParaRPr>
          </a:p>
          <a:p>
            <a:pPr marL="0" indent="0">
              <a:buNone/>
            </a:pPr>
            <a:r>
              <a:rPr lang="en-IE" sz="2000" dirty="0" smtClean="0">
                <a:latin typeface="Courier New" panose="02070309020205020404" pitchFamily="49" charset="0"/>
                <a:cs typeface="Courier New" panose="02070309020205020404" pitchFamily="49" charset="0"/>
              </a:rPr>
              <a:t>select </a:t>
            </a:r>
            <a:r>
              <a:rPr lang="en-IE" sz="2000" dirty="0">
                <a:latin typeface="Courier New" panose="02070309020205020404" pitchFamily="49" charset="0"/>
                <a:cs typeface="Courier New" panose="02070309020205020404" pitchFamily="49" charset="0"/>
              </a:rPr>
              <a:t>level, </a:t>
            </a:r>
            <a:r>
              <a:rPr lang="en-IE" sz="2000" dirty="0" err="1">
                <a:latin typeface="Courier New" panose="02070309020205020404" pitchFamily="49" charset="0"/>
                <a:cs typeface="Courier New" panose="02070309020205020404" pitchFamily="49" charset="0"/>
              </a:rPr>
              <a:t>employee_id</a:t>
            </a:r>
            <a:r>
              <a:rPr lang="en-IE" sz="2000" dirty="0">
                <a:latin typeface="Courier New" panose="02070309020205020404" pitchFamily="49" charset="0"/>
                <a:cs typeface="Courier New" panose="02070309020205020404" pitchFamily="49" charset="0"/>
              </a:rPr>
              <a:t>, </a:t>
            </a:r>
            <a:r>
              <a:rPr lang="en-IE" sz="2000" dirty="0" err="1" smtClean="0">
                <a:latin typeface="Courier New" panose="02070309020205020404" pitchFamily="49" charset="0"/>
                <a:cs typeface="Courier New" panose="02070309020205020404" pitchFamily="49" charset="0"/>
              </a:rPr>
              <a:t>lpad</a:t>
            </a:r>
            <a:r>
              <a:rPr lang="en-IE" sz="2000" dirty="0" smtClean="0">
                <a:latin typeface="Courier New" panose="02070309020205020404" pitchFamily="49" charset="0"/>
                <a:cs typeface="Courier New" panose="02070309020205020404" pitchFamily="49" charset="0"/>
              </a:rPr>
              <a:t> </a:t>
            </a:r>
            <a:r>
              <a:rPr lang="en-IE" sz="2000" dirty="0">
                <a:latin typeface="Courier New" panose="02070309020205020404" pitchFamily="49" charset="0"/>
                <a:cs typeface="Courier New" panose="02070309020205020404" pitchFamily="49" charset="0"/>
              </a:rPr>
              <a:t>( ' ', level, ' ' ) || </a:t>
            </a:r>
            <a:r>
              <a:rPr lang="en-IE" sz="2000" dirty="0" err="1">
                <a:latin typeface="Courier New" panose="02070309020205020404" pitchFamily="49" charset="0"/>
                <a:cs typeface="Courier New" panose="02070309020205020404" pitchFamily="49" charset="0"/>
              </a:rPr>
              <a:t>first_name</a:t>
            </a:r>
            <a:r>
              <a:rPr lang="en-IE" sz="2000" dirty="0">
                <a:latin typeface="Courier New" panose="02070309020205020404" pitchFamily="49" charset="0"/>
                <a:cs typeface="Courier New" panose="02070309020205020404" pitchFamily="49" charset="0"/>
              </a:rPr>
              <a:t> || ' ' || </a:t>
            </a:r>
            <a:r>
              <a:rPr lang="en-IE" sz="2000" dirty="0" err="1">
                <a:latin typeface="Courier New" panose="02070309020205020404" pitchFamily="49" charset="0"/>
                <a:cs typeface="Courier New" panose="02070309020205020404" pitchFamily="49" charset="0"/>
              </a:rPr>
              <a:t>last_name</a:t>
            </a:r>
            <a:r>
              <a:rPr lang="en-IE" sz="2000" dirty="0">
                <a:latin typeface="Courier New" panose="02070309020205020404" pitchFamily="49" charset="0"/>
                <a:cs typeface="Courier New" panose="02070309020205020404" pitchFamily="49" charset="0"/>
              </a:rPr>
              <a:t> name, </a:t>
            </a:r>
            <a:r>
              <a:rPr lang="en-IE" sz="2000" dirty="0" err="1">
                <a:latin typeface="Courier New" panose="02070309020205020404" pitchFamily="49" charset="0"/>
                <a:cs typeface="Courier New" panose="02070309020205020404" pitchFamily="49" charset="0"/>
              </a:rPr>
              <a:t>manager_id</a:t>
            </a:r>
            <a:r>
              <a:rPr lang="en-IE" sz="2000" dirty="0">
                <a:latin typeface="Courier New" panose="02070309020205020404" pitchFamily="49" charset="0"/>
                <a:cs typeface="Courier New" panose="02070309020205020404" pitchFamily="49" charset="0"/>
              </a:rPr>
              <a:t> </a:t>
            </a:r>
          </a:p>
          <a:p>
            <a:pPr marL="0" indent="0">
              <a:buNone/>
            </a:pPr>
            <a:r>
              <a:rPr lang="en-IE" sz="2000" dirty="0">
                <a:latin typeface="Courier New" panose="02070309020205020404" pitchFamily="49" charset="0"/>
                <a:cs typeface="Courier New" panose="02070309020205020404" pitchFamily="49" charset="0"/>
              </a:rPr>
              <a:t>from   employees</a:t>
            </a:r>
          </a:p>
          <a:p>
            <a:pPr marL="0" indent="0">
              <a:buNone/>
            </a:pPr>
            <a:r>
              <a:rPr lang="en-IE" sz="2000" dirty="0">
                <a:latin typeface="Courier New" panose="02070309020205020404" pitchFamily="49" charset="0"/>
                <a:cs typeface="Courier New" panose="02070309020205020404" pitchFamily="49" charset="0"/>
              </a:rPr>
              <a:t>start  with </a:t>
            </a:r>
            <a:r>
              <a:rPr lang="en-IE" sz="2000" dirty="0" err="1">
                <a:latin typeface="Courier New" panose="02070309020205020404" pitchFamily="49" charset="0"/>
                <a:cs typeface="Courier New" panose="02070309020205020404" pitchFamily="49" charset="0"/>
              </a:rPr>
              <a:t>manager_id</a:t>
            </a:r>
            <a:r>
              <a:rPr lang="en-IE" sz="2000" dirty="0">
                <a:latin typeface="Courier New" panose="02070309020205020404" pitchFamily="49" charset="0"/>
                <a:cs typeface="Courier New" panose="02070309020205020404" pitchFamily="49" charset="0"/>
              </a:rPr>
              <a:t> is null</a:t>
            </a:r>
          </a:p>
          <a:p>
            <a:pPr marL="0" indent="0">
              <a:buNone/>
            </a:pPr>
            <a:r>
              <a:rPr lang="en-IE" sz="2000" dirty="0">
                <a:latin typeface="Courier New" panose="02070309020205020404" pitchFamily="49" charset="0"/>
                <a:cs typeface="Courier New" panose="02070309020205020404" pitchFamily="49" charset="0"/>
              </a:rPr>
              <a:t>connect by prior </a:t>
            </a:r>
            <a:r>
              <a:rPr lang="en-IE" sz="2000" dirty="0" err="1">
                <a:latin typeface="Courier New" panose="02070309020205020404" pitchFamily="49" charset="0"/>
                <a:cs typeface="Courier New" panose="02070309020205020404" pitchFamily="49" charset="0"/>
              </a:rPr>
              <a:t>employee_id</a:t>
            </a:r>
            <a:r>
              <a:rPr lang="en-IE" sz="2000" dirty="0">
                <a:latin typeface="Courier New" panose="02070309020205020404" pitchFamily="49" charset="0"/>
                <a:cs typeface="Courier New" panose="02070309020205020404" pitchFamily="49" charset="0"/>
              </a:rPr>
              <a:t> = </a:t>
            </a:r>
            <a:r>
              <a:rPr lang="en-IE" sz="2000" dirty="0" err="1">
                <a:latin typeface="Courier New" panose="02070309020205020404" pitchFamily="49" charset="0"/>
                <a:cs typeface="Courier New" panose="02070309020205020404" pitchFamily="49" charset="0"/>
              </a:rPr>
              <a:t>manager_id</a:t>
            </a:r>
            <a:r>
              <a:rPr lang="en-IE" sz="2000" dirty="0" smtClean="0">
                <a:latin typeface="Courier New" panose="02070309020205020404" pitchFamily="49" charset="0"/>
                <a:cs typeface="Courier New" panose="02070309020205020404" pitchFamily="49" charset="0"/>
              </a:rPr>
              <a:t>;</a:t>
            </a:r>
          </a:p>
          <a:p>
            <a:pPr marL="0" indent="0">
              <a:buNone/>
            </a:pPr>
            <a:endParaRPr lang="en-IE" sz="2000" dirty="0">
              <a:latin typeface="Courier New" panose="02070309020205020404" pitchFamily="49" charset="0"/>
              <a:cs typeface="Courier New" panose="02070309020205020404" pitchFamily="49" charset="0"/>
            </a:endParaRPr>
          </a:p>
          <a:p>
            <a:pPr marL="0" indent="0">
              <a:buNone/>
            </a:pPr>
            <a:r>
              <a:rPr lang="en-IE" sz="2000" dirty="0" smtClean="0">
                <a:latin typeface="+mj-lt"/>
                <a:cs typeface="Courier New" panose="02070309020205020404" pitchFamily="49" charset="0"/>
              </a:rPr>
              <a:t>Sort each employee with same manager by </a:t>
            </a:r>
            <a:r>
              <a:rPr lang="en-IE" sz="2000" dirty="0" err="1" smtClean="0">
                <a:latin typeface="+mj-lt"/>
                <a:cs typeface="Courier New" panose="02070309020205020404" pitchFamily="49" charset="0"/>
              </a:rPr>
              <a:t>first_name</a:t>
            </a:r>
            <a:endParaRPr lang="en-IE" sz="2000" dirty="0" smtClean="0">
              <a:latin typeface="+mj-lt"/>
              <a:cs typeface="Courier New" panose="02070309020205020404" pitchFamily="49" charset="0"/>
            </a:endParaRPr>
          </a:p>
          <a:p>
            <a:pPr marL="0" indent="0">
              <a:buNone/>
            </a:pPr>
            <a:r>
              <a:rPr lang="en-IE" sz="2000" dirty="0">
                <a:latin typeface="Courier New" panose="02070309020205020404" pitchFamily="49" charset="0"/>
                <a:cs typeface="Courier New" panose="02070309020205020404" pitchFamily="49" charset="0"/>
              </a:rPr>
              <a:t>select level, </a:t>
            </a:r>
            <a:r>
              <a:rPr lang="en-IE" sz="2000" dirty="0" err="1">
                <a:latin typeface="Courier New" panose="02070309020205020404" pitchFamily="49" charset="0"/>
                <a:cs typeface="Courier New" panose="02070309020205020404" pitchFamily="49" charset="0"/>
              </a:rPr>
              <a:t>employee_id</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first_name</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last_name</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hire_date</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manager_id</a:t>
            </a:r>
            <a:r>
              <a:rPr lang="en-IE" sz="2000" dirty="0">
                <a:latin typeface="Courier New" panose="02070309020205020404" pitchFamily="49" charset="0"/>
                <a:cs typeface="Courier New" panose="02070309020205020404" pitchFamily="49" charset="0"/>
              </a:rPr>
              <a:t> </a:t>
            </a:r>
          </a:p>
          <a:p>
            <a:pPr marL="0" indent="0">
              <a:buNone/>
            </a:pPr>
            <a:r>
              <a:rPr lang="en-IE" sz="2000" dirty="0">
                <a:latin typeface="Courier New" panose="02070309020205020404" pitchFamily="49" charset="0"/>
                <a:cs typeface="Courier New" panose="02070309020205020404" pitchFamily="49" charset="0"/>
              </a:rPr>
              <a:t>from   employees</a:t>
            </a:r>
          </a:p>
          <a:p>
            <a:pPr marL="0" indent="0">
              <a:buNone/>
            </a:pPr>
            <a:r>
              <a:rPr lang="en-IE" sz="2000" dirty="0">
                <a:latin typeface="Courier New" panose="02070309020205020404" pitchFamily="49" charset="0"/>
                <a:cs typeface="Courier New" panose="02070309020205020404" pitchFamily="49" charset="0"/>
              </a:rPr>
              <a:t>start  with </a:t>
            </a:r>
            <a:r>
              <a:rPr lang="en-IE" sz="2000" dirty="0" err="1">
                <a:latin typeface="Courier New" panose="02070309020205020404" pitchFamily="49" charset="0"/>
                <a:cs typeface="Courier New" panose="02070309020205020404" pitchFamily="49" charset="0"/>
              </a:rPr>
              <a:t>manager_id</a:t>
            </a:r>
            <a:r>
              <a:rPr lang="en-IE" sz="2000" dirty="0">
                <a:latin typeface="Courier New" panose="02070309020205020404" pitchFamily="49" charset="0"/>
                <a:cs typeface="Courier New" panose="02070309020205020404" pitchFamily="49" charset="0"/>
              </a:rPr>
              <a:t> is null</a:t>
            </a:r>
          </a:p>
          <a:p>
            <a:pPr marL="0" indent="0">
              <a:buNone/>
            </a:pPr>
            <a:r>
              <a:rPr lang="en-IE" sz="2000" dirty="0">
                <a:latin typeface="Courier New" panose="02070309020205020404" pitchFamily="49" charset="0"/>
                <a:cs typeface="Courier New" panose="02070309020205020404" pitchFamily="49" charset="0"/>
              </a:rPr>
              <a:t>connect by prior </a:t>
            </a:r>
            <a:r>
              <a:rPr lang="en-IE" sz="2000" dirty="0" err="1">
                <a:latin typeface="Courier New" panose="02070309020205020404" pitchFamily="49" charset="0"/>
                <a:cs typeface="Courier New" panose="02070309020205020404" pitchFamily="49" charset="0"/>
              </a:rPr>
              <a:t>employee_id</a:t>
            </a:r>
            <a:r>
              <a:rPr lang="en-IE" sz="2000" dirty="0">
                <a:latin typeface="Courier New" panose="02070309020205020404" pitchFamily="49" charset="0"/>
                <a:cs typeface="Courier New" panose="02070309020205020404" pitchFamily="49" charset="0"/>
              </a:rPr>
              <a:t> = </a:t>
            </a:r>
            <a:r>
              <a:rPr lang="en-IE" sz="2000" dirty="0" err="1">
                <a:latin typeface="Courier New" panose="02070309020205020404" pitchFamily="49" charset="0"/>
                <a:cs typeface="Courier New" panose="02070309020205020404" pitchFamily="49" charset="0"/>
              </a:rPr>
              <a:t>manager_id</a:t>
            </a:r>
            <a:endParaRPr lang="en-IE" sz="2000" dirty="0">
              <a:latin typeface="Courier New" panose="02070309020205020404" pitchFamily="49" charset="0"/>
              <a:cs typeface="Courier New" panose="02070309020205020404" pitchFamily="49" charset="0"/>
            </a:endParaRPr>
          </a:p>
          <a:p>
            <a:pPr marL="0" indent="0">
              <a:buNone/>
            </a:pPr>
            <a:r>
              <a:rPr lang="en-IE" sz="2000" dirty="0">
                <a:latin typeface="Courier New" panose="02070309020205020404" pitchFamily="49" charset="0"/>
                <a:cs typeface="Courier New" panose="02070309020205020404" pitchFamily="49" charset="0"/>
              </a:rPr>
              <a:t>order siblings by </a:t>
            </a:r>
            <a:r>
              <a:rPr lang="en-IE" sz="2000" dirty="0" err="1">
                <a:latin typeface="Courier New" panose="02070309020205020404" pitchFamily="49" charset="0"/>
                <a:cs typeface="Courier New" panose="02070309020205020404" pitchFamily="49" charset="0"/>
              </a:rPr>
              <a:t>first_name</a:t>
            </a:r>
            <a:r>
              <a:rPr lang="en-IE" sz="2000" dirty="0">
                <a:latin typeface="Courier New" panose="02070309020205020404" pitchFamily="49" charset="0"/>
                <a:cs typeface="Courier New" panose="02070309020205020404" pitchFamily="49" charset="0"/>
              </a:rPr>
              <a:t>;</a:t>
            </a:r>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74</a:t>
            </a:fld>
            <a:endParaRPr lang="en-IE"/>
          </a:p>
        </p:txBody>
      </p:sp>
    </p:spTree>
    <p:extLst>
      <p:ext uri="{BB962C8B-B14F-4D97-AF65-F5344CB8AC3E}">
        <p14:creationId xmlns:p14="http://schemas.microsoft.com/office/powerpoint/2010/main" val="326704762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Avoid LOOPS</a:t>
            </a:r>
            <a:endParaRPr lang="en-IE" dirty="0"/>
          </a:p>
        </p:txBody>
      </p:sp>
      <p:sp>
        <p:nvSpPr>
          <p:cNvPr id="3" name="Content Placeholder 2"/>
          <p:cNvSpPr>
            <a:spLocks noGrp="1"/>
          </p:cNvSpPr>
          <p:nvPr>
            <p:ph idx="1"/>
          </p:nvPr>
        </p:nvSpPr>
        <p:spPr/>
        <p:txBody>
          <a:bodyPr/>
          <a:lstStyle/>
          <a:p>
            <a:pPr marL="0" indent="0">
              <a:buNone/>
            </a:pPr>
            <a:r>
              <a:rPr lang="en-IE" sz="2200" dirty="0">
                <a:latin typeface="Courier New" panose="02070309020205020404" pitchFamily="49" charset="0"/>
                <a:cs typeface="Courier New" panose="02070309020205020404" pitchFamily="49" charset="0"/>
              </a:rPr>
              <a:t>update employees</a:t>
            </a:r>
          </a:p>
          <a:p>
            <a:pPr marL="0" indent="0">
              <a:buNone/>
            </a:pPr>
            <a:r>
              <a:rPr lang="en-IE" sz="2200" dirty="0">
                <a:latin typeface="Courier New" panose="02070309020205020404" pitchFamily="49" charset="0"/>
                <a:cs typeface="Courier New" panose="02070309020205020404" pitchFamily="49" charset="0"/>
              </a:rPr>
              <a:t>set    </a:t>
            </a:r>
            <a:r>
              <a:rPr lang="en-IE" sz="2200" dirty="0" err="1">
                <a:latin typeface="Courier New" panose="02070309020205020404" pitchFamily="49" charset="0"/>
                <a:cs typeface="Courier New" panose="02070309020205020404" pitchFamily="49" charset="0"/>
              </a:rPr>
              <a:t>manager_id</a:t>
            </a:r>
            <a:r>
              <a:rPr lang="en-IE" sz="2200" dirty="0">
                <a:latin typeface="Courier New" panose="02070309020205020404" pitchFamily="49" charset="0"/>
                <a:cs typeface="Courier New" panose="02070309020205020404" pitchFamily="49" charset="0"/>
              </a:rPr>
              <a:t> = 107</a:t>
            </a:r>
          </a:p>
          <a:p>
            <a:pPr marL="0" indent="0">
              <a:buNone/>
            </a:pPr>
            <a:r>
              <a:rPr lang="en-IE" sz="2200" dirty="0">
                <a:latin typeface="Courier New" panose="02070309020205020404" pitchFamily="49" charset="0"/>
                <a:cs typeface="Courier New" panose="02070309020205020404" pitchFamily="49" charset="0"/>
              </a:rPr>
              <a:t>where  </a:t>
            </a:r>
            <a:r>
              <a:rPr lang="en-IE" sz="2200" dirty="0" err="1">
                <a:latin typeface="Courier New" panose="02070309020205020404" pitchFamily="49" charset="0"/>
                <a:cs typeface="Courier New" panose="02070309020205020404" pitchFamily="49" charset="0"/>
              </a:rPr>
              <a:t>employee_id</a:t>
            </a:r>
            <a:r>
              <a:rPr lang="en-IE" sz="2200" dirty="0">
                <a:latin typeface="Courier New" panose="02070309020205020404" pitchFamily="49" charset="0"/>
                <a:cs typeface="Courier New" panose="02070309020205020404" pitchFamily="49" charset="0"/>
              </a:rPr>
              <a:t> = 100;</a:t>
            </a:r>
          </a:p>
          <a:p>
            <a:endParaRPr lang="en-IE" sz="2200" dirty="0">
              <a:latin typeface="Courier New" panose="02070309020205020404" pitchFamily="49" charset="0"/>
              <a:cs typeface="Courier New" panose="02070309020205020404" pitchFamily="49" charset="0"/>
            </a:endParaRPr>
          </a:p>
          <a:p>
            <a:pPr marL="0" indent="0">
              <a:buNone/>
            </a:pPr>
            <a:r>
              <a:rPr lang="en-IE" sz="2200" dirty="0">
                <a:latin typeface="Courier New" panose="02070309020205020404" pitchFamily="49" charset="0"/>
                <a:cs typeface="Courier New" panose="02070309020205020404" pitchFamily="49" charset="0"/>
              </a:rPr>
              <a:t>select * from employees</a:t>
            </a:r>
          </a:p>
          <a:p>
            <a:pPr marL="0" indent="0">
              <a:buNone/>
            </a:pPr>
            <a:r>
              <a:rPr lang="en-IE" sz="2200" dirty="0">
                <a:latin typeface="Courier New" panose="02070309020205020404" pitchFamily="49" charset="0"/>
                <a:cs typeface="Courier New" panose="02070309020205020404" pitchFamily="49" charset="0"/>
              </a:rPr>
              <a:t>start with </a:t>
            </a:r>
            <a:r>
              <a:rPr lang="en-IE" sz="2200" dirty="0" err="1">
                <a:latin typeface="Courier New" panose="02070309020205020404" pitchFamily="49" charset="0"/>
                <a:cs typeface="Courier New" panose="02070309020205020404" pitchFamily="49" charset="0"/>
              </a:rPr>
              <a:t>employee_id</a:t>
            </a:r>
            <a:r>
              <a:rPr lang="en-IE" sz="2200" dirty="0">
                <a:latin typeface="Courier New" panose="02070309020205020404" pitchFamily="49" charset="0"/>
                <a:cs typeface="Courier New" panose="02070309020205020404" pitchFamily="49" charset="0"/>
              </a:rPr>
              <a:t> = 100</a:t>
            </a:r>
          </a:p>
          <a:p>
            <a:pPr marL="0" indent="0">
              <a:buNone/>
            </a:pPr>
            <a:r>
              <a:rPr lang="en-IE" sz="2200" dirty="0">
                <a:latin typeface="Courier New" panose="02070309020205020404" pitchFamily="49" charset="0"/>
                <a:cs typeface="Courier New" panose="02070309020205020404" pitchFamily="49" charset="0"/>
              </a:rPr>
              <a:t>connect by </a:t>
            </a:r>
            <a:r>
              <a:rPr lang="en-IE" sz="2200" dirty="0" err="1">
                <a:latin typeface="Courier New" panose="02070309020205020404" pitchFamily="49" charset="0"/>
                <a:cs typeface="Courier New" panose="02070309020205020404" pitchFamily="49" charset="0"/>
              </a:rPr>
              <a:t>nocycle</a:t>
            </a:r>
            <a:r>
              <a:rPr lang="en-IE" sz="2200" dirty="0">
                <a:latin typeface="Courier New" panose="02070309020205020404" pitchFamily="49" charset="0"/>
                <a:cs typeface="Courier New" panose="02070309020205020404" pitchFamily="49" charset="0"/>
              </a:rPr>
              <a:t> prior </a:t>
            </a:r>
            <a:r>
              <a:rPr lang="en-IE" sz="2200" dirty="0" err="1">
                <a:latin typeface="Courier New" panose="02070309020205020404" pitchFamily="49" charset="0"/>
                <a:cs typeface="Courier New" panose="02070309020205020404" pitchFamily="49" charset="0"/>
              </a:rPr>
              <a:t>employee_id</a:t>
            </a:r>
            <a:r>
              <a:rPr lang="en-IE" sz="2200" dirty="0">
                <a:latin typeface="Courier New" panose="02070309020205020404" pitchFamily="49" charset="0"/>
                <a:cs typeface="Courier New" panose="02070309020205020404" pitchFamily="49" charset="0"/>
              </a:rPr>
              <a:t> = </a:t>
            </a:r>
            <a:r>
              <a:rPr lang="en-IE" sz="2200" dirty="0" err="1" smtClean="0">
                <a:latin typeface="Courier New" panose="02070309020205020404" pitchFamily="49" charset="0"/>
                <a:cs typeface="Courier New" panose="02070309020205020404" pitchFamily="49" charset="0"/>
              </a:rPr>
              <a:t>manager_id</a:t>
            </a:r>
            <a:endParaRPr lang="en-IE" sz="2200"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75</a:t>
            </a:fld>
            <a:endParaRPr lang="en-IE"/>
          </a:p>
        </p:txBody>
      </p:sp>
    </p:spTree>
    <p:extLst>
      <p:ext uri="{BB962C8B-B14F-4D97-AF65-F5344CB8AC3E}">
        <p14:creationId xmlns:p14="http://schemas.microsoft.com/office/powerpoint/2010/main" val="151664508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Show Tree Details</a:t>
            </a:r>
            <a:endParaRPr lang="en-IE" dirty="0"/>
          </a:p>
        </p:txBody>
      </p:sp>
      <p:sp>
        <p:nvSpPr>
          <p:cNvPr id="3" name="Content Placeholder 2"/>
          <p:cNvSpPr>
            <a:spLocks noGrp="1"/>
          </p:cNvSpPr>
          <p:nvPr>
            <p:ph idx="1"/>
          </p:nvPr>
        </p:nvSpPr>
        <p:spPr>
          <a:xfrm>
            <a:off x="323528" y="1268760"/>
            <a:ext cx="8229600" cy="4876800"/>
          </a:xfrm>
        </p:spPr>
        <p:txBody>
          <a:bodyPr/>
          <a:lstStyle/>
          <a:p>
            <a:pPr marL="0" indent="0">
              <a:spcBef>
                <a:spcPts val="0"/>
              </a:spcBef>
              <a:buNone/>
            </a:pPr>
            <a:r>
              <a:rPr lang="en-IE" sz="2000" dirty="0">
                <a:latin typeface="Courier New" panose="02070309020205020404" pitchFamily="49" charset="0"/>
                <a:cs typeface="Courier New" panose="02070309020205020404" pitchFamily="49" charset="0"/>
              </a:rPr>
              <a:t>update employees</a:t>
            </a:r>
          </a:p>
          <a:p>
            <a:pPr marL="0" indent="0">
              <a:spcBef>
                <a:spcPts val="0"/>
              </a:spcBef>
              <a:buNone/>
            </a:pPr>
            <a:r>
              <a:rPr lang="en-IE" sz="2000" dirty="0">
                <a:latin typeface="Courier New" panose="02070309020205020404" pitchFamily="49" charset="0"/>
                <a:cs typeface="Courier New" panose="02070309020205020404" pitchFamily="49" charset="0"/>
              </a:rPr>
              <a:t>set    </a:t>
            </a:r>
            <a:r>
              <a:rPr lang="en-IE" sz="2000" dirty="0" err="1">
                <a:latin typeface="Courier New" panose="02070309020205020404" pitchFamily="49" charset="0"/>
                <a:cs typeface="Courier New" panose="02070309020205020404" pitchFamily="49" charset="0"/>
              </a:rPr>
              <a:t>manager_id</a:t>
            </a:r>
            <a:r>
              <a:rPr lang="en-IE" sz="2000" dirty="0">
                <a:latin typeface="Courier New" panose="02070309020205020404" pitchFamily="49" charset="0"/>
                <a:cs typeface="Courier New" panose="02070309020205020404" pitchFamily="49" charset="0"/>
              </a:rPr>
              <a:t> = 107</a:t>
            </a:r>
          </a:p>
          <a:p>
            <a:pPr marL="0" indent="0">
              <a:spcBef>
                <a:spcPts val="0"/>
              </a:spcBef>
              <a:buNone/>
            </a:pPr>
            <a:r>
              <a:rPr lang="en-IE" sz="2000" dirty="0">
                <a:latin typeface="Courier New" panose="02070309020205020404" pitchFamily="49" charset="0"/>
                <a:cs typeface="Courier New" panose="02070309020205020404" pitchFamily="49" charset="0"/>
              </a:rPr>
              <a:t>where  </a:t>
            </a:r>
            <a:r>
              <a:rPr lang="en-IE" sz="2000" dirty="0" err="1">
                <a:latin typeface="Courier New" panose="02070309020205020404" pitchFamily="49" charset="0"/>
                <a:cs typeface="Courier New" panose="02070309020205020404" pitchFamily="49" charset="0"/>
              </a:rPr>
              <a:t>employee_id</a:t>
            </a:r>
            <a:r>
              <a:rPr lang="en-IE" sz="2000" dirty="0">
                <a:latin typeface="Courier New" panose="02070309020205020404" pitchFamily="49" charset="0"/>
                <a:cs typeface="Courier New" panose="02070309020205020404" pitchFamily="49" charset="0"/>
              </a:rPr>
              <a:t> = 100;</a:t>
            </a:r>
          </a:p>
          <a:p>
            <a:pPr marL="0" indent="0">
              <a:spcBef>
                <a:spcPts val="0"/>
              </a:spcBef>
              <a:buNone/>
            </a:pPr>
            <a:r>
              <a:rPr lang="en-IE" sz="2000" dirty="0">
                <a:latin typeface="Courier New" panose="02070309020205020404" pitchFamily="49" charset="0"/>
                <a:cs typeface="Courier New" panose="02070309020205020404" pitchFamily="49" charset="0"/>
              </a:rPr>
              <a:t>select </a:t>
            </a:r>
            <a:r>
              <a:rPr lang="en-IE" sz="2000" dirty="0" err="1">
                <a:latin typeface="Courier New" panose="02070309020205020404" pitchFamily="49" charset="0"/>
                <a:cs typeface="Courier New" panose="02070309020205020404" pitchFamily="49" charset="0"/>
              </a:rPr>
              <a:t>employee_id</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first_name</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last_name</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manager_id</a:t>
            </a:r>
            <a:r>
              <a:rPr lang="en-IE" sz="2000" dirty="0">
                <a:latin typeface="Courier New" panose="02070309020205020404" pitchFamily="49" charset="0"/>
                <a:cs typeface="Courier New" panose="02070309020205020404" pitchFamily="49" charset="0"/>
              </a:rPr>
              <a:t>,</a:t>
            </a:r>
          </a:p>
          <a:p>
            <a:pPr marL="0" indent="0">
              <a:spcBef>
                <a:spcPts val="0"/>
              </a:spcBef>
              <a:buNone/>
            </a:pP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connect_by_root</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last_name</a:t>
            </a:r>
            <a:r>
              <a:rPr lang="en-IE" sz="2000" dirty="0">
                <a:latin typeface="Courier New" panose="02070309020205020404" pitchFamily="49" charset="0"/>
                <a:cs typeface="Courier New" panose="02070309020205020404" pitchFamily="49" charset="0"/>
              </a:rPr>
              <a:t>,</a:t>
            </a:r>
          </a:p>
          <a:p>
            <a:pPr marL="0" indent="0">
              <a:spcBef>
                <a:spcPts val="0"/>
              </a:spcBef>
              <a:buNone/>
            </a:pP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sys_connect_by_path</a:t>
            </a:r>
            <a:r>
              <a:rPr lang="en-IE" sz="2000" dirty="0">
                <a:latin typeface="Courier New" panose="02070309020205020404" pitchFamily="49" charset="0"/>
                <a:cs typeface="Courier New" panose="02070309020205020404" pitchFamily="49" charset="0"/>
              </a:rPr>
              <a:t> ( </a:t>
            </a:r>
            <a:r>
              <a:rPr lang="en-IE" sz="2000" dirty="0" err="1">
                <a:latin typeface="Courier New" panose="02070309020205020404" pitchFamily="49" charset="0"/>
                <a:cs typeface="Courier New" panose="02070309020205020404" pitchFamily="49" charset="0"/>
              </a:rPr>
              <a:t>last_name</a:t>
            </a:r>
            <a:r>
              <a:rPr lang="en-IE" sz="2000" dirty="0">
                <a:latin typeface="Courier New" panose="02070309020205020404" pitchFamily="49" charset="0"/>
                <a:cs typeface="Courier New" panose="02070309020205020404" pitchFamily="49" charset="0"/>
              </a:rPr>
              <a:t>, ', ') chart,</a:t>
            </a:r>
          </a:p>
          <a:p>
            <a:pPr marL="0" indent="0">
              <a:spcBef>
                <a:spcPts val="0"/>
              </a:spcBef>
              <a:buNone/>
            </a:pP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connect_by_isleaf</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is_leaf</a:t>
            </a:r>
            <a:endParaRPr lang="en-IE" sz="2000" dirty="0">
              <a:latin typeface="Courier New" panose="02070309020205020404" pitchFamily="49" charset="0"/>
              <a:cs typeface="Courier New" panose="02070309020205020404" pitchFamily="49" charset="0"/>
            </a:endParaRPr>
          </a:p>
          <a:p>
            <a:pPr marL="0" indent="0">
              <a:spcBef>
                <a:spcPts val="0"/>
              </a:spcBef>
              <a:buNone/>
            </a:pPr>
            <a:r>
              <a:rPr lang="en-IE" sz="2000" dirty="0">
                <a:latin typeface="Courier New" panose="02070309020205020404" pitchFamily="49" charset="0"/>
                <a:cs typeface="Courier New" panose="02070309020205020404" pitchFamily="49" charset="0"/>
              </a:rPr>
              <a:t>from   employees</a:t>
            </a:r>
          </a:p>
          <a:p>
            <a:pPr marL="0" indent="0">
              <a:spcBef>
                <a:spcPts val="0"/>
              </a:spcBef>
              <a:buNone/>
            </a:pPr>
            <a:r>
              <a:rPr lang="en-IE" sz="2000" dirty="0">
                <a:latin typeface="Courier New" panose="02070309020205020404" pitchFamily="49" charset="0"/>
                <a:cs typeface="Courier New" panose="02070309020205020404" pitchFamily="49" charset="0"/>
              </a:rPr>
              <a:t>start with </a:t>
            </a:r>
            <a:r>
              <a:rPr lang="en-IE" sz="2000" dirty="0" err="1">
                <a:latin typeface="Courier New" panose="02070309020205020404" pitchFamily="49" charset="0"/>
                <a:cs typeface="Courier New" panose="02070309020205020404" pitchFamily="49" charset="0"/>
              </a:rPr>
              <a:t>manager_id</a:t>
            </a:r>
            <a:r>
              <a:rPr lang="en-IE" sz="2000" dirty="0">
                <a:latin typeface="Courier New" panose="02070309020205020404" pitchFamily="49" charset="0"/>
                <a:cs typeface="Courier New" panose="02070309020205020404" pitchFamily="49" charset="0"/>
              </a:rPr>
              <a:t> is null</a:t>
            </a:r>
          </a:p>
          <a:p>
            <a:pPr marL="0" indent="0">
              <a:spcBef>
                <a:spcPts val="0"/>
              </a:spcBef>
              <a:buNone/>
            </a:pPr>
            <a:r>
              <a:rPr lang="en-IE" sz="2000" dirty="0">
                <a:latin typeface="Courier New" panose="02070309020205020404" pitchFamily="49" charset="0"/>
                <a:cs typeface="Courier New" panose="02070309020205020404" pitchFamily="49" charset="0"/>
              </a:rPr>
              <a:t>connect by prior </a:t>
            </a:r>
            <a:r>
              <a:rPr lang="en-IE" sz="2000" dirty="0" err="1">
                <a:latin typeface="Courier New" panose="02070309020205020404" pitchFamily="49" charset="0"/>
                <a:cs typeface="Courier New" panose="02070309020205020404" pitchFamily="49" charset="0"/>
              </a:rPr>
              <a:t>employee_id</a:t>
            </a:r>
            <a:r>
              <a:rPr lang="en-IE" sz="2000" dirty="0">
                <a:latin typeface="Courier New" panose="02070309020205020404" pitchFamily="49" charset="0"/>
                <a:cs typeface="Courier New" panose="02070309020205020404" pitchFamily="49" charset="0"/>
              </a:rPr>
              <a:t> = </a:t>
            </a:r>
            <a:r>
              <a:rPr lang="en-IE" sz="2000" dirty="0" err="1">
                <a:latin typeface="Courier New" panose="02070309020205020404" pitchFamily="49" charset="0"/>
                <a:cs typeface="Courier New" panose="02070309020205020404" pitchFamily="49" charset="0"/>
              </a:rPr>
              <a:t>manager_id</a:t>
            </a:r>
            <a:r>
              <a:rPr lang="en-IE" sz="2000" dirty="0">
                <a:latin typeface="Courier New" panose="02070309020205020404" pitchFamily="49" charset="0"/>
                <a:cs typeface="Courier New" panose="02070309020205020404" pitchFamily="49" charset="0"/>
              </a:rPr>
              <a:t>;</a:t>
            </a:r>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76</a:t>
            </a:fld>
            <a:endParaRPr lang="en-IE"/>
          </a:p>
        </p:txBody>
      </p:sp>
      <p:graphicFrame>
        <p:nvGraphicFramePr>
          <p:cNvPr id="6" name="Table 5"/>
          <p:cNvGraphicFramePr>
            <a:graphicFrameLocks noGrp="1"/>
          </p:cNvGraphicFramePr>
          <p:nvPr>
            <p:extLst>
              <p:ext uri="{D42A27DB-BD31-4B8C-83A1-F6EECF244321}">
                <p14:modId xmlns:p14="http://schemas.microsoft.com/office/powerpoint/2010/main" val="1222338571"/>
              </p:ext>
            </p:extLst>
          </p:nvPr>
        </p:nvGraphicFramePr>
        <p:xfrm>
          <a:off x="1" y="4869160"/>
          <a:ext cx="9143999" cy="1306450"/>
        </p:xfrm>
        <a:graphic>
          <a:graphicData uri="http://schemas.openxmlformats.org/drawingml/2006/table">
            <a:tbl>
              <a:tblPr/>
              <a:tblGrid>
                <a:gridCol w="1380483">
                  <a:extLst>
                    <a:ext uri="{9D8B030D-6E8A-4147-A177-3AD203B41FA5}">
                      <a16:colId xmlns:a16="http://schemas.microsoft.com/office/drawing/2014/main" val="1940094013"/>
                    </a:ext>
                  </a:extLst>
                </a:gridCol>
                <a:gridCol w="1232088">
                  <a:extLst>
                    <a:ext uri="{9D8B030D-6E8A-4147-A177-3AD203B41FA5}">
                      <a16:colId xmlns:a16="http://schemas.microsoft.com/office/drawing/2014/main" val="2249985369"/>
                    </a:ext>
                  </a:extLst>
                </a:gridCol>
                <a:gridCol w="1306285">
                  <a:extLst>
                    <a:ext uri="{9D8B030D-6E8A-4147-A177-3AD203B41FA5}">
                      <a16:colId xmlns:a16="http://schemas.microsoft.com/office/drawing/2014/main" val="2752852941"/>
                    </a:ext>
                  </a:extLst>
                </a:gridCol>
                <a:gridCol w="1306285">
                  <a:extLst>
                    <a:ext uri="{9D8B030D-6E8A-4147-A177-3AD203B41FA5}">
                      <a16:colId xmlns:a16="http://schemas.microsoft.com/office/drawing/2014/main" val="1518800640"/>
                    </a:ext>
                  </a:extLst>
                </a:gridCol>
                <a:gridCol w="1530084">
                  <a:extLst>
                    <a:ext uri="{9D8B030D-6E8A-4147-A177-3AD203B41FA5}">
                      <a16:colId xmlns:a16="http://schemas.microsoft.com/office/drawing/2014/main" val="1850984526"/>
                    </a:ext>
                  </a:extLst>
                </a:gridCol>
                <a:gridCol w="1466691">
                  <a:extLst>
                    <a:ext uri="{9D8B030D-6E8A-4147-A177-3AD203B41FA5}">
                      <a16:colId xmlns:a16="http://schemas.microsoft.com/office/drawing/2014/main" val="930621860"/>
                    </a:ext>
                  </a:extLst>
                </a:gridCol>
                <a:gridCol w="922083">
                  <a:extLst>
                    <a:ext uri="{9D8B030D-6E8A-4147-A177-3AD203B41FA5}">
                      <a16:colId xmlns:a16="http://schemas.microsoft.com/office/drawing/2014/main" val="851599797"/>
                    </a:ext>
                  </a:extLst>
                </a:gridCol>
              </a:tblGrid>
              <a:tr h="377892">
                <a:tc>
                  <a:txBody>
                    <a:bodyPr/>
                    <a:lstStyle/>
                    <a:p>
                      <a:pPr fontAlgn="b"/>
                      <a:r>
                        <a:rPr lang="en-IE" sz="1300" b="1" dirty="0" smtClean="0">
                          <a:solidFill>
                            <a:srgbClr val="404040"/>
                          </a:solidFill>
                          <a:effectLst/>
                        </a:rPr>
                        <a:t>EMPLOYEE_ID</a:t>
                      </a:r>
                      <a:endParaRPr lang="en-IE" sz="1300" b="1" dirty="0">
                        <a:solidFill>
                          <a:srgbClr val="404040"/>
                        </a:solidFill>
                        <a:effectLst/>
                      </a:endParaRPr>
                    </a:p>
                  </a:txBody>
                  <a:tcPr marL="14193" marR="14193" marT="14193" marB="14193" anchor="b">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4F4F4"/>
                    </a:solidFill>
                  </a:tcPr>
                </a:tc>
                <a:tc>
                  <a:txBody>
                    <a:bodyPr/>
                    <a:lstStyle/>
                    <a:p>
                      <a:pPr fontAlgn="b"/>
                      <a:r>
                        <a:rPr lang="en-IE" sz="1300" b="1" dirty="0">
                          <a:solidFill>
                            <a:srgbClr val="404040"/>
                          </a:solidFill>
                          <a:effectLst/>
                        </a:rPr>
                        <a:t>FIRST_NAME</a:t>
                      </a:r>
                    </a:p>
                  </a:txBody>
                  <a:tcPr marL="14193" marR="14193" marT="14193" marB="14193" anchor="b">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4F4F4"/>
                    </a:solidFill>
                  </a:tcPr>
                </a:tc>
                <a:tc>
                  <a:txBody>
                    <a:bodyPr/>
                    <a:lstStyle/>
                    <a:p>
                      <a:pPr fontAlgn="b"/>
                      <a:r>
                        <a:rPr lang="en-IE" sz="1300" b="1" dirty="0">
                          <a:solidFill>
                            <a:srgbClr val="404040"/>
                          </a:solidFill>
                          <a:effectLst/>
                        </a:rPr>
                        <a:t>LAST_NAME</a:t>
                      </a:r>
                    </a:p>
                  </a:txBody>
                  <a:tcPr marL="14193" marR="14193" marT="14193" marB="14193" anchor="b">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4F4F4"/>
                    </a:solidFill>
                  </a:tcPr>
                </a:tc>
                <a:tc>
                  <a:txBody>
                    <a:bodyPr/>
                    <a:lstStyle/>
                    <a:p>
                      <a:pPr fontAlgn="b"/>
                      <a:r>
                        <a:rPr lang="en-IE" sz="1300" b="1" dirty="0">
                          <a:solidFill>
                            <a:srgbClr val="404040"/>
                          </a:solidFill>
                          <a:effectLst/>
                        </a:rPr>
                        <a:t>MANAGER_ID</a:t>
                      </a:r>
                    </a:p>
                  </a:txBody>
                  <a:tcPr marL="14193" marR="14193" marT="14193" marB="14193" anchor="b">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4F4F4"/>
                    </a:solidFill>
                  </a:tcPr>
                </a:tc>
                <a:tc>
                  <a:txBody>
                    <a:bodyPr/>
                    <a:lstStyle/>
                    <a:p>
                      <a:pPr fontAlgn="b"/>
                      <a:r>
                        <a:rPr lang="en-IE" sz="1300" b="1" dirty="0">
                          <a:solidFill>
                            <a:srgbClr val="404040"/>
                          </a:solidFill>
                          <a:effectLst/>
                        </a:rPr>
                        <a:t>CONNECT_BY_ROOTLAST_NAME</a:t>
                      </a:r>
                    </a:p>
                  </a:txBody>
                  <a:tcPr marL="14193" marR="14193" marT="14193" marB="14193" anchor="b">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4F4F4"/>
                    </a:solidFill>
                  </a:tcPr>
                </a:tc>
                <a:tc>
                  <a:txBody>
                    <a:bodyPr/>
                    <a:lstStyle/>
                    <a:p>
                      <a:pPr fontAlgn="b"/>
                      <a:r>
                        <a:rPr lang="en-IE" sz="1300" b="1" dirty="0">
                          <a:solidFill>
                            <a:srgbClr val="404040"/>
                          </a:solidFill>
                          <a:effectLst/>
                        </a:rPr>
                        <a:t>CHART</a:t>
                      </a:r>
                    </a:p>
                  </a:txBody>
                  <a:tcPr marL="14193" marR="14193" marT="14193" marB="14193" anchor="b">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4F4F4"/>
                    </a:solidFill>
                  </a:tcPr>
                </a:tc>
                <a:tc>
                  <a:txBody>
                    <a:bodyPr/>
                    <a:lstStyle/>
                    <a:p>
                      <a:pPr fontAlgn="b"/>
                      <a:r>
                        <a:rPr lang="en-IE" sz="1300" b="1" dirty="0">
                          <a:solidFill>
                            <a:srgbClr val="404040"/>
                          </a:solidFill>
                          <a:effectLst/>
                        </a:rPr>
                        <a:t>IS_LEAF</a:t>
                      </a:r>
                    </a:p>
                  </a:txBody>
                  <a:tcPr marL="14193" marR="14193" marT="14193" marB="14193" anchor="b">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4F4F4"/>
                    </a:solidFill>
                  </a:tcPr>
                </a:tc>
                <a:extLst>
                  <a:ext uri="{0D108BD9-81ED-4DB2-BD59-A6C34878D82A}">
                    <a16:rowId xmlns:a16="http://schemas.microsoft.com/office/drawing/2014/main" val="512584825"/>
                  </a:ext>
                </a:extLst>
              </a:tr>
              <a:tr h="352503">
                <a:tc>
                  <a:txBody>
                    <a:bodyPr/>
                    <a:lstStyle/>
                    <a:p>
                      <a:r>
                        <a:rPr lang="en-IE" sz="1400" dirty="0">
                          <a:solidFill>
                            <a:srgbClr val="404040"/>
                          </a:solidFill>
                          <a:effectLst/>
                        </a:rPr>
                        <a:t>109</a:t>
                      </a:r>
                    </a:p>
                  </a:txBody>
                  <a:tcPr marL="14193" marR="14193" marT="7096" marB="7096"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sz="1400">
                          <a:solidFill>
                            <a:srgbClr val="404040"/>
                          </a:solidFill>
                          <a:effectLst/>
                        </a:rPr>
                        <a:t>Daniel</a:t>
                      </a:r>
                    </a:p>
                  </a:txBody>
                  <a:tcPr marL="14193" marR="14193" marT="7096" marB="7096"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sz="1400" dirty="0" err="1">
                          <a:solidFill>
                            <a:srgbClr val="404040"/>
                          </a:solidFill>
                          <a:effectLst/>
                        </a:rPr>
                        <a:t>Faviet</a:t>
                      </a:r>
                      <a:endParaRPr lang="en-IE" sz="1400" dirty="0">
                        <a:solidFill>
                          <a:srgbClr val="404040"/>
                        </a:solidFill>
                        <a:effectLst/>
                      </a:endParaRPr>
                    </a:p>
                  </a:txBody>
                  <a:tcPr marL="14193" marR="14193" marT="7096" marB="7096"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sz="1400" dirty="0">
                          <a:solidFill>
                            <a:srgbClr val="404040"/>
                          </a:solidFill>
                          <a:effectLst/>
                        </a:rPr>
                        <a:t>108</a:t>
                      </a:r>
                    </a:p>
                  </a:txBody>
                  <a:tcPr marL="14193" marR="14193" marT="7096" marB="7096"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sz="1400" dirty="0">
                          <a:solidFill>
                            <a:srgbClr val="404040"/>
                          </a:solidFill>
                          <a:effectLst/>
                        </a:rPr>
                        <a:t>King</a:t>
                      </a:r>
                    </a:p>
                  </a:txBody>
                  <a:tcPr marL="14193" marR="14193" marT="7096" marB="7096"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sz="1400" dirty="0">
                          <a:solidFill>
                            <a:srgbClr val="404040"/>
                          </a:solidFill>
                          <a:effectLst/>
                        </a:rPr>
                        <a:t>, King, </a:t>
                      </a:r>
                      <a:r>
                        <a:rPr lang="en-IE" sz="1400" dirty="0" err="1">
                          <a:solidFill>
                            <a:srgbClr val="404040"/>
                          </a:solidFill>
                          <a:effectLst/>
                        </a:rPr>
                        <a:t>Kochhar</a:t>
                      </a:r>
                      <a:r>
                        <a:rPr lang="en-IE" sz="1400" dirty="0">
                          <a:solidFill>
                            <a:srgbClr val="404040"/>
                          </a:solidFill>
                          <a:effectLst/>
                        </a:rPr>
                        <a:t>, Greenberg, </a:t>
                      </a:r>
                      <a:r>
                        <a:rPr lang="en-IE" sz="1400" dirty="0" err="1">
                          <a:solidFill>
                            <a:srgbClr val="404040"/>
                          </a:solidFill>
                          <a:effectLst/>
                        </a:rPr>
                        <a:t>Faviet</a:t>
                      </a:r>
                      <a:endParaRPr lang="en-IE" sz="1400" dirty="0">
                        <a:solidFill>
                          <a:srgbClr val="404040"/>
                        </a:solidFill>
                        <a:effectLst/>
                      </a:endParaRPr>
                    </a:p>
                  </a:txBody>
                  <a:tcPr marL="14193" marR="14193" marT="7096" marB="7096"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sz="1400">
                          <a:solidFill>
                            <a:srgbClr val="404040"/>
                          </a:solidFill>
                          <a:effectLst/>
                        </a:rPr>
                        <a:t>1</a:t>
                      </a:r>
                    </a:p>
                  </a:txBody>
                  <a:tcPr marL="14193" marR="14193" marT="7096" marB="7096"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516641260"/>
                  </a:ext>
                </a:extLst>
              </a:tr>
              <a:tr h="352503">
                <a:tc>
                  <a:txBody>
                    <a:bodyPr/>
                    <a:lstStyle/>
                    <a:p>
                      <a:r>
                        <a:rPr lang="en-IE" sz="1400" dirty="0">
                          <a:solidFill>
                            <a:srgbClr val="404040"/>
                          </a:solidFill>
                          <a:effectLst/>
                        </a:rPr>
                        <a:t>110</a:t>
                      </a:r>
                    </a:p>
                  </a:txBody>
                  <a:tcPr marL="14193" marR="14193" marT="7096" marB="7096"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sz="1400" dirty="0">
                          <a:solidFill>
                            <a:srgbClr val="404040"/>
                          </a:solidFill>
                          <a:effectLst/>
                        </a:rPr>
                        <a:t>John</a:t>
                      </a:r>
                    </a:p>
                  </a:txBody>
                  <a:tcPr marL="14193" marR="14193" marT="7096" marB="7096"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sz="1400" dirty="0">
                          <a:solidFill>
                            <a:srgbClr val="404040"/>
                          </a:solidFill>
                          <a:effectLst/>
                        </a:rPr>
                        <a:t>Chen</a:t>
                      </a:r>
                    </a:p>
                  </a:txBody>
                  <a:tcPr marL="14193" marR="14193" marT="7096" marB="7096"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sz="1400" dirty="0">
                          <a:solidFill>
                            <a:srgbClr val="404040"/>
                          </a:solidFill>
                          <a:effectLst/>
                        </a:rPr>
                        <a:t>108</a:t>
                      </a:r>
                    </a:p>
                  </a:txBody>
                  <a:tcPr marL="14193" marR="14193" marT="7096" marB="7096"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sz="1400" dirty="0">
                          <a:solidFill>
                            <a:srgbClr val="404040"/>
                          </a:solidFill>
                          <a:effectLst/>
                        </a:rPr>
                        <a:t>King</a:t>
                      </a:r>
                    </a:p>
                  </a:txBody>
                  <a:tcPr marL="14193" marR="14193" marT="7096" marB="7096"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sz="1400" dirty="0">
                          <a:solidFill>
                            <a:srgbClr val="404040"/>
                          </a:solidFill>
                          <a:effectLst/>
                        </a:rPr>
                        <a:t>, King, </a:t>
                      </a:r>
                      <a:r>
                        <a:rPr lang="en-IE" sz="1400" dirty="0" err="1">
                          <a:solidFill>
                            <a:srgbClr val="404040"/>
                          </a:solidFill>
                          <a:effectLst/>
                        </a:rPr>
                        <a:t>Kochhar</a:t>
                      </a:r>
                      <a:r>
                        <a:rPr lang="en-IE" sz="1400" dirty="0">
                          <a:solidFill>
                            <a:srgbClr val="404040"/>
                          </a:solidFill>
                          <a:effectLst/>
                        </a:rPr>
                        <a:t>, Greenberg, Chen</a:t>
                      </a:r>
                    </a:p>
                  </a:txBody>
                  <a:tcPr marL="14193" marR="14193" marT="7096" marB="7096"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tc>
                  <a:txBody>
                    <a:bodyPr/>
                    <a:lstStyle/>
                    <a:p>
                      <a:r>
                        <a:rPr lang="en-IE" sz="1400" dirty="0">
                          <a:solidFill>
                            <a:srgbClr val="404040"/>
                          </a:solidFill>
                          <a:effectLst/>
                        </a:rPr>
                        <a:t>1</a:t>
                      </a:r>
                    </a:p>
                  </a:txBody>
                  <a:tcPr marL="14193" marR="14193" marT="7096" marB="7096" anchor="ctr">
                    <a:lnL w="5443" cap="flat" cmpd="sng" algn="ctr">
                      <a:solidFill>
                        <a:srgbClr val="E8E8E8"/>
                      </a:solidFill>
                      <a:prstDash val="solid"/>
                      <a:round/>
                      <a:headEnd type="none" w="med" len="med"/>
                      <a:tailEnd type="none" w="med" len="med"/>
                    </a:lnL>
                    <a:lnR w="5443" cap="flat" cmpd="sng" algn="ctr">
                      <a:solidFill>
                        <a:srgbClr val="E8E8E8"/>
                      </a:solidFill>
                      <a:prstDash val="solid"/>
                      <a:round/>
                      <a:headEnd type="none" w="med" len="med"/>
                      <a:tailEnd type="none" w="med" len="med"/>
                    </a:lnR>
                    <a:lnT w="5443" cap="flat" cmpd="sng" algn="ctr">
                      <a:solidFill>
                        <a:srgbClr val="E8E8E8"/>
                      </a:solidFill>
                      <a:prstDash val="solid"/>
                      <a:round/>
                      <a:headEnd type="none" w="med" len="med"/>
                      <a:tailEnd type="none" w="med" len="med"/>
                    </a:lnT>
                    <a:lnB w="5443"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3543118527"/>
                  </a:ext>
                </a:extLst>
              </a:tr>
            </a:tbl>
          </a:graphicData>
        </a:graphic>
      </p:graphicFrame>
    </p:spTree>
    <p:extLst>
      <p:ext uri="{BB962C8B-B14F-4D97-AF65-F5344CB8AC3E}">
        <p14:creationId xmlns:p14="http://schemas.microsoft.com/office/powerpoint/2010/main" val="315949781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Friends of Friends</a:t>
            </a:r>
            <a:endParaRPr lang="en-IE" dirty="0"/>
          </a:p>
        </p:txBody>
      </p:sp>
      <p:sp>
        <p:nvSpPr>
          <p:cNvPr id="3" name="Content Placeholder 2"/>
          <p:cNvSpPr>
            <a:spLocks noGrp="1"/>
          </p:cNvSpPr>
          <p:nvPr>
            <p:ph idx="1"/>
          </p:nvPr>
        </p:nvSpPr>
        <p:spPr>
          <a:xfrm>
            <a:off x="323528" y="1340768"/>
            <a:ext cx="8229600" cy="4876800"/>
          </a:xfrm>
        </p:spPr>
        <p:txBody>
          <a:bodyPr/>
          <a:lstStyle/>
          <a:p>
            <a:pPr marL="0" indent="0">
              <a:buNone/>
            </a:pPr>
            <a:r>
              <a:rPr lang="en-IE" sz="2000" dirty="0" smtClean="0"/>
              <a:t>The usual friend of friend query with two tables. One with the usernames, the other with the friendship relations</a:t>
            </a:r>
          </a:p>
          <a:p>
            <a:pPr marL="0" indent="0">
              <a:buNone/>
            </a:pPr>
            <a:r>
              <a:rPr lang="en-IE" sz="1800" dirty="0" smtClean="0"/>
              <a:t>CREATE </a:t>
            </a:r>
            <a:r>
              <a:rPr lang="en-IE" sz="1800" dirty="0"/>
              <a:t>TABLE graphtable3 ( NODEONE, NODETWO ) AS</a:t>
            </a:r>
          </a:p>
          <a:p>
            <a:pPr marL="0" indent="0">
              <a:buNone/>
            </a:pPr>
            <a:r>
              <a:rPr lang="en-IE" sz="1800" dirty="0"/>
              <a:t>  SELECT 'A', 'B' FROM DUAL UNION ALL</a:t>
            </a:r>
          </a:p>
          <a:p>
            <a:pPr marL="0" indent="0">
              <a:buNone/>
            </a:pPr>
            <a:r>
              <a:rPr lang="en-IE" sz="1800" dirty="0"/>
              <a:t>  SELECT 'B', 'C' FROM DUAL UNION ALL</a:t>
            </a:r>
          </a:p>
          <a:p>
            <a:pPr marL="0" indent="0">
              <a:buNone/>
            </a:pPr>
            <a:r>
              <a:rPr lang="en-IE" sz="1800" dirty="0"/>
              <a:t>  SELECT 'C', 'A' FROM DUAL UNION ALL</a:t>
            </a:r>
          </a:p>
          <a:p>
            <a:pPr marL="0" indent="0">
              <a:buNone/>
            </a:pPr>
            <a:r>
              <a:rPr lang="en-IE" sz="1800" dirty="0"/>
              <a:t>  SELECT 'D', 'E' FROM DUAL UNION ALL</a:t>
            </a:r>
          </a:p>
          <a:p>
            <a:pPr marL="0" indent="0">
              <a:buNone/>
            </a:pPr>
            <a:r>
              <a:rPr lang="en-IE" sz="1800" dirty="0"/>
              <a:t>  SELECT 'A', 'E' FROM DUAL UNION ALL</a:t>
            </a:r>
          </a:p>
          <a:p>
            <a:pPr marL="0" indent="0">
              <a:buNone/>
            </a:pPr>
            <a:r>
              <a:rPr lang="en-IE" sz="1800" dirty="0"/>
              <a:t>  SELECT 'D', 'A' FROM DUAL UNION ALL</a:t>
            </a:r>
          </a:p>
          <a:p>
            <a:pPr marL="0" indent="0">
              <a:buNone/>
            </a:pPr>
            <a:r>
              <a:rPr lang="en-IE" sz="1800" dirty="0"/>
              <a:t>  SELECT 'G', 'K' FROM DUAL UNION ALL</a:t>
            </a:r>
          </a:p>
          <a:p>
            <a:pPr marL="0" indent="0">
              <a:buNone/>
            </a:pPr>
            <a:r>
              <a:rPr lang="en-IE" sz="1800" dirty="0"/>
              <a:t>  SELECT 'K', 'L' FROM DUAL UNION ALL</a:t>
            </a:r>
          </a:p>
          <a:p>
            <a:pPr marL="0" indent="0">
              <a:buNone/>
            </a:pPr>
            <a:r>
              <a:rPr lang="en-IE" sz="1800" dirty="0"/>
              <a:t>  SELECT 'L', 'M' FROM DUAL UNION ALL</a:t>
            </a:r>
          </a:p>
          <a:p>
            <a:pPr marL="0" indent="0">
              <a:buNone/>
            </a:pPr>
            <a:r>
              <a:rPr lang="en-IE" sz="1800" dirty="0"/>
              <a:t>  SELECT 'Y', 'M' FROM DUAL UNION ALL</a:t>
            </a:r>
          </a:p>
          <a:p>
            <a:pPr marL="0" indent="0">
              <a:buNone/>
            </a:pPr>
            <a:r>
              <a:rPr lang="en-IE" sz="1800" dirty="0"/>
              <a:t>  SELECT 'G', 'L' FROM DUAL UNION ALL</a:t>
            </a:r>
          </a:p>
          <a:p>
            <a:pPr marL="0" indent="0">
              <a:buNone/>
            </a:pPr>
            <a:r>
              <a:rPr lang="en-IE" sz="1800" dirty="0"/>
              <a:t>  SELECT 'X', 'Z' FROM DUAL;</a:t>
            </a:r>
          </a:p>
          <a:p>
            <a:pPr marL="0" indent="0">
              <a:buNone/>
            </a:pPr>
            <a:r>
              <a:rPr lang="en-IE" sz="2000" dirty="0"/>
              <a:t>  </a:t>
            </a:r>
            <a:r>
              <a:rPr lang="en-IE" sz="2000" dirty="0" smtClean="0"/>
              <a:t> </a:t>
            </a:r>
            <a:endParaRPr lang="en-IE" sz="2000" dirty="0"/>
          </a:p>
          <a:p>
            <a:pPr marL="0" indent="0">
              <a:buNone/>
            </a:pPr>
            <a:r>
              <a:rPr lang="en-IE" sz="2000" dirty="0"/>
              <a:t> </a:t>
            </a:r>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77</a:t>
            </a:fld>
            <a:endParaRPr lang="en-IE"/>
          </a:p>
        </p:txBody>
      </p:sp>
    </p:spTree>
    <p:extLst>
      <p:ext uri="{BB962C8B-B14F-4D97-AF65-F5344CB8AC3E}">
        <p14:creationId xmlns:p14="http://schemas.microsoft.com/office/powerpoint/2010/main" val="74659728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Friends of Friends</a:t>
            </a:r>
            <a:endParaRPr lang="en-IE" dirty="0"/>
          </a:p>
        </p:txBody>
      </p:sp>
      <p:sp>
        <p:nvSpPr>
          <p:cNvPr id="3" name="Content Placeholder 2"/>
          <p:cNvSpPr>
            <a:spLocks noGrp="1"/>
          </p:cNvSpPr>
          <p:nvPr>
            <p:ph idx="1"/>
          </p:nvPr>
        </p:nvSpPr>
        <p:spPr/>
        <p:txBody>
          <a:bodyPr/>
          <a:lstStyle/>
          <a:p>
            <a:pPr marL="0" indent="0">
              <a:buNone/>
            </a:pPr>
            <a:r>
              <a:rPr lang="en-IE" sz="2200" dirty="0"/>
              <a:t> </a:t>
            </a:r>
            <a:r>
              <a:rPr lang="en-IE" sz="2200" dirty="0" smtClean="0"/>
              <a:t>  </a:t>
            </a:r>
            <a:r>
              <a:rPr lang="en-IE" sz="2200" dirty="0"/>
              <a:t>SELECT </a:t>
            </a:r>
          </a:p>
          <a:p>
            <a:pPr marL="0" indent="0">
              <a:buNone/>
            </a:pPr>
            <a:r>
              <a:rPr lang="en-IE" sz="2200" dirty="0"/>
              <a:t>       </a:t>
            </a:r>
            <a:r>
              <a:rPr lang="en-IE" sz="2200" dirty="0" err="1"/>
              <a:t>nodeone</a:t>
            </a:r>
            <a:r>
              <a:rPr lang="en-IE" sz="2200" dirty="0"/>
              <a:t>,</a:t>
            </a:r>
          </a:p>
          <a:p>
            <a:pPr marL="0" indent="0">
              <a:buNone/>
            </a:pPr>
            <a:r>
              <a:rPr lang="en-IE" sz="2200" dirty="0"/>
              <a:t>       </a:t>
            </a:r>
            <a:r>
              <a:rPr lang="en-IE" sz="2200" dirty="0" err="1"/>
              <a:t>nodetwo</a:t>
            </a:r>
            <a:r>
              <a:rPr lang="en-IE" sz="2200" dirty="0"/>
              <a:t>,</a:t>
            </a:r>
          </a:p>
          <a:p>
            <a:pPr marL="0" indent="0">
              <a:buNone/>
            </a:pPr>
            <a:r>
              <a:rPr lang="en-IE" sz="2200" dirty="0"/>
              <a:t>       </a:t>
            </a:r>
            <a:r>
              <a:rPr lang="en-IE" sz="2200" dirty="0" err="1"/>
              <a:t>rowid</a:t>
            </a:r>
            <a:r>
              <a:rPr lang="en-IE" sz="2200" dirty="0"/>
              <a:t>    -- Included as a unique id to differentiate edges with the</a:t>
            </a:r>
          </a:p>
          <a:p>
            <a:pPr marL="0" indent="0">
              <a:buNone/>
            </a:pPr>
            <a:r>
              <a:rPr lang="en-IE" sz="2200" dirty="0"/>
              <a:t>                -- same start/end points.</a:t>
            </a:r>
          </a:p>
          <a:p>
            <a:pPr marL="0" indent="0">
              <a:buNone/>
            </a:pPr>
            <a:r>
              <a:rPr lang="en-IE" sz="2200" dirty="0"/>
              <a:t>FROM   graphtable3</a:t>
            </a:r>
          </a:p>
          <a:p>
            <a:pPr marL="0" indent="0">
              <a:buNone/>
            </a:pPr>
            <a:r>
              <a:rPr lang="en-IE" sz="2200" dirty="0"/>
              <a:t>START WITH NODEONE = 'A'</a:t>
            </a:r>
          </a:p>
          <a:p>
            <a:pPr marL="0" indent="0">
              <a:buNone/>
            </a:pPr>
            <a:r>
              <a:rPr lang="en-IE" sz="2200" dirty="0"/>
              <a:t>CONNECT BY NOCYCLE</a:t>
            </a:r>
          </a:p>
          <a:p>
            <a:pPr marL="0" indent="0">
              <a:buNone/>
            </a:pPr>
            <a:r>
              <a:rPr lang="en-IE" sz="2200" dirty="0"/>
              <a:t>   PRIOR </a:t>
            </a:r>
            <a:r>
              <a:rPr lang="en-IE" sz="2200" dirty="0" err="1"/>
              <a:t>nodetwo</a:t>
            </a:r>
            <a:r>
              <a:rPr lang="en-IE" sz="2200" dirty="0"/>
              <a:t> = </a:t>
            </a:r>
            <a:r>
              <a:rPr lang="en-IE" sz="2200" dirty="0" err="1"/>
              <a:t>nodeone</a:t>
            </a:r>
            <a:r>
              <a:rPr lang="en-IE" sz="2200" dirty="0"/>
              <a:t> </a:t>
            </a:r>
          </a:p>
          <a:p>
            <a:pPr marL="0" indent="0">
              <a:buNone/>
            </a:pPr>
            <a:r>
              <a:rPr lang="en-IE" sz="2200" dirty="0"/>
              <a:t>ORDER SIBLINGS BY </a:t>
            </a:r>
            <a:r>
              <a:rPr lang="en-IE" sz="2200" dirty="0" err="1"/>
              <a:t>nodeone</a:t>
            </a:r>
            <a:r>
              <a:rPr lang="en-IE" sz="2200" dirty="0"/>
              <a:t>, </a:t>
            </a:r>
            <a:r>
              <a:rPr lang="en-IE" sz="2200" dirty="0" err="1"/>
              <a:t>nodetwo</a:t>
            </a:r>
            <a:endParaRPr lang="en-IE" sz="2200" dirty="0"/>
          </a:p>
          <a:p>
            <a:pPr marL="0" indent="0">
              <a:buNone/>
            </a:pPr>
            <a:endParaRPr lang="en-IE" sz="2200"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78</a:t>
            </a:fld>
            <a:endParaRPr lang="en-IE"/>
          </a:p>
        </p:txBody>
      </p:sp>
    </p:spTree>
    <p:extLst>
      <p:ext uri="{BB962C8B-B14F-4D97-AF65-F5344CB8AC3E}">
        <p14:creationId xmlns:p14="http://schemas.microsoft.com/office/powerpoint/2010/main" val="3952954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199" y="228600"/>
            <a:ext cx="7232063" cy="990600"/>
          </a:xfrm>
        </p:spPr>
        <p:txBody>
          <a:bodyPr/>
          <a:lstStyle/>
          <a:p>
            <a:r>
              <a:rPr lang="en-US" dirty="0"/>
              <a:t>Side note: RDBMS performance</a:t>
            </a:r>
          </a:p>
        </p:txBody>
      </p:sp>
      <p:pic>
        <p:nvPicPr>
          <p:cNvPr id="8" name="Picture 7"/>
          <p:cNvPicPr>
            <a:picLocks noChangeAspect="1"/>
          </p:cNvPicPr>
          <p:nvPr/>
        </p:nvPicPr>
        <p:blipFill>
          <a:blip r:embed="rId3"/>
          <a:stretch>
            <a:fillRect/>
          </a:stretch>
        </p:blipFill>
        <p:spPr>
          <a:xfrm>
            <a:off x="103899" y="1417638"/>
            <a:ext cx="7585364" cy="4927396"/>
          </a:xfrm>
          <a:prstGeom prst="rect">
            <a:avLst/>
          </a:prstGeom>
        </p:spPr>
      </p:pic>
      <p:pic>
        <p:nvPicPr>
          <p:cNvPr id="2" name="Picture 1"/>
          <p:cNvPicPr>
            <a:picLocks noChangeAspect="1"/>
          </p:cNvPicPr>
          <p:nvPr/>
        </p:nvPicPr>
        <p:blipFill>
          <a:blip r:embed="rId4"/>
          <a:stretch>
            <a:fillRect/>
          </a:stretch>
        </p:blipFill>
        <p:spPr>
          <a:xfrm>
            <a:off x="668480" y="1817254"/>
            <a:ext cx="3603337" cy="4051513"/>
          </a:xfrm>
          <a:prstGeom prst="rect">
            <a:avLst/>
          </a:prstGeom>
        </p:spPr>
      </p:pic>
      <p:sp>
        <p:nvSpPr>
          <p:cNvPr id="11" name="Oval 10"/>
          <p:cNvSpPr/>
          <p:nvPr/>
        </p:nvSpPr>
        <p:spPr>
          <a:xfrm>
            <a:off x="900546" y="1817254"/>
            <a:ext cx="288636" cy="2886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4909128" y="1818411"/>
            <a:ext cx="288636" cy="2886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2911764" y="2882906"/>
            <a:ext cx="288636" cy="2886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634347" y="3901216"/>
            <a:ext cx="288636" cy="2886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033425" y="4919526"/>
            <a:ext cx="288636" cy="2886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1189182" y="1453697"/>
            <a:ext cx="1075535" cy="369332"/>
          </a:xfrm>
          <a:prstGeom prst="rect">
            <a:avLst/>
          </a:prstGeom>
          <a:noFill/>
        </p:spPr>
        <p:txBody>
          <a:bodyPr wrap="none" rtlCol="0">
            <a:spAutoFit/>
          </a:bodyPr>
          <a:lstStyle/>
          <a:p>
            <a:r>
              <a:rPr lang="en-US" dirty="0"/>
              <a:t>Salary list</a:t>
            </a:r>
          </a:p>
        </p:txBody>
      </p:sp>
      <p:sp>
        <p:nvSpPr>
          <p:cNvPr id="17" name="TextBox 16"/>
          <p:cNvSpPr txBox="1"/>
          <p:nvPr/>
        </p:nvSpPr>
        <p:spPr>
          <a:xfrm>
            <a:off x="3027218" y="2514730"/>
            <a:ext cx="1660618" cy="369332"/>
          </a:xfrm>
          <a:prstGeom prst="rect">
            <a:avLst/>
          </a:prstGeom>
          <a:noFill/>
        </p:spPr>
        <p:txBody>
          <a:bodyPr wrap="none" rtlCol="0">
            <a:spAutoFit/>
          </a:bodyPr>
          <a:lstStyle/>
          <a:p>
            <a:r>
              <a:rPr lang="en-US" dirty="0"/>
              <a:t>Most Web apps</a:t>
            </a:r>
          </a:p>
        </p:txBody>
      </p:sp>
      <p:sp>
        <p:nvSpPr>
          <p:cNvPr id="18" name="TextBox 17"/>
          <p:cNvSpPr txBox="1"/>
          <p:nvPr/>
        </p:nvSpPr>
        <p:spPr>
          <a:xfrm>
            <a:off x="4922983" y="3531884"/>
            <a:ext cx="1595309" cy="369332"/>
          </a:xfrm>
          <a:prstGeom prst="rect">
            <a:avLst/>
          </a:prstGeom>
          <a:noFill/>
        </p:spPr>
        <p:txBody>
          <a:bodyPr wrap="none" rtlCol="0">
            <a:spAutoFit/>
          </a:bodyPr>
          <a:lstStyle/>
          <a:p>
            <a:r>
              <a:rPr lang="en-US" dirty="0"/>
              <a:t>Social Network</a:t>
            </a:r>
          </a:p>
        </p:txBody>
      </p:sp>
      <p:sp>
        <p:nvSpPr>
          <p:cNvPr id="19" name="TextBox 18"/>
          <p:cNvSpPr txBox="1"/>
          <p:nvPr/>
        </p:nvSpPr>
        <p:spPr>
          <a:xfrm>
            <a:off x="6033425" y="4539810"/>
            <a:ext cx="2409922" cy="369332"/>
          </a:xfrm>
          <a:prstGeom prst="rect">
            <a:avLst/>
          </a:prstGeom>
          <a:noFill/>
        </p:spPr>
        <p:txBody>
          <a:bodyPr wrap="none" rtlCol="0">
            <a:spAutoFit/>
          </a:bodyPr>
          <a:lstStyle/>
          <a:p>
            <a:r>
              <a:rPr lang="en-US" dirty="0"/>
              <a:t>Location-based services</a:t>
            </a:r>
          </a:p>
        </p:txBody>
      </p:sp>
    </p:spTree>
    <p:extLst>
      <p:ext uri="{BB962C8B-B14F-4D97-AF65-F5344CB8AC3E}">
        <p14:creationId xmlns:p14="http://schemas.microsoft.com/office/powerpoint/2010/main" val="320483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11560" y="2263775"/>
            <a:ext cx="7772400" cy="1470025"/>
          </a:xfrm>
        </p:spPr>
        <p:txBody>
          <a:bodyPr>
            <a:normAutofit/>
          </a:bodyPr>
          <a:lstStyle/>
          <a:p>
            <a:r>
              <a:rPr lang="en-US" sz="7200" b="1" dirty="0"/>
              <a:t>What is a Graph?</a:t>
            </a:r>
          </a:p>
        </p:txBody>
      </p:sp>
    </p:spTree>
    <p:extLst>
      <p:ext uri="{BB962C8B-B14F-4D97-AF65-F5344CB8AC3E}">
        <p14:creationId xmlns:p14="http://schemas.microsoft.com/office/powerpoint/2010/main" val="2909896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NDRC Template">
  <a:themeElements>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FFFF00"/>
        </a:accent1>
        <a:accent2>
          <a:srgbClr val="333399"/>
        </a:accent2>
        <a:accent3>
          <a:srgbClr val="FFFFFF"/>
        </a:accent3>
        <a:accent4>
          <a:srgbClr val="000000"/>
        </a:accent4>
        <a:accent5>
          <a:srgbClr val="FFFF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FFFF00"/>
        </a:accent1>
        <a:accent2>
          <a:srgbClr val="FF0090"/>
        </a:accent2>
        <a:accent3>
          <a:srgbClr val="FFFFFF"/>
        </a:accent3>
        <a:accent4>
          <a:srgbClr val="000000"/>
        </a:accent4>
        <a:accent5>
          <a:srgbClr val="FFFFAA"/>
        </a:accent5>
        <a:accent6>
          <a:srgbClr val="E70082"/>
        </a:accent6>
        <a:hlink>
          <a:srgbClr val="A6A6A6"/>
        </a:hlink>
        <a:folHlink>
          <a:srgbClr val="99CC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000000"/>
        </a:accent1>
        <a:accent2>
          <a:srgbClr val="FFFF00"/>
        </a:accent2>
        <a:accent3>
          <a:srgbClr val="FFFFFF"/>
        </a:accent3>
        <a:accent4>
          <a:srgbClr val="000000"/>
        </a:accent4>
        <a:accent5>
          <a:srgbClr val="AAAAAA"/>
        </a:accent5>
        <a:accent6>
          <a:srgbClr val="E7E700"/>
        </a:accent6>
        <a:hlink>
          <a:srgbClr val="FF0090"/>
        </a:hlink>
        <a:folHlink>
          <a:srgbClr val="A6A6A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NDRC Document" ma:contentTypeID="0x01010067DD71A3E2A05543A829DA82727911F90077C82967715ED94B96AD0B60EC67406A" ma:contentTypeVersion="25" ma:contentTypeDescription="This is the default template for NDRC document." ma:contentTypeScope="" ma:versionID="975fd59ca4815150fd9994aab2aebd8d">
  <xsd:schema xmlns:xsd="http://www.w3.org/2001/XMLSchema" xmlns:p="http://schemas.microsoft.com/office/2006/metadata/properties" targetNamespace="http://schemas.microsoft.com/office/2006/metadata/properties" ma:root="true" ma:fieldsID="ddd02c06f875442d2d8e0c0357ce414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EFA0D13-7183-4503-AA10-815D0BE334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359CE32C-DA76-40C8-A133-90BBA7D7558F}">
  <ds:schemaRefs>
    <ds:schemaRef ds:uri="http://schemas.microsoft.com/sharepoint/v3/contenttype/forms"/>
  </ds:schemaRefs>
</ds:datastoreItem>
</file>

<file path=customXml/itemProps3.xml><?xml version="1.0" encoding="utf-8"?>
<ds:datastoreItem xmlns:ds="http://schemas.openxmlformats.org/officeDocument/2006/customXml" ds:itemID="{B621B16E-042D-454A-BA04-BEC5DDB2B281}">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NDRC Template</Template>
  <TotalTime>65796</TotalTime>
  <Words>3280</Words>
  <Application>Microsoft Office PowerPoint</Application>
  <PresentationFormat>On-screen Show (4:3)</PresentationFormat>
  <Paragraphs>852</Paragraphs>
  <Slides>78</Slides>
  <Notes>24</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78</vt:i4>
      </vt:variant>
    </vt:vector>
  </HeadingPairs>
  <TitlesOfParts>
    <vt:vector size="96" baseType="lpstr">
      <vt:lpstr>Arial</vt:lpstr>
      <vt:lpstr>Arial Rounded MT Bold</vt:lpstr>
      <vt:lpstr>Arial Unicode MS</vt:lpstr>
      <vt:lpstr>Calibri</vt:lpstr>
      <vt:lpstr>Courier New</vt:lpstr>
      <vt:lpstr>Helvetica</vt:lpstr>
      <vt:lpstr>Helvetica Light</vt:lpstr>
      <vt:lpstr>letter-gothic-std</vt:lpstr>
      <vt:lpstr>Lucida Grande</vt:lpstr>
      <vt:lpstr>Menlo</vt:lpstr>
      <vt:lpstr>MinionPro-Regular</vt:lpstr>
      <vt:lpstr>Open Sans</vt:lpstr>
      <vt:lpstr>UbuntuMono-Regular</vt:lpstr>
      <vt:lpstr>Verdana</vt:lpstr>
      <vt:lpstr>Wingdings</vt:lpstr>
      <vt:lpstr>ヒラギノ角ゴ ProN W3</vt:lpstr>
      <vt:lpstr>NDRC Template</vt:lpstr>
      <vt:lpstr>Chart</vt:lpstr>
      <vt:lpstr>Advanced Databases Lecture 9: Graph Databases</vt:lpstr>
      <vt:lpstr>Graph Databases</vt:lpstr>
      <vt:lpstr>Graph Databases: Strengths and Weaknesses</vt:lpstr>
      <vt:lpstr>Typical Use Cases for Graph Databases</vt:lpstr>
      <vt:lpstr>Maturity of Data Models</vt:lpstr>
      <vt:lpstr>Data is more connected:</vt:lpstr>
      <vt:lpstr>Trend 2: Connectedness</vt:lpstr>
      <vt:lpstr>Side note: RDBMS performance</vt:lpstr>
      <vt:lpstr>What is a Graph?</vt:lpstr>
      <vt:lpstr>What is a Graph?</vt:lpstr>
      <vt:lpstr>Different Kinds of Graphs</vt:lpstr>
      <vt:lpstr>More Kinds of Graphs</vt:lpstr>
      <vt:lpstr>What is a Graph Database?</vt:lpstr>
      <vt:lpstr>Node in Neo4j</vt:lpstr>
      <vt:lpstr>Relationships in Neo4j</vt:lpstr>
      <vt:lpstr>Properties</vt:lpstr>
      <vt:lpstr>Properties</vt:lpstr>
      <vt:lpstr>Graph Data Model</vt:lpstr>
      <vt:lpstr>Graph Data Model</vt:lpstr>
      <vt:lpstr>Graph Data Model</vt:lpstr>
      <vt:lpstr>Neo4j Design Tips: from ER to Graph</vt:lpstr>
      <vt:lpstr>Relational Databases</vt:lpstr>
      <vt:lpstr>Graph Databases</vt:lpstr>
      <vt:lpstr>Graph Databases</vt:lpstr>
      <vt:lpstr>The Matrix Graph Database</vt:lpstr>
      <vt:lpstr>Exercise</vt:lpstr>
      <vt:lpstr>Graph Layout</vt:lpstr>
      <vt:lpstr>Neo4j</vt:lpstr>
      <vt:lpstr>Why using Graph Database</vt:lpstr>
      <vt:lpstr>Introducing Neo4j</vt:lpstr>
      <vt:lpstr>Graph Database (cont.)</vt:lpstr>
      <vt:lpstr>Graph Databases</vt:lpstr>
      <vt:lpstr>Advantage of Graph Databases</vt:lpstr>
      <vt:lpstr>Disadvantages</vt:lpstr>
      <vt:lpstr>Major disadvantage</vt:lpstr>
      <vt:lpstr>Salient features of Neo4j</vt:lpstr>
      <vt:lpstr>More Reasons Why Neo4j is Great</vt:lpstr>
      <vt:lpstr>Social Network Performance (traversals)</vt:lpstr>
      <vt:lpstr>Social Network Performance</vt:lpstr>
      <vt:lpstr>Social Network Performance</vt:lpstr>
      <vt:lpstr>Social Network Performance</vt:lpstr>
      <vt:lpstr>Social Network Performance</vt:lpstr>
      <vt:lpstr>Social Network Performance</vt:lpstr>
      <vt:lpstr>Social Network Performance</vt:lpstr>
      <vt:lpstr>Social Network Performance</vt:lpstr>
      <vt:lpstr>Social Network Performance</vt:lpstr>
      <vt:lpstr>Social Network Performance</vt:lpstr>
      <vt:lpstr>Social Network Performance</vt:lpstr>
      <vt:lpstr>Another performance comparison</vt:lpstr>
      <vt:lpstr>Conclusion</vt:lpstr>
      <vt:lpstr>Cypher</vt:lpstr>
      <vt:lpstr>Cypher</vt:lpstr>
      <vt:lpstr>Cypher</vt:lpstr>
      <vt:lpstr>Application Domains</vt:lpstr>
      <vt:lpstr>Demo</vt:lpstr>
      <vt:lpstr>Create nodes</vt:lpstr>
      <vt:lpstr>Match Nodes</vt:lpstr>
      <vt:lpstr>Create Relationship</vt:lpstr>
      <vt:lpstr>Navigate the graph</vt:lpstr>
      <vt:lpstr>Navigate the graph – mixing properties</vt:lpstr>
      <vt:lpstr>Reduce function</vt:lpstr>
      <vt:lpstr>Sample code…</vt:lpstr>
      <vt:lpstr>Sample Query</vt:lpstr>
      <vt:lpstr>SET A unique KEY</vt:lpstr>
      <vt:lpstr>Neo4J From Python</vt:lpstr>
      <vt:lpstr>Oracle Striking Back</vt:lpstr>
      <vt:lpstr>Hierachial and graph-like Query in Oracle</vt:lpstr>
      <vt:lpstr>Hierchical Query</vt:lpstr>
      <vt:lpstr>Dataset Used</vt:lpstr>
      <vt:lpstr>Traverse the tree</vt:lpstr>
      <vt:lpstr>All the nodes above a node?</vt:lpstr>
      <vt:lpstr>Level keyword</vt:lpstr>
      <vt:lpstr>Level keyword – specific level</vt:lpstr>
      <vt:lpstr>Formatting,  sorting</vt:lpstr>
      <vt:lpstr>Avoid LOOPS</vt:lpstr>
      <vt:lpstr>Show Tree Details</vt:lpstr>
      <vt:lpstr>Friends of Friends</vt:lpstr>
      <vt:lpstr>Friends of Friends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Haystack</dc:title>
  <dc:creator>kquinn</dc:creator>
  <cp:lastModifiedBy>Pierpaolo Dondio</cp:lastModifiedBy>
  <cp:revision>654</cp:revision>
  <cp:lastPrinted>2014-11-26T17:20:07Z</cp:lastPrinted>
  <dcterms:created xsi:type="dcterms:W3CDTF">2010-08-13T08:18:53Z</dcterms:created>
  <dcterms:modified xsi:type="dcterms:W3CDTF">2019-11-21T11:28:41Z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