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6"/>
  </p:notesMasterIdLst>
  <p:handoutMasterIdLst>
    <p:handoutMasterId r:id="rId67"/>
  </p:handoutMasterIdLst>
  <p:sldIdLst>
    <p:sldId id="259" r:id="rId5"/>
    <p:sldId id="497" r:id="rId6"/>
    <p:sldId id="399" r:id="rId7"/>
    <p:sldId id="427" r:id="rId8"/>
    <p:sldId id="429" r:id="rId9"/>
    <p:sldId id="430" r:id="rId10"/>
    <p:sldId id="431" r:id="rId11"/>
    <p:sldId id="432" r:id="rId12"/>
    <p:sldId id="433" r:id="rId13"/>
    <p:sldId id="478" r:id="rId14"/>
    <p:sldId id="434" r:id="rId15"/>
    <p:sldId id="482" r:id="rId16"/>
    <p:sldId id="483" r:id="rId17"/>
    <p:sldId id="400" r:id="rId18"/>
    <p:sldId id="401" r:id="rId19"/>
    <p:sldId id="402" r:id="rId20"/>
    <p:sldId id="403" r:id="rId21"/>
    <p:sldId id="484" r:id="rId22"/>
    <p:sldId id="442" r:id="rId23"/>
    <p:sldId id="404" r:id="rId24"/>
    <p:sldId id="405" r:id="rId25"/>
    <p:sldId id="448" r:id="rId26"/>
    <p:sldId id="449" r:id="rId27"/>
    <p:sldId id="450" r:id="rId28"/>
    <p:sldId id="451" r:id="rId29"/>
    <p:sldId id="452" r:id="rId30"/>
    <p:sldId id="453" r:id="rId31"/>
    <p:sldId id="454" r:id="rId32"/>
    <p:sldId id="455" r:id="rId33"/>
    <p:sldId id="459" r:id="rId34"/>
    <p:sldId id="460" r:id="rId35"/>
    <p:sldId id="477" r:id="rId36"/>
    <p:sldId id="479" r:id="rId37"/>
    <p:sldId id="481" r:id="rId38"/>
    <p:sldId id="480" r:id="rId39"/>
    <p:sldId id="461" r:id="rId40"/>
    <p:sldId id="462" r:id="rId41"/>
    <p:sldId id="463" r:id="rId42"/>
    <p:sldId id="464" r:id="rId43"/>
    <p:sldId id="465" r:id="rId44"/>
    <p:sldId id="466" r:id="rId45"/>
    <p:sldId id="467" r:id="rId46"/>
    <p:sldId id="468" r:id="rId47"/>
    <p:sldId id="469" r:id="rId48"/>
    <p:sldId id="397" r:id="rId49"/>
    <p:sldId id="485" r:id="rId50"/>
    <p:sldId id="496" r:id="rId51"/>
    <p:sldId id="488" r:id="rId52"/>
    <p:sldId id="489" r:id="rId53"/>
    <p:sldId id="490" r:id="rId54"/>
    <p:sldId id="495" r:id="rId55"/>
    <p:sldId id="492" r:id="rId56"/>
    <p:sldId id="491" r:id="rId57"/>
    <p:sldId id="394" r:id="rId58"/>
    <p:sldId id="472" r:id="rId59"/>
    <p:sldId id="406" r:id="rId60"/>
    <p:sldId id="493" r:id="rId61"/>
    <p:sldId id="395" r:id="rId62"/>
    <p:sldId id="408" r:id="rId63"/>
    <p:sldId id="396" r:id="rId64"/>
    <p:sldId id="407" r:id="rId65"/>
  </p:sldIdLst>
  <p:sldSz cx="9144000" cy="6858000" type="screen4x3"/>
  <p:notesSz cx="6797675" cy="987425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3D8DC3"/>
    <a:srgbClr val="1E5BE2"/>
    <a:srgbClr val="83C937"/>
    <a:srgbClr val="0033CC"/>
    <a:srgbClr val="006600"/>
    <a:srgbClr val="E54D49"/>
    <a:srgbClr val="84D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861" autoAdjust="0"/>
    <p:restoredTop sz="93112" autoAdjust="0"/>
  </p:normalViewPr>
  <p:slideViewPr>
    <p:cSldViewPr>
      <p:cViewPr varScale="1">
        <p:scale>
          <a:sx n="56" d="100"/>
          <a:sy n="56" d="100"/>
        </p:scale>
        <p:origin x="1001" y="45"/>
      </p:cViewPr>
      <p:guideLst>
        <p:guide orient="horz" pos="2160"/>
        <p:guide pos="2880"/>
      </p:guideLst>
    </p:cSldViewPr>
  </p:slideViewPr>
  <p:notesTextViewPr>
    <p:cViewPr>
      <p:scale>
        <a:sx n="3" d="2"/>
        <a:sy n="3" d="2"/>
      </p:scale>
      <p:origin x="0" y="0"/>
    </p:cViewPr>
  </p:notesTextViewPr>
  <p:sorterViewPr>
    <p:cViewPr>
      <p:scale>
        <a:sx n="90" d="100"/>
        <a:sy n="90" d="100"/>
      </p:scale>
      <p:origin x="0" y="-14143"/>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E"/>
          </a:p>
        </p:txBody>
      </p:sp>
      <p:sp>
        <p:nvSpPr>
          <p:cNvPr id="14339" name="Rectangle 3"/>
          <p:cNvSpPr>
            <a:spLocks noGrp="1" noChangeArrowheads="1"/>
          </p:cNvSpPr>
          <p:nvPr>
            <p:ph type="dt" sz="quarter" idx="1"/>
          </p:nvPr>
        </p:nvSpPr>
        <p:spPr bwMode="auto">
          <a:xfrm>
            <a:off x="3850443"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E"/>
          </a:p>
        </p:txBody>
      </p:sp>
      <p:sp>
        <p:nvSpPr>
          <p:cNvPr id="14340" name="Rectangle 4"/>
          <p:cNvSpPr>
            <a:spLocks noGrp="1" noChangeArrowheads="1"/>
          </p:cNvSpPr>
          <p:nvPr>
            <p:ph type="ftr" sz="quarter" idx="2"/>
          </p:nvPr>
        </p:nvSpPr>
        <p:spPr bwMode="auto">
          <a:xfrm>
            <a:off x="0"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E"/>
          </a:p>
        </p:txBody>
      </p:sp>
      <p:sp>
        <p:nvSpPr>
          <p:cNvPr id="14341" name="Rectangle 5"/>
          <p:cNvSpPr>
            <a:spLocks noGrp="1" noChangeArrowheads="1"/>
          </p:cNvSpPr>
          <p:nvPr>
            <p:ph type="sldNum" sz="quarter" idx="3"/>
          </p:nvPr>
        </p:nvSpPr>
        <p:spPr bwMode="auto">
          <a:xfrm>
            <a:off x="3850443"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89B3E30F-299C-491C-9E8E-EAFAE95A6DBB}" type="slidenum">
              <a:rPr lang="en-IE"/>
              <a:pPr>
                <a:defRPr/>
              </a:pPr>
              <a:t>‹#›</a:t>
            </a:fld>
            <a:endParaRPr lang="en-IE"/>
          </a:p>
        </p:txBody>
      </p:sp>
    </p:spTree>
    <p:extLst>
      <p:ext uri="{BB962C8B-B14F-4D97-AF65-F5344CB8AC3E}">
        <p14:creationId xmlns:p14="http://schemas.microsoft.com/office/powerpoint/2010/main" val="246750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E"/>
          </a:p>
        </p:txBody>
      </p:sp>
      <p:sp>
        <p:nvSpPr>
          <p:cNvPr id="15363" name="Rectangle 3"/>
          <p:cNvSpPr>
            <a:spLocks noGrp="1" noChangeArrowheads="1"/>
          </p:cNvSpPr>
          <p:nvPr>
            <p:ph type="dt" idx="1"/>
          </p:nvPr>
        </p:nvSpPr>
        <p:spPr bwMode="auto">
          <a:xfrm>
            <a:off x="3850443"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E"/>
          </a:p>
        </p:txBody>
      </p:sp>
      <p:sp>
        <p:nvSpPr>
          <p:cNvPr id="5124" name="Rectangle 4"/>
          <p:cNvSpPr>
            <a:spLocks noGrp="1" noRot="1" noChangeAspect="1" noChangeArrowheads="1" noTextEdit="1"/>
          </p:cNvSpPr>
          <p:nvPr>
            <p:ph type="sldImg" idx="2"/>
          </p:nvPr>
        </p:nvSpPr>
        <p:spPr bwMode="auto">
          <a:xfrm>
            <a:off x="931863" y="741363"/>
            <a:ext cx="4933950" cy="370205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79768" y="4690269"/>
            <a:ext cx="5438140" cy="44434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IE" noProof="0" smtClean="0"/>
              <a:t>Click to edit Master text styles</a:t>
            </a:r>
          </a:p>
          <a:p>
            <a:pPr lvl="1"/>
            <a:r>
              <a:rPr lang="en-IE" noProof="0" smtClean="0"/>
              <a:t>Second level</a:t>
            </a:r>
          </a:p>
          <a:p>
            <a:pPr lvl="2"/>
            <a:r>
              <a:rPr lang="en-IE" noProof="0" smtClean="0"/>
              <a:t>Third level</a:t>
            </a:r>
          </a:p>
          <a:p>
            <a:pPr lvl="3"/>
            <a:r>
              <a:rPr lang="en-IE" noProof="0" smtClean="0"/>
              <a:t>Fourth level</a:t>
            </a:r>
          </a:p>
          <a:p>
            <a:pPr lvl="4"/>
            <a:r>
              <a:rPr lang="en-IE" noProof="0" smtClean="0"/>
              <a:t>Fifth level</a:t>
            </a:r>
          </a:p>
        </p:txBody>
      </p:sp>
      <p:sp>
        <p:nvSpPr>
          <p:cNvPr id="15366" name="Rectangle 6"/>
          <p:cNvSpPr>
            <a:spLocks noGrp="1" noChangeArrowheads="1"/>
          </p:cNvSpPr>
          <p:nvPr>
            <p:ph type="ftr" sz="quarter" idx="4"/>
          </p:nvPr>
        </p:nvSpPr>
        <p:spPr bwMode="auto">
          <a:xfrm>
            <a:off x="0"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E"/>
          </a:p>
        </p:txBody>
      </p:sp>
      <p:sp>
        <p:nvSpPr>
          <p:cNvPr id="15367" name="Rectangle 7"/>
          <p:cNvSpPr>
            <a:spLocks noGrp="1" noChangeArrowheads="1"/>
          </p:cNvSpPr>
          <p:nvPr>
            <p:ph type="sldNum" sz="quarter" idx="5"/>
          </p:nvPr>
        </p:nvSpPr>
        <p:spPr bwMode="auto">
          <a:xfrm>
            <a:off x="3850443"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0495A5C-DE47-43B9-B9BD-5C097220FFB1}" type="slidenum">
              <a:rPr lang="en-IE"/>
              <a:pPr>
                <a:defRPr/>
              </a:pPr>
              <a:t>‹#›</a:t>
            </a:fld>
            <a:endParaRPr lang="en-IE"/>
          </a:p>
        </p:txBody>
      </p:sp>
    </p:spTree>
    <p:extLst>
      <p:ext uri="{BB962C8B-B14F-4D97-AF65-F5344CB8AC3E}">
        <p14:creationId xmlns:p14="http://schemas.microsoft.com/office/powerpoint/2010/main" val="1367957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94E9E3DC-0419-4A9A-BE49-184546C05E71}" type="slidenum">
              <a:rPr lang="en-IE" smtClean="0"/>
              <a:pPr/>
              <a:t>1</a:t>
            </a:fld>
            <a:endParaRPr lang="en-IE"/>
          </a:p>
        </p:txBody>
      </p:sp>
    </p:spTree>
    <p:extLst>
      <p:ext uri="{BB962C8B-B14F-4D97-AF65-F5344CB8AC3E}">
        <p14:creationId xmlns:p14="http://schemas.microsoft.com/office/powerpoint/2010/main" val="419550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4437C290-2906-4BAE-B45D-111908AC88B7}" type="slidenum">
              <a:rPr lang="en-US">
                <a:solidFill>
                  <a:srgbClr val="000000"/>
                </a:solidFill>
                <a:latin typeface="Arial" charset="0"/>
              </a:rPr>
              <a:pPr/>
              <a:t>21</a:t>
            </a:fld>
            <a:endParaRPr lang="en-US">
              <a:solidFill>
                <a:srgbClr val="000000"/>
              </a:solidFill>
              <a:latin typeface="Arial" charset="0"/>
            </a:endParaRPr>
          </a:p>
        </p:txBody>
      </p:sp>
    </p:spTree>
    <p:extLst>
      <p:ext uri="{BB962C8B-B14F-4D97-AF65-F5344CB8AC3E}">
        <p14:creationId xmlns:p14="http://schemas.microsoft.com/office/powerpoint/2010/main" val="1897973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TextEdit="1"/>
          </p:cNvSpPr>
          <p:nvPr>
            <p:ph type="sldImg"/>
          </p:nvPr>
        </p:nvSpPr>
        <p:spPr bwMode="auto">
          <a:xfrm>
            <a:off x="931863" y="741363"/>
            <a:ext cx="4933950" cy="37020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p:cNvSpPr>
            <a:spLocks noGrp="1"/>
          </p:cNvSpPr>
          <p:nvPr>
            <p:ph type="body" idx="1"/>
          </p:nvPr>
        </p:nvSpPr>
        <p:spPr/>
        <p:txBody>
          <a:bodyPr/>
          <a:lstStyle/>
          <a:p>
            <a:r>
              <a:rPr lang="hu-HU" smtClean="0">
                <a:latin typeface="Arial" pitchFamily="34" charset="0"/>
              </a:rPr>
              <a:t>http://docs.mongodb.org/manual/reference/method/db.collection.mapReduce/#db.collection.mapReduce</a:t>
            </a:r>
          </a:p>
        </p:txBody>
      </p:sp>
    </p:spTree>
    <p:extLst>
      <p:ext uri="{BB962C8B-B14F-4D97-AF65-F5344CB8AC3E}">
        <p14:creationId xmlns:p14="http://schemas.microsoft.com/office/powerpoint/2010/main" val="3686056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0952F2DF-BAA1-4A06-B1BD-F7718074EFD4}" type="slidenum">
              <a:rPr lang="en-US">
                <a:solidFill>
                  <a:srgbClr val="000000"/>
                </a:solidFill>
                <a:latin typeface="Arial" charset="0"/>
              </a:rPr>
              <a:pPr/>
              <a:t>3</a:t>
            </a:fld>
            <a:endParaRPr lang="en-US">
              <a:solidFill>
                <a:srgbClr val="000000"/>
              </a:solidFill>
              <a:latin typeface="Arial" charset="0"/>
            </a:endParaRPr>
          </a:p>
        </p:txBody>
      </p:sp>
    </p:spTree>
    <p:extLst>
      <p:ext uri="{BB962C8B-B14F-4D97-AF65-F5344CB8AC3E}">
        <p14:creationId xmlns:p14="http://schemas.microsoft.com/office/powerpoint/2010/main" val="4188732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Quotes from a person</a:t>
            </a:r>
          </a:p>
        </p:txBody>
      </p:sp>
      <p:sp>
        <p:nvSpPr>
          <p:cNvPr id="276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79FF5E9-A10C-4011-A443-365A471465E1}" type="slidenum">
              <a:rPr lang="en-US"/>
              <a:pPr/>
              <a:t>4</a:t>
            </a:fld>
            <a:endParaRPr lang="en-US"/>
          </a:p>
        </p:txBody>
      </p:sp>
    </p:spTree>
    <p:extLst>
      <p:ext uri="{BB962C8B-B14F-4D97-AF65-F5344CB8AC3E}">
        <p14:creationId xmlns:p14="http://schemas.microsoft.com/office/powerpoint/2010/main" val="1682821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FBDA14F-AEF1-4FAB-A0D3-454E55690AC4}" type="slidenum">
              <a:rPr lang="en-US"/>
              <a:pPr/>
              <a:t>5</a:t>
            </a:fld>
            <a:endParaRPr lang="en-US"/>
          </a:p>
        </p:txBody>
      </p:sp>
    </p:spTree>
    <p:extLst>
      <p:ext uri="{BB962C8B-B14F-4D97-AF65-F5344CB8AC3E}">
        <p14:creationId xmlns:p14="http://schemas.microsoft.com/office/powerpoint/2010/main" val="2199738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BEB5A0C2-6A07-4EE5-A8C9-5AAF32487B87}" type="slidenum">
              <a:rPr lang="en-US">
                <a:solidFill>
                  <a:srgbClr val="000000"/>
                </a:solidFill>
                <a:latin typeface="Arial" charset="0"/>
              </a:rPr>
              <a:pPr/>
              <a:t>14</a:t>
            </a:fld>
            <a:endParaRPr lang="en-US">
              <a:solidFill>
                <a:srgbClr val="000000"/>
              </a:solidFill>
              <a:latin typeface="Arial" charset="0"/>
            </a:endParaRPr>
          </a:p>
        </p:txBody>
      </p:sp>
    </p:spTree>
    <p:extLst>
      <p:ext uri="{BB962C8B-B14F-4D97-AF65-F5344CB8AC3E}">
        <p14:creationId xmlns:p14="http://schemas.microsoft.com/office/powerpoint/2010/main" val="1731496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C3ED822C-9692-4045-8E2C-E76BB948D9BB}" type="slidenum">
              <a:rPr lang="en-US">
                <a:solidFill>
                  <a:srgbClr val="000000"/>
                </a:solidFill>
                <a:latin typeface="Arial" charset="0"/>
              </a:rPr>
              <a:pPr/>
              <a:t>15</a:t>
            </a:fld>
            <a:endParaRPr lang="en-US">
              <a:solidFill>
                <a:srgbClr val="000000"/>
              </a:solidFill>
              <a:latin typeface="Arial" charset="0"/>
            </a:endParaRPr>
          </a:p>
        </p:txBody>
      </p:sp>
    </p:spTree>
    <p:extLst>
      <p:ext uri="{BB962C8B-B14F-4D97-AF65-F5344CB8AC3E}">
        <p14:creationId xmlns:p14="http://schemas.microsoft.com/office/powerpoint/2010/main" val="2521326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A98F62A6-68C4-428F-A21A-34980AD1AE76}" type="slidenum">
              <a:rPr lang="en-US">
                <a:solidFill>
                  <a:srgbClr val="000000"/>
                </a:solidFill>
                <a:latin typeface="Arial" charset="0"/>
              </a:rPr>
              <a:pPr/>
              <a:t>16</a:t>
            </a:fld>
            <a:endParaRPr lang="en-US">
              <a:solidFill>
                <a:srgbClr val="000000"/>
              </a:solidFill>
              <a:latin typeface="Arial" charset="0"/>
            </a:endParaRPr>
          </a:p>
        </p:txBody>
      </p:sp>
    </p:spTree>
    <p:extLst>
      <p:ext uri="{BB962C8B-B14F-4D97-AF65-F5344CB8AC3E}">
        <p14:creationId xmlns:p14="http://schemas.microsoft.com/office/powerpoint/2010/main" val="2545993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7C188423-B7B4-4491-AFDE-A2842AC49156}" type="slidenum">
              <a:rPr lang="en-US">
                <a:solidFill>
                  <a:srgbClr val="000000"/>
                </a:solidFill>
                <a:latin typeface="Arial" charset="0"/>
              </a:rPr>
              <a:pPr/>
              <a:t>17</a:t>
            </a:fld>
            <a:endParaRPr lang="en-US">
              <a:solidFill>
                <a:srgbClr val="000000"/>
              </a:solidFill>
              <a:latin typeface="Arial" charset="0"/>
            </a:endParaRPr>
          </a:p>
        </p:txBody>
      </p:sp>
    </p:spTree>
    <p:extLst>
      <p:ext uri="{BB962C8B-B14F-4D97-AF65-F5344CB8AC3E}">
        <p14:creationId xmlns:p14="http://schemas.microsoft.com/office/powerpoint/2010/main" val="1767728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BAB4EADA-17FA-4E6A-A78E-5BD6884FDEE4}" type="slidenum">
              <a:rPr lang="en-US">
                <a:solidFill>
                  <a:srgbClr val="000000"/>
                </a:solidFill>
                <a:latin typeface="Arial" charset="0"/>
              </a:rPr>
              <a:pPr/>
              <a:t>20</a:t>
            </a:fld>
            <a:endParaRPr lang="en-US">
              <a:solidFill>
                <a:srgbClr val="000000"/>
              </a:solidFill>
              <a:latin typeface="Arial" charset="0"/>
            </a:endParaRPr>
          </a:p>
        </p:txBody>
      </p:sp>
    </p:spTree>
    <p:extLst>
      <p:ext uri="{BB962C8B-B14F-4D97-AF65-F5344CB8AC3E}">
        <p14:creationId xmlns:p14="http://schemas.microsoft.com/office/powerpoint/2010/main" val="4221326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914400" y="2130425"/>
            <a:ext cx="7772400" cy="1470025"/>
          </a:xfrm>
        </p:spPr>
        <p:txBody>
          <a:bodyPr/>
          <a:lstStyle>
            <a:lvl1pPr>
              <a:defRPr/>
            </a:lvl1pPr>
          </a:lstStyle>
          <a:p>
            <a:r>
              <a:rPr lang="en-US" dirty="0" smtClean="0"/>
              <a:t>Click to edit Master title style</a:t>
            </a:r>
            <a:endParaRPr lang="en-IE" dirty="0"/>
          </a:p>
        </p:txBody>
      </p:sp>
      <p:sp>
        <p:nvSpPr>
          <p:cNvPr id="6147" name="Rectangle 3"/>
          <p:cNvSpPr>
            <a:spLocks noGrp="1" noChangeArrowheads="1"/>
          </p:cNvSpPr>
          <p:nvPr>
            <p:ph type="subTitle" idx="1"/>
          </p:nvPr>
        </p:nvSpPr>
        <p:spPr>
          <a:xfrm>
            <a:off x="914400" y="3733800"/>
            <a:ext cx="6400800" cy="1752600"/>
          </a:xfrm>
        </p:spPr>
        <p:txBody>
          <a:bodyPr/>
          <a:lstStyle>
            <a:lvl1pPr marL="0" indent="0">
              <a:buFont typeface="Arial Unicode MS" pitchFamily="34" charset="-128"/>
              <a:buNone/>
              <a:defRPr sz="2000"/>
            </a:lvl1pPr>
          </a:lstStyle>
          <a:p>
            <a:r>
              <a:rPr lang="en-US" smtClean="0"/>
              <a:t>Click to edit Master subtitle style</a:t>
            </a:r>
            <a:endParaRPr lang="en-IE"/>
          </a:p>
        </p:txBody>
      </p:sp>
      <p:sp>
        <p:nvSpPr>
          <p:cNvPr id="4" name="Rectangle 4"/>
          <p:cNvSpPr>
            <a:spLocks noGrp="1" noChangeArrowheads="1"/>
          </p:cNvSpPr>
          <p:nvPr>
            <p:ph type="dt" sz="half" idx="10"/>
          </p:nvPr>
        </p:nvSpPr>
        <p:spPr/>
        <p:txBody>
          <a:bodyPr/>
          <a:lstStyle>
            <a:lvl1pPr>
              <a:defRPr/>
            </a:lvl1pPr>
          </a:lstStyle>
          <a:p>
            <a:pPr>
              <a:defRPr/>
            </a:pPr>
            <a:r>
              <a:rPr lang="en-US" dirty="0" smtClean="0"/>
              <a:t>2012/2013 - DT228/4</a:t>
            </a:r>
            <a:endParaRPr lang="en-IE" dirty="0" smtClean="0"/>
          </a:p>
          <a:p>
            <a:pPr>
              <a:defRPr/>
            </a:pPr>
            <a:endParaRPr lang="en-IE" dirty="0"/>
          </a:p>
        </p:txBody>
      </p:sp>
      <p:sp>
        <p:nvSpPr>
          <p:cNvPr id="5" name="Rectangle 5"/>
          <p:cNvSpPr>
            <a:spLocks noGrp="1" noChangeArrowheads="1"/>
          </p:cNvSpPr>
          <p:nvPr>
            <p:ph type="ftr" sz="quarter" idx="11"/>
          </p:nvPr>
        </p:nvSpPr>
        <p:spPr/>
        <p:txBody>
          <a:bodyPr/>
          <a:lstStyle>
            <a:lvl1pPr>
              <a:defRPr/>
            </a:lvl1pPr>
          </a:lstStyle>
          <a:p>
            <a:pPr>
              <a:defRPr/>
            </a:pPr>
            <a:r>
              <a:rPr lang="en-IE" dirty="0" smtClean="0"/>
              <a:t>DT228/4</a:t>
            </a:r>
            <a:endParaRPr lang="en-IE" dirty="0"/>
          </a:p>
        </p:txBody>
      </p:sp>
      <p:sp>
        <p:nvSpPr>
          <p:cNvPr id="6" name="Rectangle 6"/>
          <p:cNvSpPr>
            <a:spLocks noGrp="1" noChangeArrowheads="1"/>
          </p:cNvSpPr>
          <p:nvPr>
            <p:ph type="sldNum" sz="quarter" idx="12"/>
          </p:nvPr>
        </p:nvSpPr>
        <p:spPr/>
        <p:txBody>
          <a:bodyPr/>
          <a:lstStyle>
            <a:lvl1pPr>
              <a:defRPr/>
            </a:lvl1pPr>
          </a:lstStyle>
          <a:p>
            <a:pPr>
              <a:defRPr/>
            </a:pPr>
            <a:fld id="{CAE0970C-C400-4E43-AAB0-B36362BEE2B1}" type="slidenum">
              <a:rPr lang="en-IE"/>
              <a:pPr>
                <a:defRPr/>
              </a:pPr>
              <a:t>‹#›</a:t>
            </a:fld>
            <a:endParaRPr lang="en-IE"/>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A7B14F48-A87F-4FA4-8DD3-3F2BD340BB39}" type="slidenum">
              <a:rPr lang="en-IE"/>
              <a:pPr>
                <a:defRPr/>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172200"/>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28600"/>
            <a:ext cx="60198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2D935357-5A61-42B4-96C1-8DF350398017}" type="slidenum">
              <a:rPr lang="en-IE"/>
              <a:pPr>
                <a:defRPr/>
              </a:pPr>
              <a:t>‹#›</a:t>
            </a:fld>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4" name="Rounded Rectangle 3"/>
          <p:cNvSpPr/>
          <p:nvPr userDrawn="1"/>
        </p:nvSpPr>
        <p:spPr>
          <a:xfrm>
            <a:off x="285751" y="71439"/>
            <a:ext cx="8572500" cy="92868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IE"/>
          </a:p>
        </p:txBody>
      </p:sp>
      <p:sp>
        <p:nvSpPr>
          <p:cNvPr id="5" name="Rectangle 4"/>
          <p:cNvSpPr/>
          <p:nvPr userDrawn="1"/>
        </p:nvSpPr>
        <p:spPr>
          <a:xfrm>
            <a:off x="285751" y="1071564"/>
            <a:ext cx="8572500" cy="55721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IE"/>
          </a:p>
        </p:txBody>
      </p:sp>
      <p:sp>
        <p:nvSpPr>
          <p:cNvPr id="11" name="Title 1"/>
          <p:cNvSpPr>
            <a:spLocks noGrp="1"/>
          </p:cNvSpPr>
          <p:nvPr>
            <p:ph type="title"/>
          </p:nvPr>
        </p:nvSpPr>
        <p:spPr>
          <a:xfrm>
            <a:off x="457200" y="214290"/>
            <a:ext cx="8229600" cy="714380"/>
          </a:xfrm>
          <a:prstGeom prst="rect">
            <a:avLst/>
          </a:prstGeom>
        </p:spPr>
        <p:txBody>
          <a:bodyPr/>
          <a:lstStyle>
            <a:lvl1pPr>
              <a:defRPr>
                <a:ln>
                  <a:noFill/>
                </a:ln>
                <a:solidFill>
                  <a:schemeClr val="bg1"/>
                </a:solidFill>
                <a:effectLst/>
              </a:defRPr>
            </a:lvl1pPr>
          </a:lstStyle>
          <a:p>
            <a:r>
              <a:rPr lang="en-US" dirty="0" smtClean="0"/>
              <a:t>Click to edit Master title style</a:t>
            </a:r>
            <a:endParaRPr lang="en-US" dirty="0"/>
          </a:p>
        </p:txBody>
      </p:sp>
      <p:sp>
        <p:nvSpPr>
          <p:cNvPr id="15" name="Content Placeholder 7"/>
          <p:cNvSpPr>
            <a:spLocks noGrp="1"/>
          </p:cNvSpPr>
          <p:nvPr>
            <p:ph sz="quarter" idx="1"/>
          </p:nvPr>
        </p:nvSpPr>
        <p:spPr>
          <a:xfrm>
            <a:off x="457200" y="1142984"/>
            <a:ext cx="8229600" cy="5429288"/>
          </a:xfrm>
          <a:prstGeom prst="rect">
            <a:avLst/>
          </a:prstGeom>
        </p:spPr>
        <p:txBody>
          <a:bodyPr/>
          <a:lstStyle>
            <a:lvl1pPr>
              <a:buClr>
                <a:schemeClr val="bg1"/>
              </a:buClr>
              <a:buFont typeface="Wingdings" pitchFamily="2" charset="2"/>
              <a:buChar char="§"/>
              <a:defRPr>
                <a:solidFill>
                  <a:schemeClr val="bg1"/>
                </a:solidFill>
              </a:defRPr>
            </a:lvl1pPr>
            <a:lvl2pPr>
              <a:buClr>
                <a:schemeClr val="bg1"/>
              </a:buClr>
              <a:buFont typeface="Wingdings" pitchFamily="2" charset="2"/>
              <a:buChar char="§"/>
              <a:defRPr>
                <a:solidFill>
                  <a:schemeClr val="bg1"/>
                </a:solidFill>
              </a:defRPr>
            </a:lvl2pPr>
            <a:lvl3pPr>
              <a:buClr>
                <a:schemeClr val="bg1"/>
              </a:buClr>
              <a:buFont typeface="Wingdings" pitchFamily="2" charset="2"/>
              <a:buChar char="§"/>
              <a:defRPr>
                <a:solidFill>
                  <a:schemeClr val="bg1"/>
                </a:solidFill>
              </a:defRPr>
            </a:lvl3pPr>
            <a:lvl4pPr>
              <a:buClr>
                <a:schemeClr val="bg1"/>
              </a:buClr>
              <a:buFont typeface="Wingdings" pitchFamily="2" charset="2"/>
              <a:buChar cha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err="1" smtClean="0"/>
              <a:t>Fift</a:t>
            </a:r>
            <a:r>
              <a:rPr lang="en-US" dirty="0" smtClean="0"/>
              <a:t> level</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275040" cy="990600"/>
          </a:xfrm>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dirty="0" smtClean="0"/>
              <a:t>2012/2013 - DT228/4</a:t>
            </a:r>
            <a:endParaRPr lang="en-IE" dirty="0"/>
          </a:p>
        </p:txBody>
      </p:sp>
      <p:sp>
        <p:nvSpPr>
          <p:cNvPr id="5" name="Rectangle 5"/>
          <p:cNvSpPr>
            <a:spLocks noGrp="1" noChangeArrowheads="1"/>
          </p:cNvSpPr>
          <p:nvPr>
            <p:ph type="ftr" sz="quarter" idx="11"/>
          </p:nvPr>
        </p:nvSpPr>
        <p:spPr>
          <a:ln/>
        </p:spPr>
        <p:txBody>
          <a:bodyPr/>
          <a:lstStyle>
            <a:lvl1pPr>
              <a:defRPr/>
            </a:lvl1pPr>
          </a:lstStyle>
          <a:p>
            <a:pPr>
              <a:defRPr/>
            </a:pPr>
            <a:r>
              <a:rPr lang="en-IE" dirty="0" smtClean="0"/>
              <a:t>DT228/4</a:t>
            </a:r>
            <a:endParaRPr lang="en-IE" dirty="0"/>
          </a:p>
        </p:txBody>
      </p:sp>
      <p:sp>
        <p:nvSpPr>
          <p:cNvPr id="6" name="Rectangle 6"/>
          <p:cNvSpPr>
            <a:spLocks noGrp="1" noChangeArrowheads="1"/>
          </p:cNvSpPr>
          <p:nvPr>
            <p:ph type="sldNum" sz="quarter" idx="12"/>
          </p:nvPr>
        </p:nvSpPr>
        <p:spPr>
          <a:ln/>
        </p:spPr>
        <p:txBody>
          <a:bodyPr/>
          <a:lstStyle>
            <a:lvl1pPr>
              <a:defRPr/>
            </a:lvl1pPr>
          </a:lstStyle>
          <a:p>
            <a:pPr>
              <a:defRPr/>
            </a:pPr>
            <a:fld id="{255B0E39-F8AA-4982-923D-157BFA96FD10}" type="slidenum">
              <a:rPr lang="en-IE"/>
              <a:pPr>
                <a:defRPr/>
              </a:pPr>
              <a:t>‹#›</a:t>
            </a:fld>
            <a:endParaRPr lang="en-IE"/>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9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0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dirty="0" smtClean="0"/>
              <a:t>Click to edit Master title style</a:t>
            </a:r>
            <a:endParaRPr lang="en-US" dirty="0"/>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26C2EFFE-8239-41FA-A3BC-5C797175EF86}" type="slidenum">
              <a:rPr lang="en-IE"/>
              <a:pPr>
                <a:defRPr/>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66E80EB9-FD02-4210-BB7C-A4F96386CAFE}" type="slidenum">
              <a:rPr lang="en-IE"/>
              <a:pPr>
                <a:defRPr/>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8" name="Rectangle 5"/>
          <p:cNvSpPr>
            <a:spLocks noGrp="1" noChangeArrowheads="1"/>
          </p:cNvSpPr>
          <p:nvPr>
            <p:ph type="ftr" sz="quarter" idx="11"/>
          </p:nvPr>
        </p:nvSpPr>
        <p:spPr>
          <a:ln/>
        </p:spPr>
        <p:txBody>
          <a:bodyPr/>
          <a:lstStyle>
            <a:lvl1pPr>
              <a:defRPr/>
            </a:lvl1pPr>
          </a:lstStyle>
          <a:p>
            <a:pPr>
              <a:defRPr/>
            </a:pPr>
            <a:endParaRPr lang="en-IE"/>
          </a:p>
        </p:txBody>
      </p:sp>
      <p:sp>
        <p:nvSpPr>
          <p:cNvPr id="9" name="Rectangle 6"/>
          <p:cNvSpPr>
            <a:spLocks noGrp="1" noChangeArrowheads="1"/>
          </p:cNvSpPr>
          <p:nvPr>
            <p:ph type="sldNum" sz="quarter" idx="12"/>
          </p:nvPr>
        </p:nvSpPr>
        <p:spPr>
          <a:ln/>
        </p:spPr>
        <p:txBody>
          <a:bodyPr/>
          <a:lstStyle>
            <a:lvl1pPr>
              <a:defRPr/>
            </a:lvl1pPr>
          </a:lstStyle>
          <a:p>
            <a:pPr>
              <a:defRPr/>
            </a:pPr>
            <a:fld id="{5BDE9EF7-B805-4939-BFE0-6A0CD9FC9633}" type="slidenum">
              <a:rPr lang="en-IE"/>
              <a:pPr>
                <a:defRPr/>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4" name="Rectangle 5"/>
          <p:cNvSpPr>
            <a:spLocks noGrp="1" noChangeArrowheads="1"/>
          </p:cNvSpPr>
          <p:nvPr>
            <p:ph type="ftr" sz="quarter" idx="11"/>
          </p:nvPr>
        </p:nvSpPr>
        <p:spPr>
          <a:ln/>
        </p:spPr>
        <p:txBody>
          <a:bodyPr/>
          <a:lstStyle>
            <a:lvl1pPr>
              <a:defRPr/>
            </a:lvl1pPr>
          </a:lstStyle>
          <a:p>
            <a:pPr>
              <a:defRPr/>
            </a:pPr>
            <a:endParaRPr lang="en-IE"/>
          </a:p>
        </p:txBody>
      </p:sp>
      <p:sp>
        <p:nvSpPr>
          <p:cNvPr id="5" name="Rectangle 6"/>
          <p:cNvSpPr>
            <a:spLocks noGrp="1" noChangeArrowheads="1"/>
          </p:cNvSpPr>
          <p:nvPr>
            <p:ph type="sldNum" sz="quarter" idx="12"/>
          </p:nvPr>
        </p:nvSpPr>
        <p:spPr>
          <a:ln/>
        </p:spPr>
        <p:txBody>
          <a:bodyPr/>
          <a:lstStyle>
            <a:lvl1pPr>
              <a:defRPr/>
            </a:lvl1pPr>
          </a:lstStyle>
          <a:p>
            <a:pPr>
              <a:defRPr/>
            </a:pPr>
            <a:fld id="{4070A4A7-62C9-415D-BED7-BD9B9DF611B4}" type="slidenum">
              <a:rPr lang="en-IE"/>
              <a:pPr>
                <a:defRPr/>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3" name="Rectangle 5"/>
          <p:cNvSpPr>
            <a:spLocks noGrp="1" noChangeArrowheads="1"/>
          </p:cNvSpPr>
          <p:nvPr>
            <p:ph type="ftr" sz="quarter" idx="11"/>
          </p:nvPr>
        </p:nvSpPr>
        <p:spPr>
          <a:ln/>
        </p:spPr>
        <p:txBody>
          <a:bodyPr/>
          <a:lstStyle>
            <a:lvl1pPr>
              <a:defRPr/>
            </a:lvl1pPr>
          </a:lstStyle>
          <a:p>
            <a:pPr>
              <a:defRPr/>
            </a:pPr>
            <a:endParaRPr lang="en-IE"/>
          </a:p>
        </p:txBody>
      </p:sp>
      <p:sp>
        <p:nvSpPr>
          <p:cNvPr id="4" name="Rectangle 6"/>
          <p:cNvSpPr>
            <a:spLocks noGrp="1" noChangeArrowheads="1"/>
          </p:cNvSpPr>
          <p:nvPr>
            <p:ph type="sldNum" sz="quarter" idx="12"/>
          </p:nvPr>
        </p:nvSpPr>
        <p:spPr>
          <a:ln/>
        </p:spPr>
        <p:txBody>
          <a:bodyPr/>
          <a:lstStyle>
            <a:lvl1pPr>
              <a:defRPr/>
            </a:lvl1pPr>
          </a:lstStyle>
          <a:p>
            <a:pPr>
              <a:defRPr/>
            </a:pPr>
            <a:fld id="{90A8C9F2-5157-4806-921E-690864E56ED3}" type="slidenum">
              <a:rPr lang="en-IE"/>
              <a:pPr>
                <a:defRPr/>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63ACC3E0-B9ED-42ED-82A0-7C07CD642F92}" type="slidenum">
              <a:rPr lang="en-IE"/>
              <a:pPr>
                <a:defRPr/>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3D7FF66F-60DD-4889-8EE5-D577E8466A61}" type="slidenum">
              <a:rPr lang="en-IE"/>
              <a:pPr>
                <a:defRPr/>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bwMode="auto">
          <a:xfrm>
            <a:off x="0" y="0"/>
            <a:ext cx="9144000" cy="1196752"/>
          </a:xfrm>
          <a:prstGeom prst="rect">
            <a:avLst/>
          </a:prstGeom>
          <a:solidFill>
            <a:srgbClr val="3D8DC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
        <p:nvSpPr>
          <p:cNvPr id="1026" name="Rectangle 2"/>
          <p:cNvSpPr>
            <a:spLocks noGrp="1" noChangeArrowheads="1"/>
          </p:cNvSpPr>
          <p:nvPr>
            <p:ph type="title"/>
          </p:nvPr>
        </p:nvSpPr>
        <p:spPr bwMode="auto">
          <a:xfrm>
            <a:off x="457200" y="228600"/>
            <a:ext cx="627504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IE" dirty="0" smtClean="0"/>
          </a:p>
        </p:txBody>
      </p:sp>
      <p:sp>
        <p:nvSpPr>
          <p:cNvPr id="1027" name="Rectangle 3"/>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smtClean="0"/>
          </a:p>
        </p:txBody>
      </p:sp>
      <p:sp>
        <p:nvSpPr>
          <p:cNvPr id="1028" name="Rectangle 4"/>
          <p:cNvSpPr>
            <a:spLocks noGrp="1" noChangeArrowheads="1"/>
          </p:cNvSpPr>
          <p:nvPr>
            <p:ph type="dt" sz="half" idx="2"/>
          </p:nvPr>
        </p:nvSpPr>
        <p:spPr bwMode="auto">
          <a:xfrm>
            <a:off x="0" y="66135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900">
                <a:latin typeface="Arial" charset="0"/>
              </a:defRPr>
            </a:lvl1pPr>
          </a:lstStyle>
          <a:p>
            <a:pPr>
              <a:defRPr/>
            </a:pPr>
            <a:r>
              <a:rPr lang="en-US" dirty="0" smtClean="0"/>
              <a:t>2012/2013 - DT228/4</a:t>
            </a:r>
            <a:endParaRPr lang="en-IE" dirty="0" smtClean="0"/>
          </a:p>
          <a:p>
            <a:pPr>
              <a:defRPr/>
            </a:pPr>
            <a:endParaRPr lang="en-IE" dirty="0"/>
          </a:p>
        </p:txBody>
      </p:sp>
      <p:sp>
        <p:nvSpPr>
          <p:cNvPr id="1029" name="Rectangle 5"/>
          <p:cNvSpPr>
            <a:spLocks noGrp="1" noChangeArrowheads="1"/>
          </p:cNvSpPr>
          <p:nvPr>
            <p:ph type="ftr" sz="quarter" idx="3"/>
          </p:nvPr>
        </p:nvSpPr>
        <p:spPr bwMode="auto">
          <a:xfrm>
            <a:off x="3124200" y="6613525"/>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900">
                <a:latin typeface="Arial" charset="0"/>
              </a:defRPr>
            </a:lvl1pPr>
          </a:lstStyle>
          <a:p>
            <a:pPr>
              <a:defRPr/>
            </a:pPr>
            <a:r>
              <a:rPr lang="en-IE" dirty="0" smtClean="0"/>
              <a:t>DT228/4</a:t>
            </a:r>
            <a:endParaRPr lang="en-IE" dirty="0"/>
          </a:p>
        </p:txBody>
      </p:sp>
      <p:sp>
        <p:nvSpPr>
          <p:cNvPr id="1030" name="Rectangle 6"/>
          <p:cNvSpPr>
            <a:spLocks noGrp="1" noChangeArrowheads="1"/>
          </p:cNvSpPr>
          <p:nvPr>
            <p:ph type="sldNum" sz="quarter" idx="4"/>
          </p:nvPr>
        </p:nvSpPr>
        <p:spPr bwMode="auto">
          <a:xfrm>
            <a:off x="7010400" y="66135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900">
                <a:latin typeface="Arial" charset="0"/>
              </a:defRPr>
            </a:lvl1pPr>
          </a:lstStyle>
          <a:p>
            <a:pPr>
              <a:defRPr/>
            </a:pPr>
            <a:fld id="{2281E6A3-828C-48B2-B093-4D753F89946F}" type="slidenum">
              <a:rPr lang="en-IE"/>
              <a:pPr>
                <a:defRPr/>
              </a:pPr>
              <a:t>‹#›</a:t>
            </a:fld>
            <a:endParaRPr lang="en-IE"/>
          </a:p>
        </p:txBody>
      </p:sp>
      <p:cxnSp>
        <p:nvCxnSpPr>
          <p:cNvPr id="12" name="Straight Connector 11"/>
          <p:cNvCxnSpPr/>
          <p:nvPr userDrawn="1"/>
        </p:nvCxnSpPr>
        <p:spPr bwMode="auto">
          <a:xfrm>
            <a:off x="0" y="6453336"/>
            <a:ext cx="9144000" cy="0"/>
          </a:xfrm>
          <a:prstGeom prst="line">
            <a:avLst/>
          </a:prstGeom>
          <a:solidFill>
            <a:schemeClr val="accent1"/>
          </a:solidFill>
          <a:ln w="57150" cap="flat" cmpd="sng" algn="ctr">
            <a:solidFill>
              <a:srgbClr val="1E5BE2"/>
            </a:solidFill>
            <a:prstDash val="solid"/>
            <a:round/>
            <a:headEnd type="none" w="med" len="med"/>
            <a:tailEnd type="none" w="med" len="med"/>
          </a:ln>
          <a:effectLst/>
        </p:spPr>
      </p:cxnSp>
      <p:cxnSp>
        <p:nvCxnSpPr>
          <p:cNvPr id="13" name="Straight Connector 12"/>
          <p:cNvCxnSpPr/>
          <p:nvPr userDrawn="1"/>
        </p:nvCxnSpPr>
        <p:spPr bwMode="auto">
          <a:xfrm>
            <a:off x="179512" y="6525344"/>
            <a:ext cx="8964488" cy="0"/>
          </a:xfrm>
          <a:prstGeom prst="line">
            <a:avLst/>
          </a:prstGeom>
          <a:solidFill>
            <a:schemeClr val="accent1"/>
          </a:solidFill>
          <a:ln w="28575" cap="flat" cmpd="sng" algn="ctr">
            <a:solidFill>
              <a:srgbClr val="1E5BE2"/>
            </a:solidFill>
            <a:prstDash val="solid"/>
            <a:round/>
            <a:headEnd type="none" w="med" len="med"/>
            <a:tailEnd type="none" w="med" len="med"/>
          </a:ln>
          <a:effectLst/>
        </p:spPr>
      </p:cxnSp>
      <p:sp>
        <p:nvSpPr>
          <p:cNvPr id="14" name="Rectangle 13"/>
          <p:cNvSpPr/>
          <p:nvPr userDrawn="1"/>
        </p:nvSpPr>
        <p:spPr bwMode="auto">
          <a:xfrm>
            <a:off x="7596336" y="0"/>
            <a:ext cx="1547664" cy="126876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1800" b="0" i="0" u="none" strike="noStrike" cap="none" normalizeH="0" baseline="0" smtClean="0">
              <a:ln>
                <a:noFill/>
              </a:ln>
              <a:solidFill>
                <a:schemeClr val="tx1"/>
              </a:solidFill>
              <a:effectLst/>
              <a:latin typeface="Arial" charset="0"/>
            </a:endParaRPr>
          </a:p>
        </p:txBody>
      </p:sp>
      <p:pic>
        <p:nvPicPr>
          <p:cNvPr id="17409" name="Picture 1" descr="C:\Users\ilaria\Downloads\images.jpg"/>
          <p:cNvPicPr>
            <a:picLocks noChangeAspect="1" noChangeArrowheads="1"/>
          </p:cNvPicPr>
          <p:nvPr userDrawn="1"/>
        </p:nvPicPr>
        <p:blipFill>
          <a:blip r:embed="rId30" cstate="print"/>
          <a:srcRect/>
          <a:stretch>
            <a:fillRect/>
          </a:stretch>
        </p:blipFill>
        <p:spPr bwMode="auto">
          <a:xfrm>
            <a:off x="7884368" y="0"/>
            <a:ext cx="1124744" cy="1124744"/>
          </a:xfrm>
          <a:prstGeom prst="rect">
            <a:avLst/>
          </a:prstGeom>
          <a:noFill/>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8" r:id="rId12"/>
    <p:sldLayoutId id="2147483689" r:id="rId13"/>
    <p:sldLayoutId id="2147483691" r:id="rId14"/>
    <p:sldLayoutId id="2147483695" r:id="rId15"/>
    <p:sldLayoutId id="2147483696" r:id="rId16"/>
    <p:sldLayoutId id="2147483697" r:id="rId17"/>
    <p:sldLayoutId id="2147483698" r:id="rId18"/>
    <p:sldLayoutId id="2147483699" r:id="rId19"/>
    <p:sldLayoutId id="2147483701" r:id="rId20"/>
    <p:sldLayoutId id="2147483702" r:id="rId21"/>
    <p:sldLayoutId id="2147483703" r:id="rId22"/>
    <p:sldLayoutId id="2147483704" r:id="rId23"/>
    <p:sldLayoutId id="2147483705" r:id="rId24"/>
    <p:sldLayoutId id="2147483708" r:id="rId25"/>
    <p:sldLayoutId id="2147483715" r:id="rId26"/>
    <p:sldLayoutId id="2147483718" r:id="rId27"/>
    <p:sldLayoutId id="2147483719" r:id="rId28"/>
  </p:sldLayoutIdLst>
  <p:hf hdr="0" ftr="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defRPr>
      </a:lvl2pPr>
      <a:lvl3pPr algn="l" rtl="0" eaLnBrk="1" fontAlgn="base" hangingPunct="1">
        <a:spcBef>
          <a:spcPct val="0"/>
        </a:spcBef>
        <a:spcAft>
          <a:spcPct val="0"/>
        </a:spcAft>
        <a:defRPr sz="3200" b="1">
          <a:solidFill>
            <a:schemeClr val="tx2"/>
          </a:solidFill>
          <a:latin typeface="Arial" charset="0"/>
        </a:defRPr>
      </a:lvl3pPr>
      <a:lvl4pPr algn="l" rtl="0" eaLnBrk="1" fontAlgn="base" hangingPunct="1">
        <a:spcBef>
          <a:spcPct val="0"/>
        </a:spcBef>
        <a:spcAft>
          <a:spcPct val="0"/>
        </a:spcAft>
        <a:defRPr sz="3200" b="1">
          <a:solidFill>
            <a:schemeClr val="tx2"/>
          </a:solidFill>
          <a:latin typeface="Arial" charset="0"/>
        </a:defRPr>
      </a:lvl4pPr>
      <a:lvl5pPr algn="l" rtl="0" eaLnBrk="1" fontAlgn="base" hangingPunct="1">
        <a:spcBef>
          <a:spcPct val="0"/>
        </a:spcBef>
        <a:spcAft>
          <a:spcPct val="0"/>
        </a:spcAft>
        <a:defRPr sz="3200" b="1">
          <a:solidFill>
            <a:schemeClr val="tx2"/>
          </a:solidFill>
          <a:latin typeface="Arial" charset="0"/>
        </a:defRPr>
      </a:lvl5pPr>
      <a:lvl6pPr marL="457200" algn="l" rtl="0" eaLnBrk="1" fontAlgn="base" hangingPunct="1">
        <a:spcBef>
          <a:spcPct val="0"/>
        </a:spcBef>
        <a:spcAft>
          <a:spcPct val="0"/>
        </a:spcAft>
        <a:defRPr sz="3200" b="1">
          <a:solidFill>
            <a:schemeClr val="tx2"/>
          </a:solidFill>
          <a:latin typeface="Arial" charset="0"/>
        </a:defRPr>
      </a:lvl6pPr>
      <a:lvl7pPr marL="914400" algn="l" rtl="0" eaLnBrk="1" fontAlgn="base" hangingPunct="1">
        <a:spcBef>
          <a:spcPct val="0"/>
        </a:spcBef>
        <a:spcAft>
          <a:spcPct val="0"/>
        </a:spcAft>
        <a:defRPr sz="3200" b="1">
          <a:solidFill>
            <a:schemeClr val="tx2"/>
          </a:solidFill>
          <a:latin typeface="Arial" charset="0"/>
        </a:defRPr>
      </a:lvl7pPr>
      <a:lvl8pPr marL="1371600" algn="l" rtl="0" eaLnBrk="1" fontAlgn="base" hangingPunct="1">
        <a:spcBef>
          <a:spcPct val="0"/>
        </a:spcBef>
        <a:spcAft>
          <a:spcPct val="0"/>
        </a:spcAft>
        <a:defRPr sz="3200" b="1">
          <a:solidFill>
            <a:schemeClr val="tx2"/>
          </a:solidFill>
          <a:latin typeface="Arial" charset="0"/>
        </a:defRPr>
      </a:lvl8pPr>
      <a:lvl9pPr marL="1828800" algn="l" rtl="0" eaLnBrk="1" fontAlgn="base" hangingPunct="1">
        <a:spcBef>
          <a:spcPct val="0"/>
        </a:spcBef>
        <a:spcAft>
          <a:spcPct val="0"/>
        </a:spcAft>
        <a:defRPr sz="3200" b="1">
          <a:solidFill>
            <a:schemeClr val="tx2"/>
          </a:solidFill>
          <a:latin typeface="Arial" charset="0"/>
        </a:defRPr>
      </a:lvl9pPr>
    </p:titleStyle>
    <p:bodyStyle>
      <a:lvl1pPr marL="342900" indent="-342900" algn="l" rtl="0" eaLnBrk="1" fontAlgn="base" hangingPunct="1">
        <a:spcBef>
          <a:spcPct val="20000"/>
        </a:spcBef>
        <a:spcAft>
          <a:spcPct val="0"/>
        </a:spcAft>
        <a:buFont typeface="Arial Unicode MS" pitchFamily="34" charset="-128"/>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Arial Unicode MS" pitchFamily="34" charset="-128"/>
        <a:buChar char="»"/>
        <a:defRPr sz="2400">
          <a:solidFill>
            <a:schemeClr val="tx1"/>
          </a:solidFill>
          <a:latin typeface="+mn-lt"/>
        </a:defRPr>
      </a:lvl2pPr>
      <a:lvl3pPr marL="1143000" indent="-228600" algn="l" rtl="0" eaLnBrk="1" fontAlgn="base" hangingPunct="1">
        <a:spcBef>
          <a:spcPct val="20000"/>
        </a:spcBef>
        <a:spcAft>
          <a:spcPct val="0"/>
        </a:spcAft>
        <a:buFont typeface="Arial Unicode MS" pitchFamily="34" charset="-128"/>
        <a:buChar char="»"/>
        <a:defRPr sz="2000">
          <a:solidFill>
            <a:schemeClr val="tx1"/>
          </a:solidFill>
          <a:latin typeface="+mn-lt"/>
        </a:defRPr>
      </a:lvl3pPr>
      <a:lvl4pPr marL="1600200" indent="-228600" algn="l" rtl="0" eaLnBrk="1" fontAlgn="base" hangingPunct="1">
        <a:spcBef>
          <a:spcPct val="20000"/>
        </a:spcBef>
        <a:spcAft>
          <a:spcPct val="0"/>
        </a:spcAft>
        <a:buFont typeface="Arial Unicode MS" pitchFamily="34" charset="-128"/>
        <a:buChar char="»"/>
        <a:defRPr>
          <a:solidFill>
            <a:schemeClr val="tx1"/>
          </a:solidFill>
          <a:latin typeface="+mn-lt"/>
        </a:defRPr>
      </a:lvl4pPr>
      <a:lvl5pPr marL="2057400" indent="-228600" algn="l" rtl="0" eaLnBrk="1" fontAlgn="base" hangingPunct="1">
        <a:spcBef>
          <a:spcPct val="20000"/>
        </a:spcBef>
        <a:spcAft>
          <a:spcPct val="0"/>
        </a:spcAft>
        <a:buFont typeface="Arial Unicode MS" pitchFamily="34" charset="-128"/>
        <a:buChar char="»"/>
        <a:defRPr>
          <a:solidFill>
            <a:schemeClr val="tx1"/>
          </a:solidFill>
          <a:latin typeface="+mn-lt"/>
        </a:defRPr>
      </a:lvl5pPr>
      <a:lvl6pPr marL="2514600" indent="-228600" algn="l" rtl="0" eaLnBrk="1" fontAlgn="base" hangingPunct="1">
        <a:spcBef>
          <a:spcPct val="20000"/>
        </a:spcBef>
        <a:spcAft>
          <a:spcPct val="0"/>
        </a:spcAft>
        <a:buFont typeface="Arial Unicode MS" pitchFamily="34" charset="-128"/>
        <a:buChar char="»"/>
        <a:defRPr>
          <a:solidFill>
            <a:schemeClr val="tx1"/>
          </a:solidFill>
          <a:latin typeface="+mn-lt"/>
        </a:defRPr>
      </a:lvl6pPr>
      <a:lvl7pPr marL="2971800" indent="-228600" algn="l" rtl="0" eaLnBrk="1" fontAlgn="base" hangingPunct="1">
        <a:spcBef>
          <a:spcPct val="20000"/>
        </a:spcBef>
        <a:spcAft>
          <a:spcPct val="0"/>
        </a:spcAft>
        <a:buFont typeface="Arial Unicode MS" pitchFamily="34" charset="-128"/>
        <a:buChar char="»"/>
        <a:defRPr>
          <a:solidFill>
            <a:schemeClr val="tx1"/>
          </a:solidFill>
          <a:latin typeface="+mn-lt"/>
        </a:defRPr>
      </a:lvl7pPr>
      <a:lvl8pPr marL="3429000" indent="-228600" algn="l" rtl="0" eaLnBrk="1" fontAlgn="base" hangingPunct="1">
        <a:spcBef>
          <a:spcPct val="20000"/>
        </a:spcBef>
        <a:spcAft>
          <a:spcPct val="0"/>
        </a:spcAft>
        <a:buFont typeface="Arial Unicode MS" pitchFamily="34" charset="-128"/>
        <a:buChar char="»"/>
        <a:defRPr>
          <a:solidFill>
            <a:schemeClr val="tx1"/>
          </a:solidFill>
          <a:latin typeface="+mn-lt"/>
        </a:defRPr>
      </a:lvl8pPr>
      <a:lvl9pPr marL="3886200" indent="-228600" algn="l" rtl="0" eaLnBrk="1" fontAlgn="base" hangingPunct="1">
        <a:spcBef>
          <a:spcPct val="20000"/>
        </a:spcBef>
        <a:spcAft>
          <a:spcPct val="0"/>
        </a:spcAft>
        <a:buFont typeface="Arial Unicode MS" pitchFamily="34" charset="-128"/>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docs.mongodb.org/manual/reference/program/mongod/"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docs.mongodb.com/v3.2/reference/operator/aggregation/#aggregation-expression-operators" TargetMode="External"/><Relationship Id="rId2" Type="http://schemas.openxmlformats.org/officeDocument/2006/relationships/hyperlink" Target="https://docs.mongodb.com/v3.2/core/aggregation-pipeline/"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8DC3"/>
        </a:solidFill>
        <a:effectLst/>
      </p:bgPr>
    </p:bg>
    <p:spTree>
      <p:nvGrpSpPr>
        <p:cNvPr id="1" name=""/>
        <p:cNvGrpSpPr/>
        <p:nvPr/>
      </p:nvGrpSpPr>
      <p:grpSpPr>
        <a:xfrm>
          <a:off x="0" y="0"/>
          <a:ext cx="0" cy="0"/>
          <a:chOff x="0" y="0"/>
          <a:chExt cx="0" cy="0"/>
        </a:xfrm>
      </p:grpSpPr>
      <p:sp>
        <p:nvSpPr>
          <p:cNvPr id="10" name="Rectangle 9"/>
          <p:cNvSpPr/>
          <p:nvPr/>
        </p:nvSpPr>
        <p:spPr bwMode="auto">
          <a:xfrm>
            <a:off x="0" y="2060848"/>
            <a:ext cx="9144000" cy="21602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ctrTitle"/>
          </p:nvPr>
        </p:nvSpPr>
        <p:spPr>
          <a:xfrm>
            <a:off x="685800" y="2132856"/>
            <a:ext cx="7342584" cy="2362200"/>
          </a:xfrm>
        </p:spPr>
        <p:txBody>
          <a:bodyPr>
            <a:noAutofit/>
          </a:bodyPr>
          <a:lstStyle/>
          <a:p>
            <a:r>
              <a:rPr lang="en-IE" sz="4000" dirty="0" smtClean="0"/>
              <a:t>Advanced Databases</a:t>
            </a:r>
            <a:r>
              <a:rPr lang="en-IE" sz="3200" i="1" dirty="0" smtClean="0"/>
              <a:t/>
            </a:r>
            <a:br>
              <a:rPr lang="en-IE" sz="3200" i="1" dirty="0" smtClean="0"/>
            </a:br>
            <a:r>
              <a:rPr lang="en-IE" sz="3500" i="1" dirty="0" smtClean="0"/>
              <a:t>Lecture 12: MongoDB /1</a:t>
            </a:r>
            <a:r>
              <a:rPr lang="en-IE" sz="4000" i="1" dirty="0" smtClean="0">
                <a:solidFill>
                  <a:schemeClr val="accent3">
                    <a:lumMod val="75000"/>
                  </a:schemeClr>
                </a:solidFill>
              </a:rPr>
              <a:t/>
            </a:r>
            <a:br>
              <a:rPr lang="en-IE" sz="4000" i="1" dirty="0" smtClean="0">
                <a:solidFill>
                  <a:schemeClr val="accent3">
                    <a:lumMod val="75000"/>
                  </a:schemeClr>
                </a:solidFill>
              </a:rPr>
            </a:br>
            <a:endParaRPr lang="en-IE" sz="2000" dirty="0">
              <a:solidFill>
                <a:schemeClr val="accent3">
                  <a:lumMod val="75000"/>
                </a:schemeClr>
              </a:solidFill>
              <a:latin typeface="Arial Rounded MT Bold" pitchFamily="34" charset="0"/>
            </a:endParaRPr>
          </a:p>
        </p:txBody>
      </p:sp>
      <p:sp>
        <p:nvSpPr>
          <p:cNvPr id="4" name="Subtitle 2"/>
          <p:cNvSpPr txBox="1">
            <a:spLocks/>
          </p:cNvSpPr>
          <p:nvPr/>
        </p:nvSpPr>
        <p:spPr bwMode="auto">
          <a:xfrm>
            <a:off x="755576" y="4988768"/>
            <a:ext cx="6400800" cy="16085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 typeface="Arial Unicode MS" pitchFamily="34" charset="-128"/>
              <a:buNone/>
              <a:tabLst/>
              <a:defRPr/>
            </a:pPr>
            <a:r>
              <a:rPr lang="en-IE" sz="2000" kern="0" dirty="0" smtClean="0">
                <a:latin typeface="+mn-lt"/>
              </a:rPr>
              <a:t>Dr. </a:t>
            </a:r>
            <a:r>
              <a:rPr lang="en-IE" sz="2000" kern="0" dirty="0" err="1" smtClean="0">
                <a:latin typeface="+mn-lt"/>
              </a:rPr>
              <a:t>Pierpaolo</a:t>
            </a:r>
            <a:r>
              <a:rPr lang="en-IE" sz="2000" kern="0" dirty="0" smtClean="0">
                <a:latin typeface="+mn-lt"/>
              </a:rPr>
              <a:t> </a:t>
            </a:r>
            <a:r>
              <a:rPr lang="en-IE" sz="2000" kern="0" dirty="0" err="1" smtClean="0">
                <a:latin typeface="+mn-lt"/>
              </a:rPr>
              <a:t>Dondio</a:t>
            </a:r>
            <a:r>
              <a:rPr lang="en-IE" sz="2000" kern="0" dirty="0" smtClean="0">
                <a:latin typeface="+mn-lt"/>
              </a:rPr>
              <a:t>,</a:t>
            </a:r>
          </a:p>
          <a:p>
            <a:pPr marL="0" marR="0" lvl="0" indent="0" algn="l" defTabSz="914400" rtl="0" eaLnBrk="1" fontAlgn="base" latinLnBrk="0" hangingPunct="1">
              <a:lnSpc>
                <a:spcPct val="100000"/>
              </a:lnSpc>
              <a:spcBef>
                <a:spcPct val="20000"/>
              </a:spcBef>
              <a:spcAft>
                <a:spcPct val="0"/>
              </a:spcAft>
              <a:buClrTx/>
              <a:buSzTx/>
              <a:buFont typeface="Arial Unicode MS" pitchFamily="34" charset="-128"/>
              <a:buNone/>
              <a:tabLst/>
              <a:defRPr/>
            </a:pPr>
            <a:endParaRPr kumimoji="0" lang="en-IE"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Date Placeholder 4"/>
          <p:cNvSpPr>
            <a:spLocks noGrp="1"/>
          </p:cNvSpPr>
          <p:nvPr>
            <p:ph type="dt" sz="half" idx="10"/>
          </p:nvPr>
        </p:nvSpPr>
        <p:spPr/>
        <p:txBody>
          <a:bodyPr/>
          <a:lstStyle/>
          <a:p>
            <a:pPr>
              <a:defRPr/>
            </a:pPr>
            <a:r>
              <a:rPr lang="en-US" dirty="0" smtClean="0"/>
              <a:t>2012/2013</a:t>
            </a:r>
            <a:endParaRPr lang="en-IE" dirty="0"/>
          </a:p>
        </p:txBody>
      </p:sp>
      <p:sp>
        <p:nvSpPr>
          <p:cNvPr id="6" name="Slide Number Placeholder 5"/>
          <p:cNvSpPr>
            <a:spLocks noGrp="1"/>
          </p:cNvSpPr>
          <p:nvPr>
            <p:ph type="sldNum" sz="quarter" idx="12"/>
          </p:nvPr>
        </p:nvSpPr>
        <p:spPr/>
        <p:txBody>
          <a:bodyPr/>
          <a:lstStyle/>
          <a:p>
            <a:pPr>
              <a:defRPr/>
            </a:pPr>
            <a:fld id="{CAE0970C-C400-4E43-AAB0-B36362BEE2B1}" type="slidenum">
              <a:rPr lang="en-IE" smtClean="0"/>
              <a:pPr>
                <a:defRPr/>
              </a:pPr>
              <a:t>1</a:t>
            </a:fld>
            <a:endParaRPr lang="en-IE"/>
          </a:p>
        </p:txBody>
      </p:sp>
      <p:pic>
        <p:nvPicPr>
          <p:cNvPr id="7" name="Picture 4"/>
          <p:cNvPicPr>
            <a:picLocks noChangeAspect="1" noChangeArrowheads="1"/>
          </p:cNvPicPr>
          <p:nvPr/>
        </p:nvPicPr>
        <p:blipFill>
          <a:blip r:embed="rId3"/>
          <a:srcRect/>
          <a:stretch>
            <a:fillRect/>
          </a:stretch>
        </p:blipFill>
        <p:spPr bwMode="auto">
          <a:xfrm>
            <a:off x="4499992" y="4802633"/>
            <a:ext cx="4399608" cy="12578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The _id field</a:t>
            </a:r>
            <a:endParaRPr lang="en-IE" dirty="0"/>
          </a:p>
        </p:txBody>
      </p:sp>
      <p:sp>
        <p:nvSpPr>
          <p:cNvPr id="3" name="Content Placeholder 2"/>
          <p:cNvSpPr>
            <a:spLocks noGrp="1"/>
          </p:cNvSpPr>
          <p:nvPr>
            <p:ph idx="1"/>
          </p:nvPr>
        </p:nvSpPr>
        <p:spPr/>
        <p:txBody>
          <a:bodyPr/>
          <a:lstStyle/>
          <a:p>
            <a:r>
              <a:rPr lang="en-IE" sz="2400" b="1" dirty="0"/>
              <a:t>_id</a:t>
            </a:r>
            <a:r>
              <a:rPr lang="en-IE" sz="2400" dirty="0"/>
              <a:t> is a 12 bytes hexadecimal number which assures the uniqueness of every document. </a:t>
            </a:r>
            <a:endParaRPr lang="en-IE" sz="2400" dirty="0" smtClean="0"/>
          </a:p>
          <a:p>
            <a:r>
              <a:rPr lang="en-IE" sz="2400" dirty="0" smtClean="0"/>
              <a:t>You </a:t>
            </a:r>
            <a:r>
              <a:rPr lang="en-IE" sz="2400" dirty="0"/>
              <a:t>can provide _id while inserting the document. If you don’t provide then MongoDB provides a unique id for every document. </a:t>
            </a:r>
            <a:endParaRPr lang="en-IE" sz="2400" dirty="0" smtClean="0"/>
          </a:p>
          <a:p>
            <a:r>
              <a:rPr lang="en-IE" sz="2400" dirty="0" smtClean="0"/>
              <a:t>These </a:t>
            </a:r>
            <a:r>
              <a:rPr lang="en-IE" sz="2400" dirty="0"/>
              <a:t>12 bytes first 4 bytes for the current timestamp, next 3 bytes for machine id, next 2 bytes for process id of MongoDB server and remaining 3 bytes are simple incremental VALUE.</a:t>
            </a:r>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10</a:t>
            </a:fld>
            <a:endParaRPr lang="en-IE"/>
          </a:p>
        </p:txBody>
      </p:sp>
    </p:spTree>
    <p:extLst>
      <p:ext uri="{BB962C8B-B14F-4D97-AF65-F5344CB8AC3E}">
        <p14:creationId xmlns:p14="http://schemas.microsoft.com/office/powerpoint/2010/main" val="27071786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smtClean="0"/>
              <a:t>mongoDB vs. SQL</a:t>
            </a:r>
          </a:p>
        </p:txBody>
      </p:sp>
      <p:graphicFrame>
        <p:nvGraphicFramePr>
          <p:cNvPr id="21562" name="Group 58"/>
          <p:cNvGraphicFramePr>
            <a:graphicFrameLocks noGrp="1"/>
          </p:cNvGraphicFramePr>
          <p:nvPr>
            <p:ph idx="1"/>
          </p:nvPr>
        </p:nvGraphicFramePr>
        <p:xfrm>
          <a:off x="457200" y="1524000"/>
          <a:ext cx="8229600" cy="3095625"/>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charset="0"/>
                        </a:rPr>
                        <a:t>mongoDB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charset="0"/>
                        </a:rPr>
                        <a:t>SQL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Document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Tuple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Collection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Table/View</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PK: _id Field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PK: Any Attribute(s)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95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Uniformity not Required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Uniform Relation Schema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Index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Index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Embedded Structure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Joins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Shard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Partition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02723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type</a:t>
            </a:r>
            <a:endParaRPr lang="en-IE" dirty="0"/>
          </a:p>
        </p:txBody>
      </p:sp>
      <p:sp>
        <p:nvSpPr>
          <p:cNvPr id="3" name="Content Placeholder 2"/>
          <p:cNvSpPr>
            <a:spLocks noGrp="1"/>
          </p:cNvSpPr>
          <p:nvPr>
            <p:ph idx="1"/>
          </p:nvPr>
        </p:nvSpPr>
        <p:spPr/>
        <p:txBody>
          <a:bodyPr/>
          <a:lstStyle/>
          <a:p>
            <a:r>
              <a:rPr lang="en-IE" sz="2000" b="1" dirty="0"/>
              <a:t>String</a:t>
            </a:r>
            <a:r>
              <a:rPr lang="en-IE" sz="2000" dirty="0"/>
              <a:t> − This is the most commonly used datatype to store the data. String in MongoDB must be UTF-8 valid.</a:t>
            </a:r>
          </a:p>
          <a:p>
            <a:r>
              <a:rPr lang="en-IE" sz="2000" b="1" dirty="0"/>
              <a:t>Integer</a:t>
            </a:r>
            <a:r>
              <a:rPr lang="en-IE" sz="2000" dirty="0"/>
              <a:t> − This type is used to store a numerical value. Integer can be 32 bit or 64 bit depending upon your server.</a:t>
            </a:r>
          </a:p>
          <a:p>
            <a:r>
              <a:rPr lang="en-IE" sz="2000" b="1" dirty="0"/>
              <a:t>Boolean</a:t>
            </a:r>
            <a:r>
              <a:rPr lang="en-IE" sz="2000" dirty="0"/>
              <a:t> − This type is used to store a </a:t>
            </a:r>
            <a:r>
              <a:rPr lang="en-IE" sz="2000" dirty="0" err="1"/>
              <a:t>boolean</a:t>
            </a:r>
            <a:r>
              <a:rPr lang="en-IE" sz="2000" dirty="0"/>
              <a:t> (true/ false) value.</a:t>
            </a:r>
          </a:p>
          <a:p>
            <a:r>
              <a:rPr lang="en-IE" sz="2000" b="1" dirty="0"/>
              <a:t>Double</a:t>
            </a:r>
            <a:r>
              <a:rPr lang="en-IE" sz="2000" dirty="0"/>
              <a:t> − This type is used to store floating point values.</a:t>
            </a:r>
          </a:p>
          <a:p>
            <a:r>
              <a:rPr lang="en-IE" sz="2000" b="1" dirty="0"/>
              <a:t>Min/ Max keys</a:t>
            </a:r>
            <a:r>
              <a:rPr lang="en-IE" sz="2000" dirty="0"/>
              <a:t> − This type is used to compare a value against the lowest and highest BSON elements.</a:t>
            </a:r>
          </a:p>
          <a:p>
            <a:r>
              <a:rPr lang="en-IE" sz="2000" b="1" dirty="0"/>
              <a:t>Arrays</a:t>
            </a:r>
            <a:r>
              <a:rPr lang="en-IE" sz="2000" dirty="0"/>
              <a:t> − This type is used to store arrays or list or multiple values into one key.</a:t>
            </a:r>
          </a:p>
          <a:p>
            <a:r>
              <a:rPr lang="en-IE" sz="2000" b="1" dirty="0"/>
              <a:t>Timestamp</a:t>
            </a:r>
            <a:r>
              <a:rPr lang="en-IE" sz="2000" dirty="0"/>
              <a:t> − </a:t>
            </a:r>
            <a:r>
              <a:rPr lang="en-IE" sz="2000" dirty="0" err="1"/>
              <a:t>ctimestamp</a:t>
            </a:r>
            <a:r>
              <a:rPr lang="en-IE" sz="2000" dirty="0"/>
              <a:t>. This can be handy for recording when a document has been modified or added.</a:t>
            </a:r>
          </a:p>
          <a:p>
            <a:r>
              <a:rPr lang="en-IE" sz="2000" b="1" dirty="0"/>
              <a:t>Object</a:t>
            </a:r>
            <a:r>
              <a:rPr lang="en-IE" sz="2000" dirty="0"/>
              <a:t> − This datatype is used for embedded documents</a:t>
            </a:r>
            <a:r>
              <a:rPr lang="en-IE" sz="2000" dirty="0" smtClean="0"/>
              <a:t>.</a:t>
            </a:r>
            <a:endParaRPr lang="en-IE" sz="2000"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12</a:t>
            </a:fld>
            <a:endParaRPr lang="en-IE"/>
          </a:p>
        </p:txBody>
      </p:sp>
    </p:spTree>
    <p:extLst>
      <p:ext uri="{BB962C8B-B14F-4D97-AF65-F5344CB8AC3E}">
        <p14:creationId xmlns:p14="http://schemas.microsoft.com/office/powerpoint/2010/main" val="2432373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Type</a:t>
            </a:r>
            <a:endParaRPr lang="en-IE" dirty="0"/>
          </a:p>
        </p:txBody>
      </p:sp>
      <p:sp>
        <p:nvSpPr>
          <p:cNvPr id="3" name="Content Placeholder 2"/>
          <p:cNvSpPr>
            <a:spLocks noGrp="1"/>
          </p:cNvSpPr>
          <p:nvPr>
            <p:ph idx="1"/>
          </p:nvPr>
        </p:nvSpPr>
        <p:spPr/>
        <p:txBody>
          <a:bodyPr/>
          <a:lstStyle/>
          <a:p>
            <a:r>
              <a:rPr lang="en-IE" sz="2000" b="1" dirty="0"/>
              <a:t>Null</a:t>
            </a:r>
            <a:r>
              <a:rPr lang="en-IE" sz="2000" dirty="0"/>
              <a:t> − This type is used to store a Null value.</a:t>
            </a:r>
          </a:p>
          <a:p>
            <a:r>
              <a:rPr lang="en-IE" sz="2000" b="1" dirty="0"/>
              <a:t>Symbol</a:t>
            </a:r>
            <a:r>
              <a:rPr lang="en-IE" sz="2000" dirty="0"/>
              <a:t> − This datatype is used identically to a string; however, it's generally reserved for languages that use a specific symbol type.</a:t>
            </a:r>
          </a:p>
          <a:p>
            <a:r>
              <a:rPr lang="en-IE" sz="2000" b="1" dirty="0"/>
              <a:t>Date </a:t>
            </a:r>
            <a:r>
              <a:rPr lang="en-IE" sz="2000" dirty="0"/>
              <a:t>− This datatype is used to store the current date or time in UNIX time format. You can specify your own date time by creating object of Date and passing day, month, year into it.</a:t>
            </a:r>
          </a:p>
          <a:p>
            <a:r>
              <a:rPr lang="en-IE" sz="2000" b="1" dirty="0"/>
              <a:t>Object ID</a:t>
            </a:r>
            <a:r>
              <a:rPr lang="en-IE" sz="2000" dirty="0"/>
              <a:t> − This datatype is used to store the document’s ID.</a:t>
            </a:r>
          </a:p>
          <a:p>
            <a:r>
              <a:rPr lang="en-IE" sz="2000" b="1" dirty="0"/>
              <a:t>Binary data</a:t>
            </a:r>
            <a:r>
              <a:rPr lang="en-IE" sz="2000" dirty="0"/>
              <a:t> − This datatype is used to store binary data.</a:t>
            </a:r>
          </a:p>
          <a:p>
            <a:r>
              <a:rPr lang="en-IE" sz="2000" b="1" dirty="0"/>
              <a:t>Code</a:t>
            </a:r>
            <a:r>
              <a:rPr lang="en-IE" sz="2000" dirty="0"/>
              <a:t> − This datatype is used to store JavaScript code into the document.</a:t>
            </a:r>
          </a:p>
          <a:p>
            <a:r>
              <a:rPr lang="en-IE" sz="2000" b="1" dirty="0"/>
              <a:t>Regular expression</a:t>
            </a:r>
            <a:r>
              <a:rPr lang="en-IE" sz="2000" dirty="0"/>
              <a:t> − This datatype is used to store regular expression.</a:t>
            </a:r>
          </a:p>
          <a:p>
            <a:endParaRPr lang="en-IE" sz="2000" dirty="0"/>
          </a:p>
          <a:p>
            <a:endParaRPr lang="en-IE" sz="2000"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13</a:t>
            </a:fld>
            <a:endParaRPr lang="en-IE"/>
          </a:p>
        </p:txBody>
      </p:sp>
    </p:spTree>
    <p:extLst>
      <p:ext uri="{BB962C8B-B14F-4D97-AF65-F5344CB8AC3E}">
        <p14:creationId xmlns:p14="http://schemas.microsoft.com/office/powerpoint/2010/main" val="27024361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latin typeface="Arial" charset="0"/>
                <a:cs typeface="Arial" charset="0"/>
              </a:rPr>
              <a:t>Basic operations</a:t>
            </a:r>
          </a:p>
        </p:txBody>
      </p:sp>
      <p:sp>
        <p:nvSpPr>
          <p:cNvPr id="1331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cs typeface="Arial" charset="0"/>
              </a:defRPr>
            </a:lvl1pPr>
            <a:lvl2pPr>
              <a:defRPr sz="2800">
                <a:solidFill>
                  <a:schemeClr val="tx1"/>
                </a:solidFill>
                <a:latin typeface="Arial" charset="0"/>
                <a:cs typeface="Arial" charset="0"/>
              </a:defRPr>
            </a:lvl2pPr>
            <a:lvl3pPr>
              <a:defRPr sz="1600">
                <a:solidFill>
                  <a:schemeClr val="tx1"/>
                </a:solidFill>
                <a:latin typeface="Arial" charset="0"/>
                <a:cs typeface="Arial" charset="0"/>
              </a:defRPr>
            </a:lvl3pPr>
            <a:lvl4pPr>
              <a:defRPr sz="1400">
                <a:solidFill>
                  <a:schemeClr val="tx1"/>
                </a:solidFill>
                <a:latin typeface="Arial" charset="0"/>
                <a:cs typeface="Arial" charset="0"/>
              </a:defRPr>
            </a:lvl4pPr>
            <a:lvl5pPr>
              <a:defRPr sz="1200">
                <a:solidFill>
                  <a:schemeClr val="tx1"/>
                </a:solidFill>
                <a:latin typeface="Arial" charset="0"/>
                <a:cs typeface="Arial" charset="0"/>
              </a:defRPr>
            </a:lvl5pPr>
            <a:lvl6pPr eaLnBrk="0" fontAlgn="base" hangingPunct="0">
              <a:spcAft>
                <a:spcPct val="0"/>
              </a:spcAft>
              <a:buFont typeface="Arial" charset="0"/>
              <a:buChar char="»"/>
              <a:defRPr sz="1200">
                <a:solidFill>
                  <a:schemeClr val="tx1"/>
                </a:solidFill>
                <a:latin typeface="Arial" charset="0"/>
                <a:cs typeface="Arial" charset="0"/>
              </a:defRPr>
            </a:lvl6pPr>
            <a:lvl7pPr eaLnBrk="0" fontAlgn="base" hangingPunct="0">
              <a:spcAft>
                <a:spcPct val="0"/>
              </a:spcAft>
              <a:buFont typeface="Arial" charset="0"/>
              <a:buChar char="»"/>
              <a:defRPr sz="1200">
                <a:solidFill>
                  <a:schemeClr val="tx1"/>
                </a:solidFill>
                <a:latin typeface="Arial" charset="0"/>
                <a:cs typeface="Arial" charset="0"/>
              </a:defRPr>
            </a:lvl7pPr>
            <a:lvl8pPr eaLnBrk="0" fontAlgn="base" hangingPunct="0">
              <a:spcAft>
                <a:spcPct val="0"/>
              </a:spcAft>
              <a:buFont typeface="Arial" charset="0"/>
              <a:buChar char="»"/>
              <a:defRPr sz="1200">
                <a:solidFill>
                  <a:schemeClr val="tx1"/>
                </a:solidFill>
                <a:latin typeface="Arial" charset="0"/>
                <a:cs typeface="Arial" charset="0"/>
              </a:defRPr>
            </a:lvl8pPr>
            <a:lvl9pPr eaLnBrk="0" fontAlgn="base" hangingPunct="0">
              <a:spcAft>
                <a:spcPct val="0"/>
              </a:spcAft>
              <a:buFont typeface="Arial" charset="0"/>
              <a:buChar char="»"/>
              <a:defRPr sz="1200">
                <a:solidFill>
                  <a:schemeClr val="tx1"/>
                </a:solidFill>
                <a:latin typeface="Arial" charset="0"/>
                <a:cs typeface="Arial" charset="0"/>
              </a:defRPr>
            </a:lvl9pPr>
          </a:lstStyle>
          <a:p>
            <a:fld id="{F7EF3265-B62F-41D1-8D60-DB7447B11097}" type="slidenum">
              <a:rPr lang="en-US" sz="700">
                <a:solidFill>
                  <a:srgbClr val="FFFFFF"/>
                </a:solidFill>
              </a:rPr>
              <a:pPr/>
              <a:t>14</a:t>
            </a:fld>
            <a:endParaRPr lang="en-US" sz="700">
              <a:solidFill>
                <a:srgbClr val="FFFFFF"/>
              </a:solidFill>
            </a:endParaRPr>
          </a:p>
        </p:txBody>
      </p:sp>
      <p:pic>
        <p:nvPicPr>
          <p:cNvPr id="13316" name="Picture 2" descr="A MongoDB 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763" y="1447800"/>
            <a:ext cx="542925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6" descr="A collection of MongoDB docume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7888" y="3630613"/>
            <a:ext cx="4953000"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ight Brace 3"/>
          <p:cNvSpPr/>
          <p:nvPr/>
        </p:nvSpPr>
        <p:spPr>
          <a:xfrm>
            <a:off x="6934200" y="3429000"/>
            <a:ext cx="838200" cy="2678113"/>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3320" name="TextBox 4"/>
          <p:cNvSpPr txBox="1">
            <a:spLocks noChangeArrowheads="1"/>
          </p:cNvSpPr>
          <p:nvPr/>
        </p:nvSpPr>
        <p:spPr bwMode="auto">
          <a:xfrm>
            <a:off x="8013700" y="4583113"/>
            <a:ext cx="749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t>users</a:t>
            </a:r>
          </a:p>
        </p:txBody>
      </p:sp>
    </p:spTree>
    <p:extLst>
      <p:ext uri="{BB962C8B-B14F-4D97-AF65-F5344CB8AC3E}">
        <p14:creationId xmlns:p14="http://schemas.microsoft.com/office/powerpoint/2010/main" val="21262746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latin typeface="Arial" charset="0"/>
                <a:cs typeface="Arial" charset="0"/>
              </a:rPr>
              <a:t>CRUD operations - create</a:t>
            </a:r>
          </a:p>
        </p:txBody>
      </p:sp>
      <p:sp>
        <p:nvSpPr>
          <p:cNvPr id="1536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cs typeface="Arial" charset="0"/>
              </a:defRPr>
            </a:lvl1pPr>
            <a:lvl2pPr>
              <a:defRPr sz="2800">
                <a:solidFill>
                  <a:schemeClr val="tx1"/>
                </a:solidFill>
                <a:latin typeface="Arial" charset="0"/>
                <a:cs typeface="Arial" charset="0"/>
              </a:defRPr>
            </a:lvl2pPr>
            <a:lvl3pPr>
              <a:defRPr sz="1600">
                <a:solidFill>
                  <a:schemeClr val="tx1"/>
                </a:solidFill>
                <a:latin typeface="Arial" charset="0"/>
                <a:cs typeface="Arial" charset="0"/>
              </a:defRPr>
            </a:lvl3pPr>
            <a:lvl4pPr>
              <a:defRPr sz="1400">
                <a:solidFill>
                  <a:schemeClr val="tx1"/>
                </a:solidFill>
                <a:latin typeface="Arial" charset="0"/>
                <a:cs typeface="Arial" charset="0"/>
              </a:defRPr>
            </a:lvl4pPr>
            <a:lvl5pPr>
              <a:defRPr sz="1200">
                <a:solidFill>
                  <a:schemeClr val="tx1"/>
                </a:solidFill>
                <a:latin typeface="Arial" charset="0"/>
                <a:cs typeface="Arial" charset="0"/>
              </a:defRPr>
            </a:lvl5pPr>
            <a:lvl6pPr eaLnBrk="0" fontAlgn="base" hangingPunct="0">
              <a:spcAft>
                <a:spcPct val="0"/>
              </a:spcAft>
              <a:buFont typeface="Arial" charset="0"/>
              <a:buChar char="»"/>
              <a:defRPr sz="1200">
                <a:solidFill>
                  <a:schemeClr val="tx1"/>
                </a:solidFill>
                <a:latin typeface="Arial" charset="0"/>
                <a:cs typeface="Arial" charset="0"/>
              </a:defRPr>
            </a:lvl6pPr>
            <a:lvl7pPr eaLnBrk="0" fontAlgn="base" hangingPunct="0">
              <a:spcAft>
                <a:spcPct val="0"/>
              </a:spcAft>
              <a:buFont typeface="Arial" charset="0"/>
              <a:buChar char="»"/>
              <a:defRPr sz="1200">
                <a:solidFill>
                  <a:schemeClr val="tx1"/>
                </a:solidFill>
                <a:latin typeface="Arial" charset="0"/>
                <a:cs typeface="Arial" charset="0"/>
              </a:defRPr>
            </a:lvl7pPr>
            <a:lvl8pPr eaLnBrk="0" fontAlgn="base" hangingPunct="0">
              <a:spcAft>
                <a:spcPct val="0"/>
              </a:spcAft>
              <a:buFont typeface="Arial" charset="0"/>
              <a:buChar char="»"/>
              <a:defRPr sz="1200">
                <a:solidFill>
                  <a:schemeClr val="tx1"/>
                </a:solidFill>
                <a:latin typeface="Arial" charset="0"/>
                <a:cs typeface="Arial" charset="0"/>
              </a:defRPr>
            </a:lvl8pPr>
            <a:lvl9pPr eaLnBrk="0" fontAlgn="base" hangingPunct="0">
              <a:spcAft>
                <a:spcPct val="0"/>
              </a:spcAft>
              <a:buFont typeface="Arial" charset="0"/>
              <a:buChar char="»"/>
              <a:defRPr sz="1200">
                <a:solidFill>
                  <a:schemeClr val="tx1"/>
                </a:solidFill>
                <a:latin typeface="Arial" charset="0"/>
                <a:cs typeface="Arial" charset="0"/>
              </a:defRPr>
            </a:lvl9pPr>
          </a:lstStyle>
          <a:p>
            <a:fld id="{46A2F8E9-17F2-44A1-B735-46BAA20B02F2}" type="slidenum">
              <a:rPr lang="en-US" sz="700">
                <a:solidFill>
                  <a:srgbClr val="FFFFFF"/>
                </a:solidFill>
              </a:rPr>
              <a:pPr/>
              <a:t>15</a:t>
            </a:fld>
            <a:endParaRPr lang="en-US" sz="700">
              <a:solidFill>
                <a:srgbClr val="FFFFFF"/>
              </a:solidFill>
            </a:endParaRPr>
          </a:p>
        </p:txBody>
      </p:sp>
      <p:pic>
        <p:nvPicPr>
          <p:cNvPr id="1536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9400" y="2376488"/>
            <a:ext cx="629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54200" y="4292600"/>
            <a:ext cx="5994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TextBox 5"/>
          <p:cNvSpPr txBox="1">
            <a:spLocks noChangeArrowheads="1"/>
          </p:cNvSpPr>
          <p:nvPr/>
        </p:nvSpPr>
        <p:spPr bwMode="auto">
          <a:xfrm>
            <a:off x="457200" y="2008188"/>
            <a:ext cx="646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t>SQL</a:t>
            </a:r>
          </a:p>
        </p:txBody>
      </p:sp>
      <p:sp>
        <p:nvSpPr>
          <p:cNvPr id="15368" name="TextBox 11"/>
          <p:cNvSpPr txBox="1">
            <a:spLocks noChangeArrowheads="1"/>
          </p:cNvSpPr>
          <p:nvPr/>
        </p:nvSpPr>
        <p:spPr bwMode="auto">
          <a:xfrm>
            <a:off x="452438" y="3957638"/>
            <a:ext cx="12112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t>MongoDB</a:t>
            </a:r>
          </a:p>
        </p:txBody>
      </p:sp>
      <p:sp>
        <p:nvSpPr>
          <p:cNvPr id="15369" name="Rectangle 12"/>
          <p:cNvSpPr>
            <a:spLocks noChangeArrowheads="1"/>
          </p:cNvSpPr>
          <p:nvPr/>
        </p:nvSpPr>
        <p:spPr bwMode="auto">
          <a:xfrm>
            <a:off x="452438" y="1366838"/>
            <a:ext cx="8310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i="1"/>
              <a:t>Insert a new user.</a:t>
            </a:r>
          </a:p>
        </p:txBody>
      </p:sp>
    </p:spTree>
    <p:extLst>
      <p:ext uri="{BB962C8B-B14F-4D97-AF65-F5344CB8AC3E}">
        <p14:creationId xmlns:p14="http://schemas.microsoft.com/office/powerpoint/2010/main" val="32975778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The stages of a MongoDB insert operation."/>
          <p:cNvPicPr>
            <a:picLocks noChangeAspect="1" noChangeArrowheads="1"/>
          </p:cNvPicPr>
          <p:nvPr/>
        </p:nvPicPr>
        <p:blipFill>
          <a:blip r:embed="rId3">
            <a:extLst>
              <a:ext uri="{28A0092B-C50C-407E-A947-70E740481C1C}">
                <a14:useLocalDpi xmlns:a14="http://schemas.microsoft.com/office/drawing/2010/main" val="0"/>
              </a:ext>
            </a:extLst>
          </a:blip>
          <a:srcRect b="4042"/>
          <a:stretch>
            <a:fillRect/>
          </a:stretch>
        </p:blipFill>
        <p:spPr bwMode="auto">
          <a:xfrm>
            <a:off x="1187624" y="1412776"/>
            <a:ext cx="6686526" cy="490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itle 1"/>
          <p:cNvSpPr>
            <a:spLocks noGrp="1"/>
          </p:cNvSpPr>
          <p:nvPr>
            <p:ph type="title"/>
          </p:nvPr>
        </p:nvSpPr>
        <p:spPr/>
        <p:txBody>
          <a:bodyPr/>
          <a:lstStyle/>
          <a:p>
            <a:pPr eaLnBrk="1" hangingPunct="1"/>
            <a:r>
              <a:rPr lang="en-US" smtClean="0">
                <a:latin typeface="Arial" charset="0"/>
                <a:cs typeface="Arial" charset="0"/>
              </a:rPr>
              <a:t>CRUD operations – create (cont’d)</a:t>
            </a:r>
          </a:p>
        </p:txBody>
      </p:sp>
      <p:sp>
        <p:nvSpPr>
          <p:cNvPr id="1741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cs typeface="Arial" charset="0"/>
              </a:defRPr>
            </a:lvl1pPr>
            <a:lvl2pPr>
              <a:defRPr sz="2800">
                <a:solidFill>
                  <a:schemeClr val="tx1"/>
                </a:solidFill>
                <a:latin typeface="Arial" charset="0"/>
                <a:cs typeface="Arial" charset="0"/>
              </a:defRPr>
            </a:lvl2pPr>
            <a:lvl3pPr>
              <a:defRPr sz="1600">
                <a:solidFill>
                  <a:schemeClr val="tx1"/>
                </a:solidFill>
                <a:latin typeface="Arial" charset="0"/>
                <a:cs typeface="Arial" charset="0"/>
              </a:defRPr>
            </a:lvl3pPr>
            <a:lvl4pPr>
              <a:defRPr sz="1400">
                <a:solidFill>
                  <a:schemeClr val="tx1"/>
                </a:solidFill>
                <a:latin typeface="Arial" charset="0"/>
                <a:cs typeface="Arial" charset="0"/>
              </a:defRPr>
            </a:lvl4pPr>
            <a:lvl5pPr>
              <a:defRPr sz="1200">
                <a:solidFill>
                  <a:schemeClr val="tx1"/>
                </a:solidFill>
                <a:latin typeface="Arial" charset="0"/>
                <a:cs typeface="Arial" charset="0"/>
              </a:defRPr>
            </a:lvl5pPr>
            <a:lvl6pPr eaLnBrk="0" fontAlgn="base" hangingPunct="0">
              <a:spcAft>
                <a:spcPct val="0"/>
              </a:spcAft>
              <a:buFont typeface="Arial" charset="0"/>
              <a:buChar char="»"/>
              <a:defRPr sz="1200">
                <a:solidFill>
                  <a:schemeClr val="tx1"/>
                </a:solidFill>
                <a:latin typeface="Arial" charset="0"/>
                <a:cs typeface="Arial" charset="0"/>
              </a:defRPr>
            </a:lvl6pPr>
            <a:lvl7pPr eaLnBrk="0" fontAlgn="base" hangingPunct="0">
              <a:spcAft>
                <a:spcPct val="0"/>
              </a:spcAft>
              <a:buFont typeface="Arial" charset="0"/>
              <a:buChar char="»"/>
              <a:defRPr sz="1200">
                <a:solidFill>
                  <a:schemeClr val="tx1"/>
                </a:solidFill>
                <a:latin typeface="Arial" charset="0"/>
                <a:cs typeface="Arial" charset="0"/>
              </a:defRPr>
            </a:lvl7pPr>
            <a:lvl8pPr eaLnBrk="0" fontAlgn="base" hangingPunct="0">
              <a:spcAft>
                <a:spcPct val="0"/>
              </a:spcAft>
              <a:buFont typeface="Arial" charset="0"/>
              <a:buChar char="»"/>
              <a:defRPr sz="1200">
                <a:solidFill>
                  <a:schemeClr val="tx1"/>
                </a:solidFill>
                <a:latin typeface="Arial" charset="0"/>
                <a:cs typeface="Arial" charset="0"/>
              </a:defRPr>
            </a:lvl8pPr>
            <a:lvl9pPr eaLnBrk="0" fontAlgn="base" hangingPunct="0">
              <a:spcAft>
                <a:spcPct val="0"/>
              </a:spcAft>
              <a:buFont typeface="Arial" charset="0"/>
              <a:buChar char="»"/>
              <a:defRPr sz="1200">
                <a:solidFill>
                  <a:schemeClr val="tx1"/>
                </a:solidFill>
                <a:latin typeface="Arial" charset="0"/>
                <a:cs typeface="Arial" charset="0"/>
              </a:defRPr>
            </a:lvl9pPr>
          </a:lstStyle>
          <a:p>
            <a:fld id="{1D6410AC-22D8-4A9E-B488-527C7010C4EE}" type="slidenum">
              <a:rPr lang="en-US" sz="700">
                <a:solidFill>
                  <a:srgbClr val="FFFFFF"/>
                </a:solidFill>
              </a:rPr>
              <a:pPr/>
              <a:t>16</a:t>
            </a:fld>
            <a:endParaRPr lang="en-US" sz="700">
              <a:solidFill>
                <a:srgbClr val="FFFFFF"/>
              </a:solidFill>
            </a:endParaRPr>
          </a:p>
        </p:txBody>
      </p:sp>
    </p:spTree>
    <p:extLst>
      <p:ext uri="{BB962C8B-B14F-4D97-AF65-F5344CB8AC3E}">
        <p14:creationId xmlns:p14="http://schemas.microsoft.com/office/powerpoint/2010/main" val="1774376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latin typeface="Arial" charset="0"/>
                <a:cs typeface="Arial" charset="0"/>
              </a:rPr>
              <a:t>CRUD operations - read</a:t>
            </a:r>
          </a:p>
        </p:txBody>
      </p:sp>
      <p:sp>
        <p:nvSpPr>
          <p:cNvPr id="1945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cs typeface="Arial" charset="0"/>
              </a:defRPr>
            </a:lvl1pPr>
            <a:lvl2pPr>
              <a:defRPr sz="2800">
                <a:solidFill>
                  <a:schemeClr val="tx1"/>
                </a:solidFill>
                <a:latin typeface="Arial" charset="0"/>
                <a:cs typeface="Arial" charset="0"/>
              </a:defRPr>
            </a:lvl2pPr>
            <a:lvl3pPr>
              <a:defRPr sz="1600">
                <a:solidFill>
                  <a:schemeClr val="tx1"/>
                </a:solidFill>
                <a:latin typeface="Arial" charset="0"/>
                <a:cs typeface="Arial" charset="0"/>
              </a:defRPr>
            </a:lvl3pPr>
            <a:lvl4pPr>
              <a:defRPr sz="1400">
                <a:solidFill>
                  <a:schemeClr val="tx1"/>
                </a:solidFill>
                <a:latin typeface="Arial" charset="0"/>
                <a:cs typeface="Arial" charset="0"/>
              </a:defRPr>
            </a:lvl4pPr>
            <a:lvl5pPr>
              <a:defRPr sz="1200">
                <a:solidFill>
                  <a:schemeClr val="tx1"/>
                </a:solidFill>
                <a:latin typeface="Arial" charset="0"/>
                <a:cs typeface="Arial" charset="0"/>
              </a:defRPr>
            </a:lvl5pPr>
            <a:lvl6pPr eaLnBrk="0" fontAlgn="base" hangingPunct="0">
              <a:spcAft>
                <a:spcPct val="0"/>
              </a:spcAft>
              <a:buFont typeface="Arial" charset="0"/>
              <a:buChar char="»"/>
              <a:defRPr sz="1200">
                <a:solidFill>
                  <a:schemeClr val="tx1"/>
                </a:solidFill>
                <a:latin typeface="Arial" charset="0"/>
                <a:cs typeface="Arial" charset="0"/>
              </a:defRPr>
            </a:lvl6pPr>
            <a:lvl7pPr eaLnBrk="0" fontAlgn="base" hangingPunct="0">
              <a:spcAft>
                <a:spcPct val="0"/>
              </a:spcAft>
              <a:buFont typeface="Arial" charset="0"/>
              <a:buChar char="»"/>
              <a:defRPr sz="1200">
                <a:solidFill>
                  <a:schemeClr val="tx1"/>
                </a:solidFill>
                <a:latin typeface="Arial" charset="0"/>
                <a:cs typeface="Arial" charset="0"/>
              </a:defRPr>
            </a:lvl7pPr>
            <a:lvl8pPr eaLnBrk="0" fontAlgn="base" hangingPunct="0">
              <a:spcAft>
                <a:spcPct val="0"/>
              </a:spcAft>
              <a:buFont typeface="Arial" charset="0"/>
              <a:buChar char="»"/>
              <a:defRPr sz="1200">
                <a:solidFill>
                  <a:schemeClr val="tx1"/>
                </a:solidFill>
                <a:latin typeface="Arial" charset="0"/>
                <a:cs typeface="Arial" charset="0"/>
              </a:defRPr>
            </a:lvl8pPr>
            <a:lvl9pPr eaLnBrk="0" fontAlgn="base" hangingPunct="0">
              <a:spcAft>
                <a:spcPct val="0"/>
              </a:spcAft>
              <a:buFont typeface="Arial" charset="0"/>
              <a:buChar char="»"/>
              <a:defRPr sz="1200">
                <a:solidFill>
                  <a:schemeClr val="tx1"/>
                </a:solidFill>
                <a:latin typeface="Arial" charset="0"/>
                <a:cs typeface="Arial" charset="0"/>
              </a:defRPr>
            </a:lvl9pPr>
          </a:lstStyle>
          <a:p>
            <a:fld id="{FE95CE60-7CD6-482B-AB15-B113ED8D6164}" type="slidenum">
              <a:rPr lang="en-US" sz="700">
                <a:solidFill>
                  <a:srgbClr val="FFFFFF"/>
                </a:solidFill>
              </a:rPr>
              <a:pPr/>
              <a:t>17</a:t>
            </a:fld>
            <a:endParaRPr lang="en-US" sz="700">
              <a:solidFill>
                <a:srgbClr val="FFFFFF"/>
              </a:solidFill>
            </a:endParaRPr>
          </a:p>
        </p:txBody>
      </p:sp>
      <p:pic>
        <p:nvPicPr>
          <p:cNvPr id="19460" name="Picture 2" descr="The stages of a MongoDB query with a query criteria and a sort modifi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85950"/>
            <a:ext cx="85725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Rectangle 7"/>
          <p:cNvSpPr>
            <a:spLocks noChangeArrowheads="1"/>
          </p:cNvSpPr>
          <p:nvPr/>
        </p:nvSpPr>
        <p:spPr bwMode="auto">
          <a:xfrm>
            <a:off x="452438" y="1366838"/>
            <a:ext cx="8310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i="1"/>
              <a:t>Find the users of age greater than 18 and sort by age.</a:t>
            </a:r>
          </a:p>
        </p:txBody>
      </p:sp>
    </p:spTree>
    <p:extLst>
      <p:ext uri="{BB962C8B-B14F-4D97-AF65-F5344CB8AC3E}">
        <p14:creationId xmlns:p14="http://schemas.microsoft.com/office/powerpoint/2010/main" val="21109545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Logical tests</a:t>
            </a:r>
            <a:endParaRPr lang="en-IE"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18</a:t>
            </a:fld>
            <a:endParaRPr lang="en-IE"/>
          </a:p>
        </p:txBody>
      </p:sp>
      <p:graphicFrame>
        <p:nvGraphicFramePr>
          <p:cNvPr id="6" name="Table 5"/>
          <p:cNvGraphicFramePr>
            <a:graphicFrameLocks noGrp="1"/>
          </p:cNvGraphicFramePr>
          <p:nvPr>
            <p:extLst>
              <p:ext uri="{D42A27DB-BD31-4B8C-83A1-F6EECF244321}">
                <p14:modId xmlns:p14="http://schemas.microsoft.com/office/powerpoint/2010/main" val="2538032332"/>
              </p:ext>
            </p:extLst>
          </p:nvPr>
        </p:nvGraphicFramePr>
        <p:xfrm>
          <a:off x="323528" y="1529487"/>
          <a:ext cx="8291263" cy="4419793"/>
        </p:xfrm>
        <a:graphic>
          <a:graphicData uri="http://schemas.openxmlformats.org/drawingml/2006/table">
            <a:tbl>
              <a:tblPr/>
              <a:tblGrid>
                <a:gridCol w="1304242">
                  <a:extLst>
                    <a:ext uri="{9D8B030D-6E8A-4147-A177-3AD203B41FA5}">
                      <a16:colId xmlns:a16="http://schemas.microsoft.com/office/drawing/2014/main" val="20000"/>
                    </a:ext>
                  </a:extLst>
                </a:gridCol>
                <a:gridCol w="2142687">
                  <a:extLst>
                    <a:ext uri="{9D8B030D-6E8A-4147-A177-3AD203B41FA5}">
                      <a16:colId xmlns:a16="http://schemas.microsoft.com/office/drawing/2014/main" val="20001"/>
                    </a:ext>
                  </a:extLst>
                </a:gridCol>
                <a:gridCol w="3186082">
                  <a:extLst>
                    <a:ext uri="{9D8B030D-6E8A-4147-A177-3AD203B41FA5}">
                      <a16:colId xmlns:a16="http://schemas.microsoft.com/office/drawing/2014/main" val="20002"/>
                    </a:ext>
                  </a:extLst>
                </a:gridCol>
                <a:gridCol w="1658252">
                  <a:extLst>
                    <a:ext uri="{9D8B030D-6E8A-4147-A177-3AD203B41FA5}">
                      <a16:colId xmlns:a16="http://schemas.microsoft.com/office/drawing/2014/main" val="20003"/>
                    </a:ext>
                  </a:extLst>
                </a:gridCol>
              </a:tblGrid>
              <a:tr h="481401">
                <a:tc>
                  <a:txBody>
                    <a:bodyPr/>
                    <a:lstStyle/>
                    <a:p>
                      <a:pPr algn="ctr" fontAlgn="t"/>
                      <a:r>
                        <a:rPr lang="en-IE" sz="1200">
                          <a:effectLst/>
                        </a:rPr>
                        <a:t>Operation</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E" sz="1200">
                          <a:effectLst/>
                        </a:rPr>
                        <a:t>Syntax</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E" sz="1200">
                          <a:effectLst/>
                        </a:rPr>
                        <a:t>Example</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E" sz="1200">
                          <a:effectLst/>
                        </a:rPr>
                        <a:t>RDBMS Equivalent</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589517">
                <a:tc>
                  <a:txBody>
                    <a:bodyPr/>
                    <a:lstStyle/>
                    <a:p>
                      <a:pPr fontAlgn="t"/>
                      <a:r>
                        <a:rPr lang="en-IE" sz="1200">
                          <a:effectLst/>
                        </a:rPr>
                        <a:t>Equality</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{&lt;key&gt;:&lt;value&gt;}</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db.mycol.find({"by":"tutorials point"}).pretty()</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where by = 'tutorials point'</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669775">
                <a:tc>
                  <a:txBody>
                    <a:bodyPr/>
                    <a:lstStyle/>
                    <a:p>
                      <a:pPr fontAlgn="t"/>
                      <a:r>
                        <a:rPr lang="en-IE" sz="1200">
                          <a:effectLst/>
                        </a:rPr>
                        <a:t>Less Than</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{&lt;key&gt;:{$lt:&lt;value&gt;}}</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db.mycol.find({"likes":{$lt:50}}).pretty()</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where likes &lt; 50</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669775">
                <a:tc>
                  <a:txBody>
                    <a:bodyPr/>
                    <a:lstStyle/>
                    <a:p>
                      <a:pPr fontAlgn="t"/>
                      <a:r>
                        <a:rPr lang="en-IE" sz="1200">
                          <a:effectLst/>
                        </a:rPr>
                        <a:t>Less Than Equals</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{&lt;key&gt;:{$lte:&lt;value&gt;}}</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db.mycol.find({"likes":{$lte:50}}).pretty()</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where likes &lt;= 50</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669775">
                <a:tc>
                  <a:txBody>
                    <a:bodyPr/>
                    <a:lstStyle/>
                    <a:p>
                      <a:pPr fontAlgn="t"/>
                      <a:r>
                        <a:rPr lang="en-IE" sz="1200">
                          <a:effectLst/>
                        </a:rPr>
                        <a:t>Greater Than</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{&lt;key&gt;:{$gt:&lt;value&gt;}}</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db.mycol.find({"likes":{$gt:50}}).pretty()</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where likes &gt; 50</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669775">
                <a:tc>
                  <a:txBody>
                    <a:bodyPr/>
                    <a:lstStyle/>
                    <a:p>
                      <a:pPr fontAlgn="t"/>
                      <a:r>
                        <a:rPr lang="en-IE" sz="1200">
                          <a:effectLst/>
                        </a:rPr>
                        <a:t>Greater Than Equals</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{&lt;key&gt;:{$gte:&lt;value&gt;}}</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db.mycol.find({"likes":{$gte:50}}).pretty()</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where likes &gt;= 50</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669775">
                <a:tc>
                  <a:txBody>
                    <a:bodyPr/>
                    <a:lstStyle/>
                    <a:p>
                      <a:pPr fontAlgn="t"/>
                      <a:r>
                        <a:rPr lang="en-IE" sz="1200">
                          <a:effectLst/>
                        </a:rPr>
                        <a:t>Not Equals</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{&lt;key&gt;:{$ne:&lt;value&gt;}}</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db.mycol.find({"likes":{$ne:50}}).pretty()</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dirty="0">
                          <a:effectLst/>
                        </a:rPr>
                        <a:t>where likes != 50</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473740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solidFill>
                  <a:schemeClr val="tx1">
                    <a:lumMod val="85000"/>
                    <a:lumOff val="15000"/>
                  </a:schemeClr>
                </a:solidFill>
              </a:rPr>
              <a:t>Querying </a:t>
            </a:r>
            <a:endParaRPr lang="en-US" dirty="0">
              <a:solidFill>
                <a:schemeClr val="tx1">
                  <a:lumMod val="85000"/>
                  <a:lumOff val="15000"/>
                </a:schemeClr>
              </a:solidFill>
            </a:endParaRPr>
          </a:p>
        </p:txBody>
      </p:sp>
      <p:sp>
        <p:nvSpPr>
          <p:cNvPr id="3" name="Content Placeholder 2"/>
          <p:cNvSpPr>
            <a:spLocks noGrp="1"/>
          </p:cNvSpPr>
          <p:nvPr>
            <p:ph idx="1"/>
          </p:nvPr>
        </p:nvSpPr>
        <p:spPr>
          <a:xfrm>
            <a:off x="395536" y="1340768"/>
            <a:ext cx="7787207" cy="4876800"/>
          </a:xfrm>
        </p:spPr>
        <p:txBody>
          <a:bodyPr rtlCol="0">
            <a:normAutofit/>
          </a:bodyPr>
          <a:lstStyle/>
          <a:p>
            <a:pPr marL="0" indent="0" fontAlgn="auto">
              <a:spcAft>
                <a:spcPts val="0"/>
              </a:spcAft>
              <a:buFont typeface="Arial" charset="0"/>
              <a:buNone/>
              <a:defRPr/>
            </a:pPr>
            <a:r>
              <a:rPr lang="en-US" sz="2400" dirty="0" smtClean="0">
                <a:solidFill>
                  <a:schemeClr val="tx1">
                    <a:lumMod val="75000"/>
                    <a:lumOff val="25000"/>
                  </a:schemeClr>
                </a:solidFill>
              </a:rPr>
              <a:t>OR</a:t>
            </a:r>
          </a:p>
          <a:p>
            <a:pPr marL="0" indent="0" fontAlgn="auto">
              <a:spcBef>
                <a:spcPct val="0"/>
              </a:spcBef>
              <a:spcAft>
                <a:spcPts val="0"/>
              </a:spcAft>
              <a:buFont typeface="Arial" charset="0"/>
              <a:buNone/>
              <a:defRPr/>
            </a:pPr>
            <a:r>
              <a:rPr lang="en-US" sz="2400" dirty="0" smtClean="0">
                <a:solidFill>
                  <a:schemeClr val="tx1">
                    <a:lumMod val="75000"/>
                    <a:lumOff val="25000"/>
                  </a:schemeClr>
                </a:solidFill>
                <a:ea typeface="MS Mincho" pitchFamily="49" charset="-128"/>
              </a:rPr>
              <a:t>db.&lt;collection&gt;.find({ $or: [</a:t>
            </a:r>
          </a:p>
          <a:p>
            <a:pPr marL="0" indent="0" fontAlgn="auto">
              <a:spcBef>
                <a:spcPct val="0"/>
              </a:spcBef>
              <a:spcAft>
                <a:spcPts val="0"/>
              </a:spcAft>
              <a:buFont typeface="Arial" charset="0"/>
              <a:buNone/>
              <a:defRPr/>
            </a:pPr>
            <a:r>
              <a:rPr lang="en-US" sz="2400" dirty="0" smtClean="0">
                <a:solidFill>
                  <a:schemeClr val="tx1">
                    <a:lumMod val="75000"/>
                    <a:lumOff val="25000"/>
                  </a:schemeClr>
                </a:solidFill>
                <a:ea typeface="MS Mincho" pitchFamily="49" charset="-128"/>
              </a:rPr>
              <a:t>&lt;field&gt;:&lt;value1&gt;</a:t>
            </a:r>
          </a:p>
          <a:p>
            <a:pPr marL="0" indent="0" fontAlgn="auto">
              <a:spcBef>
                <a:spcPct val="0"/>
              </a:spcBef>
              <a:spcAft>
                <a:spcPts val="0"/>
              </a:spcAft>
              <a:buFont typeface="Arial" charset="0"/>
              <a:buNone/>
              <a:defRPr/>
            </a:pPr>
            <a:r>
              <a:rPr lang="en-US" sz="2400" dirty="0" smtClean="0">
                <a:solidFill>
                  <a:schemeClr val="tx1">
                    <a:lumMod val="75000"/>
                    <a:lumOff val="25000"/>
                  </a:schemeClr>
                </a:solidFill>
                <a:ea typeface="MS Mincho" pitchFamily="49" charset="-128"/>
              </a:rPr>
              <a:t>&lt;field&gt;:&lt;value2&gt;         ]</a:t>
            </a:r>
          </a:p>
          <a:p>
            <a:pPr marL="0" indent="0" fontAlgn="auto">
              <a:spcBef>
                <a:spcPct val="0"/>
              </a:spcBef>
              <a:spcAft>
                <a:spcPts val="0"/>
              </a:spcAft>
              <a:buFont typeface="Arial" charset="0"/>
              <a:buNone/>
              <a:defRPr/>
            </a:pPr>
            <a:r>
              <a:rPr lang="en-US" sz="2400" dirty="0" smtClean="0">
                <a:solidFill>
                  <a:schemeClr val="tx1">
                    <a:lumMod val="75000"/>
                    <a:lumOff val="25000"/>
                  </a:schemeClr>
                </a:solidFill>
                <a:ea typeface="MS Mincho" pitchFamily="49" charset="-128"/>
              </a:rPr>
              <a:t>})</a:t>
            </a:r>
          </a:p>
          <a:p>
            <a:pPr marL="0" indent="0" fontAlgn="auto">
              <a:spcBef>
                <a:spcPct val="0"/>
              </a:spcBef>
              <a:spcAft>
                <a:spcPts val="0"/>
              </a:spcAft>
              <a:buFont typeface="Arial" charset="0"/>
              <a:buNone/>
              <a:defRPr/>
            </a:pPr>
            <a:endParaRPr lang="en-US" sz="2400" dirty="0" smtClean="0">
              <a:solidFill>
                <a:schemeClr val="tx1">
                  <a:lumMod val="75000"/>
                  <a:lumOff val="25000"/>
                </a:schemeClr>
              </a:solidFill>
              <a:ea typeface="MS Mincho" pitchFamily="49" charset="-128"/>
            </a:endParaRPr>
          </a:p>
          <a:p>
            <a:pPr marL="0" indent="0" fontAlgn="auto">
              <a:spcBef>
                <a:spcPct val="0"/>
              </a:spcBef>
              <a:spcAft>
                <a:spcPts val="0"/>
              </a:spcAft>
              <a:buFont typeface="Arial" charset="0"/>
              <a:buNone/>
              <a:defRPr/>
            </a:pPr>
            <a:r>
              <a:rPr lang="en-US" sz="2400" dirty="0" smtClean="0">
                <a:solidFill>
                  <a:schemeClr val="tx1">
                    <a:lumMod val="75000"/>
                    <a:lumOff val="25000"/>
                  </a:schemeClr>
                </a:solidFill>
                <a:ea typeface="MS Mincho" pitchFamily="49" charset="-128"/>
              </a:rPr>
              <a:t>SELECT *</a:t>
            </a:r>
          </a:p>
          <a:p>
            <a:pPr marL="0" indent="0" fontAlgn="auto">
              <a:spcBef>
                <a:spcPct val="0"/>
              </a:spcBef>
              <a:spcAft>
                <a:spcPts val="0"/>
              </a:spcAft>
              <a:buFont typeface="Arial" charset="0"/>
              <a:buNone/>
              <a:defRPr/>
            </a:pPr>
            <a:r>
              <a:rPr lang="en-US" sz="2400" dirty="0" smtClean="0">
                <a:solidFill>
                  <a:schemeClr val="tx1">
                    <a:lumMod val="75000"/>
                    <a:lumOff val="25000"/>
                  </a:schemeClr>
                </a:solidFill>
                <a:ea typeface="MS Mincho" pitchFamily="49" charset="-128"/>
              </a:rPr>
              <a:t>FROM &lt;table&gt;</a:t>
            </a:r>
            <a:br>
              <a:rPr lang="en-US" sz="2400" dirty="0" smtClean="0">
                <a:solidFill>
                  <a:schemeClr val="tx1">
                    <a:lumMod val="75000"/>
                    <a:lumOff val="25000"/>
                  </a:schemeClr>
                </a:solidFill>
                <a:ea typeface="MS Mincho" pitchFamily="49" charset="-128"/>
              </a:rPr>
            </a:br>
            <a:r>
              <a:rPr lang="en-US" sz="2400" dirty="0" smtClean="0">
                <a:solidFill>
                  <a:schemeClr val="tx1">
                    <a:lumMod val="75000"/>
                    <a:lumOff val="25000"/>
                  </a:schemeClr>
                </a:solidFill>
                <a:ea typeface="MS Mincho" pitchFamily="49" charset="-128"/>
              </a:rPr>
              <a:t>WHERE &lt;field&gt; = &lt;value1&gt; OR &lt;field&gt; = &lt;value2&gt;;</a:t>
            </a:r>
          </a:p>
          <a:p>
            <a:pPr marL="0" indent="0" fontAlgn="auto">
              <a:spcAft>
                <a:spcPts val="0"/>
              </a:spcAft>
              <a:buFont typeface="Arial" charset="0"/>
              <a:buNone/>
              <a:defRPr/>
            </a:pPr>
            <a:endParaRPr lang="en-US" sz="2400" dirty="0" smtClean="0">
              <a:solidFill>
                <a:schemeClr val="tx1">
                  <a:lumMod val="75000"/>
                  <a:lumOff val="25000"/>
                </a:schemeClr>
              </a:solidFill>
            </a:endParaRPr>
          </a:p>
          <a:p>
            <a:pPr marL="0" indent="0" fontAlgn="auto">
              <a:spcAft>
                <a:spcPts val="0"/>
              </a:spcAft>
              <a:buFont typeface="Arial" charset="0"/>
              <a:buNone/>
              <a:defRPr/>
            </a:pPr>
            <a:r>
              <a:rPr lang="en-US" sz="2400" dirty="0" smtClean="0">
                <a:solidFill>
                  <a:schemeClr val="tx1">
                    <a:lumMod val="75000"/>
                    <a:lumOff val="25000"/>
                  </a:schemeClr>
                </a:solidFill>
              </a:rPr>
              <a:t>Checking for multiple values of same field</a:t>
            </a:r>
          </a:p>
          <a:p>
            <a:pPr marL="0" indent="0" fontAlgn="auto">
              <a:spcAft>
                <a:spcPts val="0"/>
              </a:spcAft>
              <a:buFont typeface="Arial" charset="0"/>
              <a:buNone/>
              <a:defRPr/>
            </a:pPr>
            <a:r>
              <a:rPr lang="en-US" sz="2400" dirty="0" smtClean="0">
                <a:solidFill>
                  <a:schemeClr val="tx1">
                    <a:lumMod val="75000"/>
                    <a:lumOff val="25000"/>
                  </a:schemeClr>
                </a:solidFill>
              </a:rPr>
              <a:t>db.&lt;collection&gt;.find({&lt;field&gt;: {$in [&lt;value&gt;, &lt;value&gt;]}})</a:t>
            </a:r>
          </a:p>
          <a:p>
            <a:pPr marL="0" indent="0" fontAlgn="auto">
              <a:spcAft>
                <a:spcPts val="0"/>
              </a:spcAft>
              <a:buFont typeface="Arial" charset="0"/>
              <a:buNone/>
              <a:defRPr/>
            </a:pPr>
            <a:endParaRPr lang="en-US" sz="2400" dirty="0" smtClean="0">
              <a:solidFill>
                <a:schemeClr val="tx1">
                  <a:lumMod val="75000"/>
                  <a:lumOff val="25000"/>
                </a:schemeClr>
              </a:solidFill>
            </a:endParaRPr>
          </a:p>
        </p:txBody>
      </p:sp>
    </p:spTree>
    <p:extLst>
      <p:ext uri="{BB962C8B-B14F-4D97-AF65-F5344CB8AC3E}">
        <p14:creationId xmlns:p14="http://schemas.microsoft.com/office/powerpoint/2010/main" val="411707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Some Info</a:t>
            </a:r>
            <a:endParaRPr lang="en-IE" dirty="0"/>
          </a:p>
        </p:txBody>
      </p:sp>
      <p:sp>
        <p:nvSpPr>
          <p:cNvPr id="3" name="Content Placeholder 2"/>
          <p:cNvSpPr>
            <a:spLocks noGrp="1"/>
          </p:cNvSpPr>
          <p:nvPr>
            <p:ph idx="1"/>
          </p:nvPr>
        </p:nvSpPr>
        <p:spPr/>
        <p:txBody>
          <a:bodyPr/>
          <a:lstStyle/>
          <a:p>
            <a:r>
              <a:rPr lang="en-IE" dirty="0" smtClean="0"/>
              <a:t>Lab1-5 demo results will be uploaded before Wednesday</a:t>
            </a:r>
          </a:p>
          <a:p>
            <a:r>
              <a:rPr lang="en-IE" dirty="0" smtClean="0"/>
              <a:t>Second Demo</a:t>
            </a:r>
          </a:p>
          <a:p>
            <a:pPr lvl="1"/>
            <a:r>
              <a:rPr lang="en-IE" dirty="0" smtClean="0"/>
              <a:t>ETL lab</a:t>
            </a:r>
          </a:p>
          <a:p>
            <a:pPr lvl="1"/>
            <a:r>
              <a:rPr lang="en-IE" dirty="0" smtClean="0"/>
              <a:t>Graph DB lab</a:t>
            </a:r>
          </a:p>
          <a:p>
            <a:pPr lvl="1"/>
            <a:r>
              <a:rPr lang="en-IE" dirty="0" smtClean="0"/>
              <a:t>MongoDB lab(s)</a:t>
            </a:r>
          </a:p>
          <a:p>
            <a:r>
              <a:rPr lang="en-IE" dirty="0" smtClean="0"/>
              <a:t>Deadline:</a:t>
            </a:r>
          </a:p>
          <a:p>
            <a:pPr lvl="1"/>
            <a:r>
              <a:rPr lang="en-IE" dirty="0" smtClean="0"/>
              <a:t>Sunday 9</a:t>
            </a:r>
            <a:r>
              <a:rPr lang="en-IE" baseline="30000" dirty="0" smtClean="0"/>
              <a:t>th</a:t>
            </a:r>
            <a:r>
              <a:rPr lang="en-IE" dirty="0" smtClean="0"/>
              <a:t> December, Demo starting Monday 10</a:t>
            </a:r>
            <a:r>
              <a:rPr lang="en-IE" baseline="30000" dirty="0" smtClean="0"/>
              <a:t>th</a:t>
            </a:r>
            <a:r>
              <a:rPr lang="en-IE" dirty="0" smtClean="0"/>
              <a:t> December</a:t>
            </a:r>
          </a:p>
          <a:p>
            <a:pPr lvl="1"/>
            <a:r>
              <a:rPr lang="en-IE" dirty="0" smtClean="0"/>
              <a:t>Other time slots during the week and the following</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2</a:t>
            </a:fld>
            <a:endParaRPr lang="en-IE"/>
          </a:p>
        </p:txBody>
      </p:sp>
    </p:spTree>
    <p:extLst>
      <p:ext uri="{BB962C8B-B14F-4D97-AF65-F5344CB8AC3E}">
        <p14:creationId xmlns:p14="http://schemas.microsoft.com/office/powerpoint/2010/main" val="2708842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latin typeface="Arial" charset="0"/>
                <a:cs typeface="Arial" charset="0"/>
              </a:rPr>
              <a:t>CRUD operations - update</a:t>
            </a:r>
          </a:p>
        </p:txBody>
      </p:sp>
      <p:sp>
        <p:nvSpPr>
          <p:cNvPr id="2150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cs typeface="Arial" charset="0"/>
              </a:defRPr>
            </a:lvl1pPr>
            <a:lvl2pPr>
              <a:defRPr sz="2800">
                <a:solidFill>
                  <a:schemeClr val="tx1"/>
                </a:solidFill>
                <a:latin typeface="Arial" charset="0"/>
                <a:cs typeface="Arial" charset="0"/>
              </a:defRPr>
            </a:lvl2pPr>
            <a:lvl3pPr>
              <a:defRPr sz="1600">
                <a:solidFill>
                  <a:schemeClr val="tx1"/>
                </a:solidFill>
                <a:latin typeface="Arial" charset="0"/>
                <a:cs typeface="Arial" charset="0"/>
              </a:defRPr>
            </a:lvl3pPr>
            <a:lvl4pPr>
              <a:defRPr sz="1400">
                <a:solidFill>
                  <a:schemeClr val="tx1"/>
                </a:solidFill>
                <a:latin typeface="Arial" charset="0"/>
                <a:cs typeface="Arial" charset="0"/>
              </a:defRPr>
            </a:lvl4pPr>
            <a:lvl5pPr>
              <a:defRPr sz="1200">
                <a:solidFill>
                  <a:schemeClr val="tx1"/>
                </a:solidFill>
                <a:latin typeface="Arial" charset="0"/>
                <a:cs typeface="Arial" charset="0"/>
              </a:defRPr>
            </a:lvl5pPr>
            <a:lvl6pPr eaLnBrk="0" fontAlgn="base" hangingPunct="0">
              <a:spcAft>
                <a:spcPct val="0"/>
              </a:spcAft>
              <a:buFont typeface="Arial" charset="0"/>
              <a:buChar char="»"/>
              <a:defRPr sz="1200">
                <a:solidFill>
                  <a:schemeClr val="tx1"/>
                </a:solidFill>
                <a:latin typeface="Arial" charset="0"/>
                <a:cs typeface="Arial" charset="0"/>
              </a:defRPr>
            </a:lvl6pPr>
            <a:lvl7pPr eaLnBrk="0" fontAlgn="base" hangingPunct="0">
              <a:spcAft>
                <a:spcPct val="0"/>
              </a:spcAft>
              <a:buFont typeface="Arial" charset="0"/>
              <a:buChar char="»"/>
              <a:defRPr sz="1200">
                <a:solidFill>
                  <a:schemeClr val="tx1"/>
                </a:solidFill>
                <a:latin typeface="Arial" charset="0"/>
                <a:cs typeface="Arial" charset="0"/>
              </a:defRPr>
            </a:lvl7pPr>
            <a:lvl8pPr eaLnBrk="0" fontAlgn="base" hangingPunct="0">
              <a:spcAft>
                <a:spcPct val="0"/>
              </a:spcAft>
              <a:buFont typeface="Arial" charset="0"/>
              <a:buChar char="»"/>
              <a:defRPr sz="1200">
                <a:solidFill>
                  <a:schemeClr val="tx1"/>
                </a:solidFill>
                <a:latin typeface="Arial" charset="0"/>
                <a:cs typeface="Arial" charset="0"/>
              </a:defRPr>
            </a:lvl8pPr>
            <a:lvl9pPr eaLnBrk="0" fontAlgn="base" hangingPunct="0">
              <a:spcAft>
                <a:spcPct val="0"/>
              </a:spcAft>
              <a:buFont typeface="Arial" charset="0"/>
              <a:buChar char="»"/>
              <a:defRPr sz="1200">
                <a:solidFill>
                  <a:schemeClr val="tx1"/>
                </a:solidFill>
                <a:latin typeface="Arial" charset="0"/>
                <a:cs typeface="Arial" charset="0"/>
              </a:defRPr>
            </a:lvl9pPr>
          </a:lstStyle>
          <a:p>
            <a:fld id="{2D59E047-0BD3-4D4A-ACFB-F663E541F31B}" type="slidenum">
              <a:rPr lang="en-US" sz="700">
                <a:solidFill>
                  <a:srgbClr val="FFFFFF"/>
                </a:solidFill>
              </a:rPr>
              <a:pPr/>
              <a:t>20</a:t>
            </a:fld>
            <a:endParaRPr lang="en-US" sz="700">
              <a:solidFill>
                <a:srgbClr val="FFFFFF"/>
              </a:solidFill>
            </a:endParaRPr>
          </a:p>
        </p:txBody>
      </p:sp>
      <p:sp>
        <p:nvSpPr>
          <p:cNvPr id="21509" name="TextBox 7"/>
          <p:cNvSpPr txBox="1">
            <a:spLocks noChangeArrowheads="1"/>
          </p:cNvSpPr>
          <p:nvPr/>
        </p:nvSpPr>
        <p:spPr bwMode="auto">
          <a:xfrm>
            <a:off x="457200" y="2387600"/>
            <a:ext cx="646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t>SQL</a:t>
            </a:r>
          </a:p>
        </p:txBody>
      </p:sp>
      <p:sp>
        <p:nvSpPr>
          <p:cNvPr id="21510" name="TextBox 8"/>
          <p:cNvSpPr txBox="1">
            <a:spLocks noChangeArrowheads="1"/>
          </p:cNvSpPr>
          <p:nvPr/>
        </p:nvSpPr>
        <p:spPr bwMode="auto">
          <a:xfrm>
            <a:off x="452438" y="4337050"/>
            <a:ext cx="12112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t>MongoDB</a:t>
            </a:r>
          </a:p>
        </p:txBody>
      </p:sp>
      <p:pic>
        <p:nvPicPr>
          <p:cNvPr id="2151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724400"/>
            <a:ext cx="609600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32000" y="2755900"/>
            <a:ext cx="5080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3" name="Rectangle 3"/>
          <p:cNvSpPr>
            <a:spLocks noChangeArrowheads="1"/>
          </p:cNvSpPr>
          <p:nvPr/>
        </p:nvSpPr>
        <p:spPr bwMode="auto">
          <a:xfrm>
            <a:off x="452438" y="1366838"/>
            <a:ext cx="8310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i="1"/>
              <a:t>Update the users of age greater than 18 by setting the status field to A.</a:t>
            </a:r>
          </a:p>
        </p:txBody>
      </p:sp>
    </p:spTree>
    <p:extLst>
      <p:ext uri="{BB962C8B-B14F-4D97-AF65-F5344CB8AC3E}">
        <p14:creationId xmlns:p14="http://schemas.microsoft.com/office/powerpoint/2010/main" val="39905623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latin typeface="Arial" charset="0"/>
                <a:cs typeface="Arial" charset="0"/>
              </a:rPr>
              <a:t>CRUD operations - delete</a:t>
            </a:r>
          </a:p>
        </p:txBody>
      </p:sp>
      <p:sp>
        <p:nvSpPr>
          <p:cNvPr id="2355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cs typeface="Arial" charset="0"/>
              </a:defRPr>
            </a:lvl1pPr>
            <a:lvl2pPr>
              <a:defRPr sz="2800">
                <a:solidFill>
                  <a:schemeClr val="tx1"/>
                </a:solidFill>
                <a:latin typeface="Arial" charset="0"/>
                <a:cs typeface="Arial" charset="0"/>
              </a:defRPr>
            </a:lvl2pPr>
            <a:lvl3pPr>
              <a:defRPr sz="1600">
                <a:solidFill>
                  <a:schemeClr val="tx1"/>
                </a:solidFill>
                <a:latin typeface="Arial" charset="0"/>
                <a:cs typeface="Arial" charset="0"/>
              </a:defRPr>
            </a:lvl3pPr>
            <a:lvl4pPr>
              <a:defRPr sz="1400">
                <a:solidFill>
                  <a:schemeClr val="tx1"/>
                </a:solidFill>
                <a:latin typeface="Arial" charset="0"/>
                <a:cs typeface="Arial" charset="0"/>
              </a:defRPr>
            </a:lvl4pPr>
            <a:lvl5pPr>
              <a:defRPr sz="1200">
                <a:solidFill>
                  <a:schemeClr val="tx1"/>
                </a:solidFill>
                <a:latin typeface="Arial" charset="0"/>
                <a:cs typeface="Arial" charset="0"/>
              </a:defRPr>
            </a:lvl5pPr>
            <a:lvl6pPr eaLnBrk="0" fontAlgn="base" hangingPunct="0">
              <a:spcAft>
                <a:spcPct val="0"/>
              </a:spcAft>
              <a:buFont typeface="Arial" charset="0"/>
              <a:buChar char="»"/>
              <a:defRPr sz="1200">
                <a:solidFill>
                  <a:schemeClr val="tx1"/>
                </a:solidFill>
                <a:latin typeface="Arial" charset="0"/>
                <a:cs typeface="Arial" charset="0"/>
              </a:defRPr>
            </a:lvl6pPr>
            <a:lvl7pPr eaLnBrk="0" fontAlgn="base" hangingPunct="0">
              <a:spcAft>
                <a:spcPct val="0"/>
              </a:spcAft>
              <a:buFont typeface="Arial" charset="0"/>
              <a:buChar char="»"/>
              <a:defRPr sz="1200">
                <a:solidFill>
                  <a:schemeClr val="tx1"/>
                </a:solidFill>
                <a:latin typeface="Arial" charset="0"/>
                <a:cs typeface="Arial" charset="0"/>
              </a:defRPr>
            </a:lvl7pPr>
            <a:lvl8pPr eaLnBrk="0" fontAlgn="base" hangingPunct="0">
              <a:spcAft>
                <a:spcPct val="0"/>
              </a:spcAft>
              <a:buFont typeface="Arial" charset="0"/>
              <a:buChar char="»"/>
              <a:defRPr sz="1200">
                <a:solidFill>
                  <a:schemeClr val="tx1"/>
                </a:solidFill>
                <a:latin typeface="Arial" charset="0"/>
                <a:cs typeface="Arial" charset="0"/>
              </a:defRPr>
            </a:lvl8pPr>
            <a:lvl9pPr eaLnBrk="0" fontAlgn="base" hangingPunct="0">
              <a:spcAft>
                <a:spcPct val="0"/>
              </a:spcAft>
              <a:buFont typeface="Arial" charset="0"/>
              <a:buChar char="»"/>
              <a:defRPr sz="1200">
                <a:solidFill>
                  <a:schemeClr val="tx1"/>
                </a:solidFill>
                <a:latin typeface="Arial" charset="0"/>
                <a:cs typeface="Arial" charset="0"/>
              </a:defRPr>
            </a:lvl9pPr>
          </a:lstStyle>
          <a:p>
            <a:fld id="{B8CE21B6-5EC3-44A3-9E0A-F99D518485DC}" type="slidenum">
              <a:rPr lang="en-US" sz="700">
                <a:solidFill>
                  <a:srgbClr val="FFFFFF"/>
                </a:solidFill>
              </a:rPr>
              <a:pPr/>
              <a:t>21</a:t>
            </a:fld>
            <a:endParaRPr lang="en-US" sz="700">
              <a:solidFill>
                <a:srgbClr val="FFFFFF"/>
              </a:solidFill>
            </a:endParaRPr>
          </a:p>
        </p:txBody>
      </p:sp>
      <p:pic>
        <p:nvPicPr>
          <p:cNvPr id="2355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17713" y="4816475"/>
            <a:ext cx="5080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17713" y="2600325"/>
            <a:ext cx="5080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TextBox 7"/>
          <p:cNvSpPr txBox="1">
            <a:spLocks noChangeArrowheads="1"/>
          </p:cNvSpPr>
          <p:nvPr/>
        </p:nvSpPr>
        <p:spPr bwMode="auto">
          <a:xfrm>
            <a:off x="457200" y="2209800"/>
            <a:ext cx="64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t>SQL</a:t>
            </a:r>
          </a:p>
        </p:txBody>
      </p:sp>
      <p:sp>
        <p:nvSpPr>
          <p:cNvPr id="23560" name="TextBox 8"/>
          <p:cNvSpPr txBox="1">
            <a:spLocks noChangeArrowheads="1"/>
          </p:cNvSpPr>
          <p:nvPr/>
        </p:nvSpPr>
        <p:spPr bwMode="auto">
          <a:xfrm>
            <a:off x="452438" y="4159250"/>
            <a:ext cx="12112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t>MongoDB</a:t>
            </a:r>
          </a:p>
        </p:txBody>
      </p:sp>
      <p:sp>
        <p:nvSpPr>
          <p:cNvPr id="23561" name="Rectangle 4"/>
          <p:cNvSpPr>
            <a:spLocks noChangeArrowheads="1"/>
          </p:cNvSpPr>
          <p:nvPr/>
        </p:nvSpPr>
        <p:spPr bwMode="auto">
          <a:xfrm>
            <a:off x="452438" y="1323975"/>
            <a:ext cx="8310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i="1"/>
              <a:t>Delete the users with status equal to D.</a:t>
            </a:r>
          </a:p>
        </p:txBody>
      </p:sp>
    </p:spTree>
    <p:extLst>
      <p:ext uri="{BB962C8B-B14F-4D97-AF65-F5344CB8AC3E}">
        <p14:creationId xmlns:p14="http://schemas.microsoft.com/office/powerpoint/2010/main" val="25669379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ctrTitle"/>
          </p:nvPr>
        </p:nvSpPr>
        <p:spPr>
          <a:xfrm>
            <a:off x="1941513" y="2514600"/>
            <a:ext cx="6686550" cy="2262188"/>
          </a:xfrm>
        </p:spPr>
        <p:txBody>
          <a:bodyPr/>
          <a:lstStyle/>
          <a:p>
            <a:r>
              <a:rPr lang="en-US" smtClean="0"/>
              <a:t>Schema Design</a:t>
            </a:r>
          </a:p>
        </p:txBody>
      </p:sp>
      <p:sp>
        <p:nvSpPr>
          <p:cNvPr id="3" name="Subtitle 2"/>
          <p:cNvSpPr>
            <a:spLocks noGrp="1"/>
          </p:cNvSpPr>
          <p:nvPr>
            <p:ph type="subTitle" idx="1"/>
          </p:nvPr>
        </p:nvSpPr>
        <p:spPr>
          <a:xfrm>
            <a:off x="1941513" y="4776788"/>
            <a:ext cx="6686550" cy="1127125"/>
          </a:xfrm>
        </p:spPr>
        <p:txBody>
          <a:bodyPr rtlCol="0">
            <a:normAutofit/>
          </a:bodyPr>
          <a:lstStyle/>
          <a:p>
            <a:pPr fontAlgn="auto">
              <a:spcAft>
                <a:spcPts val="0"/>
              </a:spcAft>
              <a:buFont typeface="Wingdings 3" charset="2"/>
              <a:buNone/>
              <a:defRPr/>
            </a:pPr>
            <a:endParaRPr lang="en-US"/>
          </a:p>
        </p:txBody>
      </p:sp>
    </p:spTree>
    <p:extLst>
      <p:ext uri="{BB962C8B-B14F-4D97-AF65-F5344CB8AC3E}">
        <p14:creationId xmlns:p14="http://schemas.microsoft.com/office/powerpoint/2010/main" val="3473850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7"/>
          <p:cNvGraphicFramePr>
            <a:graphicFrameLocks noGrp="1"/>
          </p:cNvGraphicFramePr>
          <p:nvPr>
            <p:extLst>
              <p:ext uri="{D42A27DB-BD31-4B8C-83A1-F6EECF244321}">
                <p14:modId xmlns:p14="http://schemas.microsoft.com/office/powerpoint/2010/main" val="1885553017"/>
              </p:ext>
            </p:extLst>
          </p:nvPr>
        </p:nvGraphicFramePr>
        <p:xfrm>
          <a:off x="1187624" y="1700808"/>
          <a:ext cx="6645821" cy="4367216"/>
        </p:xfrm>
        <a:graphic>
          <a:graphicData uri="http://schemas.openxmlformats.org/drawingml/2006/table">
            <a:tbl>
              <a:tblPr/>
              <a:tblGrid>
                <a:gridCol w="2386193">
                  <a:extLst>
                    <a:ext uri="{9D8B030D-6E8A-4147-A177-3AD203B41FA5}">
                      <a16:colId xmlns:a16="http://schemas.microsoft.com/office/drawing/2014/main" val="20000"/>
                    </a:ext>
                  </a:extLst>
                </a:gridCol>
                <a:gridCol w="726407">
                  <a:extLst>
                    <a:ext uri="{9D8B030D-6E8A-4147-A177-3AD203B41FA5}">
                      <a16:colId xmlns:a16="http://schemas.microsoft.com/office/drawing/2014/main" val="20001"/>
                    </a:ext>
                  </a:extLst>
                </a:gridCol>
                <a:gridCol w="3533221">
                  <a:extLst>
                    <a:ext uri="{9D8B030D-6E8A-4147-A177-3AD203B41FA5}">
                      <a16:colId xmlns:a16="http://schemas.microsoft.com/office/drawing/2014/main" val="20002"/>
                    </a:ext>
                  </a:extLst>
                </a:gridCol>
              </a:tblGrid>
              <a:tr h="623888">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dirty="0" smtClean="0">
                          <a:ln>
                            <a:noFill/>
                          </a:ln>
                          <a:solidFill>
                            <a:srgbClr val="EAEAEA"/>
                          </a:solidFill>
                          <a:effectLst/>
                          <a:latin typeface="PT Sans" charset="0"/>
                          <a:ea typeface="PT Sans" charset="0"/>
                          <a:cs typeface="PT Sans" charset="0"/>
                          <a:sym typeface="PT Sans" charset="0"/>
                        </a:rPr>
                        <a:t>RDBMS</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38100" cap="flat" cmpd="sng" algn="ctr">
                      <a:solidFill>
                        <a:srgbClr val="EAEAEA"/>
                      </a:solidFill>
                      <a:prstDash val="solid"/>
                      <a:round/>
                      <a:headEnd type="none" w="med" len="med"/>
                      <a:tailEnd type="none" w="med" len="med"/>
                    </a:lnB>
                    <a:lnTlToBr>
                      <a:noFill/>
                    </a:lnTlToBr>
                    <a:lnBlToTr>
                      <a:noFill/>
                    </a:lnBlToTr>
                    <a:solidFill>
                      <a:srgbClr val="0C5FB2"/>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endParaRPr kumimoji="0" lang="en-US" sz="2600" b="0" i="0" u="none" strike="noStrike" cap="none" normalizeH="0" baseline="0" dirty="0" smtClean="0">
                        <a:ln>
                          <a:noFill/>
                        </a:ln>
                        <a:solidFill>
                          <a:srgbClr val="EAEAEA"/>
                        </a:solidFill>
                        <a:effectLst/>
                        <a:latin typeface="PT Sans" charset="0"/>
                        <a:ea typeface="ヒラギノ角ゴ ProN W3" charset="0"/>
                        <a:cs typeface="ヒラギノ角ゴ ProN W3" charset="0"/>
                        <a:sym typeface="PT Sans" charset="0"/>
                      </a:endParaRP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38100" cap="flat" cmpd="sng" algn="ctr">
                      <a:solidFill>
                        <a:srgbClr val="EAEAEA"/>
                      </a:solidFill>
                      <a:prstDash val="solid"/>
                      <a:round/>
                      <a:headEnd type="none" w="med" len="med"/>
                      <a:tailEnd type="none" w="med" len="med"/>
                    </a:lnB>
                    <a:lnTlToBr>
                      <a:noFill/>
                    </a:lnTlToBr>
                    <a:lnBlToTr>
                      <a:noFill/>
                    </a:lnBlToTr>
                    <a:solidFill>
                      <a:srgbClr val="0C5FB2"/>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smtClean="0">
                          <a:ln>
                            <a:noFill/>
                          </a:ln>
                          <a:solidFill>
                            <a:srgbClr val="EAEAEA"/>
                          </a:solidFill>
                          <a:effectLst/>
                          <a:latin typeface="PT Sans" charset="0"/>
                          <a:ea typeface="PT Sans" charset="0"/>
                          <a:cs typeface="PT Sans" charset="0"/>
                          <a:sym typeface="PT Sans" charset="0"/>
                        </a:rPr>
                        <a:t>MongoDB</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38100" cap="flat" cmpd="sng" algn="ctr">
                      <a:solidFill>
                        <a:srgbClr val="EAEAEA"/>
                      </a:solidFill>
                      <a:prstDash val="solid"/>
                      <a:round/>
                      <a:headEnd type="none" w="med" len="med"/>
                      <a:tailEnd type="none" w="med" len="med"/>
                    </a:lnB>
                    <a:lnTlToBr>
                      <a:noFill/>
                    </a:lnTlToBr>
                    <a:lnBlToTr>
                      <a:noFill/>
                    </a:lnBlToTr>
                    <a:solidFill>
                      <a:srgbClr val="0C5FB2"/>
                    </a:solidFill>
                  </a:tcPr>
                </a:tc>
                <a:extLst>
                  <a:ext uri="{0D108BD9-81ED-4DB2-BD59-A6C34878D82A}">
                    <a16:rowId xmlns:a16="http://schemas.microsoft.com/office/drawing/2014/main" val="10000"/>
                  </a:ext>
                </a:extLst>
              </a:tr>
              <a:tr h="623888">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dirty="0" smtClean="0">
                          <a:ln>
                            <a:noFill/>
                          </a:ln>
                          <a:solidFill>
                            <a:schemeClr val="tx1"/>
                          </a:solidFill>
                          <a:effectLst/>
                          <a:latin typeface="PT Sans" charset="0"/>
                          <a:ea typeface="PT Sans" charset="0"/>
                          <a:cs typeface="PT Sans" charset="0"/>
                          <a:sym typeface="PT Sans" charset="0"/>
                        </a:rPr>
                        <a:t>Database</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381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CCDDEF"/>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smtClean="0">
                          <a:ln>
                            <a:noFill/>
                          </a:ln>
                          <a:solidFill>
                            <a:schemeClr val="tx1"/>
                          </a:solidFill>
                          <a:effectLst/>
                          <a:latin typeface="PT Sans" charset="0"/>
                          <a:ea typeface="Zapf Dingbats" charset="0"/>
                          <a:cs typeface="Zapf Dingbats" charset="0"/>
                          <a:sym typeface="PT Sans" charset="0"/>
                        </a:rPr>
                        <a:t>➜</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381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CCDDEF"/>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dirty="0" smtClean="0">
                          <a:ln>
                            <a:noFill/>
                          </a:ln>
                          <a:solidFill>
                            <a:schemeClr val="tx1"/>
                          </a:solidFill>
                          <a:effectLst/>
                          <a:latin typeface="PT Sans" charset="0"/>
                          <a:ea typeface="PT Sans" charset="0"/>
                          <a:cs typeface="PT Sans" charset="0"/>
                          <a:sym typeface="PT Sans" charset="0"/>
                        </a:rPr>
                        <a:t>Database</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381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CCDDEF"/>
                    </a:solidFill>
                  </a:tcPr>
                </a:tc>
                <a:extLst>
                  <a:ext uri="{0D108BD9-81ED-4DB2-BD59-A6C34878D82A}">
                    <a16:rowId xmlns:a16="http://schemas.microsoft.com/office/drawing/2014/main" val="10001"/>
                  </a:ext>
                </a:extLst>
              </a:tr>
              <a:tr h="623888">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dirty="0" smtClean="0">
                          <a:ln>
                            <a:noFill/>
                          </a:ln>
                          <a:solidFill>
                            <a:schemeClr val="tx1"/>
                          </a:solidFill>
                          <a:effectLst/>
                          <a:latin typeface="PT Sans" charset="0"/>
                          <a:ea typeface="PT Sans" charset="0"/>
                          <a:cs typeface="PT Sans" charset="0"/>
                          <a:sym typeface="PT Sans" charset="0"/>
                        </a:rPr>
                        <a:t>Table</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E7EFF7"/>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smtClean="0">
                          <a:ln>
                            <a:noFill/>
                          </a:ln>
                          <a:solidFill>
                            <a:schemeClr val="tx1"/>
                          </a:solidFill>
                          <a:effectLst/>
                          <a:latin typeface="PT Sans" charset="0"/>
                          <a:ea typeface="Zapf Dingbats" charset="0"/>
                          <a:cs typeface="Zapf Dingbats" charset="0"/>
                          <a:sym typeface="PT Sans" charset="0"/>
                        </a:rPr>
                        <a:t>➜</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E7EFF7"/>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smtClean="0">
                          <a:ln>
                            <a:noFill/>
                          </a:ln>
                          <a:solidFill>
                            <a:schemeClr val="tx1"/>
                          </a:solidFill>
                          <a:effectLst/>
                          <a:latin typeface="PT Sans" charset="0"/>
                          <a:ea typeface="PT Sans" charset="0"/>
                          <a:cs typeface="PT Sans" charset="0"/>
                          <a:sym typeface="PT Sans" charset="0"/>
                        </a:rPr>
                        <a:t>Collection</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E7EFF7"/>
                    </a:solidFill>
                  </a:tcPr>
                </a:tc>
                <a:extLst>
                  <a:ext uri="{0D108BD9-81ED-4DB2-BD59-A6C34878D82A}">
                    <a16:rowId xmlns:a16="http://schemas.microsoft.com/office/drawing/2014/main" val="10002"/>
                  </a:ext>
                </a:extLst>
              </a:tr>
              <a:tr h="623888">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dirty="0" smtClean="0">
                          <a:ln>
                            <a:noFill/>
                          </a:ln>
                          <a:solidFill>
                            <a:schemeClr val="tx1"/>
                          </a:solidFill>
                          <a:effectLst/>
                          <a:latin typeface="PT Sans" charset="0"/>
                          <a:ea typeface="PT Sans" charset="0"/>
                          <a:cs typeface="PT Sans" charset="0"/>
                          <a:sym typeface="PT Sans" charset="0"/>
                        </a:rPr>
                        <a:t>Row</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CCDDEF"/>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smtClean="0">
                          <a:ln>
                            <a:noFill/>
                          </a:ln>
                          <a:solidFill>
                            <a:schemeClr val="tx1"/>
                          </a:solidFill>
                          <a:effectLst/>
                          <a:latin typeface="PT Sans" charset="0"/>
                          <a:ea typeface="Zapf Dingbats" charset="0"/>
                          <a:cs typeface="Zapf Dingbats" charset="0"/>
                          <a:sym typeface="PT Sans" charset="0"/>
                        </a:rPr>
                        <a:t>➜</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CCDDEF"/>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smtClean="0">
                          <a:ln>
                            <a:noFill/>
                          </a:ln>
                          <a:solidFill>
                            <a:schemeClr val="tx1"/>
                          </a:solidFill>
                          <a:effectLst/>
                          <a:latin typeface="PT Sans" charset="0"/>
                          <a:ea typeface="PT Sans" charset="0"/>
                          <a:cs typeface="PT Sans" charset="0"/>
                          <a:sym typeface="PT Sans" charset="0"/>
                        </a:rPr>
                        <a:t>Document</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CCDDEF"/>
                    </a:solidFill>
                  </a:tcPr>
                </a:tc>
                <a:extLst>
                  <a:ext uri="{0D108BD9-81ED-4DB2-BD59-A6C34878D82A}">
                    <a16:rowId xmlns:a16="http://schemas.microsoft.com/office/drawing/2014/main" val="10003"/>
                  </a:ext>
                </a:extLst>
              </a:tr>
              <a:tr h="623888">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dirty="0" smtClean="0">
                          <a:ln>
                            <a:noFill/>
                          </a:ln>
                          <a:solidFill>
                            <a:schemeClr val="tx1"/>
                          </a:solidFill>
                          <a:effectLst/>
                          <a:latin typeface="PT Sans" charset="0"/>
                          <a:ea typeface="PT Sans" charset="0"/>
                          <a:cs typeface="PT Sans" charset="0"/>
                          <a:sym typeface="PT Sans" charset="0"/>
                        </a:rPr>
                        <a:t>Index</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E7EFF7"/>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smtClean="0">
                          <a:ln>
                            <a:noFill/>
                          </a:ln>
                          <a:solidFill>
                            <a:schemeClr val="tx1"/>
                          </a:solidFill>
                          <a:effectLst/>
                          <a:latin typeface="PT Sans" charset="0"/>
                          <a:ea typeface="Zapf Dingbats" charset="0"/>
                          <a:cs typeface="Zapf Dingbats" charset="0"/>
                          <a:sym typeface="PT Sans" charset="0"/>
                        </a:rPr>
                        <a:t>➜</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E7EFF7"/>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smtClean="0">
                          <a:ln>
                            <a:noFill/>
                          </a:ln>
                          <a:solidFill>
                            <a:schemeClr val="tx1"/>
                          </a:solidFill>
                          <a:effectLst/>
                          <a:latin typeface="PT Sans" charset="0"/>
                          <a:ea typeface="PT Sans" charset="0"/>
                          <a:cs typeface="PT Sans" charset="0"/>
                          <a:sym typeface="PT Sans" charset="0"/>
                        </a:rPr>
                        <a:t>Index</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E7EFF7"/>
                    </a:solidFill>
                  </a:tcPr>
                </a:tc>
                <a:extLst>
                  <a:ext uri="{0D108BD9-81ED-4DB2-BD59-A6C34878D82A}">
                    <a16:rowId xmlns:a16="http://schemas.microsoft.com/office/drawing/2014/main" val="10004"/>
                  </a:ext>
                </a:extLst>
              </a:tr>
              <a:tr h="623888">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smtClean="0">
                          <a:ln>
                            <a:noFill/>
                          </a:ln>
                          <a:solidFill>
                            <a:schemeClr val="tx1"/>
                          </a:solidFill>
                          <a:effectLst/>
                          <a:latin typeface="PT Sans" charset="0"/>
                          <a:ea typeface="PT Sans" charset="0"/>
                          <a:cs typeface="PT Sans" charset="0"/>
                          <a:sym typeface="PT Sans" charset="0"/>
                        </a:rPr>
                        <a:t>Join</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CCDDEF"/>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smtClean="0">
                          <a:ln>
                            <a:noFill/>
                          </a:ln>
                          <a:solidFill>
                            <a:schemeClr val="tx1"/>
                          </a:solidFill>
                          <a:effectLst/>
                          <a:latin typeface="PT Sans" charset="0"/>
                          <a:ea typeface="Zapf Dingbats" charset="0"/>
                          <a:cs typeface="Zapf Dingbats" charset="0"/>
                          <a:sym typeface="PT Sans" charset="0"/>
                        </a:rPr>
                        <a:t>➜</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CCDDEF"/>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smtClean="0">
                          <a:ln>
                            <a:noFill/>
                          </a:ln>
                          <a:solidFill>
                            <a:schemeClr val="tx1"/>
                          </a:solidFill>
                          <a:effectLst/>
                          <a:latin typeface="PT Sans" charset="0"/>
                          <a:ea typeface="PT Sans" charset="0"/>
                          <a:cs typeface="PT Sans" charset="0"/>
                          <a:sym typeface="PT Sans" charset="0"/>
                        </a:rPr>
                        <a:t>Embedded Document</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CCDDEF"/>
                    </a:solidFill>
                  </a:tcPr>
                </a:tc>
                <a:extLst>
                  <a:ext uri="{0D108BD9-81ED-4DB2-BD59-A6C34878D82A}">
                    <a16:rowId xmlns:a16="http://schemas.microsoft.com/office/drawing/2014/main" val="10005"/>
                  </a:ext>
                </a:extLst>
              </a:tr>
              <a:tr h="623888">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dirty="0" smtClean="0">
                          <a:ln>
                            <a:noFill/>
                          </a:ln>
                          <a:solidFill>
                            <a:schemeClr val="tx1"/>
                          </a:solidFill>
                          <a:effectLst/>
                          <a:latin typeface="PT Sans" charset="0"/>
                          <a:ea typeface="PT Sans" charset="0"/>
                          <a:cs typeface="PT Sans" charset="0"/>
                          <a:sym typeface="PT Sans" charset="0"/>
                        </a:rPr>
                        <a:t>Foreign Key</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E7EFF7"/>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smtClean="0">
                          <a:ln>
                            <a:noFill/>
                          </a:ln>
                          <a:solidFill>
                            <a:schemeClr val="tx1"/>
                          </a:solidFill>
                          <a:effectLst/>
                          <a:latin typeface="PT Sans" charset="0"/>
                          <a:ea typeface="Zapf Dingbats" charset="0"/>
                          <a:cs typeface="Zapf Dingbats" charset="0"/>
                          <a:sym typeface="PT Sans" charset="0"/>
                        </a:rPr>
                        <a:t>➜</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E7EFF7"/>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dirty="0" smtClean="0">
                          <a:ln>
                            <a:noFill/>
                          </a:ln>
                          <a:solidFill>
                            <a:schemeClr val="tx1"/>
                          </a:solidFill>
                          <a:effectLst/>
                          <a:latin typeface="PT Sans" charset="0"/>
                          <a:ea typeface="PT Sans" charset="0"/>
                          <a:cs typeface="PT Sans" charset="0"/>
                          <a:sym typeface="PT Sans" charset="0"/>
                        </a:rPr>
                        <a:t>Reference</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E7EFF7"/>
                    </a:solidFill>
                  </a:tcPr>
                </a:tc>
                <a:extLst>
                  <a:ext uri="{0D108BD9-81ED-4DB2-BD59-A6C34878D82A}">
                    <a16:rowId xmlns:a16="http://schemas.microsoft.com/office/drawing/2014/main" val="10006"/>
                  </a:ext>
                </a:extLst>
              </a:tr>
            </a:tbl>
          </a:graphicData>
        </a:graphic>
      </p:graphicFrame>
      <p:sp>
        <p:nvSpPr>
          <p:cNvPr id="2" name="Rectangle 1"/>
          <p:cNvSpPr/>
          <p:nvPr/>
        </p:nvSpPr>
        <p:spPr>
          <a:xfrm>
            <a:off x="539552" y="404664"/>
            <a:ext cx="4733475" cy="553998"/>
          </a:xfrm>
          <a:prstGeom prst="rect">
            <a:avLst/>
          </a:prstGeom>
        </p:spPr>
        <p:txBody>
          <a:bodyPr wrap="none">
            <a:spAutoFit/>
          </a:bodyPr>
          <a:lstStyle/>
          <a:p>
            <a:r>
              <a:rPr lang="en-US" sz="3000" b="1" dirty="0" smtClean="0"/>
              <a:t>SQL </a:t>
            </a:r>
            <a:r>
              <a:rPr lang="en-US" sz="3000" b="1" dirty="0" err="1" smtClean="0"/>
              <a:t>vs</a:t>
            </a:r>
            <a:r>
              <a:rPr lang="en-US" sz="3000" b="1" dirty="0" smtClean="0"/>
              <a:t> Mongo Concepts</a:t>
            </a:r>
            <a:endParaRPr lang="en-IE" sz="3000" dirty="0"/>
          </a:p>
        </p:txBody>
      </p:sp>
    </p:spTree>
    <p:extLst>
      <p:ext uri="{BB962C8B-B14F-4D97-AF65-F5344CB8AC3E}">
        <p14:creationId xmlns:p14="http://schemas.microsoft.com/office/powerpoint/2010/main" val="3165316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457200" y="116632"/>
            <a:ext cx="6923112" cy="990600"/>
          </a:xfrm>
        </p:spPr>
        <p:txBody>
          <a:bodyPr/>
          <a:lstStyle/>
          <a:p>
            <a:r>
              <a:rPr lang="en-US" b="1" dirty="0" smtClean="0"/>
              <a:t>Mongo is basically schema-free </a:t>
            </a:r>
          </a:p>
        </p:txBody>
      </p:sp>
      <p:sp>
        <p:nvSpPr>
          <p:cNvPr id="3" name="Content Placeholder 2"/>
          <p:cNvSpPr>
            <a:spLocks noGrp="1"/>
          </p:cNvSpPr>
          <p:nvPr>
            <p:ph idx="1"/>
          </p:nvPr>
        </p:nvSpPr>
        <p:spPr/>
        <p:txBody>
          <a:bodyPr rtlCol="0">
            <a:normAutofit/>
          </a:bodyPr>
          <a:lstStyle/>
          <a:p>
            <a:pPr fontAlgn="auto">
              <a:spcAft>
                <a:spcPts val="0"/>
              </a:spcAft>
              <a:buFont typeface="Wingdings 3" charset="2"/>
              <a:buChar char=""/>
              <a:defRPr/>
            </a:pPr>
            <a:r>
              <a:rPr lang="en-US" sz="2400" dirty="0" smtClean="0"/>
              <a:t>The purpose of schema in SQL is for meeting the requirements of tables and SQL implementation</a:t>
            </a:r>
          </a:p>
          <a:p>
            <a:pPr fontAlgn="auto">
              <a:spcAft>
                <a:spcPts val="0"/>
              </a:spcAft>
              <a:buFont typeface="Wingdings 3" charset="2"/>
              <a:buChar char=""/>
              <a:defRPr/>
            </a:pPr>
            <a:endParaRPr lang="en-US" sz="2400" dirty="0" smtClean="0"/>
          </a:p>
          <a:p>
            <a:pPr fontAlgn="auto">
              <a:spcAft>
                <a:spcPts val="0"/>
              </a:spcAft>
              <a:buFont typeface="Wingdings 3" charset="2"/>
              <a:buChar char=""/>
              <a:defRPr/>
            </a:pPr>
            <a:r>
              <a:rPr lang="en-US" sz="2400" dirty="0"/>
              <a:t>Every “</a:t>
            </a:r>
            <a:r>
              <a:rPr lang="en-US" sz="2400" i="1" dirty="0"/>
              <a:t>row</a:t>
            </a:r>
            <a:r>
              <a:rPr lang="en-US" sz="2400" dirty="0"/>
              <a:t>” in a database “</a:t>
            </a:r>
            <a:r>
              <a:rPr lang="en-US" sz="2400" i="1" dirty="0"/>
              <a:t>table</a:t>
            </a:r>
            <a:r>
              <a:rPr lang="en-US" sz="2400" dirty="0"/>
              <a:t>” is a data structure, much like a “</a:t>
            </a:r>
            <a:r>
              <a:rPr lang="en-US" sz="2400" dirty="0" err="1"/>
              <a:t>struct</a:t>
            </a:r>
            <a:r>
              <a:rPr lang="en-US" sz="2400" dirty="0"/>
              <a:t>” in C, or a “class” in Java. A table is then an array (or list) of such data </a:t>
            </a:r>
            <a:r>
              <a:rPr lang="en-US" sz="2400" dirty="0" smtClean="0"/>
              <a:t>structures</a:t>
            </a:r>
          </a:p>
          <a:p>
            <a:pPr fontAlgn="auto">
              <a:spcAft>
                <a:spcPts val="0"/>
              </a:spcAft>
              <a:buFont typeface="Wingdings 3" charset="2"/>
              <a:buChar char=""/>
              <a:defRPr/>
            </a:pPr>
            <a:endParaRPr lang="en-US" sz="2400" dirty="0"/>
          </a:p>
          <a:p>
            <a:pPr fontAlgn="auto">
              <a:spcAft>
                <a:spcPts val="0"/>
              </a:spcAft>
              <a:buFont typeface="Wingdings 3" charset="2"/>
              <a:buChar char=""/>
              <a:defRPr/>
            </a:pPr>
            <a:r>
              <a:rPr lang="en-US" sz="2400" dirty="0" smtClean="0"/>
              <a:t>So we what we design in </a:t>
            </a:r>
            <a:r>
              <a:rPr lang="en-US" sz="2400" dirty="0" err="1" smtClean="0"/>
              <a:t>mongoDB</a:t>
            </a:r>
            <a:r>
              <a:rPr lang="en-US" sz="2400" dirty="0" smtClean="0"/>
              <a:t> is basically same way how we design a compound data type binding in JSON </a:t>
            </a:r>
            <a:endParaRPr lang="en-US" sz="2400" dirty="0"/>
          </a:p>
        </p:txBody>
      </p:sp>
    </p:spTree>
    <p:extLst>
      <p:ext uri="{BB962C8B-B14F-4D97-AF65-F5344CB8AC3E}">
        <p14:creationId xmlns:p14="http://schemas.microsoft.com/office/powerpoint/2010/main" val="1875143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smtClean="0"/>
              <a:t>There are some patterns</a:t>
            </a:r>
          </a:p>
        </p:txBody>
      </p:sp>
      <p:sp>
        <p:nvSpPr>
          <p:cNvPr id="57346" name="Content Placeholder 2"/>
          <p:cNvSpPr>
            <a:spLocks noGrp="1"/>
          </p:cNvSpPr>
          <p:nvPr>
            <p:ph idx="1"/>
          </p:nvPr>
        </p:nvSpPr>
        <p:spPr/>
        <p:txBody>
          <a:bodyPr/>
          <a:lstStyle/>
          <a:p>
            <a:r>
              <a:rPr lang="en-US" dirty="0" smtClean="0"/>
              <a:t>Embedding  </a:t>
            </a:r>
            <a:r>
              <a:rPr lang="en-US" sz="2400" dirty="0" smtClean="0"/>
              <a:t>Embed the document into the other document</a:t>
            </a:r>
          </a:p>
          <a:p>
            <a:pPr lvl="1"/>
            <a:r>
              <a:rPr lang="en-US" dirty="0" smtClean="0"/>
              <a:t>Similar to </a:t>
            </a:r>
            <a:r>
              <a:rPr lang="en-US" dirty="0" err="1" smtClean="0"/>
              <a:t>denormalized</a:t>
            </a:r>
            <a:r>
              <a:rPr lang="en-US" dirty="0" smtClean="0"/>
              <a:t> joins</a:t>
            </a:r>
          </a:p>
          <a:p>
            <a:endParaRPr lang="en-US" dirty="0" smtClean="0"/>
          </a:p>
          <a:p>
            <a:endParaRPr lang="en-US" dirty="0" smtClean="0"/>
          </a:p>
          <a:p>
            <a:r>
              <a:rPr lang="en-US" dirty="0" smtClean="0"/>
              <a:t>Linking (also known as reference)</a:t>
            </a:r>
          </a:p>
          <a:p>
            <a:pPr marL="742950" lvl="2" indent="-342900"/>
            <a:r>
              <a:rPr lang="en-US" sz="2400" dirty="0"/>
              <a:t>Use the id of a document as a field in another document</a:t>
            </a:r>
          </a:p>
          <a:p>
            <a:pPr marL="742950" lvl="2" indent="-342900"/>
            <a:r>
              <a:rPr lang="en-US" sz="2400" dirty="0"/>
              <a:t>similar to a FK in SQL</a:t>
            </a:r>
          </a:p>
          <a:p>
            <a:pPr marL="342900" lvl="1" indent="-342900"/>
            <a:endParaRPr lang="en-US" dirty="0"/>
          </a:p>
          <a:p>
            <a:endParaRPr lang="en-US" dirty="0" smtClean="0"/>
          </a:p>
        </p:txBody>
      </p:sp>
    </p:spTree>
    <p:extLst>
      <p:ext uri="{BB962C8B-B14F-4D97-AF65-F5344CB8AC3E}">
        <p14:creationId xmlns:p14="http://schemas.microsoft.com/office/powerpoint/2010/main" val="17826019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179512" y="116632"/>
            <a:ext cx="7344816" cy="990600"/>
          </a:xfrm>
        </p:spPr>
        <p:txBody>
          <a:bodyPr/>
          <a:lstStyle/>
          <a:p>
            <a:r>
              <a:rPr lang="en-US" dirty="0" smtClean="0"/>
              <a:t>One to One relationship - embedding</a:t>
            </a:r>
          </a:p>
        </p:txBody>
      </p:sp>
      <p:sp>
        <p:nvSpPr>
          <p:cNvPr id="59394" name="Rectangle 5"/>
          <p:cNvSpPr>
            <a:spLocks/>
          </p:cNvSpPr>
          <p:nvPr/>
        </p:nvSpPr>
        <p:spPr bwMode="auto">
          <a:xfrm>
            <a:off x="4688160" y="1412776"/>
            <a:ext cx="3124200" cy="4648200"/>
          </a:xfrm>
          <a:prstGeom prst="rect">
            <a:avLst/>
          </a:prstGeom>
          <a:noFill/>
          <a:ln w="9525">
            <a:noFill/>
            <a:miter lim="800000"/>
            <a:headEnd/>
            <a:tailEnd/>
          </a:ln>
        </p:spPr>
        <p:txBody>
          <a:bodyPr lIns="0" tIns="0" rIns="0" bIns="0"/>
          <a:lstStyle/>
          <a:p>
            <a:pPr>
              <a:lnSpc>
                <a:spcPts val="2163"/>
              </a:lnSpc>
              <a:spcBef>
                <a:spcPts val="1200"/>
              </a:spcBef>
            </a:pPr>
            <a:r>
              <a:rPr lang="en-US" sz="1600" b="1" dirty="0" smtClean="0">
                <a:latin typeface="Lucida Grande"/>
                <a:ea typeface="Lucida Grande"/>
                <a:cs typeface="Lucida Grande"/>
                <a:sym typeface="Lucida Grande"/>
              </a:rPr>
              <a:t>zip </a:t>
            </a:r>
            <a:r>
              <a:rPr lang="en-US" sz="1600" b="1" dirty="0">
                <a:latin typeface="Lucida Grande"/>
                <a:ea typeface="Lucida Grande"/>
                <a:cs typeface="Lucida Grande"/>
                <a:sym typeface="Lucida Grande"/>
              </a:rPr>
              <a:t>= {</a:t>
            </a:r>
            <a:endParaRPr lang="en-US" b="1" dirty="0">
              <a:latin typeface="Lucida Grande"/>
              <a:ea typeface="Lucida Grande"/>
              <a:cs typeface="Lucida Grande"/>
              <a:sym typeface="Lucida Grande"/>
            </a:endParaRPr>
          </a:p>
          <a:p>
            <a:pPr lvl="1">
              <a:lnSpc>
                <a:spcPts val="2163"/>
              </a:lnSpc>
              <a:spcBef>
                <a:spcPts val="1200"/>
              </a:spcBef>
            </a:pPr>
            <a:r>
              <a:rPr lang="en-US" sz="1600" b="1" dirty="0">
                <a:latin typeface="Lucida Grande"/>
                <a:ea typeface="Lucida Grande"/>
                <a:cs typeface="Lucida Grande"/>
                <a:sym typeface="Lucida Grande"/>
              </a:rPr>
              <a:t> _id: 35004 ,</a:t>
            </a:r>
          </a:p>
          <a:p>
            <a:pPr lvl="1">
              <a:lnSpc>
                <a:spcPts val="2163"/>
              </a:lnSpc>
              <a:spcBef>
                <a:spcPts val="1200"/>
              </a:spcBef>
            </a:pPr>
            <a:r>
              <a:rPr lang="en-US" sz="1600" b="1" dirty="0">
                <a:latin typeface="Lucida Grande"/>
                <a:ea typeface="Lucida Grande"/>
                <a:cs typeface="Lucida Grande"/>
                <a:sym typeface="Lucida Grande"/>
              </a:rPr>
              <a:t>city: “ACMAR”</a:t>
            </a:r>
          </a:p>
          <a:p>
            <a:pPr lvl="1">
              <a:lnSpc>
                <a:spcPts val="2163"/>
              </a:lnSpc>
            </a:pPr>
            <a:r>
              <a:rPr lang="en-US" sz="1600" b="1" dirty="0">
                <a:latin typeface="Lucida Grande"/>
                <a:ea typeface="ヒラギノ角ゴ ProN W6"/>
                <a:cs typeface="ヒラギノ角ゴ ProN W6"/>
                <a:sym typeface="Lucida Grande"/>
              </a:rPr>
              <a:t> </a:t>
            </a:r>
            <a:r>
              <a:rPr lang="en-US" sz="1600" b="1" dirty="0" err="1">
                <a:latin typeface="Lucida Grande"/>
                <a:ea typeface="ヒラギノ角ゴ ProN W6"/>
                <a:cs typeface="ヒラギノ角ゴ ProN W6"/>
                <a:sym typeface="Lucida Grande"/>
              </a:rPr>
              <a:t>loc</a:t>
            </a:r>
            <a:r>
              <a:rPr lang="en-US" sz="1600" b="1" dirty="0">
                <a:latin typeface="Lucida Grande"/>
                <a:ea typeface="ヒラギノ角ゴ ProN W6"/>
                <a:cs typeface="ヒラギノ角ゴ ProN W6"/>
                <a:sym typeface="Lucida Grande"/>
              </a:rPr>
              <a:t>: [-86, 33],</a:t>
            </a:r>
          </a:p>
          <a:p>
            <a:pPr lvl="1">
              <a:lnSpc>
                <a:spcPts val="2163"/>
              </a:lnSpc>
            </a:pPr>
            <a:r>
              <a:rPr lang="en-US" sz="1600" b="1" dirty="0">
                <a:latin typeface="Lucida Grande"/>
                <a:ea typeface="ヒラギノ角ゴ ProN W6"/>
                <a:cs typeface="ヒラギノ角ゴ ProN W6"/>
                <a:sym typeface="Lucida Grande"/>
              </a:rPr>
              <a:t> pop: 6065,</a:t>
            </a:r>
          </a:p>
          <a:p>
            <a:pPr lvl="1">
              <a:lnSpc>
                <a:spcPts val="2163"/>
              </a:lnSpc>
            </a:pPr>
            <a:r>
              <a:rPr lang="en-US" sz="1600" b="1" dirty="0">
                <a:latin typeface="Lucida Grande"/>
                <a:ea typeface="ヒラギノ角ゴ ProN W6"/>
                <a:cs typeface="ヒラギノ角ゴ ProN W6"/>
                <a:sym typeface="Lucida Grande"/>
              </a:rPr>
              <a:t> State: “AL”</a:t>
            </a:r>
            <a:r>
              <a:rPr lang="en-US" b="1" dirty="0">
                <a:latin typeface="Lucida Grande"/>
                <a:ea typeface="ヒラギノ角ゴ ProN W6"/>
                <a:cs typeface="ヒラギノ角ゴ ProN W6"/>
                <a:sym typeface="Lucida Grande"/>
              </a:rPr>
              <a:t>,</a:t>
            </a:r>
          </a:p>
          <a:p>
            <a:pPr lvl="1">
              <a:lnSpc>
                <a:spcPts val="2163"/>
              </a:lnSpc>
            </a:pPr>
            <a:endParaRPr lang="en-US" b="1" dirty="0">
              <a:latin typeface="Lucida Grande"/>
              <a:ea typeface="ヒラギノ角ゴ ProN W6"/>
              <a:cs typeface="ヒラギノ角ゴ ProN W6"/>
              <a:sym typeface="Lucida Grande"/>
            </a:endParaRPr>
          </a:p>
          <a:p>
            <a:pPr lvl="1">
              <a:lnSpc>
                <a:spcPts val="2163"/>
              </a:lnSpc>
            </a:pPr>
            <a:r>
              <a:rPr lang="en-US" sz="1600" b="1" dirty="0">
                <a:latin typeface="Lucida Grande"/>
                <a:ea typeface="Lucida Grande"/>
                <a:cs typeface="Lucida Grande"/>
                <a:sym typeface="Lucida Grande"/>
              </a:rPr>
              <a:t> </a:t>
            </a:r>
            <a:r>
              <a:rPr lang="en-US" sz="1600" b="1" dirty="0" err="1">
                <a:latin typeface="Lucida Grande"/>
                <a:ea typeface="Lucida Grande"/>
                <a:cs typeface="Lucida Grande"/>
                <a:sym typeface="Lucida Grande"/>
              </a:rPr>
              <a:t>council_per</a:t>
            </a:r>
            <a:r>
              <a:rPr lang="en-US" altLang="zh-CN" sz="1600" b="1" dirty="0" err="1">
                <a:latin typeface="Lucida Grande"/>
                <a:ea typeface="Lucida Grande"/>
                <a:cs typeface="Lucida Grande"/>
                <a:sym typeface="Lucida Grande"/>
              </a:rPr>
              <a:t>son</a:t>
            </a:r>
            <a:r>
              <a:rPr lang="en-US" altLang="zh-CN" sz="1600" b="1" dirty="0">
                <a:latin typeface="Lucida Grande"/>
                <a:ea typeface="Lucida Grande"/>
                <a:cs typeface="Lucida Grande"/>
                <a:sym typeface="Lucida Grande"/>
              </a:rPr>
              <a:t>:</a:t>
            </a:r>
            <a:r>
              <a:rPr lang="en-US" sz="1600" b="1" dirty="0">
                <a:latin typeface="Lucida Grande"/>
                <a:ea typeface="Lucida Grande"/>
                <a:cs typeface="Lucida Grande"/>
                <a:sym typeface="Lucida Grande"/>
              </a:rPr>
              <a:t> {</a:t>
            </a:r>
            <a:endParaRPr lang="en-US" b="1" dirty="0">
              <a:latin typeface="Lucida Grande"/>
              <a:ea typeface="ヒラギノ角ゴ ProN W6"/>
              <a:cs typeface="ヒラギノ角ゴ ProN W6"/>
              <a:sym typeface="Lucida Grande"/>
            </a:endParaRPr>
          </a:p>
          <a:p>
            <a:pPr lvl="1">
              <a:lnSpc>
                <a:spcPts val="2163"/>
              </a:lnSpc>
            </a:pPr>
            <a:r>
              <a:rPr lang="en-US" sz="1600" b="1" dirty="0">
                <a:latin typeface="Lucida Grande"/>
                <a:ea typeface="Lucida Grande"/>
                <a:cs typeface="Lucida Grande"/>
                <a:sym typeface="Lucida Grande"/>
              </a:rPr>
              <a:t> name: “John Doe",</a:t>
            </a:r>
            <a:endParaRPr lang="en-US" b="1" dirty="0">
              <a:latin typeface="Lucida Grande"/>
              <a:ea typeface="ヒラギノ角ゴ ProN W6"/>
              <a:cs typeface="ヒラギノ角ゴ ProN W6"/>
              <a:sym typeface="Lucida Grande"/>
            </a:endParaRPr>
          </a:p>
          <a:p>
            <a:pPr lvl="1">
              <a:lnSpc>
                <a:spcPts val="2163"/>
              </a:lnSpc>
            </a:pPr>
            <a:r>
              <a:rPr lang="en-US" sz="1600" b="1" dirty="0">
                <a:latin typeface="Lucida Grande"/>
                <a:ea typeface="Lucida Grande"/>
                <a:cs typeface="Lucida Grande"/>
                <a:sym typeface="Lucida Grande"/>
              </a:rPr>
              <a:t> address: “123 Fake St.”,</a:t>
            </a:r>
            <a:endParaRPr lang="en-US" b="1" dirty="0">
              <a:latin typeface="Lucida Grande"/>
              <a:ea typeface="Lucida Grande"/>
              <a:cs typeface="Lucida Grande"/>
              <a:sym typeface="Lucida Grande"/>
            </a:endParaRPr>
          </a:p>
          <a:p>
            <a:pPr lvl="1">
              <a:lnSpc>
                <a:spcPts val="2163"/>
              </a:lnSpc>
            </a:pPr>
            <a:r>
              <a:rPr lang="en-US" sz="1600" b="1" dirty="0">
                <a:latin typeface="Lucida Grande"/>
                <a:ea typeface="ヒラギノ角ゴ ProN W6"/>
                <a:cs typeface="ヒラギノ角ゴ ProN W6"/>
                <a:sym typeface="Lucida Grande"/>
              </a:rPr>
              <a:t> Phone: 123456</a:t>
            </a:r>
            <a:endParaRPr lang="en-US" b="1" dirty="0">
              <a:latin typeface="Lucida Grande"/>
              <a:ea typeface="ヒラギノ角ゴ ProN W6"/>
              <a:cs typeface="ヒラギノ角ゴ ProN W6"/>
              <a:sym typeface="Lucida Grande"/>
            </a:endParaRPr>
          </a:p>
          <a:p>
            <a:pPr lvl="1">
              <a:lnSpc>
                <a:spcPts val="2163"/>
              </a:lnSpc>
            </a:pPr>
            <a:r>
              <a:rPr lang="en-US" sz="1600" b="1" dirty="0">
                <a:latin typeface="Lucida Grande"/>
                <a:ea typeface="Lucida Grande"/>
                <a:cs typeface="Lucida Grande"/>
                <a:sym typeface="Lucida Grande"/>
              </a:rPr>
              <a:t>}</a:t>
            </a:r>
            <a:endParaRPr lang="en-US" b="1" dirty="0">
              <a:latin typeface="Lucida Grande"/>
              <a:ea typeface="Lucida Grande"/>
              <a:cs typeface="Lucida Grande"/>
              <a:sym typeface="Lucida Grande"/>
            </a:endParaRPr>
          </a:p>
          <a:p>
            <a:pPr>
              <a:lnSpc>
                <a:spcPts val="2163"/>
              </a:lnSpc>
              <a:spcBef>
                <a:spcPts val="1200"/>
              </a:spcBef>
            </a:pPr>
            <a:r>
              <a:rPr lang="en-US" sz="1600" b="1" dirty="0">
                <a:latin typeface="Lucida Grande"/>
                <a:ea typeface="Lucida Grande"/>
                <a:cs typeface="Lucida Grande"/>
                <a:sym typeface="Lucida Grande"/>
              </a:rPr>
              <a:t>}</a:t>
            </a:r>
          </a:p>
        </p:txBody>
      </p:sp>
      <p:sp>
        <p:nvSpPr>
          <p:cNvPr id="59395" name="Rectangle 2"/>
          <p:cNvSpPr txBox="1">
            <a:spLocks noChangeArrowheads="1"/>
          </p:cNvSpPr>
          <p:nvPr/>
        </p:nvSpPr>
        <p:spPr bwMode="auto">
          <a:xfrm>
            <a:off x="914400" y="653504"/>
            <a:ext cx="3116263" cy="5511800"/>
          </a:xfrm>
          <a:prstGeom prst="rect">
            <a:avLst/>
          </a:prstGeom>
          <a:noFill/>
          <a:ln w="9525">
            <a:noFill/>
            <a:miter lim="800000"/>
            <a:headEnd/>
            <a:tailEnd/>
          </a:ln>
        </p:spPr>
        <p:txBody>
          <a:bodyPr lIns="0" tIns="0" rIns="0" bIns="0"/>
          <a:lstStyle/>
          <a:p>
            <a:pPr algn="ctr">
              <a:lnSpc>
                <a:spcPct val="90000"/>
              </a:lnSpc>
              <a:spcBef>
                <a:spcPts val="1200"/>
              </a:spcBef>
            </a:pPr>
            <a:endParaRPr lang="en-US" sz="1600" b="1" dirty="0">
              <a:latin typeface="Lucida Grande"/>
              <a:ea typeface="ヒラギノ角ゴ ProN W6"/>
              <a:cs typeface="ヒラギノ角ゴ ProN W6"/>
              <a:sym typeface="Lucida Grande"/>
            </a:endParaRPr>
          </a:p>
          <a:p>
            <a:pPr algn="ctr">
              <a:lnSpc>
                <a:spcPct val="90000"/>
              </a:lnSpc>
              <a:spcBef>
                <a:spcPts val="1200"/>
              </a:spcBef>
            </a:pPr>
            <a:endParaRPr lang="en-US" sz="1600" b="1" dirty="0">
              <a:latin typeface="Lucida Grande"/>
              <a:ea typeface="ヒラギノ角ゴ ProN W6"/>
              <a:cs typeface="ヒラギノ角ゴ ProN W6"/>
              <a:sym typeface="Lucida Grande"/>
            </a:endParaRPr>
          </a:p>
          <a:p>
            <a:pPr>
              <a:lnSpc>
                <a:spcPct val="90000"/>
              </a:lnSpc>
              <a:spcBef>
                <a:spcPts val="1200"/>
              </a:spcBef>
            </a:pPr>
            <a:r>
              <a:rPr lang="en-US" sz="1600" b="1" dirty="0">
                <a:latin typeface="Lucida Grande"/>
                <a:ea typeface="Lucida Grande"/>
                <a:cs typeface="Lucida Grande"/>
                <a:sym typeface="Lucida Grande"/>
              </a:rPr>
              <a:t>zip = {</a:t>
            </a:r>
            <a:endParaRPr lang="en-US" b="1" dirty="0">
              <a:latin typeface="Lucida Grande"/>
              <a:ea typeface="Lucida Grande"/>
              <a:cs typeface="Lucida Grande"/>
              <a:sym typeface="Lucida Grande"/>
            </a:endParaRPr>
          </a:p>
          <a:p>
            <a:pPr>
              <a:lnSpc>
                <a:spcPct val="90000"/>
              </a:lnSpc>
              <a:spcBef>
                <a:spcPts val="1200"/>
              </a:spcBef>
            </a:pPr>
            <a:r>
              <a:rPr lang="en-US" sz="1600" b="1" dirty="0">
                <a:latin typeface="Lucida Grande"/>
                <a:ea typeface="Lucida Grande"/>
                <a:cs typeface="Lucida Grande"/>
                <a:sym typeface="Lucida Grande"/>
              </a:rPr>
              <a:t> _id: 35004,</a:t>
            </a:r>
            <a:endParaRPr lang="en-US" b="1" dirty="0">
              <a:latin typeface="Lucida Grande"/>
              <a:ea typeface="ヒラギノ角ゴ ProN W6"/>
              <a:cs typeface="ヒラギノ角ゴ ProN W6"/>
              <a:sym typeface="Lucida Grande"/>
            </a:endParaRPr>
          </a:p>
          <a:p>
            <a:pPr>
              <a:lnSpc>
                <a:spcPct val="90000"/>
              </a:lnSpc>
              <a:spcBef>
                <a:spcPts val="1200"/>
              </a:spcBef>
            </a:pPr>
            <a:r>
              <a:rPr lang="en-US" sz="1600" b="1" dirty="0">
                <a:latin typeface="Lucida Grande"/>
                <a:ea typeface="Lucida Grande"/>
                <a:cs typeface="Lucida Grande"/>
                <a:sym typeface="Lucida Grande"/>
              </a:rPr>
              <a:t>city: “ACMAR”,</a:t>
            </a:r>
          </a:p>
          <a:p>
            <a:pPr>
              <a:lnSpc>
                <a:spcPct val="90000"/>
              </a:lnSpc>
              <a:spcBef>
                <a:spcPts val="1200"/>
              </a:spcBef>
            </a:pPr>
            <a:r>
              <a:rPr lang="en-US" sz="1600" b="1" dirty="0">
                <a:latin typeface="Lucida Grande"/>
                <a:ea typeface="ヒラギノ角ゴ ProN W6"/>
                <a:cs typeface="ヒラギノ角ゴ ProN W6"/>
                <a:sym typeface="Lucida Grande"/>
              </a:rPr>
              <a:t> </a:t>
            </a:r>
            <a:r>
              <a:rPr lang="en-US" sz="1600" b="1" dirty="0" err="1">
                <a:latin typeface="Lucida Grande"/>
                <a:ea typeface="ヒラギノ角ゴ ProN W6"/>
                <a:cs typeface="ヒラギノ角ゴ ProN W6"/>
                <a:sym typeface="Lucida Grande"/>
              </a:rPr>
              <a:t>loc</a:t>
            </a:r>
            <a:r>
              <a:rPr lang="en-US" sz="1600" b="1" dirty="0">
                <a:latin typeface="Lucida Grande"/>
                <a:ea typeface="ヒラギノ角ゴ ProN W6"/>
                <a:cs typeface="ヒラギノ角ゴ ProN W6"/>
                <a:sym typeface="Lucida Grande"/>
              </a:rPr>
              <a:t>: [-86, 33],</a:t>
            </a:r>
          </a:p>
          <a:p>
            <a:pPr>
              <a:lnSpc>
                <a:spcPct val="90000"/>
              </a:lnSpc>
              <a:spcBef>
                <a:spcPts val="1200"/>
              </a:spcBef>
            </a:pPr>
            <a:r>
              <a:rPr lang="en-US" sz="1600" b="1" dirty="0">
                <a:latin typeface="Lucida Grande"/>
                <a:ea typeface="ヒラギノ角ゴ ProN W6"/>
                <a:cs typeface="ヒラギノ角ゴ ProN W6"/>
                <a:sym typeface="Lucida Grande"/>
              </a:rPr>
              <a:t>pop: 6065,</a:t>
            </a:r>
          </a:p>
          <a:p>
            <a:pPr>
              <a:lnSpc>
                <a:spcPct val="90000"/>
              </a:lnSpc>
              <a:spcBef>
                <a:spcPts val="1200"/>
              </a:spcBef>
            </a:pPr>
            <a:r>
              <a:rPr lang="en-US" sz="1600" b="1" dirty="0">
                <a:latin typeface="Lucida Grande"/>
                <a:ea typeface="ヒラギノ角ゴ ProN W6"/>
                <a:cs typeface="ヒラギノ角ゴ ProN W6"/>
                <a:sym typeface="Lucida Grande"/>
              </a:rPr>
              <a:t>State: “AL”</a:t>
            </a:r>
            <a:endParaRPr lang="en-US" b="1" dirty="0">
              <a:latin typeface="Lucida Grande"/>
              <a:ea typeface="ヒラギノ角ゴ ProN W6"/>
              <a:cs typeface="ヒラギノ角ゴ ProN W6"/>
              <a:sym typeface="Lucida Grande"/>
            </a:endParaRPr>
          </a:p>
          <a:p>
            <a:pPr>
              <a:lnSpc>
                <a:spcPct val="90000"/>
              </a:lnSpc>
              <a:spcBef>
                <a:spcPts val="1200"/>
              </a:spcBef>
            </a:pPr>
            <a:r>
              <a:rPr lang="en-US" sz="1600" b="1" dirty="0">
                <a:latin typeface="Lucida Grande"/>
                <a:ea typeface="Lucida Grande"/>
                <a:cs typeface="Lucida Grande"/>
                <a:sym typeface="Lucida Grande"/>
              </a:rPr>
              <a:t>}</a:t>
            </a:r>
            <a:endParaRPr lang="en-US" b="1" dirty="0">
              <a:latin typeface="Lucida Grande"/>
              <a:ea typeface="ヒラギノ角ゴ ProN W6"/>
              <a:cs typeface="ヒラギノ角ゴ ProN W6"/>
              <a:sym typeface="Lucida Grande"/>
            </a:endParaRPr>
          </a:p>
          <a:p>
            <a:pPr>
              <a:lnSpc>
                <a:spcPct val="90000"/>
              </a:lnSpc>
              <a:spcBef>
                <a:spcPts val="1200"/>
              </a:spcBef>
            </a:pPr>
            <a:endParaRPr lang="en-US" sz="1600" b="1" dirty="0">
              <a:latin typeface="Lucida Grande"/>
              <a:ea typeface="ヒラギノ角ゴ ProN W6"/>
              <a:cs typeface="ヒラギノ角ゴ ProN W6"/>
              <a:sym typeface="Lucida Grande"/>
            </a:endParaRPr>
          </a:p>
          <a:p>
            <a:pPr>
              <a:lnSpc>
                <a:spcPct val="90000"/>
              </a:lnSpc>
              <a:spcBef>
                <a:spcPts val="1200"/>
              </a:spcBef>
            </a:pPr>
            <a:r>
              <a:rPr lang="en-US" sz="1600" b="1" dirty="0" err="1">
                <a:latin typeface="Lucida Grande"/>
                <a:ea typeface="Lucida Grande"/>
                <a:cs typeface="Lucida Grande"/>
                <a:sym typeface="Lucida Grande"/>
              </a:rPr>
              <a:t>c</a:t>
            </a:r>
            <a:r>
              <a:rPr lang="en-US" sz="1600" b="1" dirty="0" err="1" smtClean="0">
                <a:latin typeface="Lucida Grande"/>
                <a:ea typeface="Lucida Grande"/>
                <a:cs typeface="Lucida Grande"/>
                <a:sym typeface="Lucida Grande"/>
              </a:rPr>
              <a:t>ouncil_person</a:t>
            </a:r>
            <a:r>
              <a:rPr lang="en-US" sz="1600" b="1" dirty="0" smtClean="0">
                <a:latin typeface="Lucida Grande"/>
                <a:ea typeface="Lucida Grande"/>
                <a:cs typeface="Lucida Grande"/>
                <a:sym typeface="Lucida Grande"/>
              </a:rPr>
              <a:t> </a:t>
            </a:r>
            <a:r>
              <a:rPr lang="en-US" sz="1600" b="1" dirty="0">
                <a:latin typeface="Lucida Grande"/>
                <a:ea typeface="Lucida Grande"/>
                <a:cs typeface="Lucida Grande"/>
                <a:sym typeface="Lucida Grande"/>
              </a:rPr>
              <a:t>= {</a:t>
            </a:r>
            <a:endParaRPr lang="en-US" b="1" dirty="0">
              <a:latin typeface="Lucida Grande"/>
              <a:ea typeface="ヒラギノ角ゴ ProN W6"/>
              <a:cs typeface="ヒラギノ角ゴ ProN W6"/>
              <a:sym typeface="Lucida Grande"/>
            </a:endParaRPr>
          </a:p>
          <a:p>
            <a:pPr>
              <a:lnSpc>
                <a:spcPct val="90000"/>
              </a:lnSpc>
              <a:spcBef>
                <a:spcPts val="1200"/>
              </a:spcBef>
            </a:pPr>
            <a:r>
              <a:rPr lang="en-US" sz="1600" b="1" dirty="0" err="1">
                <a:latin typeface="Lucida Grande"/>
                <a:ea typeface="Lucida Grande"/>
                <a:cs typeface="Lucida Grande"/>
                <a:sym typeface="Lucida Grande"/>
              </a:rPr>
              <a:t>zip_id</a:t>
            </a:r>
            <a:r>
              <a:rPr lang="en-US" sz="1600" b="1" dirty="0">
                <a:latin typeface="Lucida Grande"/>
                <a:ea typeface="Lucida Grande"/>
                <a:cs typeface="Lucida Grande"/>
                <a:sym typeface="Lucida Grande"/>
              </a:rPr>
              <a:t> = 35004,</a:t>
            </a:r>
            <a:endParaRPr lang="en-US" b="1" dirty="0">
              <a:latin typeface="Lucida Grande"/>
              <a:ea typeface="ヒラギノ角ゴ ProN W6"/>
              <a:cs typeface="ヒラギノ角ゴ ProN W6"/>
              <a:sym typeface="Lucida Grande"/>
            </a:endParaRPr>
          </a:p>
          <a:p>
            <a:pPr>
              <a:lnSpc>
                <a:spcPct val="90000"/>
              </a:lnSpc>
              <a:spcBef>
                <a:spcPts val="1200"/>
              </a:spcBef>
            </a:pPr>
            <a:r>
              <a:rPr lang="en-US" sz="1600" b="1" dirty="0">
                <a:latin typeface="Lucida Grande"/>
                <a:ea typeface="Lucida Grande"/>
                <a:cs typeface="Lucida Grande"/>
                <a:sym typeface="Lucida Grande"/>
              </a:rPr>
              <a:t>name: “John Doe",</a:t>
            </a:r>
            <a:endParaRPr lang="en-US" b="1" dirty="0">
              <a:latin typeface="Lucida Grande"/>
              <a:ea typeface="ヒラギノ角ゴ ProN W6"/>
              <a:cs typeface="ヒラギノ角ゴ ProN W6"/>
              <a:sym typeface="Lucida Grande"/>
            </a:endParaRPr>
          </a:p>
          <a:p>
            <a:pPr>
              <a:lnSpc>
                <a:spcPct val="90000"/>
              </a:lnSpc>
              <a:spcBef>
                <a:spcPts val="1200"/>
              </a:spcBef>
            </a:pPr>
            <a:r>
              <a:rPr lang="en-US" sz="1600" b="1" dirty="0">
                <a:latin typeface="Lucida Grande"/>
                <a:ea typeface="Lucida Grande"/>
                <a:cs typeface="Lucida Grande"/>
                <a:sym typeface="Lucida Grande"/>
              </a:rPr>
              <a:t>address: “123 Fake St.”,</a:t>
            </a:r>
            <a:endParaRPr lang="en-US" b="1" dirty="0">
              <a:latin typeface="Lucida Grande"/>
              <a:ea typeface="Lucida Grande"/>
              <a:cs typeface="Lucida Grande"/>
              <a:sym typeface="Lucida Grande"/>
            </a:endParaRPr>
          </a:p>
          <a:p>
            <a:pPr>
              <a:lnSpc>
                <a:spcPct val="90000"/>
              </a:lnSpc>
              <a:spcBef>
                <a:spcPts val="1200"/>
              </a:spcBef>
            </a:pPr>
            <a:r>
              <a:rPr lang="en-US" sz="1600" b="1" dirty="0">
                <a:latin typeface="Lucida Grande"/>
                <a:ea typeface="ヒラギノ角ゴ ProN W6"/>
                <a:cs typeface="ヒラギノ角ゴ ProN W6"/>
                <a:sym typeface="Lucida Grande"/>
              </a:rPr>
              <a:t>Phone: 123456</a:t>
            </a:r>
          </a:p>
          <a:p>
            <a:pPr>
              <a:lnSpc>
                <a:spcPct val="90000"/>
              </a:lnSpc>
              <a:spcBef>
                <a:spcPts val="1200"/>
              </a:spcBef>
            </a:pPr>
            <a:r>
              <a:rPr lang="en-US" sz="1600" b="1" dirty="0">
                <a:latin typeface="Lucida Grande"/>
                <a:ea typeface="Lucida Grande"/>
                <a:cs typeface="Lucida Grande"/>
                <a:sym typeface="Lucida Grande"/>
              </a:rPr>
              <a:t>}</a:t>
            </a:r>
            <a:endParaRPr lang="en-US" sz="1600" b="1" dirty="0">
              <a:latin typeface="Lucida Grande"/>
              <a:ea typeface="ヒラギノ角ゴ ProN W6"/>
              <a:cs typeface="ヒラギノ角ゴ ProN W6"/>
              <a:sym typeface="Lucida Grande"/>
            </a:endParaRPr>
          </a:p>
        </p:txBody>
      </p:sp>
      <p:sp>
        <p:nvSpPr>
          <p:cNvPr id="12" name="AutoShape 6"/>
          <p:cNvSpPr>
            <a:spLocks/>
          </p:cNvSpPr>
          <p:nvPr/>
        </p:nvSpPr>
        <p:spPr bwMode="auto">
          <a:xfrm>
            <a:off x="3384550" y="3330575"/>
            <a:ext cx="527050" cy="503238"/>
          </a:xfrm>
          <a:prstGeom prst="rightArrow">
            <a:avLst>
              <a:gd name="adj1" fmla="val 50000"/>
              <a:gd name="adj2" fmla="val 50118"/>
            </a:avLst>
          </a:prstGeom>
          <a:solidFill>
            <a:srgbClr val="0076C0"/>
          </a:solidFill>
          <a:ln w="9525" cap="flat">
            <a:solidFill>
              <a:srgbClr val="EE9C00"/>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lstStyle/>
          <a:p>
            <a:pPr>
              <a:defRPr/>
            </a:pPr>
            <a:endParaRPr lang="en-US"/>
          </a:p>
        </p:txBody>
      </p:sp>
    </p:spTree>
    <p:extLst>
      <p:ext uri="{BB962C8B-B14F-4D97-AF65-F5344CB8AC3E}">
        <p14:creationId xmlns:p14="http://schemas.microsoft.com/office/powerpoint/2010/main" val="35205834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36512" y="116632"/>
            <a:ext cx="7632848" cy="990600"/>
          </a:xfrm>
        </p:spPr>
        <p:txBody>
          <a:bodyPr/>
          <a:lstStyle/>
          <a:p>
            <a:r>
              <a:rPr lang="en-US" dirty="0" smtClean="0"/>
              <a:t>One to many relationship - embedding</a:t>
            </a:r>
          </a:p>
        </p:txBody>
      </p:sp>
      <p:sp>
        <p:nvSpPr>
          <p:cNvPr id="61442" name="Rectangle 2"/>
          <p:cNvSpPr txBox="1">
            <a:spLocks noChangeArrowheads="1"/>
          </p:cNvSpPr>
          <p:nvPr/>
        </p:nvSpPr>
        <p:spPr bwMode="auto">
          <a:xfrm>
            <a:off x="792163" y="622300"/>
            <a:ext cx="7285037" cy="5511800"/>
          </a:xfrm>
          <a:prstGeom prst="rect">
            <a:avLst/>
          </a:prstGeom>
          <a:noFill/>
          <a:ln w="9525">
            <a:noFill/>
            <a:miter lim="800000"/>
            <a:headEnd/>
            <a:tailEnd/>
          </a:ln>
        </p:spPr>
        <p:txBody>
          <a:bodyPr lIns="0" tIns="0" rIns="0" bIns="0"/>
          <a:lstStyle/>
          <a:p>
            <a:pPr>
              <a:lnSpc>
                <a:spcPct val="90000"/>
              </a:lnSpc>
              <a:spcBef>
                <a:spcPts val="1200"/>
              </a:spcBef>
            </a:pPr>
            <a:endParaRPr lang="en-US" b="1" dirty="0">
              <a:latin typeface="Lucida Grande"/>
              <a:ea typeface="ヒラギノ角ゴ ProN W6"/>
              <a:cs typeface="ヒラギノ角ゴ ProN W6"/>
              <a:sym typeface="Lucida Grande"/>
            </a:endParaRPr>
          </a:p>
          <a:p>
            <a:pPr>
              <a:lnSpc>
                <a:spcPct val="90000"/>
              </a:lnSpc>
              <a:spcBef>
                <a:spcPts val="1200"/>
              </a:spcBef>
            </a:pPr>
            <a:endParaRPr lang="en-US" b="1" dirty="0">
              <a:latin typeface="Lucida Grande"/>
              <a:ea typeface="ヒラギノ角ゴ ProN W6"/>
              <a:cs typeface="ヒラギノ角ゴ ProN W6"/>
              <a:sym typeface="Lucida Grande"/>
            </a:endParaRPr>
          </a:p>
          <a:p>
            <a:pPr>
              <a:lnSpc>
                <a:spcPct val="90000"/>
              </a:lnSpc>
              <a:spcBef>
                <a:spcPts val="1200"/>
              </a:spcBef>
            </a:pP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book = {</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title: "</a:t>
            </a:r>
            <a:r>
              <a:rPr lang="en-US" b="1" dirty="0" err="1">
                <a:latin typeface="Lucida Grande"/>
                <a:ea typeface="Lucida Grande"/>
                <a:cs typeface="Lucida Grande"/>
                <a:sym typeface="Lucida Grande"/>
              </a:rPr>
              <a:t>MongoDB</a:t>
            </a:r>
            <a:r>
              <a:rPr lang="en-US" b="1" dirty="0">
                <a:latin typeface="Lucida Grande"/>
                <a:ea typeface="Lucida Grande"/>
                <a:cs typeface="Lucida Grande"/>
                <a:sym typeface="Lucida Grande"/>
              </a:rPr>
              <a:t>: The Definitive Guide",</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authors: [ "Kristina </a:t>
            </a:r>
            <a:r>
              <a:rPr lang="en-US" b="1" dirty="0" err="1">
                <a:latin typeface="Lucida Grande"/>
                <a:ea typeface="Lucida Grande"/>
                <a:cs typeface="Lucida Grande"/>
                <a:sym typeface="Lucida Grande"/>
              </a:rPr>
              <a:t>Chodorow</a:t>
            </a:r>
            <a:r>
              <a:rPr lang="en-US" b="1" dirty="0">
                <a:latin typeface="Lucida Grande"/>
                <a:ea typeface="Lucida Grande"/>
                <a:cs typeface="Lucida Grande"/>
                <a:sym typeface="Lucida Grande"/>
              </a:rPr>
              <a:t>", "Mike </a:t>
            </a:r>
            <a:r>
              <a:rPr lang="en-US" b="1" dirty="0" err="1">
                <a:latin typeface="Lucida Grande"/>
                <a:ea typeface="Lucida Grande"/>
                <a:cs typeface="Lucida Grande"/>
                <a:sym typeface="Lucida Grande"/>
              </a:rPr>
              <a:t>Dirolf</a:t>
            </a:r>
            <a:r>
              <a:rPr lang="en-US" b="1" dirty="0">
                <a:latin typeface="Lucida Grande"/>
                <a:ea typeface="Lucida Grande"/>
                <a:cs typeface="Lucida Grande"/>
                <a:sym typeface="Lucida Grande"/>
              </a:rPr>
              <a:t>" ]</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a:t>
            </a:r>
            <a:r>
              <a:rPr lang="en-US" b="1" dirty="0" err="1">
                <a:latin typeface="Lucida Grande"/>
                <a:ea typeface="Lucida Grande"/>
                <a:cs typeface="Lucida Grande"/>
                <a:sym typeface="Lucida Grande"/>
              </a:rPr>
              <a:t>published_date</a:t>
            </a:r>
            <a:r>
              <a:rPr lang="en-US" b="1" dirty="0">
                <a:latin typeface="Lucida Grande"/>
                <a:ea typeface="Lucida Grande"/>
                <a:cs typeface="Lucida Grande"/>
                <a:sym typeface="Lucida Grande"/>
              </a:rPr>
              <a:t>: </a:t>
            </a:r>
            <a:r>
              <a:rPr lang="en-US" b="1" dirty="0" err="1">
                <a:latin typeface="Lucida Grande"/>
                <a:ea typeface="Lucida Grande"/>
                <a:cs typeface="Lucida Grande"/>
                <a:sym typeface="Lucida Grande"/>
              </a:rPr>
              <a:t>ISODate</a:t>
            </a:r>
            <a:r>
              <a:rPr lang="en-US" b="1" dirty="0">
                <a:latin typeface="Lucida Grande"/>
                <a:ea typeface="Lucida Grande"/>
                <a:cs typeface="Lucida Grande"/>
                <a:sym typeface="Lucida Grande"/>
              </a:rPr>
              <a:t>("2010-09-24"),</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pages: 216,</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language: "English",</a:t>
            </a:r>
            <a:endParaRPr lang="en-US" b="1" dirty="0">
              <a:latin typeface="Lucida Grande"/>
              <a:ea typeface="ヒラギノ角ゴ ProN W6"/>
              <a:cs typeface="ヒラギノ角ゴ ProN W6"/>
              <a:sym typeface="Lucida Grande"/>
            </a:endParaRPr>
          </a:p>
          <a:p>
            <a:pPr lvl="1">
              <a:lnSpc>
                <a:spcPct val="90000"/>
              </a:lnSpc>
              <a:spcBef>
                <a:spcPts val="1200"/>
              </a:spcBef>
            </a:pPr>
            <a:r>
              <a:rPr lang="en-US" b="1" dirty="0">
                <a:latin typeface="Lucida Grande"/>
                <a:ea typeface="Lucida Grande"/>
                <a:cs typeface="Lucida Grande"/>
                <a:sym typeface="Lucida Grande"/>
              </a:rPr>
              <a:t>    publisher: {</a:t>
            </a:r>
            <a:endParaRPr lang="en-US" b="1" dirty="0">
              <a:latin typeface="Lucida Grande"/>
              <a:ea typeface="ヒラギノ角ゴ ProN W6"/>
              <a:cs typeface="ヒラギノ角ゴ ProN W6"/>
              <a:sym typeface="Lucida Grande"/>
            </a:endParaRPr>
          </a:p>
          <a:p>
            <a:pPr lvl="1">
              <a:lnSpc>
                <a:spcPct val="90000"/>
              </a:lnSpc>
              <a:spcBef>
                <a:spcPts val="1200"/>
              </a:spcBef>
            </a:pPr>
            <a:r>
              <a:rPr lang="en-US" b="1" dirty="0">
                <a:latin typeface="Lucida Grande"/>
                <a:ea typeface="Lucida Grande"/>
                <a:cs typeface="Lucida Grande"/>
                <a:sym typeface="Lucida Grande"/>
              </a:rPr>
              <a:t>        name: "O’Reilly Media",</a:t>
            </a:r>
            <a:endParaRPr lang="en-US" b="1" dirty="0">
              <a:latin typeface="Lucida Grande"/>
              <a:ea typeface="ヒラギノ角ゴ ProN W6"/>
              <a:cs typeface="ヒラギノ角ゴ ProN W6"/>
              <a:sym typeface="Lucida Grande"/>
            </a:endParaRPr>
          </a:p>
          <a:p>
            <a:pPr lvl="1">
              <a:lnSpc>
                <a:spcPct val="90000"/>
              </a:lnSpc>
              <a:spcBef>
                <a:spcPts val="1200"/>
              </a:spcBef>
            </a:pPr>
            <a:r>
              <a:rPr lang="en-US" b="1" dirty="0">
                <a:latin typeface="Lucida Grande"/>
                <a:ea typeface="Lucida Grande"/>
                <a:cs typeface="Lucida Grande"/>
                <a:sym typeface="Lucida Grande"/>
              </a:rPr>
              <a:t>        founded: "1980",</a:t>
            </a:r>
            <a:endParaRPr lang="en-US" b="1" dirty="0">
              <a:latin typeface="Lucida Grande"/>
              <a:ea typeface="ヒラギノ角ゴ ProN W6"/>
              <a:cs typeface="ヒラギノ角ゴ ProN W6"/>
              <a:sym typeface="Lucida Grande"/>
            </a:endParaRPr>
          </a:p>
          <a:p>
            <a:pPr lvl="1">
              <a:lnSpc>
                <a:spcPct val="90000"/>
              </a:lnSpc>
              <a:spcBef>
                <a:spcPts val="1200"/>
              </a:spcBef>
            </a:pPr>
            <a:r>
              <a:rPr lang="en-US" b="1" dirty="0">
                <a:latin typeface="Lucida Grande"/>
                <a:ea typeface="Lucida Grande"/>
                <a:cs typeface="Lucida Grande"/>
                <a:sym typeface="Lucida Grande"/>
              </a:rPr>
              <a:t>        location: "</a:t>
            </a:r>
            <a:r>
              <a:rPr lang="en-US" b="1" dirty="0" smtClean="0">
                <a:latin typeface="Lucida Grande"/>
                <a:ea typeface="Lucida Grande"/>
                <a:cs typeface="Lucida Grande"/>
                <a:sym typeface="Lucida Grande"/>
              </a:rPr>
              <a:t>CA” </a:t>
            </a:r>
            <a:r>
              <a:rPr lang="en-US" b="1" dirty="0">
                <a:latin typeface="Lucida Grande"/>
                <a:ea typeface="Lucida Grande"/>
                <a:cs typeface="Lucida Grande"/>
                <a:sym typeface="Lucida Grande"/>
              </a:rPr>
              <a:t>}</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a:t>
            </a:r>
            <a:endParaRPr lang="en-US" b="1" dirty="0">
              <a:latin typeface="Lucida Grande"/>
              <a:ea typeface="ヒラギノ角ゴ ProN W6"/>
              <a:cs typeface="ヒラギノ角ゴ ProN W6"/>
              <a:sym typeface="Lucida Grande"/>
            </a:endParaRPr>
          </a:p>
        </p:txBody>
      </p:sp>
    </p:spTree>
    <p:extLst>
      <p:ext uri="{BB962C8B-B14F-4D97-AF65-F5344CB8AC3E}">
        <p14:creationId xmlns:p14="http://schemas.microsoft.com/office/powerpoint/2010/main" val="23852275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smtClean="0"/>
              <a:t>One to many relationship – Linking</a:t>
            </a:r>
          </a:p>
        </p:txBody>
      </p:sp>
      <p:sp>
        <p:nvSpPr>
          <p:cNvPr id="62466" name="Rectangle 2"/>
          <p:cNvSpPr txBox="1">
            <a:spLocks noChangeArrowheads="1"/>
          </p:cNvSpPr>
          <p:nvPr/>
        </p:nvSpPr>
        <p:spPr bwMode="auto">
          <a:xfrm>
            <a:off x="942975" y="1400175"/>
            <a:ext cx="5916613" cy="5207000"/>
          </a:xfrm>
          <a:prstGeom prst="rect">
            <a:avLst/>
          </a:prstGeom>
          <a:noFill/>
          <a:ln w="9525">
            <a:noFill/>
            <a:miter lim="800000"/>
            <a:headEnd/>
            <a:tailEnd/>
          </a:ln>
        </p:spPr>
        <p:txBody>
          <a:bodyPr lIns="0" tIns="0" rIns="0" bIns="0"/>
          <a:lstStyle/>
          <a:p>
            <a:pPr>
              <a:lnSpc>
                <a:spcPct val="90000"/>
              </a:lnSpc>
              <a:spcBef>
                <a:spcPts val="1200"/>
              </a:spcBef>
            </a:pPr>
            <a:r>
              <a:rPr lang="en-US" b="1" dirty="0">
                <a:latin typeface="Lucida Grande"/>
                <a:ea typeface="Lucida Grande"/>
                <a:cs typeface="Lucida Grande"/>
                <a:sym typeface="Lucida Grande"/>
              </a:rPr>
              <a:t>publisher = {</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_id: "</a:t>
            </a:r>
            <a:r>
              <a:rPr lang="en-US" b="1" dirty="0" err="1">
                <a:latin typeface="Lucida Grande"/>
                <a:ea typeface="Lucida Grande"/>
                <a:cs typeface="Lucida Grande"/>
                <a:sym typeface="Lucida Grande"/>
              </a:rPr>
              <a:t>oreilly</a:t>
            </a:r>
            <a:r>
              <a:rPr lang="en-US" b="1" dirty="0">
                <a:latin typeface="Lucida Grande"/>
                <a:ea typeface="Lucida Grande"/>
                <a:cs typeface="Lucida Grande"/>
                <a:sym typeface="Lucida Grande"/>
              </a:rPr>
              <a:t>",</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name: "O’Reilly Media",</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founded: "1980",</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location: "CA</a:t>
            </a:r>
            <a:r>
              <a:rPr lang="en-US" b="1" dirty="0" smtClean="0">
                <a:latin typeface="Lucida Grande"/>
                <a:ea typeface="Lucida Grande"/>
                <a:cs typeface="Lucida Grande"/>
                <a:sym typeface="Lucida Grande"/>
              </a:rPr>
              <a:t>"}</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book = {</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title: "</a:t>
            </a:r>
            <a:r>
              <a:rPr lang="en-US" b="1" dirty="0" err="1">
                <a:latin typeface="Lucida Grande"/>
                <a:ea typeface="Lucida Grande"/>
                <a:cs typeface="Lucida Grande"/>
                <a:sym typeface="Lucida Grande"/>
              </a:rPr>
              <a:t>MongoDB</a:t>
            </a:r>
            <a:r>
              <a:rPr lang="en-US" b="1" dirty="0">
                <a:latin typeface="Lucida Grande"/>
                <a:ea typeface="Lucida Grande"/>
                <a:cs typeface="Lucida Grande"/>
                <a:sym typeface="Lucida Grande"/>
              </a:rPr>
              <a:t>: The Definitive Guide",</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authors: [ "Kristina </a:t>
            </a:r>
            <a:r>
              <a:rPr lang="en-US" b="1" dirty="0" err="1">
                <a:latin typeface="Lucida Grande"/>
                <a:ea typeface="Lucida Grande"/>
                <a:cs typeface="Lucida Grande"/>
                <a:sym typeface="Lucida Grande"/>
              </a:rPr>
              <a:t>Chodorow</a:t>
            </a:r>
            <a:r>
              <a:rPr lang="en-US" b="1" dirty="0">
                <a:latin typeface="Lucida Grande"/>
                <a:ea typeface="Lucida Grande"/>
                <a:cs typeface="Lucida Grande"/>
                <a:sym typeface="Lucida Grande"/>
              </a:rPr>
              <a:t>", "Mike </a:t>
            </a:r>
            <a:r>
              <a:rPr lang="en-US" b="1" dirty="0" err="1">
                <a:latin typeface="Lucida Grande"/>
                <a:ea typeface="Lucida Grande"/>
                <a:cs typeface="Lucida Grande"/>
                <a:sym typeface="Lucida Grande"/>
              </a:rPr>
              <a:t>Dirolf</a:t>
            </a:r>
            <a:r>
              <a:rPr lang="en-US" b="1" dirty="0">
                <a:latin typeface="Lucida Grande"/>
                <a:ea typeface="Lucida Grande"/>
                <a:cs typeface="Lucida Grande"/>
                <a:sym typeface="Lucida Grande"/>
              </a:rPr>
              <a:t>" ]</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a:t>
            </a:r>
            <a:r>
              <a:rPr lang="en-US" b="1" dirty="0" err="1">
                <a:latin typeface="Lucida Grande"/>
                <a:ea typeface="Lucida Grande"/>
                <a:cs typeface="Lucida Grande"/>
                <a:sym typeface="Lucida Grande"/>
              </a:rPr>
              <a:t>published_date</a:t>
            </a:r>
            <a:r>
              <a:rPr lang="en-US" b="1" dirty="0">
                <a:latin typeface="Lucida Grande"/>
                <a:ea typeface="Lucida Grande"/>
                <a:cs typeface="Lucida Grande"/>
                <a:sym typeface="Lucida Grande"/>
              </a:rPr>
              <a:t>: </a:t>
            </a:r>
            <a:r>
              <a:rPr lang="en-US" b="1" dirty="0" err="1">
                <a:latin typeface="Lucida Grande"/>
                <a:ea typeface="Lucida Grande"/>
                <a:cs typeface="Lucida Grande"/>
                <a:sym typeface="Lucida Grande"/>
              </a:rPr>
              <a:t>ISODate</a:t>
            </a:r>
            <a:r>
              <a:rPr lang="en-US" b="1" dirty="0">
                <a:latin typeface="Lucida Grande"/>
                <a:ea typeface="Lucida Grande"/>
                <a:cs typeface="Lucida Grande"/>
                <a:sym typeface="Lucida Grande"/>
              </a:rPr>
              <a:t>("2010-09-24"),</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pages: 216,</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language: "English",</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a:t>
            </a:r>
            <a:r>
              <a:rPr lang="en-US" b="1" dirty="0" err="1">
                <a:solidFill>
                  <a:srgbClr val="FF0000"/>
                </a:solidFill>
                <a:latin typeface="Lucida Grande"/>
                <a:ea typeface="Lucida Grande"/>
                <a:cs typeface="Lucida Grande"/>
                <a:sym typeface="Lucida Grande"/>
              </a:rPr>
              <a:t>publisher_id</a:t>
            </a:r>
            <a:r>
              <a:rPr lang="en-US" b="1" dirty="0">
                <a:solidFill>
                  <a:srgbClr val="FF0000"/>
                </a:solidFill>
                <a:latin typeface="Lucida Grande"/>
                <a:ea typeface="Lucida Grande"/>
                <a:cs typeface="Lucida Grande"/>
                <a:sym typeface="Lucida Grande"/>
              </a:rPr>
              <a:t>: "</a:t>
            </a:r>
            <a:r>
              <a:rPr lang="en-US" b="1" dirty="0" err="1">
                <a:solidFill>
                  <a:srgbClr val="FF0000"/>
                </a:solidFill>
                <a:latin typeface="Lucida Grande"/>
                <a:ea typeface="Lucida Grande"/>
                <a:cs typeface="Lucida Grande"/>
                <a:sym typeface="Lucida Grande"/>
              </a:rPr>
              <a:t>oreilly</a:t>
            </a:r>
            <a:r>
              <a:rPr lang="en-US" b="1" dirty="0" smtClean="0">
                <a:solidFill>
                  <a:srgbClr val="FF0000"/>
                </a:solidFill>
                <a:latin typeface="Lucida Grande"/>
                <a:ea typeface="Lucida Grande"/>
                <a:cs typeface="Lucida Grande"/>
                <a:sym typeface="Lucida Grande"/>
              </a:rPr>
              <a:t>"</a:t>
            </a:r>
            <a:r>
              <a:rPr lang="en-US" b="1" dirty="0" smtClean="0">
                <a:latin typeface="Lucida Grande"/>
                <a:ea typeface="Lucida Grande"/>
                <a:cs typeface="Lucida Grande"/>
                <a:sym typeface="Lucida Grande"/>
              </a:rPr>
              <a:t>}</a:t>
            </a:r>
            <a:endParaRPr lang="en-US" b="1" dirty="0">
              <a:latin typeface="Lucida Grande"/>
              <a:ea typeface="ヒラギノ角ゴ ProN W6"/>
              <a:cs typeface="ヒラギノ角ゴ ProN W6"/>
              <a:sym typeface="Lucida Grande"/>
            </a:endParaRPr>
          </a:p>
        </p:txBody>
      </p:sp>
      <p:sp>
        <p:nvSpPr>
          <p:cNvPr id="19" name="Curved Right Arrow 18"/>
          <p:cNvSpPr/>
          <p:nvPr/>
        </p:nvSpPr>
        <p:spPr>
          <a:xfrm flipH="1">
            <a:off x="6180410" y="1484784"/>
            <a:ext cx="1631950" cy="4778375"/>
          </a:xfrm>
          <a:prstGeom prst="curvedRightArrow">
            <a:avLst>
              <a:gd name="adj1" fmla="val 25000"/>
              <a:gd name="adj2" fmla="val 52368"/>
              <a:gd name="adj3" fmla="val 23993"/>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a:solidFill>
                <a:schemeClr val="tx1"/>
              </a:solidFill>
            </a:endParaRPr>
          </a:p>
        </p:txBody>
      </p:sp>
    </p:spTree>
    <p:extLst>
      <p:ext uri="{BB962C8B-B14F-4D97-AF65-F5344CB8AC3E}">
        <p14:creationId xmlns:p14="http://schemas.microsoft.com/office/powerpoint/2010/main" val="25951903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smtClean="0"/>
              <a:t>Linking vs. Embedding</a:t>
            </a:r>
          </a:p>
        </p:txBody>
      </p:sp>
      <p:sp>
        <p:nvSpPr>
          <p:cNvPr id="63490" name="Content Placeholder 2"/>
          <p:cNvSpPr>
            <a:spLocks noGrp="1"/>
          </p:cNvSpPr>
          <p:nvPr>
            <p:ph idx="1"/>
          </p:nvPr>
        </p:nvSpPr>
        <p:spPr/>
        <p:txBody>
          <a:bodyPr/>
          <a:lstStyle/>
          <a:p>
            <a:r>
              <a:rPr lang="en-US" sz="2400" dirty="0" smtClean="0"/>
              <a:t>Embedding is a bit like pre-joining data</a:t>
            </a:r>
          </a:p>
          <a:p>
            <a:r>
              <a:rPr lang="en-US" sz="2400" dirty="0" smtClean="0"/>
              <a:t>Document level operations are easy for the server to handle</a:t>
            </a:r>
          </a:p>
          <a:p>
            <a:r>
              <a:rPr lang="en-US" sz="2400" dirty="0" smtClean="0"/>
              <a:t>Embed when the “many” objects always appear with (viewed in the context of) their parents.</a:t>
            </a:r>
          </a:p>
          <a:p>
            <a:r>
              <a:rPr lang="en-US" sz="2400" dirty="0" smtClean="0"/>
              <a:t>Linking when you need more flexibility, less redundancy</a:t>
            </a:r>
          </a:p>
          <a:p>
            <a:endParaRPr lang="en-US" dirty="0" smtClean="0"/>
          </a:p>
        </p:txBody>
      </p:sp>
    </p:spTree>
    <p:extLst>
      <p:ext uri="{BB962C8B-B14F-4D97-AF65-F5344CB8AC3E}">
        <p14:creationId xmlns:p14="http://schemas.microsoft.com/office/powerpoint/2010/main" val="3432654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latin typeface="Arial" charset="0"/>
                <a:cs typeface="Arial" charset="0"/>
              </a:rPr>
              <a:t>MongoDB profile</a:t>
            </a:r>
          </a:p>
        </p:txBody>
      </p:sp>
      <p:sp>
        <p:nvSpPr>
          <p:cNvPr id="1126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cs typeface="Arial" charset="0"/>
              </a:defRPr>
            </a:lvl1pPr>
            <a:lvl2pPr>
              <a:defRPr sz="2800">
                <a:solidFill>
                  <a:schemeClr val="tx1"/>
                </a:solidFill>
                <a:latin typeface="Arial" charset="0"/>
                <a:cs typeface="Arial" charset="0"/>
              </a:defRPr>
            </a:lvl2pPr>
            <a:lvl3pPr>
              <a:defRPr sz="1600">
                <a:solidFill>
                  <a:schemeClr val="tx1"/>
                </a:solidFill>
                <a:latin typeface="Arial" charset="0"/>
                <a:cs typeface="Arial" charset="0"/>
              </a:defRPr>
            </a:lvl3pPr>
            <a:lvl4pPr>
              <a:defRPr sz="1400">
                <a:solidFill>
                  <a:schemeClr val="tx1"/>
                </a:solidFill>
                <a:latin typeface="Arial" charset="0"/>
                <a:cs typeface="Arial" charset="0"/>
              </a:defRPr>
            </a:lvl4pPr>
            <a:lvl5pPr>
              <a:defRPr sz="1200">
                <a:solidFill>
                  <a:schemeClr val="tx1"/>
                </a:solidFill>
                <a:latin typeface="Arial" charset="0"/>
                <a:cs typeface="Arial" charset="0"/>
              </a:defRPr>
            </a:lvl5pPr>
            <a:lvl6pPr eaLnBrk="0" fontAlgn="base" hangingPunct="0">
              <a:spcAft>
                <a:spcPct val="0"/>
              </a:spcAft>
              <a:buFont typeface="Arial" charset="0"/>
              <a:buChar char="»"/>
              <a:defRPr sz="1200">
                <a:solidFill>
                  <a:schemeClr val="tx1"/>
                </a:solidFill>
                <a:latin typeface="Arial" charset="0"/>
                <a:cs typeface="Arial" charset="0"/>
              </a:defRPr>
            </a:lvl6pPr>
            <a:lvl7pPr eaLnBrk="0" fontAlgn="base" hangingPunct="0">
              <a:spcAft>
                <a:spcPct val="0"/>
              </a:spcAft>
              <a:buFont typeface="Arial" charset="0"/>
              <a:buChar char="»"/>
              <a:defRPr sz="1200">
                <a:solidFill>
                  <a:schemeClr val="tx1"/>
                </a:solidFill>
                <a:latin typeface="Arial" charset="0"/>
                <a:cs typeface="Arial" charset="0"/>
              </a:defRPr>
            </a:lvl7pPr>
            <a:lvl8pPr eaLnBrk="0" fontAlgn="base" hangingPunct="0">
              <a:spcAft>
                <a:spcPct val="0"/>
              </a:spcAft>
              <a:buFont typeface="Arial" charset="0"/>
              <a:buChar char="»"/>
              <a:defRPr sz="1200">
                <a:solidFill>
                  <a:schemeClr val="tx1"/>
                </a:solidFill>
                <a:latin typeface="Arial" charset="0"/>
                <a:cs typeface="Arial" charset="0"/>
              </a:defRPr>
            </a:lvl8pPr>
            <a:lvl9pPr eaLnBrk="0" fontAlgn="base" hangingPunct="0">
              <a:spcAft>
                <a:spcPct val="0"/>
              </a:spcAft>
              <a:buFont typeface="Arial" charset="0"/>
              <a:buChar char="»"/>
              <a:defRPr sz="1200">
                <a:solidFill>
                  <a:schemeClr val="tx1"/>
                </a:solidFill>
                <a:latin typeface="Arial" charset="0"/>
                <a:cs typeface="Arial" charset="0"/>
              </a:defRPr>
            </a:lvl9pPr>
          </a:lstStyle>
          <a:p>
            <a:fld id="{7AFA45B1-1447-4D13-83C4-54F0976921E4}" type="slidenum">
              <a:rPr lang="en-US" sz="700">
                <a:solidFill>
                  <a:srgbClr val="FFFFFF"/>
                </a:solidFill>
              </a:rPr>
              <a:pPr/>
              <a:t>3</a:t>
            </a:fld>
            <a:endParaRPr lang="en-US" sz="700">
              <a:solidFill>
                <a:srgbClr val="FFFFFF"/>
              </a:solidFill>
            </a:endParaRPr>
          </a:p>
        </p:txBody>
      </p:sp>
      <p:sp>
        <p:nvSpPr>
          <p:cNvPr id="11268" name="Content Placeholder 1"/>
          <p:cNvSpPr>
            <a:spLocks noGrp="1"/>
          </p:cNvSpPr>
          <p:nvPr>
            <p:ph idx="1"/>
          </p:nvPr>
        </p:nvSpPr>
        <p:spPr/>
        <p:txBody>
          <a:bodyPr/>
          <a:lstStyle/>
          <a:p>
            <a:pPr>
              <a:lnSpc>
                <a:spcPct val="150000"/>
              </a:lnSpc>
            </a:pPr>
            <a:r>
              <a:rPr lang="en-US" sz="2000" smtClean="0">
                <a:latin typeface="Arial" charset="0"/>
                <a:cs typeface="Arial" charset="0"/>
              </a:rPr>
              <a:t>Document-oriented NoSQL database.</a:t>
            </a:r>
          </a:p>
          <a:p>
            <a:pPr>
              <a:lnSpc>
                <a:spcPct val="150000"/>
              </a:lnSpc>
            </a:pPr>
            <a:r>
              <a:rPr lang="en-US" sz="2000" smtClean="0">
                <a:latin typeface="Arial" charset="0"/>
                <a:cs typeface="Arial" charset="0"/>
              </a:rPr>
              <a:t>Schema-free.</a:t>
            </a:r>
          </a:p>
          <a:p>
            <a:pPr>
              <a:lnSpc>
                <a:spcPct val="150000"/>
              </a:lnSpc>
            </a:pPr>
            <a:r>
              <a:rPr lang="en-US" sz="2000" smtClean="0">
                <a:latin typeface="Arial" charset="0"/>
                <a:cs typeface="Arial" charset="0"/>
              </a:rPr>
              <a:t>Based on Binary JSON; BSON[2].</a:t>
            </a:r>
          </a:p>
          <a:p>
            <a:pPr>
              <a:lnSpc>
                <a:spcPct val="150000"/>
              </a:lnSpc>
            </a:pPr>
            <a:r>
              <a:rPr lang="en-US" sz="2000" smtClean="0">
                <a:latin typeface="Arial" charset="0"/>
                <a:cs typeface="Arial" charset="0"/>
              </a:rPr>
              <a:t>Organized in Group of Documents </a:t>
            </a:r>
            <a:r>
              <a:rPr lang="en-US" sz="2000" smtClean="0">
                <a:latin typeface="Arial" charset="0"/>
                <a:cs typeface="Arial" charset="0"/>
                <a:sym typeface="Wingdings" pitchFamily="2" charset="2"/>
              </a:rPr>
              <a:t></a:t>
            </a:r>
            <a:r>
              <a:rPr lang="en-US" sz="2000" smtClean="0">
                <a:latin typeface="Arial" charset="0"/>
                <a:cs typeface="Arial" charset="0"/>
              </a:rPr>
              <a:t> Collections</a:t>
            </a:r>
          </a:p>
          <a:p>
            <a:pPr lvl="1">
              <a:lnSpc>
                <a:spcPct val="150000"/>
              </a:lnSpc>
            </a:pPr>
            <a:r>
              <a:rPr lang="en-US" sz="1600" smtClean="0">
                <a:latin typeface="Arial" charset="0"/>
                <a:cs typeface="Arial" charset="0"/>
              </a:rPr>
              <a:t>Informal namespacing</a:t>
            </a:r>
          </a:p>
          <a:p>
            <a:pPr>
              <a:lnSpc>
                <a:spcPct val="150000"/>
              </a:lnSpc>
            </a:pPr>
            <a:r>
              <a:rPr lang="en-US" sz="2000" smtClean="0">
                <a:latin typeface="Arial" charset="0"/>
                <a:cs typeface="Arial" charset="0"/>
              </a:rPr>
              <a:t>Auto-Sharding in order to scale horizontally.</a:t>
            </a:r>
          </a:p>
          <a:p>
            <a:pPr>
              <a:lnSpc>
                <a:spcPct val="150000"/>
              </a:lnSpc>
            </a:pPr>
            <a:r>
              <a:rPr lang="en-US" sz="2000" smtClean="0">
                <a:latin typeface="Arial" charset="0"/>
                <a:cs typeface="Arial" charset="0"/>
              </a:rPr>
              <a:t>Simple query language. Rich, document-based queries.</a:t>
            </a:r>
          </a:p>
          <a:p>
            <a:pPr>
              <a:lnSpc>
                <a:spcPct val="150000"/>
              </a:lnSpc>
            </a:pPr>
            <a:r>
              <a:rPr lang="en-US" sz="2000" smtClean="0">
                <a:latin typeface="Arial" charset="0"/>
                <a:cs typeface="Arial" charset="0"/>
              </a:rPr>
              <a:t>Map/Reduce support (See more at [7]).</a:t>
            </a:r>
          </a:p>
          <a:p>
            <a:pPr>
              <a:lnSpc>
                <a:spcPct val="150000"/>
              </a:lnSpc>
            </a:pPr>
            <a:r>
              <a:rPr lang="en-US" sz="2000" smtClean="0">
                <a:latin typeface="Arial" charset="0"/>
                <a:cs typeface="Arial" charset="0"/>
              </a:rPr>
              <a:t>Open Source (GNU AGPL v3.0.)</a:t>
            </a:r>
          </a:p>
          <a:p>
            <a:endParaRPr lang="en-US" smtClean="0">
              <a:latin typeface="Arial" charset="0"/>
              <a:cs typeface="Arial" charset="0"/>
            </a:endParaRPr>
          </a:p>
          <a:p>
            <a:endParaRPr lang="en-US" smtClean="0">
              <a:latin typeface="Arial" charset="0"/>
              <a:cs typeface="Arial" charset="0"/>
            </a:endParaRPr>
          </a:p>
          <a:p>
            <a:endParaRPr lang="en-US" smtClean="0">
              <a:latin typeface="Arial" charset="0"/>
              <a:cs typeface="Arial" charset="0"/>
            </a:endParaRPr>
          </a:p>
          <a:p>
            <a:endParaRPr lang="en-US" smtClean="0">
              <a:latin typeface="Arial" charset="0"/>
              <a:cs typeface="Arial" charset="0"/>
            </a:endParaRPr>
          </a:p>
        </p:txBody>
      </p:sp>
    </p:spTree>
    <p:extLst>
      <p:ext uri="{BB962C8B-B14F-4D97-AF65-F5344CB8AC3E}">
        <p14:creationId xmlns:p14="http://schemas.microsoft.com/office/powerpoint/2010/main" val="29991013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3"/>
          <p:cNvSpPr>
            <a:spLocks noGrp="1" noChangeArrowheads="1"/>
          </p:cNvSpPr>
          <p:nvPr>
            <p:ph type="title"/>
          </p:nvPr>
        </p:nvSpPr>
        <p:spPr/>
        <p:txBody>
          <a:bodyPr/>
          <a:lstStyle/>
          <a:p>
            <a:r>
              <a:rPr lang="en-US" smtClean="0">
                <a:ea typeface="PT Sans"/>
                <a:cs typeface="PT Sans"/>
                <a:sym typeface="PT Sans"/>
              </a:rPr>
              <a:t>Modeling Checkouts</a:t>
            </a:r>
            <a:endParaRPr lang="en-US" smtClean="0">
              <a:ea typeface="ヒラギノ角ゴ ProN W3"/>
              <a:cs typeface="ヒラギノ角ゴ ProN W3"/>
              <a:sym typeface="PT Sans"/>
            </a:endParaRPr>
          </a:p>
        </p:txBody>
      </p:sp>
      <p:sp>
        <p:nvSpPr>
          <p:cNvPr id="56322" name="Rectangle 2"/>
          <p:cNvSpPr>
            <a:spLocks noGrp="1" noChangeArrowheads="1"/>
          </p:cNvSpPr>
          <p:nvPr>
            <p:ph idx="1"/>
          </p:nvPr>
        </p:nvSpPr>
        <p:spPr/>
        <p:txBody>
          <a:bodyPr rtlCol="0">
            <a:normAutofit fontScale="92500" lnSpcReduction="20000"/>
          </a:bodyPr>
          <a:lstStyle/>
          <a:p>
            <a:pPr marL="0" indent="0" fontAlgn="auto">
              <a:lnSpc>
                <a:spcPct val="90000"/>
              </a:lnSpc>
              <a:spcAft>
                <a:spcPts val="0"/>
              </a:spcAft>
              <a:buFont typeface="Wingdings 3" charset="2"/>
              <a:buNone/>
              <a:defRPr/>
            </a:pPr>
            <a:r>
              <a:rPr lang="en-US" b="1" dirty="0" smtClean="0">
                <a:latin typeface="Lucida Grande" charset="0"/>
                <a:ea typeface="Lucida Grande" charset="0"/>
                <a:cs typeface="Lucida Grande" charset="0"/>
                <a:sym typeface="Lucida Grande" charset="0"/>
              </a:rPr>
              <a:t>student </a:t>
            </a:r>
            <a:r>
              <a:rPr lang="en-US" b="1" dirty="0">
                <a:latin typeface="Lucida Grande" charset="0"/>
                <a:ea typeface="Lucida Grande" charset="0"/>
                <a:cs typeface="Lucida Grande" charset="0"/>
                <a:sym typeface="Lucida Grande" charset="0"/>
              </a:rPr>
              <a:t>= {</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    _id: "</a:t>
            </a:r>
            <a:r>
              <a:rPr lang="en-US" b="1" dirty="0" err="1">
                <a:latin typeface="Lucida Grande" charset="0"/>
                <a:ea typeface="Lucida Grande" charset="0"/>
                <a:cs typeface="Lucida Grande" charset="0"/>
                <a:sym typeface="Lucida Grande" charset="0"/>
              </a:rPr>
              <a:t>joe</a:t>
            </a:r>
            <a:r>
              <a:rPr lang="en-US" b="1" dirty="0">
                <a:latin typeface="Lucida Grande" charset="0"/>
                <a:ea typeface="Lucida Grande" charset="0"/>
                <a:cs typeface="Lucida Grande" charset="0"/>
                <a:sym typeface="Lucida Grande" charset="0"/>
              </a:rPr>
              <a:t>"</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    name: "Joe </a:t>
            </a:r>
            <a:r>
              <a:rPr lang="en-US" b="1" dirty="0" err="1">
                <a:latin typeface="Lucida Grande" charset="0"/>
                <a:ea typeface="Lucida Grande" charset="0"/>
                <a:cs typeface="Lucida Grande" charset="0"/>
                <a:sym typeface="Lucida Grande" charset="0"/>
              </a:rPr>
              <a:t>Bookreader</a:t>
            </a:r>
            <a:r>
              <a:rPr lang="en-US" b="1" dirty="0">
                <a:latin typeface="Lucida Grande" charset="0"/>
                <a:ea typeface="Lucida Grande" charset="0"/>
                <a:cs typeface="Lucida Grande" charset="0"/>
                <a:sym typeface="Lucida Grande" charset="0"/>
              </a:rPr>
              <a:t>",</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    </a:t>
            </a:r>
            <a:r>
              <a:rPr lang="en-US" b="1" dirty="0" err="1">
                <a:latin typeface="Lucida Grande" charset="0"/>
                <a:ea typeface="Lucida Grande" charset="0"/>
                <a:cs typeface="Lucida Grande" charset="0"/>
                <a:sym typeface="Lucida Grande" charset="0"/>
              </a:rPr>
              <a:t>join_date</a:t>
            </a:r>
            <a:r>
              <a:rPr lang="en-US" b="1" dirty="0">
                <a:latin typeface="Lucida Grande" charset="0"/>
                <a:ea typeface="Lucida Grande" charset="0"/>
                <a:cs typeface="Lucida Grande" charset="0"/>
                <a:sym typeface="Lucida Grande" charset="0"/>
              </a:rPr>
              <a:t>: </a:t>
            </a:r>
            <a:r>
              <a:rPr lang="en-US" b="1" dirty="0" err="1">
                <a:latin typeface="Lucida Grande" charset="0"/>
                <a:ea typeface="Lucida Grande" charset="0"/>
                <a:cs typeface="Lucida Grande" charset="0"/>
                <a:sym typeface="Lucida Grande" charset="0"/>
              </a:rPr>
              <a:t>ISODate</a:t>
            </a:r>
            <a:r>
              <a:rPr lang="en-US" b="1" dirty="0">
                <a:latin typeface="Lucida Grande" charset="0"/>
                <a:ea typeface="Lucida Grande" charset="0"/>
                <a:cs typeface="Lucida Grande" charset="0"/>
                <a:sym typeface="Lucida Grande" charset="0"/>
              </a:rPr>
              <a:t>("2011-10-15"),</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    address: { ... }</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book = {</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    _id: "123456789"</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    title: "</a:t>
            </a:r>
            <a:r>
              <a:rPr lang="en-US" b="1" dirty="0" err="1">
                <a:latin typeface="Lucida Grande" charset="0"/>
                <a:ea typeface="Lucida Grande" charset="0"/>
                <a:cs typeface="Lucida Grande" charset="0"/>
                <a:sym typeface="Lucida Grande" charset="0"/>
              </a:rPr>
              <a:t>MongoDB</a:t>
            </a:r>
            <a:r>
              <a:rPr lang="en-US" b="1" dirty="0">
                <a:latin typeface="Lucida Grande" charset="0"/>
                <a:ea typeface="Lucida Grande" charset="0"/>
                <a:cs typeface="Lucida Grande" charset="0"/>
                <a:sym typeface="Lucida Grande" charset="0"/>
              </a:rPr>
              <a:t>: The Definitive Guide",</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    authors: [ "Kristina </a:t>
            </a:r>
            <a:r>
              <a:rPr lang="en-US" b="1" dirty="0" err="1">
                <a:latin typeface="Lucida Grande" charset="0"/>
                <a:ea typeface="Lucida Grande" charset="0"/>
                <a:cs typeface="Lucida Grande" charset="0"/>
                <a:sym typeface="Lucida Grande" charset="0"/>
              </a:rPr>
              <a:t>Chodorow</a:t>
            </a:r>
            <a:r>
              <a:rPr lang="en-US" b="1" dirty="0">
                <a:latin typeface="Lucida Grande" charset="0"/>
                <a:ea typeface="Lucida Grande" charset="0"/>
                <a:cs typeface="Lucida Grande" charset="0"/>
                <a:sym typeface="Lucida Grande" charset="0"/>
              </a:rPr>
              <a:t>", "Mike </a:t>
            </a:r>
            <a:r>
              <a:rPr lang="en-US" b="1" dirty="0" err="1">
                <a:latin typeface="Lucida Grande" charset="0"/>
                <a:ea typeface="Lucida Grande" charset="0"/>
                <a:cs typeface="Lucida Grande" charset="0"/>
                <a:sym typeface="Lucida Grande" charset="0"/>
              </a:rPr>
              <a:t>Dirolf</a:t>
            </a:r>
            <a:r>
              <a:rPr lang="en-US" b="1" dirty="0">
                <a:latin typeface="Lucida Grande" charset="0"/>
                <a:ea typeface="Lucida Grande" charset="0"/>
                <a:cs typeface="Lucida Grande" charset="0"/>
                <a:sym typeface="Lucida Grande" charset="0"/>
              </a:rPr>
              <a:t>" ],</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    ...</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a:t>
            </a:r>
            <a:endParaRPr lang="en-US" b="1" dirty="0">
              <a:latin typeface="Lucida Grande" charset="0"/>
              <a:ea typeface="ヒラギノ角ゴ ProN W6" charset="0"/>
              <a:cs typeface="ヒラギノ角ゴ ProN W6" charset="0"/>
              <a:sym typeface="Lucida Grande" charset="0"/>
            </a:endParaRPr>
          </a:p>
        </p:txBody>
      </p:sp>
      <p:sp>
        <p:nvSpPr>
          <p:cNvPr id="68611" name="Rectangle 4"/>
          <p:cNvSpPr>
            <a:spLocks/>
          </p:cNvSpPr>
          <p:nvPr/>
        </p:nvSpPr>
        <p:spPr bwMode="auto">
          <a:xfrm>
            <a:off x="2944813" y="6264275"/>
            <a:ext cx="3254375" cy="331788"/>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3252454325"/>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3"/>
          <p:cNvSpPr>
            <a:spLocks noGrp="1" noChangeArrowheads="1"/>
          </p:cNvSpPr>
          <p:nvPr>
            <p:ph type="title"/>
          </p:nvPr>
        </p:nvSpPr>
        <p:spPr/>
        <p:txBody>
          <a:bodyPr/>
          <a:lstStyle/>
          <a:p>
            <a:r>
              <a:rPr lang="en-US" smtClean="0">
                <a:ea typeface="PT Sans"/>
                <a:cs typeface="PT Sans"/>
                <a:sym typeface="PT Sans"/>
              </a:rPr>
              <a:t>Modeling Checkouts</a:t>
            </a:r>
            <a:endParaRPr lang="en-US" smtClean="0">
              <a:ea typeface="ヒラギノ角ゴ ProN W3"/>
              <a:cs typeface="ヒラギノ角ゴ ProN W3"/>
              <a:sym typeface="PT Sans"/>
            </a:endParaRPr>
          </a:p>
        </p:txBody>
      </p:sp>
      <p:sp>
        <p:nvSpPr>
          <p:cNvPr id="69634" name="Rectangle 2"/>
          <p:cNvSpPr>
            <a:spLocks noGrp="1" noChangeArrowheads="1"/>
          </p:cNvSpPr>
          <p:nvPr>
            <p:ph idx="1"/>
          </p:nvPr>
        </p:nvSpPr>
        <p:spPr/>
        <p:txBody>
          <a:bodyPr/>
          <a:lstStyle/>
          <a:p>
            <a:pPr marL="0" indent="0">
              <a:buFont typeface="Wingdings 3" pitchFamily="18" charset="2"/>
              <a:buNone/>
            </a:pPr>
            <a:r>
              <a:rPr lang="en-US" sz="1700" b="1" dirty="0" smtClean="0">
                <a:latin typeface="Lucida Grande"/>
                <a:ea typeface="Lucida Grande"/>
                <a:cs typeface="Lucida Grande"/>
                <a:sym typeface="Lucida Grande"/>
              </a:rPr>
              <a:t>student = {</a:t>
            </a:r>
            <a:endParaRPr lang="en-US" sz="1700" b="1" dirty="0" smtClean="0">
              <a:latin typeface="Lucida Grande"/>
              <a:ea typeface="ヒラギノ角ゴ ProN W6"/>
              <a:cs typeface="ヒラギノ角ゴ ProN W6"/>
              <a:sym typeface="Lucida Grande"/>
            </a:endParaRPr>
          </a:p>
          <a:p>
            <a:pPr marL="0" indent="0">
              <a:spcBef>
                <a:spcPts val="600"/>
              </a:spcBef>
              <a:buFont typeface="Wingdings 3" pitchFamily="18" charset="2"/>
              <a:buNone/>
            </a:pPr>
            <a:r>
              <a:rPr lang="en-US" sz="1700" b="1" dirty="0" smtClean="0">
                <a:latin typeface="Lucida Grande"/>
                <a:ea typeface="Lucida Grande"/>
                <a:cs typeface="Lucida Grande"/>
                <a:sym typeface="Lucida Grande"/>
              </a:rPr>
              <a:t>    _id: "</a:t>
            </a:r>
            <a:r>
              <a:rPr lang="en-US" sz="1700" b="1" dirty="0" err="1" smtClean="0">
                <a:latin typeface="Lucida Grande"/>
                <a:ea typeface="Lucida Grande"/>
                <a:cs typeface="Lucida Grande"/>
                <a:sym typeface="Lucida Grande"/>
              </a:rPr>
              <a:t>joe</a:t>
            </a:r>
            <a:r>
              <a:rPr lang="en-US" sz="1700" b="1" dirty="0" smtClean="0">
                <a:latin typeface="Lucida Grande"/>
                <a:ea typeface="Lucida Grande"/>
                <a:cs typeface="Lucida Grande"/>
                <a:sym typeface="Lucida Grande"/>
              </a:rPr>
              <a:t>"</a:t>
            </a:r>
            <a:endParaRPr lang="en-US" sz="1700" b="1" dirty="0" smtClean="0">
              <a:latin typeface="Lucida Grande"/>
              <a:ea typeface="ヒラギノ角ゴ ProN W6"/>
              <a:cs typeface="ヒラギノ角ゴ ProN W6"/>
              <a:sym typeface="Lucida Grande"/>
            </a:endParaRPr>
          </a:p>
          <a:p>
            <a:pPr marL="0" indent="0">
              <a:spcBef>
                <a:spcPts val="600"/>
              </a:spcBef>
              <a:buFont typeface="Wingdings 3" pitchFamily="18" charset="2"/>
              <a:buNone/>
            </a:pPr>
            <a:r>
              <a:rPr lang="en-US" sz="1700" b="1" dirty="0" smtClean="0">
                <a:latin typeface="Lucida Grande"/>
                <a:ea typeface="Lucida Grande"/>
                <a:cs typeface="Lucida Grande"/>
                <a:sym typeface="Lucida Grande"/>
              </a:rPr>
              <a:t>    name: "Joe </a:t>
            </a:r>
            <a:r>
              <a:rPr lang="en-US" sz="1700" b="1" dirty="0" err="1" smtClean="0">
                <a:latin typeface="Lucida Grande"/>
                <a:ea typeface="Lucida Grande"/>
                <a:cs typeface="Lucida Grande"/>
                <a:sym typeface="Lucida Grande"/>
              </a:rPr>
              <a:t>Bookreader</a:t>
            </a:r>
            <a:r>
              <a:rPr lang="en-US" sz="1700" b="1" dirty="0" smtClean="0">
                <a:latin typeface="Lucida Grande"/>
                <a:ea typeface="Lucida Grande"/>
                <a:cs typeface="Lucida Grande"/>
                <a:sym typeface="Lucida Grande"/>
              </a:rPr>
              <a:t>",</a:t>
            </a:r>
            <a:endParaRPr lang="en-US" sz="1700" b="1" dirty="0" smtClean="0">
              <a:latin typeface="Lucida Grande"/>
              <a:ea typeface="ヒラギノ角ゴ ProN W6"/>
              <a:cs typeface="ヒラギノ角ゴ ProN W6"/>
              <a:sym typeface="Lucida Grande"/>
            </a:endParaRPr>
          </a:p>
          <a:p>
            <a:pPr marL="0" indent="0">
              <a:spcBef>
                <a:spcPts val="600"/>
              </a:spcBef>
              <a:buFont typeface="Wingdings 3" pitchFamily="18" charset="2"/>
              <a:buNone/>
            </a:pPr>
            <a:r>
              <a:rPr lang="en-US" sz="1700" b="1" dirty="0" smtClean="0">
                <a:latin typeface="Lucida Grande"/>
                <a:ea typeface="Lucida Grande"/>
                <a:cs typeface="Lucida Grande"/>
                <a:sym typeface="Lucida Grande"/>
              </a:rPr>
              <a:t>    </a:t>
            </a:r>
            <a:r>
              <a:rPr lang="en-US" sz="1700" b="1" dirty="0" err="1" smtClean="0">
                <a:latin typeface="Lucida Grande"/>
                <a:ea typeface="Lucida Grande"/>
                <a:cs typeface="Lucida Grande"/>
                <a:sym typeface="Lucida Grande"/>
              </a:rPr>
              <a:t>join_date</a:t>
            </a:r>
            <a:r>
              <a:rPr lang="en-US" sz="1700" b="1" dirty="0" smtClean="0">
                <a:latin typeface="Lucida Grande"/>
                <a:ea typeface="Lucida Grande"/>
                <a:cs typeface="Lucida Grande"/>
                <a:sym typeface="Lucida Grande"/>
              </a:rPr>
              <a:t>: </a:t>
            </a:r>
            <a:r>
              <a:rPr lang="en-US" sz="1700" b="1" dirty="0" err="1" smtClean="0">
                <a:latin typeface="Lucida Grande"/>
                <a:ea typeface="Lucida Grande"/>
                <a:cs typeface="Lucida Grande"/>
                <a:sym typeface="Lucida Grande"/>
              </a:rPr>
              <a:t>ISODate</a:t>
            </a:r>
            <a:r>
              <a:rPr lang="en-US" sz="1700" b="1" dirty="0" smtClean="0">
                <a:latin typeface="Lucida Grande"/>
                <a:ea typeface="Lucida Grande"/>
                <a:cs typeface="Lucida Grande"/>
                <a:sym typeface="Lucida Grande"/>
              </a:rPr>
              <a:t>("2011-10-15"),</a:t>
            </a:r>
            <a:endParaRPr lang="en-US" sz="1700" b="1" dirty="0" smtClean="0">
              <a:latin typeface="Lucida Grande"/>
              <a:ea typeface="ヒラギノ角ゴ ProN W6"/>
              <a:cs typeface="ヒラギノ角ゴ ProN W6"/>
              <a:sym typeface="Lucida Grande"/>
            </a:endParaRPr>
          </a:p>
          <a:p>
            <a:pPr marL="0" indent="0">
              <a:spcBef>
                <a:spcPts val="600"/>
              </a:spcBef>
              <a:buFont typeface="Wingdings 3" pitchFamily="18" charset="2"/>
              <a:buNone/>
            </a:pPr>
            <a:r>
              <a:rPr lang="en-US" sz="1700" b="1" dirty="0" smtClean="0">
                <a:latin typeface="Lucida Grande"/>
                <a:ea typeface="Lucida Grande"/>
                <a:cs typeface="Lucida Grande"/>
                <a:sym typeface="Lucida Grande"/>
              </a:rPr>
              <a:t>    address: { ... },</a:t>
            </a:r>
            <a:endParaRPr lang="en-US" sz="1700" b="1" dirty="0" smtClean="0">
              <a:latin typeface="Lucida Grande"/>
              <a:ea typeface="ヒラギノ角ゴ ProN W6"/>
              <a:cs typeface="ヒラギノ角ゴ ProN W6"/>
              <a:sym typeface="Lucida Grande"/>
            </a:endParaRPr>
          </a:p>
          <a:p>
            <a:pPr marL="0" indent="0">
              <a:spcBef>
                <a:spcPts val="600"/>
              </a:spcBef>
              <a:buFont typeface="Wingdings 3" pitchFamily="18" charset="2"/>
              <a:buNone/>
            </a:pPr>
            <a:r>
              <a:rPr lang="en-US" sz="1700" b="1" dirty="0" smtClean="0">
                <a:latin typeface="Lucida Grande"/>
                <a:ea typeface="Lucida Grande"/>
                <a:cs typeface="Lucida Grande"/>
                <a:sym typeface="Lucida Grande"/>
              </a:rPr>
              <a:t>    </a:t>
            </a:r>
            <a:r>
              <a:rPr lang="en-US" sz="1700" b="1" dirty="0" err="1" smtClean="0">
                <a:latin typeface="Lucida Grande"/>
                <a:ea typeface="Lucida Grande"/>
                <a:cs typeface="Lucida Grande"/>
                <a:sym typeface="Lucida Grande"/>
              </a:rPr>
              <a:t>checked_out</a:t>
            </a:r>
            <a:r>
              <a:rPr lang="en-US" sz="1700" b="1" dirty="0" smtClean="0">
                <a:latin typeface="Lucida Grande"/>
                <a:ea typeface="Lucida Grande"/>
                <a:cs typeface="Lucida Grande"/>
                <a:sym typeface="Lucida Grande"/>
              </a:rPr>
              <a:t>: [</a:t>
            </a:r>
            <a:endParaRPr lang="en-US" sz="1700" b="1" dirty="0" smtClean="0">
              <a:latin typeface="Lucida Grande"/>
              <a:ea typeface="ヒラギノ角ゴ ProN W6"/>
              <a:cs typeface="ヒラギノ角ゴ ProN W6"/>
              <a:sym typeface="Lucida Grande"/>
            </a:endParaRPr>
          </a:p>
          <a:p>
            <a:pPr marL="0" indent="0">
              <a:spcBef>
                <a:spcPts val="600"/>
              </a:spcBef>
              <a:buFont typeface="Wingdings 3" pitchFamily="18" charset="2"/>
              <a:buNone/>
            </a:pPr>
            <a:r>
              <a:rPr lang="en-US" sz="1700" b="1" dirty="0" smtClean="0">
                <a:latin typeface="Lucida Grande"/>
                <a:ea typeface="Lucida Grande"/>
                <a:cs typeface="Lucida Grande"/>
                <a:sym typeface="Lucida Grande"/>
              </a:rPr>
              <a:t>         { _id: "123456789", </a:t>
            </a:r>
            <a:r>
              <a:rPr lang="en-US" sz="1700" b="1" dirty="0" err="1" smtClean="0">
                <a:latin typeface="Lucida Grande"/>
                <a:ea typeface="Lucida Grande"/>
                <a:cs typeface="Lucida Grande"/>
                <a:sym typeface="Lucida Grande"/>
              </a:rPr>
              <a:t>checked_out</a:t>
            </a:r>
            <a:r>
              <a:rPr lang="en-US" sz="1700" b="1" dirty="0" smtClean="0">
                <a:latin typeface="Lucida Grande"/>
                <a:ea typeface="Lucida Grande"/>
                <a:cs typeface="Lucida Grande"/>
                <a:sym typeface="Lucida Grande"/>
              </a:rPr>
              <a:t>: "2012-10-15" },</a:t>
            </a:r>
            <a:endParaRPr lang="en-US" sz="1700" b="1" dirty="0" smtClean="0">
              <a:latin typeface="Lucida Grande"/>
              <a:ea typeface="ヒラギノ角ゴ ProN W6"/>
              <a:cs typeface="ヒラギノ角ゴ ProN W6"/>
              <a:sym typeface="Lucida Grande"/>
            </a:endParaRPr>
          </a:p>
          <a:p>
            <a:pPr marL="0" indent="0">
              <a:spcBef>
                <a:spcPts val="600"/>
              </a:spcBef>
              <a:buFont typeface="Wingdings 3" pitchFamily="18" charset="2"/>
              <a:buNone/>
            </a:pPr>
            <a:r>
              <a:rPr lang="en-US" sz="1700" b="1" dirty="0" smtClean="0">
                <a:latin typeface="Lucida Grande"/>
                <a:ea typeface="Lucida Grande"/>
                <a:cs typeface="Lucida Grande"/>
                <a:sym typeface="Lucida Grande"/>
              </a:rPr>
              <a:t>         { _id: "987654321", </a:t>
            </a:r>
            <a:r>
              <a:rPr lang="en-US" sz="1700" b="1" dirty="0" err="1" smtClean="0">
                <a:latin typeface="Lucida Grande"/>
                <a:ea typeface="Lucida Grande"/>
                <a:cs typeface="Lucida Grande"/>
                <a:sym typeface="Lucida Grande"/>
              </a:rPr>
              <a:t>checked_out</a:t>
            </a:r>
            <a:r>
              <a:rPr lang="en-US" sz="1700" b="1" dirty="0" smtClean="0">
                <a:latin typeface="Lucida Grande"/>
                <a:ea typeface="Lucida Grande"/>
                <a:cs typeface="Lucida Grande"/>
                <a:sym typeface="Lucida Grande"/>
              </a:rPr>
              <a:t>: "2012-09-12" },</a:t>
            </a:r>
            <a:endParaRPr lang="en-US" sz="1700" b="1" dirty="0" smtClean="0">
              <a:latin typeface="Lucida Grande"/>
              <a:ea typeface="ヒラギノ角ゴ ProN W6"/>
              <a:cs typeface="ヒラギノ角ゴ ProN W6"/>
              <a:sym typeface="Lucida Grande"/>
            </a:endParaRPr>
          </a:p>
          <a:p>
            <a:pPr marL="0" indent="0">
              <a:spcBef>
                <a:spcPts val="600"/>
              </a:spcBef>
              <a:buFont typeface="Wingdings 3" pitchFamily="18" charset="2"/>
              <a:buNone/>
            </a:pPr>
            <a:r>
              <a:rPr lang="en-US" sz="1700" b="1" dirty="0" smtClean="0">
                <a:latin typeface="Lucida Grande"/>
                <a:ea typeface="Lucida Grande"/>
                <a:cs typeface="Lucida Grande"/>
                <a:sym typeface="Lucida Grande"/>
              </a:rPr>
              <a:t>         ...</a:t>
            </a:r>
            <a:endParaRPr lang="en-US" sz="1700" b="1" dirty="0" smtClean="0">
              <a:latin typeface="Lucida Grande"/>
              <a:ea typeface="ヒラギノ角ゴ ProN W6"/>
              <a:cs typeface="ヒラギノ角ゴ ProN W6"/>
              <a:sym typeface="Lucida Grande"/>
            </a:endParaRPr>
          </a:p>
          <a:p>
            <a:pPr marL="0" indent="0">
              <a:spcBef>
                <a:spcPts val="600"/>
              </a:spcBef>
              <a:buFont typeface="Wingdings 3" pitchFamily="18" charset="2"/>
              <a:buNone/>
            </a:pPr>
            <a:r>
              <a:rPr lang="en-US" sz="1700" b="1" dirty="0" smtClean="0">
                <a:latin typeface="Lucida Grande"/>
                <a:ea typeface="Lucida Grande"/>
                <a:cs typeface="Lucida Grande"/>
                <a:sym typeface="Lucida Grande"/>
              </a:rPr>
              <a:t>    ]</a:t>
            </a:r>
            <a:endParaRPr lang="en-US" sz="1700" b="1" dirty="0" smtClean="0">
              <a:latin typeface="Lucida Grande"/>
              <a:ea typeface="ヒラギノ角ゴ ProN W6"/>
              <a:cs typeface="ヒラギノ角ゴ ProN W6"/>
              <a:sym typeface="Lucida Grande"/>
            </a:endParaRPr>
          </a:p>
          <a:p>
            <a:pPr marL="0" indent="0">
              <a:spcBef>
                <a:spcPts val="600"/>
              </a:spcBef>
              <a:buFont typeface="Wingdings 3" pitchFamily="18" charset="2"/>
              <a:buNone/>
            </a:pPr>
            <a:r>
              <a:rPr lang="en-US" sz="1700" b="1" dirty="0" smtClean="0">
                <a:latin typeface="Lucida Grande"/>
                <a:ea typeface="Lucida Grande"/>
                <a:cs typeface="Lucida Grande"/>
                <a:sym typeface="Lucida Grande"/>
              </a:rPr>
              <a:t>}</a:t>
            </a:r>
            <a:endParaRPr lang="en-US" sz="1700" b="1" dirty="0" smtClean="0">
              <a:latin typeface="Lucida Grande"/>
              <a:ea typeface="ヒラギノ角ゴ ProN W6"/>
              <a:cs typeface="ヒラギノ角ゴ ProN W6"/>
              <a:sym typeface="Lucida Grande"/>
            </a:endParaRPr>
          </a:p>
        </p:txBody>
      </p:sp>
      <p:sp>
        <p:nvSpPr>
          <p:cNvPr id="69635" name="Rectangle 4"/>
          <p:cNvSpPr>
            <a:spLocks/>
          </p:cNvSpPr>
          <p:nvPr/>
        </p:nvSpPr>
        <p:spPr bwMode="auto">
          <a:xfrm>
            <a:off x="2944813" y="6264275"/>
            <a:ext cx="3254375" cy="331788"/>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1538285081"/>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Model Tree Structure</a:t>
            </a:r>
            <a:endParaRPr lang="en-IE" dirty="0"/>
          </a:p>
        </p:txBody>
      </p:sp>
      <p:sp>
        <p:nvSpPr>
          <p:cNvPr id="3" name="Content Placeholder 2"/>
          <p:cNvSpPr>
            <a:spLocks noGrp="1"/>
          </p:cNvSpPr>
          <p:nvPr>
            <p:ph idx="1"/>
          </p:nvPr>
        </p:nvSpPr>
        <p:spPr>
          <a:xfrm>
            <a:off x="2017274" y="3481536"/>
            <a:ext cx="7126725" cy="3475856"/>
          </a:xfrm>
        </p:spPr>
        <p:txBody>
          <a:bodyPr/>
          <a:lstStyle/>
          <a:p>
            <a:r>
              <a:rPr lang="en-IE" sz="1700" dirty="0" err="1"/>
              <a:t>db.categories.insert</a:t>
            </a:r>
            <a:r>
              <a:rPr lang="en-IE" sz="1700" dirty="0"/>
              <a:t>( { _id: "</a:t>
            </a:r>
            <a:r>
              <a:rPr lang="en-IE" sz="1700" dirty="0" err="1"/>
              <a:t>MongoDB</a:t>
            </a:r>
            <a:r>
              <a:rPr lang="en-IE" sz="1700" dirty="0"/>
              <a:t>", parent: "Databases" } ) </a:t>
            </a:r>
            <a:r>
              <a:rPr lang="en-IE" sz="1700" dirty="0" err="1"/>
              <a:t>db.categories.insert</a:t>
            </a:r>
            <a:r>
              <a:rPr lang="en-IE" sz="1700" dirty="0"/>
              <a:t>( { _id: "</a:t>
            </a:r>
            <a:r>
              <a:rPr lang="en-IE" sz="1700" dirty="0" err="1"/>
              <a:t>dbm</a:t>
            </a:r>
            <a:r>
              <a:rPr lang="en-IE" sz="1700" dirty="0"/>
              <a:t>", parent: "Databases" } ) </a:t>
            </a:r>
            <a:r>
              <a:rPr lang="en-IE" sz="1700" dirty="0" err="1"/>
              <a:t>db.categories.insert</a:t>
            </a:r>
            <a:r>
              <a:rPr lang="en-IE" sz="1700" dirty="0"/>
              <a:t>( { _id: "Databases", parent: "Programming" } ) </a:t>
            </a:r>
            <a:r>
              <a:rPr lang="en-IE" sz="1700" dirty="0" err="1"/>
              <a:t>db.categories.insert</a:t>
            </a:r>
            <a:r>
              <a:rPr lang="en-IE" sz="1700" dirty="0"/>
              <a:t>( { _id: "Languages", parent: "Programming" } ) </a:t>
            </a:r>
            <a:r>
              <a:rPr lang="en-IE" sz="1700" dirty="0" err="1"/>
              <a:t>db.categories.insert</a:t>
            </a:r>
            <a:r>
              <a:rPr lang="en-IE" sz="1700" dirty="0"/>
              <a:t>( { _id: "Programming", parent: "Books" } ) </a:t>
            </a:r>
            <a:r>
              <a:rPr lang="en-IE" sz="1700" dirty="0" err="1"/>
              <a:t>db.categories.insert</a:t>
            </a:r>
            <a:r>
              <a:rPr lang="en-IE" sz="1700" dirty="0"/>
              <a:t>( { _id: "Books", parent: </a:t>
            </a:r>
            <a:r>
              <a:rPr lang="en-IE" sz="1700" b="1" dirty="0"/>
              <a:t>null</a:t>
            </a:r>
            <a:r>
              <a:rPr lang="en-IE" sz="1700" dirty="0"/>
              <a:t> } </a:t>
            </a:r>
            <a:r>
              <a:rPr lang="en-IE" sz="1700" dirty="0" smtClean="0"/>
              <a:t>)</a:t>
            </a:r>
          </a:p>
          <a:p>
            <a:endParaRPr lang="en-IE" sz="1700" dirty="0"/>
          </a:p>
          <a:p>
            <a:r>
              <a:rPr lang="en-IE" sz="1700" dirty="0" err="1"/>
              <a:t>db.categories.findOne</a:t>
            </a:r>
            <a:r>
              <a:rPr lang="en-IE" sz="1700" dirty="0"/>
              <a:t>( { _id: "</a:t>
            </a:r>
            <a:r>
              <a:rPr lang="en-IE" sz="1700" dirty="0" err="1"/>
              <a:t>MongoDB</a:t>
            </a:r>
            <a:r>
              <a:rPr lang="en-IE" sz="1700" dirty="0"/>
              <a:t>" } ).</a:t>
            </a:r>
            <a:r>
              <a:rPr lang="en-IE" sz="1700" dirty="0" smtClean="0"/>
              <a:t>parent</a:t>
            </a:r>
          </a:p>
          <a:p>
            <a:r>
              <a:rPr lang="en-IE" sz="1700" dirty="0" err="1"/>
              <a:t>db.categories.ensureIndex</a:t>
            </a:r>
            <a:r>
              <a:rPr lang="en-IE" sz="1700" dirty="0"/>
              <a:t>( { parent: 1 } </a:t>
            </a:r>
            <a:r>
              <a:rPr lang="en-IE" sz="1700" dirty="0" smtClean="0"/>
              <a:t>)</a:t>
            </a:r>
          </a:p>
          <a:p>
            <a:r>
              <a:rPr lang="en-IE" sz="1700" dirty="0" err="1"/>
              <a:t>db.categories.find</a:t>
            </a:r>
            <a:r>
              <a:rPr lang="en-IE" sz="1700" dirty="0"/>
              <a:t>( { parent: "Databases" } )</a:t>
            </a:r>
            <a:endParaRPr lang="en-IE" sz="1700" dirty="0" smtClean="0"/>
          </a:p>
          <a:p>
            <a:endParaRPr lang="en-IE" sz="1700"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32</a:t>
            </a:fld>
            <a:endParaRPr lang="en-IE"/>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218070"/>
            <a:ext cx="3096344" cy="2293739"/>
          </a:xfrm>
          <a:prstGeom prst="rect">
            <a:avLst/>
          </a:prstGeom>
        </p:spPr>
      </p:pic>
    </p:spTree>
    <p:extLst>
      <p:ext uri="{BB962C8B-B14F-4D97-AF65-F5344CB8AC3E}">
        <p14:creationId xmlns:p14="http://schemas.microsoft.com/office/powerpoint/2010/main" val="35690745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Another Example</a:t>
            </a:r>
            <a:endParaRPr lang="en-IE"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33</a:t>
            </a:fld>
            <a:endParaRPr lang="en-IE"/>
          </a:p>
        </p:txBody>
      </p:sp>
      <p:pic>
        <p:nvPicPr>
          <p:cNvPr id="1026" name="Picture 2" descr="RDBMS Schema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4327629"/>
            <a:ext cx="4943475" cy="20193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51520" y="1340768"/>
            <a:ext cx="8568951" cy="3016210"/>
          </a:xfrm>
          <a:prstGeom prst="rect">
            <a:avLst/>
          </a:prstGeom>
        </p:spPr>
        <p:txBody>
          <a:bodyPr wrap="square">
            <a:spAutoFit/>
          </a:bodyPr>
          <a:lstStyle/>
          <a:p>
            <a:pPr algn="just"/>
            <a:r>
              <a:rPr lang="en-IE" sz="1900" dirty="0">
                <a:solidFill>
                  <a:srgbClr val="000000"/>
                </a:solidFill>
                <a:latin typeface="Verdana" panose="020B0604030504040204" pitchFamily="34" charset="0"/>
              </a:rPr>
              <a:t>Suppose a client needs a database design for his blog/website and see the differences between RDBMS and MongoDB schema design. Website has the following requirements.</a:t>
            </a:r>
          </a:p>
          <a:p>
            <a:pPr marL="285750" indent="-285750">
              <a:buFont typeface="Arial" panose="020B0604020202020204" pitchFamily="34" charset="0"/>
              <a:buChar char="•"/>
            </a:pPr>
            <a:r>
              <a:rPr lang="en-IE" sz="1900" dirty="0">
                <a:solidFill>
                  <a:srgbClr val="000000"/>
                </a:solidFill>
                <a:latin typeface="Verdana" panose="020B0604030504040204" pitchFamily="34" charset="0"/>
              </a:rPr>
              <a:t>Every post has the unique title, description and </a:t>
            </a:r>
            <a:r>
              <a:rPr lang="en-IE" sz="1900" dirty="0" err="1">
                <a:solidFill>
                  <a:srgbClr val="000000"/>
                </a:solidFill>
                <a:latin typeface="Verdana" panose="020B0604030504040204" pitchFamily="34" charset="0"/>
              </a:rPr>
              <a:t>url</a:t>
            </a:r>
            <a:r>
              <a:rPr lang="en-IE" sz="1900" dirty="0">
                <a:solidFill>
                  <a:srgbClr val="000000"/>
                </a:solidFill>
                <a:latin typeface="Verdana" panose="020B0604030504040204" pitchFamily="34" charset="0"/>
              </a:rPr>
              <a:t>.</a:t>
            </a:r>
          </a:p>
          <a:p>
            <a:pPr marL="285750" indent="-285750">
              <a:buFont typeface="Arial" panose="020B0604020202020204" pitchFamily="34" charset="0"/>
              <a:buChar char="•"/>
            </a:pPr>
            <a:r>
              <a:rPr lang="en-IE" sz="1900" dirty="0">
                <a:solidFill>
                  <a:srgbClr val="000000"/>
                </a:solidFill>
                <a:latin typeface="Verdana" panose="020B0604030504040204" pitchFamily="34" charset="0"/>
              </a:rPr>
              <a:t>Every post can have one or more tags.</a:t>
            </a:r>
          </a:p>
          <a:p>
            <a:pPr marL="285750" indent="-285750">
              <a:buFont typeface="Arial" panose="020B0604020202020204" pitchFamily="34" charset="0"/>
              <a:buChar char="•"/>
            </a:pPr>
            <a:r>
              <a:rPr lang="en-IE" sz="1900" dirty="0">
                <a:solidFill>
                  <a:srgbClr val="000000"/>
                </a:solidFill>
                <a:latin typeface="Verdana" panose="020B0604030504040204" pitchFamily="34" charset="0"/>
              </a:rPr>
              <a:t>Every post has the name of its publisher and total number of likes.</a:t>
            </a:r>
          </a:p>
          <a:p>
            <a:pPr marL="285750" indent="-285750">
              <a:buFont typeface="Arial" panose="020B0604020202020204" pitchFamily="34" charset="0"/>
              <a:buChar char="•"/>
            </a:pPr>
            <a:r>
              <a:rPr lang="en-IE" sz="1900" dirty="0">
                <a:solidFill>
                  <a:srgbClr val="000000"/>
                </a:solidFill>
                <a:latin typeface="Verdana" panose="020B0604030504040204" pitchFamily="34" charset="0"/>
              </a:rPr>
              <a:t>Every post has comments given by users along with their name, message, data-time and likes.</a:t>
            </a:r>
          </a:p>
          <a:p>
            <a:pPr marL="285750" indent="-285750">
              <a:buFont typeface="Arial" panose="020B0604020202020204" pitchFamily="34" charset="0"/>
              <a:buChar char="•"/>
            </a:pPr>
            <a:r>
              <a:rPr lang="en-IE" sz="1900" dirty="0">
                <a:solidFill>
                  <a:srgbClr val="000000"/>
                </a:solidFill>
                <a:latin typeface="Verdana" panose="020B0604030504040204" pitchFamily="34" charset="0"/>
              </a:rPr>
              <a:t>On each post, there can be zero or more comments.</a:t>
            </a:r>
          </a:p>
        </p:txBody>
      </p:sp>
    </p:spTree>
    <p:extLst>
      <p:ext uri="{BB962C8B-B14F-4D97-AF65-F5344CB8AC3E}">
        <p14:creationId xmlns:p14="http://schemas.microsoft.com/office/powerpoint/2010/main" val="37833017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MongoDB Document</a:t>
            </a:r>
            <a:endParaRPr lang="en-IE" dirty="0"/>
          </a:p>
        </p:txBody>
      </p:sp>
      <p:sp>
        <p:nvSpPr>
          <p:cNvPr id="3" name="Content Placeholder 2"/>
          <p:cNvSpPr>
            <a:spLocks noGrp="1"/>
          </p:cNvSpPr>
          <p:nvPr>
            <p:ph idx="1"/>
          </p:nvPr>
        </p:nvSpPr>
        <p:spPr>
          <a:xfrm>
            <a:off x="457200" y="1268760"/>
            <a:ext cx="8229600" cy="4876800"/>
          </a:xfrm>
        </p:spPr>
        <p:txBody>
          <a:bodyPr/>
          <a:lstStyle/>
          <a:p>
            <a:pPr marL="0" indent="0">
              <a:buNone/>
            </a:pPr>
            <a:r>
              <a:rPr lang="en-IE" sz="1200" dirty="0"/>
              <a:t>{</a:t>
            </a:r>
          </a:p>
          <a:p>
            <a:pPr marL="0" indent="0">
              <a:buNone/>
            </a:pPr>
            <a:r>
              <a:rPr lang="en-IE" sz="1200" dirty="0"/>
              <a:t>   _id: POST_ID</a:t>
            </a:r>
          </a:p>
          <a:p>
            <a:pPr marL="0" indent="0">
              <a:buNone/>
            </a:pPr>
            <a:r>
              <a:rPr lang="en-IE" sz="1200" dirty="0"/>
              <a:t>   title: TITLE_OF_POST, </a:t>
            </a:r>
          </a:p>
          <a:p>
            <a:pPr marL="0" indent="0">
              <a:buNone/>
            </a:pPr>
            <a:r>
              <a:rPr lang="en-IE" sz="1200" dirty="0"/>
              <a:t>   description: POST_DESCRIPTION,</a:t>
            </a:r>
          </a:p>
          <a:p>
            <a:pPr marL="0" indent="0">
              <a:buNone/>
            </a:pPr>
            <a:r>
              <a:rPr lang="en-IE" sz="1200" dirty="0"/>
              <a:t>   by: POST_BY,</a:t>
            </a:r>
          </a:p>
          <a:p>
            <a:pPr marL="0" indent="0">
              <a:buNone/>
            </a:pPr>
            <a:r>
              <a:rPr lang="en-IE" sz="1200" dirty="0"/>
              <a:t>   url: URL_OF_POST,</a:t>
            </a:r>
          </a:p>
          <a:p>
            <a:pPr marL="0" indent="0">
              <a:buNone/>
            </a:pPr>
            <a:r>
              <a:rPr lang="en-IE" sz="1200" dirty="0"/>
              <a:t>   tags: [TAG1, TAG2, TAG3],</a:t>
            </a:r>
          </a:p>
          <a:p>
            <a:pPr marL="0" indent="0">
              <a:buNone/>
            </a:pPr>
            <a:r>
              <a:rPr lang="en-IE" sz="1200" dirty="0"/>
              <a:t>   likes: TOTAL_LIKES, </a:t>
            </a:r>
          </a:p>
          <a:p>
            <a:pPr marL="0" indent="0">
              <a:buNone/>
            </a:pPr>
            <a:r>
              <a:rPr lang="en-IE" sz="1200" dirty="0"/>
              <a:t>   comments: [	</a:t>
            </a:r>
          </a:p>
          <a:p>
            <a:pPr marL="0" indent="0">
              <a:buNone/>
            </a:pPr>
            <a:r>
              <a:rPr lang="en-IE" sz="1200" dirty="0"/>
              <a:t>      {</a:t>
            </a:r>
          </a:p>
          <a:p>
            <a:pPr marL="0" indent="0">
              <a:buNone/>
            </a:pPr>
            <a:r>
              <a:rPr lang="en-IE" sz="1200" dirty="0"/>
              <a:t>         </a:t>
            </a:r>
            <a:r>
              <a:rPr lang="en-IE" sz="1200" dirty="0" err="1"/>
              <a:t>user:'COMMENT_BY</a:t>
            </a:r>
            <a:r>
              <a:rPr lang="en-IE" sz="1200" dirty="0"/>
              <a:t>',</a:t>
            </a:r>
          </a:p>
          <a:p>
            <a:pPr marL="0" indent="0">
              <a:buNone/>
            </a:pPr>
            <a:r>
              <a:rPr lang="en-IE" sz="1200" dirty="0"/>
              <a:t>         message: TEXT,</a:t>
            </a:r>
          </a:p>
          <a:p>
            <a:pPr marL="0" indent="0">
              <a:buNone/>
            </a:pPr>
            <a:r>
              <a:rPr lang="en-IE" sz="1200" dirty="0"/>
              <a:t>         </a:t>
            </a:r>
            <a:r>
              <a:rPr lang="en-IE" sz="1200" dirty="0" err="1"/>
              <a:t>dateCreated</a:t>
            </a:r>
            <a:r>
              <a:rPr lang="en-IE" sz="1200" dirty="0"/>
              <a:t>: DATE_TIME,</a:t>
            </a:r>
          </a:p>
          <a:p>
            <a:pPr marL="0" indent="0">
              <a:buNone/>
            </a:pPr>
            <a:r>
              <a:rPr lang="en-IE" sz="1200" dirty="0"/>
              <a:t>         like: LIKES </a:t>
            </a:r>
          </a:p>
          <a:p>
            <a:pPr marL="0" indent="0">
              <a:buNone/>
            </a:pPr>
            <a:r>
              <a:rPr lang="en-IE" sz="1200" dirty="0"/>
              <a:t>      },</a:t>
            </a:r>
          </a:p>
          <a:p>
            <a:pPr marL="0" indent="0">
              <a:buNone/>
            </a:pPr>
            <a:r>
              <a:rPr lang="en-IE" sz="1200" dirty="0"/>
              <a:t>      {</a:t>
            </a:r>
          </a:p>
          <a:p>
            <a:pPr marL="0" indent="0">
              <a:buNone/>
            </a:pPr>
            <a:r>
              <a:rPr lang="en-IE" sz="1200" dirty="0"/>
              <a:t>         </a:t>
            </a:r>
            <a:r>
              <a:rPr lang="en-IE" sz="1200" dirty="0" err="1"/>
              <a:t>user:'COMMENT_BY</a:t>
            </a:r>
            <a:r>
              <a:rPr lang="en-IE" sz="1200" dirty="0"/>
              <a:t>',</a:t>
            </a:r>
          </a:p>
          <a:p>
            <a:pPr marL="0" indent="0">
              <a:buNone/>
            </a:pPr>
            <a:r>
              <a:rPr lang="en-IE" sz="1200" dirty="0"/>
              <a:t>         message: TEXT,</a:t>
            </a:r>
          </a:p>
          <a:p>
            <a:pPr marL="0" indent="0">
              <a:buNone/>
            </a:pPr>
            <a:r>
              <a:rPr lang="en-IE" sz="1200" dirty="0"/>
              <a:t>         </a:t>
            </a:r>
            <a:r>
              <a:rPr lang="en-IE" sz="1200" dirty="0" err="1"/>
              <a:t>dateCreated</a:t>
            </a:r>
            <a:r>
              <a:rPr lang="en-IE" sz="1200" dirty="0"/>
              <a:t>: DATE_TIME,</a:t>
            </a:r>
          </a:p>
          <a:p>
            <a:pPr marL="0" indent="0">
              <a:buNone/>
            </a:pPr>
            <a:r>
              <a:rPr lang="en-IE" sz="1200" dirty="0"/>
              <a:t>         like: LIKES</a:t>
            </a:r>
          </a:p>
          <a:p>
            <a:pPr marL="0" indent="0">
              <a:buNone/>
            </a:pPr>
            <a:r>
              <a:rPr lang="en-IE" sz="1200" dirty="0"/>
              <a:t>      }</a:t>
            </a:r>
          </a:p>
          <a:p>
            <a:pPr marL="0" indent="0">
              <a:buNone/>
            </a:pPr>
            <a:r>
              <a:rPr lang="en-IE" sz="1200" dirty="0"/>
              <a:t>   ]</a:t>
            </a:r>
          </a:p>
          <a:p>
            <a:pPr marL="0" indent="0">
              <a:buNone/>
            </a:pPr>
            <a:r>
              <a:rPr lang="en-IE" sz="1200" dirty="0"/>
              <a:t>}</a:t>
            </a:r>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34</a:t>
            </a:fld>
            <a:endParaRPr lang="en-IE"/>
          </a:p>
        </p:txBody>
      </p:sp>
    </p:spTree>
    <p:extLst>
      <p:ext uri="{BB962C8B-B14F-4D97-AF65-F5344CB8AC3E}">
        <p14:creationId xmlns:p14="http://schemas.microsoft.com/office/powerpoint/2010/main" val="33783757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Some considerations while designing Schema in </a:t>
            </a:r>
            <a:r>
              <a:rPr lang="en-IE" dirty="0" smtClean="0"/>
              <a:t>MongoDB</a:t>
            </a:r>
            <a:endParaRPr lang="en-IE" dirty="0"/>
          </a:p>
        </p:txBody>
      </p:sp>
      <p:sp>
        <p:nvSpPr>
          <p:cNvPr id="3" name="Content Placeholder 2"/>
          <p:cNvSpPr>
            <a:spLocks noGrp="1"/>
          </p:cNvSpPr>
          <p:nvPr>
            <p:ph idx="1"/>
          </p:nvPr>
        </p:nvSpPr>
        <p:spPr/>
        <p:txBody>
          <a:bodyPr/>
          <a:lstStyle/>
          <a:p>
            <a:r>
              <a:rPr lang="en-IE" sz="2400" dirty="0" smtClean="0"/>
              <a:t>Design </a:t>
            </a:r>
            <a:r>
              <a:rPr lang="en-IE" sz="2400" dirty="0"/>
              <a:t>your schema according to user requirements.</a:t>
            </a:r>
          </a:p>
          <a:p>
            <a:r>
              <a:rPr lang="en-IE" sz="2400" dirty="0"/>
              <a:t>Combine objects into one document if you will use them together. Otherwise separate them (but make sure there should not be need of joins).</a:t>
            </a:r>
          </a:p>
          <a:p>
            <a:r>
              <a:rPr lang="en-IE" sz="2400" dirty="0"/>
              <a:t>Duplicate the data (but limited) because disk space is cheap as compare to compute time.</a:t>
            </a:r>
          </a:p>
          <a:p>
            <a:r>
              <a:rPr lang="en-IE" sz="2400" dirty="0"/>
              <a:t>Do joins while write, not on read.</a:t>
            </a:r>
          </a:p>
          <a:p>
            <a:r>
              <a:rPr lang="en-IE" sz="2400" dirty="0"/>
              <a:t>Optimize your schema for most frequent use cases.</a:t>
            </a:r>
          </a:p>
          <a:p>
            <a:r>
              <a:rPr lang="en-IE" sz="2400" dirty="0"/>
              <a:t>Do complex aggregation in the schema.</a:t>
            </a:r>
          </a:p>
          <a:p>
            <a:endParaRPr lang="en-IE" sz="2400"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35</a:t>
            </a:fld>
            <a:endParaRPr lang="en-IE"/>
          </a:p>
        </p:txBody>
      </p:sp>
    </p:spTree>
    <p:extLst>
      <p:ext uri="{BB962C8B-B14F-4D97-AF65-F5344CB8AC3E}">
        <p14:creationId xmlns:p14="http://schemas.microsoft.com/office/powerpoint/2010/main" val="35880018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514600"/>
            <a:ext cx="8229600" cy="1143000"/>
          </a:xfrm>
        </p:spPr>
        <p:txBody>
          <a:bodyPr rtlCol="0">
            <a:normAutofit/>
          </a:bodyPr>
          <a:lstStyle/>
          <a:p>
            <a:pPr algn="ctr" fontAlgn="auto">
              <a:spcAft>
                <a:spcPts val="0"/>
              </a:spcAft>
              <a:defRPr/>
            </a:pPr>
            <a:r>
              <a:rPr lang="en-US" dirty="0" smtClean="0">
                <a:solidFill>
                  <a:schemeClr val="tx1">
                    <a:lumMod val="85000"/>
                    <a:lumOff val="15000"/>
                  </a:schemeClr>
                </a:solidFill>
              </a:rPr>
              <a:t/>
            </a:r>
            <a:br>
              <a:rPr lang="en-US" dirty="0" smtClean="0">
                <a:solidFill>
                  <a:schemeClr val="tx1">
                    <a:lumMod val="85000"/>
                    <a:lumOff val="15000"/>
                  </a:schemeClr>
                </a:solidFill>
              </a:rPr>
            </a:br>
            <a:r>
              <a:rPr lang="en-US" dirty="0" smtClean="0">
                <a:solidFill>
                  <a:schemeClr val="tx1">
                    <a:lumMod val="85000"/>
                    <a:lumOff val="15000"/>
                  </a:schemeClr>
                </a:solidFill>
              </a:rPr>
              <a:t>Index in </a:t>
            </a:r>
            <a:r>
              <a:rPr lang="en-US" dirty="0" err="1" smtClean="0">
                <a:solidFill>
                  <a:schemeClr val="tx1">
                    <a:lumMod val="85000"/>
                    <a:lumOff val="15000"/>
                  </a:schemeClr>
                </a:solidFill>
              </a:rPr>
              <a:t>MongoDB</a:t>
            </a:r>
            <a:endParaRPr lang="en-US" dirty="0">
              <a:solidFill>
                <a:schemeClr val="tx1">
                  <a:lumMod val="85000"/>
                  <a:lumOff val="15000"/>
                </a:schemeClr>
              </a:solidFill>
            </a:endParaRPr>
          </a:p>
        </p:txBody>
      </p:sp>
    </p:spTree>
    <p:extLst>
      <p:ext uri="{BB962C8B-B14F-4D97-AF65-F5344CB8AC3E}">
        <p14:creationId xmlns:p14="http://schemas.microsoft.com/office/powerpoint/2010/main" val="40744267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US" dirty="0" smtClean="0">
                <a:solidFill>
                  <a:schemeClr val="tx1"/>
                </a:solidFill>
              </a:rPr>
              <a:t>Before Index</a:t>
            </a:r>
          </a:p>
        </p:txBody>
      </p:sp>
      <p:sp>
        <p:nvSpPr>
          <p:cNvPr id="72706" name="Content Placeholder 2"/>
          <p:cNvSpPr>
            <a:spLocks noGrp="1"/>
          </p:cNvSpPr>
          <p:nvPr>
            <p:ph idx="1"/>
          </p:nvPr>
        </p:nvSpPr>
        <p:spPr/>
        <p:txBody>
          <a:bodyPr/>
          <a:lstStyle/>
          <a:p>
            <a:r>
              <a:rPr lang="en-US" b="1" smtClean="0"/>
              <a:t>What does database normally do when we query?</a:t>
            </a:r>
          </a:p>
          <a:p>
            <a:pPr lvl="1"/>
            <a:r>
              <a:rPr lang="en-US" sz="1800" b="1" smtClean="0"/>
              <a:t>MongoDB must scan </a:t>
            </a:r>
            <a:r>
              <a:rPr lang="en-US" sz="1800" b="1" smtClean="0">
                <a:solidFill>
                  <a:srgbClr val="FF0000"/>
                </a:solidFill>
              </a:rPr>
              <a:t>every</a:t>
            </a:r>
            <a:r>
              <a:rPr lang="en-US" sz="1800" b="1" smtClean="0"/>
              <a:t> document.</a:t>
            </a:r>
          </a:p>
          <a:p>
            <a:pPr lvl="1"/>
            <a:r>
              <a:rPr lang="en-US" sz="1800" b="1" smtClean="0"/>
              <a:t>Inefficient because process </a:t>
            </a:r>
            <a:r>
              <a:rPr lang="en-US" sz="1800" b="1" smtClean="0">
                <a:solidFill>
                  <a:srgbClr val="FF0000"/>
                </a:solidFill>
              </a:rPr>
              <a:t>large volume</a:t>
            </a:r>
            <a:r>
              <a:rPr lang="en-US" sz="1800" b="1" smtClean="0"/>
              <a:t> of data</a:t>
            </a:r>
          </a:p>
          <a:p>
            <a:endParaRPr lang="en-US" sz="1600" smtClean="0"/>
          </a:p>
        </p:txBody>
      </p:sp>
      <p:pic>
        <p:nvPicPr>
          <p:cNvPr id="72707" name="Picture 11"/>
          <p:cNvPicPr>
            <a:picLocks noChangeAspect="1" noChangeArrowheads="1"/>
          </p:cNvPicPr>
          <p:nvPr/>
        </p:nvPicPr>
        <p:blipFill>
          <a:blip r:embed="rId2"/>
          <a:srcRect/>
          <a:stretch>
            <a:fillRect/>
          </a:stretch>
        </p:blipFill>
        <p:spPr bwMode="auto">
          <a:xfrm>
            <a:off x="5033963" y="4756298"/>
            <a:ext cx="2989262" cy="1697038"/>
          </a:xfrm>
          <a:prstGeom prst="rect">
            <a:avLst/>
          </a:prstGeom>
          <a:noFill/>
          <a:ln w="9525">
            <a:noFill/>
            <a:miter lim="800000"/>
            <a:headEnd/>
            <a:tailEnd/>
          </a:ln>
        </p:spPr>
      </p:pic>
      <p:sp>
        <p:nvSpPr>
          <p:cNvPr id="72708" name="Left Arrow 5"/>
          <p:cNvSpPr>
            <a:spLocks noChangeArrowheads="1"/>
          </p:cNvSpPr>
          <p:nvPr/>
        </p:nvSpPr>
        <p:spPr bwMode="auto">
          <a:xfrm>
            <a:off x="2051050" y="5454798"/>
            <a:ext cx="2830513" cy="509588"/>
          </a:xfrm>
          <a:prstGeom prst="leftArrow">
            <a:avLst>
              <a:gd name="adj1" fmla="val 50000"/>
              <a:gd name="adj2" fmla="val 50042"/>
            </a:avLst>
          </a:prstGeom>
          <a:solidFill>
            <a:schemeClr val="accent1"/>
          </a:solidFill>
          <a:ln w="9525" algn="ctr">
            <a:solidFill>
              <a:schemeClr val="tx1"/>
            </a:solidFill>
            <a:round/>
            <a:headEnd type="triangle" w="med" len="med"/>
            <a:tailEnd type="triangle" w="med" len="med"/>
          </a:ln>
        </p:spPr>
        <p:txBody>
          <a:bodyPr/>
          <a:lstStyle/>
          <a:p>
            <a:pPr eaLnBrk="0" hangingPunct="0"/>
            <a:endParaRPr lang="en-US" sz="2400">
              <a:latin typeface="Times" pitchFamily="18" charset="0"/>
            </a:endParaRPr>
          </a:p>
        </p:txBody>
      </p:sp>
      <p:sp>
        <p:nvSpPr>
          <p:cNvPr id="72709" name="Rectangle 6"/>
          <p:cNvSpPr>
            <a:spLocks noChangeArrowheads="1"/>
          </p:cNvSpPr>
          <p:nvPr/>
        </p:nvSpPr>
        <p:spPr bwMode="auto">
          <a:xfrm>
            <a:off x="847725" y="3483123"/>
            <a:ext cx="5689600" cy="368300"/>
          </a:xfrm>
          <a:prstGeom prst="rect">
            <a:avLst/>
          </a:prstGeom>
          <a:noFill/>
          <a:ln w="9525">
            <a:noFill/>
            <a:miter lim="800000"/>
            <a:headEnd/>
            <a:tailEnd/>
          </a:ln>
        </p:spPr>
        <p:txBody>
          <a:bodyPr>
            <a:spAutoFit/>
          </a:bodyPr>
          <a:lstStyle/>
          <a:p>
            <a:r>
              <a:rPr lang="en-US"/>
              <a:t>db.</a:t>
            </a:r>
            <a:r>
              <a:rPr lang="en-US">
                <a:solidFill>
                  <a:srgbClr val="FF0000"/>
                </a:solidFill>
              </a:rPr>
              <a:t>users</a:t>
            </a:r>
            <a:r>
              <a:rPr lang="en-US"/>
              <a:t>.find( { score: { “$lt” : 30} } ) </a:t>
            </a:r>
          </a:p>
        </p:txBody>
      </p:sp>
      <p:sp>
        <p:nvSpPr>
          <p:cNvPr id="72710" name="Up Arrow 7"/>
          <p:cNvSpPr>
            <a:spLocks noChangeArrowheads="1"/>
          </p:cNvSpPr>
          <p:nvPr/>
        </p:nvSpPr>
        <p:spPr bwMode="auto">
          <a:xfrm>
            <a:off x="1308100" y="4008586"/>
            <a:ext cx="433388" cy="1014412"/>
          </a:xfrm>
          <a:prstGeom prst="upArrow">
            <a:avLst>
              <a:gd name="adj1" fmla="val 50000"/>
              <a:gd name="adj2" fmla="val 49999"/>
            </a:avLst>
          </a:prstGeom>
          <a:solidFill>
            <a:schemeClr val="accent1"/>
          </a:solidFill>
          <a:ln w="9525" algn="ctr">
            <a:solidFill>
              <a:schemeClr val="tx1"/>
            </a:solidFill>
            <a:round/>
            <a:headEnd type="triangle" w="med" len="med"/>
            <a:tailEnd type="triangle" w="med" len="med"/>
          </a:ln>
        </p:spPr>
        <p:txBody>
          <a:bodyPr/>
          <a:lstStyle/>
          <a:p>
            <a:pPr eaLnBrk="0" hangingPunct="0"/>
            <a:endParaRPr lang="en-US" sz="2400">
              <a:latin typeface="Times" pitchFamily="18" charset="0"/>
            </a:endParaRPr>
          </a:p>
        </p:txBody>
      </p:sp>
      <p:pic>
        <p:nvPicPr>
          <p:cNvPr id="72711" name="Picture 12"/>
          <p:cNvPicPr>
            <a:picLocks noChangeAspect="1" noChangeArrowheads="1"/>
          </p:cNvPicPr>
          <p:nvPr/>
        </p:nvPicPr>
        <p:blipFill>
          <a:blip r:embed="rId3"/>
          <a:srcRect/>
          <a:stretch>
            <a:fillRect/>
          </a:stretch>
        </p:blipFill>
        <p:spPr bwMode="auto">
          <a:xfrm>
            <a:off x="1133475" y="5143648"/>
            <a:ext cx="781050" cy="1047750"/>
          </a:xfrm>
          <a:prstGeom prst="rect">
            <a:avLst/>
          </a:prstGeom>
          <a:noFill/>
          <a:ln w="9525">
            <a:noFill/>
            <a:miter lim="800000"/>
            <a:headEnd/>
            <a:tailEnd/>
          </a:ln>
        </p:spPr>
      </p:pic>
    </p:spTree>
    <p:extLst>
      <p:ext uri="{BB962C8B-B14F-4D97-AF65-F5344CB8AC3E}">
        <p14:creationId xmlns:p14="http://schemas.microsoft.com/office/powerpoint/2010/main" val="9390535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r>
              <a:rPr lang="en-US" smtClean="0"/>
              <a:t>Definition of Index</a:t>
            </a:r>
          </a:p>
        </p:txBody>
      </p:sp>
      <p:sp>
        <p:nvSpPr>
          <p:cNvPr id="3" name="Content Placeholder 2"/>
          <p:cNvSpPr>
            <a:spLocks noGrp="1"/>
          </p:cNvSpPr>
          <p:nvPr>
            <p:ph idx="1"/>
          </p:nvPr>
        </p:nvSpPr>
        <p:spPr>
          <a:xfrm>
            <a:off x="395536" y="1524000"/>
            <a:ext cx="8229600" cy="4876800"/>
          </a:xfrm>
        </p:spPr>
        <p:txBody>
          <a:bodyPr rtlCol="0">
            <a:normAutofit/>
          </a:bodyPr>
          <a:lstStyle/>
          <a:p>
            <a:pPr fontAlgn="auto">
              <a:spcAft>
                <a:spcPts val="0"/>
              </a:spcAft>
              <a:buFont typeface="Wingdings 3" charset="2"/>
              <a:buChar char=""/>
              <a:defRPr/>
            </a:pPr>
            <a:r>
              <a:rPr lang="en-US" b="1" dirty="0" smtClean="0">
                <a:solidFill>
                  <a:schemeClr val="tx1">
                    <a:lumMod val="75000"/>
                    <a:lumOff val="25000"/>
                  </a:schemeClr>
                </a:solidFill>
              </a:rPr>
              <a:t>Definition</a:t>
            </a:r>
          </a:p>
          <a:p>
            <a:pPr lvl="1" fontAlgn="auto">
              <a:spcAft>
                <a:spcPts val="0"/>
              </a:spcAft>
              <a:buFont typeface="Wingdings 3" charset="2"/>
              <a:buChar char=""/>
              <a:defRPr/>
            </a:pPr>
            <a:r>
              <a:rPr lang="en-US" sz="1800" b="1" dirty="0" smtClean="0">
                <a:solidFill>
                  <a:schemeClr val="tx1">
                    <a:lumMod val="75000"/>
                    <a:lumOff val="25000"/>
                  </a:schemeClr>
                </a:solidFill>
              </a:rPr>
              <a:t>Indexes are special data structures that store a small portion of the </a:t>
            </a:r>
            <a:r>
              <a:rPr lang="en-US" sz="1800" b="1" dirty="0" smtClean="0">
                <a:solidFill>
                  <a:srgbClr val="FF0000"/>
                </a:solidFill>
              </a:rPr>
              <a:t>collection</a:t>
            </a:r>
            <a:r>
              <a:rPr lang="en-US" sz="1800" b="1" dirty="0" smtClean="0">
                <a:solidFill>
                  <a:schemeClr val="tx1">
                    <a:lumMod val="75000"/>
                    <a:lumOff val="25000"/>
                  </a:schemeClr>
                </a:solidFill>
              </a:rPr>
              <a:t>’s data set in an easy to traverse form.</a:t>
            </a:r>
          </a:p>
          <a:p>
            <a:pPr fontAlgn="auto">
              <a:spcAft>
                <a:spcPts val="0"/>
              </a:spcAft>
              <a:buFont typeface="Wingdings 3" charset="2"/>
              <a:buChar char=""/>
              <a:defRPr/>
            </a:pPr>
            <a:endParaRPr lang="en-US" sz="1600" dirty="0" smtClean="0">
              <a:solidFill>
                <a:schemeClr val="tx1">
                  <a:lumMod val="75000"/>
                  <a:lumOff val="25000"/>
                </a:schemeClr>
              </a:solidFill>
            </a:endParaRPr>
          </a:p>
        </p:txBody>
      </p:sp>
      <p:sp>
        <p:nvSpPr>
          <p:cNvPr id="73731" name="TextBox 3"/>
          <p:cNvSpPr txBox="1">
            <a:spLocks noChangeArrowheads="1"/>
          </p:cNvSpPr>
          <p:nvPr/>
        </p:nvSpPr>
        <p:spPr bwMode="auto">
          <a:xfrm>
            <a:off x="1576636" y="5934075"/>
            <a:ext cx="5437188" cy="261938"/>
          </a:xfrm>
          <a:prstGeom prst="rect">
            <a:avLst/>
          </a:prstGeom>
          <a:noFill/>
          <a:ln w="9525">
            <a:noFill/>
            <a:miter lim="800000"/>
            <a:headEnd/>
            <a:tailEnd/>
          </a:ln>
        </p:spPr>
        <p:txBody>
          <a:bodyPr>
            <a:spAutoFit/>
          </a:bodyPr>
          <a:lstStyle/>
          <a:p>
            <a:pPr algn="ctr"/>
            <a:r>
              <a:rPr lang="en-US" sz="1100" b="1"/>
              <a:t>Diagram of a query that uses an index to select</a:t>
            </a:r>
          </a:p>
        </p:txBody>
      </p:sp>
      <p:pic>
        <p:nvPicPr>
          <p:cNvPr id="73734" name="Picture 7" descr="C:\Users\defuser\Desktop\Picture1.png"/>
          <p:cNvPicPr>
            <a:picLocks noChangeAspect="1" noChangeArrowheads="1"/>
          </p:cNvPicPr>
          <p:nvPr/>
        </p:nvPicPr>
        <p:blipFill>
          <a:blip r:embed="rId2"/>
          <a:srcRect/>
          <a:stretch>
            <a:fillRect/>
          </a:stretch>
        </p:blipFill>
        <p:spPr bwMode="auto">
          <a:xfrm>
            <a:off x="1576636" y="2819400"/>
            <a:ext cx="5791200" cy="2952750"/>
          </a:xfrm>
          <a:prstGeom prst="rect">
            <a:avLst/>
          </a:prstGeom>
          <a:noFill/>
          <a:ln w="9525">
            <a:noFill/>
            <a:miter lim="800000"/>
            <a:headEnd/>
            <a:tailEnd/>
          </a:ln>
        </p:spPr>
      </p:pic>
      <p:sp>
        <p:nvSpPr>
          <p:cNvPr id="73735" name="Left Arrow 15"/>
          <p:cNvSpPr>
            <a:spLocks noChangeArrowheads="1"/>
          </p:cNvSpPr>
          <p:nvPr/>
        </p:nvSpPr>
        <p:spPr bwMode="auto">
          <a:xfrm rot="5400000">
            <a:off x="6809830" y="4412457"/>
            <a:ext cx="647700" cy="360362"/>
          </a:xfrm>
          <a:prstGeom prst="leftArrow">
            <a:avLst>
              <a:gd name="adj1" fmla="val 50000"/>
              <a:gd name="adj2" fmla="val 49927"/>
            </a:avLst>
          </a:prstGeom>
          <a:solidFill>
            <a:schemeClr val="accent1"/>
          </a:solidFill>
          <a:ln w="9525" algn="ctr">
            <a:solidFill>
              <a:schemeClr val="tx1"/>
            </a:solidFill>
            <a:round/>
            <a:headEnd type="triangle" w="med" len="med"/>
            <a:tailEnd type="triangle" w="med" len="med"/>
          </a:ln>
        </p:spPr>
        <p:txBody>
          <a:bodyPr/>
          <a:lstStyle/>
          <a:p>
            <a:pPr eaLnBrk="0" hangingPunct="0"/>
            <a:endParaRPr lang="en-US" sz="2400">
              <a:latin typeface="Times" pitchFamily="18" charset="0"/>
            </a:endParaRPr>
          </a:p>
        </p:txBody>
      </p:sp>
      <p:sp>
        <p:nvSpPr>
          <p:cNvPr id="73736" name="TextBox 9"/>
          <p:cNvSpPr txBox="1">
            <a:spLocks noChangeArrowheads="1"/>
          </p:cNvSpPr>
          <p:nvPr/>
        </p:nvSpPr>
        <p:spPr bwMode="auto">
          <a:xfrm>
            <a:off x="6751886" y="4989513"/>
            <a:ext cx="827088" cy="368300"/>
          </a:xfrm>
          <a:prstGeom prst="rect">
            <a:avLst/>
          </a:prstGeom>
          <a:noFill/>
          <a:ln w="9525">
            <a:noFill/>
            <a:miter lim="800000"/>
            <a:headEnd/>
            <a:tailEnd/>
          </a:ln>
        </p:spPr>
        <p:txBody>
          <a:bodyPr>
            <a:spAutoFit/>
          </a:bodyPr>
          <a:lstStyle/>
          <a:p>
            <a:r>
              <a:rPr lang="en-US" b="1">
                <a:solidFill>
                  <a:srgbClr val="FF0000"/>
                </a:solidFill>
              </a:rPr>
              <a:t>Index</a:t>
            </a:r>
          </a:p>
        </p:txBody>
      </p:sp>
    </p:spTree>
    <p:extLst>
      <p:ext uri="{BB962C8B-B14F-4D97-AF65-F5344CB8AC3E}">
        <p14:creationId xmlns:p14="http://schemas.microsoft.com/office/powerpoint/2010/main" val="18743488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r>
              <a:rPr lang="en-US" smtClean="0"/>
              <a:t>Index in MongoDB</a:t>
            </a:r>
          </a:p>
        </p:txBody>
      </p:sp>
      <p:sp>
        <p:nvSpPr>
          <p:cNvPr id="3" name="Content Placeholder 2"/>
          <p:cNvSpPr>
            <a:spLocks noGrp="1"/>
          </p:cNvSpPr>
          <p:nvPr>
            <p:ph idx="1"/>
          </p:nvPr>
        </p:nvSpPr>
        <p:spPr>
          <a:xfrm>
            <a:off x="457200" y="1268760"/>
            <a:ext cx="8507288" cy="4876800"/>
          </a:xfrm>
        </p:spPr>
        <p:txBody>
          <a:bodyPr rtlCol="0">
            <a:noAutofit/>
          </a:bodyPr>
          <a:lstStyle/>
          <a:p>
            <a:pPr fontAlgn="auto">
              <a:spcAft>
                <a:spcPts val="0"/>
              </a:spcAft>
              <a:buFont typeface="Wingdings 3" charset="2"/>
              <a:buChar char=""/>
              <a:defRPr/>
            </a:pPr>
            <a:r>
              <a:rPr lang="en-US" sz="2200" b="1" dirty="0" smtClean="0">
                <a:solidFill>
                  <a:schemeClr val="tx1">
                    <a:lumMod val="75000"/>
                    <a:lumOff val="25000"/>
                  </a:schemeClr>
                </a:solidFill>
              </a:rPr>
              <a:t>Creation index</a:t>
            </a:r>
          </a:p>
          <a:p>
            <a:pPr lvl="1" fontAlgn="auto">
              <a:spcAft>
                <a:spcPts val="0"/>
              </a:spcAft>
              <a:buFont typeface="Wingdings 3" charset="2"/>
              <a:buChar char=""/>
              <a:defRPr/>
            </a:pPr>
            <a:r>
              <a:rPr lang="en-US" sz="2200" dirty="0" err="1" smtClean="0">
                <a:solidFill>
                  <a:schemeClr val="tx1">
                    <a:lumMod val="75000"/>
                    <a:lumOff val="25000"/>
                  </a:schemeClr>
                </a:solidFill>
              </a:rPr>
              <a:t>db.users</a:t>
            </a:r>
            <a:r>
              <a:rPr lang="en-US" sz="2200" dirty="0" smtClean="0">
                <a:solidFill>
                  <a:schemeClr val="tx1">
                    <a:lumMod val="75000"/>
                    <a:lumOff val="25000"/>
                  </a:schemeClr>
                </a:solidFill>
              </a:rPr>
              <a:t>.</a:t>
            </a:r>
            <a:r>
              <a:rPr lang="en-US" sz="2200" dirty="0"/>
              <a:t> </a:t>
            </a:r>
            <a:r>
              <a:rPr lang="en-US" sz="2200" dirty="0" err="1"/>
              <a:t>createIndex</a:t>
            </a:r>
            <a:r>
              <a:rPr lang="en-US" sz="2200" dirty="0" smtClean="0">
                <a:solidFill>
                  <a:schemeClr val="tx1">
                    <a:lumMod val="75000"/>
                    <a:lumOff val="25000"/>
                  </a:schemeClr>
                </a:solidFill>
              </a:rPr>
              <a:t>( </a:t>
            </a:r>
            <a:r>
              <a:rPr lang="en-US" sz="2200" dirty="0">
                <a:solidFill>
                  <a:schemeClr val="tx1">
                    <a:lumMod val="75000"/>
                    <a:lumOff val="25000"/>
                  </a:schemeClr>
                </a:solidFill>
              </a:rPr>
              <a:t>{ </a:t>
            </a:r>
            <a:r>
              <a:rPr lang="en-US" sz="2200" dirty="0" smtClean="0">
                <a:solidFill>
                  <a:schemeClr val="tx1">
                    <a:lumMod val="75000"/>
                    <a:lumOff val="25000"/>
                  </a:schemeClr>
                </a:solidFill>
              </a:rPr>
              <a:t>score: </a:t>
            </a:r>
            <a:r>
              <a:rPr lang="en-US" sz="2200" dirty="0">
                <a:solidFill>
                  <a:schemeClr val="tx1">
                    <a:lumMod val="75000"/>
                    <a:lumOff val="25000"/>
                  </a:schemeClr>
                </a:solidFill>
              </a:rPr>
              <a:t>1 } ) </a:t>
            </a:r>
            <a:endParaRPr lang="en-US" sz="2200" dirty="0" smtClean="0">
              <a:solidFill>
                <a:schemeClr val="tx1">
                  <a:lumMod val="75000"/>
                  <a:lumOff val="25000"/>
                </a:schemeClr>
              </a:solidFill>
            </a:endParaRPr>
          </a:p>
          <a:p>
            <a:pPr fontAlgn="auto">
              <a:spcAft>
                <a:spcPts val="0"/>
              </a:spcAft>
              <a:buFont typeface="Wingdings 3" charset="2"/>
              <a:buChar char=""/>
              <a:defRPr/>
            </a:pPr>
            <a:r>
              <a:rPr lang="en-US" sz="2200" b="1" dirty="0" smtClean="0">
                <a:solidFill>
                  <a:schemeClr val="tx1">
                    <a:lumMod val="75000"/>
                    <a:lumOff val="25000"/>
                  </a:schemeClr>
                </a:solidFill>
              </a:rPr>
              <a:t>Show existing indexes</a:t>
            </a:r>
          </a:p>
          <a:p>
            <a:pPr lvl="1" fontAlgn="auto">
              <a:spcAft>
                <a:spcPts val="0"/>
              </a:spcAft>
              <a:buFont typeface="Wingdings 3" charset="2"/>
              <a:buChar char=""/>
              <a:defRPr/>
            </a:pPr>
            <a:r>
              <a:rPr lang="en-US" sz="2200" dirty="0" err="1" smtClean="0">
                <a:solidFill>
                  <a:schemeClr val="tx1">
                    <a:lumMod val="75000"/>
                    <a:lumOff val="25000"/>
                  </a:schemeClr>
                </a:solidFill>
              </a:rPr>
              <a:t>db.users.getIndexes</a:t>
            </a:r>
            <a:r>
              <a:rPr lang="en-US" sz="2200" dirty="0" smtClean="0">
                <a:solidFill>
                  <a:schemeClr val="tx1">
                    <a:lumMod val="75000"/>
                    <a:lumOff val="25000"/>
                  </a:schemeClr>
                </a:solidFill>
              </a:rPr>
              <a:t>()</a:t>
            </a:r>
          </a:p>
          <a:p>
            <a:pPr fontAlgn="auto">
              <a:spcAft>
                <a:spcPts val="0"/>
              </a:spcAft>
              <a:buFont typeface="Wingdings 3" charset="2"/>
              <a:buChar char=""/>
              <a:defRPr/>
            </a:pPr>
            <a:r>
              <a:rPr lang="en-US" sz="2200" b="1" dirty="0" smtClean="0">
                <a:solidFill>
                  <a:schemeClr val="tx1">
                    <a:lumMod val="75000"/>
                    <a:lumOff val="25000"/>
                  </a:schemeClr>
                </a:solidFill>
              </a:rPr>
              <a:t>Drop index</a:t>
            </a:r>
          </a:p>
          <a:p>
            <a:pPr lvl="1" fontAlgn="auto">
              <a:spcAft>
                <a:spcPts val="0"/>
              </a:spcAft>
              <a:buFont typeface="Wingdings 3" charset="2"/>
              <a:buChar char=""/>
              <a:defRPr/>
            </a:pPr>
            <a:r>
              <a:rPr lang="en-US" sz="2200" dirty="0" err="1" smtClean="0">
                <a:solidFill>
                  <a:schemeClr val="tx1">
                    <a:lumMod val="75000"/>
                    <a:lumOff val="25000"/>
                  </a:schemeClr>
                </a:solidFill>
              </a:rPr>
              <a:t>db.users.dropIndex</a:t>
            </a:r>
            <a:r>
              <a:rPr lang="en-US" sz="2200" dirty="0">
                <a:solidFill>
                  <a:schemeClr val="tx1">
                    <a:lumMod val="75000"/>
                    <a:lumOff val="25000"/>
                  </a:schemeClr>
                </a:solidFill>
              </a:rPr>
              <a:t>( </a:t>
            </a:r>
            <a:r>
              <a:rPr lang="en-US" sz="2200" dirty="0" smtClean="0">
                <a:solidFill>
                  <a:schemeClr val="tx1">
                    <a:lumMod val="75000"/>
                    <a:lumOff val="25000"/>
                  </a:schemeClr>
                </a:solidFill>
              </a:rPr>
              <a:t>{score: 1} </a:t>
            </a:r>
            <a:r>
              <a:rPr lang="en-US" sz="2200" dirty="0">
                <a:solidFill>
                  <a:schemeClr val="tx1">
                    <a:lumMod val="75000"/>
                    <a:lumOff val="25000"/>
                  </a:schemeClr>
                </a:solidFill>
              </a:rPr>
              <a:t>) </a:t>
            </a:r>
          </a:p>
          <a:p>
            <a:pPr lvl="1" fontAlgn="auto">
              <a:spcAft>
                <a:spcPts val="0"/>
              </a:spcAft>
              <a:buFont typeface="Wingdings 3" charset="2"/>
              <a:buChar char=""/>
              <a:defRPr/>
            </a:pPr>
            <a:endParaRPr lang="en-US" sz="2200" dirty="0" smtClean="0">
              <a:solidFill>
                <a:schemeClr val="tx1">
                  <a:lumMod val="75000"/>
                  <a:lumOff val="25000"/>
                </a:schemeClr>
              </a:solidFill>
            </a:endParaRPr>
          </a:p>
          <a:p>
            <a:pPr lvl="1" fontAlgn="auto">
              <a:spcAft>
                <a:spcPts val="0"/>
              </a:spcAft>
              <a:buFont typeface="Wingdings 3" charset="2"/>
              <a:buChar char=""/>
              <a:defRPr/>
            </a:pPr>
            <a:endParaRPr lang="en-US" sz="2200" b="1" dirty="0" smtClean="0">
              <a:solidFill>
                <a:schemeClr val="tx1">
                  <a:lumMod val="75000"/>
                  <a:lumOff val="25000"/>
                </a:schemeClr>
              </a:solidFill>
            </a:endParaRPr>
          </a:p>
          <a:p>
            <a:pPr fontAlgn="auto">
              <a:spcAft>
                <a:spcPts val="0"/>
              </a:spcAft>
              <a:buFont typeface="Wingdings 3" charset="2"/>
              <a:buChar char=""/>
              <a:defRPr/>
            </a:pPr>
            <a:endParaRPr lang="en-US" sz="2200" dirty="0">
              <a:solidFill>
                <a:schemeClr val="tx1">
                  <a:lumMod val="75000"/>
                  <a:lumOff val="25000"/>
                </a:schemeClr>
              </a:solidFill>
            </a:endParaRPr>
          </a:p>
          <a:p>
            <a:pPr fontAlgn="auto">
              <a:spcAft>
                <a:spcPts val="0"/>
              </a:spcAft>
              <a:buFont typeface="Wingdings 3" charset="2"/>
              <a:buChar char=""/>
              <a:defRPr/>
            </a:pPr>
            <a:endParaRPr lang="en-US" sz="2200" dirty="0" smtClean="0">
              <a:solidFill>
                <a:schemeClr val="tx1">
                  <a:lumMod val="75000"/>
                  <a:lumOff val="25000"/>
                </a:schemeClr>
              </a:solidFill>
            </a:endParaRPr>
          </a:p>
        </p:txBody>
      </p:sp>
    </p:spTree>
    <p:extLst>
      <p:ext uri="{BB962C8B-B14F-4D97-AF65-F5344CB8AC3E}">
        <p14:creationId xmlns:p14="http://schemas.microsoft.com/office/powerpoint/2010/main" val="1773714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p:txBody>
          <a:bodyPr/>
          <a:lstStyle/>
          <a:p>
            <a:r>
              <a:rPr lang="en-US" dirty="0" smtClean="0"/>
              <a:t>Motivations</a:t>
            </a:r>
          </a:p>
        </p:txBody>
      </p:sp>
      <p:sp>
        <p:nvSpPr>
          <p:cNvPr id="35843" name="Rectangle 3"/>
          <p:cNvSpPr>
            <a:spLocks noGrp="1"/>
          </p:cNvSpPr>
          <p:nvPr>
            <p:ph idx="1"/>
          </p:nvPr>
        </p:nvSpPr>
        <p:spPr/>
        <p:txBody>
          <a:bodyPr rtlCol="0">
            <a:normAutofit fontScale="92500" lnSpcReduction="10000"/>
          </a:bodyPr>
          <a:lstStyle/>
          <a:p>
            <a:pPr fontAlgn="auto">
              <a:spcAft>
                <a:spcPts val="0"/>
              </a:spcAft>
              <a:buFont typeface="Wingdings 3" charset="2"/>
              <a:buChar char=""/>
              <a:defRPr/>
            </a:pPr>
            <a:r>
              <a:rPr lang="en-US" sz="1900" dirty="0" smtClean="0">
                <a:solidFill>
                  <a:schemeClr val="tx1">
                    <a:lumMod val="75000"/>
                    <a:lumOff val="25000"/>
                  </a:schemeClr>
                </a:solidFill>
              </a:rPr>
              <a:t>Problems with SQL</a:t>
            </a:r>
          </a:p>
          <a:p>
            <a:pPr lvl="1" fontAlgn="auto">
              <a:spcAft>
                <a:spcPts val="0"/>
              </a:spcAft>
              <a:buFont typeface="Wingdings 3" charset="2"/>
              <a:buChar char=""/>
              <a:defRPr/>
            </a:pPr>
            <a:r>
              <a:rPr lang="en-US" sz="2800" dirty="0" smtClean="0">
                <a:solidFill>
                  <a:schemeClr val="tx1">
                    <a:lumMod val="75000"/>
                    <a:lumOff val="25000"/>
                  </a:schemeClr>
                </a:solidFill>
              </a:rPr>
              <a:t>Rigid schema</a:t>
            </a:r>
          </a:p>
          <a:p>
            <a:pPr lvl="1" fontAlgn="auto">
              <a:spcAft>
                <a:spcPts val="0"/>
              </a:spcAft>
              <a:buFont typeface="Wingdings 3" charset="2"/>
              <a:buChar char=""/>
              <a:defRPr/>
            </a:pPr>
            <a:r>
              <a:rPr lang="en-US" sz="2800" dirty="0" smtClean="0">
                <a:solidFill>
                  <a:schemeClr val="tx1">
                    <a:lumMod val="75000"/>
                    <a:lumOff val="25000"/>
                  </a:schemeClr>
                </a:solidFill>
              </a:rPr>
              <a:t>Not easily scalable (designed for 90’s technology or worse)</a:t>
            </a:r>
          </a:p>
          <a:p>
            <a:pPr lvl="1" fontAlgn="auto">
              <a:spcAft>
                <a:spcPts val="0"/>
              </a:spcAft>
              <a:buFont typeface="Wingdings 3" charset="2"/>
              <a:buChar char=""/>
              <a:defRPr/>
            </a:pPr>
            <a:r>
              <a:rPr lang="en-US" sz="2800" dirty="0" smtClean="0">
                <a:solidFill>
                  <a:schemeClr val="tx1">
                    <a:lumMod val="75000"/>
                    <a:lumOff val="25000"/>
                  </a:schemeClr>
                </a:solidFill>
              </a:rPr>
              <a:t>Requires unintuitive joins</a:t>
            </a:r>
          </a:p>
          <a:p>
            <a:pPr marL="457200" lvl="1" indent="0" fontAlgn="auto">
              <a:spcAft>
                <a:spcPts val="0"/>
              </a:spcAft>
              <a:buFont typeface="Wingdings 3" charset="2"/>
              <a:buNone/>
              <a:defRPr/>
            </a:pPr>
            <a:endParaRPr lang="en-US" sz="2800" dirty="0" smtClean="0">
              <a:solidFill>
                <a:schemeClr val="tx1">
                  <a:lumMod val="75000"/>
                  <a:lumOff val="25000"/>
                </a:schemeClr>
              </a:solidFill>
            </a:endParaRPr>
          </a:p>
          <a:p>
            <a:pPr fontAlgn="auto">
              <a:spcAft>
                <a:spcPts val="0"/>
              </a:spcAft>
              <a:buFont typeface="Wingdings 3" charset="2"/>
              <a:buChar char=""/>
              <a:defRPr/>
            </a:pPr>
            <a:r>
              <a:rPr lang="en-US" sz="1900" dirty="0" smtClean="0">
                <a:solidFill>
                  <a:schemeClr val="tx1">
                    <a:lumMod val="75000"/>
                    <a:lumOff val="25000"/>
                  </a:schemeClr>
                </a:solidFill>
              </a:rPr>
              <a:t>Benefits of </a:t>
            </a:r>
            <a:r>
              <a:rPr lang="en-US" sz="1900" dirty="0" err="1" smtClean="0">
                <a:solidFill>
                  <a:schemeClr val="tx1">
                    <a:lumMod val="75000"/>
                    <a:lumOff val="25000"/>
                  </a:schemeClr>
                </a:solidFill>
              </a:rPr>
              <a:t>mongoDB</a:t>
            </a:r>
            <a:endParaRPr lang="en-US" sz="1900" dirty="0" smtClean="0">
              <a:solidFill>
                <a:schemeClr val="tx1">
                  <a:lumMod val="75000"/>
                  <a:lumOff val="25000"/>
                </a:schemeClr>
              </a:solidFill>
            </a:endParaRPr>
          </a:p>
          <a:p>
            <a:pPr lvl="1" fontAlgn="auto">
              <a:spcAft>
                <a:spcPts val="0"/>
              </a:spcAft>
              <a:buFont typeface="Wingdings 3" charset="2"/>
              <a:buChar char=""/>
              <a:defRPr/>
            </a:pPr>
            <a:r>
              <a:rPr lang="en-US" sz="2800" dirty="0" smtClean="0">
                <a:solidFill>
                  <a:schemeClr val="tx1">
                    <a:lumMod val="75000"/>
                    <a:lumOff val="25000"/>
                  </a:schemeClr>
                </a:solidFill>
              </a:rPr>
              <a:t>Easy interface with common languages (Java, </a:t>
            </a:r>
            <a:r>
              <a:rPr lang="en-US" sz="2800" dirty="0" err="1" smtClean="0">
                <a:solidFill>
                  <a:schemeClr val="tx1">
                    <a:lumMod val="75000"/>
                    <a:lumOff val="25000"/>
                  </a:schemeClr>
                </a:solidFill>
              </a:rPr>
              <a:t>Javascript</a:t>
            </a:r>
            <a:r>
              <a:rPr lang="en-US" sz="2800" dirty="0" smtClean="0">
                <a:solidFill>
                  <a:schemeClr val="tx1">
                    <a:lumMod val="75000"/>
                    <a:lumOff val="25000"/>
                  </a:schemeClr>
                </a:solidFill>
              </a:rPr>
              <a:t>, PHP, etc.)</a:t>
            </a:r>
          </a:p>
          <a:p>
            <a:pPr lvl="1" fontAlgn="auto">
              <a:spcAft>
                <a:spcPts val="0"/>
              </a:spcAft>
              <a:buFont typeface="Wingdings 3" charset="2"/>
              <a:buChar char=""/>
              <a:defRPr/>
            </a:pPr>
            <a:r>
              <a:rPr lang="en-US" sz="2800" dirty="0" smtClean="0">
                <a:solidFill>
                  <a:schemeClr val="tx1">
                    <a:lumMod val="75000"/>
                    <a:lumOff val="25000"/>
                  </a:schemeClr>
                </a:solidFill>
              </a:rPr>
              <a:t>DB tech should run anywhere (VM’s, cloud, etc.)</a:t>
            </a:r>
          </a:p>
          <a:p>
            <a:pPr lvl="1" fontAlgn="auto">
              <a:spcAft>
                <a:spcPts val="0"/>
              </a:spcAft>
              <a:buFont typeface="Wingdings 3" charset="2"/>
              <a:buChar char=""/>
              <a:defRPr/>
            </a:pPr>
            <a:r>
              <a:rPr lang="en-US" sz="2800" dirty="0" smtClean="0">
                <a:solidFill>
                  <a:schemeClr val="tx1">
                    <a:lumMod val="75000"/>
                    <a:lumOff val="25000"/>
                  </a:schemeClr>
                </a:solidFill>
              </a:rPr>
              <a:t>Keeps essential features of RDBMS’s while learning from key-value </a:t>
            </a:r>
            <a:r>
              <a:rPr lang="en-US" sz="2800" dirty="0" err="1" smtClean="0">
                <a:solidFill>
                  <a:schemeClr val="tx1">
                    <a:lumMod val="75000"/>
                    <a:lumOff val="25000"/>
                  </a:schemeClr>
                </a:solidFill>
              </a:rPr>
              <a:t>noSQL</a:t>
            </a:r>
            <a:r>
              <a:rPr lang="en-US" sz="2800" dirty="0" smtClean="0">
                <a:solidFill>
                  <a:schemeClr val="tx1">
                    <a:lumMod val="75000"/>
                    <a:lumOff val="25000"/>
                  </a:schemeClr>
                </a:solidFill>
              </a:rPr>
              <a:t> systems</a:t>
            </a:r>
          </a:p>
          <a:p>
            <a:pPr marL="457200" lvl="1" indent="0" fontAlgn="auto">
              <a:spcAft>
                <a:spcPts val="0"/>
              </a:spcAft>
              <a:buFont typeface="Wingdings 3" charset="2"/>
              <a:buNone/>
              <a:defRPr/>
            </a:pPr>
            <a:endParaRPr lang="en-US" sz="2400" dirty="0" smtClean="0">
              <a:solidFill>
                <a:schemeClr val="tx1">
                  <a:lumMod val="75000"/>
                  <a:lumOff val="25000"/>
                </a:schemeClr>
              </a:solidFill>
            </a:endParaRPr>
          </a:p>
        </p:txBody>
      </p:sp>
    </p:spTree>
    <p:extLst>
      <p:ext uri="{BB962C8B-B14F-4D97-AF65-F5344CB8AC3E}">
        <p14:creationId xmlns:p14="http://schemas.microsoft.com/office/powerpoint/2010/main" val="14620792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r>
              <a:rPr lang="en-US" smtClean="0"/>
              <a:t>Index in MongoDB</a:t>
            </a:r>
          </a:p>
        </p:txBody>
      </p:sp>
      <p:sp>
        <p:nvSpPr>
          <p:cNvPr id="75778" name="Rectangle 11"/>
          <p:cNvSpPr>
            <a:spLocks noChangeArrowheads="1"/>
          </p:cNvSpPr>
          <p:nvPr/>
        </p:nvSpPr>
        <p:spPr bwMode="auto">
          <a:xfrm>
            <a:off x="503238" y="1341438"/>
            <a:ext cx="7345362" cy="5075237"/>
          </a:xfrm>
          <a:prstGeom prst="rect">
            <a:avLst/>
          </a:prstGeom>
          <a:noFill/>
          <a:ln w="9525" algn="ctr">
            <a:solidFill>
              <a:srgbClr val="0070C0"/>
            </a:solidFill>
            <a:round/>
            <a:headEnd type="triangle" w="med" len="med"/>
            <a:tailEnd type="triangle" w="med" len="med"/>
          </a:ln>
        </p:spPr>
        <p:txBody>
          <a:bodyPr/>
          <a:lstStyle/>
          <a:p>
            <a:pPr eaLnBrk="0" hangingPunct="0"/>
            <a:endParaRPr lang="en-US" sz="2400">
              <a:latin typeface="Times" pitchFamily="18" charset="0"/>
            </a:endParaRPr>
          </a:p>
        </p:txBody>
      </p:sp>
      <p:sp>
        <p:nvSpPr>
          <p:cNvPr id="75779" name="TextBox 12"/>
          <p:cNvSpPr txBox="1">
            <a:spLocks noChangeArrowheads="1"/>
          </p:cNvSpPr>
          <p:nvPr/>
        </p:nvSpPr>
        <p:spPr bwMode="auto">
          <a:xfrm>
            <a:off x="661988" y="1470025"/>
            <a:ext cx="993775" cy="368300"/>
          </a:xfrm>
          <a:prstGeom prst="rect">
            <a:avLst/>
          </a:prstGeom>
          <a:noFill/>
          <a:ln w="9525">
            <a:noFill/>
            <a:miter lim="800000"/>
            <a:headEnd/>
            <a:tailEnd/>
          </a:ln>
        </p:spPr>
        <p:txBody>
          <a:bodyPr>
            <a:spAutoFit/>
          </a:bodyPr>
          <a:lstStyle/>
          <a:p>
            <a:r>
              <a:rPr lang="en-US" b="1" dirty="0"/>
              <a:t>Types</a:t>
            </a:r>
          </a:p>
        </p:txBody>
      </p:sp>
      <p:grpSp>
        <p:nvGrpSpPr>
          <p:cNvPr id="75780" name="Group 15"/>
          <p:cNvGrpSpPr>
            <a:grpSpLocks/>
          </p:cNvGrpSpPr>
          <p:nvPr/>
        </p:nvGrpSpPr>
        <p:grpSpPr bwMode="auto">
          <a:xfrm>
            <a:off x="467544" y="2518891"/>
            <a:ext cx="7302896" cy="4078461"/>
            <a:chOff x="661650" y="1838624"/>
            <a:chExt cx="6790670" cy="3780420"/>
          </a:xfrm>
        </p:grpSpPr>
        <p:sp>
          <p:nvSpPr>
            <p:cNvPr id="14" name="Content Placeholder 2"/>
            <p:cNvSpPr txBox="1">
              <a:spLocks/>
            </p:cNvSpPr>
            <p:nvPr/>
          </p:nvSpPr>
          <p:spPr>
            <a:xfrm>
              <a:off x="661650" y="1838624"/>
              <a:ext cx="6790670" cy="3780420"/>
            </a:xfrm>
            <a:prstGeom prst="rect">
              <a:avLst/>
            </a:prstGeom>
          </p:spPr>
          <p:txBody>
            <a:bodyPr/>
            <a:lstStyle>
              <a:lvl1pPr marL="342900" indent="-342900" algn="l" rtl="0" eaLnBrk="1" fontAlgn="base" hangingPunct="1">
                <a:spcBef>
                  <a:spcPct val="50000"/>
                </a:spcBef>
                <a:spcAft>
                  <a:spcPct val="0"/>
                </a:spcAft>
                <a:buClrTx/>
                <a:buSzPct val="110000"/>
                <a:buFont typeface="Arial" pitchFamily="34" charset="0"/>
                <a:buChar char="•"/>
                <a:defRPr sz="2400">
                  <a:solidFill>
                    <a:schemeClr val="tx1"/>
                  </a:solidFill>
                  <a:latin typeface="Calibri" pitchFamily="34" charset="0"/>
                  <a:ea typeface="+mn-ea"/>
                  <a:cs typeface="+mn-cs"/>
                </a:defRPr>
              </a:lvl1pPr>
              <a:lvl2pPr marL="742950" indent="-285750" algn="l" rtl="0" eaLnBrk="1" fontAlgn="base" hangingPunct="1">
                <a:spcBef>
                  <a:spcPct val="10000"/>
                </a:spcBef>
                <a:spcAft>
                  <a:spcPct val="0"/>
                </a:spcAft>
                <a:buFont typeface="Times" pitchFamily="18" charset="0"/>
                <a:buChar char="–"/>
                <a:defRPr sz="2000">
                  <a:solidFill>
                    <a:schemeClr val="tx1"/>
                  </a:solidFill>
                  <a:latin typeface="Calibri" pitchFamily="34" charset="0"/>
                </a:defRPr>
              </a:lvl2pPr>
              <a:lvl3pPr marL="1143000" indent="-228600" algn="l" rtl="0" eaLnBrk="1" fontAlgn="base" hangingPunct="1">
                <a:spcBef>
                  <a:spcPct val="10000"/>
                </a:spcBef>
                <a:spcAft>
                  <a:spcPct val="0"/>
                </a:spcAft>
                <a:buFont typeface="Times" pitchFamily="18" charset="0"/>
                <a:buChar char="–"/>
                <a:defRPr sz="1800">
                  <a:solidFill>
                    <a:schemeClr val="tx1"/>
                  </a:solidFill>
                  <a:latin typeface="Calibri" pitchFamily="34" charset="0"/>
                </a:defRPr>
              </a:lvl3pPr>
              <a:lvl4pPr marL="1600200" indent="-228600" algn="l" rtl="0" eaLnBrk="1" fontAlgn="base" hangingPunct="1">
                <a:spcBef>
                  <a:spcPct val="10000"/>
                </a:spcBef>
                <a:spcAft>
                  <a:spcPct val="0"/>
                </a:spcAft>
                <a:buFont typeface="Times" pitchFamily="18" charset="0"/>
                <a:buChar char="–"/>
                <a:defRPr sz="1600">
                  <a:solidFill>
                    <a:schemeClr val="tx1"/>
                  </a:solidFill>
                  <a:latin typeface="Calibri" pitchFamily="34" charset="0"/>
                </a:defRPr>
              </a:lvl4pPr>
              <a:lvl5pPr marL="2057400" indent="-228600" algn="l" rtl="0" eaLnBrk="1" fontAlgn="base" hangingPunct="1">
                <a:spcBef>
                  <a:spcPct val="10000"/>
                </a:spcBef>
                <a:spcAft>
                  <a:spcPct val="0"/>
                </a:spcAft>
                <a:buFont typeface="Times" pitchFamily="18" charset="0"/>
                <a:buChar char="»"/>
                <a:defRPr sz="1600">
                  <a:solidFill>
                    <a:schemeClr val="tx1"/>
                  </a:solidFill>
                  <a:latin typeface="Calibri" pitchFamily="34" charset="0"/>
                </a:defRPr>
              </a:lvl5pPr>
              <a:lvl6pPr marL="2514600" indent="-228600" algn="l" rtl="0" eaLnBrk="1" fontAlgn="base" hangingPunct="1">
                <a:spcBef>
                  <a:spcPct val="10000"/>
                </a:spcBef>
                <a:spcAft>
                  <a:spcPct val="0"/>
                </a:spcAft>
                <a:buFont typeface="Times" pitchFamily="-68" charset="0"/>
                <a:defRPr sz="1600">
                  <a:solidFill>
                    <a:schemeClr val="tx1"/>
                  </a:solidFill>
                  <a:latin typeface="+mn-lt"/>
                </a:defRPr>
              </a:lvl6pPr>
              <a:lvl7pPr marL="2971800" indent="-228600" algn="l" rtl="0" eaLnBrk="1" fontAlgn="base" hangingPunct="1">
                <a:spcBef>
                  <a:spcPct val="10000"/>
                </a:spcBef>
                <a:spcAft>
                  <a:spcPct val="0"/>
                </a:spcAft>
                <a:buFont typeface="Times" pitchFamily="-68" charset="0"/>
                <a:defRPr sz="1600">
                  <a:solidFill>
                    <a:schemeClr val="tx1"/>
                  </a:solidFill>
                  <a:latin typeface="+mn-lt"/>
                </a:defRPr>
              </a:lvl7pPr>
              <a:lvl8pPr marL="3429000" indent="-228600" algn="l" rtl="0" eaLnBrk="1" fontAlgn="base" hangingPunct="1">
                <a:spcBef>
                  <a:spcPct val="10000"/>
                </a:spcBef>
                <a:spcAft>
                  <a:spcPct val="0"/>
                </a:spcAft>
                <a:buFont typeface="Times" pitchFamily="-68" charset="0"/>
                <a:defRPr sz="1600">
                  <a:solidFill>
                    <a:schemeClr val="tx1"/>
                  </a:solidFill>
                  <a:latin typeface="+mn-lt"/>
                </a:defRPr>
              </a:lvl8pPr>
              <a:lvl9pPr marL="3886200" indent="-228600" algn="l" rtl="0" eaLnBrk="1" fontAlgn="base" hangingPunct="1">
                <a:spcBef>
                  <a:spcPct val="10000"/>
                </a:spcBef>
                <a:spcAft>
                  <a:spcPct val="0"/>
                </a:spcAft>
                <a:buFont typeface="Times" pitchFamily="-68" charset="0"/>
                <a:defRPr sz="1600">
                  <a:solidFill>
                    <a:schemeClr val="tx1"/>
                  </a:solidFill>
                  <a:latin typeface="+mn-lt"/>
                </a:defRPr>
              </a:lvl9pPr>
            </a:lstStyle>
            <a:p>
              <a:pPr>
                <a:defRPr/>
              </a:pPr>
              <a:r>
                <a:rPr lang="en-US" b="1" kern="0" dirty="0" smtClean="0"/>
                <a:t>Single Field Indexes</a:t>
              </a:r>
              <a:endParaRPr lang="en-US" kern="0" dirty="0"/>
            </a:p>
            <a:p>
              <a:pPr lvl="1">
                <a:defRPr/>
              </a:pPr>
              <a:r>
                <a:rPr lang="en-US" sz="2400" dirty="0" err="1" smtClean="0"/>
                <a:t>db.users</a:t>
              </a:r>
              <a:r>
                <a:rPr lang="en-US" sz="2400" dirty="0"/>
                <a:t>. </a:t>
              </a:r>
              <a:r>
                <a:rPr lang="en-US" sz="2400" dirty="0" err="1"/>
                <a:t>createIndex</a:t>
              </a:r>
              <a:r>
                <a:rPr lang="en-US" sz="2400" dirty="0"/>
                <a:t>( { score: 1 } ) </a:t>
              </a:r>
            </a:p>
            <a:p>
              <a:pPr>
                <a:defRPr/>
              </a:pPr>
              <a:endParaRPr lang="en-US" b="1" kern="0" dirty="0" smtClean="0"/>
            </a:p>
            <a:p>
              <a:pPr>
                <a:defRPr/>
              </a:pPr>
              <a:endParaRPr lang="en-US" b="1" kern="0" dirty="0"/>
            </a:p>
            <a:p>
              <a:pPr>
                <a:defRPr/>
              </a:pPr>
              <a:endParaRPr lang="en-US" b="1" kern="0" dirty="0" smtClean="0"/>
            </a:p>
            <a:p>
              <a:pPr>
                <a:defRPr/>
              </a:pPr>
              <a:endParaRPr lang="en-US" b="1" kern="0" dirty="0"/>
            </a:p>
            <a:p>
              <a:pPr>
                <a:defRPr/>
              </a:pPr>
              <a:endParaRPr lang="en-US" b="1" kern="0" dirty="0" smtClean="0"/>
            </a:p>
            <a:p>
              <a:pPr marL="457200" lvl="1" indent="0">
                <a:buFont typeface="Times" pitchFamily="18" charset="0"/>
                <a:buNone/>
                <a:defRPr/>
              </a:pPr>
              <a:endParaRPr lang="en-US" sz="2400" b="1" kern="0" dirty="0" smtClean="0"/>
            </a:p>
            <a:p>
              <a:pPr lvl="1">
                <a:defRPr/>
              </a:pPr>
              <a:endParaRPr lang="en-US" sz="2400" b="1" kern="0" dirty="0"/>
            </a:p>
            <a:p>
              <a:pPr>
                <a:defRPr/>
              </a:pPr>
              <a:endParaRPr lang="en-US" kern="0" dirty="0" smtClean="0"/>
            </a:p>
          </p:txBody>
        </p:sp>
        <p:pic>
          <p:nvPicPr>
            <p:cNvPr id="75783" name="Picture 2"/>
            <p:cNvPicPr>
              <a:picLocks noChangeAspect="1" noChangeArrowheads="1"/>
            </p:cNvPicPr>
            <p:nvPr/>
          </p:nvPicPr>
          <p:blipFill>
            <a:blip r:embed="rId2"/>
            <a:srcRect/>
            <a:stretch>
              <a:fillRect/>
            </a:stretch>
          </p:blipFill>
          <p:spPr bwMode="auto">
            <a:xfrm>
              <a:off x="1043608" y="2653274"/>
              <a:ext cx="5915025" cy="2314575"/>
            </a:xfrm>
            <a:prstGeom prst="rect">
              <a:avLst/>
            </a:prstGeom>
            <a:noFill/>
            <a:ln w="9525">
              <a:noFill/>
              <a:miter lim="800000"/>
              <a:headEnd/>
              <a:tailEnd/>
            </a:ln>
          </p:spPr>
        </p:pic>
      </p:grpSp>
      <p:sp>
        <p:nvSpPr>
          <p:cNvPr id="17" name="TextBox 16"/>
          <p:cNvSpPr txBox="1"/>
          <p:nvPr/>
        </p:nvSpPr>
        <p:spPr>
          <a:xfrm>
            <a:off x="1655763" y="1547813"/>
            <a:ext cx="3852862" cy="922337"/>
          </a:xfrm>
          <a:prstGeom prst="rect">
            <a:avLst/>
          </a:prstGeom>
          <a:noFill/>
        </p:spPr>
        <p:txBody>
          <a:bodyPr>
            <a:spAutoFit/>
          </a:bodyPr>
          <a:lstStyle/>
          <a:p>
            <a:pPr marL="285750" indent="-285750">
              <a:buFont typeface="Arial" panose="020B0604020202020204" pitchFamily="34" charset="0"/>
              <a:buChar char="•"/>
              <a:defRPr/>
            </a:pPr>
            <a:r>
              <a:rPr lang="en-US" b="1" kern="0" dirty="0"/>
              <a:t>Single Field Indexes</a:t>
            </a:r>
          </a:p>
          <a:p>
            <a:pPr marL="285750" indent="-285750">
              <a:buFont typeface="Arial" panose="020B0604020202020204" pitchFamily="34" charset="0"/>
              <a:buChar char="•"/>
              <a:defRPr/>
            </a:pPr>
            <a:r>
              <a:rPr lang="en-US" kern="0" dirty="0"/>
              <a:t>Compound Field Indexes</a:t>
            </a:r>
          </a:p>
          <a:p>
            <a:pPr marL="285750" indent="-285750">
              <a:buFont typeface="Arial" panose="020B0604020202020204" pitchFamily="34" charset="0"/>
              <a:buChar char="•"/>
              <a:defRPr/>
            </a:pPr>
            <a:r>
              <a:rPr lang="en-US" kern="0" dirty="0" err="1"/>
              <a:t>Multikey</a:t>
            </a:r>
            <a:r>
              <a:rPr lang="en-US" kern="0" dirty="0"/>
              <a:t> Indexes</a:t>
            </a:r>
          </a:p>
        </p:txBody>
      </p:sp>
    </p:spTree>
    <p:extLst>
      <p:ext uri="{BB962C8B-B14F-4D97-AF65-F5344CB8AC3E}">
        <p14:creationId xmlns:p14="http://schemas.microsoft.com/office/powerpoint/2010/main" val="10865017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r>
              <a:rPr lang="en-US" smtClean="0"/>
              <a:t>Index in MongoDB</a:t>
            </a:r>
          </a:p>
        </p:txBody>
      </p:sp>
      <p:sp>
        <p:nvSpPr>
          <p:cNvPr id="76802" name="Rectangle 11"/>
          <p:cNvSpPr>
            <a:spLocks noChangeArrowheads="1"/>
          </p:cNvSpPr>
          <p:nvPr/>
        </p:nvSpPr>
        <p:spPr bwMode="auto">
          <a:xfrm>
            <a:off x="503238" y="1341438"/>
            <a:ext cx="7345362" cy="5075237"/>
          </a:xfrm>
          <a:prstGeom prst="rect">
            <a:avLst/>
          </a:prstGeom>
          <a:noFill/>
          <a:ln w="9525" algn="ctr">
            <a:solidFill>
              <a:srgbClr val="0070C0"/>
            </a:solidFill>
            <a:round/>
            <a:headEnd type="triangle" w="med" len="med"/>
            <a:tailEnd type="triangle" w="med" len="med"/>
          </a:ln>
        </p:spPr>
        <p:txBody>
          <a:bodyPr/>
          <a:lstStyle/>
          <a:p>
            <a:pPr eaLnBrk="0" hangingPunct="0"/>
            <a:endParaRPr lang="en-US" sz="2400">
              <a:latin typeface="Times" pitchFamily="18" charset="0"/>
            </a:endParaRPr>
          </a:p>
        </p:txBody>
      </p:sp>
      <p:sp>
        <p:nvSpPr>
          <p:cNvPr id="76803" name="TextBox 12"/>
          <p:cNvSpPr txBox="1">
            <a:spLocks noChangeArrowheads="1"/>
          </p:cNvSpPr>
          <p:nvPr/>
        </p:nvSpPr>
        <p:spPr bwMode="auto">
          <a:xfrm>
            <a:off x="661988" y="1470025"/>
            <a:ext cx="993775" cy="368300"/>
          </a:xfrm>
          <a:prstGeom prst="rect">
            <a:avLst/>
          </a:prstGeom>
          <a:noFill/>
          <a:ln w="9525">
            <a:noFill/>
            <a:miter lim="800000"/>
            <a:headEnd/>
            <a:tailEnd/>
          </a:ln>
        </p:spPr>
        <p:txBody>
          <a:bodyPr>
            <a:spAutoFit/>
          </a:bodyPr>
          <a:lstStyle/>
          <a:p>
            <a:r>
              <a:rPr lang="en-US" b="1"/>
              <a:t>Types</a:t>
            </a:r>
          </a:p>
        </p:txBody>
      </p:sp>
      <p:sp>
        <p:nvSpPr>
          <p:cNvPr id="14" name="Content Placeholder 2"/>
          <p:cNvSpPr txBox="1">
            <a:spLocks/>
          </p:cNvSpPr>
          <p:nvPr/>
        </p:nvSpPr>
        <p:spPr>
          <a:xfrm>
            <a:off x="725488" y="2501900"/>
            <a:ext cx="6789737" cy="3781425"/>
          </a:xfrm>
          <a:prstGeom prst="rect">
            <a:avLst/>
          </a:prstGeom>
        </p:spPr>
        <p:txBody>
          <a:bodyPr/>
          <a:lstStyle>
            <a:lvl1pPr marL="342900" indent="-342900" algn="l" rtl="0" eaLnBrk="1" fontAlgn="base" hangingPunct="1">
              <a:spcBef>
                <a:spcPct val="50000"/>
              </a:spcBef>
              <a:spcAft>
                <a:spcPct val="0"/>
              </a:spcAft>
              <a:buClrTx/>
              <a:buSzPct val="110000"/>
              <a:buFont typeface="Arial" pitchFamily="34" charset="0"/>
              <a:buChar char="•"/>
              <a:defRPr sz="2400">
                <a:solidFill>
                  <a:schemeClr val="tx1"/>
                </a:solidFill>
                <a:latin typeface="Calibri" pitchFamily="34" charset="0"/>
                <a:ea typeface="+mn-ea"/>
                <a:cs typeface="+mn-cs"/>
              </a:defRPr>
            </a:lvl1pPr>
            <a:lvl2pPr marL="742950" indent="-285750" algn="l" rtl="0" eaLnBrk="1" fontAlgn="base" hangingPunct="1">
              <a:spcBef>
                <a:spcPct val="10000"/>
              </a:spcBef>
              <a:spcAft>
                <a:spcPct val="0"/>
              </a:spcAft>
              <a:buFont typeface="Times" pitchFamily="18" charset="0"/>
              <a:buChar char="–"/>
              <a:defRPr sz="2000">
                <a:solidFill>
                  <a:schemeClr val="tx1"/>
                </a:solidFill>
                <a:latin typeface="Calibri" pitchFamily="34" charset="0"/>
              </a:defRPr>
            </a:lvl2pPr>
            <a:lvl3pPr marL="1143000" indent="-228600" algn="l" rtl="0" eaLnBrk="1" fontAlgn="base" hangingPunct="1">
              <a:spcBef>
                <a:spcPct val="10000"/>
              </a:spcBef>
              <a:spcAft>
                <a:spcPct val="0"/>
              </a:spcAft>
              <a:buFont typeface="Times" pitchFamily="18" charset="0"/>
              <a:buChar char="–"/>
              <a:defRPr sz="1800">
                <a:solidFill>
                  <a:schemeClr val="tx1"/>
                </a:solidFill>
                <a:latin typeface="Calibri" pitchFamily="34" charset="0"/>
              </a:defRPr>
            </a:lvl3pPr>
            <a:lvl4pPr marL="1600200" indent="-228600" algn="l" rtl="0" eaLnBrk="1" fontAlgn="base" hangingPunct="1">
              <a:spcBef>
                <a:spcPct val="10000"/>
              </a:spcBef>
              <a:spcAft>
                <a:spcPct val="0"/>
              </a:spcAft>
              <a:buFont typeface="Times" pitchFamily="18" charset="0"/>
              <a:buChar char="–"/>
              <a:defRPr sz="1600">
                <a:solidFill>
                  <a:schemeClr val="tx1"/>
                </a:solidFill>
                <a:latin typeface="Calibri" pitchFamily="34" charset="0"/>
              </a:defRPr>
            </a:lvl4pPr>
            <a:lvl5pPr marL="2057400" indent="-228600" algn="l" rtl="0" eaLnBrk="1" fontAlgn="base" hangingPunct="1">
              <a:spcBef>
                <a:spcPct val="10000"/>
              </a:spcBef>
              <a:spcAft>
                <a:spcPct val="0"/>
              </a:spcAft>
              <a:buFont typeface="Times" pitchFamily="18" charset="0"/>
              <a:buChar char="»"/>
              <a:defRPr sz="1600">
                <a:solidFill>
                  <a:schemeClr val="tx1"/>
                </a:solidFill>
                <a:latin typeface="Calibri" pitchFamily="34" charset="0"/>
              </a:defRPr>
            </a:lvl5pPr>
            <a:lvl6pPr marL="2514600" indent="-228600" algn="l" rtl="0" eaLnBrk="1" fontAlgn="base" hangingPunct="1">
              <a:spcBef>
                <a:spcPct val="10000"/>
              </a:spcBef>
              <a:spcAft>
                <a:spcPct val="0"/>
              </a:spcAft>
              <a:buFont typeface="Times" pitchFamily="-68" charset="0"/>
              <a:defRPr sz="1600">
                <a:solidFill>
                  <a:schemeClr val="tx1"/>
                </a:solidFill>
                <a:latin typeface="+mn-lt"/>
              </a:defRPr>
            </a:lvl6pPr>
            <a:lvl7pPr marL="2971800" indent="-228600" algn="l" rtl="0" eaLnBrk="1" fontAlgn="base" hangingPunct="1">
              <a:spcBef>
                <a:spcPct val="10000"/>
              </a:spcBef>
              <a:spcAft>
                <a:spcPct val="0"/>
              </a:spcAft>
              <a:buFont typeface="Times" pitchFamily="-68" charset="0"/>
              <a:defRPr sz="1600">
                <a:solidFill>
                  <a:schemeClr val="tx1"/>
                </a:solidFill>
                <a:latin typeface="+mn-lt"/>
              </a:defRPr>
            </a:lvl7pPr>
            <a:lvl8pPr marL="3429000" indent="-228600" algn="l" rtl="0" eaLnBrk="1" fontAlgn="base" hangingPunct="1">
              <a:spcBef>
                <a:spcPct val="10000"/>
              </a:spcBef>
              <a:spcAft>
                <a:spcPct val="0"/>
              </a:spcAft>
              <a:buFont typeface="Times" pitchFamily="-68" charset="0"/>
              <a:defRPr sz="1600">
                <a:solidFill>
                  <a:schemeClr val="tx1"/>
                </a:solidFill>
                <a:latin typeface="+mn-lt"/>
              </a:defRPr>
            </a:lvl8pPr>
            <a:lvl9pPr marL="3886200" indent="-228600" algn="l" rtl="0" eaLnBrk="1" fontAlgn="base" hangingPunct="1">
              <a:spcBef>
                <a:spcPct val="10000"/>
              </a:spcBef>
              <a:spcAft>
                <a:spcPct val="0"/>
              </a:spcAft>
              <a:buFont typeface="Times" pitchFamily="-68" charset="0"/>
              <a:defRPr sz="1600">
                <a:solidFill>
                  <a:schemeClr val="tx1"/>
                </a:solidFill>
                <a:latin typeface="+mn-lt"/>
              </a:defRPr>
            </a:lvl9pPr>
          </a:lstStyle>
          <a:p>
            <a:pPr marL="285750" indent="-285750">
              <a:defRPr/>
            </a:pPr>
            <a:r>
              <a:rPr lang="en-US" sz="2200" b="1" kern="0" dirty="0"/>
              <a:t>Compound Field Indexes</a:t>
            </a:r>
          </a:p>
          <a:p>
            <a:pPr lvl="1">
              <a:defRPr/>
            </a:pPr>
            <a:r>
              <a:rPr lang="en-US" sz="2200" dirty="0" err="1" smtClean="0"/>
              <a:t>db.users</a:t>
            </a:r>
            <a:r>
              <a:rPr lang="en-US" sz="2200" dirty="0"/>
              <a:t>. </a:t>
            </a:r>
            <a:r>
              <a:rPr lang="en-US" sz="2200" dirty="0" err="1"/>
              <a:t>createIndex</a:t>
            </a:r>
            <a:r>
              <a:rPr lang="en-US" sz="2200" dirty="0"/>
              <a:t>( { </a:t>
            </a:r>
            <a:r>
              <a:rPr lang="en-US" sz="2200" dirty="0" smtClean="0"/>
              <a:t>userid:1, score: -1 </a:t>
            </a:r>
            <a:r>
              <a:rPr lang="en-US" sz="2200" dirty="0"/>
              <a:t>} ) </a:t>
            </a:r>
          </a:p>
          <a:p>
            <a:pPr>
              <a:defRPr/>
            </a:pPr>
            <a:endParaRPr lang="en-US" sz="2200" b="1" kern="0" dirty="0" smtClean="0"/>
          </a:p>
          <a:p>
            <a:pPr>
              <a:defRPr/>
            </a:pPr>
            <a:endParaRPr lang="en-US" sz="2200" b="1" kern="0" dirty="0"/>
          </a:p>
          <a:p>
            <a:pPr>
              <a:defRPr/>
            </a:pPr>
            <a:endParaRPr lang="en-US" sz="2200" b="1" kern="0" dirty="0" smtClean="0"/>
          </a:p>
          <a:p>
            <a:pPr>
              <a:defRPr/>
            </a:pPr>
            <a:endParaRPr lang="en-US" sz="2200" b="1" kern="0" dirty="0"/>
          </a:p>
          <a:p>
            <a:pPr>
              <a:defRPr/>
            </a:pPr>
            <a:endParaRPr lang="en-US" sz="2200" b="1" kern="0" dirty="0" smtClean="0"/>
          </a:p>
          <a:p>
            <a:pPr marL="457200" lvl="1" indent="0">
              <a:buFont typeface="Times" pitchFamily="18" charset="0"/>
              <a:buNone/>
              <a:defRPr/>
            </a:pPr>
            <a:endParaRPr lang="en-US" sz="2200" b="1" kern="0" dirty="0" smtClean="0"/>
          </a:p>
          <a:p>
            <a:pPr lvl="1">
              <a:defRPr/>
            </a:pPr>
            <a:endParaRPr lang="en-US" sz="2200" b="1" kern="0" dirty="0"/>
          </a:p>
          <a:p>
            <a:pPr>
              <a:defRPr/>
            </a:pPr>
            <a:endParaRPr lang="en-US" sz="2200" kern="0" dirty="0" smtClean="0"/>
          </a:p>
        </p:txBody>
      </p:sp>
      <p:sp>
        <p:nvSpPr>
          <p:cNvPr id="17" name="TextBox 16"/>
          <p:cNvSpPr txBox="1"/>
          <p:nvPr/>
        </p:nvSpPr>
        <p:spPr>
          <a:xfrm>
            <a:off x="1655763" y="1547813"/>
            <a:ext cx="3852862" cy="922337"/>
          </a:xfrm>
          <a:prstGeom prst="rect">
            <a:avLst/>
          </a:prstGeom>
          <a:noFill/>
        </p:spPr>
        <p:txBody>
          <a:bodyPr>
            <a:spAutoFit/>
          </a:bodyPr>
          <a:lstStyle/>
          <a:p>
            <a:pPr marL="285750" indent="-285750">
              <a:buFont typeface="Arial" panose="020B0604020202020204" pitchFamily="34" charset="0"/>
              <a:buChar char="•"/>
              <a:defRPr/>
            </a:pPr>
            <a:r>
              <a:rPr lang="en-US" kern="0" dirty="0"/>
              <a:t>Single Field Indexes</a:t>
            </a:r>
          </a:p>
          <a:p>
            <a:pPr marL="285750" indent="-285750">
              <a:buFont typeface="Arial" panose="020B0604020202020204" pitchFamily="34" charset="0"/>
              <a:buChar char="•"/>
              <a:defRPr/>
            </a:pPr>
            <a:r>
              <a:rPr lang="en-US" b="1" kern="0" dirty="0"/>
              <a:t>Compound Field Indexes</a:t>
            </a:r>
          </a:p>
          <a:p>
            <a:pPr marL="285750" indent="-285750">
              <a:buFont typeface="Arial" panose="020B0604020202020204" pitchFamily="34" charset="0"/>
              <a:buChar char="•"/>
              <a:defRPr/>
            </a:pPr>
            <a:r>
              <a:rPr lang="en-US" kern="0" dirty="0" err="1"/>
              <a:t>Multikey</a:t>
            </a:r>
            <a:r>
              <a:rPr lang="en-US" kern="0" dirty="0"/>
              <a:t> Indexes</a:t>
            </a:r>
          </a:p>
        </p:txBody>
      </p:sp>
      <p:pic>
        <p:nvPicPr>
          <p:cNvPr id="76806" name="Picture 2"/>
          <p:cNvPicPr>
            <a:picLocks noChangeAspect="1" noChangeArrowheads="1"/>
          </p:cNvPicPr>
          <p:nvPr/>
        </p:nvPicPr>
        <p:blipFill>
          <a:blip r:embed="rId2"/>
          <a:srcRect/>
          <a:stretch>
            <a:fillRect/>
          </a:stretch>
        </p:blipFill>
        <p:spPr bwMode="auto">
          <a:xfrm>
            <a:off x="1276350" y="3352800"/>
            <a:ext cx="5686425" cy="2657475"/>
          </a:xfrm>
          <a:prstGeom prst="rect">
            <a:avLst/>
          </a:prstGeom>
          <a:noFill/>
          <a:ln w="9525">
            <a:noFill/>
            <a:miter lim="800000"/>
            <a:headEnd/>
            <a:tailEnd/>
          </a:ln>
        </p:spPr>
      </p:pic>
    </p:spTree>
    <p:extLst>
      <p:ext uri="{BB962C8B-B14F-4D97-AF65-F5344CB8AC3E}">
        <p14:creationId xmlns:p14="http://schemas.microsoft.com/office/powerpoint/2010/main" val="22007573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5" name="Picture 3"/>
          <p:cNvPicPr>
            <a:picLocks noChangeAspect="1" noChangeArrowheads="1"/>
          </p:cNvPicPr>
          <p:nvPr/>
        </p:nvPicPr>
        <p:blipFill>
          <a:blip r:embed="rId2"/>
          <a:srcRect/>
          <a:stretch>
            <a:fillRect/>
          </a:stretch>
        </p:blipFill>
        <p:spPr bwMode="auto">
          <a:xfrm>
            <a:off x="1727200" y="2730500"/>
            <a:ext cx="5838825" cy="3714750"/>
          </a:xfrm>
          <a:prstGeom prst="rect">
            <a:avLst/>
          </a:prstGeom>
          <a:noFill/>
          <a:ln w="9525">
            <a:noFill/>
            <a:miter lim="800000"/>
            <a:headEnd/>
            <a:tailEnd/>
          </a:ln>
        </p:spPr>
      </p:pic>
      <p:sp>
        <p:nvSpPr>
          <p:cNvPr id="77826" name="Title 1"/>
          <p:cNvSpPr>
            <a:spLocks noGrp="1"/>
          </p:cNvSpPr>
          <p:nvPr>
            <p:ph type="title"/>
          </p:nvPr>
        </p:nvSpPr>
        <p:spPr/>
        <p:txBody>
          <a:bodyPr/>
          <a:lstStyle/>
          <a:p>
            <a:r>
              <a:rPr lang="en-US" smtClean="0"/>
              <a:t>Index in MongoDB</a:t>
            </a:r>
          </a:p>
        </p:txBody>
      </p:sp>
      <p:sp>
        <p:nvSpPr>
          <p:cNvPr id="77827" name="Rectangle 11"/>
          <p:cNvSpPr>
            <a:spLocks noChangeArrowheads="1"/>
          </p:cNvSpPr>
          <p:nvPr/>
        </p:nvSpPr>
        <p:spPr bwMode="auto">
          <a:xfrm>
            <a:off x="503238" y="1341438"/>
            <a:ext cx="7345362" cy="5075237"/>
          </a:xfrm>
          <a:prstGeom prst="rect">
            <a:avLst/>
          </a:prstGeom>
          <a:noFill/>
          <a:ln w="9525" algn="ctr">
            <a:solidFill>
              <a:srgbClr val="0070C0"/>
            </a:solidFill>
            <a:round/>
            <a:headEnd type="triangle" w="med" len="med"/>
            <a:tailEnd type="triangle" w="med" len="med"/>
          </a:ln>
        </p:spPr>
        <p:txBody>
          <a:bodyPr/>
          <a:lstStyle/>
          <a:p>
            <a:pPr eaLnBrk="0" hangingPunct="0"/>
            <a:endParaRPr lang="en-US" sz="2400">
              <a:latin typeface="Times" pitchFamily="18" charset="0"/>
            </a:endParaRPr>
          </a:p>
        </p:txBody>
      </p:sp>
      <p:sp>
        <p:nvSpPr>
          <p:cNvPr id="77828" name="TextBox 12"/>
          <p:cNvSpPr txBox="1">
            <a:spLocks noChangeArrowheads="1"/>
          </p:cNvSpPr>
          <p:nvPr/>
        </p:nvSpPr>
        <p:spPr bwMode="auto">
          <a:xfrm>
            <a:off x="661988" y="1470025"/>
            <a:ext cx="993775" cy="368300"/>
          </a:xfrm>
          <a:prstGeom prst="rect">
            <a:avLst/>
          </a:prstGeom>
          <a:noFill/>
          <a:ln w="9525">
            <a:noFill/>
            <a:miter lim="800000"/>
            <a:headEnd/>
            <a:tailEnd/>
          </a:ln>
        </p:spPr>
        <p:txBody>
          <a:bodyPr>
            <a:spAutoFit/>
          </a:bodyPr>
          <a:lstStyle/>
          <a:p>
            <a:r>
              <a:rPr lang="en-US" b="1"/>
              <a:t>Types</a:t>
            </a:r>
          </a:p>
        </p:txBody>
      </p:sp>
      <p:sp>
        <p:nvSpPr>
          <p:cNvPr id="14" name="Content Placeholder 2"/>
          <p:cNvSpPr txBox="1">
            <a:spLocks/>
          </p:cNvSpPr>
          <p:nvPr/>
        </p:nvSpPr>
        <p:spPr>
          <a:xfrm>
            <a:off x="725488" y="2501900"/>
            <a:ext cx="6789737" cy="3781425"/>
          </a:xfrm>
          <a:prstGeom prst="rect">
            <a:avLst/>
          </a:prstGeom>
        </p:spPr>
        <p:txBody>
          <a:bodyPr/>
          <a:lstStyle>
            <a:lvl1pPr marL="342900" indent="-342900" algn="l" rtl="0" eaLnBrk="1" fontAlgn="base" hangingPunct="1">
              <a:spcBef>
                <a:spcPct val="50000"/>
              </a:spcBef>
              <a:spcAft>
                <a:spcPct val="0"/>
              </a:spcAft>
              <a:buClrTx/>
              <a:buSzPct val="110000"/>
              <a:buFont typeface="Arial" pitchFamily="34" charset="0"/>
              <a:buChar char="•"/>
              <a:defRPr sz="2400">
                <a:solidFill>
                  <a:schemeClr val="tx1"/>
                </a:solidFill>
                <a:latin typeface="Calibri" pitchFamily="34" charset="0"/>
                <a:ea typeface="+mn-ea"/>
                <a:cs typeface="+mn-cs"/>
              </a:defRPr>
            </a:lvl1pPr>
            <a:lvl2pPr marL="742950" indent="-285750" algn="l" rtl="0" eaLnBrk="1" fontAlgn="base" hangingPunct="1">
              <a:spcBef>
                <a:spcPct val="10000"/>
              </a:spcBef>
              <a:spcAft>
                <a:spcPct val="0"/>
              </a:spcAft>
              <a:buFont typeface="Times" pitchFamily="18" charset="0"/>
              <a:buChar char="–"/>
              <a:defRPr sz="2000">
                <a:solidFill>
                  <a:schemeClr val="tx1"/>
                </a:solidFill>
                <a:latin typeface="Calibri" pitchFamily="34" charset="0"/>
              </a:defRPr>
            </a:lvl2pPr>
            <a:lvl3pPr marL="1143000" indent="-228600" algn="l" rtl="0" eaLnBrk="1" fontAlgn="base" hangingPunct="1">
              <a:spcBef>
                <a:spcPct val="10000"/>
              </a:spcBef>
              <a:spcAft>
                <a:spcPct val="0"/>
              </a:spcAft>
              <a:buFont typeface="Times" pitchFamily="18" charset="0"/>
              <a:buChar char="–"/>
              <a:defRPr sz="1800">
                <a:solidFill>
                  <a:schemeClr val="tx1"/>
                </a:solidFill>
                <a:latin typeface="Calibri" pitchFamily="34" charset="0"/>
              </a:defRPr>
            </a:lvl3pPr>
            <a:lvl4pPr marL="1600200" indent="-228600" algn="l" rtl="0" eaLnBrk="1" fontAlgn="base" hangingPunct="1">
              <a:spcBef>
                <a:spcPct val="10000"/>
              </a:spcBef>
              <a:spcAft>
                <a:spcPct val="0"/>
              </a:spcAft>
              <a:buFont typeface="Times" pitchFamily="18" charset="0"/>
              <a:buChar char="–"/>
              <a:defRPr sz="1600">
                <a:solidFill>
                  <a:schemeClr val="tx1"/>
                </a:solidFill>
                <a:latin typeface="Calibri" pitchFamily="34" charset="0"/>
              </a:defRPr>
            </a:lvl4pPr>
            <a:lvl5pPr marL="2057400" indent="-228600" algn="l" rtl="0" eaLnBrk="1" fontAlgn="base" hangingPunct="1">
              <a:spcBef>
                <a:spcPct val="10000"/>
              </a:spcBef>
              <a:spcAft>
                <a:spcPct val="0"/>
              </a:spcAft>
              <a:buFont typeface="Times" pitchFamily="18" charset="0"/>
              <a:buChar char="»"/>
              <a:defRPr sz="1600">
                <a:solidFill>
                  <a:schemeClr val="tx1"/>
                </a:solidFill>
                <a:latin typeface="Calibri" pitchFamily="34" charset="0"/>
              </a:defRPr>
            </a:lvl5pPr>
            <a:lvl6pPr marL="2514600" indent="-228600" algn="l" rtl="0" eaLnBrk="1" fontAlgn="base" hangingPunct="1">
              <a:spcBef>
                <a:spcPct val="10000"/>
              </a:spcBef>
              <a:spcAft>
                <a:spcPct val="0"/>
              </a:spcAft>
              <a:buFont typeface="Times" pitchFamily="-68" charset="0"/>
              <a:defRPr sz="1600">
                <a:solidFill>
                  <a:schemeClr val="tx1"/>
                </a:solidFill>
                <a:latin typeface="+mn-lt"/>
              </a:defRPr>
            </a:lvl6pPr>
            <a:lvl7pPr marL="2971800" indent="-228600" algn="l" rtl="0" eaLnBrk="1" fontAlgn="base" hangingPunct="1">
              <a:spcBef>
                <a:spcPct val="10000"/>
              </a:spcBef>
              <a:spcAft>
                <a:spcPct val="0"/>
              </a:spcAft>
              <a:buFont typeface="Times" pitchFamily="-68" charset="0"/>
              <a:defRPr sz="1600">
                <a:solidFill>
                  <a:schemeClr val="tx1"/>
                </a:solidFill>
                <a:latin typeface="+mn-lt"/>
              </a:defRPr>
            </a:lvl7pPr>
            <a:lvl8pPr marL="3429000" indent="-228600" algn="l" rtl="0" eaLnBrk="1" fontAlgn="base" hangingPunct="1">
              <a:spcBef>
                <a:spcPct val="10000"/>
              </a:spcBef>
              <a:spcAft>
                <a:spcPct val="0"/>
              </a:spcAft>
              <a:buFont typeface="Times" pitchFamily="-68" charset="0"/>
              <a:defRPr sz="1600">
                <a:solidFill>
                  <a:schemeClr val="tx1"/>
                </a:solidFill>
                <a:latin typeface="+mn-lt"/>
              </a:defRPr>
            </a:lvl8pPr>
            <a:lvl9pPr marL="3886200" indent="-228600" algn="l" rtl="0" eaLnBrk="1" fontAlgn="base" hangingPunct="1">
              <a:spcBef>
                <a:spcPct val="10000"/>
              </a:spcBef>
              <a:spcAft>
                <a:spcPct val="0"/>
              </a:spcAft>
              <a:buFont typeface="Times" pitchFamily="-68" charset="0"/>
              <a:defRPr sz="1600">
                <a:solidFill>
                  <a:schemeClr val="tx1"/>
                </a:solidFill>
                <a:latin typeface="+mn-lt"/>
              </a:defRPr>
            </a:lvl9pPr>
          </a:lstStyle>
          <a:p>
            <a:pPr marL="285750" indent="-285750">
              <a:defRPr/>
            </a:pPr>
            <a:r>
              <a:rPr lang="en-US" sz="2200" b="1" kern="0" dirty="0" err="1"/>
              <a:t>Multikey</a:t>
            </a:r>
            <a:r>
              <a:rPr lang="en-US" sz="2200" b="1" kern="0" dirty="0"/>
              <a:t> Indexes</a:t>
            </a:r>
          </a:p>
          <a:p>
            <a:pPr lvl="1">
              <a:defRPr/>
            </a:pPr>
            <a:r>
              <a:rPr lang="en-US" sz="2200" dirty="0" err="1" smtClean="0"/>
              <a:t>db.users.createIndex</a:t>
            </a:r>
            <a:r>
              <a:rPr lang="en-US" sz="2200" dirty="0"/>
              <a:t>( { </a:t>
            </a:r>
            <a:r>
              <a:rPr lang="en-US" sz="2200" dirty="0" smtClean="0"/>
              <a:t>addr.zip:1} </a:t>
            </a:r>
            <a:r>
              <a:rPr lang="en-US" sz="2200" dirty="0"/>
              <a:t>) </a:t>
            </a:r>
          </a:p>
          <a:p>
            <a:pPr>
              <a:defRPr/>
            </a:pPr>
            <a:endParaRPr lang="en-US" sz="2200" b="1" kern="0" dirty="0" smtClean="0"/>
          </a:p>
          <a:p>
            <a:pPr>
              <a:defRPr/>
            </a:pPr>
            <a:endParaRPr lang="en-US" sz="2200" b="1" kern="0" dirty="0"/>
          </a:p>
          <a:p>
            <a:pPr>
              <a:defRPr/>
            </a:pPr>
            <a:endParaRPr lang="en-US" sz="2200" b="1" kern="0" dirty="0" smtClean="0"/>
          </a:p>
          <a:p>
            <a:pPr>
              <a:defRPr/>
            </a:pPr>
            <a:endParaRPr lang="en-US" sz="2200" b="1" kern="0" dirty="0"/>
          </a:p>
          <a:p>
            <a:pPr>
              <a:defRPr/>
            </a:pPr>
            <a:endParaRPr lang="en-US" sz="2200" b="1" kern="0" dirty="0" smtClean="0"/>
          </a:p>
          <a:p>
            <a:pPr marL="457200" lvl="1" indent="0">
              <a:buFont typeface="Times" pitchFamily="18" charset="0"/>
              <a:buNone/>
              <a:defRPr/>
            </a:pPr>
            <a:endParaRPr lang="en-US" sz="2200" b="1" kern="0" dirty="0" smtClean="0"/>
          </a:p>
          <a:p>
            <a:pPr lvl="1">
              <a:defRPr/>
            </a:pPr>
            <a:endParaRPr lang="en-US" sz="2200" b="1" kern="0" dirty="0"/>
          </a:p>
          <a:p>
            <a:pPr>
              <a:defRPr/>
            </a:pPr>
            <a:endParaRPr lang="en-US" sz="2200" kern="0" dirty="0" smtClean="0"/>
          </a:p>
        </p:txBody>
      </p:sp>
      <p:sp>
        <p:nvSpPr>
          <p:cNvPr id="17" name="TextBox 16"/>
          <p:cNvSpPr txBox="1"/>
          <p:nvPr/>
        </p:nvSpPr>
        <p:spPr>
          <a:xfrm>
            <a:off x="1655763" y="1547813"/>
            <a:ext cx="3852862" cy="922337"/>
          </a:xfrm>
          <a:prstGeom prst="rect">
            <a:avLst/>
          </a:prstGeom>
          <a:noFill/>
        </p:spPr>
        <p:txBody>
          <a:bodyPr>
            <a:spAutoFit/>
          </a:bodyPr>
          <a:lstStyle/>
          <a:p>
            <a:pPr marL="285750" indent="-285750">
              <a:buFont typeface="Arial" panose="020B0604020202020204" pitchFamily="34" charset="0"/>
              <a:buChar char="•"/>
              <a:defRPr/>
            </a:pPr>
            <a:r>
              <a:rPr lang="en-US" kern="0" dirty="0"/>
              <a:t>Single Field Indexes</a:t>
            </a:r>
          </a:p>
          <a:p>
            <a:pPr marL="285750" indent="-285750">
              <a:buFont typeface="Arial" panose="020B0604020202020204" pitchFamily="34" charset="0"/>
              <a:buChar char="•"/>
              <a:defRPr/>
            </a:pPr>
            <a:r>
              <a:rPr lang="en-US" kern="0" dirty="0"/>
              <a:t>Compound Field Indexes</a:t>
            </a:r>
          </a:p>
          <a:p>
            <a:pPr marL="285750" indent="-285750">
              <a:buFont typeface="Arial" panose="020B0604020202020204" pitchFamily="34" charset="0"/>
              <a:buChar char="•"/>
              <a:defRPr/>
            </a:pPr>
            <a:r>
              <a:rPr lang="en-US" b="1" kern="0" dirty="0" err="1"/>
              <a:t>Multikey</a:t>
            </a:r>
            <a:r>
              <a:rPr lang="en-US" b="1" kern="0" dirty="0"/>
              <a:t> Indexes</a:t>
            </a:r>
          </a:p>
        </p:txBody>
      </p:sp>
    </p:spTree>
    <p:extLst>
      <p:ext uri="{BB962C8B-B14F-4D97-AF65-F5344CB8AC3E}">
        <p14:creationId xmlns:p14="http://schemas.microsoft.com/office/powerpoint/2010/main" val="35509337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r>
              <a:rPr lang="en-US" smtClean="0"/>
              <a:t>Aggregation</a:t>
            </a:r>
          </a:p>
        </p:txBody>
      </p:sp>
      <p:sp>
        <p:nvSpPr>
          <p:cNvPr id="3" name="Content Placeholder 2"/>
          <p:cNvSpPr>
            <a:spLocks noGrp="1"/>
          </p:cNvSpPr>
          <p:nvPr>
            <p:ph idx="1"/>
          </p:nvPr>
        </p:nvSpPr>
        <p:spPr/>
        <p:txBody>
          <a:bodyPr rtlCol="0">
            <a:normAutofit/>
          </a:bodyPr>
          <a:lstStyle/>
          <a:p>
            <a:pPr fontAlgn="auto">
              <a:spcAft>
                <a:spcPts val="0"/>
              </a:spcAft>
              <a:buFont typeface="Wingdings 3" charset="2"/>
              <a:buChar char=""/>
              <a:defRPr/>
            </a:pPr>
            <a:r>
              <a:rPr lang="en-US" sz="2400" dirty="0" smtClean="0">
                <a:solidFill>
                  <a:schemeClr val="tx1">
                    <a:lumMod val="75000"/>
                    <a:lumOff val="25000"/>
                  </a:schemeClr>
                </a:solidFill>
              </a:rPr>
              <a:t>Operations </a:t>
            </a:r>
            <a:r>
              <a:rPr lang="en-US" sz="2400" dirty="0">
                <a:solidFill>
                  <a:schemeClr val="tx1">
                    <a:lumMod val="75000"/>
                    <a:lumOff val="25000"/>
                  </a:schemeClr>
                </a:solidFill>
              </a:rPr>
              <a:t>that process data records and return computed results. </a:t>
            </a:r>
            <a:endParaRPr lang="en-US" sz="2400" dirty="0" smtClean="0">
              <a:solidFill>
                <a:schemeClr val="tx1">
                  <a:lumMod val="75000"/>
                  <a:lumOff val="25000"/>
                </a:schemeClr>
              </a:solidFill>
            </a:endParaRPr>
          </a:p>
          <a:p>
            <a:pPr fontAlgn="auto">
              <a:spcAft>
                <a:spcPts val="0"/>
              </a:spcAft>
              <a:buFont typeface="Wingdings 3" charset="2"/>
              <a:buChar char=""/>
              <a:defRPr/>
            </a:pPr>
            <a:r>
              <a:rPr lang="en-US" sz="2400" dirty="0" err="1" smtClean="0">
                <a:solidFill>
                  <a:schemeClr val="tx1">
                    <a:lumMod val="75000"/>
                    <a:lumOff val="25000"/>
                  </a:schemeClr>
                </a:solidFill>
              </a:rPr>
              <a:t>MongoDB</a:t>
            </a:r>
            <a:r>
              <a:rPr lang="en-US" sz="2400" dirty="0" smtClean="0">
                <a:solidFill>
                  <a:schemeClr val="tx1">
                    <a:lumMod val="75000"/>
                    <a:lumOff val="25000"/>
                  </a:schemeClr>
                </a:solidFill>
              </a:rPr>
              <a:t> </a:t>
            </a:r>
            <a:r>
              <a:rPr lang="en-US" sz="2400" dirty="0">
                <a:solidFill>
                  <a:schemeClr val="tx1">
                    <a:lumMod val="75000"/>
                    <a:lumOff val="25000"/>
                  </a:schemeClr>
                </a:solidFill>
              </a:rPr>
              <a:t>provides </a:t>
            </a:r>
            <a:r>
              <a:rPr lang="en-US" sz="2400" dirty="0" smtClean="0">
                <a:solidFill>
                  <a:schemeClr val="tx1">
                    <a:lumMod val="75000"/>
                    <a:lumOff val="25000"/>
                  </a:schemeClr>
                </a:solidFill>
              </a:rPr>
              <a:t>aggregation operations</a:t>
            </a:r>
          </a:p>
          <a:p>
            <a:pPr fontAlgn="auto">
              <a:spcAft>
                <a:spcPts val="0"/>
              </a:spcAft>
              <a:buFont typeface="Wingdings 3" charset="2"/>
              <a:buChar char=""/>
              <a:defRPr/>
            </a:pPr>
            <a:r>
              <a:rPr lang="en-US" sz="2400" dirty="0" smtClean="0">
                <a:solidFill>
                  <a:schemeClr val="tx1">
                    <a:lumMod val="75000"/>
                    <a:lumOff val="25000"/>
                  </a:schemeClr>
                </a:solidFill>
              </a:rPr>
              <a:t>Running </a:t>
            </a:r>
            <a:r>
              <a:rPr lang="en-US" sz="2400" dirty="0">
                <a:solidFill>
                  <a:schemeClr val="tx1">
                    <a:lumMod val="75000"/>
                    <a:lumOff val="25000"/>
                  </a:schemeClr>
                </a:solidFill>
              </a:rPr>
              <a:t>data aggregation on the </a:t>
            </a:r>
            <a:r>
              <a:rPr lang="en-US" sz="2400" dirty="0" err="1" smtClean="0">
                <a:solidFill>
                  <a:schemeClr val="tx1">
                    <a:lumMod val="75000"/>
                    <a:lumOff val="25000"/>
                  </a:schemeClr>
                </a:solidFill>
                <a:hlinkClick r:id="rId2" tooltip="mongod"/>
              </a:rPr>
              <a:t>mongod</a:t>
            </a:r>
            <a:r>
              <a:rPr lang="en-US" sz="2400" dirty="0" smtClean="0">
                <a:solidFill>
                  <a:schemeClr val="tx1">
                    <a:lumMod val="75000"/>
                    <a:lumOff val="25000"/>
                  </a:schemeClr>
                </a:solidFill>
              </a:rPr>
              <a:t> instance </a:t>
            </a:r>
            <a:r>
              <a:rPr lang="en-US" sz="2400" dirty="0">
                <a:solidFill>
                  <a:schemeClr val="tx1">
                    <a:lumMod val="75000"/>
                    <a:lumOff val="25000"/>
                  </a:schemeClr>
                </a:solidFill>
              </a:rPr>
              <a:t>simplifies application code and limits resource requirements</a:t>
            </a:r>
            <a:r>
              <a:rPr lang="en-US" sz="2400" dirty="0" smtClean="0">
                <a:solidFill>
                  <a:schemeClr val="tx1">
                    <a:lumMod val="75000"/>
                    <a:lumOff val="25000"/>
                  </a:schemeClr>
                </a:solidFill>
              </a:rPr>
              <a:t>.</a:t>
            </a:r>
          </a:p>
          <a:p>
            <a:pPr fontAlgn="auto">
              <a:spcAft>
                <a:spcPts val="0"/>
              </a:spcAft>
              <a:buFont typeface="Wingdings 3" charset="2"/>
              <a:buChar char=""/>
              <a:defRPr/>
            </a:pPr>
            <a:r>
              <a:rPr lang="en-US" sz="2400" dirty="0" smtClean="0">
                <a:solidFill>
                  <a:schemeClr val="tx1">
                    <a:lumMod val="75000"/>
                    <a:lumOff val="25000"/>
                  </a:schemeClr>
                </a:solidFill>
              </a:rPr>
              <a:t>Aggregation can be done with</a:t>
            </a:r>
          </a:p>
          <a:p>
            <a:pPr lvl="1" fontAlgn="auto">
              <a:spcAft>
                <a:spcPts val="0"/>
              </a:spcAft>
              <a:buFont typeface="Wingdings 3" charset="2"/>
              <a:buChar char=""/>
              <a:defRPr/>
            </a:pPr>
            <a:r>
              <a:rPr lang="en-US" sz="2000" dirty="0" err="1" smtClean="0">
                <a:solidFill>
                  <a:schemeClr val="tx1">
                    <a:lumMod val="75000"/>
                    <a:lumOff val="25000"/>
                  </a:schemeClr>
                </a:solidFill>
              </a:rPr>
              <a:t>Papeline</a:t>
            </a:r>
            <a:r>
              <a:rPr lang="en-US" sz="2000" dirty="0" smtClean="0">
                <a:solidFill>
                  <a:schemeClr val="tx1">
                    <a:lumMod val="75000"/>
                    <a:lumOff val="25000"/>
                  </a:schemeClr>
                </a:solidFill>
              </a:rPr>
              <a:t> ($group operator)</a:t>
            </a:r>
          </a:p>
          <a:p>
            <a:pPr lvl="1" fontAlgn="auto">
              <a:spcAft>
                <a:spcPts val="0"/>
              </a:spcAft>
              <a:buFont typeface="Wingdings 3" charset="2"/>
              <a:buChar char=""/>
              <a:defRPr/>
            </a:pPr>
            <a:r>
              <a:rPr lang="en-US" sz="2000" dirty="0" err="1" smtClean="0">
                <a:solidFill>
                  <a:schemeClr val="tx1">
                    <a:lumMod val="75000"/>
                    <a:lumOff val="25000"/>
                  </a:schemeClr>
                </a:solidFill>
              </a:rPr>
              <a:t>Map_reduce</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17187729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r>
              <a:rPr lang="en-US" smtClean="0"/>
              <a:t>Pipelines</a:t>
            </a:r>
          </a:p>
        </p:txBody>
      </p:sp>
      <p:sp>
        <p:nvSpPr>
          <p:cNvPr id="3" name="Content Placeholder 2"/>
          <p:cNvSpPr>
            <a:spLocks noGrp="1"/>
          </p:cNvSpPr>
          <p:nvPr>
            <p:ph idx="1"/>
          </p:nvPr>
        </p:nvSpPr>
        <p:spPr>
          <a:xfrm>
            <a:off x="457200" y="1524000"/>
            <a:ext cx="7859216" cy="4876800"/>
          </a:xfrm>
        </p:spPr>
        <p:txBody>
          <a:bodyPr rtlCol="0">
            <a:normAutofit/>
          </a:bodyPr>
          <a:lstStyle/>
          <a:p>
            <a:r>
              <a:rPr lang="en-IE" sz="2000" dirty="0"/>
              <a:t>MongoDB’s </a:t>
            </a:r>
            <a:r>
              <a:rPr lang="en-IE" sz="2000" dirty="0">
                <a:hlinkClick r:id="rId2"/>
              </a:rPr>
              <a:t>aggregation framework</a:t>
            </a:r>
            <a:r>
              <a:rPr lang="en-IE" sz="2000" dirty="0"/>
              <a:t> is </a:t>
            </a:r>
            <a:r>
              <a:rPr lang="en-IE" sz="2000" dirty="0" err="1"/>
              <a:t>modeled</a:t>
            </a:r>
            <a:r>
              <a:rPr lang="en-IE" sz="2000" dirty="0"/>
              <a:t> on the concept of data processing pipelines. Documents enter a multi-stage pipeline that transforms the documents into an aggregated result.</a:t>
            </a:r>
          </a:p>
          <a:p>
            <a:r>
              <a:rPr lang="en-IE" sz="2000" dirty="0"/>
              <a:t>The most basic pipeline stages provide </a:t>
            </a:r>
            <a:r>
              <a:rPr lang="en-IE" sz="2000" i="1" dirty="0"/>
              <a:t>filters</a:t>
            </a:r>
            <a:r>
              <a:rPr lang="en-IE" sz="2000" dirty="0"/>
              <a:t> that operate like queries and </a:t>
            </a:r>
            <a:r>
              <a:rPr lang="en-IE" sz="2000" i="1" dirty="0"/>
              <a:t>document transformations</a:t>
            </a:r>
            <a:r>
              <a:rPr lang="en-IE" sz="2000" dirty="0"/>
              <a:t> that modify the form of the output document.</a:t>
            </a:r>
          </a:p>
          <a:p>
            <a:r>
              <a:rPr lang="en-IE" sz="2000" dirty="0"/>
              <a:t>Other pipeline operations provide tools for grouping and sorting documents by specific field or fields as well as tools for aggregating the contents of </a:t>
            </a:r>
            <a:r>
              <a:rPr lang="en-IE" sz="2000" dirty="0" smtClean="0"/>
              <a:t>arrays </a:t>
            </a:r>
          </a:p>
          <a:p>
            <a:r>
              <a:rPr lang="en-IE" sz="2000" dirty="0" smtClean="0"/>
              <a:t>Pipeline </a:t>
            </a:r>
            <a:r>
              <a:rPr lang="en-IE" sz="2000" dirty="0"/>
              <a:t>stages can use </a:t>
            </a:r>
            <a:r>
              <a:rPr lang="en-IE" sz="2000" dirty="0">
                <a:hlinkClick r:id="rId3"/>
              </a:rPr>
              <a:t>operators</a:t>
            </a:r>
            <a:r>
              <a:rPr lang="en-IE" sz="2000" dirty="0"/>
              <a:t> for tasks such as calculating the average or concatenating a string.</a:t>
            </a:r>
          </a:p>
          <a:p>
            <a:r>
              <a:rPr lang="en-IE" sz="2000" dirty="0" smtClean="0"/>
              <a:t>Pipeline is the </a:t>
            </a:r>
            <a:r>
              <a:rPr lang="en-IE" sz="2000" dirty="0"/>
              <a:t>preferred method for data aggregation in MongoDB.</a:t>
            </a:r>
          </a:p>
          <a:p>
            <a:pPr marL="0" indent="0" fontAlgn="auto">
              <a:spcAft>
                <a:spcPts val="0"/>
              </a:spcAft>
              <a:buNone/>
              <a:defRPr/>
            </a:pPr>
            <a:endParaRPr lang="en-US" sz="2000" dirty="0">
              <a:solidFill>
                <a:schemeClr val="tx1">
                  <a:lumMod val="75000"/>
                  <a:lumOff val="25000"/>
                </a:schemeClr>
              </a:solidFill>
            </a:endParaRPr>
          </a:p>
        </p:txBody>
      </p:sp>
    </p:spTree>
    <p:extLst>
      <p:ext uri="{BB962C8B-B14F-4D97-AF65-F5344CB8AC3E}">
        <p14:creationId xmlns:p14="http://schemas.microsoft.com/office/powerpoint/2010/main" val="25993185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Aggregation using pipeline</a:t>
            </a:r>
            <a:endParaRPr lang="en-IE"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45</a:t>
            </a:fld>
            <a:endParaRPr lang="en-IE"/>
          </a:p>
        </p:txBody>
      </p:sp>
      <p:pic>
        <p:nvPicPr>
          <p:cNvPr id="2050" name="Picture 2" descr="C:\Users\pierpaolo.dondio\Desktop\aggregation-pipeli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404105"/>
            <a:ext cx="6783536" cy="488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5581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Aggregator Operators</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46</a:t>
            </a:fld>
            <a:endParaRPr lang="en-IE"/>
          </a:p>
        </p:txBody>
      </p:sp>
      <p:graphicFrame>
        <p:nvGraphicFramePr>
          <p:cNvPr id="6" name="Table 5"/>
          <p:cNvGraphicFramePr>
            <a:graphicFrameLocks noGrp="1"/>
          </p:cNvGraphicFramePr>
          <p:nvPr>
            <p:extLst>
              <p:ext uri="{D42A27DB-BD31-4B8C-83A1-F6EECF244321}">
                <p14:modId xmlns:p14="http://schemas.microsoft.com/office/powerpoint/2010/main" val="236665452"/>
              </p:ext>
            </p:extLst>
          </p:nvPr>
        </p:nvGraphicFramePr>
        <p:xfrm>
          <a:off x="107504" y="1320150"/>
          <a:ext cx="8856983" cy="3891234"/>
        </p:xfrm>
        <a:graphic>
          <a:graphicData uri="http://schemas.openxmlformats.org/drawingml/2006/table">
            <a:tbl>
              <a:tblPr/>
              <a:tblGrid>
                <a:gridCol w="1127251">
                  <a:extLst>
                    <a:ext uri="{9D8B030D-6E8A-4147-A177-3AD203B41FA5}">
                      <a16:colId xmlns:a16="http://schemas.microsoft.com/office/drawing/2014/main" val="20000"/>
                    </a:ext>
                  </a:extLst>
                </a:gridCol>
                <a:gridCol w="4126892">
                  <a:extLst>
                    <a:ext uri="{9D8B030D-6E8A-4147-A177-3AD203B41FA5}">
                      <a16:colId xmlns:a16="http://schemas.microsoft.com/office/drawing/2014/main" val="20001"/>
                    </a:ext>
                  </a:extLst>
                </a:gridCol>
                <a:gridCol w="3602840">
                  <a:extLst>
                    <a:ext uri="{9D8B030D-6E8A-4147-A177-3AD203B41FA5}">
                      <a16:colId xmlns:a16="http://schemas.microsoft.com/office/drawing/2014/main" val="20002"/>
                    </a:ext>
                  </a:extLst>
                </a:gridCol>
              </a:tblGrid>
              <a:tr h="210404">
                <a:tc>
                  <a:txBody>
                    <a:bodyPr/>
                    <a:lstStyle/>
                    <a:p>
                      <a:pPr algn="ctr" fontAlgn="t"/>
                      <a:r>
                        <a:rPr lang="en-IE" sz="1200" dirty="0">
                          <a:effectLst/>
                        </a:rPr>
                        <a:t>Expression</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E" sz="1200">
                          <a:effectLst/>
                        </a:rPr>
                        <a:t>Description</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E" sz="1200">
                          <a:effectLst/>
                        </a:rPr>
                        <a:t>Example</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457400">
                <a:tc>
                  <a:txBody>
                    <a:bodyPr/>
                    <a:lstStyle/>
                    <a:p>
                      <a:pPr algn="ctr" fontAlgn="ctr"/>
                      <a:r>
                        <a:rPr lang="en-IE" sz="1200" dirty="0">
                          <a:effectLst/>
                        </a:rPr>
                        <a:t>$sum</a:t>
                      </a:r>
                    </a:p>
                  </a:txBody>
                  <a:tcPr marL="26051" marR="26051" marT="26051" marB="2605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dirty="0">
                          <a:effectLst/>
                        </a:rPr>
                        <a:t>Sums up the defined value from all </a:t>
                      </a:r>
                      <a:r>
                        <a:rPr lang="en-IE" sz="1200" dirty="0" smtClean="0">
                          <a:effectLst/>
                        </a:rPr>
                        <a:t>documents in the collection.</a:t>
                      </a:r>
                      <a:endParaRPr lang="en-IE" sz="1200" dirty="0">
                        <a:effectLst/>
                      </a:endParaRP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db.mycol.aggregate([{$group : {_id : "$by_user", num_tutorial : {$sum : "$likes"}}}])</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57400">
                <a:tc>
                  <a:txBody>
                    <a:bodyPr/>
                    <a:lstStyle/>
                    <a:p>
                      <a:pPr algn="ctr" fontAlgn="ctr"/>
                      <a:r>
                        <a:rPr lang="en-IE" sz="1200">
                          <a:effectLst/>
                        </a:rPr>
                        <a:t>$avg</a:t>
                      </a:r>
                    </a:p>
                  </a:txBody>
                  <a:tcPr marL="26051" marR="26051" marT="26051" marB="2605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Calculates the average of all given values from all documents in the collection.</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db.mycol.aggregate([{$group : {_id : "$by_user", num_tutorial : {$avg : "$likes"}}}])</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57400">
                <a:tc>
                  <a:txBody>
                    <a:bodyPr/>
                    <a:lstStyle/>
                    <a:p>
                      <a:pPr algn="ctr" fontAlgn="ctr"/>
                      <a:r>
                        <a:rPr lang="en-IE" sz="1200" dirty="0">
                          <a:effectLst/>
                        </a:rPr>
                        <a:t>$</a:t>
                      </a:r>
                      <a:r>
                        <a:rPr lang="en-IE" sz="1200" dirty="0" smtClean="0">
                          <a:effectLst/>
                        </a:rPr>
                        <a:t>min. $min</a:t>
                      </a:r>
                      <a:endParaRPr lang="en-IE" sz="1200" dirty="0">
                        <a:effectLst/>
                      </a:endParaRPr>
                    </a:p>
                  </a:txBody>
                  <a:tcPr marL="26051" marR="26051" marT="26051" marB="2605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dirty="0">
                          <a:effectLst/>
                        </a:rPr>
                        <a:t>Gets the minimum of the corresponding values from all documents in the collection.</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db.mycol.aggregate([{$group : {_id : "$by_user", num_tutorial : {$min : "$likes"}}}])</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375068">
                <a:tc>
                  <a:txBody>
                    <a:bodyPr/>
                    <a:lstStyle/>
                    <a:p>
                      <a:pPr algn="ctr" fontAlgn="ctr"/>
                      <a:r>
                        <a:rPr lang="en-IE" sz="1200" dirty="0">
                          <a:effectLst/>
                        </a:rPr>
                        <a:t>$push</a:t>
                      </a:r>
                    </a:p>
                  </a:txBody>
                  <a:tcPr marL="26051" marR="26051" marT="26051" marB="2605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dirty="0">
                          <a:effectLst/>
                        </a:rPr>
                        <a:t>Inserts the </a:t>
                      </a:r>
                      <a:r>
                        <a:rPr lang="en-IE" sz="1200" dirty="0" smtClean="0">
                          <a:effectLst/>
                        </a:rPr>
                        <a:t>values </a:t>
                      </a:r>
                      <a:r>
                        <a:rPr lang="en-IE" sz="1200" dirty="0">
                          <a:effectLst/>
                        </a:rPr>
                        <a:t>to an array in the resulting document.</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db.mycol.aggregate([{$group : {_id : "$by_user", url : {$push: "$url"}}}])</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457400">
                <a:tc>
                  <a:txBody>
                    <a:bodyPr/>
                    <a:lstStyle/>
                    <a:p>
                      <a:pPr algn="ctr" fontAlgn="ctr"/>
                      <a:r>
                        <a:rPr lang="en-IE" sz="1200">
                          <a:effectLst/>
                        </a:rPr>
                        <a:t>$addToSet</a:t>
                      </a:r>
                    </a:p>
                  </a:txBody>
                  <a:tcPr marL="26051" marR="26051" marT="26051" marB="2605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Inserts the value to an array in the resulting document but does not create duplicates.</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db.mycol.aggregate([{$group : {_id : "$by_user", url : {$addToSet : "$url"}}}])</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704395">
                <a:tc>
                  <a:txBody>
                    <a:bodyPr/>
                    <a:lstStyle/>
                    <a:p>
                      <a:pPr algn="ctr" fontAlgn="ctr"/>
                      <a:r>
                        <a:rPr lang="en-IE" sz="1200">
                          <a:effectLst/>
                        </a:rPr>
                        <a:t>$first</a:t>
                      </a:r>
                    </a:p>
                  </a:txBody>
                  <a:tcPr marL="26051" marR="26051" marT="26051" marB="2605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Gets the first document from the source documents according to the grouping. Typically this makes only sense together with some previously applied “$sort”-stage.</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db.mycol.aggregate([{$group : {_id : "$by_user", first_url : {$first : "$url"}}}])</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704395">
                <a:tc>
                  <a:txBody>
                    <a:bodyPr/>
                    <a:lstStyle/>
                    <a:p>
                      <a:pPr algn="ctr" fontAlgn="ctr"/>
                      <a:r>
                        <a:rPr lang="en-IE" sz="1200">
                          <a:effectLst/>
                        </a:rPr>
                        <a:t>$last</a:t>
                      </a:r>
                    </a:p>
                  </a:txBody>
                  <a:tcPr marL="26051" marR="26051" marT="26051" marB="2605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Gets the last document from the source documents according to the grouping. Typically this makes only sense together with some previously applied “$sort”-stage.</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dirty="0" err="1">
                          <a:effectLst/>
                        </a:rPr>
                        <a:t>db.mycol.aggregate</a:t>
                      </a:r>
                      <a:r>
                        <a:rPr lang="en-IE" sz="1200" dirty="0">
                          <a:effectLst/>
                        </a:rPr>
                        <a:t>([{$group : {_id : "$</a:t>
                      </a:r>
                      <a:r>
                        <a:rPr lang="en-IE" sz="1200" dirty="0" err="1">
                          <a:effectLst/>
                        </a:rPr>
                        <a:t>by_user</a:t>
                      </a:r>
                      <a:r>
                        <a:rPr lang="en-IE" sz="1200" dirty="0">
                          <a:effectLst/>
                        </a:rPr>
                        <a:t>", </a:t>
                      </a:r>
                      <a:r>
                        <a:rPr lang="en-IE" sz="1200" dirty="0" err="1">
                          <a:effectLst/>
                        </a:rPr>
                        <a:t>last_url</a:t>
                      </a:r>
                      <a:r>
                        <a:rPr lang="en-IE" sz="1200" dirty="0">
                          <a:effectLst/>
                        </a:rPr>
                        <a:t> : {$last : "$</a:t>
                      </a:r>
                      <a:r>
                        <a:rPr lang="en-IE" sz="1200" dirty="0" err="1">
                          <a:effectLst/>
                        </a:rPr>
                        <a:t>url</a:t>
                      </a:r>
                      <a:r>
                        <a:rPr lang="en-IE" sz="1200" dirty="0">
                          <a:effectLst/>
                        </a:rPr>
                        <a:t>"}}}])</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2528021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Some examples</a:t>
            </a:r>
            <a:endParaRPr lang="en-IE" dirty="0"/>
          </a:p>
        </p:txBody>
      </p:sp>
      <p:sp>
        <p:nvSpPr>
          <p:cNvPr id="3" name="Content Placeholder 2"/>
          <p:cNvSpPr>
            <a:spLocks noGrp="1"/>
          </p:cNvSpPr>
          <p:nvPr>
            <p:ph idx="1"/>
          </p:nvPr>
        </p:nvSpPr>
        <p:spPr>
          <a:xfrm>
            <a:off x="251520" y="1524000"/>
            <a:ext cx="8892480" cy="4876800"/>
          </a:xfrm>
        </p:spPr>
        <p:txBody>
          <a:bodyPr/>
          <a:lstStyle/>
          <a:p>
            <a:pPr marL="0" indent="0">
              <a:buNone/>
            </a:pPr>
            <a:r>
              <a:rPr lang="en-IE" sz="1400" dirty="0" err="1" smtClean="0"/>
              <a:t>db.test_db.find</a:t>
            </a:r>
            <a:r>
              <a:rPr lang="en-IE" sz="1400" dirty="0"/>
              <a:t>({gender: 'f'});</a:t>
            </a:r>
          </a:p>
          <a:p>
            <a:pPr marL="0" indent="0">
              <a:buNone/>
            </a:pPr>
            <a:r>
              <a:rPr lang="en-IE" sz="1400" dirty="0" err="1"/>
              <a:t>db.test_db.find</a:t>
            </a:r>
            <a:r>
              <a:rPr lang="en-IE" sz="1400" dirty="0"/>
              <a:t>({gender: 'm'});</a:t>
            </a:r>
          </a:p>
          <a:p>
            <a:pPr marL="0" indent="0">
              <a:buNone/>
            </a:pPr>
            <a:r>
              <a:rPr lang="en-IE" sz="1400" dirty="0" err="1"/>
              <a:t>db.test_db.find</a:t>
            </a:r>
            <a:r>
              <a:rPr lang="en-IE" sz="1400" dirty="0"/>
              <a:t>({gender: 'm', $or: [{nationality: '</a:t>
            </a:r>
            <a:r>
              <a:rPr lang="en-IE" sz="1400" dirty="0" err="1"/>
              <a:t>english</a:t>
            </a:r>
            <a:r>
              <a:rPr lang="en-IE" sz="1400" dirty="0"/>
              <a:t>'}, {nationality:'</a:t>
            </a:r>
            <a:r>
              <a:rPr lang="en-IE" sz="1400" dirty="0" err="1"/>
              <a:t>american</a:t>
            </a:r>
            <a:r>
              <a:rPr lang="en-IE" sz="1400" dirty="0"/>
              <a:t>'}]});</a:t>
            </a:r>
          </a:p>
          <a:p>
            <a:pPr marL="0" indent="0">
              <a:buNone/>
            </a:pPr>
            <a:r>
              <a:rPr lang="en-IE" sz="1400" dirty="0" err="1"/>
              <a:t>db.test_db.find</a:t>
            </a:r>
            <a:r>
              <a:rPr lang="en-IE" sz="1400" dirty="0"/>
              <a:t>({gender: 'm', $or: [{nationality: '</a:t>
            </a:r>
            <a:r>
              <a:rPr lang="en-IE" sz="1400" dirty="0" err="1"/>
              <a:t>english</a:t>
            </a:r>
            <a:r>
              <a:rPr lang="en-IE" sz="1400" dirty="0"/>
              <a:t>'},{nationality: '</a:t>
            </a:r>
            <a:r>
              <a:rPr lang="en-IE" sz="1400" dirty="0" err="1"/>
              <a:t>american</a:t>
            </a:r>
            <a:r>
              <a:rPr lang="en-IE" sz="1400" dirty="0"/>
              <a:t>'}]}).sort({nationality: -1}); </a:t>
            </a:r>
          </a:p>
          <a:p>
            <a:pPr marL="0" indent="0">
              <a:buNone/>
            </a:pPr>
            <a:endParaRPr lang="en-IE" sz="1400" dirty="0"/>
          </a:p>
          <a:p>
            <a:pPr marL="0" indent="0">
              <a:buNone/>
            </a:pPr>
            <a:r>
              <a:rPr lang="en-IE" sz="1400" dirty="0" err="1"/>
              <a:t>db.test_db.find</a:t>
            </a:r>
            <a:r>
              <a:rPr lang="en-IE" sz="1400" dirty="0"/>
              <a:t>({gender: 'm', $or: [{nationality: '</a:t>
            </a:r>
            <a:r>
              <a:rPr lang="en-IE" sz="1400" dirty="0" err="1"/>
              <a:t>english</a:t>
            </a:r>
            <a:r>
              <a:rPr lang="en-IE" sz="1400" dirty="0"/>
              <a:t>'},{nationality: '</a:t>
            </a:r>
            <a:r>
              <a:rPr lang="en-IE" sz="1400" dirty="0" err="1"/>
              <a:t>american</a:t>
            </a:r>
            <a:r>
              <a:rPr lang="en-IE" sz="1400" dirty="0"/>
              <a:t>'}]}).sort({nationality: -1, first: 1});</a:t>
            </a:r>
          </a:p>
          <a:p>
            <a:pPr marL="0" indent="0">
              <a:buNone/>
            </a:pPr>
            <a:r>
              <a:rPr lang="en-IE" sz="1400" dirty="0" err="1"/>
              <a:t>db.test_db.find</a:t>
            </a:r>
            <a:r>
              <a:rPr lang="en-IE" sz="1400" dirty="0"/>
              <a:t>({gender: 'm', $or: [{nationality: '</a:t>
            </a:r>
            <a:r>
              <a:rPr lang="en-IE" sz="1400" dirty="0" err="1"/>
              <a:t>english</a:t>
            </a:r>
            <a:r>
              <a:rPr lang="en-IE" sz="1400" dirty="0"/>
              <a:t>'},{nationality: '</a:t>
            </a:r>
            <a:r>
              <a:rPr lang="en-IE" sz="1400" dirty="0" err="1"/>
              <a:t>american</a:t>
            </a:r>
            <a:r>
              <a:rPr lang="en-IE" sz="1400" dirty="0"/>
              <a:t>'}]}).limit(2);</a:t>
            </a:r>
          </a:p>
          <a:p>
            <a:pPr marL="0" indent="0">
              <a:buNone/>
            </a:pPr>
            <a:endParaRPr lang="en-IE" sz="1400" dirty="0"/>
          </a:p>
          <a:p>
            <a:pPr marL="0" indent="0">
              <a:buNone/>
            </a:pPr>
            <a:r>
              <a:rPr lang="en-IE" sz="1400" dirty="0" err="1"/>
              <a:t>db.test_db.update</a:t>
            </a:r>
            <a:r>
              <a:rPr lang="en-IE" sz="1400" dirty="0"/>
              <a:t>({first: '</a:t>
            </a:r>
            <a:r>
              <a:rPr lang="en-IE" sz="1400" dirty="0" err="1"/>
              <a:t>james</a:t>
            </a:r>
            <a:r>
              <a:rPr lang="en-IE" sz="1400" dirty="0"/>
              <a:t>', last: '</a:t>
            </a:r>
            <a:r>
              <a:rPr lang="en-IE" sz="1400" dirty="0" err="1"/>
              <a:t>caan</a:t>
            </a:r>
            <a:r>
              <a:rPr lang="en-IE" sz="1400" dirty="0"/>
              <a:t>'}, {$set:{</a:t>
            </a:r>
            <a:r>
              <a:rPr lang="en-IE" sz="1400" dirty="0" err="1"/>
              <a:t>hair_colour</a:t>
            </a:r>
            <a:r>
              <a:rPr lang="en-IE" sz="1400" dirty="0"/>
              <a:t>: 'brown'}});</a:t>
            </a:r>
          </a:p>
          <a:p>
            <a:pPr marL="0" indent="0">
              <a:buNone/>
            </a:pPr>
            <a:r>
              <a:rPr lang="en-IE" sz="1400" dirty="0" err="1"/>
              <a:t>db.test_db.update</a:t>
            </a:r>
            <a:r>
              <a:rPr lang="en-IE" sz="1400" dirty="0"/>
              <a:t>({ nationality: "</a:t>
            </a:r>
            <a:r>
              <a:rPr lang="en-IE" sz="1400" dirty="0" err="1"/>
              <a:t>american</a:t>
            </a:r>
            <a:r>
              <a:rPr lang="en-IE" sz="1400" dirty="0"/>
              <a:t>" },{ $</a:t>
            </a:r>
            <a:r>
              <a:rPr lang="en-IE" sz="1400" dirty="0" err="1"/>
              <a:t>inc</a:t>
            </a:r>
            <a:r>
              <a:rPr lang="en-IE" sz="1400" dirty="0"/>
              <a:t>: { age: 2} })</a:t>
            </a:r>
          </a:p>
          <a:p>
            <a:pPr marL="0" indent="0">
              <a:buNone/>
            </a:pPr>
            <a:endParaRPr lang="en-IE" sz="1400" dirty="0"/>
          </a:p>
          <a:p>
            <a:pPr marL="0" indent="0">
              <a:buNone/>
            </a:pPr>
            <a:r>
              <a:rPr lang="en-IE" sz="1400" dirty="0" err="1"/>
              <a:t>db.test_db.aggregate</a:t>
            </a:r>
            <a:r>
              <a:rPr lang="en-IE" sz="1400" dirty="0"/>
              <a:t>( [ { $match: { 'age' : { '$</a:t>
            </a:r>
            <a:r>
              <a:rPr lang="en-IE" sz="1400" dirty="0" err="1"/>
              <a:t>gte</a:t>
            </a:r>
            <a:r>
              <a:rPr lang="en-IE" sz="1400" dirty="0"/>
              <a:t>' : 37 }}}, {$group: { _id: '$nationality', total : { $sum : 1} }}] ); </a:t>
            </a:r>
          </a:p>
          <a:p>
            <a:pPr marL="0" indent="0">
              <a:buNone/>
            </a:pPr>
            <a:r>
              <a:rPr lang="en-IE" sz="1400" dirty="0" err="1"/>
              <a:t>db.test_db.aggregate</a:t>
            </a:r>
            <a:r>
              <a:rPr lang="en-IE" sz="1400" dirty="0"/>
              <a:t>( [ { $match: { 'age' : { '$</a:t>
            </a:r>
            <a:r>
              <a:rPr lang="en-IE" sz="1400" dirty="0" err="1"/>
              <a:t>gte</a:t>
            </a:r>
            <a:r>
              <a:rPr lang="en-IE" sz="1400" dirty="0"/>
              <a:t>' : 37 }}}, {$group: { _id: '$gender', total : { $sum : 1} }}] ); </a:t>
            </a:r>
          </a:p>
          <a:p>
            <a:pPr marL="0" indent="0">
              <a:buNone/>
            </a:pPr>
            <a:r>
              <a:rPr lang="en-IE" sz="1400" dirty="0" err="1"/>
              <a:t>db.test_db.aggregate</a:t>
            </a:r>
            <a:r>
              <a:rPr lang="en-IE" sz="1400" dirty="0"/>
              <a:t>( [ {$group: { _id: '$gender', </a:t>
            </a:r>
            <a:r>
              <a:rPr lang="en-IE" sz="1400" dirty="0" err="1"/>
              <a:t>avg_age</a:t>
            </a:r>
            <a:r>
              <a:rPr lang="en-IE" sz="1400" dirty="0"/>
              <a:t> : { $</a:t>
            </a:r>
            <a:r>
              <a:rPr lang="en-IE" sz="1400" dirty="0" err="1"/>
              <a:t>avg</a:t>
            </a:r>
            <a:r>
              <a:rPr lang="en-IE" sz="1400" dirty="0"/>
              <a:t> : '$age'} }}] ); </a:t>
            </a:r>
          </a:p>
          <a:p>
            <a:pPr marL="0" indent="0">
              <a:buNone/>
            </a:pPr>
            <a:endParaRPr lang="en-IE" sz="1400"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47</a:t>
            </a:fld>
            <a:endParaRPr lang="en-IE"/>
          </a:p>
        </p:txBody>
      </p:sp>
    </p:spTree>
    <p:extLst>
      <p:ext uri="{BB962C8B-B14F-4D97-AF65-F5344CB8AC3E}">
        <p14:creationId xmlns:p14="http://schemas.microsoft.com/office/powerpoint/2010/main" val="21175073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Output from a shell</a:t>
            </a:r>
            <a:endParaRPr lang="en-IE" dirty="0"/>
          </a:p>
        </p:txBody>
      </p:sp>
      <p:sp>
        <p:nvSpPr>
          <p:cNvPr id="3" name="Content Placeholder 2"/>
          <p:cNvSpPr>
            <a:spLocks noGrp="1"/>
          </p:cNvSpPr>
          <p:nvPr>
            <p:ph idx="1"/>
          </p:nvPr>
        </p:nvSpPr>
        <p:spPr/>
        <p:txBody>
          <a:bodyPr/>
          <a:lstStyle/>
          <a:p>
            <a:r>
              <a:rPr lang="en-IE" dirty="0" smtClean="0"/>
              <a:t>Some practical tips</a:t>
            </a:r>
          </a:p>
          <a:p>
            <a:r>
              <a:rPr lang="en-IE" dirty="0" smtClean="0"/>
              <a:t>When running from a script:</a:t>
            </a:r>
          </a:p>
          <a:p>
            <a:pPr lvl="1"/>
            <a:r>
              <a:rPr lang="en-IE" dirty="0" smtClean="0"/>
              <a:t>Output of a query is not displayed by default, use the following function to display it.</a:t>
            </a:r>
          </a:p>
          <a:p>
            <a:pPr marL="457200" lvl="1" indent="0">
              <a:buNone/>
            </a:pPr>
            <a:endParaRPr lang="en-IE" dirty="0" smtClean="0"/>
          </a:p>
          <a:p>
            <a:pPr marL="457200" lvl="1" indent="0">
              <a:buNone/>
            </a:pPr>
            <a:r>
              <a:rPr lang="en-IE" dirty="0" smtClean="0">
                <a:latin typeface="Courier" pitchFamily="49" charset="0"/>
              </a:rPr>
              <a:t>function </a:t>
            </a:r>
            <a:r>
              <a:rPr lang="en-IE" dirty="0" err="1">
                <a:latin typeface="Courier" pitchFamily="49" charset="0"/>
              </a:rPr>
              <a:t>get_results</a:t>
            </a:r>
            <a:r>
              <a:rPr lang="en-IE" dirty="0">
                <a:latin typeface="Courier" pitchFamily="49" charset="0"/>
              </a:rPr>
              <a:t> (result) </a:t>
            </a:r>
            <a:endParaRPr lang="en-IE" dirty="0" smtClean="0">
              <a:latin typeface="Courier" pitchFamily="49" charset="0"/>
            </a:endParaRPr>
          </a:p>
          <a:p>
            <a:pPr marL="457200" lvl="1" indent="0">
              <a:buNone/>
            </a:pPr>
            <a:r>
              <a:rPr lang="en-IE" dirty="0" smtClean="0">
                <a:latin typeface="Courier" pitchFamily="49" charset="0"/>
              </a:rPr>
              <a:t>	{ </a:t>
            </a:r>
            <a:r>
              <a:rPr lang="en-IE" dirty="0">
                <a:latin typeface="Courier" pitchFamily="49" charset="0"/>
              </a:rPr>
              <a:t>print(</a:t>
            </a:r>
            <a:r>
              <a:rPr lang="en-IE" dirty="0" err="1">
                <a:latin typeface="Courier" pitchFamily="49" charset="0"/>
              </a:rPr>
              <a:t>tojson</a:t>
            </a:r>
            <a:r>
              <a:rPr lang="en-IE" dirty="0">
                <a:latin typeface="Courier" pitchFamily="49" charset="0"/>
              </a:rPr>
              <a:t>(result)); } </a:t>
            </a:r>
            <a:endParaRPr lang="en-IE" dirty="0" smtClean="0">
              <a:latin typeface="Courier" pitchFamily="49" charset="0"/>
            </a:endParaRPr>
          </a:p>
          <a:p>
            <a:pPr marL="457200" lvl="1" indent="0">
              <a:buNone/>
            </a:pPr>
            <a:endParaRPr lang="en-IE" dirty="0">
              <a:latin typeface="Courier" pitchFamily="49" charset="0"/>
            </a:endParaRPr>
          </a:p>
          <a:p>
            <a:pPr marL="457200" lvl="1" indent="0">
              <a:buNone/>
            </a:pPr>
            <a:endParaRPr lang="en-IE" dirty="0" smtClean="0">
              <a:latin typeface="Courier" pitchFamily="49" charset="0"/>
            </a:endParaRPr>
          </a:p>
          <a:p>
            <a:pPr marL="457200" lvl="1" indent="0">
              <a:buNone/>
            </a:pPr>
            <a:r>
              <a:rPr lang="en-IE" dirty="0" err="1" smtClean="0">
                <a:latin typeface="Courier" pitchFamily="49" charset="0"/>
              </a:rPr>
              <a:t>db.col.find</a:t>
            </a:r>
            <a:r>
              <a:rPr lang="en-IE" dirty="0" smtClean="0">
                <a:latin typeface="Courier" pitchFamily="49" charset="0"/>
              </a:rPr>
              <a:t>(…).</a:t>
            </a:r>
            <a:r>
              <a:rPr lang="en-IE" dirty="0" err="1" smtClean="0">
                <a:latin typeface="Courier" pitchFamily="49" charset="0"/>
              </a:rPr>
              <a:t>forEach</a:t>
            </a:r>
            <a:r>
              <a:rPr lang="en-IE" dirty="0" smtClean="0">
                <a:latin typeface="Courier" pitchFamily="49" charset="0"/>
              </a:rPr>
              <a:t>(</a:t>
            </a:r>
            <a:r>
              <a:rPr lang="en-IE" dirty="0" err="1" smtClean="0">
                <a:latin typeface="Courier" pitchFamily="49" charset="0"/>
              </a:rPr>
              <a:t>get_results</a:t>
            </a:r>
            <a:r>
              <a:rPr lang="en-IE" dirty="0" smtClean="0">
                <a:latin typeface="Courier" pitchFamily="49" charset="0"/>
              </a:rPr>
              <a:t>…)</a:t>
            </a:r>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48</a:t>
            </a:fld>
            <a:endParaRPr lang="en-IE"/>
          </a:p>
        </p:txBody>
      </p:sp>
    </p:spTree>
    <p:extLst>
      <p:ext uri="{BB962C8B-B14F-4D97-AF65-F5344CB8AC3E}">
        <p14:creationId xmlns:p14="http://schemas.microsoft.com/office/powerpoint/2010/main" val="19507636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Documents Update</a:t>
            </a:r>
            <a:endParaRPr lang="en-IE" dirty="0"/>
          </a:p>
        </p:txBody>
      </p:sp>
      <p:sp>
        <p:nvSpPr>
          <p:cNvPr id="3" name="Content Placeholder 2"/>
          <p:cNvSpPr>
            <a:spLocks noGrp="1"/>
          </p:cNvSpPr>
          <p:nvPr>
            <p:ph idx="1"/>
          </p:nvPr>
        </p:nvSpPr>
        <p:spPr>
          <a:xfrm>
            <a:off x="467544" y="1412776"/>
            <a:ext cx="8136904" cy="4876800"/>
          </a:xfrm>
        </p:spPr>
        <p:txBody>
          <a:bodyPr/>
          <a:lstStyle/>
          <a:p>
            <a:r>
              <a:rPr lang="en-IE" sz="2200" dirty="0" err="1" smtClean="0"/>
              <a:t>MongoDB</a:t>
            </a:r>
            <a:r>
              <a:rPr lang="en-IE" sz="2200" dirty="0" smtClean="0"/>
              <a:t> does not allow to update a field by using an expression containing other fields of the collections</a:t>
            </a:r>
          </a:p>
          <a:p>
            <a:r>
              <a:rPr lang="en-IE" sz="2200" dirty="0" smtClean="0"/>
              <a:t>Therefore, you cannot write $field = $field + 1 or something similar (as we did for SQL)</a:t>
            </a:r>
          </a:p>
          <a:p>
            <a:r>
              <a:rPr lang="en-IE" sz="2200" dirty="0" smtClean="0"/>
              <a:t>For numeric update, use the $</a:t>
            </a:r>
            <a:r>
              <a:rPr lang="en-IE" sz="2200" dirty="0" err="1" smtClean="0"/>
              <a:t>inc</a:t>
            </a:r>
            <a:r>
              <a:rPr lang="en-IE" sz="2200" dirty="0" smtClean="0"/>
              <a:t> operator with </a:t>
            </a:r>
            <a:r>
              <a:rPr lang="en-IE" sz="2200" dirty="0" err="1" smtClean="0"/>
              <a:t>updatefunction</a:t>
            </a:r>
            <a:endParaRPr lang="en-IE" sz="2200" dirty="0" smtClean="0"/>
          </a:p>
          <a:p>
            <a:r>
              <a:rPr lang="en-IE" sz="2200" dirty="0" smtClean="0"/>
              <a:t>Or.. </a:t>
            </a:r>
            <a:r>
              <a:rPr lang="en-IE" sz="2200" dirty="0" err="1" smtClean="0"/>
              <a:t>Javascript</a:t>
            </a:r>
            <a:r>
              <a:rPr lang="en-IE" sz="2200" dirty="0" smtClean="0"/>
              <a:t> always an option!</a:t>
            </a:r>
          </a:p>
          <a:p>
            <a:r>
              <a:rPr lang="en-IE" sz="2200" dirty="0" smtClean="0"/>
              <a:t>Example:</a:t>
            </a:r>
          </a:p>
          <a:p>
            <a:pPr marL="0" indent="0">
              <a:buNone/>
            </a:pPr>
            <a:r>
              <a:rPr lang="en-IE" sz="2200" dirty="0">
                <a:latin typeface="Courier" pitchFamily="49" charset="0"/>
              </a:rPr>
              <a:t>{ _id: 1, </a:t>
            </a:r>
            <a:r>
              <a:rPr lang="en-IE" sz="2200" dirty="0" smtClean="0">
                <a:latin typeface="Courier" pitchFamily="49" charset="0"/>
              </a:rPr>
              <a:t>item: </a:t>
            </a:r>
            <a:r>
              <a:rPr lang="en-IE" sz="2200" dirty="0">
                <a:latin typeface="Courier" pitchFamily="49" charset="0"/>
              </a:rPr>
              <a:t>"abc123", quantity: 10, metrics: { orders: 2, ratings: 3.5 } </a:t>
            </a:r>
            <a:r>
              <a:rPr lang="en-IE" sz="2200" dirty="0" smtClean="0">
                <a:latin typeface="Courier" pitchFamily="49" charset="0"/>
              </a:rPr>
              <a:t>}</a:t>
            </a:r>
          </a:p>
          <a:p>
            <a:endParaRPr lang="en-IE" sz="2200" dirty="0">
              <a:latin typeface="Courier" pitchFamily="49" charset="0"/>
            </a:endParaRPr>
          </a:p>
          <a:p>
            <a:pPr marL="0" indent="0">
              <a:buNone/>
            </a:pPr>
            <a:r>
              <a:rPr lang="en-IE" sz="2200" dirty="0" err="1">
                <a:latin typeface="Courier" pitchFamily="49" charset="0"/>
              </a:rPr>
              <a:t>db.products.update</a:t>
            </a:r>
            <a:r>
              <a:rPr lang="en-IE" sz="2200" dirty="0">
                <a:latin typeface="Courier" pitchFamily="49" charset="0"/>
              </a:rPr>
              <a:t>( { </a:t>
            </a:r>
            <a:r>
              <a:rPr lang="en-IE" sz="2200" dirty="0" smtClean="0">
                <a:latin typeface="Courier" pitchFamily="49" charset="0"/>
              </a:rPr>
              <a:t>item: </a:t>
            </a:r>
            <a:r>
              <a:rPr lang="en-IE" sz="2200" dirty="0">
                <a:latin typeface="Courier" pitchFamily="49" charset="0"/>
              </a:rPr>
              <a:t>"abc123" }, </a:t>
            </a:r>
            <a:r>
              <a:rPr lang="en-IE" sz="2200" dirty="0" smtClean="0">
                <a:latin typeface="Courier" pitchFamily="49" charset="0"/>
              </a:rPr>
              <a:t>{ </a:t>
            </a:r>
            <a:r>
              <a:rPr lang="en-IE" sz="2200" dirty="0">
                <a:latin typeface="Courier" pitchFamily="49" charset="0"/>
              </a:rPr>
              <a:t>$</a:t>
            </a:r>
            <a:r>
              <a:rPr lang="en-IE" sz="2200" dirty="0" err="1">
                <a:latin typeface="Courier" pitchFamily="49" charset="0"/>
              </a:rPr>
              <a:t>inc</a:t>
            </a:r>
            <a:r>
              <a:rPr lang="en-IE" sz="2200" dirty="0">
                <a:latin typeface="Courier" pitchFamily="49" charset="0"/>
              </a:rPr>
              <a:t>: { quantity: -2, "</a:t>
            </a:r>
            <a:r>
              <a:rPr lang="en-IE" sz="2200" dirty="0" err="1">
                <a:latin typeface="Courier" pitchFamily="49" charset="0"/>
              </a:rPr>
              <a:t>metrics.orders</a:t>
            </a:r>
            <a:r>
              <a:rPr lang="en-IE" sz="2200" dirty="0">
                <a:latin typeface="Courier" pitchFamily="49" charset="0"/>
              </a:rPr>
              <a:t>": 1 } } )</a:t>
            </a:r>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49</a:t>
            </a:fld>
            <a:endParaRPr lang="en-IE"/>
          </a:p>
        </p:txBody>
      </p:sp>
    </p:spTree>
    <p:extLst>
      <p:ext uri="{BB962C8B-B14F-4D97-AF65-F5344CB8AC3E}">
        <p14:creationId xmlns:p14="http://schemas.microsoft.com/office/powerpoint/2010/main" val="2488434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smtClean="0"/>
              <a:t>Data Model</a:t>
            </a:r>
          </a:p>
        </p:txBody>
      </p:sp>
      <p:sp>
        <p:nvSpPr>
          <p:cNvPr id="15362" name="Content Placeholder 2"/>
          <p:cNvSpPr>
            <a:spLocks noGrp="1"/>
          </p:cNvSpPr>
          <p:nvPr>
            <p:ph idx="1"/>
          </p:nvPr>
        </p:nvSpPr>
        <p:spPr/>
        <p:txBody>
          <a:bodyPr rtlCol="0">
            <a:normAutofit/>
          </a:bodyPr>
          <a:lstStyle/>
          <a:p>
            <a:pPr fontAlgn="auto">
              <a:spcAft>
                <a:spcPts val="0"/>
              </a:spcAft>
              <a:buFont typeface="Wingdings 3" charset="2"/>
              <a:buChar char=""/>
              <a:defRPr/>
            </a:pPr>
            <a:r>
              <a:rPr lang="en-US" sz="2800" dirty="0" smtClean="0">
                <a:solidFill>
                  <a:schemeClr val="tx1">
                    <a:lumMod val="75000"/>
                    <a:lumOff val="25000"/>
                  </a:schemeClr>
                </a:solidFill>
              </a:rPr>
              <a:t>Document-Based (max 16 MB)</a:t>
            </a:r>
          </a:p>
          <a:p>
            <a:pPr fontAlgn="auto">
              <a:spcAft>
                <a:spcPts val="0"/>
              </a:spcAft>
              <a:buFont typeface="Wingdings 3" charset="2"/>
              <a:buChar char=""/>
              <a:defRPr/>
            </a:pPr>
            <a:r>
              <a:rPr lang="en-US" sz="2800" dirty="0" smtClean="0">
                <a:solidFill>
                  <a:schemeClr val="tx1">
                    <a:lumMod val="75000"/>
                    <a:lumOff val="25000"/>
                  </a:schemeClr>
                </a:solidFill>
              </a:rPr>
              <a:t>Documents are in BSON format, consisting of field-value pairs</a:t>
            </a:r>
          </a:p>
          <a:p>
            <a:pPr fontAlgn="auto">
              <a:spcAft>
                <a:spcPts val="0"/>
              </a:spcAft>
              <a:buFont typeface="Wingdings 3" charset="2"/>
              <a:buChar char=""/>
              <a:defRPr/>
            </a:pPr>
            <a:r>
              <a:rPr lang="en-US" sz="2800" dirty="0" smtClean="0">
                <a:solidFill>
                  <a:schemeClr val="tx1">
                    <a:lumMod val="75000"/>
                    <a:lumOff val="25000"/>
                  </a:schemeClr>
                </a:solidFill>
              </a:rPr>
              <a:t>Each document stored in a collection</a:t>
            </a:r>
          </a:p>
          <a:p>
            <a:pPr fontAlgn="auto">
              <a:spcAft>
                <a:spcPts val="0"/>
              </a:spcAft>
              <a:buFont typeface="Wingdings 3" charset="2"/>
              <a:buChar char=""/>
              <a:defRPr/>
            </a:pPr>
            <a:r>
              <a:rPr lang="en-US" sz="2800" dirty="0" smtClean="0">
                <a:solidFill>
                  <a:schemeClr val="tx1">
                    <a:lumMod val="75000"/>
                    <a:lumOff val="25000"/>
                  </a:schemeClr>
                </a:solidFill>
              </a:rPr>
              <a:t>Collections</a:t>
            </a:r>
          </a:p>
          <a:p>
            <a:pPr lvl="1" fontAlgn="auto">
              <a:spcAft>
                <a:spcPts val="0"/>
              </a:spcAft>
              <a:buFont typeface="Wingdings 3" charset="2"/>
              <a:buChar char=""/>
              <a:defRPr/>
            </a:pPr>
            <a:r>
              <a:rPr lang="en-US" sz="2400" dirty="0" smtClean="0">
                <a:solidFill>
                  <a:schemeClr val="tx1">
                    <a:lumMod val="75000"/>
                    <a:lumOff val="25000"/>
                  </a:schemeClr>
                </a:solidFill>
              </a:rPr>
              <a:t>Have index set in common</a:t>
            </a:r>
          </a:p>
          <a:p>
            <a:pPr lvl="1" fontAlgn="auto">
              <a:spcAft>
                <a:spcPts val="0"/>
              </a:spcAft>
              <a:buFont typeface="Wingdings 3" charset="2"/>
              <a:buChar char=""/>
              <a:defRPr/>
            </a:pPr>
            <a:r>
              <a:rPr lang="en-US" sz="2400" dirty="0" smtClean="0">
                <a:solidFill>
                  <a:schemeClr val="tx1">
                    <a:lumMod val="75000"/>
                    <a:lumOff val="25000"/>
                  </a:schemeClr>
                </a:solidFill>
              </a:rPr>
              <a:t>Like tables of relational </a:t>
            </a:r>
            <a:r>
              <a:rPr lang="en-US" sz="2400" dirty="0" err="1" smtClean="0">
                <a:solidFill>
                  <a:schemeClr val="tx1">
                    <a:lumMod val="75000"/>
                    <a:lumOff val="25000"/>
                  </a:schemeClr>
                </a:solidFill>
              </a:rPr>
              <a:t>db’s</a:t>
            </a:r>
            <a:r>
              <a:rPr lang="en-US" sz="2400" dirty="0" smtClean="0">
                <a:solidFill>
                  <a:schemeClr val="tx1">
                    <a:lumMod val="75000"/>
                    <a:lumOff val="25000"/>
                  </a:schemeClr>
                </a:solidFill>
              </a:rPr>
              <a:t>.</a:t>
            </a:r>
          </a:p>
          <a:p>
            <a:pPr lvl="1" fontAlgn="auto">
              <a:spcAft>
                <a:spcPts val="0"/>
              </a:spcAft>
              <a:buFont typeface="Wingdings 3" charset="2"/>
              <a:buChar char=""/>
              <a:defRPr/>
            </a:pPr>
            <a:r>
              <a:rPr lang="en-US" sz="2400" dirty="0" smtClean="0">
                <a:solidFill>
                  <a:schemeClr val="tx1">
                    <a:lumMod val="75000"/>
                    <a:lumOff val="25000"/>
                  </a:schemeClr>
                </a:solidFill>
              </a:rPr>
              <a:t>Documents do not have to have uniform structure</a:t>
            </a:r>
          </a:p>
          <a:p>
            <a:pPr marL="457200" lvl="1" indent="0" fontAlgn="auto">
              <a:spcAft>
                <a:spcPts val="0"/>
              </a:spcAft>
              <a:buFont typeface="Wingdings 3" charset="2"/>
              <a:buNone/>
              <a:defRPr/>
            </a:pPr>
            <a:endParaRPr lang="en-US" sz="1200" dirty="0">
              <a:solidFill>
                <a:schemeClr val="tx1">
                  <a:lumMod val="75000"/>
                  <a:lumOff val="25000"/>
                </a:schemeClr>
              </a:solidFill>
            </a:endParaRPr>
          </a:p>
        </p:txBody>
      </p:sp>
    </p:spTree>
    <p:extLst>
      <p:ext uri="{BB962C8B-B14F-4D97-AF65-F5344CB8AC3E}">
        <p14:creationId xmlns:p14="http://schemas.microsoft.com/office/powerpoint/2010/main" val="32054236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Multiple Updates</a:t>
            </a:r>
            <a:endParaRPr lang="en-IE" dirty="0"/>
          </a:p>
        </p:txBody>
      </p:sp>
      <p:sp>
        <p:nvSpPr>
          <p:cNvPr id="3" name="Content Placeholder 2"/>
          <p:cNvSpPr>
            <a:spLocks noGrp="1"/>
          </p:cNvSpPr>
          <p:nvPr>
            <p:ph idx="1"/>
          </p:nvPr>
        </p:nvSpPr>
        <p:spPr>
          <a:xfrm>
            <a:off x="457200" y="1524000"/>
            <a:ext cx="8363272" cy="4876800"/>
          </a:xfrm>
        </p:spPr>
        <p:txBody>
          <a:bodyPr/>
          <a:lstStyle/>
          <a:p>
            <a:r>
              <a:rPr lang="en-IE" sz="2400" dirty="0" smtClean="0"/>
              <a:t>Add {multi: true). It controls the ability of </a:t>
            </a:r>
            <a:r>
              <a:rPr lang="en-IE" sz="2400" dirty="0" err="1" smtClean="0"/>
              <a:t>mongoDB</a:t>
            </a:r>
            <a:r>
              <a:rPr lang="en-IE" sz="2400" dirty="0" smtClean="0"/>
              <a:t> to update more than one field in a single query</a:t>
            </a:r>
          </a:p>
          <a:p>
            <a:r>
              <a:rPr lang="en-IE" sz="2400" dirty="0" smtClean="0"/>
              <a:t>Try:</a:t>
            </a:r>
          </a:p>
          <a:p>
            <a:pPr marL="0" indent="0">
              <a:buNone/>
            </a:pPr>
            <a:endParaRPr lang="en-IE" sz="1200" dirty="0" smtClean="0"/>
          </a:p>
          <a:p>
            <a:pPr marL="0" indent="0">
              <a:buNone/>
            </a:pPr>
            <a:r>
              <a:rPr lang="en-IE" sz="2200" dirty="0">
                <a:latin typeface="Courier" pitchFamily="49" charset="0"/>
              </a:rPr>
              <a:t>&gt; </a:t>
            </a:r>
            <a:r>
              <a:rPr lang="en-IE" sz="2200" dirty="0" err="1">
                <a:latin typeface="Courier" pitchFamily="49" charset="0"/>
              </a:rPr>
              <a:t>db.pierpaolo.update</a:t>
            </a:r>
            <a:r>
              <a:rPr lang="en-IE" sz="2200" dirty="0">
                <a:latin typeface="Courier" pitchFamily="49" charset="0"/>
              </a:rPr>
              <a:t>({first: { $ne: "</a:t>
            </a:r>
            <a:r>
              <a:rPr lang="en-IE" sz="2200" dirty="0" err="1">
                <a:latin typeface="Courier" pitchFamily="49" charset="0"/>
              </a:rPr>
              <a:t>aa</a:t>
            </a:r>
            <a:r>
              <a:rPr lang="en-IE" sz="2200" dirty="0">
                <a:latin typeface="Courier" pitchFamily="49" charset="0"/>
              </a:rPr>
              <a:t>"} },{ $</a:t>
            </a:r>
            <a:r>
              <a:rPr lang="en-IE" sz="2200" dirty="0" err="1">
                <a:latin typeface="Courier" pitchFamily="49" charset="0"/>
              </a:rPr>
              <a:t>inc</a:t>
            </a:r>
            <a:r>
              <a:rPr lang="en-IE" sz="2200" dirty="0">
                <a:latin typeface="Courier" pitchFamily="49" charset="0"/>
              </a:rPr>
              <a:t>: {age : 2}})</a:t>
            </a:r>
          </a:p>
          <a:p>
            <a:pPr marL="0" indent="0">
              <a:buNone/>
            </a:pPr>
            <a:r>
              <a:rPr lang="en-IE" sz="2200" dirty="0" err="1">
                <a:latin typeface="Courier" pitchFamily="49" charset="0"/>
              </a:rPr>
              <a:t>WriteResult</a:t>
            </a:r>
            <a:r>
              <a:rPr lang="en-IE" sz="2200" dirty="0">
                <a:latin typeface="Courier" pitchFamily="49" charset="0"/>
              </a:rPr>
              <a:t>({ "</a:t>
            </a:r>
            <a:r>
              <a:rPr lang="en-IE" sz="2200" dirty="0" err="1">
                <a:latin typeface="Courier" pitchFamily="49" charset="0"/>
              </a:rPr>
              <a:t>nMatched</a:t>
            </a:r>
            <a:r>
              <a:rPr lang="en-IE" sz="2200" dirty="0">
                <a:latin typeface="Courier" pitchFamily="49" charset="0"/>
              </a:rPr>
              <a:t>" : 1, "</a:t>
            </a:r>
            <a:r>
              <a:rPr lang="en-IE" sz="2200" dirty="0" err="1">
                <a:latin typeface="Courier" pitchFamily="49" charset="0"/>
              </a:rPr>
              <a:t>nUpserted</a:t>
            </a:r>
            <a:r>
              <a:rPr lang="en-IE" sz="2200" dirty="0">
                <a:latin typeface="Courier" pitchFamily="49" charset="0"/>
              </a:rPr>
              <a:t>" : 0, "</a:t>
            </a:r>
            <a:r>
              <a:rPr lang="en-IE" sz="2200" dirty="0" err="1">
                <a:latin typeface="Courier" pitchFamily="49" charset="0"/>
              </a:rPr>
              <a:t>nModified</a:t>
            </a:r>
            <a:r>
              <a:rPr lang="en-IE" sz="2200" dirty="0">
                <a:latin typeface="Courier" pitchFamily="49" charset="0"/>
              </a:rPr>
              <a:t>" : 1 })</a:t>
            </a:r>
          </a:p>
          <a:p>
            <a:pPr marL="0" indent="0">
              <a:buNone/>
            </a:pPr>
            <a:r>
              <a:rPr lang="en-IE" sz="2200" dirty="0">
                <a:latin typeface="Courier" pitchFamily="49" charset="0"/>
              </a:rPr>
              <a:t>&gt; </a:t>
            </a:r>
            <a:r>
              <a:rPr lang="en-IE" sz="2200" dirty="0" err="1">
                <a:latin typeface="Courier" pitchFamily="49" charset="0"/>
              </a:rPr>
              <a:t>db.pierpaolo.update</a:t>
            </a:r>
            <a:r>
              <a:rPr lang="en-IE" sz="2200" dirty="0">
                <a:latin typeface="Courier" pitchFamily="49" charset="0"/>
              </a:rPr>
              <a:t>({first: { $ne: "</a:t>
            </a:r>
            <a:r>
              <a:rPr lang="en-IE" sz="2200" dirty="0" err="1">
                <a:latin typeface="Courier" pitchFamily="49" charset="0"/>
              </a:rPr>
              <a:t>aa</a:t>
            </a:r>
            <a:r>
              <a:rPr lang="en-IE" sz="2200" dirty="0">
                <a:latin typeface="Courier" pitchFamily="49" charset="0"/>
              </a:rPr>
              <a:t>"} },{ $</a:t>
            </a:r>
            <a:r>
              <a:rPr lang="en-IE" sz="2200" dirty="0" err="1">
                <a:latin typeface="Courier" pitchFamily="49" charset="0"/>
              </a:rPr>
              <a:t>inc</a:t>
            </a:r>
            <a:r>
              <a:rPr lang="en-IE" sz="2200" dirty="0">
                <a:latin typeface="Courier" pitchFamily="49" charset="0"/>
              </a:rPr>
              <a:t>: {age : 2</a:t>
            </a:r>
            <a:r>
              <a:rPr lang="en-IE" sz="2200" dirty="0" smtClean="0">
                <a:latin typeface="Courier" pitchFamily="49" charset="0"/>
              </a:rPr>
              <a:t>}},{multi: true})</a:t>
            </a:r>
            <a:endParaRPr lang="en-IE" sz="2200" dirty="0">
              <a:latin typeface="Courier" pitchFamily="49" charset="0"/>
            </a:endParaRPr>
          </a:p>
          <a:p>
            <a:pPr marL="0" indent="0">
              <a:buNone/>
            </a:pPr>
            <a:r>
              <a:rPr lang="en-IE" sz="2200" dirty="0" err="1">
                <a:latin typeface="Courier" pitchFamily="49" charset="0"/>
              </a:rPr>
              <a:t>WriteResult</a:t>
            </a:r>
            <a:r>
              <a:rPr lang="en-IE" sz="2200" dirty="0">
                <a:latin typeface="Courier" pitchFamily="49" charset="0"/>
              </a:rPr>
              <a:t>({ "</a:t>
            </a:r>
            <a:r>
              <a:rPr lang="en-IE" sz="2200" dirty="0" err="1">
                <a:latin typeface="Courier" pitchFamily="49" charset="0"/>
              </a:rPr>
              <a:t>nMatched</a:t>
            </a:r>
            <a:r>
              <a:rPr lang="en-IE" sz="2200" dirty="0">
                <a:latin typeface="Courier" pitchFamily="49" charset="0"/>
              </a:rPr>
              <a:t>" : 7, "</a:t>
            </a:r>
            <a:r>
              <a:rPr lang="en-IE" sz="2200" dirty="0" err="1">
                <a:latin typeface="Courier" pitchFamily="49" charset="0"/>
              </a:rPr>
              <a:t>nUpserted</a:t>
            </a:r>
            <a:r>
              <a:rPr lang="en-IE" sz="2200" dirty="0">
                <a:latin typeface="Courier" pitchFamily="49" charset="0"/>
              </a:rPr>
              <a:t>" : 0, "</a:t>
            </a:r>
            <a:r>
              <a:rPr lang="en-IE" sz="2200" dirty="0" err="1">
                <a:latin typeface="Courier" pitchFamily="49" charset="0"/>
              </a:rPr>
              <a:t>nModified</a:t>
            </a:r>
            <a:r>
              <a:rPr lang="en-IE" sz="2200" dirty="0">
                <a:latin typeface="Courier" pitchFamily="49" charset="0"/>
              </a:rPr>
              <a:t>" : 7 })</a:t>
            </a:r>
          </a:p>
          <a:p>
            <a:endParaRPr lang="en-IE" sz="2400"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50</a:t>
            </a:fld>
            <a:endParaRPr lang="en-IE"/>
          </a:p>
        </p:txBody>
      </p:sp>
    </p:spTree>
    <p:extLst>
      <p:ext uri="{BB962C8B-B14F-4D97-AF65-F5344CB8AC3E}">
        <p14:creationId xmlns:p14="http://schemas.microsoft.com/office/powerpoint/2010/main" val="5674312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Mongo &amp; </a:t>
            </a:r>
            <a:r>
              <a:rPr lang="en-IE" dirty="0" err="1" smtClean="0"/>
              <a:t>Javascript</a:t>
            </a:r>
            <a:endParaRPr lang="en-IE" dirty="0"/>
          </a:p>
        </p:txBody>
      </p:sp>
      <p:sp>
        <p:nvSpPr>
          <p:cNvPr id="3" name="Content Placeholder 2"/>
          <p:cNvSpPr>
            <a:spLocks noGrp="1"/>
          </p:cNvSpPr>
          <p:nvPr>
            <p:ph idx="1"/>
          </p:nvPr>
        </p:nvSpPr>
        <p:spPr/>
        <p:txBody>
          <a:bodyPr/>
          <a:lstStyle/>
          <a:p>
            <a:r>
              <a:rPr lang="en-IE" dirty="0" smtClean="0"/>
              <a:t>You can store your commands in a </a:t>
            </a:r>
            <a:r>
              <a:rPr lang="en-IE" dirty="0" err="1" smtClean="0"/>
              <a:t>js</a:t>
            </a:r>
            <a:r>
              <a:rPr lang="en-IE" dirty="0" smtClean="0"/>
              <a:t> script and execute them with</a:t>
            </a:r>
          </a:p>
          <a:p>
            <a:pPr marL="0" indent="0">
              <a:buNone/>
            </a:pPr>
            <a:r>
              <a:rPr lang="en-IE" dirty="0" smtClean="0"/>
              <a:t>	mongo js_file.js</a:t>
            </a:r>
          </a:p>
          <a:p>
            <a:pPr marL="0" indent="0">
              <a:buNone/>
            </a:pPr>
            <a:endParaRPr lang="en-IE"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51</a:t>
            </a:fld>
            <a:endParaRPr lang="en-IE"/>
          </a:p>
        </p:txBody>
      </p:sp>
    </p:spTree>
    <p:extLst>
      <p:ext uri="{BB962C8B-B14F-4D97-AF65-F5344CB8AC3E}">
        <p14:creationId xmlns:p14="http://schemas.microsoft.com/office/powerpoint/2010/main" val="37983259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Shell – Script Commands</a:t>
            </a:r>
            <a:endParaRPr lang="en-IE" dirty="0"/>
          </a:p>
        </p:txBody>
      </p:sp>
      <p:graphicFrame>
        <p:nvGraphicFramePr>
          <p:cNvPr id="6" name="Content Placeholder 5"/>
          <p:cNvGraphicFramePr>
            <a:graphicFrameLocks noGrp="1"/>
          </p:cNvGraphicFramePr>
          <p:nvPr>
            <p:ph idx="1"/>
            <p:extLst/>
          </p:nvPr>
        </p:nvGraphicFramePr>
        <p:xfrm>
          <a:off x="457200" y="2564904"/>
          <a:ext cx="8229600" cy="2059305"/>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pPr algn="ctr"/>
                      <a:r>
                        <a:rPr lang="en-IE" sz="2000" b="1" dirty="0" smtClean="0">
                          <a:effectLst/>
                          <a:latin typeface="Source Code Pro"/>
                        </a:rPr>
                        <a:t>SHELL</a:t>
                      </a:r>
                    </a:p>
                    <a:p>
                      <a:pPr algn="l"/>
                      <a:endParaRPr lang="en-IE" dirty="0" smtClean="0">
                        <a:effectLst/>
                        <a:latin typeface="Source Code Pro"/>
                      </a:endParaRPr>
                    </a:p>
                    <a:p>
                      <a:pPr algn="l"/>
                      <a:r>
                        <a:rPr lang="en-IE" dirty="0" smtClean="0">
                          <a:effectLst/>
                          <a:latin typeface="Source Code Pro"/>
                        </a:rPr>
                        <a:t>show</a:t>
                      </a:r>
                      <a:r>
                        <a:rPr lang="en-IE" dirty="0">
                          <a:effectLst/>
                        </a:rPr>
                        <a:t> </a:t>
                      </a:r>
                      <a:r>
                        <a:rPr lang="en-IE" dirty="0" err="1">
                          <a:effectLst/>
                          <a:latin typeface="Source Code Pro"/>
                        </a:rPr>
                        <a:t>dbs</a:t>
                      </a:r>
                      <a:r>
                        <a:rPr lang="en-IE" dirty="0">
                          <a:effectLst/>
                        </a:rPr>
                        <a:t>, </a:t>
                      </a:r>
                      <a:r>
                        <a:rPr lang="en-IE" dirty="0">
                          <a:effectLst/>
                          <a:latin typeface="Source Code Pro"/>
                        </a:rPr>
                        <a:t>show</a:t>
                      </a:r>
                      <a:r>
                        <a:rPr lang="en-IE" dirty="0">
                          <a:effectLst/>
                        </a:rPr>
                        <a:t> </a:t>
                      </a:r>
                      <a:r>
                        <a:rPr lang="en-IE" dirty="0">
                          <a:effectLst/>
                          <a:latin typeface="Source Code Pro"/>
                        </a:rPr>
                        <a:t>databases</a:t>
                      </a:r>
                      <a:endParaRPr lang="en-IE" dirty="0">
                        <a:effectLst/>
                      </a:endParaRPr>
                    </a:p>
                  </a:txBody>
                  <a:tcPr marL="47625" marR="47625" marT="104775" marB="114300" anchor="ctr">
                    <a:lnL>
                      <a:noFill/>
                    </a:lnL>
                    <a:lnR>
                      <a:noFill/>
                    </a:lnR>
                    <a:lnT>
                      <a:noFill/>
                    </a:lnT>
                    <a:lnB w="9525" cap="flat" cmpd="sng" algn="ctr">
                      <a:solidFill>
                        <a:srgbClr val="EBEBED"/>
                      </a:solidFill>
                      <a:prstDash val="solid"/>
                      <a:round/>
                      <a:headEnd type="none" w="med" len="med"/>
                      <a:tailEnd type="none" w="med" len="med"/>
                    </a:lnB>
                    <a:solidFill>
                      <a:srgbClr val="FFFFFF"/>
                    </a:solidFill>
                  </a:tcPr>
                </a:tc>
                <a:tc>
                  <a:txBody>
                    <a:bodyPr/>
                    <a:lstStyle/>
                    <a:p>
                      <a:pPr algn="ctr"/>
                      <a:r>
                        <a:rPr lang="en-IE" sz="2000" b="1" dirty="0" smtClean="0">
                          <a:effectLst/>
                        </a:rPr>
                        <a:t>JS SCRIPT</a:t>
                      </a:r>
                    </a:p>
                    <a:p>
                      <a:pPr algn="l"/>
                      <a:endParaRPr lang="en-IE" dirty="0" smtClean="0">
                        <a:effectLst/>
                      </a:endParaRPr>
                    </a:p>
                    <a:p>
                      <a:pPr algn="l"/>
                      <a:r>
                        <a:rPr lang="en-IE" dirty="0" err="1" smtClean="0">
                          <a:effectLst/>
                        </a:rPr>
                        <a:t>db.adminCommand</a:t>
                      </a:r>
                      <a:r>
                        <a:rPr lang="en-IE" dirty="0">
                          <a:effectLst/>
                        </a:rPr>
                        <a:t>(</a:t>
                      </a:r>
                      <a:r>
                        <a:rPr lang="en-IE" dirty="0">
                          <a:solidFill>
                            <a:srgbClr val="4070A0"/>
                          </a:solidFill>
                          <a:effectLst/>
                        </a:rPr>
                        <a:t>'</a:t>
                      </a:r>
                      <a:r>
                        <a:rPr lang="en-IE" dirty="0" err="1">
                          <a:solidFill>
                            <a:srgbClr val="4070A0"/>
                          </a:solidFill>
                          <a:effectLst/>
                        </a:rPr>
                        <a:t>listDatabases</a:t>
                      </a:r>
                      <a:r>
                        <a:rPr lang="en-IE" dirty="0">
                          <a:solidFill>
                            <a:srgbClr val="4070A0"/>
                          </a:solidFill>
                          <a:effectLst/>
                        </a:rPr>
                        <a:t>'</a:t>
                      </a:r>
                      <a:r>
                        <a:rPr lang="en-IE" dirty="0">
                          <a:effectLst/>
                        </a:rPr>
                        <a:t>) </a:t>
                      </a:r>
                    </a:p>
                  </a:txBody>
                  <a:tcPr marL="47625" marR="47625" marT="104775" marB="114300" anchor="ctr">
                    <a:lnL>
                      <a:noFill/>
                    </a:lnL>
                    <a:lnR>
                      <a:noFill/>
                    </a:lnR>
                    <a:lnT>
                      <a:noFill/>
                    </a:lnT>
                    <a:lnB w="9525"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a:r>
                        <a:rPr lang="en-IE">
                          <a:effectLst/>
                          <a:latin typeface="Source Code Pro"/>
                        </a:rPr>
                        <a:t>use</a:t>
                      </a:r>
                      <a:r>
                        <a:rPr lang="en-IE">
                          <a:effectLst/>
                        </a:rPr>
                        <a:t> </a:t>
                      </a:r>
                      <a:r>
                        <a:rPr lang="en-IE">
                          <a:effectLst/>
                          <a:latin typeface="Source Code Pro"/>
                        </a:rPr>
                        <a:t>&lt;db&gt;</a:t>
                      </a:r>
                      <a:endParaRPr lang="en-IE">
                        <a:effectLst/>
                      </a:endParaRPr>
                    </a:p>
                  </a:txBody>
                  <a:tcPr marL="47625" marR="47625" marT="104775" marB="114300"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en-IE">
                          <a:effectLst/>
                        </a:rPr>
                        <a:t>db </a:t>
                      </a:r>
                      <a:r>
                        <a:rPr lang="en-IE">
                          <a:solidFill>
                            <a:srgbClr val="666666"/>
                          </a:solidFill>
                          <a:effectLst/>
                        </a:rPr>
                        <a:t>=</a:t>
                      </a:r>
                      <a:r>
                        <a:rPr lang="en-IE">
                          <a:effectLst/>
                        </a:rPr>
                        <a:t> db.getSiblingDB(</a:t>
                      </a:r>
                      <a:r>
                        <a:rPr lang="en-IE">
                          <a:solidFill>
                            <a:srgbClr val="4070A0"/>
                          </a:solidFill>
                          <a:effectLst/>
                        </a:rPr>
                        <a:t>'&lt;db&gt;'</a:t>
                      </a:r>
                      <a:r>
                        <a:rPr lang="en-IE">
                          <a:effectLst/>
                        </a:rPr>
                        <a:t>) </a:t>
                      </a:r>
                    </a:p>
                  </a:txBody>
                  <a:tcPr marL="47625" marR="47625" marT="104775" marB="114300"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a:r>
                        <a:rPr lang="en-IE">
                          <a:effectLst/>
                          <a:latin typeface="Source Code Pro"/>
                        </a:rPr>
                        <a:t>show</a:t>
                      </a:r>
                      <a:r>
                        <a:rPr lang="en-IE">
                          <a:effectLst/>
                        </a:rPr>
                        <a:t> </a:t>
                      </a:r>
                      <a:r>
                        <a:rPr lang="en-IE">
                          <a:effectLst/>
                          <a:latin typeface="Source Code Pro"/>
                        </a:rPr>
                        <a:t>collections</a:t>
                      </a:r>
                      <a:endParaRPr lang="en-IE">
                        <a:effectLst/>
                      </a:endParaRPr>
                    </a:p>
                  </a:txBody>
                  <a:tcPr marL="47625" marR="47625" marT="104775" marB="114300"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en-IE" dirty="0" err="1">
                          <a:effectLst/>
                        </a:rPr>
                        <a:t>db.getCollectionNames</a:t>
                      </a:r>
                      <a:r>
                        <a:rPr lang="en-IE" dirty="0">
                          <a:effectLst/>
                        </a:rPr>
                        <a:t>()</a:t>
                      </a:r>
                    </a:p>
                  </a:txBody>
                  <a:tcPr marL="47625" marR="47625" marT="104775" marB="114300"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52</a:t>
            </a:fld>
            <a:endParaRPr lang="en-IE"/>
          </a:p>
        </p:txBody>
      </p:sp>
    </p:spTree>
    <p:extLst>
      <p:ext uri="{BB962C8B-B14F-4D97-AF65-F5344CB8AC3E}">
        <p14:creationId xmlns:p14="http://schemas.microsoft.com/office/powerpoint/2010/main" val="34533104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Cursors</a:t>
            </a:r>
            <a:endParaRPr lang="en-IE" dirty="0"/>
          </a:p>
        </p:txBody>
      </p:sp>
      <p:sp>
        <p:nvSpPr>
          <p:cNvPr id="3" name="Content Placeholder 2"/>
          <p:cNvSpPr>
            <a:spLocks noGrp="1"/>
          </p:cNvSpPr>
          <p:nvPr>
            <p:ph idx="1"/>
          </p:nvPr>
        </p:nvSpPr>
        <p:spPr>
          <a:xfrm>
            <a:off x="251520" y="1412776"/>
            <a:ext cx="8507288" cy="4876800"/>
          </a:xfrm>
        </p:spPr>
        <p:txBody>
          <a:bodyPr/>
          <a:lstStyle/>
          <a:p>
            <a:pPr marL="0" indent="0">
              <a:buNone/>
            </a:pPr>
            <a:r>
              <a:rPr lang="en-IE" sz="2000" b="1" dirty="0" err="1">
                <a:latin typeface="Courier" pitchFamily="49" charset="0"/>
              </a:rPr>
              <a:t>var</a:t>
            </a:r>
            <a:r>
              <a:rPr lang="en-IE" sz="2000" dirty="0">
                <a:latin typeface="Courier" pitchFamily="49" charset="0"/>
              </a:rPr>
              <a:t> </a:t>
            </a:r>
            <a:r>
              <a:rPr lang="en-IE" sz="2000" dirty="0" err="1">
                <a:latin typeface="Courier" pitchFamily="49" charset="0"/>
              </a:rPr>
              <a:t>myCursor</a:t>
            </a:r>
            <a:r>
              <a:rPr lang="en-IE" sz="2000" dirty="0">
                <a:latin typeface="Courier" pitchFamily="49" charset="0"/>
              </a:rPr>
              <a:t> = </a:t>
            </a:r>
            <a:r>
              <a:rPr lang="en-IE" sz="2000" dirty="0" err="1">
                <a:latin typeface="Courier" pitchFamily="49" charset="0"/>
              </a:rPr>
              <a:t>db.inventory.find</a:t>
            </a:r>
            <a:r>
              <a:rPr lang="en-IE" sz="2000" dirty="0">
                <a:latin typeface="Courier" pitchFamily="49" charset="0"/>
              </a:rPr>
              <a:t>( { type: 'food' } </a:t>
            </a:r>
            <a:r>
              <a:rPr lang="en-IE" sz="2000" dirty="0" smtClean="0">
                <a:latin typeface="Courier" pitchFamily="49" charset="0"/>
              </a:rPr>
              <a:t>);</a:t>
            </a:r>
          </a:p>
          <a:p>
            <a:pPr marL="0" indent="0">
              <a:buNone/>
            </a:pPr>
            <a:endParaRPr lang="en-IE" sz="2000" b="1" dirty="0" smtClean="0">
              <a:latin typeface="Courier" pitchFamily="49" charset="0"/>
            </a:endParaRPr>
          </a:p>
          <a:p>
            <a:pPr marL="0" indent="0">
              <a:buNone/>
            </a:pPr>
            <a:r>
              <a:rPr lang="en-IE" sz="2000" b="1" dirty="0" smtClean="0">
                <a:latin typeface="Courier" pitchFamily="49" charset="0"/>
              </a:rPr>
              <a:t>while</a:t>
            </a:r>
            <a:r>
              <a:rPr lang="en-IE" sz="2000" dirty="0" smtClean="0">
                <a:latin typeface="Courier" pitchFamily="49" charset="0"/>
              </a:rPr>
              <a:t> </a:t>
            </a:r>
            <a:r>
              <a:rPr lang="en-IE" sz="2000" dirty="0">
                <a:latin typeface="Courier" pitchFamily="49" charset="0"/>
              </a:rPr>
              <a:t>(</a:t>
            </a:r>
            <a:r>
              <a:rPr lang="en-IE" sz="2000" dirty="0" err="1">
                <a:latin typeface="Courier" pitchFamily="49" charset="0"/>
              </a:rPr>
              <a:t>myCursor.hasNext</a:t>
            </a:r>
            <a:r>
              <a:rPr lang="en-IE" sz="2000" dirty="0">
                <a:latin typeface="Courier" pitchFamily="49" charset="0"/>
              </a:rPr>
              <a:t>()) { </a:t>
            </a:r>
            <a:r>
              <a:rPr lang="en-IE" sz="2000" dirty="0" smtClean="0">
                <a:latin typeface="Courier" pitchFamily="49" charset="0"/>
              </a:rPr>
              <a:t>	print(</a:t>
            </a:r>
            <a:r>
              <a:rPr lang="en-IE" sz="2000" dirty="0" err="1" smtClean="0">
                <a:latin typeface="Courier" pitchFamily="49" charset="0"/>
              </a:rPr>
              <a:t>tojson</a:t>
            </a:r>
            <a:r>
              <a:rPr lang="en-IE" sz="2000" dirty="0" smtClean="0">
                <a:latin typeface="Courier" pitchFamily="49" charset="0"/>
              </a:rPr>
              <a:t>(</a:t>
            </a:r>
            <a:r>
              <a:rPr lang="en-IE" sz="2000" dirty="0" err="1" smtClean="0">
                <a:latin typeface="Courier" pitchFamily="49" charset="0"/>
              </a:rPr>
              <a:t>myCursor.next</a:t>
            </a:r>
            <a:r>
              <a:rPr lang="en-IE" sz="2000" dirty="0">
                <a:latin typeface="Courier" pitchFamily="49" charset="0"/>
              </a:rPr>
              <a:t>())); </a:t>
            </a:r>
            <a:r>
              <a:rPr lang="en-IE" sz="2000" dirty="0" smtClean="0">
                <a:latin typeface="Courier" pitchFamily="49" charset="0"/>
              </a:rPr>
              <a:t>}</a:t>
            </a:r>
          </a:p>
          <a:p>
            <a:pPr marL="0" indent="0">
              <a:buNone/>
            </a:pPr>
            <a:endParaRPr lang="en-IE" sz="2000" dirty="0" smtClean="0">
              <a:latin typeface="Courier" pitchFamily="49" charset="0"/>
            </a:endParaRPr>
          </a:p>
          <a:p>
            <a:pPr marL="0" indent="0">
              <a:buNone/>
            </a:pPr>
            <a:r>
              <a:rPr lang="en-IE" sz="2000" dirty="0" err="1" smtClean="0">
                <a:latin typeface="Courier" pitchFamily="49" charset="0"/>
              </a:rPr>
              <a:t>myCursor.forEach</a:t>
            </a:r>
            <a:r>
              <a:rPr lang="en-IE" sz="2000" dirty="0" smtClean="0">
                <a:latin typeface="Courier" pitchFamily="49" charset="0"/>
              </a:rPr>
              <a:t>(</a:t>
            </a:r>
            <a:r>
              <a:rPr lang="en-IE" sz="2000" dirty="0" err="1" smtClean="0">
                <a:latin typeface="Courier" pitchFamily="49" charset="0"/>
              </a:rPr>
              <a:t>printjson</a:t>
            </a:r>
            <a:r>
              <a:rPr lang="en-IE" sz="2000" dirty="0" smtClean="0">
                <a:latin typeface="Courier" pitchFamily="49" charset="0"/>
              </a:rPr>
              <a:t>);</a:t>
            </a:r>
          </a:p>
          <a:p>
            <a:pPr marL="0" indent="0">
              <a:buNone/>
            </a:pPr>
            <a:endParaRPr lang="en-IE" sz="2000" b="1" dirty="0" smtClean="0">
              <a:latin typeface="Courier" pitchFamily="49" charset="0"/>
            </a:endParaRPr>
          </a:p>
          <a:p>
            <a:pPr marL="0" indent="0">
              <a:buNone/>
            </a:pPr>
            <a:r>
              <a:rPr lang="en-IE" sz="2000" b="1" dirty="0" err="1" smtClean="0">
                <a:latin typeface="Courier" pitchFamily="49" charset="0"/>
              </a:rPr>
              <a:t>var</a:t>
            </a:r>
            <a:r>
              <a:rPr lang="en-IE" sz="2000" dirty="0" smtClean="0">
                <a:latin typeface="Courier" pitchFamily="49" charset="0"/>
              </a:rPr>
              <a:t> </a:t>
            </a:r>
            <a:r>
              <a:rPr lang="en-IE" sz="2000" dirty="0" err="1">
                <a:latin typeface="Courier" pitchFamily="49" charset="0"/>
              </a:rPr>
              <a:t>documentArray</a:t>
            </a:r>
            <a:r>
              <a:rPr lang="en-IE" sz="2000" dirty="0">
                <a:latin typeface="Courier" pitchFamily="49" charset="0"/>
              </a:rPr>
              <a:t> = </a:t>
            </a:r>
            <a:r>
              <a:rPr lang="en-IE" sz="2000" dirty="0" err="1">
                <a:latin typeface="Courier" pitchFamily="49" charset="0"/>
              </a:rPr>
              <a:t>myCursor.toArray</a:t>
            </a:r>
            <a:r>
              <a:rPr lang="en-IE" sz="2000" dirty="0">
                <a:latin typeface="Courier" pitchFamily="49" charset="0"/>
              </a:rPr>
              <a:t>(); </a:t>
            </a:r>
            <a:endParaRPr lang="en-IE" sz="2000" dirty="0" smtClean="0">
              <a:latin typeface="Courier" pitchFamily="49" charset="0"/>
            </a:endParaRPr>
          </a:p>
          <a:p>
            <a:pPr marL="0" indent="0">
              <a:buNone/>
            </a:pPr>
            <a:r>
              <a:rPr lang="en-IE" sz="2000" b="1" dirty="0" err="1" smtClean="0">
                <a:latin typeface="Courier" pitchFamily="49" charset="0"/>
              </a:rPr>
              <a:t>var</a:t>
            </a:r>
            <a:r>
              <a:rPr lang="en-IE" sz="2000" dirty="0" smtClean="0">
                <a:latin typeface="Courier" pitchFamily="49" charset="0"/>
              </a:rPr>
              <a:t> </a:t>
            </a:r>
            <a:r>
              <a:rPr lang="en-IE" sz="2000" dirty="0" err="1">
                <a:latin typeface="Courier" pitchFamily="49" charset="0"/>
              </a:rPr>
              <a:t>myDocument</a:t>
            </a:r>
            <a:r>
              <a:rPr lang="en-IE" sz="2000" dirty="0">
                <a:latin typeface="Courier" pitchFamily="49" charset="0"/>
              </a:rPr>
              <a:t> = </a:t>
            </a:r>
            <a:r>
              <a:rPr lang="en-IE" sz="2000" dirty="0" err="1">
                <a:latin typeface="Courier" pitchFamily="49" charset="0"/>
              </a:rPr>
              <a:t>documentArray</a:t>
            </a:r>
            <a:r>
              <a:rPr lang="en-IE" sz="2000" dirty="0">
                <a:latin typeface="Courier" pitchFamily="49" charset="0"/>
              </a:rPr>
              <a:t>[3</a:t>
            </a:r>
            <a:r>
              <a:rPr lang="en-IE" sz="2000" dirty="0" smtClean="0">
                <a:latin typeface="Courier" pitchFamily="49" charset="0"/>
              </a:rPr>
              <a:t>];</a:t>
            </a:r>
          </a:p>
          <a:p>
            <a:pPr marL="0" indent="0">
              <a:buNone/>
            </a:pPr>
            <a:endParaRPr lang="en-IE" sz="2000" b="1" dirty="0" smtClean="0">
              <a:latin typeface="Courier" pitchFamily="49" charset="0"/>
            </a:endParaRPr>
          </a:p>
          <a:p>
            <a:pPr marL="0" indent="0">
              <a:buNone/>
            </a:pPr>
            <a:r>
              <a:rPr lang="en-IE" sz="2000" b="1" dirty="0" err="1" smtClean="0">
                <a:latin typeface="Courier" pitchFamily="49" charset="0"/>
              </a:rPr>
              <a:t>var</a:t>
            </a:r>
            <a:r>
              <a:rPr lang="en-IE" sz="2000" dirty="0" smtClean="0">
                <a:latin typeface="Courier" pitchFamily="49" charset="0"/>
              </a:rPr>
              <a:t> </a:t>
            </a:r>
            <a:r>
              <a:rPr lang="en-IE" sz="2000" dirty="0" err="1">
                <a:latin typeface="Courier" pitchFamily="49" charset="0"/>
              </a:rPr>
              <a:t>myDocument</a:t>
            </a:r>
            <a:r>
              <a:rPr lang="en-IE" sz="2000" dirty="0">
                <a:latin typeface="Courier" pitchFamily="49" charset="0"/>
              </a:rPr>
              <a:t> = </a:t>
            </a:r>
            <a:r>
              <a:rPr lang="en-IE" sz="2000" dirty="0" err="1">
                <a:latin typeface="Courier" pitchFamily="49" charset="0"/>
              </a:rPr>
              <a:t>myCursor</a:t>
            </a:r>
            <a:r>
              <a:rPr lang="en-IE" sz="2000" dirty="0">
                <a:latin typeface="Courier" pitchFamily="49" charset="0"/>
              </a:rPr>
              <a:t>[3];</a:t>
            </a:r>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53</a:t>
            </a:fld>
            <a:endParaRPr lang="en-IE"/>
          </a:p>
        </p:txBody>
      </p:sp>
    </p:spTree>
    <p:extLst>
      <p:ext uri="{BB962C8B-B14F-4D97-AF65-F5344CB8AC3E}">
        <p14:creationId xmlns:p14="http://schemas.microsoft.com/office/powerpoint/2010/main" val="39244633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Map Reduce</a:t>
            </a:r>
            <a:endParaRPr lang="en-IE" dirty="0"/>
          </a:p>
        </p:txBody>
      </p:sp>
      <p:sp>
        <p:nvSpPr>
          <p:cNvPr id="3" name="Content Placeholder 2"/>
          <p:cNvSpPr>
            <a:spLocks noGrp="1"/>
          </p:cNvSpPr>
          <p:nvPr>
            <p:ph idx="1"/>
          </p:nvPr>
        </p:nvSpPr>
        <p:spPr>
          <a:xfrm>
            <a:off x="457200" y="1524000"/>
            <a:ext cx="8229600" cy="2193032"/>
          </a:xfrm>
        </p:spPr>
        <p:txBody>
          <a:bodyPr/>
          <a:lstStyle/>
          <a:p>
            <a:r>
              <a:rPr lang="en-IE" sz="2400" dirty="0" smtClean="0"/>
              <a:t>Algorithm (“template”) to perform distributed parallel computation</a:t>
            </a:r>
          </a:p>
          <a:p>
            <a:r>
              <a:rPr lang="en-IE" sz="2400" dirty="0" smtClean="0"/>
              <a:t>Used in </a:t>
            </a:r>
            <a:r>
              <a:rPr lang="en-IE" sz="2400" dirty="0" err="1" smtClean="0"/>
              <a:t>MongoDB</a:t>
            </a:r>
            <a:r>
              <a:rPr lang="en-IE" sz="2400" dirty="0" smtClean="0"/>
              <a:t> for performing distributed queries, for instance aggregated queries</a:t>
            </a:r>
          </a:p>
          <a:p>
            <a:r>
              <a:rPr lang="en-IE" sz="2400" dirty="0" err="1" smtClean="0"/>
              <a:t>MongoDB</a:t>
            </a:r>
            <a:r>
              <a:rPr lang="en-IE" sz="2400" dirty="0" smtClean="0"/>
              <a:t> provides the function map-reduce</a:t>
            </a:r>
          </a:p>
          <a:p>
            <a:r>
              <a:rPr lang="en-IE" sz="2400" dirty="0" smtClean="0"/>
              <a:t>Map reduce is a concept from functional programming</a:t>
            </a:r>
          </a:p>
          <a:p>
            <a:pPr marL="0" indent="0">
              <a:buNone/>
            </a:pPr>
            <a:r>
              <a:rPr lang="en-IE" sz="2400" dirty="0" smtClean="0">
                <a:latin typeface="Courier New" pitchFamily="49" charset="0"/>
                <a:cs typeface="Courier New" pitchFamily="49" charset="0"/>
              </a:rPr>
              <a:t>map even [3,4,5,6,7,9] = [4,6] </a:t>
            </a:r>
            <a:endParaRPr lang="en-IE" sz="24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54</a:t>
            </a:fld>
            <a:endParaRPr lang="en-IE"/>
          </a:p>
        </p:txBody>
      </p:sp>
    </p:spTree>
    <p:extLst>
      <p:ext uri="{BB962C8B-B14F-4D97-AF65-F5344CB8AC3E}">
        <p14:creationId xmlns:p14="http://schemas.microsoft.com/office/powerpoint/2010/main" val="4990976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p:txBody>
          <a:bodyPr/>
          <a:lstStyle/>
          <a:p>
            <a:r>
              <a:rPr lang="en-US" smtClean="0"/>
              <a:t>Map-Reduce</a:t>
            </a:r>
          </a:p>
        </p:txBody>
      </p:sp>
      <p:sp>
        <p:nvSpPr>
          <p:cNvPr id="3" name="Content Placeholder 2"/>
          <p:cNvSpPr>
            <a:spLocks noGrp="1"/>
          </p:cNvSpPr>
          <p:nvPr>
            <p:ph idx="1"/>
          </p:nvPr>
        </p:nvSpPr>
        <p:spPr/>
        <p:txBody>
          <a:bodyPr rtlCol="0">
            <a:normAutofit fontScale="92500"/>
          </a:bodyPr>
          <a:lstStyle/>
          <a:p>
            <a:pPr fontAlgn="auto">
              <a:spcAft>
                <a:spcPts val="0"/>
              </a:spcAft>
              <a:buFont typeface="Wingdings 3" charset="2"/>
              <a:buChar char=""/>
              <a:defRPr/>
            </a:pPr>
            <a:r>
              <a:rPr lang="en-US" sz="2700" dirty="0" smtClean="0">
                <a:solidFill>
                  <a:schemeClr val="tx1">
                    <a:lumMod val="75000"/>
                    <a:lumOff val="25000"/>
                  </a:schemeClr>
                </a:solidFill>
              </a:rPr>
              <a:t>Has two </a:t>
            </a:r>
            <a:r>
              <a:rPr lang="en-US" sz="2700" dirty="0">
                <a:solidFill>
                  <a:schemeClr val="tx1">
                    <a:lumMod val="75000"/>
                    <a:lumOff val="25000"/>
                  </a:schemeClr>
                </a:solidFill>
              </a:rPr>
              <a:t>phases: </a:t>
            </a:r>
            <a:endParaRPr lang="en-US" sz="2700" dirty="0" smtClean="0">
              <a:solidFill>
                <a:schemeClr val="tx1">
                  <a:lumMod val="75000"/>
                  <a:lumOff val="25000"/>
                </a:schemeClr>
              </a:solidFill>
            </a:endParaRPr>
          </a:p>
          <a:p>
            <a:pPr lvl="1" fontAlgn="auto">
              <a:spcAft>
                <a:spcPts val="0"/>
              </a:spcAft>
              <a:buFont typeface="Wingdings 3" charset="2"/>
              <a:buChar char=""/>
              <a:defRPr/>
            </a:pPr>
            <a:r>
              <a:rPr lang="en-US" sz="2400" dirty="0" smtClean="0">
                <a:solidFill>
                  <a:schemeClr val="tx1">
                    <a:lumMod val="75000"/>
                    <a:lumOff val="25000"/>
                  </a:schemeClr>
                </a:solidFill>
              </a:rPr>
              <a:t>A</a:t>
            </a:r>
            <a:r>
              <a:rPr lang="en-US" sz="2400" dirty="0">
                <a:solidFill>
                  <a:schemeClr val="tx1">
                    <a:lumMod val="75000"/>
                    <a:lumOff val="25000"/>
                  </a:schemeClr>
                </a:solidFill>
              </a:rPr>
              <a:t> </a:t>
            </a:r>
            <a:r>
              <a:rPr lang="en-US" sz="2400" i="1" dirty="0">
                <a:solidFill>
                  <a:schemeClr val="tx1">
                    <a:lumMod val="75000"/>
                    <a:lumOff val="25000"/>
                  </a:schemeClr>
                </a:solidFill>
              </a:rPr>
              <a:t>map</a:t>
            </a:r>
            <a:r>
              <a:rPr lang="en-US" sz="2400" dirty="0">
                <a:solidFill>
                  <a:schemeClr val="tx1">
                    <a:lumMod val="75000"/>
                    <a:lumOff val="25000"/>
                  </a:schemeClr>
                </a:solidFill>
              </a:rPr>
              <a:t> stage that processes each document and </a:t>
            </a:r>
            <a:r>
              <a:rPr lang="en-US" sz="2400" i="1" dirty="0">
                <a:solidFill>
                  <a:schemeClr val="tx1">
                    <a:lumMod val="75000"/>
                    <a:lumOff val="25000"/>
                  </a:schemeClr>
                </a:solidFill>
              </a:rPr>
              <a:t>emits</a:t>
            </a:r>
            <a:r>
              <a:rPr lang="en-US" sz="2400" dirty="0">
                <a:solidFill>
                  <a:schemeClr val="tx1">
                    <a:lumMod val="75000"/>
                    <a:lumOff val="25000"/>
                  </a:schemeClr>
                </a:solidFill>
              </a:rPr>
              <a:t> one or more objects for each input </a:t>
            </a:r>
            <a:r>
              <a:rPr lang="en-US" sz="2400" dirty="0" smtClean="0">
                <a:solidFill>
                  <a:schemeClr val="tx1">
                    <a:lumMod val="75000"/>
                    <a:lumOff val="25000"/>
                  </a:schemeClr>
                </a:solidFill>
              </a:rPr>
              <a:t>document</a:t>
            </a:r>
          </a:p>
          <a:p>
            <a:pPr lvl="1" fontAlgn="auto">
              <a:spcAft>
                <a:spcPts val="0"/>
              </a:spcAft>
              <a:buFont typeface="Wingdings 3" charset="2"/>
              <a:buChar char=""/>
              <a:defRPr/>
            </a:pPr>
            <a:r>
              <a:rPr lang="en-US" sz="2400" dirty="0" smtClean="0">
                <a:solidFill>
                  <a:schemeClr val="tx1">
                    <a:lumMod val="75000"/>
                    <a:lumOff val="25000"/>
                  </a:schemeClr>
                </a:solidFill>
              </a:rPr>
              <a:t>A</a:t>
            </a:r>
            <a:r>
              <a:rPr lang="en-US" sz="2400" i="1" dirty="0" smtClean="0">
                <a:solidFill>
                  <a:schemeClr val="tx1">
                    <a:lumMod val="75000"/>
                    <a:lumOff val="25000"/>
                  </a:schemeClr>
                </a:solidFill>
              </a:rPr>
              <a:t> reduce</a:t>
            </a:r>
            <a:r>
              <a:rPr lang="en-US" sz="2400" dirty="0">
                <a:solidFill>
                  <a:schemeClr val="tx1">
                    <a:lumMod val="75000"/>
                    <a:lumOff val="25000"/>
                  </a:schemeClr>
                </a:solidFill>
              </a:rPr>
              <a:t> phase that combines the output of the map operation</a:t>
            </a:r>
            <a:r>
              <a:rPr lang="en-US" sz="2400" dirty="0" smtClean="0">
                <a:solidFill>
                  <a:schemeClr val="tx1">
                    <a:lumMod val="75000"/>
                    <a:lumOff val="25000"/>
                  </a:schemeClr>
                </a:solidFill>
              </a:rPr>
              <a:t>.</a:t>
            </a:r>
          </a:p>
          <a:p>
            <a:pPr lvl="1" fontAlgn="auto">
              <a:spcAft>
                <a:spcPts val="0"/>
              </a:spcAft>
              <a:buFont typeface="Wingdings 3" charset="2"/>
              <a:buChar char=""/>
              <a:defRPr/>
            </a:pPr>
            <a:r>
              <a:rPr lang="en-US" sz="2400" dirty="0" smtClean="0">
                <a:solidFill>
                  <a:schemeClr val="tx1">
                    <a:lumMod val="75000"/>
                    <a:lumOff val="25000"/>
                  </a:schemeClr>
                </a:solidFill>
              </a:rPr>
              <a:t>An optional</a:t>
            </a:r>
            <a:r>
              <a:rPr lang="en-US" sz="2400" dirty="0">
                <a:solidFill>
                  <a:schemeClr val="tx1">
                    <a:lumMod val="75000"/>
                    <a:lumOff val="25000"/>
                  </a:schemeClr>
                </a:solidFill>
              </a:rPr>
              <a:t> </a:t>
            </a:r>
            <a:r>
              <a:rPr lang="en-US" sz="2400" i="1" dirty="0">
                <a:solidFill>
                  <a:schemeClr val="tx1">
                    <a:lumMod val="75000"/>
                    <a:lumOff val="25000"/>
                  </a:schemeClr>
                </a:solidFill>
              </a:rPr>
              <a:t>finalize</a:t>
            </a:r>
            <a:r>
              <a:rPr lang="en-US" sz="2400" dirty="0">
                <a:solidFill>
                  <a:schemeClr val="tx1">
                    <a:lumMod val="75000"/>
                    <a:lumOff val="25000"/>
                  </a:schemeClr>
                </a:solidFill>
              </a:rPr>
              <a:t> stage </a:t>
            </a:r>
            <a:r>
              <a:rPr lang="en-US" sz="2400" dirty="0" smtClean="0">
                <a:solidFill>
                  <a:schemeClr val="tx1">
                    <a:lumMod val="75000"/>
                    <a:lumOff val="25000"/>
                  </a:schemeClr>
                </a:solidFill>
              </a:rPr>
              <a:t>for final </a:t>
            </a:r>
            <a:r>
              <a:rPr lang="en-US" sz="2400" dirty="0">
                <a:solidFill>
                  <a:schemeClr val="tx1">
                    <a:lumMod val="75000"/>
                    <a:lumOff val="25000"/>
                  </a:schemeClr>
                </a:solidFill>
              </a:rPr>
              <a:t>modifications to the </a:t>
            </a:r>
            <a:r>
              <a:rPr lang="en-US" sz="2400" dirty="0" smtClean="0">
                <a:solidFill>
                  <a:schemeClr val="tx1">
                    <a:lumMod val="75000"/>
                    <a:lumOff val="25000"/>
                  </a:schemeClr>
                </a:solidFill>
              </a:rPr>
              <a:t>result</a:t>
            </a:r>
            <a:endParaRPr lang="en-US" sz="2400" dirty="0">
              <a:solidFill>
                <a:schemeClr val="tx1">
                  <a:lumMod val="75000"/>
                  <a:lumOff val="25000"/>
                </a:schemeClr>
              </a:solidFill>
            </a:endParaRPr>
          </a:p>
          <a:p>
            <a:pPr fontAlgn="auto">
              <a:spcAft>
                <a:spcPts val="0"/>
              </a:spcAft>
              <a:buFont typeface="Wingdings 3" charset="2"/>
              <a:buChar char=""/>
              <a:defRPr/>
            </a:pPr>
            <a:r>
              <a:rPr lang="en-US" sz="2700" dirty="0" smtClean="0">
                <a:solidFill>
                  <a:schemeClr val="tx1">
                    <a:lumMod val="75000"/>
                    <a:lumOff val="25000"/>
                  </a:schemeClr>
                </a:solidFill>
              </a:rPr>
              <a:t>Uses Custom JavaScript functions</a:t>
            </a:r>
          </a:p>
          <a:p>
            <a:pPr lvl="1" fontAlgn="auto">
              <a:spcAft>
                <a:spcPts val="0"/>
              </a:spcAft>
              <a:buFont typeface="Wingdings 3" charset="2"/>
              <a:buChar char=""/>
              <a:defRPr/>
            </a:pPr>
            <a:r>
              <a:rPr lang="en-US" sz="2600" dirty="0" smtClean="0">
                <a:solidFill>
                  <a:schemeClr val="tx1">
                    <a:lumMod val="75000"/>
                    <a:lumOff val="25000"/>
                  </a:schemeClr>
                </a:solidFill>
              </a:rPr>
              <a:t>Provides greater flexibility but is less efficient and more complex than the aggregation pipeline</a:t>
            </a:r>
          </a:p>
          <a:p>
            <a:pPr fontAlgn="auto">
              <a:spcAft>
                <a:spcPts val="0"/>
              </a:spcAft>
              <a:buFont typeface="Wingdings 3" charset="2"/>
              <a:buChar char=""/>
              <a:defRPr/>
            </a:pPr>
            <a:r>
              <a:rPr lang="en-US" sz="2700" dirty="0" smtClean="0">
                <a:solidFill>
                  <a:schemeClr val="tx1">
                    <a:lumMod val="75000"/>
                    <a:lumOff val="25000"/>
                  </a:schemeClr>
                </a:solidFill>
              </a:rPr>
              <a:t>Can </a:t>
            </a:r>
            <a:r>
              <a:rPr lang="en-US" sz="2700" dirty="0">
                <a:solidFill>
                  <a:schemeClr val="tx1">
                    <a:lumMod val="75000"/>
                    <a:lumOff val="25000"/>
                  </a:schemeClr>
                </a:solidFill>
              </a:rPr>
              <a:t>have output sets that exceed the 16 megabyte output limitation of the aggregation pipeline.</a:t>
            </a:r>
          </a:p>
          <a:p>
            <a:pPr fontAlgn="auto">
              <a:spcAft>
                <a:spcPts val="0"/>
              </a:spcAft>
              <a:buFont typeface="Wingdings 3" charset="2"/>
              <a:buChar char=""/>
              <a:defRPr/>
            </a:pPr>
            <a:endParaRPr lang="en-US" dirty="0">
              <a:solidFill>
                <a:schemeClr val="tx1">
                  <a:lumMod val="75000"/>
                  <a:lumOff val="25000"/>
                </a:schemeClr>
              </a:solidFill>
            </a:endParaRPr>
          </a:p>
        </p:txBody>
      </p:sp>
    </p:spTree>
    <p:extLst>
      <p:ext uri="{BB962C8B-B14F-4D97-AF65-F5344CB8AC3E}">
        <p14:creationId xmlns:p14="http://schemas.microsoft.com/office/powerpoint/2010/main" val="29810874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Map reduce in </a:t>
            </a:r>
            <a:r>
              <a:rPr lang="en-IE" dirty="0" err="1" smtClean="0"/>
              <a:t>MongoDB</a:t>
            </a:r>
            <a:endParaRPr lang="en-IE" dirty="0"/>
          </a:p>
        </p:txBody>
      </p:sp>
      <p:sp>
        <p:nvSpPr>
          <p:cNvPr id="3" name="Content Placeholder 2"/>
          <p:cNvSpPr>
            <a:spLocks noGrp="1"/>
          </p:cNvSpPr>
          <p:nvPr>
            <p:ph idx="1"/>
          </p:nvPr>
        </p:nvSpPr>
        <p:spPr/>
        <p:txBody>
          <a:bodyPr/>
          <a:lstStyle/>
          <a:p>
            <a:pPr marL="0" indent="0">
              <a:buNone/>
            </a:pPr>
            <a:r>
              <a:rPr lang="en-IE" sz="2400" dirty="0" err="1"/>
              <a:t>db.runCommand</a:t>
            </a:r>
            <a:r>
              <a:rPr lang="en-IE" sz="2400" dirty="0"/>
              <a:t>( { </a:t>
            </a:r>
            <a:endParaRPr lang="en-IE" sz="2400" dirty="0" smtClean="0"/>
          </a:p>
          <a:p>
            <a:pPr marL="400050" lvl="1" indent="0">
              <a:buNone/>
            </a:pPr>
            <a:r>
              <a:rPr lang="en-IE" sz="2000" dirty="0" err="1" smtClean="0"/>
              <a:t>mapReduce</a:t>
            </a:r>
            <a:r>
              <a:rPr lang="en-IE" sz="2000" dirty="0"/>
              <a:t>: &lt;collection&gt;, </a:t>
            </a:r>
            <a:endParaRPr lang="en-IE" sz="2000" dirty="0" smtClean="0"/>
          </a:p>
          <a:p>
            <a:pPr marL="400050" lvl="1" indent="0">
              <a:buNone/>
            </a:pPr>
            <a:r>
              <a:rPr lang="en-IE" sz="2000" dirty="0" smtClean="0"/>
              <a:t>map</a:t>
            </a:r>
            <a:r>
              <a:rPr lang="en-IE" sz="2000" dirty="0"/>
              <a:t>: &lt;</a:t>
            </a:r>
            <a:r>
              <a:rPr lang="en-IE" sz="2000" b="1" dirty="0"/>
              <a:t>function</a:t>
            </a:r>
            <a:r>
              <a:rPr lang="en-IE" sz="2000" dirty="0"/>
              <a:t>&gt;, </a:t>
            </a:r>
            <a:endParaRPr lang="en-IE" sz="2000" dirty="0" smtClean="0"/>
          </a:p>
          <a:p>
            <a:pPr marL="400050" lvl="1" indent="0">
              <a:buNone/>
            </a:pPr>
            <a:r>
              <a:rPr lang="en-IE" sz="2000" dirty="0" smtClean="0"/>
              <a:t>reduce</a:t>
            </a:r>
            <a:r>
              <a:rPr lang="en-IE" sz="2000" dirty="0"/>
              <a:t>: &lt;</a:t>
            </a:r>
            <a:r>
              <a:rPr lang="en-IE" sz="2000" b="1" dirty="0"/>
              <a:t>function</a:t>
            </a:r>
            <a:r>
              <a:rPr lang="en-IE" sz="2000" dirty="0"/>
              <a:t>&gt;, </a:t>
            </a:r>
            <a:endParaRPr lang="en-IE" sz="2000" dirty="0" smtClean="0"/>
          </a:p>
          <a:p>
            <a:pPr marL="400050" lvl="1" indent="0">
              <a:buNone/>
            </a:pPr>
            <a:r>
              <a:rPr lang="en-IE" sz="2000" dirty="0" smtClean="0"/>
              <a:t>{</a:t>
            </a:r>
          </a:p>
          <a:p>
            <a:pPr marL="400050" lvl="1" indent="0">
              <a:buNone/>
            </a:pPr>
            <a:r>
              <a:rPr lang="en-IE" sz="2000" dirty="0" smtClean="0"/>
              <a:t>	out</a:t>
            </a:r>
            <a:r>
              <a:rPr lang="en-IE" sz="2000" dirty="0"/>
              <a:t>: &lt;output&gt;, </a:t>
            </a:r>
            <a:endParaRPr lang="en-IE" sz="2000" dirty="0" smtClean="0"/>
          </a:p>
          <a:p>
            <a:pPr marL="400050" lvl="1" indent="0">
              <a:buNone/>
            </a:pPr>
            <a:r>
              <a:rPr lang="en-IE" sz="2000" dirty="0" smtClean="0"/>
              <a:t>	query</a:t>
            </a:r>
            <a:r>
              <a:rPr lang="en-IE" sz="2000" dirty="0"/>
              <a:t>: &lt;document&gt;, </a:t>
            </a:r>
            <a:endParaRPr lang="en-IE" sz="2000" dirty="0" smtClean="0"/>
          </a:p>
          <a:p>
            <a:pPr marL="400050" lvl="1" indent="0">
              <a:buNone/>
            </a:pPr>
            <a:r>
              <a:rPr lang="en-IE" sz="2000" dirty="0" smtClean="0"/>
              <a:t>	sort</a:t>
            </a:r>
            <a:r>
              <a:rPr lang="en-IE" sz="2000" dirty="0"/>
              <a:t>: &lt;document&gt;, </a:t>
            </a:r>
            <a:endParaRPr lang="en-IE" sz="2000" dirty="0" smtClean="0"/>
          </a:p>
          <a:p>
            <a:pPr marL="400050" lvl="1" indent="0">
              <a:buNone/>
            </a:pPr>
            <a:r>
              <a:rPr lang="en-IE" sz="2000" dirty="0" smtClean="0"/>
              <a:t>	limit</a:t>
            </a:r>
            <a:r>
              <a:rPr lang="en-IE" sz="2000" dirty="0"/>
              <a:t>: &lt;number&gt;, </a:t>
            </a:r>
            <a:endParaRPr lang="en-IE" sz="2000" dirty="0" smtClean="0"/>
          </a:p>
          <a:p>
            <a:pPr marL="400050" lvl="1" indent="0">
              <a:buNone/>
            </a:pPr>
            <a:r>
              <a:rPr lang="en-IE" sz="2000" dirty="0" smtClean="0"/>
              <a:t>}</a:t>
            </a:r>
          </a:p>
          <a:p>
            <a:pPr marL="400050" lvl="1" indent="0">
              <a:buNone/>
            </a:pPr>
            <a:r>
              <a:rPr lang="en-IE" sz="2000" dirty="0" smtClean="0"/>
              <a:t>finalize</a:t>
            </a:r>
            <a:r>
              <a:rPr lang="en-IE" sz="2000" dirty="0"/>
              <a:t>: &lt;</a:t>
            </a:r>
            <a:r>
              <a:rPr lang="en-IE" sz="2000" b="1" dirty="0"/>
              <a:t>function</a:t>
            </a:r>
            <a:r>
              <a:rPr lang="en-IE" sz="2000" dirty="0"/>
              <a:t>&gt;, </a:t>
            </a:r>
            <a:endParaRPr lang="en-IE" sz="2000" dirty="0" smtClean="0"/>
          </a:p>
          <a:p>
            <a:pPr marL="400050" lvl="1" indent="0">
              <a:buNone/>
            </a:pPr>
            <a:r>
              <a:rPr lang="en-IE" sz="2000" dirty="0" smtClean="0"/>
              <a:t>verbose</a:t>
            </a:r>
            <a:r>
              <a:rPr lang="en-IE" sz="2000" dirty="0"/>
              <a:t>: &lt;</a:t>
            </a:r>
            <a:r>
              <a:rPr lang="en-IE" sz="2000" b="1" dirty="0" err="1"/>
              <a:t>boolean</a:t>
            </a:r>
            <a:r>
              <a:rPr lang="en-IE" sz="2000" dirty="0"/>
              <a:t>&gt; } )</a:t>
            </a:r>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56</a:t>
            </a:fld>
            <a:endParaRPr lang="en-IE"/>
          </a:p>
        </p:txBody>
      </p:sp>
    </p:spTree>
    <p:extLst>
      <p:ext uri="{BB962C8B-B14F-4D97-AF65-F5344CB8AC3E}">
        <p14:creationId xmlns:p14="http://schemas.microsoft.com/office/powerpoint/2010/main" val="23771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Map Reduce</a:t>
            </a:r>
            <a:endParaRPr lang="en-IE"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031" y="1421978"/>
            <a:ext cx="8054027" cy="4876800"/>
          </a:xfrm>
        </p:spPr>
      </p:pic>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57</a:t>
            </a:fld>
            <a:endParaRPr lang="en-IE"/>
          </a:p>
        </p:txBody>
      </p:sp>
    </p:spTree>
    <p:extLst>
      <p:ext uri="{BB962C8B-B14F-4D97-AF65-F5344CB8AC3E}">
        <p14:creationId xmlns:p14="http://schemas.microsoft.com/office/powerpoint/2010/main" val="33468202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Map-Reduce Example</a:t>
            </a:r>
            <a:endParaRPr lang="en-IE"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58</a:t>
            </a:fld>
            <a:endParaRPr lang="en-IE"/>
          </a:p>
        </p:txBody>
      </p:sp>
      <p:pic>
        <p:nvPicPr>
          <p:cNvPr id="6" name="Picture 2" descr="C:\Users\pierpaolo.dondio\Desktop\map-redu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340768"/>
            <a:ext cx="7056784"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7251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hu-HU" smtClean="0"/>
              <a:t>Map/Reduce</a:t>
            </a:r>
          </a:p>
        </p:txBody>
      </p:sp>
      <p:sp>
        <p:nvSpPr>
          <p:cNvPr id="22532" name="Text Box 4"/>
          <p:cNvSpPr txBox="1">
            <a:spLocks noChangeArrowheads="1"/>
          </p:cNvSpPr>
          <p:nvPr/>
        </p:nvSpPr>
        <p:spPr bwMode="auto">
          <a:xfrm>
            <a:off x="374960" y="1296916"/>
            <a:ext cx="576103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hu-HU" sz="2000" dirty="0">
                <a:latin typeface="Calibri" pitchFamily="34" charset="0"/>
              </a:rPr>
              <a:t>db.collection.mapReduce( </a:t>
            </a:r>
          </a:p>
          <a:p>
            <a:pPr lvl="1"/>
            <a:r>
              <a:rPr lang="hu-HU" sz="2000" dirty="0">
                <a:latin typeface="Calibri" pitchFamily="34" charset="0"/>
              </a:rPr>
              <a:t>	&lt;mapfunction&gt;, </a:t>
            </a:r>
          </a:p>
          <a:p>
            <a:pPr lvl="1"/>
            <a:r>
              <a:rPr lang="hu-HU" sz="2000" dirty="0">
                <a:latin typeface="Calibri" pitchFamily="34" charset="0"/>
              </a:rPr>
              <a:t>	&lt;reducefunction&gt;, </a:t>
            </a:r>
          </a:p>
          <a:p>
            <a:pPr lvl="1"/>
            <a:r>
              <a:rPr lang="hu-HU" sz="2000" dirty="0">
                <a:latin typeface="Calibri" pitchFamily="34" charset="0"/>
              </a:rPr>
              <a:t>	{ </a:t>
            </a:r>
          </a:p>
          <a:p>
            <a:pPr lvl="1"/>
            <a:r>
              <a:rPr lang="hu-HU" sz="2000" dirty="0">
                <a:latin typeface="Calibri" pitchFamily="34" charset="0"/>
              </a:rPr>
              <a:t>		out: &lt;collection&gt;, </a:t>
            </a:r>
          </a:p>
          <a:p>
            <a:pPr lvl="1"/>
            <a:r>
              <a:rPr lang="hu-HU" sz="2000" dirty="0">
                <a:latin typeface="Calibri" pitchFamily="34" charset="0"/>
              </a:rPr>
              <a:t>		query: &lt;&gt;, </a:t>
            </a:r>
          </a:p>
          <a:p>
            <a:pPr lvl="1"/>
            <a:r>
              <a:rPr lang="hu-HU" sz="2000" dirty="0">
                <a:latin typeface="Calibri" pitchFamily="34" charset="0"/>
              </a:rPr>
              <a:t>		sort: &lt;&gt;, </a:t>
            </a:r>
          </a:p>
          <a:p>
            <a:pPr lvl="1"/>
            <a:r>
              <a:rPr lang="hu-HU" sz="2000" dirty="0">
                <a:latin typeface="Calibri" pitchFamily="34" charset="0"/>
              </a:rPr>
              <a:t>		limit: &lt;number&gt;, </a:t>
            </a:r>
          </a:p>
          <a:p>
            <a:pPr lvl="1"/>
            <a:r>
              <a:rPr lang="hu-HU" sz="2000" dirty="0">
                <a:latin typeface="Calibri" pitchFamily="34" charset="0"/>
              </a:rPr>
              <a:t>		finalize: &lt;function&gt;, </a:t>
            </a:r>
          </a:p>
          <a:p>
            <a:pPr lvl="1"/>
            <a:r>
              <a:rPr lang="hu-HU" sz="2000" dirty="0">
                <a:latin typeface="Calibri" pitchFamily="34" charset="0"/>
              </a:rPr>
              <a:t>		</a:t>
            </a:r>
            <a:r>
              <a:rPr lang="hu-HU" sz="2000" dirty="0" smtClean="0">
                <a:latin typeface="Calibri" pitchFamily="34" charset="0"/>
              </a:rPr>
              <a:t>verbose</a:t>
            </a:r>
            <a:r>
              <a:rPr lang="hu-HU" sz="2000" dirty="0">
                <a:latin typeface="Calibri" pitchFamily="34" charset="0"/>
              </a:rPr>
              <a:t>: &lt;boolean&gt; </a:t>
            </a:r>
          </a:p>
          <a:p>
            <a:pPr lvl="1"/>
            <a:r>
              <a:rPr lang="hu-HU" sz="2000" dirty="0">
                <a:latin typeface="Calibri" pitchFamily="34" charset="0"/>
              </a:rPr>
              <a:t>	</a:t>
            </a:r>
            <a:r>
              <a:rPr lang="hu-HU" sz="2000" dirty="0" smtClean="0">
                <a:latin typeface="Calibri" pitchFamily="34" charset="0"/>
              </a:rPr>
              <a:t>} </a:t>
            </a:r>
            <a:r>
              <a:rPr lang="hu-HU" sz="2000" dirty="0">
                <a:latin typeface="Calibri" pitchFamily="34" charset="0"/>
              </a:rPr>
              <a:t>)</a:t>
            </a:r>
          </a:p>
        </p:txBody>
      </p:sp>
      <p:sp>
        <p:nvSpPr>
          <p:cNvPr id="22534" name="Rectangle 6"/>
          <p:cNvSpPr>
            <a:spLocks noChangeArrowheads="1"/>
          </p:cNvSpPr>
          <p:nvPr/>
        </p:nvSpPr>
        <p:spPr bwMode="auto">
          <a:xfrm>
            <a:off x="395536" y="5373216"/>
            <a:ext cx="674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hu-HU" sz="2000" dirty="0">
                <a:latin typeface="Calibri" pitchFamily="34" charset="0"/>
              </a:rPr>
              <a:t>var mapFunction1 = function() { emit(this.cust_id, this.price); };</a:t>
            </a:r>
            <a:r>
              <a:rPr lang="hu-HU" dirty="0"/>
              <a:t> </a:t>
            </a:r>
          </a:p>
        </p:txBody>
      </p:sp>
      <p:sp>
        <p:nvSpPr>
          <p:cNvPr id="22535" name="Rectangle 7"/>
          <p:cNvSpPr>
            <a:spLocks noChangeArrowheads="1"/>
          </p:cNvSpPr>
          <p:nvPr/>
        </p:nvSpPr>
        <p:spPr bwMode="auto">
          <a:xfrm>
            <a:off x="539552" y="5746607"/>
            <a:ext cx="7092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hu-HU" sz="2000" dirty="0">
                <a:latin typeface="Calibri" pitchFamily="34" charset="0"/>
              </a:rPr>
              <a:t>var reduceFunction1 = function(keyCustId, valuesPrices) </a:t>
            </a:r>
          </a:p>
          <a:p>
            <a:r>
              <a:rPr lang="hu-HU" sz="2000" dirty="0">
                <a:latin typeface="Calibri" pitchFamily="34" charset="0"/>
              </a:rPr>
              <a:t>{ return sum(valuesPrices); }; </a:t>
            </a:r>
          </a:p>
        </p:txBody>
      </p:sp>
      <p:pic>
        <p:nvPicPr>
          <p:cNvPr id="22540" name="Picture 12" descr="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060848"/>
            <a:ext cx="3810000" cy="210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794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smtClean="0"/>
              <a:t>JSON</a:t>
            </a:r>
          </a:p>
        </p:txBody>
      </p:sp>
      <p:sp>
        <p:nvSpPr>
          <p:cNvPr id="16386" name="Content Placeholder 2"/>
          <p:cNvSpPr>
            <a:spLocks noGrp="1"/>
          </p:cNvSpPr>
          <p:nvPr>
            <p:ph idx="1"/>
          </p:nvPr>
        </p:nvSpPr>
        <p:spPr/>
        <p:txBody>
          <a:bodyPr rtlCol="0">
            <a:normAutofit/>
          </a:bodyPr>
          <a:lstStyle/>
          <a:p>
            <a:pPr fontAlgn="auto">
              <a:spcAft>
                <a:spcPts val="0"/>
              </a:spcAft>
              <a:buFont typeface="Wingdings 3" charset="2"/>
              <a:buChar char=""/>
              <a:defRPr/>
            </a:pPr>
            <a:r>
              <a:rPr lang="en-US" sz="2800" dirty="0" smtClean="0">
                <a:solidFill>
                  <a:schemeClr val="tx1">
                    <a:lumMod val="75000"/>
                    <a:lumOff val="25000"/>
                  </a:schemeClr>
                </a:solidFill>
              </a:rPr>
              <a:t>“JavaScript Object Notation”</a:t>
            </a:r>
          </a:p>
          <a:p>
            <a:pPr fontAlgn="auto">
              <a:spcAft>
                <a:spcPts val="0"/>
              </a:spcAft>
              <a:buFont typeface="Wingdings 3" charset="2"/>
              <a:buChar char=""/>
              <a:defRPr/>
            </a:pPr>
            <a:r>
              <a:rPr lang="en-US" sz="2800" dirty="0" smtClean="0">
                <a:solidFill>
                  <a:schemeClr val="tx1">
                    <a:lumMod val="75000"/>
                    <a:lumOff val="25000"/>
                  </a:schemeClr>
                </a:solidFill>
              </a:rPr>
              <a:t>Easy for humans to write/read, easy for computers to parse/generate</a:t>
            </a:r>
          </a:p>
          <a:p>
            <a:pPr fontAlgn="auto">
              <a:spcAft>
                <a:spcPts val="0"/>
              </a:spcAft>
              <a:buFont typeface="Wingdings 3" charset="2"/>
              <a:buChar char=""/>
              <a:defRPr/>
            </a:pPr>
            <a:r>
              <a:rPr lang="en-US" sz="2800" dirty="0" smtClean="0">
                <a:solidFill>
                  <a:schemeClr val="tx1">
                    <a:lumMod val="75000"/>
                    <a:lumOff val="25000"/>
                  </a:schemeClr>
                </a:solidFill>
              </a:rPr>
              <a:t>Objects can be nested</a:t>
            </a:r>
          </a:p>
          <a:p>
            <a:pPr fontAlgn="auto">
              <a:spcAft>
                <a:spcPts val="0"/>
              </a:spcAft>
              <a:buFont typeface="Wingdings 3" charset="2"/>
              <a:buChar char=""/>
              <a:defRPr/>
            </a:pPr>
            <a:r>
              <a:rPr lang="en-US" sz="2800" dirty="0" smtClean="0">
                <a:solidFill>
                  <a:schemeClr val="tx1">
                    <a:lumMod val="75000"/>
                    <a:lumOff val="25000"/>
                  </a:schemeClr>
                </a:solidFill>
              </a:rPr>
              <a:t>Built on</a:t>
            </a:r>
          </a:p>
          <a:p>
            <a:pPr lvl="1" fontAlgn="auto">
              <a:spcAft>
                <a:spcPts val="0"/>
              </a:spcAft>
              <a:buFont typeface="Wingdings 3" charset="2"/>
              <a:buChar char=""/>
              <a:defRPr/>
            </a:pPr>
            <a:r>
              <a:rPr lang="en-US" sz="2400" dirty="0" smtClean="0">
                <a:solidFill>
                  <a:schemeClr val="tx1">
                    <a:lumMod val="75000"/>
                    <a:lumOff val="25000"/>
                  </a:schemeClr>
                </a:solidFill>
              </a:rPr>
              <a:t>name/value pairs</a:t>
            </a:r>
          </a:p>
          <a:p>
            <a:pPr lvl="1" fontAlgn="auto">
              <a:spcAft>
                <a:spcPts val="0"/>
              </a:spcAft>
              <a:buFont typeface="Wingdings 3" charset="2"/>
              <a:buChar char=""/>
              <a:defRPr/>
            </a:pPr>
            <a:r>
              <a:rPr lang="en-US" sz="2400" dirty="0" smtClean="0">
                <a:solidFill>
                  <a:schemeClr val="tx1">
                    <a:lumMod val="75000"/>
                    <a:lumOff val="25000"/>
                  </a:schemeClr>
                </a:solidFill>
              </a:rPr>
              <a:t>Ordered list of values</a:t>
            </a:r>
          </a:p>
          <a:p>
            <a:pPr lvl="1" fontAlgn="auto">
              <a:spcAft>
                <a:spcPts val="0"/>
              </a:spcAft>
              <a:buFont typeface="Wingdings 3" charset="2"/>
              <a:buChar char=""/>
              <a:defRPr/>
            </a:pPr>
            <a:endParaRPr lang="en-US" dirty="0" smtClean="0">
              <a:solidFill>
                <a:schemeClr val="tx1">
                  <a:lumMod val="75000"/>
                  <a:lumOff val="25000"/>
                </a:schemeClr>
              </a:solidFill>
            </a:endParaRPr>
          </a:p>
          <a:p>
            <a:pPr lvl="1" fontAlgn="auto">
              <a:spcAft>
                <a:spcPts val="0"/>
              </a:spcAft>
              <a:buFont typeface="Wingdings 3" charset="2"/>
              <a:buChar char=""/>
              <a:defRPr/>
            </a:pPr>
            <a:endParaRPr lang="en-US" dirty="0">
              <a:solidFill>
                <a:schemeClr val="tx1">
                  <a:lumMod val="75000"/>
                  <a:lumOff val="25000"/>
                </a:schemeClr>
              </a:solidFill>
            </a:endParaRPr>
          </a:p>
          <a:p>
            <a:pPr marL="0" indent="0" fontAlgn="auto">
              <a:spcAft>
                <a:spcPts val="0"/>
              </a:spcAft>
              <a:buFont typeface="Wingdings 3" charset="2"/>
              <a:buNone/>
              <a:defRPr/>
            </a:pPr>
            <a:r>
              <a:rPr lang="en-US" sz="1600" dirty="0">
                <a:solidFill>
                  <a:schemeClr val="tx1">
                    <a:lumMod val="75000"/>
                    <a:lumOff val="25000"/>
                  </a:schemeClr>
                </a:solidFill>
              </a:rPr>
              <a:t>http://json.org/</a:t>
            </a:r>
            <a:endParaRPr lang="en-US" sz="1600" dirty="0" smtClean="0">
              <a:solidFill>
                <a:schemeClr val="tx1">
                  <a:lumMod val="75000"/>
                  <a:lumOff val="25000"/>
                </a:schemeClr>
              </a:solidFill>
            </a:endParaRPr>
          </a:p>
        </p:txBody>
      </p:sp>
    </p:spTree>
    <p:extLst>
      <p:ext uri="{BB962C8B-B14F-4D97-AF65-F5344CB8AC3E}">
        <p14:creationId xmlns:p14="http://schemas.microsoft.com/office/powerpoint/2010/main" val="32176822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Map-reduce as JavaScript</a:t>
            </a:r>
            <a:endParaRPr lang="en-IE" dirty="0"/>
          </a:p>
        </p:txBody>
      </p:sp>
      <p:sp>
        <p:nvSpPr>
          <p:cNvPr id="3" name="Content Placeholder 2"/>
          <p:cNvSpPr>
            <a:spLocks noGrp="1"/>
          </p:cNvSpPr>
          <p:nvPr>
            <p:ph idx="1"/>
          </p:nvPr>
        </p:nvSpPr>
        <p:spPr/>
        <p:txBody>
          <a:bodyPr/>
          <a:lstStyle/>
          <a:p>
            <a:r>
              <a:rPr lang="en-IE" dirty="0"/>
              <a:t>In </a:t>
            </a:r>
            <a:r>
              <a:rPr lang="en-IE" dirty="0" err="1"/>
              <a:t>MongoDB</a:t>
            </a:r>
            <a:r>
              <a:rPr lang="en-IE" dirty="0"/>
              <a:t>, map-reduce operations use custom JavaScript functions to </a:t>
            </a:r>
            <a:r>
              <a:rPr lang="en-IE" i="1" dirty="0"/>
              <a:t>map</a:t>
            </a:r>
            <a:r>
              <a:rPr lang="en-IE" dirty="0"/>
              <a:t>, or associate, values to a key. If a key has multiple values mapped to it, the operation </a:t>
            </a:r>
            <a:r>
              <a:rPr lang="en-IE" i="1" dirty="0"/>
              <a:t>reduces</a:t>
            </a:r>
            <a:r>
              <a:rPr lang="en-IE" dirty="0"/>
              <a:t> the values for the key to a single object.</a:t>
            </a:r>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60</a:t>
            </a:fld>
            <a:endParaRPr lang="en-IE"/>
          </a:p>
        </p:txBody>
      </p:sp>
    </p:spTree>
    <p:extLst>
      <p:ext uri="{BB962C8B-B14F-4D97-AF65-F5344CB8AC3E}">
        <p14:creationId xmlns:p14="http://schemas.microsoft.com/office/powerpoint/2010/main" val="17851190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Map function</a:t>
            </a:r>
            <a:endParaRPr lang="en-IE" dirty="0"/>
          </a:p>
        </p:txBody>
      </p:sp>
      <p:sp>
        <p:nvSpPr>
          <p:cNvPr id="3" name="Content Placeholder 2"/>
          <p:cNvSpPr>
            <a:spLocks noGrp="1"/>
          </p:cNvSpPr>
          <p:nvPr>
            <p:ph idx="1"/>
          </p:nvPr>
        </p:nvSpPr>
        <p:spPr/>
        <p:txBody>
          <a:bodyPr/>
          <a:lstStyle/>
          <a:p>
            <a:pPr marL="0" indent="0">
              <a:buNone/>
            </a:pPr>
            <a:r>
              <a:rPr lang="en-IE" b="1" dirty="0" smtClean="0"/>
              <a:t>function</a:t>
            </a:r>
            <a:r>
              <a:rPr lang="en-IE" dirty="0"/>
              <a:t>() { ... emit(key, value); } </a:t>
            </a:r>
          </a:p>
          <a:p>
            <a:r>
              <a:rPr lang="en-IE" sz="2200" dirty="0"/>
              <a:t>The map function has the following requirements:</a:t>
            </a:r>
          </a:p>
          <a:p>
            <a:r>
              <a:rPr lang="en-IE" sz="2200" dirty="0"/>
              <a:t>In the map function, reference the current document as this within the function.</a:t>
            </a:r>
          </a:p>
          <a:p>
            <a:r>
              <a:rPr lang="en-IE" sz="2200" dirty="0"/>
              <a:t>The map function should </a:t>
            </a:r>
            <a:r>
              <a:rPr lang="en-IE" sz="2200" i="1" dirty="0"/>
              <a:t>not</a:t>
            </a:r>
            <a:r>
              <a:rPr lang="en-IE" sz="2200" dirty="0"/>
              <a:t> access the database for any reason.</a:t>
            </a:r>
          </a:p>
          <a:p>
            <a:r>
              <a:rPr lang="en-IE" sz="2200" dirty="0"/>
              <a:t>The map function should be pure, or have </a:t>
            </a:r>
            <a:r>
              <a:rPr lang="en-IE" sz="2200" i="1" dirty="0"/>
              <a:t>no</a:t>
            </a:r>
            <a:r>
              <a:rPr lang="en-IE" sz="2200" dirty="0"/>
              <a:t> impact outside of the function (i.e. side effects.)</a:t>
            </a:r>
          </a:p>
          <a:p>
            <a:r>
              <a:rPr lang="en-IE" sz="2200" dirty="0" smtClean="0"/>
              <a:t>The</a:t>
            </a:r>
            <a:r>
              <a:rPr lang="en-IE" sz="2200" dirty="0"/>
              <a:t> map function may optionally call emit(</a:t>
            </a:r>
            <a:r>
              <a:rPr lang="en-IE" sz="2200" dirty="0" err="1"/>
              <a:t>key,value</a:t>
            </a:r>
            <a:r>
              <a:rPr lang="en-IE" sz="2200" dirty="0"/>
              <a:t>) any number of times to create an output document associating key with value.</a:t>
            </a:r>
          </a:p>
          <a:p>
            <a:endParaRPr lang="en-IE"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61</a:t>
            </a:fld>
            <a:endParaRPr lang="en-IE"/>
          </a:p>
        </p:txBody>
      </p:sp>
    </p:spTree>
    <p:extLst>
      <p:ext uri="{BB962C8B-B14F-4D97-AF65-F5344CB8AC3E}">
        <p14:creationId xmlns:p14="http://schemas.microsoft.com/office/powerpoint/2010/main" val="1054607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smtClean="0"/>
              <a:t>BSON</a:t>
            </a:r>
          </a:p>
        </p:txBody>
      </p:sp>
      <p:sp>
        <p:nvSpPr>
          <p:cNvPr id="3" name="Content Placeholder 2"/>
          <p:cNvSpPr>
            <a:spLocks noGrp="1"/>
          </p:cNvSpPr>
          <p:nvPr>
            <p:ph idx="1"/>
          </p:nvPr>
        </p:nvSpPr>
        <p:spPr/>
        <p:txBody>
          <a:bodyPr rtlCol="0">
            <a:normAutofit/>
          </a:bodyPr>
          <a:lstStyle/>
          <a:p>
            <a:pPr fontAlgn="auto">
              <a:spcAft>
                <a:spcPts val="0"/>
              </a:spcAft>
              <a:buFont typeface="Arial" panose="020B0604020202020204" pitchFamily="34" charset="0"/>
              <a:buChar char="•"/>
              <a:defRPr/>
            </a:pPr>
            <a:r>
              <a:rPr lang="en-US" sz="2800" dirty="0" smtClean="0">
                <a:solidFill>
                  <a:schemeClr val="tx1">
                    <a:lumMod val="75000"/>
                    <a:lumOff val="25000"/>
                  </a:schemeClr>
                </a:solidFill>
              </a:rPr>
              <a:t>“Binary JSON”</a:t>
            </a:r>
          </a:p>
          <a:p>
            <a:pPr fontAlgn="auto">
              <a:spcAft>
                <a:spcPts val="0"/>
              </a:spcAft>
              <a:buFont typeface="Arial" panose="020B0604020202020204" pitchFamily="34" charset="0"/>
              <a:buChar char="•"/>
              <a:defRPr/>
            </a:pPr>
            <a:r>
              <a:rPr lang="en-US" sz="2800" dirty="0" smtClean="0">
                <a:solidFill>
                  <a:schemeClr val="tx1">
                    <a:lumMod val="75000"/>
                    <a:lumOff val="25000"/>
                  </a:schemeClr>
                </a:solidFill>
              </a:rPr>
              <a:t>Binary-encoded serialization of JSON-like docs</a:t>
            </a:r>
          </a:p>
          <a:p>
            <a:pPr fontAlgn="auto">
              <a:spcAft>
                <a:spcPts val="0"/>
              </a:spcAft>
              <a:buFont typeface="Arial" panose="020B0604020202020204" pitchFamily="34" charset="0"/>
              <a:buChar char="•"/>
              <a:defRPr/>
            </a:pPr>
            <a:r>
              <a:rPr lang="en-US" sz="2800" dirty="0" smtClean="0">
                <a:solidFill>
                  <a:schemeClr val="tx1">
                    <a:lumMod val="75000"/>
                    <a:lumOff val="25000"/>
                  </a:schemeClr>
                </a:solidFill>
              </a:rPr>
              <a:t>Also allows “referencing”</a:t>
            </a:r>
          </a:p>
          <a:p>
            <a:pPr fontAlgn="auto">
              <a:spcAft>
                <a:spcPts val="0"/>
              </a:spcAft>
              <a:buFont typeface="Arial" panose="020B0604020202020204" pitchFamily="34" charset="0"/>
              <a:buChar char="•"/>
              <a:defRPr/>
            </a:pPr>
            <a:r>
              <a:rPr lang="en-US" sz="2800" dirty="0" smtClean="0">
                <a:solidFill>
                  <a:schemeClr val="tx1">
                    <a:lumMod val="75000"/>
                    <a:lumOff val="25000"/>
                  </a:schemeClr>
                </a:solidFill>
              </a:rPr>
              <a:t>Embedded structure reduces need for joins</a:t>
            </a:r>
          </a:p>
          <a:p>
            <a:pPr fontAlgn="auto">
              <a:spcAft>
                <a:spcPts val="0"/>
              </a:spcAft>
              <a:buFont typeface="Arial" panose="020B0604020202020204" pitchFamily="34" charset="0"/>
              <a:buChar char="•"/>
              <a:defRPr/>
            </a:pPr>
            <a:r>
              <a:rPr lang="en-US" sz="2800" dirty="0" smtClean="0">
                <a:solidFill>
                  <a:schemeClr val="tx1">
                    <a:lumMod val="75000"/>
                    <a:lumOff val="25000"/>
                  </a:schemeClr>
                </a:solidFill>
              </a:rPr>
              <a:t>Goals</a:t>
            </a:r>
          </a:p>
          <a:p>
            <a:pPr lvl="1" fontAlgn="auto">
              <a:spcAft>
                <a:spcPts val="0"/>
              </a:spcAft>
              <a:buFont typeface="Arial" panose="020B0604020202020204" pitchFamily="34" charset="0"/>
              <a:buChar char="–"/>
              <a:defRPr/>
            </a:pPr>
            <a:r>
              <a:rPr lang="en-US" sz="2400" dirty="0" smtClean="0">
                <a:solidFill>
                  <a:schemeClr val="tx1">
                    <a:lumMod val="75000"/>
                    <a:lumOff val="25000"/>
                  </a:schemeClr>
                </a:solidFill>
              </a:rPr>
              <a:t>Lightweight</a:t>
            </a:r>
          </a:p>
          <a:p>
            <a:pPr lvl="1" fontAlgn="auto">
              <a:spcAft>
                <a:spcPts val="0"/>
              </a:spcAft>
              <a:buFont typeface="Arial" panose="020B0604020202020204" pitchFamily="34" charset="0"/>
              <a:buChar char="–"/>
              <a:defRPr/>
            </a:pPr>
            <a:r>
              <a:rPr lang="en-US" sz="2400" dirty="0" smtClean="0">
                <a:solidFill>
                  <a:schemeClr val="tx1">
                    <a:lumMod val="75000"/>
                    <a:lumOff val="25000"/>
                  </a:schemeClr>
                </a:solidFill>
              </a:rPr>
              <a:t>Traversable</a:t>
            </a:r>
          </a:p>
          <a:p>
            <a:pPr lvl="1" fontAlgn="auto">
              <a:spcAft>
                <a:spcPts val="0"/>
              </a:spcAft>
              <a:buFont typeface="Arial" panose="020B0604020202020204" pitchFamily="34" charset="0"/>
              <a:buChar char="–"/>
              <a:defRPr/>
            </a:pPr>
            <a:r>
              <a:rPr lang="en-US" sz="2400" dirty="0" smtClean="0">
                <a:solidFill>
                  <a:schemeClr val="tx1">
                    <a:lumMod val="75000"/>
                    <a:lumOff val="25000"/>
                  </a:schemeClr>
                </a:solidFill>
              </a:rPr>
              <a:t>Efficient (decoding and encoding)</a:t>
            </a:r>
            <a:endParaRPr lang="en-US" sz="2400" dirty="0">
              <a:solidFill>
                <a:schemeClr val="tx1">
                  <a:lumMod val="75000"/>
                  <a:lumOff val="25000"/>
                </a:schemeClr>
              </a:solidFill>
            </a:endParaRPr>
          </a:p>
          <a:p>
            <a:pPr marL="457200" lvl="1" indent="0" fontAlgn="auto">
              <a:spcAft>
                <a:spcPts val="0"/>
              </a:spcAft>
              <a:buFont typeface="Wingdings 3" charset="2"/>
              <a:buNone/>
              <a:defRPr/>
            </a:pPr>
            <a:endParaRPr lang="en-US" sz="1700" dirty="0">
              <a:solidFill>
                <a:schemeClr val="tx1">
                  <a:lumMod val="75000"/>
                  <a:lumOff val="25000"/>
                </a:schemeClr>
              </a:solidFill>
            </a:endParaRPr>
          </a:p>
          <a:p>
            <a:pPr marL="457200" lvl="1" indent="0" fontAlgn="auto">
              <a:spcAft>
                <a:spcPts val="0"/>
              </a:spcAft>
              <a:buFont typeface="Wingdings 3" charset="2"/>
              <a:buNone/>
              <a:defRPr/>
            </a:pPr>
            <a:r>
              <a:rPr lang="en-US" sz="1700" dirty="0" smtClean="0">
                <a:solidFill>
                  <a:schemeClr val="tx1">
                    <a:lumMod val="75000"/>
                    <a:lumOff val="25000"/>
                  </a:schemeClr>
                </a:solidFill>
              </a:rPr>
              <a:t>http</a:t>
            </a:r>
            <a:r>
              <a:rPr lang="en-US" sz="1700" dirty="0">
                <a:solidFill>
                  <a:schemeClr val="tx1">
                    <a:lumMod val="75000"/>
                    <a:lumOff val="25000"/>
                  </a:schemeClr>
                </a:solidFill>
              </a:rPr>
              <a:t>://bsonspec.org/</a:t>
            </a:r>
          </a:p>
        </p:txBody>
      </p:sp>
    </p:spTree>
    <p:extLst>
      <p:ext uri="{BB962C8B-B14F-4D97-AF65-F5344CB8AC3E}">
        <p14:creationId xmlns:p14="http://schemas.microsoft.com/office/powerpoint/2010/main" val="724185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smtClean="0"/>
              <a:t>BSON Example</a:t>
            </a:r>
          </a:p>
        </p:txBody>
      </p:sp>
      <p:sp>
        <p:nvSpPr>
          <p:cNvPr id="3" name="Content Placeholder 2"/>
          <p:cNvSpPr>
            <a:spLocks noGrp="1"/>
          </p:cNvSpPr>
          <p:nvPr>
            <p:ph idx="1"/>
          </p:nvPr>
        </p:nvSpPr>
        <p:spPr/>
        <p:txBody>
          <a:bodyPr>
            <a:normAutofit/>
          </a:bodyPr>
          <a:lstStyle/>
          <a:p>
            <a:pPr marL="0" indent="0">
              <a:lnSpc>
                <a:spcPct val="90000"/>
              </a:lnSpc>
              <a:buFont typeface="Wingdings 3" pitchFamily="18" charset="2"/>
              <a:buNone/>
            </a:pPr>
            <a:r>
              <a:rPr lang="en-US" sz="2600" smtClean="0"/>
              <a:t>{</a:t>
            </a:r>
          </a:p>
          <a:p>
            <a:pPr marL="0" indent="0">
              <a:lnSpc>
                <a:spcPct val="90000"/>
              </a:lnSpc>
              <a:buFont typeface="Wingdings 3" pitchFamily="18" charset="2"/>
              <a:buNone/>
            </a:pPr>
            <a:r>
              <a:rPr lang="en-US" sz="2600" b="1" smtClean="0"/>
              <a:t>"_id"</a:t>
            </a:r>
            <a:r>
              <a:rPr lang="en-US" sz="2600" smtClean="0"/>
              <a:t> : 	"37010"</a:t>
            </a:r>
          </a:p>
          <a:p>
            <a:pPr marL="0" indent="0">
              <a:lnSpc>
                <a:spcPct val="90000"/>
              </a:lnSpc>
              <a:buFont typeface="Wingdings 3" pitchFamily="18" charset="2"/>
              <a:buNone/>
            </a:pPr>
            <a:r>
              <a:rPr lang="en-US" sz="2600" b="1" smtClean="0"/>
              <a:t>"city"</a:t>
            </a:r>
            <a:r>
              <a:rPr lang="en-US" sz="2600" smtClean="0"/>
              <a:t> : 	"ADAMS",</a:t>
            </a:r>
          </a:p>
          <a:p>
            <a:pPr marL="0" indent="0">
              <a:lnSpc>
                <a:spcPct val="90000"/>
              </a:lnSpc>
              <a:buFont typeface="Wingdings 3" pitchFamily="18" charset="2"/>
              <a:buNone/>
            </a:pPr>
            <a:r>
              <a:rPr lang="en-US" sz="2600" b="1" smtClean="0"/>
              <a:t>"pop"</a:t>
            </a:r>
            <a:r>
              <a:rPr lang="en-US" sz="2600" smtClean="0"/>
              <a:t> : 	2660,</a:t>
            </a:r>
          </a:p>
          <a:p>
            <a:pPr marL="0" indent="0">
              <a:lnSpc>
                <a:spcPct val="90000"/>
              </a:lnSpc>
              <a:buFont typeface="Wingdings 3" pitchFamily="18" charset="2"/>
              <a:buNone/>
            </a:pPr>
            <a:r>
              <a:rPr lang="en-US" sz="2600" b="1" smtClean="0"/>
              <a:t>"state"</a:t>
            </a:r>
            <a:r>
              <a:rPr lang="en-US" sz="2600" smtClean="0"/>
              <a:t> : 	"TN",</a:t>
            </a:r>
          </a:p>
          <a:p>
            <a:pPr marL="0" indent="0">
              <a:lnSpc>
                <a:spcPct val="90000"/>
              </a:lnSpc>
              <a:buFont typeface="Wingdings 3" pitchFamily="18" charset="2"/>
              <a:buNone/>
            </a:pPr>
            <a:r>
              <a:rPr lang="en-US" sz="2600" b="1" smtClean="0"/>
              <a:t>“councilman”</a:t>
            </a:r>
            <a:r>
              <a:rPr lang="en-US" sz="2600" smtClean="0"/>
              <a:t> : {</a:t>
            </a:r>
          </a:p>
          <a:p>
            <a:pPr marL="0" indent="0">
              <a:lnSpc>
                <a:spcPct val="90000"/>
              </a:lnSpc>
              <a:buFont typeface="Wingdings 3" pitchFamily="18" charset="2"/>
              <a:buNone/>
            </a:pPr>
            <a:r>
              <a:rPr lang="en-US" sz="2600" smtClean="0"/>
              <a:t>		      </a:t>
            </a:r>
            <a:r>
              <a:rPr lang="en-US" sz="2600" b="1" smtClean="0"/>
              <a:t>name:</a:t>
            </a:r>
            <a:r>
              <a:rPr lang="en-US" sz="2600" smtClean="0"/>
              <a:t> “John Smith”</a:t>
            </a:r>
          </a:p>
          <a:p>
            <a:pPr marL="0" indent="0">
              <a:lnSpc>
                <a:spcPct val="90000"/>
              </a:lnSpc>
              <a:buFont typeface="Wingdings 3" pitchFamily="18" charset="2"/>
              <a:buNone/>
            </a:pPr>
            <a:r>
              <a:rPr lang="en-US" sz="2600" smtClean="0"/>
              <a:t>		      </a:t>
            </a:r>
            <a:r>
              <a:rPr lang="en-US" sz="2600" b="1" smtClean="0"/>
              <a:t>address:</a:t>
            </a:r>
            <a:r>
              <a:rPr lang="en-US" sz="2600" smtClean="0"/>
              <a:t> “13 Scenic Way”</a:t>
            </a:r>
          </a:p>
          <a:p>
            <a:pPr marL="0" indent="0">
              <a:lnSpc>
                <a:spcPct val="90000"/>
              </a:lnSpc>
              <a:buFont typeface="Wingdings 3" pitchFamily="18" charset="2"/>
              <a:buNone/>
            </a:pPr>
            <a:r>
              <a:rPr lang="en-US" sz="2600" smtClean="0"/>
              <a:t>		   }</a:t>
            </a:r>
          </a:p>
          <a:p>
            <a:pPr marL="0" indent="0">
              <a:lnSpc>
                <a:spcPct val="90000"/>
              </a:lnSpc>
              <a:buFont typeface="Wingdings 3" pitchFamily="18" charset="2"/>
              <a:buNone/>
            </a:pPr>
            <a:r>
              <a:rPr lang="en-US" sz="2600" smtClean="0"/>
              <a:t>}</a:t>
            </a:r>
          </a:p>
          <a:p>
            <a:pPr marL="0" indent="0">
              <a:lnSpc>
                <a:spcPct val="90000"/>
              </a:lnSpc>
              <a:buFont typeface="Arial" charset="0"/>
              <a:buNone/>
            </a:pPr>
            <a:endParaRPr lang="en-US" smtClean="0"/>
          </a:p>
          <a:p>
            <a:pPr marL="0" indent="0">
              <a:lnSpc>
                <a:spcPct val="90000"/>
              </a:lnSpc>
              <a:buFont typeface="Arial" charset="0"/>
              <a:buChar char="•"/>
            </a:pPr>
            <a:endParaRPr lang="en-US" smtClean="0"/>
          </a:p>
          <a:p>
            <a:pPr marL="0" indent="0">
              <a:lnSpc>
                <a:spcPct val="90000"/>
              </a:lnSpc>
              <a:buFont typeface="Arial" charset="0"/>
              <a:buChar char="•"/>
            </a:pPr>
            <a:endParaRPr lang="en-US" smtClean="0"/>
          </a:p>
          <a:p>
            <a:pPr marL="0" indent="0">
              <a:lnSpc>
                <a:spcPct val="90000"/>
              </a:lnSpc>
              <a:buFont typeface="Arial" charset="0"/>
              <a:buChar char="•"/>
            </a:pPr>
            <a:endParaRPr lang="en-US" smtClean="0"/>
          </a:p>
          <a:p>
            <a:pPr marL="0" indent="0">
              <a:lnSpc>
                <a:spcPct val="90000"/>
              </a:lnSpc>
              <a:buFont typeface="Arial" charset="0"/>
              <a:buChar char="•"/>
            </a:pPr>
            <a:endParaRPr lang="en-US" smtClean="0"/>
          </a:p>
          <a:p>
            <a:pPr marL="0" indent="0">
              <a:lnSpc>
                <a:spcPct val="90000"/>
              </a:lnSpc>
              <a:buFont typeface="Arial" charset="0"/>
              <a:buChar char="•"/>
            </a:pPr>
            <a:endParaRPr lang="en-US" smtClean="0"/>
          </a:p>
          <a:p>
            <a:pPr marL="0" indent="0">
              <a:lnSpc>
                <a:spcPct val="90000"/>
              </a:lnSpc>
              <a:buFont typeface="Arial" charset="0"/>
              <a:buChar char="•"/>
            </a:pPr>
            <a:endParaRPr lang="en-US" smtClean="0"/>
          </a:p>
          <a:p>
            <a:pPr marL="0" indent="0">
              <a:lnSpc>
                <a:spcPct val="90000"/>
              </a:lnSpc>
              <a:buFont typeface="Arial" charset="0"/>
              <a:buChar char="•"/>
            </a:pPr>
            <a:endParaRPr lang="en-US" smtClean="0"/>
          </a:p>
        </p:txBody>
      </p:sp>
    </p:spTree>
    <p:extLst>
      <p:ext uri="{BB962C8B-B14F-4D97-AF65-F5344CB8AC3E}">
        <p14:creationId xmlns:p14="http://schemas.microsoft.com/office/powerpoint/2010/main" val="19892008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smtClean="0"/>
              <a:t>The _id Field</a:t>
            </a:r>
          </a:p>
        </p:txBody>
      </p:sp>
      <p:sp>
        <p:nvSpPr>
          <p:cNvPr id="3" name="Content Placeholder 2"/>
          <p:cNvSpPr>
            <a:spLocks noGrp="1"/>
          </p:cNvSpPr>
          <p:nvPr>
            <p:ph idx="1"/>
          </p:nvPr>
        </p:nvSpPr>
        <p:spPr/>
        <p:txBody>
          <a:bodyPr rtlCol="0">
            <a:normAutofit/>
          </a:bodyPr>
          <a:lstStyle/>
          <a:p>
            <a:pPr fontAlgn="auto">
              <a:spcAft>
                <a:spcPts val="0"/>
              </a:spcAft>
              <a:buFont typeface="Arial" panose="020B0604020202020204" pitchFamily="34" charset="0"/>
              <a:buChar char="•"/>
              <a:defRPr/>
            </a:pPr>
            <a:r>
              <a:rPr lang="en-US" sz="2800" dirty="0" smtClean="0">
                <a:solidFill>
                  <a:schemeClr val="tx1">
                    <a:lumMod val="75000"/>
                    <a:lumOff val="25000"/>
                  </a:schemeClr>
                </a:solidFill>
              </a:rPr>
              <a:t>By default, each document contains an _id field. This field has a number of special characteristics:</a:t>
            </a:r>
          </a:p>
          <a:p>
            <a:pPr lvl="1" fontAlgn="auto">
              <a:spcAft>
                <a:spcPts val="0"/>
              </a:spcAft>
              <a:buFont typeface="Arial" panose="020B0604020202020204" pitchFamily="34" charset="0"/>
              <a:buChar char="–"/>
              <a:defRPr/>
            </a:pPr>
            <a:r>
              <a:rPr lang="en-US" sz="2400" dirty="0" smtClean="0">
                <a:solidFill>
                  <a:schemeClr val="tx1">
                    <a:lumMod val="75000"/>
                    <a:lumOff val="25000"/>
                  </a:schemeClr>
                </a:solidFill>
              </a:rPr>
              <a:t>Value serves as primary key for collection.</a:t>
            </a:r>
          </a:p>
          <a:p>
            <a:pPr lvl="1" fontAlgn="auto">
              <a:spcAft>
                <a:spcPts val="0"/>
              </a:spcAft>
              <a:buFont typeface="Arial" panose="020B0604020202020204" pitchFamily="34" charset="0"/>
              <a:buChar char="–"/>
              <a:defRPr/>
            </a:pPr>
            <a:r>
              <a:rPr lang="en-US" sz="2400" dirty="0" smtClean="0">
                <a:solidFill>
                  <a:schemeClr val="tx1">
                    <a:lumMod val="75000"/>
                    <a:lumOff val="25000"/>
                  </a:schemeClr>
                </a:solidFill>
              </a:rPr>
              <a:t>Value is unique, immutable, and may be any non-array type.</a:t>
            </a:r>
          </a:p>
          <a:p>
            <a:pPr lvl="1" fontAlgn="auto">
              <a:spcAft>
                <a:spcPts val="0"/>
              </a:spcAft>
              <a:buFont typeface="Arial" panose="020B0604020202020204" pitchFamily="34" charset="0"/>
              <a:buChar char="–"/>
              <a:defRPr/>
            </a:pPr>
            <a:r>
              <a:rPr lang="en-US" sz="2400" dirty="0" smtClean="0">
                <a:solidFill>
                  <a:schemeClr val="tx1">
                    <a:lumMod val="75000"/>
                    <a:lumOff val="25000"/>
                  </a:schemeClr>
                </a:solidFill>
              </a:rPr>
              <a:t>Default data type is </a:t>
            </a:r>
            <a:r>
              <a:rPr lang="en-US" sz="2400" dirty="0" err="1" smtClean="0">
                <a:solidFill>
                  <a:schemeClr val="tx1">
                    <a:lumMod val="75000"/>
                    <a:lumOff val="25000"/>
                  </a:schemeClr>
                </a:solidFill>
              </a:rPr>
              <a:t>ObjectId</a:t>
            </a:r>
            <a:r>
              <a:rPr lang="en-US" sz="2400" dirty="0" smtClean="0">
                <a:solidFill>
                  <a:schemeClr val="tx1">
                    <a:lumMod val="75000"/>
                    <a:lumOff val="25000"/>
                  </a:schemeClr>
                </a:solidFill>
              </a:rPr>
              <a:t>, which is “small, likely unique, fast to generate, and ordered.” Sorting on an </a:t>
            </a:r>
            <a:r>
              <a:rPr lang="en-US" sz="2400" dirty="0" err="1" smtClean="0">
                <a:solidFill>
                  <a:schemeClr val="tx1">
                    <a:lumMod val="75000"/>
                    <a:lumOff val="25000"/>
                  </a:schemeClr>
                </a:solidFill>
              </a:rPr>
              <a:t>ObjectId</a:t>
            </a:r>
            <a:r>
              <a:rPr lang="en-US" sz="2400" dirty="0" smtClean="0">
                <a:solidFill>
                  <a:schemeClr val="tx1">
                    <a:lumMod val="75000"/>
                    <a:lumOff val="25000"/>
                  </a:schemeClr>
                </a:solidFill>
              </a:rPr>
              <a:t> value is roughly equivalent to sorting on creation time.</a:t>
            </a:r>
            <a:endParaRPr lang="en-US" sz="2400" dirty="0">
              <a:solidFill>
                <a:schemeClr val="tx1">
                  <a:lumMod val="75000"/>
                  <a:lumOff val="25000"/>
                </a:schemeClr>
              </a:solidFill>
            </a:endParaRPr>
          </a:p>
        </p:txBody>
      </p:sp>
      <p:sp>
        <p:nvSpPr>
          <p:cNvPr id="36867" name="Rectangle 1"/>
          <p:cNvSpPr>
            <a:spLocks noChangeArrowheads="1"/>
          </p:cNvSpPr>
          <p:nvPr/>
        </p:nvSpPr>
        <p:spPr bwMode="auto">
          <a:xfrm>
            <a:off x="1371600" y="5867400"/>
            <a:ext cx="4572000" cy="307975"/>
          </a:xfrm>
          <a:prstGeom prst="rect">
            <a:avLst/>
          </a:prstGeom>
          <a:noFill/>
          <a:ln w="9525">
            <a:noFill/>
            <a:miter lim="800000"/>
            <a:headEnd/>
            <a:tailEnd/>
          </a:ln>
        </p:spPr>
        <p:txBody>
          <a:bodyPr>
            <a:spAutoFit/>
          </a:bodyPr>
          <a:lstStyle/>
          <a:p>
            <a:r>
              <a:rPr lang="en-US" sz="1400"/>
              <a:t>http://docs.mongodb.org/manual/reference/bson-types/</a:t>
            </a:r>
          </a:p>
        </p:txBody>
      </p:sp>
    </p:spTree>
    <p:extLst>
      <p:ext uri="{BB962C8B-B14F-4D97-AF65-F5344CB8AC3E}">
        <p14:creationId xmlns:p14="http://schemas.microsoft.com/office/powerpoint/2010/main" val="3421500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NDRC Template">
  <a:themeElements>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FFFF00"/>
        </a:accent1>
        <a:accent2>
          <a:srgbClr val="333399"/>
        </a:accent2>
        <a:accent3>
          <a:srgbClr val="FFFFFF"/>
        </a:accent3>
        <a:accent4>
          <a:srgbClr val="000000"/>
        </a:accent4>
        <a:accent5>
          <a:srgbClr val="FFFF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FFFF00"/>
        </a:accent1>
        <a:accent2>
          <a:srgbClr val="FF0090"/>
        </a:accent2>
        <a:accent3>
          <a:srgbClr val="FFFFFF"/>
        </a:accent3>
        <a:accent4>
          <a:srgbClr val="000000"/>
        </a:accent4>
        <a:accent5>
          <a:srgbClr val="FFFFAA"/>
        </a:accent5>
        <a:accent6>
          <a:srgbClr val="E70082"/>
        </a:accent6>
        <a:hlink>
          <a:srgbClr val="A6A6A6"/>
        </a:hlink>
        <a:folHlink>
          <a:srgbClr val="99CC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000000"/>
        </a:accent1>
        <a:accent2>
          <a:srgbClr val="FFFF00"/>
        </a:accent2>
        <a:accent3>
          <a:srgbClr val="FFFFFF"/>
        </a:accent3>
        <a:accent4>
          <a:srgbClr val="000000"/>
        </a:accent4>
        <a:accent5>
          <a:srgbClr val="AAAAAA"/>
        </a:accent5>
        <a:accent6>
          <a:srgbClr val="E7E700"/>
        </a:accent6>
        <a:hlink>
          <a:srgbClr val="FF0090"/>
        </a:hlink>
        <a:folHlink>
          <a:srgbClr val="A6A6A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NDRC Document" ma:contentTypeID="0x01010067DD71A3E2A05543A829DA82727911F90077C82967715ED94B96AD0B60EC67406A" ma:contentTypeVersion="25" ma:contentTypeDescription="This is the default template for NDRC document." ma:contentTypeScope="" ma:versionID="975fd59ca4815150fd9994aab2aebd8d">
  <xsd:schema xmlns:xsd="http://www.w3.org/2001/XMLSchema" xmlns:p="http://schemas.microsoft.com/office/2006/metadata/properties" targetNamespace="http://schemas.microsoft.com/office/2006/metadata/properties" ma:root="true" ma:fieldsID="ddd02c06f875442d2d8e0c0357ce414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EFA0D13-7183-4503-AA10-815D0BE334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359CE32C-DA76-40C8-A133-90BBA7D7558F}">
  <ds:schemaRefs>
    <ds:schemaRef ds:uri="http://schemas.microsoft.com/sharepoint/v3/contenttype/forms"/>
  </ds:schemaRefs>
</ds:datastoreItem>
</file>

<file path=customXml/itemProps3.xml><?xml version="1.0" encoding="utf-8"?>
<ds:datastoreItem xmlns:ds="http://schemas.openxmlformats.org/officeDocument/2006/customXml" ds:itemID="{B621B16E-042D-454A-BA04-BEC5DDB2B281}">
  <ds:schemaRefs>
    <ds:schemaRef ds:uri="http://purl.org/dc/dcmitype/"/>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NDRC Template</Template>
  <TotalTime>54197</TotalTime>
  <Words>2904</Words>
  <Application>Microsoft Office PowerPoint</Application>
  <PresentationFormat>On-screen Show (4:3)</PresentationFormat>
  <Paragraphs>634</Paragraphs>
  <Slides>61</Slides>
  <Notes>11</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61</vt:i4>
      </vt:variant>
    </vt:vector>
  </HeadingPairs>
  <TitlesOfParts>
    <vt:vector size="79" baseType="lpstr">
      <vt:lpstr>Arial</vt:lpstr>
      <vt:lpstr>Arial Rounded MT Bold</vt:lpstr>
      <vt:lpstr>Arial Unicode MS</vt:lpstr>
      <vt:lpstr>Calibri</vt:lpstr>
      <vt:lpstr>Courier</vt:lpstr>
      <vt:lpstr>Courier New</vt:lpstr>
      <vt:lpstr>Lucida Grande</vt:lpstr>
      <vt:lpstr>MS Mincho</vt:lpstr>
      <vt:lpstr>PT Sans</vt:lpstr>
      <vt:lpstr>Source Code Pro</vt:lpstr>
      <vt:lpstr>Times</vt:lpstr>
      <vt:lpstr>Verdana</vt:lpstr>
      <vt:lpstr>Wingdings</vt:lpstr>
      <vt:lpstr>Wingdings 3</vt:lpstr>
      <vt:lpstr>Zapf Dingbats</vt:lpstr>
      <vt:lpstr>ヒラギノ角ゴ ProN W3</vt:lpstr>
      <vt:lpstr>ヒラギノ角ゴ ProN W6</vt:lpstr>
      <vt:lpstr>NDRC Template</vt:lpstr>
      <vt:lpstr>Advanced Databases Lecture 12: MongoDB /1 </vt:lpstr>
      <vt:lpstr>Some Info</vt:lpstr>
      <vt:lpstr>MongoDB profile</vt:lpstr>
      <vt:lpstr>Motivations</vt:lpstr>
      <vt:lpstr>Data Model</vt:lpstr>
      <vt:lpstr>JSON</vt:lpstr>
      <vt:lpstr>BSON</vt:lpstr>
      <vt:lpstr>BSON Example</vt:lpstr>
      <vt:lpstr>The _id Field</vt:lpstr>
      <vt:lpstr>The _id field</vt:lpstr>
      <vt:lpstr>mongoDB vs. SQL</vt:lpstr>
      <vt:lpstr>Data type</vt:lpstr>
      <vt:lpstr>Data Type</vt:lpstr>
      <vt:lpstr>Basic operations</vt:lpstr>
      <vt:lpstr>CRUD operations - create</vt:lpstr>
      <vt:lpstr>CRUD operations – create (cont’d)</vt:lpstr>
      <vt:lpstr>CRUD operations - read</vt:lpstr>
      <vt:lpstr>Logical tests</vt:lpstr>
      <vt:lpstr>Querying </vt:lpstr>
      <vt:lpstr>CRUD operations - update</vt:lpstr>
      <vt:lpstr>CRUD operations - delete</vt:lpstr>
      <vt:lpstr>Schema Design</vt:lpstr>
      <vt:lpstr>PowerPoint Presentation</vt:lpstr>
      <vt:lpstr>Mongo is basically schema-free </vt:lpstr>
      <vt:lpstr>There are some patterns</vt:lpstr>
      <vt:lpstr>One to One relationship - embedding</vt:lpstr>
      <vt:lpstr>One to many relationship - embedding</vt:lpstr>
      <vt:lpstr>One to many relationship – Linking</vt:lpstr>
      <vt:lpstr>Linking vs. Embedding</vt:lpstr>
      <vt:lpstr>Modeling Checkouts</vt:lpstr>
      <vt:lpstr>Modeling Checkouts</vt:lpstr>
      <vt:lpstr>Model Tree Structure</vt:lpstr>
      <vt:lpstr>Another Example</vt:lpstr>
      <vt:lpstr>MongoDB Document</vt:lpstr>
      <vt:lpstr>Some considerations while designing Schema in MongoDB</vt:lpstr>
      <vt:lpstr> Index in MongoDB</vt:lpstr>
      <vt:lpstr>Before Index</vt:lpstr>
      <vt:lpstr>Definition of Index</vt:lpstr>
      <vt:lpstr>Index in MongoDB</vt:lpstr>
      <vt:lpstr>Index in MongoDB</vt:lpstr>
      <vt:lpstr>Index in MongoDB</vt:lpstr>
      <vt:lpstr>Index in MongoDB</vt:lpstr>
      <vt:lpstr>Aggregation</vt:lpstr>
      <vt:lpstr>Pipelines</vt:lpstr>
      <vt:lpstr>Aggregation using pipeline</vt:lpstr>
      <vt:lpstr>Aggregator Operators</vt:lpstr>
      <vt:lpstr>Some examples</vt:lpstr>
      <vt:lpstr>Output from a shell</vt:lpstr>
      <vt:lpstr>Documents Update</vt:lpstr>
      <vt:lpstr>Multiple Updates</vt:lpstr>
      <vt:lpstr>Mongo &amp; Javascript</vt:lpstr>
      <vt:lpstr>Shell – Script Commands</vt:lpstr>
      <vt:lpstr>Cursors</vt:lpstr>
      <vt:lpstr>Map Reduce</vt:lpstr>
      <vt:lpstr>Map-Reduce</vt:lpstr>
      <vt:lpstr>Map reduce in MongoDB</vt:lpstr>
      <vt:lpstr>Map Reduce</vt:lpstr>
      <vt:lpstr>Map-Reduce Example</vt:lpstr>
      <vt:lpstr>Map/Reduce</vt:lpstr>
      <vt:lpstr>Map-reduce as JavaScript</vt:lpstr>
      <vt:lpstr>Map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Haystack</dc:title>
  <dc:creator>kquinn</dc:creator>
  <cp:lastModifiedBy>Pierpaolo Dondio</cp:lastModifiedBy>
  <cp:revision>487</cp:revision>
  <cp:lastPrinted>1601-01-01T00:00:00Z</cp:lastPrinted>
  <dcterms:created xsi:type="dcterms:W3CDTF">2010-08-13T08:18:53Z</dcterms:created>
  <dcterms:modified xsi:type="dcterms:W3CDTF">2018-11-27T16:05:06Z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