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4" r:id="rId2"/>
    <p:sldId id="519" r:id="rId3"/>
    <p:sldId id="323" r:id="rId4"/>
    <p:sldId id="305" r:id="rId5"/>
    <p:sldId id="297" r:id="rId6"/>
    <p:sldId id="301" r:id="rId7"/>
    <p:sldId id="341" r:id="rId8"/>
    <p:sldId id="342" r:id="rId9"/>
    <p:sldId id="302" r:id="rId10"/>
    <p:sldId id="392" r:id="rId11"/>
    <p:sldId id="526" r:id="rId12"/>
    <p:sldId id="343" r:id="rId13"/>
    <p:sldId id="256" r:id="rId14"/>
    <p:sldId id="520" r:id="rId15"/>
    <p:sldId id="277" r:id="rId16"/>
    <p:sldId id="296" r:id="rId17"/>
    <p:sldId id="295" r:id="rId18"/>
    <p:sldId id="524" r:id="rId19"/>
    <p:sldId id="521" r:id="rId20"/>
    <p:sldId id="522" r:id="rId21"/>
    <p:sldId id="523" r:id="rId22"/>
    <p:sldId id="525" r:id="rId23"/>
    <p:sldId id="51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9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94228" autoAdjust="0"/>
  </p:normalViewPr>
  <p:slideViewPr>
    <p:cSldViewPr>
      <p:cViewPr varScale="1">
        <p:scale>
          <a:sx n="115" d="100"/>
          <a:sy n="115" d="100"/>
        </p:scale>
        <p:origin x="180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0E922-B41A-4E61-BE0D-69CAA76CC4A5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3149-547A-4BE2-B71E-1B741BB1E77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65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validation_api.as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 Need to host with dedicated IP address, buy a SSL certificate from a CA, activate and install the certificate, then HTTPS should work. Update links to pages with sensitive info and protect it server-side.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0667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4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209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>
                <a:hlinkClick r:id="rId3"/>
              </a:rPr>
              <a:t>http://www.w3schools.com/js/js_validation_api.asp</a:t>
            </a:r>
            <a:endParaRPr lang="en-I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365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2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^ 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538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97700-5CDE-4F5B-8DD3-313B2A087FEC}" type="slidenum">
              <a:rPr lang="en-US"/>
              <a:pPr/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PHP sessions: 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client, the session ID is stored as a cookie with the name PHPSESSID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315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07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3149-547A-4BE2-B71E-1B741BB1E774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635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6776-89A8-4AC1-986E-E745C692FFCB}" type="datetimeFigureOut">
              <a:rPr lang="en-US" smtClean="0"/>
              <a:pPr/>
              <a:t>3/23/2020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80F0-770A-4453-8FDA-D386F624359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validator" TargetMode="External"/><Relationship Id="rId2" Type="http://schemas.openxmlformats.org/officeDocument/2006/relationships/hyperlink" Target="https://express-validator.github.io/doc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bcry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labs.com/blog/redis-on-windows-8-1-and-previous-versio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islabs.com/blog/redis-on-windows-1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pmjs.com/package/express-s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pmjs.com/package/connect-red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/docs/Web/JavaScript/Guide/Regular_Express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101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626B30-5C00-461A-B675-211A5E8C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429000"/>
            <a:ext cx="2390775" cy="19145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793328-8F18-46EF-95CD-ABBB9FC263A9}"/>
              </a:ext>
            </a:extLst>
          </p:cNvPr>
          <p:cNvSpPr txBox="1">
            <a:spLocks/>
          </p:cNvSpPr>
          <p:nvPr/>
        </p:nvSpPr>
        <p:spPr>
          <a:xfrm>
            <a:off x="685800" y="1387471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48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1986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D802B-F90B-4582-AE73-AD103F0E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Validation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61BD02-77E7-4492-9DC4-99BFB607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IE" dirty="0"/>
              <a:t>Client-side validation is performed to enhance the </a:t>
            </a:r>
            <a:r>
              <a:rPr lang="en-IE" dirty="0">
                <a:solidFill>
                  <a:srgbClr val="00B050"/>
                </a:solidFill>
              </a:rPr>
              <a:t>user experience </a:t>
            </a:r>
            <a:r>
              <a:rPr lang="en-IE" dirty="0"/>
              <a:t>and save </a:t>
            </a:r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bandwidth</a:t>
            </a:r>
          </a:p>
          <a:p>
            <a:pPr lvl="1"/>
            <a:r>
              <a:rPr lang="en-IE" dirty="0"/>
              <a:t>Provide immediate feedback</a:t>
            </a:r>
          </a:p>
          <a:p>
            <a:pPr lvl="1"/>
            <a:r>
              <a:rPr lang="en-IE" dirty="0"/>
              <a:t>Save trips to the server</a:t>
            </a:r>
          </a:p>
          <a:p>
            <a:r>
              <a:rPr lang="en-IE" dirty="0"/>
              <a:t>However, you must always perform server-side validation as well, for </a:t>
            </a:r>
            <a:r>
              <a:rPr lang="en-IE" dirty="0">
                <a:solidFill>
                  <a:srgbClr val="FF0000"/>
                </a:solidFill>
              </a:rPr>
              <a:t>security</a:t>
            </a:r>
            <a:r>
              <a:rPr lang="en-IE" dirty="0"/>
              <a:t> reasons</a:t>
            </a:r>
          </a:p>
          <a:p>
            <a:pPr lvl="1"/>
            <a:r>
              <a:rPr lang="en-IE" dirty="0"/>
              <a:t>JavaScript can be bypassed</a:t>
            </a:r>
          </a:p>
          <a:p>
            <a:pPr lvl="1"/>
            <a:r>
              <a:rPr lang="en-IE" dirty="0"/>
              <a:t>Input sanitization</a:t>
            </a:r>
          </a:p>
          <a:p>
            <a:pPr lvl="2"/>
            <a:r>
              <a:rPr lang="en-IE" dirty="0"/>
              <a:t>Avoid code injection, cross-site scripting</a:t>
            </a:r>
          </a:p>
        </p:txBody>
      </p:sp>
    </p:spTree>
    <p:extLst>
      <p:ext uri="{BB962C8B-B14F-4D97-AF65-F5344CB8AC3E}">
        <p14:creationId xmlns:p14="http://schemas.microsoft.com/office/powerpoint/2010/main" val="104820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DD5D-E753-4711-BAC2-2F41BC6D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Server-side Validation &amp; Sanitization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FD00-67D3-45F8-9488-AC6E0876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https://express-validator.github.io/docs/</a:t>
            </a:r>
            <a:endParaRPr lang="en-IE" dirty="0"/>
          </a:p>
          <a:p>
            <a:pPr lvl="1"/>
            <a:r>
              <a:rPr lang="en-IE" dirty="0" err="1"/>
              <a:t>isLength</a:t>
            </a:r>
            <a:endParaRPr lang="en-IE" dirty="0"/>
          </a:p>
          <a:p>
            <a:pPr lvl="1"/>
            <a:r>
              <a:rPr lang="en-IE" dirty="0" err="1"/>
              <a:t>isEmail</a:t>
            </a:r>
            <a:endParaRPr lang="en-IE" dirty="0"/>
          </a:p>
          <a:p>
            <a:pPr lvl="1"/>
            <a:r>
              <a:rPr lang="en-IE" dirty="0"/>
              <a:t>trim</a:t>
            </a:r>
          </a:p>
          <a:p>
            <a:pPr lvl="1"/>
            <a:r>
              <a:rPr lang="en-IE" dirty="0"/>
              <a:t>escape</a:t>
            </a:r>
          </a:p>
          <a:p>
            <a:pPr lvl="1"/>
            <a:r>
              <a:rPr lang="en-IE" dirty="0"/>
              <a:t>custom</a:t>
            </a:r>
          </a:p>
          <a:p>
            <a:r>
              <a:rPr lang="en-IE" dirty="0">
                <a:hlinkClick r:id="rId3"/>
              </a:rPr>
              <a:t>https://www.npmjs.com/package/validator</a:t>
            </a:r>
            <a:endParaRPr lang="en-IE" dirty="0"/>
          </a:p>
          <a:p>
            <a:pPr lvl="1"/>
            <a:r>
              <a:rPr lang="en-IE" dirty="0"/>
              <a:t>blacklist</a:t>
            </a:r>
          </a:p>
        </p:txBody>
      </p:sp>
    </p:spTree>
    <p:extLst>
      <p:ext uri="{BB962C8B-B14F-4D97-AF65-F5344CB8AC3E}">
        <p14:creationId xmlns:p14="http://schemas.microsoft.com/office/powerpoint/2010/main" val="320948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B51E9-2954-4FAD-9EB2-EB779107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Password Hashes on Node.js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742E40-BA24-4057-A710-0293D457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587083"/>
            <a:ext cx="8640960" cy="5225533"/>
          </a:xfrm>
        </p:spPr>
        <p:txBody>
          <a:bodyPr>
            <a:normAutofit/>
          </a:bodyPr>
          <a:lstStyle/>
          <a:p>
            <a:r>
              <a:rPr lang="en-IE" dirty="0"/>
              <a:t>    In the DB, keep the passwords hashed</a:t>
            </a:r>
          </a:p>
          <a:p>
            <a:pPr marL="971550" lvl="1" indent="-571500"/>
            <a:r>
              <a:rPr lang="en-IE" dirty="0" err="1">
                <a:solidFill>
                  <a:srgbClr val="FF0000"/>
                </a:solidFill>
              </a:rPr>
              <a:t>bcrypt</a:t>
            </a:r>
            <a:r>
              <a:rPr lang="en-IE" dirty="0"/>
              <a:t> is the de facto way to hash passwords </a:t>
            </a:r>
          </a:p>
          <a:p>
            <a:pPr marL="971550" lvl="1" indent="-571500"/>
            <a:r>
              <a:rPr lang="en-IE" dirty="0"/>
              <a:t>store the result in a field with ~255 characters</a:t>
            </a:r>
          </a:p>
          <a:p>
            <a:pPr marL="571500" indent="-571500"/>
            <a:r>
              <a:rPr lang="en-IE" dirty="0">
                <a:hlinkClick r:id="rId2"/>
              </a:rPr>
              <a:t>https://www.npmjs.com/package/bcrypt</a:t>
            </a:r>
            <a:endParaRPr lang="en-IE" dirty="0"/>
          </a:p>
          <a:p>
            <a:pPr marL="571500" indent="-571500"/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DE8FC7-1000-4859-BAF8-3B2EE903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487814"/>
            <a:ext cx="6444208" cy="66937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bcrypt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hash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myPlaintextPassword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saltRounds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hash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 Store hash in your password DB.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24E681-FB66-4388-B6F3-BBF2EE07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3933056"/>
            <a:ext cx="6444208" cy="48471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06AA1"/>
                </a:solidFill>
                <a:effectLst/>
                <a:latin typeface="Courier New" panose="02070309020205020404" pitchFamily="49" charset="0"/>
              </a:rPr>
              <a:t>bcrypt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bcrypt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06AA1"/>
                </a:solidFill>
                <a:effectLst/>
                <a:latin typeface="Courier New" panose="02070309020205020404" pitchFamily="49" charset="0"/>
              </a:rPr>
              <a:t>saltRounds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DFADB-40BA-43A3-871B-43A2440A9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5220669"/>
            <a:ext cx="6444208" cy="159270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Courier New" panose="02070309020205020404" pitchFamily="49" charset="0"/>
              </a:rPr>
              <a:t>// hash is loaded from your DB.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bcrypt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</a:rPr>
              <a:t>compare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myPlaintextPassword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hash,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err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E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if(</a:t>
            </a:r>
            <a:r>
              <a:rPr lang="en-IE" altLang="en-US" sz="1200" dirty="0">
                <a:solidFill>
                  <a:srgbClr val="008080"/>
                </a:solidFill>
                <a:latin typeface="Courier New" panose="02070309020205020404" pitchFamily="49" charset="0"/>
              </a:rPr>
              <a:t>result</a:t>
            </a:r>
            <a:r>
              <a:rPr lang="en-IE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altLang="en-US" sz="1200" i="1" dirty="0">
                <a:solidFill>
                  <a:srgbClr val="999988"/>
                </a:solidFill>
                <a:latin typeface="Courier New" panose="02070309020205020404" pitchFamily="49" charset="0"/>
              </a:rPr>
              <a:t>   	// Passwords match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altLang="en-US" sz="1200" i="1" dirty="0">
                <a:solidFill>
                  <a:srgbClr val="999988"/>
                </a:solidFill>
                <a:latin typeface="Courier New" panose="02070309020205020404" pitchFamily="49" charset="0"/>
              </a:rPr>
              <a:t>  </a:t>
            </a:r>
            <a:r>
              <a:rPr lang="en-IE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 else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altLang="en-US" sz="1200" i="1" dirty="0">
                <a:solidFill>
                  <a:srgbClr val="999988"/>
                </a:solidFill>
                <a:latin typeface="Courier New" panose="02070309020205020404" pitchFamily="49" charset="0"/>
              </a:rPr>
              <a:t>   	// Passwords don't match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} </a:t>
            </a: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387471"/>
            <a:ext cx="7772400" cy="1470025"/>
          </a:xfrm>
        </p:spPr>
        <p:txBody>
          <a:bodyPr>
            <a:normAutofit/>
          </a:bodyPr>
          <a:lstStyle/>
          <a:p>
            <a:r>
              <a:rPr lang="en-IE" sz="5000" dirty="0"/>
              <a:t>Sessions</a:t>
            </a:r>
          </a:p>
        </p:txBody>
      </p:sp>
      <p:pic>
        <p:nvPicPr>
          <p:cNvPr id="4" name="Picture 4" descr="http://www.mcdonalds.com/content/dam/McDonalds/item/mcdonalds-Chocolate-Chip-Cookie.png">
            <a:extLst>
              <a:ext uri="{FF2B5EF4-FFF2-40B4-BE49-F238E27FC236}">
                <a16:creationId xmlns:a16="http://schemas.microsoft.com/office/drawing/2014/main" id="{377B9974-BA9D-42A0-A5B8-93FF8088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361" y="2856684"/>
            <a:ext cx="2425278" cy="17479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00808"/>
            <a:ext cx="8784976" cy="5040560"/>
          </a:xfrm>
        </p:spPr>
        <p:txBody>
          <a:bodyPr>
            <a:normAutofit fontScale="47500" lnSpcReduction="20000"/>
          </a:bodyPr>
          <a:lstStyle/>
          <a:p>
            <a:r>
              <a:rPr lang="en-IE" sz="5100" b="1" dirty="0">
                <a:solidFill>
                  <a:schemeClr val="accent6">
                    <a:lumMod val="75000"/>
                  </a:schemeClr>
                </a:solidFill>
              </a:rPr>
              <a:t>Sessions set a user-key/ID on</a:t>
            </a:r>
            <a:r>
              <a:rPr lang="en-IE" sz="5100" b="1" dirty="0"/>
              <a:t> </a:t>
            </a:r>
            <a:r>
              <a:rPr lang="en-IE" sz="5100" b="1" dirty="0">
                <a:solidFill>
                  <a:schemeClr val="accent6">
                    <a:lumMod val="75000"/>
                  </a:schemeClr>
                </a:solidFill>
              </a:rPr>
              <a:t>the user's computer</a:t>
            </a:r>
          </a:p>
          <a:p>
            <a:pPr lvl="1"/>
            <a:r>
              <a:rPr lang="en-IE" sz="4200" dirty="0">
                <a:solidFill>
                  <a:schemeClr val="bg1">
                    <a:lumMod val="75000"/>
                  </a:schemeClr>
                </a:solidFill>
              </a:rPr>
              <a:t>Web storage: client-side sessions, to allow separate instances of the same web app to run in different windows without interfering with each other</a:t>
            </a:r>
          </a:p>
          <a:p>
            <a:pPr lvl="1"/>
            <a:r>
              <a:rPr lang="en-IE" sz="4200" dirty="0"/>
              <a:t>Traditional </a:t>
            </a:r>
            <a:r>
              <a:rPr lang="en-IE" sz="4200" u="sng" dirty="0"/>
              <a:t>cookies</a:t>
            </a:r>
            <a:r>
              <a:rPr lang="en-IE" sz="4200" dirty="0"/>
              <a:t>: communication with server</a:t>
            </a:r>
          </a:p>
          <a:p>
            <a:r>
              <a:rPr lang="en-IE" sz="5100" dirty="0"/>
              <a:t>When you open a page, it scans the computer for a user-key </a:t>
            </a:r>
          </a:p>
          <a:p>
            <a:pPr lvl="1"/>
            <a:r>
              <a:rPr lang="en-IE" sz="4200" dirty="0"/>
              <a:t>If there is a </a:t>
            </a:r>
            <a:r>
              <a:rPr lang="en-IE" sz="4200" b="1" dirty="0">
                <a:solidFill>
                  <a:schemeClr val="accent3">
                    <a:lumMod val="75000"/>
                  </a:schemeClr>
                </a:solidFill>
              </a:rPr>
              <a:t>match</a:t>
            </a:r>
            <a:r>
              <a:rPr lang="en-IE" sz="4200" dirty="0"/>
              <a:t>, it accesses that session</a:t>
            </a:r>
          </a:p>
          <a:p>
            <a:pPr lvl="1"/>
            <a:r>
              <a:rPr lang="en-IE" sz="4200" dirty="0"/>
              <a:t>If not, it starts a </a:t>
            </a:r>
            <a:r>
              <a:rPr lang="en-IE" sz="4200" b="1" dirty="0">
                <a:solidFill>
                  <a:srgbClr val="0070C0"/>
                </a:solidFill>
              </a:rPr>
              <a:t>new</a:t>
            </a:r>
            <a:r>
              <a:rPr lang="en-IE" sz="4200" dirty="0"/>
              <a:t> session</a:t>
            </a:r>
          </a:p>
          <a:p>
            <a:r>
              <a:rPr lang="en-IE" sz="5100" dirty="0"/>
              <a:t>Session </a:t>
            </a:r>
            <a:r>
              <a:rPr lang="en-IE" sz="5100" b="1" i="1" dirty="0"/>
              <a:t>data</a:t>
            </a:r>
            <a:r>
              <a:rPr lang="en-IE" sz="5100" dirty="0"/>
              <a:t> is </a:t>
            </a:r>
            <a:r>
              <a:rPr lang="en-IE" sz="5100" b="1" i="1" dirty="0"/>
              <a:t>not</a:t>
            </a:r>
            <a:r>
              <a:rPr lang="en-IE" sz="5100" dirty="0"/>
              <a:t> saved in the </a:t>
            </a:r>
            <a:r>
              <a:rPr lang="en-IE" sz="5100" b="1" i="1" dirty="0"/>
              <a:t>cookie</a:t>
            </a:r>
            <a:r>
              <a:rPr lang="en-IE" sz="5100" dirty="0"/>
              <a:t>, just the session ID</a:t>
            </a:r>
          </a:p>
          <a:p>
            <a:r>
              <a:rPr lang="en-IE" sz="5100" dirty="0"/>
              <a:t>Session </a:t>
            </a:r>
            <a:r>
              <a:rPr lang="en-IE" sz="5100" u="sng" dirty="0"/>
              <a:t>data is stored server-side</a:t>
            </a:r>
          </a:p>
          <a:p>
            <a:pPr lvl="1"/>
            <a:r>
              <a:rPr lang="en-IE" sz="4200" dirty="0"/>
              <a:t>You might recall </a:t>
            </a:r>
            <a:r>
              <a:rPr lang="en-IE" sz="4200" dirty="0">
                <a:solidFill>
                  <a:schemeClr val="accent3">
                    <a:lumMod val="75000"/>
                  </a:schemeClr>
                </a:solidFill>
              </a:rPr>
              <a:t>$_SESSION </a:t>
            </a:r>
            <a:r>
              <a:rPr lang="en-IE" sz="4200" dirty="0"/>
              <a:t>from PHP: </a:t>
            </a:r>
          </a:p>
          <a:p>
            <a:pPr lvl="2"/>
            <a:r>
              <a:rPr lang="en-IE" sz="3800" dirty="0">
                <a:solidFill>
                  <a:schemeClr val="accent5">
                    <a:lumMod val="75000"/>
                  </a:schemeClr>
                </a:solidFill>
              </a:rPr>
              <a:t>$_SESSION["</a:t>
            </a:r>
            <a:r>
              <a:rPr lang="en-IE" sz="3800" dirty="0" err="1">
                <a:solidFill>
                  <a:schemeClr val="accent5">
                    <a:lumMod val="75000"/>
                  </a:schemeClr>
                </a:solidFill>
              </a:rPr>
              <a:t>favanimal</a:t>
            </a:r>
            <a:r>
              <a:rPr lang="en-IE" sz="3800" dirty="0">
                <a:solidFill>
                  <a:schemeClr val="accent5">
                    <a:lumMod val="75000"/>
                  </a:schemeClr>
                </a:solidFill>
              </a:rPr>
              <a:t>"] </a:t>
            </a:r>
            <a:r>
              <a:rPr lang="en-IE" sz="3800" dirty="0"/>
              <a:t>= "cat";</a:t>
            </a:r>
          </a:p>
          <a:p>
            <a:pPr lvl="1"/>
            <a:r>
              <a:rPr lang="en-IE" sz="4200" dirty="0"/>
              <a:t>In Node/Express, you need to add an appropriate store to manage this data</a:t>
            </a:r>
          </a:p>
          <a:p>
            <a:pPr lvl="2"/>
            <a:r>
              <a:rPr lang="en-IE" sz="3800" dirty="0"/>
              <a:t>The most popular is </a:t>
            </a:r>
            <a:r>
              <a:rPr lang="en-IE" sz="3800" dirty="0">
                <a:solidFill>
                  <a:srgbClr val="FF0000"/>
                </a:solidFill>
              </a:rPr>
              <a:t>Redis</a:t>
            </a:r>
          </a:p>
          <a:p>
            <a:pPr lvl="3"/>
            <a:r>
              <a:rPr lang="en-IE" sz="3400" dirty="0"/>
              <a:t>Officially, Redis is not supported on Windows, but you can still install it: </a:t>
            </a:r>
          </a:p>
          <a:p>
            <a:pPr marL="1371600" lvl="3" indent="0">
              <a:buNone/>
            </a:pPr>
            <a:r>
              <a:rPr lang="en-IE" sz="3400" dirty="0">
                <a:hlinkClick r:id="rId3"/>
              </a:rPr>
              <a:t>https://redislabs.com/blog/redis-on-windows-8-1-and-previous-versions/</a:t>
            </a:r>
            <a:endParaRPr lang="en-IE" sz="3400" dirty="0"/>
          </a:p>
          <a:p>
            <a:pPr marL="1371600" lvl="3" indent="0">
              <a:buNone/>
            </a:pPr>
            <a:r>
              <a:rPr lang="en-IE" sz="3400" dirty="0">
                <a:hlinkClick r:id="rId4"/>
              </a:rPr>
              <a:t>https://www.redislabs.com/blog/redis-on-windows-10/</a:t>
            </a:r>
            <a:endParaRPr lang="en-IE" sz="34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6DDC92-A78C-43C1-A85A-C7274EE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1521703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The HTTP protocol is </a:t>
            </a:r>
            <a:r>
              <a:rPr lang="en-IE" i="1" dirty="0">
                <a:solidFill>
                  <a:srgbClr val="FF0000"/>
                </a:solidFill>
              </a:rPr>
              <a:t>stateless</a:t>
            </a:r>
            <a:endParaRPr lang="en-IE" dirty="0"/>
          </a:p>
          <a:p>
            <a:pPr lvl="1"/>
            <a:r>
              <a:rPr lang="en-IE" dirty="0"/>
              <a:t>originally only static pages were served upon request</a:t>
            </a:r>
          </a:p>
          <a:p>
            <a:r>
              <a:rPr lang="en-IE" dirty="0"/>
              <a:t>With the development of </a:t>
            </a:r>
            <a:r>
              <a:rPr lang="en-IE" dirty="0">
                <a:solidFill>
                  <a:schemeClr val="accent3">
                    <a:lumMod val="75000"/>
                  </a:schemeClr>
                </a:solidFill>
              </a:rPr>
              <a:t>personalization</a:t>
            </a:r>
            <a:r>
              <a:rPr lang="en-IE" dirty="0"/>
              <a:t>, in order to maintain information on the server about </a:t>
            </a:r>
            <a:r>
              <a:rPr lang="en-IE" dirty="0">
                <a:solidFill>
                  <a:srgbClr val="FF0000"/>
                </a:solidFill>
              </a:rPr>
              <a:t>state</a:t>
            </a:r>
            <a:r>
              <a:rPr lang="en-IE" dirty="0"/>
              <a:t> (authentication, number of visits, preferences…), cookies were created</a:t>
            </a:r>
          </a:p>
          <a:p>
            <a:pPr fontAlgn="base"/>
            <a:r>
              <a:rPr lang="en-GB" dirty="0"/>
              <a:t>They are a mechanism for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servers </a:t>
            </a:r>
            <a:r>
              <a:rPr lang="en-GB" dirty="0"/>
              <a:t>to both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store and retrieve information on the </a:t>
            </a:r>
            <a:r>
              <a:rPr lang="en-GB" sz="3100" dirty="0">
                <a:solidFill>
                  <a:schemeClr val="accent6">
                    <a:lumMod val="75000"/>
                  </a:schemeClr>
                </a:solidFill>
              </a:rPr>
              <a:t>client-side, </a:t>
            </a:r>
            <a:r>
              <a:rPr lang="en-GB" sz="3100" dirty="0"/>
              <a:t>until they expire</a:t>
            </a:r>
          </a:p>
          <a:p>
            <a:r>
              <a:rPr lang="en-IE" sz="3100" b="1" dirty="0"/>
              <a:t>A server can send cookies to the client </a:t>
            </a:r>
          </a:p>
          <a:p>
            <a:pPr lvl="1"/>
            <a:r>
              <a:rPr lang="en-IE" sz="2600" dirty="0"/>
              <a:t>If the browser accepts it, it is stored as </a:t>
            </a:r>
            <a:r>
              <a:rPr lang="en-IE" sz="2600" dirty="0">
                <a:solidFill>
                  <a:srgbClr val="FF0000"/>
                </a:solidFill>
              </a:rPr>
              <a:t>plain text </a:t>
            </a:r>
          </a:p>
          <a:p>
            <a:pPr lvl="1"/>
            <a:r>
              <a:rPr lang="en-IE" sz="2600" u="sng" dirty="0"/>
              <a:t>Then, in subsequent visits, the browser sends the same cookie to the server.</a:t>
            </a:r>
          </a:p>
          <a:p>
            <a:pPr fontAlgn="base"/>
            <a:r>
              <a:rPr lang="en-GB" sz="3100" b="1" dirty="0"/>
              <a:t>A cookie can also be created by client-side JavaScript</a:t>
            </a:r>
            <a:r>
              <a:rPr lang="en-GB" sz="3100" dirty="0"/>
              <a:t>; if so, it can be read/written to by the client, as well as by the server</a:t>
            </a:r>
          </a:p>
          <a:p>
            <a:pPr lvl="1" fontAlgn="base"/>
            <a:r>
              <a:rPr lang="en-IE" sz="2600" dirty="0" err="1"/>
              <a:t>document.cookie</a:t>
            </a:r>
            <a:r>
              <a:rPr lang="en-IE" sz="2600" dirty="0"/>
              <a:t> = "key1=value1</a:t>
            </a:r>
            <a:r>
              <a:rPr lang="en-IE" sz="2600" dirty="0">
                <a:solidFill>
                  <a:srgbClr val="FF0000"/>
                </a:solidFill>
              </a:rPr>
              <a:t>;</a:t>
            </a:r>
            <a:r>
              <a:rPr lang="en-IE" sz="2600" dirty="0"/>
              <a:t>key2=value2;expires=date"; </a:t>
            </a:r>
          </a:p>
          <a:p>
            <a:pPr lvl="1"/>
            <a:r>
              <a:rPr lang="en-GB" sz="2600" dirty="0"/>
              <a:t>when you read the cookie , you can only see the </a:t>
            </a:r>
            <a:r>
              <a:rPr lang="en-GB" sz="2600" dirty="0">
                <a:solidFill>
                  <a:srgbClr val="00B050"/>
                </a:solidFill>
              </a:rPr>
              <a:t>key=value </a:t>
            </a:r>
            <a:r>
              <a:rPr lang="en-GB" sz="2600" dirty="0"/>
              <a:t>bits</a:t>
            </a:r>
          </a:p>
          <a:p>
            <a:pPr lvl="1"/>
            <a:r>
              <a:rPr lang="en-GB" sz="2600" dirty="0"/>
              <a:t>it works as a String that you can append more key=value(s) to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F8C64-6A65-45F7-BB72-C604FFA6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HTTP Cookies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009" t="26088" r="34307" b="26182"/>
          <a:stretch>
            <a:fillRect/>
          </a:stretch>
        </p:blipFill>
        <p:spPr bwMode="auto">
          <a:xfrm>
            <a:off x="323528" y="1700808"/>
            <a:ext cx="853244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How Cookies 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Cookies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rmAutofit fontScale="25000" lnSpcReduction="20000"/>
          </a:bodyPr>
          <a:lstStyle/>
          <a:p>
            <a:r>
              <a:rPr lang="en-IE" sz="8800" dirty="0"/>
              <a:t>Cookie parameters (all</a:t>
            </a:r>
            <a:r>
              <a:rPr lang="pt-PT" sz="8800" dirty="0"/>
              <a:t> optional except the last):</a:t>
            </a:r>
          </a:p>
          <a:p>
            <a:pPr marL="0" indent="0">
              <a:buNone/>
            </a:pPr>
            <a:endParaRPr lang="en-IE" sz="8800" dirty="0"/>
          </a:p>
          <a:p>
            <a:pPr lvl="1"/>
            <a:r>
              <a:rPr lang="en-IE" sz="8800" b="1" dirty="0"/>
              <a:t>Expires:</a:t>
            </a:r>
            <a:r>
              <a:rPr lang="en-IE" sz="8800" dirty="0"/>
              <a:t> The date the cookie will expire. If this is blank, the cookie will expire and be deleted when the visitor closes the browser: a </a:t>
            </a:r>
            <a:r>
              <a:rPr lang="en-IE" sz="8800" dirty="0">
                <a:solidFill>
                  <a:srgbClr val="00B050"/>
                </a:solidFill>
              </a:rPr>
              <a:t>session</a:t>
            </a:r>
            <a:r>
              <a:rPr lang="en-IE" sz="8800" dirty="0"/>
              <a:t> cookie</a:t>
            </a:r>
          </a:p>
          <a:p>
            <a:pPr lvl="2"/>
            <a:r>
              <a:rPr lang="en-IE" sz="8800" dirty="0"/>
              <a:t>when </a:t>
            </a:r>
            <a:r>
              <a:rPr lang="en-IE" sz="8800" b="1" dirty="0">
                <a:solidFill>
                  <a:srgbClr val="FF0000"/>
                </a:solidFill>
              </a:rPr>
              <a:t>Chrome</a:t>
            </a:r>
            <a:r>
              <a:rPr lang="en-IE" sz="8800" dirty="0"/>
              <a:t> or Firefox are configured to </a:t>
            </a:r>
            <a:r>
              <a:rPr lang="en-IE" sz="8800" dirty="0">
                <a:solidFill>
                  <a:srgbClr val="FF0000"/>
                </a:solidFill>
              </a:rPr>
              <a:t>reopen tabs</a:t>
            </a:r>
            <a:r>
              <a:rPr lang="en-IE" sz="8800" dirty="0"/>
              <a:t> from last time upon start, they will </a:t>
            </a:r>
            <a:r>
              <a:rPr lang="en-IE" sz="8800" b="1" dirty="0">
                <a:solidFill>
                  <a:srgbClr val="FF0000"/>
                </a:solidFill>
              </a:rPr>
              <a:t>keep session cookies</a:t>
            </a:r>
            <a:r>
              <a:rPr lang="en-IE" sz="8800" dirty="0"/>
              <a:t> when closing the browser, making them act as </a:t>
            </a:r>
            <a:r>
              <a:rPr lang="en-IE" sz="8800" dirty="0">
                <a:solidFill>
                  <a:srgbClr val="00B050"/>
                </a:solidFill>
              </a:rPr>
              <a:t>persistent</a:t>
            </a:r>
            <a:r>
              <a:rPr lang="en-IE" sz="8800" dirty="0"/>
              <a:t> cookies</a:t>
            </a:r>
            <a:endParaRPr lang="en-IE" sz="8400" dirty="0"/>
          </a:p>
          <a:p>
            <a:pPr lvl="1"/>
            <a:r>
              <a:rPr lang="en-IE" sz="8800" b="1" dirty="0"/>
              <a:t>Domain:</a:t>
            </a:r>
            <a:r>
              <a:rPr lang="en-IE" sz="8800" dirty="0"/>
              <a:t> The domain name of the website.</a:t>
            </a:r>
          </a:p>
          <a:p>
            <a:pPr lvl="1"/>
            <a:r>
              <a:rPr lang="en-IE" sz="8800" b="1" dirty="0"/>
              <a:t>Path:</a:t>
            </a:r>
            <a:r>
              <a:rPr lang="en-IE" sz="8800" dirty="0"/>
              <a:t> The path to the directory or web page that set the cookie. By default it is '/' , so you can retrieve the cookie from any directory or page.</a:t>
            </a:r>
          </a:p>
          <a:p>
            <a:pPr lvl="1"/>
            <a:r>
              <a:rPr lang="en-IE" sz="8800" b="1" dirty="0"/>
              <a:t>Secure:</a:t>
            </a:r>
            <a:r>
              <a:rPr lang="en-IE" sz="8800" dirty="0"/>
              <a:t> If the cookie contains the word "Secure", the cookie may only be retrieved with a secure server (HTTPS).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Cookies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GB" sz="8800" b="1" dirty="0" err="1"/>
              <a:t>HttpOnly</a:t>
            </a:r>
            <a:r>
              <a:rPr lang="en-GB" sz="8800" b="1" dirty="0"/>
              <a:t>:</a:t>
            </a:r>
            <a:r>
              <a:rPr lang="en-GB" sz="8800" dirty="0"/>
              <a:t> directs browsers not to expose cookies through channels other than HTTP (and HTTPS) requests, and thus not accessible via client-side JavaScript (using </a:t>
            </a:r>
            <a:r>
              <a:rPr lang="en-GB" sz="8800" dirty="0" err="1"/>
              <a:t>document.cookie</a:t>
            </a:r>
            <a:r>
              <a:rPr lang="en-GB" sz="8800" dirty="0"/>
              <a:t>)</a:t>
            </a:r>
          </a:p>
          <a:p>
            <a:pPr marL="457200" lvl="1" indent="0">
              <a:buNone/>
            </a:pPr>
            <a:endParaRPr lang="en-IE" sz="8800" dirty="0"/>
          </a:p>
          <a:p>
            <a:pPr lvl="1"/>
            <a:r>
              <a:rPr lang="en-IE" sz="8800" b="1" dirty="0">
                <a:solidFill>
                  <a:srgbClr val="FF0000"/>
                </a:solidFill>
              </a:rPr>
              <a:t>Name=Value</a:t>
            </a:r>
            <a:r>
              <a:rPr lang="en-IE" sz="8800" b="1" dirty="0"/>
              <a:t>:</a:t>
            </a:r>
            <a:r>
              <a:rPr lang="en-IE" sz="8800" dirty="0"/>
              <a:t> cookies have the form of key and value pairs. Values may not include semicolons, commas, or whitespace.</a:t>
            </a:r>
          </a:p>
          <a:p>
            <a:pPr marL="457200" lvl="1" indent="0">
              <a:buNone/>
            </a:pPr>
            <a:endParaRPr lang="en-IE" sz="8800" dirty="0"/>
          </a:p>
          <a:p>
            <a:r>
              <a:rPr lang="en-GB" sz="8800" dirty="0"/>
              <a:t>Browsers do not send the cookie attributes back to the server, just name and value. </a:t>
            </a:r>
          </a:p>
          <a:p>
            <a:r>
              <a:rPr lang="en-GB" sz="8800" dirty="0"/>
              <a:t>The attributes are used by the browser to determine when to delete a cookie, accept or block a cookie, etc.</a:t>
            </a:r>
          </a:p>
          <a:p>
            <a:endParaRPr lang="en-GB" sz="8800" dirty="0"/>
          </a:p>
          <a:p>
            <a:r>
              <a:rPr lang="en-IE" sz="8800" dirty="0"/>
              <a:t>Beware of the </a:t>
            </a:r>
            <a:r>
              <a:rPr lang="en-IE" sz="8800" dirty="0">
                <a:solidFill>
                  <a:schemeClr val="accent3">
                    <a:lumMod val="50000"/>
                  </a:schemeClr>
                </a:solidFill>
              </a:rPr>
              <a:t>EU Cookie Laws </a:t>
            </a:r>
            <a:r>
              <a:rPr lang="en-IE" sz="8800" dirty="0"/>
              <a:t>and</a:t>
            </a:r>
            <a:r>
              <a:rPr lang="en-IE" sz="8800" dirty="0">
                <a:solidFill>
                  <a:schemeClr val="accent3">
                    <a:lumMod val="50000"/>
                  </a:schemeClr>
                </a:solidFill>
              </a:rPr>
              <a:t> GDPR</a:t>
            </a:r>
            <a:r>
              <a:rPr lang="en-IE" sz="8800" dirty="0"/>
              <a:t>!</a:t>
            </a:r>
          </a:p>
          <a:p>
            <a:pPr lvl="1"/>
            <a:r>
              <a:rPr lang="en-IE" sz="8400" dirty="0"/>
              <a:t>Requires asking permission from users before planting cookies, and including details on their purpose.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10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500-3BDD-4F75-BB1A-9CE3DA07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29C3-C14D-43E1-9740-056F896C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en-IE" sz="2800" dirty="0">
                <a:hlinkClick r:id="rId2"/>
              </a:rPr>
              <a:t>https://www.npmjs.com/package/express-session</a:t>
            </a:r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The default cookie settings are { path: '/', </a:t>
            </a:r>
            <a:r>
              <a:rPr lang="en-IE" sz="2800" dirty="0" err="1"/>
              <a:t>httpOnly</a:t>
            </a:r>
            <a:r>
              <a:rPr lang="en-IE" sz="2800" dirty="0"/>
              <a:t>: true, secure: false, </a:t>
            </a:r>
            <a:r>
              <a:rPr lang="en-IE" sz="2800" dirty="0" err="1"/>
              <a:t>maxAge</a:t>
            </a:r>
            <a:r>
              <a:rPr lang="en-IE" sz="2800" dirty="0"/>
              <a:t>: null }.</a:t>
            </a:r>
          </a:p>
          <a:p>
            <a:r>
              <a:rPr lang="en-IE" sz="2800" dirty="0" err="1"/>
              <a:t>maxAge</a:t>
            </a:r>
            <a:r>
              <a:rPr lang="en-IE" sz="2800" dirty="0"/>
              <a:t> is the number of milliseconds to add to the current date to calculate the Expires parameter</a:t>
            </a:r>
          </a:p>
          <a:p>
            <a:r>
              <a:rPr lang="en-IE" sz="2800" dirty="0"/>
              <a:t>The default name of the cookie is '</a:t>
            </a:r>
            <a:r>
              <a:rPr lang="en-IE" sz="2800" dirty="0" err="1"/>
              <a:t>connect.sid</a:t>
            </a:r>
            <a:r>
              <a:rPr lang="en-IE" sz="2800" dirty="0"/>
              <a:t>'.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2EEDA-E647-4EAD-B02F-B8B132CB44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395536" y="2276872"/>
            <a:ext cx="709737" cy="709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E7F057-1164-4792-9255-2F1561C28680}"/>
              </a:ext>
            </a:extLst>
          </p:cNvPr>
          <p:cNvSpPr/>
          <p:nvPr/>
        </p:nvSpPr>
        <p:spPr>
          <a:xfrm>
            <a:off x="1331640" y="2447074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en-IE" dirty="0">
                <a:solidFill>
                  <a:srgbClr val="000000"/>
                </a:solidFill>
                <a:latin typeface="Courier New" panose="02070309020205020404" pitchFamily="49" charset="0"/>
              </a:rPr>
              <a:t> install express-session</a:t>
            </a:r>
            <a:endParaRPr lang="en-IE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14D75DB-DB20-4B4E-8518-3891A477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49" y="3122691"/>
            <a:ext cx="7413715" cy="8540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 session = require('express-session');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app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2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secret</a:t>
            </a:r>
            <a:r>
              <a:rPr lang="en-US" altLang="en-US" sz="12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'keyboard cat',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IE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used to sign the session ID cookie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0D25DCB-1D11-42D7-A28C-5E186130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39" y="3861048"/>
            <a:ext cx="7416825" cy="8540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resave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A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E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 NOT saved back to the store if not modified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saveUninitialized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A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200" dirty="0">
                <a:latin typeface="Courier New" panose="02070309020205020404" pitchFamily="49" charset="0"/>
              </a:rPr>
              <a:t>// choosing false is useful for login sessions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cookie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I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 </a:t>
            </a:r>
            <a:r>
              <a:rPr lang="en-I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maxAge</a:t>
            </a:r>
            <a:r>
              <a:rPr lang="en-IE" sz="1200" b="1" dirty="0">
                <a:solidFill>
                  <a:srgbClr val="222222"/>
                </a:solidFill>
                <a:latin typeface="Courier New" panose="02070309020205020404" pitchFamily="49" charset="0"/>
              </a:rPr>
              <a:t>:</a:t>
            </a:r>
            <a:r>
              <a:rPr lang="en-I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E" sz="1200" dirty="0">
                <a:solidFill>
                  <a:srgbClr val="DD1144"/>
                </a:solidFill>
                <a:latin typeface="Courier New" panose="02070309020205020404" pitchFamily="49" charset="0"/>
              </a:rPr>
              <a:t>60000</a:t>
            </a:r>
            <a:r>
              <a:rPr lang="en-I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5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8496944" cy="49685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create the login form</a:t>
            </a:r>
          </a:p>
          <a:p>
            <a:pPr marL="0" indent="0">
              <a:buNone/>
            </a:pPr>
            <a:endParaRPr lang="en-IE" dirty="0"/>
          </a:p>
          <a:p>
            <a:pPr marL="914400" lvl="1" indent="-514350"/>
            <a:r>
              <a:rPr lang="en-IE" dirty="0"/>
              <a:t>Don’t forget the HTML &lt;input type = “password”&gt;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validate the fields on the client-side</a:t>
            </a:r>
          </a:p>
          <a:p>
            <a:pPr marL="914400" lvl="1" indent="-514350"/>
            <a:r>
              <a:rPr lang="en-IE" dirty="0"/>
              <a:t>JavaScript Validation API, Angular…</a:t>
            </a:r>
          </a:p>
          <a:p>
            <a:pPr marL="914400" lvl="1" indent="-514350"/>
            <a:r>
              <a:rPr lang="en-IE" dirty="0"/>
              <a:t>&lt;input&gt; required, lengths, type…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send the form data to the server by </a:t>
            </a:r>
            <a:r>
              <a:rPr lang="en-IE" dirty="0">
                <a:solidFill>
                  <a:srgbClr val="FF0000"/>
                </a:solidFill>
              </a:rPr>
              <a:t>POST</a:t>
            </a:r>
          </a:p>
          <a:p>
            <a:pPr marL="914400" lvl="1" indent="-514350"/>
            <a:r>
              <a:rPr lang="en-IE" dirty="0"/>
              <a:t>HTTPS will send the form data encrypted *</a:t>
            </a:r>
          </a:p>
          <a:p>
            <a:pPr marL="914400" lvl="1" indent="-514350"/>
            <a:r>
              <a:rPr lang="en-IE" dirty="0"/>
              <a:t>e.g. &lt;form method="post" action="/login"&gt;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8FD97C-BF8B-48C0-8CA0-A91B3369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- Client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5D029-6493-4426-B6E8-91EA0956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42"/>
          <a:stretch/>
        </p:blipFill>
        <p:spPr>
          <a:xfrm>
            <a:off x="683568" y="2348880"/>
            <a:ext cx="7488832" cy="6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179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7A30-D90A-4D38-9C96-280AE35A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Redis Data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5C-9ED6-4232-9A8D-62855154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13176"/>
          </a:xfrm>
        </p:spPr>
        <p:txBody>
          <a:bodyPr>
            <a:normAutofit/>
          </a:bodyPr>
          <a:lstStyle/>
          <a:p>
            <a:r>
              <a:rPr lang="en-IE" sz="2400" dirty="0">
                <a:hlinkClick r:id="rId2"/>
              </a:rPr>
              <a:t>https://www.npmjs.com/package/connect-redis</a:t>
            </a:r>
            <a:endParaRPr lang="en-IE" sz="2400" dirty="0"/>
          </a:p>
          <a:p>
            <a:pPr marL="0" indent="0">
              <a:buNone/>
            </a:pPr>
            <a:endParaRPr lang="en-IE" sz="1200" dirty="0"/>
          </a:p>
          <a:p>
            <a:pPr marL="0" indent="0">
              <a:buNone/>
            </a:pPr>
            <a:r>
              <a:rPr lang="en-I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 install </a:t>
            </a:r>
            <a:r>
              <a:rPr lang="en-I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 connect-</a:t>
            </a:r>
            <a:r>
              <a:rPr lang="en-I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IE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C:\Program Files\Redis&gt;</a:t>
            </a:r>
            <a:r>
              <a:rPr lang="en-I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redis</a:t>
            </a:r>
            <a:r>
              <a:rPr lang="en-I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-server</a:t>
            </a:r>
          </a:p>
          <a:p>
            <a:pPr marL="0" indent="0">
              <a:buNone/>
            </a:pP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E" sz="2400" dirty="0"/>
          </a:p>
          <a:p>
            <a:r>
              <a:rPr lang="en-IE" sz="2400" dirty="0"/>
              <a:t>To store or access session data, use </a:t>
            </a:r>
            <a:r>
              <a:rPr lang="en-IE" sz="2400" dirty="0" err="1">
                <a:solidFill>
                  <a:srgbClr val="FF0000"/>
                </a:solidFill>
              </a:rPr>
              <a:t>req.session</a:t>
            </a:r>
            <a:r>
              <a:rPr lang="en-IE" sz="2400" dirty="0"/>
              <a:t> (in JSON)</a:t>
            </a:r>
          </a:p>
          <a:p>
            <a:pPr marL="0" indent="0">
              <a:buNone/>
            </a:pPr>
            <a:endParaRPr lang="en-I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0575B-1679-41E2-84A9-99C4885385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899591" y="2187469"/>
            <a:ext cx="380811" cy="38081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E82D10-8515-4D7F-981E-066A9848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536609"/>
            <a:ext cx="8712968" cy="270070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06A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A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'express-session'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)(session);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createClient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store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 client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redisClient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}), // default host: 'localhost', port: 6379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secret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'keyboard cat'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resave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A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saveUninitialized</a:t>
            </a:r>
            <a:r>
              <a:rPr lang="en-IE" sz="1200" b="1" dirty="0">
                <a:solidFill>
                  <a:srgbClr val="222222"/>
                </a:solidFill>
                <a:latin typeface="Courier New" panose="02070309020205020404" pitchFamily="49" charset="0"/>
              </a:rPr>
              <a:t>:</a:t>
            </a:r>
            <a:r>
              <a:rPr lang="en-IE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E" sz="1200" dirty="0">
                <a:solidFill>
                  <a:srgbClr val="606AA1"/>
                </a:solidFill>
                <a:latin typeface="Courier New" panose="02070309020205020404" pitchFamily="49" charset="0"/>
              </a:rPr>
              <a:t>true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67F57C-51AB-4F8E-A0AF-CD84B1F3A5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2" t="12462" r="12461" b="12012"/>
          <a:stretch/>
        </p:blipFill>
        <p:spPr>
          <a:xfrm>
            <a:off x="899591" y="2894869"/>
            <a:ext cx="380811" cy="380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AB168-4A59-4D58-BEDE-5AE042630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92" y="110604"/>
            <a:ext cx="1577680" cy="15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1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BBA06A-ABF1-48AA-A925-B92CAB6A2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4262" y="1556792"/>
            <a:ext cx="5955476" cy="488591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RedisStore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dirty="0">
                <a:solidFill>
                  <a:srgbClr val="4455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'connect-</a:t>
            </a:r>
            <a:r>
              <a:rPr lang="en-US" altLang="en-US" sz="1000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altLang="en-US" sz="1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)(session);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redisClient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createClient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00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altLang="en-US" sz="1000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store</a:t>
            </a:r>
            <a:r>
              <a:rPr lang="en-US" altLang="en-US" sz="1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RedisStore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 client</a:t>
            </a:r>
            <a:r>
              <a:rPr lang="en-US" altLang="en-US" sz="1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redisClient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}),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secret</a:t>
            </a:r>
            <a:r>
              <a:rPr lang="en-US" altLang="en-US" sz="1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'keyboard cat'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resave</a:t>
            </a:r>
            <a:r>
              <a:rPr lang="en-US" altLang="en-US" sz="1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000" dirty="0">
                <a:solidFill>
                  <a:srgbClr val="606A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E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IE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saveUninitialized</a:t>
            </a:r>
            <a:r>
              <a:rPr lang="en-IE" sz="1000" b="1" dirty="0">
                <a:solidFill>
                  <a:srgbClr val="222222"/>
                </a:solidFill>
                <a:latin typeface="Courier New" panose="02070309020205020404" pitchFamily="49" charset="0"/>
              </a:rPr>
              <a:t>:</a:t>
            </a:r>
            <a:r>
              <a:rPr lang="en-IE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IE" sz="1000" dirty="0">
                <a:solidFill>
                  <a:srgbClr val="606AA1"/>
                </a:solidFill>
                <a:latin typeface="Courier New" panose="02070309020205020404" pitchFamily="49" charset="0"/>
              </a:rPr>
              <a:t>true</a:t>
            </a: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pathname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pathname;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[pathname]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[pathname]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'/foo'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'you viewed this page 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'/foo'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 times'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'/bar'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455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'you viewed this page 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'/bar'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 times'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D9ED09-ED22-4D6C-BEB8-80154BE8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visit counter per route</a:t>
            </a:r>
          </a:p>
        </p:txBody>
      </p:sp>
    </p:spTree>
    <p:extLst>
      <p:ext uri="{BB962C8B-B14F-4D97-AF65-F5344CB8AC3E}">
        <p14:creationId xmlns:p14="http://schemas.microsoft.com/office/powerpoint/2010/main" val="387322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0EB7-E5F7-4882-B03E-8EF17EC3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Destroy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A0B7-00C9-4C79-BAC2-B93A6AF7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err="1"/>
              <a:t>Session.destroy</a:t>
            </a:r>
            <a:r>
              <a:rPr lang="en-IE" sz="2400" dirty="0"/>
              <a:t>(</a:t>
            </a:r>
            <a:r>
              <a:rPr lang="en-IE" sz="2400" dirty="0" err="1"/>
              <a:t>callback</a:t>
            </a:r>
            <a:r>
              <a:rPr lang="en-IE" sz="2400" dirty="0"/>
              <a:t>);</a:t>
            </a:r>
          </a:p>
          <a:p>
            <a:pPr lvl="1"/>
            <a:r>
              <a:rPr lang="en-IE" sz="2000" dirty="0"/>
              <a:t>Destroys the session and will unset the </a:t>
            </a:r>
            <a:r>
              <a:rPr lang="en-IE" sz="2000" dirty="0" err="1"/>
              <a:t>req.session</a:t>
            </a:r>
            <a:r>
              <a:rPr lang="en-IE" sz="2000" dirty="0"/>
              <a:t> property. </a:t>
            </a:r>
          </a:p>
          <a:p>
            <a:pPr lvl="1"/>
            <a:r>
              <a:rPr lang="en-IE" sz="2000" dirty="0"/>
              <a:t>Once complete, the </a:t>
            </a:r>
            <a:r>
              <a:rPr lang="en-IE" sz="2000" dirty="0" err="1"/>
              <a:t>callback</a:t>
            </a:r>
            <a:r>
              <a:rPr lang="en-IE" sz="2000" dirty="0"/>
              <a:t> will be invoked.</a:t>
            </a:r>
          </a:p>
          <a:p>
            <a:pPr lvl="1"/>
            <a:r>
              <a:rPr lang="en-IE" sz="2000" dirty="0"/>
              <a:t>Example:</a:t>
            </a:r>
          </a:p>
          <a:p>
            <a:pPr marL="800100" lvl="2" indent="0">
              <a:buNone/>
            </a:pPr>
            <a:endParaRPr lang="en-IE" sz="2000" dirty="0"/>
          </a:p>
          <a:p>
            <a:pPr marL="800100" lvl="2" indent="0">
              <a:buNone/>
            </a:pPr>
            <a:r>
              <a:rPr lang="en-IE" sz="1600" dirty="0" err="1"/>
              <a:t>app.post</a:t>
            </a:r>
            <a:r>
              <a:rPr lang="en-IE" sz="1600" dirty="0"/>
              <a:t>("/logout", function (</a:t>
            </a:r>
            <a:r>
              <a:rPr lang="en-IE" sz="1600" dirty="0" err="1"/>
              <a:t>req</a:t>
            </a:r>
            <a:r>
              <a:rPr lang="en-IE" sz="1600" dirty="0"/>
              <a:t>, res){</a:t>
            </a:r>
          </a:p>
          <a:p>
            <a:pPr marL="800100" lvl="2" indent="0">
              <a:buNone/>
            </a:pPr>
            <a:r>
              <a:rPr lang="en-IE" sz="1600" dirty="0"/>
              <a:t>	   </a:t>
            </a:r>
            <a:r>
              <a:rPr lang="en-IE" sz="1600" dirty="0" err="1">
                <a:solidFill>
                  <a:srgbClr val="FF0000"/>
                </a:solidFill>
              </a:rPr>
              <a:t>req.session.destroy</a:t>
            </a:r>
            <a:r>
              <a:rPr lang="en-IE" sz="1600" dirty="0"/>
              <a:t>( function (err) {</a:t>
            </a:r>
          </a:p>
          <a:p>
            <a:pPr marL="800100" lvl="2" indent="0">
              <a:buNone/>
            </a:pPr>
            <a:r>
              <a:rPr lang="en-IE" sz="1600" dirty="0"/>
              <a:t>		if(err) return console.log(err);</a:t>
            </a:r>
          </a:p>
          <a:p>
            <a:pPr marL="800100" lvl="2" indent="0">
              <a:buNone/>
            </a:pPr>
            <a:r>
              <a:rPr lang="en-IE" sz="1600" dirty="0"/>
              <a:t>        	</a:t>
            </a:r>
            <a:r>
              <a:rPr lang="en-IE" sz="1600" dirty="0" err="1"/>
              <a:t>res.send</a:t>
            </a:r>
            <a:r>
              <a:rPr lang="en-IE" sz="1600" dirty="0"/>
              <a:t>("You have been logged out.");</a:t>
            </a:r>
          </a:p>
          <a:p>
            <a:pPr marL="800100" lvl="2" indent="0">
              <a:buNone/>
            </a:pPr>
            <a:r>
              <a:rPr lang="en-IE" sz="1600" dirty="0"/>
              <a:t>	   });	</a:t>
            </a:r>
          </a:p>
          <a:p>
            <a:pPr marL="800100" lvl="2" indent="0">
              <a:buNone/>
            </a:pPr>
            <a:r>
              <a:rPr lang="en-IE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1479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pt-PT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95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8496944" cy="47280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E" dirty="0"/>
              <a:t>validate again and sanitize the fields on the server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E" dirty="0"/>
              <a:t>compute the hash of the sent password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E" dirty="0"/>
              <a:t>compare the received details with the values stored in your database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E" dirty="0"/>
              <a:t>if the values match, set the session variables</a:t>
            </a:r>
          </a:p>
          <a:p>
            <a:pPr marL="914400" lvl="1" indent="-514350"/>
            <a:r>
              <a:rPr lang="en-IE" dirty="0"/>
              <a:t>allow access to the resources/routes that require authentication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IE" dirty="0"/>
              <a:t>on log out, destroy the session variables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AC26B3-2FFB-4911-A8A2-3BE2EC84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- Server</a:t>
            </a:r>
          </a:p>
        </p:txBody>
      </p:sp>
    </p:spTree>
    <p:extLst>
      <p:ext uri="{BB962C8B-B14F-4D97-AF65-F5344CB8AC3E}">
        <p14:creationId xmlns:p14="http://schemas.microsoft.com/office/powerpoint/2010/main" val="32052845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4FC01AD-8B8A-4F7D-8DA9-B80733C03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620" y="1249774"/>
            <a:ext cx="6042760" cy="53038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B1A9B9-BE9E-48C4-9E28-D9C08FE2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69309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JavaScript Validation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69644"/>
            <a:ext cx="8579296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400" dirty="0"/>
              <a:t>&lt;!DOCTYPE html&gt;</a:t>
            </a:r>
          </a:p>
          <a:p>
            <a:pPr marL="0" indent="0">
              <a:buNone/>
            </a:pPr>
            <a:r>
              <a:rPr lang="en-IE" sz="1400" dirty="0"/>
              <a:t>&lt;html&gt;</a:t>
            </a:r>
          </a:p>
          <a:p>
            <a:pPr marL="0" indent="0">
              <a:buNone/>
            </a:pPr>
            <a:r>
              <a:rPr lang="en-IE" sz="1400" dirty="0"/>
              <a:t>&lt;body&gt;</a:t>
            </a:r>
          </a:p>
          <a:p>
            <a:pPr marL="0" indent="0">
              <a:buNone/>
            </a:pPr>
            <a:r>
              <a:rPr lang="en-IE" sz="1400" dirty="0"/>
              <a:t>	&lt;p&gt;Enter a number and click OK:&lt;/p&gt;</a:t>
            </a:r>
          </a:p>
          <a:p>
            <a:pPr marL="0" indent="0">
              <a:buNone/>
            </a:pPr>
            <a:r>
              <a:rPr lang="en-IE" sz="1400" dirty="0"/>
              <a:t>	&lt;input id="id1" type="number" min="100" max="300" required&gt;</a:t>
            </a:r>
          </a:p>
          <a:p>
            <a:pPr marL="0" indent="0">
              <a:buNone/>
            </a:pPr>
            <a:r>
              <a:rPr lang="en-IE" sz="1400" dirty="0"/>
              <a:t>	&lt;button </a:t>
            </a:r>
            <a:r>
              <a:rPr lang="en-IE" sz="1400" dirty="0" err="1"/>
              <a:t>onclick</a:t>
            </a:r>
            <a:r>
              <a:rPr lang="en-IE" sz="1400" dirty="0"/>
              <a:t>="</a:t>
            </a:r>
            <a:r>
              <a:rPr lang="en-IE" sz="1400" dirty="0" err="1"/>
              <a:t>myFunction</a:t>
            </a:r>
            <a:r>
              <a:rPr lang="en-IE" sz="1400" dirty="0"/>
              <a:t>()"&gt;OK&lt;/button&gt;</a:t>
            </a:r>
          </a:p>
          <a:p>
            <a:pPr marL="0" indent="0">
              <a:buNone/>
            </a:pPr>
            <a:r>
              <a:rPr lang="en-IE" sz="1400" dirty="0"/>
              <a:t>	&lt;p&gt;If the number is less than 100 or greater than 300, an error message will be displayed.&lt;/p&gt;</a:t>
            </a:r>
          </a:p>
          <a:p>
            <a:pPr marL="0" indent="0">
              <a:buNone/>
            </a:pPr>
            <a:r>
              <a:rPr lang="en-IE" sz="1400" dirty="0"/>
              <a:t>	&lt;p id="demo"&gt;&lt;/p&gt;</a:t>
            </a:r>
          </a:p>
          <a:p>
            <a:pPr marL="0" indent="0">
              <a:buNone/>
            </a:pPr>
            <a:r>
              <a:rPr lang="en-IE" sz="1400" dirty="0"/>
              <a:t>&lt;script&gt;</a:t>
            </a:r>
          </a:p>
          <a:p>
            <a:pPr marL="0" indent="0">
              <a:buNone/>
            </a:pPr>
            <a:r>
              <a:rPr lang="en-IE" sz="1400" dirty="0"/>
              <a:t>	function </a:t>
            </a:r>
            <a:r>
              <a:rPr lang="en-IE" sz="1400" dirty="0" err="1"/>
              <a:t>myFunction</a:t>
            </a:r>
            <a:r>
              <a:rPr lang="en-IE" sz="1400" dirty="0"/>
              <a:t>() {</a:t>
            </a:r>
          </a:p>
          <a:p>
            <a:pPr marL="0" indent="0">
              <a:buNone/>
            </a:pPr>
            <a:r>
              <a:rPr lang="en-IE" sz="1400" dirty="0"/>
              <a:t>   		</a:t>
            </a:r>
            <a:r>
              <a:rPr lang="en-IE" sz="1400" dirty="0" err="1"/>
              <a:t>inpObj</a:t>
            </a:r>
            <a:r>
              <a:rPr lang="en-IE" sz="1400" dirty="0"/>
              <a:t> = </a:t>
            </a:r>
            <a:r>
              <a:rPr lang="en-IE" sz="1400" dirty="0" err="1"/>
              <a:t>document.getElementById</a:t>
            </a:r>
            <a:r>
              <a:rPr lang="en-IE" sz="1400" dirty="0"/>
              <a:t>("id1");</a:t>
            </a:r>
          </a:p>
          <a:p>
            <a:pPr marL="0" indent="0">
              <a:buNone/>
            </a:pPr>
            <a:r>
              <a:rPr lang="en-IE" sz="1400" dirty="0"/>
              <a:t>    		if (!</a:t>
            </a:r>
            <a:r>
              <a:rPr lang="en-IE" sz="1400" dirty="0" err="1"/>
              <a:t>inpObj.</a:t>
            </a:r>
            <a:r>
              <a:rPr lang="en-IE" sz="1400" dirty="0" err="1">
                <a:solidFill>
                  <a:srgbClr val="FF0000"/>
                </a:solidFill>
              </a:rPr>
              <a:t>checkValidity</a:t>
            </a:r>
            <a:r>
              <a:rPr lang="en-IE" sz="1400" dirty="0">
                <a:solidFill>
                  <a:srgbClr val="FF0000"/>
                </a:solidFill>
              </a:rPr>
              <a:t>()</a:t>
            </a:r>
            <a:r>
              <a:rPr lang="en-IE" sz="1400" dirty="0"/>
              <a:t>) {</a:t>
            </a:r>
          </a:p>
          <a:p>
            <a:pPr marL="0" indent="0">
              <a:buNone/>
            </a:pPr>
            <a:r>
              <a:rPr lang="en-IE" sz="1400" dirty="0"/>
              <a:t>        			</a:t>
            </a:r>
            <a:r>
              <a:rPr lang="en-IE" sz="1400" dirty="0" err="1"/>
              <a:t>document.getElementById</a:t>
            </a:r>
            <a:r>
              <a:rPr lang="en-IE" sz="1400" dirty="0"/>
              <a:t>("demo").</a:t>
            </a:r>
            <a:r>
              <a:rPr lang="en-IE" sz="1400" dirty="0" err="1"/>
              <a:t>innerHTML</a:t>
            </a:r>
            <a:r>
              <a:rPr lang="en-IE" sz="1400" dirty="0"/>
              <a:t> = </a:t>
            </a:r>
            <a:r>
              <a:rPr lang="en-IE" sz="1400" dirty="0" err="1"/>
              <a:t>inpObj.</a:t>
            </a:r>
            <a:r>
              <a:rPr lang="en-IE" sz="1400" dirty="0" err="1">
                <a:solidFill>
                  <a:srgbClr val="FF0000"/>
                </a:solidFill>
              </a:rPr>
              <a:t>validationMessage</a:t>
            </a:r>
            <a:r>
              <a:rPr lang="en-IE" sz="1400" dirty="0"/>
              <a:t>;</a:t>
            </a:r>
          </a:p>
          <a:p>
            <a:pPr marL="0" indent="0">
              <a:buNone/>
            </a:pPr>
            <a:r>
              <a:rPr lang="en-IE" sz="1400" dirty="0"/>
              <a:t>   		 } else </a:t>
            </a:r>
            <a:r>
              <a:rPr lang="en-IE" sz="1400" dirty="0" err="1"/>
              <a:t>document.getElementById</a:t>
            </a:r>
            <a:r>
              <a:rPr lang="en-IE" sz="1400" dirty="0"/>
              <a:t>("demo").</a:t>
            </a:r>
            <a:r>
              <a:rPr lang="en-IE" sz="1400" dirty="0" err="1"/>
              <a:t>innerHTML</a:t>
            </a:r>
            <a:r>
              <a:rPr lang="en-IE" sz="1400" dirty="0"/>
              <a:t> = "Input OK";</a:t>
            </a:r>
          </a:p>
          <a:p>
            <a:pPr marL="0" indent="0">
              <a:buNone/>
            </a:pPr>
            <a:r>
              <a:rPr lang="en-IE" sz="1400" dirty="0"/>
              <a:t>	}</a:t>
            </a:r>
          </a:p>
          <a:p>
            <a:pPr marL="0" indent="0">
              <a:buNone/>
            </a:pPr>
            <a:r>
              <a:rPr lang="en-IE" sz="1400" dirty="0"/>
              <a:t>&lt;/script&gt;</a:t>
            </a:r>
          </a:p>
          <a:p>
            <a:pPr marL="0" indent="0">
              <a:buNone/>
            </a:pPr>
            <a:r>
              <a:rPr lang="en-IE" sz="1400" dirty="0"/>
              <a:t>&lt;/body&gt;</a:t>
            </a:r>
          </a:p>
          <a:p>
            <a:pPr marL="0" indent="0">
              <a:buNone/>
            </a:pPr>
            <a:r>
              <a:rPr lang="en-IE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580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Validation HTML Input </a:t>
            </a:r>
            <a:r>
              <a:rPr lang="fr-FR" dirty="0" err="1"/>
              <a:t>Attributes</a:t>
            </a:r>
            <a:endParaRPr lang="en-IE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114" t="22906" r="38371" b="42092"/>
          <a:stretch/>
        </p:blipFill>
        <p:spPr>
          <a:xfrm>
            <a:off x="457200" y="1700808"/>
            <a:ext cx="8510036" cy="36004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52871" y="6021288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FF0000"/>
                </a:solidFill>
                <a:latin typeface="Consolas" panose="020B0609020204030204" pitchFamily="49" charset="0"/>
              </a:rPr>
              <a:t>pattern</a:t>
            </a:r>
            <a:r>
              <a:rPr lang="en-IE" dirty="0">
                <a:solidFill>
                  <a:srgbClr val="0000CD"/>
                </a:solidFill>
                <a:latin typeface="Consolas" panose="020B0609020204030204" pitchFamily="49" charset="0"/>
              </a:rPr>
              <a:t>="[A-</a:t>
            </a:r>
            <a:r>
              <a:rPr lang="en-IE" dirty="0" err="1">
                <a:solidFill>
                  <a:srgbClr val="0000CD"/>
                </a:solidFill>
                <a:latin typeface="Consolas" panose="020B0609020204030204" pitchFamily="49" charset="0"/>
              </a:rPr>
              <a:t>Za</a:t>
            </a:r>
            <a:r>
              <a:rPr lang="en-IE" dirty="0">
                <a:solidFill>
                  <a:srgbClr val="0000CD"/>
                </a:solidFill>
                <a:latin typeface="Consolas" panose="020B0609020204030204" pitchFamily="49" charset="0"/>
              </a:rPr>
              <a:t>-z]{3}" // 3 letters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1FF3E-7B0A-4C24-9797-96AA923A21F9}"/>
              </a:ext>
            </a:extLst>
          </p:cNvPr>
          <p:cNvSpPr txBox="1"/>
          <p:nvPr/>
        </p:nvSpPr>
        <p:spPr>
          <a:xfrm>
            <a:off x="683568" y="544522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String pattern is like a regular expression, with </a:t>
            </a:r>
            <a:r>
              <a:rPr lang="en-IE" dirty="0">
                <a:solidFill>
                  <a:srgbClr val="0000CD"/>
                </a:solidFill>
                <a:latin typeface="Consolas" panose="020B0609020204030204" pitchFamily="49" charset="0"/>
              </a:rPr>
              <a:t>"" </a:t>
            </a:r>
            <a:r>
              <a:rPr lang="en-IE" dirty="0"/>
              <a:t>instead of </a:t>
            </a:r>
            <a:r>
              <a:rPr lang="en-IE" dirty="0">
                <a:solidFill>
                  <a:srgbClr val="0000CD"/>
                </a:solidFill>
                <a:latin typeface="Consolas" panose="020B0609020204030204" pitchFamily="49" charset="0"/>
              </a:rPr>
              <a:t>/^ $/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38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/>
              <a:t>Starts and ends with /</a:t>
            </a:r>
          </a:p>
          <a:p>
            <a:pPr marL="0" indent="0">
              <a:buNone/>
            </a:pPr>
            <a:r>
              <a:rPr lang="en-US" sz="3800" dirty="0"/>
              <a:t>^ is the beginning</a:t>
            </a:r>
          </a:p>
          <a:p>
            <a:pPr marL="0" indent="0">
              <a:buNone/>
            </a:pPr>
            <a:r>
              <a:rPr lang="en-US" sz="3800" dirty="0"/>
              <a:t>+ is one or more times the previous</a:t>
            </a:r>
          </a:p>
          <a:p>
            <a:pPr marL="0" indent="0">
              <a:buNone/>
            </a:pPr>
            <a:r>
              <a:rPr lang="en-US" sz="3800" dirty="0"/>
              <a:t>* is zero or more times the previous</a:t>
            </a:r>
          </a:p>
          <a:p>
            <a:pPr marL="0" indent="0">
              <a:buNone/>
            </a:pPr>
            <a:r>
              <a:rPr lang="en-US" sz="3800" dirty="0"/>
              <a:t>$ is the end</a:t>
            </a:r>
          </a:p>
          <a:p>
            <a:pPr marL="0" indent="0">
              <a:buNone/>
            </a:pPr>
            <a:endParaRPr lang="en-IE" sz="4400" dirty="0"/>
          </a:p>
          <a:p>
            <a:pPr marL="0" indent="0">
              <a:buNone/>
            </a:pPr>
            <a:r>
              <a:rPr lang="en-IE" sz="4600" dirty="0"/>
              <a:t>/^[0-9]+$/ </a:t>
            </a:r>
          </a:p>
          <a:p>
            <a:pPr marL="0" indent="0">
              <a:buNone/>
            </a:pPr>
            <a:r>
              <a:rPr lang="en-IE" sz="2600" dirty="0"/>
              <a:t>at least one numeric char long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sz="4600" dirty="0"/>
              <a:t>/^[a-</a:t>
            </a:r>
            <a:r>
              <a:rPr lang="en-IE" sz="4600" dirty="0" err="1"/>
              <a:t>zA</a:t>
            </a:r>
            <a:r>
              <a:rPr lang="en-IE" sz="4600" dirty="0"/>
              <a:t>-Z]+$/</a:t>
            </a:r>
          </a:p>
          <a:p>
            <a:pPr>
              <a:buNone/>
            </a:pPr>
            <a:r>
              <a:rPr lang="en-IE" sz="2800" dirty="0"/>
              <a:t>both lowercase and uppercase letters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r>
              <a:rPr lang="en-IE" sz="4600" dirty="0"/>
              <a:t>/^[0-9a-zA-Z]+$/</a:t>
            </a:r>
          </a:p>
          <a:p>
            <a:pPr>
              <a:buNone/>
            </a:pPr>
            <a:r>
              <a:rPr lang="en-IE" sz="2800" dirty="0"/>
              <a:t>numbers and letters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117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563" y="1628800"/>
            <a:ext cx="8786874" cy="4590272"/>
          </a:xfrm>
        </p:spPr>
        <p:txBody>
          <a:bodyPr>
            <a:noAutofit/>
          </a:bodyPr>
          <a:lstStyle/>
          <a:p>
            <a:endParaRPr lang="en-IE" sz="2800" dirty="0"/>
          </a:p>
          <a:p>
            <a:pPr marL="0" indent="0">
              <a:buNone/>
            </a:pPr>
            <a:r>
              <a:rPr lang="en-IE" sz="2800" dirty="0"/>
              <a:t>Regular Expressions:</a:t>
            </a:r>
          </a:p>
          <a:p>
            <a:pPr>
              <a:buNone/>
            </a:pPr>
            <a:r>
              <a:rPr lang="en-IE" sz="2800" dirty="0"/>
              <a:t>	</a:t>
            </a:r>
            <a:r>
              <a:rPr lang="en-IE" sz="1900" dirty="0">
                <a:hlinkClick r:id="rId3"/>
              </a:rPr>
              <a:t>https://developer.mozilla.org/en/docs/Web/JavaScript/Guide/Regular_Expressions</a:t>
            </a:r>
            <a:endParaRPr lang="en-IE" sz="1900" dirty="0"/>
          </a:p>
          <a:p>
            <a:pPr>
              <a:buNone/>
            </a:pPr>
            <a:endParaRPr lang="en-IE" sz="2800" dirty="0"/>
          </a:p>
          <a:p>
            <a:pPr>
              <a:buNone/>
            </a:pPr>
            <a:r>
              <a:rPr lang="en-IE" sz="2800" dirty="0"/>
              <a:t>Test Regular Expressions: </a:t>
            </a:r>
            <a:r>
              <a:rPr lang="en-IE" sz="2800" dirty="0">
                <a:hlinkClick r:id="rId4"/>
              </a:rPr>
              <a:t>https://regex101.com/</a:t>
            </a:r>
            <a:endParaRPr lang="en-IE" sz="2800" dirty="0"/>
          </a:p>
          <a:p>
            <a:pPr>
              <a:buNone/>
            </a:pPr>
            <a:endParaRPr lang="en-IE" sz="2800" dirty="0"/>
          </a:p>
          <a:p>
            <a:pPr>
              <a:buNone/>
            </a:pPr>
            <a:r>
              <a:rPr lang="en-IE" sz="2800" dirty="0"/>
              <a:t>Your user’s </a:t>
            </a:r>
            <a:r>
              <a:rPr lang="en-IE" sz="2800" dirty="0">
                <a:solidFill>
                  <a:srgbClr val="FF0000"/>
                </a:solidFill>
              </a:rPr>
              <a:t>passwords</a:t>
            </a:r>
            <a:r>
              <a:rPr lang="en-IE" sz="2800" dirty="0"/>
              <a:t> should have minimum lengths and format requirements, which you can check with regular expressions.</a:t>
            </a:r>
            <a:endParaRPr lang="en-IE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Regular Expressions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Validation CSS Pseudo Selectors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14" t="32452" r="34794" b="37319"/>
          <a:stretch/>
        </p:blipFill>
        <p:spPr>
          <a:xfrm>
            <a:off x="455544" y="1772816"/>
            <a:ext cx="7852662" cy="266429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3568" y="477088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 err="1"/>
              <a:t>selector:pseudo-class</a:t>
            </a:r>
            <a:r>
              <a:rPr lang="en-IE" dirty="0"/>
              <a:t> {</a:t>
            </a:r>
          </a:p>
          <a:p>
            <a:r>
              <a:rPr lang="en-IE" dirty="0"/>
              <a:t>    </a:t>
            </a:r>
            <a:r>
              <a:rPr lang="en-IE" dirty="0" err="1"/>
              <a:t>property:value</a:t>
            </a:r>
            <a:r>
              <a:rPr lang="en-IE" dirty="0"/>
              <a:t>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57200" y="5891420"/>
          <a:ext cx="8229600" cy="35679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60029740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432770337"/>
                    </a:ext>
                  </a:extLst>
                </a:gridCol>
              </a:tblGrid>
              <a:tr h="356794">
                <a:tc>
                  <a:txBody>
                    <a:bodyPr/>
                    <a:lstStyle/>
                    <a:p>
                      <a:pPr algn="l" fontAlgn="t"/>
                      <a:r>
                        <a:rPr lang="en-IE" sz="1500">
                          <a:effectLst/>
                        </a:rPr>
                        <a:t>input:invalid</a:t>
                      </a:r>
                    </a:p>
                  </a:txBody>
                  <a:tcPr marL="63713" marR="63713" marT="63713" marB="63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500" dirty="0">
                          <a:effectLst/>
                        </a:rPr>
                        <a:t>Selects all &lt;input&gt; elements with an invalid value</a:t>
                      </a:r>
                    </a:p>
                  </a:txBody>
                  <a:tcPr marL="63713" marR="63713" marT="63713" marB="637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4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</TotalTime>
  <Words>907</Words>
  <Application>Microsoft Office PowerPoint</Application>
  <PresentationFormat>On-screen Show (4:3)</PresentationFormat>
  <Paragraphs>264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Office Theme</vt:lpstr>
      <vt:lpstr>PowerPoint Presentation</vt:lpstr>
      <vt:lpstr>Authentication - Client</vt:lpstr>
      <vt:lpstr>Authentication - Server</vt:lpstr>
      <vt:lpstr>Authentication</vt:lpstr>
      <vt:lpstr>JavaScript Validation API</vt:lpstr>
      <vt:lpstr>Validation HTML Input Attributes</vt:lpstr>
      <vt:lpstr>Regular Expressions</vt:lpstr>
      <vt:lpstr>Regular Expressions</vt:lpstr>
      <vt:lpstr>Validation CSS Pseudo Selectors</vt:lpstr>
      <vt:lpstr>Input Validation</vt:lpstr>
      <vt:lpstr>Server-side Validation &amp; Sanitization</vt:lpstr>
      <vt:lpstr>Password Hashes on Node.js</vt:lpstr>
      <vt:lpstr>Sessions</vt:lpstr>
      <vt:lpstr>Sessions</vt:lpstr>
      <vt:lpstr>HTTP Cookies</vt:lpstr>
      <vt:lpstr>How Cookies Work</vt:lpstr>
      <vt:lpstr>Cookies</vt:lpstr>
      <vt:lpstr>Cookies</vt:lpstr>
      <vt:lpstr>Express Sessions</vt:lpstr>
      <vt:lpstr>Redis Data Store</vt:lpstr>
      <vt:lpstr>Example: visit counter per route</vt:lpstr>
      <vt:lpstr>Destroy Session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Swing</dc:title>
  <dc:creator>Slava</dc:creator>
  <cp:lastModifiedBy>A. Leal Ferreira</cp:lastModifiedBy>
  <cp:revision>963</cp:revision>
  <dcterms:created xsi:type="dcterms:W3CDTF">2013-10-15T00:01:08Z</dcterms:created>
  <dcterms:modified xsi:type="dcterms:W3CDTF">2020-03-23T18:36:18Z</dcterms:modified>
</cp:coreProperties>
</file>