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14" r:id="rId3"/>
    <p:sldId id="258" r:id="rId4"/>
    <p:sldId id="387" r:id="rId5"/>
    <p:sldId id="388" r:id="rId6"/>
    <p:sldId id="406" r:id="rId7"/>
    <p:sldId id="389" r:id="rId8"/>
    <p:sldId id="390" r:id="rId9"/>
    <p:sldId id="391" r:id="rId10"/>
    <p:sldId id="407" r:id="rId11"/>
    <p:sldId id="393" r:id="rId12"/>
    <p:sldId id="392" r:id="rId13"/>
    <p:sldId id="394" r:id="rId14"/>
    <p:sldId id="425" r:id="rId15"/>
    <p:sldId id="426" r:id="rId16"/>
    <p:sldId id="400" r:id="rId17"/>
    <p:sldId id="428" r:id="rId18"/>
    <p:sldId id="402" r:id="rId19"/>
    <p:sldId id="403" r:id="rId20"/>
    <p:sldId id="404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91111" autoAdjust="0"/>
  </p:normalViewPr>
  <p:slideViewPr>
    <p:cSldViewPr>
      <p:cViewPr varScale="1">
        <p:scale>
          <a:sx n="68" d="100"/>
          <a:sy n="68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6C76-B85E-43BB-BE41-9A77140381A0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C3C9D-7F2D-4028-8F8D-B2E85078C70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073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 </a:t>
            </a:r>
            <a:r>
              <a:rPr lang="en-I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libuv</a:t>
            </a:r>
            <a:r>
              <a:rPr lang="en-IE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handle asynchronous events, an abstraction layer for network and file system functionality on both Windows and 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 systems such as Linux, </a:t>
            </a:r>
            <a:r>
              <a:rPr lang="en-I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Unix.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C9D-7F2D-4028-8F8D-B2E85078C70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525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e.g. logic such as authenticated username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85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e.g. submit form data, perform server-side form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696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Note: button to filter (</a:t>
            </a:r>
            <a:r>
              <a:rPr lang="en-IE" dirty="0" err="1"/>
              <a:t>javascript</a:t>
            </a:r>
            <a:r>
              <a:rPr lang="en-IE" dirty="0"/>
              <a:t>) uses client-side MVC (two-way data binding)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924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774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52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227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0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094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49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22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020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95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465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36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8835-CAA7-40BD-A04C-B2BA79D8B22D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801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nodejs_email.asp" TargetMode="External"/><Relationship Id="rId2" Type="http://schemas.openxmlformats.org/officeDocument/2006/relationships/hyperlink" Target="https://www.w3schools.com/nodejs/nodejs_uploadfile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ysql.com/products/communit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D1C879-4B69-4AF9-BECC-3BB8C8BA5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21" y="2136635"/>
            <a:ext cx="4219358" cy="25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5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43982-0B71-4911-86BE-B3004607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84290A-9E2D-47FB-B76C-93B5A36F4F5A}"/>
              </a:ext>
            </a:extLst>
          </p:cNvPr>
          <p:cNvSpPr/>
          <p:nvPr/>
        </p:nvSpPr>
        <p:spPr>
          <a:xfrm>
            <a:off x="-46856" y="2420497"/>
            <a:ext cx="5915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var http = require('http');</a:t>
            </a:r>
          </a:p>
          <a:p>
            <a:r>
              <a:rPr lang="en-IE" dirty="0"/>
              <a:t>var dt = require('./</a:t>
            </a:r>
            <a:r>
              <a:rPr lang="en-IE" dirty="0" err="1"/>
              <a:t>mymodule</a:t>
            </a:r>
            <a:r>
              <a:rPr lang="en-IE" dirty="0"/>
              <a:t>');</a:t>
            </a:r>
          </a:p>
          <a:p>
            <a:endParaRPr lang="en-IE" dirty="0"/>
          </a:p>
          <a:p>
            <a:r>
              <a:rPr lang="en-IE" dirty="0" err="1"/>
              <a:t>http.createServer</a:t>
            </a:r>
            <a:r>
              <a:rPr lang="en-IE" dirty="0"/>
              <a:t>(function (</a:t>
            </a:r>
            <a:r>
              <a:rPr lang="en-IE" dirty="0" err="1"/>
              <a:t>req</a:t>
            </a:r>
            <a:r>
              <a:rPr lang="en-IE" dirty="0"/>
              <a:t>, res) {	</a:t>
            </a:r>
          </a:p>
          <a:p>
            <a:r>
              <a:rPr lang="en-IE" dirty="0"/>
              <a:t>	</a:t>
            </a:r>
            <a:r>
              <a:rPr lang="en-IE" dirty="0" err="1"/>
              <a:t>res.writeHead</a:t>
            </a:r>
            <a:r>
              <a:rPr lang="en-IE" dirty="0"/>
              <a:t>(200, {'Content-Type': 'text/html'});	</a:t>
            </a:r>
          </a:p>
          <a:p>
            <a:r>
              <a:rPr lang="en-IE" dirty="0"/>
              <a:t>	</a:t>
            </a:r>
            <a:r>
              <a:rPr lang="en-IE" dirty="0" err="1"/>
              <a:t>res.end</a:t>
            </a:r>
            <a:r>
              <a:rPr lang="en-IE" dirty="0"/>
              <a:t>('Hello World! Today is ' + </a:t>
            </a:r>
            <a:r>
              <a:rPr lang="en-IE" dirty="0" err="1"/>
              <a:t>dt.myDateTime</a:t>
            </a:r>
            <a:r>
              <a:rPr lang="en-IE" dirty="0"/>
              <a:t>());</a:t>
            </a:r>
          </a:p>
          <a:p>
            <a:r>
              <a:rPr lang="en-IE" dirty="0"/>
              <a:t>}).listen(8080);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1DA1B515-C14B-4526-AFE4-DC22A338B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58591" b="20145"/>
          <a:stretch/>
        </p:blipFill>
        <p:spPr bwMode="auto">
          <a:xfrm>
            <a:off x="457200" y="1535092"/>
            <a:ext cx="720080" cy="76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CA7271-A598-491E-BFAD-7623079FC616}"/>
              </a:ext>
            </a:extLst>
          </p:cNvPr>
          <p:cNvSpPr txBox="1"/>
          <p:nvPr/>
        </p:nvSpPr>
        <p:spPr>
          <a:xfrm>
            <a:off x="1177280" y="1807772"/>
            <a:ext cx="23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today.js 	// server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xmlns="" id="{B7C94184-C605-418E-9ED4-EC884BBD7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58591" b="20145"/>
          <a:stretch/>
        </p:blipFill>
        <p:spPr bwMode="auto">
          <a:xfrm>
            <a:off x="7740352" y="1535092"/>
            <a:ext cx="720080" cy="76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0DC541F-AE44-422A-962A-838CF0AD9EDC}"/>
              </a:ext>
            </a:extLst>
          </p:cNvPr>
          <p:cNvSpPr txBox="1"/>
          <p:nvPr/>
        </p:nvSpPr>
        <p:spPr>
          <a:xfrm>
            <a:off x="6300192" y="18077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mymodule.js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9342FC3-7CA9-47CF-9FE5-E6059465F0CB}"/>
              </a:ext>
            </a:extLst>
          </p:cNvPr>
          <p:cNvSpPr/>
          <p:nvPr/>
        </p:nvSpPr>
        <p:spPr>
          <a:xfrm>
            <a:off x="5796136" y="2449784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err="1"/>
              <a:t>exports.myDateTime</a:t>
            </a:r>
            <a:r>
              <a:rPr lang="en-IE" dirty="0"/>
              <a:t> = function () {</a:t>
            </a:r>
          </a:p>
          <a:p>
            <a:r>
              <a:rPr lang="en-IE" dirty="0"/>
              <a:t>	return Date();</a:t>
            </a:r>
          </a:p>
          <a:p>
            <a:r>
              <a:rPr lang="en-IE" dirty="0"/>
              <a:t>};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6E4E88-2FD6-493C-80E8-AF7F87BD0146}"/>
              </a:ext>
            </a:extLst>
          </p:cNvPr>
          <p:cNvCxnSpPr>
            <a:cxnSpLocks/>
          </p:cNvCxnSpPr>
          <p:nvPr/>
        </p:nvCxnSpPr>
        <p:spPr>
          <a:xfrm>
            <a:off x="5796136" y="1484784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AACC77B-AAE3-4992-BEB7-F20D863013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323528" y="4747709"/>
            <a:ext cx="709737" cy="7097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714CC1D-BD15-4569-B785-F445C4A7F33A}"/>
              </a:ext>
            </a:extLst>
          </p:cNvPr>
          <p:cNvSpPr txBox="1"/>
          <p:nvPr/>
        </p:nvSpPr>
        <p:spPr>
          <a:xfrm>
            <a:off x="1177280" y="49179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node today.js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0EC4341-363D-4AFC-823A-CE0ADEA0AD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53333"/>
            <a:ext cx="724593" cy="7245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5A2DC46-66A1-422B-B075-0B660251B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5753332"/>
            <a:ext cx="5476875" cy="10477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CC03443-1CE5-4A68-B6F4-A5B791D6CA2B}"/>
              </a:ext>
            </a:extLst>
          </p:cNvPr>
          <p:cNvCxnSpPr/>
          <p:nvPr/>
        </p:nvCxnSpPr>
        <p:spPr>
          <a:xfrm>
            <a:off x="0" y="45811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3F1FE24-7A4B-4FCC-B956-FAAA91510E66}"/>
              </a:ext>
            </a:extLst>
          </p:cNvPr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AACC77B-AAE3-4992-BEB7-F20D863013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7295302" y="5753332"/>
            <a:ext cx="709737" cy="709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0392" y="5923534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ctrl + c</a:t>
            </a:r>
          </a:p>
        </p:txBody>
      </p:sp>
    </p:spTree>
    <p:extLst>
      <p:ext uri="{BB962C8B-B14F-4D97-AF65-F5344CB8AC3E}">
        <p14:creationId xmlns:p14="http://schemas.microsoft.com/office/powerpoint/2010/main" val="42909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FEB52-5256-4F8F-9031-A7147B8D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URL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E1052D-7190-469C-8C68-2263C8F65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060848"/>
            <a:ext cx="8856984" cy="4065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200" dirty="0"/>
              <a:t>var </a:t>
            </a:r>
            <a:r>
              <a:rPr lang="en-IE" sz="2200" dirty="0" err="1"/>
              <a:t>url</a:t>
            </a:r>
            <a:r>
              <a:rPr lang="en-IE" sz="2200" dirty="0"/>
              <a:t> = require('</a:t>
            </a:r>
            <a:r>
              <a:rPr lang="en-IE" sz="2200" dirty="0" err="1"/>
              <a:t>url</a:t>
            </a:r>
            <a:r>
              <a:rPr lang="en-IE" sz="2200" dirty="0"/>
              <a:t>');</a:t>
            </a:r>
            <a:br>
              <a:rPr lang="en-IE" sz="2200" dirty="0"/>
            </a:br>
            <a:r>
              <a:rPr lang="en-IE" sz="2200" dirty="0"/>
              <a:t>var </a:t>
            </a:r>
            <a:r>
              <a:rPr lang="en-IE" sz="2200" dirty="0" err="1"/>
              <a:t>adr</a:t>
            </a:r>
            <a:r>
              <a:rPr lang="en-IE" sz="2200" dirty="0"/>
              <a:t> = 'http://</a:t>
            </a:r>
            <a:r>
              <a:rPr lang="en-IE" sz="2200" dirty="0">
                <a:solidFill>
                  <a:schemeClr val="accent2">
                    <a:lumMod val="75000"/>
                  </a:schemeClr>
                </a:solidFill>
              </a:rPr>
              <a:t>localhost:8080</a:t>
            </a:r>
            <a:r>
              <a:rPr lang="en-IE" sz="22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IE" sz="2200" dirty="0" err="1">
                <a:solidFill>
                  <a:schemeClr val="accent3">
                    <a:lumMod val="75000"/>
                  </a:schemeClr>
                </a:solidFill>
              </a:rPr>
              <a:t>default.htm</a:t>
            </a:r>
            <a:r>
              <a:rPr lang="en-IE" sz="2200" dirty="0" err="1">
                <a:solidFill>
                  <a:srgbClr val="7030A0"/>
                </a:solidFill>
              </a:rPr>
              <a:t>?year</a:t>
            </a:r>
            <a:r>
              <a:rPr lang="en-IE" sz="2200" dirty="0">
                <a:solidFill>
                  <a:srgbClr val="7030A0"/>
                </a:solidFill>
              </a:rPr>
              <a:t>=2017&amp;month=</a:t>
            </a:r>
            <a:r>
              <a:rPr lang="en-IE" sz="2200" dirty="0" err="1">
                <a:solidFill>
                  <a:srgbClr val="7030A0"/>
                </a:solidFill>
              </a:rPr>
              <a:t>february</a:t>
            </a:r>
            <a:r>
              <a:rPr lang="en-IE" sz="2200" dirty="0">
                <a:solidFill>
                  <a:srgbClr val="7030A0"/>
                </a:solidFill>
              </a:rPr>
              <a:t>'</a:t>
            </a:r>
            <a:r>
              <a:rPr lang="en-IE" sz="2200" dirty="0"/>
              <a:t>;</a:t>
            </a:r>
            <a:br>
              <a:rPr lang="en-IE" sz="2200" dirty="0"/>
            </a:br>
            <a:r>
              <a:rPr lang="en-IE" sz="2200" dirty="0"/>
              <a:t>var q = </a:t>
            </a:r>
            <a:r>
              <a:rPr lang="en-IE" sz="2200" dirty="0" err="1">
                <a:solidFill>
                  <a:srgbClr val="FF0000"/>
                </a:solidFill>
              </a:rPr>
              <a:t>url.parse</a:t>
            </a:r>
            <a:r>
              <a:rPr lang="en-IE" sz="2200" dirty="0">
                <a:solidFill>
                  <a:srgbClr val="FF0000"/>
                </a:solidFill>
              </a:rPr>
              <a:t>(</a:t>
            </a:r>
            <a:r>
              <a:rPr lang="en-IE" sz="2200" dirty="0" err="1">
                <a:solidFill>
                  <a:srgbClr val="FF0000"/>
                </a:solidFill>
              </a:rPr>
              <a:t>adr</a:t>
            </a:r>
            <a:r>
              <a:rPr lang="en-IE" sz="2200" dirty="0">
                <a:solidFill>
                  <a:srgbClr val="FF0000"/>
                </a:solidFill>
              </a:rPr>
              <a:t>, true);</a:t>
            </a:r>
            <a:r>
              <a:rPr lang="en-IE" sz="2200" dirty="0"/>
              <a:t/>
            </a:r>
            <a:br>
              <a:rPr lang="en-IE" sz="2200" dirty="0"/>
            </a:br>
            <a:r>
              <a:rPr lang="en-IE" sz="2200" dirty="0"/>
              <a:t/>
            </a:r>
            <a:br>
              <a:rPr lang="en-IE" sz="2200" dirty="0"/>
            </a:br>
            <a:r>
              <a:rPr lang="en-IE" sz="2200" dirty="0"/>
              <a:t>console.log(</a:t>
            </a:r>
            <a:r>
              <a:rPr lang="en-IE" sz="2200" dirty="0" err="1"/>
              <a:t>q.</a:t>
            </a:r>
            <a:r>
              <a:rPr lang="en-IE" sz="2200" dirty="0" err="1">
                <a:solidFill>
                  <a:schemeClr val="accent2">
                    <a:lumMod val="75000"/>
                  </a:schemeClr>
                </a:solidFill>
              </a:rPr>
              <a:t>host</a:t>
            </a:r>
            <a:r>
              <a:rPr lang="en-IE" sz="2200" dirty="0"/>
              <a:t>); //returns 'localhost:8080'</a:t>
            </a:r>
            <a:br>
              <a:rPr lang="en-IE" sz="2200" dirty="0"/>
            </a:br>
            <a:r>
              <a:rPr lang="en-IE" sz="2200" dirty="0"/>
              <a:t>console.log(</a:t>
            </a:r>
            <a:r>
              <a:rPr lang="en-IE" sz="2200" dirty="0" err="1"/>
              <a:t>q.</a:t>
            </a:r>
            <a:r>
              <a:rPr lang="en-IE" sz="2200" dirty="0" err="1">
                <a:solidFill>
                  <a:schemeClr val="accent3">
                    <a:lumMod val="75000"/>
                  </a:schemeClr>
                </a:solidFill>
              </a:rPr>
              <a:t>pathname</a:t>
            </a:r>
            <a:r>
              <a:rPr lang="en-IE" sz="2200" dirty="0"/>
              <a:t>); //returns '/default.htm'</a:t>
            </a:r>
            <a:br>
              <a:rPr lang="en-IE" sz="2200" dirty="0"/>
            </a:br>
            <a:r>
              <a:rPr lang="en-IE" sz="2200" dirty="0"/>
              <a:t>console.log(</a:t>
            </a:r>
            <a:r>
              <a:rPr lang="en-IE" sz="2200" dirty="0" err="1"/>
              <a:t>q.</a:t>
            </a:r>
            <a:r>
              <a:rPr lang="en-IE" sz="2200" dirty="0" err="1">
                <a:solidFill>
                  <a:srgbClr val="7030A0"/>
                </a:solidFill>
              </a:rPr>
              <a:t>search</a:t>
            </a:r>
            <a:r>
              <a:rPr lang="en-IE" sz="2200" dirty="0"/>
              <a:t>); //returns '?year=2017&amp;month=</a:t>
            </a:r>
            <a:r>
              <a:rPr lang="en-IE" sz="2200" dirty="0" err="1"/>
              <a:t>february</a:t>
            </a:r>
            <a:r>
              <a:rPr lang="en-IE" sz="2200" dirty="0"/>
              <a:t>'</a:t>
            </a:r>
            <a:br>
              <a:rPr lang="en-IE" sz="2200" dirty="0"/>
            </a:br>
            <a:r>
              <a:rPr lang="en-IE" sz="2200" dirty="0"/>
              <a:t/>
            </a:r>
            <a:br>
              <a:rPr lang="en-IE" sz="2200" dirty="0"/>
            </a:br>
            <a:r>
              <a:rPr lang="en-IE" sz="2200" dirty="0"/>
              <a:t>var </a:t>
            </a:r>
            <a:r>
              <a:rPr lang="en-IE" sz="2200" dirty="0" err="1"/>
              <a:t>qdata</a:t>
            </a:r>
            <a:r>
              <a:rPr lang="en-IE" sz="2200" dirty="0"/>
              <a:t> = </a:t>
            </a:r>
            <a:r>
              <a:rPr lang="en-IE" sz="2200" dirty="0" err="1"/>
              <a:t>q.</a:t>
            </a:r>
            <a:r>
              <a:rPr lang="en-IE" sz="2200" dirty="0" err="1">
                <a:solidFill>
                  <a:srgbClr val="00B0F0"/>
                </a:solidFill>
              </a:rPr>
              <a:t>query</a:t>
            </a:r>
            <a:r>
              <a:rPr lang="en-IE" sz="2200" dirty="0"/>
              <a:t>; //returns an object: </a:t>
            </a:r>
            <a:r>
              <a:rPr lang="en-IE" sz="2200" dirty="0">
                <a:solidFill>
                  <a:srgbClr val="00B0F0"/>
                </a:solidFill>
              </a:rPr>
              <a:t>{ year: 2017, month: '</a:t>
            </a:r>
            <a:r>
              <a:rPr lang="en-IE" sz="2200" dirty="0" err="1">
                <a:solidFill>
                  <a:srgbClr val="00B0F0"/>
                </a:solidFill>
              </a:rPr>
              <a:t>february</a:t>
            </a:r>
            <a:r>
              <a:rPr lang="en-IE" sz="2200" dirty="0">
                <a:solidFill>
                  <a:srgbClr val="00B0F0"/>
                </a:solidFill>
              </a:rPr>
              <a:t>' }</a:t>
            </a:r>
            <a:r>
              <a:rPr lang="en-IE" sz="2200" dirty="0"/>
              <a:t/>
            </a:r>
            <a:br>
              <a:rPr lang="en-IE" sz="2200" dirty="0"/>
            </a:br>
            <a:r>
              <a:rPr lang="en-IE" sz="2200" dirty="0"/>
              <a:t>console.log(</a:t>
            </a:r>
            <a:r>
              <a:rPr lang="en-IE" sz="2200" dirty="0" err="1"/>
              <a:t>qdata.</a:t>
            </a:r>
            <a:r>
              <a:rPr lang="en-IE" sz="2200" dirty="0" err="1">
                <a:solidFill>
                  <a:schemeClr val="accent6">
                    <a:lumMod val="75000"/>
                  </a:schemeClr>
                </a:solidFill>
              </a:rPr>
              <a:t>month</a:t>
            </a:r>
            <a:r>
              <a:rPr lang="en-IE" sz="2200" dirty="0"/>
              <a:t>); //returns '</a:t>
            </a:r>
            <a:r>
              <a:rPr lang="en-IE" sz="2200" dirty="0" err="1"/>
              <a:t>february</a:t>
            </a:r>
            <a:r>
              <a:rPr lang="en-IE" sz="22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64880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BAC6B-7F9F-4812-B4C0-5C244A90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BBD117-0F99-4474-AF80-235DEC58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/>
              <a:t>var http = require('http');</a:t>
            </a:r>
            <a:br>
              <a:rPr lang="en-IE" dirty="0"/>
            </a:br>
            <a:r>
              <a:rPr lang="en-IE" dirty="0"/>
              <a:t>var </a:t>
            </a:r>
            <a:r>
              <a:rPr lang="en-IE" dirty="0" err="1"/>
              <a:t>url</a:t>
            </a:r>
            <a:r>
              <a:rPr lang="en-IE" dirty="0"/>
              <a:t> = require('</a:t>
            </a:r>
            <a:r>
              <a:rPr lang="en-IE" dirty="0" err="1"/>
              <a:t>url</a:t>
            </a:r>
            <a:r>
              <a:rPr lang="en-IE" dirty="0"/>
              <a:t>');</a:t>
            </a:r>
            <a:br>
              <a:rPr lang="en-IE" dirty="0"/>
            </a:br>
            <a:r>
              <a:rPr lang="en-IE" dirty="0">
                <a:solidFill>
                  <a:srgbClr val="FF0000"/>
                </a:solidFill>
              </a:rPr>
              <a:t>var fs = require('fs');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 err="1"/>
              <a:t>http.createServer</a:t>
            </a:r>
            <a:r>
              <a:rPr lang="en-IE" dirty="0"/>
              <a:t>(function (</a:t>
            </a:r>
            <a:r>
              <a:rPr lang="en-IE" dirty="0" err="1"/>
              <a:t>req</a:t>
            </a:r>
            <a:r>
              <a:rPr lang="en-IE" dirty="0"/>
              <a:t>, res) {</a:t>
            </a:r>
            <a:br>
              <a:rPr lang="en-IE" dirty="0"/>
            </a:br>
            <a:r>
              <a:rPr lang="en-IE" dirty="0"/>
              <a:t>  var q = </a:t>
            </a:r>
            <a:r>
              <a:rPr lang="en-IE" dirty="0" err="1"/>
              <a:t>url.parse</a:t>
            </a:r>
            <a:r>
              <a:rPr lang="en-IE" dirty="0"/>
              <a:t>(req.url, true);</a:t>
            </a:r>
            <a:br>
              <a:rPr lang="en-IE" dirty="0"/>
            </a:br>
            <a:r>
              <a:rPr lang="en-IE" dirty="0"/>
              <a:t>  var filename = "." + </a:t>
            </a:r>
            <a:r>
              <a:rPr lang="en-IE" dirty="0" err="1"/>
              <a:t>q.pathname</a:t>
            </a:r>
            <a:r>
              <a:rPr lang="en-IE" dirty="0"/>
              <a:t>;</a:t>
            </a:r>
            <a:br>
              <a:rPr lang="en-IE" dirty="0"/>
            </a:br>
            <a:r>
              <a:rPr lang="en-IE" dirty="0"/>
              <a:t>  </a:t>
            </a:r>
            <a:r>
              <a:rPr lang="en-IE" dirty="0" err="1">
                <a:solidFill>
                  <a:srgbClr val="FF0000"/>
                </a:solidFill>
              </a:rPr>
              <a:t>fs.readFile</a:t>
            </a:r>
            <a:r>
              <a:rPr lang="en-IE" dirty="0">
                <a:solidFill>
                  <a:srgbClr val="FF0000"/>
                </a:solidFill>
              </a:rPr>
              <a:t>(filename, function(err, data) {</a:t>
            </a:r>
            <a:br>
              <a:rPr lang="en-IE" dirty="0">
                <a:solidFill>
                  <a:srgbClr val="FF0000"/>
                </a:solidFill>
              </a:rPr>
            </a:br>
            <a:r>
              <a:rPr lang="en-IE" dirty="0"/>
              <a:t>    if (err) {</a:t>
            </a:r>
            <a:br>
              <a:rPr lang="en-IE" dirty="0"/>
            </a:br>
            <a:r>
              <a:rPr lang="en-IE" dirty="0"/>
              <a:t>      </a:t>
            </a:r>
            <a:r>
              <a:rPr lang="en-IE" dirty="0" err="1"/>
              <a:t>res.writeHead</a:t>
            </a:r>
            <a:r>
              <a:rPr lang="en-IE" dirty="0"/>
              <a:t>(404, {'Content-Type': 'text/html'});</a:t>
            </a:r>
            <a:br>
              <a:rPr lang="en-IE" dirty="0"/>
            </a:br>
            <a:r>
              <a:rPr lang="en-IE" dirty="0"/>
              <a:t>      return </a:t>
            </a:r>
            <a:r>
              <a:rPr lang="en-IE" dirty="0" err="1"/>
              <a:t>res.end</a:t>
            </a:r>
            <a:r>
              <a:rPr lang="en-IE" dirty="0"/>
              <a:t>("404 Not Found");</a:t>
            </a:r>
            <a:br>
              <a:rPr lang="en-IE" dirty="0"/>
            </a:br>
            <a:r>
              <a:rPr lang="en-IE" dirty="0"/>
              <a:t>    }  </a:t>
            </a:r>
            <a:br>
              <a:rPr lang="en-IE" dirty="0"/>
            </a:br>
            <a:r>
              <a:rPr lang="en-IE" dirty="0"/>
              <a:t>    </a:t>
            </a:r>
            <a:r>
              <a:rPr lang="en-IE" dirty="0" err="1">
                <a:solidFill>
                  <a:srgbClr val="00B050"/>
                </a:solidFill>
              </a:rPr>
              <a:t>res.writeHead</a:t>
            </a:r>
            <a:r>
              <a:rPr lang="en-IE" dirty="0"/>
              <a:t>(200, {'Content-Type': 'text/html'});</a:t>
            </a:r>
            <a:br>
              <a:rPr lang="en-IE" dirty="0"/>
            </a:br>
            <a:r>
              <a:rPr lang="en-IE" dirty="0"/>
              <a:t>    </a:t>
            </a:r>
            <a:r>
              <a:rPr lang="en-IE" dirty="0" err="1">
                <a:solidFill>
                  <a:srgbClr val="FF0000"/>
                </a:solidFill>
              </a:rPr>
              <a:t>res.write</a:t>
            </a:r>
            <a:r>
              <a:rPr lang="en-IE" dirty="0">
                <a:solidFill>
                  <a:srgbClr val="FF0000"/>
                </a:solidFill>
              </a:rPr>
              <a:t>(data);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    </a:t>
            </a:r>
            <a:r>
              <a:rPr lang="en-IE" dirty="0">
                <a:solidFill>
                  <a:srgbClr val="00B050"/>
                </a:solidFill>
              </a:rPr>
              <a:t>return </a:t>
            </a:r>
            <a:r>
              <a:rPr lang="en-IE" dirty="0" err="1">
                <a:solidFill>
                  <a:srgbClr val="00B050"/>
                </a:solidFill>
              </a:rPr>
              <a:t>res.end</a:t>
            </a:r>
            <a:r>
              <a:rPr lang="en-IE" dirty="0"/>
              <a:t>(); </a:t>
            </a:r>
            <a:br>
              <a:rPr lang="en-IE" dirty="0"/>
            </a:br>
            <a:r>
              <a:rPr lang="en-IE" dirty="0"/>
              <a:t>  }); // you can use 'return' to ensure you stop after the (first) </a:t>
            </a:r>
            <a:r>
              <a:rPr lang="en-IE" dirty="0" err="1"/>
              <a:t>callback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}).listen(8080); </a:t>
            </a:r>
          </a:p>
          <a:p>
            <a:pPr marL="0" indent="0">
              <a:buNone/>
            </a:pPr>
            <a:r>
              <a:rPr lang="en-IE" dirty="0"/>
              <a:t>				http://localhost:8080/index.html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977EA8-3074-42AF-8F7F-7AE7225675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070745"/>
            <a:ext cx="724593" cy="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2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4BBCB-5302-4223-B5AB-13E23A8D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B19F10-4BEA-492B-9F06-9F02291E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Autofit/>
          </a:bodyPr>
          <a:lstStyle/>
          <a:p>
            <a:r>
              <a:rPr lang="en-GB" sz="2300" dirty="0"/>
              <a:t>NPM is a pre-installed package manager for Node.js packages. </a:t>
            </a:r>
          </a:p>
          <a:p>
            <a:r>
              <a:rPr lang="en-GB" sz="2300" dirty="0">
                <a:hlinkClick r:id="rId2"/>
              </a:rPr>
              <a:t>www.npmjs.com</a:t>
            </a:r>
            <a:r>
              <a:rPr lang="en-GB" sz="2300" dirty="0"/>
              <a:t> hosts thousands of free packages.</a:t>
            </a:r>
          </a:p>
          <a:p>
            <a:r>
              <a:rPr lang="en-GB" sz="2300" dirty="0"/>
              <a:t>A package in Node.js contains all the files you need for a module.</a:t>
            </a:r>
          </a:p>
          <a:p>
            <a:r>
              <a:rPr lang="en-GB" sz="2300" dirty="0"/>
              <a:t>On the command line, tell NPM to download any package:</a:t>
            </a:r>
          </a:p>
          <a:p>
            <a:endParaRPr lang="en-GB" sz="2300" dirty="0"/>
          </a:p>
          <a:p>
            <a:pPr marL="457200" lvl="1" indent="0">
              <a:buNone/>
            </a:pPr>
            <a:r>
              <a:rPr lang="en-GB" sz="2300" dirty="0"/>
              <a:t>		</a:t>
            </a:r>
            <a:r>
              <a:rPr lang="en-GB" sz="2300" dirty="0" err="1"/>
              <a:t>npm</a:t>
            </a:r>
            <a:r>
              <a:rPr lang="en-GB" sz="2300" dirty="0"/>
              <a:t> install upper-case</a:t>
            </a:r>
          </a:p>
          <a:p>
            <a:endParaRPr lang="en-GB" sz="2300" dirty="0"/>
          </a:p>
          <a:p>
            <a:r>
              <a:rPr lang="en-GB" sz="2300" dirty="0"/>
              <a:t>NPM uses the folder "</a:t>
            </a:r>
            <a:r>
              <a:rPr lang="en-GB" sz="2300" dirty="0" err="1"/>
              <a:t>node_modules</a:t>
            </a:r>
            <a:r>
              <a:rPr lang="en-GB" sz="2300" dirty="0"/>
              <a:t>" to place the packages, e.g.</a:t>
            </a:r>
          </a:p>
          <a:p>
            <a:pPr marL="457200" lvl="1" indent="0">
              <a:buNone/>
            </a:pPr>
            <a:r>
              <a:rPr lang="en-GB" sz="2300" dirty="0">
                <a:solidFill>
                  <a:schemeClr val="accent5">
                    <a:lumMod val="75000"/>
                  </a:schemeClr>
                </a:solidFill>
              </a:rPr>
              <a:t>C:\nodejs\node_modules\upper-case</a:t>
            </a:r>
          </a:p>
          <a:p>
            <a:r>
              <a:rPr lang="en-GB" sz="2300" dirty="0"/>
              <a:t>Include the "upper-case" package in the same way you include any other module:</a:t>
            </a:r>
          </a:p>
          <a:p>
            <a:pPr marL="457200" lvl="1" indent="0">
              <a:buNone/>
            </a:pPr>
            <a:r>
              <a:rPr lang="en-IE" sz="2300" dirty="0">
                <a:solidFill>
                  <a:schemeClr val="accent6">
                    <a:lumMod val="75000"/>
                  </a:schemeClr>
                </a:solidFill>
              </a:rPr>
              <a:t>var </a:t>
            </a:r>
            <a:r>
              <a:rPr lang="en-IE" sz="2300" dirty="0" err="1">
                <a:solidFill>
                  <a:schemeClr val="accent6">
                    <a:lumMod val="75000"/>
                  </a:schemeClr>
                </a:solidFill>
              </a:rPr>
              <a:t>uc</a:t>
            </a:r>
            <a:r>
              <a:rPr lang="en-IE" sz="2300" dirty="0">
                <a:solidFill>
                  <a:schemeClr val="accent6">
                    <a:lumMod val="75000"/>
                  </a:schemeClr>
                </a:solidFill>
              </a:rPr>
              <a:t> = require('upper-case');</a:t>
            </a:r>
            <a:endParaRPr lang="en-IE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AD9E7D-7937-42A4-B5AC-F348EAC3CA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1403648" y="3645024"/>
            <a:ext cx="709737" cy="7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1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Node Packages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File Upload</a:t>
            </a:r>
          </a:p>
          <a:p>
            <a:pPr marL="400050" lvl="1" indent="0">
              <a:buNone/>
            </a:pPr>
            <a:r>
              <a:rPr lang="en-IE" sz="2400" dirty="0">
                <a:hlinkClick r:id="rId2"/>
              </a:rPr>
              <a:t>https://</a:t>
            </a:r>
            <a:r>
              <a:rPr lang="en-IE" sz="2400" dirty="0" smtClean="0">
                <a:hlinkClick r:id="rId2"/>
              </a:rPr>
              <a:t>www.w3schools.com/nodejs/nodejs_uploadfiles.asp</a:t>
            </a:r>
            <a:endParaRPr lang="en-IE" sz="2400" dirty="0"/>
          </a:p>
          <a:p>
            <a:pPr marL="457200" indent="-457200"/>
            <a:r>
              <a:rPr lang="en-IE" dirty="0" smtClean="0"/>
              <a:t>Sending </a:t>
            </a:r>
            <a:r>
              <a:rPr lang="en-IE" dirty="0" smtClean="0"/>
              <a:t>emails</a:t>
            </a:r>
          </a:p>
          <a:p>
            <a:pPr marL="400050" lvl="1" indent="0">
              <a:buNone/>
            </a:pPr>
            <a:r>
              <a:rPr lang="en-IE" sz="2400" dirty="0">
                <a:hlinkClick r:id="rId3"/>
              </a:rPr>
              <a:t>https://</a:t>
            </a:r>
            <a:r>
              <a:rPr lang="en-IE" sz="2400" dirty="0" smtClean="0">
                <a:hlinkClick r:id="rId3"/>
              </a:rPr>
              <a:t>www.w3schools.com/nodejs/nodejs_email.asp</a:t>
            </a:r>
            <a:endParaRPr lang="en-IE" sz="2400" dirty="0" smtClean="0"/>
          </a:p>
          <a:p>
            <a:pPr marL="400050" lvl="1" indent="0">
              <a:buNone/>
            </a:pPr>
            <a:endParaRPr lang="en-IE" dirty="0"/>
          </a:p>
          <a:p>
            <a:r>
              <a:rPr lang="en-IE" dirty="0" smtClean="0"/>
              <a:t>Express </a:t>
            </a:r>
            <a:r>
              <a:rPr lang="en-IE" dirty="0" smtClean="0">
                <a:sym typeface="Wingdings" panose="05000000000000000000" pitchFamily="2" charset="2"/>
              </a:rPr>
              <a:t> later, </a:t>
            </a:r>
            <a:r>
              <a:rPr lang="en-IE" dirty="0" smtClean="0">
                <a:sym typeface="Wingdings" panose="05000000000000000000" pitchFamily="2" charset="2"/>
              </a:rPr>
              <a:t>to build</a:t>
            </a:r>
            <a:r>
              <a:rPr lang="en-IE" dirty="0" smtClean="0">
                <a:sym typeface="Wingdings" panose="05000000000000000000" pitchFamily="2" charset="2"/>
              </a:rPr>
              <a:t> </a:t>
            </a:r>
            <a:r>
              <a:rPr lang="en-IE" dirty="0" smtClean="0">
                <a:sym typeface="Wingdings" panose="05000000000000000000" pitchFamily="2" charset="2"/>
              </a:rPr>
              <a:t>REST APIs</a:t>
            </a:r>
          </a:p>
          <a:p>
            <a:endParaRPr lang="en-IE" dirty="0">
              <a:sym typeface="Wingdings" panose="05000000000000000000" pitchFamily="2" charset="2"/>
            </a:endParaRPr>
          </a:p>
          <a:p>
            <a:r>
              <a:rPr lang="en-IE" dirty="0" smtClean="0">
                <a:sym typeface="Wingdings" panose="05000000000000000000" pitchFamily="2" charset="2"/>
              </a:rPr>
              <a:t>Database Access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8039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MySQL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/>
          <a:lstStyle/>
          <a:p>
            <a:r>
              <a:rPr lang="en-IE" dirty="0" smtClean="0"/>
              <a:t>MySQL is the most popular open-source relational database.</a:t>
            </a:r>
          </a:p>
          <a:p>
            <a:r>
              <a:rPr lang="en-IE" dirty="0" smtClean="0"/>
              <a:t>You </a:t>
            </a:r>
            <a:r>
              <a:rPr lang="en-IE" dirty="0"/>
              <a:t>can download a free MySQL database </a:t>
            </a:r>
            <a:r>
              <a:rPr lang="en-IE" dirty="0" smtClean="0"/>
              <a:t>at:</a:t>
            </a:r>
            <a:r>
              <a:rPr lang="en-IE" dirty="0" smtClean="0">
                <a:hlinkClick r:id="rId2"/>
              </a:rPr>
              <a:t> </a:t>
            </a:r>
            <a:r>
              <a:rPr lang="en-IE" dirty="0">
                <a:hlinkClick r:id="rId2"/>
              </a:rPr>
              <a:t>https://www.mysql.com/products/community</a:t>
            </a:r>
            <a:r>
              <a:rPr lang="en-IE" dirty="0" smtClean="0">
                <a:hlinkClick r:id="rId2"/>
              </a:rPr>
              <a:t>/</a:t>
            </a:r>
            <a:endParaRPr lang="en-IE" dirty="0" smtClean="0"/>
          </a:p>
          <a:p>
            <a:r>
              <a:rPr lang="en-IE" dirty="0" smtClean="0"/>
              <a:t>Include the “MySQL Workbench”, a GUI to manage your DB.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1F11F8-18AE-455C-85C6-A69492953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81128"/>
            <a:ext cx="3681279" cy="18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9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BD2A5F-EE0A-461A-810C-3356FF32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Node.js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61B96B-3569-41B2-AB01-CF9018C7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00808"/>
            <a:ext cx="8686800" cy="4925144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buNone/>
            </a:pPr>
            <a:r>
              <a:rPr lang="en-IE" dirty="0" err="1"/>
              <a:t>npm</a:t>
            </a:r>
            <a:r>
              <a:rPr lang="en-IE" dirty="0"/>
              <a:t> install </a:t>
            </a:r>
            <a:r>
              <a:rPr lang="en-IE" dirty="0" err="1"/>
              <a:t>mysql</a:t>
            </a:r>
            <a:endParaRPr lang="en-IE" dirty="0"/>
          </a:p>
          <a:p>
            <a:pPr marL="914400" lvl="2" indent="0">
              <a:buNone/>
            </a:pPr>
            <a:endParaRPr lang="en-IE" dirty="0"/>
          </a:p>
          <a:p>
            <a:pPr marL="177800" lvl="2" indent="0">
              <a:buNone/>
            </a:pPr>
            <a:r>
              <a:rPr lang="en-IE" dirty="0">
                <a:solidFill>
                  <a:srgbClr val="C00000"/>
                </a:solidFill>
              </a:rPr>
              <a:t>var </a:t>
            </a:r>
            <a:r>
              <a:rPr lang="en-IE" dirty="0" err="1">
                <a:solidFill>
                  <a:srgbClr val="C00000"/>
                </a:solidFill>
              </a:rPr>
              <a:t>mysql</a:t>
            </a:r>
            <a:r>
              <a:rPr lang="en-IE" dirty="0">
                <a:solidFill>
                  <a:srgbClr val="C00000"/>
                </a:solidFill>
              </a:rPr>
              <a:t> = require('</a:t>
            </a:r>
            <a:r>
              <a:rPr lang="en-IE" dirty="0" err="1">
                <a:solidFill>
                  <a:srgbClr val="C00000"/>
                </a:solidFill>
              </a:rPr>
              <a:t>mysql</a:t>
            </a:r>
            <a:r>
              <a:rPr lang="en-IE" dirty="0">
                <a:solidFill>
                  <a:srgbClr val="C00000"/>
                </a:solidFill>
              </a:rPr>
              <a:t>');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>
                <a:solidFill>
                  <a:srgbClr val="C00000"/>
                </a:solidFill>
              </a:rPr>
              <a:t>var con = </a:t>
            </a:r>
            <a:r>
              <a:rPr lang="en-IE" dirty="0" err="1">
                <a:solidFill>
                  <a:srgbClr val="C00000"/>
                </a:solidFill>
              </a:rPr>
              <a:t>mysql.createConnection</a:t>
            </a:r>
            <a:r>
              <a:rPr lang="en-IE" dirty="0">
                <a:solidFill>
                  <a:srgbClr val="C00000"/>
                </a:solidFill>
              </a:rPr>
              <a:t>({</a:t>
            </a:r>
            <a:br>
              <a:rPr lang="en-IE" dirty="0">
                <a:solidFill>
                  <a:srgbClr val="C00000"/>
                </a:solidFill>
              </a:rPr>
            </a:br>
            <a:r>
              <a:rPr lang="en-IE" dirty="0">
                <a:solidFill>
                  <a:srgbClr val="C00000"/>
                </a:solidFill>
              </a:rPr>
              <a:t>  host: "localhost",</a:t>
            </a:r>
            <a:br>
              <a:rPr lang="en-IE" dirty="0">
                <a:solidFill>
                  <a:srgbClr val="C00000"/>
                </a:solidFill>
              </a:rPr>
            </a:br>
            <a:r>
              <a:rPr lang="en-IE" dirty="0">
                <a:solidFill>
                  <a:srgbClr val="C00000"/>
                </a:solidFill>
              </a:rPr>
              <a:t>  user: "</a:t>
            </a:r>
            <a:r>
              <a:rPr lang="en-IE" dirty="0" err="1">
                <a:solidFill>
                  <a:srgbClr val="C00000"/>
                </a:solidFill>
              </a:rPr>
              <a:t>yourusername</a:t>
            </a:r>
            <a:r>
              <a:rPr lang="en-IE" dirty="0">
                <a:solidFill>
                  <a:srgbClr val="C00000"/>
                </a:solidFill>
              </a:rPr>
              <a:t>",</a:t>
            </a:r>
            <a:br>
              <a:rPr lang="en-IE" dirty="0">
                <a:solidFill>
                  <a:srgbClr val="C00000"/>
                </a:solidFill>
              </a:rPr>
            </a:br>
            <a:r>
              <a:rPr lang="en-IE" dirty="0">
                <a:solidFill>
                  <a:srgbClr val="C00000"/>
                </a:solidFill>
              </a:rPr>
              <a:t>  password: "</a:t>
            </a:r>
            <a:r>
              <a:rPr lang="en-IE" dirty="0" err="1">
                <a:solidFill>
                  <a:srgbClr val="C00000"/>
                </a:solidFill>
              </a:rPr>
              <a:t>yourpassword</a:t>
            </a:r>
            <a:r>
              <a:rPr lang="en-IE" dirty="0">
                <a:solidFill>
                  <a:srgbClr val="C00000"/>
                </a:solidFill>
              </a:rPr>
              <a:t>",</a:t>
            </a:r>
            <a:br>
              <a:rPr lang="en-IE" dirty="0">
                <a:solidFill>
                  <a:srgbClr val="C00000"/>
                </a:solidFill>
              </a:rPr>
            </a:br>
            <a:r>
              <a:rPr lang="en-IE" dirty="0">
                <a:solidFill>
                  <a:srgbClr val="C00000"/>
                </a:solidFill>
              </a:rPr>
              <a:t>  database: "</a:t>
            </a:r>
            <a:r>
              <a:rPr lang="en-IE" dirty="0" err="1">
                <a:solidFill>
                  <a:srgbClr val="C00000"/>
                </a:solidFill>
              </a:rPr>
              <a:t>mydb</a:t>
            </a:r>
            <a:r>
              <a:rPr lang="en-IE" dirty="0">
                <a:solidFill>
                  <a:srgbClr val="C00000"/>
                </a:solidFill>
              </a:rPr>
              <a:t>"</a:t>
            </a:r>
            <a:br>
              <a:rPr lang="en-IE" dirty="0">
                <a:solidFill>
                  <a:srgbClr val="C00000"/>
                </a:solidFill>
              </a:rPr>
            </a:br>
            <a:r>
              <a:rPr lang="en-IE" dirty="0">
                <a:solidFill>
                  <a:srgbClr val="C00000"/>
                </a:solidFill>
              </a:rPr>
              <a:t>});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 err="1"/>
              <a:t>con.connect</a:t>
            </a:r>
            <a:r>
              <a:rPr lang="en-IE" dirty="0"/>
              <a:t>(function(err) {</a:t>
            </a:r>
            <a:br>
              <a:rPr lang="en-IE" dirty="0"/>
            </a:br>
            <a:r>
              <a:rPr lang="en-IE" dirty="0"/>
              <a:t>  if (err) throw err;</a:t>
            </a:r>
            <a:br>
              <a:rPr lang="en-IE" dirty="0"/>
            </a:br>
            <a:r>
              <a:rPr lang="en-IE" dirty="0"/>
              <a:t>  </a:t>
            </a:r>
            <a:r>
              <a:rPr lang="en-IE" dirty="0" err="1"/>
              <a:t>con.query</a:t>
            </a:r>
            <a:r>
              <a:rPr lang="en-IE" dirty="0"/>
              <a:t>("</a:t>
            </a:r>
            <a:r>
              <a:rPr lang="en-IE" b="1" dirty="0"/>
              <a:t>SELECT name, address FROM users</a:t>
            </a:r>
            <a:r>
              <a:rPr lang="en-IE" dirty="0"/>
              <a:t>", function (err, result, fields) { 	// </a:t>
            </a:r>
            <a:r>
              <a:rPr lang="en-GB" dirty="0"/>
              <a:t>fields is an array with information about each field as an object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    if (err) throw err;</a:t>
            </a:r>
            <a:br>
              <a:rPr lang="en-IE" dirty="0"/>
            </a:br>
            <a:r>
              <a:rPr lang="en-IE" dirty="0"/>
              <a:t>    console.log(</a:t>
            </a:r>
            <a:r>
              <a:rPr lang="en-IE" dirty="0">
                <a:solidFill>
                  <a:srgbClr val="00B050"/>
                </a:solidFill>
              </a:rPr>
              <a:t>result[2].address</a:t>
            </a:r>
            <a:r>
              <a:rPr lang="en-IE" dirty="0"/>
              <a:t>);</a:t>
            </a:r>
            <a:br>
              <a:rPr lang="en-IE" dirty="0"/>
            </a:br>
            <a:r>
              <a:rPr lang="en-IE" dirty="0"/>
              <a:t>  });</a:t>
            </a:r>
            <a:br>
              <a:rPr lang="en-IE" dirty="0"/>
            </a:br>
            <a:r>
              <a:rPr lang="en-IE" dirty="0"/>
              <a:t>});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6F4C11-3E6D-4CDE-8D64-D05A00CEAF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334749" y="1417638"/>
            <a:ext cx="709737" cy="7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75D599-4C32-43E6-8AED-872BC229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Node.js MySQL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6DFD1-FC1A-4200-B7A4-A3396B4D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r>
              <a:rPr lang="en-GB" sz="2200" dirty="0" smtClean="0"/>
              <a:t> When query values are provided by the user, you should </a:t>
            </a:r>
            <a:r>
              <a:rPr lang="en-GB" sz="2200" u="sng" dirty="0" smtClean="0"/>
              <a:t>escape special characters</a:t>
            </a:r>
            <a:r>
              <a:rPr lang="en-GB" sz="2200" dirty="0" smtClean="0"/>
              <a:t> to prevent SQL injections:</a:t>
            </a:r>
          </a:p>
          <a:p>
            <a:pPr marL="0" indent="0">
              <a:buNone/>
            </a:pPr>
            <a:endParaRPr lang="en-GB" sz="1800" dirty="0" smtClean="0"/>
          </a:p>
          <a:p>
            <a:pPr marL="400050" lvl="1" indent="0">
              <a:buNone/>
            </a:pPr>
            <a:r>
              <a:rPr lang="en-GB" sz="1800" dirty="0" err="1" smtClean="0"/>
              <a:t>var</a:t>
            </a:r>
            <a:r>
              <a:rPr lang="en-GB" sz="1800" dirty="0" smtClean="0"/>
              <a:t> </a:t>
            </a:r>
            <a:r>
              <a:rPr lang="en-GB" sz="1800" dirty="0" err="1" smtClean="0"/>
              <a:t>sql</a:t>
            </a:r>
            <a:r>
              <a:rPr lang="en-GB" sz="1800" dirty="0" smtClean="0"/>
              <a:t> = 'SELECT * FROM users WHERE address = ' + </a:t>
            </a:r>
            <a:r>
              <a:rPr lang="en-GB" sz="1800" b="1" dirty="0" err="1" smtClean="0">
                <a:solidFill>
                  <a:srgbClr val="FF0000"/>
                </a:solidFill>
              </a:rPr>
              <a:t>mysql.escape</a:t>
            </a:r>
            <a:r>
              <a:rPr lang="en-GB" sz="1800" b="1" dirty="0" smtClean="0">
                <a:solidFill>
                  <a:srgbClr val="FF0000"/>
                </a:solidFill>
              </a:rPr>
              <a:t>(</a:t>
            </a:r>
            <a:r>
              <a:rPr lang="en-GB" sz="1800" b="1" dirty="0" err="1" smtClean="0">
                <a:solidFill>
                  <a:srgbClr val="FF0000"/>
                </a:solidFill>
              </a:rPr>
              <a:t>adr</a:t>
            </a:r>
            <a:r>
              <a:rPr lang="en-GB" sz="1800" b="1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GB" sz="2200" dirty="0" smtClean="0"/>
              <a:t>or</a:t>
            </a:r>
          </a:p>
          <a:p>
            <a:pPr marL="400050" lvl="1" indent="0">
              <a:buNone/>
            </a:pPr>
            <a:r>
              <a:rPr lang="en-GB" sz="1800" dirty="0" err="1" smtClean="0"/>
              <a:t>var</a:t>
            </a:r>
            <a:r>
              <a:rPr lang="en-GB" sz="1800" dirty="0" smtClean="0"/>
              <a:t> </a:t>
            </a:r>
            <a:r>
              <a:rPr lang="en-GB" sz="1800" dirty="0" err="1" smtClean="0"/>
              <a:t>sql</a:t>
            </a:r>
            <a:r>
              <a:rPr lang="en-GB" sz="1800" dirty="0" smtClean="0"/>
              <a:t> = 'SELECT * FROM users WHERE name = ? OR address = ?';</a:t>
            </a:r>
            <a:br>
              <a:rPr lang="en-GB" sz="1800" dirty="0" smtClean="0"/>
            </a:br>
            <a:endParaRPr lang="en-GB" sz="1800" dirty="0" smtClean="0"/>
          </a:p>
          <a:p>
            <a:pPr marL="400050" lvl="1" indent="0">
              <a:buNone/>
            </a:pPr>
            <a:r>
              <a:rPr lang="en-GB" sz="1800" dirty="0" err="1" smtClean="0"/>
              <a:t>con.query</a:t>
            </a:r>
            <a:r>
              <a:rPr lang="en-GB" sz="1800" dirty="0" smtClean="0"/>
              <a:t>(</a:t>
            </a:r>
            <a:r>
              <a:rPr lang="en-GB" sz="1800" dirty="0" err="1" smtClean="0"/>
              <a:t>sql</a:t>
            </a:r>
            <a:r>
              <a:rPr lang="en-GB" sz="1800" dirty="0" smtClean="0"/>
              <a:t>,</a:t>
            </a:r>
            <a:r>
              <a:rPr lang="en-GB" sz="1800" b="1" dirty="0" smtClean="0"/>
              <a:t> [name, </a:t>
            </a:r>
            <a:r>
              <a:rPr lang="en-GB" sz="1800" b="1" dirty="0" err="1" smtClean="0"/>
              <a:t>adr</a:t>
            </a:r>
            <a:r>
              <a:rPr lang="en-GB" sz="1800" b="1" dirty="0" smtClean="0"/>
              <a:t>]</a:t>
            </a:r>
            <a:r>
              <a:rPr lang="en-GB" sz="1800" dirty="0" smtClean="0"/>
              <a:t>, function (err, result){</a:t>
            </a:r>
          </a:p>
          <a:p>
            <a:pPr marL="400050" lvl="1" indent="0">
              <a:buNone/>
            </a:pPr>
            <a:r>
              <a:rPr lang="en-GB" sz="1800" dirty="0" smtClean="0"/>
              <a:t> 	// TODO</a:t>
            </a:r>
          </a:p>
          <a:p>
            <a:pPr marL="400050" lvl="1" indent="0">
              <a:buNone/>
            </a:pPr>
            <a:r>
              <a:rPr lang="en-GB" sz="1800" dirty="0" smtClean="0"/>
              <a:t>});</a:t>
            </a:r>
          </a:p>
          <a:p>
            <a:pPr marL="400050" lvl="1" indent="0">
              <a:buNone/>
            </a:pPr>
            <a:endParaRPr lang="en-GB" sz="1800" dirty="0" smtClean="0"/>
          </a:p>
          <a:p>
            <a:r>
              <a:rPr lang="en-GB" sz="2200" dirty="0" smtClean="0"/>
              <a:t>Find names </a:t>
            </a:r>
            <a:r>
              <a:rPr lang="en-GB" sz="2200" u="sng" dirty="0" smtClean="0"/>
              <a:t>starting with S</a:t>
            </a:r>
            <a:r>
              <a:rPr lang="en-GB" sz="2200" dirty="0" smtClean="0"/>
              <a:t>:</a:t>
            </a:r>
          </a:p>
          <a:p>
            <a:pPr marL="400050" lvl="1" indent="0">
              <a:buNone/>
            </a:pPr>
            <a:r>
              <a:rPr lang="en-GB" sz="1800" dirty="0" err="1" smtClean="0"/>
              <a:t>con.query</a:t>
            </a:r>
            <a:r>
              <a:rPr lang="en-GB" sz="1800" dirty="0" smtClean="0"/>
              <a:t>("SELECT * FROM users WHERE name </a:t>
            </a:r>
            <a:r>
              <a:rPr lang="en-GB" sz="1800" b="1" dirty="0" smtClean="0">
                <a:solidFill>
                  <a:srgbClr val="FF0000"/>
                </a:solidFill>
              </a:rPr>
              <a:t>LIKE 'S%'</a:t>
            </a:r>
            <a:r>
              <a:rPr lang="en-GB" sz="1800" dirty="0" smtClean="0">
                <a:solidFill>
                  <a:srgbClr val="FF0000"/>
                </a:solidFill>
              </a:rPr>
              <a:t>",</a:t>
            </a:r>
            <a:r>
              <a:rPr lang="en-GB" sz="1800" dirty="0" smtClean="0"/>
              <a:t> function (err, result) {	 // TODO</a:t>
            </a:r>
          </a:p>
          <a:p>
            <a:pPr marL="400050" lvl="1" indent="0">
              <a:buNone/>
            </a:pPr>
            <a:r>
              <a:rPr lang="en-GB" sz="1800" dirty="0" smtClean="0"/>
              <a:t>});</a:t>
            </a:r>
          </a:p>
          <a:p>
            <a:pPr marL="400050" lvl="1" indent="0">
              <a:buNone/>
            </a:pP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17962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43BDA-F6B6-420F-AE4A-7CD074E8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Node.js MySQL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661D8D-6E96-409B-B066-CC4A01753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88840"/>
            <a:ext cx="8928992" cy="4594522"/>
          </a:xfrm>
        </p:spPr>
        <p:txBody>
          <a:bodyPr>
            <a:normAutofit/>
          </a:bodyPr>
          <a:lstStyle/>
          <a:p>
            <a:r>
              <a:rPr lang="en-GB" sz="2200" dirty="0"/>
              <a:t>For tables with an auto increment id field, you can get the id of the row you just inserted by </a:t>
            </a:r>
            <a:r>
              <a:rPr lang="en-GB" sz="2200" u="sng" dirty="0"/>
              <a:t>asking the result object</a:t>
            </a:r>
            <a:r>
              <a:rPr lang="en-GB" sz="2200" dirty="0"/>
              <a:t>.</a:t>
            </a:r>
          </a:p>
          <a:p>
            <a:pPr lvl="1"/>
            <a:r>
              <a:rPr lang="en-GB" sz="2000" b="1" dirty="0"/>
              <a:t>Note:</a:t>
            </a:r>
            <a:r>
              <a:rPr lang="en-GB" sz="2000" dirty="0"/>
              <a:t> </a:t>
            </a:r>
            <a:r>
              <a:rPr lang="en-GB" sz="2000" b="1" dirty="0"/>
              <a:t>only one row</a:t>
            </a:r>
            <a:r>
              <a:rPr lang="en-GB" sz="2000" dirty="0"/>
              <a:t> can have been inserted.</a:t>
            </a:r>
            <a:endParaRPr lang="en-IE" sz="2000" dirty="0"/>
          </a:p>
          <a:p>
            <a:pPr marL="0" indent="0">
              <a:buNone/>
            </a:pPr>
            <a:endParaRPr lang="en-IE" sz="2200" dirty="0"/>
          </a:p>
          <a:p>
            <a:pPr marL="400050" lvl="1" indent="0">
              <a:buNone/>
            </a:pPr>
            <a:r>
              <a:rPr lang="en-IE" sz="1800" dirty="0" err="1"/>
              <a:t>con.connect</a:t>
            </a:r>
            <a:r>
              <a:rPr lang="en-IE" sz="1800" dirty="0"/>
              <a:t>(function(err) {</a:t>
            </a:r>
            <a:br>
              <a:rPr lang="en-IE" sz="1800" dirty="0"/>
            </a:br>
            <a:r>
              <a:rPr lang="en-IE" sz="1800" dirty="0"/>
              <a:t>  	if (err) throw err;</a:t>
            </a:r>
            <a:br>
              <a:rPr lang="en-IE" sz="1800" dirty="0"/>
            </a:br>
            <a:r>
              <a:rPr lang="en-IE" sz="1800" dirty="0"/>
              <a:t>  	var </a:t>
            </a:r>
            <a:r>
              <a:rPr lang="en-IE" sz="1800" dirty="0" err="1"/>
              <a:t>sql</a:t>
            </a:r>
            <a:r>
              <a:rPr lang="en-IE" sz="1800" dirty="0"/>
              <a:t> = "INSERT INTO users (name, address) VALUES ('Michelle', 'Blue Village 1')";</a:t>
            </a:r>
            <a:br>
              <a:rPr lang="en-IE" sz="1800" dirty="0"/>
            </a:br>
            <a:r>
              <a:rPr lang="en-IE" sz="1800" dirty="0"/>
              <a:t>  	</a:t>
            </a:r>
            <a:r>
              <a:rPr lang="en-IE" sz="1800" dirty="0" err="1"/>
              <a:t>con.query</a:t>
            </a:r>
            <a:r>
              <a:rPr lang="en-IE" sz="1800" dirty="0"/>
              <a:t>(</a:t>
            </a:r>
            <a:r>
              <a:rPr lang="en-IE" sz="1800" dirty="0" err="1"/>
              <a:t>sql</a:t>
            </a:r>
            <a:r>
              <a:rPr lang="en-IE" sz="1800" dirty="0"/>
              <a:t>, function (err, result) {</a:t>
            </a:r>
            <a:br>
              <a:rPr lang="en-IE" sz="1800" dirty="0"/>
            </a:br>
            <a:r>
              <a:rPr lang="en-IE" sz="1800" dirty="0"/>
              <a:t>    		if (err) throw err;</a:t>
            </a:r>
            <a:br>
              <a:rPr lang="en-IE" sz="1800" dirty="0"/>
            </a:br>
            <a:r>
              <a:rPr lang="en-IE" sz="1800" dirty="0"/>
              <a:t>    		console.log("1 record inserted, ID: " + </a:t>
            </a:r>
            <a:r>
              <a:rPr lang="en-IE" sz="1800" b="1" dirty="0" err="1">
                <a:solidFill>
                  <a:srgbClr val="FF0000"/>
                </a:solidFill>
              </a:rPr>
              <a:t>result.insertId</a:t>
            </a:r>
            <a:r>
              <a:rPr lang="en-IE" sz="1800" dirty="0">
                <a:solidFill>
                  <a:srgbClr val="FF0000"/>
                </a:solidFill>
              </a:rPr>
              <a:t>);</a:t>
            </a:r>
            <a:r>
              <a:rPr lang="en-IE" sz="1800" dirty="0"/>
              <a:t/>
            </a:r>
            <a:br>
              <a:rPr lang="en-IE" sz="1800" dirty="0"/>
            </a:br>
            <a:r>
              <a:rPr lang="en-IE" sz="1800" dirty="0"/>
              <a:t>  	});</a:t>
            </a:r>
            <a:br>
              <a:rPr lang="en-IE" sz="1800" dirty="0"/>
            </a:br>
            <a:r>
              <a:rPr lang="en-IE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1499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1C306-8450-4507-B100-8EE1482F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Node.js MySQL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A1C560-4AD6-4AFD-A794-89647E41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2060848"/>
            <a:ext cx="8507288" cy="420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200" dirty="0" err="1"/>
              <a:t>con.connect</a:t>
            </a:r>
            <a:r>
              <a:rPr lang="en-IE" sz="2200" dirty="0"/>
              <a:t>(function(err) {</a:t>
            </a:r>
            <a:br>
              <a:rPr lang="en-IE" sz="2200" dirty="0"/>
            </a:br>
            <a:r>
              <a:rPr lang="en-IE" sz="2200" dirty="0"/>
              <a:t>  	if (err) throw err;</a:t>
            </a:r>
            <a:br>
              <a:rPr lang="en-IE" sz="2200" dirty="0"/>
            </a:br>
            <a:r>
              <a:rPr lang="en-IE" sz="2200" b="1" dirty="0"/>
              <a:t>  	var </a:t>
            </a:r>
            <a:r>
              <a:rPr lang="en-IE" sz="2200" b="1" dirty="0" err="1"/>
              <a:t>sql</a:t>
            </a:r>
            <a:r>
              <a:rPr lang="en-IE" sz="2200" b="1" dirty="0"/>
              <a:t> = "UPDATE users SET address = 'Canyon 123’ 		</a:t>
            </a:r>
            <a:r>
              <a:rPr lang="en-IE" sz="2200" b="1" dirty="0">
                <a:highlight>
                  <a:srgbClr val="FFFF00"/>
                </a:highlight>
              </a:rPr>
              <a:t>WHERE</a:t>
            </a:r>
            <a:r>
              <a:rPr lang="en-IE" sz="2200" b="1" dirty="0"/>
              <a:t> address = 'Valley 345'";</a:t>
            </a:r>
            <a:br>
              <a:rPr lang="en-IE" sz="2200" b="1" dirty="0"/>
            </a:br>
            <a:r>
              <a:rPr lang="en-IE" sz="2200" dirty="0"/>
              <a:t> 	</a:t>
            </a:r>
            <a:r>
              <a:rPr lang="en-IE" sz="2200" dirty="0" err="1"/>
              <a:t>con.query</a:t>
            </a:r>
            <a:r>
              <a:rPr lang="en-IE" sz="2200" dirty="0"/>
              <a:t>(</a:t>
            </a:r>
            <a:r>
              <a:rPr lang="en-IE" sz="2200" b="1" dirty="0" err="1"/>
              <a:t>sql</a:t>
            </a:r>
            <a:r>
              <a:rPr lang="en-IE" sz="2200" b="1" dirty="0"/>
              <a:t>,</a:t>
            </a:r>
            <a:r>
              <a:rPr lang="en-IE" sz="2200" dirty="0"/>
              <a:t> function (err, result) {</a:t>
            </a:r>
            <a:br>
              <a:rPr lang="en-IE" sz="2200" dirty="0"/>
            </a:br>
            <a:r>
              <a:rPr lang="en-IE" sz="2200" dirty="0"/>
              <a:t>   		if (err) throw err;</a:t>
            </a:r>
            <a:br>
              <a:rPr lang="en-IE" sz="2200" dirty="0"/>
            </a:br>
            <a:r>
              <a:rPr lang="en-IE" sz="2200" dirty="0"/>
              <a:t>    		console.log(</a:t>
            </a:r>
            <a:r>
              <a:rPr lang="en-IE" sz="2200" b="1" dirty="0" err="1">
                <a:solidFill>
                  <a:srgbClr val="FF0000"/>
                </a:solidFill>
              </a:rPr>
              <a:t>result.affectedRows</a:t>
            </a:r>
            <a:r>
              <a:rPr lang="en-IE" sz="2200" dirty="0"/>
              <a:t> + " record(s) updated");</a:t>
            </a:r>
          </a:p>
          <a:p>
            <a:pPr marL="0" indent="0">
              <a:buNone/>
            </a:pPr>
            <a:r>
              <a:rPr lang="en-IE" sz="2200" dirty="0"/>
              <a:t>		// e.g. 2 record(s) updated</a:t>
            </a:r>
            <a:br>
              <a:rPr lang="en-IE" sz="2200" dirty="0"/>
            </a:br>
            <a:r>
              <a:rPr lang="en-IE" sz="2200" dirty="0"/>
              <a:t>  	});</a:t>
            </a:r>
            <a:br>
              <a:rPr lang="en-IE" sz="2200" dirty="0"/>
            </a:br>
            <a:r>
              <a:rPr lang="en-IE" sz="2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064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28E02788-D15D-442E-8594-F19F0140E317}"/>
              </a:ext>
            </a:extLst>
          </p:cNvPr>
          <p:cNvGrpSpPr/>
          <p:nvPr/>
        </p:nvGrpSpPr>
        <p:grpSpPr>
          <a:xfrm>
            <a:off x="2411760" y="20012"/>
            <a:ext cx="6255657" cy="6793364"/>
            <a:chOff x="2492807" y="20012"/>
            <a:chExt cx="6255657" cy="67933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87F93CA-54A6-4E55-AA9A-F2DAF149B360}"/>
                </a:ext>
              </a:extLst>
            </p:cNvPr>
            <p:cNvSpPr txBox="1"/>
            <p:nvPr/>
          </p:nvSpPr>
          <p:spPr>
            <a:xfrm>
              <a:off x="4471274" y="5982379"/>
              <a:ext cx="1482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Notepad++</a:t>
              </a:r>
            </a:p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Eclipse</a:t>
              </a:r>
            </a:p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Visual Studio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6AD519FD-BE1E-4EA2-81B1-6FE9CAAB899D}"/>
                </a:ext>
              </a:extLst>
            </p:cNvPr>
            <p:cNvGrpSpPr/>
            <p:nvPr/>
          </p:nvGrpSpPr>
          <p:grpSpPr>
            <a:xfrm>
              <a:off x="2492807" y="20012"/>
              <a:ext cx="6255657" cy="6793364"/>
              <a:chOff x="2157979" y="20012"/>
              <a:chExt cx="6255657" cy="67933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6A1DB779-F7B9-45E9-8EEF-B1208F332062}"/>
                  </a:ext>
                </a:extLst>
              </p:cNvPr>
              <p:cNvGrpSpPr/>
              <p:nvPr/>
            </p:nvGrpSpPr>
            <p:grpSpPr>
              <a:xfrm>
                <a:off x="2157979" y="20012"/>
                <a:ext cx="6255657" cy="5545421"/>
                <a:chOff x="1842706" y="55562"/>
                <a:chExt cx="6255657" cy="554542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xmlns="" id="{D9235076-D1BF-43A9-B172-E25DC85EE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2706" y="2300130"/>
                  <a:ext cx="5458587" cy="225774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0E8C4E93-2D1E-4E8A-8AB6-8E9A6DFA1056}"/>
                    </a:ext>
                  </a:extLst>
                </p:cNvPr>
                <p:cNvSpPr txBox="1"/>
                <p:nvPr/>
              </p:nvSpPr>
              <p:spPr>
                <a:xfrm>
                  <a:off x="2418770" y="4400654"/>
                  <a:ext cx="144016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HTML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CSS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JavaScript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A7177203-3765-41E8-A735-6F8EFA68D1A4}"/>
                    </a:ext>
                  </a:extLst>
                </p:cNvPr>
                <p:cNvSpPr txBox="1"/>
                <p:nvPr/>
              </p:nvSpPr>
              <p:spPr>
                <a:xfrm>
                  <a:off x="4097565" y="3740598"/>
                  <a:ext cx="108012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HTTP</a:t>
                  </a:r>
                </a:p>
                <a:p>
                  <a:r>
                    <a:rPr lang="en-IE" sz="16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HTTPS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50754A2C-F67A-4B37-A09D-736C2A8B5985}"/>
                    </a:ext>
                  </a:extLst>
                </p:cNvPr>
                <p:cNvSpPr txBox="1"/>
                <p:nvPr/>
              </p:nvSpPr>
              <p:spPr>
                <a:xfrm>
                  <a:off x="5192831" y="1149070"/>
                  <a:ext cx="1152128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Apache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Tomcat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IIS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  <a:highlight>
                        <a:srgbClr val="FFFF00"/>
                      </a:highlight>
                    </a:rPr>
                    <a:t>NodeJS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47853A7F-E7FD-4CB6-BF65-10B7EC44DD8B}"/>
                    </a:ext>
                  </a:extLst>
                </p:cNvPr>
                <p:cNvSpPr txBox="1"/>
                <p:nvPr/>
              </p:nvSpPr>
              <p:spPr>
                <a:xfrm>
                  <a:off x="6723200" y="1144454"/>
                  <a:ext cx="1375163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MySQL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Oracle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SQL Server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MongoDB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059C636B-8D1C-44A9-99E0-90B458D71A17}"/>
                    </a:ext>
                  </a:extLst>
                </p:cNvPr>
                <p:cNvSpPr txBox="1"/>
                <p:nvPr/>
              </p:nvSpPr>
              <p:spPr>
                <a:xfrm>
                  <a:off x="5155074" y="4400654"/>
                  <a:ext cx="129614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PHP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ASP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JavaScript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EBC1EE45-DFD4-4915-9E7B-2B42AE7EC030}"/>
                    </a:ext>
                  </a:extLst>
                </p:cNvPr>
                <p:cNvSpPr txBox="1"/>
                <p:nvPr/>
              </p:nvSpPr>
              <p:spPr>
                <a:xfrm>
                  <a:off x="6732239" y="4677653"/>
                  <a:ext cx="79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SQL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JSON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E1866AF3-7CE2-4DB0-8175-97A931F835B3}"/>
                    </a:ext>
                  </a:extLst>
                </p:cNvPr>
                <p:cNvSpPr txBox="1"/>
                <p:nvPr/>
              </p:nvSpPr>
              <p:spPr>
                <a:xfrm>
                  <a:off x="2456527" y="1461100"/>
                  <a:ext cx="10498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Chrome</a:t>
                  </a:r>
                </a:p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Firefox</a:t>
                  </a:r>
                </a:p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Safari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3A6E8113-1059-4F41-9259-2D36C32FB025}"/>
                    </a:ext>
                  </a:extLst>
                </p:cNvPr>
                <p:cNvSpPr txBox="1"/>
                <p:nvPr/>
              </p:nvSpPr>
              <p:spPr>
                <a:xfrm>
                  <a:off x="2406495" y="55562"/>
                  <a:ext cx="115212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Linux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Windows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MacOS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Android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4A77E5C9-D712-4605-AABF-B225238686C0}"/>
                    </a:ext>
                  </a:extLst>
                </p:cNvPr>
                <p:cNvSpPr txBox="1"/>
                <p:nvPr/>
              </p:nvSpPr>
              <p:spPr>
                <a:xfrm>
                  <a:off x="5717164" y="166515"/>
                  <a:ext cx="19091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Linux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Windows Server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xmlns="" id="{4EED11D6-DAFA-41AC-97AD-AB9283E06CE9}"/>
                    </a:ext>
                  </a:extLst>
                </p:cNvPr>
                <p:cNvCxnSpPr>
                  <a:cxnSpLocks/>
                  <a:stCxn id="14" idx="2"/>
                  <a:endCxn id="13" idx="0"/>
                </p:cNvCxnSpPr>
                <p:nvPr/>
              </p:nvCxnSpPr>
              <p:spPr>
                <a:xfrm flipH="1">
                  <a:off x="2981455" y="1255891"/>
                  <a:ext cx="1104" cy="205209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xmlns="" id="{8974D7B4-19A1-423F-95A1-A40099BB9FE9}"/>
                    </a:ext>
                  </a:extLst>
                </p:cNvPr>
                <p:cNvCxnSpPr>
                  <a:stCxn id="15" idx="2"/>
                  <a:endCxn id="9" idx="0"/>
                </p:cNvCxnSpPr>
                <p:nvPr/>
              </p:nvCxnSpPr>
              <p:spPr>
                <a:xfrm flipH="1">
                  <a:off x="5768895" y="812846"/>
                  <a:ext cx="902828" cy="336224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xmlns="" id="{C89CA569-5E21-48D3-92BD-7582B397BB04}"/>
                    </a:ext>
                  </a:extLst>
                </p:cNvPr>
                <p:cNvCxnSpPr>
                  <a:stCxn id="15" idx="2"/>
                  <a:endCxn id="10" idx="0"/>
                </p:cNvCxnSpPr>
                <p:nvPr/>
              </p:nvCxnSpPr>
              <p:spPr>
                <a:xfrm>
                  <a:off x="6671723" y="812846"/>
                  <a:ext cx="739059" cy="33160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Scroll: Vertical 2">
                <a:extLst>
                  <a:ext uri="{FF2B5EF4-FFF2-40B4-BE49-F238E27FC236}">
                    <a16:creationId xmlns:a16="http://schemas.microsoft.com/office/drawing/2014/main" xmlns="" id="{1F81295B-930C-45B8-AED1-2B78C1FDA445}"/>
                  </a:ext>
                </a:extLst>
              </p:cNvPr>
              <p:cNvSpPr/>
              <p:nvPr/>
            </p:nvSpPr>
            <p:spPr>
              <a:xfrm>
                <a:off x="4030187" y="5890047"/>
                <a:ext cx="1482223" cy="923329"/>
              </a:xfrm>
              <a:prstGeom prst="verticalScroll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2B79FBEE-EFEF-42CA-AB7E-0A165AFBD08E}"/>
                  </a:ext>
                </a:extLst>
              </p:cNvPr>
              <p:cNvCxnSpPr>
                <a:cxnSpLocks/>
                <a:stCxn id="3" idx="0"/>
                <a:endCxn id="7" idx="2"/>
              </p:cNvCxnSpPr>
              <p:nvPr/>
            </p:nvCxnSpPr>
            <p:spPr>
              <a:xfrm flipH="1" flipV="1">
                <a:off x="3454123" y="5288434"/>
                <a:ext cx="1317176" cy="601613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7A3F6DF0-8293-44C3-8D1E-D67F10465E85}"/>
                  </a:ext>
                </a:extLst>
              </p:cNvPr>
              <p:cNvCxnSpPr>
                <a:cxnSpLocks/>
                <a:stCxn id="3" idx="0"/>
                <a:endCxn id="11" idx="2"/>
              </p:cNvCxnSpPr>
              <p:nvPr/>
            </p:nvCxnSpPr>
            <p:spPr>
              <a:xfrm flipV="1">
                <a:off x="4771299" y="5565433"/>
                <a:ext cx="1347120" cy="324614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6D693FC-6826-43F8-98FC-8BD462A0369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020272" y="4965269"/>
            <a:ext cx="28102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xmlns="" id="{1202DF96-E906-4BB0-9DFA-9C10B55FE1B1}"/>
              </a:ext>
            </a:extLst>
          </p:cNvPr>
          <p:cNvCxnSpPr/>
          <p:nvPr/>
        </p:nvCxnSpPr>
        <p:spPr>
          <a:xfrm flipH="1">
            <a:off x="2699792" y="5157192"/>
            <a:ext cx="275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F3BA41DD-A7B9-4AFA-881B-118E5AF60BA2}"/>
              </a:ext>
            </a:extLst>
          </p:cNvPr>
          <p:cNvSpPr txBox="1"/>
          <p:nvPr/>
        </p:nvSpPr>
        <p:spPr>
          <a:xfrm>
            <a:off x="1907704" y="49318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50"/>
                </a:solidFill>
              </a:rPr>
              <a:t>jQuery</a:t>
            </a:r>
          </a:p>
        </p:txBody>
      </p:sp>
      <p:sp>
        <p:nvSpPr>
          <p:cNvPr id="22" name="Chaveta à esquerda 21">
            <a:extLst>
              <a:ext uri="{FF2B5EF4-FFF2-40B4-BE49-F238E27FC236}">
                <a16:creationId xmlns:a16="http://schemas.microsoft.com/office/drawing/2014/main" xmlns="" id="{69C5FDE6-DAFE-47C4-A6D1-95D1FD2FF0DF}"/>
              </a:ext>
            </a:extLst>
          </p:cNvPr>
          <p:cNvSpPr/>
          <p:nvPr/>
        </p:nvSpPr>
        <p:spPr>
          <a:xfrm>
            <a:off x="1619672" y="4365104"/>
            <a:ext cx="72008" cy="923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3AA7DBBA-B9EC-41B3-A7D6-3BF855E5E4E1}"/>
              </a:ext>
            </a:extLst>
          </p:cNvPr>
          <p:cNvSpPr txBox="1"/>
          <p:nvPr/>
        </p:nvSpPr>
        <p:spPr>
          <a:xfrm>
            <a:off x="467544" y="46421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tx2">
                    <a:lumMod val="50000"/>
                  </a:schemeClr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90264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33C6EC-7E18-4590-94BA-44A05A50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Node.js MySQL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02A29-4459-4E2D-94A3-470B4708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52" y="2276872"/>
            <a:ext cx="8579296" cy="4093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200" dirty="0" err="1"/>
              <a:t>con.connect</a:t>
            </a:r>
            <a:r>
              <a:rPr lang="en-IE" sz="2200" dirty="0"/>
              <a:t>(function(err) {</a:t>
            </a:r>
            <a:br>
              <a:rPr lang="en-IE" sz="2200" dirty="0"/>
            </a:br>
            <a:r>
              <a:rPr lang="en-IE" sz="2200" dirty="0"/>
              <a:t>	if (err) throw err;</a:t>
            </a:r>
            <a:br>
              <a:rPr lang="en-IE" sz="2200" dirty="0"/>
            </a:br>
            <a:r>
              <a:rPr lang="en-IE" sz="2200" b="1" dirty="0"/>
              <a:t> 	var </a:t>
            </a:r>
            <a:r>
              <a:rPr lang="en-IE" sz="2200" b="1" dirty="0" err="1"/>
              <a:t>sql</a:t>
            </a:r>
            <a:r>
              <a:rPr lang="en-IE" sz="2200" b="1" dirty="0"/>
              <a:t> = "DELETE FROM users </a:t>
            </a:r>
            <a:r>
              <a:rPr lang="en-IE" sz="2200" b="1" dirty="0">
                <a:highlight>
                  <a:srgbClr val="FFFF00"/>
                </a:highlight>
              </a:rPr>
              <a:t>WHERE</a:t>
            </a:r>
            <a:r>
              <a:rPr lang="en-IE" sz="2200" b="1" dirty="0"/>
              <a:t> address = 				'Mountain 21'";</a:t>
            </a:r>
            <a:br>
              <a:rPr lang="en-IE" sz="2200" b="1" dirty="0"/>
            </a:br>
            <a:r>
              <a:rPr lang="en-IE" sz="2200" dirty="0"/>
              <a:t>  	</a:t>
            </a:r>
            <a:r>
              <a:rPr lang="en-IE" sz="2200" dirty="0" err="1"/>
              <a:t>con.query</a:t>
            </a:r>
            <a:r>
              <a:rPr lang="en-IE" sz="2200" dirty="0"/>
              <a:t>(</a:t>
            </a:r>
            <a:r>
              <a:rPr lang="en-IE" sz="2200" b="1" dirty="0" err="1"/>
              <a:t>sql</a:t>
            </a:r>
            <a:r>
              <a:rPr lang="en-IE" sz="2200" b="1" dirty="0"/>
              <a:t>,</a:t>
            </a:r>
            <a:r>
              <a:rPr lang="en-IE" sz="2200" dirty="0"/>
              <a:t> function (err, result) {</a:t>
            </a:r>
            <a:br>
              <a:rPr lang="en-IE" sz="2200" dirty="0"/>
            </a:br>
            <a:r>
              <a:rPr lang="en-IE" sz="2200" dirty="0"/>
              <a:t>    		if (err) throw err;</a:t>
            </a:r>
            <a:br>
              <a:rPr lang="en-IE" sz="2200" dirty="0"/>
            </a:br>
            <a:r>
              <a:rPr lang="en-IE" sz="2200" dirty="0"/>
              <a:t>   		console.log("deleted: " + </a:t>
            </a:r>
            <a:r>
              <a:rPr lang="en-IE" sz="2200" b="1" dirty="0" err="1">
                <a:solidFill>
                  <a:srgbClr val="FF0000"/>
                </a:solidFill>
              </a:rPr>
              <a:t>result.affectedRows</a:t>
            </a:r>
            <a:r>
              <a:rPr lang="en-IE" sz="2200" dirty="0">
                <a:solidFill>
                  <a:srgbClr val="FF0000"/>
                </a:solidFill>
              </a:rPr>
              <a:t> </a:t>
            </a:r>
            <a:r>
              <a:rPr lang="en-IE" sz="2200" dirty="0"/>
              <a:t>+ " rows.");</a:t>
            </a:r>
          </a:p>
          <a:p>
            <a:pPr marL="0" indent="0">
              <a:buNone/>
            </a:pPr>
            <a:r>
              <a:rPr lang="en-IE" sz="2200" dirty="0"/>
              <a:t>		// e.g. deleted 3 rows</a:t>
            </a:r>
            <a:br>
              <a:rPr lang="en-IE" sz="2200" dirty="0"/>
            </a:br>
            <a:r>
              <a:rPr lang="en-IE" sz="2200" dirty="0"/>
              <a:t>  	});</a:t>
            </a:r>
            <a:br>
              <a:rPr lang="en-IE" sz="2200" dirty="0"/>
            </a:br>
            <a:r>
              <a:rPr lang="en-IE" sz="2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2382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php">
            <a:extLst>
              <a:ext uri="{FF2B5EF4-FFF2-40B4-BE49-F238E27FC236}">
                <a16:creationId xmlns="" xmlns:a16="http://schemas.microsoft.com/office/drawing/2014/main" id="{4A4A0105-8DDA-4E4F-BC61-8D3B80DA5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F1D6AF4D-CCEC-49FD-BEBA-762C32B4D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436915"/>
            <a:ext cx="3819525" cy="19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737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MVC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77500" lnSpcReduction="20000"/>
          </a:bodyPr>
          <a:lstStyle/>
          <a:p>
            <a:r>
              <a:rPr lang="en-IE" sz="3600" dirty="0"/>
              <a:t>The Model-View-Controller (MVC) pattern, originally formulated in the late 1970s, is a software architecture design pattern built on the basis of keeping the </a:t>
            </a:r>
            <a:r>
              <a:rPr lang="en-IE" sz="3600" dirty="0">
                <a:solidFill>
                  <a:srgbClr val="FF0000"/>
                </a:solidFill>
              </a:rPr>
              <a:t>presentation of data separate from the methods that interact with the data</a:t>
            </a:r>
            <a:endParaRPr lang="en-IE" sz="3600" dirty="0"/>
          </a:p>
          <a:p>
            <a:r>
              <a:rPr lang="en-IE" sz="3600" dirty="0"/>
              <a:t>An MVC system should allow a front-end developer and a back-end developer to work on the same system in parallel</a:t>
            </a:r>
          </a:p>
          <a:p>
            <a:r>
              <a:rPr lang="en-IE" sz="3600" dirty="0"/>
              <a:t>MVC was originally designed for desktop GUIs, but it has been </a:t>
            </a:r>
            <a:r>
              <a:rPr lang="en-IE" sz="3600" b="1" dirty="0">
                <a:solidFill>
                  <a:schemeClr val="accent3">
                    <a:lumMod val="50000"/>
                  </a:schemeClr>
                </a:solidFill>
              </a:rPr>
              <a:t>adapted and adopted </a:t>
            </a:r>
            <a:r>
              <a:rPr lang="en-IE" sz="3600" dirty="0"/>
              <a:t>by </a:t>
            </a:r>
            <a:r>
              <a:rPr lang="en-IE" sz="3600" dirty="0">
                <a:solidFill>
                  <a:srgbClr val="92D050"/>
                </a:solidFill>
              </a:rPr>
              <a:t>web developers </a:t>
            </a:r>
          </a:p>
          <a:p>
            <a:r>
              <a:rPr lang="en-IE" sz="3600" dirty="0"/>
              <a:t>The pattern encourages the development of modular systems, allowing developers to quickly update, add, or even remove functionality.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6203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Server-Side MVC</a:t>
            </a:r>
          </a:p>
        </p:txBody>
      </p:sp>
      <p:pic>
        <p:nvPicPr>
          <p:cNvPr id="1026" name="Picture 2" descr="MVC Process">
            <a:extLst>
              <a:ext uri="{FF2B5EF4-FFF2-40B4-BE49-F238E27FC236}">
                <a16:creationId xmlns="" xmlns:a16="http://schemas.microsoft.com/office/drawing/2014/main" id="{721154DE-161E-4395-9CA5-766DD8C3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884" y="1459638"/>
            <a:ext cx="3612232" cy="395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680AD828-2D90-451E-9F0C-00B156E3F292}"/>
              </a:ext>
            </a:extLst>
          </p:cNvPr>
          <p:cNvSpPr txBox="1"/>
          <p:nvPr/>
        </p:nvSpPr>
        <p:spPr>
          <a:xfrm>
            <a:off x="2765884" y="5661248"/>
            <a:ext cx="376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One-way data flow system!</a:t>
            </a:r>
          </a:p>
        </p:txBody>
      </p:sp>
    </p:spTree>
    <p:extLst>
      <p:ext uri="{BB962C8B-B14F-4D97-AF65-F5344CB8AC3E}">
        <p14:creationId xmlns:p14="http://schemas.microsoft.com/office/powerpoint/2010/main" val="1002733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Model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In server-side MVC, the Model includes </a:t>
            </a:r>
            <a:r>
              <a:rPr lang="en-IE" b="1" dirty="0">
                <a:solidFill>
                  <a:srgbClr val="FF0000"/>
                </a:solidFill>
              </a:rPr>
              <a:t>persistent data and variables for business logic</a:t>
            </a:r>
            <a:r>
              <a:rPr lang="en-IE" dirty="0"/>
              <a:t>. It must allow access for the data to be viewed, collected and written to.</a:t>
            </a:r>
          </a:p>
          <a:p>
            <a:r>
              <a:rPr lang="en-IE" dirty="0"/>
              <a:t>The Model is technically “blind” – it has no knowledge of what happens to the data when it is passed to the View. </a:t>
            </a:r>
          </a:p>
          <a:p>
            <a:r>
              <a:rPr lang="en-IE" dirty="0"/>
              <a:t>Its sole purpose is to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process data into its permanent storage or seek and prepare data to be passed along</a:t>
            </a:r>
            <a:r>
              <a:rPr lang="en-IE" dirty="0"/>
              <a:t>.</a:t>
            </a:r>
          </a:p>
          <a:p>
            <a:r>
              <a:rPr lang="en-IE" dirty="0"/>
              <a:t>The Model asks no questions and accepts all requests.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71724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544616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The View is where data, requested from the Model, is viewed and its final output is determined. Traditionally, it is the part of the system where the </a:t>
            </a:r>
            <a:r>
              <a:rPr lang="en-IE" b="1" dirty="0">
                <a:solidFill>
                  <a:srgbClr val="FF0000"/>
                </a:solidFill>
              </a:rPr>
              <a:t>HTML is generated and displayed</a:t>
            </a:r>
            <a:r>
              <a:rPr lang="en-IE" dirty="0"/>
              <a:t>. </a:t>
            </a:r>
          </a:p>
          <a:p>
            <a:r>
              <a:rPr lang="en-IE" dirty="0"/>
              <a:t>The View also ignites reactions from the user, who then goes on to interact with the Controller. For example, a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button generated by a View, which a user clicks and triggers an action in the Controller</a:t>
            </a:r>
            <a:r>
              <a:rPr lang="en-IE" dirty="0"/>
              <a:t>.</a:t>
            </a:r>
          </a:p>
          <a:p>
            <a:r>
              <a:rPr lang="en-IE" dirty="0"/>
              <a:t>Many mistake the View as having no connection whatsoever to the Model and that all of the data displayed by the View is passed from the Controller. </a:t>
            </a:r>
          </a:p>
          <a:p>
            <a:r>
              <a:rPr lang="en-IE" dirty="0"/>
              <a:t>In reality, there is no direct relationship between the View and the Controller without the Model or the User between them.</a:t>
            </a:r>
          </a:p>
          <a:p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166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Controller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400600"/>
          </a:xfrm>
        </p:spPr>
        <p:txBody>
          <a:bodyPr>
            <a:noAutofit/>
          </a:bodyPr>
          <a:lstStyle/>
          <a:p>
            <a:r>
              <a:rPr lang="en-IE" sz="2800" dirty="0"/>
              <a:t>The Controller </a:t>
            </a:r>
            <a:r>
              <a:rPr lang="en-IE" sz="2800" dirty="0">
                <a:solidFill>
                  <a:schemeClr val="accent3">
                    <a:lumMod val="75000"/>
                  </a:schemeClr>
                </a:solidFill>
              </a:rPr>
              <a:t>handles data that the user inputs or submits</a:t>
            </a:r>
            <a:r>
              <a:rPr lang="en-IE" sz="2800" dirty="0"/>
              <a:t>, and updates the Model accordingly. It servers the user interactions. Each Controller function is triggered by the user’s interaction with the View. </a:t>
            </a:r>
          </a:p>
          <a:p>
            <a:r>
              <a:rPr lang="en-IE" sz="2800" dirty="0"/>
              <a:t>The </a:t>
            </a:r>
            <a:r>
              <a:rPr lang="en-IE" sz="2800" b="1" dirty="0">
                <a:solidFill>
                  <a:srgbClr val="FF0000"/>
                </a:solidFill>
              </a:rPr>
              <a:t>Controller collects information</a:t>
            </a:r>
            <a:r>
              <a:rPr lang="en-IE" sz="2800" dirty="0"/>
              <a:t>, </a:t>
            </a:r>
            <a:r>
              <a:rPr lang="en-IE" sz="2800" b="1" dirty="0">
                <a:solidFill>
                  <a:srgbClr val="FF0000"/>
                </a:solidFill>
              </a:rPr>
              <a:t>passes it on to the Model </a:t>
            </a:r>
            <a:r>
              <a:rPr lang="en-IE" sz="2800" dirty="0"/>
              <a:t>to be organized for storage, and does not contain any logic other than that needed to process the input. </a:t>
            </a:r>
          </a:p>
          <a:p>
            <a:r>
              <a:rPr lang="en-IE" sz="2800" dirty="0"/>
              <a:t>A common mistake is assigning to the Controller responsibilities that the View should have, like the crunching and processing of data from the Model to the View.</a:t>
            </a:r>
          </a:p>
        </p:txBody>
      </p:sp>
    </p:spTree>
    <p:extLst>
      <p:ext uri="{BB962C8B-B14F-4D97-AF65-F5344CB8AC3E}">
        <p14:creationId xmlns:p14="http://schemas.microsoft.com/office/powerpoint/2010/main" val="350772656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DRY principle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“Don’t Repeat Yourself”: every piece of knowledge must have a single, authoritative representation within a system.</a:t>
            </a:r>
          </a:p>
          <a:p>
            <a:r>
              <a:rPr lang="en-IE" dirty="0"/>
              <a:t>The aim is to maximize system dynamism and optimization. If you need to write the same piece of code in many places, create a separate method and use it wherever required.</a:t>
            </a:r>
          </a:p>
          <a:p>
            <a:r>
              <a:rPr lang="en-IE" dirty="0"/>
              <a:t>This introduces the possibility of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caching and improving the overall run time</a:t>
            </a:r>
            <a:r>
              <a:rPr lang="en-IE" dirty="0"/>
              <a:t>.</a:t>
            </a:r>
          </a:p>
          <a:p>
            <a:r>
              <a:rPr lang="en-IE" dirty="0"/>
              <a:t>Changing one element of the system does not change unrelated elements, making DRY an important principle when developing with MVC patterns.</a:t>
            </a:r>
          </a:p>
          <a:p>
            <a:r>
              <a:rPr lang="en-IE" dirty="0"/>
              <a:t>It promotes </a:t>
            </a:r>
            <a:r>
              <a:rPr lang="en-IE" b="1" dirty="0">
                <a:solidFill>
                  <a:srgbClr val="FF0000"/>
                </a:solidFill>
              </a:rPr>
              <a:t>code reuse and parallel development</a:t>
            </a:r>
            <a:r>
              <a:rPr lang="en-IE" dirty="0"/>
              <a:t>.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76831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pt-PT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0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Node.js is an open-source runtime server environment</a:t>
            </a:r>
            <a:r>
              <a:rPr lang="en-GB" dirty="0" smtClean="0"/>
              <a:t>.</a:t>
            </a:r>
          </a:p>
          <a:p>
            <a:pPr lvl="1"/>
            <a:r>
              <a:rPr lang="en-IE" dirty="0"/>
              <a:t>Written in C++, Google Chrome’s V8 JS engine compiles JavaScript source code to native machine code in runtime, instead of interpreting it ahead of time</a:t>
            </a:r>
            <a:r>
              <a:rPr lang="en-IE" dirty="0" smtClean="0"/>
              <a:t>.</a:t>
            </a:r>
            <a:endParaRPr lang="en-GB" dirty="0"/>
          </a:p>
          <a:p>
            <a:r>
              <a:rPr lang="en-GB" dirty="0"/>
              <a:t>It allows you to run </a:t>
            </a:r>
            <a:r>
              <a:rPr lang="en-GB" dirty="0">
                <a:solidFill>
                  <a:srgbClr val="00B050"/>
                </a:solidFill>
              </a:rPr>
              <a:t>JavaScript</a:t>
            </a:r>
            <a:r>
              <a:rPr lang="en-GB" dirty="0"/>
              <a:t> on the server.</a:t>
            </a:r>
          </a:p>
          <a:p>
            <a:r>
              <a:rPr lang="en-IE" dirty="0"/>
              <a:t>It is free and runs on various platforms (Windows, Linux, Unix, Mac OS X, etc.)</a:t>
            </a:r>
          </a:p>
          <a:p>
            <a:r>
              <a:rPr lang="en-GB" dirty="0" smtClean="0"/>
              <a:t>Node.js </a:t>
            </a:r>
            <a:r>
              <a:rPr lang="en-GB" dirty="0"/>
              <a:t>represents a "JavaScript everywhere" paradigm</a:t>
            </a:r>
          </a:p>
          <a:p>
            <a:pPr lvl="1"/>
            <a:r>
              <a:rPr lang="en-GB" dirty="0"/>
              <a:t>unifying web application development around a single programming language, rather than different languages for server-side and client-side scripts.</a:t>
            </a:r>
          </a:p>
        </p:txBody>
      </p:sp>
    </p:spTree>
    <p:extLst>
      <p:ext uri="{BB962C8B-B14F-4D97-AF65-F5344CB8AC3E}">
        <p14:creationId xmlns:p14="http://schemas.microsoft.com/office/powerpoint/2010/main" val="277198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0DDC47-0DA3-4A33-AD24-630FAA18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261B5-9851-420B-B212-90471E4E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1722"/>
          </a:xfrm>
        </p:spPr>
        <p:txBody>
          <a:bodyPr>
            <a:normAutofit fontScale="85000" lnSpcReduction="10000"/>
          </a:bodyPr>
          <a:lstStyle/>
          <a:p>
            <a:r>
              <a:rPr lang="en-IE" b="1" dirty="0"/>
              <a:t>Node.js uses asynchronous </a:t>
            </a:r>
            <a:r>
              <a:rPr lang="en-IE" b="1" dirty="0">
                <a:solidFill>
                  <a:srgbClr val="FFC000"/>
                </a:solidFill>
              </a:rPr>
              <a:t>I/O</a:t>
            </a:r>
            <a:r>
              <a:rPr lang="en-IE" b="1" dirty="0"/>
              <a:t> programming!</a:t>
            </a:r>
          </a:p>
          <a:p>
            <a:r>
              <a:rPr lang="en-GB" dirty="0"/>
              <a:t>It runs </a:t>
            </a:r>
            <a:r>
              <a:rPr lang="en-GB" dirty="0">
                <a:solidFill>
                  <a:srgbClr val="FF0000"/>
                </a:solidFill>
              </a:rPr>
              <a:t>single-threaded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non-blocking</a:t>
            </a:r>
            <a:r>
              <a:rPr lang="en-GB" dirty="0"/>
              <a:t>, asynchronous programming, which is very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memory efficient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GB" dirty="0" smtClean="0"/>
              <a:t>no </a:t>
            </a:r>
            <a:r>
              <a:rPr lang="en-GB" dirty="0"/>
              <a:t>thread context </a:t>
            </a:r>
            <a:r>
              <a:rPr lang="en-GB" dirty="0" smtClean="0"/>
              <a:t>switching.</a:t>
            </a:r>
            <a:endParaRPr lang="en-GB" dirty="0"/>
          </a:p>
          <a:p>
            <a:r>
              <a:rPr lang="en-IE" dirty="0"/>
              <a:t>Node.js can generate </a:t>
            </a:r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dynamic page content</a:t>
            </a:r>
            <a:endParaRPr lang="en-IE" dirty="0"/>
          </a:p>
          <a:p>
            <a:pPr lvl="1"/>
            <a:r>
              <a:rPr lang="en-IE" dirty="0"/>
              <a:t>it can create, open, read, write, delete, and close </a:t>
            </a:r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files</a:t>
            </a:r>
            <a:r>
              <a:rPr lang="en-IE" dirty="0"/>
              <a:t> on the server; </a:t>
            </a:r>
          </a:p>
          <a:p>
            <a:pPr lvl="1"/>
            <a:r>
              <a:rPr lang="en-IE" dirty="0"/>
              <a:t>it can collect </a:t>
            </a:r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form</a:t>
            </a:r>
            <a:r>
              <a:rPr lang="en-IE" dirty="0"/>
              <a:t> data; </a:t>
            </a:r>
          </a:p>
          <a:p>
            <a:pPr lvl="1"/>
            <a:r>
              <a:rPr lang="en-IE" dirty="0"/>
              <a:t>it can create, read, update, delete data in your </a:t>
            </a:r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database</a:t>
            </a:r>
          </a:p>
          <a:p>
            <a:r>
              <a:rPr lang="en-GB" dirty="0"/>
              <a:t>Node.js is great for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event-driven</a:t>
            </a:r>
            <a:r>
              <a:rPr lang="en-GB" dirty="0"/>
              <a:t> (</a:t>
            </a:r>
            <a:r>
              <a:rPr lang="en-GB" i="1" dirty="0" err="1"/>
              <a:t>callback</a:t>
            </a:r>
            <a:r>
              <a:rPr lang="en-GB" dirty="0"/>
              <a:t>)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architectures</a:t>
            </a:r>
            <a:r>
              <a:rPr lang="en-GB" dirty="0"/>
              <a:t>, facilitating </a:t>
            </a:r>
            <a:r>
              <a:rPr lang="en-GB" dirty="0">
                <a:solidFill>
                  <a:srgbClr val="00B050"/>
                </a:solidFill>
              </a:rPr>
              <a:t>scalability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real-time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web applications (like real–time communications, browser games…).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310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67E66-1477-44DC-9C4F-EB304E25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Apache/PHP versus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68771E-430A-4D24-B533-EC257A95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How PHP handles a file request:</a:t>
            </a:r>
          </a:p>
          <a:p>
            <a:pPr lvl="1"/>
            <a:r>
              <a:rPr lang="en-GB" dirty="0"/>
              <a:t>Sends the task to the computer's file system.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Waits while the file system opens and reads the file.</a:t>
            </a:r>
          </a:p>
          <a:p>
            <a:pPr lvl="1"/>
            <a:r>
              <a:rPr lang="en-GB" dirty="0"/>
              <a:t>Returns the content to the client.</a:t>
            </a:r>
          </a:p>
          <a:p>
            <a:pPr lvl="1"/>
            <a:r>
              <a:rPr lang="en-GB" dirty="0"/>
              <a:t>Ready to handle the next request.</a:t>
            </a:r>
          </a:p>
          <a:p>
            <a:r>
              <a:rPr lang="en-GB" dirty="0"/>
              <a:t>How Node.js handles a file request:</a:t>
            </a:r>
          </a:p>
          <a:p>
            <a:pPr lvl="1"/>
            <a:r>
              <a:rPr lang="en-GB" dirty="0"/>
              <a:t>Sends the task to the computer's file system.</a:t>
            </a:r>
          </a:p>
          <a:p>
            <a:pPr lvl="1"/>
            <a:r>
              <a:rPr lang="en-GB" dirty="0"/>
              <a:t>Ready to handle the next request.</a:t>
            </a:r>
          </a:p>
          <a:p>
            <a:pPr lvl="1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When the file system has opened and read the file, the server returns the content to the client.</a:t>
            </a:r>
          </a:p>
          <a:p>
            <a:pPr lvl="1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Observer pattern: subject maintains a list of observers and notifies them of state changes by calling a method</a:t>
            </a:r>
          </a:p>
          <a:p>
            <a:r>
              <a:rPr lang="en-GB" dirty="0"/>
              <a:t>Node.js eliminates the waiting, and simply continues with the next request.</a:t>
            </a:r>
          </a:p>
          <a:p>
            <a:pPr lvl="1"/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88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5EDCD-384C-408B-B3B6-1880C125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maybe not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718990-53DF-4989-8473-998EC174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Not multi-threaded (yet)</a:t>
            </a:r>
          </a:p>
          <a:p>
            <a:pPr lvl="1"/>
            <a:r>
              <a:rPr lang="en-IE" dirty="0"/>
              <a:t>But allows multiple cores, child processes communicating with sockets – DIY load balancing</a:t>
            </a:r>
          </a:p>
          <a:p>
            <a:r>
              <a:rPr lang="en-IE" dirty="0">
                <a:solidFill>
                  <a:srgbClr val="FF0000"/>
                </a:solidFill>
              </a:rPr>
              <a:t>CPU intensive operations will perform poorly</a:t>
            </a:r>
          </a:p>
          <a:p>
            <a:pPr lvl="1"/>
            <a:r>
              <a:rPr lang="en-IE" dirty="0"/>
              <a:t>Only I/O is asynchronous, it has no thread switching</a:t>
            </a:r>
          </a:p>
          <a:p>
            <a:r>
              <a:rPr lang="en-IE" dirty="0"/>
              <a:t>Loss of data</a:t>
            </a:r>
          </a:p>
          <a:p>
            <a:pPr lvl="1"/>
            <a:r>
              <a:rPr lang="en-IE" dirty="0"/>
              <a:t>In case of error (with single thread), global data may be lost</a:t>
            </a:r>
          </a:p>
          <a:p>
            <a:r>
              <a:rPr lang="en-IE" dirty="0"/>
              <a:t>Maturity of documentation, support</a:t>
            </a:r>
          </a:p>
          <a:p>
            <a:pPr lvl="1"/>
            <a:r>
              <a:rPr lang="en-IE" dirty="0"/>
              <a:t>Frequent changes, not always backward compatible</a:t>
            </a:r>
          </a:p>
          <a:p>
            <a:pPr lvl="1"/>
            <a:r>
              <a:rPr lang="en-IE" dirty="0"/>
              <a:t>It takes experience to judge the packages in NPM</a:t>
            </a:r>
          </a:p>
        </p:txBody>
      </p:sp>
    </p:spTree>
    <p:extLst>
      <p:ext uri="{BB962C8B-B14F-4D97-AF65-F5344CB8AC3E}">
        <p14:creationId xmlns:p14="http://schemas.microsoft.com/office/powerpoint/2010/main" val="217859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877EE-0FEA-452A-A86C-76B8995D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53CA62-BDCA-4A22-A187-D02B01E0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856984" cy="5040560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Download </a:t>
            </a:r>
            <a:r>
              <a:rPr lang="en-GB" sz="2800" dirty="0" smtClean="0"/>
              <a:t>and install Node.js </a:t>
            </a:r>
            <a:r>
              <a:rPr lang="en-GB" sz="2800" dirty="0"/>
              <a:t>from: </a:t>
            </a:r>
            <a:r>
              <a:rPr lang="en-GB" sz="2800" dirty="0">
                <a:hlinkClick r:id="rId2"/>
              </a:rPr>
              <a:t>https://nodejs.org</a:t>
            </a:r>
            <a:endParaRPr lang="en-GB" sz="2800" dirty="0"/>
          </a:p>
          <a:p>
            <a:r>
              <a:rPr lang="en-GB" sz="2800" dirty="0" smtClean="0"/>
              <a:t>Node.js </a:t>
            </a:r>
            <a:r>
              <a:rPr lang="en-GB" sz="2800" dirty="0"/>
              <a:t>files contain tasks that will be executed on certain events, like someone trying to access a port on the server</a:t>
            </a:r>
          </a:p>
          <a:p>
            <a:r>
              <a:rPr lang="en-GB" sz="2800" dirty="0"/>
              <a:t>Node.js files have extension ".</a:t>
            </a:r>
            <a:r>
              <a:rPr lang="en-GB" sz="2800" dirty="0" err="1"/>
              <a:t>js</a:t>
            </a:r>
            <a:r>
              <a:rPr lang="en-GB" sz="2800" dirty="0"/>
              <a:t>"</a:t>
            </a:r>
          </a:p>
          <a:p>
            <a:r>
              <a:rPr lang="en-GB" sz="2800" dirty="0"/>
              <a:t>Node.js files must be initiated on the server before having any effect</a:t>
            </a:r>
          </a:p>
          <a:p>
            <a:pPr marL="0" indent="0">
              <a:buNone/>
            </a:pPr>
            <a:endParaRPr lang="en-GB" sz="2800" dirty="0"/>
          </a:p>
          <a:p>
            <a:pPr marL="971550" lvl="1" indent="552450">
              <a:buFont typeface="+mj-lt"/>
              <a:buAutoNum type="arabicPeriod"/>
            </a:pPr>
            <a:r>
              <a:rPr lang="en-GB" dirty="0" err="1"/>
              <a:t>cmd</a:t>
            </a:r>
            <a:endParaRPr lang="en-GB" dirty="0"/>
          </a:p>
          <a:p>
            <a:pPr marL="1371600" lvl="2" indent="0">
              <a:buNone/>
            </a:pPr>
            <a:r>
              <a:rPr lang="en-GB" dirty="0"/>
              <a:t>	node </a:t>
            </a:r>
            <a:r>
              <a:rPr lang="en-GB" i="1" dirty="0"/>
              <a:t>hello.js</a:t>
            </a:r>
          </a:p>
          <a:p>
            <a:pPr marL="971550" lvl="1" indent="552450">
              <a:buFont typeface="+mj-lt"/>
              <a:buAutoNum type="arabicPeriod"/>
            </a:pPr>
            <a:r>
              <a:rPr lang="en-GB" dirty="0"/>
              <a:t>browser</a:t>
            </a:r>
          </a:p>
          <a:p>
            <a:pPr marL="1371600" lvl="2" indent="0">
              <a:buNone/>
            </a:pPr>
            <a:r>
              <a:rPr lang="en-GB" dirty="0"/>
              <a:t>	</a:t>
            </a:r>
            <a:r>
              <a:rPr lang="en-GB" dirty="0">
                <a:hlinkClick r:id="rId3"/>
              </a:rPr>
              <a:t>http://localhost:8080/</a:t>
            </a:r>
            <a:endParaRPr lang="en-GB" dirty="0"/>
          </a:p>
          <a:p>
            <a:pPr marL="1428750" lvl="1" indent="-457200">
              <a:buFont typeface="+mj-lt"/>
              <a:buAutoNum type="arabicPeriod"/>
            </a:pPr>
            <a:r>
              <a:rPr lang="en-GB" dirty="0"/>
              <a:t>terminate process</a:t>
            </a:r>
          </a:p>
          <a:p>
            <a:pPr marL="1371600" lvl="2" indent="0">
              <a:buNone/>
            </a:pPr>
            <a:r>
              <a:rPr lang="en-GB" dirty="0"/>
              <a:t>	ctrl + c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B46820-5313-47A0-AE19-AA0F27820C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417197" y="4127032"/>
            <a:ext cx="648072" cy="648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45C8EB-E849-486C-BD59-3D7DC462C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7" y="4966943"/>
            <a:ext cx="590872" cy="590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CFB2DAC-9773-4B31-9337-D92F1982CE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416457" y="5793172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5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89E92-64AB-4D67-848E-9DB14919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hello.js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69713-303A-43CE-960F-BD3B07E5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2600" dirty="0"/>
              <a:t>var http = </a:t>
            </a:r>
            <a:r>
              <a:rPr lang="en-IE" sz="2600" dirty="0">
                <a:solidFill>
                  <a:srgbClr val="FF0000"/>
                </a:solidFill>
              </a:rPr>
              <a:t>require</a:t>
            </a:r>
            <a:r>
              <a:rPr lang="en-IE" sz="2600" dirty="0"/>
              <a:t>('</a:t>
            </a:r>
            <a:r>
              <a:rPr lang="en-IE" sz="2600" dirty="0">
                <a:solidFill>
                  <a:srgbClr val="00B050"/>
                </a:solidFill>
              </a:rPr>
              <a:t>http</a:t>
            </a:r>
            <a:r>
              <a:rPr lang="en-IE" sz="2600" dirty="0"/>
              <a:t>'); // include </a:t>
            </a:r>
            <a:r>
              <a:rPr lang="en-IE" sz="2600" b="1" dirty="0"/>
              <a:t>module</a:t>
            </a:r>
            <a:r>
              <a:rPr lang="en-IE" sz="2600" dirty="0"/>
              <a:t> for the http server</a:t>
            </a:r>
            <a:br>
              <a:rPr lang="en-IE" sz="2600" dirty="0"/>
            </a:br>
            <a:r>
              <a:rPr lang="en-IE" sz="2600" dirty="0"/>
              <a:t>var </a:t>
            </a:r>
            <a:r>
              <a:rPr lang="en-IE" sz="2600" dirty="0" err="1"/>
              <a:t>url</a:t>
            </a:r>
            <a:r>
              <a:rPr lang="en-IE" sz="2600" dirty="0"/>
              <a:t> = require('</a:t>
            </a:r>
            <a:r>
              <a:rPr lang="en-IE" sz="2600" dirty="0" err="1"/>
              <a:t>url</a:t>
            </a:r>
            <a:r>
              <a:rPr lang="en-IE" sz="2600" dirty="0"/>
              <a:t>'); // include </a:t>
            </a:r>
            <a:r>
              <a:rPr lang="en-IE" sz="2600" b="1" dirty="0"/>
              <a:t>module</a:t>
            </a:r>
            <a:r>
              <a:rPr lang="en-IE" sz="2600" dirty="0"/>
              <a:t> to split the query string</a:t>
            </a:r>
          </a:p>
          <a:p>
            <a:pPr marL="0" indent="0">
              <a:buNone/>
            </a:pPr>
            <a:r>
              <a:rPr lang="en-IE" sz="2600" dirty="0"/>
              <a:t/>
            </a:r>
            <a:br>
              <a:rPr lang="en-IE" sz="2600" dirty="0"/>
            </a:br>
            <a:r>
              <a:rPr lang="en-IE" sz="2600" dirty="0" err="1"/>
              <a:t>http.</a:t>
            </a:r>
            <a:r>
              <a:rPr lang="en-IE" sz="2600" dirty="0" err="1">
                <a:solidFill>
                  <a:schemeClr val="accent6">
                    <a:lumMod val="75000"/>
                  </a:schemeClr>
                </a:solidFill>
              </a:rPr>
              <a:t>createServer</a:t>
            </a:r>
            <a:r>
              <a:rPr lang="en-IE" sz="2600" dirty="0"/>
              <a:t>(function (</a:t>
            </a:r>
            <a:r>
              <a:rPr lang="en-IE" sz="2600" dirty="0" err="1">
                <a:solidFill>
                  <a:schemeClr val="bg2">
                    <a:lumMod val="50000"/>
                  </a:schemeClr>
                </a:solidFill>
              </a:rPr>
              <a:t>req</a:t>
            </a:r>
            <a:r>
              <a:rPr lang="en-IE" sz="2600" dirty="0"/>
              <a:t>, res) {  	</a:t>
            </a:r>
          </a:p>
          <a:p>
            <a:pPr marL="0" indent="0">
              <a:buNone/>
            </a:pPr>
            <a:r>
              <a:rPr lang="en-IE" sz="2600" dirty="0"/>
              <a:t>	</a:t>
            </a:r>
            <a:r>
              <a:rPr lang="en-IE" sz="2600" dirty="0" err="1"/>
              <a:t>res.writeHead</a:t>
            </a:r>
            <a:r>
              <a:rPr lang="en-IE" sz="2600" dirty="0"/>
              <a:t>(</a:t>
            </a:r>
            <a:r>
              <a:rPr lang="en-IE" sz="2600" dirty="0">
                <a:solidFill>
                  <a:srgbClr val="7030A0"/>
                </a:solidFill>
              </a:rPr>
              <a:t>200</a:t>
            </a:r>
            <a:r>
              <a:rPr lang="en-IE" sz="2600" dirty="0"/>
              <a:t>, {</a:t>
            </a:r>
            <a:r>
              <a:rPr lang="en-IE" sz="2600" dirty="0">
                <a:solidFill>
                  <a:srgbClr val="7030A0"/>
                </a:solidFill>
              </a:rPr>
              <a:t>'Content-Type': 'text/html'</a:t>
            </a:r>
            <a:r>
              <a:rPr lang="en-IE" sz="2600" dirty="0"/>
              <a:t>});</a:t>
            </a:r>
            <a:br>
              <a:rPr lang="en-IE" sz="2600" dirty="0"/>
            </a:br>
            <a:r>
              <a:rPr lang="en-IE" sz="2600" dirty="0"/>
              <a:t>	var q = </a:t>
            </a:r>
            <a:r>
              <a:rPr lang="en-IE" sz="2600" dirty="0" err="1"/>
              <a:t>url.parse</a:t>
            </a:r>
            <a:r>
              <a:rPr lang="en-IE" sz="2600" dirty="0"/>
              <a:t>(</a:t>
            </a:r>
            <a:r>
              <a:rPr lang="en-IE" sz="2600" dirty="0">
                <a:solidFill>
                  <a:schemeClr val="bg2">
                    <a:lumMod val="50000"/>
                  </a:schemeClr>
                </a:solidFill>
              </a:rPr>
              <a:t>req</a:t>
            </a:r>
            <a:r>
              <a:rPr lang="en-IE" sz="2600" dirty="0"/>
              <a:t>.</a:t>
            </a:r>
            <a:r>
              <a:rPr lang="en-IE" sz="2600" dirty="0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IE" sz="2600" dirty="0"/>
              <a:t>, true).</a:t>
            </a:r>
            <a:r>
              <a:rPr lang="en-IE" sz="2600" dirty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en-IE" sz="2600" dirty="0"/>
              <a:t>; // returns an object</a:t>
            </a:r>
          </a:p>
          <a:p>
            <a:pPr marL="0" indent="0">
              <a:buNone/>
            </a:pPr>
            <a:r>
              <a:rPr lang="en-IE" sz="2600" dirty="0"/>
              <a:t>  	</a:t>
            </a:r>
            <a:r>
              <a:rPr lang="en-IE" sz="2600" dirty="0" err="1"/>
              <a:t>res.end</a:t>
            </a:r>
            <a:r>
              <a:rPr lang="en-IE" sz="2600" dirty="0"/>
              <a:t>('Hello World! The month is: ' + </a:t>
            </a:r>
            <a:r>
              <a:rPr lang="en-IE" sz="2600" dirty="0" err="1"/>
              <a:t>q.month</a:t>
            </a:r>
            <a:r>
              <a:rPr lang="en-IE" sz="2600" dirty="0"/>
              <a:t>);</a:t>
            </a:r>
            <a:br>
              <a:rPr lang="en-IE" sz="2600" dirty="0"/>
            </a:br>
            <a:r>
              <a:rPr lang="en-IE" sz="2600" dirty="0"/>
              <a:t>}).</a:t>
            </a:r>
            <a:r>
              <a:rPr lang="en-IE" sz="2600" dirty="0">
                <a:solidFill>
                  <a:schemeClr val="accent6">
                    <a:lumMod val="75000"/>
                  </a:schemeClr>
                </a:solidFill>
              </a:rPr>
              <a:t>listen</a:t>
            </a:r>
            <a:r>
              <a:rPr lang="en-IE" sz="2600" dirty="0"/>
              <a:t>(</a:t>
            </a:r>
            <a:r>
              <a:rPr lang="en-IE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8080</a:t>
            </a:r>
            <a:r>
              <a:rPr lang="en-IE" sz="2600" dirty="0"/>
              <a:t>); </a:t>
            </a:r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600" dirty="0"/>
              <a:t>/* </a:t>
            </a:r>
            <a:r>
              <a:rPr lang="en-IE" sz="2600" dirty="0" err="1">
                <a:solidFill>
                  <a:schemeClr val="bg2">
                    <a:lumMod val="50000"/>
                  </a:schemeClr>
                </a:solidFill>
              </a:rPr>
              <a:t>req</a:t>
            </a:r>
            <a:r>
              <a:rPr lang="en-IE" sz="2600" dirty="0"/>
              <a:t> is an </a:t>
            </a:r>
            <a:r>
              <a:rPr lang="en-IE" sz="2600" dirty="0" err="1"/>
              <a:t>http.IncomingMessage</a:t>
            </a:r>
            <a:r>
              <a:rPr lang="en-IE" sz="2600" dirty="0"/>
              <a:t> object, which contains the </a:t>
            </a:r>
            <a:r>
              <a:rPr lang="en-IE" sz="2600" dirty="0" err="1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IE" sz="2600" dirty="0"/>
              <a:t> property (after the domain name) */</a:t>
            </a:r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600" dirty="0" smtClean="0">
                <a:solidFill>
                  <a:srgbClr val="00B050"/>
                </a:solidFill>
              </a:rPr>
              <a:t>HTTP GET method</a:t>
            </a:r>
            <a:r>
              <a:rPr lang="en-IE" sz="2600" dirty="0"/>
              <a:t>	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26DB41-CFC1-4065-B309-F9B9FD12D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07" y="5821910"/>
            <a:ext cx="724593" cy="72459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EED21EA1-26E2-4130-B184-65BA43FCE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35"/>
          <a:stretch/>
        </p:blipFill>
        <p:spPr>
          <a:xfrm>
            <a:off x="3131840" y="5747233"/>
            <a:ext cx="4511260" cy="8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9C6A4-3EE2-44A4-8C68-5A59AA8F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1445DA-DB7B-4A7D-B8A7-75E27117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Modules</a:t>
            </a:r>
            <a:r>
              <a:rPr lang="en-GB" dirty="0"/>
              <a:t> are the same as JavaScript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libraries</a:t>
            </a:r>
            <a:r>
              <a:rPr lang="en-GB" dirty="0"/>
              <a:t>: a set of functions you want to include in your web  application.</a:t>
            </a:r>
          </a:p>
          <a:p>
            <a:r>
              <a:rPr lang="en-GB" dirty="0"/>
              <a:t>You can create your own modules, and easily include them:</a:t>
            </a:r>
          </a:p>
          <a:p>
            <a:pPr marL="857250" lvl="1" indent="-457200"/>
            <a:r>
              <a:rPr lang="en-IE" dirty="0"/>
              <a:t>On a file </a:t>
            </a:r>
            <a:r>
              <a:rPr lang="en-IE" i="1" dirty="0"/>
              <a:t>mymodule.js</a:t>
            </a:r>
            <a:r>
              <a:rPr lang="en-IE" dirty="0"/>
              <a:t> write:</a:t>
            </a:r>
            <a:endParaRPr lang="en-GB" dirty="0"/>
          </a:p>
          <a:p>
            <a:pPr marL="800100" lvl="2" indent="0">
              <a:buNone/>
            </a:pPr>
            <a:r>
              <a:rPr lang="en-GB" b="1" dirty="0" err="1">
                <a:solidFill>
                  <a:schemeClr val="accent3">
                    <a:lumMod val="50000"/>
                  </a:schemeClr>
                </a:solidFill>
              </a:rPr>
              <a:t>exports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.myDateTime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 = function () {</a:t>
            </a:r>
            <a:br>
              <a:rPr lang="en-GB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		return Date();</a:t>
            </a:r>
            <a:br>
              <a:rPr lang="en-GB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};</a:t>
            </a:r>
          </a:p>
          <a:p>
            <a:pPr marL="857250" lvl="1" indent="-457200"/>
            <a:r>
              <a:rPr lang="en-GB" dirty="0"/>
              <a:t>Use it in the main server file with: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7030A0"/>
                </a:solidFill>
              </a:rPr>
              <a:t>var dt = require('./</a:t>
            </a:r>
            <a:r>
              <a:rPr lang="en-IE" b="1" dirty="0" err="1">
                <a:solidFill>
                  <a:schemeClr val="accent4">
                    <a:lumMod val="50000"/>
                  </a:schemeClr>
                </a:solidFill>
              </a:rPr>
              <a:t>mymodule</a:t>
            </a:r>
            <a:r>
              <a:rPr lang="en-IE" dirty="0">
                <a:solidFill>
                  <a:srgbClr val="7030A0"/>
                </a:solidFill>
              </a:rPr>
              <a:t>');</a:t>
            </a:r>
          </a:p>
          <a:p>
            <a:pPr marL="800100" lvl="2" indent="0">
              <a:buNone/>
            </a:pPr>
            <a:r>
              <a:rPr lang="en-IE" dirty="0" err="1">
                <a:solidFill>
                  <a:srgbClr val="7030A0"/>
                </a:solidFill>
              </a:rPr>
              <a:t>dt.myDateTime</a:t>
            </a:r>
            <a:r>
              <a:rPr lang="en-IE" dirty="0">
                <a:solidFill>
                  <a:srgbClr val="7030A0"/>
                </a:solidFill>
              </a:rPr>
              <a:t>();</a:t>
            </a:r>
            <a:endParaRPr lang="en-GB" dirty="0">
              <a:solidFill>
                <a:srgbClr val="7030A0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691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5959</TotalTime>
  <Words>1119</Words>
  <Application>Microsoft Office PowerPoint</Application>
  <PresentationFormat>On-screen Show (4:3)</PresentationFormat>
  <Paragraphs>208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Node.js</vt:lpstr>
      <vt:lpstr>Why Node.js?</vt:lpstr>
      <vt:lpstr>Apache/PHP versus Node.js</vt:lpstr>
      <vt:lpstr>Why maybe not Node.js?</vt:lpstr>
      <vt:lpstr>Getting Started</vt:lpstr>
      <vt:lpstr>hello.js</vt:lpstr>
      <vt:lpstr>Modules</vt:lpstr>
      <vt:lpstr>Example</vt:lpstr>
      <vt:lpstr>URL module</vt:lpstr>
      <vt:lpstr>Serving Files</vt:lpstr>
      <vt:lpstr>Packages</vt:lpstr>
      <vt:lpstr>Some Node Packages</vt:lpstr>
      <vt:lpstr>MySQL</vt:lpstr>
      <vt:lpstr>Node.js MySQL</vt:lpstr>
      <vt:lpstr>Node.js MySQL SELECT</vt:lpstr>
      <vt:lpstr>Node.js MySQL INSERT</vt:lpstr>
      <vt:lpstr>Node.js MySQL UPDATE</vt:lpstr>
      <vt:lpstr>Node.js MySQL DELETE</vt:lpstr>
      <vt:lpstr>PowerPoint Presentation</vt:lpstr>
      <vt:lpstr>MVC</vt:lpstr>
      <vt:lpstr>Server-Side MVC</vt:lpstr>
      <vt:lpstr>Model</vt:lpstr>
      <vt:lpstr>View</vt:lpstr>
      <vt:lpstr>Controller</vt:lpstr>
      <vt:lpstr>DRY principle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Jenny</dc:creator>
  <cp:lastModifiedBy>Diana Ferreira</cp:lastModifiedBy>
  <cp:revision>212</cp:revision>
  <dcterms:created xsi:type="dcterms:W3CDTF">2017-01-16T12:03:32Z</dcterms:created>
  <dcterms:modified xsi:type="dcterms:W3CDTF">2020-02-10T16:54:17Z</dcterms:modified>
</cp:coreProperties>
</file>