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1004" r:id="rId2"/>
    <p:sldId id="1008" r:id="rId3"/>
    <p:sldId id="1014" r:id="rId4"/>
    <p:sldId id="1015" r:id="rId5"/>
    <p:sldId id="1016" r:id="rId6"/>
    <p:sldId id="1020" r:id="rId7"/>
    <p:sldId id="1018" r:id="rId8"/>
    <p:sldId id="1019" r:id="rId9"/>
    <p:sldId id="1021" r:id="rId10"/>
    <p:sldId id="1022" r:id="rId11"/>
    <p:sldId id="1028" r:id="rId12"/>
    <p:sldId id="1023" r:id="rId13"/>
    <p:sldId id="1024" r:id="rId14"/>
    <p:sldId id="1025" r:id="rId15"/>
    <p:sldId id="1026" r:id="rId16"/>
    <p:sldId id="1027" r:id="rId17"/>
    <p:sldId id="1029" r:id="rId18"/>
    <p:sldId id="1030" r:id="rId19"/>
    <p:sldId id="1033" r:id="rId20"/>
    <p:sldId id="1034" r:id="rId21"/>
    <p:sldId id="1035" r:id="rId22"/>
    <p:sldId id="1037" r:id="rId23"/>
    <p:sldId id="1038" r:id="rId24"/>
    <p:sldId id="1039" r:id="rId25"/>
    <p:sldId id="1040" r:id="rId26"/>
    <p:sldId id="1041" r:id="rId27"/>
    <p:sldId id="1042" r:id="rId28"/>
    <p:sldId id="1043" r:id="rId29"/>
    <p:sldId id="1047" r:id="rId30"/>
    <p:sldId id="1044" r:id="rId31"/>
    <p:sldId id="1049" r:id="rId32"/>
    <p:sldId id="1050" r:id="rId33"/>
    <p:sldId id="1048" r:id="rId34"/>
    <p:sldId id="1051" r:id="rId35"/>
    <p:sldId id="1052" r:id="rId36"/>
    <p:sldId id="1053" r:id="rId37"/>
    <p:sldId id="1054" r:id="rId38"/>
    <p:sldId id="1055" r:id="rId39"/>
    <p:sldId id="1056" r:id="rId40"/>
    <p:sldId id="1057" r:id="rId41"/>
    <p:sldId id="1058" r:id="rId42"/>
    <p:sldId id="1059" r:id="rId43"/>
    <p:sldId id="1060" r:id="rId44"/>
    <p:sldId id="1061" r:id="rId45"/>
    <p:sldId id="1062" r:id="rId46"/>
    <p:sldId id="1064" r:id="rId47"/>
    <p:sldId id="1065" r:id="rId48"/>
    <p:sldId id="1066" r:id="rId49"/>
    <p:sldId id="1063" r:id="rId50"/>
    <p:sldId id="1067" r:id="rId51"/>
    <p:sldId id="557" r:id="rId52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2B873-4957-4E3B-A77F-8908B9507D51}" type="datetimeFigureOut">
              <a:rPr lang="en-IE" smtClean="0"/>
              <a:t>16/12/2016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8A29D-1E5C-4453-A787-2853283287F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3757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21C0-1213-4F34-A6AB-E33E0EFBFE64}" type="datetimeFigureOut">
              <a:rPr lang="en-IE" smtClean="0"/>
              <a:pPr/>
              <a:t>16/12/2016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32FE-B943-4AC5-9B2C-5F8E869A79B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21C0-1213-4F34-A6AB-E33E0EFBFE64}" type="datetimeFigureOut">
              <a:rPr lang="en-IE" smtClean="0"/>
              <a:pPr/>
              <a:t>16/12/2016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32FE-B943-4AC5-9B2C-5F8E869A79B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21C0-1213-4F34-A6AB-E33E0EFBFE64}" type="datetimeFigureOut">
              <a:rPr lang="en-IE" smtClean="0"/>
              <a:pPr/>
              <a:t>16/12/2016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32FE-B943-4AC5-9B2C-5F8E869A79B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21C0-1213-4F34-A6AB-E33E0EFBFE64}" type="datetimeFigureOut">
              <a:rPr lang="en-IE" smtClean="0"/>
              <a:pPr/>
              <a:t>16/12/2016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32FE-B943-4AC5-9B2C-5F8E869A79B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21C0-1213-4F34-A6AB-E33E0EFBFE64}" type="datetimeFigureOut">
              <a:rPr lang="en-IE" smtClean="0"/>
              <a:pPr/>
              <a:t>16/12/2016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32FE-B943-4AC5-9B2C-5F8E869A79B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21C0-1213-4F34-A6AB-E33E0EFBFE64}" type="datetimeFigureOut">
              <a:rPr lang="en-IE" smtClean="0"/>
              <a:pPr/>
              <a:t>16/12/2016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32FE-B943-4AC5-9B2C-5F8E869A79B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21C0-1213-4F34-A6AB-E33E0EFBFE64}" type="datetimeFigureOut">
              <a:rPr lang="en-IE" smtClean="0"/>
              <a:pPr/>
              <a:t>16/12/2016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32FE-B943-4AC5-9B2C-5F8E869A79B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21C0-1213-4F34-A6AB-E33E0EFBFE64}" type="datetimeFigureOut">
              <a:rPr lang="en-IE" smtClean="0"/>
              <a:pPr/>
              <a:t>16/12/2016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32FE-B943-4AC5-9B2C-5F8E869A79B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21C0-1213-4F34-A6AB-E33E0EFBFE64}" type="datetimeFigureOut">
              <a:rPr lang="en-IE" smtClean="0"/>
              <a:pPr/>
              <a:t>16/12/2016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32FE-B943-4AC5-9B2C-5F8E869A79B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21C0-1213-4F34-A6AB-E33E0EFBFE64}" type="datetimeFigureOut">
              <a:rPr lang="en-IE" smtClean="0"/>
              <a:pPr/>
              <a:t>16/12/2016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32FE-B943-4AC5-9B2C-5F8E869A79B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21C0-1213-4F34-A6AB-E33E0EFBFE64}" type="datetimeFigureOut">
              <a:rPr lang="en-IE" smtClean="0"/>
              <a:pPr/>
              <a:t>16/12/2016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32FE-B943-4AC5-9B2C-5F8E869A79B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021C0-1213-4F34-A6AB-E33E0EFBFE64}" type="datetimeFigureOut">
              <a:rPr lang="en-IE" smtClean="0"/>
              <a:pPr/>
              <a:t>16/12/2016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132FE-B943-4AC5-9B2C-5F8E869A79B0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E" sz="6000" dirty="0" smtClean="0">
                <a:solidFill>
                  <a:schemeClr val="bg1"/>
                </a:solidFill>
              </a:rPr>
              <a:t>Object Oriented Testing</a:t>
            </a:r>
            <a:br>
              <a:rPr lang="en-IE" sz="6000" dirty="0" smtClean="0">
                <a:solidFill>
                  <a:schemeClr val="bg1"/>
                </a:solidFill>
              </a:rPr>
            </a:br>
            <a:r>
              <a:rPr lang="en-IE" sz="6000" dirty="0" smtClean="0">
                <a:solidFill>
                  <a:schemeClr val="bg1"/>
                </a:solidFill>
              </a:rPr>
              <a:t>(Unit Testing)</a:t>
            </a:r>
            <a:endParaRPr lang="en-IE" sz="6000" dirty="0">
              <a:solidFill>
                <a:schemeClr val="bg1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/>
          <a:p>
            <a:r>
              <a:rPr lang="en-IE" dirty="0" smtClean="0">
                <a:solidFill>
                  <a:schemeClr val="bg1"/>
                </a:solidFill>
              </a:rPr>
              <a:t>Damian Gordon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10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Object Oriented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  <a:cs typeface="Courier New" panose="02070309020205020404" pitchFamily="49" charset="0"/>
              </a:rPr>
              <a:t>And if we run this, we get:</a:t>
            </a:r>
            <a:endParaRPr lang="en-IE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endParaRPr lang="en-IE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26654" y="2780928"/>
            <a:ext cx="9721080" cy="2808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 1 test in 0.020s</a:t>
            </a:r>
          </a:p>
          <a:p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68229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Object Oriented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  <a:cs typeface="Courier New" panose="02070309020205020404" pitchFamily="49" charset="0"/>
              </a:rPr>
              <a:t>And if we run this, we get:</a:t>
            </a:r>
            <a:endParaRPr lang="en-IE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endParaRPr lang="en-IE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26654" y="2780928"/>
            <a:ext cx="9721080" cy="2808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 1 test in 0.020s</a:t>
            </a:r>
          </a:p>
          <a:p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</p:txBody>
      </p:sp>
      <p:sp>
        <p:nvSpPr>
          <p:cNvPr id="5" name="Oval 4"/>
          <p:cNvSpPr/>
          <p:nvPr/>
        </p:nvSpPr>
        <p:spPr>
          <a:xfrm>
            <a:off x="1126654" y="3140968"/>
            <a:ext cx="648072" cy="79208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918742" y="3573016"/>
            <a:ext cx="288032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727054" y="3284984"/>
            <a:ext cx="5688632" cy="72008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 smtClean="0"/>
              <a:t>Dot means the test has passed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228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Object Oriented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  <a:cs typeface="Courier New" panose="02070309020205020404" pitchFamily="49" charset="0"/>
              </a:rPr>
              <a:t>Let’s try another example:</a:t>
            </a:r>
            <a:endParaRPr lang="en-IE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endParaRPr lang="en-IE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26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Object Oriented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  <a:cs typeface="Courier New" panose="02070309020205020404" pitchFamily="49" charset="0"/>
              </a:rPr>
              <a:t>Let’s try another example:</a:t>
            </a:r>
            <a:endParaRPr lang="en-IE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endParaRPr lang="en-IE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66614" y="2348880"/>
            <a:ext cx="10657184" cy="41179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IE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CheckNumbers</a:t>
            </a:r>
            <a:r>
              <a:rPr lang="en-IE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r>
              <a:rPr lang="en-IE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test_string_float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self.assertEqual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(“1”, 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# END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_float</a:t>
            </a:r>
            <a:endParaRPr lang="en-IE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END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CheckNumbers</a:t>
            </a:r>
            <a:endParaRPr lang="en-IE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__name__ == "__main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__":</a:t>
            </a:r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unittest.main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ENDIF</a:t>
            </a:r>
          </a:p>
        </p:txBody>
      </p:sp>
    </p:spTree>
    <p:extLst>
      <p:ext uri="{BB962C8B-B14F-4D97-AF65-F5344CB8AC3E}">
        <p14:creationId xmlns:p14="http://schemas.microsoft.com/office/powerpoint/2010/main" val="235694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Object Oriented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  <a:cs typeface="Courier New" panose="02070309020205020404" pitchFamily="49" charset="0"/>
              </a:rPr>
              <a:t>Let’s try another example:</a:t>
            </a:r>
            <a:endParaRPr lang="en-IE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endParaRPr lang="en-IE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66614" y="2348880"/>
            <a:ext cx="10657184" cy="41179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IE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CheckNumbers</a:t>
            </a:r>
            <a:r>
              <a:rPr lang="en-IE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r>
              <a:rPr lang="en-IE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test_string_float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self.assertEqual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(“1”, 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# END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_float</a:t>
            </a:r>
            <a:endParaRPr lang="en-IE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END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CheckNumbers</a:t>
            </a:r>
            <a:endParaRPr lang="en-IE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__name__ == "__main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__":</a:t>
            </a:r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unittest.main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ENDIF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119542" y="3916357"/>
            <a:ext cx="2952328" cy="1185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400" dirty="0" smtClean="0">
                <a:cs typeface="Courier New" panose="02070309020205020404" pitchFamily="49" charset="0"/>
              </a:rPr>
              <a:t>This test checks if the string and real value 1 are equal.</a:t>
            </a:r>
            <a:endParaRPr lang="en-IE" sz="2400" dirty="0"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599574" y="4350679"/>
            <a:ext cx="2808000" cy="144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/>
          <p:cNvSpPr/>
          <p:nvPr/>
        </p:nvSpPr>
        <p:spPr>
          <a:xfrm>
            <a:off x="5879182" y="3577829"/>
            <a:ext cx="720080" cy="1044611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131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Object Oriented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  <a:cs typeface="Courier New" panose="02070309020205020404" pitchFamily="49" charset="0"/>
              </a:rPr>
              <a:t>And if we run this, we get:</a:t>
            </a:r>
            <a:endParaRPr lang="en-IE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endParaRPr lang="en-IE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25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Object Oriented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  <a:cs typeface="Courier New" panose="02070309020205020404" pitchFamily="49" charset="0"/>
              </a:rPr>
              <a:t>And if we run this, we get:</a:t>
            </a:r>
            <a:endParaRPr lang="en-IE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endParaRPr lang="en-IE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26654" y="2132856"/>
            <a:ext cx="9721080" cy="4536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  <a:p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FAIL: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test_string_float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(__main__.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CheckNumbers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This test checks if the string and real value 1 are equal.</a:t>
            </a:r>
          </a:p>
          <a:p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File "C:/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Users/damian/AppData/Local/Programs/Python/Python35-32/CheckNumbers-string-float.py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", line 9, in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test_string_float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self.assertEqual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("1", 1.0)</a:t>
            </a:r>
          </a:p>
          <a:p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: '1' !=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Ran 1 test in 0.060s</a:t>
            </a:r>
          </a:p>
          <a:p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86772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Object Oriented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  <a:cs typeface="Courier New" panose="02070309020205020404" pitchFamily="49" charset="0"/>
              </a:rPr>
              <a:t>And if we run this, we get:</a:t>
            </a:r>
            <a:endParaRPr lang="en-IE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endParaRPr lang="en-IE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26654" y="2132856"/>
            <a:ext cx="9721080" cy="4536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  <a:p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FAIL: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test_string_float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(__main__.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CheckNumbers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This test checks if the string and real value 1 are equal.</a:t>
            </a:r>
          </a:p>
          <a:p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File "C:/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Users/damian/AppData/Local/Programs/Python/Python35-32/CheckNumbers-string-float.py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", line 9, in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test_string_float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self.assertEqual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("1", 1.0)</a:t>
            </a:r>
          </a:p>
          <a:p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: '1' !=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Ran 1 test in 0.060s</a:t>
            </a:r>
          </a:p>
          <a:p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FAILED (failures=1)</a:t>
            </a:r>
          </a:p>
        </p:txBody>
      </p:sp>
      <p:sp>
        <p:nvSpPr>
          <p:cNvPr id="5" name="Oval 4"/>
          <p:cNvSpPr/>
          <p:nvPr/>
        </p:nvSpPr>
        <p:spPr>
          <a:xfrm>
            <a:off x="1198662" y="2204864"/>
            <a:ext cx="648072" cy="79208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990750" y="2636912"/>
            <a:ext cx="288032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799062" y="2348880"/>
            <a:ext cx="5688632" cy="72008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 smtClean="0"/>
              <a:t>“F” means the test has failed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89299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Object Oriented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  <a:cs typeface="Courier New" panose="02070309020205020404" pitchFamily="49" charset="0"/>
              </a:rPr>
              <a:t>Let’s combine the two tests together:</a:t>
            </a:r>
            <a:endParaRPr lang="en-IE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endParaRPr lang="en-IE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25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Object Oriented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  <a:cs typeface="Courier New" panose="02070309020205020404" pitchFamily="49" charset="0"/>
              </a:rPr>
              <a:t>Let’s combine the two tests together:</a:t>
            </a:r>
            <a:endParaRPr lang="en-IE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endParaRPr lang="en-IE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66614" y="2348880"/>
            <a:ext cx="10657184" cy="1008112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IE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CheckNumbers</a:t>
            </a:r>
            <a:r>
              <a:rPr lang="en-IE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r>
              <a:rPr lang="en-IE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IE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66614" y="5445224"/>
            <a:ext cx="10657184" cy="115212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__name__ == "__main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__":</a:t>
            </a:r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unittest.main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ENDIF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66614" y="3789040"/>
            <a:ext cx="5112568" cy="123761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test_int_float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self.assertEqual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END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test_int_float</a:t>
            </a:r>
            <a:endParaRPr lang="en-IE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11230" y="3789040"/>
            <a:ext cx="5112568" cy="123761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test_string_float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self.assertEqual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(“1”, 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END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test_string_float</a:t>
            </a:r>
            <a:endParaRPr lang="en-IE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55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Object Oriented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  <a:cs typeface="Courier New" panose="02070309020205020404" pitchFamily="49" charset="0"/>
              </a:rPr>
              <a:t>Unit Testing is concerned with testing small chunks of a program, for example, testing a single class or a single method.</a:t>
            </a:r>
          </a:p>
          <a:p>
            <a:endParaRPr lang="en-IE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r>
              <a:rPr lang="en-IE" dirty="0" smtClean="0">
                <a:solidFill>
                  <a:schemeClr val="bg1"/>
                </a:solidFill>
                <a:cs typeface="Courier New" panose="02070309020205020404" pitchFamily="49" charset="0"/>
              </a:rPr>
              <a:t>Python has a library for unit testing called </a:t>
            </a:r>
            <a:r>
              <a:rPr lang="en-I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IE" dirty="0" smtClean="0">
                <a:solidFill>
                  <a:schemeClr val="bg1"/>
                </a:solidFill>
                <a:cs typeface="Courier New" panose="02070309020205020404" pitchFamily="49" charset="0"/>
              </a:rPr>
              <a:t>. It provides several tools for creating and running unit tests.</a:t>
            </a:r>
          </a:p>
          <a:p>
            <a:endParaRPr lang="en-IE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endParaRPr lang="en-IE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91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Object Oriented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  <a:cs typeface="Courier New" panose="02070309020205020404" pitchFamily="49" charset="0"/>
              </a:rPr>
              <a:t>And if we run this, we get:</a:t>
            </a:r>
            <a:endParaRPr lang="en-IE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endParaRPr lang="en-IE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83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Object Oriented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  <a:cs typeface="Courier New" panose="02070309020205020404" pitchFamily="49" charset="0"/>
              </a:rPr>
              <a:t>And if we run this, we get:</a:t>
            </a:r>
            <a:endParaRPr lang="en-IE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endParaRPr lang="en-IE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26654" y="2132856"/>
            <a:ext cx="9721080" cy="4536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.F</a:t>
            </a:r>
          </a:p>
          <a:p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FAIL: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test_string_float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(__main__.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CheckNumbers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---------------------------=-------------------------------------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File "C:\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Users\damian\AppData\Local\Programs\Python\Python35-32\CheckNumbers.py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", line 10, in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test_string_float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self.assertEqual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("1", 1.0)</a:t>
            </a:r>
          </a:p>
          <a:p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: '1' != 1.0</a:t>
            </a:r>
          </a:p>
          <a:p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Ran 2 tests in 0.010s</a:t>
            </a:r>
          </a:p>
          <a:p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8068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Object Oriented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  <a:cs typeface="Courier New" panose="02070309020205020404" pitchFamily="49" charset="0"/>
              </a:rPr>
              <a:t>And if we run this, we get:</a:t>
            </a:r>
            <a:endParaRPr lang="en-IE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endParaRPr lang="en-IE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26654" y="2132856"/>
            <a:ext cx="9721080" cy="4536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.F</a:t>
            </a:r>
          </a:p>
          <a:p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FAIL: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test_string_float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(__main__.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CheckNumbers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---------------------------=-------------------------------------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File "C:\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Users\damian\AppData\Local\Programs\Python\Python35-32\CheckNumbers.py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", line 10, in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test_string_float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self.assertEqual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("1", 1.0)</a:t>
            </a:r>
          </a:p>
          <a:p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: '1' != 1.0</a:t>
            </a:r>
          </a:p>
          <a:p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Ran 2 tests in 0.010s</a:t>
            </a:r>
          </a:p>
          <a:p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FAILED (failures=1)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799062" y="2348880"/>
            <a:ext cx="5688632" cy="72008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 smtClean="0"/>
              <a:t>“.F” means the first test passed and the second test has failed</a:t>
            </a:r>
            <a:endParaRPr lang="en-IE" sz="2400" dirty="0"/>
          </a:p>
        </p:txBody>
      </p:sp>
      <p:sp>
        <p:nvSpPr>
          <p:cNvPr id="6" name="Oval 5"/>
          <p:cNvSpPr/>
          <p:nvPr/>
        </p:nvSpPr>
        <p:spPr>
          <a:xfrm>
            <a:off x="1270670" y="2204864"/>
            <a:ext cx="648072" cy="79208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990750" y="2636912"/>
            <a:ext cx="288032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15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E" sz="6000" dirty="0" smtClean="0">
                <a:solidFill>
                  <a:schemeClr val="bg1"/>
                </a:solidFill>
              </a:rPr>
              <a:t>Assertion Methods</a:t>
            </a:r>
            <a:endParaRPr lang="en-IE" sz="6000" dirty="0">
              <a:solidFill>
                <a:schemeClr val="bg1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/>
          <a:p>
            <a:r>
              <a:rPr lang="en-IE" dirty="0" smtClean="0">
                <a:solidFill>
                  <a:schemeClr val="bg1"/>
                </a:solidFill>
              </a:rPr>
              <a:t> 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64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Object Oriented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>
                <a:solidFill>
                  <a:schemeClr val="bg1"/>
                </a:solidFill>
              </a:rPr>
              <a:t>A test case typically sets </a:t>
            </a:r>
            <a:r>
              <a:rPr lang="en-IE" dirty="0">
                <a:solidFill>
                  <a:schemeClr val="bg1"/>
                </a:solidFill>
              </a:rPr>
              <a:t>certain variables to known values, </a:t>
            </a:r>
            <a:r>
              <a:rPr lang="en-IE" dirty="0" smtClean="0">
                <a:solidFill>
                  <a:schemeClr val="bg1"/>
                </a:solidFill>
              </a:rPr>
              <a:t>runs </a:t>
            </a:r>
            <a:r>
              <a:rPr lang="en-IE" dirty="0">
                <a:solidFill>
                  <a:schemeClr val="bg1"/>
                </a:solidFill>
              </a:rPr>
              <a:t>one or more </a:t>
            </a:r>
            <a:r>
              <a:rPr lang="en-IE" dirty="0" smtClean="0">
                <a:solidFill>
                  <a:schemeClr val="bg1"/>
                </a:solidFill>
              </a:rPr>
              <a:t>methods </a:t>
            </a:r>
            <a:r>
              <a:rPr lang="en-IE" dirty="0">
                <a:solidFill>
                  <a:schemeClr val="bg1"/>
                </a:solidFill>
              </a:rPr>
              <a:t>or processes, and then </a:t>
            </a:r>
            <a:r>
              <a:rPr lang="en-IE" dirty="0" smtClean="0">
                <a:solidFill>
                  <a:schemeClr val="bg1"/>
                </a:solidFill>
              </a:rPr>
              <a:t>show that </a:t>
            </a:r>
            <a:r>
              <a:rPr lang="en-IE" dirty="0">
                <a:solidFill>
                  <a:schemeClr val="bg1"/>
                </a:solidFill>
              </a:rPr>
              <a:t>correct expected results were </a:t>
            </a:r>
            <a:r>
              <a:rPr lang="en-IE" dirty="0" smtClean="0">
                <a:solidFill>
                  <a:schemeClr val="bg1"/>
                </a:solidFill>
              </a:rPr>
              <a:t>returned by </a:t>
            </a:r>
            <a:r>
              <a:rPr lang="en-IE" dirty="0">
                <a:solidFill>
                  <a:schemeClr val="bg1"/>
                </a:solidFill>
              </a:rPr>
              <a:t>using </a:t>
            </a:r>
            <a:r>
              <a:rPr lang="en-I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r>
              <a:rPr lang="en-IE" dirty="0">
                <a:solidFill>
                  <a:schemeClr val="bg1"/>
                </a:solidFill>
              </a:rPr>
              <a:t> assertion methods</a:t>
            </a:r>
            <a:r>
              <a:rPr lang="en-IE" dirty="0" smtClean="0">
                <a:solidFill>
                  <a:schemeClr val="bg1"/>
                </a:solidFill>
              </a:rPr>
              <a:t>.</a:t>
            </a:r>
          </a:p>
          <a:p>
            <a:endParaRPr lang="en-IE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r>
              <a:rPr lang="en-IE" dirty="0">
                <a:solidFill>
                  <a:schemeClr val="bg1"/>
                </a:solidFill>
              </a:rPr>
              <a:t>There are a few different assertion methods available to confirm that specific results have been achieved. We </a:t>
            </a:r>
            <a:r>
              <a:rPr lang="en-IE" dirty="0" smtClean="0">
                <a:solidFill>
                  <a:schemeClr val="bg1"/>
                </a:solidFill>
              </a:rPr>
              <a:t>already saw </a:t>
            </a:r>
            <a:r>
              <a:rPr lang="en-I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IE" dirty="0">
                <a:solidFill>
                  <a:schemeClr val="bg1"/>
                </a:solidFill>
              </a:rPr>
              <a:t>, which will cause a test failure if the two parameters do not pass an equality check. The inverse, </a:t>
            </a:r>
            <a:r>
              <a:rPr lang="en-I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IE" dirty="0">
                <a:solidFill>
                  <a:schemeClr val="bg1"/>
                </a:solidFill>
              </a:rPr>
              <a:t>, will fail if the two parameters do compare as equal. </a:t>
            </a:r>
            <a:endParaRPr lang="en-IE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0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Object Oriented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The </a:t>
            </a:r>
            <a:r>
              <a:rPr lang="en-I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IE" dirty="0">
                <a:solidFill>
                  <a:schemeClr val="bg1"/>
                </a:solidFill>
              </a:rPr>
              <a:t> and </a:t>
            </a:r>
            <a:r>
              <a:rPr lang="en-I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IE" dirty="0">
                <a:solidFill>
                  <a:schemeClr val="bg1"/>
                </a:solidFill>
              </a:rPr>
              <a:t> methods each accept a single expression, and fail if the expression does not pass an </a:t>
            </a:r>
            <a:r>
              <a:rPr lang="en-I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dirty="0" smtClean="0">
                <a:solidFill>
                  <a:schemeClr val="bg1"/>
                </a:solidFill>
              </a:rPr>
              <a:t> </a:t>
            </a:r>
            <a:r>
              <a:rPr lang="en-IE" dirty="0">
                <a:solidFill>
                  <a:schemeClr val="bg1"/>
                </a:solidFill>
              </a:rPr>
              <a:t>test. These tests are not checking for the Boolean values</a:t>
            </a:r>
            <a:r>
              <a:rPr lang="en-IE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I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IE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IE" dirty="0">
                <a:solidFill>
                  <a:schemeClr val="bg1"/>
                </a:solidFill>
              </a:rPr>
              <a:t>or </a:t>
            </a:r>
            <a:r>
              <a:rPr lang="en-I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IE" dirty="0" smtClean="0">
                <a:solidFill>
                  <a:schemeClr val="bg1"/>
                </a:solidFill>
              </a:rPr>
              <a:t>, but instead:</a:t>
            </a:r>
          </a:p>
          <a:p>
            <a:pPr lvl="1"/>
            <a:r>
              <a:rPr lang="en-IE" dirty="0" smtClean="0">
                <a:solidFill>
                  <a:schemeClr val="bg1"/>
                </a:solidFill>
              </a:rPr>
              <a:t>To pass the </a:t>
            </a:r>
            <a:r>
              <a:rPr lang="en-I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IE" dirty="0">
                <a:solidFill>
                  <a:schemeClr val="bg1"/>
                </a:solidFill>
              </a:rPr>
              <a:t> method</a:t>
            </a:r>
            <a:r>
              <a:rPr lang="en-IE" dirty="0" smtClean="0">
                <a:solidFill>
                  <a:schemeClr val="bg1"/>
                </a:solidFill>
              </a:rPr>
              <a:t> the test should return False</a:t>
            </a:r>
            <a:r>
              <a:rPr lang="en-IE" dirty="0">
                <a:solidFill>
                  <a:schemeClr val="bg1"/>
                </a:solidFill>
              </a:rPr>
              <a:t>, None, 0, or an empty list, dictionary, string, set, or </a:t>
            </a:r>
            <a:r>
              <a:rPr lang="en-IE" dirty="0" smtClean="0">
                <a:solidFill>
                  <a:schemeClr val="bg1"/>
                </a:solidFill>
              </a:rPr>
              <a:t>tuple.</a:t>
            </a:r>
          </a:p>
          <a:p>
            <a:pPr lvl="1"/>
            <a:r>
              <a:rPr lang="en-IE" dirty="0">
                <a:solidFill>
                  <a:schemeClr val="bg1"/>
                </a:solidFill>
              </a:rPr>
              <a:t>To pass the </a:t>
            </a:r>
            <a:r>
              <a:rPr lang="en-I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IE" dirty="0">
                <a:solidFill>
                  <a:schemeClr val="bg1"/>
                </a:solidFill>
              </a:rPr>
              <a:t> method the test should return </a:t>
            </a:r>
            <a:r>
              <a:rPr lang="en-IE" dirty="0" smtClean="0">
                <a:solidFill>
                  <a:schemeClr val="bg1"/>
                </a:solidFill>
              </a:rPr>
              <a:t>True, non-zero </a:t>
            </a:r>
            <a:r>
              <a:rPr lang="en-IE" dirty="0">
                <a:solidFill>
                  <a:schemeClr val="bg1"/>
                </a:solidFill>
              </a:rPr>
              <a:t>numbers, containers with values </a:t>
            </a:r>
            <a:r>
              <a:rPr lang="en-IE" dirty="0" smtClean="0">
                <a:solidFill>
                  <a:schemeClr val="bg1"/>
                </a:solidFill>
              </a:rPr>
              <a:t>in.</a:t>
            </a:r>
            <a:endParaRPr lang="en-IE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22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082157"/>
              </p:ext>
            </p:extLst>
          </p:nvPr>
        </p:nvGraphicFramePr>
        <p:xfrm>
          <a:off x="406574" y="188640"/>
          <a:ext cx="11305256" cy="648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830"/>
                <a:gridCol w="6185426"/>
              </a:tblGrid>
              <a:tr h="448817">
                <a:tc>
                  <a:txBody>
                    <a:bodyPr/>
                    <a:lstStyle/>
                    <a:p>
                      <a:pPr algn="ctr"/>
                      <a:r>
                        <a:rPr lang="en-IE" sz="2400" dirty="0" smtClean="0"/>
                        <a:t>Methods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dirty="0" smtClean="0"/>
                        <a:t>Description</a:t>
                      </a:r>
                      <a:endParaRPr lang="en-IE" sz="2400" dirty="0"/>
                    </a:p>
                  </a:txBody>
                  <a:tcPr/>
                </a:tc>
              </a:tr>
              <a:tr h="628344">
                <a:tc>
                  <a:txBody>
                    <a:bodyPr/>
                    <a:lstStyle/>
                    <a:p>
                      <a:r>
                        <a:rPr lang="en-IE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assertEqual</a:t>
                      </a:r>
                      <a:endParaRPr lang="en-IE" sz="18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IE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assertNotEqual</a:t>
                      </a:r>
                      <a:endParaRPr lang="en-IE" sz="18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 smtClean="0"/>
                        <a:t>Accept two comparable objects and</a:t>
                      </a:r>
                      <a:r>
                        <a:rPr lang="en-IE" sz="1800" baseline="0" dirty="0" smtClean="0"/>
                        <a:t> </a:t>
                      </a:r>
                      <a:r>
                        <a:rPr lang="en-IE" sz="1800" dirty="0" smtClean="0"/>
                        <a:t>ensure the named equality holds.</a:t>
                      </a:r>
                    </a:p>
                  </a:txBody>
                  <a:tcPr/>
                </a:tc>
              </a:tr>
              <a:tr h="628344">
                <a:tc>
                  <a:txBody>
                    <a:bodyPr/>
                    <a:lstStyle/>
                    <a:p>
                      <a:r>
                        <a:rPr lang="en-IE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assertTrue</a:t>
                      </a:r>
                      <a:endParaRPr lang="en-IE" sz="18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IE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assertFalse</a:t>
                      </a:r>
                      <a:endParaRPr lang="en-IE" sz="18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dirty="0" smtClean="0"/>
                        <a:t>Accept a single expression, and fail if the expression does not pass an IF test.</a:t>
                      </a:r>
                      <a:endParaRPr lang="en-IE" sz="1800" dirty="0"/>
                    </a:p>
                  </a:txBody>
                  <a:tcPr/>
                </a:tc>
              </a:tr>
              <a:tr h="1166924">
                <a:tc>
                  <a:txBody>
                    <a:bodyPr/>
                    <a:lstStyle/>
                    <a:p>
                      <a:r>
                        <a:rPr lang="en-IE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assertGreater</a:t>
                      </a:r>
                      <a:endParaRPr lang="en-IE" sz="18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IE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assertGreaterEqual</a:t>
                      </a:r>
                      <a:endParaRPr lang="en-IE" sz="18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IE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assertLess</a:t>
                      </a:r>
                      <a:endParaRPr lang="en-IE" sz="18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IE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assertLessEqual</a:t>
                      </a:r>
                      <a:endParaRPr lang="en-IE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dirty="0" smtClean="0"/>
                        <a:t>Accept two comparable objects and</a:t>
                      </a:r>
                      <a:r>
                        <a:rPr lang="en-IE" sz="1800" baseline="0" dirty="0" smtClean="0"/>
                        <a:t> </a:t>
                      </a:r>
                      <a:r>
                        <a:rPr lang="en-IE" sz="1800" dirty="0" smtClean="0"/>
                        <a:t>ensure the named inequality holds.</a:t>
                      </a:r>
                      <a:endParaRPr lang="en-IE" sz="1800" dirty="0"/>
                    </a:p>
                  </a:txBody>
                  <a:tcPr/>
                </a:tc>
              </a:tr>
              <a:tr h="628344">
                <a:tc>
                  <a:txBody>
                    <a:bodyPr/>
                    <a:lstStyle/>
                    <a:p>
                      <a:r>
                        <a:rPr lang="en-IE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asssertIn</a:t>
                      </a:r>
                      <a:endParaRPr lang="en-IE" sz="18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IE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assertNotIn</a:t>
                      </a:r>
                      <a:endParaRPr lang="en-IE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dirty="0" smtClean="0"/>
                        <a:t>Ensure an element is (or is not) an element in a container object.</a:t>
                      </a:r>
                      <a:endParaRPr lang="en-IE" sz="1800" dirty="0"/>
                    </a:p>
                  </a:txBody>
                  <a:tcPr/>
                </a:tc>
              </a:tr>
              <a:tr h="628344">
                <a:tc>
                  <a:txBody>
                    <a:bodyPr/>
                    <a:lstStyle/>
                    <a:p>
                      <a:r>
                        <a:rPr lang="en-IE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assertIsNone</a:t>
                      </a:r>
                      <a:endParaRPr lang="en-IE" sz="18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IE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assertIsNotNone</a:t>
                      </a:r>
                      <a:endParaRPr lang="en-IE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dirty="0" smtClean="0"/>
                        <a:t>Ensure an element is (or is not) the exact value None (but not another false value).</a:t>
                      </a:r>
                      <a:endParaRPr lang="en-IE" sz="1800" dirty="0"/>
                    </a:p>
                  </a:txBody>
                  <a:tcPr/>
                </a:tc>
              </a:tr>
              <a:tr h="628344">
                <a:tc>
                  <a:txBody>
                    <a:bodyPr/>
                    <a:lstStyle/>
                    <a:p>
                      <a:r>
                        <a:rPr lang="en-IE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assertSameElements</a:t>
                      </a:r>
                      <a:endParaRPr lang="en-IE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dirty="0" smtClean="0"/>
                        <a:t>Ensure two container objects have the same elements, ignoring the order.</a:t>
                      </a:r>
                      <a:endParaRPr lang="en-IE" sz="1800" dirty="0"/>
                    </a:p>
                  </a:txBody>
                  <a:tcPr/>
                </a:tc>
              </a:tr>
              <a:tr h="1166924">
                <a:tc>
                  <a:txBody>
                    <a:bodyPr/>
                    <a:lstStyle/>
                    <a:p>
                      <a:r>
                        <a:rPr lang="en-IE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assertSequenceEqualassertDictEqual</a:t>
                      </a:r>
                      <a:endParaRPr lang="en-IE" sz="18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IE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assertSetEqual</a:t>
                      </a:r>
                      <a:endParaRPr lang="en-IE" sz="18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IE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assertListEqual</a:t>
                      </a:r>
                      <a:endParaRPr lang="en-IE" sz="18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IE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assertTupleEqual</a:t>
                      </a:r>
                      <a:endParaRPr lang="en-IE" sz="18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dirty="0" smtClean="0"/>
                        <a:t>Ensure two containers have the same elements in the same order. If there's a failure, show a code diff comparing the two lists to see where they differ. The last four methods also test the type of the list.</a:t>
                      </a:r>
                      <a:endParaRPr lang="en-IE" sz="1800" dirty="0"/>
                    </a:p>
                  </a:txBody>
                  <a:tcPr/>
                </a:tc>
              </a:tr>
              <a:tr h="445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assertRaises</a:t>
                      </a:r>
                      <a:endParaRPr lang="en-IE" sz="18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dirty="0" smtClean="0"/>
                        <a:t>Ensure</a:t>
                      </a:r>
                      <a:r>
                        <a:rPr lang="en-IE" sz="1800" baseline="0" dirty="0" smtClean="0"/>
                        <a:t>  that a specific function call raises a specific exception. </a:t>
                      </a:r>
                      <a:endParaRPr lang="en-IE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24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Object Oriented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</a:rPr>
              <a:t>Let’s look at the </a:t>
            </a:r>
            <a:r>
              <a:rPr lang="en-I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assertRaises</a:t>
            </a:r>
            <a:r>
              <a:rPr lang="en-IE" dirty="0" smtClean="0">
                <a:solidFill>
                  <a:schemeClr val="bg1"/>
                </a:solidFill>
              </a:rPr>
              <a:t> method in a bit more detail.</a:t>
            </a:r>
          </a:p>
          <a:p>
            <a:endParaRPr lang="en-IE" dirty="0">
              <a:solidFill>
                <a:schemeClr val="bg1"/>
              </a:solidFill>
            </a:endParaRPr>
          </a:p>
          <a:p>
            <a:r>
              <a:rPr lang="en-IE" dirty="0" smtClean="0">
                <a:solidFill>
                  <a:schemeClr val="bg1"/>
                </a:solidFill>
              </a:rPr>
              <a:t>This </a:t>
            </a:r>
            <a:r>
              <a:rPr lang="en-IE" dirty="0">
                <a:solidFill>
                  <a:schemeClr val="bg1"/>
                </a:solidFill>
              </a:rPr>
              <a:t>method </a:t>
            </a:r>
            <a:r>
              <a:rPr lang="en-IE" dirty="0" smtClean="0">
                <a:solidFill>
                  <a:schemeClr val="bg1"/>
                </a:solidFill>
              </a:rPr>
              <a:t>can </a:t>
            </a:r>
            <a:r>
              <a:rPr lang="en-IE" dirty="0">
                <a:solidFill>
                  <a:schemeClr val="bg1"/>
                </a:solidFill>
              </a:rPr>
              <a:t>be used to ensure a specific function call raises a specific </a:t>
            </a:r>
            <a:r>
              <a:rPr lang="en-IE" dirty="0" smtClean="0">
                <a:solidFill>
                  <a:schemeClr val="bg1"/>
                </a:solidFill>
              </a:rPr>
              <a:t>exception. </a:t>
            </a:r>
            <a:r>
              <a:rPr lang="en-IE" dirty="0">
                <a:solidFill>
                  <a:schemeClr val="bg1"/>
                </a:solidFill>
              </a:rPr>
              <a:t>The test passes if the code inside the </a:t>
            </a:r>
            <a:r>
              <a:rPr lang="en-I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IE" dirty="0">
                <a:solidFill>
                  <a:schemeClr val="bg1"/>
                </a:solidFill>
              </a:rPr>
              <a:t> statement raises the proper exception; otherwise, it fails</a:t>
            </a:r>
            <a:r>
              <a:rPr lang="en-IE" dirty="0" smtClean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0011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Object Oriented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  <a:cs typeface="Courier New" panose="02070309020205020404" pitchFamily="49" charset="0"/>
              </a:rPr>
              <a:t>Let’s look at an example:</a:t>
            </a:r>
            <a:endParaRPr lang="en-IE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endParaRPr lang="en-IE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32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Object Oriented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  <a:cs typeface="Courier New" panose="02070309020205020404" pitchFamily="49" charset="0"/>
              </a:rPr>
              <a:t>Let’s look at an example:</a:t>
            </a:r>
            <a:endParaRPr lang="en-IE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endParaRPr lang="en-IE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521" y="2564904"/>
            <a:ext cx="10657184" cy="2088232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MyAverage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END average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983638" y="6135685"/>
            <a:ext cx="2088232" cy="5760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E" dirty="0" smtClean="0">
                <a:solidFill>
                  <a:schemeClr val="tx1"/>
                </a:solidFill>
              </a:rPr>
              <a:t>Continued </a:t>
            </a:r>
            <a:r>
              <a:rPr lang="en-IE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6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Object Oriented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  <a:cs typeface="Courier New" panose="02070309020205020404" pitchFamily="49" charset="0"/>
              </a:rPr>
              <a:t>One of the most important classes in </a:t>
            </a:r>
            <a:r>
              <a:rPr lang="en-I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IE" dirty="0" smtClean="0">
                <a:solidFill>
                  <a:schemeClr val="bg1"/>
                </a:solidFill>
                <a:cs typeface="Courier New" panose="02070309020205020404" pitchFamily="49" charset="0"/>
              </a:rPr>
              <a:t> is called </a:t>
            </a:r>
            <a:r>
              <a:rPr lang="en-I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r>
              <a:rPr lang="en-IE" dirty="0" smtClean="0">
                <a:solidFill>
                  <a:schemeClr val="bg1"/>
                </a:solidFill>
                <a:cs typeface="Courier New" panose="02070309020205020404" pitchFamily="49" charset="0"/>
              </a:rPr>
              <a:t> which provides a set of methods to compare values, set up tests and clean up after tests are finished.</a:t>
            </a:r>
          </a:p>
          <a:p>
            <a:endParaRPr lang="en-IE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r>
              <a:rPr lang="en-IE" dirty="0" smtClean="0">
                <a:solidFill>
                  <a:schemeClr val="bg1"/>
                </a:solidFill>
                <a:cs typeface="Courier New" panose="02070309020205020404" pitchFamily="49" charset="0"/>
              </a:rPr>
              <a:t>To write unit tests, we create a subclass of </a:t>
            </a:r>
            <a:r>
              <a:rPr lang="en-I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r>
              <a:rPr lang="en-IE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IE" dirty="0" smtClean="0">
                <a:solidFill>
                  <a:schemeClr val="bg1"/>
                </a:solidFill>
                <a:cs typeface="Courier New" panose="02070309020205020404" pitchFamily="49" charset="0"/>
              </a:rPr>
              <a:t>and write individual methods to do the actual testing. Typically we start all of these methods with the name </a:t>
            </a:r>
            <a:r>
              <a:rPr lang="en-I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I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</a:t>
            </a:r>
            <a:r>
              <a:rPr lang="en-IE" dirty="0" smtClean="0">
                <a:solidFill>
                  <a:schemeClr val="bg1"/>
                </a:solidFill>
                <a:cs typeface="Courier New" panose="02070309020205020404" pitchFamily="49" charset="0"/>
              </a:rPr>
              <a:t>.</a:t>
            </a:r>
            <a:endParaRPr lang="en-IE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endParaRPr lang="en-IE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35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</p:spPr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  <a:cs typeface="Courier New" panose="02070309020205020404" pitchFamily="49" charset="0"/>
              </a:rPr>
              <a:t>Let’s look at an example:</a:t>
            </a:r>
            <a:endParaRPr lang="en-IE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endParaRPr lang="en-IE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Object Oriented Testing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22598" y="2204864"/>
            <a:ext cx="10657184" cy="417646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TestAverage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test_zero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IE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IE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self.assertRaises</a:t>
            </a:r>
            <a:r>
              <a:rPr lang="en-IE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IE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E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MyAverage</a:t>
            </a:r>
            <a:r>
              <a:rPr lang="en-IE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[])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# END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test_zero</a:t>
            </a:r>
            <a:endParaRPr lang="en-IE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test_with_zero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IE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with </a:t>
            </a:r>
            <a:r>
              <a:rPr lang="en-IE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self.assertRaises</a:t>
            </a:r>
            <a:r>
              <a:rPr lang="en-IE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IE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MyAverage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([])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END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test_with_zero</a:t>
            </a:r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END CLASS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TestAverage</a:t>
            </a:r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983638" y="6135685"/>
            <a:ext cx="2088232" cy="5760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E" dirty="0" smtClean="0">
                <a:solidFill>
                  <a:schemeClr val="tx1"/>
                </a:solidFill>
              </a:rPr>
              <a:t>Continued </a:t>
            </a:r>
            <a:r>
              <a:rPr lang="en-IE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8542" y="243574"/>
            <a:ext cx="2088232" cy="5760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E" dirty="0" smtClean="0">
                <a:solidFill>
                  <a:schemeClr val="tx1"/>
                </a:solidFill>
                <a:sym typeface="Wingdings" panose="05000000000000000000" pitchFamily="2" charset="2"/>
              </a:rPr>
              <a:t> </a:t>
            </a:r>
            <a:r>
              <a:rPr lang="en-IE" dirty="0" smtClean="0">
                <a:solidFill>
                  <a:schemeClr val="tx1"/>
                </a:solidFill>
              </a:rPr>
              <a:t>Continued</a:t>
            </a: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67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</p:spPr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  <a:cs typeface="Courier New" panose="02070309020205020404" pitchFamily="49" charset="0"/>
              </a:rPr>
              <a:t>Let’s look at an example:</a:t>
            </a:r>
            <a:endParaRPr lang="en-IE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endParaRPr lang="en-IE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Object Oriented Testing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22598" y="2204864"/>
            <a:ext cx="10657184" cy="417646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TestAverage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test_zero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IE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IE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self.assertRaises</a:t>
            </a:r>
            <a:r>
              <a:rPr lang="en-IE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IE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E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MyAverage</a:t>
            </a:r>
            <a:r>
              <a:rPr lang="en-IE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[])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# END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test_zero</a:t>
            </a:r>
            <a:endParaRPr lang="en-IE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test_with_zero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IE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with </a:t>
            </a:r>
            <a:r>
              <a:rPr lang="en-IE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self.assertRaises</a:t>
            </a:r>
            <a:r>
              <a:rPr lang="en-IE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IE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MyAverage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([])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END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test_with_zero</a:t>
            </a:r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END CLASS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TestAverage</a:t>
            </a:r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983638" y="6135685"/>
            <a:ext cx="2088232" cy="5760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E" dirty="0" smtClean="0">
                <a:solidFill>
                  <a:schemeClr val="tx1"/>
                </a:solidFill>
              </a:rPr>
              <a:t>Continued </a:t>
            </a:r>
            <a:r>
              <a:rPr lang="en-IE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8542" y="243574"/>
            <a:ext cx="2088232" cy="5760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E" dirty="0" smtClean="0">
                <a:solidFill>
                  <a:schemeClr val="tx1"/>
                </a:solidFill>
                <a:sym typeface="Wingdings" panose="05000000000000000000" pitchFamily="2" charset="2"/>
              </a:rPr>
              <a:t> </a:t>
            </a:r>
            <a:r>
              <a:rPr lang="en-IE" dirty="0" smtClean="0">
                <a:solidFill>
                  <a:schemeClr val="tx1"/>
                </a:solidFill>
              </a:rPr>
              <a:t>Continued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183438" y="1556792"/>
            <a:ext cx="3528392" cy="1185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000" dirty="0" smtClean="0">
                <a:cs typeface="Courier New" panose="02070309020205020404" pitchFamily="49" charset="0"/>
              </a:rPr>
              <a:t>We can test if a call to </a:t>
            </a:r>
            <a:r>
              <a:rPr lang="en-I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MyAverage</a:t>
            </a:r>
            <a:r>
              <a:rPr lang="en-IE" sz="2000" dirty="0" smtClean="0">
                <a:cs typeface="Courier New" panose="02070309020205020404" pitchFamily="49" charset="0"/>
              </a:rPr>
              <a:t> gives an error is a blank list is passed in </a:t>
            </a:r>
            <a:endParaRPr lang="en-IE" sz="2000" dirty="0"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5303118" y="2149555"/>
            <a:ext cx="2880320" cy="11974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97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</p:spPr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  <a:cs typeface="Courier New" panose="02070309020205020404" pitchFamily="49" charset="0"/>
              </a:rPr>
              <a:t>Let’s look at an example:</a:t>
            </a:r>
            <a:endParaRPr lang="en-IE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endParaRPr lang="en-IE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Object Oriented Testing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22598" y="2204864"/>
            <a:ext cx="10657184" cy="417646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TestAverage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test_zero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IE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IE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self.assertRaises</a:t>
            </a:r>
            <a:r>
              <a:rPr lang="en-IE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IE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E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MyAverage</a:t>
            </a:r>
            <a:r>
              <a:rPr lang="en-IE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[])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# END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test_zero</a:t>
            </a:r>
            <a:endParaRPr lang="en-IE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test_with_zero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IE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with </a:t>
            </a:r>
            <a:r>
              <a:rPr lang="en-IE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self.assertRaises</a:t>
            </a:r>
            <a:r>
              <a:rPr lang="en-IE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IE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MyAverage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([])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END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test_with_zero</a:t>
            </a:r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END CLASS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TestAverage</a:t>
            </a:r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983638" y="6135685"/>
            <a:ext cx="2088232" cy="5760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E" dirty="0" smtClean="0">
                <a:solidFill>
                  <a:schemeClr val="tx1"/>
                </a:solidFill>
              </a:rPr>
              <a:t>Continued </a:t>
            </a:r>
            <a:r>
              <a:rPr lang="en-IE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8542" y="243574"/>
            <a:ext cx="2088232" cy="5760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E" dirty="0" smtClean="0">
                <a:solidFill>
                  <a:schemeClr val="tx1"/>
                </a:solidFill>
                <a:sym typeface="Wingdings" panose="05000000000000000000" pitchFamily="2" charset="2"/>
              </a:rPr>
              <a:t> </a:t>
            </a:r>
            <a:r>
              <a:rPr lang="en-IE" dirty="0" smtClean="0">
                <a:solidFill>
                  <a:schemeClr val="tx1"/>
                </a:solidFill>
              </a:rPr>
              <a:t>Continued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183438" y="1556792"/>
            <a:ext cx="3528392" cy="1185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000" dirty="0" smtClean="0">
                <a:cs typeface="Courier New" panose="02070309020205020404" pitchFamily="49" charset="0"/>
              </a:rPr>
              <a:t>We can test if a call to </a:t>
            </a:r>
            <a:r>
              <a:rPr lang="en-I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MyAverage</a:t>
            </a:r>
            <a:r>
              <a:rPr lang="en-IE" sz="2000" dirty="0" smtClean="0">
                <a:cs typeface="Courier New" panose="02070309020205020404" pitchFamily="49" charset="0"/>
              </a:rPr>
              <a:t> gives an error is a blank list is passed in </a:t>
            </a:r>
            <a:endParaRPr lang="en-IE" sz="2000" dirty="0"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5303118" y="2149555"/>
            <a:ext cx="2880320" cy="11974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8183438" y="2996952"/>
            <a:ext cx="3528392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000" dirty="0" smtClean="0">
                <a:cs typeface="Courier New" panose="02070309020205020404" pitchFamily="49" charset="0"/>
              </a:rPr>
              <a:t>The same test, but calling the method directly, which will return a divide-by-zero error, so we need to use the 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IE" sz="2000" dirty="0" smtClean="0">
                <a:cs typeface="Courier New" panose="02070309020205020404" pitchFamily="49" charset="0"/>
              </a:rPr>
              <a:t> statement to tidy up.</a:t>
            </a:r>
            <a:endParaRPr lang="en-IE" sz="2000" dirty="0"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5663158" y="3933056"/>
            <a:ext cx="2520280" cy="576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6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Object Oriented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  <a:cs typeface="Courier New" panose="02070309020205020404" pitchFamily="49" charset="0"/>
              </a:rPr>
              <a:t>Let’s look at an example:</a:t>
            </a:r>
            <a:endParaRPr lang="en-IE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endParaRPr lang="en-IE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521" y="2564904"/>
            <a:ext cx="10657184" cy="2088232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__name__ == "__main__":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unittest.main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ENDIF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8542" y="243574"/>
            <a:ext cx="2088232" cy="5760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E" dirty="0" smtClean="0">
                <a:solidFill>
                  <a:schemeClr val="tx1"/>
                </a:solidFill>
                <a:sym typeface="Wingdings" panose="05000000000000000000" pitchFamily="2" charset="2"/>
              </a:rPr>
              <a:t> </a:t>
            </a:r>
            <a:r>
              <a:rPr lang="en-IE" dirty="0" smtClean="0">
                <a:solidFill>
                  <a:schemeClr val="tx1"/>
                </a:solidFill>
              </a:rPr>
              <a:t>Continued</a:t>
            </a: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65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Object Oriented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</a:rPr>
              <a:t>Now let’s look at a </a:t>
            </a:r>
            <a:r>
              <a:rPr lang="en-IE" dirty="0" smtClean="0">
                <a:solidFill>
                  <a:schemeClr val="bg1"/>
                </a:solidFill>
              </a:rPr>
              <a:t>more </a:t>
            </a:r>
            <a:r>
              <a:rPr lang="en-IE" dirty="0" smtClean="0">
                <a:solidFill>
                  <a:schemeClr val="bg1"/>
                </a:solidFill>
              </a:rPr>
              <a:t>detailed </a:t>
            </a:r>
            <a:r>
              <a:rPr lang="en-IE" dirty="0" smtClean="0">
                <a:solidFill>
                  <a:schemeClr val="bg1"/>
                </a:solidFill>
              </a:rPr>
              <a:t>example.</a:t>
            </a:r>
            <a:endParaRPr lang="en-IE" dirty="0" smtClean="0">
              <a:solidFill>
                <a:schemeClr val="bg1"/>
              </a:solidFill>
            </a:endParaRPr>
          </a:p>
          <a:p>
            <a:endParaRPr lang="en-IE" dirty="0">
              <a:solidFill>
                <a:schemeClr val="bg1"/>
              </a:solidFill>
            </a:endParaRPr>
          </a:p>
          <a:p>
            <a:r>
              <a:rPr lang="en-IE" dirty="0" smtClean="0">
                <a:solidFill>
                  <a:schemeClr val="bg1"/>
                </a:solidFill>
              </a:rPr>
              <a:t>Let’s look at a program, and it’s test </a:t>
            </a:r>
            <a:r>
              <a:rPr lang="en-IE" dirty="0" smtClean="0">
                <a:solidFill>
                  <a:schemeClr val="bg1"/>
                </a:solidFill>
              </a:rPr>
              <a:t>program:</a:t>
            </a:r>
            <a:endParaRPr lang="en-IE" dirty="0" smtClean="0">
              <a:solidFill>
                <a:schemeClr val="bg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910630" y="3645024"/>
            <a:ext cx="4189541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 smtClean="0"/>
              <a:t>Stats.py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234257" y="3645024"/>
            <a:ext cx="4189541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 smtClean="0"/>
              <a:t>Stats-test.py</a:t>
            </a:r>
            <a:endParaRPr lang="en-IE" sz="3600" dirty="0"/>
          </a:p>
        </p:txBody>
      </p:sp>
      <p:sp>
        <p:nvSpPr>
          <p:cNvPr id="6" name="Left Arrow 5"/>
          <p:cNvSpPr/>
          <p:nvPr/>
        </p:nvSpPr>
        <p:spPr>
          <a:xfrm>
            <a:off x="5401280" y="3897052"/>
            <a:ext cx="1544945" cy="7200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ounded Rectangle 6"/>
          <p:cNvSpPr/>
          <p:nvPr/>
        </p:nvSpPr>
        <p:spPr>
          <a:xfrm>
            <a:off x="1185583" y="4797152"/>
            <a:ext cx="3685487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I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StatsList</a:t>
            </a:r>
            <a:endParaRPr lang="en-IE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509210" y="4797152"/>
            <a:ext cx="3685487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I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TestValidInputs</a:t>
            </a:r>
            <a:endParaRPr lang="en-IE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11605" y="5264434"/>
            <a:ext cx="280831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I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ef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mean</a:t>
            </a:r>
          </a:p>
          <a:p>
            <a:pPr algn="ctr"/>
            <a:r>
              <a:rPr lang="en-I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median</a:t>
            </a:r>
          </a:p>
          <a:p>
            <a:pPr algn="ctr"/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I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ef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039422" y="5229200"/>
            <a:ext cx="280831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I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ef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test_mean</a:t>
            </a:r>
            <a:endParaRPr lang="en-IE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I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</a:t>
            </a:r>
            <a:r>
              <a:rPr lang="en-I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median</a:t>
            </a:r>
            <a:endParaRPr lang="en-IE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I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ef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</a:t>
            </a:r>
            <a:r>
              <a:rPr lang="en-I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endParaRPr lang="en-IE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23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Object Oriented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  <a:cs typeface="Courier New" panose="02070309020205020404" pitchFamily="49" charset="0"/>
              </a:rPr>
              <a:t>Here’s stats.py:</a:t>
            </a:r>
            <a:endParaRPr lang="en-IE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endParaRPr lang="en-IE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521" y="2564904"/>
            <a:ext cx="10657184" cy="288032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collections import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defaultdict</a:t>
            </a:r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StatsList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(list):</a:t>
            </a:r>
          </a:p>
          <a:p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mean(self):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sum(self) /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END mean</a:t>
            </a:r>
            <a:endParaRPr lang="en-IE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983638" y="6135685"/>
            <a:ext cx="2088232" cy="5760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E" dirty="0" smtClean="0">
                <a:solidFill>
                  <a:schemeClr val="tx1"/>
                </a:solidFill>
              </a:rPr>
              <a:t>Continued </a:t>
            </a:r>
            <a:r>
              <a:rPr lang="en-IE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09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  <a:cs typeface="Courier New" panose="02070309020205020404" pitchFamily="49" charset="0"/>
              </a:rPr>
              <a:t>Here’s stats.py:</a:t>
            </a:r>
          </a:p>
          <a:p>
            <a:endParaRPr lang="en-IE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Object Oriented Testing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983638" y="6135685"/>
            <a:ext cx="2088232" cy="5760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E" dirty="0" smtClean="0">
                <a:solidFill>
                  <a:schemeClr val="tx1"/>
                </a:solidFill>
              </a:rPr>
              <a:t>Continued </a:t>
            </a:r>
            <a:r>
              <a:rPr lang="en-IE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8542" y="243574"/>
            <a:ext cx="2088232" cy="5760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E" dirty="0" smtClean="0">
                <a:solidFill>
                  <a:schemeClr val="tx1"/>
                </a:solidFill>
                <a:sym typeface="Wingdings" panose="05000000000000000000" pitchFamily="2" charset="2"/>
              </a:rPr>
              <a:t> </a:t>
            </a:r>
            <a:r>
              <a:rPr lang="en-IE" dirty="0" smtClean="0">
                <a:solidFill>
                  <a:schemeClr val="tx1"/>
                </a:solidFill>
              </a:rPr>
              <a:t>Continued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9521" y="2564904"/>
            <a:ext cx="10657184" cy="288032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median(self):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 % 2: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self[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 / 2)]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 / 2)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(self[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 self[idx-1]) / 2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ENDIF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END median</a:t>
            </a:r>
            <a:endParaRPr lang="en-IE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64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  <a:cs typeface="Courier New" panose="02070309020205020404" pitchFamily="49" charset="0"/>
              </a:rPr>
              <a:t>Here’s stats.py:</a:t>
            </a:r>
          </a:p>
          <a:p>
            <a:endParaRPr lang="en-IE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Object Oriented Testing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18542" y="243574"/>
            <a:ext cx="2088232" cy="5760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E" dirty="0" smtClean="0">
                <a:solidFill>
                  <a:schemeClr val="tx1"/>
                </a:solidFill>
                <a:sym typeface="Wingdings" panose="05000000000000000000" pitchFamily="2" charset="2"/>
              </a:rPr>
              <a:t> </a:t>
            </a:r>
            <a:r>
              <a:rPr lang="en-IE" dirty="0" smtClean="0">
                <a:solidFill>
                  <a:schemeClr val="tx1"/>
                </a:solidFill>
              </a:rPr>
              <a:t>Continued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9521" y="2348880"/>
            <a:ext cx="10657184" cy="417646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mode(self):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freqs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defaultdict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item in self: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freqs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[item] += 1</a:t>
            </a:r>
          </a:p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mode_freq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max(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freqs.values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modes = []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item, value in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freqs.items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value ==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mode_freq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modes.append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# ENDIF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ENDFOR            </a:t>
            </a:r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modes</a:t>
            </a:r>
          </a:p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mode</a:t>
            </a:r>
            <a:endParaRPr lang="en-IE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02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Object Oriented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>
                <a:solidFill>
                  <a:schemeClr val="bg1"/>
                </a:solidFill>
              </a:rPr>
              <a:t>We are going to test this program by creating a new file with our testing code in it.</a:t>
            </a:r>
          </a:p>
          <a:p>
            <a:endParaRPr lang="en-IE" dirty="0" smtClean="0">
              <a:solidFill>
                <a:schemeClr val="bg1"/>
              </a:solidFill>
            </a:endParaRPr>
          </a:p>
          <a:p>
            <a:r>
              <a:rPr lang="en-IE" dirty="0" smtClean="0">
                <a:solidFill>
                  <a:schemeClr val="bg1"/>
                </a:solidFill>
              </a:rPr>
              <a:t>So we’ll import </a:t>
            </a:r>
            <a:r>
              <a:rPr lang="en-I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IE" dirty="0" smtClean="0">
                <a:solidFill>
                  <a:schemeClr val="bg1"/>
                </a:solidFill>
              </a:rPr>
              <a:t>, and use the </a:t>
            </a:r>
            <a:r>
              <a:rPr lang="en-I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r>
              <a:rPr lang="en-IE" dirty="0" smtClean="0">
                <a:solidFill>
                  <a:schemeClr val="bg1"/>
                </a:solidFill>
              </a:rPr>
              <a:t> class from it, to create a </a:t>
            </a:r>
            <a:r>
              <a:rPr lang="en-I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IE" dirty="0" smtClean="0">
                <a:solidFill>
                  <a:schemeClr val="bg1"/>
                </a:solidFill>
              </a:rPr>
              <a:t> </a:t>
            </a:r>
            <a:r>
              <a:rPr lang="en-IE" dirty="0">
                <a:solidFill>
                  <a:schemeClr val="bg1"/>
                </a:solidFill>
              </a:rPr>
              <a:t>method </a:t>
            </a:r>
            <a:r>
              <a:rPr lang="en-IE" dirty="0" smtClean="0">
                <a:solidFill>
                  <a:schemeClr val="bg1"/>
                </a:solidFill>
              </a:rPr>
              <a:t>to </a:t>
            </a:r>
            <a:r>
              <a:rPr lang="en-IE" dirty="0">
                <a:solidFill>
                  <a:schemeClr val="bg1"/>
                </a:solidFill>
              </a:rPr>
              <a:t>do initialization for each test. </a:t>
            </a:r>
            <a:endParaRPr lang="en-IE" dirty="0" smtClean="0">
              <a:solidFill>
                <a:schemeClr val="bg1"/>
              </a:solidFill>
            </a:endParaRPr>
          </a:p>
          <a:p>
            <a:endParaRPr lang="en-IE" dirty="0" smtClean="0">
              <a:solidFill>
                <a:schemeClr val="bg1"/>
              </a:solidFill>
            </a:endParaRPr>
          </a:p>
          <a:p>
            <a:r>
              <a:rPr lang="en-IE" dirty="0" smtClean="0">
                <a:solidFill>
                  <a:schemeClr val="bg1"/>
                </a:solidFill>
              </a:rPr>
              <a:t>The </a:t>
            </a:r>
            <a:r>
              <a:rPr lang="en-I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IE" dirty="0" smtClean="0">
                <a:solidFill>
                  <a:schemeClr val="bg1"/>
                </a:solidFill>
              </a:rPr>
              <a:t> </a:t>
            </a:r>
            <a:r>
              <a:rPr lang="en-IE" dirty="0" smtClean="0">
                <a:solidFill>
                  <a:schemeClr val="bg1"/>
                </a:solidFill>
              </a:rPr>
              <a:t>method </a:t>
            </a:r>
            <a:r>
              <a:rPr lang="en-IE" dirty="0" smtClean="0">
                <a:solidFill>
                  <a:schemeClr val="bg1"/>
                </a:solidFill>
              </a:rPr>
              <a:t>accepts </a:t>
            </a:r>
            <a:r>
              <a:rPr lang="en-IE" dirty="0">
                <a:solidFill>
                  <a:schemeClr val="bg1"/>
                </a:solidFill>
              </a:rPr>
              <a:t>no arguments, and allows us to do arbitrary setup before each test is run</a:t>
            </a:r>
            <a:r>
              <a:rPr lang="en-IE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519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Object Oriented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  <a:cs typeface="Courier New" panose="02070309020205020404" pitchFamily="49" charset="0"/>
              </a:rPr>
              <a:t>Here’s stats-test.py:</a:t>
            </a:r>
            <a:endParaRPr lang="en-IE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endParaRPr lang="en-IE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521" y="2564904"/>
            <a:ext cx="10657184" cy="288032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 import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StatsList</a:t>
            </a:r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TestValidInputs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self.stats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StatsList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([1,2,2,3,3,4])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END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IE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983638" y="6135685"/>
            <a:ext cx="2088232" cy="5760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E" dirty="0" smtClean="0">
                <a:solidFill>
                  <a:schemeClr val="tx1"/>
                </a:solidFill>
              </a:rPr>
              <a:t>Continued </a:t>
            </a:r>
            <a:r>
              <a:rPr lang="en-IE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58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Object Oriented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  <a:cs typeface="Courier New" panose="02070309020205020404" pitchFamily="49" charset="0"/>
              </a:rPr>
              <a:t>Let’s look at a simple example:</a:t>
            </a:r>
            <a:endParaRPr lang="en-IE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endParaRPr lang="en-IE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10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Object Oriented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  <a:cs typeface="Courier New" panose="02070309020205020404" pitchFamily="49" charset="0"/>
              </a:rPr>
              <a:t>Here’s stats-test.py:</a:t>
            </a:r>
            <a:endParaRPr lang="en-IE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endParaRPr lang="en-IE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521" y="2564904"/>
            <a:ext cx="10657184" cy="288032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 import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StatsList</a:t>
            </a:r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TestValidInputs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self.stats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StatsList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([1,2,2,3,3,4])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END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IE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983638" y="6135685"/>
            <a:ext cx="2088232" cy="5760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E" dirty="0" smtClean="0">
                <a:solidFill>
                  <a:schemeClr val="tx1"/>
                </a:solidFill>
              </a:rPr>
              <a:t>Continued </a:t>
            </a:r>
            <a:r>
              <a:rPr lang="en-IE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183438" y="1933594"/>
            <a:ext cx="3528392" cy="775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000" dirty="0" smtClean="0">
                <a:cs typeface="Courier New" panose="02070309020205020404" pitchFamily="49" charset="0"/>
              </a:rPr>
              <a:t>Import the program we’ve just created, and it’s main class.</a:t>
            </a:r>
            <a:endParaRPr lang="en-IE" sz="2000" dirty="0"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5087094" y="2321257"/>
            <a:ext cx="3096344" cy="5221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Object Oriented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  <a:cs typeface="Courier New" panose="02070309020205020404" pitchFamily="49" charset="0"/>
              </a:rPr>
              <a:t>Here’s stats-test.py:</a:t>
            </a:r>
            <a:endParaRPr lang="en-IE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endParaRPr lang="en-IE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521" y="2564904"/>
            <a:ext cx="10657184" cy="288032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 import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StatsList</a:t>
            </a:r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TestValidInputs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self.stats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StatsList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([1,2,2,3,3,4])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END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IE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983638" y="6135685"/>
            <a:ext cx="2088232" cy="5760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E" dirty="0" smtClean="0">
                <a:solidFill>
                  <a:schemeClr val="tx1"/>
                </a:solidFill>
              </a:rPr>
              <a:t>Continued </a:t>
            </a:r>
            <a:r>
              <a:rPr lang="en-IE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183438" y="1933594"/>
            <a:ext cx="3528392" cy="775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000" dirty="0" smtClean="0">
                <a:cs typeface="Courier New" panose="02070309020205020404" pitchFamily="49" charset="0"/>
              </a:rPr>
              <a:t>Import the program we’ve just created, and it’s main class.</a:t>
            </a:r>
            <a:endParaRPr lang="en-IE" sz="2000" dirty="0"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5087094" y="2321257"/>
            <a:ext cx="3096344" cy="5221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8183438" y="2852936"/>
            <a:ext cx="352839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000" dirty="0" smtClean="0">
                <a:cs typeface="Courier New" panose="02070309020205020404" pitchFamily="49" charset="0"/>
              </a:rPr>
              <a:t>Import  </a:t>
            </a:r>
            <a:r>
              <a:rPr lang="en-IE" sz="2000" dirty="0" err="1" smtClean="0">
                <a:cs typeface="Courier New" panose="02070309020205020404" pitchFamily="49" charset="0"/>
              </a:rPr>
              <a:t>unittest</a:t>
            </a:r>
            <a:r>
              <a:rPr lang="en-IE" sz="2000" dirty="0" smtClean="0">
                <a:cs typeface="Courier New" panose="02070309020205020404" pitchFamily="49" charset="0"/>
              </a:rPr>
              <a:t>.</a:t>
            </a:r>
            <a:endParaRPr lang="en-IE" sz="2000" dirty="0"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358902" y="2951309"/>
            <a:ext cx="4824536" cy="3336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75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Object Oriented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  <a:cs typeface="Courier New" panose="02070309020205020404" pitchFamily="49" charset="0"/>
              </a:rPr>
              <a:t>Here’s stats-test.py:</a:t>
            </a:r>
            <a:endParaRPr lang="en-IE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endParaRPr lang="en-IE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521" y="2564904"/>
            <a:ext cx="10657184" cy="288032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 import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StatsList</a:t>
            </a:r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TestValidInputs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self.stats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StatsList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([1,2,2,3,3,4])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END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IE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983638" y="6135685"/>
            <a:ext cx="2088232" cy="5760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E" dirty="0" smtClean="0">
                <a:solidFill>
                  <a:schemeClr val="tx1"/>
                </a:solidFill>
              </a:rPr>
              <a:t>Continued </a:t>
            </a:r>
            <a:r>
              <a:rPr lang="en-IE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183438" y="1933594"/>
            <a:ext cx="3528392" cy="775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000" dirty="0" smtClean="0">
                <a:cs typeface="Courier New" panose="02070309020205020404" pitchFamily="49" charset="0"/>
              </a:rPr>
              <a:t>Import the program we’ve just created, and it’s main class.</a:t>
            </a:r>
            <a:endParaRPr lang="en-IE" sz="2000" dirty="0"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5087094" y="2321257"/>
            <a:ext cx="3096344" cy="5221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8183438" y="2852936"/>
            <a:ext cx="352839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000" dirty="0" smtClean="0">
                <a:cs typeface="Courier New" panose="02070309020205020404" pitchFamily="49" charset="0"/>
              </a:rPr>
              <a:t>Import  </a:t>
            </a:r>
            <a:r>
              <a:rPr lang="en-IE" sz="2000" dirty="0" err="1" smtClean="0">
                <a:cs typeface="Courier New" panose="02070309020205020404" pitchFamily="49" charset="0"/>
              </a:rPr>
              <a:t>unittest</a:t>
            </a:r>
            <a:r>
              <a:rPr lang="en-IE" sz="2000" dirty="0" smtClean="0">
                <a:cs typeface="Courier New" panose="02070309020205020404" pitchFamily="49" charset="0"/>
              </a:rPr>
              <a:t>.</a:t>
            </a:r>
            <a:endParaRPr lang="en-IE" sz="2000" dirty="0"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358902" y="2951309"/>
            <a:ext cx="4824536" cy="3336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183438" y="3506176"/>
            <a:ext cx="3528392" cy="775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000" dirty="0" smtClean="0">
                <a:cs typeface="Courier New" panose="02070309020205020404" pitchFamily="49" charset="0"/>
              </a:rPr>
              <a:t>Create the setup method, to set up values to be tested.</a:t>
            </a:r>
            <a:endParaRPr lang="en-IE" sz="2000" dirty="0"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/>
          <p:cNvCxnSpPr>
            <a:stCxn id="15" idx="1"/>
          </p:cNvCxnSpPr>
          <p:nvPr/>
        </p:nvCxnSpPr>
        <p:spPr>
          <a:xfrm flipH="1">
            <a:off x="4078982" y="3893839"/>
            <a:ext cx="4104456" cy="6088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97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  <a:cs typeface="Courier New" panose="02070309020205020404" pitchFamily="49" charset="0"/>
              </a:rPr>
              <a:t>Here’s </a:t>
            </a:r>
            <a:r>
              <a:rPr lang="en-IE" dirty="0" smtClean="0">
                <a:solidFill>
                  <a:schemeClr val="bg1"/>
                </a:solidFill>
                <a:cs typeface="Courier New" panose="02070309020205020404" pitchFamily="49" charset="0"/>
              </a:rPr>
              <a:t>stats-test.py</a:t>
            </a:r>
            <a:r>
              <a:rPr lang="en-IE" dirty="0">
                <a:solidFill>
                  <a:schemeClr val="bg1"/>
                </a:solidFill>
                <a:cs typeface="Courier New" panose="02070309020205020404" pitchFamily="49" charset="0"/>
              </a:rPr>
              <a:t>:</a:t>
            </a:r>
          </a:p>
          <a:p>
            <a:endParaRPr lang="en-IE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Object Oriented Testing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983638" y="6135685"/>
            <a:ext cx="2088232" cy="5760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E" dirty="0" smtClean="0">
                <a:solidFill>
                  <a:schemeClr val="tx1"/>
                </a:solidFill>
              </a:rPr>
              <a:t>Continued </a:t>
            </a:r>
            <a:r>
              <a:rPr lang="en-IE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8542" y="243574"/>
            <a:ext cx="2088232" cy="5760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E" dirty="0" smtClean="0">
                <a:solidFill>
                  <a:schemeClr val="tx1"/>
                </a:solidFill>
                <a:sym typeface="Wingdings" panose="05000000000000000000" pitchFamily="2" charset="2"/>
              </a:rPr>
              <a:t> </a:t>
            </a:r>
            <a:r>
              <a:rPr lang="en-IE" dirty="0" smtClean="0">
                <a:solidFill>
                  <a:schemeClr val="tx1"/>
                </a:solidFill>
              </a:rPr>
              <a:t>Continued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9521" y="2564904"/>
            <a:ext cx="10657184" cy="288032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test_mean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self.assertEqual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self.stats.mean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2.5)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END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test_mean</a:t>
            </a:r>
            <a:endParaRPr lang="en-IE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18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  <a:cs typeface="Courier New" panose="02070309020205020404" pitchFamily="49" charset="0"/>
              </a:rPr>
              <a:t>Here’s </a:t>
            </a:r>
            <a:r>
              <a:rPr lang="en-IE" dirty="0" smtClean="0">
                <a:solidFill>
                  <a:schemeClr val="bg1"/>
                </a:solidFill>
                <a:cs typeface="Courier New" panose="02070309020205020404" pitchFamily="49" charset="0"/>
              </a:rPr>
              <a:t>stats-test.py</a:t>
            </a:r>
            <a:r>
              <a:rPr lang="en-IE" dirty="0">
                <a:solidFill>
                  <a:schemeClr val="bg1"/>
                </a:solidFill>
                <a:cs typeface="Courier New" panose="02070309020205020404" pitchFamily="49" charset="0"/>
              </a:rPr>
              <a:t>:</a:t>
            </a:r>
          </a:p>
          <a:p>
            <a:endParaRPr lang="en-IE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Object Oriented Testing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983638" y="6135685"/>
            <a:ext cx="2088232" cy="5760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E" dirty="0" smtClean="0">
                <a:solidFill>
                  <a:schemeClr val="tx1"/>
                </a:solidFill>
              </a:rPr>
              <a:t>Continued </a:t>
            </a:r>
            <a:r>
              <a:rPr lang="en-IE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8542" y="243574"/>
            <a:ext cx="2088232" cy="5760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E" dirty="0" smtClean="0">
                <a:solidFill>
                  <a:schemeClr val="tx1"/>
                </a:solidFill>
                <a:sym typeface="Wingdings" panose="05000000000000000000" pitchFamily="2" charset="2"/>
              </a:rPr>
              <a:t> </a:t>
            </a:r>
            <a:r>
              <a:rPr lang="en-IE" dirty="0" smtClean="0">
                <a:solidFill>
                  <a:schemeClr val="tx1"/>
                </a:solidFill>
              </a:rPr>
              <a:t>Continued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9521" y="2564904"/>
            <a:ext cx="10657184" cy="288032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test_median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self.assertEqual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self.stats.median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2.5)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self.stats.append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self.assertEqual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self.stats.median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3)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END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test_median</a:t>
            </a:r>
            <a:endParaRPr lang="en-IE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4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  <a:cs typeface="Courier New" panose="02070309020205020404" pitchFamily="49" charset="0"/>
              </a:rPr>
              <a:t>Here’s </a:t>
            </a:r>
            <a:r>
              <a:rPr lang="en-IE" dirty="0" smtClean="0">
                <a:solidFill>
                  <a:schemeClr val="bg1"/>
                </a:solidFill>
                <a:cs typeface="Courier New" panose="02070309020205020404" pitchFamily="49" charset="0"/>
              </a:rPr>
              <a:t>stats-test.py</a:t>
            </a:r>
            <a:r>
              <a:rPr lang="en-IE" dirty="0">
                <a:solidFill>
                  <a:schemeClr val="bg1"/>
                </a:solidFill>
                <a:cs typeface="Courier New" panose="02070309020205020404" pitchFamily="49" charset="0"/>
              </a:rPr>
              <a:t>:</a:t>
            </a:r>
          </a:p>
          <a:p>
            <a:endParaRPr lang="en-IE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Object Oriented Testing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18542" y="243574"/>
            <a:ext cx="2088232" cy="5760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E" dirty="0" smtClean="0">
                <a:solidFill>
                  <a:schemeClr val="tx1"/>
                </a:solidFill>
                <a:sym typeface="Wingdings" panose="05000000000000000000" pitchFamily="2" charset="2"/>
              </a:rPr>
              <a:t> </a:t>
            </a:r>
            <a:r>
              <a:rPr lang="en-IE" dirty="0" smtClean="0">
                <a:solidFill>
                  <a:schemeClr val="tx1"/>
                </a:solidFill>
              </a:rPr>
              <a:t>Continued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9521" y="2564904"/>
            <a:ext cx="10657184" cy="288032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test_mode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self.assertEqual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self.stats.mode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[2,3])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self.stats.remove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self.assertEqual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self.stats.mode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[3])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END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test_mode</a:t>
            </a:r>
            <a:endParaRPr lang="en-IE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07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Object Oriented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  <a:cs typeface="Courier New" panose="02070309020205020404" pitchFamily="49" charset="0"/>
              </a:rPr>
              <a:t>And if we run this, we get:</a:t>
            </a:r>
            <a:endParaRPr lang="en-IE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endParaRPr lang="en-IE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94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Object Oriented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  <a:cs typeface="Courier New" panose="02070309020205020404" pitchFamily="49" charset="0"/>
              </a:rPr>
              <a:t>And if we run this, we get:</a:t>
            </a:r>
            <a:endParaRPr lang="en-IE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endParaRPr lang="en-IE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26654" y="2132856"/>
            <a:ext cx="9721080" cy="4536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Ran 3 tests in 0.050s</a:t>
            </a:r>
          </a:p>
          <a:p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64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Object Oriented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  <a:cs typeface="Courier New" panose="02070309020205020404" pitchFamily="49" charset="0"/>
              </a:rPr>
              <a:t>And if we run this, we get:</a:t>
            </a:r>
            <a:endParaRPr lang="en-IE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endParaRPr lang="en-IE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26654" y="2132856"/>
            <a:ext cx="9721080" cy="4536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Ran 3 tests in 0.050s</a:t>
            </a:r>
          </a:p>
          <a:p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71070" y="3068960"/>
            <a:ext cx="5688632" cy="72008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 smtClean="0"/>
              <a:t>“…” means all three tests have passed</a:t>
            </a:r>
            <a:endParaRPr lang="en-IE" sz="2400" dirty="0"/>
          </a:p>
        </p:txBody>
      </p:sp>
      <p:sp>
        <p:nvSpPr>
          <p:cNvPr id="6" name="Oval 5"/>
          <p:cNvSpPr/>
          <p:nvPr/>
        </p:nvSpPr>
        <p:spPr>
          <a:xfrm>
            <a:off x="1342678" y="3140968"/>
            <a:ext cx="648072" cy="79208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062758" y="3429000"/>
            <a:ext cx="2808312" cy="720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6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Object Oriented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>
                <a:solidFill>
                  <a:schemeClr val="bg1"/>
                </a:solidFill>
              </a:rPr>
              <a:t>The </a:t>
            </a:r>
            <a:r>
              <a:rPr lang="en-I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IE" dirty="0" smtClean="0">
                <a:solidFill>
                  <a:schemeClr val="bg1"/>
                </a:solidFill>
              </a:rPr>
              <a:t> method </a:t>
            </a:r>
            <a:r>
              <a:rPr lang="en-IE" dirty="0">
                <a:solidFill>
                  <a:schemeClr val="bg1"/>
                </a:solidFill>
              </a:rPr>
              <a:t>is never explicitly called inside </a:t>
            </a:r>
            <a:r>
              <a:rPr lang="en-IE" dirty="0" smtClean="0">
                <a:solidFill>
                  <a:schemeClr val="bg1"/>
                </a:solidFill>
              </a:rPr>
              <a:t>any of the </a:t>
            </a:r>
            <a:r>
              <a:rPr lang="en-IE" dirty="0">
                <a:solidFill>
                  <a:schemeClr val="bg1"/>
                </a:solidFill>
              </a:rPr>
              <a:t>three test_* </a:t>
            </a:r>
            <a:r>
              <a:rPr lang="en-IE" dirty="0" smtClean="0">
                <a:solidFill>
                  <a:schemeClr val="bg1"/>
                </a:solidFill>
              </a:rPr>
              <a:t>methods, </a:t>
            </a:r>
            <a:r>
              <a:rPr lang="en-IE" dirty="0">
                <a:solidFill>
                  <a:schemeClr val="bg1"/>
                </a:solidFill>
              </a:rPr>
              <a:t>t</a:t>
            </a:r>
            <a:r>
              <a:rPr lang="en-IE" dirty="0" smtClean="0">
                <a:solidFill>
                  <a:schemeClr val="bg1"/>
                </a:solidFill>
              </a:rPr>
              <a:t>he </a:t>
            </a:r>
            <a:r>
              <a:rPr lang="en-IE" dirty="0">
                <a:solidFill>
                  <a:schemeClr val="bg1"/>
                </a:solidFill>
              </a:rPr>
              <a:t>test </a:t>
            </a:r>
            <a:r>
              <a:rPr lang="en-IE" dirty="0" smtClean="0">
                <a:solidFill>
                  <a:schemeClr val="bg1"/>
                </a:solidFill>
              </a:rPr>
              <a:t>suite does the call. </a:t>
            </a:r>
          </a:p>
          <a:p>
            <a:endParaRPr lang="en-IE" dirty="0" smtClean="0">
              <a:solidFill>
                <a:schemeClr val="bg1"/>
              </a:solidFill>
            </a:endParaRPr>
          </a:p>
          <a:p>
            <a:r>
              <a:rPr lang="en-IE" dirty="0" smtClean="0">
                <a:solidFill>
                  <a:schemeClr val="bg1"/>
                </a:solidFill>
              </a:rPr>
              <a:t>Also note that </a:t>
            </a:r>
            <a:r>
              <a:rPr lang="en-I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test_median</a:t>
            </a:r>
            <a:r>
              <a:rPr lang="en-IE" dirty="0">
                <a:solidFill>
                  <a:schemeClr val="bg1"/>
                </a:solidFill>
              </a:rPr>
              <a:t> alters the </a:t>
            </a:r>
            <a:r>
              <a:rPr lang="en-IE" dirty="0" smtClean="0">
                <a:solidFill>
                  <a:schemeClr val="bg1"/>
                </a:solidFill>
              </a:rPr>
              <a:t>list, by </a:t>
            </a:r>
            <a:r>
              <a:rPr lang="en-IE" dirty="0">
                <a:solidFill>
                  <a:schemeClr val="bg1"/>
                </a:solidFill>
              </a:rPr>
              <a:t>adding </a:t>
            </a:r>
            <a:r>
              <a:rPr lang="en-IE" dirty="0" smtClean="0">
                <a:solidFill>
                  <a:schemeClr val="bg1"/>
                </a:solidFill>
              </a:rPr>
              <a:t>a “4” </a:t>
            </a:r>
            <a:r>
              <a:rPr lang="en-IE" dirty="0">
                <a:solidFill>
                  <a:schemeClr val="bg1"/>
                </a:solidFill>
              </a:rPr>
              <a:t>to it, yet when </a:t>
            </a:r>
            <a:r>
              <a:rPr lang="en-I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test_mode</a:t>
            </a:r>
            <a:r>
              <a:rPr lang="en-IE" dirty="0">
                <a:solidFill>
                  <a:schemeClr val="bg1"/>
                </a:solidFill>
              </a:rPr>
              <a:t> is called, the list has </a:t>
            </a:r>
            <a:r>
              <a:rPr lang="en-IE" dirty="0" smtClean="0">
                <a:solidFill>
                  <a:schemeClr val="bg1"/>
                </a:solidFill>
              </a:rPr>
              <a:t>returned to </a:t>
            </a:r>
            <a:r>
              <a:rPr lang="en-IE" dirty="0">
                <a:solidFill>
                  <a:schemeClr val="bg1"/>
                </a:solidFill>
              </a:rPr>
              <a:t>the values specified in </a:t>
            </a:r>
            <a:r>
              <a:rPr lang="en-I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IE" dirty="0" smtClean="0">
                <a:solidFill>
                  <a:schemeClr val="bg1"/>
                </a:solidFill>
              </a:rPr>
              <a:t>. </a:t>
            </a:r>
            <a:r>
              <a:rPr lang="en-IE" dirty="0">
                <a:solidFill>
                  <a:schemeClr val="bg1"/>
                </a:solidFill>
              </a:rPr>
              <a:t>This shows that </a:t>
            </a:r>
            <a:r>
              <a:rPr lang="en-I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IE" dirty="0">
                <a:solidFill>
                  <a:schemeClr val="bg1"/>
                </a:solidFill>
              </a:rPr>
              <a:t> </a:t>
            </a:r>
            <a:r>
              <a:rPr lang="en-IE" dirty="0" smtClean="0">
                <a:solidFill>
                  <a:schemeClr val="bg1"/>
                </a:solidFill>
              </a:rPr>
              <a:t>is called </a:t>
            </a:r>
            <a:r>
              <a:rPr lang="en-IE" dirty="0">
                <a:solidFill>
                  <a:schemeClr val="bg1"/>
                </a:solidFill>
              </a:rPr>
              <a:t>individually before each test, to ensure the test class starts with a clean </a:t>
            </a:r>
            <a:r>
              <a:rPr lang="en-IE" dirty="0" smtClean="0">
                <a:solidFill>
                  <a:schemeClr val="bg1"/>
                </a:solidFill>
              </a:rPr>
              <a:t>slate. Tests </a:t>
            </a:r>
            <a:r>
              <a:rPr lang="en-IE" dirty="0">
                <a:solidFill>
                  <a:schemeClr val="bg1"/>
                </a:solidFill>
              </a:rPr>
              <a:t>can be executed in any order, and the results of one test should not </a:t>
            </a:r>
            <a:r>
              <a:rPr lang="en-IE" dirty="0" smtClean="0">
                <a:solidFill>
                  <a:schemeClr val="bg1"/>
                </a:solidFill>
              </a:rPr>
              <a:t>depend on </a:t>
            </a:r>
            <a:r>
              <a:rPr lang="en-IE" dirty="0">
                <a:solidFill>
                  <a:schemeClr val="bg1"/>
                </a:solidFill>
              </a:rPr>
              <a:t>any other tests.</a:t>
            </a:r>
            <a:endParaRPr lang="en-IE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73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Object Oriented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  <a:cs typeface="Courier New" panose="02070309020205020404" pitchFamily="49" charset="0"/>
              </a:rPr>
              <a:t>Let’s look at a simple example:</a:t>
            </a:r>
            <a:endParaRPr lang="en-IE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endParaRPr lang="en-IE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66614" y="2348880"/>
            <a:ext cx="10657184" cy="41179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IE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CheckNumbers</a:t>
            </a:r>
            <a:r>
              <a:rPr lang="en-IE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r>
              <a:rPr lang="en-IE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test_int_float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self.assertEqual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1.0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# END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test_int_float</a:t>
            </a:r>
            <a:endParaRPr lang="en-IE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END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CheckNumbers</a:t>
            </a:r>
            <a:endParaRPr lang="en-IE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__name__ == "__main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__":</a:t>
            </a:r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unittest.main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ENDIF</a:t>
            </a:r>
          </a:p>
        </p:txBody>
      </p:sp>
    </p:spTree>
    <p:extLst>
      <p:ext uri="{BB962C8B-B14F-4D97-AF65-F5344CB8AC3E}">
        <p14:creationId xmlns:p14="http://schemas.microsoft.com/office/powerpoint/2010/main" val="398171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Object Oriented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r>
              <a:rPr lang="en-IE" dirty="0" smtClean="0">
                <a:solidFill>
                  <a:schemeClr val="bg1"/>
                </a:solidFill>
              </a:rPr>
              <a:t> also offers </a:t>
            </a:r>
            <a:r>
              <a:rPr lang="en-IE" dirty="0">
                <a:solidFill>
                  <a:schemeClr val="bg1"/>
                </a:solidFill>
              </a:rPr>
              <a:t>a no-argument </a:t>
            </a:r>
            <a:r>
              <a:rPr lang="en-I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IE" dirty="0">
                <a:solidFill>
                  <a:schemeClr val="bg1"/>
                </a:solidFill>
              </a:rPr>
              <a:t> </a:t>
            </a:r>
            <a:r>
              <a:rPr lang="en-IE" dirty="0" smtClean="0">
                <a:solidFill>
                  <a:schemeClr val="bg1"/>
                </a:solidFill>
              </a:rPr>
              <a:t>method, which </a:t>
            </a:r>
            <a:r>
              <a:rPr lang="en-IE" dirty="0">
                <a:solidFill>
                  <a:schemeClr val="bg1"/>
                </a:solidFill>
              </a:rPr>
              <a:t>can be used for cleaning up after each and every test on the class has run</a:t>
            </a:r>
            <a:r>
              <a:rPr lang="en-IE" dirty="0" smtClean="0">
                <a:solidFill>
                  <a:schemeClr val="bg1"/>
                </a:solidFill>
              </a:rPr>
              <a:t>.</a:t>
            </a:r>
          </a:p>
          <a:p>
            <a:endParaRPr lang="en-IE" dirty="0">
              <a:solidFill>
                <a:schemeClr val="bg1"/>
              </a:solidFill>
            </a:endParaRPr>
          </a:p>
          <a:p>
            <a:r>
              <a:rPr lang="en-IE" dirty="0">
                <a:solidFill>
                  <a:schemeClr val="bg1"/>
                </a:solidFill>
              </a:rPr>
              <a:t>This is </a:t>
            </a:r>
            <a:r>
              <a:rPr lang="en-IE" dirty="0" smtClean="0">
                <a:solidFill>
                  <a:schemeClr val="bg1"/>
                </a:solidFill>
              </a:rPr>
              <a:t>useful, </a:t>
            </a:r>
            <a:r>
              <a:rPr lang="en-IE" dirty="0">
                <a:solidFill>
                  <a:schemeClr val="bg1"/>
                </a:solidFill>
              </a:rPr>
              <a:t>f</a:t>
            </a:r>
            <a:r>
              <a:rPr lang="en-IE" dirty="0" smtClean="0">
                <a:solidFill>
                  <a:schemeClr val="bg1"/>
                </a:solidFill>
              </a:rPr>
              <a:t>or </a:t>
            </a:r>
            <a:r>
              <a:rPr lang="en-IE" dirty="0">
                <a:solidFill>
                  <a:schemeClr val="bg1"/>
                </a:solidFill>
              </a:rPr>
              <a:t>example, if we are testing code that does file I/O, our tests may </a:t>
            </a:r>
            <a:r>
              <a:rPr lang="en-IE" dirty="0" smtClean="0">
                <a:solidFill>
                  <a:schemeClr val="bg1"/>
                </a:solidFill>
              </a:rPr>
              <a:t>create new </a:t>
            </a:r>
            <a:r>
              <a:rPr lang="en-IE" dirty="0">
                <a:solidFill>
                  <a:schemeClr val="bg1"/>
                </a:solidFill>
              </a:rPr>
              <a:t>files as a side effect of testing; the </a:t>
            </a:r>
            <a:r>
              <a:rPr lang="en-I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IE" dirty="0">
                <a:solidFill>
                  <a:schemeClr val="bg1"/>
                </a:solidFill>
              </a:rPr>
              <a:t> method can remove these files </a:t>
            </a:r>
            <a:r>
              <a:rPr lang="en-IE" dirty="0" smtClean="0">
                <a:solidFill>
                  <a:schemeClr val="bg1"/>
                </a:solidFill>
              </a:rPr>
              <a:t>and ensure </a:t>
            </a:r>
            <a:r>
              <a:rPr lang="en-IE" dirty="0">
                <a:solidFill>
                  <a:schemeClr val="bg1"/>
                </a:solidFill>
              </a:rPr>
              <a:t>the system is in the same state it was before the tests ran. </a:t>
            </a:r>
            <a:endParaRPr lang="en-IE" dirty="0" smtClean="0">
              <a:solidFill>
                <a:schemeClr val="bg1"/>
              </a:solidFill>
            </a:endParaRPr>
          </a:p>
          <a:p>
            <a:endParaRPr lang="en-IE" dirty="0">
              <a:solidFill>
                <a:schemeClr val="bg1"/>
              </a:solidFill>
            </a:endParaRPr>
          </a:p>
          <a:p>
            <a:r>
              <a:rPr lang="en-IE" i="1" dirty="0" smtClean="0">
                <a:solidFill>
                  <a:schemeClr val="bg1"/>
                </a:solidFill>
              </a:rPr>
              <a:t>Test </a:t>
            </a:r>
            <a:r>
              <a:rPr lang="en-IE" i="1" dirty="0">
                <a:solidFill>
                  <a:schemeClr val="bg1"/>
                </a:solidFill>
              </a:rPr>
              <a:t>cases should never have side effects. </a:t>
            </a:r>
          </a:p>
          <a:p>
            <a:endParaRPr lang="en-IE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59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altLang="en-US" sz="6600" dirty="0" smtClean="0"/>
              <a:t>etc.</a:t>
            </a:r>
            <a:endParaRPr lang="en-GB" altLang="en-US" sz="6600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altLang="en-US">
                <a:latin typeface="+mj-lt"/>
              </a:rPr>
              <a:t> </a:t>
            </a:r>
          </a:p>
          <a:p>
            <a:endParaRPr lang="en-GB" altLang="en-US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" y="-13855"/>
            <a:ext cx="12181174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3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Object Oriented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  <a:cs typeface="Courier New" panose="02070309020205020404" pitchFamily="49" charset="0"/>
              </a:rPr>
              <a:t>Let’s look at a simple example:</a:t>
            </a:r>
            <a:endParaRPr lang="en-IE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endParaRPr lang="en-IE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66614" y="2348880"/>
            <a:ext cx="10657184" cy="41179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IE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CheckNumbers</a:t>
            </a:r>
            <a:r>
              <a:rPr lang="en-IE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r>
              <a:rPr lang="en-IE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test_int_float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self.assertEqual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1.0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# END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test_int_float</a:t>
            </a:r>
            <a:endParaRPr lang="en-IE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END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CheckNumbers</a:t>
            </a:r>
            <a:endParaRPr lang="en-IE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__name__ == "__main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__":</a:t>
            </a:r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unittest.main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ENDIF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903518" y="2603514"/>
            <a:ext cx="2952328" cy="1185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400" dirty="0" smtClean="0">
                <a:cs typeface="Courier New" panose="02070309020205020404" pitchFamily="49" charset="0"/>
              </a:rPr>
              <a:t>Create </a:t>
            </a:r>
            <a:r>
              <a:rPr lang="en-IE" sz="2400" dirty="0">
                <a:cs typeface="Courier New" panose="02070309020205020404" pitchFamily="49" charset="0"/>
              </a:rPr>
              <a:t>a subclass of </a:t>
            </a:r>
            <a:r>
              <a:rPr lang="en-IE" sz="2400" dirty="0" smtClean="0">
                <a:cs typeface="Courier New" panose="02070309020205020404" pitchFamily="49" charset="0"/>
              </a:rPr>
              <a:t>the </a:t>
            </a:r>
            <a:r>
              <a:rPr lang="en-I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r>
              <a:rPr lang="en-IE" sz="2400" dirty="0">
                <a:cs typeface="Courier New" panose="02070309020205020404" pitchFamily="49" charset="0"/>
              </a:rPr>
              <a:t> </a:t>
            </a:r>
            <a:r>
              <a:rPr lang="en-IE" sz="2400" dirty="0" smtClean="0">
                <a:cs typeface="Courier New" panose="02070309020205020404" pitchFamily="49" charset="0"/>
              </a:rPr>
              <a:t>class</a:t>
            </a:r>
            <a:endParaRPr lang="en-IE" sz="2400" dirty="0"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7103518" y="3182280"/>
            <a:ext cx="1800000" cy="139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>
            <a:off x="6586383" y="3017124"/>
            <a:ext cx="720080" cy="553752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798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Object Oriented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  <a:cs typeface="Courier New" panose="02070309020205020404" pitchFamily="49" charset="0"/>
              </a:rPr>
              <a:t>Let’s look at a simple example:</a:t>
            </a:r>
            <a:endParaRPr lang="en-IE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endParaRPr lang="en-IE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66614" y="2348880"/>
            <a:ext cx="10657184" cy="41179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IE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CheckNumbers</a:t>
            </a:r>
            <a:r>
              <a:rPr lang="en-IE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r>
              <a:rPr lang="en-IE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test_int_float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self.assertEqual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1.0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# END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test_int_float</a:t>
            </a:r>
            <a:endParaRPr lang="en-IE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END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CheckNumbers</a:t>
            </a:r>
            <a:endParaRPr lang="en-IE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__name__ == "__main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__":</a:t>
            </a:r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unittest.main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ENDIF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903518" y="2603514"/>
            <a:ext cx="2952328" cy="1185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400" dirty="0" smtClean="0">
                <a:cs typeface="Courier New" panose="02070309020205020404" pitchFamily="49" charset="0"/>
              </a:rPr>
              <a:t>Create </a:t>
            </a:r>
            <a:r>
              <a:rPr lang="en-IE" sz="2400" dirty="0">
                <a:cs typeface="Courier New" panose="02070309020205020404" pitchFamily="49" charset="0"/>
              </a:rPr>
              <a:t>a subclass of </a:t>
            </a:r>
            <a:r>
              <a:rPr lang="en-IE" sz="2400" dirty="0" smtClean="0">
                <a:cs typeface="Courier New" panose="02070309020205020404" pitchFamily="49" charset="0"/>
              </a:rPr>
              <a:t>the </a:t>
            </a:r>
            <a:r>
              <a:rPr lang="en-I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r>
              <a:rPr lang="en-IE" sz="2400" dirty="0">
                <a:cs typeface="Courier New" panose="02070309020205020404" pitchFamily="49" charset="0"/>
              </a:rPr>
              <a:t> </a:t>
            </a:r>
            <a:r>
              <a:rPr lang="en-IE" sz="2400" dirty="0" smtClean="0">
                <a:cs typeface="Courier New" panose="02070309020205020404" pitchFamily="49" charset="0"/>
              </a:rPr>
              <a:t>class</a:t>
            </a:r>
            <a:endParaRPr lang="en-IE" sz="2400" dirty="0"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7103518" y="3182280"/>
            <a:ext cx="1800000" cy="139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383550" y="4350679"/>
            <a:ext cx="2808000" cy="144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/>
          <p:cNvSpPr/>
          <p:nvPr/>
        </p:nvSpPr>
        <p:spPr>
          <a:xfrm>
            <a:off x="5663158" y="3577829"/>
            <a:ext cx="720080" cy="1044611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ight Brace 14"/>
          <p:cNvSpPr/>
          <p:nvPr/>
        </p:nvSpPr>
        <p:spPr>
          <a:xfrm>
            <a:off x="6586383" y="3017124"/>
            <a:ext cx="720080" cy="553752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ounded Rectangle 15"/>
          <p:cNvSpPr/>
          <p:nvPr/>
        </p:nvSpPr>
        <p:spPr>
          <a:xfrm>
            <a:off x="8903518" y="3916357"/>
            <a:ext cx="2952328" cy="1185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400" dirty="0" smtClean="0">
                <a:cs typeface="Courier New" panose="02070309020205020404" pitchFamily="49" charset="0"/>
              </a:rPr>
              <a:t>This test checks if the integer and real value 1 are equal.</a:t>
            </a:r>
            <a:endParaRPr lang="en-IE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40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Object Oriented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  <a:cs typeface="Courier New" panose="02070309020205020404" pitchFamily="49" charset="0"/>
              </a:rPr>
              <a:t>Let’s look at a simple example:</a:t>
            </a:r>
            <a:endParaRPr lang="en-IE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endParaRPr lang="en-IE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66614" y="2348880"/>
            <a:ext cx="10657184" cy="41179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IE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CheckNumbers</a:t>
            </a:r>
            <a:r>
              <a:rPr lang="en-IE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r>
              <a:rPr lang="en-IE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test_int_float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self.assertEqual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1.0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# END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test_int_float</a:t>
            </a:r>
            <a:endParaRPr lang="en-IE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END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CheckNumbers</a:t>
            </a:r>
            <a:endParaRPr lang="en-IE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__name__ == "__main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__":</a:t>
            </a:r>
            <a:endParaRPr lang="en-IE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unittest.main</a:t>
            </a:r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IE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ENDIF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903518" y="5229200"/>
            <a:ext cx="2952328" cy="1185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400" dirty="0" smtClean="0">
                <a:cs typeface="Courier New" panose="02070309020205020404" pitchFamily="49" charset="0"/>
              </a:rPr>
              <a:t>Make sure this is being run as a script</a:t>
            </a:r>
            <a:endParaRPr lang="en-IE" sz="2400" dirty="0"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303518" y="5821963"/>
            <a:ext cx="3600000" cy="166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8903518" y="2603514"/>
            <a:ext cx="2952328" cy="1185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400" dirty="0" smtClean="0">
                <a:cs typeface="Courier New" panose="02070309020205020404" pitchFamily="49" charset="0"/>
              </a:rPr>
              <a:t>Create </a:t>
            </a:r>
            <a:r>
              <a:rPr lang="en-IE" sz="2400" dirty="0">
                <a:cs typeface="Courier New" panose="02070309020205020404" pitchFamily="49" charset="0"/>
              </a:rPr>
              <a:t>a subclass of </a:t>
            </a:r>
            <a:r>
              <a:rPr lang="en-IE" sz="2400" dirty="0" smtClean="0">
                <a:cs typeface="Courier New" panose="02070309020205020404" pitchFamily="49" charset="0"/>
              </a:rPr>
              <a:t>the </a:t>
            </a:r>
            <a:r>
              <a:rPr lang="en-I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r>
              <a:rPr lang="en-IE" sz="2400" dirty="0">
                <a:cs typeface="Courier New" panose="02070309020205020404" pitchFamily="49" charset="0"/>
              </a:rPr>
              <a:t> </a:t>
            </a:r>
            <a:r>
              <a:rPr lang="en-IE" sz="2400" dirty="0" smtClean="0">
                <a:cs typeface="Courier New" panose="02070309020205020404" pitchFamily="49" charset="0"/>
              </a:rPr>
              <a:t>class</a:t>
            </a:r>
            <a:endParaRPr lang="en-IE" sz="2400" dirty="0"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7103518" y="3182280"/>
            <a:ext cx="1800000" cy="139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8903518" y="3916357"/>
            <a:ext cx="2952328" cy="1185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400" dirty="0" smtClean="0">
                <a:cs typeface="Courier New" panose="02070309020205020404" pitchFamily="49" charset="0"/>
              </a:rPr>
              <a:t>This test checks if the integer and real value 1 are equal.</a:t>
            </a:r>
            <a:endParaRPr lang="en-IE" sz="2400" dirty="0"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383550" y="4350679"/>
            <a:ext cx="2808000" cy="144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/>
          <p:cNvSpPr/>
          <p:nvPr/>
        </p:nvSpPr>
        <p:spPr>
          <a:xfrm>
            <a:off x="5663158" y="3577829"/>
            <a:ext cx="720080" cy="1044611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ight Brace 13"/>
          <p:cNvSpPr/>
          <p:nvPr/>
        </p:nvSpPr>
        <p:spPr>
          <a:xfrm>
            <a:off x="4786383" y="5081553"/>
            <a:ext cx="720080" cy="1044611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ight Brace 14"/>
          <p:cNvSpPr/>
          <p:nvPr/>
        </p:nvSpPr>
        <p:spPr>
          <a:xfrm>
            <a:off x="6586383" y="3017124"/>
            <a:ext cx="720080" cy="553752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152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Object Oriented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  <a:cs typeface="Courier New" panose="02070309020205020404" pitchFamily="49" charset="0"/>
              </a:rPr>
              <a:t>And if we run this, we get:</a:t>
            </a:r>
            <a:endParaRPr lang="en-IE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endParaRPr lang="en-IE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6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8845</TotalTime>
  <Words>2383</Words>
  <Application>Microsoft Office PowerPoint</Application>
  <PresentationFormat>Custom</PresentationFormat>
  <Paragraphs>483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Courier New</vt:lpstr>
      <vt:lpstr>Wingdings</vt:lpstr>
      <vt:lpstr>Office Theme</vt:lpstr>
      <vt:lpstr>Object Oriented Testing (Unit Testing)</vt:lpstr>
      <vt:lpstr>Object Oriented Testing</vt:lpstr>
      <vt:lpstr>Object Oriented Testing</vt:lpstr>
      <vt:lpstr>Object Oriented Testing</vt:lpstr>
      <vt:lpstr>Object Oriented Testing</vt:lpstr>
      <vt:lpstr>Object Oriented Testing</vt:lpstr>
      <vt:lpstr>Object Oriented Testing</vt:lpstr>
      <vt:lpstr>Object Oriented Testing</vt:lpstr>
      <vt:lpstr>Object Oriented Testing</vt:lpstr>
      <vt:lpstr>Object Oriented Testing</vt:lpstr>
      <vt:lpstr>Object Oriented Testing</vt:lpstr>
      <vt:lpstr>Object Oriented Testing</vt:lpstr>
      <vt:lpstr>Object Oriented Testing</vt:lpstr>
      <vt:lpstr>Object Oriented Testing</vt:lpstr>
      <vt:lpstr>Object Oriented Testing</vt:lpstr>
      <vt:lpstr>Object Oriented Testing</vt:lpstr>
      <vt:lpstr>Object Oriented Testing</vt:lpstr>
      <vt:lpstr>Object Oriented Testing</vt:lpstr>
      <vt:lpstr>Object Oriented Testing</vt:lpstr>
      <vt:lpstr>Object Oriented Testing</vt:lpstr>
      <vt:lpstr>Object Oriented Testing</vt:lpstr>
      <vt:lpstr>Object Oriented Testing</vt:lpstr>
      <vt:lpstr>Assertion Methods</vt:lpstr>
      <vt:lpstr>Object Oriented Testing</vt:lpstr>
      <vt:lpstr>Object Oriented Testing</vt:lpstr>
      <vt:lpstr>PowerPoint Presentation</vt:lpstr>
      <vt:lpstr>Object Oriented Testing</vt:lpstr>
      <vt:lpstr>Object Oriented Testing</vt:lpstr>
      <vt:lpstr>Object Oriented Testing</vt:lpstr>
      <vt:lpstr>Object Oriented Testing</vt:lpstr>
      <vt:lpstr>Object Oriented Testing</vt:lpstr>
      <vt:lpstr>Object Oriented Testing</vt:lpstr>
      <vt:lpstr>Object Oriented Testing</vt:lpstr>
      <vt:lpstr>Object Oriented Testing</vt:lpstr>
      <vt:lpstr>Object Oriented Testing</vt:lpstr>
      <vt:lpstr>Object Oriented Testing</vt:lpstr>
      <vt:lpstr>Object Oriented Testing</vt:lpstr>
      <vt:lpstr>Object Oriented Testing</vt:lpstr>
      <vt:lpstr>Object Oriented Testing</vt:lpstr>
      <vt:lpstr>Object Oriented Testing</vt:lpstr>
      <vt:lpstr>Object Oriented Testing</vt:lpstr>
      <vt:lpstr>Object Oriented Testing</vt:lpstr>
      <vt:lpstr>Object Oriented Testing</vt:lpstr>
      <vt:lpstr>Object Oriented Testing</vt:lpstr>
      <vt:lpstr>Object Oriented Testing</vt:lpstr>
      <vt:lpstr>Object Oriented Testing</vt:lpstr>
      <vt:lpstr>Object Oriented Testing</vt:lpstr>
      <vt:lpstr>Object Oriented Testing</vt:lpstr>
      <vt:lpstr>Object Oriented Testing</vt:lpstr>
      <vt:lpstr>Object Oriented Testing</vt:lpstr>
      <vt:lpstr>etc.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Charting</dc:title>
  <dc:creator>dgordon</dc:creator>
  <cp:lastModifiedBy>Damian Gordon</cp:lastModifiedBy>
  <cp:revision>512</cp:revision>
  <dcterms:created xsi:type="dcterms:W3CDTF">2011-10-08T11:06:39Z</dcterms:created>
  <dcterms:modified xsi:type="dcterms:W3CDTF">2016-12-16T09:48:49Z</dcterms:modified>
</cp:coreProperties>
</file>