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4"/>
  </p:notesMasterIdLst>
  <p:handoutMasterIdLst>
    <p:handoutMasterId r:id="rId55"/>
  </p:handoutMasterIdLst>
  <p:sldIdLst>
    <p:sldId id="259" r:id="rId5"/>
    <p:sldId id="488" r:id="rId6"/>
    <p:sldId id="489" r:id="rId7"/>
    <p:sldId id="490" r:id="rId8"/>
    <p:sldId id="491" r:id="rId9"/>
    <p:sldId id="492" r:id="rId10"/>
    <p:sldId id="493" r:id="rId11"/>
    <p:sldId id="496" r:id="rId12"/>
    <p:sldId id="497" r:id="rId13"/>
    <p:sldId id="498" r:id="rId14"/>
    <p:sldId id="499" r:id="rId15"/>
    <p:sldId id="500" r:id="rId16"/>
    <p:sldId id="501" r:id="rId17"/>
    <p:sldId id="502" r:id="rId18"/>
    <p:sldId id="503" r:id="rId19"/>
    <p:sldId id="504" r:id="rId20"/>
    <p:sldId id="505" r:id="rId21"/>
    <p:sldId id="506" r:id="rId22"/>
    <p:sldId id="507" r:id="rId23"/>
    <p:sldId id="508" r:id="rId24"/>
    <p:sldId id="509" r:id="rId25"/>
    <p:sldId id="510" r:id="rId26"/>
    <p:sldId id="511" r:id="rId27"/>
    <p:sldId id="512" r:id="rId28"/>
    <p:sldId id="513" r:id="rId29"/>
    <p:sldId id="514" r:id="rId30"/>
    <p:sldId id="515" r:id="rId31"/>
    <p:sldId id="516" r:id="rId32"/>
    <p:sldId id="517" r:id="rId33"/>
    <p:sldId id="518" r:id="rId34"/>
    <p:sldId id="519" r:id="rId35"/>
    <p:sldId id="520" r:id="rId36"/>
    <p:sldId id="521" r:id="rId37"/>
    <p:sldId id="522" r:id="rId38"/>
    <p:sldId id="523" r:id="rId39"/>
    <p:sldId id="524" r:id="rId40"/>
    <p:sldId id="525" r:id="rId41"/>
    <p:sldId id="526" r:id="rId42"/>
    <p:sldId id="527" r:id="rId43"/>
    <p:sldId id="528" r:id="rId44"/>
    <p:sldId id="529" r:id="rId45"/>
    <p:sldId id="530" r:id="rId46"/>
    <p:sldId id="531" r:id="rId47"/>
    <p:sldId id="532" r:id="rId48"/>
    <p:sldId id="533" r:id="rId49"/>
    <p:sldId id="534" r:id="rId50"/>
    <p:sldId id="535" r:id="rId51"/>
    <p:sldId id="536" r:id="rId52"/>
    <p:sldId id="537" r:id="rId53"/>
  </p:sldIdLst>
  <p:sldSz cx="9144000" cy="6858000" type="screen4x3"/>
  <p:notesSz cx="6797675" cy="987425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3D8DC3"/>
    <a:srgbClr val="1E5BE2"/>
    <a:srgbClr val="83C937"/>
    <a:srgbClr val="0033CC"/>
    <a:srgbClr val="006600"/>
    <a:srgbClr val="E54D49"/>
    <a:srgbClr val="84D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1681" autoAdjust="0"/>
    <p:restoredTop sz="71581" autoAdjust="0"/>
  </p:normalViewPr>
  <p:slideViewPr>
    <p:cSldViewPr>
      <p:cViewPr varScale="1">
        <p:scale>
          <a:sx n="48" d="100"/>
          <a:sy n="48" d="100"/>
        </p:scale>
        <p:origin x="1096" y="32"/>
      </p:cViewPr>
      <p:guideLst>
        <p:guide orient="horz" pos="2160"/>
        <p:guide pos="2880"/>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45659"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IE"/>
          </a:p>
        </p:txBody>
      </p:sp>
      <p:sp>
        <p:nvSpPr>
          <p:cNvPr id="14339" name="Rectangle 3"/>
          <p:cNvSpPr>
            <a:spLocks noGrp="1" noChangeArrowheads="1"/>
          </p:cNvSpPr>
          <p:nvPr>
            <p:ph type="dt" sz="quarter" idx="1"/>
          </p:nvPr>
        </p:nvSpPr>
        <p:spPr bwMode="auto">
          <a:xfrm>
            <a:off x="3850443" y="0"/>
            <a:ext cx="2945659"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IE"/>
          </a:p>
        </p:txBody>
      </p:sp>
      <p:sp>
        <p:nvSpPr>
          <p:cNvPr id="14340" name="Rectangle 4"/>
          <p:cNvSpPr>
            <a:spLocks noGrp="1" noChangeArrowheads="1"/>
          </p:cNvSpPr>
          <p:nvPr>
            <p:ph type="ftr" sz="quarter" idx="2"/>
          </p:nvPr>
        </p:nvSpPr>
        <p:spPr bwMode="auto">
          <a:xfrm>
            <a:off x="0" y="9378824"/>
            <a:ext cx="2945659"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IE"/>
          </a:p>
        </p:txBody>
      </p:sp>
      <p:sp>
        <p:nvSpPr>
          <p:cNvPr id="14341" name="Rectangle 5"/>
          <p:cNvSpPr>
            <a:spLocks noGrp="1" noChangeArrowheads="1"/>
          </p:cNvSpPr>
          <p:nvPr>
            <p:ph type="sldNum" sz="quarter" idx="3"/>
          </p:nvPr>
        </p:nvSpPr>
        <p:spPr bwMode="auto">
          <a:xfrm>
            <a:off x="3850443" y="9378824"/>
            <a:ext cx="2945659"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89B3E30F-299C-491C-9E8E-EAFAE95A6DBB}" type="slidenum">
              <a:rPr lang="en-IE"/>
              <a:pPr>
                <a:defRPr/>
              </a:pPr>
              <a:t>‹#›</a:t>
            </a:fld>
            <a:endParaRPr lang="en-IE"/>
          </a:p>
        </p:txBody>
      </p:sp>
    </p:spTree>
    <p:extLst>
      <p:ext uri="{BB962C8B-B14F-4D97-AF65-F5344CB8AC3E}">
        <p14:creationId xmlns:p14="http://schemas.microsoft.com/office/powerpoint/2010/main" val="2467500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45659"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IE"/>
          </a:p>
        </p:txBody>
      </p:sp>
      <p:sp>
        <p:nvSpPr>
          <p:cNvPr id="15363" name="Rectangle 3"/>
          <p:cNvSpPr>
            <a:spLocks noGrp="1" noChangeArrowheads="1"/>
          </p:cNvSpPr>
          <p:nvPr>
            <p:ph type="dt" idx="1"/>
          </p:nvPr>
        </p:nvSpPr>
        <p:spPr bwMode="auto">
          <a:xfrm>
            <a:off x="3850443" y="0"/>
            <a:ext cx="2945659"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IE"/>
          </a:p>
        </p:txBody>
      </p:sp>
      <p:sp>
        <p:nvSpPr>
          <p:cNvPr id="5124" name="Rectangle 4"/>
          <p:cNvSpPr>
            <a:spLocks noGrp="1" noRot="1" noChangeAspect="1" noChangeArrowheads="1" noTextEdit="1"/>
          </p:cNvSpPr>
          <p:nvPr>
            <p:ph type="sldImg" idx="2"/>
          </p:nvPr>
        </p:nvSpPr>
        <p:spPr bwMode="auto">
          <a:xfrm>
            <a:off x="931863" y="741363"/>
            <a:ext cx="4933950" cy="370205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679768" y="4690269"/>
            <a:ext cx="5438140" cy="44434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IE" noProof="0"/>
              <a:t>Click to edit Master text styles</a:t>
            </a:r>
          </a:p>
          <a:p>
            <a:pPr lvl="1"/>
            <a:r>
              <a:rPr lang="en-IE" noProof="0"/>
              <a:t>Second level</a:t>
            </a:r>
          </a:p>
          <a:p>
            <a:pPr lvl="2"/>
            <a:r>
              <a:rPr lang="en-IE" noProof="0"/>
              <a:t>Third level</a:t>
            </a:r>
          </a:p>
          <a:p>
            <a:pPr lvl="3"/>
            <a:r>
              <a:rPr lang="en-IE" noProof="0"/>
              <a:t>Fourth level</a:t>
            </a:r>
          </a:p>
          <a:p>
            <a:pPr lvl="4"/>
            <a:r>
              <a:rPr lang="en-IE" noProof="0"/>
              <a:t>Fifth level</a:t>
            </a:r>
          </a:p>
        </p:txBody>
      </p:sp>
      <p:sp>
        <p:nvSpPr>
          <p:cNvPr id="15366" name="Rectangle 6"/>
          <p:cNvSpPr>
            <a:spLocks noGrp="1" noChangeArrowheads="1"/>
          </p:cNvSpPr>
          <p:nvPr>
            <p:ph type="ftr" sz="quarter" idx="4"/>
          </p:nvPr>
        </p:nvSpPr>
        <p:spPr bwMode="auto">
          <a:xfrm>
            <a:off x="0" y="9378824"/>
            <a:ext cx="2945659"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IE"/>
          </a:p>
        </p:txBody>
      </p:sp>
      <p:sp>
        <p:nvSpPr>
          <p:cNvPr id="15367" name="Rectangle 7"/>
          <p:cNvSpPr>
            <a:spLocks noGrp="1" noChangeArrowheads="1"/>
          </p:cNvSpPr>
          <p:nvPr>
            <p:ph type="sldNum" sz="quarter" idx="5"/>
          </p:nvPr>
        </p:nvSpPr>
        <p:spPr bwMode="auto">
          <a:xfrm>
            <a:off x="3850443" y="9378824"/>
            <a:ext cx="2945659"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A0495A5C-DE47-43B9-B9BD-5C097220FFB1}" type="slidenum">
              <a:rPr lang="en-IE"/>
              <a:pPr>
                <a:defRPr/>
              </a:pPr>
              <a:t>‹#›</a:t>
            </a:fld>
            <a:endParaRPr lang="en-IE"/>
          </a:p>
        </p:txBody>
      </p:sp>
    </p:spTree>
    <p:extLst>
      <p:ext uri="{BB962C8B-B14F-4D97-AF65-F5344CB8AC3E}">
        <p14:creationId xmlns:p14="http://schemas.microsoft.com/office/powerpoint/2010/main" val="13679575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dirty="0"/>
          </a:p>
        </p:txBody>
      </p:sp>
      <p:sp>
        <p:nvSpPr>
          <p:cNvPr id="4" name="Slide Number Placeholder 3"/>
          <p:cNvSpPr>
            <a:spLocks noGrp="1"/>
          </p:cNvSpPr>
          <p:nvPr>
            <p:ph type="sldNum" sz="quarter" idx="10"/>
          </p:nvPr>
        </p:nvSpPr>
        <p:spPr/>
        <p:txBody>
          <a:bodyPr/>
          <a:lstStyle/>
          <a:p>
            <a:fld id="{94E9E3DC-0419-4A9A-BE49-184546C05E71}" type="slidenum">
              <a:rPr lang="en-IE" smtClean="0"/>
              <a:pPr/>
              <a:t>1</a:t>
            </a:fld>
            <a:endParaRPr lang="en-IE"/>
          </a:p>
        </p:txBody>
      </p:sp>
    </p:spTree>
    <p:extLst>
      <p:ext uri="{BB962C8B-B14F-4D97-AF65-F5344CB8AC3E}">
        <p14:creationId xmlns:p14="http://schemas.microsoft.com/office/powerpoint/2010/main" val="419550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914400" y="2130425"/>
            <a:ext cx="7772400" cy="1470025"/>
          </a:xfrm>
        </p:spPr>
        <p:txBody>
          <a:bodyPr/>
          <a:lstStyle>
            <a:lvl1pPr>
              <a:defRPr/>
            </a:lvl1pPr>
          </a:lstStyle>
          <a:p>
            <a:r>
              <a:rPr lang="en-US" dirty="0"/>
              <a:t>Click to edit Master title style</a:t>
            </a:r>
            <a:endParaRPr lang="en-IE" dirty="0"/>
          </a:p>
        </p:txBody>
      </p:sp>
      <p:sp>
        <p:nvSpPr>
          <p:cNvPr id="6147" name="Rectangle 3"/>
          <p:cNvSpPr>
            <a:spLocks noGrp="1" noChangeArrowheads="1"/>
          </p:cNvSpPr>
          <p:nvPr>
            <p:ph type="subTitle" idx="1"/>
          </p:nvPr>
        </p:nvSpPr>
        <p:spPr>
          <a:xfrm>
            <a:off x="914400" y="3733800"/>
            <a:ext cx="6400800" cy="1752600"/>
          </a:xfrm>
        </p:spPr>
        <p:txBody>
          <a:bodyPr/>
          <a:lstStyle>
            <a:lvl1pPr marL="0" indent="0">
              <a:buFont typeface="Arial Unicode MS" pitchFamily="34" charset="-128"/>
              <a:buNone/>
              <a:defRPr sz="2000"/>
            </a:lvl1pPr>
          </a:lstStyle>
          <a:p>
            <a:r>
              <a:rPr lang="en-US"/>
              <a:t>Click to edit Master subtitle style</a:t>
            </a:r>
            <a:endParaRPr lang="en-IE"/>
          </a:p>
        </p:txBody>
      </p:sp>
      <p:sp>
        <p:nvSpPr>
          <p:cNvPr id="4" name="Rectangle 4"/>
          <p:cNvSpPr>
            <a:spLocks noGrp="1" noChangeArrowheads="1"/>
          </p:cNvSpPr>
          <p:nvPr>
            <p:ph type="dt" sz="half" idx="10"/>
          </p:nvPr>
        </p:nvSpPr>
        <p:spPr/>
        <p:txBody>
          <a:bodyPr/>
          <a:lstStyle>
            <a:lvl1pPr>
              <a:defRPr/>
            </a:lvl1pPr>
          </a:lstStyle>
          <a:p>
            <a:pPr>
              <a:defRPr/>
            </a:pPr>
            <a:r>
              <a:rPr lang="en-US" dirty="0"/>
              <a:t>2012/2013 - DT228/4</a:t>
            </a:r>
            <a:endParaRPr lang="en-IE" dirty="0"/>
          </a:p>
          <a:p>
            <a:pPr>
              <a:defRPr/>
            </a:pPr>
            <a:endParaRPr lang="en-IE" dirty="0"/>
          </a:p>
        </p:txBody>
      </p:sp>
      <p:sp>
        <p:nvSpPr>
          <p:cNvPr id="5" name="Rectangle 5"/>
          <p:cNvSpPr>
            <a:spLocks noGrp="1" noChangeArrowheads="1"/>
          </p:cNvSpPr>
          <p:nvPr>
            <p:ph type="ftr" sz="quarter" idx="11"/>
          </p:nvPr>
        </p:nvSpPr>
        <p:spPr/>
        <p:txBody>
          <a:bodyPr/>
          <a:lstStyle>
            <a:lvl1pPr>
              <a:defRPr/>
            </a:lvl1pPr>
          </a:lstStyle>
          <a:p>
            <a:pPr>
              <a:defRPr/>
            </a:pPr>
            <a:r>
              <a:rPr lang="en-IE" dirty="0"/>
              <a:t>DT228/4</a:t>
            </a:r>
          </a:p>
        </p:txBody>
      </p:sp>
      <p:sp>
        <p:nvSpPr>
          <p:cNvPr id="6" name="Rectangle 6"/>
          <p:cNvSpPr>
            <a:spLocks noGrp="1" noChangeArrowheads="1"/>
          </p:cNvSpPr>
          <p:nvPr>
            <p:ph type="sldNum" sz="quarter" idx="12"/>
          </p:nvPr>
        </p:nvSpPr>
        <p:spPr/>
        <p:txBody>
          <a:bodyPr/>
          <a:lstStyle>
            <a:lvl1pPr>
              <a:defRPr/>
            </a:lvl1pPr>
          </a:lstStyle>
          <a:p>
            <a:pPr>
              <a:defRPr/>
            </a:pPr>
            <a:fld id="{CAE0970C-C400-4E43-AAB0-B36362BEE2B1}" type="slidenum">
              <a:rPr lang="en-IE"/>
              <a:pPr>
                <a:defRPr/>
              </a:pPr>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r>
              <a:rPr lang="en-US"/>
              <a:t>August 2010</a:t>
            </a:r>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fld id="{A7B14F48-A87F-4FA4-8DD3-3F2BD340BB39}" type="slidenum">
              <a:rPr lang="en-IE"/>
              <a:pPr>
                <a:defRPr/>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172200"/>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457200" y="228600"/>
            <a:ext cx="60198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r>
              <a:rPr lang="en-US"/>
              <a:t>August 2010</a:t>
            </a:r>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fld id="{2D935357-5A61-42B4-96C1-8DF350398017}" type="slidenum">
              <a:rPr lang="en-IE"/>
              <a:pPr>
                <a:defRPr/>
              </a:pPr>
              <a:t>‹#›</a:t>
            </a:fld>
            <a:endParaRPr lang="en-I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a:t>Click to edit Master title style</a:t>
            </a:r>
          </a:p>
        </p:txBody>
      </p:sp>
      <p:sp>
        <p:nvSpPr>
          <p:cNvPr id="11" name="Text Placeholder 10"/>
          <p:cNvSpPr>
            <a:spLocks noGrp="1"/>
          </p:cNvSpPr>
          <p:nvPr>
            <p:ph type="body" sz="quarter" idx="13"/>
          </p:nvPr>
        </p:nvSpPr>
        <p:spPr>
          <a:xfrm>
            <a:off x="1115616" y="1772816"/>
            <a:ext cx="4968850" cy="93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a:t>Click to edit Master title style</a:t>
            </a:r>
          </a:p>
        </p:txBody>
      </p:sp>
      <p:sp>
        <p:nvSpPr>
          <p:cNvPr id="11" name="Text Placeholder 10"/>
          <p:cNvSpPr>
            <a:spLocks noGrp="1"/>
          </p:cNvSpPr>
          <p:nvPr>
            <p:ph type="body" sz="quarter" idx="13"/>
          </p:nvPr>
        </p:nvSpPr>
        <p:spPr>
          <a:xfrm>
            <a:off x="1115616" y="1772816"/>
            <a:ext cx="4968850" cy="93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a:t>Click to edit Master title style</a:t>
            </a:r>
          </a:p>
        </p:txBody>
      </p:sp>
      <p:sp>
        <p:nvSpPr>
          <p:cNvPr id="11" name="Text Placeholder 10"/>
          <p:cNvSpPr>
            <a:spLocks noGrp="1"/>
          </p:cNvSpPr>
          <p:nvPr>
            <p:ph type="body" sz="quarter" idx="13"/>
          </p:nvPr>
        </p:nvSpPr>
        <p:spPr>
          <a:xfrm>
            <a:off x="1115616" y="1772816"/>
            <a:ext cx="4968850" cy="93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2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a:t>Click to edit Master title style</a:t>
            </a:r>
          </a:p>
        </p:txBody>
      </p:sp>
      <p:sp>
        <p:nvSpPr>
          <p:cNvPr id="11" name="Text Placeholder 10"/>
          <p:cNvSpPr>
            <a:spLocks noGrp="1"/>
          </p:cNvSpPr>
          <p:nvPr>
            <p:ph type="body" sz="quarter" idx="13"/>
          </p:nvPr>
        </p:nvSpPr>
        <p:spPr>
          <a:xfrm>
            <a:off x="1115616" y="1772816"/>
            <a:ext cx="4968850" cy="93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4" name="Rounded Rectangle 3"/>
          <p:cNvSpPr/>
          <p:nvPr userDrawn="1"/>
        </p:nvSpPr>
        <p:spPr>
          <a:xfrm>
            <a:off x="285751" y="71439"/>
            <a:ext cx="8572500" cy="92868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IE"/>
          </a:p>
        </p:txBody>
      </p:sp>
      <p:sp>
        <p:nvSpPr>
          <p:cNvPr id="5" name="Rectangle 4"/>
          <p:cNvSpPr/>
          <p:nvPr userDrawn="1"/>
        </p:nvSpPr>
        <p:spPr>
          <a:xfrm>
            <a:off x="285751" y="1071564"/>
            <a:ext cx="8572500" cy="55721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IE"/>
          </a:p>
        </p:txBody>
      </p:sp>
      <p:sp>
        <p:nvSpPr>
          <p:cNvPr id="11" name="Title 1"/>
          <p:cNvSpPr>
            <a:spLocks noGrp="1"/>
          </p:cNvSpPr>
          <p:nvPr>
            <p:ph type="title"/>
          </p:nvPr>
        </p:nvSpPr>
        <p:spPr>
          <a:xfrm>
            <a:off x="457200" y="214290"/>
            <a:ext cx="8229600" cy="714380"/>
          </a:xfrm>
          <a:prstGeom prst="rect">
            <a:avLst/>
          </a:prstGeom>
        </p:spPr>
        <p:txBody>
          <a:bodyPr/>
          <a:lstStyle>
            <a:lvl1pPr>
              <a:defRPr>
                <a:ln>
                  <a:noFill/>
                </a:ln>
                <a:solidFill>
                  <a:schemeClr val="bg1"/>
                </a:solidFill>
                <a:effectLst/>
              </a:defRPr>
            </a:lvl1pPr>
          </a:lstStyle>
          <a:p>
            <a:r>
              <a:rPr lang="en-US" dirty="0"/>
              <a:t>Click to edit Master title style</a:t>
            </a:r>
          </a:p>
        </p:txBody>
      </p:sp>
      <p:sp>
        <p:nvSpPr>
          <p:cNvPr id="15" name="Content Placeholder 7"/>
          <p:cNvSpPr>
            <a:spLocks noGrp="1"/>
          </p:cNvSpPr>
          <p:nvPr>
            <p:ph sz="quarter" idx="1"/>
          </p:nvPr>
        </p:nvSpPr>
        <p:spPr>
          <a:xfrm>
            <a:off x="457200" y="1142984"/>
            <a:ext cx="8229600" cy="5429288"/>
          </a:xfrm>
          <a:prstGeom prst="rect">
            <a:avLst/>
          </a:prstGeom>
        </p:spPr>
        <p:txBody>
          <a:bodyPr/>
          <a:lstStyle>
            <a:lvl1pPr>
              <a:buClr>
                <a:schemeClr val="bg1"/>
              </a:buClr>
              <a:buFont typeface="Wingdings" pitchFamily="2" charset="2"/>
              <a:buChar char="§"/>
              <a:defRPr>
                <a:solidFill>
                  <a:schemeClr val="bg1"/>
                </a:solidFill>
              </a:defRPr>
            </a:lvl1pPr>
            <a:lvl2pPr>
              <a:buClr>
                <a:schemeClr val="bg1"/>
              </a:buClr>
              <a:buFont typeface="Wingdings" pitchFamily="2" charset="2"/>
              <a:buChar char="§"/>
              <a:defRPr>
                <a:solidFill>
                  <a:schemeClr val="bg1"/>
                </a:solidFill>
              </a:defRPr>
            </a:lvl2pPr>
            <a:lvl3pPr>
              <a:buClr>
                <a:schemeClr val="bg1"/>
              </a:buClr>
              <a:buFont typeface="Wingdings" pitchFamily="2" charset="2"/>
              <a:buChar char="§"/>
              <a:defRPr>
                <a:solidFill>
                  <a:schemeClr val="bg1"/>
                </a:solidFill>
              </a:defRPr>
            </a:lvl3pPr>
            <a:lvl4pPr>
              <a:buClr>
                <a:schemeClr val="bg1"/>
              </a:buClr>
              <a:buFont typeface="Wingdings" pitchFamily="2" charset="2"/>
              <a:buChar cha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err="1"/>
              <a:t>Fift</a:t>
            </a:r>
            <a:r>
              <a:rPr lang="en-US" dirty="0"/>
              <a:t> level</a:t>
            </a:r>
          </a:p>
        </p:txBody>
      </p:sp>
    </p:spTree>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a:t>Click to edit Master title style</a:t>
            </a:r>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1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a:t>Click to edit Master title style</a:t>
            </a:r>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3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a:t>Click to edit Master title style</a:t>
            </a:r>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6275040" cy="990600"/>
          </a:xfrm>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r>
              <a:rPr lang="en-US" dirty="0"/>
              <a:t>2012/2013 - DT228/4</a:t>
            </a:r>
            <a:endParaRPr lang="en-IE" dirty="0"/>
          </a:p>
        </p:txBody>
      </p:sp>
      <p:sp>
        <p:nvSpPr>
          <p:cNvPr id="5" name="Rectangle 5"/>
          <p:cNvSpPr>
            <a:spLocks noGrp="1" noChangeArrowheads="1"/>
          </p:cNvSpPr>
          <p:nvPr>
            <p:ph type="ftr" sz="quarter" idx="11"/>
          </p:nvPr>
        </p:nvSpPr>
        <p:spPr>
          <a:ln/>
        </p:spPr>
        <p:txBody>
          <a:bodyPr/>
          <a:lstStyle>
            <a:lvl1pPr>
              <a:defRPr/>
            </a:lvl1pPr>
          </a:lstStyle>
          <a:p>
            <a:pPr>
              <a:defRPr/>
            </a:pPr>
            <a:r>
              <a:rPr lang="en-IE" dirty="0"/>
              <a:t>DT228/4</a:t>
            </a:r>
          </a:p>
        </p:txBody>
      </p:sp>
      <p:sp>
        <p:nvSpPr>
          <p:cNvPr id="6" name="Rectangle 6"/>
          <p:cNvSpPr>
            <a:spLocks noGrp="1" noChangeArrowheads="1"/>
          </p:cNvSpPr>
          <p:nvPr>
            <p:ph type="sldNum" sz="quarter" idx="12"/>
          </p:nvPr>
        </p:nvSpPr>
        <p:spPr>
          <a:ln/>
        </p:spPr>
        <p:txBody>
          <a:bodyPr/>
          <a:lstStyle>
            <a:lvl1pPr>
              <a:defRPr/>
            </a:lvl1pPr>
          </a:lstStyle>
          <a:p>
            <a:pPr>
              <a:defRPr/>
            </a:pPr>
            <a:fld id="{255B0E39-F8AA-4982-923D-157BFA96FD10}" type="slidenum">
              <a:rPr lang="en-IE"/>
              <a:pPr>
                <a:defRPr/>
              </a:pPr>
              <a:t>‹#›</a:t>
            </a:fld>
            <a:endParaRPr lang="en-I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5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a:t>Click to edit Master title style</a:t>
            </a:r>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6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a:t>Click to edit Master title style</a:t>
            </a:r>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7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a:t>Click to edit Master title style</a:t>
            </a:r>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8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a:t>Click to edit Master title style</a:t>
            </a:r>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9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a:t>Click to edit Master title style</a:t>
            </a:r>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3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a:t>Click to edit Master title style</a:t>
            </a:r>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0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a:t>Click to edit Master title style</a:t>
            </a:r>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3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a:t>Click to edit Master title style</a:t>
            </a:r>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dirty="0"/>
              <a:t>Click to edit Master title style</a:t>
            </a:r>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August 2010</a:t>
            </a:r>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fld id="{26C2EFFE-8239-41FA-A3BC-5C797175EF86}" type="slidenum">
              <a:rPr lang="en-IE"/>
              <a:pPr>
                <a:defRPr/>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457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r>
              <a:rPr lang="en-US"/>
              <a:t>August 2010</a:t>
            </a:r>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fld id="{66E80EB9-FD02-4210-BB7C-A4F96386CAFE}" type="slidenum">
              <a:rPr lang="en-IE"/>
              <a:pPr>
                <a:defRPr/>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Rectangle 4"/>
          <p:cNvSpPr>
            <a:spLocks noGrp="1" noChangeArrowheads="1"/>
          </p:cNvSpPr>
          <p:nvPr>
            <p:ph type="dt" sz="half" idx="10"/>
          </p:nvPr>
        </p:nvSpPr>
        <p:spPr>
          <a:ln/>
        </p:spPr>
        <p:txBody>
          <a:bodyPr/>
          <a:lstStyle>
            <a:lvl1pPr>
              <a:defRPr/>
            </a:lvl1pPr>
          </a:lstStyle>
          <a:p>
            <a:pPr>
              <a:defRPr/>
            </a:pPr>
            <a:r>
              <a:rPr lang="en-US"/>
              <a:t>August 2010</a:t>
            </a:r>
            <a:endParaRPr lang="en-IE"/>
          </a:p>
        </p:txBody>
      </p:sp>
      <p:sp>
        <p:nvSpPr>
          <p:cNvPr id="8" name="Rectangle 5"/>
          <p:cNvSpPr>
            <a:spLocks noGrp="1" noChangeArrowheads="1"/>
          </p:cNvSpPr>
          <p:nvPr>
            <p:ph type="ftr" sz="quarter" idx="11"/>
          </p:nvPr>
        </p:nvSpPr>
        <p:spPr>
          <a:ln/>
        </p:spPr>
        <p:txBody>
          <a:bodyPr/>
          <a:lstStyle>
            <a:lvl1pPr>
              <a:defRPr/>
            </a:lvl1pPr>
          </a:lstStyle>
          <a:p>
            <a:pPr>
              <a:defRPr/>
            </a:pPr>
            <a:endParaRPr lang="en-IE"/>
          </a:p>
        </p:txBody>
      </p:sp>
      <p:sp>
        <p:nvSpPr>
          <p:cNvPr id="9" name="Rectangle 6"/>
          <p:cNvSpPr>
            <a:spLocks noGrp="1" noChangeArrowheads="1"/>
          </p:cNvSpPr>
          <p:nvPr>
            <p:ph type="sldNum" sz="quarter" idx="12"/>
          </p:nvPr>
        </p:nvSpPr>
        <p:spPr>
          <a:ln/>
        </p:spPr>
        <p:txBody>
          <a:bodyPr/>
          <a:lstStyle>
            <a:lvl1pPr>
              <a:defRPr/>
            </a:lvl1pPr>
          </a:lstStyle>
          <a:p>
            <a:pPr>
              <a:defRPr/>
            </a:pPr>
            <a:fld id="{5BDE9EF7-B805-4939-BFE0-6A0CD9FC9633}" type="slidenum">
              <a:rPr lang="en-IE"/>
              <a:pPr>
                <a:defRPr/>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Rectangle 4"/>
          <p:cNvSpPr>
            <a:spLocks noGrp="1" noChangeArrowheads="1"/>
          </p:cNvSpPr>
          <p:nvPr>
            <p:ph type="dt" sz="half" idx="10"/>
          </p:nvPr>
        </p:nvSpPr>
        <p:spPr>
          <a:ln/>
        </p:spPr>
        <p:txBody>
          <a:bodyPr/>
          <a:lstStyle>
            <a:lvl1pPr>
              <a:defRPr/>
            </a:lvl1pPr>
          </a:lstStyle>
          <a:p>
            <a:pPr>
              <a:defRPr/>
            </a:pPr>
            <a:r>
              <a:rPr lang="en-US"/>
              <a:t>August 2010</a:t>
            </a:r>
            <a:endParaRPr lang="en-IE"/>
          </a:p>
        </p:txBody>
      </p:sp>
      <p:sp>
        <p:nvSpPr>
          <p:cNvPr id="4" name="Rectangle 5"/>
          <p:cNvSpPr>
            <a:spLocks noGrp="1" noChangeArrowheads="1"/>
          </p:cNvSpPr>
          <p:nvPr>
            <p:ph type="ftr" sz="quarter" idx="11"/>
          </p:nvPr>
        </p:nvSpPr>
        <p:spPr>
          <a:ln/>
        </p:spPr>
        <p:txBody>
          <a:bodyPr/>
          <a:lstStyle>
            <a:lvl1pPr>
              <a:defRPr/>
            </a:lvl1pPr>
          </a:lstStyle>
          <a:p>
            <a:pPr>
              <a:defRPr/>
            </a:pPr>
            <a:endParaRPr lang="en-IE"/>
          </a:p>
        </p:txBody>
      </p:sp>
      <p:sp>
        <p:nvSpPr>
          <p:cNvPr id="5" name="Rectangle 6"/>
          <p:cNvSpPr>
            <a:spLocks noGrp="1" noChangeArrowheads="1"/>
          </p:cNvSpPr>
          <p:nvPr>
            <p:ph type="sldNum" sz="quarter" idx="12"/>
          </p:nvPr>
        </p:nvSpPr>
        <p:spPr>
          <a:ln/>
        </p:spPr>
        <p:txBody>
          <a:bodyPr/>
          <a:lstStyle>
            <a:lvl1pPr>
              <a:defRPr/>
            </a:lvl1pPr>
          </a:lstStyle>
          <a:p>
            <a:pPr>
              <a:defRPr/>
            </a:pPr>
            <a:fld id="{4070A4A7-62C9-415D-BED7-BD9B9DF611B4}" type="slidenum">
              <a:rPr lang="en-IE"/>
              <a:pPr>
                <a:defRPr/>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August 2010</a:t>
            </a:r>
            <a:endParaRPr lang="en-IE"/>
          </a:p>
        </p:txBody>
      </p:sp>
      <p:sp>
        <p:nvSpPr>
          <p:cNvPr id="3" name="Rectangle 5"/>
          <p:cNvSpPr>
            <a:spLocks noGrp="1" noChangeArrowheads="1"/>
          </p:cNvSpPr>
          <p:nvPr>
            <p:ph type="ftr" sz="quarter" idx="11"/>
          </p:nvPr>
        </p:nvSpPr>
        <p:spPr>
          <a:ln/>
        </p:spPr>
        <p:txBody>
          <a:bodyPr/>
          <a:lstStyle>
            <a:lvl1pPr>
              <a:defRPr/>
            </a:lvl1pPr>
          </a:lstStyle>
          <a:p>
            <a:pPr>
              <a:defRPr/>
            </a:pPr>
            <a:endParaRPr lang="en-IE"/>
          </a:p>
        </p:txBody>
      </p:sp>
      <p:sp>
        <p:nvSpPr>
          <p:cNvPr id="4" name="Rectangle 6"/>
          <p:cNvSpPr>
            <a:spLocks noGrp="1" noChangeArrowheads="1"/>
          </p:cNvSpPr>
          <p:nvPr>
            <p:ph type="sldNum" sz="quarter" idx="12"/>
          </p:nvPr>
        </p:nvSpPr>
        <p:spPr>
          <a:ln/>
        </p:spPr>
        <p:txBody>
          <a:bodyPr/>
          <a:lstStyle>
            <a:lvl1pPr>
              <a:defRPr/>
            </a:lvl1pPr>
          </a:lstStyle>
          <a:p>
            <a:pPr>
              <a:defRPr/>
            </a:pPr>
            <a:fld id="{90A8C9F2-5157-4806-921E-690864E56ED3}" type="slidenum">
              <a:rPr lang="en-IE"/>
              <a:pPr>
                <a:defRPr/>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August 2010</a:t>
            </a:r>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fld id="{63ACC3E0-B9ED-42ED-82A0-7C07CD642F92}" type="slidenum">
              <a:rPr lang="en-IE"/>
              <a:pPr>
                <a:defRPr/>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IE"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August 2010</a:t>
            </a:r>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fld id="{3D7FF66F-60DD-4889-8EE5-D577E8466A61}" type="slidenum">
              <a:rPr lang="en-IE"/>
              <a:pPr>
                <a:defRPr/>
              </a:pPr>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bwMode="auto">
          <a:xfrm>
            <a:off x="0" y="0"/>
            <a:ext cx="9144000" cy="1196752"/>
          </a:xfrm>
          <a:prstGeom prst="rect">
            <a:avLst/>
          </a:prstGeom>
          <a:solidFill>
            <a:srgbClr val="3D8DC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E" sz="1800" b="0" i="0" u="none" strike="noStrike" cap="none" normalizeH="0" baseline="0">
              <a:ln>
                <a:noFill/>
              </a:ln>
              <a:solidFill>
                <a:schemeClr val="tx1"/>
              </a:solidFill>
              <a:effectLst/>
              <a:latin typeface="Arial" charset="0"/>
            </a:endParaRPr>
          </a:p>
        </p:txBody>
      </p:sp>
      <p:sp>
        <p:nvSpPr>
          <p:cNvPr id="1026" name="Rectangle 2"/>
          <p:cNvSpPr>
            <a:spLocks noGrp="1" noChangeArrowheads="1"/>
          </p:cNvSpPr>
          <p:nvPr>
            <p:ph type="title"/>
          </p:nvPr>
        </p:nvSpPr>
        <p:spPr bwMode="auto">
          <a:xfrm>
            <a:off x="457200" y="228600"/>
            <a:ext cx="627504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endParaRPr lang="en-IE" dirty="0"/>
          </a:p>
        </p:txBody>
      </p:sp>
      <p:sp>
        <p:nvSpPr>
          <p:cNvPr id="1027" name="Rectangle 3"/>
          <p:cNvSpPr>
            <a:spLocks noGrp="1" noChangeArrowheads="1"/>
          </p:cNvSpPr>
          <p:nvPr>
            <p:ph type="body" idx="1"/>
          </p:nvPr>
        </p:nvSpPr>
        <p:spPr bwMode="auto">
          <a:xfrm>
            <a:off x="457200" y="15240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sp>
        <p:nvSpPr>
          <p:cNvPr id="1028" name="Rectangle 4"/>
          <p:cNvSpPr>
            <a:spLocks noGrp="1" noChangeArrowheads="1"/>
          </p:cNvSpPr>
          <p:nvPr>
            <p:ph type="dt" sz="half" idx="2"/>
          </p:nvPr>
        </p:nvSpPr>
        <p:spPr bwMode="auto">
          <a:xfrm>
            <a:off x="0" y="66135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900">
                <a:latin typeface="Arial" charset="0"/>
              </a:defRPr>
            </a:lvl1pPr>
          </a:lstStyle>
          <a:p>
            <a:pPr>
              <a:defRPr/>
            </a:pPr>
            <a:r>
              <a:rPr lang="en-US" dirty="0"/>
              <a:t>2012/2013 - DT228/4</a:t>
            </a:r>
            <a:endParaRPr lang="en-IE" dirty="0"/>
          </a:p>
          <a:p>
            <a:pPr>
              <a:defRPr/>
            </a:pPr>
            <a:endParaRPr lang="en-IE" dirty="0"/>
          </a:p>
        </p:txBody>
      </p:sp>
      <p:sp>
        <p:nvSpPr>
          <p:cNvPr id="1029" name="Rectangle 5"/>
          <p:cNvSpPr>
            <a:spLocks noGrp="1" noChangeArrowheads="1"/>
          </p:cNvSpPr>
          <p:nvPr>
            <p:ph type="ftr" sz="quarter" idx="3"/>
          </p:nvPr>
        </p:nvSpPr>
        <p:spPr bwMode="auto">
          <a:xfrm>
            <a:off x="3124200" y="6613525"/>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900">
                <a:latin typeface="Arial" charset="0"/>
              </a:defRPr>
            </a:lvl1pPr>
          </a:lstStyle>
          <a:p>
            <a:pPr>
              <a:defRPr/>
            </a:pPr>
            <a:r>
              <a:rPr lang="en-IE" dirty="0"/>
              <a:t>DT228/4</a:t>
            </a:r>
          </a:p>
        </p:txBody>
      </p:sp>
      <p:sp>
        <p:nvSpPr>
          <p:cNvPr id="1030" name="Rectangle 6"/>
          <p:cNvSpPr>
            <a:spLocks noGrp="1" noChangeArrowheads="1"/>
          </p:cNvSpPr>
          <p:nvPr>
            <p:ph type="sldNum" sz="quarter" idx="4"/>
          </p:nvPr>
        </p:nvSpPr>
        <p:spPr bwMode="auto">
          <a:xfrm>
            <a:off x="7010400" y="66135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900">
                <a:latin typeface="Arial" charset="0"/>
              </a:defRPr>
            </a:lvl1pPr>
          </a:lstStyle>
          <a:p>
            <a:pPr>
              <a:defRPr/>
            </a:pPr>
            <a:fld id="{2281E6A3-828C-48B2-B093-4D753F89946F}" type="slidenum">
              <a:rPr lang="en-IE"/>
              <a:pPr>
                <a:defRPr/>
              </a:pPr>
              <a:t>‹#›</a:t>
            </a:fld>
            <a:endParaRPr lang="en-IE"/>
          </a:p>
        </p:txBody>
      </p:sp>
      <p:cxnSp>
        <p:nvCxnSpPr>
          <p:cNvPr id="12" name="Straight Connector 11"/>
          <p:cNvCxnSpPr/>
          <p:nvPr userDrawn="1"/>
        </p:nvCxnSpPr>
        <p:spPr bwMode="auto">
          <a:xfrm>
            <a:off x="0" y="6453336"/>
            <a:ext cx="9144000" cy="0"/>
          </a:xfrm>
          <a:prstGeom prst="line">
            <a:avLst/>
          </a:prstGeom>
          <a:solidFill>
            <a:schemeClr val="accent1"/>
          </a:solidFill>
          <a:ln w="57150" cap="flat" cmpd="sng" algn="ctr">
            <a:solidFill>
              <a:srgbClr val="1E5BE2"/>
            </a:solidFill>
            <a:prstDash val="solid"/>
            <a:round/>
            <a:headEnd type="none" w="med" len="med"/>
            <a:tailEnd type="none" w="med" len="med"/>
          </a:ln>
          <a:effectLst/>
        </p:spPr>
      </p:cxnSp>
      <p:cxnSp>
        <p:nvCxnSpPr>
          <p:cNvPr id="13" name="Straight Connector 12"/>
          <p:cNvCxnSpPr/>
          <p:nvPr userDrawn="1"/>
        </p:nvCxnSpPr>
        <p:spPr bwMode="auto">
          <a:xfrm>
            <a:off x="179512" y="6525344"/>
            <a:ext cx="8964488" cy="0"/>
          </a:xfrm>
          <a:prstGeom prst="line">
            <a:avLst/>
          </a:prstGeom>
          <a:solidFill>
            <a:schemeClr val="accent1"/>
          </a:solidFill>
          <a:ln w="28575" cap="flat" cmpd="sng" algn="ctr">
            <a:solidFill>
              <a:srgbClr val="1E5BE2"/>
            </a:solidFill>
            <a:prstDash val="solid"/>
            <a:round/>
            <a:headEnd type="none" w="med" len="med"/>
            <a:tailEnd type="none" w="med" len="med"/>
          </a:ln>
          <a:effectLst/>
        </p:spPr>
      </p:cxnSp>
      <p:sp>
        <p:nvSpPr>
          <p:cNvPr id="14" name="Rectangle 13"/>
          <p:cNvSpPr/>
          <p:nvPr userDrawn="1"/>
        </p:nvSpPr>
        <p:spPr bwMode="auto">
          <a:xfrm>
            <a:off x="7596336" y="0"/>
            <a:ext cx="1547664" cy="126876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1800" b="0" i="0" u="none" strike="noStrike" cap="none" normalizeH="0" baseline="0">
              <a:ln>
                <a:noFill/>
              </a:ln>
              <a:solidFill>
                <a:schemeClr val="tx1"/>
              </a:solidFill>
              <a:effectLst/>
              <a:latin typeface="Arial" charset="0"/>
            </a:endParaRPr>
          </a:p>
        </p:txBody>
      </p:sp>
      <p:pic>
        <p:nvPicPr>
          <p:cNvPr id="17409" name="Picture 1" descr="C:\Users\ilaria\Downloads\images.jpg"/>
          <p:cNvPicPr>
            <a:picLocks noChangeAspect="1" noChangeArrowheads="1"/>
          </p:cNvPicPr>
          <p:nvPr userDrawn="1"/>
        </p:nvPicPr>
        <p:blipFill>
          <a:blip r:embed="rId30" cstate="print"/>
          <a:srcRect/>
          <a:stretch>
            <a:fillRect/>
          </a:stretch>
        </p:blipFill>
        <p:spPr bwMode="auto">
          <a:xfrm>
            <a:off x="7884368" y="0"/>
            <a:ext cx="1124744" cy="1124744"/>
          </a:xfrm>
          <a:prstGeom prst="rect">
            <a:avLst/>
          </a:prstGeom>
          <a:noFill/>
        </p:spPr>
      </p:pic>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8" r:id="rId12"/>
    <p:sldLayoutId id="2147483689" r:id="rId13"/>
    <p:sldLayoutId id="2147483691" r:id="rId14"/>
    <p:sldLayoutId id="2147483695" r:id="rId15"/>
    <p:sldLayoutId id="2147483696" r:id="rId16"/>
    <p:sldLayoutId id="2147483697" r:id="rId17"/>
    <p:sldLayoutId id="2147483698" r:id="rId18"/>
    <p:sldLayoutId id="2147483699" r:id="rId19"/>
    <p:sldLayoutId id="2147483701" r:id="rId20"/>
    <p:sldLayoutId id="2147483702" r:id="rId21"/>
    <p:sldLayoutId id="2147483703" r:id="rId22"/>
    <p:sldLayoutId id="2147483704" r:id="rId23"/>
    <p:sldLayoutId id="2147483705" r:id="rId24"/>
    <p:sldLayoutId id="2147483708" r:id="rId25"/>
    <p:sldLayoutId id="2147483715" r:id="rId26"/>
    <p:sldLayoutId id="2147483718" r:id="rId27"/>
    <p:sldLayoutId id="2147483719" r:id="rId28"/>
  </p:sldLayoutIdLst>
  <p:hf hdr="0" ftr="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defRPr>
      </a:lvl2pPr>
      <a:lvl3pPr algn="l" rtl="0" eaLnBrk="1" fontAlgn="base" hangingPunct="1">
        <a:spcBef>
          <a:spcPct val="0"/>
        </a:spcBef>
        <a:spcAft>
          <a:spcPct val="0"/>
        </a:spcAft>
        <a:defRPr sz="3200" b="1">
          <a:solidFill>
            <a:schemeClr val="tx2"/>
          </a:solidFill>
          <a:latin typeface="Arial" charset="0"/>
        </a:defRPr>
      </a:lvl3pPr>
      <a:lvl4pPr algn="l" rtl="0" eaLnBrk="1" fontAlgn="base" hangingPunct="1">
        <a:spcBef>
          <a:spcPct val="0"/>
        </a:spcBef>
        <a:spcAft>
          <a:spcPct val="0"/>
        </a:spcAft>
        <a:defRPr sz="3200" b="1">
          <a:solidFill>
            <a:schemeClr val="tx2"/>
          </a:solidFill>
          <a:latin typeface="Arial" charset="0"/>
        </a:defRPr>
      </a:lvl4pPr>
      <a:lvl5pPr algn="l" rtl="0" eaLnBrk="1" fontAlgn="base" hangingPunct="1">
        <a:spcBef>
          <a:spcPct val="0"/>
        </a:spcBef>
        <a:spcAft>
          <a:spcPct val="0"/>
        </a:spcAft>
        <a:defRPr sz="3200" b="1">
          <a:solidFill>
            <a:schemeClr val="tx2"/>
          </a:solidFill>
          <a:latin typeface="Arial" charset="0"/>
        </a:defRPr>
      </a:lvl5pPr>
      <a:lvl6pPr marL="457200" algn="l" rtl="0" eaLnBrk="1" fontAlgn="base" hangingPunct="1">
        <a:spcBef>
          <a:spcPct val="0"/>
        </a:spcBef>
        <a:spcAft>
          <a:spcPct val="0"/>
        </a:spcAft>
        <a:defRPr sz="3200" b="1">
          <a:solidFill>
            <a:schemeClr val="tx2"/>
          </a:solidFill>
          <a:latin typeface="Arial" charset="0"/>
        </a:defRPr>
      </a:lvl6pPr>
      <a:lvl7pPr marL="914400" algn="l" rtl="0" eaLnBrk="1" fontAlgn="base" hangingPunct="1">
        <a:spcBef>
          <a:spcPct val="0"/>
        </a:spcBef>
        <a:spcAft>
          <a:spcPct val="0"/>
        </a:spcAft>
        <a:defRPr sz="3200" b="1">
          <a:solidFill>
            <a:schemeClr val="tx2"/>
          </a:solidFill>
          <a:latin typeface="Arial" charset="0"/>
        </a:defRPr>
      </a:lvl7pPr>
      <a:lvl8pPr marL="1371600" algn="l" rtl="0" eaLnBrk="1" fontAlgn="base" hangingPunct="1">
        <a:spcBef>
          <a:spcPct val="0"/>
        </a:spcBef>
        <a:spcAft>
          <a:spcPct val="0"/>
        </a:spcAft>
        <a:defRPr sz="3200" b="1">
          <a:solidFill>
            <a:schemeClr val="tx2"/>
          </a:solidFill>
          <a:latin typeface="Arial" charset="0"/>
        </a:defRPr>
      </a:lvl8pPr>
      <a:lvl9pPr marL="1828800" algn="l" rtl="0" eaLnBrk="1" fontAlgn="base" hangingPunct="1">
        <a:spcBef>
          <a:spcPct val="0"/>
        </a:spcBef>
        <a:spcAft>
          <a:spcPct val="0"/>
        </a:spcAft>
        <a:defRPr sz="3200" b="1">
          <a:solidFill>
            <a:schemeClr val="tx2"/>
          </a:solidFill>
          <a:latin typeface="Arial" charset="0"/>
        </a:defRPr>
      </a:lvl9pPr>
    </p:titleStyle>
    <p:bodyStyle>
      <a:lvl1pPr marL="342900" indent="-342900" algn="l" rtl="0" eaLnBrk="1" fontAlgn="base" hangingPunct="1">
        <a:spcBef>
          <a:spcPct val="20000"/>
        </a:spcBef>
        <a:spcAft>
          <a:spcPct val="0"/>
        </a:spcAft>
        <a:buFont typeface="Arial Unicode MS" pitchFamily="34" charset="-128"/>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Font typeface="Arial Unicode MS" pitchFamily="34" charset="-128"/>
        <a:buChar char="»"/>
        <a:defRPr sz="2400">
          <a:solidFill>
            <a:schemeClr val="tx1"/>
          </a:solidFill>
          <a:latin typeface="+mn-lt"/>
        </a:defRPr>
      </a:lvl2pPr>
      <a:lvl3pPr marL="1143000" indent="-228600" algn="l" rtl="0" eaLnBrk="1" fontAlgn="base" hangingPunct="1">
        <a:spcBef>
          <a:spcPct val="20000"/>
        </a:spcBef>
        <a:spcAft>
          <a:spcPct val="0"/>
        </a:spcAft>
        <a:buFont typeface="Arial Unicode MS" pitchFamily="34" charset="-128"/>
        <a:buChar char="»"/>
        <a:defRPr sz="2000">
          <a:solidFill>
            <a:schemeClr val="tx1"/>
          </a:solidFill>
          <a:latin typeface="+mn-lt"/>
        </a:defRPr>
      </a:lvl3pPr>
      <a:lvl4pPr marL="1600200" indent="-228600" algn="l" rtl="0" eaLnBrk="1" fontAlgn="base" hangingPunct="1">
        <a:spcBef>
          <a:spcPct val="20000"/>
        </a:spcBef>
        <a:spcAft>
          <a:spcPct val="0"/>
        </a:spcAft>
        <a:buFont typeface="Arial Unicode MS" pitchFamily="34" charset="-128"/>
        <a:buChar char="»"/>
        <a:defRPr>
          <a:solidFill>
            <a:schemeClr val="tx1"/>
          </a:solidFill>
          <a:latin typeface="+mn-lt"/>
        </a:defRPr>
      </a:lvl4pPr>
      <a:lvl5pPr marL="2057400" indent="-228600" algn="l" rtl="0" eaLnBrk="1" fontAlgn="base" hangingPunct="1">
        <a:spcBef>
          <a:spcPct val="20000"/>
        </a:spcBef>
        <a:spcAft>
          <a:spcPct val="0"/>
        </a:spcAft>
        <a:buFont typeface="Arial Unicode MS" pitchFamily="34" charset="-128"/>
        <a:buChar char="»"/>
        <a:defRPr>
          <a:solidFill>
            <a:schemeClr val="tx1"/>
          </a:solidFill>
          <a:latin typeface="+mn-lt"/>
        </a:defRPr>
      </a:lvl5pPr>
      <a:lvl6pPr marL="2514600" indent="-228600" algn="l" rtl="0" eaLnBrk="1" fontAlgn="base" hangingPunct="1">
        <a:spcBef>
          <a:spcPct val="20000"/>
        </a:spcBef>
        <a:spcAft>
          <a:spcPct val="0"/>
        </a:spcAft>
        <a:buFont typeface="Arial Unicode MS" pitchFamily="34" charset="-128"/>
        <a:buChar char="»"/>
        <a:defRPr>
          <a:solidFill>
            <a:schemeClr val="tx1"/>
          </a:solidFill>
          <a:latin typeface="+mn-lt"/>
        </a:defRPr>
      </a:lvl6pPr>
      <a:lvl7pPr marL="2971800" indent="-228600" algn="l" rtl="0" eaLnBrk="1" fontAlgn="base" hangingPunct="1">
        <a:spcBef>
          <a:spcPct val="20000"/>
        </a:spcBef>
        <a:spcAft>
          <a:spcPct val="0"/>
        </a:spcAft>
        <a:buFont typeface="Arial Unicode MS" pitchFamily="34" charset="-128"/>
        <a:buChar char="»"/>
        <a:defRPr>
          <a:solidFill>
            <a:schemeClr val="tx1"/>
          </a:solidFill>
          <a:latin typeface="+mn-lt"/>
        </a:defRPr>
      </a:lvl7pPr>
      <a:lvl8pPr marL="3429000" indent="-228600" algn="l" rtl="0" eaLnBrk="1" fontAlgn="base" hangingPunct="1">
        <a:spcBef>
          <a:spcPct val="20000"/>
        </a:spcBef>
        <a:spcAft>
          <a:spcPct val="0"/>
        </a:spcAft>
        <a:buFont typeface="Arial Unicode MS" pitchFamily="34" charset="-128"/>
        <a:buChar char="»"/>
        <a:defRPr>
          <a:solidFill>
            <a:schemeClr val="tx1"/>
          </a:solidFill>
          <a:latin typeface="+mn-lt"/>
        </a:defRPr>
      </a:lvl8pPr>
      <a:lvl9pPr marL="3886200" indent="-228600" algn="l" rtl="0" eaLnBrk="1" fontAlgn="base" hangingPunct="1">
        <a:spcBef>
          <a:spcPct val="20000"/>
        </a:spcBef>
        <a:spcAft>
          <a:spcPct val="0"/>
        </a:spcAft>
        <a:buFont typeface="Arial Unicode MS" pitchFamily="34" charset="-128"/>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hyperlink" Target="http://docs.mongodb.org/manual/core/read-preferenc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D8DC3"/>
        </a:solidFill>
        <a:effectLst/>
      </p:bgPr>
    </p:bg>
    <p:spTree>
      <p:nvGrpSpPr>
        <p:cNvPr id="1" name=""/>
        <p:cNvGrpSpPr/>
        <p:nvPr/>
      </p:nvGrpSpPr>
      <p:grpSpPr>
        <a:xfrm>
          <a:off x="0" y="0"/>
          <a:ext cx="0" cy="0"/>
          <a:chOff x="0" y="0"/>
          <a:chExt cx="0" cy="0"/>
        </a:xfrm>
      </p:grpSpPr>
      <p:sp>
        <p:nvSpPr>
          <p:cNvPr id="10" name="Rectangle 9"/>
          <p:cNvSpPr/>
          <p:nvPr/>
        </p:nvSpPr>
        <p:spPr bwMode="auto">
          <a:xfrm>
            <a:off x="0" y="2060848"/>
            <a:ext cx="9144000" cy="216024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 name="Title 1"/>
          <p:cNvSpPr>
            <a:spLocks noGrp="1"/>
          </p:cNvSpPr>
          <p:nvPr>
            <p:ph type="ctrTitle"/>
          </p:nvPr>
        </p:nvSpPr>
        <p:spPr>
          <a:xfrm>
            <a:off x="685800" y="2132856"/>
            <a:ext cx="7342584" cy="2362200"/>
          </a:xfrm>
        </p:spPr>
        <p:txBody>
          <a:bodyPr>
            <a:noAutofit/>
          </a:bodyPr>
          <a:lstStyle/>
          <a:p>
            <a:r>
              <a:rPr lang="en-IE" sz="4000" dirty="0"/>
              <a:t>Advanced Databases</a:t>
            </a:r>
            <a:br>
              <a:rPr lang="en-IE" sz="3200" i="1" dirty="0"/>
            </a:br>
            <a:r>
              <a:rPr lang="en-IE" sz="3500" i="1" dirty="0"/>
              <a:t>Lecture 12: MongoDB part 2</a:t>
            </a:r>
            <a:br>
              <a:rPr lang="en-IE" sz="4000" i="1" dirty="0">
                <a:solidFill>
                  <a:schemeClr val="accent3">
                    <a:lumMod val="75000"/>
                  </a:schemeClr>
                </a:solidFill>
              </a:rPr>
            </a:br>
            <a:endParaRPr lang="en-IE" sz="2000" dirty="0">
              <a:solidFill>
                <a:schemeClr val="accent3">
                  <a:lumMod val="75000"/>
                </a:schemeClr>
              </a:solidFill>
              <a:latin typeface="Arial Rounded MT Bold" pitchFamily="34" charset="0"/>
            </a:endParaRPr>
          </a:p>
        </p:txBody>
      </p:sp>
      <p:sp>
        <p:nvSpPr>
          <p:cNvPr id="4" name="Subtitle 2"/>
          <p:cNvSpPr txBox="1">
            <a:spLocks/>
          </p:cNvSpPr>
          <p:nvPr/>
        </p:nvSpPr>
        <p:spPr bwMode="auto">
          <a:xfrm>
            <a:off x="755576" y="4988768"/>
            <a:ext cx="6400800" cy="16085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Tx/>
              <a:buSzTx/>
              <a:buFont typeface="Arial Unicode MS" pitchFamily="34" charset="-128"/>
              <a:buNone/>
              <a:tabLst/>
              <a:defRPr/>
            </a:pPr>
            <a:r>
              <a:rPr lang="en-IE" sz="2000" kern="0" dirty="0">
                <a:latin typeface="+mn-lt"/>
              </a:rPr>
              <a:t>Dr. </a:t>
            </a:r>
            <a:r>
              <a:rPr lang="en-IE" sz="2000" kern="0" dirty="0" err="1">
                <a:latin typeface="+mn-lt"/>
              </a:rPr>
              <a:t>Pierpaolo</a:t>
            </a:r>
            <a:r>
              <a:rPr lang="en-IE" sz="2000" kern="0" dirty="0">
                <a:latin typeface="+mn-lt"/>
              </a:rPr>
              <a:t> </a:t>
            </a:r>
            <a:r>
              <a:rPr lang="en-IE" sz="2000" kern="0" dirty="0" err="1">
                <a:latin typeface="+mn-lt"/>
              </a:rPr>
              <a:t>Dondio</a:t>
            </a:r>
            <a:r>
              <a:rPr lang="en-IE" sz="2000" kern="0" dirty="0">
                <a:latin typeface="+mn-lt"/>
              </a:rPr>
              <a:t>,</a:t>
            </a:r>
          </a:p>
          <a:p>
            <a:pPr marL="0" marR="0" lvl="0" indent="0" algn="l" defTabSz="914400" rtl="0" eaLnBrk="1" fontAlgn="base" latinLnBrk="0" hangingPunct="1">
              <a:lnSpc>
                <a:spcPct val="100000"/>
              </a:lnSpc>
              <a:spcBef>
                <a:spcPct val="20000"/>
              </a:spcBef>
              <a:spcAft>
                <a:spcPct val="0"/>
              </a:spcAft>
              <a:buClrTx/>
              <a:buSzTx/>
              <a:buFont typeface="Arial Unicode MS" pitchFamily="34" charset="-128"/>
              <a:buNone/>
              <a:tabLst/>
              <a:defRPr/>
            </a:pPr>
            <a:endParaRPr kumimoji="0" lang="en-IE" sz="2000" b="0" i="0" u="none" strike="noStrike" kern="0" cap="none" spc="0" normalizeH="0" baseline="0" noProof="0" dirty="0">
              <a:ln>
                <a:noFill/>
              </a:ln>
              <a:solidFill>
                <a:schemeClr val="tx1"/>
              </a:solidFill>
              <a:effectLst/>
              <a:uLnTx/>
              <a:uFillTx/>
              <a:latin typeface="+mn-lt"/>
              <a:ea typeface="+mn-ea"/>
              <a:cs typeface="+mn-cs"/>
            </a:endParaRPr>
          </a:p>
        </p:txBody>
      </p:sp>
      <p:sp>
        <p:nvSpPr>
          <p:cNvPr id="5" name="Date Placeholder 4"/>
          <p:cNvSpPr>
            <a:spLocks noGrp="1"/>
          </p:cNvSpPr>
          <p:nvPr>
            <p:ph type="dt" sz="half" idx="10"/>
          </p:nvPr>
        </p:nvSpPr>
        <p:spPr/>
        <p:txBody>
          <a:bodyPr/>
          <a:lstStyle/>
          <a:p>
            <a:pPr>
              <a:defRPr/>
            </a:pPr>
            <a:r>
              <a:rPr lang="en-US" dirty="0"/>
              <a:t>2012/2013</a:t>
            </a:r>
            <a:endParaRPr lang="en-IE" dirty="0"/>
          </a:p>
        </p:txBody>
      </p:sp>
      <p:sp>
        <p:nvSpPr>
          <p:cNvPr id="6" name="Slide Number Placeholder 5"/>
          <p:cNvSpPr>
            <a:spLocks noGrp="1"/>
          </p:cNvSpPr>
          <p:nvPr>
            <p:ph type="sldNum" sz="quarter" idx="12"/>
          </p:nvPr>
        </p:nvSpPr>
        <p:spPr/>
        <p:txBody>
          <a:bodyPr/>
          <a:lstStyle/>
          <a:p>
            <a:pPr>
              <a:defRPr/>
            </a:pPr>
            <a:fld id="{CAE0970C-C400-4E43-AAB0-B36362BEE2B1}" type="slidenum">
              <a:rPr lang="en-IE" smtClean="0"/>
              <a:pPr>
                <a:defRPr/>
              </a:pPr>
              <a:t>1</a:t>
            </a:fld>
            <a:endParaRPr lang="en-IE"/>
          </a:p>
        </p:txBody>
      </p:sp>
      <p:pic>
        <p:nvPicPr>
          <p:cNvPr id="7" name="Picture 4"/>
          <p:cNvPicPr>
            <a:picLocks noChangeAspect="1" noChangeArrowheads="1"/>
          </p:cNvPicPr>
          <p:nvPr/>
        </p:nvPicPr>
        <p:blipFill>
          <a:blip r:embed="rId3"/>
          <a:srcRect/>
          <a:stretch>
            <a:fillRect/>
          </a:stretch>
        </p:blipFill>
        <p:spPr bwMode="auto">
          <a:xfrm>
            <a:off x="4932040" y="4939803"/>
            <a:ext cx="3895552" cy="1113705"/>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 replica set</a:t>
            </a:r>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10</a:t>
            </a:fld>
            <a:endParaRPr lang="en-IE"/>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12776"/>
            <a:ext cx="5444194" cy="4453351"/>
          </a:xfrm>
          <a:prstGeom prst="rect">
            <a:avLst/>
          </a:prstGeom>
        </p:spPr>
      </p:pic>
      <p:sp>
        <p:nvSpPr>
          <p:cNvPr id="10" name="Content Placeholder 2"/>
          <p:cNvSpPr txBox="1">
            <a:spLocks/>
          </p:cNvSpPr>
          <p:nvPr/>
        </p:nvSpPr>
        <p:spPr bwMode="auto">
          <a:xfrm>
            <a:off x="4932041" y="1288504"/>
            <a:ext cx="4211959"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Unicode MS" pitchFamily="34" charset="-128"/>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Font typeface="Arial Unicode MS" pitchFamily="34" charset="-128"/>
              <a:buChar char="»"/>
              <a:defRPr sz="2400">
                <a:solidFill>
                  <a:schemeClr val="tx1"/>
                </a:solidFill>
                <a:latin typeface="+mn-lt"/>
              </a:defRPr>
            </a:lvl2pPr>
            <a:lvl3pPr marL="1143000" indent="-228600" algn="l" rtl="0" eaLnBrk="1" fontAlgn="base" hangingPunct="1">
              <a:spcBef>
                <a:spcPct val="20000"/>
              </a:spcBef>
              <a:spcAft>
                <a:spcPct val="0"/>
              </a:spcAft>
              <a:buFont typeface="Arial Unicode MS" pitchFamily="34" charset="-128"/>
              <a:buChar char="»"/>
              <a:defRPr sz="2000">
                <a:solidFill>
                  <a:schemeClr val="tx1"/>
                </a:solidFill>
                <a:latin typeface="+mn-lt"/>
              </a:defRPr>
            </a:lvl3pPr>
            <a:lvl4pPr marL="1600200" indent="-228600" algn="l" rtl="0" eaLnBrk="1" fontAlgn="base" hangingPunct="1">
              <a:spcBef>
                <a:spcPct val="20000"/>
              </a:spcBef>
              <a:spcAft>
                <a:spcPct val="0"/>
              </a:spcAft>
              <a:buFont typeface="Arial Unicode MS" pitchFamily="34" charset="-128"/>
              <a:buChar char="»"/>
              <a:defRPr>
                <a:solidFill>
                  <a:schemeClr val="tx1"/>
                </a:solidFill>
                <a:latin typeface="+mn-lt"/>
              </a:defRPr>
            </a:lvl4pPr>
            <a:lvl5pPr marL="2057400" indent="-228600" algn="l" rtl="0" eaLnBrk="1" fontAlgn="base" hangingPunct="1">
              <a:spcBef>
                <a:spcPct val="20000"/>
              </a:spcBef>
              <a:spcAft>
                <a:spcPct val="0"/>
              </a:spcAft>
              <a:buFont typeface="Arial Unicode MS" pitchFamily="34" charset="-128"/>
              <a:buChar char="»"/>
              <a:defRPr>
                <a:solidFill>
                  <a:schemeClr val="tx1"/>
                </a:solidFill>
                <a:latin typeface="+mn-lt"/>
              </a:defRPr>
            </a:lvl5pPr>
            <a:lvl6pPr marL="2514600" indent="-228600" algn="l" rtl="0" eaLnBrk="1" fontAlgn="base" hangingPunct="1">
              <a:spcBef>
                <a:spcPct val="20000"/>
              </a:spcBef>
              <a:spcAft>
                <a:spcPct val="0"/>
              </a:spcAft>
              <a:buFont typeface="Arial Unicode MS" pitchFamily="34" charset="-128"/>
              <a:buChar char="»"/>
              <a:defRPr>
                <a:solidFill>
                  <a:schemeClr val="tx1"/>
                </a:solidFill>
                <a:latin typeface="+mn-lt"/>
              </a:defRPr>
            </a:lvl6pPr>
            <a:lvl7pPr marL="2971800" indent="-228600" algn="l" rtl="0" eaLnBrk="1" fontAlgn="base" hangingPunct="1">
              <a:spcBef>
                <a:spcPct val="20000"/>
              </a:spcBef>
              <a:spcAft>
                <a:spcPct val="0"/>
              </a:spcAft>
              <a:buFont typeface="Arial Unicode MS" pitchFamily="34" charset="-128"/>
              <a:buChar char="»"/>
              <a:defRPr>
                <a:solidFill>
                  <a:schemeClr val="tx1"/>
                </a:solidFill>
                <a:latin typeface="+mn-lt"/>
              </a:defRPr>
            </a:lvl7pPr>
            <a:lvl8pPr marL="3429000" indent="-228600" algn="l" rtl="0" eaLnBrk="1" fontAlgn="base" hangingPunct="1">
              <a:spcBef>
                <a:spcPct val="20000"/>
              </a:spcBef>
              <a:spcAft>
                <a:spcPct val="0"/>
              </a:spcAft>
              <a:buFont typeface="Arial Unicode MS" pitchFamily="34" charset="-128"/>
              <a:buChar char="»"/>
              <a:defRPr>
                <a:solidFill>
                  <a:schemeClr val="tx1"/>
                </a:solidFill>
                <a:latin typeface="+mn-lt"/>
              </a:defRPr>
            </a:lvl8pPr>
            <a:lvl9pPr marL="3886200" indent="-228600" algn="l" rtl="0" eaLnBrk="1" fontAlgn="base" hangingPunct="1">
              <a:spcBef>
                <a:spcPct val="20000"/>
              </a:spcBef>
              <a:spcAft>
                <a:spcPct val="0"/>
              </a:spcAft>
              <a:buFont typeface="Arial Unicode MS" pitchFamily="34" charset="-128"/>
              <a:buChar char="»"/>
              <a:defRPr>
                <a:solidFill>
                  <a:schemeClr val="tx1"/>
                </a:solidFill>
                <a:latin typeface="+mn-lt"/>
              </a:defRPr>
            </a:lvl9pPr>
          </a:lstStyle>
          <a:p>
            <a:r>
              <a:rPr lang="en-IE" sz="2000" dirty="0"/>
              <a:t>Primaries hold the reference copy of the data</a:t>
            </a:r>
          </a:p>
          <a:p>
            <a:r>
              <a:rPr lang="en-IE" sz="2000" dirty="0"/>
              <a:t>The </a:t>
            </a:r>
            <a:r>
              <a:rPr lang="en-IE" sz="2000" b="1" dirty="0" err="1"/>
              <a:t>secondaries</a:t>
            </a:r>
            <a:r>
              <a:rPr lang="en-IE" sz="2000" dirty="0"/>
              <a:t> replicate the primary’s log and apply the operations to their data sets. </a:t>
            </a:r>
          </a:p>
          <a:p>
            <a:r>
              <a:rPr lang="en-IE" sz="2000" dirty="0" err="1"/>
              <a:t>Secondaries’</a:t>
            </a:r>
            <a:r>
              <a:rPr lang="en-IE" sz="2000" dirty="0"/>
              <a:t> data sets reflect the primary’s data set. If the primary is unavailable, the replica set will elect a secondary to be primary.</a:t>
            </a:r>
          </a:p>
          <a:p>
            <a:r>
              <a:rPr lang="en-IE" sz="2000" dirty="0"/>
              <a:t>By default, clients read from the primary, however, clients can specify a read preferences to send read operations to </a:t>
            </a:r>
            <a:r>
              <a:rPr lang="en-IE" sz="2000" dirty="0" err="1"/>
              <a:t>secondaries</a:t>
            </a:r>
            <a:r>
              <a:rPr lang="en-IE" sz="2000" dirty="0"/>
              <a:t>. </a:t>
            </a:r>
          </a:p>
        </p:txBody>
      </p:sp>
    </p:spTree>
    <p:extLst>
      <p:ext uri="{BB962C8B-B14F-4D97-AF65-F5344CB8AC3E}">
        <p14:creationId xmlns:p14="http://schemas.microsoft.com/office/powerpoint/2010/main" val="2840471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Functioning of a Replica Set</a:t>
            </a:r>
          </a:p>
        </p:txBody>
      </p:sp>
      <p:sp>
        <p:nvSpPr>
          <p:cNvPr id="3" name="Content Placeholder 2"/>
          <p:cNvSpPr>
            <a:spLocks noGrp="1"/>
          </p:cNvSpPr>
          <p:nvPr>
            <p:ph idx="1"/>
          </p:nvPr>
        </p:nvSpPr>
        <p:spPr>
          <a:xfrm>
            <a:off x="179512" y="5301208"/>
            <a:ext cx="8640960" cy="739552"/>
          </a:xfrm>
        </p:spPr>
        <p:txBody>
          <a:bodyPr/>
          <a:lstStyle/>
          <a:p>
            <a:r>
              <a:rPr lang="en-IE" sz="2000" dirty="0"/>
              <a:t>Failover, </a:t>
            </a:r>
            <a:r>
              <a:rPr lang="en-IE" sz="2000" dirty="0" err="1"/>
              <a:t>Arbitrer</a:t>
            </a:r>
            <a:r>
              <a:rPr lang="en-IE" sz="2000" dirty="0"/>
              <a:t>, Heartbeat</a:t>
            </a:r>
          </a:p>
          <a:p>
            <a:r>
              <a:rPr lang="en-IE" sz="2000" b="1" dirty="0"/>
              <a:t>arbiter</a:t>
            </a:r>
            <a:r>
              <a:rPr lang="en-IE" sz="2000" dirty="0"/>
              <a:t> can only be an arbiter. A </a:t>
            </a:r>
            <a:r>
              <a:rPr lang="en-IE" sz="2000" b="1" dirty="0"/>
              <a:t>primary</a:t>
            </a:r>
            <a:r>
              <a:rPr lang="en-IE" sz="2000" dirty="0"/>
              <a:t> may step down and become a </a:t>
            </a:r>
            <a:r>
              <a:rPr lang="en-IE" sz="2000" b="1" dirty="0"/>
              <a:t>secondary</a:t>
            </a:r>
            <a:r>
              <a:rPr lang="en-IE" sz="2000" dirty="0"/>
              <a:t>. A </a:t>
            </a:r>
            <a:r>
              <a:rPr lang="en-IE" sz="2000" b="1" dirty="0"/>
              <a:t>secondary </a:t>
            </a:r>
            <a:r>
              <a:rPr lang="en-IE" sz="2000" dirty="0"/>
              <a:t>may become the primary during an election</a:t>
            </a:r>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11</a:t>
            </a:fld>
            <a:endParaRPr lang="en-IE"/>
          </a:p>
        </p:txBody>
      </p:sp>
      <p:pic>
        <p:nvPicPr>
          <p:cNvPr id="6"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535739" y="1700808"/>
            <a:ext cx="4428749" cy="3356992"/>
          </a:xfrm>
          <a:prstGeom prst="rect">
            <a:avLst/>
          </a:prstGeom>
          <a:noFill/>
          <a:ln w="9525">
            <a:noFill/>
            <a:miter lim="800000"/>
            <a:headEnd/>
            <a:tailEnd/>
          </a:ln>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29000"/>
            <a:ext cx="4499992" cy="170356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512" y="1484785"/>
            <a:ext cx="4248472" cy="1608350"/>
          </a:xfrm>
          <a:prstGeom prst="rect">
            <a:avLst/>
          </a:prstGeom>
        </p:spPr>
      </p:pic>
    </p:spTree>
    <p:extLst>
      <p:ext uri="{BB962C8B-B14F-4D97-AF65-F5344CB8AC3E}">
        <p14:creationId xmlns:p14="http://schemas.microsoft.com/office/powerpoint/2010/main" val="3856636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Secondaries</a:t>
            </a:r>
            <a:r>
              <a:rPr lang="en-IE" dirty="0"/>
              <a:t> </a:t>
            </a:r>
          </a:p>
        </p:txBody>
      </p:sp>
      <p:sp>
        <p:nvSpPr>
          <p:cNvPr id="3" name="Content Placeholder 2"/>
          <p:cNvSpPr>
            <a:spLocks noGrp="1"/>
          </p:cNvSpPr>
          <p:nvPr>
            <p:ph idx="1"/>
          </p:nvPr>
        </p:nvSpPr>
        <p:spPr/>
        <p:txBody>
          <a:bodyPr/>
          <a:lstStyle/>
          <a:p>
            <a:r>
              <a:rPr lang="en-IE" sz="2400" dirty="0"/>
              <a:t>The </a:t>
            </a:r>
            <a:r>
              <a:rPr lang="en-IE" sz="2400" b="1" dirty="0" err="1"/>
              <a:t>secondaries</a:t>
            </a:r>
            <a:r>
              <a:rPr lang="en-IE" sz="2400" dirty="0"/>
              <a:t> replicate the primary’s </a:t>
            </a:r>
            <a:r>
              <a:rPr lang="en-IE" sz="2400" dirty="0" err="1"/>
              <a:t>oplog</a:t>
            </a:r>
            <a:r>
              <a:rPr lang="en-IE" sz="2400" dirty="0"/>
              <a:t> and apply the operations to their data sets. </a:t>
            </a:r>
            <a:r>
              <a:rPr lang="en-IE" sz="2400" dirty="0" err="1"/>
              <a:t>Secondaries’</a:t>
            </a:r>
            <a:r>
              <a:rPr lang="en-IE" sz="2400" dirty="0"/>
              <a:t> data sets reflect the primary’s data set. </a:t>
            </a:r>
          </a:p>
          <a:p>
            <a:r>
              <a:rPr lang="en-IE" sz="2400" dirty="0"/>
              <a:t>If the primary is unavailable, the replica set will elect a secondary to be primary. </a:t>
            </a:r>
          </a:p>
          <a:p>
            <a:r>
              <a:rPr lang="en-IE" sz="2400" dirty="0"/>
              <a:t>By default, clients read from the primary, however, clients can specify a </a:t>
            </a:r>
            <a:r>
              <a:rPr lang="en-IE" sz="2400" dirty="0">
                <a:hlinkClick r:id="rId2"/>
              </a:rPr>
              <a:t>read preferences</a:t>
            </a:r>
            <a:r>
              <a:rPr lang="en-IE" sz="2400" dirty="0"/>
              <a:t> to send read operations to </a:t>
            </a:r>
            <a:r>
              <a:rPr lang="en-IE" sz="2400" dirty="0" err="1"/>
              <a:t>secondaries</a:t>
            </a:r>
            <a:r>
              <a:rPr lang="en-IE" sz="2400" dirty="0"/>
              <a:t>. Reads from </a:t>
            </a:r>
            <a:r>
              <a:rPr lang="en-IE" sz="2400" dirty="0" err="1"/>
              <a:t>secondaries</a:t>
            </a:r>
            <a:r>
              <a:rPr lang="en-IE" sz="2400" dirty="0"/>
              <a:t> may return data that does not reflect the state of the primary</a:t>
            </a:r>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12</a:t>
            </a:fld>
            <a:endParaRPr lang="en-IE"/>
          </a:p>
        </p:txBody>
      </p:sp>
    </p:spTree>
    <p:extLst>
      <p:ext uri="{BB962C8B-B14F-4D97-AF65-F5344CB8AC3E}">
        <p14:creationId xmlns:p14="http://schemas.microsoft.com/office/powerpoint/2010/main" val="152574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Asynchronous and Replication</a:t>
            </a:r>
          </a:p>
        </p:txBody>
      </p:sp>
      <p:sp>
        <p:nvSpPr>
          <p:cNvPr id="3" name="Content Placeholder 2"/>
          <p:cNvSpPr>
            <a:spLocks noGrp="1"/>
          </p:cNvSpPr>
          <p:nvPr>
            <p:ph idx="1"/>
          </p:nvPr>
        </p:nvSpPr>
        <p:spPr/>
        <p:txBody>
          <a:bodyPr/>
          <a:lstStyle/>
          <a:p>
            <a:r>
              <a:rPr lang="en-IE" sz="2200" dirty="0"/>
              <a:t>In general, </a:t>
            </a:r>
            <a:r>
              <a:rPr lang="en-IE" sz="2200" dirty="0" err="1"/>
              <a:t>Secondaries</a:t>
            </a:r>
            <a:r>
              <a:rPr lang="en-IE" sz="2200" dirty="0"/>
              <a:t> could apply operations from the primary asynchronously. </a:t>
            </a:r>
          </a:p>
          <a:p>
            <a:r>
              <a:rPr lang="en-IE" sz="2200" dirty="0"/>
              <a:t>By applying operations after the primary, sets can continue to function without some members. </a:t>
            </a:r>
          </a:p>
          <a:p>
            <a:r>
              <a:rPr lang="en-IE" sz="2200" dirty="0"/>
              <a:t>However, as a result </a:t>
            </a:r>
            <a:r>
              <a:rPr lang="en-IE" sz="2200" dirty="0" err="1"/>
              <a:t>secondaries</a:t>
            </a:r>
            <a:r>
              <a:rPr lang="en-IE" sz="2200" dirty="0"/>
              <a:t> may not return the most current data to clients.</a:t>
            </a:r>
          </a:p>
          <a:p>
            <a:endParaRPr lang="en-IE" sz="2200" dirty="0"/>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13</a:t>
            </a:fld>
            <a:endParaRPr lang="en-IE"/>
          </a:p>
        </p:txBody>
      </p:sp>
    </p:spTree>
    <p:extLst>
      <p:ext uri="{BB962C8B-B14F-4D97-AF65-F5344CB8AC3E}">
        <p14:creationId xmlns:p14="http://schemas.microsoft.com/office/powerpoint/2010/main" val="1288793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Priority 0 Replica Set Members</a:t>
            </a:r>
          </a:p>
        </p:txBody>
      </p:sp>
      <p:sp>
        <p:nvSpPr>
          <p:cNvPr id="3" name="Content Placeholder 2"/>
          <p:cNvSpPr>
            <a:spLocks noGrp="1"/>
          </p:cNvSpPr>
          <p:nvPr>
            <p:ph idx="1"/>
          </p:nvPr>
        </p:nvSpPr>
        <p:spPr>
          <a:xfrm>
            <a:off x="323528" y="1340768"/>
            <a:ext cx="8229600" cy="4876800"/>
          </a:xfrm>
        </p:spPr>
        <p:txBody>
          <a:bodyPr/>
          <a:lstStyle/>
          <a:p>
            <a:pPr algn="just"/>
            <a:r>
              <a:rPr lang="en-IE" sz="2200" dirty="0"/>
              <a:t>A </a:t>
            </a:r>
            <a:r>
              <a:rPr lang="en-IE" sz="2200" i="1" dirty="0"/>
              <a:t>priority 0</a:t>
            </a:r>
            <a:r>
              <a:rPr lang="en-IE" sz="2200" dirty="0"/>
              <a:t> member is a secondary that </a:t>
            </a:r>
            <a:r>
              <a:rPr lang="en-IE" sz="2200" b="1" dirty="0"/>
              <a:t>cannot</a:t>
            </a:r>
            <a:r>
              <a:rPr lang="en-IE" sz="2200" dirty="0"/>
              <a:t> become primary. </a:t>
            </a:r>
            <a:r>
              <a:rPr lang="en-IE" sz="2200" i="1" dirty="0"/>
              <a:t>Priority 0</a:t>
            </a:r>
            <a:r>
              <a:rPr lang="en-IE" sz="2200" dirty="0"/>
              <a:t> members cannot </a:t>
            </a:r>
            <a:r>
              <a:rPr lang="en-IE" sz="2200" i="1" dirty="0"/>
              <a:t>trigger </a:t>
            </a:r>
            <a:r>
              <a:rPr lang="en-IE" sz="2200" dirty="0"/>
              <a:t>elections. </a:t>
            </a:r>
          </a:p>
          <a:p>
            <a:pPr algn="just"/>
            <a:r>
              <a:rPr lang="en-IE" sz="2200" dirty="0"/>
              <a:t>A </a:t>
            </a:r>
            <a:r>
              <a:rPr lang="en-IE" sz="2200" i="1" dirty="0"/>
              <a:t>priority 0</a:t>
            </a:r>
            <a:r>
              <a:rPr lang="en-IE" sz="2200" dirty="0"/>
              <a:t> member maintains a copy of the data set, accepts read operations, and votes in elections. </a:t>
            </a:r>
          </a:p>
          <a:p>
            <a:pPr algn="just"/>
            <a:r>
              <a:rPr lang="en-IE" sz="2200" dirty="0"/>
              <a:t>It is particularly useful in multi-data </a:t>
            </a:r>
            <a:r>
              <a:rPr lang="en-IE" sz="2200" dirty="0" err="1"/>
              <a:t>center</a:t>
            </a:r>
            <a:r>
              <a:rPr lang="en-IE" sz="2200" dirty="0"/>
              <a:t> deployments.</a:t>
            </a:r>
          </a:p>
          <a:p>
            <a:pPr algn="just"/>
            <a:r>
              <a:rPr lang="en-IE" sz="2200" dirty="0"/>
              <a:t>Prevent it from becoming a primary in an election, which allows it to reside in a secondary data </a:t>
            </a:r>
            <a:r>
              <a:rPr lang="en-IE" sz="2200" dirty="0" err="1"/>
              <a:t>center</a:t>
            </a:r>
            <a:r>
              <a:rPr lang="en-IE" sz="2200" dirty="0"/>
              <a:t> or to serve as a cold standby.</a:t>
            </a:r>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14</a:t>
            </a:fld>
            <a:endParaRPr lang="en-IE"/>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1920" y="4509120"/>
            <a:ext cx="5069628" cy="1919217"/>
          </a:xfrm>
          <a:prstGeom prst="rect">
            <a:avLst/>
          </a:prstGeom>
        </p:spPr>
      </p:pic>
    </p:spTree>
    <p:extLst>
      <p:ext uri="{BB962C8B-B14F-4D97-AF65-F5344CB8AC3E}">
        <p14:creationId xmlns:p14="http://schemas.microsoft.com/office/powerpoint/2010/main" val="3099733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Hidden replica set member</a:t>
            </a:r>
          </a:p>
        </p:txBody>
      </p:sp>
      <p:sp>
        <p:nvSpPr>
          <p:cNvPr id="3" name="Content Placeholder 2"/>
          <p:cNvSpPr>
            <a:spLocks noGrp="1"/>
          </p:cNvSpPr>
          <p:nvPr>
            <p:ph idx="1"/>
          </p:nvPr>
        </p:nvSpPr>
        <p:spPr>
          <a:xfrm>
            <a:off x="230832" y="1288504"/>
            <a:ext cx="8229600" cy="4876800"/>
          </a:xfrm>
        </p:spPr>
        <p:txBody>
          <a:bodyPr/>
          <a:lstStyle/>
          <a:p>
            <a:pPr algn="just"/>
            <a:r>
              <a:rPr lang="en-IE" sz="2200" dirty="0"/>
              <a:t>A member of the replica set can be defined as hidden</a:t>
            </a:r>
          </a:p>
          <a:p>
            <a:pPr algn="just"/>
            <a:r>
              <a:rPr lang="en-IE" sz="2200" dirty="0"/>
              <a:t>Prevent applications from reading from it, which allows it to run applications that require separation from normal traffic.</a:t>
            </a:r>
          </a:p>
          <a:p>
            <a:pPr algn="just"/>
            <a:r>
              <a:rPr lang="en-IE" sz="2200" dirty="0"/>
              <a:t>Clients will not distribute reads with the appropriate read preference to hidden members. </a:t>
            </a:r>
          </a:p>
          <a:p>
            <a:pPr algn="just"/>
            <a:r>
              <a:rPr lang="en-IE" sz="2200" dirty="0"/>
              <a:t>These members receive no traffic other than basic replication. Use hidden members for dedicated tasks such as reporting and backups. Delayed members should be hidden.</a:t>
            </a:r>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15</a:t>
            </a:fld>
            <a:endParaRPr lang="en-IE"/>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872" y="4219312"/>
            <a:ext cx="5517182" cy="2088647"/>
          </a:xfrm>
          <a:prstGeom prst="rect">
            <a:avLst/>
          </a:prstGeom>
        </p:spPr>
      </p:pic>
    </p:spTree>
    <p:extLst>
      <p:ext uri="{BB962C8B-B14F-4D97-AF65-F5344CB8AC3E}">
        <p14:creationId xmlns:p14="http://schemas.microsoft.com/office/powerpoint/2010/main" val="374758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Delayed Replica Set Members</a:t>
            </a:r>
          </a:p>
        </p:txBody>
      </p:sp>
      <p:sp>
        <p:nvSpPr>
          <p:cNvPr id="3" name="Content Placeholder 2"/>
          <p:cNvSpPr>
            <a:spLocks noGrp="1"/>
          </p:cNvSpPr>
          <p:nvPr>
            <p:ph idx="1"/>
          </p:nvPr>
        </p:nvSpPr>
        <p:spPr/>
        <p:txBody>
          <a:bodyPr/>
          <a:lstStyle/>
          <a:p>
            <a:pPr algn="just"/>
            <a:r>
              <a:rPr lang="en-IE" sz="2200" dirty="0"/>
              <a:t>Delayed members contain copies of a replica set’s data set.</a:t>
            </a:r>
          </a:p>
          <a:p>
            <a:pPr algn="just"/>
            <a:r>
              <a:rPr lang="en-IE" sz="2200" dirty="0"/>
              <a:t>Delayed member’s data set reflects an earlier, or delayed, state of the set. </a:t>
            </a:r>
          </a:p>
          <a:p>
            <a:pPr lvl="1" algn="just"/>
            <a:r>
              <a:rPr lang="en-IE" sz="1800" dirty="0"/>
              <a:t>For example, if the current time is 09:52 and a member has a delay of an hour, the delayed member has no operation more recent than 08:52.</a:t>
            </a:r>
          </a:p>
          <a:p>
            <a:pPr algn="just"/>
            <a:r>
              <a:rPr lang="en-IE" sz="2200" dirty="0"/>
              <a:t>Because delayed members are a “rolling backup” or a running “historical” snapshot of the data set, they may help you recover from various kinds of human error. </a:t>
            </a:r>
          </a:p>
          <a:p>
            <a:pPr lvl="1" algn="just"/>
            <a:r>
              <a:rPr lang="en-IE" sz="1800" dirty="0"/>
              <a:t>For example, a delayed member can make it possible to recover from unsuccessful application upgrades and operator errors including dropped databases and collections.</a:t>
            </a:r>
          </a:p>
          <a:p>
            <a:pPr algn="just"/>
            <a:r>
              <a:rPr lang="en-IE" sz="2000" dirty="0"/>
              <a:t>Keep a running “historical” snapshot for use in recovery from certain errors, such as unintentionally deleted databases. </a:t>
            </a:r>
          </a:p>
          <a:p>
            <a:pPr algn="just"/>
            <a:endParaRPr lang="en-IE" sz="2200" dirty="0"/>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16</a:t>
            </a:fld>
            <a:endParaRPr lang="en-IE"/>
          </a:p>
        </p:txBody>
      </p:sp>
    </p:spTree>
    <p:extLst>
      <p:ext uri="{BB962C8B-B14F-4D97-AF65-F5344CB8AC3E}">
        <p14:creationId xmlns:p14="http://schemas.microsoft.com/office/powerpoint/2010/main" val="2530010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Read Preferences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2080" y="3212976"/>
            <a:ext cx="3864739" cy="2318844"/>
          </a:xfrm>
        </p:spPr>
      </p:pic>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17</a:t>
            </a:fld>
            <a:endParaRPr lang="en-IE"/>
          </a:p>
        </p:txBody>
      </p:sp>
      <p:sp>
        <p:nvSpPr>
          <p:cNvPr id="7" name="Content Placeholder 2"/>
          <p:cNvSpPr txBox="1">
            <a:spLocks/>
          </p:cNvSpPr>
          <p:nvPr/>
        </p:nvSpPr>
        <p:spPr bwMode="auto">
          <a:xfrm>
            <a:off x="35496" y="1340768"/>
            <a:ext cx="5184576" cy="46999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Unicode MS" pitchFamily="34" charset="-128"/>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Font typeface="Arial Unicode MS" pitchFamily="34" charset="-128"/>
              <a:buChar char="»"/>
              <a:defRPr sz="2400">
                <a:solidFill>
                  <a:schemeClr val="tx1"/>
                </a:solidFill>
                <a:latin typeface="+mn-lt"/>
              </a:defRPr>
            </a:lvl2pPr>
            <a:lvl3pPr marL="1143000" indent="-228600" algn="l" rtl="0" eaLnBrk="1" fontAlgn="base" hangingPunct="1">
              <a:spcBef>
                <a:spcPct val="20000"/>
              </a:spcBef>
              <a:spcAft>
                <a:spcPct val="0"/>
              </a:spcAft>
              <a:buFont typeface="Arial Unicode MS" pitchFamily="34" charset="-128"/>
              <a:buChar char="»"/>
              <a:defRPr sz="2000">
                <a:solidFill>
                  <a:schemeClr val="tx1"/>
                </a:solidFill>
                <a:latin typeface="+mn-lt"/>
              </a:defRPr>
            </a:lvl3pPr>
            <a:lvl4pPr marL="1600200" indent="-228600" algn="l" rtl="0" eaLnBrk="1" fontAlgn="base" hangingPunct="1">
              <a:spcBef>
                <a:spcPct val="20000"/>
              </a:spcBef>
              <a:spcAft>
                <a:spcPct val="0"/>
              </a:spcAft>
              <a:buFont typeface="Arial Unicode MS" pitchFamily="34" charset="-128"/>
              <a:buChar char="»"/>
              <a:defRPr>
                <a:solidFill>
                  <a:schemeClr val="tx1"/>
                </a:solidFill>
                <a:latin typeface="+mn-lt"/>
              </a:defRPr>
            </a:lvl4pPr>
            <a:lvl5pPr marL="2057400" indent="-228600" algn="l" rtl="0" eaLnBrk="1" fontAlgn="base" hangingPunct="1">
              <a:spcBef>
                <a:spcPct val="20000"/>
              </a:spcBef>
              <a:spcAft>
                <a:spcPct val="0"/>
              </a:spcAft>
              <a:buFont typeface="Arial Unicode MS" pitchFamily="34" charset="-128"/>
              <a:buChar char="»"/>
              <a:defRPr>
                <a:solidFill>
                  <a:schemeClr val="tx1"/>
                </a:solidFill>
                <a:latin typeface="+mn-lt"/>
              </a:defRPr>
            </a:lvl5pPr>
            <a:lvl6pPr marL="2514600" indent="-228600" algn="l" rtl="0" eaLnBrk="1" fontAlgn="base" hangingPunct="1">
              <a:spcBef>
                <a:spcPct val="20000"/>
              </a:spcBef>
              <a:spcAft>
                <a:spcPct val="0"/>
              </a:spcAft>
              <a:buFont typeface="Arial Unicode MS" pitchFamily="34" charset="-128"/>
              <a:buChar char="»"/>
              <a:defRPr>
                <a:solidFill>
                  <a:schemeClr val="tx1"/>
                </a:solidFill>
                <a:latin typeface="+mn-lt"/>
              </a:defRPr>
            </a:lvl6pPr>
            <a:lvl7pPr marL="2971800" indent="-228600" algn="l" rtl="0" eaLnBrk="1" fontAlgn="base" hangingPunct="1">
              <a:spcBef>
                <a:spcPct val="20000"/>
              </a:spcBef>
              <a:spcAft>
                <a:spcPct val="0"/>
              </a:spcAft>
              <a:buFont typeface="Arial Unicode MS" pitchFamily="34" charset="-128"/>
              <a:buChar char="»"/>
              <a:defRPr>
                <a:solidFill>
                  <a:schemeClr val="tx1"/>
                </a:solidFill>
                <a:latin typeface="+mn-lt"/>
              </a:defRPr>
            </a:lvl7pPr>
            <a:lvl8pPr marL="3429000" indent="-228600" algn="l" rtl="0" eaLnBrk="1" fontAlgn="base" hangingPunct="1">
              <a:spcBef>
                <a:spcPct val="20000"/>
              </a:spcBef>
              <a:spcAft>
                <a:spcPct val="0"/>
              </a:spcAft>
              <a:buFont typeface="Arial Unicode MS" pitchFamily="34" charset="-128"/>
              <a:buChar char="»"/>
              <a:defRPr>
                <a:solidFill>
                  <a:schemeClr val="tx1"/>
                </a:solidFill>
                <a:latin typeface="+mn-lt"/>
              </a:defRPr>
            </a:lvl8pPr>
            <a:lvl9pPr marL="3886200" indent="-228600" algn="l" rtl="0" eaLnBrk="1" fontAlgn="base" hangingPunct="1">
              <a:spcBef>
                <a:spcPct val="20000"/>
              </a:spcBef>
              <a:spcAft>
                <a:spcPct val="0"/>
              </a:spcAft>
              <a:buFont typeface="Arial Unicode MS" pitchFamily="34" charset="-128"/>
              <a:buChar char="»"/>
              <a:defRPr>
                <a:solidFill>
                  <a:schemeClr val="tx1"/>
                </a:solidFill>
                <a:latin typeface="+mn-lt"/>
              </a:defRPr>
            </a:lvl9pPr>
          </a:lstStyle>
          <a:p>
            <a:pPr algn="just"/>
            <a:r>
              <a:rPr lang="en-IE" sz="2000" dirty="0"/>
              <a:t>Read preference describes how </a:t>
            </a:r>
            <a:r>
              <a:rPr lang="en-IE" sz="2000" dirty="0" err="1"/>
              <a:t>MongoDB</a:t>
            </a:r>
            <a:r>
              <a:rPr lang="en-IE" sz="2000" dirty="0"/>
              <a:t> clients route read operations to members of a replica set.</a:t>
            </a:r>
          </a:p>
          <a:p>
            <a:pPr algn="just"/>
            <a:r>
              <a:rPr lang="en-IE" sz="2000" dirty="0"/>
              <a:t>By default, an application directs its read operations to the primary member in a replica set. </a:t>
            </a:r>
          </a:p>
          <a:p>
            <a:pPr algn="just"/>
            <a:r>
              <a:rPr lang="en-IE" sz="2000" dirty="0"/>
              <a:t>Reading from the primary guarantees that read operations reflect the latest version of a document. </a:t>
            </a:r>
          </a:p>
          <a:p>
            <a:pPr algn="just"/>
            <a:r>
              <a:rPr lang="en-IE" sz="2000" dirty="0"/>
              <a:t>However, by distributing some or all reads to secondary members of the replica set, you can improve read throughput or reduce latency for an application that does not require fully up-to-date data.</a:t>
            </a:r>
          </a:p>
        </p:txBody>
      </p:sp>
    </p:spTree>
    <p:extLst>
      <p:ext uri="{BB962C8B-B14F-4D97-AF65-F5344CB8AC3E}">
        <p14:creationId xmlns:p14="http://schemas.microsoft.com/office/powerpoint/2010/main" val="3345419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Reasons for read preferences</a:t>
            </a:r>
          </a:p>
        </p:txBody>
      </p:sp>
      <p:sp>
        <p:nvSpPr>
          <p:cNvPr id="3" name="Content Placeholder 2"/>
          <p:cNvSpPr>
            <a:spLocks noGrp="1"/>
          </p:cNvSpPr>
          <p:nvPr>
            <p:ph idx="1"/>
          </p:nvPr>
        </p:nvSpPr>
        <p:spPr/>
        <p:txBody>
          <a:bodyPr/>
          <a:lstStyle/>
          <a:p>
            <a:r>
              <a:rPr lang="en-IE" sz="2200" dirty="0"/>
              <a:t>Running systems operations that do not affect the front-end application.</a:t>
            </a:r>
          </a:p>
          <a:p>
            <a:r>
              <a:rPr lang="en-IE" sz="2200" dirty="0"/>
              <a:t>Providing local reads for geographically distributed applications.</a:t>
            </a:r>
          </a:p>
          <a:p>
            <a:pPr lvl="1"/>
            <a:r>
              <a:rPr lang="en-IE" sz="1800" dirty="0"/>
              <a:t>If you have application servers in multiple data </a:t>
            </a:r>
            <a:r>
              <a:rPr lang="en-IE" sz="1800" dirty="0" err="1"/>
              <a:t>centers</a:t>
            </a:r>
            <a:r>
              <a:rPr lang="en-IE" sz="1800" dirty="0"/>
              <a:t>, you may consider having a geographically distributed replica set and using a non primary read preference or </a:t>
            </a:r>
            <a:r>
              <a:rPr lang="en-IE" sz="1800" i="1" dirty="0"/>
              <a:t>the nearest</a:t>
            </a:r>
            <a:r>
              <a:rPr lang="en-IE" sz="1800" dirty="0"/>
              <a:t>. This allows the client to read from the lowest-latency members, rather than always reading from the primary.</a:t>
            </a:r>
          </a:p>
          <a:p>
            <a:r>
              <a:rPr lang="en-IE" sz="2200" dirty="0"/>
              <a:t>Maintaining availability during a failover.</a:t>
            </a:r>
          </a:p>
          <a:p>
            <a:pPr lvl="1"/>
            <a:r>
              <a:rPr lang="en-IE" sz="1800" dirty="0"/>
              <a:t>Use </a:t>
            </a:r>
            <a:r>
              <a:rPr lang="en-IE" sz="1800" i="1" dirty="0" err="1"/>
              <a:t>primaryPreferred</a:t>
            </a:r>
            <a:r>
              <a:rPr lang="en-IE" sz="1800" dirty="0"/>
              <a:t> if you want an application to read from the primary under normal circumstances, but to allow stale reads from </a:t>
            </a:r>
            <a:r>
              <a:rPr lang="en-IE" sz="1800" dirty="0" err="1"/>
              <a:t>secondaries</a:t>
            </a:r>
            <a:r>
              <a:rPr lang="en-IE" sz="1800" dirty="0"/>
              <a:t> in an emergency. This provides a “read-only mode” for your application during a failover.</a:t>
            </a:r>
          </a:p>
          <a:p>
            <a:endParaRPr lang="en-IE" sz="2200" dirty="0"/>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18</a:t>
            </a:fld>
            <a:endParaRPr lang="en-IE"/>
          </a:p>
        </p:txBody>
      </p:sp>
    </p:spTree>
    <p:extLst>
      <p:ext uri="{BB962C8B-B14F-4D97-AF65-F5344CB8AC3E}">
        <p14:creationId xmlns:p14="http://schemas.microsoft.com/office/powerpoint/2010/main" val="1898391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Dangers</a:t>
            </a:r>
          </a:p>
        </p:txBody>
      </p:sp>
      <p:sp>
        <p:nvSpPr>
          <p:cNvPr id="3" name="Content Placeholder 2"/>
          <p:cNvSpPr>
            <a:spLocks noGrp="1"/>
          </p:cNvSpPr>
          <p:nvPr>
            <p:ph idx="1"/>
          </p:nvPr>
        </p:nvSpPr>
        <p:spPr>
          <a:xfrm>
            <a:off x="323528" y="1524000"/>
            <a:ext cx="8568952" cy="4876800"/>
          </a:xfrm>
        </p:spPr>
        <p:txBody>
          <a:bodyPr/>
          <a:lstStyle/>
          <a:p>
            <a:r>
              <a:rPr lang="en-IE" sz="2200" dirty="0"/>
              <a:t>Using secondary and </a:t>
            </a:r>
            <a:r>
              <a:rPr lang="en-IE" sz="2200" dirty="0" err="1"/>
              <a:t>secondaryPreferred</a:t>
            </a:r>
            <a:r>
              <a:rPr lang="en-IE" sz="2200" dirty="0"/>
              <a:t> could be dangerous:</a:t>
            </a:r>
          </a:p>
          <a:p>
            <a:r>
              <a:rPr lang="en-IE" sz="2200" dirty="0"/>
              <a:t>Because replication is asynchronous and there is some amount of delay between a successful write operation and its replication to </a:t>
            </a:r>
            <a:r>
              <a:rPr lang="en-IE" sz="2200" dirty="0" err="1"/>
              <a:t>secondaries</a:t>
            </a:r>
            <a:r>
              <a:rPr lang="en-IE" sz="2200" dirty="0"/>
              <a:t>, reading from a secondary can return out-of-date data.</a:t>
            </a:r>
          </a:p>
          <a:p>
            <a:r>
              <a:rPr lang="en-IE" sz="2200" dirty="0"/>
              <a:t>Distributing read operations to </a:t>
            </a:r>
            <a:r>
              <a:rPr lang="en-IE" sz="2200" dirty="0" err="1"/>
              <a:t>secondaries</a:t>
            </a:r>
            <a:r>
              <a:rPr lang="en-IE" sz="2200" dirty="0"/>
              <a:t> can compromise availability if </a:t>
            </a:r>
            <a:r>
              <a:rPr lang="en-IE" sz="2200" i="1" dirty="0"/>
              <a:t>any</a:t>
            </a:r>
            <a:r>
              <a:rPr lang="en-IE" sz="2200" dirty="0"/>
              <a:t> members of the set are unavailable because the remaining members of the set will need to be able to handle all application requests.</a:t>
            </a:r>
          </a:p>
          <a:p>
            <a:r>
              <a:rPr lang="en-IE" sz="2200" dirty="0"/>
              <a:t>For queries of </a:t>
            </a:r>
            <a:r>
              <a:rPr lang="en-IE" sz="2200" dirty="0" err="1"/>
              <a:t>sharded</a:t>
            </a:r>
            <a:r>
              <a:rPr lang="en-IE" sz="2200" dirty="0"/>
              <a:t> collections, for clusters with the balancer active, </a:t>
            </a:r>
            <a:r>
              <a:rPr lang="en-IE" sz="2200" dirty="0" err="1"/>
              <a:t>secondaries</a:t>
            </a:r>
            <a:r>
              <a:rPr lang="en-IE" sz="2200" dirty="0"/>
              <a:t> may return stale results with missing or duplicated data because of incomplete or terminated migrations.</a:t>
            </a:r>
          </a:p>
          <a:p>
            <a:endParaRPr lang="en-IE" sz="2200" dirty="0"/>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19</a:t>
            </a:fld>
            <a:endParaRPr lang="en-IE"/>
          </a:p>
        </p:txBody>
      </p:sp>
    </p:spTree>
    <p:extLst>
      <p:ext uri="{BB962C8B-B14F-4D97-AF65-F5344CB8AC3E}">
        <p14:creationId xmlns:p14="http://schemas.microsoft.com/office/powerpoint/2010/main" val="3456778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So Far</a:t>
            </a:r>
          </a:p>
        </p:txBody>
      </p:sp>
      <p:sp>
        <p:nvSpPr>
          <p:cNvPr id="3" name="Content Placeholder 2"/>
          <p:cNvSpPr>
            <a:spLocks noGrp="1"/>
          </p:cNvSpPr>
          <p:nvPr>
            <p:ph idx="1"/>
          </p:nvPr>
        </p:nvSpPr>
        <p:spPr/>
        <p:txBody>
          <a:bodyPr/>
          <a:lstStyle/>
          <a:p>
            <a:r>
              <a:rPr lang="en-IE" dirty="0" err="1"/>
              <a:t>Schemaless</a:t>
            </a:r>
            <a:r>
              <a:rPr lang="en-IE" dirty="0"/>
              <a:t> (JSON/BSON)</a:t>
            </a:r>
          </a:p>
          <a:p>
            <a:r>
              <a:rPr lang="en-IE" dirty="0"/>
              <a:t>Embedded JSON</a:t>
            </a:r>
          </a:p>
          <a:p>
            <a:r>
              <a:rPr lang="en-IE" dirty="0"/>
              <a:t>Simple queries</a:t>
            </a:r>
          </a:p>
          <a:p>
            <a:r>
              <a:rPr lang="en-IE" dirty="0"/>
              <a:t>Aggregation built-in operators</a:t>
            </a:r>
          </a:p>
          <a:p>
            <a:r>
              <a:rPr lang="en-IE" dirty="0" err="1"/>
              <a:t>MapReduce</a:t>
            </a:r>
            <a:r>
              <a:rPr lang="en-IE" dirty="0"/>
              <a:t> used to perform complex queries</a:t>
            </a:r>
          </a:p>
          <a:p>
            <a:r>
              <a:rPr lang="en-IE" dirty="0"/>
              <a:t>(Java)script for </a:t>
            </a:r>
            <a:r>
              <a:rPr lang="en-IE" dirty="0" err="1"/>
              <a:t>MongoDB</a:t>
            </a:r>
            <a:endParaRPr lang="en-IE" dirty="0"/>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2</a:t>
            </a:fld>
            <a:endParaRPr lang="en-IE"/>
          </a:p>
        </p:txBody>
      </p:sp>
    </p:spTree>
    <p:extLst>
      <p:ext uri="{BB962C8B-B14F-4D97-AF65-F5344CB8AC3E}">
        <p14:creationId xmlns:p14="http://schemas.microsoft.com/office/powerpoint/2010/main" val="3591907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Write Concern</a:t>
            </a:r>
          </a:p>
        </p:txBody>
      </p:sp>
      <p:sp>
        <p:nvSpPr>
          <p:cNvPr id="3" name="Content Placeholder 2"/>
          <p:cNvSpPr>
            <a:spLocks noGrp="1"/>
          </p:cNvSpPr>
          <p:nvPr>
            <p:ph idx="1"/>
          </p:nvPr>
        </p:nvSpPr>
        <p:spPr/>
        <p:txBody>
          <a:bodyPr/>
          <a:lstStyle/>
          <a:p>
            <a:r>
              <a:rPr lang="en-IE" sz="2400" dirty="0"/>
              <a:t>Write concern describes the guarantee that </a:t>
            </a:r>
            <a:r>
              <a:rPr lang="en-IE" sz="2400" dirty="0" err="1"/>
              <a:t>MongoDB</a:t>
            </a:r>
            <a:r>
              <a:rPr lang="en-IE" sz="2400" dirty="0"/>
              <a:t> provides when reporting on the success of a write operation. </a:t>
            </a:r>
          </a:p>
          <a:p>
            <a:r>
              <a:rPr lang="en-IE" sz="2400" dirty="0"/>
              <a:t>The strength of the write concerns determine the level of guarantee. </a:t>
            </a:r>
          </a:p>
          <a:p>
            <a:r>
              <a:rPr lang="en-IE" sz="2400" dirty="0"/>
              <a:t>There are 4 levels of write concern</a:t>
            </a:r>
          </a:p>
          <a:p>
            <a:pPr marL="857250" lvl="1" indent="-457200">
              <a:buFont typeface="+mj-lt"/>
              <a:buAutoNum type="arabicPeriod"/>
            </a:pPr>
            <a:r>
              <a:rPr lang="en-IE" sz="2000" dirty="0"/>
              <a:t>Unacknowledged</a:t>
            </a:r>
          </a:p>
          <a:p>
            <a:pPr marL="857250" lvl="1" indent="-457200">
              <a:buFont typeface="+mj-lt"/>
              <a:buAutoNum type="arabicPeriod"/>
            </a:pPr>
            <a:r>
              <a:rPr lang="en-IE" sz="2000" dirty="0"/>
              <a:t>Acknowledged</a:t>
            </a:r>
          </a:p>
          <a:p>
            <a:pPr marL="857250" lvl="1" indent="-457200">
              <a:buFont typeface="+mj-lt"/>
              <a:buAutoNum type="arabicPeriod"/>
            </a:pPr>
            <a:r>
              <a:rPr lang="en-IE" sz="2000" dirty="0" err="1"/>
              <a:t>Journaled</a:t>
            </a:r>
            <a:endParaRPr lang="en-IE" sz="2000" dirty="0"/>
          </a:p>
          <a:p>
            <a:pPr marL="857250" lvl="1" indent="-457200">
              <a:buFont typeface="+mj-lt"/>
              <a:buAutoNum type="arabicPeriod"/>
            </a:pPr>
            <a:r>
              <a:rPr lang="en-IE" sz="2000" dirty="0"/>
              <a:t>Replica Acknowledged</a:t>
            </a:r>
          </a:p>
          <a:p>
            <a:pPr marL="0" indent="0">
              <a:buNone/>
            </a:pPr>
            <a:endParaRPr lang="en-IE" sz="2400" dirty="0"/>
          </a:p>
          <a:p>
            <a:endParaRPr lang="en-IE" sz="2400" dirty="0"/>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20</a:t>
            </a:fld>
            <a:endParaRPr lang="en-IE"/>
          </a:p>
        </p:txBody>
      </p:sp>
    </p:spTree>
    <p:extLst>
      <p:ext uri="{BB962C8B-B14F-4D97-AF65-F5344CB8AC3E}">
        <p14:creationId xmlns:p14="http://schemas.microsoft.com/office/powerpoint/2010/main" val="373218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Unacknowledged</a:t>
            </a:r>
          </a:p>
        </p:txBody>
      </p:sp>
      <p:sp>
        <p:nvSpPr>
          <p:cNvPr id="3" name="Content Placeholder 2"/>
          <p:cNvSpPr>
            <a:spLocks noGrp="1"/>
          </p:cNvSpPr>
          <p:nvPr>
            <p:ph idx="1"/>
          </p:nvPr>
        </p:nvSpPr>
        <p:spPr/>
        <p:txBody>
          <a:bodyPr/>
          <a:lstStyle/>
          <a:p>
            <a:r>
              <a:rPr lang="en-IE" sz="2200" dirty="0">
                <a:latin typeface="Tahoma" pitchFamily="34" charset="0"/>
                <a:ea typeface="Tahoma" pitchFamily="34" charset="0"/>
                <a:cs typeface="Tahoma" pitchFamily="34" charset="0"/>
              </a:rPr>
              <a:t>With an </a:t>
            </a:r>
            <a:r>
              <a:rPr lang="en-IE" sz="2200" i="1" dirty="0">
                <a:latin typeface="Tahoma" pitchFamily="34" charset="0"/>
                <a:ea typeface="Tahoma" pitchFamily="34" charset="0"/>
                <a:cs typeface="Tahoma" pitchFamily="34" charset="0"/>
              </a:rPr>
              <a:t>unacknowledged</a:t>
            </a:r>
            <a:r>
              <a:rPr lang="en-IE" sz="2200" dirty="0">
                <a:latin typeface="Tahoma" pitchFamily="34" charset="0"/>
                <a:ea typeface="Tahoma" pitchFamily="34" charset="0"/>
                <a:cs typeface="Tahoma" pitchFamily="34" charset="0"/>
              </a:rPr>
              <a:t> write concern, </a:t>
            </a:r>
            <a:r>
              <a:rPr lang="en-IE" sz="2200" dirty="0" err="1">
                <a:latin typeface="Tahoma" pitchFamily="34" charset="0"/>
                <a:ea typeface="Tahoma" pitchFamily="34" charset="0"/>
                <a:cs typeface="Tahoma" pitchFamily="34" charset="0"/>
              </a:rPr>
              <a:t>MongoDB</a:t>
            </a:r>
            <a:r>
              <a:rPr lang="en-IE" sz="2200" dirty="0">
                <a:latin typeface="Tahoma" pitchFamily="34" charset="0"/>
                <a:ea typeface="Tahoma" pitchFamily="34" charset="0"/>
                <a:cs typeface="Tahoma" pitchFamily="34" charset="0"/>
              </a:rPr>
              <a:t> does not acknowledge the receipt of write operations. </a:t>
            </a:r>
          </a:p>
          <a:p>
            <a:r>
              <a:rPr lang="en-IE" sz="2200" i="1" dirty="0">
                <a:latin typeface="Tahoma" pitchFamily="34" charset="0"/>
                <a:ea typeface="Tahoma" pitchFamily="34" charset="0"/>
                <a:cs typeface="Tahoma" pitchFamily="34" charset="0"/>
              </a:rPr>
              <a:t>Unacknowledged</a:t>
            </a:r>
            <a:r>
              <a:rPr lang="en-IE" sz="2200" dirty="0">
                <a:latin typeface="Tahoma" pitchFamily="34" charset="0"/>
                <a:ea typeface="Tahoma" pitchFamily="34" charset="0"/>
                <a:cs typeface="Tahoma" pitchFamily="34" charset="0"/>
              </a:rPr>
              <a:t> is similar to </a:t>
            </a:r>
            <a:r>
              <a:rPr lang="en-IE" sz="2200" i="1" dirty="0">
                <a:latin typeface="Tahoma" pitchFamily="34" charset="0"/>
                <a:ea typeface="Tahoma" pitchFamily="34" charset="0"/>
                <a:cs typeface="Tahoma" pitchFamily="34" charset="0"/>
              </a:rPr>
              <a:t>errors ignored</a:t>
            </a:r>
            <a:r>
              <a:rPr lang="en-IE" sz="2200" dirty="0">
                <a:latin typeface="Tahoma" pitchFamily="34" charset="0"/>
                <a:ea typeface="Tahoma" pitchFamily="34" charset="0"/>
                <a:cs typeface="Tahoma" pitchFamily="34" charset="0"/>
              </a:rPr>
              <a:t>; however, drivers will attempt to receive and handle network errors when possible. </a:t>
            </a:r>
          </a:p>
          <a:p>
            <a:r>
              <a:rPr lang="en-IE" sz="2200" dirty="0">
                <a:latin typeface="Tahoma" pitchFamily="34" charset="0"/>
                <a:ea typeface="Tahoma" pitchFamily="34" charset="0"/>
                <a:cs typeface="Tahoma" pitchFamily="34" charset="0"/>
              </a:rPr>
              <a:t>The driver’s ability to detect network errors depends on the system’s networking configuration.</a:t>
            </a:r>
          </a:p>
          <a:p>
            <a:endParaRPr lang="en-IE" sz="2200" dirty="0">
              <a:latin typeface="Tahoma" pitchFamily="34" charset="0"/>
              <a:ea typeface="Tahoma" pitchFamily="34" charset="0"/>
              <a:cs typeface="Tahoma" pitchFamily="34" charset="0"/>
            </a:endParaRPr>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21</a:t>
            </a:fld>
            <a:endParaRPr lang="en-IE"/>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081" y="3738947"/>
            <a:ext cx="3744416" cy="2604811"/>
          </a:xfrm>
          <a:prstGeom prst="rect">
            <a:avLst/>
          </a:prstGeom>
        </p:spPr>
      </p:pic>
    </p:spTree>
    <p:extLst>
      <p:ext uri="{BB962C8B-B14F-4D97-AF65-F5344CB8AC3E}">
        <p14:creationId xmlns:p14="http://schemas.microsoft.com/office/powerpoint/2010/main" val="2686878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Acknowledged</a:t>
            </a:r>
          </a:p>
        </p:txBody>
      </p:sp>
      <p:sp>
        <p:nvSpPr>
          <p:cNvPr id="3" name="Content Placeholder 2"/>
          <p:cNvSpPr>
            <a:spLocks noGrp="1"/>
          </p:cNvSpPr>
          <p:nvPr>
            <p:ph idx="1"/>
          </p:nvPr>
        </p:nvSpPr>
        <p:spPr/>
        <p:txBody>
          <a:bodyPr/>
          <a:lstStyle/>
          <a:p>
            <a:r>
              <a:rPr lang="en-IE" sz="2200" dirty="0"/>
              <a:t>With a receipt </a:t>
            </a:r>
            <a:r>
              <a:rPr lang="en-IE" sz="2200" i="1" dirty="0"/>
              <a:t>acknowledged</a:t>
            </a:r>
            <a:r>
              <a:rPr lang="en-IE" sz="2200" dirty="0"/>
              <a:t> write concern, the </a:t>
            </a:r>
            <a:r>
              <a:rPr lang="en-IE" sz="2200" dirty="0" err="1"/>
              <a:t>mongod</a:t>
            </a:r>
            <a:r>
              <a:rPr lang="en-IE" sz="2200" dirty="0"/>
              <a:t> confirms that it received the write operation and applied the change to the in-memory view of data. </a:t>
            </a:r>
            <a:r>
              <a:rPr lang="en-IE" sz="2200" i="1" dirty="0"/>
              <a:t>Acknowledged</a:t>
            </a:r>
            <a:r>
              <a:rPr lang="en-IE" sz="2200" dirty="0"/>
              <a:t> write concern allows clients to catch network, duplicate key, and other errors.</a:t>
            </a:r>
          </a:p>
          <a:p>
            <a:r>
              <a:rPr lang="en-IE" sz="2200" dirty="0" err="1"/>
              <a:t>MongoDB</a:t>
            </a:r>
            <a:r>
              <a:rPr lang="en-IE" sz="2200" dirty="0"/>
              <a:t> uses the </a:t>
            </a:r>
            <a:r>
              <a:rPr lang="en-IE" sz="2200" i="1" dirty="0"/>
              <a:t>acknowledged</a:t>
            </a:r>
            <a:r>
              <a:rPr lang="en-IE" sz="2200" dirty="0"/>
              <a:t> write concern by default</a:t>
            </a:r>
          </a:p>
          <a:p>
            <a:endParaRPr lang="en-IE" sz="2200" dirty="0"/>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22</a:t>
            </a:fld>
            <a:endParaRPr lang="en-IE"/>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2429" y="3791038"/>
            <a:ext cx="3633146" cy="2527406"/>
          </a:xfrm>
          <a:prstGeom prst="rect">
            <a:avLst/>
          </a:prstGeom>
        </p:spPr>
      </p:pic>
    </p:spTree>
    <p:extLst>
      <p:ext uri="{BB962C8B-B14F-4D97-AF65-F5344CB8AC3E}">
        <p14:creationId xmlns:p14="http://schemas.microsoft.com/office/powerpoint/2010/main" val="379603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Journaled</a:t>
            </a:r>
            <a:endParaRPr lang="en-IE" dirty="0"/>
          </a:p>
        </p:txBody>
      </p:sp>
      <p:sp>
        <p:nvSpPr>
          <p:cNvPr id="3" name="Content Placeholder 2"/>
          <p:cNvSpPr>
            <a:spLocks noGrp="1"/>
          </p:cNvSpPr>
          <p:nvPr>
            <p:ph idx="1"/>
          </p:nvPr>
        </p:nvSpPr>
        <p:spPr>
          <a:xfrm>
            <a:off x="179512" y="1268760"/>
            <a:ext cx="8712968" cy="4876800"/>
          </a:xfrm>
        </p:spPr>
        <p:txBody>
          <a:bodyPr/>
          <a:lstStyle/>
          <a:p>
            <a:r>
              <a:rPr lang="en-IE" sz="2000" dirty="0"/>
              <a:t>With a </a:t>
            </a:r>
            <a:r>
              <a:rPr lang="en-IE" sz="2000" i="1" dirty="0" err="1"/>
              <a:t>journaled</a:t>
            </a:r>
            <a:r>
              <a:rPr lang="en-IE" sz="2000" dirty="0"/>
              <a:t> write concern, the </a:t>
            </a:r>
            <a:r>
              <a:rPr lang="en-IE" sz="2000" dirty="0" err="1"/>
              <a:t>MongoDB</a:t>
            </a:r>
            <a:r>
              <a:rPr lang="en-IE" sz="2000" dirty="0"/>
              <a:t> acknowledges the write operation only after committing the data to the journal. </a:t>
            </a:r>
          </a:p>
          <a:p>
            <a:r>
              <a:rPr lang="en-IE" sz="2000" dirty="0"/>
              <a:t>This write concern ensures that </a:t>
            </a:r>
            <a:r>
              <a:rPr lang="en-IE" sz="2000" dirty="0" err="1"/>
              <a:t>MongoDB</a:t>
            </a:r>
            <a:r>
              <a:rPr lang="en-IE" sz="2000" dirty="0"/>
              <a:t> can recover the data following a shutdown or power interruption.</a:t>
            </a:r>
          </a:p>
          <a:p>
            <a:r>
              <a:rPr lang="en-IE" sz="2000" dirty="0"/>
              <a:t>You must have journaling enabled to use this write concern.</a:t>
            </a:r>
          </a:p>
          <a:p>
            <a:r>
              <a:rPr lang="en-IE" sz="2000" dirty="0"/>
              <a:t>With a </a:t>
            </a:r>
            <a:r>
              <a:rPr lang="en-IE" sz="2000" i="1" dirty="0" err="1"/>
              <a:t>journaled</a:t>
            </a:r>
            <a:r>
              <a:rPr lang="en-IE" sz="2000" dirty="0"/>
              <a:t> write concern, write operations must wait for the next journal commit. To reduce latency for these operations, </a:t>
            </a:r>
            <a:r>
              <a:rPr lang="en-IE" sz="2000" dirty="0" err="1"/>
              <a:t>MongoDB</a:t>
            </a:r>
            <a:r>
              <a:rPr lang="en-IE" sz="2000" dirty="0"/>
              <a:t> also increases the frequency that it commits operations to the journal. </a:t>
            </a:r>
          </a:p>
          <a:p>
            <a:endParaRPr lang="en-IE" sz="2000" dirty="0"/>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23</a:t>
            </a:fld>
            <a:endParaRPr lang="en-IE"/>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5525" y="3819483"/>
            <a:ext cx="4938475" cy="2633853"/>
          </a:xfrm>
          <a:prstGeom prst="rect">
            <a:avLst/>
          </a:prstGeom>
        </p:spPr>
      </p:pic>
    </p:spTree>
    <p:extLst>
      <p:ext uri="{BB962C8B-B14F-4D97-AF65-F5344CB8AC3E}">
        <p14:creationId xmlns:p14="http://schemas.microsoft.com/office/powerpoint/2010/main" val="4198998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Replica Acknowledged</a:t>
            </a:r>
          </a:p>
        </p:txBody>
      </p:sp>
      <p:sp>
        <p:nvSpPr>
          <p:cNvPr id="3" name="Content Placeholder 2"/>
          <p:cNvSpPr>
            <a:spLocks noGrp="1"/>
          </p:cNvSpPr>
          <p:nvPr>
            <p:ph idx="1"/>
          </p:nvPr>
        </p:nvSpPr>
        <p:spPr>
          <a:xfrm>
            <a:off x="179512" y="1524000"/>
            <a:ext cx="4752528" cy="4876800"/>
          </a:xfrm>
        </p:spPr>
        <p:txBody>
          <a:bodyPr/>
          <a:lstStyle/>
          <a:p>
            <a:r>
              <a:rPr lang="en-IE" sz="2200" dirty="0"/>
              <a:t>Replica sets present additional considerations with regards to write concern. The default write concern only requires acknowledgement from the primary.</a:t>
            </a:r>
          </a:p>
          <a:p>
            <a:r>
              <a:rPr lang="en-IE" sz="2200" dirty="0"/>
              <a:t>With </a:t>
            </a:r>
            <a:r>
              <a:rPr lang="en-IE" sz="2200" i="1" dirty="0"/>
              <a:t>replica acknowledged</a:t>
            </a:r>
            <a:r>
              <a:rPr lang="en-IE" sz="2200" dirty="0"/>
              <a:t> write concern, you can guarantee that the write operation propagates to additional members of the replica set. </a:t>
            </a:r>
          </a:p>
          <a:p>
            <a:endParaRPr lang="en-IE" sz="2200" dirty="0"/>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24</a:t>
            </a:fld>
            <a:endParaRPr lang="en-IE"/>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025" y="1268760"/>
            <a:ext cx="4106276" cy="4264210"/>
          </a:xfrm>
          <a:prstGeom prst="rect">
            <a:avLst/>
          </a:prstGeom>
        </p:spPr>
      </p:pic>
    </p:spTree>
    <p:extLst>
      <p:ext uri="{BB962C8B-B14F-4D97-AF65-F5344CB8AC3E}">
        <p14:creationId xmlns:p14="http://schemas.microsoft.com/office/powerpoint/2010/main" val="274249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a:xfrm>
            <a:off x="457200" y="2924944"/>
            <a:ext cx="8229600" cy="3475856"/>
          </a:xfrm>
        </p:spPr>
        <p:txBody>
          <a:bodyPr/>
          <a:lstStyle/>
          <a:p>
            <a:pPr marL="0" indent="0">
              <a:buNone/>
            </a:pPr>
            <a:r>
              <a:rPr lang="en-IE" sz="3200" b="1" dirty="0"/>
              <a:t>SHARDING IN MONGO DB</a:t>
            </a:r>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25</a:t>
            </a:fld>
            <a:endParaRPr lang="en-IE"/>
          </a:p>
        </p:txBody>
      </p:sp>
    </p:spTree>
    <p:extLst>
      <p:ext uri="{BB962C8B-B14F-4D97-AF65-F5344CB8AC3E}">
        <p14:creationId xmlns:p14="http://schemas.microsoft.com/office/powerpoint/2010/main" val="3747399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Sharding</a:t>
            </a:r>
            <a:r>
              <a:rPr lang="en-IE" dirty="0"/>
              <a:t> and Replica sets</a:t>
            </a:r>
          </a:p>
        </p:txBody>
      </p:sp>
      <p:sp>
        <p:nvSpPr>
          <p:cNvPr id="3" name="Content Placeholder 2"/>
          <p:cNvSpPr>
            <a:spLocks noGrp="1"/>
          </p:cNvSpPr>
          <p:nvPr>
            <p:ph idx="1"/>
          </p:nvPr>
        </p:nvSpPr>
        <p:spPr>
          <a:xfrm>
            <a:off x="107504" y="3985592"/>
            <a:ext cx="8856984" cy="2251720"/>
          </a:xfrm>
        </p:spPr>
        <p:txBody>
          <a:bodyPr/>
          <a:lstStyle/>
          <a:p>
            <a:r>
              <a:rPr lang="en-IE" sz="1950" dirty="0"/>
              <a:t>Multiple </a:t>
            </a:r>
            <a:r>
              <a:rPr lang="en-IE" sz="1950" b="1" dirty="0" err="1"/>
              <a:t>config</a:t>
            </a:r>
            <a:r>
              <a:rPr lang="en-IE" sz="1950" b="1" dirty="0"/>
              <a:t> servers</a:t>
            </a:r>
            <a:r>
              <a:rPr lang="en-IE" sz="1950" dirty="0"/>
              <a:t>, each one holds a copy of the meta data indicating which data lives on which shard. </a:t>
            </a:r>
            <a:r>
              <a:rPr lang="en-IE" sz="1950" b="1" dirty="0" err="1"/>
              <a:t>mongod</a:t>
            </a:r>
            <a:r>
              <a:rPr lang="en-IE" sz="1950" dirty="0"/>
              <a:t> are the mongo servers</a:t>
            </a:r>
          </a:p>
          <a:p>
            <a:r>
              <a:rPr lang="en-IE" sz="1950" dirty="0"/>
              <a:t>One or more routers (</a:t>
            </a:r>
            <a:r>
              <a:rPr lang="en-IE" sz="1950" b="1" dirty="0"/>
              <a:t>mongos</a:t>
            </a:r>
            <a:r>
              <a:rPr lang="en-IE" sz="1950" dirty="0"/>
              <a:t>), each one acts as a server for one or more clients. Clients issue queries/updates to a router and the router routes them to the appropriate shard while consulting the </a:t>
            </a:r>
            <a:r>
              <a:rPr lang="en-IE" sz="1950" dirty="0" err="1"/>
              <a:t>config</a:t>
            </a:r>
            <a:r>
              <a:rPr lang="en-IE" sz="1950" dirty="0"/>
              <a:t> servers. </a:t>
            </a:r>
          </a:p>
          <a:p>
            <a:r>
              <a:rPr lang="en-IE" sz="1950" dirty="0"/>
              <a:t>One or more </a:t>
            </a:r>
            <a:r>
              <a:rPr lang="en-IE" sz="1950" b="1" dirty="0"/>
              <a:t>clients</a:t>
            </a:r>
            <a:r>
              <a:rPr lang="en-IE" sz="1950" dirty="0"/>
              <a:t>, each one is (part of) the user's application and issues commands to a router via the mongo client library (driver) for its language. </a:t>
            </a:r>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26</a:t>
            </a:fld>
            <a:endParaRPr lang="en-IE"/>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5020" y="1196753"/>
            <a:ext cx="5065172"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0834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Sharding</a:t>
            </a:r>
            <a:endParaRPr lang="en-IE" dirty="0"/>
          </a:p>
        </p:txBody>
      </p:sp>
      <p:sp>
        <p:nvSpPr>
          <p:cNvPr id="3" name="Content Placeholder 2"/>
          <p:cNvSpPr>
            <a:spLocks noGrp="1"/>
          </p:cNvSpPr>
          <p:nvPr>
            <p:ph idx="1"/>
          </p:nvPr>
        </p:nvSpPr>
        <p:spPr>
          <a:xfrm>
            <a:off x="457200" y="5013176"/>
            <a:ext cx="8229600" cy="1171600"/>
          </a:xfrm>
        </p:spPr>
        <p:txBody>
          <a:bodyPr/>
          <a:lstStyle/>
          <a:p>
            <a:pPr marL="0" indent="0">
              <a:buNone/>
            </a:pPr>
            <a:r>
              <a:rPr lang="en-IE" sz="2200" dirty="0"/>
              <a:t>1 Terabyte of data divided in 4 shards. Each shard is either a </a:t>
            </a:r>
            <a:r>
              <a:rPr lang="en-IE" sz="2200" dirty="0" err="1"/>
              <a:t>mongod</a:t>
            </a:r>
            <a:r>
              <a:rPr lang="en-IE" sz="2200" dirty="0"/>
              <a:t> or a replica set</a:t>
            </a:r>
          </a:p>
          <a:p>
            <a:pPr marL="0" indent="0">
              <a:buNone/>
            </a:pPr>
            <a:r>
              <a:rPr lang="en-IE" sz="2200" dirty="0" err="1"/>
              <a:t>Sharding</a:t>
            </a:r>
            <a:r>
              <a:rPr lang="en-IE" sz="2200" dirty="0"/>
              <a:t> is done at collection level</a:t>
            </a:r>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27</a:t>
            </a:fld>
            <a:endParaRPr lang="en-IE"/>
          </a:p>
        </p:txBody>
      </p:sp>
      <p:pic>
        <p:nvPicPr>
          <p:cNvPr id="7" name="Picture 6"/>
          <p:cNvPicPr>
            <a:picLocks noChangeAspect="1"/>
          </p:cNvPicPr>
          <p:nvPr/>
        </p:nvPicPr>
        <p:blipFill>
          <a:blip r:embed="rId2"/>
          <a:stretch>
            <a:fillRect/>
          </a:stretch>
        </p:blipFill>
        <p:spPr>
          <a:xfrm>
            <a:off x="2795288" y="1340768"/>
            <a:ext cx="3553423" cy="3474801"/>
          </a:xfrm>
          <a:prstGeom prst="rect">
            <a:avLst/>
          </a:prstGeom>
        </p:spPr>
      </p:pic>
    </p:spTree>
    <p:extLst>
      <p:ext uri="{BB962C8B-B14F-4D97-AF65-F5344CB8AC3E}">
        <p14:creationId xmlns:p14="http://schemas.microsoft.com/office/powerpoint/2010/main" val="1666588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6995120" cy="990600"/>
          </a:xfrm>
        </p:spPr>
        <p:txBody>
          <a:bodyPr/>
          <a:lstStyle/>
          <a:p>
            <a:r>
              <a:rPr lang="en-IE" dirty="0"/>
              <a:t>Components of a </a:t>
            </a:r>
            <a:r>
              <a:rPr lang="en-IE" dirty="0" err="1"/>
              <a:t>Sharded</a:t>
            </a:r>
            <a:r>
              <a:rPr lang="en-IE" dirty="0"/>
              <a:t> Cluster</a:t>
            </a:r>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28</a:t>
            </a:fld>
            <a:endParaRPr lang="en-IE"/>
          </a:p>
        </p:txBody>
      </p:sp>
      <p:pic>
        <p:nvPicPr>
          <p:cNvPr id="6" name="Picture 5"/>
          <p:cNvPicPr>
            <a:picLocks noChangeAspect="1"/>
          </p:cNvPicPr>
          <p:nvPr/>
        </p:nvPicPr>
        <p:blipFill>
          <a:blip r:embed="rId2"/>
          <a:stretch>
            <a:fillRect/>
          </a:stretch>
        </p:blipFill>
        <p:spPr>
          <a:xfrm>
            <a:off x="1475656" y="1628800"/>
            <a:ext cx="5698744" cy="3881647"/>
          </a:xfrm>
          <a:prstGeom prst="rect">
            <a:avLst/>
          </a:prstGeom>
        </p:spPr>
      </p:pic>
    </p:spTree>
    <p:extLst>
      <p:ext uri="{BB962C8B-B14F-4D97-AF65-F5344CB8AC3E}">
        <p14:creationId xmlns:p14="http://schemas.microsoft.com/office/powerpoint/2010/main" val="4268936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Components of a </a:t>
            </a:r>
            <a:r>
              <a:rPr lang="en-IE" dirty="0" err="1"/>
              <a:t>Sharded</a:t>
            </a:r>
            <a:r>
              <a:rPr lang="en-IE" dirty="0"/>
              <a:t> Cluster /2</a:t>
            </a:r>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29</a:t>
            </a:fld>
            <a:endParaRPr lang="en-IE"/>
          </a:p>
        </p:txBody>
      </p:sp>
      <p:sp>
        <p:nvSpPr>
          <p:cNvPr id="6" name="Content Placeholder 2"/>
          <p:cNvSpPr>
            <a:spLocks noGrp="1"/>
          </p:cNvSpPr>
          <p:nvPr>
            <p:ph idx="1"/>
          </p:nvPr>
        </p:nvSpPr>
        <p:spPr>
          <a:xfrm>
            <a:off x="179512" y="1700808"/>
            <a:ext cx="8640960" cy="1819672"/>
          </a:xfrm>
        </p:spPr>
        <p:txBody>
          <a:bodyPr/>
          <a:lstStyle/>
          <a:p>
            <a:r>
              <a:rPr lang="en-IE" sz="2000" b="1" dirty="0"/>
              <a:t>Shards</a:t>
            </a:r>
            <a:r>
              <a:rPr lang="en-IE" sz="2000" dirty="0"/>
              <a:t> store the data. To provide high availability and data consistency, in a production </a:t>
            </a:r>
            <a:r>
              <a:rPr lang="en-IE" sz="2000" dirty="0" err="1"/>
              <a:t>sharded</a:t>
            </a:r>
            <a:r>
              <a:rPr lang="en-IE" sz="2000" dirty="0"/>
              <a:t> cluster, each shard is a replica set.</a:t>
            </a:r>
          </a:p>
          <a:p>
            <a:r>
              <a:rPr lang="en-IE" sz="2000" b="1" dirty="0"/>
              <a:t>Query Routers</a:t>
            </a:r>
            <a:r>
              <a:rPr lang="en-IE" sz="2000" dirty="0"/>
              <a:t>, or mongos instances, interface with client applications and direct operations to the appropriate shard or shards. The query router processes and targets operations to shards and then returns results to the clients. A </a:t>
            </a:r>
            <a:r>
              <a:rPr lang="en-IE" sz="2000" dirty="0" err="1"/>
              <a:t>sharded</a:t>
            </a:r>
            <a:r>
              <a:rPr lang="en-IE" sz="2000" dirty="0"/>
              <a:t> cluster can contain more than one query router to divide the client request load. A client sends requests to one query router.</a:t>
            </a:r>
          </a:p>
          <a:p>
            <a:r>
              <a:rPr lang="en-IE" sz="2000" b="1" dirty="0" err="1"/>
              <a:t>Config</a:t>
            </a:r>
            <a:r>
              <a:rPr lang="en-IE" sz="2000" b="1" dirty="0"/>
              <a:t> servers</a:t>
            </a:r>
            <a:r>
              <a:rPr lang="en-IE" sz="2000" dirty="0"/>
              <a:t> store the cluster’s metadata. This data contains a mapping of the cluster’s data set to the shards. The query router uses this metadata to target operations to specific shards. Production </a:t>
            </a:r>
            <a:r>
              <a:rPr lang="en-IE" sz="2000" dirty="0" err="1"/>
              <a:t>sharded</a:t>
            </a:r>
            <a:r>
              <a:rPr lang="en-IE" sz="2000" dirty="0"/>
              <a:t> clusters have exactly 3 </a:t>
            </a:r>
            <a:r>
              <a:rPr lang="en-IE" sz="2000" dirty="0" err="1"/>
              <a:t>config</a:t>
            </a:r>
            <a:r>
              <a:rPr lang="en-IE" sz="2000" dirty="0"/>
              <a:t> servers.</a:t>
            </a:r>
          </a:p>
        </p:txBody>
      </p:sp>
    </p:spTree>
    <p:extLst>
      <p:ext uri="{BB962C8B-B14F-4D97-AF65-F5344CB8AC3E}">
        <p14:creationId xmlns:p14="http://schemas.microsoft.com/office/powerpoint/2010/main" val="846747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Output from a shell</a:t>
            </a:r>
          </a:p>
        </p:txBody>
      </p:sp>
      <p:sp>
        <p:nvSpPr>
          <p:cNvPr id="3" name="Content Placeholder 2"/>
          <p:cNvSpPr>
            <a:spLocks noGrp="1"/>
          </p:cNvSpPr>
          <p:nvPr>
            <p:ph idx="1"/>
          </p:nvPr>
        </p:nvSpPr>
        <p:spPr/>
        <p:txBody>
          <a:bodyPr/>
          <a:lstStyle/>
          <a:p>
            <a:r>
              <a:rPr lang="en-IE" dirty="0"/>
              <a:t>Some practical tips</a:t>
            </a:r>
          </a:p>
          <a:p>
            <a:r>
              <a:rPr lang="en-IE" dirty="0"/>
              <a:t>When running from a script:</a:t>
            </a:r>
          </a:p>
          <a:p>
            <a:pPr lvl="1"/>
            <a:r>
              <a:rPr lang="en-IE" dirty="0"/>
              <a:t>Output of a query is not displayed by default, use the following function to display it.</a:t>
            </a:r>
          </a:p>
          <a:p>
            <a:pPr marL="457200" lvl="1" indent="0">
              <a:buNone/>
            </a:pPr>
            <a:endParaRPr lang="en-IE" dirty="0"/>
          </a:p>
          <a:p>
            <a:pPr marL="457200" lvl="1" indent="0">
              <a:buNone/>
            </a:pPr>
            <a:r>
              <a:rPr lang="en-IE" dirty="0">
                <a:latin typeface="Courier" pitchFamily="49" charset="0"/>
              </a:rPr>
              <a:t>function </a:t>
            </a:r>
            <a:r>
              <a:rPr lang="en-IE" dirty="0" err="1">
                <a:latin typeface="Courier" pitchFamily="49" charset="0"/>
              </a:rPr>
              <a:t>get_results</a:t>
            </a:r>
            <a:r>
              <a:rPr lang="en-IE" dirty="0">
                <a:latin typeface="Courier" pitchFamily="49" charset="0"/>
              </a:rPr>
              <a:t> (result) </a:t>
            </a:r>
          </a:p>
          <a:p>
            <a:pPr marL="457200" lvl="1" indent="0">
              <a:buNone/>
            </a:pPr>
            <a:r>
              <a:rPr lang="en-IE" dirty="0">
                <a:latin typeface="Courier" pitchFamily="49" charset="0"/>
              </a:rPr>
              <a:t>	{ print(</a:t>
            </a:r>
            <a:r>
              <a:rPr lang="en-IE" dirty="0" err="1">
                <a:latin typeface="Courier" pitchFamily="49" charset="0"/>
              </a:rPr>
              <a:t>tojson</a:t>
            </a:r>
            <a:r>
              <a:rPr lang="en-IE" dirty="0">
                <a:latin typeface="Courier" pitchFamily="49" charset="0"/>
              </a:rPr>
              <a:t>(result)); } </a:t>
            </a:r>
          </a:p>
          <a:p>
            <a:pPr marL="457200" lvl="1" indent="0">
              <a:buNone/>
            </a:pPr>
            <a:endParaRPr lang="en-IE" dirty="0">
              <a:latin typeface="Courier" pitchFamily="49" charset="0"/>
            </a:endParaRPr>
          </a:p>
          <a:p>
            <a:pPr marL="457200" lvl="1" indent="0">
              <a:buNone/>
            </a:pPr>
            <a:endParaRPr lang="en-IE" dirty="0">
              <a:latin typeface="Courier" pitchFamily="49" charset="0"/>
            </a:endParaRPr>
          </a:p>
          <a:p>
            <a:pPr marL="457200" lvl="1" indent="0">
              <a:buNone/>
            </a:pPr>
            <a:r>
              <a:rPr lang="en-IE" dirty="0" err="1">
                <a:latin typeface="Courier" pitchFamily="49" charset="0"/>
              </a:rPr>
              <a:t>db.col.find</a:t>
            </a:r>
            <a:r>
              <a:rPr lang="en-IE" dirty="0">
                <a:latin typeface="Courier" pitchFamily="49" charset="0"/>
              </a:rPr>
              <a:t>(…).</a:t>
            </a:r>
            <a:r>
              <a:rPr lang="en-IE" dirty="0" err="1">
                <a:latin typeface="Courier" pitchFamily="49" charset="0"/>
              </a:rPr>
              <a:t>forEach</a:t>
            </a:r>
            <a:r>
              <a:rPr lang="en-IE" dirty="0">
                <a:latin typeface="Courier" pitchFamily="49" charset="0"/>
              </a:rPr>
              <a:t>(</a:t>
            </a:r>
            <a:r>
              <a:rPr lang="en-IE" dirty="0" err="1">
                <a:latin typeface="Courier" pitchFamily="49" charset="0"/>
              </a:rPr>
              <a:t>get_results</a:t>
            </a:r>
            <a:r>
              <a:rPr lang="en-IE" dirty="0">
                <a:latin typeface="Courier" pitchFamily="49" charset="0"/>
              </a:rPr>
              <a:t>)</a:t>
            </a:r>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3</a:t>
            </a:fld>
            <a:endParaRPr lang="en-IE"/>
          </a:p>
        </p:txBody>
      </p:sp>
    </p:spTree>
    <p:extLst>
      <p:ext uri="{BB962C8B-B14F-4D97-AF65-F5344CB8AC3E}">
        <p14:creationId xmlns:p14="http://schemas.microsoft.com/office/powerpoint/2010/main" val="25972169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Shard Keys</a:t>
            </a:r>
          </a:p>
        </p:txBody>
      </p:sp>
      <p:sp>
        <p:nvSpPr>
          <p:cNvPr id="3" name="Content Placeholder 2"/>
          <p:cNvSpPr>
            <a:spLocks noGrp="1"/>
          </p:cNvSpPr>
          <p:nvPr>
            <p:ph idx="1"/>
          </p:nvPr>
        </p:nvSpPr>
        <p:spPr>
          <a:xfrm>
            <a:off x="196672" y="1268760"/>
            <a:ext cx="8568952" cy="4876800"/>
          </a:xfrm>
        </p:spPr>
        <p:txBody>
          <a:bodyPr/>
          <a:lstStyle/>
          <a:p>
            <a:r>
              <a:rPr lang="en-IE" sz="1800" dirty="0"/>
              <a:t>Indexed Field on which data are divided in chunk and assigned to each shard</a:t>
            </a:r>
          </a:p>
          <a:p>
            <a:r>
              <a:rPr lang="en-IE" sz="1800" b="1" dirty="0"/>
              <a:t>Range based </a:t>
            </a:r>
            <a:r>
              <a:rPr lang="en-IE" sz="1800" dirty="0" err="1"/>
              <a:t>vs</a:t>
            </a:r>
            <a:r>
              <a:rPr lang="en-IE" sz="1800" dirty="0"/>
              <a:t> </a:t>
            </a:r>
            <a:r>
              <a:rPr lang="en-IE" sz="1800" b="1" dirty="0"/>
              <a:t>Hash-based</a:t>
            </a:r>
            <a:r>
              <a:rPr lang="en-IE" sz="1800" dirty="0"/>
              <a:t> </a:t>
            </a:r>
            <a:r>
              <a:rPr lang="en-IE" sz="1800" dirty="0" err="1"/>
              <a:t>vs</a:t>
            </a:r>
            <a:r>
              <a:rPr lang="en-IE" sz="1800" dirty="0"/>
              <a:t> </a:t>
            </a:r>
            <a:r>
              <a:rPr lang="en-IE" sz="1800" b="1" dirty="0"/>
              <a:t>tag-based </a:t>
            </a:r>
            <a:r>
              <a:rPr lang="en-IE" sz="1800" dirty="0"/>
              <a:t>Partitioning </a:t>
            </a:r>
            <a:endParaRPr lang="en-IE" sz="1800" b="1" dirty="0"/>
          </a:p>
          <a:p>
            <a:r>
              <a:rPr lang="en-IE" sz="1800" dirty="0"/>
              <a:t>Writing </a:t>
            </a:r>
            <a:r>
              <a:rPr lang="en-IE" sz="1800" dirty="0" err="1"/>
              <a:t>vs</a:t>
            </a:r>
            <a:r>
              <a:rPr lang="en-IE" sz="1800" dirty="0"/>
              <a:t> query using _id</a:t>
            </a:r>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30</a:t>
            </a:fld>
            <a:endParaRPr lang="en-IE"/>
          </a:p>
        </p:txBody>
      </p:sp>
      <p:pic>
        <p:nvPicPr>
          <p:cNvPr id="6" name="Picture 5"/>
          <p:cNvPicPr>
            <a:picLocks noChangeAspect="1"/>
          </p:cNvPicPr>
          <p:nvPr/>
        </p:nvPicPr>
        <p:blipFill>
          <a:blip r:embed="rId2"/>
          <a:stretch>
            <a:fillRect/>
          </a:stretch>
        </p:blipFill>
        <p:spPr>
          <a:xfrm>
            <a:off x="2843808" y="2300051"/>
            <a:ext cx="6044905" cy="1935862"/>
          </a:xfrm>
          <a:prstGeom prst="rect">
            <a:avLst/>
          </a:prstGeom>
        </p:spPr>
      </p:pic>
      <p:pic>
        <p:nvPicPr>
          <p:cNvPr id="7" name="Picture 6"/>
          <p:cNvPicPr>
            <a:picLocks noChangeAspect="1"/>
          </p:cNvPicPr>
          <p:nvPr/>
        </p:nvPicPr>
        <p:blipFill>
          <a:blip r:embed="rId3"/>
          <a:stretch>
            <a:fillRect/>
          </a:stretch>
        </p:blipFill>
        <p:spPr>
          <a:xfrm>
            <a:off x="2051720" y="4235913"/>
            <a:ext cx="6713904" cy="2146571"/>
          </a:xfrm>
          <a:prstGeom prst="rect">
            <a:avLst/>
          </a:prstGeom>
        </p:spPr>
      </p:pic>
    </p:spTree>
    <p:extLst>
      <p:ext uri="{BB962C8B-B14F-4D97-AF65-F5344CB8AC3E}">
        <p14:creationId xmlns:p14="http://schemas.microsoft.com/office/powerpoint/2010/main" val="29508064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Maintaining Balance Dataset</a:t>
            </a:r>
          </a:p>
        </p:txBody>
      </p:sp>
      <p:sp>
        <p:nvSpPr>
          <p:cNvPr id="3" name="Content Placeholder 2"/>
          <p:cNvSpPr>
            <a:spLocks noGrp="1"/>
          </p:cNvSpPr>
          <p:nvPr>
            <p:ph idx="1"/>
          </p:nvPr>
        </p:nvSpPr>
        <p:spPr/>
        <p:txBody>
          <a:bodyPr/>
          <a:lstStyle/>
          <a:p>
            <a:r>
              <a:rPr lang="en-IE" sz="2200" dirty="0"/>
              <a:t>2 processes to assure balance dataset</a:t>
            </a:r>
          </a:p>
          <a:p>
            <a:r>
              <a:rPr lang="en-IE" sz="2200" dirty="0"/>
              <a:t>Splitting, when the shard grows over a certain size</a:t>
            </a:r>
          </a:p>
          <a:p>
            <a:r>
              <a:rPr lang="en-IE" sz="2200" dirty="0"/>
              <a:t>Background process, need to use the shard  key to divide them. If the shard key is the same, it will not happen</a:t>
            </a:r>
          </a:p>
          <a:p>
            <a:pPr marL="0" indent="0">
              <a:buNone/>
            </a:pPr>
            <a:endParaRPr lang="en-IE" sz="2200" dirty="0"/>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31</a:t>
            </a:fld>
            <a:endParaRPr lang="en-IE"/>
          </a:p>
        </p:txBody>
      </p:sp>
      <p:pic>
        <p:nvPicPr>
          <p:cNvPr id="6" name="Picture 5"/>
          <p:cNvPicPr>
            <a:picLocks noChangeAspect="1"/>
          </p:cNvPicPr>
          <p:nvPr/>
        </p:nvPicPr>
        <p:blipFill>
          <a:blip r:embed="rId2"/>
          <a:stretch>
            <a:fillRect/>
          </a:stretch>
        </p:blipFill>
        <p:spPr>
          <a:xfrm>
            <a:off x="3581466" y="3284984"/>
            <a:ext cx="4064891" cy="2959829"/>
          </a:xfrm>
          <a:prstGeom prst="rect">
            <a:avLst/>
          </a:prstGeom>
        </p:spPr>
      </p:pic>
    </p:spTree>
    <p:extLst>
      <p:ext uri="{BB962C8B-B14F-4D97-AF65-F5344CB8AC3E}">
        <p14:creationId xmlns:p14="http://schemas.microsoft.com/office/powerpoint/2010/main" val="23917053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Some Commands</a:t>
            </a:r>
          </a:p>
        </p:txBody>
      </p:sp>
      <p:sp>
        <p:nvSpPr>
          <p:cNvPr id="3" name="Content Placeholder 2"/>
          <p:cNvSpPr>
            <a:spLocks noGrp="1"/>
          </p:cNvSpPr>
          <p:nvPr>
            <p:ph idx="1"/>
          </p:nvPr>
        </p:nvSpPr>
        <p:spPr>
          <a:xfrm>
            <a:off x="251520" y="1524000"/>
            <a:ext cx="8712968" cy="4876800"/>
          </a:xfrm>
        </p:spPr>
        <p:txBody>
          <a:bodyPr/>
          <a:lstStyle/>
          <a:p>
            <a:pPr marL="0" indent="0">
              <a:buNone/>
            </a:pPr>
            <a:r>
              <a:rPr lang="en-IE" sz="1900" dirty="0" err="1">
                <a:latin typeface="Courier"/>
              </a:rPr>
              <a:t>sh.shardCollection</a:t>
            </a:r>
            <a:r>
              <a:rPr lang="en-IE" sz="1900" dirty="0">
                <a:latin typeface="Courier"/>
              </a:rPr>
              <a:t>("&lt;database&gt;.&lt;collection&gt;", shard-key-pattern)</a:t>
            </a:r>
          </a:p>
          <a:p>
            <a:r>
              <a:rPr lang="en-IE" sz="1900" dirty="0"/>
              <a:t>Replace the &lt;database&gt;.&lt;collection&gt; string with the full namespace of your database, which consists of the name of your database, a dot (e.g. .), and the full name of the collection. The shard-key-pattern represents your shard key, which you specify in the same form as you would an index key pattern.</a:t>
            </a:r>
          </a:p>
          <a:p>
            <a:pPr marL="0" indent="0">
              <a:buNone/>
            </a:pPr>
            <a:endParaRPr lang="en-IE" sz="1900" dirty="0"/>
          </a:p>
          <a:p>
            <a:pPr marL="0" indent="0">
              <a:buNone/>
            </a:pPr>
            <a:r>
              <a:rPr lang="en-IE" sz="1900" dirty="0"/>
              <a:t>Examples</a:t>
            </a:r>
          </a:p>
          <a:p>
            <a:r>
              <a:rPr lang="en-IE" sz="1900" dirty="0"/>
              <a:t>The following sequence of commands shards four collections:</a:t>
            </a:r>
          </a:p>
          <a:p>
            <a:pPr marL="400050" lvl="1" indent="0">
              <a:buNone/>
            </a:pPr>
            <a:endParaRPr lang="en-IE" sz="1800" dirty="0"/>
          </a:p>
          <a:p>
            <a:pPr marL="400050" lvl="1" indent="0">
              <a:buNone/>
            </a:pPr>
            <a:r>
              <a:rPr lang="en-IE" sz="1800" dirty="0" err="1"/>
              <a:t>sh.shardCollection</a:t>
            </a:r>
            <a:r>
              <a:rPr lang="en-IE" sz="1800" dirty="0"/>
              <a:t>("</a:t>
            </a:r>
            <a:r>
              <a:rPr lang="en-IE" sz="1800" dirty="0" err="1"/>
              <a:t>records.people</a:t>
            </a:r>
            <a:r>
              <a:rPr lang="en-IE" sz="1800" dirty="0"/>
              <a:t>", { "</a:t>
            </a:r>
            <a:r>
              <a:rPr lang="en-IE" sz="1800" dirty="0" err="1"/>
              <a:t>zipcode</a:t>
            </a:r>
            <a:r>
              <a:rPr lang="en-IE" sz="1800" dirty="0"/>
              <a:t>": 1, "name": 1 } )</a:t>
            </a:r>
          </a:p>
          <a:p>
            <a:pPr marL="400050" lvl="1" indent="0">
              <a:buNone/>
            </a:pPr>
            <a:r>
              <a:rPr lang="en-IE" sz="1800" dirty="0" err="1"/>
              <a:t>sh.shardCollection</a:t>
            </a:r>
            <a:r>
              <a:rPr lang="en-IE" sz="1800" dirty="0"/>
              <a:t>("</a:t>
            </a:r>
            <a:r>
              <a:rPr lang="en-IE" sz="1800" dirty="0" err="1"/>
              <a:t>people.addresses</a:t>
            </a:r>
            <a:r>
              <a:rPr lang="en-IE" sz="1800" dirty="0"/>
              <a:t>", { "state": 1, "_id": 1 } )</a:t>
            </a:r>
          </a:p>
          <a:p>
            <a:pPr marL="400050" lvl="1" indent="0">
              <a:buNone/>
            </a:pPr>
            <a:r>
              <a:rPr lang="en-IE" sz="1800" dirty="0" err="1"/>
              <a:t>sh.shardCollection</a:t>
            </a:r>
            <a:r>
              <a:rPr lang="en-IE" sz="1800" dirty="0"/>
              <a:t>("</a:t>
            </a:r>
            <a:r>
              <a:rPr lang="en-IE" sz="1800" dirty="0" err="1"/>
              <a:t>assets.chairs</a:t>
            </a:r>
            <a:r>
              <a:rPr lang="en-IE" sz="1800" dirty="0"/>
              <a:t>", { "type": 1, "_id": 1 } )</a:t>
            </a:r>
          </a:p>
          <a:p>
            <a:pPr marL="400050" lvl="1" indent="0">
              <a:buNone/>
            </a:pPr>
            <a:r>
              <a:rPr lang="en-IE" sz="1800" dirty="0" err="1"/>
              <a:t>sh.shardCollection</a:t>
            </a:r>
            <a:r>
              <a:rPr lang="en-IE" sz="1800" dirty="0"/>
              <a:t>("</a:t>
            </a:r>
            <a:r>
              <a:rPr lang="en-IE" sz="1800" dirty="0" err="1"/>
              <a:t>events.alerts</a:t>
            </a:r>
            <a:r>
              <a:rPr lang="en-IE" sz="1800" dirty="0"/>
              <a:t>", { "_id": "hashed" } )</a:t>
            </a:r>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32</a:t>
            </a:fld>
            <a:endParaRPr lang="en-IE"/>
          </a:p>
        </p:txBody>
      </p:sp>
    </p:spTree>
    <p:extLst>
      <p:ext uri="{BB962C8B-B14F-4D97-AF65-F5344CB8AC3E}">
        <p14:creationId xmlns:p14="http://schemas.microsoft.com/office/powerpoint/2010/main" val="23498018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Shard Keys - Issues</a:t>
            </a:r>
          </a:p>
        </p:txBody>
      </p:sp>
      <p:sp>
        <p:nvSpPr>
          <p:cNvPr id="3" name="Content Placeholder 2"/>
          <p:cNvSpPr>
            <a:spLocks noGrp="1"/>
          </p:cNvSpPr>
          <p:nvPr>
            <p:ph idx="1"/>
          </p:nvPr>
        </p:nvSpPr>
        <p:spPr/>
        <p:txBody>
          <a:bodyPr/>
          <a:lstStyle/>
          <a:p>
            <a:r>
              <a:rPr lang="en-IE" sz="1900" dirty="0"/>
              <a:t>When selecting the shard key, we want to preserve high write scaling and high query isolation</a:t>
            </a:r>
          </a:p>
          <a:p>
            <a:pPr marL="0" indent="0">
              <a:buNone/>
            </a:pPr>
            <a:endParaRPr lang="en-IE" sz="1900" b="1" dirty="0"/>
          </a:p>
          <a:p>
            <a:pPr marL="0" indent="0">
              <a:buNone/>
            </a:pPr>
            <a:r>
              <a:rPr lang="en-IE" sz="1900" b="1" dirty="0"/>
              <a:t>Write scaling issues</a:t>
            </a:r>
          </a:p>
          <a:p>
            <a:pPr marL="0" indent="0">
              <a:buNone/>
            </a:pPr>
            <a:r>
              <a:rPr lang="en-IE" sz="1900" dirty="0"/>
              <a:t>Ability to exploit parallel writing on multiple </a:t>
            </a:r>
            <a:r>
              <a:rPr lang="en-IE" sz="1900" dirty="0" err="1"/>
              <a:t>sharding</a:t>
            </a:r>
            <a:r>
              <a:rPr lang="en-IE" sz="1900" dirty="0"/>
              <a:t>. How is it affected when:</a:t>
            </a:r>
          </a:p>
          <a:p>
            <a:pPr marL="457200" indent="-457200">
              <a:buFont typeface="+mj-lt"/>
              <a:buAutoNum type="arabicPeriod"/>
            </a:pPr>
            <a:r>
              <a:rPr lang="en-IE" sz="1900" dirty="0"/>
              <a:t>Using object-id without hashing</a:t>
            </a:r>
          </a:p>
          <a:p>
            <a:pPr marL="457200" indent="-457200">
              <a:buFont typeface="+mj-lt"/>
              <a:buAutoNum type="arabicPeriod"/>
            </a:pPr>
            <a:r>
              <a:rPr lang="en-IE" sz="1900" dirty="0"/>
              <a:t>Using hashing</a:t>
            </a:r>
          </a:p>
          <a:p>
            <a:pPr marL="0" indent="0">
              <a:buNone/>
            </a:pPr>
            <a:endParaRPr lang="en-IE" sz="1900" b="1" dirty="0"/>
          </a:p>
          <a:p>
            <a:pPr marL="0" indent="0">
              <a:buNone/>
            </a:pPr>
            <a:r>
              <a:rPr lang="en-IE" sz="1900" b="1" dirty="0"/>
              <a:t>Querying isolation</a:t>
            </a:r>
          </a:p>
          <a:p>
            <a:pPr marL="0" indent="0">
              <a:buNone/>
            </a:pPr>
            <a:r>
              <a:rPr lang="en-IE" sz="1900" dirty="0"/>
              <a:t>Each query will be routed to ideally only 1 shard (or few shards). The mongos processes has to route the request</a:t>
            </a:r>
          </a:p>
          <a:p>
            <a:pPr marL="0" indent="0">
              <a:buNone/>
            </a:pPr>
            <a:r>
              <a:rPr lang="en-IE" sz="1900" dirty="0"/>
              <a:t>If the query does not use shard key all the shards has to be scanned</a:t>
            </a:r>
          </a:p>
          <a:p>
            <a:pPr marL="0" indent="0">
              <a:buNone/>
            </a:pPr>
            <a:r>
              <a:rPr lang="en-IE" sz="1900" dirty="0"/>
              <a:t>Which is better between the above 2?</a:t>
            </a:r>
          </a:p>
          <a:p>
            <a:endParaRPr lang="en-IE" sz="1900" dirty="0"/>
          </a:p>
          <a:p>
            <a:endParaRPr lang="en-IE" sz="1900" dirty="0"/>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33</a:t>
            </a:fld>
            <a:endParaRPr lang="en-IE"/>
          </a:p>
        </p:txBody>
      </p:sp>
    </p:spTree>
    <p:extLst>
      <p:ext uri="{BB962C8B-B14F-4D97-AF65-F5344CB8AC3E}">
        <p14:creationId xmlns:p14="http://schemas.microsoft.com/office/powerpoint/2010/main" val="40359134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Chose the right shard key</a:t>
            </a:r>
          </a:p>
        </p:txBody>
      </p:sp>
      <p:sp>
        <p:nvSpPr>
          <p:cNvPr id="3" name="Content Placeholder 2"/>
          <p:cNvSpPr>
            <a:spLocks noGrp="1"/>
          </p:cNvSpPr>
          <p:nvPr>
            <p:ph idx="1"/>
          </p:nvPr>
        </p:nvSpPr>
        <p:spPr/>
        <p:txBody>
          <a:bodyPr/>
          <a:lstStyle/>
          <a:p>
            <a:r>
              <a:rPr lang="en-IE" sz="2200" dirty="0"/>
              <a:t>If your query includes the first component of a compound shard key, the mongos can route the query directly to a single shard, or a small number of shards, which provides better performance. Even if you query values of the shard key that reside in different chunks, the mongos will route queries directly to specific shards.</a:t>
            </a:r>
          </a:p>
          <a:p>
            <a:r>
              <a:rPr lang="en-IE" sz="2200" dirty="0"/>
              <a:t>To select a shard key for a collection:</a:t>
            </a:r>
          </a:p>
          <a:p>
            <a:pPr marL="857250" lvl="1" indent="-457200">
              <a:buFont typeface="+mj-lt"/>
              <a:buAutoNum type="arabicPeriod"/>
            </a:pPr>
            <a:r>
              <a:rPr lang="en-IE" sz="1800" dirty="0"/>
              <a:t>determine the most commonly included fields in queries for a given application</a:t>
            </a:r>
          </a:p>
          <a:p>
            <a:pPr marL="857250" lvl="1" indent="-457200">
              <a:buFont typeface="+mj-lt"/>
              <a:buAutoNum type="arabicPeriod"/>
            </a:pPr>
            <a:r>
              <a:rPr lang="en-IE" sz="1800" dirty="0"/>
              <a:t>find which of these operations are most performance dependent.</a:t>
            </a:r>
          </a:p>
          <a:p>
            <a:pPr marL="857250" lvl="1" indent="-457200">
              <a:buFont typeface="+mj-lt"/>
              <a:buAutoNum type="arabicPeriod"/>
            </a:pPr>
            <a:r>
              <a:rPr lang="en-IE" sz="1800" dirty="0"/>
              <a:t>If this field has low cardinality (</a:t>
            </a:r>
            <a:r>
              <a:rPr lang="en-IE" sz="1800" dirty="0" err="1"/>
              <a:t>i.e</a:t>
            </a:r>
            <a:r>
              <a:rPr lang="en-IE" sz="1800" dirty="0"/>
              <a:t> not sufficiently selective) you should add a second field</a:t>
            </a:r>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34</a:t>
            </a:fld>
            <a:endParaRPr lang="en-IE"/>
          </a:p>
        </p:txBody>
      </p:sp>
    </p:spTree>
    <p:extLst>
      <p:ext uri="{BB962C8B-B14F-4D97-AF65-F5344CB8AC3E}">
        <p14:creationId xmlns:p14="http://schemas.microsoft.com/office/powerpoint/2010/main" val="12658866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importance  of Cardinality</a:t>
            </a:r>
          </a:p>
        </p:txBody>
      </p:sp>
      <p:sp>
        <p:nvSpPr>
          <p:cNvPr id="3" name="Content Placeholder 2"/>
          <p:cNvSpPr>
            <a:spLocks noGrp="1"/>
          </p:cNvSpPr>
          <p:nvPr>
            <p:ph idx="1"/>
          </p:nvPr>
        </p:nvSpPr>
        <p:spPr/>
        <p:txBody>
          <a:bodyPr/>
          <a:lstStyle/>
          <a:p>
            <a:r>
              <a:rPr lang="en-IE" sz="1800" dirty="0"/>
              <a:t>Cardinality in the context of </a:t>
            </a:r>
            <a:r>
              <a:rPr lang="en-IE" sz="1800" dirty="0" err="1"/>
              <a:t>MongoDB</a:t>
            </a:r>
            <a:r>
              <a:rPr lang="en-IE" sz="1800" dirty="0"/>
              <a:t>, refers to the ability of the system to partition data into chunks. </a:t>
            </a:r>
          </a:p>
          <a:p>
            <a:r>
              <a:rPr lang="en-IE" sz="1800" dirty="0"/>
              <a:t>For example, consider a collection of data such as an “address book” that stores address records:</a:t>
            </a:r>
          </a:p>
          <a:p>
            <a:r>
              <a:rPr lang="en-IE" sz="1800" dirty="0"/>
              <a:t>Consider the use of a </a:t>
            </a:r>
            <a:r>
              <a:rPr lang="en-IE" sz="1800" b="1" dirty="0"/>
              <a:t>state field </a:t>
            </a:r>
            <a:r>
              <a:rPr lang="en-IE" sz="1800" dirty="0"/>
              <a:t>as a shard key:</a:t>
            </a:r>
          </a:p>
          <a:p>
            <a:pPr lvl="1"/>
            <a:r>
              <a:rPr lang="en-IE" sz="1800" dirty="0"/>
              <a:t>low cardinality </a:t>
            </a:r>
          </a:p>
          <a:p>
            <a:pPr lvl="1"/>
            <a:r>
              <a:rPr lang="en-IE" sz="1800" dirty="0"/>
              <a:t>all documents that have the same value in the state field must reside on the same shard, even if a particular state’s chunk exceeds the maximum chunk size.</a:t>
            </a:r>
          </a:p>
          <a:p>
            <a:pPr lvl="1"/>
            <a:r>
              <a:rPr lang="en-IE" sz="1800" dirty="0"/>
              <a:t>Since there are a limited number of possible values for the state field, </a:t>
            </a:r>
            <a:r>
              <a:rPr lang="en-IE" sz="1800" dirty="0" err="1"/>
              <a:t>MongoDB</a:t>
            </a:r>
            <a:r>
              <a:rPr lang="en-IE" sz="1800" dirty="0"/>
              <a:t> may distribute data unevenly among a small number of fixed chunks. This may have a number of effects:</a:t>
            </a:r>
          </a:p>
          <a:p>
            <a:pPr lvl="1"/>
            <a:r>
              <a:rPr lang="en-IE" sz="1800" dirty="0"/>
              <a:t>If </a:t>
            </a:r>
            <a:r>
              <a:rPr lang="en-IE" sz="1800" dirty="0" err="1"/>
              <a:t>MongoDB</a:t>
            </a:r>
            <a:r>
              <a:rPr lang="en-IE" sz="1800" dirty="0"/>
              <a:t> cannot split a chunk because all of its documents have the same shard key, migrations involving these un-</a:t>
            </a:r>
            <a:r>
              <a:rPr lang="en-IE" sz="1800" dirty="0" err="1"/>
              <a:t>splittable</a:t>
            </a:r>
            <a:r>
              <a:rPr lang="en-IE" sz="1800" dirty="0"/>
              <a:t> chunks will take longer than other migrations, and it will be more difficult for your data to stay balanced.</a:t>
            </a:r>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35</a:t>
            </a:fld>
            <a:endParaRPr lang="en-IE"/>
          </a:p>
        </p:txBody>
      </p:sp>
    </p:spTree>
    <p:extLst>
      <p:ext uri="{BB962C8B-B14F-4D97-AF65-F5344CB8AC3E}">
        <p14:creationId xmlns:p14="http://schemas.microsoft.com/office/powerpoint/2010/main" val="27793804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6923112" cy="990600"/>
          </a:xfrm>
        </p:spPr>
        <p:txBody>
          <a:bodyPr/>
          <a:lstStyle/>
          <a:p>
            <a:r>
              <a:rPr lang="en-IE" dirty="0"/>
              <a:t>The importance of Cardinality /2</a:t>
            </a:r>
          </a:p>
        </p:txBody>
      </p:sp>
      <p:sp>
        <p:nvSpPr>
          <p:cNvPr id="3" name="Content Placeholder 2"/>
          <p:cNvSpPr>
            <a:spLocks noGrp="1"/>
          </p:cNvSpPr>
          <p:nvPr>
            <p:ph idx="1"/>
          </p:nvPr>
        </p:nvSpPr>
        <p:spPr/>
        <p:txBody>
          <a:bodyPr/>
          <a:lstStyle/>
          <a:p>
            <a:r>
              <a:rPr lang="en-IE" sz="2000" b="1" dirty="0" err="1"/>
              <a:t>zipcode</a:t>
            </a:r>
            <a:r>
              <a:rPr lang="en-IE" sz="2000" dirty="0"/>
              <a:t> field as a shard key:</a:t>
            </a:r>
          </a:p>
          <a:p>
            <a:r>
              <a:rPr lang="en-IE" sz="2000" dirty="0"/>
              <a:t>higher cardinality, </a:t>
            </a:r>
          </a:p>
          <a:p>
            <a:r>
              <a:rPr lang="en-IE" sz="2000" dirty="0"/>
              <a:t>In these cases, cardinality depends on the data. If your address book stores records for a geographically distributed contact list or more geographically concentrated</a:t>
            </a:r>
          </a:p>
          <a:p>
            <a:r>
              <a:rPr lang="en-IE" sz="2000" b="1" dirty="0"/>
              <a:t>phone-number</a:t>
            </a:r>
            <a:r>
              <a:rPr lang="en-IE" sz="2000" dirty="0"/>
              <a:t> field as a shard key:</a:t>
            </a:r>
          </a:p>
          <a:p>
            <a:r>
              <a:rPr lang="en-IE" sz="2000" dirty="0"/>
              <a:t>Phone number has a high cardinality, because users will generally have a unique value for this field</a:t>
            </a:r>
          </a:p>
          <a:p>
            <a:r>
              <a:rPr lang="en-IE" sz="2000" dirty="0" err="1"/>
              <a:t>MongoDB</a:t>
            </a:r>
            <a:r>
              <a:rPr lang="en-IE" sz="2000" dirty="0"/>
              <a:t> will be able to split as many chunks as needed.</a:t>
            </a:r>
          </a:p>
          <a:p>
            <a:r>
              <a:rPr lang="en-IE" sz="2000" dirty="0"/>
              <a:t>While “high cardinality,” is necessary for ensuring an even distribution of data, having a high cardinality does not guarantee sufficient </a:t>
            </a:r>
            <a:r>
              <a:rPr lang="en-IE" sz="2000" b="1" dirty="0"/>
              <a:t>query isolation </a:t>
            </a:r>
            <a:r>
              <a:rPr lang="en-IE" sz="2000" dirty="0"/>
              <a:t>or appropriate </a:t>
            </a:r>
            <a:r>
              <a:rPr lang="en-IE" sz="2000" b="1" dirty="0"/>
              <a:t>write scaling</a:t>
            </a:r>
            <a:r>
              <a:rPr lang="en-IE" sz="2000" dirty="0"/>
              <a:t>.</a:t>
            </a:r>
          </a:p>
          <a:p>
            <a:endParaRPr lang="en-IE" sz="2000" dirty="0"/>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36</a:t>
            </a:fld>
            <a:endParaRPr lang="en-IE"/>
          </a:p>
        </p:txBody>
      </p:sp>
    </p:spTree>
    <p:extLst>
      <p:ext uri="{BB962C8B-B14F-4D97-AF65-F5344CB8AC3E}">
        <p14:creationId xmlns:p14="http://schemas.microsoft.com/office/powerpoint/2010/main" val="16003085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More Commands</a:t>
            </a:r>
          </a:p>
        </p:txBody>
      </p:sp>
      <p:sp>
        <p:nvSpPr>
          <p:cNvPr id="3" name="Content Placeholder 2"/>
          <p:cNvSpPr>
            <a:spLocks noGrp="1"/>
          </p:cNvSpPr>
          <p:nvPr>
            <p:ph idx="1"/>
          </p:nvPr>
        </p:nvSpPr>
        <p:spPr/>
        <p:txBody>
          <a:bodyPr/>
          <a:lstStyle/>
          <a:p>
            <a:r>
              <a:rPr lang="en-IE" sz="2200" dirty="0"/>
              <a:t>To add a shard for a replica set named rs1 with a member running on port 27017 on</a:t>
            </a:r>
          </a:p>
          <a:p>
            <a:r>
              <a:rPr lang="en-IE" sz="2200" dirty="0"/>
              <a:t>mongodb0.example.net, issue the following command:</a:t>
            </a:r>
          </a:p>
          <a:p>
            <a:pPr marL="0" indent="0">
              <a:buNone/>
            </a:pPr>
            <a:endParaRPr lang="en-IE" sz="2200" dirty="0"/>
          </a:p>
          <a:p>
            <a:pPr marL="0" indent="0">
              <a:buNone/>
            </a:pPr>
            <a:r>
              <a:rPr lang="en-IE" sz="2200" dirty="0" err="1">
                <a:latin typeface="Courier"/>
              </a:rPr>
              <a:t>sh.addShard</a:t>
            </a:r>
            <a:r>
              <a:rPr lang="en-IE" sz="2200" dirty="0">
                <a:latin typeface="Courier"/>
              </a:rPr>
              <a:t>( "rs1/mongodb0.example.net:27017" )</a:t>
            </a:r>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37</a:t>
            </a:fld>
            <a:endParaRPr lang="en-IE"/>
          </a:p>
        </p:txBody>
      </p:sp>
    </p:spTree>
    <p:extLst>
      <p:ext uri="{BB962C8B-B14F-4D97-AF65-F5344CB8AC3E}">
        <p14:creationId xmlns:p14="http://schemas.microsoft.com/office/powerpoint/2010/main" val="36431721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Setup a replica set</a:t>
            </a:r>
          </a:p>
        </p:txBody>
      </p:sp>
      <p:sp>
        <p:nvSpPr>
          <p:cNvPr id="3" name="Content Placeholder 2"/>
          <p:cNvSpPr>
            <a:spLocks noGrp="1"/>
          </p:cNvSpPr>
          <p:nvPr>
            <p:ph idx="1"/>
          </p:nvPr>
        </p:nvSpPr>
        <p:spPr>
          <a:xfrm>
            <a:off x="436800" y="1340768"/>
            <a:ext cx="8363272" cy="4876800"/>
          </a:xfrm>
        </p:spPr>
        <p:txBody>
          <a:bodyPr/>
          <a:lstStyle/>
          <a:p>
            <a:r>
              <a:rPr lang="en-IE" sz="1800" dirty="0"/>
              <a:t>A replica set rs0 with 3 </a:t>
            </a:r>
            <a:r>
              <a:rPr lang="en-IE" sz="1800" dirty="0" err="1"/>
              <a:t>members.The</a:t>
            </a:r>
            <a:r>
              <a:rPr lang="en-IE" sz="1800" dirty="0"/>
              <a:t> replica set members are on the following hosts: mongodb0.example.net, mongodb1.example.net, and mongodb2.example.net.</a:t>
            </a:r>
          </a:p>
          <a:p>
            <a:pPr marL="457200" indent="-457200">
              <a:buFont typeface="+mj-lt"/>
              <a:buAutoNum type="arabicPeriod"/>
            </a:pPr>
            <a:r>
              <a:rPr lang="en-IE" sz="1800" dirty="0"/>
              <a:t>For each member, start a </a:t>
            </a:r>
            <a:r>
              <a:rPr lang="en-IE" sz="1800" dirty="0" err="1"/>
              <a:t>mongod</a:t>
            </a:r>
            <a:r>
              <a:rPr lang="en-IE" sz="1800" dirty="0"/>
              <a:t>, specifying the replica set name through the </a:t>
            </a:r>
            <a:r>
              <a:rPr lang="en-IE" sz="1800" dirty="0" err="1"/>
              <a:t>replSet</a:t>
            </a:r>
            <a:r>
              <a:rPr lang="en-IE" sz="1800" dirty="0"/>
              <a:t> option. </a:t>
            </a:r>
          </a:p>
          <a:p>
            <a:pPr marL="0" indent="0">
              <a:buNone/>
            </a:pPr>
            <a:r>
              <a:rPr lang="en-IE" sz="1800" dirty="0"/>
              <a:t>	</a:t>
            </a:r>
            <a:r>
              <a:rPr lang="en-IE" sz="1800" dirty="0" err="1"/>
              <a:t>mongod</a:t>
            </a:r>
            <a:r>
              <a:rPr lang="en-IE" sz="1800" dirty="0"/>
              <a:t> --</a:t>
            </a:r>
            <a:r>
              <a:rPr lang="en-IE" sz="1800" dirty="0" err="1"/>
              <a:t>replSet</a:t>
            </a:r>
            <a:r>
              <a:rPr lang="en-IE" sz="1800" dirty="0"/>
              <a:t> "rs0"</a:t>
            </a:r>
          </a:p>
          <a:p>
            <a:pPr marL="0" indent="0">
              <a:buNone/>
            </a:pPr>
            <a:r>
              <a:rPr lang="en-IE" sz="1800" dirty="0"/>
              <a:t>       Repeat this step for the other two members of the rs0 replica set.</a:t>
            </a:r>
          </a:p>
          <a:p>
            <a:pPr marL="457200" indent="-457200">
              <a:buAutoNum type="arabicPeriod" startAt="2"/>
            </a:pPr>
            <a:r>
              <a:rPr lang="en-IE" sz="1800" dirty="0"/>
              <a:t>Connect a </a:t>
            </a:r>
            <a:r>
              <a:rPr lang="en-IE" sz="1800" b="1" dirty="0"/>
              <a:t>mongo </a:t>
            </a:r>
            <a:r>
              <a:rPr lang="en-IE" sz="1800" dirty="0"/>
              <a:t>shell to a replica set member. Connect a mongo shell to one member of the replica set </a:t>
            </a:r>
          </a:p>
          <a:p>
            <a:pPr marL="0" indent="0">
              <a:buNone/>
            </a:pPr>
            <a:r>
              <a:rPr lang="en-IE" sz="1800" dirty="0"/>
              <a:t>	mongo mongodb0.example.net</a:t>
            </a:r>
          </a:p>
          <a:p>
            <a:pPr marL="0" indent="0">
              <a:buNone/>
            </a:pPr>
            <a:r>
              <a:rPr lang="en-IE" sz="1800" dirty="0"/>
              <a:t>3.	Initiate the replica set. From the mongo shell, run </a:t>
            </a:r>
            <a:r>
              <a:rPr lang="en-IE" sz="1800" dirty="0" err="1"/>
              <a:t>rs.initiate</a:t>
            </a:r>
            <a:r>
              <a:rPr lang="en-IE" sz="1800" dirty="0"/>
              <a:t>() to initiate a replica set that consists of the current member.</a:t>
            </a:r>
          </a:p>
          <a:p>
            <a:pPr marL="0" indent="0">
              <a:buNone/>
            </a:pPr>
            <a:r>
              <a:rPr lang="en-IE" sz="1800" dirty="0"/>
              <a:t>	</a:t>
            </a:r>
            <a:r>
              <a:rPr lang="en-IE" sz="1800" dirty="0" err="1"/>
              <a:t>rs.initiate</a:t>
            </a:r>
            <a:r>
              <a:rPr lang="en-IE" sz="1800" dirty="0"/>
              <a:t>()</a:t>
            </a:r>
          </a:p>
          <a:p>
            <a:pPr marL="0" indent="0">
              <a:buNone/>
            </a:pPr>
            <a:r>
              <a:rPr lang="en-IE" sz="1800" dirty="0"/>
              <a:t>4.	Add the remaining members to the replica set.</a:t>
            </a:r>
          </a:p>
          <a:p>
            <a:pPr marL="0" indent="0">
              <a:buNone/>
            </a:pPr>
            <a:r>
              <a:rPr lang="en-IE" sz="1800" dirty="0"/>
              <a:t>	</a:t>
            </a:r>
            <a:r>
              <a:rPr lang="en-IE" sz="1800" dirty="0" err="1"/>
              <a:t>rs.add</a:t>
            </a:r>
            <a:r>
              <a:rPr lang="en-IE" sz="1800" dirty="0"/>
              <a:t>("mongodb1.example.net")</a:t>
            </a:r>
          </a:p>
          <a:p>
            <a:pPr marL="0" indent="0">
              <a:buNone/>
            </a:pPr>
            <a:r>
              <a:rPr lang="en-IE" sz="1800" dirty="0"/>
              <a:t>	</a:t>
            </a:r>
            <a:r>
              <a:rPr lang="en-IE" sz="1800" dirty="0" err="1"/>
              <a:t>rs.add</a:t>
            </a:r>
            <a:r>
              <a:rPr lang="en-IE" sz="1800" dirty="0"/>
              <a:t>("mongodb2.example.net")</a:t>
            </a:r>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38</a:t>
            </a:fld>
            <a:endParaRPr lang="en-IE"/>
          </a:p>
        </p:txBody>
      </p:sp>
    </p:spTree>
    <p:extLst>
      <p:ext uri="{BB962C8B-B14F-4D97-AF65-F5344CB8AC3E}">
        <p14:creationId xmlns:p14="http://schemas.microsoft.com/office/powerpoint/2010/main" val="14998533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Create some test data</a:t>
            </a:r>
          </a:p>
        </p:txBody>
      </p:sp>
      <p:sp>
        <p:nvSpPr>
          <p:cNvPr id="3" name="Content Placeholder 2"/>
          <p:cNvSpPr>
            <a:spLocks noGrp="1"/>
          </p:cNvSpPr>
          <p:nvPr>
            <p:ph idx="1"/>
          </p:nvPr>
        </p:nvSpPr>
        <p:spPr/>
        <p:txBody>
          <a:bodyPr/>
          <a:lstStyle/>
          <a:p>
            <a:pPr marL="457200" indent="-457200">
              <a:buFont typeface="+mj-lt"/>
              <a:buAutoNum type="arabicPeriod"/>
            </a:pPr>
            <a:r>
              <a:rPr lang="en-IE" sz="2000" dirty="0"/>
              <a:t>Step 5: Create and populate a new collection. The following step adds one million documents to the collection. Issue the following operations on the primary of the replica set:</a:t>
            </a:r>
          </a:p>
          <a:p>
            <a:pPr marL="0" indent="0">
              <a:buNone/>
            </a:pPr>
            <a:r>
              <a:rPr lang="en-IE" sz="1800" dirty="0">
                <a:latin typeface="Courier"/>
              </a:rPr>
              <a:t>use test</a:t>
            </a:r>
          </a:p>
          <a:p>
            <a:pPr marL="0" indent="0">
              <a:buNone/>
            </a:pPr>
            <a:r>
              <a:rPr lang="en-IE" sz="1800" b="1" dirty="0" err="1">
                <a:latin typeface="Courier"/>
              </a:rPr>
              <a:t>var</a:t>
            </a:r>
            <a:r>
              <a:rPr lang="en-IE" sz="1800" b="1" dirty="0">
                <a:latin typeface="Courier"/>
              </a:rPr>
              <a:t> </a:t>
            </a:r>
            <a:r>
              <a:rPr lang="en-IE" sz="1800" dirty="0">
                <a:latin typeface="Courier"/>
              </a:rPr>
              <a:t>bulk = </a:t>
            </a:r>
            <a:r>
              <a:rPr lang="en-IE" sz="1800" dirty="0" err="1">
                <a:latin typeface="Courier"/>
              </a:rPr>
              <a:t>db.test_collection.initializeUnorderedBulkOp</a:t>
            </a:r>
            <a:r>
              <a:rPr lang="en-IE" sz="1800" dirty="0">
                <a:latin typeface="Courier"/>
              </a:rPr>
              <a:t>();</a:t>
            </a:r>
          </a:p>
          <a:p>
            <a:pPr marL="0" indent="0">
              <a:buNone/>
            </a:pPr>
            <a:r>
              <a:rPr lang="en-IE" sz="1800" dirty="0">
                <a:latin typeface="Courier"/>
              </a:rPr>
              <a:t>people = ["Marc", "Bill", "George", "Eliot", "Matt", "Trey", "Tracy", "Greg", "Steve", "Kristina", "Katie", </a:t>
            </a:r>
            <a:r>
              <a:rPr lang="en-IE" sz="1800" b="1" dirty="0">
                <a:latin typeface="Courier"/>
              </a:rPr>
              <a:t>for</a:t>
            </a:r>
            <a:r>
              <a:rPr lang="en-IE" sz="1800" dirty="0">
                <a:latin typeface="Courier"/>
              </a:rPr>
              <a:t>(</a:t>
            </a:r>
            <a:r>
              <a:rPr lang="en-IE" sz="1800" b="1" dirty="0" err="1">
                <a:latin typeface="Courier"/>
              </a:rPr>
              <a:t>var</a:t>
            </a:r>
            <a:r>
              <a:rPr lang="en-IE" sz="1800" b="1" dirty="0">
                <a:latin typeface="Courier"/>
              </a:rPr>
              <a:t> </a:t>
            </a:r>
            <a:r>
              <a:rPr lang="en-IE" sz="1800" dirty="0" err="1">
                <a:latin typeface="Courier"/>
              </a:rPr>
              <a:t>i</a:t>
            </a:r>
            <a:r>
              <a:rPr lang="en-IE" sz="1800" dirty="0">
                <a:latin typeface="Courier"/>
              </a:rPr>
              <a:t>=0; </a:t>
            </a:r>
            <a:r>
              <a:rPr lang="en-IE" sz="1800" dirty="0" err="1">
                <a:latin typeface="Courier"/>
              </a:rPr>
              <a:t>i</a:t>
            </a:r>
            <a:r>
              <a:rPr lang="en-IE" sz="1800" dirty="0">
                <a:latin typeface="Courier"/>
              </a:rPr>
              <a:t>&lt;1000000; </a:t>
            </a:r>
            <a:r>
              <a:rPr lang="en-IE" sz="1800" dirty="0" err="1">
                <a:latin typeface="Courier"/>
              </a:rPr>
              <a:t>i</a:t>
            </a:r>
            <a:r>
              <a:rPr lang="en-IE" sz="1800" dirty="0">
                <a:latin typeface="Courier"/>
              </a:rPr>
              <a:t>++){</a:t>
            </a:r>
          </a:p>
          <a:p>
            <a:pPr marL="400050" lvl="1" indent="0">
              <a:buNone/>
            </a:pPr>
            <a:r>
              <a:rPr lang="en-IE" sz="1400" dirty="0" err="1">
                <a:latin typeface="Courier"/>
              </a:rPr>
              <a:t>user_id</a:t>
            </a:r>
            <a:r>
              <a:rPr lang="en-IE" sz="1400" dirty="0">
                <a:latin typeface="Courier"/>
              </a:rPr>
              <a:t> = </a:t>
            </a:r>
            <a:r>
              <a:rPr lang="en-IE" sz="1400" dirty="0" err="1">
                <a:latin typeface="Courier"/>
              </a:rPr>
              <a:t>i</a:t>
            </a:r>
            <a:r>
              <a:rPr lang="en-IE" sz="1400" dirty="0">
                <a:latin typeface="Courier"/>
              </a:rPr>
              <a:t>;</a:t>
            </a:r>
          </a:p>
          <a:p>
            <a:pPr marL="400050" lvl="1" indent="0">
              <a:buNone/>
            </a:pPr>
            <a:r>
              <a:rPr lang="en-IE" sz="1400" dirty="0">
                <a:latin typeface="Courier"/>
              </a:rPr>
              <a:t>name = people[</a:t>
            </a:r>
            <a:r>
              <a:rPr lang="en-IE" sz="1400" dirty="0" err="1">
                <a:latin typeface="Courier"/>
              </a:rPr>
              <a:t>Math.floor</a:t>
            </a:r>
            <a:r>
              <a:rPr lang="en-IE" sz="1400" dirty="0">
                <a:latin typeface="Courier"/>
              </a:rPr>
              <a:t>(</a:t>
            </a:r>
            <a:r>
              <a:rPr lang="en-IE" sz="1400" dirty="0" err="1">
                <a:latin typeface="Courier"/>
              </a:rPr>
              <a:t>Math.random</a:t>
            </a:r>
            <a:r>
              <a:rPr lang="en-IE" sz="1400" dirty="0">
                <a:latin typeface="Courier"/>
              </a:rPr>
              <a:t>()*</a:t>
            </a:r>
            <a:r>
              <a:rPr lang="en-IE" sz="1400" dirty="0" err="1">
                <a:latin typeface="Courier"/>
              </a:rPr>
              <a:t>people.length</a:t>
            </a:r>
            <a:r>
              <a:rPr lang="en-IE" sz="1400" dirty="0">
                <a:latin typeface="Courier"/>
              </a:rPr>
              <a:t>)];</a:t>
            </a:r>
          </a:p>
          <a:p>
            <a:pPr marL="400050" lvl="1" indent="0">
              <a:buNone/>
            </a:pPr>
            <a:r>
              <a:rPr lang="en-IE" sz="1400" dirty="0">
                <a:latin typeface="Courier"/>
              </a:rPr>
              <a:t>number = </a:t>
            </a:r>
            <a:r>
              <a:rPr lang="en-IE" sz="1400" dirty="0" err="1">
                <a:latin typeface="Courier"/>
              </a:rPr>
              <a:t>Math.floor</a:t>
            </a:r>
            <a:r>
              <a:rPr lang="en-IE" sz="1400" dirty="0">
                <a:latin typeface="Courier"/>
              </a:rPr>
              <a:t>(</a:t>
            </a:r>
            <a:r>
              <a:rPr lang="en-IE" sz="1400" dirty="0" err="1">
                <a:latin typeface="Courier"/>
              </a:rPr>
              <a:t>Math.random</a:t>
            </a:r>
            <a:r>
              <a:rPr lang="en-IE" sz="1400" dirty="0">
                <a:latin typeface="Courier"/>
              </a:rPr>
              <a:t>()*10001);</a:t>
            </a:r>
          </a:p>
          <a:p>
            <a:pPr marL="400050" lvl="1" indent="0">
              <a:buNone/>
            </a:pPr>
            <a:r>
              <a:rPr lang="en-IE" sz="1400" dirty="0" err="1">
                <a:latin typeface="Courier"/>
              </a:rPr>
              <a:t>bulk.insert</a:t>
            </a:r>
            <a:r>
              <a:rPr lang="en-IE" sz="1400" dirty="0">
                <a:latin typeface="Courier"/>
              </a:rPr>
              <a:t>( { "user_id":</a:t>
            </a:r>
            <a:r>
              <a:rPr lang="en-IE" sz="1400" dirty="0" err="1">
                <a:latin typeface="Courier"/>
              </a:rPr>
              <a:t>user_id</a:t>
            </a:r>
            <a:r>
              <a:rPr lang="en-IE" sz="1400" dirty="0">
                <a:latin typeface="Courier"/>
              </a:rPr>
              <a:t>, "</a:t>
            </a:r>
            <a:r>
              <a:rPr lang="en-IE" sz="1400" dirty="0" err="1">
                <a:latin typeface="Courier"/>
              </a:rPr>
              <a:t>name":name</a:t>
            </a:r>
            <a:r>
              <a:rPr lang="en-IE" sz="1400" dirty="0">
                <a:latin typeface="Courier"/>
              </a:rPr>
              <a:t>, "</a:t>
            </a:r>
            <a:r>
              <a:rPr lang="en-IE" sz="1400" dirty="0" err="1">
                <a:latin typeface="Courier"/>
              </a:rPr>
              <a:t>number":number</a:t>
            </a:r>
            <a:r>
              <a:rPr lang="en-IE" sz="1400" dirty="0">
                <a:latin typeface="Courier"/>
              </a:rPr>
              <a:t> });</a:t>
            </a:r>
          </a:p>
          <a:p>
            <a:pPr marL="0" indent="0">
              <a:buNone/>
            </a:pPr>
            <a:r>
              <a:rPr lang="en-IE" sz="1800" dirty="0">
                <a:latin typeface="Courier"/>
              </a:rPr>
              <a:t>}</a:t>
            </a:r>
          </a:p>
          <a:p>
            <a:endParaRPr lang="en-IE" dirty="0"/>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39</a:t>
            </a:fld>
            <a:endParaRPr lang="en-IE"/>
          </a:p>
        </p:txBody>
      </p:sp>
    </p:spTree>
    <p:extLst>
      <p:ext uri="{BB962C8B-B14F-4D97-AF65-F5344CB8AC3E}">
        <p14:creationId xmlns:p14="http://schemas.microsoft.com/office/powerpoint/2010/main" val="3925453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Documents Update</a:t>
            </a:r>
          </a:p>
        </p:txBody>
      </p:sp>
      <p:sp>
        <p:nvSpPr>
          <p:cNvPr id="3" name="Content Placeholder 2"/>
          <p:cNvSpPr>
            <a:spLocks noGrp="1"/>
          </p:cNvSpPr>
          <p:nvPr>
            <p:ph idx="1"/>
          </p:nvPr>
        </p:nvSpPr>
        <p:spPr>
          <a:xfrm>
            <a:off x="467544" y="1412776"/>
            <a:ext cx="8136904" cy="4876800"/>
          </a:xfrm>
        </p:spPr>
        <p:txBody>
          <a:bodyPr/>
          <a:lstStyle/>
          <a:p>
            <a:r>
              <a:rPr lang="en-IE" sz="2200" dirty="0" err="1"/>
              <a:t>MongoDB</a:t>
            </a:r>
            <a:r>
              <a:rPr lang="en-IE" sz="2200" dirty="0"/>
              <a:t> does not allow to update a field by using an expression containing other fields of the collections</a:t>
            </a:r>
          </a:p>
          <a:p>
            <a:r>
              <a:rPr lang="en-IE" sz="2200" dirty="0"/>
              <a:t>Therefore, you cannot write $field = $field + 1 or something similar (as we did for SQL)</a:t>
            </a:r>
          </a:p>
          <a:p>
            <a:r>
              <a:rPr lang="en-IE" sz="2200" dirty="0"/>
              <a:t>For numeric update, use the $</a:t>
            </a:r>
            <a:r>
              <a:rPr lang="en-IE" sz="2200" dirty="0" err="1"/>
              <a:t>inc</a:t>
            </a:r>
            <a:r>
              <a:rPr lang="en-IE" sz="2200" dirty="0"/>
              <a:t> operator with </a:t>
            </a:r>
            <a:r>
              <a:rPr lang="en-IE" sz="2200" dirty="0" err="1"/>
              <a:t>updatefunction</a:t>
            </a:r>
            <a:endParaRPr lang="en-IE" sz="2200" dirty="0"/>
          </a:p>
          <a:p>
            <a:r>
              <a:rPr lang="en-IE" sz="2200" dirty="0"/>
              <a:t>Or.. </a:t>
            </a:r>
            <a:r>
              <a:rPr lang="en-IE" sz="2200" dirty="0" err="1"/>
              <a:t>Javascript</a:t>
            </a:r>
            <a:r>
              <a:rPr lang="en-IE" sz="2200" dirty="0"/>
              <a:t> always an option!</a:t>
            </a:r>
          </a:p>
          <a:p>
            <a:r>
              <a:rPr lang="en-IE" sz="2200" dirty="0"/>
              <a:t>Example:</a:t>
            </a:r>
          </a:p>
          <a:p>
            <a:pPr marL="0" indent="0">
              <a:buNone/>
            </a:pPr>
            <a:r>
              <a:rPr lang="en-IE" sz="2200" dirty="0">
                <a:latin typeface="Courier" pitchFamily="49" charset="0"/>
              </a:rPr>
              <a:t>{ _id: 1, item: "abc123", quantity: 10, metrics: { orders: 2, ratings: 3.5 } }</a:t>
            </a:r>
          </a:p>
          <a:p>
            <a:endParaRPr lang="en-IE" sz="2200" dirty="0">
              <a:latin typeface="Courier" pitchFamily="49" charset="0"/>
            </a:endParaRPr>
          </a:p>
          <a:p>
            <a:pPr marL="0" indent="0">
              <a:buNone/>
            </a:pPr>
            <a:r>
              <a:rPr lang="en-IE" sz="2200" dirty="0" err="1">
                <a:latin typeface="Courier" pitchFamily="49" charset="0"/>
              </a:rPr>
              <a:t>db.products.update</a:t>
            </a:r>
            <a:r>
              <a:rPr lang="en-IE" sz="2200" dirty="0">
                <a:latin typeface="Courier" pitchFamily="49" charset="0"/>
              </a:rPr>
              <a:t>( { item: "abc123" }, { $</a:t>
            </a:r>
            <a:r>
              <a:rPr lang="en-IE" sz="2200" dirty="0" err="1">
                <a:latin typeface="Courier" pitchFamily="49" charset="0"/>
              </a:rPr>
              <a:t>inc</a:t>
            </a:r>
            <a:r>
              <a:rPr lang="en-IE" sz="2200" dirty="0">
                <a:latin typeface="Courier" pitchFamily="49" charset="0"/>
              </a:rPr>
              <a:t>: { quantity: -2, "</a:t>
            </a:r>
            <a:r>
              <a:rPr lang="en-IE" sz="2200" dirty="0" err="1">
                <a:latin typeface="Courier" pitchFamily="49" charset="0"/>
              </a:rPr>
              <a:t>metrics.orders</a:t>
            </a:r>
            <a:r>
              <a:rPr lang="en-IE" sz="2200" dirty="0">
                <a:latin typeface="Courier" pitchFamily="49" charset="0"/>
              </a:rPr>
              <a:t>": 1 } } )</a:t>
            </a:r>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4</a:t>
            </a:fld>
            <a:endParaRPr lang="en-IE"/>
          </a:p>
        </p:txBody>
      </p:sp>
    </p:spTree>
    <p:extLst>
      <p:ext uri="{BB962C8B-B14F-4D97-AF65-F5344CB8AC3E}">
        <p14:creationId xmlns:p14="http://schemas.microsoft.com/office/powerpoint/2010/main" val="29271341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Balancer</a:t>
            </a:r>
          </a:p>
        </p:txBody>
      </p:sp>
      <p:sp>
        <p:nvSpPr>
          <p:cNvPr id="3" name="Content Placeholder 2"/>
          <p:cNvSpPr>
            <a:spLocks noGrp="1"/>
          </p:cNvSpPr>
          <p:nvPr>
            <p:ph idx="1"/>
          </p:nvPr>
        </p:nvSpPr>
        <p:spPr>
          <a:xfrm>
            <a:off x="457200" y="3644928"/>
            <a:ext cx="8229600" cy="1099592"/>
          </a:xfrm>
        </p:spPr>
        <p:txBody>
          <a:bodyPr/>
          <a:lstStyle/>
          <a:p>
            <a:r>
              <a:rPr lang="en-IE" sz="2000" dirty="0"/>
              <a:t>The balancer can run from any of the query routers in a cluster.</a:t>
            </a:r>
          </a:p>
          <a:p>
            <a:r>
              <a:rPr lang="en-IE" sz="2000" dirty="0"/>
              <a:t>When the distribution of a </a:t>
            </a:r>
            <a:r>
              <a:rPr lang="en-IE" sz="2000" dirty="0" err="1"/>
              <a:t>sharded</a:t>
            </a:r>
            <a:r>
              <a:rPr lang="en-IE" sz="2000" dirty="0"/>
              <a:t> collection in a cluster is uneven, the balancer process migrates chunks from </a:t>
            </a:r>
            <a:r>
              <a:rPr lang="en-IE" sz="2000" dirty="0" err="1"/>
              <a:t>thevshard</a:t>
            </a:r>
            <a:r>
              <a:rPr lang="en-IE" sz="2000" dirty="0"/>
              <a:t> that has the largest number of chunks to the shard with the least number of chunks until the collection balances.</a:t>
            </a:r>
          </a:p>
          <a:p>
            <a:r>
              <a:rPr lang="en-IE" sz="2000" dirty="0"/>
              <a:t>The shards manage chunk migrations as a background operation between an origin shard and a destination shard.</a:t>
            </a:r>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40</a:t>
            </a:fld>
            <a:endParaRPr lang="en-IE"/>
          </a:p>
        </p:txBody>
      </p:sp>
      <p:pic>
        <p:nvPicPr>
          <p:cNvPr id="7" name="Picture 6"/>
          <p:cNvPicPr>
            <a:picLocks noChangeAspect="1"/>
          </p:cNvPicPr>
          <p:nvPr/>
        </p:nvPicPr>
        <p:blipFill>
          <a:blip r:embed="rId2"/>
          <a:stretch>
            <a:fillRect/>
          </a:stretch>
        </p:blipFill>
        <p:spPr>
          <a:xfrm>
            <a:off x="899592" y="1484784"/>
            <a:ext cx="6621060" cy="2010687"/>
          </a:xfrm>
          <a:prstGeom prst="rect">
            <a:avLst/>
          </a:prstGeom>
        </p:spPr>
      </p:pic>
    </p:spTree>
    <p:extLst>
      <p:ext uri="{BB962C8B-B14F-4D97-AF65-F5344CB8AC3E}">
        <p14:creationId xmlns:p14="http://schemas.microsoft.com/office/powerpoint/2010/main" val="26192720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Balancer /2</a:t>
            </a:r>
          </a:p>
        </p:txBody>
      </p:sp>
      <p:sp>
        <p:nvSpPr>
          <p:cNvPr id="3" name="Content Placeholder 2"/>
          <p:cNvSpPr>
            <a:spLocks noGrp="1"/>
          </p:cNvSpPr>
          <p:nvPr>
            <p:ph idx="1"/>
          </p:nvPr>
        </p:nvSpPr>
        <p:spPr>
          <a:xfrm>
            <a:off x="251520" y="3379881"/>
            <a:ext cx="8640960" cy="2857431"/>
          </a:xfrm>
        </p:spPr>
        <p:txBody>
          <a:bodyPr/>
          <a:lstStyle/>
          <a:p>
            <a:r>
              <a:rPr lang="en-IE" sz="2000" dirty="0"/>
              <a:t>During a chunk migration, the destination shard is sent all the current documents in the chunk from the origin shard.</a:t>
            </a:r>
          </a:p>
          <a:p>
            <a:r>
              <a:rPr lang="en-IE" sz="2000" dirty="0"/>
              <a:t>The destination shard captures and applies all changes made to the data during the migration process. </a:t>
            </a:r>
          </a:p>
          <a:p>
            <a:r>
              <a:rPr lang="en-IE" sz="2000" dirty="0"/>
              <a:t>Finally, the metadata regarding the location of the chunk on </a:t>
            </a:r>
            <a:r>
              <a:rPr lang="en-IE" sz="2000" dirty="0" err="1"/>
              <a:t>config</a:t>
            </a:r>
            <a:r>
              <a:rPr lang="en-IE" sz="2000" dirty="0"/>
              <a:t> server is updated.</a:t>
            </a:r>
          </a:p>
          <a:p>
            <a:r>
              <a:rPr lang="en-IE" sz="2000" dirty="0"/>
              <a:t>If there’s an error during the migration, the balancer aborts the process leaving the chunk unchanged on the origin shard. </a:t>
            </a:r>
            <a:r>
              <a:rPr lang="en-IE" sz="2000" dirty="0" err="1"/>
              <a:t>MongoDB</a:t>
            </a:r>
            <a:r>
              <a:rPr lang="en-IE" sz="2000" dirty="0"/>
              <a:t> removes the chunk’s data from the origin shard after the migration completes.</a:t>
            </a:r>
          </a:p>
          <a:p>
            <a:endParaRPr lang="en-IE" sz="2000" dirty="0"/>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41</a:t>
            </a:fld>
            <a:endParaRPr lang="en-IE"/>
          </a:p>
        </p:txBody>
      </p:sp>
      <p:pic>
        <p:nvPicPr>
          <p:cNvPr id="7" name="Picture 6"/>
          <p:cNvPicPr>
            <a:picLocks noChangeAspect="1"/>
          </p:cNvPicPr>
          <p:nvPr/>
        </p:nvPicPr>
        <p:blipFill>
          <a:blip r:embed="rId2"/>
          <a:stretch>
            <a:fillRect/>
          </a:stretch>
        </p:blipFill>
        <p:spPr>
          <a:xfrm>
            <a:off x="1115616" y="1319957"/>
            <a:ext cx="6405036" cy="1945085"/>
          </a:xfrm>
          <a:prstGeom prst="rect">
            <a:avLst/>
          </a:prstGeom>
        </p:spPr>
      </p:pic>
    </p:spTree>
    <p:extLst>
      <p:ext uri="{BB962C8B-B14F-4D97-AF65-F5344CB8AC3E}">
        <p14:creationId xmlns:p14="http://schemas.microsoft.com/office/powerpoint/2010/main" val="39984627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 </a:t>
            </a:r>
            <a:r>
              <a:rPr lang="en-IE" dirty="0" err="1"/>
              <a:t>Sharded</a:t>
            </a:r>
            <a:r>
              <a:rPr lang="en-IE" dirty="0"/>
              <a:t> Cluster Architecture</a:t>
            </a:r>
          </a:p>
        </p:txBody>
      </p:sp>
      <p:sp>
        <p:nvSpPr>
          <p:cNvPr id="3" name="Content Placeholder 2"/>
          <p:cNvSpPr>
            <a:spLocks noGrp="1"/>
          </p:cNvSpPr>
          <p:nvPr>
            <p:ph idx="1"/>
          </p:nvPr>
        </p:nvSpPr>
        <p:spPr>
          <a:xfrm>
            <a:off x="457200" y="5589240"/>
            <a:ext cx="8229600" cy="811560"/>
          </a:xfrm>
        </p:spPr>
        <p:txBody>
          <a:bodyPr/>
          <a:lstStyle/>
          <a:p>
            <a:endParaRPr lang="en-IE" dirty="0"/>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42</a:t>
            </a:fld>
            <a:endParaRPr lang="en-IE"/>
          </a:p>
        </p:txBody>
      </p:sp>
      <p:pic>
        <p:nvPicPr>
          <p:cNvPr id="6" name="Picture 5"/>
          <p:cNvPicPr>
            <a:picLocks noChangeAspect="1"/>
          </p:cNvPicPr>
          <p:nvPr/>
        </p:nvPicPr>
        <p:blipFill>
          <a:blip r:embed="rId2"/>
          <a:stretch>
            <a:fillRect/>
          </a:stretch>
        </p:blipFill>
        <p:spPr>
          <a:xfrm>
            <a:off x="1742306" y="1523449"/>
            <a:ext cx="5659387" cy="4471571"/>
          </a:xfrm>
          <a:prstGeom prst="rect">
            <a:avLst/>
          </a:prstGeom>
        </p:spPr>
      </p:pic>
    </p:spTree>
    <p:extLst>
      <p:ext uri="{BB962C8B-B14F-4D97-AF65-F5344CB8AC3E}">
        <p14:creationId xmlns:p14="http://schemas.microsoft.com/office/powerpoint/2010/main" val="35651056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6707088" cy="990600"/>
          </a:xfrm>
        </p:spPr>
        <p:txBody>
          <a:bodyPr/>
          <a:lstStyle/>
          <a:p>
            <a:r>
              <a:rPr lang="en-IE" dirty="0" err="1"/>
              <a:t>Sharded</a:t>
            </a:r>
            <a:r>
              <a:rPr lang="en-IE" dirty="0"/>
              <a:t> and not shared collections</a:t>
            </a:r>
          </a:p>
        </p:txBody>
      </p:sp>
      <p:sp>
        <p:nvSpPr>
          <p:cNvPr id="3" name="Content Placeholder 2"/>
          <p:cNvSpPr>
            <a:spLocks noGrp="1"/>
          </p:cNvSpPr>
          <p:nvPr>
            <p:ph idx="1"/>
          </p:nvPr>
        </p:nvSpPr>
        <p:spPr>
          <a:xfrm>
            <a:off x="457200" y="5373216"/>
            <a:ext cx="8229600" cy="1027584"/>
          </a:xfrm>
        </p:spPr>
        <p:txBody>
          <a:bodyPr/>
          <a:lstStyle/>
          <a:p>
            <a:r>
              <a:rPr lang="en-IE" sz="2400" dirty="0"/>
              <a:t>Why some collections are not </a:t>
            </a:r>
            <a:r>
              <a:rPr lang="en-IE" sz="2400" dirty="0" err="1"/>
              <a:t>sharded</a:t>
            </a:r>
            <a:r>
              <a:rPr lang="en-IE" sz="2400" dirty="0"/>
              <a:t>?</a:t>
            </a:r>
          </a:p>
          <a:p>
            <a:r>
              <a:rPr lang="en-IE" sz="2400" dirty="0"/>
              <a:t>What about reliability?</a:t>
            </a:r>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43</a:t>
            </a:fld>
            <a:endParaRPr lang="en-IE"/>
          </a:p>
        </p:txBody>
      </p:sp>
      <p:pic>
        <p:nvPicPr>
          <p:cNvPr id="6" name="Picture 5"/>
          <p:cNvPicPr>
            <a:picLocks noChangeAspect="1"/>
          </p:cNvPicPr>
          <p:nvPr/>
        </p:nvPicPr>
        <p:blipFill>
          <a:blip r:embed="rId2"/>
          <a:stretch>
            <a:fillRect/>
          </a:stretch>
        </p:blipFill>
        <p:spPr>
          <a:xfrm>
            <a:off x="2627784" y="1392939"/>
            <a:ext cx="3432870" cy="3669417"/>
          </a:xfrm>
          <a:prstGeom prst="rect">
            <a:avLst/>
          </a:prstGeom>
        </p:spPr>
      </p:pic>
    </p:spTree>
    <p:extLst>
      <p:ext uri="{BB962C8B-B14F-4D97-AF65-F5344CB8AC3E}">
        <p14:creationId xmlns:p14="http://schemas.microsoft.com/office/powerpoint/2010/main" val="9533207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Config</a:t>
            </a:r>
            <a:r>
              <a:rPr lang="en-IE" dirty="0"/>
              <a:t> Servers</a:t>
            </a:r>
          </a:p>
        </p:txBody>
      </p:sp>
      <p:sp>
        <p:nvSpPr>
          <p:cNvPr id="3" name="Content Placeholder 2"/>
          <p:cNvSpPr>
            <a:spLocks noGrp="1"/>
          </p:cNvSpPr>
          <p:nvPr>
            <p:ph idx="1"/>
          </p:nvPr>
        </p:nvSpPr>
        <p:spPr/>
        <p:txBody>
          <a:bodyPr/>
          <a:lstStyle/>
          <a:p>
            <a:r>
              <a:rPr lang="en-IE" sz="2000" dirty="0" err="1"/>
              <a:t>Config</a:t>
            </a:r>
            <a:r>
              <a:rPr lang="en-IE" sz="2000" dirty="0"/>
              <a:t> servers are special </a:t>
            </a:r>
            <a:r>
              <a:rPr lang="en-IE" sz="2000" dirty="0" err="1"/>
              <a:t>mongod</a:t>
            </a:r>
            <a:r>
              <a:rPr lang="en-IE" sz="2000" dirty="0"/>
              <a:t> instances that store the metadata for a </a:t>
            </a:r>
            <a:r>
              <a:rPr lang="en-IE" sz="2000" dirty="0" err="1"/>
              <a:t>sharded</a:t>
            </a:r>
            <a:r>
              <a:rPr lang="en-IE" sz="2000" dirty="0"/>
              <a:t> cluster.</a:t>
            </a:r>
          </a:p>
          <a:p>
            <a:r>
              <a:rPr lang="en-IE" sz="2000" dirty="0"/>
              <a:t>A production </a:t>
            </a:r>
            <a:r>
              <a:rPr lang="en-IE" sz="2000" dirty="0" err="1"/>
              <a:t>sharded</a:t>
            </a:r>
            <a:r>
              <a:rPr lang="en-IE" sz="2000" dirty="0"/>
              <a:t> cluster has exactly three </a:t>
            </a:r>
            <a:r>
              <a:rPr lang="en-IE" sz="2000" dirty="0" err="1"/>
              <a:t>config</a:t>
            </a:r>
            <a:r>
              <a:rPr lang="en-IE" sz="2000" dirty="0"/>
              <a:t> servers. All </a:t>
            </a:r>
            <a:r>
              <a:rPr lang="en-IE" sz="2000" dirty="0" err="1"/>
              <a:t>config</a:t>
            </a:r>
            <a:r>
              <a:rPr lang="en-IE" sz="2000" dirty="0"/>
              <a:t> servers must be available to deploy a </a:t>
            </a:r>
            <a:r>
              <a:rPr lang="en-IE" sz="2000" dirty="0" err="1"/>
              <a:t>sharded</a:t>
            </a:r>
            <a:r>
              <a:rPr lang="en-IE" sz="2000" dirty="0"/>
              <a:t> cluster or to make any changes to cluster metadata. </a:t>
            </a:r>
            <a:r>
              <a:rPr lang="en-IE" sz="2000" dirty="0" err="1"/>
              <a:t>Config</a:t>
            </a:r>
            <a:r>
              <a:rPr lang="en-IE" sz="2000" dirty="0"/>
              <a:t> servers do not run as replica sets.</a:t>
            </a:r>
          </a:p>
          <a:p>
            <a:r>
              <a:rPr lang="en-IE" sz="2000" dirty="0" err="1"/>
              <a:t>Config</a:t>
            </a:r>
            <a:r>
              <a:rPr lang="en-IE" sz="2000" dirty="0"/>
              <a:t> servers store the cluster’s metadata in the </a:t>
            </a:r>
            <a:r>
              <a:rPr lang="en-IE" sz="2000" dirty="0" err="1"/>
              <a:t>config</a:t>
            </a:r>
            <a:r>
              <a:rPr lang="en-IE" sz="2000" dirty="0"/>
              <a:t> database. The mongos instances cache this data and use it to route reads and writes to shards.</a:t>
            </a:r>
          </a:p>
          <a:p>
            <a:r>
              <a:rPr lang="en-IE" sz="2000" dirty="0" err="1"/>
              <a:t>MongoDB</a:t>
            </a:r>
            <a:r>
              <a:rPr lang="en-IE" sz="2000" dirty="0"/>
              <a:t> only writes data to the </a:t>
            </a:r>
            <a:r>
              <a:rPr lang="en-IE" sz="2000" dirty="0" err="1"/>
              <a:t>config</a:t>
            </a:r>
            <a:r>
              <a:rPr lang="en-IE" sz="2000" dirty="0"/>
              <a:t> server when the metadata changes, such as</a:t>
            </a:r>
          </a:p>
          <a:p>
            <a:pPr marL="457200" indent="-457200">
              <a:buFont typeface="+mj-lt"/>
              <a:buAutoNum type="arabicPeriod"/>
            </a:pPr>
            <a:r>
              <a:rPr lang="en-IE" sz="2000" dirty="0"/>
              <a:t>after a chunk migration or</a:t>
            </a:r>
          </a:p>
          <a:p>
            <a:pPr marL="457200" indent="-457200">
              <a:buFont typeface="+mj-lt"/>
              <a:buAutoNum type="arabicPeriod"/>
            </a:pPr>
            <a:r>
              <a:rPr lang="en-IE" sz="2000" dirty="0"/>
              <a:t>after a chunk split.</a:t>
            </a:r>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44</a:t>
            </a:fld>
            <a:endParaRPr lang="en-IE"/>
          </a:p>
        </p:txBody>
      </p:sp>
    </p:spTree>
    <p:extLst>
      <p:ext uri="{BB962C8B-B14F-4D97-AF65-F5344CB8AC3E}">
        <p14:creationId xmlns:p14="http://schemas.microsoft.com/office/powerpoint/2010/main" val="40071279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When to shard</a:t>
            </a:r>
          </a:p>
        </p:txBody>
      </p:sp>
      <p:sp>
        <p:nvSpPr>
          <p:cNvPr id="3" name="Content Placeholder 2"/>
          <p:cNvSpPr>
            <a:spLocks noGrp="1"/>
          </p:cNvSpPr>
          <p:nvPr>
            <p:ph idx="1"/>
          </p:nvPr>
        </p:nvSpPr>
        <p:spPr>
          <a:xfrm>
            <a:off x="395536" y="1421978"/>
            <a:ext cx="8064896" cy="4876800"/>
          </a:xfrm>
        </p:spPr>
        <p:txBody>
          <a:bodyPr/>
          <a:lstStyle/>
          <a:p>
            <a:r>
              <a:rPr lang="en-IE" sz="2000" dirty="0"/>
              <a:t>While </a:t>
            </a:r>
            <a:r>
              <a:rPr lang="en-IE" sz="2000" dirty="0" err="1"/>
              <a:t>sharding</a:t>
            </a:r>
            <a:r>
              <a:rPr lang="en-IE" sz="2000" dirty="0"/>
              <a:t> is a powerful and compelling feature, </a:t>
            </a:r>
            <a:r>
              <a:rPr lang="en-IE" sz="2000" dirty="0" err="1"/>
              <a:t>sharded</a:t>
            </a:r>
            <a:r>
              <a:rPr lang="en-IE" sz="2000" dirty="0"/>
              <a:t> clusters have significant infrastructure requirements and increases the overall complexity of a deployment. Use it only if needed</a:t>
            </a:r>
          </a:p>
          <a:p>
            <a:r>
              <a:rPr lang="en-IE" sz="2000" dirty="0"/>
              <a:t>Usually, these are the application and operational requirements</a:t>
            </a:r>
          </a:p>
          <a:p>
            <a:r>
              <a:rPr lang="en-IE" sz="2000" dirty="0"/>
              <a:t>Use </a:t>
            </a:r>
            <a:r>
              <a:rPr lang="en-IE" sz="2000" dirty="0" err="1"/>
              <a:t>sharded</a:t>
            </a:r>
            <a:r>
              <a:rPr lang="en-IE" sz="2000" dirty="0"/>
              <a:t> clusters if:</a:t>
            </a:r>
          </a:p>
          <a:p>
            <a:pPr marL="457200" indent="-457200">
              <a:buFont typeface="+mj-lt"/>
              <a:buAutoNum type="arabicPeriod"/>
            </a:pPr>
            <a:r>
              <a:rPr lang="en-IE" sz="2000" dirty="0"/>
              <a:t>your data set approaches or exceeds the storage capacity of a single </a:t>
            </a:r>
            <a:r>
              <a:rPr lang="en-IE" sz="2000" dirty="0" err="1"/>
              <a:t>MongoDB</a:t>
            </a:r>
            <a:r>
              <a:rPr lang="en-IE" sz="2000" dirty="0"/>
              <a:t> instance.</a:t>
            </a:r>
          </a:p>
          <a:p>
            <a:pPr marL="457200" indent="-457200">
              <a:buFont typeface="+mj-lt"/>
              <a:buAutoNum type="arabicPeriod"/>
            </a:pPr>
            <a:endParaRPr lang="en-IE" sz="2000" dirty="0"/>
          </a:p>
          <a:p>
            <a:pPr marL="457200" indent="-457200">
              <a:buFont typeface="+mj-lt"/>
              <a:buAutoNum type="arabicPeriod"/>
            </a:pPr>
            <a:r>
              <a:rPr lang="en-IE" sz="2000" dirty="0"/>
              <a:t>the size of your system’s active working set will soon exceed the capacity of your system’s maximum RAM.</a:t>
            </a:r>
          </a:p>
          <a:p>
            <a:pPr marL="457200" indent="-457200">
              <a:buFont typeface="+mj-lt"/>
              <a:buAutoNum type="arabicPeriod"/>
            </a:pPr>
            <a:endParaRPr lang="en-IE" sz="2000" dirty="0"/>
          </a:p>
          <a:p>
            <a:pPr marL="457200" indent="-457200">
              <a:buFont typeface="+mj-lt"/>
              <a:buAutoNum type="arabicPeriod"/>
            </a:pPr>
            <a:r>
              <a:rPr lang="en-IE" sz="2000" dirty="0"/>
              <a:t>a single </a:t>
            </a:r>
            <a:r>
              <a:rPr lang="en-IE" sz="2000" dirty="0" err="1"/>
              <a:t>MongoDB</a:t>
            </a:r>
            <a:r>
              <a:rPr lang="en-IE" sz="2000" dirty="0"/>
              <a:t> instance cannot meet the demands of your write operations, and all other approaches have not reduced contention.</a:t>
            </a:r>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45</a:t>
            </a:fld>
            <a:endParaRPr lang="en-IE"/>
          </a:p>
        </p:txBody>
      </p:sp>
    </p:spTree>
    <p:extLst>
      <p:ext uri="{BB962C8B-B14F-4D97-AF65-F5344CB8AC3E}">
        <p14:creationId xmlns:p14="http://schemas.microsoft.com/office/powerpoint/2010/main" val="18097789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Architecture of a Production Cluster</a:t>
            </a:r>
          </a:p>
        </p:txBody>
      </p:sp>
      <p:sp>
        <p:nvSpPr>
          <p:cNvPr id="3" name="Content Placeholder 2"/>
          <p:cNvSpPr>
            <a:spLocks noGrp="1"/>
          </p:cNvSpPr>
          <p:nvPr>
            <p:ph idx="1"/>
          </p:nvPr>
        </p:nvSpPr>
        <p:spPr>
          <a:xfrm>
            <a:off x="457200" y="1524000"/>
            <a:ext cx="8363272" cy="4876800"/>
          </a:xfrm>
        </p:spPr>
        <p:txBody>
          <a:bodyPr/>
          <a:lstStyle/>
          <a:p>
            <a:r>
              <a:rPr lang="en-IE" sz="2200" dirty="0"/>
              <a:t>In a production cluster, you must ensure that data is redundant and that your systems are highly available. To that </a:t>
            </a:r>
            <a:r>
              <a:rPr lang="en-IE" sz="2200" dirty="0" err="1"/>
              <a:t>end,a</a:t>
            </a:r>
            <a:r>
              <a:rPr lang="en-IE" sz="2200" dirty="0"/>
              <a:t> production cluster must have the following components:</a:t>
            </a:r>
          </a:p>
          <a:p>
            <a:pPr marL="457200" indent="-457200">
              <a:buFont typeface="+mj-lt"/>
              <a:buAutoNum type="arabicPeriod"/>
            </a:pPr>
            <a:r>
              <a:rPr lang="en-IE" sz="2000" dirty="0"/>
              <a:t>Three </a:t>
            </a:r>
            <a:r>
              <a:rPr lang="en-IE" sz="2000" dirty="0" err="1"/>
              <a:t>Config</a:t>
            </a:r>
            <a:r>
              <a:rPr lang="en-IE" sz="2000" dirty="0"/>
              <a:t> Servers Each </a:t>
            </a:r>
            <a:r>
              <a:rPr lang="en-IE" sz="2000" dirty="0" err="1"/>
              <a:t>config</a:t>
            </a:r>
            <a:r>
              <a:rPr lang="en-IE" sz="2000" dirty="0"/>
              <a:t> server must be on separate machines. A single </a:t>
            </a:r>
            <a:r>
              <a:rPr lang="en-IE" sz="2000" dirty="0" err="1"/>
              <a:t>sharded</a:t>
            </a:r>
            <a:r>
              <a:rPr lang="en-IE" sz="2000" dirty="0"/>
              <a:t> cluster must have exclusive use of its </a:t>
            </a:r>
            <a:r>
              <a:rPr lang="en-IE" sz="2000" dirty="0" err="1"/>
              <a:t>config</a:t>
            </a:r>
            <a:r>
              <a:rPr lang="en-IE" sz="2000" dirty="0"/>
              <a:t> servers. If you have multiple </a:t>
            </a:r>
            <a:r>
              <a:rPr lang="en-IE" sz="2000" dirty="0" err="1"/>
              <a:t>sharded</a:t>
            </a:r>
            <a:r>
              <a:rPr lang="en-IE" sz="2000" dirty="0"/>
              <a:t> clusters, you will need to have a group of </a:t>
            </a:r>
            <a:r>
              <a:rPr lang="en-IE" sz="2000" dirty="0" err="1"/>
              <a:t>config</a:t>
            </a:r>
            <a:r>
              <a:rPr lang="en-IE" sz="2000" dirty="0"/>
              <a:t> servers for each cluster.</a:t>
            </a:r>
          </a:p>
          <a:p>
            <a:pPr marL="457200" indent="-457200">
              <a:buFont typeface="+mj-lt"/>
              <a:buAutoNum type="arabicPeriod"/>
            </a:pPr>
            <a:endParaRPr lang="en-IE" sz="2000" dirty="0"/>
          </a:p>
          <a:p>
            <a:pPr marL="457200" indent="-457200">
              <a:buFont typeface="+mj-lt"/>
              <a:buAutoNum type="arabicPeriod"/>
            </a:pPr>
            <a:r>
              <a:rPr lang="en-IE" sz="2000" dirty="0"/>
              <a:t>Two or More Replica Sets As Shards. These replica sets are the shards. </a:t>
            </a:r>
          </a:p>
          <a:p>
            <a:pPr marL="457200" indent="-457200">
              <a:buFont typeface="+mj-lt"/>
              <a:buAutoNum type="arabicPeriod"/>
            </a:pPr>
            <a:endParaRPr lang="en-IE" sz="2000" dirty="0"/>
          </a:p>
          <a:p>
            <a:pPr marL="457200" indent="-457200">
              <a:buFont typeface="+mj-lt"/>
              <a:buAutoNum type="arabicPeriod"/>
            </a:pPr>
            <a:r>
              <a:rPr lang="en-IE" sz="2000" dirty="0"/>
              <a:t>One or More Query Routers (</a:t>
            </a:r>
            <a:r>
              <a:rPr lang="en-IE" sz="2000" b="1" dirty="0"/>
              <a:t>mongos</a:t>
            </a:r>
            <a:r>
              <a:rPr lang="en-IE" sz="2000" dirty="0"/>
              <a:t>) The mongos instances are the routers for the cluster. Typically, deployments have one mongos instance on each application server.</a:t>
            </a:r>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46</a:t>
            </a:fld>
            <a:endParaRPr lang="en-IE"/>
          </a:p>
        </p:txBody>
      </p:sp>
    </p:spTree>
    <p:extLst>
      <p:ext uri="{BB962C8B-B14F-4D97-AF65-F5344CB8AC3E}">
        <p14:creationId xmlns:p14="http://schemas.microsoft.com/office/powerpoint/2010/main" val="6289802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6553200" cy="990600"/>
          </a:xfrm>
        </p:spPr>
        <p:txBody>
          <a:bodyPr/>
          <a:lstStyle/>
          <a:p>
            <a:r>
              <a:rPr lang="en-IE" dirty="0"/>
              <a:t>Architecture: production </a:t>
            </a:r>
            <a:r>
              <a:rPr lang="en-IE" dirty="0" err="1"/>
              <a:t>vs</a:t>
            </a:r>
            <a:r>
              <a:rPr lang="en-IE" dirty="0"/>
              <a:t> test</a:t>
            </a:r>
          </a:p>
        </p:txBody>
      </p:sp>
      <p:sp>
        <p:nvSpPr>
          <p:cNvPr id="3" name="Content Placeholder 2"/>
          <p:cNvSpPr>
            <a:spLocks noGrp="1"/>
          </p:cNvSpPr>
          <p:nvPr>
            <p:ph idx="1"/>
          </p:nvPr>
        </p:nvSpPr>
        <p:spPr>
          <a:xfrm>
            <a:off x="4499992" y="1301665"/>
            <a:ext cx="4186808" cy="5099135"/>
          </a:xfrm>
        </p:spPr>
        <p:txBody>
          <a:bodyPr/>
          <a:lstStyle/>
          <a:p>
            <a:pPr marL="0" indent="0">
              <a:buNone/>
            </a:pPr>
            <a:r>
              <a:rPr lang="en-IE" sz="2200" b="1" dirty="0"/>
              <a:t>Production</a:t>
            </a:r>
          </a:p>
          <a:p>
            <a:r>
              <a:rPr lang="en-IE" sz="2200" dirty="0"/>
              <a:t>3 </a:t>
            </a:r>
            <a:r>
              <a:rPr lang="en-IE" sz="2200" dirty="0" err="1"/>
              <a:t>config</a:t>
            </a:r>
            <a:r>
              <a:rPr lang="en-IE" sz="2200" dirty="0"/>
              <a:t> servers  (3 different machines)</a:t>
            </a:r>
          </a:p>
          <a:p>
            <a:r>
              <a:rPr lang="en-IE" sz="2200" dirty="0"/>
              <a:t>Many routers</a:t>
            </a:r>
          </a:p>
          <a:p>
            <a:r>
              <a:rPr lang="en-IE" sz="2200" dirty="0"/>
              <a:t>Many shards implemented as replica set</a:t>
            </a:r>
          </a:p>
          <a:p>
            <a:endParaRPr lang="en-IE" sz="2200" dirty="0"/>
          </a:p>
          <a:p>
            <a:pPr marL="0" indent="0">
              <a:buNone/>
            </a:pPr>
            <a:r>
              <a:rPr lang="en-IE" sz="2200" b="1" dirty="0"/>
              <a:t>Test</a:t>
            </a:r>
          </a:p>
          <a:p>
            <a:r>
              <a:rPr lang="en-IE" sz="2200" dirty="0"/>
              <a:t>At least 1 </a:t>
            </a:r>
            <a:r>
              <a:rPr lang="en-IE" sz="2200" dirty="0" err="1"/>
              <a:t>config</a:t>
            </a:r>
            <a:r>
              <a:rPr lang="en-IE" sz="2200" dirty="0"/>
              <a:t> server</a:t>
            </a:r>
          </a:p>
          <a:p>
            <a:r>
              <a:rPr lang="en-IE" sz="2200" dirty="0"/>
              <a:t>At least 1 router</a:t>
            </a:r>
          </a:p>
          <a:p>
            <a:r>
              <a:rPr lang="en-IE" sz="2200" dirty="0"/>
              <a:t>At least 1 shard (even a </a:t>
            </a:r>
            <a:r>
              <a:rPr lang="en-IE" sz="2200" dirty="0" err="1"/>
              <a:t>mongod</a:t>
            </a:r>
            <a:r>
              <a:rPr lang="en-IE" sz="2200" dirty="0"/>
              <a:t> instance)</a:t>
            </a:r>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47</a:t>
            </a:fld>
            <a:endParaRPr lang="en-IE"/>
          </a:p>
        </p:txBody>
      </p:sp>
      <p:pic>
        <p:nvPicPr>
          <p:cNvPr id="6" name="Picture 5"/>
          <p:cNvPicPr>
            <a:picLocks noChangeAspect="1"/>
          </p:cNvPicPr>
          <p:nvPr/>
        </p:nvPicPr>
        <p:blipFill>
          <a:blip r:embed="rId2"/>
          <a:stretch>
            <a:fillRect/>
          </a:stretch>
        </p:blipFill>
        <p:spPr>
          <a:xfrm>
            <a:off x="463434" y="1301665"/>
            <a:ext cx="3646254" cy="4859229"/>
          </a:xfrm>
          <a:prstGeom prst="rect">
            <a:avLst/>
          </a:prstGeom>
        </p:spPr>
      </p:pic>
    </p:spTree>
    <p:extLst>
      <p:ext uri="{BB962C8B-B14F-4D97-AF65-F5344CB8AC3E}">
        <p14:creationId xmlns:p14="http://schemas.microsoft.com/office/powerpoint/2010/main" val="30667731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More on </a:t>
            </a:r>
            <a:r>
              <a:rPr lang="en-IE" dirty="0" err="1"/>
              <a:t>Sharding</a:t>
            </a:r>
            <a:endParaRPr lang="en-IE" dirty="0"/>
          </a:p>
        </p:txBody>
      </p:sp>
      <p:sp>
        <p:nvSpPr>
          <p:cNvPr id="3" name="Content Placeholder 2"/>
          <p:cNvSpPr>
            <a:spLocks noGrp="1"/>
          </p:cNvSpPr>
          <p:nvPr>
            <p:ph idx="1"/>
          </p:nvPr>
        </p:nvSpPr>
        <p:spPr/>
        <p:txBody>
          <a:bodyPr/>
          <a:lstStyle/>
          <a:p>
            <a:r>
              <a:rPr lang="en-IE" sz="2200" dirty="0" err="1"/>
              <a:t>Sharding</a:t>
            </a:r>
            <a:r>
              <a:rPr lang="en-IE" sz="2200" dirty="0"/>
              <a:t> is the partitioning of data among multiple machines in an order-preserving manner. </a:t>
            </a:r>
          </a:p>
          <a:p>
            <a:r>
              <a:rPr lang="en-IE" sz="2200" dirty="0" err="1"/>
              <a:t>Sharding</a:t>
            </a:r>
            <a:r>
              <a:rPr lang="en-IE" sz="2200" dirty="0"/>
              <a:t> is performed on a per-collection basis. </a:t>
            </a:r>
          </a:p>
          <a:p>
            <a:r>
              <a:rPr lang="en-IE" sz="2200" dirty="0"/>
              <a:t>Each shard stores multiple "chunks" of data, based on the shard key. </a:t>
            </a:r>
            <a:r>
              <a:rPr lang="en-IE" sz="2200" dirty="0" err="1"/>
              <a:t>MongoDB</a:t>
            </a:r>
            <a:r>
              <a:rPr lang="en-IE" sz="2200" dirty="0"/>
              <a:t> distributes these chunks evenly. </a:t>
            </a:r>
          </a:p>
          <a:p>
            <a:r>
              <a:rPr lang="en-IE" sz="2200" dirty="0"/>
              <a:t>In </a:t>
            </a:r>
            <a:r>
              <a:rPr lang="en-IE" sz="2200" dirty="0" err="1"/>
              <a:t>MongoDB</a:t>
            </a:r>
            <a:r>
              <a:rPr lang="en-IE" sz="2200" dirty="0"/>
              <a:t>, </a:t>
            </a:r>
            <a:r>
              <a:rPr lang="en-IE" sz="2200" dirty="0" err="1"/>
              <a:t>sharding</a:t>
            </a:r>
            <a:r>
              <a:rPr lang="en-IE" sz="2200" dirty="0"/>
              <a:t> is the tool for scaling a system, and replication is the tool for  data safety, high availability, and disaster recovery.  </a:t>
            </a:r>
          </a:p>
          <a:p>
            <a:r>
              <a:rPr lang="en-IE" sz="2200" dirty="0"/>
              <a:t>The two work in tandem yet are orthogonal concepts in the design. </a:t>
            </a:r>
          </a:p>
          <a:p>
            <a:r>
              <a:rPr lang="en-IE" sz="2200" dirty="0" err="1"/>
              <a:t>MongoDB's</a:t>
            </a:r>
            <a:r>
              <a:rPr lang="en-IE" sz="2200" dirty="0"/>
              <a:t> auto-</a:t>
            </a:r>
            <a:r>
              <a:rPr lang="en-IE" sz="2200" dirty="0" err="1"/>
              <a:t>sharding</a:t>
            </a:r>
            <a:r>
              <a:rPr lang="en-IE" sz="2200" dirty="0"/>
              <a:t> scaling model shares many similarities with Yahoo's  PNUTS and Google's </a:t>
            </a:r>
            <a:r>
              <a:rPr lang="en-IE" sz="2200" dirty="0" err="1"/>
              <a:t>BigTable</a:t>
            </a:r>
            <a:r>
              <a:rPr lang="en-IE" sz="2200" dirty="0"/>
              <a:t>. </a:t>
            </a:r>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48</a:t>
            </a:fld>
            <a:endParaRPr lang="en-IE"/>
          </a:p>
        </p:txBody>
      </p:sp>
    </p:spTree>
    <p:extLst>
      <p:ext uri="{BB962C8B-B14F-4D97-AF65-F5344CB8AC3E}">
        <p14:creationId xmlns:p14="http://schemas.microsoft.com/office/powerpoint/2010/main" val="40954459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More on </a:t>
            </a:r>
            <a:r>
              <a:rPr lang="en-IE" dirty="0" err="1"/>
              <a:t>Sharding</a:t>
            </a:r>
            <a:endParaRPr lang="en-IE" dirty="0"/>
          </a:p>
        </p:txBody>
      </p:sp>
      <p:sp>
        <p:nvSpPr>
          <p:cNvPr id="3" name="Content Placeholder 2"/>
          <p:cNvSpPr>
            <a:spLocks noGrp="1"/>
          </p:cNvSpPr>
          <p:nvPr>
            <p:ph idx="1"/>
          </p:nvPr>
        </p:nvSpPr>
        <p:spPr>
          <a:xfrm>
            <a:off x="251520" y="1340768"/>
            <a:ext cx="8640960" cy="4876800"/>
          </a:xfrm>
        </p:spPr>
        <p:txBody>
          <a:bodyPr/>
          <a:lstStyle/>
          <a:p>
            <a:r>
              <a:rPr lang="en-IE" sz="2100" dirty="0"/>
              <a:t>A chunk is a contiguous range of data from a particular collection.  </a:t>
            </a:r>
          </a:p>
          <a:p>
            <a:r>
              <a:rPr lang="en-IE" sz="2100" dirty="0"/>
              <a:t>Chunks are described as a triple of collection, </a:t>
            </a:r>
            <a:r>
              <a:rPr lang="en-IE" sz="2100" dirty="0" err="1"/>
              <a:t>minKey</a:t>
            </a:r>
            <a:r>
              <a:rPr lang="en-IE" sz="2100" dirty="0"/>
              <a:t>, and </a:t>
            </a:r>
            <a:r>
              <a:rPr lang="en-IE" sz="2100" dirty="0" err="1"/>
              <a:t>maxKey</a:t>
            </a:r>
            <a:r>
              <a:rPr lang="en-IE" sz="2100" dirty="0"/>
              <a:t>.  </a:t>
            </a:r>
          </a:p>
          <a:p>
            <a:r>
              <a:rPr lang="en-IE" sz="2100" dirty="0"/>
              <a:t>Thus, the shard key K of a given document assigns that document to the chunk where </a:t>
            </a:r>
            <a:r>
              <a:rPr lang="en-IE" sz="2100" dirty="0" err="1"/>
              <a:t>minKey</a:t>
            </a:r>
            <a:r>
              <a:rPr lang="en-IE" sz="2100" dirty="0"/>
              <a:t> &lt;= K &lt;  </a:t>
            </a:r>
            <a:r>
              <a:rPr lang="en-IE" sz="2100" dirty="0" err="1"/>
              <a:t>maxKey</a:t>
            </a:r>
            <a:r>
              <a:rPr lang="en-IE" sz="2100" dirty="0"/>
              <a:t>. </a:t>
            </a:r>
          </a:p>
          <a:p>
            <a:r>
              <a:rPr lang="en-IE" sz="2100" dirty="0"/>
              <a:t>Chunks grow to a maximum size, usually 64MB.  </a:t>
            </a:r>
          </a:p>
          <a:p>
            <a:r>
              <a:rPr lang="en-IE" sz="2100" dirty="0"/>
              <a:t>Once a chunk has reached that approximate size, the chunk splits into two new chunks.  </a:t>
            </a:r>
          </a:p>
          <a:p>
            <a:r>
              <a:rPr lang="en-IE" sz="2100" dirty="0"/>
              <a:t>When a particular shard has excess data, chunks will then migrate to other shards in the system. </a:t>
            </a:r>
          </a:p>
          <a:p>
            <a:r>
              <a:rPr lang="en-IE" sz="2100" dirty="0"/>
              <a:t>Balancing is necessary when the load on any one shard node grows out of proportion with the remaining nodes.  </a:t>
            </a:r>
          </a:p>
          <a:p>
            <a:r>
              <a:rPr lang="en-IE" sz="2100" dirty="0"/>
              <a:t>In this situation, the data must be redistributed to equalize load across shards. </a:t>
            </a:r>
          </a:p>
          <a:p>
            <a:endParaRPr lang="en-IE" sz="2100" dirty="0"/>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49</a:t>
            </a:fld>
            <a:endParaRPr lang="en-IE"/>
          </a:p>
        </p:txBody>
      </p:sp>
    </p:spTree>
    <p:extLst>
      <p:ext uri="{BB962C8B-B14F-4D97-AF65-F5344CB8AC3E}">
        <p14:creationId xmlns:p14="http://schemas.microsoft.com/office/powerpoint/2010/main" val="1103525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Multiple Updates</a:t>
            </a:r>
          </a:p>
        </p:txBody>
      </p:sp>
      <p:sp>
        <p:nvSpPr>
          <p:cNvPr id="3" name="Content Placeholder 2"/>
          <p:cNvSpPr>
            <a:spLocks noGrp="1"/>
          </p:cNvSpPr>
          <p:nvPr>
            <p:ph idx="1"/>
          </p:nvPr>
        </p:nvSpPr>
        <p:spPr>
          <a:xfrm>
            <a:off x="457200" y="1524000"/>
            <a:ext cx="8363272" cy="4876800"/>
          </a:xfrm>
        </p:spPr>
        <p:txBody>
          <a:bodyPr/>
          <a:lstStyle/>
          <a:p>
            <a:r>
              <a:rPr lang="en-IE" sz="2400" dirty="0"/>
              <a:t>Add {multi: true). It controls the ability of </a:t>
            </a:r>
            <a:r>
              <a:rPr lang="en-IE" sz="2400" dirty="0" err="1"/>
              <a:t>mongoDB</a:t>
            </a:r>
            <a:r>
              <a:rPr lang="en-IE" sz="2400" dirty="0"/>
              <a:t> to update more than one field in a single query</a:t>
            </a:r>
          </a:p>
          <a:p>
            <a:r>
              <a:rPr lang="en-IE" sz="2400" dirty="0"/>
              <a:t>Try:</a:t>
            </a:r>
          </a:p>
          <a:p>
            <a:pPr marL="0" indent="0">
              <a:buNone/>
            </a:pPr>
            <a:endParaRPr lang="en-IE" sz="1200" dirty="0"/>
          </a:p>
          <a:p>
            <a:pPr marL="0" indent="0">
              <a:buNone/>
            </a:pPr>
            <a:r>
              <a:rPr lang="en-IE" sz="2200" dirty="0">
                <a:latin typeface="Courier" pitchFamily="49" charset="0"/>
              </a:rPr>
              <a:t>&gt; </a:t>
            </a:r>
            <a:r>
              <a:rPr lang="en-IE" sz="2200" dirty="0" err="1">
                <a:latin typeface="Courier" pitchFamily="49" charset="0"/>
              </a:rPr>
              <a:t>db.pierpaolo.update</a:t>
            </a:r>
            <a:r>
              <a:rPr lang="en-IE" sz="2200" dirty="0">
                <a:latin typeface="Courier" pitchFamily="49" charset="0"/>
              </a:rPr>
              <a:t>({first: { $ne: "</a:t>
            </a:r>
            <a:r>
              <a:rPr lang="en-IE" sz="2200" dirty="0" err="1">
                <a:latin typeface="Courier" pitchFamily="49" charset="0"/>
              </a:rPr>
              <a:t>aa</a:t>
            </a:r>
            <a:r>
              <a:rPr lang="en-IE" sz="2200" dirty="0">
                <a:latin typeface="Courier" pitchFamily="49" charset="0"/>
              </a:rPr>
              <a:t>"} },{ $</a:t>
            </a:r>
            <a:r>
              <a:rPr lang="en-IE" sz="2200" dirty="0" err="1">
                <a:latin typeface="Courier" pitchFamily="49" charset="0"/>
              </a:rPr>
              <a:t>inc</a:t>
            </a:r>
            <a:r>
              <a:rPr lang="en-IE" sz="2200" dirty="0">
                <a:latin typeface="Courier" pitchFamily="49" charset="0"/>
              </a:rPr>
              <a:t>: {age : 2}})</a:t>
            </a:r>
          </a:p>
          <a:p>
            <a:pPr marL="0" indent="0">
              <a:buNone/>
            </a:pPr>
            <a:r>
              <a:rPr lang="en-IE" sz="2200" dirty="0" err="1">
                <a:latin typeface="Courier" pitchFamily="49" charset="0"/>
              </a:rPr>
              <a:t>WriteResult</a:t>
            </a:r>
            <a:r>
              <a:rPr lang="en-IE" sz="2200" dirty="0">
                <a:latin typeface="Courier" pitchFamily="49" charset="0"/>
              </a:rPr>
              <a:t>({ "</a:t>
            </a:r>
            <a:r>
              <a:rPr lang="en-IE" sz="2200" dirty="0" err="1">
                <a:latin typeface="Courier" pitchFamily="49" charset="0"/>
              </a:rPr>
              <a:t>nMatched</a:t>
            </a:r>
            <a:r>
              <a:rPr lang="en-IE" sz="2200" dirty="0">
                <a:latin typeface="Courier" pitchFamily="49" charset="0"/>
              </a:rPr>
              <a:t>" : 1, "</a:t>
            </a:r>
            <a:r>
              <a:rPr lang="en-IE" sz="2200" dirty="0" err="1">
                <a:latin typeface="Courier" pitchFamily="49" charset="0"/>
              </a:rPr>
              <a:t>nUpserted</a:t>
            </a:r>
            <a:r>
              <a:rPr lang="en-IE" sz="2200" dirty="0">
                <a:latin typeface="Courier" pitchFamily="49" charset="0"/>
              </a:rPr>
              <a:t>" : 0, "</a:t>
            </a:r>
            <a:r>
              <a:rPr lang="en-IE" sz="2200" dirty="0" err="1">
                <a:latin typeface="Courier" pitchFamily="49" charset="0"/>
              </a:rPr>
              <a:t>nModified</a:t>
            </a:r>
            <a:r>
              <a:rPr lang="en-IE" sz="2200" dirty="0">
                <a:latin typeface="Courier" pitchFamily="49" charset="0"/>
              </a:rPr>
              <a:t>" : 1 })</a:t>
            </a:r>
          </a:p>
          <a:p>
            <a:pPr marL="0" indent="0">
              <a:buNone/>
            </a:pPr>
            <a:r>
              <a:rPr lang="en-IE" sz="2200" dirty="0">
                <a:latin typeface="Courier" pitchFamily="49" charset="0"/>
              </a:rPr>
              <a:t>&gt; </a:t>
            </a:r>
            <a:r>
              <a:rPr lang="en-IE" sz="2200" dirty="0" err="1">
                <a:latin typeface="Courier" pitchFamily="49" charset="0"/>
              </a:rPr>
              <a:t>db.pierpaolo.update</a:t>
            </a:r>
            <a:r>
              <a:rPr lang="en-IE" sz="2200" dirty="0">
                <a:latin typeface="Courier" pitchFamily="49" charset="0"/>
              </a:rPr>
              <a:t>({first: { $ne: "</a:t>
            </a:r>
            <a:r>
              <a:rPr lang="en-IE" sz="2200" dirty="0" err="1">
                <a:latin typeface="Courier" pitchFamily="49" charset="0"/>
              </a:rPr>
              <a:t>aa</a:t>
            </a:r>
            <a:r>
              <a:rPr lang="en-IE" sz="2200" dirty="0">
                <a:latin typeface="Courier" pitchFamily="49" charset="0"/>
              </a:rPr>
              <a:t>"} },{ $</a:t>
            </a:r>
            <a:r>
              <a:rPr lang="en-IE" sz="2200" dirty="0" err="1">
                <a:latin typeface="Courier" pitchFamily="49" charset="0"/>
              </a:rPr>
              <a:t>inc</a:t>
            </a:r>
            <a:r>
              <a:rPr lang="en-IE" sz="2200" dirty="0">
                <a:latin typeface="Courier" pitchFamily="49" charset="0"/>
              </a:rPr>
              <a:t>: {age : 2}},{multi: true})</a:t>
            </a:r>
          </a:p>
          <a:p>
            <a:pPr marL="0" indent="0">
              <a:buNone/>
            </a:pPr>
            <a:r>
              <a:rPr lang="en-IE" sz="2200" dirty="0" err="1">
                <a:latin typeface="Courier" pitchFamily="49" charset="0"/>
              </a:rPr>
              <a:t>WriteResult</a:t>
            </a:r>
            <a:r>
              <a:rPr lang="en-IE" sz="2200" dirty="0">
                <a:latin typeface="Courier" pitchFamily="49" charset="0"/>
              </a:rPr>
              <a:t>({ "</a:t>
            </a:r>
            <a:r>
              <a:rPr lang="en-IE" sz="2200" dirty="0" err="1">
                <a:latin typeface="Courier" pitchFamily="49" charset="0"/>
              </a:rPr>
              <a:t>nMatched</a:t>
            </a:r>
            <a:r>
              <a:rPr lang="en-IE" sz="2200" dirty="0">
                <a:latin typeface="Courier" pitchFamily="49" charset="0"/>
              </a:rPr>
              <a:t>" : 7, "</a:t>
            </a:r>
            <a:r>
              <a:rPr lang="en-IE" sz="2200" dirty="0" err="1">
                <a:latin typeface="Courier" pitchFamily="49" charset="0"/>
              </a:rPr>
              <a:t>nUpserted</a:t>
            </a:r>
            <a:r>
              <a:rPr lang="en-IE" sz="2200" dirty="0">
                <a:latin typeface="Courier" pitchFamily="49" charset="0"/>
              </a:rPr>
              <a:t>" : 0, "</a:t>
            </a:r>
            <a:r>
              <a:rPr lang="en-IE" sz="2200" dirty="0" err="1">
                <a:latin typeface="Courier" pitchFamily="49" charset="0"/>
              </a:rPr>
              <a:t>nModified</a:t>
            </a:r>
            <a:r>
              <a:rPr lang="en-IE" sz="2200" dirty="0">
                <a:latin typeface="Courier" pitchFamily="49" charset="0"/>
              </a:rPr>
              <a:t>" : 7 })</a:t>
            </a:r>
          </a:p>
          <a:p>
            <a:endParaRPr lang="en-IE" sz="2400" dirty="0"/>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5</a:t>
            </a:fld>
            <a:endParaRPr lang="en-IE"/>
          </a:p>
        </p:txBody>
      </p:sp>
    </p:spTree>
    <p:extLst>
      <p:ext uri="{BB962C8B-B14F-4D97-AF65-F5344CB8AC3E}">
        <p14:creationId xmlns:p14="http://schemas.microsoft.com/office/powerpoint/2010/main" val="4189677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Cursors</a:t>
            </a:r>
          </a:p>
        </p:txBody>
      </p:sp>
      <p:sp>
        <p:nvSpPr>
          <p:cNvPr id="3" name="Content Placeholder 2"/>
          <p:cNvSpPr>
            <a:spLocks noGrp="1"/>
          </p:cNvSpPr>
          <p:nvPr>
            <p:ph idx="1"/>
          </p:nvPr>
        </p:nvSpPr>
        <p:spPr>
          <a:xfrm>
            <a:off x="251520" y="1412776"/>
            <a:ext cx="8507288" cy="4876800"/>
          </a:xfrm>
        </p:spPr>
        <p:txBody>
          <a:bodyPr/>
          <a:lstStyle/>
          <a:p>
            <a:pPr marL="0" indent="0">
              <a:buNone/>
            </a:pPr>
            <a:r>
              <a:rPr lang="en-IE" sz="2000" b="1" dirty="0" err="1">
                <a:latin typeface="Courier" pitchFamily="49" charset="0"/>
              </a:rPr>
              <a:t>var</a:t>
            </a:r>
            <a:r>
              <a:rPr lang="en-IE" sz="2000" dirty="0">
                <a:latin typeface="Courier" pitchFamily="49" charset="0"/>
              </a:rPr>
              <a:t> </a:t>
            </a:r>
            <a:r>
              <a:rPr lang="en-IE" sz="2000" dirty="0" err="1">
                <a:latin typeface="Courier" pitchFamily="49" charset="0"/>
              </a:rPr>
              <a:t>myCursor</a:t>
            </a:r>
            <a:r>
              <a:rPr lang="en-IE" sz="2000" dirty="0">
                <a:latin typeface="Courier" pitchFamily="49" charset="0"/>
              </a:rPr>
              <a:t> = </a:t>
            </a:r>
            <a:r>
              <a:rPr lang="en-IE" sz="2000" dirty="0" err="1">
                <a:latin typeface="Courier" pitchFamily="49" charset="0"/>
              </a:rPr>
              <a:t>db.inventory.find</a:t>
            </a:r>
            <a:r>
              <a:rPr lang="en-IE" sz="2000" dirty="0">
                <a:latin typeface="Courier" pitchFamily="49" charset="0"/>
              </a:rPr>
              <a:t>( { type: 'food' } );</a:t>
            </a:r>
          </a:p>
          <a:p>
            <a:pPr marL="0" indent="0">
              <a:buNone/>
            </a:pPr>
            <a:endParaRPr lang="en-IE" sz="2000" b="1" dirty="0">
              <a:latin typeface="Courier" pitchFamily="49" charset="0"/>
            </a:endParaRPr>
          </a:p>
          <a:p>
            <a:pPr marL="0" indent="0">
              <a:buNone/>
            </a:pPr>
            <a:r>
              <a:rPr lang="en-IE" sz="2000" b="1" dirty="0">
                <a:latin typeface="Courier" pitchFamily="49" charset="0"/>
              </a:rPr>
              <a:t>while</a:t>
            </a:r>
            <a:r>
              <a:rPr lang="en-IE" sz="2000" dirty="0">
                <a:latin typeface="Courier" pitchFamily="49" charset="0"/>
              </a:rPr>
              <a:t> (</a:t>
            </a:r>
            <a:r>
              <a:rPr lang="en-IE" sz="2000" dirty="0" err="1">
                <a:latin typeface="Courier" pitchFamily="49" charset="0"/>
              </a:rPr>
              <a:t>myCursor.hasNext</a:t>
            </a:r>
            <a:r>
              <a:rPr lang="en-IE" sz="2000" dirty="0">
                <a:latin typeface="Courier" pitchFamily="49" charset="0"/>
              </a:rPr>
              <a:t>()) { 	print(</a:t>
            </a:r>
            <a:r>
              <a:rPr lang="en-IE" sz="2000" dirty="0" err="1">
                <a:latin typeface="Courier" pitchFamily="49" charset="0"/>
              </a:rPr>
              <a:t>tojson</a:t>
            </a:r>
            <a:r>
              <a:rPr lang="en-IE" sz="2000" dirty="0">
                <a:latin typeface="Courier" pitchFamily="49" charset="0"/>
              </a:rPr>
              <a:t>(</a:t>
            </a:r>
            <a:r>
              <a:rPr lang="en-IE" sz="2000" dirty="0" err="1">
                <a:latin typeface="Courier" pitchFamily="49" charset="0"/>
              </a:rPr>
              <a:t>myCursor.next</a:t>
            </a:r>
            <a:r>
              <a:rPr lang="en-IE" sz="2000" dirty="0">
                <a:latin typeface="Courier" pitchFamily="49" charset="0"/>
              </a:rPr>
              <a:t>())); }</a:t>
            </a:r>
          </a:p>
          <a:p>
            <a:pPr marL="0" indent="0">
              <a:buNone/>
            </a:pPr>
            <a:endParaRPr lang="en-IE" sz="2000" dirty="0">
              <a:latin typeface="Courier" pitchFamily="49" charset="0"/>
            </a:endParaRPr>
          </a:p>
          <a:p>
            <a:pPr marL="0" indent="0">
              <a:buNone/>
            </a:pPr>
            <a:r>
              <a:rPr lang="en-IE" sz="2000" dirty="0" err="1">
                <a:latin typeface="Courier" pitchFamily="49" charset="0"/>
              </a:rPr>
              <a:t>myCursor.forEach</a:t>
            </a:r>
            <a:r>
              <a:rPr lang="en-IE" sz="2000" dirty="0">
                <a:latin typeface="Courier" pitchFamily="49" charset="0"/>
              </a:rPr>
              <a:t>(</a:t>
            </a:r>
            <a:r>
              <a:rPr lang="en-IE" sz="2000" dirty="0" err="1">
                <a:latin typeface="Courier" pitchFamily="49" charset="0"/>
              </a:rPr>
              <a:t>printjson</a:t>
            </a:r>
            <a:r>
              <a:rPr lang="en-IE" sz="2000" dirty="0">
                <a:latin typeface="Courier" pitchFamily="49" charset="0"/>
              </a:rPr>
              <a:t>);</a:t>
            </a:r>
          </a:p>
          <a:p>
            <a:pPr marL="0" indent="0">
              <a:buNone/>
            </a:pPr>
            <a:endParaRPr lang="en-IE" sz="2000" b="1" dirty="0">
              <a:latin typeface="Courier" pitchFamily="49" charset="0"/>
            </a:endParaRPr>
          </a:p>
          <a:p>
            <a:pPr marL="0" indent="0">
              <a:buNone/>
            </a:pPr>
            <a:r>
              <a:rPr lang="en-IE" sz="2000" b="1" dirty="0" err="1">
                <a:latin typeface="Courier" pitchFamily="49" charset="0"/>
              </a:rPr>
              <a:t>var</a:t>
            </a:r>
            <a:r>
              <a:rPr lang="en-IE" sz="2000" dirty="0">
                <a:latin typeface="Courier" pitchFamily="49" charset="0"/>
              </a:rPr>
              <a:t> </a:t>
            </a:r>
            <a:r>
              <a:rPr lang="en-IE" sz="2000" dirty="0" err="1">
                <a:latin typeface="Courier" pitchFamily="49" charset="0"/>
              </a:rPr>
              <a:t>documentArray</a:t>
            </a:r>
            <a:r>
              <a:rPr lang="en-IE" sz="2000" dirty="0">
                <a:latin typeface="Courier" pitchFamily="49" charset="0"/>
              </a:rPr>
              <a:t> = </a:t>
            </a:r>
            <a:r>
              <a:rPr lang="en-IE" sz="2000" dirty="0" err="1">
                <a:latin typeface="Courier" pitchFamily="49" charset="0"/>
              </a:rPr>
              <a:t>myCursor.toArray</a:t>
            </a:r>
            <a:r>
              <a:rPr lang="en-IE" sz="2000" dirty="0">
                <a:latin typeface="Courier" pitchFamily="49" charset="0"/>
              </a:rPr>
              <a:t>(); </a:t>
            </a:r>
          </a:p>
          <a:p>
            <a:pPr marL="0" indent="0">
              <a:buNone/>
            </a:pPr>
            <a:r>
              <a:rPr lang="en-IE" sz="2000" b="1" dirty="0" err="1">
                <a:latin typeface="Courier" pitchFamily="49" charset="0"/>
              </a:rPr>
              <a:t>var</a:t>
            </a:r>
            <a:r>
              <a:rPr lang="en-IE" sz="2000" dirty="0">
                <a:latin typeface="Courier" pitchFamily="49" charset="0"/>
              </a:rPr>
              <a:t> </a:t>
            </a:r>
            <a:r>
              <a:rPr lang="en-IE" sz="2000" dirty="0" err="1">
                <a:latin typeface="Courier" pitchFamily="49" charset="0"/>
              </a:rPr>
              <a:t>myDocument</a:t>
            </a:r>
            <a:r>
              <a:rPr lang="en-IE" sz="2000" dirty="0">
                <a:latin typeface="Courier" pitchFamily="49" charset="0"/>
              </a:rPr>
              <a:t> = </a:t>
            </a:r>
            <a:r>
              <a:rPr lang="en-IE" sz="2000" dirty="0" err="1">
                <a:latin typeface="Courier" pitchFamily="49" charset="0"/>
              </a:rPr>
              <a:t>documentArray</a:t>
            </a:r>
            <a:r>
              <a:rPr lang="en-IE" sz="2000" dirty="0">
                <a:latin typeface="Courier" pitchFamily="49" charset="0"/>
              </a:rPr>
              <a:t>[3];</a:t>
            </a:r>
          </a:p>
          <a:p>
            <a:pPr marL="0" indent="0">
              <a:buNone/>
            </a:pPr>
            <a:endParaRPr lang="en-IE" sz="2000" b="1" dirty="0">
              <a:latin typeface="Courier" pitchFamily="49" charset="0"/>
            </a:endParaRPr>
          </a:p>
          <a:p>
            <a:pPr marL="0" indent="0">
              <a:buNone/>
            </a:pPr>
            <a:r>
              <a:rPr lang="en-IE" sz="2000" b="1" dirty="0" err="1">
                <a:latin typeface="Courier" pitchFamily="49" charset="0"/>
              </a:rPr>
              <a:t>var</a:t>
            </a:r>
            <a:r>
              <a:rPr lang="en-IE" sz="2000" dirty="0">
                <a:latin typeface="Courier" pitchFamily="49" charset="0"/>
              </a:rPr>
              <a:t> </a:t>
            </a:r>
            <a:r>
              <a:rPr lang="en-IE" sz="2000" dirty="0" err="1">
                <a:latin typeface="Courier" pitchFamily="49" charset="0"/>
              </a:rPr>
              <a:t>myDocument</a:t>
            </a:r>
            <a:r>
              <a:rPr lang="en-IE" sz="2000" dirty="0">
                <a:latin typeface="Courier" pitchFamily="49" charset="0"/>
              </a:rPr>
              <a:t> = </a:t>
            </a:r>
            <a:r>
              <a:rPr lang="en-IE" sz="2000" dirty="0" err="1">
                <a:latin typeface="Courier" pitchFamily="49" charset="0"/>
              </a:rPr>
              <a:t>myCursor</a:t>
            </a:r>
            <a:r>
              <a:rPr lang="en-IE" sz="2000" dirty="0">
                <a:latin typeface="Courier" pitchFamily="49" charset="0"/>
              </a:rPr>
              <a:t>[3];</a:t>
            </a:r>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6</a:t>
            </a:fld>
            <a:endParaRPr lang="en-IE"/>
          </a:p>
        </p:txBody>
      </p:sp>
    </p:spTree>
    <p:extLst>
      <p:ext uri="{BB962C8B-B14F-4D97-AF65-F5344CB8AC3E}">
        <p14:creationId xmlns:p14="http://schemas.microsoft.com/office/powerpoint/2010/main" val="2903613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Shell – Script Commands</a:t>
            </a:r>
          </a:p>
        </p:txBody>
      </p:sp>
      <p:graphicFrame>
        <p:nvGraphicFramePr>
          <p:cNvPr id="6" name="Content Placeholder 5"/>
          <p:cNvGraphicFramePr>
            <a:graphicFrameLocks noGrp="1"/>
          </p:cNvGraphicFramePr>
          <p:nvPr>
            <p:ph idx="1"/>
            <p:extLst/>
          </p:nvPr>
        </p:nvGraphicFramePr>
        <p:xfrm>
          <a:off x="457200" y="2564904"/>
          <a:ext cx="8229600" cy="2059305"/>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0">
                <a:tc>
                  <a:txBody>
                    <a:bodyPr/>
                    <a:lstStyle/>
                    <a:p>
                      <a:pPr algn="ctr"/>
                      <a:r>
                        <a:rPr lang="en-IE" sz="2000" b="1" dirty="0">
                          <a:effectLst/>
                          <a:latin typeface="Source Code Pro"/>
                        </a:rPr>
                        <a:t>SHELL</a:t>
                      </a:r>
                    </a:p>
                    <a:p>
                      <a:pPr algn="l"/>
                      <a:endParaRPr lang="en-IE" dirty="0">
                        <a:effectLst/>
                        <a:latin typeface="Source Code Pro"/>
                      </a:endParaRPr>
                    </a:p>
                    <a:p>
                      <a:pPr algn="l"/>
                      <a:r>
                        <a:rPr lang="en-IE" dirty="0">
                          <a:effectLst/>
                          <a:latin typeface="Source Code Pro"/>
                        </a:rPr>
                        <a:t>show</a:t>
                      </a:r>
                      <a:r>
                        <a:rPr lang="en-IE" dirty="0">
                          <a:effectLst/>
                        </a:rPr>
                        <a:t> </a:t>
                      </a:r>
                      <a:r>
                        <a:rPr lang="en-IE" dirty="0" err="1">
                          <a:effectLst/>
                          <a:latin typeface="Source Code Pro"/>
                        </a:rPr>
                        <a:t>dbs</a:t>
                      </a:r>
                      <a:r>
                        <a:rPr lang="en-IE" dirty="0">
                          <a:effectLst/>
                        </a:rPr>
                        <a:t>, </a:t>
                      </a:r>
                      <a:r>
                        <a:rPr lang="en-IE" dirty="0">
                          <a:effectLst/>
                          <a:latin typeface="Source Code Pro"/>
                        </a:rPr>
                        <a:t>show</a:t>
                      </a:r>
                      <a:r>
                        <a:rPr lang="en-IE" dirty="0">
                          <a:effectLst/>
                        </a:rPr>
                        <a:t> </a:t>
                      </a:r>
                      <a:r>
                        <a:rPr lang="en-IE" dirty="0">
                          <a:effectLst/>
                          <a:latin typeface="Source Code Pro"/>
                        </a:rPr>
                        <a:t>databases</a:t>
                      </a:r>
                      <a:endParaRPr lang="en-IE" dirty="0">
                        <a:effectLst/>
                      </a:endParaRPr>
                    </a:p>
                  </a:txBody>
                  <a:tcPr marL="47625" marR="47625" marT="104775" marB="114300" anchor="ctr">
                    <a:lnL>
                      <a:noFill/>
                    </a:lnL>
                    <a:lnR>
                      <a:noFill/>
                    </a:lnR>
                    <a:lnT>
                      <a:noFill/>
                    </a:lnT>
                    <a:lnB w="9525" cap="flat" cmpd="sng" algn="ctr">
                      <a:solidFill>
                        <a:srgbClr val="EBEBED"/>
                      </a:solidFill>
                      <a:prstDash val="solid"/>
                      <a:round/>
                      <a:headEnd type="none" w="med" len="med"/>
                      <a:tailEnd type="none" w="med" len="med"/>
                    </a:lnB>
                    <a:solidFill>
                      <a:srgbClr val="FFFFFF"/>
                    </a:solidFill>
                  </a:tcPr>
                </a:tc>
                <a:tc>
                  <a:txBody>
                    <a:bodyPr/>
                    <a:lstStyle/>
                    <a:p>
                      <a:pPr algn="ctr"/>
                      <a:r>
                        <a:rPr lang="en-IE" sz="2000" b="1" dirty="0">
                          <a:effectLst/>
                        </a:rPr>
                        <a:t>JS SCRIPT</a:t>
                      </a:r>
                    </a:p>
                    <a:p>
                      <a:pPr algn="l"/>
                      <a:endParaRPr lang="en-IE" dirty="0">
                        <a:effectLst/>
                      </a:endParaRPr>
                    </a:p>
                    <a:p>
                      <a:pPr algn="l"/>
                      <a:r>
                        <a:rPr lang="en-IE" dirty="0" err="1">
                          <a:effectLst/>
                        </a:rPr>
                        <a:t>db.adminCommand</a:t>
                      </a:r>
                      <a:r>
                        <a:rPr lang="en-IE" dirty="0">
                          <a:effectLst/>
                        </a:rPr>
                        <a:t>(</a:t>
                      </a:r>
                      <a:r>
                        <a:rPr lang="en-IE" dirty="0">
                          <a:solidFill>
                            <a:srgbClr val="4070A0"/>
                          </a:solidFill>
                          <a:effectLst/>
                        </a:rPr>
                        <a:t>'</a:t>
                      </a:r>
                      <a:r>
                        <a:rPr lang="en-IE" dirty="0" err="1">
                          <a:solidFill>
                            <a:srgbClr val="4070A0"/>
                          </a:solidFill>
                          <a:effectLst/>
                        </a:rPr>
                        <a:t>listDatabases</a:t>
                      </a:r>
                      <a:r>
                        <a:rPr lang="en-IE" dirty="0">
                          <a:solidFill>
                            <a:srgbClr val="4070A0"/>
                          </a:solidFill>
                          <a:effectLst/>
                        </a:rPr>
                        <a:t>'</a:t>
                      </a:r>
                      <a:r>
                        <a:rPr lang="en-IE" dirty="0">
                          <a:effectLst/>
                        </a:rPr>
                        <a:t>) </a:t>
                      </a:r>
                    </a:p>
                  </a:txBody>
                  <a:tcPr marL="47625" marR="47625" marT="104775" marB="114300" anchor="ctr">
                    <a:lnL>
                      <a:noFill/>
                    </a:lnL>
                    <a:lnR>
                      <a:noFill/>
                    </a:lnR>
                    <a:lnT>
                      <a:noFill/>
                    </a:lnT>
                    <a:lnB w="9525" cap="flat" cmpd="sng" algn="ctr">
                      <a:solidFill>
                        <a:srgbClr val="EBEBE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algn="l"/>
                      <a:r>
                        <a:rPr lang="en-IE">
                          <a:effectLst/>
                          <a:latin typeface="Source Code Pro"/>
                        </a:rPr>
                        <a:t>use</a:t>
                      </a:r>
                      <a:r>
                        <a:rPr lang="en-IE">
                          <a:effectLst/>
                        </a:rPr>
                        <a:t> </a:t>
                      </a:r>
                      <a:r>
                        <a:rPr lang="en-IE">
                          <a:effectLst/>
                          <a:latin typeface="Source Code Pro"/>
                        </a:rPr>
                        <a:t>&lt;db&gt;</a:t>
                      </a:r>
                      <a:endParaRPr lang="en-IE">
                        <a:effectLst/>
                      </a:endParaRPr>
                    </a:p>
                  </a:txBody>
                  <a:tcPr marL="47625" marR="47625" marT="104775" marB="114300"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tc>
                  <a:txBody>
                    <a:bodyPr/>
                    <a:lstStyle/>
                    <a:p>
                      <a:pPr algn="l"/>
                      <a:r>
                        <a:rPr lang="en-IE">
                          <a:effectLst/>
                        </a:rPr>
                        <a:t>db </a:t>
                      </a:r>
                      <a:r>
                        <a:rPr lang="en-IE">
                          <a:solidFill>
                            <a:srgbClr val="666666"/>
                          </a:solidFill>
                          <a:effectLst/>
                        </a:rPr>
                        <a:t>=</a:t>
                      </a:r>
                      <a:r>
                        <a:rPr lang="en-IE">
                          <a:effectLst/>
                        </a:rPr>
                        <a:t> db.getSiblingDB(</a:t>
                      </a:r>
                      <a:r>
                        <a:rPr lang="en-IE">
                          <a:solidFill>
                            <a:srgbClr val="4070A0"/>
                          </a:solidFill>
                          <a:effectLst/>
                        </a:rPr>
                        <a:t>'&lt;db&gt;'</a:t>
                      </a:r>
                      <a:r>
                        <a:rPr lang="en-IE">
                          <a:effectLst/>
                        </a:rPr>
                        <a:t>) </a:t>
                      </a:r>
                    </a:p>
                  </a:txBody>
                  <a:tcPr marL="47625" marR="47625" marT="104775" marB="114300"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l"/>
                      <a:r>
                        <a:rPr lang="en-IE">
                          <a:effectLst/>
                          <a:latin typeface="Source Code Pro"/>
                        </a:rPr>
                        <a:t>show</a:t>
                      </a:r>
                      <a:r>
                        <a:rPr lang="en-IE">
                          <a:effectLst/>
                        </a:rPr>
                        <a:t> </a:t>
                      </a:r>
                      <a:r>
                        <a:rPr lang="en-IE">
                          <a:effectLst/>
                          <a:latin typeface="Source Code Pro"/>
                        </a:rPr>
                        <a:t>collections</a:t>
                      </a:r>
                      <a:endParaRPr lang="en-IE">
                        <a:effectLst/>
                      </a:endParaRPr>
                    </a:p>
                  </a:txBody>
                  <a:tcPr marL="47625" marR="47625" marT="104775" marB="114300"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tc>
                  <a:txBody>
                    <a:bodyPr/>
                    <a:lstStyle/>
                    <a:p>
                      <a:pPr algn="l"/>
                      <a:r>
                        <a:rPr lang="en-IE" dirty="0" err="1">
                          <a:effectLst/>
                        </a:rPr>
                        <a:t>db.getCollectionNames</a:t>
                      </a:r>
                      <a:r>
                        <a:rPr lang="en-IE" dirty="0">
                          <a:effectLst/>
                        </a:rPr>
                        <a:t>()</a:t>
                      </a:r>
                    </a:p>
                  </a:txBody>
                  <a:tcPr marL="47625" marR="47625" marT="104775" marB="114300"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7</a:t>
            </a:fld>
            <a:endParaRPr lang="en-IE"/>
          </a:p>
        </p:txBody>
      </p:sp>
    </p:spTree>
    <p:extLst>
      <p:ext uri="{BB962C8B-B14F-4D97-AF65-F5344CB8AC3E}">
        <p14:creationId xmlns:p14="http://schemas.microsoft.com/office/powerpoint/2010/main" val="2391849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Replication and </a:t>
            </a:r>
            <a:r>
              <a:rPr lang="en-IE" dirty="0" err="1"/>
              <a:t>Sharding</a:t>
            </a:r>
            <a:endParaRPr lang="en-IE" dirty="0"/>
          </a:p>
        </p:txBody>
      </p:sp>
      <p:sp>
        <p:nvSpPr>
          <p:cNvPr id="3" name="Content Placeholder 2"/>
          <p:cNvSpPr>
            <a:spLocks noGrp="1"/>
          </p:cNvSpPr>
          <p:nvPr>
            <p:ph idx="1"/>
          </p:nvPr>
        </p:nvSpPr>
        <p:spPr/>
        <p:txBody>
          <a:bodyPr/>
          <a:lstStyle/>
          <a:p>
            <a:pPr marL="0" indent="0">
              <a:buNone/>
            </a:pPr>
            <a:r>
              <a:rPr lang="en-IE" sz="2400" b="1" dirty="0"/>
              <a:t>Replication in </a:t>
            </a:r>
            <a:r>
              <a:rPr lang="en-IE" sz="2400" b="1" dirty="0" err="1"/>
              <a:t>MongoDB</a:t>
            </a:r>
            <a:endParaRPr lang="en-IE" sz="2400" b="1" dirty="0"/>
          </a:p>
          <a:p>
            <a:r>
              <a:rPr lang="en-IE" sz="2400" dirty="0"/>
              <a:t>A replica set is a group of </a:t>
            </a:r>
            <a:r>
              <a:rPr lang="en-IE" sz="2400" i="1" dirty="0" err="1"/>
              <a:t>mongod</a:t>
            </a:r>
            <a:r>
              <a:rPr lang="en-IE" sz="2400" dirty="0"/>
              <a:t> instances that host the same data set. One </a:t>
            </a:r>
            <a:r>
              <a:rPr lang="en-IE" sz="2400" i="1" dirty="0" err="1"/>
              <a:t>mongod</a:t>
            </a:r>
            <a:r>
              <a:rPr lang="en-IE" sz="2400" dirty="0"/>
              <a:t>, the primary, receives all write operations. </a:t>
            </a:r>
          </a:p>
          <a:p>
            <a:r>
              <a:rPr lang="en-IE" sz="2400" dirty="0"/>
              <a:t>All other instances, </a:t>
            </a:r>
            <a:r>
              <a:rPr lang="en-IE" sz="2400" dirty="0" err="1"/>
              <a:t>secondaries</a:t>
            </a:r>
            <a:r>
              <a:rPr lang="en-IE" sz="2400" dirty="0"/>
              <a:t>, apply operations from the primary so that they have the same data set.</a:t>
            </a:r>
          </a:p>
          <a:p>
            <a:pPr marL="0" indent="0">
              <a:buNone/>
            </a:pPr>
            <a:endParaRPr lang="en-IE" sz="2400" dirty="0"/>
          </a:p>
          <a:p>
            <a:pPr marL="0" indent="0">
              <a:buNone/>
            </a:pPr>
            <a:r>
              <a:rPr lang="en-IE" sz="2400" b="1" dirty="0" err="1"/>
              <a:t>Sharding</a:t>
            </a:r>
            <a:r>
              <a:rPr lang="en-IE" sz="2400" b="1" dirty="0"/>
              <a:t> in </a:t>
            </a:r>
            <a:r>
              <a:rPr lang="en-IE" sz="2400" b="1" dirty="0" err="1"/>
              <a:t>MongoDB</a:t>
            </a:r>
            <a:endParaRPr lang="en-IE" sz="2400" b="1" dirty="0"/>
          </a:p>
          <a:p>
            <a:r>
              <a:rPr lang="en-IE" sz="2400" dirty="0" err="1"/>
              <a:t>Sharding</a:t>
            </a:r>
            <a:r>
              <a:rPr lang="en-IE" sz="2400" dirty="0"/>
              <a:t> is the way </a:t>
            </a:r>
            <a:r>
              <a:rPr lang="en-IE" sz="2400" dirty="0" err="1"/>
              <a:t>MongoDB</a:t>
            </a:r>
            <a:r>
              <a:rPr lang="en-IE" sz="2400" dirty="0"/>
              <a:t> scales horizontally. A shard is a chunk of data stored by a </a:t>
            </a:r>
            <a:r>
              <a:rPr lang="en-IE" sz="2400" dirty="0" err="1"/>
              <a:t>MongoDB</a:t>
            </a:r>
            <a:r>
              <a:rPr lang="en-IE" sz="2400" dirty="0"/>
              <a:t> instance</a:t>
            </a:r>
          </a:p>
          <a:p>
            <a:endParaRPr lang="en-IE" sz="2400" dirty="0"/>
          </a:p>
          <a:p>
            <a:endParaRPr lang="en-IE" sz="2400" dirty="0"/>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8</a:t>
            </a:fld>
            <a:endParaRPr lang="en-IE"/>
          </a:p>
        </p:txBody>
      </p:sp>
    </p:spTree>
    <p:extLst>
      <p:ext uri="{BB962C8B-B14F-4D97-AF65-F5344CB8AC3E}">
        <p14:creationId xmlns:p14="http://schemas.microsoft.com/office/powerpoint/2010/main" val="2492926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Replica Sets</a:t>
            </a:r>
          </a:p>
        </p:txBody>
      </p:sp>
      <p:sp>
        <p:nvSpPr>
          <p:cNvPr id="3" name="Content Placeholder 2"/>
          <p:cNvSpPr>
            <a:spLocks noGrp="1"/>
          </p:cNvSpPr>
          <p:nvPr>
            <p:ph idx="1"/>
          </p:nvPr>
        </p:nvSpPr>
        <p:spPr/>
        <p:txBody>
          <a:bodyPr/>
          <a:lstStyle/>
          <a:p>
            <a:r>
              <a:rPr lang="en-IE" sz="2200" dirty="0"/>
              <a:t>Replica sets are a group of </a:t>
            </a:r>
            <a:r>
              <a:rPr lang="en-IE" sz="2200" dirty="0" err="1"/>
              <a:t>mongodb</a:t>
            </a:r>
            <a:r>
              <a:rPr lang="en-IE" sz="2200" dirty="0"/>
              <a:t> instances duplicating the same data</a:t>
            </a:r>
          </a:p>
          <a:p>
            <a:r>
              <a:rPr lang="en-IE" sz="2200" dirty="0"/>
              <a:t>The minimum requirements for a replica set are: A primary, a secondary, and an arbiter. Most deployments, however, will keep three members that store data: A primary and two secondary members.</a:t>
            </a:r>
          </a:p>
          <a:p>
            <a:endParaRPr lang="en-IE" sz="2200" dirty="0"/>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9</a:t>
            </a:fld>
            <a:endParaRPr lang="en-IE"/>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032" y="3356992"/>
            <a:ext cx="3765260" cy="3079983"/>
          </a:xfrm>
          <a:prstGeom prst="rect">
            <a:avLst/>
          </a:prstGeom>
        </p:spPr>
      </p:pic>
    </p:spTree>
    <p:extLst>
      <p:ext uri="{BB962C8B-B14F-4D97-AF65-F5344CB8AC3E}">
        <p14:creationId xmlns:p14="http://schemas.microsoft.com/office/powerpoint/2010/main" val="4119466771"/>
      </p:ext>
    </p:extLst>
  </p:cSld>
  <p:clrMapOvr>
    <a:masterClrMapping/>
  </p:clrMapOvr>
</p:sld>
</file>

<file path=ppt/theme/theme1.xml><?xml version="1.0" encoding="utf-8"?>
<a:theme xmlns:a="http://schemas.openxmlformats.org/drawingml/2006/main" name="NDRC Template">
  <a:themeElements>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FFFF00"/>
        </a:accent1>
        <a:accent2>
          <a:srgbClr val="333399"/>
        </a:accent2>
        <a:accent3>
          <a:srgbClr val="FFFFFF"/>
        </a:accent3>
        <a:accent4>
          <a:srgbClr val="000000"/>
        </a:accent4>
        <a:accent5>
          <a:srgbClr val="FFFFA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FFFF00"/>
        </a:accent1>
        <a:accent2>
          <a:srgbClr val="FF0090"/>
        </a:accent2>
        <a:accent3>
          <a:srgbClr val="FFFFFF"/>
        </a:accent3>
        <a:accent4>
          <a:srgbClr val="000000"/>
        </a:accent4>
        <a:accent5>
          <a:srgbClr val="FFFFAA"/>
        </a:accent5>
        <a:accent6>
          <a:srgbClr val="E70082"/>
        </a:accent6>
        <a:hlink>
          <a:srgbClr val="A6A6A6"/>
        </a:hlink>
        <a:folHlink>
          <a:srgbClr val="99CC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000000"/>
        </a:accent1>
        <a:accent2>
          <a:srgbClr val="FFFF00"/>
        </a:accent2>
        <a:accent3>
          <a:srgbClr val="FFFFFF"/>
        </a:accent3>
        <a:accent4>
          <a:srgbClr val="000000"/>
        </a:accent4>
        <a:accent5>
          <a:srgbClr val="AAAAAA"/>
        </a:accent5>
        <a:accent6>
          <a:srgbClr val="E7E700"/>
        </a:accent6>
        <a:hlink>
          <a:srgbClr val="FF0090"/>
        </a:hlink>
        <a:folHlink>
          <a:srgbClr val="A6A6A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NDRC Document" ma:contentTypeID="0x01010067DD71A3E2A05543A829DA82727911F90077C82967715ED94B96AD0B60EC67406A" ma:contentTypeVersion="25" ma:contentTypeDescription="This is the default template for NDRC document." ma:contentTypeScope="" ma:versionID="975fd59ca4815150fd9994aab2aebd8d">
  <xsd:schema xmlns:xsd="http://www.w3.org/2001/XMLSchema" xmlns:p="http://schemas.microsoft.com/office/2006/metadata/properties" targetNamespace="http://schemas.microsoft.com/office/2006/metadata/properties" ma:root="true" ma:fieldsID="ddd02c06f875442d2d8e0c0357ce414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2EFA0D13-7183-4503-AA10-815D0BE334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359CE32C-DA76-40C8-A133-90BBA7D7558F}">
  <ds:schemaRefs>
    <ds:schemaRef ds:uri="http://schemas.microsoft.com/sharepoint/v3/contenttype/forms"/>
  </ds:schemaRefs>
</ds:datastoreItem>
</file>

<file path=customXml/itemProps3.xml><?xml version="1.0" encoding="utf-8"?>
<ds:datastoreItem xmlns:ds="http://schemas.openxmlformats.org/officeDocument/2006/customXml" ds:itemID="{B621B16E-042D-454A-BA04-BEC5DDB2B281}">
  <ds:schemaRefs>
    <ds:schemaRef ds:uri="http://schemas.microsoft.com/office/2006/documentManagement/types"/>
    <ds:schemaRef ds:uri="http://purl.org/dc/dcmitype/"/>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NDRC Template</Template>
  <TotalTime>55862</TotalTime>
  <Words>2900</Words>
  <Application>Microsoft Office PowerPoint</Application>
  <PresentationFormat>On-screen Show (4:3)</PresentationFormat>
  <Paragraphs>394</Paragraphs>
  <Slides>49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Arial Rounded MT Bold</vt:lpstr>
      <vt:lpstr>Arial Unicode MS</vt:lpstr>
      <vt:lpstr>Courier</vt:lpstr>
      <vt:lpstr>Source Code Pro</vt:lpstr>
      <vt:lpstr>Tahoma</vt:lpstr>
      <vt:lpstr>Wingdings</vt:lpstr>
      <vt:lpstr>NDRC Template</vt:lpstr>
      <vt:lpstr>Advanced Databases Lecture 12: MongoDB part 2 </vt:lpstr>
      <vt:lpstr>So Far</vt:lpstr>
      <vt:lpstr>Output from a shell</vt:lpstr>
      <vt:lpstr>Documents Update</vt:lpstr>
      <vt:lpstr>Multiple Updates</vt:lpstr>
      <vt:lpstr>Cursors</vt:lpstr>
      <vt:lpstr>Shell – Script Commands</vt:lpstr>
      <vt:lpstr>Replication and Sharding</vt:lpstr>
      <vt:lpstr>Replica Sets</vt:lpstr>
      <vt:lpstr>A replica set</vt:lpstr>
      <vt:lpstr>Functioning of a Replica Set</vt:lpstr>
      <vt:lpstr>Secondaries </vt:lpstr>
      <vt:lpstr>Asynchronous and Replication</vt:lpstr>
      <vt:lpstr>Priority 0 Replica Set Members</vt:lpstr>
      <vt:lpstr>Hidden replica set member</vt:lpstr>
      <vt:lpstr>Delayed Replica Set Members</vt:lpstr>
      <vt:lpstr>Read Preferences</vt:lpstr>
      <vt:lpstr>Reasons for read preferences</vt:lpstr>
      <vt:lpstr>Dangers</vt:lpstr>
      <vt:lpstr>Write Concern</vt:lpstr>
      <vt:lpstr>Unacknowledged</vt:lpstr>
      <vt:lpstr>Acknowledged</vt:lpstr>
      <vt:lpstr>Journaled</vt:lpstr>
      <vt:lpstr>Replica Acknowledged</vt:lpstr>
      <vt:lpstr>PowerPoint Presentation</vt:lpstr>
      <vt:lpstr>Sharding and Replica sets</vt:lpstr>
      <vt:lpstr>Sharding</vt:lpstr>
      <vt:lpstr>Components of a Sharded Cluster</vt:lpstr>
      <vt:lpstr>Components of a Sharded Cluster /2</vt:lpstr>
      <vt:lpstr>Shard Keys</vt:lpstr>
      <vt:lpstr>Maintaining Balance Dataset</vt:lpstr>
      <vt:lpstr>Some Commands</vt:lpstr>
      <vt:lpstr>Shard Keys - Issues</vt:lpstr>
      <vt:lpstr>Chose the right shard key</vt:lpstr>
      <vt:lpstr>The importance  of Cardinality</vt:lpstr>
      <vt:lpstr>The importance of Cardinality /2</vt:lpstr>
      <vt:lpstr>More Commands</vt:lpstr>
      <vt:lpstr>Setup a replica set</vt:lpstr>
      <vt:lpstr>Create some test data</vt:lpstr>
      <vt:lpstr>The Balancer</vt:lpstr>
      <vt:lpstr>The Balancer /2</vt:lpstr>
      <vt:lpstr>A Sharded Cluster Architecture</vt:lpstr>
      <vt:lpstr>Sharded and not shared collections</vt:lpstr>
      <vt:lpstr>Config Servers</vt:lpstr>
      <vt:lpstr>When to shard</vt:lpstr>
      <vt:lpstr>Architecture of a Production Cluster</vt:lpstr>
      <vt:lpstr>Architecture: production vs test</vt:lpstr>
      <vt:lpstr>More on Sharding</vt:lpstr>
      <vt:lpstr>More on Sharding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Haystack</dc:title>
  <dc:creator>kquinn</dc:creator>
  <cp:lastModifiedBy>C16315253 William Carey</cp:lastModifiedBy>
  <cp:revision>482</cp:revision>
  <cp:lastPrinted>1601-01-01T00:00:00Z</cp:lastPrinted>
  <dcterms:created xsi:type="dcterms:W3CDTF">2010-08-13T08:18:53Z</dcterms:created>
  <dcterms:modified xsi:type="dcterms:W3CDTF">2020-01-08T15:30:13Z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