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handoutMasterIdLst>
    <p:handoutMasterId r:id="rId67"/>
  </p:handoutMasterIdLst>
  <p:sldIdLst>
    <p:sldId id="259" r:id="rId5"/>
    <p:sldId id="497" r:id="rId6"/>
    <p:sldId id="399" r:id="rId7"/>
    <p:sldId id="427" r:id="rId8"/>
    <p:sldId id="429" r:id="rId9"/>
    <p:sldId id="430" r:id="rId10"/>
    <p:sldId id="431" r:id="rId11"/>
    <p:sldId id="432" r:id="rId12"/>
    <p:sldId id="433" r:id="rId13"/>
    <p:sldId id="478" r:id="rId14"/>
    <p:sldId id="434" r:id="rId15"/>
    <p:sldId id="482" r:id="rId16"/>
    <p:sldId id="483" r:id="rId17"/>
    <p:sldId id="400" r:id="rId18"/>
    <p:sldId id="401" r:id="rId19"/>
    <p:sldId id="402" r:id="rId20"/>
    <p:sldId id="403" r:id="rId21"/>
    <p:sldId id="484" r:id="rId22"/>
    <p:sldId id="442" r:id="rId23"/>
    <p:sldId id="404" r:id="rId24"/>
    <p:sldId id="405" r:id="rId25"/>
    <p:sldId id="448" r:id="rId26"/>
    <p:sldId id="449" r:id="rId27"/>
    <p:sldId id="450" r:id="rId28"/>
    <p:sldId id="451" r:id="rId29"/>
    <p:sldId id="452" r:id="rId30"/>
    <p:sldId id="453" r:id="rId31"/>
    <p:sldId id="454" r:id="rId32"/>
    <p:sldId id="455" r:id="rId33"/>
    <p:sldId id="459" r:id="rId34"/>
    <p:sldId id="460" r:id="rId35"/>
    <p:sldId id="477" r:id="rId36"/>
    <p:sldId id="479" r:id="rId37"/>
    <p:sldId id="481" r:id="rId38"/>
    <p:sldId id="480" r:id="rId39"/>
    <p:sldId id="461" r:id="rId40"/>
    <p:sldId id="462" r:id="rId41"/>
    <p:sldId id="463" r:id="rId42"/>
    <p:sldId id="464" r:id="rId43"/>
    <p:sldId id="465" r:id="rId44"/>
    <p:sldId id="466" r:id="rId45"/>
    <p:sldId id="467" r:id="rId46"/>
    <p:sldId id="468" r:id="rId47"/>
    <p:sldId id="469" r:id="rId48"/>
    <p:sldId id="397" r:id="rId49"/>
    <p:sldId id="485" r:id="rId50"/>
    <p:sldId id="496" r:id="rId51"/>
    <p:sldId id="488" r:id="rId52"/>
    <p:sldId id="489" r:id="rId53"/>
    <p:sldId id="490" r:id="rId54"/>
    <p:sldId id="495" r:id="rId55"/>
    <p:sldId id="492" r:id="rId56"/>
    <p:sldId id="491" r:id="rId57"/>
    <p:sldId id="394" r:id="rId58"/>
    <p:sldId id="472" r:id="rId59"/>
    <p:sldId id="406" r:id="rId60"/>
    <p:sldId id="493" r:id="rId61"/>
    <p:sldId id="395" r:id="rId62"/>
    <p:sldId id="408" r:id="rId63"/>
    <p:sldId id="396" r:id="rId64"/>
    <p:sldId id="407" r:id="rId65"/>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3112" autoAdjust="0"/>
  </p:normalViewPr>
  <p:slideViewPr>
    <p:cSldViewPr>
      <p:cViewPr varScale="1">
        <p:scale>
          <a:sx n="62" d="100"/>
          <a:sy n="62" d="100"/>
        </p:scale>
        <p:origin x="1276" y="5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419550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4437C290-2906-4BAE-B45D-111908AC88B7}" type="slidenum">
              <a:rPr lang="en-US">
                <a:solidFill>
                  <a:srgbClr val="000000"/>
                </a:solidFill>
                <a:latin typeface="Arial" charset="0"/>
              </a:rPr>
              <a:pPr/>
              <a:t>21</a:t>
            </a:fld>
            <a:endParaRPr lang="en-US">
              <a:solidFill>
                <a:srgbClr val="000000"/>
              </a:solidFill>
              <a:latin typeface="Arial" charset="0"/>
            </a:endParaRPr>
          </a:p>
        </p:txBody>
      </p:sp>
    </p:spTree>
    <p:extLst>
      <p:ext uri="{BB962C8B-B14F-4D97-AF65-F5344CB8AC3E}">
        <p14:creationId xmlns:p14="http://schemas.microsoft.com/office/powerpoint/2010/main" val="18979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xfrm>
            <a:off x="931863" y="741363"/>
            <a:ext cx="4933950" cy="3702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p:txBody>
          <a:bodyPr/>
          <a:lstStyle/>
          <a:p>
            <a:r>
              <a:rPr lang="hu-HU">
                <a:latin typeface="Arial" pitchFamily="34" charset="0"/>
              </a:rPr>
              <a:t>http://docs.mongodb.org/manual/reference/method/db.collection.mapReduce/#db.collection.mapReduce</a:t>
            </a:r>
          </a:p>
        </p:txBody>
      </p:sp>
    </p:spTree>
    <p:extLst>
      <p:ext uri="{BB962C8B-B14F-4D97-AF65-F5344CB8AC3E}">
        <p14:creationId xmlns:p14="http://schemas.microsoft.com/office/powerpoint/2010/main" val="368605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952F2DF-BAA1-4A06-B1BD-F7718074EFD4}" type="slidenum">
              <a:rPr lang="en-US">
                <a:solidFill>
                  <a:srgbClr val="000000"/>
                </a:solidFill>
                <a:latin typeface="Arial" charset="0"/>
              </a:rPr>
              <a:pPr/>
              <a:t>3</a:t>
            </a:fld>
            <a:endParaRPr lang="en-US">
              <a:solidFill>
                <a:srgbClr val="000000"/>
              </a:solidFill>
              <a:latin typeface="Arial" charset="0"/>
            </a:endParaRPr>
          </a:p>
        </p:txBody>
      </p:sp>
    </p:spTree>
    <p:extLst>
      <p:ext uri="{BB962C8B-B14F-4D97-AF65-F5344CB8AC3E}">
        <p14:creationId xmlns:p14="http://schemas.microsoft.com/office/powerpoint/2010/main" val="418873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Quotes from a person</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9FF5E9-A10C-4011-A443-365A471465E1}" type="slidenum">
              <a:rPr lang="en-US"/>
              <a:pPr/>
              <a:t>4</a:t>
            </a:fld>
            <a:endParaRPr lang="en-US"/>
          </a:p>
        </p:txBody>
      </p:sp>
    </p:spTree>
    <p:extLst>
      <p:ext uri="{BB962C8B-B14F-4D97-AF65-F5344CB8AC3E}">
        <p14:creationId xmlns:p14="http://schemas.microsoft.com/office/powerpoint/2010/main" val="1682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BDA14F-AEF1-4FAB-A0D3-454E55690AC4}" type="slidenum">
              <a:rPr lang="en-US"/>
              <a:pPr/>
              <a:t>5</a:t>
            </a:fld>
            <a:endParaRPr lang="en-US"/>
          </a:p>
        </p:txBody>
      </p:sp>
    </p:spTree>
    <p:extLst>
      <p:ext uri="{BB962C8B-B14F-4D97-AF65-F5344CB8AC3E}">
        <p14:creationId xmlns:p14="http://schemas.microsoft.com/office/powerpoint/2010/main" val="219973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EB5A0C2-6A07-4EE5-A8C9-5AAF32487B87}" type="slidenum">
              <a:rPr lang="en-US">
                <a:solidFill>
                  <a:srgbClr val="000000"/>
                </a:solidFill>
                <a:latin typeface="Arial" charset="0"/>
              </a:rPr>
              <a:pPr/>
              <a:t>14</a:t>
            </a:fld>
            <a:endParaRPr lang="en-US">
              <a:solidFill>
                <a:srgbClr val="000000"/>
              </a:solidFill>
              <a:latin typeface="Arial" charset="0"/>
            </a:endParaRPr>
          </a:p>
        </p:txBody>
      </p:sp>
    </p:spTree>
    <p:extLst>
      <p:ext uri="{BB962C8B-B14F-4D97-AF65-F5344CB8AC3E}">
        <p14:creationId xmlns:p14="http://schemas.microsoft.com/office/powerpoint/2010/main" val="173149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C3ED822C-9692-4045-8E2C-E76BB948D9BB}" type="slidenum">
              <a:rPr lang="en-US">
                <a:solidFill>
                  <a:srgbClr val="000000"/>
                </a:solidFill>
                <a:latin typeface="Arial" charset="0"/>
              </a:rPr>
              <a:pPr/>
              <a:t>15</a:t>
            </a:fld>
            <a:endParaRPr lang="en-US">
              <a:solidFill>
                <a:srgbClr val="000000"/>
              </a:solidFill>
              <a:latin typeface="Arial" charset="0"/>
            </a:endParaRPr>
          </a:p>
        </p:txBody>
      </p:sp>
    </p:spTree>
    <p:extLst>
      <p:ext uri="{BB962C8B-B14F-4D97-AF65-F5344CB8AC3E}">
        <p14:creationId xmlns:p14="http://schemas.microsoft.com/office/powerpoint/2010/main" val="252132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A98F62A6-68C4-428F-A21A-34980AD1AE76}" type="slidenum">
              <a:rPr lang="en-US">
                <a:solidFill>
                  <a:srgbClr val="000000"/>
                </a:solidFill>
                <a:latin typeface="Arial" charset="0"/>
              </a:rPr>
              <a:pPr/>
              <a:t>16</a:t>
            </a:fld>
            <a:endParaRPr lang="en-US">
              <a:solidFill>
                <a:srgbClr val="000000"/>
              </a:solidFill>
              <a:latin typeface="Arial" charset="0"/>
            </a:endParaRPr>
          </a:p>
        </p:txBody>
      </p:sp>
    </p:spTree>
    <p:extLst>
      <p:ext uri="{BB962C8B-B14F-4D97-AF65-F5344CB8AC3E}">
        <p14:creationId xmlns:p14="http://schemas.microsoft.com/office/powerpoint/2010/main" val="254599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7C188423-B7B4-4491-AFDE-A2842AC49156}" type="slidenum">
              <a:rPr lang="en-US">
                <a:solidFill>
                  <a:srgbClr val="000000"/>
                </a:solidFill>
                <a:latin typeface="Arial" charset="0"/>
              </a:rPr>
              <a:pPr/>
              <a:t>17</a:t>
            </a:fld>
            <a:endParaRPr lang="en-US">
              <a:solidFill>
                <a:srgbClr val="000000"/>
              </a:solidFill>
              <a:latin typeface="Arial" charset="0"/>
            </a:endParaRPr>
          </a:p>
        </p:txBody>
      </p:sp>
    </p:spTree>
    <p:extLst>
      <p:ext uri="{BB962C8B-B14F-4D97-AF65-F5344CB8AC3E}">
        <p14:creationId xmlns:p14="http://schemas.microsoft.com/office/powerpoint/2010/main" val="176772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AB4EADA-17FA-4E6A-A78E-5BD6884FDEE4}" type="slidenum">
              <a:rPr lang="en-US">
                <a:solidFill>
                  <a:srgbClr val="000000"/>
                </a:solidFill>
                <a:latin typeface="Arial" charset="0"/>
              </a:rPr>
              <a:pPr/>
              <a:t>20</a:t>
            </a:fld>
            <a:endParaRPr lang="en-US">
              <a:solidFill>
                <a:srgbClr val="000000"/>
              </a:solidFill>
              <a:latin typeface="Arial" charset="0"/>
            </a:endParaRPr>
          </a:p>
        </p:txBody>
      </p:sp>
    </p:spTree>
    <p:extLst>
      <p:ext uri="{BB962C8B-B14F-4D97-AF65-F5344CB8AC3E}">
        <p14:creationId xmlns:p14="http://schemas.microsoft.com/office/powerpoint/2010/main" val="422132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a:t>2012/2013 - DT228/4</a:t>
            </a:r>
            <a:endParaRPr lang="en-IE" dirty="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a:t>Click to edit Master title style</a:t>
            </a:r>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err="1"/>
              <a:t>Fift</a:t>
            </a:r>
            <a:r>
              <a:rPr lang="en-US" dirty="0"/>
              <a:t> level</a:t>
            </a:r>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E" dirty="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a:t>2012/2013 - DT228/4</a:t>
            </a:r>
            <a:endParaRPr lang="en-IE" dirty="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a:t>DT228/4</a:t>
            </a:r>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ongodb.com/v3.2/reference/operator/aggregation/#aggregation-expression-operators" TargetMode="External"/><Relationship Id="rId2" Type="http://schemas.openxmlformats.org/officeDocument/2006/relationships/hyperlink" Target="https://docs.mongodb.com/v3.2/core/aggregation-pipelin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a:t>Advanced Databases</a:t>
            </a:r>
            <a:br>
              <a:rPr lang="en-IE" sz="3200" i="1" dirty="0"/>
            </a:br>
            <a:r>
              <a:rPr lang="en-IE" sz="3500" i="1" dirty="0"/>
              <a:t>Lecture 12: MongoDB /1</a:t>
            </a:r>
            <a:br>
              <a:rPr lang="en-IE" sz="4000" i="1" dirty="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a:latin typeface="+mn-lt"/>
              </a:rPr>
              <a:t>Dr. </a:t>
            </a:r>
            <a:r>
              <a:rPr lang="en-IE" sz="2000" kern="0" dirty="0" err="1">
                <a:latin typeface="+mn-lt"/>
              </a:rPr>
              <a:t>Pierpaolo</a:t>
            </a:r>
            <a:r>
              <a:rPr lang="en-IE" sz="2000" kern="0" dirty="0">
                <a:latin typeface="+mn-lt"/>
              </a:rPr>
              <a:t> </a:t>
            </a:r>
            <a:r>
              <a:rPr lang="en-IE" sz="2000" kern="0" dirty="0" err="1">
                <a:latin typeface="+mn-lt"/>
              </a:rPr>
              <a:t>Dondio</a:t>
            </a:r>
            <a:r>
              <a:rPr lang="en-IE" sz="2000" kern="0" dirty="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pic>
        <p:nvPicPr>
          <p:cNvPr id="7" name="Picture 4"/>
          <p:cNvPicPr>
            <a:picLocks noChangeAspect="1" noChangeArrowheads="1"/>
          </p:cNvPicPr>
          <p:nvPr/>
        </p:nvPicPr>
        <p:blipFill>
          <a:blip r:embed="rId3"/>
          <a:srcRect/>
          <a:stretch>
            <a:fillRect/>
          </a:stretch>
        </p:blipFill>
        <p:spPr bwMode="auto">
          <a:xfrm>
            <a:off x="4499992" y="4802633"/>
            <a:ext cx="4399608" cy="125781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_id field</a:t>
            </a:r>
          </a:p>
        </p:txBody>
      </p:sp>
      <p:sp>
        <p:nvSpPr>
          <p:cNvPr id="3" name="Content Placeholder 2"/>
          <p:cNvSpPr>
            <a:spLocks noGrp="1"/>
          </p:cNvSpPr>
          <p:nvPr>
            <p:ph idx="1"/>
          </p:nvPr>
        </p:nvSpPr>
        <p:spPr/>
        <p:txBody>
          <a:bodyPr/>
          <a:lstStyle/>
          <a:p>
            <a:r>
              <a:rPr lang="en-IE" sz="2400" b="1" dirty="0"/>
              <a:t>_id</a:t>
            </a:r>
            <a:r>
              <a:rPr lang="en-IE" sz="2400" dirty="0"/>
              <a:t> is a 12 bytes hexadecimal number which assures the uniqueness of every document. </a:t>
            </a:r>
          </a:p>
          <a:p>
            <a:r>
              <a:rPr lang="en-IE" sz="2400" dirty="0"/>
              <a:t>You can provide _id while inserting the document. If you don’t provide then MongoDB provides a unique id for every document. </a:t>
            </a:r>
          </a:p>
          <a:p>
            <a:r>
              <a:rPr lang="en-IE" sz="2400" dirty="0"/>
              <a:t>These 12 bytes first 4 bytes for the current timestamp, next 3 bytes for machine id, next 2 bytes for process id of MongoDB server and remaining 3 bytes are simple incremental VALUE.</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spTree>
    <p:extLst>
      <p:ext uri="{BB962C8B-B14F-4D97-AF65-F5344CB8AC3E}">
        <p14:creationId xmlns:p14="http://schemas.microsoft.com/office/powerpoint/2010/main" val="270717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t>mongoDB vs. SQL</a:t>
            </a:r>
          </a:p>
        </p:txBody>
      </p:sp>
      <p:graphicFrame>
        <p:nvGraphicFramePr>
          <p:cNvPr id="21562" name="Group 58"/>
          <p:cNvGraphicFramePr>
            <a:graphicFrameLocks noGrp="1"/>
          </p:cNvGraphicFramePr>
          <p:nvPr>
            <p:ph idx="1"/>
          </p:nvPr>
        </p:nvGraphicFramePr>
        <p:xfrm>
          <a:off x="457200" y="1524000"/>
          <a:ext cx="8229600" cy="309562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cs typeface="Arial" charset="0"/>
                        </a:rPr>
                        <a:t>mongoDB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cs typeface="Arial" charset="0"/>
                        </a:rPr>
                        <a:t>SQL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Document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Tuple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Collection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Table/View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PK: _id Field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PK: Any Attribute(s)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Uniformity not Required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Uniform Relation Schema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Embedded Structure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Joins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Shard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Partition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0272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type</a:t>
            </a:r>
          </a:p>
        </p:txBody>
      </p:sp>
      <p:sp>
        <p:nvSpPr>
          <p:cNvPr id="3" name="Content Placeholder 2"/>
          <p:cNvSpPr>
            <a:spLocks noGrp="1"/>
          </p:cNvSpPr>
          <p:nvPr>
            <p:ph idx="1"/>
          </p:nvPr>
        </p:nvSpPr>
        <p:spPr/>
        <p:txBody>
          <a:bodyPr/>
          <a:lstStyle/>
          <a:p>
            <a:r>
              <a:rPr lang="en-IE" sz="2000" b="1" dirty="0"/>
              <a:t>String</a:t>
            </a:r>
            <a:r>
              <a:rPr lang="en-IE" sz="2000" dirty="0"/>
              <a:t> − This is the most commonly used datatype to store the data. String in MongoDB must be UTF-8 valid.</a:t>
            </a:r>
          </a:p>
          <a:p>
            <a:r>
              <a:rPr lang="en-IE" sz="2000" b="1" dirty="0"/>
              <a:t>Integer</a:t>
            </a:r>
            <a:r>
              <a:rPr lang="en-IE" sz="2000" dirty="0"/>
              <a:t> − This type is used to store a numerical value. Integer can be 32 bit or 64 bit depending upon your server.</a:t>
            </a:r>
          </a:p>
          <a:p>
            <a:r>
              <a:rPr lang="en-IE" sz="2000" b="1" dirty="0"/>
              <a:t>Boolean</a:t>
            </a:r>
            <a:r>
              <a:rPr lang="en-IE" sz="2000" dirty="0"/>
              <a:t> − This type is used to store a </a:t>
            </a:r>
            <a:r>
              <a:rPr lang="en-IE" sz="2000" dirty="0" err="1"/>
              <a:t>boolean</a:t>
            </a:r>
            <a:r>
              <a:rPr lang="en-IE" sz="2000" dirty="0"/>
              <a:t> (true/ false) value.</a:t>
            </a:r>
          </a:p>
          <a:p>
            <a:r>
              <a:rPr lang="en-IE" sz="2000" b="1" dirty="0"/>
              <a:t>Double</a:t>
            </a:r>
            <a:r>
              <a:rPr lang="en-IE" sz="2000" dirty="0"/>
              <a:t> − This type is used to store floating point values.</a:t>
            </a:r>
          </a:p>
          <a:p>
            <a:r>
              <a:rPr lang="en-IE" sz="2000" b="1" dirty="0"/>
              <a:t>Min/ Max keys</a:t>
            </a:r>
            <a:r>
              <a:rPr lang="en-IE" sz="2000" dirty="0"/>
              <a:t> − This type is used to compare a value against the lowest and highest BSON elements.</a:t>
            </a:r>
          </a:p>
          <a:p>
            <a:r>
              <a:rPr lang="en-IE" sz="2000" b="1" dirty="0"/>
              <a:t>Arrays</a:t>
            </a:r>
            <a:r>
              <a:rPr lang="en-IE" sz="2000" dirty="0"/>
              <a:t> − This type is used to store arrays or list or multiple values into one key.</a:t>
            </a:r>
          </a:p>
          <a:p>
            <a:r>
              <a:rPr lang="en-IE" sz="2000" b="1" dirty="0"/>
              <a:t>Timestamp</a:t>
            </a:r>
            <a:r>
              <a:rPr lang="en-IE" sz="2000" dirty="0"/>
              <a:t> − </a:t>
            </a:r>
            <a:r>
              <a:rPr lang="en-IE" sz="2000" dirty="0" err="1"/>
              <a:t>ctimestamp</a:t>
            </a:r>
            <a:r>
              <a:rPr lang="en-IE" sz="2000" dirty="0"/>
              <a:t>. This can be handy for recording when a document has been modified or added.</a:t>
            </a:r>
          </a:p>
          <a:p>
            <a:r>
              <a:rPr lang="en-IE" sz="2000" b="1" dirty="0"/>
              <a:t>Object</a:t>
            </a:r>
            <a:r>
              <a:rPr lang="en-IE" sz="2000" dirty="0"/>
              <a:t> − This datatype is used for embedded documents.</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12</a:t>
            </a:fld>
            <a:endParaRPr lang="en-IE"/>
          </a:p>
        </p:txBody>
      </p:sp>
    </p:spTree>
    <p:extLst>
      <p:ext uri="{BB962C8B-B14F-4D97-AF65-F5344CB8AC3E}">
        <p14:creationId xmlns:p14="http://schemas.microsoft.com/office/powerpoint/2010/main" val="243237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Type</a:t>
            </a:r>
          </a:p>
        </p:txBody>
      </p:sp>
      <p:sp>
        <p:nvSpPr>
          <p:cNvPr id="3" name="Content Placeholder 2"/>
          <p:cNvSpPr>
            <a:spLocks noGrp="1"/>
          </p:cNvSpPr>
          <p:nvPr>
            <p:ph idx="1"/>
          </p:nvPr>
        </p:nvSpPr>
        <p:spPr/>
        <p:txBody>
          <a:bodyPr/>
          <a:lstStyle/>
          <a:p>
            <a:r>
              <a:rPr lang="en-IE" sz="2000" b="1" dirty="0"/>
              <a:t>Null</a:t>
            </a:r>
            <a:r>
              <a:rPr lang="en-IE" sz="2000" dirty="0"/>
              <a:t> − This type is used to store a Null value.</a:t>
            </a:r>
          </a:p>
          <a:p>
            <a:r>
              <a:rPr lang="en-IE" sz="2000" b="1" dirty="0"/>
              <a:t>Symbol</a:t>
            </a:r>
            <a:r>
              <a:rPr lang="en-IE" sz="2000" dirty="0"/>
              <a:t> − This datatype is used identically to a string; however, it's generally reserved for languages that use a specific symbol type.</a:t>
            </a:r>
          </a:p>
          <a:p>
            <a:r>
              <a:rPr lang="en-IE" sz="2000" b="1" dirty="0"/>
              <a:t>Date </a:t>
            </a:r>
            <a:r>
              <a:rPr lang="en-IE" sz="2000" dirty="0"/>
              <a:t>− This datatype is used to store the current date or time in UNIX time format. You can specify your own date time by creating object of Date and passing day, month, year into it.</a:t>
            </a:r>
          </a:p>
          <a:p>
            <a:r>
              <a:rPr lang="en-IE" sz="2000" b="1" dirty="0"/>
              <a:t>Object ID</a:t>
            </a:r>
            <a:r>
              <a:rPr lang="en-IE" sz="2000" dirty="0"/>
              <a:t> − This datatype is used to store the document’s ID.</a:t>
            </a:r>
          </a:p>
          <a:p>
            <a:r>
              <a:rPr lang="en-IE" sz="2000" b="1" dirty="0"/>
              <a:t>Binary data</a:t>
            </a:r>
            <a:r>
              <a:rPr lang="en-IE" sz="2000" dirty="0"/>
              <a:t> − This datatype is used to store binary data.</a:t>
            </a:r>
          </a:p>
          <a:p>
            <a:r>
              <a:rPr lang="en-IE" sz="2000" b="1" dirty="0"/>
              <a:t>Code</a:t>
            </a:r>
            <a:r>
              <a:rPr lang="en-IE" sz="2000" dirty="0"/>
              <a:t> − This datatype is used to store JavaScript code into the document.</a:t>
            </a:r>
          </a:p>
          <a:p>
            <a:r>
              <a:rPr lang="en-IE" sz="2000" b="1" dirty="0"/>
              <a:t>Regular expression</a:t>
            </a:r>
            <a:r>
              <a:rPr lang="en-IE" sz="2000" dirty="0"/>
              <a:t> − This datatype is used to store regular expression.</a:t>
            </a:r>
          </a:p>
          <a:p>
            <a:endParaRPr lang="en-IE" sz="2000" dirty="0"/>
          </a:p>
          <a:p>
            <a:endParaRPr lang="en-IE"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spTree>
    <p:extLst>
      <p:ext uri="{BB962C8B-B14F-4D97-AF65-F5344CB8AC3E}">
        <p14:creationId xmlns:p14="http://schemas.microsoft.com/office/powerpoint/2010/main" val="270243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atin typeface="Arial" charset="0"/>
                <a:cs typeface="Arial" charset="0"/>
              </a:rPr>
              <a:t>Basic operations</a:t>
            </a:r>
          </a:p>
        </p:txBody>
      </p:sp>
      <p:sp>
        <p:nvSpPr>
          <p:cNvPr id="1331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F7EF3265-B62F-41D1-8D60-DB7447B11097}" type="slidenum">
              <a:rPr lang="en-US" sz="700">
                <a:solidFill>
                  <a:srgbClr val="FFFFFF"/>
                </a:solidFill>
              </a:rPr>
              <a:pPr/>
              <a:t>14</a:t>
            </a:fld>
            <a:endParaRPr lang="en-US" sz="700">
              <a:solidFill>
                <a:srgbClr val="FFFFFF"/>
              </a:solidFill>
            </a:endParaRPr>
          </a:p>
        </p:txBody>
      </p:sp>
      <p:pic>
        <p:nvPicPr>
          <p:cNvPr id="13316" name="Picture 2" descr="A MongoDB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1447800"/>
            <a:ext cx="542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descr="A collection of MongoDB docu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3630613"/>
            <a:ext cx="49530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Brace 3"/>
          <p:cNvSpPr/>
          <p:nvPr/>
        </p:nvSpPr>
        <p:spPr>
          <a:xfrm>
            <a:off x="6934200" y="3429000"/>
            <a:ext cx="838200" cy="26781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320" name="TextBox 4"/>
          <p:cNvSpPr txBox="1">
            <a:spLocks noChangeArrowheads="1"/>
          </p:cNvSpPr>
          <p:nvPr/>
        </p:nvSpPr>
        <p:spPr bwMode="auto">
          <a:xfrm>
            <a:off x="8013700" y="45831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users</a:t>
            </a:r>
          </a:p>
        </p:txBody>
      </p:sp>
    </p:spTree>
    <p:extLst>
      <p:ext uri="{BB962C8B-B14F-4D97-AF65-F5344CB8AC3E}">
        <p14:creationId xmlns:p14="http://schemas.microsoft.com/office/powerpoint/2010/main" val="212627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atin typeface="Arial" charset="0"/>
                <a:cs typeface="Arial" charset="0"/>
              </a:rPr>
              <a:t>CRUD operations - create</a:t>
            </a:r>
          </a:p>
        </p:txBody>
      </p:sp>
      <p:sp>
        <p:nvSpPr>
          <p:cNvPr id="1536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46A2F8E9-17F2-44A1-B735-46BAA20B02F2}" type="slidenum">
              <a:rPr lang="en-US" sz="700">
                <a:solidFill>
                  <a:srgbClr val="FFFFFF"/>
                </a:solidFill>
              </a:rPr>
              <a:pPr/>
              <a:t>15</a:t>
            </a:fld>
            <a:endParaRPr lang="en-US" sz="700">
              <a:solidFill>
                <a:srgbClr val="FFFFFF"/>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2376488"/>
            <a:ext cx="629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4292600"/>
            <a:ext cx="5994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5"/>
          <p:cNvSpPr txBox="1">
            <a:spLocks noChangeArrowheads="1"/>
          </p:cNvSpPr>
          <p:nvPr/>
        </p:nvSpPr>
        <p:spPr bwMode="auto">
          <a:xfrm>
            <a:off x="457200" y="2008188"/>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15368" name="TextBox 11"/>
          <p:cNvSpPr txBox="1">
            <a:spLocks noChangeArrowheads="1"/>
          </p:cNvSpPr>
          <p:nvPr/>
        </p:nvSpPr>
        <p:spPr bwMode="auto">
          <a:xfrm>
            <a:off x="452438" y="3957638"/>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sp>
        <p:nvSpPr>
          <p:cNvPr id="15369" name="Rectangle 12"/>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Insert a new user.</a:t>
            </a:r>
          </a:p>
        </p:txBody>
      </p:sp>
    </p:spTree>
    <p:extLst>
      <p:ext uri="{BB962C8B-B14F-4D97-AF65-F5344CB8AC3E}">
        <p14:creationId xmlns:p14="http://schemas.microsoft.com/office/powerpoint/2010/main" val="32975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e stages of a MongoDB insert operation."/>
          <p:cNvPicPr>
            <a:picLocks noChangeAspect="1" noChangeArrowheads="1"/>
          </p:cNvPicPr>
          <p:nvPr/>
        </p:nvPicPr>
        <p:blipFill>
          <a:blip r:embed="rId3">
            <a:extLst>
              <a:ext uri="{28A0092B-C50C-407E-A947-70E740481C1C}">
                <a14:useLocalDpi xmlns:a14="http://schemas.microsoft.com/office/drawing/2010/main" val="0"/>
              </a:ext>
            </a:extLst>
          </a:blip>
          <a:srcRect b="4042"/>
          <a:stretch>
            <a:fillRect/>
          </a:stretch>
        </p:blipFill>
        <p:spPr bwMode="auto">
          <a:xfrm>
            <a:off x="1187624" y="1412776"/>
            <a:ext cx="6686526" cy="490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pPr eaLnBrk="1" hangingPunct="1"/>
            <a:r>
              <a:rPr lang="en-US">
                <a:latin typeface="Arial" charset="0"/>
                <a:cs typeface="Arial" charset="0"/>
              </a:rPr>
              <a:t>CRUD operations – create (cont’d)</a:t>
            </a:r>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1D6410AC-22D8-4A9E-B488-527C7010C4EE}" type="slidenum">
              <a:rPr lang="en-US" sz="700">
                <a:solidFill>
                  <a:srgbClr val="FFFFFF"/>
                </a:solidFill>
              </a:rPr>
              <a:pPr/>
              <a:t>16</a:t>
            </a:fld>
            <a:endParaRPr lang="en-US" sz="700">
              <a:solidFill>
                <a:srgbClr val="FFFFFF"/>
              </a:solidFill>
            </a:endParaRPr>
          </a:p>
        </p:txBody>
      </p:sp>
    </p:spTree>
    <p:extLst>
      <p:ext uri="{BB962C8B-B14F-4D97-AF65-F5344CB8AC3E}">
        <p14:creationId xmlns:p14="http://schemas.microsoft.com/office/powerpoint/2010/main" val="1774376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atin typeface="Arial" charset="0"/>
                <a:cs typeface="Arial" charset="0"/>
              </a:rPr>
              <a:t>CRUD operations - read</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FE95CE60-7CD6-482B-AB15-B113ED8D6164}" type="slidenum">
              <a:rPr lang="en-US" sz="700">
                <a:solidFill>
                  <a:srgbClr val="FFFFFF"/>
                </a:solidFill>
              </a:rPr>
              <a:pPr/>
              <a:t>17</a:t>
            </a:fld>
            <a:endParaRPr lang="en-US" sz="700">
              <a:solidFill>
                <a:srgbClr val="FFFFFF"/>
              </a:solidFill>
            </a:endParaRPr>
          </a:p>
        </p:txBody>
      </p:sp>
      <p:pic>
        <p:nvPicPr>
          <p:cNvPr id="19460" name="Picture 2" descr="The stages of a MongoDB query with a query criteria and a sort mod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85725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7"/>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Find the users of age greater than 18 and sort by age.</a:t>
            </a:r>
          </a:p>
        </p:txBody>
      </p:sp>
    </p:spTree>
    <p:extLst>
      <p:ext uri="{BB962C8B-B14F-4D97-AF65-F5344CB8AC3E}">
        <p14:creationId xmlns:p14="http://schemas.microsoft.com/office/powerpoint/2010/main" val="2110954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Logical tests</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538032332"/>
              </p:ext>
            </p:extLst>
          </p:nvPr>
        </p:nvGraphicFramePr>
        <p:xfrm>
          <a:off x="323528" y="1529487"/>
          <a:ext cx="8291263" cy="4419793"/>
        </p:xfrm>
        <a:graphic>
          <a:graphicData uri="http://schemas.openxmlformats.org/drawingml/2006/table">
            <a:tbl>
              <a:tblPr/>
              <a:tblGrid>
                <a:gridCol w="1304242">
                  <a:extLst>
                    <a:ext uri="{9D8B030D-6E8A-4147-A177-3AD203B41FA5}">
                      <a16:colId xmlns:a16="http://schemas.microsoft.com/office/drawing/2014/main" val="20000"/>
                    </a:ext>
                  </a:extLst>
                </a:gridCol>
                <a:gridCol w="2142687">
                  <a:extLst>
                    <a:ext uri="{9D8B030D-6E8A-4147-A177-3AD203B41FA5}">
                      <a16:colId xmlns:a16="http://schemas.microsoft.com/office/drawing/2014/main" val="20001"/>
                    </a:ext>
                  </a:extLst>
                </a:gridCol>
                <a:gridCol w="3186082">
                  <a:extLst>
                    <a:ext uri="{9D8B030D-6E8A-4147-A177-3AD203B41FA5}">
                      <a16:colId xmlns:a16="http://schemas.microsoft.com/office/drawing/2014/main" val="20002"/>
                    </a:ext>
                  </a:extLst>
                </a:gridCol>
                <a:gridCol w="1658252">
                  <a:extLst>
                    <a:ext uri="{9D8B030D-6E8A-4147-A177-3AD203B41FA5}">
                      <a16:colId xmlns:a16="http://schemas.microsoft.com/office/drawing/2014/main" val="20003"/>
                    </a:ext>
                  </a:extLst>
                </a:gridCol>
              </a:tblGrid>
              <a:tr h="481401">
                <a:tc>
                  <a:txBody>
                    <a:bodyPr/>
                    <a:lstStyle/>
                    <a:p>
                      <a:pPr algn="ctr" fontAlgn="t"/>
                      <a:r>
                        <a:rPr lang="en-IE" sz="1200">
                          <a:effectLst/>
                        </a:rPr>
                        <a:t>Operation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Syntax</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Example</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RDBMS Equivalent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89517">
                <a:tc>
                  <a:txBody>
                    <a:bodyPr/>
                    <a:lstStyle/>
                    <a:p>
                      <a:pPr fontAlgn="t"/>
                      <a:r>
                        <a:rPr lang="en-IE" sz="1200">
                          <a:effectLst/>
                        </a:rPr>
                        <a:t>Equality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db.mycol.find({"by":"tutorials point"}).pretty()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by = 'tutorials point'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69775">
                <a:tc>
                  <a:txBody>
                    <a:bodyPr/>
                    <a:lstStyle/>
                    <a:p>
                      <a:pPr fontAlgn="t"/>
                      <a:r>
                        <a:rPr lang="en-IE" sz="1200">
                          <a:effectLst/>
                        </a:rPr>
                        <a:t>Less Than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db.mycol.find({"likes":{$lt:50}}).pretty()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&lt;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69775">
                <a:tc>
                  <a:txBody>
                    <a:bodyPr/>
                    <a:lstStyle/>
                    <a:p>
                      <a:pPr fontAlgn="t"/>
                      <a:r>
                        <a:rPr lang="en-IE" sz="1200">
                          <a:effectLst/>
                        </a:rPr>
                        <a:t>Less Than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db.mycol.find({"likes":{$lte:50}}).pretty()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&lt;=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69775">
                <a:tc>
                  <a:txBody>
                    <a:bodyPr/>
                    <a:lstStyle/>
                    <a:p>
                      <a:pPr fontAlgn="t"/>
                      <a:r>
                        <a:rPr lang="en-IE" sz="1200">
                          <a:effectLst/>
                        </a:rPr>
                        <a:t>Greater Than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{&lt;key&gt;:{$gt:&lt;value&gt;}}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db.mycol.find({"likes":{$gt:50}}).pretty()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&gt;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69775">
                <a:tc>
                  <a:txBody>
                    <a:bodyPr/>
                    <a:lstStyle/>
                    <a:p>
                      <a:pPr fontAlgn="t"/>
                      <a:r>
                        <a:rPr lang="en-IE" sz="1200">
                          <a:effectLst/>
                        </a:rPr>
                        <a:t>Greater Than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{&lt;key&gt;:{$gte:&lt;value&gt;}}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db.mycol.find({"likes":{$gte:50}}).pretty()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&gt;=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69775">
                <a:tc>
                  <a:txBody>
                    <a:bodyPr/>
                    <a:lstStyle/>
                    <a:p>
                      <a:pPr fontAlgn="t"/>
                      <a:r>
                        <a:rPr lang="en-IE" sz="1200">
                          <a:effectLst/>
                        </a:rPr>
                        <a:t>Not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{&lt;key&gt;:{$ne:&lt;value&gt;}}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db.mycol.find({"likes":{$ne:50}}).pretty()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where likes !=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4737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solidFill>
                  <a:schemeClr val="tx1">
                    <a:lumMod val="85000"/>
                    <a:lumOff val="15000"/>
                  </a:schemeClr>
                </a:solidFill>
              </a:rPr>
              <a:t>Querying </a:t>
            </a:r>
          </a:p>
        </p:txBody>
      </p:sp>
      <p:sp>
        <p:nvSpPr>
          <p:cNvPr id="3" name="Content Placeholder 2"/>
          <p:cNvSpPr>
            <a:spLocks noGrp="1"/>
          </p:cNvSpPr>
          <p:nvPr>
            <p:ph idx="1"/>
          </p:nvPr>
        </p:nvSpPr>
        <p:spPr>
          <a:xfrm>
            <a:off x="395536" y="1340768"/>
            <a:ext cx="7787207" cy="4876800"/>
          </a:xfrm>
        </p:spPr>
        <p:txBody>
          <a:bodyPr rtlCol="0">
            <a:normAutofit/>
          </a:bodyPr>
          <a:lstStyle/>
          <a:p>
            <a:pPr marL="0" indent="0" fontAlgn="auto">
              <a:spcAft>
                <a:spcPts val="0"/>
              </a:spcAft>
              <a:buFont typeface="Arial" charset="0"/>
              <a:buNone/>
              <a:defRPr/>
            </a:pPr>
            <a:r>
              <a:rPr lang="en-US" sz="2400" dirty="0">
                <a:solidFill>
                  <a:schemeClr val="tx1">
                    <a:lumMod val="75000"/>
                    <a:lumOff val="25000"/>
                  </a:schemeClr>
                </a:solidFill>
              </a:rPr>
              <a:t>OR</a:t>
            </a:r>
          </a:p>
          <a:p>
            <a:pPr marL="0" indent="0" fontAlgn="auto">
              <a:spcBef>
                <a:spcPct val="0"/>
              </a:spcBef>
              <a:spcAft>
                <a:spcPts val="0"/>
              </a:spcAft>
              <a:buFont typeface="Arial" charset="0"/>
              <a:buNone/>
              <a:defRPr/>
            </a:pPr>
            <a:r>
              <a:rPr lang="en-US" sz="2400" dirty="0">
                <a:solidFill>
                  <a:schemeClr val="tx1">
                    <a:lumMod val="75000"/>
                    <a:lumOff val="25000"/>
                  </a:schemeClr>
                </a:solidFill>
                <a:ea typeface="MS Mincho" pitchFamily="49" charset="-128"/>
              </a:rPr>
              <a:t>db.&lt;collection&gt;.find({ $or: [</a:t>
            </a:r>
          </a:p>
          <a:p>
            <a:pPr marL="0" indent="0" fontAlgn="auto">
              <a:spcBef>
                <a:spcPct val="0"/>
              </a:spcBef>
              <a:spcAft>
                <a:spcPts val="0"/>
              </a:spcAft>
              <a:buFont typeface="Arial" charset="0"/>
              <a:buNone/>
              <a:defRPr/>
            </a:pPr>
            <a:r>
              <a:rPr lang="en-US" sz="2400" dirty="0">
                <a:solidFill>
                  <a:schemeClr val="tx1">
                    <a:lumMod val="75000"/>
                    <a:lumOff val="25000"/>
                  </a:schemeClr>
                </a:solidFill>
                <a:ea typeface="MS Mincho" pitchFamily="49" charset="-128"/>
              </a:rPr>
              <a:t>&lt;field&gt;:&lt;value1&gt;</a:t>
            </a:r>
          </a:p>
          <a:p>
            <a:pPr marL="0" indent="0" fontAlgn="auto">
              <a:spcBef>
                <a:spcPct val="0"/>
              </a:spcBef>
              <a:spcAft>
                <a:spcPts val="0"/>
              </a:spcAft>
              <a:buFont typeface="Arial" charset="0"/>
              <a:buNone/>
              <a:defRPr/>
            </a:pPr>
            <a:r>
              <a:rPr lang="en-US" sz="2400" dirty="0">
                <a:solidFill>
                  <a:schemeClr val="tx1">
                    <a:lumMod val="75000"/>
                    <a:lumOff val="25000"/>
                  </a:schemeClr>
                </a:solidFill>
                <a:ea typeface="MS Mincho" pitchFamily="49" charset="-128"/>
              </a:rPr>
              <a:t>&lt;field&gt;:&lt;value2&gt;         ]</a:t>
            </a:r>
          </a:p>
          <a:p>
            <a:pPr marL="0" indent="0" fontAlgn="auto">
              <a:spcBef>
                <a:spcPct val="0"/>
              </a:spcBef>
              <a:spcAft>
                <a:spcPts val="0"/>
              </a:spcAft>
              <a:buFont typeface="Arial" charset="0"/>
              <a:buNone/>
              <a:defRPr/>
            </a:pPr>
            <a:r>
              <a:rPr lang="en-US" sz="2400" dirty="0">
                <a:solidFill>
                  <a:schemeClr val="tx1">
                    <a:lumMod val="75000"/>
                    <a:lumOff val="25000"/>
                  </a:schemeClr>
                </a:solidFill>
                <a:ea typeface="MS Mincho" pitchFamily="49" charset="-128"/>
              </a:rPr>
              <a:t>})</a:t>
            </a:r>
          </a:p>
          <a:p>
            <a:pPr marL="0" indent="0" fontAlgn="auto">
              <a:spcBef>
                <a:spcPct val="0"/>
              </a:spcBef>
              <a:spcAft>
                <a:spcPts val="0"/>
              </a:spcAft>
              <a:buFont typeface="Arial" charset="0"/>
              <a:buNone/>
              <a:defRPr/>
            </a:pPr>
            <a:endParaRPr lang="en-US" sz="2400" dirty="0">
              <a:solidFill>
                <a:schemeClr val="tx1">
                  <a:lumMod val="75000"/>
                  <a:lumOff val="25000"/>
                </a:schemeClr>
              </a:solidFill>
              <a:ea typeface="MS Mincho" pitchFamily="49" charset="-128"/>
            </a:endParaRPr>
          </a:p>
          <a:p>
            <a:pPr marL="0" indent="0" fontAlgn="auto">
              <a:spcBef>
                <a:spcPct val="0"/>
              </a:spcBef>
              <a:spcAft>
                <a:spcPts val="0"/>
              </a:spcAft>
              <a:buFont typeface="Arial" charset="0"/>
              <a:buNone/>
              <a:defRPr/>
            </a:pPr>
            <a:r>
              <a:rPr lang="en-US" sz="2400" dirty="0">
                <a:solidFill>
                  <a:schemeClr val="tx1">
                    <a:lumMod val="75000"/>
                    <a:lumOff val="25000"/>
                  </a:schemeClr>
                </a:solidFill>
                <a:ea typeface="MS Mincho" pitchFamily="49" charset="-128"/>
              </a:rPr>
              <a:t>SELECT *</a:t>
            </a:r>
          </a:p>
          <a:p>
            <a:pPr marL="0" indent="0" fontAlgn="auto">
              <a:spcBef>
                <a:spcPct val="0"/>
              </a:spcBef>
              <a:spcAft>
                <a:spcPts val="0"/>
              </a:spcAft>
              <a:buFont typeface="Arial" charset="0"/>
              <a:buNone/>
              <a:defRPr/>
            </a:pPr>
            <a:r>
              <a:rPr lang="en-US" sz="2400" dirty="0">
                <a:solidFill>
                  <a:schemeClr val="tx1">
                    <a:lumMod val="75000"/>
                    <a:lumOff val="25000"/>
                  </a:schemeClr>
                </a:solidFill>
                <a:ea typeface="MS Mincho" pitchFamily="49" charset="-128"/>
              </a:rPr>
              <a:t>FROM &lt;table&gt;</a:t>
            </a:r>
            <a:br>
              <a:rPr lang="en-US" sz="2400" dirty="0">
                <a:solidFill>
                  <a:schemeClr val="tx1">
                    <a:lumMod val="75000"/>
                    <a:lumOff val="25000"/>
                  </a:schemeClr>
                </a:solidFill>
                <a:ea typeface="MS Mincho" pitchFamily="49" charset="-128"/>
              </a:rPr>
            </a:br>
            <a:r>
              <a:rPr lang="en-US" sz="2400" dirty="0">
                <a:solidFill>
                  <a:schemeClr val="tx1">
                    <a:lumMod val="75000"/>
                    <a:lumOff val="25000"/>
                  </a:schemeClr>
                </a:solidFill>
                <a:ea typeface="MS Mincho" pitchFamily="49" charset="-128"/>
              </a:rPr>
              <a:t>WHERE &lt;field&gt; = &lt;value1&gt; OR &lt;field&gt; = &lt;value2&gt;;</a:t>
            </a:r>
          </a:p>
          <a:p>
            <a:pPr marL="0" indent="0" fontAlgn="auto">
              <a:spcAft>
                <a:spcPts val="0"/>
              </a:spcAft>
              <a:buFont typeface="Arial" charset="0"/>
              <a:buNone/>
              <a:defRPr/>
            </a:pPr>
            <a:endParaRPr lang="en-US" sz="2400" dirty="0">
              <a:solidFill>
                <a:schemeClr val="tx1">
                  <a:lumMod val="75000"/>
                  <a:lumOff val="25000"/>
                </a:schemeClr>
              </a:solidFill>
            </a:endParaRPr>
          </a:p>
          <a:p>
            <a:pPr marL="0" indent="0" fontAlgn="auto">
              <a:spcAft>
                <a:spcPts val="0"/>
              </a:spcAft>
              <a:buFont typeface="Arial" charset="0"/>
              <a:buNone/>
              <a:defRPr/>
            </a:pPr>
            <a:r>
              <a:rPr lang="en-US" sz="2400" dirty="0">
                <a:solidFill>
                  <a:schemeClr val="tx1">
                    <a:lumMod val="75000"/>
                    <a:lumOff val="25000"/>
                  </a:schemeClr>
                </a:solidFill>
              </a:rPr>
              <a:t>Checking for multiple values of same field</a:t>
            </a:r>
          </a:p>
          <a:p>
            <a:pPr marL="0" indent="0" fontAlgn="auto">
              <a:spcAft>
                <a:spcPts val="0"/>
              </a:spcAft>
              <a:buFont typeface="Arial" charset="0"/>
              <a:buNone/>
              <a:defRPr/>
            </a:pPr>
            <a:r>
              <a:rPr lang="en-US" sz="2400" dirty="0">
                <a:solidFill>
                  <a:schemeClr val="tx1">
                    <a:lumMod val="75000"/>
                    <a:lumOff val="25000"/>
                  </a:schemeClr>
                </a:solidFill>
              </a:rPr>
              <a:t>db.&lt;collection&gt;.find({&lt;field&gt;: {$in [&lt;value&gt;, &lt;value&gt;]}})</a:t>
            </a:r>
          </a:p>
          <a:p>
            <a:pPr marL="0" indent="0" fontAlgn="auto">
              <a:spcAft>
                <a:spcPts val="0"/>
              </a:spcAft>
              <a:buFont typeface="Arial" charset="0"/>
              <a:buNone/>
              <a:defRP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1170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Some Info</a:t>
            </a:r>
          </a:p>
        </p:txBody>
      </p:sp>
      <p:sp>
        <p:nvSpPr>
          <p:cNvPr id="3" name="Content Placeholder 2"/>
          <p:cNvSpPr>
            <a:spLocks noGrp="1"/>
          </p:cNvSpPr>
          <p:nvPr>
            <p:ph idx="1"/>
          </p:nvPr>
        </p:nvSpPr>
        <p:spPr/>
        <p:txBody>
          <a:bodyPr/>
          <a:lstStyle/>
          <a:p>
            <a:r>
              <a:rPr lang="en-IE" dirty="0"/>
              <a:t>Lab1-5 demo results will be uploaded before Wednesday</a:t>
            </a:r>
          </a:p>
          <a:p>
            <a:r>
              <a:rPr lang="en-IE" dirty="0"/>
              <a:t>Second Demo</a:t>
            </a:r>
          </a:p>
          <a:p>
            <a:pPr lvl="1"/>
            <a:r>
              <a:rPr lang="en-IE" dirty="0"/>
              <a:t>ETL lab</a:t>
            </a:r>
          </a:p>
          <a:p>
            <a:pPr lvl="1"/>
            <a:r>
              <a:rPr lang="en-IE" dirty="0"/>
              <a:t>Graph DB lab</a:t>
            </a:r>
          </a:p>
          <a:p>
            <a:pPr lvl="1"/>
            <a:r>
              <a:rPr lang="en-IE" dirty="0"/>
              <a:t>MongoDB lab(s)</a:t>
            </a:r>
          </a:p>
          <a:p>
            <a:r>
              <a:rPr lang="en-IE" dirty="0"/>
              <a:t>Deadline:</a:t>
            </a:r>
          </a:p>
          <a:p>
            <a:pPr lvl="1"/>
            <a:r>
              <a:rPr lang="en-IE" dirty="0"/>
              <a:t>Sunday 9</a:t>
            </a:r>
            <a:r>
              <a:rPr lang="en-IE" baseline="30000" dirty="0"/>
              <a:t>th</a:t>
            </a:r>
            <a:r>
              <a:rPr lang="en-IE" dirty="0"/>
              <a:t> December, Demo starting Monday 10</a:t>
            </a:r>
            <a:r>
              <a:rPr lang="en-IE" baseline="30000" dirty="0"/>
              <a:t>th</a:t>
            </a:r>
            <a:r>
              <a:rPr lang="en-IE" dirty="0"/>
              <a:t> December</a:t>
            </a:r>
          </a:p>
          <a:p>
            <a:pPr lvl="1"/>
            <a:r>
              <a:rPr lang="en-IE" dirty="0"/>
              <a:t>Other time slots during the week and the following</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a:t>
            </a:fld>
            <a:endParaRPr lang="en-IE"/>
          </a:p>
        </p:txBody>
      </p:sp>
    </p:spTree>
    <p:extLst>
      <p:ext uri="{BB962C8B-B14F-4D97-AF65-F5344CB8AC3E}">
        <p14:creationId xmlns:p14="http://schemas.microsoft.com/office/powerpoint/2010/main" val="2708842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atin typeface="Arial" charset="0"/>
                <a:cs typeface="Arial" charset="0"/>
              </a:rPr>
              <a:t>CRUD operations - update</a:t>
            </a:r>
          </a:p>
        </p:txBody>
      </p:sp>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2D59E047-0BD3-4D4A-ACFB-F663E541F31B}" type="slidenum">
              <a:rPr lang="en-US" sz="700">
                <a:solidFill>
                  <a:srgbClr val="FFFFFF"/>
                </a:solidFill>
              </a:rPr>
              <a:pPr/>
              <a:t>20</a:t>
            </a:fld>
            <a:endParaRPr lang="en-US" sz="700">
              <a:solidFill>
                <a:srgbClr val="FFFFFF"/>
              </a:solidFill>
            </a:endParaRPr>
          </a:p>
        </p:txBody>
      </p:sp>
      <p:sp>
        <p:nvSpPr>
          <p:cNvPr id="21509" name="TextBox 7"/>
          <p:cNvSpPr txBox="1">
            <a:spLocks noChangeArrowheads="1"/>
          </p:cNvSpPr>
          <p:nvPr/>
        </p:nvSpPr>
        <p:spPr bwMode="auto">
          <a:xfrm>
            <a:off x="457200" y="2387600"/>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21510" name="TextBox 8"/>
          <p:cNvSpPr txBox="1">
            <a:spLocks noChangeArrowheads="1"/>
          </p:cNvSpPr>
          <p:nvPr/>
        </p:nvSpPr>
        <p:spPr bwMode="auto">
          <a:xfrm>
            <a:off x="452438" y="4337050"/>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pic>
        <p:nvPicPr>
          <p:cNvPr id="215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724400"/>
            <a:ext cx="60960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2755900"/>
            <a:ext cx="508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Rectangle 3"/>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Update the users of age greater than 18 by setting the status field to A.</a:t>
            </a:r>
          </a:p>
        </p:txBody>
      </p:sp>
    </p:spTree>
    <p:extLst>
      <p:ext uri="{BB962C8B-B14F-4D97-AF65-F5344CB8AC3E}">
        <p14:creationId xmlns:p14="http://schemas.microsoft.com/office/powerpoint/2010/main" val="3990562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atin typeface="Arial" charset="0"/>
                <a:cs typeface="Arial" charset="0"/>
              </a:rPr>
              <a:t>CRUD operations - delete</a:t>
            </a:r>
          </a:p>
        </p:txBody>
      </p:sp>
      <p:sp>
        <p:nvSpPr>
          <p:cNvPr id="235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B8CE21B6-5EC3-44A3-9E0A-F99D518485DC}" type="slidenum">
              <a:rPr lang="en-US" sz="700">
                <a:solidFill>
                  <a:srgbClr val="FFFFFF"/>
                </a:solidFill>
              </a:rPr>
              <a:pPr/>
              <a:t>21</a:t>
            </a:fld>
            <a:endParaRPr lang="en-US" sz="700">
              <a:solidFill>
                <a:srgbClr val="FFFFFF"/>
              </a:solidFill>
            </a:endParaRPr>
          </a:p>
        </p:txBody>
      </p:sp>
      <p:pic>
        <p:nvPicPr>
          <p:cNvPr id="235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4816475"/>
            <a:ext cx="508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7713" y="2600325"/>
            <a:ext cx="5080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7"/>
          <p:cNvSpPr txBox="1">
            <a:spLocks noChangeArrowheads="1"/>
          </p:cNvSpPr>
          <p:nvPr/>
        </p:nvSpPr>
        <p:spPr bwMode="auto">
          <a:xfrm>
            <a:off x="457200" y="22098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23560" name="TextBox 8"/>
          <p:cNvSpPr txBox="1">
            <a:spLocks noChangeArrowheads="1"/>
          </p:cNvSpPr>
          <p:nvPr/>
        </p:nvSpPr>
        <p:spPr bwMode="auto">
          <a:xfrm>
            <a:off x="452438" y="4159250"/>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sp>
        <p:nvSpPr>
          <p:cNvPr id="23561" name="Rectangle 4"/>
          <p:cNvSpPr>
            <a:spLocks noChangeArrowheads="1"/>
          </p:cNvSpPr>
          <p:nvPr/>
        </p:nvSpPr>
        <p:spPr bwMode="auto">
          <a:xfrm>
            <a:off x="452438" y="1323975"/>
            <a:ext cx="8310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Delete the users with status equal to D.</a:t>
            </a:r>
          </a:p>
        </p:txBody>
      </p:sp>
    </p:spTree>
    <p:extLst>
      <p:ext uri="{BB962C8B-B14F-4D97-AF65-F5344CB8AC3E}">
        <p14:creationId xmlns:p14="http://schemas.microsoft.com/office/powerpoint/2010/main" val="256693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ctrTitle"/>
          </p:nvPr>
        </p:nvSpPr>
        <p:spPr>
          <a:xfrm>
            <a:off x="1941513" y="2514600"/>
            <a:ext cx="6686550" cy="2262188"/>
          </a:xfrm>
        </p:spPr>
        <p:txBody>
          <a:bodyPr/>
          <a:lstStyle/>
          <a:p>
            <a:r>
              <a:rPr lang="en-US"/>
              <a:t>Schema Design</a:t>
            </a:r>
          </a:p>
        </p:txBody>
      </p:sp>
      <p:sp>
        <p:nvSpPr>
          <p:cNvPr id="3" name="Subtitle 2"/>
          <p:cNvSpPr>
            <a:spLocks noGrp="1"/>
          </p:cNvSpPr>
          <p:nvPr>
            <p:ph type="subTitle" idx="1"/>
          </p:nvPr>
        </p:nvSpPr>
        <p:spPr>
          <a:xfrm>
            <a:off x="1941513" y="4776788"/>
            <a:ext cx="6686550" cy="1127125"/>
          </a:xfrm>
        </p:spPr>
        <p:txBody>
          <a:bodyPr rtlCol="0">
            <a:normAutofit/>
          </a:bodyPr>
          <a:lstStyle/>
          <a:p>
            <a:pPr fontAlgn="auto">
              <a:spcAft>
                <a:spcPts val="0"/>
              </a:spcAft>
              <a:buFont typeface="Wingdings 3" charset="2"/>
              <a:buNone/>
              <a:defRPr/>
            </a:pPr>
            <a:endParaRPr lang="en-US"/>
          </a:p>
        </p:txBody>
      </p:sp>
    </p:spTree>
    <p:extLst>
      <p:ext uri="{BB962C8B-B14F-4D97-AF65-F5344CB8AC3E}">
        <p14:creationId xmlns:p14="http://schemas.microsoft.com/office/powerpoint/2010/main" val="3473850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7"/>
          <p:cNvGraphicFramePr>
            <a:graphicFrameLocks noGrp="1"/>
          </p:cNvGraphicFramePr>
          <p:nvPr>
            <p:extLst>
              <p:ext uri="{D42A27DB-BD31-4B8C-83A1-F6EECF244321}">
                <p14:modId xmlns:p14="http://schemas.microsoft.com/office/powerpoint/2010/main" val="1885553017"/>
              </p:ext>
            </p:extLst>
          </p:nvPr>
        </p:nvGraphicFramePr>
        <p:xfrm>
          <a:off x="1187624" y="1700808"/>
          <a:ext cx="6645821" cy="4367216"/>
        </p:xfrm>
        <a:graphic>
          <a:graphicData uri="http://schemas.openxmlformats.org/drawingml/2006/table">
            <a:tbl>
              <a:tblPr/>
              <a:tblGrid>
                <a:gridCol w="2386193">
                  <a:extLst>
                    <a:ext uri="{9D8B030D-6E8A-4147-A177-3AD203B41FA5}">
                      <a16:colId xmlns:a16="http://schemas.microsoft.com/office/drawing/2014/main" val="20000"/>
                    </a:ext>
                  </a:extLst>
                </a:gridCol>
                <a:gridCol w="726407">
                  <a:extLst>
                    <a:ext uri="{9D8B030D-6E8A-4147-A177-3AD203B41FA5}">
                      <a16:colId xmlns:a16="http://schemas.microsoft.com/office/drawing/2014/main" val="20001"/>
                    </a:ext>
                  </a:extLst>
                </a:gridCol>
                <a:gridCol w="3533221">
                  <a:extLst>
                    <a:ext uri="{9D8B030D-6E8A-4147-A177-3AD203B41FA5}">
                      <a16:colId xmlns:a16="http://schemas.microsoft.com/office/drawing/2014/main" val="20002"/>
                    </a:ext>
                  </a:extLst>
                </a:gridCol>
              </a:tblGrid>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rgbClr val="EAEAEA"/>
                          </a:solidFill>
                          <a:effectLst/>
                          <a:latin typeface="PT Sans" charset="0"/>
                          <a:ea typeface="PT Sans" charset="0"/>
                          <a:cs typeface="PT Sans" charset="0"/>
                          <a:sym typeface="PT Sans" charset="0"/>
                        </a:rPr>
                        <a:t>RDBMS</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2600" b="0" i="0" u="none" strike="noStrike" cap="none" normalizeH="0" baseline="0" dirty="0">
                        <a:ln>
                          <a:noFill/>
                        </a:ln>
                        <a:solidFill>
                          <a:srgbClr val="EAEAEA"/>
                        </a:solidFill>
                        <a:effectLst/>
                        <a:latin typeface="PT Sans" charset="0"/>
                        <a:ea typeface="ヒラギノ角ゴ ProN W3" charset="0"/>
                        <a:cs typeface="ヒラギノ角ゴ ProN W3" charset="0"/>
                        <a:sym typeface="PT Sans" charset="0"/>
                      </a:endParaRP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rgbClr val="EAEAEA"/>
                          </a:solidFill>
                          <a:effectLst/>
                          <a:latin typeface="PT Sans" charset="0"/>
                          <a:ea typeface="PT Sans" charset="0"/>
                          <a:cs typeface="PT Sans" charset="0"/>
                          <a:sym typeface="PT Sans" charset="0"/>
                        </a:rPr>
                        <a:t>MongoDB</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extLst>
                  <a:ext uri="{0D108BD9-81ED-4DB2-BD59-A6C34878D82A}">
                    <a16:rowId xmlns:a16="http://schemas.microsoft.com/office/drawing/2014/main" val="10000"/>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Database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Database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extLst>
                  <a:ext uri="{0D108BD9-81ED-4DB2-BD59-A6C34878D82A}">
                    <a16:rowId xmlns:a16="http://schemas.microsoft.com/office/drawing/2014/main" val="10001"/>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Table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PT Sans" charset="0"/>
                          <a:cs typeface="PT Sans" charset="0"/>
                          <a:sym typeface="PT Sans" charset="0"/>
                        </a:rPr>
                        <a:t>Collection</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extLst>
                  <a:ext uri="{0D108BD9-81ED-4DB2-BD59-A6C34878D82A}">
                    <a16:rowId xmlns:a16="http://schemas.microsoft.com/office/drawing/2014/main" val="10002"/>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Row</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PT Sans" charset="0"/>
                          <a:cs typeface="PT Sans" charset="0"/>
                          <a:sym typeface="PT Sans" charset="0"/>
                        </a:rPr>
                        <a:t>Document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extLst>
                  <a:ext uri="{0D108BD9-81ED-4DB2-BD59-A6C34878D82A}">
                    <a16:rowId xmlns:a16="http://schemas.microsoft.com/office/drawing/2014/main" val="10003"/>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Index</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PT Sans" charset="0"/>
                          <a:cs typeface="PT Sans" charset="0"/>
                          <a:sym typeface="PT Sans" charset="0"/>
                        </a:rPr>
                        <a:t>Index</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extLst>
                  <a:ext uri="{0D108BD9-81ED-4DB2-BD59-A6C34878D82A}">
                    <a16:rowId xmlns:a16="http://schemas.microsoft.com/office/drawing/2014/main" val="10004"/>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PT Sans" charset="0"/>
                          <a:cs typeface="PT Sans" charset="0"/>
                          <a:sym typeface="PT Sans" charset="0"/>
                        </a:rPr>
                        <a:t>Join</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PT Sans" charset="0"/>
                          <a:cs typeface="PT Sans" charset="0"/>
                          <a:sym typeface="PT Sans" charset="0"/>
                        </a:rPr>
                        <a:t>Embedded Document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extLst>
                  <a:ext uri="{0D108BD9-81ED-4DB2-BD59-A6C34878D82A}">
                    <a16:rowId xmlns:a16="http://schemas.microsoft.com/office/drawing/2014/main" val="10005"/>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Foreign Key</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a:ln>
                            <a:noFill/>
                          </a:ln>
                          <a:solidFill>
                            <a:schemeClr val="tx1"/>
                          </a:solidFill>
                          <a:effectLst/>
                          <a:latin typeface="PT Sans" charset="0"/>
                          <a:ea typeface="PT Sans" charset="0"/>
                          <a:cs typeface="PT Sans" charset="0"/>
                          <a:sym typeface="PT Sans" charset="0"/>
                        </a:rPr>
                        <a:t>Reference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extLst>
                  <a:ext uri="{0D108BD9-81ED-4DB2-BD59-A6C34878D82A}">
                    <a16:rowId xmlns:a16="http://schemas.microsoft.com/office/drawing/2014/main" val="10006"/>
                  </a:ext>
                </a:extLst>
              </a:tr>
            </a:tbl>
          </a:graphicData>
        </a:graphic>
      </p:graphicFrame>
      <p:sp>
        <p:nvSpPr>
          <p:cNvPr id="2" name="Rectangle 1"/>
          <p:cNvSpPr/>
          <p:nvPr/>
        </p:nvSpPr>
        <p:spPr>
          <a:xfrm>
            <a:off x="539552" y="404664"/>
            <a:ext cx="4733475" cy="553998"/>
          </a:xfrm>
          <a:prstGeom prst="rect">
            <a:avLst/>
          </a:prstGeom>
        </p:spPr>
        <p:txBody>
          <a:bodyPr wrap="none">
            <a:spAutoFit/>
          </a:bodyPr>
          <a:lstStyle/>
          <a:p>
            <a:r>
              <a:rPr lang="en-US" sz="3000" b="1" dirty="0"/>
              <a:t>SQL </a:t>
            </a:r>
            <a:r>
              <a:rPr lang="en-US" sz="3000" b="1" dirty="0" err="1"/>
              <a:t>vs</a:t>
            </a:r>
            <a:r>
              <a:rPr lang="en-US" sz="3000" b="1" dirty="0"/>
              <a:t> Mongo Concepts</a:t>
            </a:r>
            <a:endParaRPr lang="en-IE" sz="3000" dirty="0"/>
          </a:p>
        </p:txBody>
      </p:sp>
    </p:spTree>
    <p:extLst>
      <p:ext uri="{BB962C8B-B14F-4D97-AF65-F5344CB8AC3E}">
        <p14:creationId xmlns:p14="http://schemas.microsoft.com/office/powerpoint/2010/main" val="31653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16632"/>
            <a:ext cx="6923112" cy="990600"/>
          </a:xfrm>
        </p:spPr>
        <p:txBody>
          <a:bodyPr/>
          <a:lstStyle/>
          <a:p>
            <a:r>
              <a:rPr lang="en-US" b="1" dirty="0"/>
              <a:t>Mongo is basically schema-free </a:t>
            </a:r>
          </a:p>
        </p:txBody>
      </p:sp>
      <p:sp>
        <p:nvSpPr>
          <p:cNvPr id="3"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400" dirty="0"/>
              <a:t>The purpose of schema in SQL is for meeting the requirements of tables and SQL implementation</a:t>
            </a:r>
          </a:p>
          <a:p>
            <a:pPr fontAlgn="auto">
              <a:spcAft>
                <a:spcPts val="0"/>
              </a:spcAft>
              <a:buFont typeface="Wingdings 3" charset="2"/>
              <a:buChar char=""/>
              <a:defRPr/>
            </a:pPr>
            <a:endParaRPr lang="en-US" sz="2400" dirty="0"/>
          </a:p>
          <a:p>
            <a:pPr fontAlgn="auto">
              <a:spcAft>
                <a:spcPts val="0"/>
              </a:spcAft>
              <a:buFont typeface="Wingdings 3" charset="2"/>
              <a:buChar char=""/>
              <a:defRPr/>
            </a:pPr>
            <a:r>
              <a:rPr lang="en-US" sz="2400" dirty="0"/>
              <a:t>Every “</a:t>
            </a:r>
            <a:r>
              <a:rPr lang="en-US" sz="2400" i="1" dirty="0"/>
              <a:t>row</a:t>
            </a:r>
            <a:r>
              <a:rPr lang="en-US" sz="2400" dirty="0"/>
              <a:t>” in a database “</a:t>
            </a:r>
            <a:r>
              <a:rPr lang="en-US" sz="2400" i="1" dirty="0"/>
              <a:t>table</a:t>
            </a:r>
            <a:r>
              <a:rPr lang="en-US" sz="2400" dirty="0"/>
              <a:t>” is a data structure, much like a “</a:t>
            </a:r>
            <a:r>
              <a:rPr lang="en-US" sz="2400" dirty="0" err="1"/>
              <a:t>struct</a:t>
            </a:r>
            <a:r>
              <a:rPr lang="en-US" sz="2400" dirty="0"/>
              <a:t>” in C, or a “class” in Java. A table is then an array (or list) of such data structures</a:t>
            </a:r>
          </a:p>
          <a:p>
            <a:pPr fontAlgn="auto">
              <a:spcAft>
                <a:spcPts val="0"/>
              </a:spcAft>
              <a:buFont typeface="Wingdings 3" charset="2"/>
              <a:buChar char=""/>
              <a:defRPr/>
            </a:pPr>
            <a:endParaRPr lang="en-US" sz="2400" dirty="0"/>
          </a:p>
          <a:p>
            <a:pPr fontAlgn="auto">
              <a:spcAft>
                <a:spcPts val="0"/>
              </a:spcAft>
              <a:buFont typeface="Wingdings 3" charset="2"/>
              <a:buChar char=""/>
              <a:defRPr/>
            </a:pPr>
            <a:r>
              <a:rPr lang="en-US" sz="2400" dirty="0"/>
              <a:t>So we what we design in </a:t>
            </a:r>
            <a:r>
              <a:rPr lang="en-US" sz="2400" dirty="0" err="1"/>
              <a:t>mongoDB</a:t>
            </a:r>
            <a:r>
              <a:rPr lang="en-US" sz="2400" dirty="0"/>
              <a:t> is basically same way how we design a compound data type binding in JSON </a:t>
            </a:r>
          </a:p>
        </p:txBody>
      </p:sp>
    </p:spTree>
    <p:extLst>
      <p:ext uri="{BB962C8B-B14F-4D97-AF65-F5344CB8AC3E}">
        <p14:creationId xmlns:p14="http://schemas.microsoft.com/office/powerpoint/2010/main" val="187514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t>There are some patterns</a:t>
            </a:r>
          </a:p>
        </p:txBody>
      </p:sp>
      <p:sp>
        <p:nvSpPr>
          <p:cNvPr id="57346" name="Content Placeholder 2"/>
          <p:cNvSpPr>
            <a:spLocks noGrp="1"/>
          </p:cNvSpPr>
          <p:nvPr>
            <p:ph idx="1"/>
          </p:nvPr>
        </p:nvSpPr>
        <p:spPr/>
        <p:txBody>
          <a:bodyPr/>
          <a:lstStyle/>
          <a:p>
            <a:r>
              <a:rPr lang="en-US" dirty="0"/>
              <a:t>Embedding  </a:t>
            </a:r>
            <a:r>
              <a:rPr lang="en-US" sz="2400" dirty="0"/>
              <a:t>Embed the document into the other document</a:t>
            </a:r>
          </a:p>
          <a:p>
            <a:pPr lvl="1"/>
            <a:r>
              <a:rPr lang="en-US" dirty="0"/>
              <a:t>Similar to </a:t>
            </a:r>
            <a:r>
              <a:rPr lang="en-US" dirty="0" err="1"/>
              <a:t>denormalized</a:t>
            </a:r>
            <a:r>
              <a:rPr lang="en-US" dirty="0"/>
              <a:t> joins</a:t>
            </a:r>
          </a:p>
          <a:p>
            <a:endParaRPr lang="en-US" dirty="0"/>
          </a:p>
          <a:p>
            <a:endParaRPr lang="en-US" dirty="0"/>
          </a:p>
          <a:p>
            <a:r>
              <a:rPr lang="en-US" dirty="0"/>
              <a:t>Linking (also known as reference)</a:t>
            </a:r>
          </a:p>
          <a:p>
            <a:pPr marL="742950" lvl="2" indent="-342900"/>
            <a:r>
              <a:rPr lang="en-US" sz="2400" dirty="0"/>
              <a:t>Use the id of a document as a field in another document</a:t>
            </a:r>
          </a:p>
          <a:p>
            <a:pPr marL="742950" lvl="2" indent="-342900"/>
            <a:r>
              <a:rPr lang="en-US" sz="2400" dirty="0"/>
              <a:t>similar to a FK in SQL</a:t>
            </a:r>
          </a:p>
          <a:p>
            <a:pPr marL="342900" lvl="1" indent="-342900"/>
            <a:endParaRPr lang="en-US" dirty="0"/>
          </a:p>
          <a:p>
            <a:endParaRPr lang="en-US" dirty="0"/>
          </a:p>
        </p:txBody>
      </p:sp>
    </p:spTree>
    <p:extLst>
      <p:ext uri="{BB962C8B-B14F-4D97-AF65-F5344CB8AC3E}">
        <p14:creationId xmlns:p14="http://schemas.microsoft.com/office/powerpoint/2010/main" val="178260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79512" y="116632"/>
            <a:ext cx="7344816" cy="990600"/>
          </a:xfrm>
        </p:spPr>
        <p:txBody>
          <a:bodyPr/>
          <a:lstStyle/>
          <a:p>
            <a:r>
              <a:rPr lang="en-US" dirty="0"/>
              <a:t>One to One relationship - embedding</a:t>
            </a:r>
          </a:p>
        </p:txBody>
      </p:sp>
      <p:sp>
        <p:nvSpPr>
          <p:cNvPr id="59394" name="Rectangle 5"/>
          <p:cNvSpPr>
            <a:spLocks/>
          </p:cNvSpPr>
          <p:nvPr/>
        </p:nvSpPr>
        <p:spPr bwMode="auto">
          <a:xfrm>
            <a:off x="4688160" y="1412776"/>
            <a:ext cx="3124200" cy="4648200"/>
          </a:xfrm>
          <a:prstGeom prst="rect">
            <a:avLst/>
          </a:prstGeom>
          <a:noFill/>
          <a:ln w="9525">
            <a:noFill/>
            <a:miter lim="800000"/>
            <a:headEnd/>
            <a:tailEnd/>
          </a:ln>
        </p:spPr>
        <p:txBody>
          <a:bodyPr lIns="0" tIns="0" rIns="0" bIns="0"/>
          <a:lstStyle/>
          <a:p>
            <a:pPr>
              <a:lnSpc>
                <a:spcPts val="2163"/>
              </a:lnSpc>
              <a:spcBef>
                <a:spcPts val="1200"/>
              </a:spcBef>
            </a:pPr>
            <a:r>
              <a:rPr lang="en-US" sz="1600" b="1" dirty="0">
                <a:latin typeface="Lucida Grande"/>
                <a:ea typeface="Lucida Grande"/>
                <a:cs typeface="Lucida Grande"/>
                <a:sym typeface="Lucida Grande"/>
              </a:rPr>
              <a:t>zip = {</a:t>
            </a:r>
            <a:endParaRPr lang="en-US" b="1" dirty="0">
              <a:latin typeface="Lucida Grande"/>
              <a:ea typeface="Lucida Grande"/>
              <a:cs typeface="Lucida Grande"/>
              <a:sym typeface="Lucida Grande"/>
            </a:endParaRPr>
          </a:p>
          <a:p>
            <a:pPr lvl="1">
              <a:lnSpc>
                <a:spcPts val="2163"/>
              </a:lnSpc>
              <a:spcBef>
                <a:spcPts val="1200"/>
              </a:spcBef>
            </a:pPr>
            <a:r>
              <a:rPr lang="en-US" sz="1600" b="1" dirty="0">
                <a:latin typeface="Lucida Grande"/>
                <a:ea typeface="Lucida Grande"/>
                <a:cs typeface="Lucida Grande"/>
                <a:sym typeface="Lucida Grande"/>
              </a:rPr>
              <a:t> _id: 35004 ,</a:t>
            </a:r>
          </a:p>
          <a:p>
            <a:pPr lvl="1">
              <a:lnSpc>
                <a:spcPts val="2163"/>
              </a:lnSpc>
              <a:spcBef>
                <a:spcPts val="1200"/>
              </a:spcBef>
            </a:pPr>
            <a:r>
              <a:rPr lang="en-US" sz="1600" b="1" dirty="0">
                <a:latin typeface="Lucida Grande"/>
                <a:ea typeface="Lucida Grande"/>
                <a:cs typeface="Lucida Grande"/>
                <a:sym typeface="Lucida Grande"/>
              </a:rPr>
              <a:t>city: “ACMAR”</a:t>
            </a:r>
          </a:p>
          <a:p>
            <a:pPr lvl="1">
              <a:lnSpc>
                <a:spcPts val="2163"/>
              </a:lnSpc>
            </a:pPr>
            <a:r>
              <a:rPr lang="en-US" sz="1600" b="1" dirty="0">
                <a:latin typeface="Lucida Grande"/>
                <a:ea typeface="ヒラギノ角ゴ ProN W6"/>
                <a:cs typeface="ヒラギノ角ゴ ProN W6"/>
                <a:sym typeface="Lucida Grande"/>
              </a:rPr>
              <a:t> </a:t>
            </a:r>
            <a:r>
              <a:rPr lang="en-US" sz="1600" b="1" dirty="0" err="1">
                <a:latin typeface="Lucida Grande"/>
                <a:ea typeface="ヒラギノ角ゴ ProN W6"/>
                <a:cs typeface="ヒラギノ角ゴ ProN W6"/>
                <a:sym typeface="Lucida Grande"/>
              </a:rPr>
              <a:t>loc</a:t>
            </a:r>
            <a:r>
              <a:rPr lang="en-US" sz="1600" b="1" dirty="0">
                <a:latin typeface="Lucida Grande"/>
                <a:ea typeface="ヒラギノ角ゴ ProN W6"/>
                <a:cs typeface="ヒラギノ角ゴ ProN W6"/>
                <a:sym typeface="Lucida Grande"/>
              </a:rPr>
              <a:t>: [-86, 33],</a:t>
            </a:r>
          </a:p>
          <a:p>
            <a:pPr lvl="1">
              <a:lnSpc>
                <a:spcPts val="2163"/>
              </a:lnSpc>
            </a:pPr>
            <a:r>
              <a:rPr lang="en-US" sz="1600" b="1" dirty="0">
                <a:latin typeface="Lucida Grande"/>
                <a:ea typeface="ヒラギノ角ゴ ProN W6"/>
                <a:cs typeface="ヒラギノ角ゴ ProN W6"/>
                <a:sym typeface="Lucida Grande"/>
              </a:rPr>
              <a:t> pop: 6065,</a:t>
            </a:r>
          </a:p>
          <a:p>
            <a:pPr lvl="1">
              <a:lnSpc>
                <a:spcPts val="2163"/>
              </a:lnSpc>
            </a:pPr>
            <a:r>
              <a:rPr lang="en-US" sz="1600" b="1" dirty="0">
                <a:latin typeface="Lucida Grande"/>
                <a:ea typeface="ヒラギノ角ゴ ProN W6"/>
                <a:cs typeface="ヒラギノ角ゴ ProN W6"/>
                <a:sym typeface="Lucida Grande"/>
              </a:rPr>
              <a:t> State: “AL”</a:t>
            </a:r>
            <a:r>
              <a:rPr lang="en-US" b="1" dirty="0">
                <a:latin typeface="Lucida Grande"/>
                <a:ea typeface="ヒラギノ角ゴ ProN W6"/>
                <a:cs typeface="ヒラギノ角ゴ ProN W6"/>
                <a:sym typeface="Lucida Grande"/>
              </a:rPr>
              <a:t>,</a:t>
            </a:r>
          </a:p>
          <a:p>
            <a:pPr lvl="1">
              <a:lnSpc>
                <a:spcPts val="2163"/>
              </a:lnSpc>
            </a:pP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a:t>
            </a:r>
            <a:r>
              <a:rPr lang="en-US" sz="1600" b="1" dirty="0" err="1">
                <a:latin typeface="Lucida Grande"/>
                <a:ea typeface="Lucida Grande"/>
                <a:cs typeface="Lucida Grande"/>
                <a:sym typeface="Lucida Grande"/>
              </a:rPr>
              <a:t>council_per</a:t>
            </a:r>
            <a:r>
              <a:rPr lang="en-US" altLang="zh-CN" sz="1600" b="1" dirty="0" err="1">
                <a:latin typeface="Lucida Grande"/>
                <a:ea typeface="Lucida Grande"/>
                <a:cs typeface="Lucida Grande"/>
                <a:sym typeface="Lucida Grande"/>
              </a:rPr>
              <a:t>son</a:t>
            </a:r>
            <a:r>
              <a:rPr lang="en-US" altLang="zh-CN" sz="1600" b="1" dirty="0">
                <a:latin typeface="Lucida Grande"/>
                <a:ea typeface="Lucida Grande"/>
                <a:cs typeface="Lucida Grande"/>
                <a:sym typeface="Lucida Grande"/>
              </a:rPr>
              <a:t>:</a:t>
            </a:r>
            <a:r>
              <a:rPr lang="en-US" sz="1600"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name: “John Doe",</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address: “123 Fake St.”,</a:t>
            </a:r>
            <a:endParaRPr lang="en-US" b="1" dirty="0">
              <a:latin typeface="Lucida Grande"/>
              <a:ea typeface="Lucida Grande"/>
              <a:cs typeface="Lucida Grande"/>
              <a:sym typeface="Lucida Grande"/>
            </a:endParaRPr>
          </a:p>
          <a:p>
            <a:pPr lvl="1">
              <a:lnSpc>
                <a:spcPts val="2163"/>
              </a:lnSpc>
            </a:pPr>
            <a:r>
              <a:rPr lang="en-US" sz="1600" b="1" dirty="0">
                <a:latin typeface="Lucida Grande"/>
                <a:ea typeface="ヒラギノ角ゴ ProN W6"/>
                <a:cs typeface="ヒラギノ角ゴ ProN W6"/>
                <a:sym typeface="Lucida Grande"/>
              </a:rPr>
              <a:t> Phone: 123456</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a:t>
            </a:r>
            <a:endParaRPr lang="en-US" b="1" dirty="0">
              <a:latin typeface="Lucida Grande"/>
              <a:ea typeface="Lucida Grande"/>
              <a:cs typeface="Lucida Grande"/>
              <a:sym typeface="Lucida Grande"/>
            </a:endParaRPr>
          </a:p>
          <a:p>
            <a:pPr>
              <a:lnSpc>
                <a:spcPts val="2163"/>
              </a:lnSpc>
              <a:spcBef>
                <a:spcPts val="1200"/>
              </a:spcBef>
            </a:pPr>
            <a:r>
              <a:rPr lang="en-US" sz="1600" b="1" dirty="0">
                <a:latin typeface="Lucida Grande"/>
                <a:ea typeface="Lucida Grande"/>
                <a:cs typeface="Lucida Grande"/>
                <a:sym typeface="Lucida Grande"/>
              </a:rPr>
              <a:t>}</a:t>
            </a:r>
          </a:p>
        </p:txBody>
      </p:sp>
      <p:sp>
        <p:nvSpPr>
          <p:cNvPr id="59395" name="Rectangle 2"/>
          <p:cNvSpPr txBox="1">
            <a:spLocks noChangeArrowheads="1"/>
          </p:cNvSpPr>
          <p:nvPr/>
        </p:nvSpPr>
        <p:spPr bwMode="auto">
          <a:xfrm>
            <a:off x="914400" y="653504"/>
            <a:ext cx="3116263" cy="5511800"/>
          </a:xfrm>
          <a:prstGeom prst="rect">
            <a:avLst/>
          </a:prstGeom>
          <a:noFill/>
          <a:ln w="9525">
            <a:noFill/>
            <a:miter lim="800000"/>
            <a:headEnd/>
            <a:tailEnd/>
          </a:ln>
        </p:spPr>
        <p:txBody>
          <a:bodyPr lIns="0" tIns="0" rIns="0" bIns="0"/>
          <a:lstStyle/>
          <a:p>
            <a:pPr algn="ctr">
              <a:lnSpc>
                <a:spcPct val="90000"/>
              </a:lnSpc>
              <a:spcBef>
                <a:spcPts val="1200"/>
              </a:spcBef>
            </a:pPr>
            <a:endParaRPr lang="en-US" sz="1600" b="1" dirty="0">
              <a:latin typeface="Lucida Grande"/>
              <a:ea typeface="ヒラギノ角ゴ ProN W6"/>
              <a:cs typeface="ヒラギノ角ゴ ProN W6"/>
              <a:sym typeface="Lucida Grande"/>
            </a:endParaRPr>
          </a:p>
          <a:p>
            <a:pPr algn="ctr">
              <a:lnSpc>
                <a:spcPct val="90000"/>
              </a:lnSpc>
              <a:spcBef>
                <a:spcPts val="1200"/>
              </a:spcBef>
            </a:pPr>
            <a:endParaRPr lang="en-US" sz="1600"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zip = {</a:t>
            </a:r>
            <a:endParaRPr lang="en-US" b="1" dirty="0">
              <a:latin typeface="Lucida Grande"/>
              <a:ea typeface="Lucida Grande"/>
              <a:cs typeface="Lucida Grande"/>
              <a:sym typeface="Lucida Grande"/>
            </a:endParaRPr>
          </a:p>
          <a:p>
            <a:pPr>
              <a:lnSpc>
                <a:spcPct val="90000"/>
              </a:lnSpc>
              <a:spcBef>
                <a:spcPts val="1200"/>
              </a:spcBef>
            </a:pPr>
            <a:r>
              <a:rPr lang="en-US" sz="1600" b="1" dirty="0">
                <a:latin typeface="Lucida Grande"/>
                <a:ea typeface="Lucida Grande"/>
                <a:cs typeface="Lucida Grande"/>
                <a:sym typeface="Lucida Grande"/>
              </a:rPr>
              <a:t> _id: 35004,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city: “ACMAR”,</a:t>
            </a:r>
          </a:p>
          <a:p>
            <a:pPr>
              <a:lnSpc>
                <a:spcPct val="90000"/>
              </a:lnSpc>
              <a:spcBef>
                <a:spcPts val="1200"/>
              </a:spcBef>
            </a:pPr>
            <a:r>
              <a:rPr lang="en-US" sz="1600" b="1" dirty="0">
                <a:latin typeface="Lucida Grande"/>
                <a:ea typeface="ヒラギノ角ゴ ProN W6"/>
                <a:cs typeface="ヒラギノ角ゴ ProN W6"/>
                <a:sym typeface="Lucida Grande"/>
              </a:rPr>
              <a:t> </a:t>
            </a:r>
            <a:r>
              <a:rPr lang="en-US" sz="1600" b="1" dirty="0" err="1">
                <a:latin typeface="Lucida Grande"/>
                <a:ea typeface="ヒラギノ角ゴ ProN W6"/>
                <a:cs typeface="ヒラギノ角ゴ ProN W6"/>
                <a:sym typeface="Lucida Grande"/>
              </a:rPr>
              <a:t>loc</a:t>
            </a:r>
            <a:r>
              <a:rPr lang="en-US" sz="1600" b="1" dirty="0">
                <a:latin typeface="Lucida Grande"/>
                <a:ea typeface="ヒラギノ角ゴ ProN W6"/>
                <a:cs typeface="ヒラギノ角ゴ ProN W6"/>
                <a:sym typeface="Lucida Grande"/>
              </a:rPr>
              <a:t>: [-86, 33],</a:t>
            </a:r>
          </a:p>
          <a:p>
            <a:pPr>
              <a:lnSpc>
                <a:spcPct val="90000"/>
              </a:lnSpc>
              <a:spcBef>
                <a:spcPts val="1200"/>
              </a:spcBef>
            </a:pPr>
            <a:r>
              <a:rPr lang="en-US" sz="1600" b="1" dirty="0">
                <a:latin typeface="Lucida Grande"/>
                <a:ea typeface="ヒラギノ角ゴ ProN W6"/>
                <a:cs typeface="ヒラギノ角ゴ ProN W6"/>
                <a:sym typeface="Lucida Grande"/>
              </a:rPr>
              <a:t>pop: 6065,</a:t>
            </a:r>
          </a:p>
          <a:p>
            <a:pPr>
              <a:lnSpc>
                <a:spcPct val="90000"/>
              </a:lnSpc>
              <a:spcBef>
                <a:spcPts val="1200"/>
              </a:spcBef>
            </a:pPr>
            <a:r>
              <a:rPr lang="en-US" sz="1600" b="1" dirty="0">
                <a:latin typeface="Lucida Grande"/>
                <a:ea typeface="ヒラギノ角ゴ ProN W6"/>
                <a:cs typeface="ヒラギノ角ゴ ProN W6"/>
                <a:sym typeface="Lucida Grande"/>
              </a:rPr>
              <a:t>State: “AL”</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endParaRPr lang="en-US" sz="1600" b="1" dirty="0">
              <a:latin typeface="Lucida Grande"/>
              <a:ea typeface="ヒラギノ角ゴ ProN W6"/>
              <a:cs typeface="ヒラギノ角ゴ ProN W6"/>
              <a:sym typeface="Lucida Grande"/>
            </a:endParaRPr>
          </a:p>
          <a:p>
            <a:pPr>
              <a:lnSpc>
                <a:spcPct val="90000"/>
              </a:lnSpc>
              <a:spcBef>
                <a:spcPts val="1200"/>
              </a:spcBef>
            </a:pPr>
            <a:r>
              <a:rPr lang="en-US" sz="1600" b="1" dirty="0" err="1">
                <a:latin typeface="Lucida Grande"/>
                <a:ea typeface="Lucida Grande"/>
                <a:cs typeface="Lucida Grande"/>
                <a:sym typeface="Lucida Grande"/>
              </a:rPr>
              <a:t>council_person</a:t>
            </a:r>
            <a:r>
              <a:rPr lang="en-US" sz="1600" b="1" dirty="0">
                <a:latin typeface="Lucida Grande"/>
                <a:ea typeface="Lucida Grande"/>
                <a:cs typeface="Lucida Grande"/>
                <a:sym typeface="Lucida Grande"/>
              </a:rPr>
              <a:t>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err="1">
                <a:latin typeface="Lucida Grande"/>
                <a:ea typeface="Lucida Grande"/>
                <a:cs typeface="Lucida Grande"/>
                <a:sym typeface="Lucida Grande"/>
              </a:rPr>
              <a:t>zip_id</a:t>
            </a:r>
            <a:r>
              <a:rPr lang="en-US" sz="1600" b="1" dirty="0">
                <a:latin typeface="Lucida Grande"/>
                <a:ea typeface="Lucida Grande"/>
                <a:cs typeface="Lucida Grande"/>
                <a:sym typeface="Lucida Grande"/>
              </a:rPr>
              <a:t> = 35004,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name: “John Doe",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address: “123 Fake St.”,</a:t>
            </a:r>
            <a:endParaRPr lang="en-US" b="1" dirty="0">
              <a:latin typeface="Lucida Grande"/>
              <a:ea typeface="Lucida Grande"/>
              <a:cs typeface="Lucida Grande"/>
              <a:sym typeface="Lucida Grande"/>
            </a:endParaRPr>
          </a:p>
          <a:p>
            <a:pPr>
              <a:lnSpc>
                <a:spcPct val="90000"/>
              </a:lnSpc>
              <a:spcBef>
                <a:spcPts val="1200"/>
              </a:spcBef>
            </a:pPr>
            <a:r>
              <a:rPr lang="en-US" sz="1600" b="1" dirty="0">
                <a:latin typeface="Lucida Grande"/>
                <a:ea typeface="ヒラギノ角ゴ ProN W6"/>
                <a:cs typeface="ヒラギノ角ゴ ProN W6"/>
                <a:sym typeface="Lucida Grande"/>
              </a:rPr>
              <a:t>Phone: 123456</a:t>
            </a:r>
          </a:p>
          <a:p>
            <a:pPr>
              <a:lnSpc>
                <a:spcPct val="90000"/>
              </a:lnSpc>
              <a:spcBef>
                <a:spcPts val="1200"/>
              </a:spcBef>
            </a:pPr>
            <a:r>
              <a:rPr lang="en-US" sz="1600" b="1" dirty="0">
                <a:latin typeface="Lucida Grande"/>
                <a:ea typeface="Lucida Grande"/>
                <a:cs typeface="Lucida Grande"/>
                <a:sym typeface="Lucida Grande"/>
              </a:rPr>
              <a:t>}</a:t>
            </a:r>
            <a:endParaRPr lang="en-US" sz="1600" b="1" dirty="0">
              <a:latin typeface="Lucida Grande"/>
              <a:ea typeface="ヒラギノ角ゴ ProN W6"/>
              <a:cs typeface="ヒラギノ角ゴ ProN W6"/>
              <a:sym typeface="Lucida Grande"/>
            </a:endParaRPr>
          </a:p>
        </p:txBody>
      </p:sp>
      <p:sp>
        <p:nvSpPr>
          <p:cNvPr id="12" name="AutoShape 6"/>
          <p:cNvSpPr>
            <a:spLocks/>
          </p:cNvSpPr>
          <p:nvPr/>
        </p:nvSpPr>
        <p:spPr bwMode="auto">
          <a:xfrm>
            <a:off x="3384550" y="3330575"/>
            <a:ext cx="527050" cy="503238"/>
          </a:xfrm>
          <a:prstGeom prst="rightArrow">
            <a:avLst>
              <a:gd name="adj1" fmla="val 50000"/>
              <a:gd name="adj2" fmla="val 50118"/>
            </a:avLst>
          </a:prstGeom>
          <a:solidFill>
            <a:srgbClr val="0076C0"/>
          </a:solidFill>
          <a:ln w="9525" cap="flat">
            <a:solidFill>
              <a:srgbClr val="EE9C00"/>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defRPr/>
            </a:pPr>
            <a:endParaRPr lang="en-US"/>
          </a:p>
        </p:txBody>
      </p:sp>
    </p:spTree>
    <p:extLst>
      <p:ext uri="{BB962C8B-B14F-4D97-AF65-F5344CB8AC3E}">
        <p14:creationId xmlns:p14="http://schemas.microsoft.com/office/powerpoint/2010/main" val="3520583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36512" y="116632"/>
            <a:ext cx="7632848" cy="990600"/>
          </a:xfrm>
        </p:spPr>
        <p:txBody>
          <a:bodyPr/>
          <a:lstStyle/>
          <a:p>
            <a:r>
              <a:rPr lang="en-US" dirty="0"/>
              <a:t>One to many relationship - embedding</a:t>
            </a:r>
          </a:p>
        </p:txBody>
      </p:sp>
      <p:sp>
        <p:nvSpPr>
          <p:cNvPr id="61442" name="Rectangle 2"/>
          <p:cNvSpPr txBox="1">
            <a:spLocks noChangeArrowheads="1"/>
          </p:cNvSpPr>
          <p:nvPr/>
        </p:nvSpPr>
        <p:spPr bwMode="auto">
          <a:xfrm>
            <a:off x="792163" y="622300"/>
            <a:ext cx="7285037" cy="5511800"/>
          </a:xfrm>
          <a:prstGeom prst="rect">
            <a:avLst/>
          </a:prstGeom>
          <a:noFill/>
          <a:ln w="9525">
            <a:noFill/>
            <a:miter lim="800000"/>
            <a:headEnd/>
            <a:tailEnd/>
          </a:ln>
        </p:spPr>
        <p:txBody>
          <a:bodyPr lIns="0" tIns="0" rIns="0" bIns="0"/>
          <a:lstStyle/>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book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title: "</a:t>
            </a:r>
            <a:r>
              <a:rPr lang="en-US" b="1" dirty="0" err="1">
                <a:latin typeface="Lucida Grande"/>
                <a:ea typeface="Lucida Grande"/>
                <a:cs typeface="Lucida Grande"/>
                <a:sym typeface="Lucida Grande"/>
              </a:rPr>
              <a:t>MongoDB</a:t>
            </a:r>
            <a:r>
              <a:rPr lang="en-US" b="1" dirty="0">
                <a:latin typeface="Lucida Grande"/>
                <a:ea typeface="Lucida Grande"/>
                <a:cs typeface="Lucida Grande"/>
                <a:sym typeface="Lucida Grande"/>
              </a:rPr>
              <a:t>: The Definitive Guide",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authors: [ "Kristina </a:t>
            </a:r>
            <a:r>
              <a:rPr lang="en-US" b="1" dirty="0" err="1">
                <a:latin typeface="Lucida Grande"/>
                <a:ea typeface="Lucida Grande"/>
                <a:cs typeface="Lucida Grande"/>
                <a:sym typeface="Lucida Grande"/>
              </a:rPr>
              <a:t>Chodorow</a:t>
            </a:r>
            <a:r>
              <a:rPr lang="en-US" b="1" dirty="0">
                <a:latin typeface="Lucida Grande"/>
                <a:ea typeface="Lucida Grande"/>
                <a:cs typeface="Lucida Grande"/>
                <a:sym typeface="Lucida Grande"/>
              </a:rPr>
              <a:t>", "Mike </a:t>
            </a:r>
            <a:r>
              <a:rPr lang="en-US" b="1" dirty="0" err="1">
                <a:latin typeface="Lucida Grande"/>
                <a:ea typeface="Lucida Grande"/>
                <a:cs typeface="Lucida Grande"/>
                <a:sym typeface="Lucida Grande"/>
              </a:rPr>
              <a:t>Dirolf</a:t>
            </a:r>
            <a:r>
              <a:rPr lang="en-US"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published_date</a:t>
            </a: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ISODate</a:t>
            </a:r>
            <a:r>
              <a:rPr lang="en-US" b="1" dirty="0">
                <a:latin typeface="Lucida Grande"/>
                <a:ea typeface="Lucida Grande"/>
                <a:cs typeface="Lucida Grande"/>
                <a:sym typeface="Lucida Grande"/>
              </a:rPr>
              <a:t>("2010-09-24"),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pages: 216,</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language: "English",</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publisher: {</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name: "O’Reilly Media",</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founded: "1980",</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location: "CA”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p:txBody>
      </p:sp>
    </p:spTree>
    <p:extLst>
      <p:ext uri="{BB962C8B-B14F-4D97-AF65-F5344CB8AC3E}">
        <p14:creationId xmlns:p14="http://schemas.microsoft.com/office/powerpoint/2010/main" val="2385227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t>One to many relationship – Linking</a:t>
            </a:r>
          </a:p>
        </p:txBody>
      </p:sp>
      <p:sp>
        <p:nvSpPr>
          <p:cNvPr id="62466" name="Rectangle 2"/>
          <p:cNvSpPr txBox="1">
            <a:spLocks noChangeArrowheads="1"/>
          </p:cNvSpPr>
          <p:nvPr/>
        </p:nvSpPr>
        <p:spPr bwMode="auto">
          <a:xfrm>
            <a:off x="942975" y="1400175"/>
            <a:ext cx="5916613" cy="5207000"/>
          </a:xfrm>
          <a:prstGeom prst="rect">
            <a:avLst/>
          </a:prstGeom>
          <a:noFill/>
          <a:ln w="9525">
            <a:noFill/>
            <a:miter lim="800000"/>
            <a:headEnd/>
            <a:tailEnd/>
          </a:ln>
        </p:spPr>
        <p:txBody>
          <a:bodyPr lIns="0" tIns="0" rIns="0" bIns="0"/>
          <a:lstStyle/>
          <a:p>
            <a:pPr>
              <a:lnSpc>
                <a:spcPct val="90000"/>
              </a:lnSpc>
              <a:spcBef>
                <a:spcPts val="1200"/>
              </a:spcBef>
            </a:pPr>
            <a:r>
              <a:rPr lang="en-US" b="1" dirty="0">
                <a:latin typeface="Lucida Grande"/>
                <a:ea typeface="Lucida Grande"/>
                <a:cs typeface="Lucida Grande"/>
                <a:sym typeface="Lucida Grande"/>
              </a:rPr>
              <a:t>publisher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_id: "</a:t>
            </a:r>
            <a:r>
              <a:rPr lang="en-US" b="1" dirty="0" err="1">
                <a:latin typeface="Lucida Grande"/>
                <a:ea typeface="Lucida Grande"/>
                <a:cs typeface="Lucida Grande"/>
                <a:sym typeface="Lucida Grande"/>
              </a:rPr>
              <a:t>oreilly</a:t>
            </a: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name: "O’Reilly Media",</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founded: "1980",</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location: "CA"}</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book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title: "</a:t>
            </a:r>
            <a:r>
              <a:rPr lang="en-US" b="1" dirty="0" err="1">
                <a:latin typeface="Lucida Grande"/>
                <a:ea typeface="Lucida Grande"/>
                <a:cs typeface="Lucida Grande"/>
                <a:sym typeface="Lucida Grande"/>
              </a:rPr>
              <a:t>MongoDB</a:t>
            </a:r>
            <a:r>
              <a:rPr lang="en-US" b="1" dirty="0">
                <a:latin typeface="Lucida Grande"/>
                <a:ea typeface="Lucida Grande"/>
                <a:cs typeface="Lucida Grande"/>
                <a:sym typeface="Lucida Grande"/>
              </a:rPr>
              <a:t>: The Definitive Guide",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authors: [ "Kristina </a:t>
            </a:r>
            <a:r>
              <a:rPr lang="en-US" b="1" dirty="0" err="1">
                <a:latin typeface="Lucida Grande"/>
                <a:ea typeface="Lucida Grande"/>
                <a:cs typeface="Lucida Grande"/>
                <a:sym typeface="Lucida Grande"/>
              </a:rPr>
              <a:t>Chodorow</a:t>
            </a:r>
            <a:r>
              <a:rPr lang="en-US" b="1" dirty="0">
                <a:latin typeface="Lucida Grande"/>
                <a:ea typeface="Lucida Grande"/>
                <a:cs typeface="Lucida Grande"/>
                <a:sym typeface="Lucida Grande"/>
              </a:rPr>
              <a:t>", "Mike </a:t>
            </a:r>
            <a:r>
              <a:rPr lang="en-US" b="1" dirty="0" err="1">
                <a:latin typeface="Lucida Grande"/>
                <a:ea typeface="Lucida Grande"/>
                <a:cs typeface="Lucida Grande"/>
                <a:sym typeface="Lucida Grande"/>
              </a:rPr>
              <a:t>Dirolf</a:t>
            </a:r>
            <a:r>
              <a:rPr lang="en-US"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published_date</a:t>
            </a: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ISODate</a:t>
            </a:r>
            <a:r>
              <a:rPr lang="en-US" b="1" dirty="0">
                <a:latin typeface="Lucida Grande"/>
                <a:ea typeface="Lucida Grande"/>
                <a:cs typeface="Lucida Grande"/>
                <a:sym typeface="Lucida Grande"/>
              </a:rPr>
              <a:t>("2010-09-24"),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pages: 216,</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language: "English",</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solidFill>
                  <a:srgbClr val="FF0000"/>
                </a:solidFill>
                <a:latin typeface="Lucida Grande"/>
                <a:ea typeface="Lucida Grande"/>
                <a:cs typeface="Lucida Grande"/>
                <a:sym typeface="Lucida Grande"/>
              </a:rPr>
              <a:t>publisher_id</a:t>
            </a:r>
            <a:r>
              <a:rPr lang="en-US" b="1" dirty="0">
                <a:solidFill>
                  <a:srgbClr val="FF0000"/>
                </a:solidFill>
                <a:latin typeface="Lucida Grande"/>
                <a:ea typeface="Lucida Grande"/>
                <a:cs typeface="Lucida Grande"/>
                <a:sym typeface="Lucida Grande"/>
              </a:rPr>
              <a:t>: "</a:t>
            </a:r>
            <a:r>
              <a:rPr lang="en-US" b="1" dirty="0" err="1">
                <a:solidFill>
                  <a:srgbClr val="FF0000"/>
                </a:solidFill>
                <a:latin typeface="Lucida Grande"/>
                <a:ea typeface="Lucida Grande"/>
                <a:cs typeface="Lucida Grande"/>
                <a:sym typeface="Lucida Grande"/>
              </a:rPr>
              <a:t>oreilly</a:t>
            </a:r>
            <a:r>
              <a:rPr lang="en-US" b="1" dirty="0">
                <a:solidFill>
                  <a:srgbClr val="FF0000"/>
                </a:solidFill>
                <a:latin typeface="Lucida Grande"/>
                <a:ea typeface="Lucida Grande"/>
                <a:cs typeface="Lucida Grande"/>
                <a:sym typeface="Lucida Grande"/>
              </a:rPr>
              <a:t>"</a:t>
            </a: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p:txBody>
      </p:sp>
      <p:sp>
        <p:nvSpPr>
          <p:cNvPr id="19" name="Curved Right Arrow 18"/>
          <p:cNvSpPr/>
          <p:nvPr/>
        </p:nvSpPr>
        <p:spPr>
          <a:xfrm flipH="1">
            <a:off x="6180410" y="1484784"/>
            <a:ext cx="1631950" cy="4778375"/>
          </a:xfrm>
          <a:prstGeom prst="curvedRightArrow">
            <a:avLst>
              <a:gd name="adj1" fmla="val 25000"/>
              <a:gd name="adj2" fmla="val 52368"/>
              <a:gd name="adj3" fmla="val 23993"/>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259519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t>Linking vs. Embedding</a:t>
            </a:r>
          </a:p>
        </p:txBody>
      </p:sp>
      <p:sp>
        <p:nvSpPr>
          <p:cNvPr id="63490" name="Content Placeholder 2"/>
          <p:cNvSpPr>
            <a:spLocks noGrp="1"/>
          </p:cNvSpPr>
          <p:nvPr>
            <p:ph idx="1"/>
          </p:nvPr>
        </p:nvSpPr>
        <p:spPr/>
        <p:txBody>
          <a:bodyPr/>
          <a:lstStyle/>
          <a:p>
            <a:r>
              <a:rPr lang="en-US" sz="2400" dirty="0"/>
              <a:t>Embedding is a bit like pre-joining data</a:t>
            </a:r>
          </a:p>
          <a:p>
            <a:r>
              <a:rPr lang="en-US" sz="2400" dirty="0"/>
              <a:t>Document level operations are easy for the server to handle</a:t>
            </a:r>
          </a:p>
          <a:p>
            <a:r>
              <a:rPr lang="en-US" sz="2400" dirty="0"/>
              <a:t>Embed when the “many” objects always appear with (viewed in the context of) their parents.</a:t>
            </a:r>
          </a:p>
          <a:p>
            <a:r>
              <a:rPr lang="en-US" sz="2400" dirty="0"/>
              <a:t>Linking when you need more flexibility, less redundancy</a:t>
            </a:r>
          </a:p>
          <a:p>
            <a:endParaRPr lang="en-US" dirty="0"/>
          </a:p>
        </p:txBody>
      </p:sp>
    </p:spTree>
    <p:extLst>
      <p:ext uri="{BB962C8B-B14F-4D97-AF65-F5344CB8AC3E}">
        <p14:creationId xmlns:p14="http://schemas.microsoft.com/office/powerpoint/2010/main" val="343265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atin typeface="Arial" charset="0"/>
                <a:cs typeface="Arial" charset="0"/>
              </a:rPr>
              <a:t>MongoDB profile</a:t>
            </a:r>
          </a:p>
        </p:txBody>
      </p:sp>
      <p:sp>
        <p:nvSpPr>
          <p:cNvPr id="112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7AFA45B1-1447-4D13-83C4-54F0976921E4}" type="slidenum">
              <a:rPr lang="en-US" sz="700">
                <a:solidFill>
                  <a:srgbClr val="FFFFFF"/>
                </a:solidFill>
              </a:rPr>
              <a:pPr/>
              <a:t>3</a:t>
            </a:fld>
            <a:endParaRPr lang="en-US" sz="700">
              <a:solidFill>
                <a:srgbClr val="FFFFFF"/>
              </a:solidFill>
            </a:endParaRPr>
          </a:p>
        </p:txBody>
      </p:sp>
      <p:sp>
        <p:nvSpPr>
          <p:cNvPr id="11268" name="Content Placeholder 1"/>
          <p:cNvSpPr>
            <a:spLocks noGrp="1"/>
          </p:cNvSpPr>
          <p:nvPr>
            <p:ph idx="1"/>
          </p:nvPr>
        </p:nvSpPr>
        <p:spPr/>
        <p:txBody>
          <a:bodyPr/>
          <a:lstStyle/>
          <a:p>
            <a:pPr>
              <a:lnSpc>
                <a:spcPct val="150000"/>
              </a:lnSpc>
            </a:pPr>
            <a:r>
              <a:rPr lang="en-US" sz="2000">
                <a:latin typeface="Arial" charset="0"/>
                <a:cs typeface="Arial" charset="0"/>
              </a:rPr>
              <a:t>Document-oriented NoSQL database.</a:t>
            </a:r>
          </a:p>
          <a:p>
            <a:pPr>
              <a:lnSpc>
                <a:spcPct val="150000"/>
              </a:lnSpc>
            </a:pPr>
            <a:r>
              <a:rPr lang="en-US" sz="2000">
                <a:latin typeface="Arial" charset="0"/>
                <a:cs typeface="Arial" charset="0"/>
              </a:rPr>
              <a:t>Schema-free.</a:t>
            </a:r>
          </a:p>
          <a:p>
            <a:pPr>
              <a:lnSpc>
                <a:spcPct val="150000"/>
              </a:lnSpc>
            </a:pPr>
            <a:r>
              <a:rPr lang="en-US" sz="2000">
                <a:latin typeface="Arial" charset="0"/>
                <a:cs typeface="Arial" charset="0"/>
              </a:rPr>
              <a:t>Based on Binary JSON; BSON[2].</a:t>
            </a:r>
          </a:p>
          <a:p>
            <a:pPr>
              <a:lnSpc>
                <a:spcPct val="150000"/>
              </a:lnSpc>
            </a:pPr>
            <a:r>
              <a:rPr lang="en-US" sz="2000">
                <a:latin typeface="Arial" charset="0"/>
                <a:cs typeface="Arial" charset="0"/>
              </a:rPr>
              <a:t>Organized in Group of Documents </a:t>
            </a:r>
            <a:r>
              <a:rPr lang="en-US" sz="2000">
                <a:latin typeface="Arial" charset="0"/>
                <a:cs typeface="Arial" charset="0"/>
                <a:sym typeface="Wingdings" pitchFamily="2" charset="2"/>
              </a:rPr>
              <a:t></a:t>
            </a:r>
            <a:r>
              <a:rPr lang="en-US" sz="2000">
                <a:latin typeface="Arial" charset="0"/>
                <a:cs typeface="Arial" charset="0"/>
              </a:rPr>
              <a:t> Collections</a:t>
            </a:r>
          </a:p>
          <a:p>
            <a:pPr lvl="1">
              <a:lnSpc>
                <a:spcPct val="150000"/>
              </a:lnSpc>
            </a:pPr>
            <a:r>
              <a:rPr lang="en-US" sz="1600">
                <a:latin typeface="Arial" charset="0"/>
                <a:cs typeface="Arial" charset="0"/>
              </a:rPr>
              <a:t>Informal namespacing</a:t>
            </a:r>
          </a:p>
          <a:p>
            <a:pPr>
              <a:lnSpc>
                <a:spcPct val="150000"/>
              </a:lnSpc>
            </a:pPr>
            <a:r>
              <a:rPr lang="en-US" sz="2000">
                <a:latin typeface="Arial" charset="0"/>
                <a:cs typeface="Arial" charset="0"/>
              </a:rPr>
              <a:t>Auto-Sharding in order to scale horizontally.</a:t>
            </a:r>
          </a:p>
          <a:p>
            <a:pPr>
              <a:lnSpc>
                <a:spcPct val="150000"/>
              </a:lnSpc>
            </a:pPr>
            <a:r>
              <a:rPr lang="en-US" sz="2000">
                <a:latin typeface="Arial" charset="0"/>
                <a:cs typeface="Arial" charset="0"/>
              </a:rPr>
              <a:t>Simple query language. Rich, document-based queries.</a:t>
            </a:r>
          </a:p>
          <a:p>
            <a:pPr>
              <a:lnSpc>
                <a:spcPct val="150000"/>
              </a:lnSpc>
            </a:pPr>
            <a:r>
              <a:rPr lang="en-US" sz="2000">
                <a:latin typeface="Arial" charset="0"/>
                <a:cs typeface="Arial" charset="0"/>
              </a:rPr>
              <a:t>Map/Reduce support (See more at [7]).</a:t>
            </a:r>
          </a:p>
          <a:p>
            <a:pPr>
              <a:lnSpc>
                <a:spcPct val="150000"/>
              </a:lnSpc>
            </a:pPr>
            <a:r>
              <a:rPr lang="en-US" sz="2000">
                <a:latin typeface="Arial" charset="0"/>
                <a:cs typeface="Arial" charset="0"/>
              </a:rPr>
              <a:t>Open Source (GNU AGPL v3.0.)</a:t>
            </a:r>
          </a:p>
          <a:p>
            <a:endParaRPr lang="en-US">
              <a:latin typeface="Arial" charset="0"/>
              <a:cs typeface="Arial" charset="0"/>
            </a:endParaRPr>
          </a:p>
          <a:p>
            <a:endParaRPr lang="en-US">
              <a:latin typeface="Arial" charset="0"/>
              <a:cs typeface="Arial" charset="0"/>
            </a:endParaRPr>
          </a:p>
          <a:p>
            <a:endParaRPr lang="en-US">
              <a:latin typeface="Arial" charset="0"/>
              <a:cs typeface="Arial" charset="0"/>
            </a:endParaRPr>
          </a:p>
          <a:p>
            <a:endParaRPr lang="en-US">
              <a:latin typeface="Arial" charset="0"/>
              <a:cs typeface="Arial" charset="0"/>
            </a:endParaRPr>
          </a:p>
        </p:txBody>
      </p:sp>
    </p:spTree>
    <p:extLst>
      <p:ext uri="{BB962C8B-B14F-4D97-AF65-F5344CB8AC3E}">
        <p14:creationId xmlns:p14="http://schemas.microsoft.com/office/powerpoint/2010/main" val="2999101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p:txBody>
          <a:bodyPr/>
          <a:lstStyle/>
          <a:p>
            <a:r>
              <a:rPr lang="en-US">
                <a:ea typeface="PT Sans"/>
                <a:cs typeface="PT Sans"/>
                <a:sym typeface="PT Sans"/>
              </a:rPr>
              <a:t>Modeling Checkouts</a:t>
            </a:r>
            <a:endParaRPr lang="en-US">
              <a:ea typeface="ヒラギノ角ゴ ProN W3"/>
              <a:cs typeface="ヒラギノ角ゴ ProN W3"/>
              <a:sym typeface="PT Sans"/>
            </a:endParaRPr>
          </a:p>
        </p:txBody>
      </p:sp>
      <p:sp>
        <p:nvSpPr>
          <p:cNvPr id="56322" name="Rectangle 2"/>
          <p:cNvSpPr>
            <a:spLocks noGrp="1" noChangeArrowheads="1"/>
          </p:cNvSpPr>
          <p:nvPr>
            <p:ph idx="1"/>
          </p:nvPr>
        </p:nvSpPr>
        <p:spPr/>
        <p:txBody>
          <a:bodyPr rtlCol="0">
            <a:normAutofit fontScale="92500" lnSpcReduction="20000"/>
          </a:bodyPr>
          <a:lstStyle/>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student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_id: "</a:t>
            </a:r>
            <a:r>
              <a:rPr lang="en-US" b="1" dirty="0" err="1">
                <a:latin typeface="Lucida Grande" charset="0"/>
                <a:ea typeface="Lucida Grande" charset="0"/>
                <a:cs typeface="Lucida Grande" charset="0"/>
                <a:sym typeface="Lucida Grande" charset="0"/>
              </a:rPr>
              <a:t>joe</a:t>
            </a: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name: "Joe </a:t>
            </a:r>
            <a:r>
              <a:rPr lang="en-US" b="1" dirty="0" err="1">
                <a:latin typeface="Lucida Grande" charset="0"/>
                <a:ea typeface="Lucida Grande" charset="0"/>
                <a:cs typeface="Lucida Grande" charset="0"/>
                <a:sym typeface="Lucida Grande" charset="0"/>
              </a:rPr>
              <a:t>Bookreader</a:t>
            </a: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t>
            </a:r>
            <a:r>
              <a:rPr lang="en-US" b="1" dirty="0" err="1">
                <a:latin typeface="Lucida Grande" charset="0"/>
                <a:ea typeface="Lucida Grande" charset="0"/>
                <a:cs typeface="Lucida Grande" charset="0"/>
                <a:sym typeface="Lucida Grande" charset="0"/>
              </a:rPr>
              <a:t>join_date</a:t>
            </a:r>
            <a:r>
              <a:rPr lang="en-US" b="1" dirty="0">
                <a:latin typeface="Lucida Grande" charset="0"/>
                <a:ea typeface="Lucida Grande" charset="0"/>
                <a:cs typeface="Lucida Grande" charset="0"/>
                <a:sym typeface="Lucida Grande" charset="0"/>
              </a:rPr>
              <a:t>: </a:t>
            </a:r>
            <a:r>
              <a:rPr lang="en-US" b="1" dirty="0" err="1">
                <a:latin typeface="Lucida Grande" charset="0"/>
                <a:ea typeface="Lucida Grande" charset="0"/>
                <a:cs typeface="Lucida Grande" charset="0"/>
                <a:sym typeface="Lucida Grande" charset="0"/>
              </a:rPr>
              <a:t>ISODate</a:t>
            </a:r>
            <a:r>
              <a:rPr lang="en-US" b="1" dirty="0">
                <a:latin typeface="Lucida Grande" charset="0"/>
                <a:ea typeface="Lucida Grande" charset="0"/>
                <a:cs typeface="Lucida Grande" charset="0"/>
                <a:sym typeface="Lucida Grande" charset="0"/>
              </a:rPr>
              <a:t>("2011-10-15"),</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address: {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book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_id: "123456789"</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title: "</a:t>
            </a:r>
            <a:r>
              <a:rPr lang="en-US" b="1" dirty="0" err="1">
                <a:latin typeface="Lucida Grande" charset="0"/>
                <a:ea typeface="Lucida Grande" charset="0"/>
                <a:cs typeface="Lucida Grande" charset="0"/>
                <a:sym typeface="Lucida Grande" charset="0"/>
              </a:rPr>
              <a:t>MongoDB</a:t>
            </a:r>
            <a:r>
              <a:rPr lang="en-US" b="1" dirty="0">
                <a:latin typeface="Lucida Grande" charset="0"/>
                <a:ea typeface="Lucida Grande" charset="0"/>
                <a:cs typeface="Lucida Grande" charset="0"/>
                <a:sym typeface="Lucida Grande" charset="0"/>
              </a:rPr>
              <a:t>: The Definitive Guide",</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authors: [ "Kristina </a:t>
            </a:r>
            <a:r>
              <a:rPr lang="en-US" b="1" dirty="0" err="1">
                <a:latin typeface="Lucida Grande" charset="0"/>
                <a:ea typeface="Lucida Grande" charset="0"/>
                <a:cs typeface="Lucida Grande" charset="0"/>
                <a:sym typeface="Lucida Grande" charset="0"/>
              </a:rPr>
              <a:t>Chodorow</a:t>
            </a:r>
            <a:r>
              <a:rPr lang="en-US" b="1" dirty="0">
                <a:latin typeface="Lucida Grande" charset="0"/>
                <a:ea typeface="Lucida Grande" charset="0"/>
                <a:cs typeface="Lucida Grande" charset="0"/>
                <a:sym typeface="Lucida Grande" charset="0"/>
              </a:rPr>
              <a:t>", "Mike </a:t>
            </a:r>
            <a:r>
              <a:rPr lang="en-US" b="1" dirty="0" err="1">
                <a:latin typeface="Lucida Grande" charset="0"/>
                <a:ea typeface="Lucida Grande" charset="0"/>
                <a:cs typeface="Lucida Grande" charset="0"/>
                <a:sym typeface="Lucida Grande" charset="0"/>
              </a:rPr>
              <a:t>Dirolf</a:t>
            </a: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p:txBody>
      </p:sp>
      <p:sp>
        <p:nvSpPr>
          <p:cNvPr id="68611" name="Rectangle 4"/>
          <p:cNvSpPr>
            <a:spLocks/>
          </p:cNvSpPr>
          <p:nvPr/>
        </p:nvSpPr>
        <p:spPr bwMode="auto">
          <a:xfrm>
            <a:off x="2944813" y="6264275"/>
            <a:ext cx="3254375" cy="331788"/>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25245432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noChangeArrowheads="1"/>
          </p:cNvSpPr>
          <p:nvPr>
            <p:ph type="title"/>
          </p:nvPr>
        </p:nvSpPr>
        <p:spPr/>
        <p:txBody>
          <a:bodyPr/>
          <a:lstStyle/>
          <a:p>
            <a:r>
              <a:rPr lang="en-US">
                <a:ea typeface="PT Sans"/>
                <a:cs typeface="PT Sans"/>
                <a:sym typeface="PT Sans"/>
              </a:rPr>
              <a:t>Modeling Checkouts</a:t>
            </a:r>
            <a:endParaRPr lang="en-US">
              <a:ea typeface="ヒラギノ角ゴ ProN W3"/>
              <a:cs typeface="ヒラギノ角ゴ ProN W3"/>
              <a:sym typeface="PT Sans"/>
            </a:endParaRPr>
          </a:p>
        </p:txBody>
      </p:sp>
      <p:sp>
        <p:nvSpPr>
          <p:cNvPr id="69634" name="Rectangle 2"/>
          <p:cNvSpPr>
            <a:spLocks noGrp="1" noChangeArrowheads="1"/>
          </p:cNvSpPr>
          <p:nvPr>
            <p:ph idx="1"/>
          </p:nvPr>
        </p:nvSpPr>
        <p:spPr/>
        <p:txBody>
          <a:bodyPr/>
          <a:lstStyle/>
          <a:p>
            <a:pPr marL="0" indent="0">
              <a:buFont typeface="Wingdings 3" pitchFamily="18" charset="2"/>
              <a:buNone/>
            </a:pPr>
            <a:r>
              <a:rPr lang="en-US" sz="1700" b="1" dirty="0">
                <a:latin typeface="Lucida Grande"/>
                <a:ea typeface="Lucida Grande"/>
                <a:cs typeface="Lucida Grande"/>
                <a:sym typeface="Lucida Grande"/>
              </a:rPr>
              <a:t>student =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_id: "</a:t>
            </a:r>
            <a:r>
              <a:rPr lang="en-US" sz="1700" b="1" dirty="0" err="1">
                <a:latin typeface="Lucida Grande"/>
                <a:ea typeface="Lucida Grande"/>
                <a:cs typeface="Lucida Grande"/>
                <a:sym typeface="Lucida Grande"/>
              </a:rPr>
              <a:t>joe</a:t>
            </a:r>
            <a:r>
              <a:rPr lang="en-US" sz="1700" b="1" dirty="0">
                <a:latin typeface="Lucida Grande"/>
                <a:ea typeface="Lucida Grande"/>
                <a:cs typeface="Lucida Grande"/>
                <a:sym typeface="Lucida Grande"/>
              </a:rPr>
              <a:t>"</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name: "Joe </a:t>
            </a:r>
            <a:r>
              <a:rPr lang="en-US" sz="1700" b="1" dirty="0" err="1">
                <a:latin typeface="Lucida Grande"/>
                <a:ea typeface="Lucida Grande"/>
                <a:cs typeface="Lucida Grande"/>
                <a:sym typeface="Lucida Grande"/>
              </a:rPr>
              <a:t>Bookreader</a:t>
            </a:r>
            <a:r>
              <a:rPr lang="en-US" sz="1700" b="1" dirty="0">
                <a:latin typeface="Lucida Grande"/>
                <a:ea typeface="Lucida Grande"/>
                <a:cs typeface="Lucida Grande"/>
                <a:sym typeface="Lucida Grande"/>
              </a:rPr>
              <a:t>",</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a:t>
            </a:r>
            <a:r>
              <a:rPr lang="en-US" sz="1700" b="1" dirty="0" err="1">
                <a:latin typeface="Lucida Grande"/>
                <a:ea typeface="Lucida Grande"/>
                <a:cs typeface="Lucida Grande"/>
                <a:sym typeface="Lucida Grande"/>
              </a:rPr>
              <a:t>join_date</a:t>
            </a:r>
            <a:r>
              <a:rPr lang="en-US" sz="1700" b="1" dirty="0">
                <a:latin typeface="Lucida Grande"/>
                <a:ea typeface="Lucida Grande"/>
                <a:cs typeface="Lucida Grande"/>
                <a:sym typeface="Lucida Grande"/>
              </a:rPr>
              <a:t>: </a:t>
            </a:r>
            <a:r>
              <a:rPr lang="en-US" sz="1700" b="1" dirty="0" err="1">
                <a:latin typeface="Lucida Grande"/>
                <a:ea typeface="Lucida Grande"/>
                <a:cs typeface="Lucida Grande"/>
                <a:sym typeface="Lucida Grande"/>
              </a:rPr>
              <a:t>ISODate</a:t>
            </a:r>
            <a:r>
              <a:rPr lang="en-US" sz="1700" b="1" dirty="0">
                <a:latin typeface="Lucida Grande"/>
                <a:ea typeface="Lucida Grande"/>
                <a:cs typeface="Lucida Grande"/>
                <a:sym typeface="Lucida Grande"/>
              </a:rPr>
              <a:t>("2011-10-15"),</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address: { ...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a:t>
            </a:r>
            <a:r>
              <a:rPr lang="en-US" sz="1700" b="1" dirty="0" err="1">
                <a:latin typeface="Lucida Grande"/>
                <a:ea typeface="Lucida Grande"/>
                <a:cs typeface="Lucida Grande"/>
                <a:sym typeface="Lucida Grande"/>
              </a:rPr>
              <a:t>checked_out</a:t>
            </a:r>
            <a:r>
              <a:rPr lang="en-US" sz="1700" b="1" dirty="0">
                <a:latin typeface="Lucida Grande"/>
                <a:ea typeface="Lucida Grande"/>
                <a:cs typeface="Lucida Grande"/>
                <a:sym typeface="Lucida Grande"/>
              </a:rPr>
              <a:t>: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 _id: "123456789", </a:t>
            </a:r>
            <a:r>
              <a:rPr lang="en-US" sz="1700" b="1" dirty="0" err="1">
                <a:latin typeface="Lucida Grande"/>
                <a:ea typeface="Lucida Grande"/>
                <a:cs typeface="Lucida Grande"/>
                <a:sym typeface="Lucida Grande"/>
              </a:rPr>
              <a:t>checked_out</a:t>
            </a:r>
            <a:r>
              <a:rPr lang="en-US" sz="1700" b="1" dirty="0">
                <a:latin typeface="Lucida Grande"/>
                <a:ea typeface="Lucida Grande"/>
                <a:cs typeface="Lucida Grande"/>
                <a:sym typeface="Lucida Grande"/>
              </a:rPr>
              <a:t>: "2012-10-15"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 _id: "987654321", </a:t>
            </a:r>
            <a:r>
              <a:rPr lang="en-US" sz="1700" b="1" dirty="0" err="1">
                <a:latin typeface="Lucida Grande"/>
                <a:ea typeface="Lucida Grande"/>
                <a:cs typeface="Lucida Grande"/>
                <a:sym typeface="Lucida Grande"/>
              </a:rPr>
              <a:t>checked_out</a:t>
            </a:r>
            <a:r>
              <a:rPr lang="en-US" sz="1700" b="1" dirty="0">
                <a:latin typeface="Lucida Grande"/>
                <a:ea typeface="Lucida Grande"/>
                <a:cs typeface="Lucida Grande"/>
                <a:sym typeface="Lucida Grande"/>
              </a:rPr>
              <a:t>: "2012-09-12"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    ]</a:t>
            </a:r>
            <a:endParaRPr lang="en-US" sz="1700" b="1" dirty="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a:latin typeface="Lucida Grande"/>
                <a:ea typeface="Lucida Grande"/>
                <a:cs typeface="Lucida Grande"/>
                <a:sym typeface="Lucida Grande"/>
              </a:rPr>
              <a:t>}</a:t>
            </a:r>
            <a:endParaRPr lang="en-US" sz="1700" b="1" dirty="0">
              <a:latin typeface="Lucida Grande"/>
              <a:ea typeface="ヒラギノ角ゴ ProN W6"/>
              <a:cs typeface="ヒラギノ角ゴ ProN W6"/>
              <a:sym typeface="Lucida Grande"/>
            </a:endParaRPr>
          </a:p>
        </p:txBody>
      </p:sp>
      <p:sp>
        <p:nvSpPr>
          <p:cNvPr id="69635" name="Rectangle 4"/>
          <p:cNvSpPr>
            <a:spLocks/>
          </p:cNvSpPr>
          <p:nvPr/>
        </p:nvSpPr>
        <p:spPr bwMode="auto">
          <a:xfrm>
            <a:off x="2944813" y="6264275"/>
            <a:ext cx="3254375" cy="331788"/>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53828508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Model Tree Structure</a:t>
            </a:r>
          </a:p>
        </p:txBody>
      </p:sp>
      <p:sp>
        <p:nvSpPr>
          <p:cNvPr id="3" name="Content Placeholder 2"/>
          <p:cNvSpPr>
            <a:spLocks noGrp="1"/>
          </p:cNvSpPr>
          <p:nvPr>
            <p:ph idx="1"/>
          </p:nvPr>
        </p:nvSpPr>
        <p:spPr>
          <a:xfrm>
            <a:off x="2017274" y="3481536"/>
            <a:ext cx="7126725" cy="3475856"/>
          </a:xfrm>
        </p:spPr>
        <p:txBody>
          <a:bodyPr/>
          <a:lstStyle/>
          <a:p>
            <a:r>
              <a:rPr lang="en-IE" sz="1700" dirty="0" err="1"/>
              <a:t>db.categories.insert</a:t>
            </a:r>
            <a:r>
              <a:rPr lang="en-IE" sz="1700" dirty="0"/>
              <a:t>( { _id: "</a:t>
            </a:r>
            <a:r>
              <a:rPr lang="en-IE" sz="1700" dirty="0" err="1"/>
              <a:t>MongoDB</a:t>
            </a:r>
            <a:r>
              <a:rPr lang="en-IE" sz="1700" dirty="0"/>
              <a:t>", parent: "Databases" } ) </a:t>
            </a:r>
            <a:r>
              <a:rPr lang="en-IE" sz="1700" dirty="0" err="1"/>
              <a:t>db.categories.insert</a:t>
            </a:r>
            <a:r>
              <a:rPr lang="en-IE" sz="1700" dirty="0"/>
              <a:t>( { _id: "</a:t>
            </a:r>
            <a:r>
              <a:rPr lang="en-IE" sz="1700" dirty="0" err="1"/>
              <a:t>dbm</a:t>
            </a:r>
            <a:r>
              <a:rPr lang="en-IE" sz="1700" dirty="0"/>
              <a:t>", parent: "Databases" } ) </a:t>
            </a:r>
            <a:r>
              <a:rPr lang="en-IE" sz="1700" dirty="0" err="1"/>
              <a:t>db.categories.insert</a:t>
            </a:r>
            <a:r>
              <a:rPr lang="en-IE" sz="1700" dirty="0"/>
              <a:t>( { _id: "Databases", parent: "Programming" } ) </a:t>
            </a:r>
            <a:r>
              <a:rPr lang="en-IE" sz="1700" dirty="0" err="1"/>
              <a:t>db.categories.insert</a:t>
            </a:r>
            <a:r>
              <a:rPr lang="en-IE" sz="1700" dirty="0"/>
              <a:t>( { _id: "Languages", parent: "Programming" } ) </a:t>
            </a:r>
            <a:r>
              <a:rPr lang="en-IE" sz="1700" dirty="0" err="1"/>
              <a:t>db.categories.insert</a:t>
            </a:r>
            <a:r>
              <a:rPr lang="en-IE" sz="1700" dirty="0"/>
              <a:t>( { _id: "Programming", parent: "Books" } ) </a:t>
            </a:r>
            <a:r>
              <a:rPr lang="en-IE" sz="1700" dirty="0" err="1"/>
              <a:t>db.categories.insert</a:t>
            </a:r>
            <a:r>
              <a:rPr lang="en-IE" sz="1700" dirty="0"/>
              <a:t>( { _id: "Books", parent: </a:t>
            </a:r>
            <a:r>
              <a:rPr lang="en-IE" sz="1700" b="1" dirty="0"/>
              <a:t>null</a:t>
            </a:r>
            <a:r>
              <a:rPr lang="en-IE" sz="1700" dirty="0"/>
              <a:t> } )</a:t>
            </a:r>
          </a:p>
          <a:p>
            <a:endParaRPr lang="en-IE" sz="1700" dirty="0"/>
          </a:p>
          <a:p>
            <a:r>
              <a:rPr lang="en-IE" sz="1700" dirty="0" err="1"/>
              <a:t>db.categories.findOne</a:t>
            </a:r>
            <a:r>
              <a:rPr lang="en-IE" sz="1700" dirty="0"/>
              <a:t>( { _id: "</a:t>
            </a:r>
            <a:r>
              <a:rPr lang="en-IE" sz="1700" dirty="0" err="1"/>
              <a:t>MongoDB</a:t>
            </a:r>
            <a:r>
              <a:rPr lang="en-IE" sz="1700" dirty="0"/>
              <a:t>" } ).parent</a:t>
            </a:r>
          </a:p>
          <a:p>
            <a:r>
              <a:rPr lang="en-IE" sz="1700" dirty="0" err="1"/>
              <a:t>db.categories.ensureIndex</a:t>
            </a:r>
            <a:r>
              <a:rPr lang="en-IE" sz="1700" dirty="0"/>
              <a:t>( { parent: 1 } )</a:t>
            </a:r>
          </a:p>
          <a:p>
            <a:r>
              <a:rPr lang="en-IE" sz="1700" dirty="0" err="1"/>
              <a:t>db.categories.find</a:t>
            </a:r>
            <a:r>
              <a:rPr lang="en-IE" sz="1700" dirty="0"/>
              <a:t>( { parent: "Databases" } )</a:t>
            </a:r>
          </a:p>
          <a:p>
            <a:endParaRPr lang="en-IE" sz="17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32</a:t>
            </a:fld>
            <a:endParaRPr lang="en-I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18070"/>
            <a:ext cx="3096344" cy="2293739"/>
          </a:xfrm>
          <a:prstGeom prst="rect">
            <a:avLst/>
          </a:prstGeom>
        </p:spPr>
      </p:pic>
    </p:spTree>
    <p:extLst>
      <p:ext uri="{BB962C8B-B14F-4D97-AF65-F5344CB8AC3E}">
        <p14:creationId xmlns:p14="http://schemas.microsoft.com/office/powerpoint/2010/main" val="3569074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Another Example</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33</a:t>
            </a:fld>
            <a:endParaRPr lang="en-IE"/>
          </a:p>
        </p:txBody>
      </p:sp>
      <p:pic>
        <p:nvPicPr>
          <p:cNvPr id="1026" name="Picture 2" descr="RDBMS Schema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327629"/>
            <a:ext cx="4943475" cy="20193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1520" y="1340768"/>
            <a:ext cx="8568951" cy="3016210"/>
          </a:xfrm>
          <a:prstGeom prst="rect">
            <a:avLst/>
          </a:prstGeom>
        </p:spPr>
        <p:txBody>
          <a:bodyPr wrap="square">
            <a:spAutoFit/>
          </a:bodyPr>
          <a:lstStyle/>
          <a:p>
            <a:pPr algn="just"/>
            <a:r>
              <a:rPr lang="en-IE" sz="1900" dirty="0">
                <a:solidFill>
                  <a:srgbClr val="000000"/>
                </a:solidFill>
                <a:latin typeface="Verdana" panose="020B0604030504040204" pitchFamily="34" charset="0"/>
              </a:rPr>
              <a:t>Suppose a client needs a database design for his blog/website and see the differences between RDBMS and MongoDB schema design. Website has the following requirements.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the unique title, description and </a:t>
            </a:r>
            <a:r>
              <a:rPr lang="en-IE" sz="1900" dirty="0" err="1">
                <a:solidFill>
                  <a:srgbClr val="000000"/>
                </a:solidFill>
                <a:latin typeface="Verdana" panose="020B0604030504040204" pitchFamily="34" charset="0"/>
              </a:rPr>
              <a:t>url</a:t>
            </a:r>
            <a:r>
              <a:rPr lang="en-IE" sz="1900" dirty="0">
                <a:solidFill>
                  <a:srgbClr val="000000"/>
                </a:solidFill>
                <a:latin typeface="Verdana" panose="020B0604030504040204" pitchFamily="34" charset="0"/>
              </a:rPr>
              <a:t>.</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can have one or more tags.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the name of its publisher and total number of likes.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comments given by users along with their name, message, data-time and likes.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On each post, there can be zero or more comments.</a:t>
            </a:r>
          </a:p>
        </p:txBody>
      </p:sp>
    </p:spTree>
    <p:extLst>
      <p:ext uri="{BB962C8B-B14F-4D97-AF65-F5344CB8AC3E}">
        <p14:creationId xmlns:p14="http://schemas.microsoft.com/office/powerpoint/2010/main" val="3783301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MongoDB Document</a:t>
            </a:r>
          </a:p>
        </p:txBody>
      </p:sp>
      <p:sp>
        <p:nvSpPr>
          <p:cNvPr id="3" name="Content Placeholder 2"/>
          <p:cNvSpPr>
            <a:spLocks noGrp="1"/>
          </p:cNvSpPr>
          <p:nvPr>
            <p:ph idx="1"/>
          </p:nvPr>
        </p:nvSpPr>
        <p:spPr>
          <a:xfrm>
            <a:off x="457200" y="1268760"/>
            <a:ext cx="8229600" cy="4876800"/>
          </a:xfrm>
        </p:spPr>
        <p:txBody>
          <a:bodyPr/>
          <a:lstStyle/>
          <a:p>
            <a:pPr marL="0" indent="0">
              <a:buNone/>
            </a:pPr>
            <a:r>
              <a:rPr lang="en-IE" sz="1200" dirty="0"/>
              <a:t>{</a:t>
            </a:r>
          </a:p>
          <a:p>
            <a:pPr marL="0" indent="0">
              <a:buNone/>
            </a:pPr>
            <a:r>
              <a:rPr lang="en-IE" sz="1200" dirty="0"/>
              <a:t>   _id: POST_ID</a:t>
            </a:r>
          </a:p>
          <a:p>
            <a:pPr marL="0" indent="0">
              <a:buNone/>
            </a:pPr>
            <a:r>
              <a:rPr lang="en-IE" sz="1200" dirty="0"/>
              <a:t>   title: TITLE_OF_POST, </a:t>
            </a:r>
          </a:p>
          <a:p>
            <a:pPr marL="0" indent="0">
              <a:buNone/>
            </a:pPr>
            <a:r>
              <a:rPr lang="en-IE" sz="1200" dirty="0"/>
              <a:t>   description: POST_DESCRIPTION,</a:t>
            </a:r>
          </a:p>
          <a:p>
            <a:pPr marL="0" indent="0">
              <a:buNone/>
            </a:pPr>
            <a:r>
              <a:rPr lang="en-IE" sz="1200" dirty="0"/>
              <a:t>   by: POST_BY,</a:t>
            </a:r>
          </a:p>
          <a:p>
            <a:pPr marL="0" indent="0">
              <a:buNone/>
            </a:pPr>
            <a:r>
              <a:rPr lang="en-IE" sz="1200" dirty="0"/>
              <a:t>   url: URL_OF_POST,</a:t>
            </a:r>
          </a:p>
          <a:p>
            <a:pPr marL="0" indent="0">
              <a:buNone/>
            </a:pPr>
            <a:r>
              <a:rPr lang="en-IE" sz="1200" dirty="0"/>
              <a:t>   tags: [TAG1, TAG2, TAG3],</a:t>
            </a:r>
          </a:p>
          <a:p>
            <a:pPr marL="0" indent="0">
              <a:buNone/>
            </a:pPr>
            <a:r>
              <a:rPr lang="en-IE" sz="1200" dirty="0"/>
              <a:t>   likes: TOTAL_LIKES, </a:t>
            </a:r>
          </a:p>
          <a:p>
            <a:pPr marL="0" indent="0">
              <a:buNone/>
            </a:pPr>
            <a:r>
              <a:rPr lang="en-IE" sz="1200" dirty="0"/>
              <a:t>   comments: [	</a:t>
            </a:r>
          </a:p>
          <a:p>
            <a:pPr marL="0" indent="0">
              <a:buNone/>
            </a:pPr>
            <a:r>
              <a:rPr lang="en-IE" sz="1200" dirty="0"/>
              <a:t>      {</a:t>
            </a:r>
          </a:p>
          <a:p>
            <a:pPr marL="0" indent="0">
              <a:buNone/>
            </a:pPr>
            <a:r>
              <a:rPr lang="en-IE" sz="1200" dirty="0"/>
              <a:t>         </a:t>
            </a:r>
            <a:r>
              <a:rPr lang="en-IE" sz="1200" dirty="0" err="1"/>
              <a:t>user:'COMMENT_BY</a:t>
            </a:r>
            <a:r>
              <a:rPr lang="en-IE" sz="1200" dirty="0"/>
              <a:t>',</a:t>
            </a:r>
          </a:p>
          <a:p>
            <a:pPr marL="0" indent="0">
              <a:buNone/>
            </a:pPr>
            <a:r>
              <a:rPr lang="en-IE" sz="1200" dirty="0"/>
              <a:t>         message: TEXT,</a:t>
            </a:r>
          </a:p>
          <a:p>
            <a:pPr marL="0" indent="0">
              <a:buNone/>
            </a:pPr>
            <a:r>
              <a:rPr lang="en-IE" sz="1200" dirty="0"/>
              <a:t>         </a:t>
            </a:r>
            <a:r>
              <a:rPr lang="en-IE" sz="1200" dirty="0" err="1"/>
              <a:t>dateCreated</a:t>
            </a:r>
            <a:r>
              <a:rPr lang="en-IE" sz="1200" dirty="0"/>
              <a:t>: DATE_TIME,</a:t>
            </a:r>
          </a:p>
          <a:p>
            <a:pPr marL="0" indent="0">
              <a:buNone/>
            </a:pPr>
            <a:r>
              <a:rPr lang="en-IE" sz="1200" dirty="0"/>
              <a:t>         like: LIKES </a:t>
            </a:r>
          </a:p>
          <a:p>
            <a:pPr marL="0" indent="0">
              <a:buNone/>
            </a:pPr>
            <a:r>
              <a:rPr lang="en-IE" sz="1200" dirty="0"/>
              <a:t>      },</a:t>
            </a:r>
          </a:p>
          <a:p>
            <a:pPr marL="0" indent="0">
              <a:buNone/>
            </a:pPr>
            <a:r>
              <a:rPr lang="en-IE" sz="1200" dirty="0"/>
              <a:t>      {</a:t>
            </a:r>
          </a:p>
          <a:p>
            <a:pPr marL="0" indent="0">
              <a:buNone/>
            </a:pPr>
            <a:r>
              <a:rPr lang="en-IE" sz="1200" dirty="0"/>
              <a:t>         </a:t>
            </a:r>
            <a:r>
              <a:rPr lang="en-IE" sz="1200" dirty="0" err="1"/>
              <a:t>user:'COMMENT_BY</a:t>
            </a:r>
            <a:r>
              <a:rPr lang="en-IE" sz="1200" dirty="0"/>
              <a:t>',</a:t>
            </a:r>
          </a:p>
          <a:p>
            <a:pPr marL="0" indent="0">
              <a:buNone/>
            </a:pPr>
            <a:r>
              <a:rPr lang="en-IE" sz="1200" dirty="0"/>
              <a:t>         message: TEXT,</a:t>
            </a:r>
          </a:p>
          <a:p>
            <a:pPr marL="0" indent="0">
              <a:buNone/>
            </a:pPr>
            <a:r>
              <a:rPr lang="en-IE" sz="1200" dirty="0"/>
              <a:t>         </a:t>
            </a:r>
            <a:r>
              <a:rPr lang="en-IE" sz="1200" dirty="0" err="1"/>
              <a:t>dateCreated</a:t>
            </a:r>
            <a:r>
              <a:rPr lang="en-IE" sz="1200" dirty="0"/>
              <a:t>: DATE_TIME,</a:t>
            </a:r>
          </a:p>
          <a:p>
            <a:pPr marL="0" indent="0">
              <a:buNone/>
            </a:pPr>
            <a:r>
              <a:rPr lang="en-IE" sz="1200" dirty="0"/>
              <a:t>         like: LIKES</a:t>
            </a:r>
          </a:p>
          <a:p>
            <a:pPr marL="0" indent="0">
              <a:buNone/>
            </a:pPr>
            <a:r>
              <a:rPr lang="en-IE" sz="1200" dirty="0"/>
              <a:t>      }</a:t>
            </a:r>
          </a:p>
          <a:p>
            <a:pPr marL="0" indent="0">
              <a:buNone/>
            </a:pPr>
            <a:r>
              <a:rPr lang="en-IE" sz="1200" dirty="0"/>
              <a:t>   ]</a:t>
            </a:r>
          </a:p>
          <a:p>
            <a:pPr marL="0" indent="0">
              <a:buNone/>
            </a:pPr>
            <a:r>
              <a:rPr lang="en-IE" sz="1200" dirty="0"/>
              <a: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34</a:t>
            </a:fld>
            <a:endParaRPr lang="en-IE"/>
          </a:p>
        </p:txBody>
      </p:sp>
    </p:spTree>
    <p:extLst>
      <p:ext uri="{BB962C8B-B14F-4D97-AF65-F5344CB8AC3E}">
        <p14:creationId xmlns:p14="http://schemas.microsoft.com/office/powerpoint/2010/main" val="3378375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Some considerations while designing Schema in MongoDB</a:t>
            </a:r>
          </a:p>
        </p:txBody>
      </p:sp>
      <p:sp>
        <p:nvSpPr>
          <p:cNvPr id="3" name="Content Placeholder 2"/>
          <p:cNvSpPr>
            <a:spLocks noGrp="1"/>
          </p:cNvSpPr>
          <p:nvPr>
            <p:ph idx="1"/>
          </p:nvPr>
        </p:nvSpPr>
        <p:spPr/>
        <p:txBody>
          <a:bodyPr/>
          <a:lstStyle/>
          <a:p>
            <a:r>
              <a:rPr lang="en-IE" sz="2400" dirty="0"/>
              <a:t>Design your schema according to user requirements.</a:t>
            </a:r>
          </a:p>
          <a:p>
            <a:r>
              <a:rPr lang="en-IE" sz="2400" dirty="0"/>
              <a:t>Combine objects into one document if you will use them together. Otherwise separate them (but make sure there should not be need of joins).</a:t>
            </a:r>
          </a:p>
          <a:p>
            <a:r>
              <a:rPr lang="en-IE" sz="2400" dirty="0"/>
              <a:t>Duplicate the data (but limited) because disk space is cheap as compare to compute time.</a:t>
            </a:r>
          </a:p>
          <a:p>
            <a:r>
              <a:rPr lang="en-IE" sz="2400" dirty="0"/>
              <a:t>Do joins while write, not on read.</a:t>
            </a:r>
          </a:p>
          <a:p>
            <a:r>
              <a:rPr lang="en-IE" sz="2400" dirty="0"/>
              <a:t>Optimize your schema for most frequent use cases.</a:t>
            </a:r>
          </a:p>
          <a:p>
            <a:r>
              <a:rPr lang="en-IE" sz="2400" dirty="0"/>
              <a:t>Do complex aggregation in the schema.</a:t>
            </a:r>
          </a:p>
          <a:p>
            <a:endParaRPr lang="en-IE"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35</a:t>
            </a:fld>
            <a:endParaRPr lang="en-IE"/>
          </a:p>
        </p:txBody>
      </p:sp>
    </p:spTree>
    <p:extLst>
      <p:ext uri="{BB962C8B-B14F-4D97-AF65-F5344CB8AC3E}">
        <p14:creationId xmlns:p14="http://schemas.microsoft.com/office/powerpoint/2010/main" val="358800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14600"/>
            <a:ext cx="8229600" cy="1143000"/>
          </a:xfrm>
        </p:spPr>
        <p:txBody>
          <a:bodyPr rtlCol="0">
            <a:normAutofit/>
          </a:bodyPr>
          <a:lstStyle/>
          <a:p>
            <a:pPr algn="ctr" fontAlgn="auto">
              <a:spcAft>
                <a:spcPts val="0"/>
              </a:spcAft>
              <a:defRPr/>
            </a:pPr>
            <a:br>
              <a:rPr lang="en-US" dirty="0">
                <a:solidFill>
                  <a:schemeClr val="tx1">
                    <a:lumMod val="85000"/>
                    <a:lumOff val="15000"/>
                  </a:schemeClr>
                </a:solidFill>
              </a:rPr>
            </a:br>
            <a:r>
              <a:rPr lang="en-US" dirty="0">
                <a:solidFill>
                  <a:schemeClr val="tx1">
                    <a:lumMod val="85000"/>
                    <a:lumOff val="15000"/>
                  </a:schemeClr>
                </a:solidFill>
              </a:rPr>
              <a:t>Index in </a:t>
            </a:r>
            <a:r>
              <a:rPr lang="en-US" dirty="0" err="1">
                <a:solidFill>
                  <a:schemeClr val="tx1">
                    <a:lumMod val="85000"/>
                    <a:lumOff val="15000"/>
                  </a:schemeClr>
                </a:solidFill>
              </a:rPr>
              <a:t>MongoDB</a:t>
            </a:r>
            <a:endParaRPr lang="en-US" dirty="0">
              <a:solidFill>
                <a:schemeClr val="tx1">
                  <a:lumMod val="85000"/>
                  <a:lumOff val="15000"/>
                </a:schemeClr>
              </a:solidFill>
            </a:endParaRPr>
          </a:p>
        </p:txBody>
      </p:sp>
    </p:spTree>
    <p:extLst>
      <p:ext uri="{BB962C8B-B14F-4D97-AF65-F5344CB8AC3E}">
        <p14:creationId xmlns:p14="http://schemas.microsoft.com/office/powerpoint/2010/main" val="4074426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dirty="0">
                <a:solidFill>
                  <a:schemeClr val="tx1"/>
                </a:solidFill>
              </a:rPr>
              <a:t>Before Index</a:t>
            </a:r>
          </a:p>
        </p:txBody>
      </p:sp>
      <p:sp>
        <p:nvSpPr>
          <p:cNvPr id="72706" name="Content Placeholder 2"/>
          <p:cNvSpPr>
            <a:spLocks noGrp="1"/>
          </p:cNvSpPr>
          <p:nvPr>
            <p:ph idx="1"/>
          </p:nvPr>
        </p:nvSpPr>
        <p:spPr/>
        <p:txBody>
          <a:bodyPr/>
          <a:lstStyle/>
          <a:p>
            <a:r>
              <a:rPr lang="en-US" b="1"/>
              <a:t>What does database normally do when we query?</a:t>
            </a:r>
          </a:p>
          <a:p>
            <a:pPr lvl="1"/>
            <a:r>
              <a:rPr lang="en-US" sz="1800" b="1"/>
              <a:t>MongoDB must scan </a:t>
            </a:r>
            <a:r>
              <a:rPr lang="en-US" sz="1800" b="1">
                <a:solidFill>
                  <a:srgbClr val="FF0000"/>
                </a:solidFill>
              </a:rPr>
              <a:t>every</a:t>
            </a:r>
            <a:r>
              <a:rPr lang="en-US" sz="1800" b="1"/>
              <a:t> document.</a:t>
            </a:r>
          </a:p>
          <a:p>
            <a:pPr lvl="1"/>
            <a:r>
              <a:rPr lang="en-US" sz="1800" b="1"/>
              <a:t>Inefficient because process </a:t>
            </a:r>
            <a:r>
              <a:rPr lang="en-US" sz="1800" b="1">
                <a:solidFill>
                  <a:srgbClr val="FF0000"/>
                </a:solidFill>
              </a:rPr>
              <a:t>large volume</a:t>
            </a:r>
            <a:r>
              <a:rPr lang="en-US" sz="1800" b="1"/>
              <a:t> of data</a:t>
            </a:r>
          </a:p>
          <a:p>
            <a:endParaRPr lang="en-US" sz="1600"/>
          </a:p>
        </p:txBody>
      </p:sp>
      <p:pic>
        <p:nvPicPr>
          <p:cNvPr id="72707" name="Picture 11"/>
          <p:cNvPicPr>
            <a:picLocks noChangeAspect="1" noChangeArrowheads="1"/>
          </p:cNvPicPr>
          <p:nvPr/>
        </p:nvPicPr>
        <p:blipFill>
          <a:blip r:embed="rId2"/>
          <a:srcRect/>
          <a:stretch>
            <a:fillRect/>
          </a:stretch>
        </p:blipFill>
        <p:spPr bwMode="auto">
          <a:xfrm>
            <a:off x="5033963" y="4756298"/>
            <a:ext cx="2989262" cy="1697038"/>
          </a:xfrm>
          <a:prstGeom prst="rect">
            <a:avLst/>
          </a:prstGeom>
          <a:noFill/>
          <a:ln w="9525">
            <a:noFill/>
            <a:miter lim="800000"/>
            <a:headEnd/>
            <a:tailEnd/>
          </a:ln>
        </p:spPr>
      </p:pic>
      <p:sp>
        <p:nvSpPr>
          <p:cNvPr id="72708" name="Left Arrow 5"/>
          <p:cNvSpPr>
            <a:spLocks noChangeArrowheads="1"/>
          </p:cNvSpPr>
          <p:nvPr/>
        </p:nvSpPr>
        <p:spPr bwMode="auto">
          <a:xfrm>
            <a:off x="2051050" y="5454798"/>
            <a:ext cx="2830513" cy="509588"/>
          </a:xfrm>
          <a:prstGeom prst="leftArrow">
            <a:avLst>
              <a:gd name="adj1" fmla="val 50000"/>
              <a:gd name="adj2" fmla="val 50042"/>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sp>
        <p:nvSpPr>
          <p:cNvPr id="72709" name="Rectangle 6"/>
          <p:cNvSpPr>
            <a:spLocks noChangeArrowheads="1"/>
          </p:cNvSpPr>
          <p:nvPr/>
        </p:nvSpPr>
        <p:spPr bwMode="auto">
          <a:xfrm>
            <a:off x="847725" y="3483123"/>
            <a:ext cx="5689600" cy="368300"/>
          </a:xfrm>
          <a:prstGeom prst="rect">
            <a:avLst/>
          </a:prstGeom>
          <a:noFill/>
          <a:ln w="9525">
            <a:noFill/>
            <a:miter lim="800000"/>
            <a:headEnd/>
            <a:tailEnd/>
          </a:ln>
        </p:spPr>
        <p:txBody>
          <a:bodyPr>
            <a:spAutoFit/>
          </a:bodyPr>
          <a:lstStyle/>
          <a:p>
            <a:r>
              <a:rPr lang="en-US"/>
              <a:t>db.</a:t>
            </a:r>
            <a:r>
              <a:rPr lang="en-US">
                <a:solidFill>
                  <a:srgbClr val="FF0000"/>
                </a:solidFill>
              </a:rPr>
              <a:t>users</a:t>
            </a:r>
            <a:r>
              <a:rPr lang="en-US"/>
              <a:t>.find( { score: { “$lt” : 30} } ) </a:t>
            </a:r>
          </a:p>
        </p:txBody>
      </p:sp>
      <p:sp>
        <p:nvSpPr>
          <p:cNvPr id="72710" name="Up Arrow 7"/>
          <p:cNvSpPr>
            <a:spLocks noChangeArrowheads="1"/>
          </p:cNvSpPr>
          <p:nvPr/>
        </p:nvSpPr>
        <p:spPr bwMode="auto">
          <a:xfrm>
            <a:off x="1308100" y="4008586"/>
            <a:ext cx="433388" cy="1014412"/>
          </a:xfrm>
          <a:prstGeom prst="upArrow">
            <a:avLst>
              <a:gd name="adj1" fmla="val 50000"/>
              <a:gd name="adj2" fmla="val 49999"/>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pic>
        <p:nvPicPr>
          <p:cNvPr id="72711" name="Picture 12"/>
          <p:cNvPicPr>
            <a:picLocks noChangeAspect="1" noChangeArrowheads="1"/>
          </p:cNvPicPr>
          <p:nvPr/>
        </p:nvPicPr>
        <p:blipFill>
          <a:blip r:embed="rId3"/>
          <a:srcRect/>
          <a:stretch>
            <a:fillRect/>
          </a:stretch>
        </p:blipFill>
        <p:spPr bwMode="auto">
          <a:xfrm>
            <a:off x="1133475" y="5143648"/>
            <a:ext cx="781050" cy="1047750"/>
          </a:xfrm>
          <a:prstGeom prst="rect">
            <a:avLst/>
          </a:prstGeom>
          <a:noFill/>
          <a:ln w="9525">
            <a:noFill/>
            <a:miter lim="800000"/>
            <a:headEnd/>
            <a:tailEnd/>
          </a:ln>
        </p:spPr>
      </p:pic>
    </p:spTree>
    <p:extLst>
      <p:ext uri="{BB962C8B-B14F-4D97-AF65-F5344CB8AC3E}">
        <p14:creationId xmlns:p14="http://schemas.microsoft.com/office/powerpoint/2010/main" val="939053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t>Definition of Index</a:t>
            </a:r>
          </a:p>
        </p:txBody>
      </p:sp>
      <p:sp>
        <p:nvSpPr>
          <p:cNvPr id="3" name="Content Placeholder 2"/>
          <p:cNvSpPr>
            <a:spLocks noGrp="1"/>
          </p:cNvSpPr>
          <p:nvPr>
            <p:ph idx="1"/>
          </p:nvPr>
        </p:nvSpPr>
        <p:spPr>
          <a:xfrm>
            <a:off x="395536" y="1524000"/>
            <a:ext cx="8229600" cy="4876800"/>
          </a:xfrm>
        </p:spPr>
        <p:txBody>
          <a:bodyPr rtlCol="0">
            <a:normAutofit/>
          </a:bodyPr>
          <a:lstStyle/>
          <a:p>
            <a:pPr fontAlgn="auto">
              <a:spcAft>
                <a:spcPts val="0"/>
              </a:spcAft>
              <a:buFont typeface="Wingdings 3" charset="2"/>
              <a:buChar char=""/>
              <a:defRPr/>
            </a:pPr>
            <a:r>
              <a:rPr lang="en-US" b="1" dirty="0">
                <a:solidFill>
                  <a:schemeClr val="tx1">
                    <a:lumMod val="75000"/>
                    <a:lumOff val="25000"/>
                  </a:schemeClr>
                </a:solidFill>
              </a:rPr>
              <a:t>Definition</a:t>
            </a:r>
          </a:p>
          <a:p>
            <a:pPr lvl="1" fontAlgn="auto">
              <a:spcAft>
                <a:spcPts val="0"/>
              </a:spcAft>
              <a:buFont typeface="Wingdings 3" charset="2"/>
              <a:buChar char=""/>
              <a:defRPr/>
            </a:pPr>
            <a:r>
              <a:rPr lang="en-US" sz="1800" b="1" dirty="0">
                <a:solidFill>
                  <a:schemeClr val="tx1">
                    <a:lumMod val="75000"/>
                    <a:lumOff val="25000"/>
                  </a:schemeClr>
                </a:solidFill>
              </a:rPr>
              <a:t>Indexes are special data structures that store a small portion of the </a:t>
            </a:r>
            <a:r>
              <a:rPr lang="en-US" sz="1800" b="1" dirty="0">
                <a:solidFill>
                  <a:srgbClr val="FF0000"/>
                </a:solidFill>
              </a:rPr>
              <a:t>collection</a:t>
            </a:r>
            <a:r>
              <a:rPr lang="en-US" sz="1800" b="1" dirty="0">
                <a:solidFill>
                  <a:schemeClr val="tx1">
                    <a:lumMod val="75000"/>
                    <a:lumOff val="25000"/>
                  </a:schemeClr>
                </a:solidFill>
              </a:rPr>
              <a:t>’s data set in an easy to traverse form.</a:t>
            </a:r>
          </a:p>
          <a:p>
            <a:pPr fontAlgn="auto">
              <a:spcAft>
                <a:spcPts val="0"/>
              </a:spcAft>
              <a:buFont typeface="Wingdings 3" charset="2"/>
              <a:buChar char=""/>
              <a:defRPr/>
            </a:pPr>
            <a:endParaRPr lang="en-US" sz="1600" dirty="0">
              <a:solidFill>
                <a:schemeClr val="tx1">
                  <a:lumMod val="75000"/>
                  <a:lumOff val="25000"/>
                </a:schemeClr>
              </a:solidFill>
            </a:endParaRPr>
          </a:p>
        </p:txBody>
      </p:sp>
      <p:sp>
        <p:nvSpPr>
          <p:cNvPr id="73731" name="TextBox 3"/>
          <p:cNvSpPr txBox="1">
            <a:spLocks noChangeArrowheads="1"/>
          </p:cNvSpPr>
          <p:nvPr/>
        </p:nvSpPr>
        <p:spPr bwMode="auto">
          <a:xfrm>
            <a:off x="1576636" y="5934075"/>
            <a:ext cx="5437188" cy="261938"/>
          </a:xfrm>
          <a:prstGeom prst="rect">
            <a:avLst/>
          </a:prstGeom>
          <a:noFill/>
          <a:ln w="9525">
            <a:noFill/>
            <a:miter lim="800000"/>
            <a:headEnd/>
            <a:tailEnd/>
          </a:ln>
        </p:spPr>
        <p:txBody>
          <a:bodyPr>
            <a:spAutoFit/>
          </a:bodyPr>
          <a:lstStyle/>
          <a:p>
            <a:pPr algn="ctr"/>
            <a:r>
              <a:rPr lang="en-US" sz="1100" b="1"/>
              <a:t>Diagram of a query that uses an index to select</a:t>
            </a:r>
          </a:p>
        </p:txBody>
      </p:sp>
      <p:pic>
        <p:nvPicPr>
          <p:cNvPr id="73734" name="Picture 7" descr="C:\Users\defuser\Desktop\Picture1.png"/>
          <p:cNvPicPr>
            <a:picLocks noChangeAspect="1" noChangeArrowheads="1"/>
          </p:cNvPicPr>
          <p:nvPr/>
        </p:nvPicPr>
        <p:blipFill>
          <a:blip r:embed="rId2"/>
          <a:srcRect/>
          <a:stretch>
            <a:fillRect/>
          </a:stretch>
        </p:blipFill>
        <p:spPr bwMode="auto">
          <a:xfrm>
            <a:off x="1576636" y="2819400"/>
            <a:ext cx="5791200" cy="2952750"/>
          </a:xfrm>
          <a:prstGeom prst="rect">
            <a:avLst/>
          </a:prstGeom>
          <a:noFill/>
          <a:ln w="9525">
            <a:noFill/>
            <a:miter lim="800000"/>
            <a:headEnd/>
            <a:tailEnd/>
          </a:ln>
        </p:spPr>
      </p:pic>
      <p:sp>
        <p:nvSpPr>
          <p:cNvPr id="73735" name="Left Arrow 15"/>
          <p:cNvSpPr>
            <a:spLocks noChangeArrowheads="1"/>
          </p:cNvSpPr>
          <p:nvPr/>
        </p:nvSpPr>
        <p:spPr bwMode="auto">
          <a:xfrm rot="5400000">
            <a:off x="6809830" y="4412457"/>
            <a:ext cx="647700" cy="360362"/>
          </a:xfrm>
          <a:prstGeom prst="leftArrow">
            <a:avLst>
              <a:gd name="adj1" fmla="val 50000"/>
              <a:gd name="adj2" fmla="val 49927"/>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sp>
        <p:nvSpPr>
          <p:cNvPr id="73736" name="TextBox 9"/>
          <p:cNvSpPr txBox="1">
            <a:spLocks noChangeArrowheads="1"/>
          </p:cNvSpPr>
          <p:nvPr/>
        </p:nvSpPr>
        <p:spPr bwMode="auto">
          <a:xfrm>
            <a:off x="6751886" y="4989513"/>
            <a:ext cx="827088" cy="368300"/>
          </a:xfrm>
          <a:prstGeom prst="rect">
            <a:avLst/>
          </a:prstGeom>
          <a:noFill/>
          <a:ln w="9525">
            <a:noFill/>
            <a:miter lim="800000"/>
            <a:headEnd/>
            <a:tailEnd/>
          </a:ln>
        </p:spPr>
        <p:txBody>
          <a:bodyPr>
            <a:spAutoFit/>
          </a:bodyPr>
          <a:lstStyle/>
          <a:p>
            <a:r>
              <a:rPr lang="en-US" b="1">
                <a:solidFill>
                  <a:srgbClr val="FF0000"/>
                </a:solidFill>
              </a:rPr>
              <a:t>Index</a:t>
            </a:r>
          </a:p>
        </p:txBody>
      </p:sp>
    </p:spTree>
    <p:extLst>
      <p:ext uri="{BB962C8B-B14F-4D97-AF65-F5344CB8AC3E}">
        <p14:creationId xmlns:p14="http://schemas.microsoft.com/office/powerpoint/2010/main" val="1874348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t>Index in MongoDB</a:t>
            </a:r>
          </a:p>
        </p:txBody>
      </p:sp>
      <p:sp>
        <p:nvSpPr>
          <p:cNvPr id="3" name="Content Placeholder 2"/>
          <p:cNvSpPr>
            <a:spLocks noGrp="1"/>
          </p:cNvSpPr>
          <p:nvPr>
            <p:ph idx="1"/>
          </p:nvPr>
        </p:nvSpPr>
        <p:spPr>
          <a:xfrm>
            <a:off x="457200" y="1268760"/>
            <a:ext cx="8507288" cy="4876800"/>
          </a:xfrm>
        </p:spPr>
        <p:txBody>
          <a:bodyPr rtlCol="0">
            <a:noAutofit/>
          </a:bodyPr>
          <a:lstStyle/>
          <a:p>
            <a:pPr fontAlgn="auto">
              <a:spcAft>
                <a:spcPts val="0"/>
              </a:spcAft>
              <a:buFont typeface="Wingdings 3" charset="2"/>
              <a:buChar char=""/>
              <a:defRPr/>
            </a:pPr>
            <a:r>
              <a:rPr lang="en-US" sz="2200" b="1" dirty="0">
                <a:solidFill>
                  <a:schemeClr val="tx1">
                    <a:lumMod val="75000"/>
                    <a:lumOff val="25000"/>
                  </a:schemeClr>
                </a:solidFill>
              </a:rPr>
              <a:t>Creation index</a:t>
            </a:r>
          </a:p>
          <a:p>
            <a:pPr lvl="1" fontAlgn="auto">
              <a:spcAft>
                <a:spcPts val="0"/>
              </a:spcAft>
              <a:buFont typeface="Wingdings 3" charset="2"/>
              <a:buChar char=""/>
              <a:defRPr/>
            </a:pPr>
            <a:r>
              <a:rPr lang="en-US" sz="2200" dirty="0" err="1">
                <a:solidFill>
                  <a:schemeClr val="tx1">
                    <a:lumMod val="75000"/>
                    <a:lumOff val="25000"/>
                  </a:schemeClr>
                </a:solidFill>
              </a:rPr>
              <a:t>db.users</a:t>
            </a:r>
            <a:r>
              <a:rPr lang="en-US" sz="2200" dirty="0">
                <a:solidFill>
                  <a:schemeClr val="tx1">
                    <a:lumMod val="75000"/>
                    <a:lumOff val="25000"/>
                  </a:schemeClr>
                </a:solidFill>
              </a:rPr>
              <a:t>.</a:t>
            </a:r>
            <a:r>
              <a:rPr lang="en-US" sz="2200" dirty="0"/>
              <a:t> </a:t>
            </a:r>
            <a:r>
              <a:rPr lang="en-US" sz="2200" dirty="0" err="1"/>
              <a:t>createIndex</a:t>
            </a:r>
            <a:r>
              <a:rPr lang="en-US" sz="2200" dirty="0">
                <a:solidFill>
                  <a:schemeClr val="tx1">
                    <a:lumMod val="75000"/>
                    <a:lumOff val="25000"/>
                  </a:schemeClr>
                </a:solidFill>
              </a:rPr>
              <a:t>( { score: 1 } ) </a:t>
            </a:r>
          </a:p>
          <a:p>
            <a:pPr fontAlgn="auto">
              <a:spcAft>
                <a:spcPts val="0"/>
              </a:spcAft>
              <a:buFont typeface="Wingdings 3" charset="2"/>
              <a:buChar char=""/>
              <a:defRPr/>
            </a:pPr>
            <a:r>
              <a:rPr lang="en-US" sz="2200" b="1" dirty="0">
                <a:solidFill>
                  <a:schemeClr val="tx1">
                    <a:lumMod val="75000"/>
                    <a:lumOff val="25000"/>
                  </a:schemeClr>
                </a:solidFill>
              </a:rPr>
              <a:t>Show existing indexes</a:t>
            </a:r>
          </a:p>
          <a:p>
            <a:pPr lvl="1" fontAlgn="auto">
              <a:spcAft>
                <a:spcPts val="0"/>
              </a:spcAft>
              <a:buFont typeface="Wingdings 3" charset="2"/>
              <a:buChar char=""/>
              <a:defRPr/>
            </a:pPr>
            <a:r>
              <a:rPr lang="en-US" sz="2200" dirty="0" err="1">
                <a:solidFill>
                  <a:schemeClr val="tx1">
                    <a:lumMod val="75000"/>
                    <a:lumOff val="25000"/>
                  </a:schemeClr>
                </a:solidFill>
              </a:rPr>
              <a:t>db.users.getIndexes</a:t>
            </a:r>
            <a:r>
              <a:rPr lang="en-US" sz="2200" dirty="0">
                <a:solidFill>
                  <a:schemeClr val="tx1">
                    <a:lumMod val="75000"/>
                    <a:lumOff val="25000"/>
                  </a:schemeClr>
                </a:solidFill>
              </a:rPr>
              <a:t>()</a:t>
            </a:r>
          </a:p>
          <a:p>
            <a:pPr fontAlgn="auto">
              <a:spcAft>
                <a:spcPts val="0"/>
              </a:spcAft>
              <a:buFont typeface="Wingdings 3" charset="2"/>
              <a:buChar char=""/>
              <a:defRPr/>
            </a:pPr>
            <a:r>
              <a:rPr lang="en-US" sz="2200" b="1" dirty="0">
                <a:solidFill>
                  <a:schemeClr val="tx1">
                    <a:lumMod val="75000"/>
                    <a:lumOff val="25000"/>
                  </a:schemeClr>
                </a:solidFill>
              </a:rPr>
              <a:t>Drop index</a:t>
            </a:r>
          </a:p>
          <a:p>
            <a:pPr lvl="1" fontAlgn="auto">
              <a:spcAft>
                <a:spcPts val="0"/>
              </a:spcAft>
              <a:buFont typeface="Wingdings 3" charset="2"/>
              <a:buChar char=""/>
              <a:defRPr/>
            </a:pPr>
            <a:r>
              <a:rPr lang="en-US" sz="2200" dirty="0" err="1">
                <a:solidFill>
                  <a:schemeClr val="tx1">
                    <a:lumMod val="75000"/>
                    <a:lumOff val="25000"/>
                  </a:schemeClr>
                </a:solidFill>
              </a:rPr>
              <a:t>db.users.dropIndex</a:t>
            </a:r>
            <a:r>
              <a:rPr lang="en-US" sz="2200" dirty="0">
                <a:solidFill>
                  <a:schemeClr val="tx1">
                    <a:lumMod val="75000"/>
                    <a:lumOff val="25000"/>
                  </a:schemeClr>
                </a:solidFill>
              </a:rPr>
              <a:t>( {score: 1} ) </a:t>
            </a:r>
          </a:p>
          <a:p>
            <a:pPr lvl="1" fontAlgn="auto">
              <a:spcAft>
                <a:spcPts val="0"/>
              </a:spcAft>
              <a:buFont typeface="Wingdings 3" charset="2"/>
              <a:buChar char=""/>
              <a:defRPr/>
            </a:pPr>
            <a:endParaRPr lang="en-US" sz="2200" dirty="0">
              <a:solidFill>
                <a:schemeClr val="tx1">
                  <a:lumMod val="75000"/>
                  <a:lumOff val="25000"/>
                </a:schemeClr>
              </a:solidFill>
            </a:endParaRPr>
          </a:p>
          <a:p>
            <a:pPr lvl="1" fontAlgn="auto">
              <a:spcAft>
                <a:spcPts val="0"/>
              </a:spcAft>
              <a:buFont typeface="Wingdings 3" charset="2"/>
              <a:buChar char=""/>
              <a:defRPr/>
            </a:pPr>
            <a:endParaRPr lang="en-US" sz="2200" b="1" dirty="0">
              <a:solidFill>
                <a:schemeClr val="tx1">
                  <a:lumMod val="75000"/>
                  <a:lumOff val="25000"/>
                </a:schemeClr>
              </a:solidFill>
            </a:endParaRPr>
          </a:p>
          <a:p>
            <a:pPr fontAlgn="auto">
              <a:spcAft>
                <a:spcPts val="0"/>
              </a:spcAft>
              <a:buFont typeface="Wingdings 3" charset="2"/>
              <a:buChar char=""/>
              <a:defRPr/>
            </a:pPr>
            <a:endParaRPr lang="en-US" sz="2200" dirty="0">
              <a:solidFill>
                <a:schemeClr val="tx1">
                  <a:lumMod val="75000"/>
                  <a:lumOff val="25000"/>
                </a:schemeClr>
              </a:solidFill>
            </a:endParaRPr>
          </a:p>
          <a:p>
            <a:pPr fontAlgn="auto">
              <a:spcAft>
                <a:spcPts val="0"/>
              </a:spcAft>
              <a:buFont typeface="Wingdings 3" charset="2"/>
              <a:buChar char=""/>
              <a:defRPr/>
            </a:pPr>
            <a:endParaRPr lang="en-US" sz="2200" dirty="0">
              <a:solidFill>
                <a:schemeClr val="tx1">
                  <a:lumMod val="75000"/>
                  <a:lumOff val="25000"/>
                </a:schemeClr>
              </a:solidFill>
            </a:endParaRPr>
          </a:p>
        </p:txBody>
      </p:sp>
    </p:spTree>
    <p:extLst>
      <p:ext uri="{BB962C8B-B14F-4D97-AF65-F5344CB8AC3E}">
        <p14:creationId xmlns:p14="http://schemas.microsoft.com/office/powerpoint/2010/main" val="177371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en-US" dirty="0"/>
              <a:t>Motivations</a:t>
            </a:r>
          </a:p>
        </p:txBody>
      </p:sp>
      <p:sp>
        <p:nvSpPr>
          <p:cNvPr id="35843" name="Rectangle 3"/>
          <p:cNvSpPr>
            <a:spLocks noGrp="1"/>
          </p:cNvSpPr>
          <p:nvPr>
            <p:ph idx="1"/>
          </p:nvPr>
        </p:nvSpPr>
        <p:spPr/>
        <p:txBody>
          <a:bodyPr rtlCol="0">
            <a:normAutofit fontScale="92500" lnSpcReduction="10000"/>
          </a:bodyPr>
          <a:lstStyle/>
          <a:p>
            <a:pPr fontAlgn="auto">
              <a:spcAft>
                <a:spcPts val="0"/>
              </a:spcAft>
              <a:buFont typeface="Wingdings 3" charset="2"/>
              <a:buChar char=""/>
              <a:defRPr/>
            </a:pPr>
            <a:r>
              <a:rPr lang="en-US" sz="1900" dirty="0">
                <a:solidFill>
                  <a:schemeClr val="tx1">
                    <a:lumMod val="75000"/>
                    <a:lumOff val="25000"/>
                  </a:schemeClr>
                </a:solidFill>
              </a:rPr>
              <a:t>Problems with SQL</a:t>
            </a:r>
          </a:p>
          <a:p>
            <a:pPr lvl="1" fontAlgn="auto">
              <a:spcAft>
                <a:spcPts val="0"/>
              </a:spcAft>
              <a:buFont typeface="Wingdings 3" charset="2"/>
              <a:buChar char=""/>
              <a:defRPr/>
            </a:pPr>
            <a:r>
              <a:rPr lang="en-US" sz="2800" dirty="0">
                <a:solidFill>
                  <a:schemeClr val="tx1">
                    <a:lumMod val="75000"/>
                    <a:lumOff val="25000"/>
                  </a:schemeClr>
                </a:solidFill>
              </a:rPr>
              <a:t>Rigid schema</a:t>
            </a:r>
          </a:p>
          <a:p>
            <a:pPr lvl="1" fontAlgn="auto">
              <a:spcAft>
                <a:spcPts val="0"/>
              </a:spcAft>
              <a:buFont typeface="Wingdings 3" charset="2"/>
              <a:buChar char=""/>
              <a:defRPr/>
            </a:pPr>
            <a:r>
              <a:rPr lang="en-US" sz="2800" dirty="0">
                <a:solidFill>
                  <a:schemeClr val="tx1">
                    <a:lumMod val="75000"/>
                    <a:lumOff val="25000"/>
                  </a:schemeClr>
                </a:solidFill>
              </a:rPr>
              <a:t>Not easily scalable (designed for 90’s technology or worse)</a:t>
            </a:r>
          </a:p>
          <a:p>
            <a:pPr lvl="1" fontAlgn="auto">
              <a:spcAft>
                <a:spcPts val="0"/>
              </a:spcAft>
              <a:buFont typeface="Wingdings 3" charset="2"/>
              <a:buChar char=""/>
              <a:defRPr/>
            </a:pPr>
            <a:r>
              <a:rPr lang="en-US" sz="2800" dirty="0">
                <a:solidFill>
                  <a:schemeClr val="tx1">
                    <a:lumMod val="75000"/>
                    <a:lumOff val="25000"/>
                  </a:schemeClr>
                </a:solidFill>
              </a:rPr>
              <a:t>Requires unintuitive joins</a:t>
            </a:r>
          </a:p>
          <a:p>
            <a:pPr marL="457200" lvl="1" indent="0" fontAlgn="auto">
              <a:spcAft>
                <a:spcPts val="0"/>
              </a:spcAft>
              <a:buFont typeface="Wingdings 3" charset="2"/>
              <a:buNone/>
              <a:defRPr/>
            </a:pPr>
            <a:endParaRPr lang="en-US" sz="2800" dirty="0">
              <a:solidFill>
                <a:schemeClr val="tx1">
                  <a:lumMod val="75000"/>
                  <a:lumOff val="25000"/>
                </a:schemeClr>
              </a:solidFill>
            </a:endParaRPr>
          </a:p>
          <a:p>
            <a:pPr fontAlgn="auto">
              <a:spcAft>
                <a:spcPts val="0"/>
              </a:spcAft>
              <a:buFont typeface="Wingdings 3" charset="2"/>
              <a:buChar char=""/>
              <a:defRPr/>
            </a:pPr>
            <a:r>
              <a:rPr lang="en-US" sz="1900" dirty="0">
                <a:solidFill>
                  <a:schemeClr val="tx1">
                    <a:lumMod val="75000"/>
                    <a:lumOff val="25000"/>
                  </a:schemeClr>
                </a:solidFill>
              </a:rPr>
              <a:t>Benefits of </a:t>
            </a:r>
            <a:r>
              <a:rPr lang="en-US" sz="1900" dirty="0" err="1">
                <a:solidFill>
                  <a:schemeClr val="tx1">
                    <a:lumMod val="75000"/>
                    <a:lumOff val="25000"/>
                  </a:schemeClr>
                </a:solidFill>
              </a:rPr>
              <a:t>mongoDB</a:t>
            </a:r>
            <a:endParaRPr lang="en-US" sz="1900" dirty="0">
              <a:solidFill>
                <a:schemeClr val="tx1">
                  <a:lumMod val="75000"/>
                  <a:lumOff val="25000"/>
                </a:schemeClr>
              </a:solidFill>
            </a:endParaRPr>
          </a:p>
          <a:p>
            <a:pPr lvl="1" fontAlgn="auto">
              <a:spcAft>
                <a:spcPts val="0"/>
              </a:spcAft>
              <a:buFont typeface="Wingdings 3" charset="2"/>
              <a:buChar char=""/>
              <a:defRPr/>
            </a:pPr>
            <a:r>
              <a:rPr lang="en-US" sz="2800" dirty="0">
                <a:solidFill>
                  <a:schemeClr val="tx1">
                    <a:lumMod val="75000"/>
                    <a:lumOff val="25000"/>
                  </a:schemeClr>
                </a:solidFill>
              </a:rPr>
              <a:t>Easy interface with common languages (Java, </a:t>
            </a:r>
            <a:r>
              <a:rPr lang="en-US" sz="2800" dirty="0" err="1">
                <a:solidFill>
                  <a:schemeClr val="tx1">
                    <a:lumMod val="75000"/>
                    <a:lumOff val="25000"/>
                  </a:schemeClr>
                </a:solidFill>
              </a:rPr>
              <a:t>Javascript</a:t>
            </a:r>
            <a:r>
              <a:rPr lang="en-US" sz="2800" dirty="0">
                <a:solidFill>
                  <a:schemeClr val="tx1">
                    <a:lumMod val="75000"/>
                    <a:lumOff val="25000"/>
                  </a:schemeClr>
                </a:solidFill>
              </a:rPr>
              <a:t>, PHP, etc.)</a:t>
            </a:r>
          </a:p>
          <a:p>
            <a:pPr lvl="1" fontAlgn="auto">
              <a:spcAft>
                <a:spcPts val="0"/>
              </a:spcAft>
              <a:buFont typeface="Wingdings 3" charset="2"/>
              <a:buChar char=""/>
              <a:defRPr/>
            </a:pPr>
            <a:r>
              <a:rPr lang="en-US" sz="2800" dirty="0">
                <a:solidFill>
                  <a:schemeClr val="tx1">
                    <a:lumMod val="75000"/>
                    <a:lumOff val="25000"/>
                  </a:schemeClr>
                </a:solidFill>
              </a:rPr>
              <a:t>DB tech should run anywhere (VM’s, cloud, etc.)</a:t>
            </a:r>
          </a:p>
          <a:p>
            <a:pPr lvl="1" fontAlgn="auto">
              <a:spcAft>
                <a:spcPts val="0"/>
              </a:spcAft>
              <a:buFont typeface="Wingdings 3" charset="2"/>
              <a:buChar char=""/>
              <a:defRPr/>
            </a:pPr>
            <a:r>
              <a:rPr lang="en-US" sz="2800" dirty="0">
                <a:solidFill>
                  <a:schemeClr val="tx1">
                    <a:lumMod val="75000"/>
                    <a:lumOff val="25000"/>
                  </a:schemeClr>
                </a:solidFill>
              </a:rPr>
              <a:t>Keeps essential features of RDBMS’s while learning from key-value </a:t>
            </a:r>
            <a:r>
              <a:rPr lang="en-US" sz="2800" dirty="0" err="1">
                <a:solidFill>
                  <a:schemeClr val="tx1">
                    <a:lumMod val="75000"/>
                    <a:lumOff val="25000"/>
                  </a:schemeClr>
                </a:solidFill>
              </a:rPr>
              <a:t>noSQL</a:t>
            </a:r>
            <a:r>
              <a:rPr lang="en-US" sz="2800" dirty="0">
                <a:solidFill>
                  <a:schemeClr val="tx1">
                    <a:lumMod val="75000"/>
                    <a:lumOff val="25000"/>
                  </a:schemeClr>
                </a:solidFill>
              </a:rPr>
              <a:t> systems</a:t>
            </a:r>
          </a:p>
          <a:p>
            <a:pPr marL="457200" lvl="1" indent="0" fontAlgn="auto">
              <a:spcAft>
                <a:spcPts val="0"/>
              </a:spcAft>
              <a:buFont typeface="Wingdings 3" charset="2"/>
              <a:buNone/>
              <a:defRP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462079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t>Index in MongoDB</a:t>
            </a:r>
          </a:p>
        </p:txBody>
      </p:sp>
      <p:sp>
        <p:nvSpPr>
          <p:cNvPr id="75778"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5779"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dirty="0"/>
              <a:t>Types</a:t>
            </a:r>
          </a:p>
        </p:txBody>
      </p:sp>
      <p:grpSp>
        <p:nvGrpSpPr>
          <p:cNvPr id="75780" name="Group 15"/>
          <p:cNvGrpSpPr>
            <a:grpSpLocks/>
          </p:cNvGrpSpPr>
          <p:nvPr/>
        </p:nvGrpSpPr>
        <p:grpSpPr bwMode="auto">
          <a:xfrm>
            <a:off x="467544" y="2518891"/>
            <a:ext cx="7302896" cy="4078461"/>
            <a:chOff x="661650" y="1838624"/>
            <a:chExt cx="6790670" cy="3780420"/>
          </a:xfrm>
        </p:grpSpPr>
        <p:sp>
          <p:nvSpPr>
            <p:cNvPr id="14" name="Content Placeholder 2"/>
            <p:cNvSpPr txBox="1">
              <a:spLocks/>
            </p:cNvSpPr>
            <p:nvPr/>
          </p:nvSpPr>
          <p:spPr>
            <a:xfrm>
              <a:off x="661650" y="1838624"/>
              <a:ext cx="6790670" cy="3780420"/>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a:defRPr/>
              </a:pPr>
              <a:r>
                <a:rPr lang="en-US" b="1" kern="0" dirty="0"/>
                <a:t>Single Field Indexes</a:t>
              </a:r>
              <a:endParaRPr lang="en-US" kern="0" dirty="0"/>
            </a:p>
            <a:p>
              <a:pPr lvl="1">
                <a:defRPr/>
              </a:pPr>
              <a:r>
                <a:rPr lang="en-US" sz="2400" dirty="0" err="1"/>
                <a:t>db.users</a:t>
              </a:r>
              <a:r>
                <a:rPr lang="en-US" sz="2400" dirty="0"/>
                <a:t>. </a:t>
              </a:r>
              <a:r>
                <a:rPr lang="en-US" sz="2400" dirty="0" err="1"/>
                <a:t>createIndex</a:t>
              </a:r>
              <a:r>
                <a:rPr lang="en-US" sz="2400" dirty="0"/>
                <a:t>( { score: 1 } ) </a:t>
              </a:r>
            </a:p>
            <a:p>
              <a:pPr>
                <a:defRPr/>
              </a:pPr>
              <a:endParaRPr lang="en-US" b="1" kern="0" dirty="0"/>
            </a:p>
            <a:p>
              <a:pPr>
                <a:defRPr/>
              </a:pPr>
              <a:endParaRPr lang="en-US" b="1" kern="0" dirty="0"/>
            </a:p>
            <a:p>
              <a:pPr>
                <a:defRPr/>
              </a:pPr>
              <a:endParaRPr lang="en-US" b="1" kern="0" dirty="0"/>
            </a:p>
            <a:p>
              <a:pPr>
                <a:defRPr/>
              </a:pPr>
              <a:endParaRPr lang="en-US" b="1" kern="0" dirty="0"/>
            </a:p>
            <a:p>
              <a:pPr>
                <a:defRPr/>
              </a:pPr>
              <a:endParaRPr lang="en-US" b="1" kern="0" dirty="0"/>
            </a:p>
            <a:p>
              <a:pPr marL="457200" lvl="1" indent="0">
                <a:buFont typeface="Times" pitchFamily="18" charset="0"/>
                <a:buNone/>
                <a:defRPr/>
              </a:pPr>
              <a:endParaRPr lang="en-US" sz="2400" b="1" kern="0" dirty="0"/>
            </a:p>
            <a:p>
              <a:pPr lvl="1">
                <a:defRPr/>
              </a:pPr>
              <a:endParaRPr lang="en-US" sz="2400" b="1" kern="0" dirty="0"/>
            </a:p>
            <a:p>
              <a:pPr>
                <a:defRPr/>
              </a:pPr>
              <a:endParaRPr lang="en-US" kern="0" dirty="0"/>
            </a:p>
          </p:txBody>
        </p:sp>
        <p:pic>
          <p:nvPicPr>
            <p:cNvPr id="75783" name="Picture 2"/>
            <p:cNvPicPr>
              <a:picLocks noChangeAspect="1" noChangeArrowheads="1"/>
            </p:cNvPicPr>
            <p:nvPr/>
          </p:nvPicPr>
          <p:blipFill>
            <a:blip r:embed="rId2"/>
            <a:srcRect/>
            <a:stretch>
              <a:fillRect/>
            </a:stretch>
          </p:blipFill>
          <p:spPr bwMode="auto">
            <a:xfrm>
              <a:off x="1043608" y="2653274"/>
              <a:ext cx="5915025" cy="2314575"/>
            </a:xfrm>
            <a:prstGeom prst="rect">
              <a:avLst/>
            </a:prstGeom>
            <a:noFill/>
            <a:ln w="9525">
              <a:noFill/>
              <a:miter lim="800000"/>
              <a:headEnd/>
              <a:tailEnd/>
            </a:ln>
          </p:spPr>
        </p:pic>
      </p:gr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b="1" kern="0" dirty="0"/>
              <a:t>Single Field Indexes</a:t>
            </a:r>
          </a:p>
          <a:p>
            <a:pPr marL="285750" indent="-285750">
              <a:buFont typeface="Arial" panose="020B0604020202020204" pitchFamily="34" charset="0"/>
              <a:buChar char="•"/>
              <a:defRPr/>
            </a:pPr>
            <a:r>
              <a:rPr lang="en-US" kern="0" dirty="0"/>
              <a:t>Compound Field Indexes</a:t>
            </a:r>
          </a:p>
          <a:p>
            <a:pPr marL="285750" indent="-285750">
              <a:buFont typeface="Arial" panose="020B0604020202020204" pitchFamily="34" charset="0"/>
              <a:buChar char="•"/>
              <a:defRPr/>
            </a:pPr>
            <a:r>
              <a:rPr lang="en-US" kern="0" dirty="0" err="1"/>
              <a:t>Multikey</a:t>
            </a:r>
            <a:r>
              <a:rPr lang="en-US" kern="0" dirty="0"/>
              <a:t> Indexes</a:t>
            </a:r>
          </a:p>
        </p:txBody>
      </p:sp>
    </p:spTree>
    <p:extLst>
      <p:ext uri="{BB962C8B-B14F-4D97-AF65-F5344CB8AC3E}">
        <p14:creationId xmlns:p14="http://schemas.microsoft.com/office/powerpoint/2010/main" val="1086501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t>Index in MongoDB</a:t>
            </a:r>
          </a:p>
        </p:txBody>
      </p:sp>
      <p:sp>
        <p:nvSpPr>
          <p:cNvPr id="76802"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6803"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2200" b="1" kern="0" dirty="0"/>
              <a:t>Compound Field Indexes</a:t>
            </a:r>
          </a:p>
          <a:p>
            <a:pPr lvl="1">
              <a:defRPr/>
            </a:pPr>
            <a:r>
              <a:rPr lang="en-US" sz="2200" dirty="0" err="1"/>
              <a:t>db.users</a:t>
            </a:r>
            <a:r>
              <a:rPr lang="en-US" sz="2200" dirty="0"/>
              <a:t>. </a:t>
            </a:r>
            <a:r>
              <a:rPr lang="en-US" sz="2200" dirty="0" err="1"/>
              <a:t>createIndex</a:t>
            </a:r>
            <a:r>
              <a:rPr lang="en-US" sz="2200" dirty="0"/>
              <a:t>( { userid:1, score: -1 } ) </a:t>
            </a:r>
          </a:p>
          <a:p>
            <a:pPr>
              <a:defRPr/>
            </a:pPr>
            <a:endParaRPr lang="en-US" sz="2200" b="1" kern="0" dirty="0"/>
          </a:p>
          <a:p>
            <a:pPr>
              <a:defRPr/>
            </a:pPr>
            <a:endParaRPr lang="en-US" sz="2200" b="1" kern="0" dirty="0"/>
          </a:p>
          <a:p>
            <a:pPr>
              <a:defRPr/>
            </a:pPr>
            <a:endParaRPr lang="en-US" sz="2200" b="1" kern="0" dirty="0"/>
          </a:p>
          <a:p>
            <a:pPr>
              <a:defRPr/>
            </a:pPr>
            <a:endParaRPr lang="en-US" sz="2200" b="1" kern="0" dirty="0"/>
          </a:p>
          <a:p>
            <a:pPr>
              <a:defRPr/>
            </a:pPr>
            <a:endParaRPr lang="en-US" sz="2200" b="1" kern="0" dirty="0"/>
          </a:p>
          <a:p>
            <a:pPr marL="457200" lvl="1" indent="0">
              <a:buFont typeface="Times" pitchFamily="18" charset="0"/>
              <a:buNone/>
              <a:defRPr/>
            </a:pPr>
            <a:endParaRPr lang="en-US" sz="2200" b="1" kern="0" dirty="0"/>
          </a:p>
          <a:p>
            <a:pPr lvl="1">
              <a:defRPr/>
            </a:pPr>
            <a:endParaRPr lang="en-US" sz="2200" b="1" kern="0" dirty="0"/>
          </a:p>
          <a:p>
            <a:pPr>
              <a:defRPr/>
            </a:pPr>
            <a:endParaRPr lang="en-US" sz="2200" kern="0" dirty="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kern="0" dirty="0"/>
              <a:t>Single Field Indexes</a:t>
            </a:r>
          </a:p>
          <a:p>
            <a:pPr marL="285750" indent="-285750">
              <a:buFont typeface="Arial" panose="020B0604020202020204" pitchFamily="34" charset="0"/>
              <a:buChar char="•"/>
              <a:defRPr/>
            </a:pPr>
            <a:r>
              <a:rPr lang="en-US" b="1" kern="0" dirty="0"/>
              <a:t>Compound Field Indexes</a:t>
            </a:r>
          </a:p>
          <a:p>
            <a:pPr marL="285750" indent="-285750">
              <a:buFont typeface="Arial" panose="020B0604020202020204" pitchFamily="34" charset="0"/>
              <a:buChar char="•"/>
              <a:defRPr/>
            </a:pPr>
            <a:r>
              <a:rPr lang="en-US" kern="0" dirty="0" err="1"/>
              <a:t>Multikey</a:t>
            </a:r>
            <a:r>
              <a:rPr lang="en-US" kern="0" dirty="0"/>
              <a:t> Indexes</a:t>
            </a:r>
          </a:p>
        </p:txBody>
      </p:sp>
      <p:pic>
        <p:nvPicPr>
          <p:cNvPr id="76806" name="Picture 2"/>
          <p:cNvPicPr>
            <a:picLocks noChangeAspect="1" noChangeArrowheads="1"/>
          </p:cNvPicPr>
          <p:nvPr/>
        </p:nvPicPr>
        <p:blipFill>
          <a:blip r:embed="rId2"/>
          <a:srcRect/>
          <a:stretch>
            <a:fillRect/>
          </a:stretch>
        </p:blipFill>
        <p:spPr bwMode="auto">
          <a:xfrm>
            <a:off x="1276350" y="3352800"/>
            <a:ext cx="5686425" cy="2657475"/>
          </a:xfrm>
          <a:prstGeom prst="rect">
            <a:avLst/>
          </a:prstGeom>
          <a:noFill/>
          <a:ln w="9525">
            <a:noFill/>
            <a:miter lim="800000"/>
            <a:headEnd/>
            <a:tailEnd/>
          </a:ln>
        </p:spPr>
      </p:pic>
    </p:spTree>
    <p:extLst>
      <p:ext uri="{BB962C8B-B14F-4D97-AF65-F5344CB8AC3E}">
        <p14:creationId xmlns:p14="http://schemas.microsoft.com/office/powerpoint/2010/main" val="220075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3"/>
          <p:cNvPicPr>
            <a:picLocks noChangeAspect="1" noChangeArrowheads="1"/>
          </p:cNvPicPr>
          <p:nvPr/>
        </p:nvPicPr>
        <p:blipFill>
          <a:blip r:embed="rId2"/>
          <a:srcRect/>
          <a:stretch>
            <a:fillRect/>
          </a:stretch>
        </p:blipFill>
        <p:spPr bwMode="auto">
          <a:xfrm>
            <a:off x="1727200" y="2730500"/>
            <a:ext cx="5838825" cy="3714750"/>
          </a:xfrm>
          <a:prstGeom prst="rect">
            <a:avLst/>
          </a:prstGeom>
          <a:noFill/>
          <a:ln w="9525">
            <a:noFill/>
            <a:miter lim="800000"/>
            <a:headEnd/>
            <a:tailEnd/>
          </a:ln>
        </p:spPr>
      </p:pic>
      <p:sp>
        <p:nvSpPr>
          <p:cNvPr id="77826" name="Title 1"/>
          <p:cNvSpPr>
            <a:spLocks noGrp="1"/>
          </p:cNvSpPr>
          <p:nvPr>
            <p:ph type="title"/>
          </p:nvPr>
        </p:nvSpPr>
        <p:spPr/>
        <p:txBody>
          <a:bodyPr/>
          <a:lstStyle/>
          <a:p>
            <a:r>
              <a:rPr lang="en-US"/>
              <a:t>Index in MongoDB</a:t>
            </a:r>
          </a:p>
        </p:txBody>
      </p:sp>
      <p:sp>
        <p:nvSpPr>
          <p:cNvPr id="77827"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7828"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2200" b="1" kern="0" dirty="0" err="1"/>
              <a:t>Multikey</a:t>
            </a:r>
            <a:r>
              <a:rPr lang="en-US" sz="2200" b="1" kern="0" dirty="0"/>
              <a:t> Indexes</a:t>
            </a:r>
          </a:p>
          <a:p>
            <a:pPr lvl="1">
              <a:defRPr/>
            </a:pPr>
            <a:r>
              <a:rPr lang="en-US" sz="2200" dirty="0" err="1"/>
              <a:t>db.users.createIndex</a:t>
            </a:r>
            <a:r>
              <a:rPr lang="en-US" sz="2200" dirty="0"/>
              <a:t>( { addr.zip:1} ) </a:t>
            </a:r>
          </a:p>
          <a:p>
            <a:pPr>
              <a:defRPr/>
            </a:pPr>
            <a:endParaRPr lang="en-US" sz="2200" b="1" kern="0" dirty="0"/>
          </a:p>
          <a:p>
            <a:pPr>
              <a:defRPr/>
            </a:pPr>
            <a:endParaRPr lang="en-US" sz="2200" b="1" kern="0" dirty="0"/>
          </a:p>
          <a:p>
            <a:pPr>
              <a:defRPr/>
            </a:pPr>
            <a:endParaRPr lang="en-US" sz="2200" b="1" kern="0" dirty="0"/>
          </a:p>
          <a:p>
            <a:pPr>
              <a:defRPr/>
            </a:pPr>
            <a:endParaRPr lang="en-US" sz="2200" b="1" kern="0" dirty="0"/>
          </a:p>
          <a:p>
            <a:pPr>
              <a:defRPr/>
            </a:pPr>
            <a:endParaRPr lang="en-US" sz="2200" b="1" kern="0" dirty="0"/>
          </a:p>
          <a:p>
            <a:pPr marL="457200" lvl="1" indent="0">
              <a:buFont typeface="Times" pitchFamily="18" charset="0"/>
              <a:buNone/>
              <a:defRPr/>
            </a:pPr>
            <a:endParaRPr lang="en-US" sz="2200" b="1" kern="0" dirty="0"/>
          </a:p>
          <a:p>
            <a:pPr lvl="1">
              <a:defRPr/>
            </a:pPr>
            <a:endParaRPr lang="en-US" sz="2200" b="1" kern="0" dirty="0"/>
          </a:p>
          <a:p>
            <a:pPr>
              <a:defRPr/>
            </a:pPr>
            <a:endParaRPr lang="en-US" sz="2200" kern="0" dirty="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kern="0" dirty="0"/>
              <a:t>Single Field Indexes</a:t>
            </a:r>
          </a:p>
          <a:p>
            <a:pPr marL="285750" indent="-285750">
              <a:buFont typeface="Arial" panose="020B0604020202020204" pitchFamily="34" charset="0"/>
              <a:buChar char="•"/>
              <a:defRPr/>
            </a:pPr>
            <a:r>
              <a:rPr lang="en-US" kern="0" dirty="0"/>
              <a:t>Compound Field Indexes</a:t>
            </a:r>
          </a:p>
          <a:p>
            <a:pPr marL="285750" indent="-285750">
              <a:buFont typeface="Arial" panose="020B0604020202020204" pitchFamily="34" charset="0"/>
              <a:buChar char="•"/>
              <a:defRPr/>
            </a:pPr>
            <a:r>
              <a:rPr lang="en-US" b="1" kern="0" dirty="0" err="1"/>
              <a:t>Multikey</a:t>
            </a:r>
            <a:r>
              <a:rPr lang="en-US" b="1" kern="0" dirty="0"/>
              <a:t> Indexes</a:t>
            </a:r>
          </a:p>
        </p:txBody>
      </p:sp>
    </p:spTree>
    <p:extLst>
      <p:ext uri="{BB962C8B-B14F-4D97-AF65-F5344CB8AC3E}">
        <p14:creationId xmlns:p14="http://schemas.microsoft.com/office/powerpoint/2010/main" val="3550933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t>Aggregation</a:t>
            </a:r>
          </a:p>
        </p:txBody>
      </p:sp>
      <p:sp>
        <p:nvSpPr>
          <p:cNvPr id="3"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400" dirty="0">
                <a:solidFill>
                  <a:schemeClr val="tx1">
                    <a:lumMod val="75000"/>
                    <a:lumOff val="25000"/>
                  </a:schemeClr>
                </a:solidFill>
              </a:rPr>
              <a:t>Operations that process data records and return computed results. </a:t>
            </a:r>
          </a:p>
          <a:p>
            <a:pPr fontAlgn="auto">
              <a:spcAft>
                <a:spcPts val="0"/>
              </a:spcAft>
              <a:buFont typeface="Wingdings 3" charset="2"/>
              <a:buChar char=""/>
              <a:defRPr/>
            </a:pPr>
            <a:r>
              <a:rPr lang="en-US" sz="2400" dirty="0" err="1">
                <a:solidFill>
                  <a:schemeClr val="tx1">
                    <a:lumMod val="75000"/>
                    <a:lumOff val="25000"/>
                  </a:schemeClr>
                </a:solidFill>
              </a:rPr>
              <a:t>MongoDB</a:t>
            </a:r>
            <a:r>
              <a:rPr lang="en-US" sz="2400" dirty="0">
                <a:solidFill>
                  <a:schemeClr val="tx1">
                    <a:lumMod val="75000"/>
                    <a:lumOff val="25000"/>
                  </a:schemeClr>
                </a:solidFill>
              </a:rPr>
              <a:t> provides aggregation operations</a:t>
            </a:r>
          </a:p>
          <a:p>
            <a:pPr fontAlgn="auto">
              <a:spcAft>
                <a:spcPts val="0"/>
              </a:spcAft>
              <a:buFont typeface="Wingdings 3" charset="2"/>
              <a:buChar char=""/>
              <a:defRPr/>
            </a:pPr>
            <a:r>
              <a:rPr lang="en-US" sz="2400" dirty="0">
                <a:solidFill>
                  <a:schemeClr val="tx1">
                    <a:lumMod val="75000"/>
                    <a:lumOff val="25000"/>
                  </a:schemeClr>
                </a:solidFill>
              </a:rPr>
              <a:t>Running data aggregation on the </a:t>
            </a:r>
            <a:r>
              <a:rPr lang="en-US" sz="2400" dirty="0" err="1">
                <a:solidFill>
                  <a:schemeClr val="tx1">
                    <a:lumMod val="75000"/>
                    <a:lumOff val="25000"/>
                  </a:schemeClr>
                </a:solidFill>
                <a:hlinkClick r:id="rId2" tooltip="mongod"/>
              </a:rPr>
              <a:t>mongod</a:t>
            </a:r>
            <a:r>
              <a:rPr lang="en-US" sz="2400" dirty="0">
                <a:solidFill>
                  <a:schemeClr val="tx1">
                    <a:lumMod val="75000"/>
                    <a:lumOff val="25000"/>
                  </a:schemeClr>
                </a:solidFill>
              </a:rPr>
              <a:t> instance simplifies application code and limits resource requirements.</a:t>
            </a:r>
          </a:p>
          <a:p>
            <a:pPr fontAlgn="auto">
              <a:spcAft>
                <a:spcPts val="0"/>
              </a:spcAft>
              <a:buFont typeface="Wingdings 3" charset="2"/>
              <a:buChar char=""/>
              <a:defRPr/>
            </a:pPr>
            <a:r>
              <a:rPr lang="en-US" sz="2400" dirty="0">
                <a:solidFill>
                  <a:schemeClr val="tx1">
                    <a:lumMod val="75000"/>
                    <a:lumOff val="25000"/>
                  </a:schemeClr>
                </a:solidFill>
              </a:rPr>
              <a:t>Aggregation can be done with</a:t>
            </a:r>
          </a:p>
          <a:p>
            <a:pPr lvl="1" fontAlgn="auto">
              <a:spcAft>
                <a:spcPts val="0"/>
              </a:spcAft>
              <a:buFont typeface="Wingdings 3" charset="2"/>
              <a:buChar char=""/>
              <a:defRPr/>
            </a:pPr>
            <a:r>
              <a:rPr lang="en-US" sz="2000" dirty="0" err="1">
                <a:solidFill>
                  <a:schemeClr val="tx1">
                    <a:lumMod val="75000"/>
                    <a:lumOff val="25000"/>
                  </a:schemeClr>
                </a:solidFill>
              </a:rPr>
              <a:t>Papeline</a:t>
            </a:r>
            <a:r>
              <a:rPr lang="en-US" sz="2000" dirty="0">
                <a:solidFill>
                  <a:schemeClr val="tx1">
                    <a:lumMod val="75000"/>
                    <a:lumOff val="25000"/>
                  </a:schemeClr>
                </a:solidFill>
              </a:rPr>
              <a:t> ($group operator)</a:t>
            </a:r>
          </a:p>
          <a:p>
            <a:pPr lvl="1" fontAlgn="auto">
              <a:spcAft>
                <a:spcPts val="0"/>
              </a:spcAft>
              <a:buFont typeface="Wingdings 3" charset="2"/>
              <a:buChar char=""/>
              <a:defRPr/>
            </a:pPr>
            <a:r>
              <a:rPr lang="en-US" sz="2000" dirty="0" err="1">
                <a:solidFill>
                  <a:schemeClr val="tx1">
                    <a:lumMod val="75000"/>
                    <a:lumOff val="25000"/>
                  </a:schemeClr>
                </a:solidFill>
              </a:rPr>
              <a:t>Map_reduce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718772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t>Pipelines</a:t>
            </a:r>
          </a:p>
        </p:txBody>
      </p:sp>
      <p:sp>
        <p:nvSpPr>
          <p:cNvPr id="3" name="Content Placeholder 2"/>
          <p:cNvSpPr>
            <a:spLocks noGrp="1"/>
          </p:cNvSpPr>
          <p:nvPr>
            <p:ph idx="1"/>
          </p:nvPr>
        </p:nvSpPr>
        <p:spPr>
          <a:xfrm>
            <a:off x="457200" y="1524000"/>
            <a:ext cx="7859216" cy="4876800"/>
          </a:xfrm>
        </p:spPr>
        <p:txBody>
          <a:bodyPr rtlCol="0">
            <a:normAutofit/>
          </a:bodyPr>
          <a:lstStyle/>
          <a:p>
            <a:r>
              <a:rPr lang="en-IE" sz="2000" dirty="0"/>
              <a:t>MongoDB’s </a:t>
            </a:r>
            <a:r>
              <a:rPr lang="en-IE" sz="2000" dirty="0">
                <a:hlinkClick r:id="rId2"/>
              </a:rPr>
              <a:t>aggregation framework</a:t>
            </a:r>
            <a:r>
              <a:rPr lang="en-IE" sz="2000" dirty="0"/>
              <a:t> is </a:t>
            </a:r>
            <a:r>
              <a:rPr lang="en-IE" sz="2000" dirty="0" err="1"/>
              <a:t>modeled</a:t>
            </a:r>
            <a:r>
              <a:rPr lang="en-IE" sz="2000" dirty="0"/>
              <a:t> on the concept of data processing pipelines. Documents enter a multi-stage pipeline that transforms the documents into an aggregated result.</a:t>
            </a:r>
          </a:p>
          <a:p>
            <a:r>
              <a:rPr lang="en-IE" sz="2000" dirty="0"/>
              <a:t>The most basic pipeline stages provide </a:t>
            </a:r>
            <a:r>
              <a:rPr lang="en-IE" sz="2000" i="1" dirty="0"/>
              <a:t>filters</a:t>
            </a:r>
            <a:r>
              <a:rPr lang="en-IE" sz="2000" dirty="0"/>
              <a:t> that operate like queries and </a:t>
            </a:r>
            <a:r>
              <a:rPr lang="en-IE" sz="2000" i="1" dirty="0"/>
              <a:t>document transformations</a:t>
            </a:r>
            <a:r>
              <a:rPr lang="en-IE" sz="2000" dirty="0"/>
              <a:t> that modify the form of the output document.</a:t>
            </a:r>
          </a:p>
          <a:p>
            <a:r>
              <a:rPr lang="en-IE" sz="2000" dirty="0"/>
              <a:t>Other pipeline operations provide tools for grouping and sorting documents by specific field or fields as well as tools for aggregating the contents of arrays </a:t>
            </a:r>
          </a:p>
          <a:p>
            <a:r>
              <a:rPr lang="en-IE" sz="2000" dirty="0"/>
              <a:t>Pipeline stages can use </a:t>
            </a:r>
            <a:r>
              <a:rPr lang="en-IE" sz="2000" dirty="0">
                <a:hlinkClick r:id="rId3"/>
              </a:rPr>
              <a:t>operators</a:t>
            </a:r>
            <a:r>
              <a:rPr lang="en-IE" sz="2000" dirty="0"/>
              <a:t> for tasks such as calculating the average or concatenating a string.</a:t>
            </a:r>
          </a:p>
          <a:p>
            <a:r>
              <a:rPr lang="en-IE" sz="2000" dirty="0"/>
              <a:t>Pipeline is the preferred method for data aggregation in MongoDB.</a:t>
            </a:r>
          </a:p>
          <a:p>
            <a:pPr marL="0" indent="0" fontAlgn="auto">
              <a:spcAft>
                <a:spcPts val="0"/>
              </a:spcAft>
              <a:buNone/>
              <a:defRP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599318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Aggregation using pipeline</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45</a:t>
            </a:fld>
            <a:endParaRPr lang="en-IE"/>
          </a:p>
        </p:txBody>
      </p:sp>
      <p:pic>
        <p:nvPicPr>
          <p:cNvPr id="2050" name="Picture 2" descr="C:\Users\pierpaolo.dondio\Desktop\aggregation-pipe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04105"/>
            <a:ext cx="6783536" cy="488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58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Aggregator Operators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46</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36665452"/>
              </p:ext>
            </p:extLst>
          </p:nvPr>
        </p:nvGraphicFramePr>
        <p:xfrm>
          <a:off x="107504" y="1320150"/>
          <a:ext cx="8856983" cy="3891234"/>
        </p:xfrm>
        <a:graphic>
          <a:graphicData uri="http://schemas.openxmlformats.org/drawingml/2006/table">
            <a:tbl>
              <a:tblPr/>
              <a:tblGrid>
                <a:gridCol w="1127251">
                  <a:extLst>
                    <a:ext uri="{9D8B030D-6E8A-4147-A177-3AD203B41FA5}">
                      <a16:colId xmlns:a16="http://schemas.microsoft.com/office/drawing/2014/main" val="20000"/>
                    </a:ext>
                  </a:extLst>
                </a:gridCol>
                <a:gridCol w="4126892">
                  <a:extLst>
                    <a:ext uri="{9D8B030D-6E8A-4147-A177-3AD203B41FA5}">
                      <a16:colId xmlns:a16="http://schemas.microsoft.com/office/drawing/2014/main" val="20001"/>
                    </a:ext>
                  </a:extLst>
                </a:gridCol>
                <a:gridCol w="3602840">
                  <a:extLst>
                    <a:ext uri="{9D8B030D-6E8A-4147-A177-3AD203B41FA5}">
                      <a16:colId xmlns:a16="http://schemas.microsoft.com/office/drawing/2014/main" val="20002"/>
                    </a:ext>
                  </a:extLst>
                </a:gridCol>
              </a:tblGrid>
              <a:tr h="210404">
                <a:tc>
                  <a:txBody>
                    <a:bodyPr/>
                    <a:lstStyle/>
                    <a:p>
                      <a:pPr algn="ctr" fontAlgn="t"/>
                      <a:r>
                        <a:rPr lang="en-IE" sz="1200" dirty="0">
                          <a:effectLst/>
                        </a:rPr>
                        <a:t>Expression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Description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Example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57400">
                <a:tc>
                  <a:txBody>
                    <a:bodyPr/>
                    <a:lstStyle/>
                    <a:p>
                      <a:pPr algn="ctr" fontAlgn="ctr"/>
                      <a:r>
                        <a:rPr lang="en-IE" sz="1200" dirty="0">
                          <a:effectLst/>
                        </a:rPr>
                        <a:t>$sum</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Sums up the defined value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{$sum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57400">
                <a:tc>
                  <a:txBody>
                    <a:bodyPr/>
                    <a:lstStyle/>
                    <a:p>
                      <a:pPr algn="ctr" fontAlgn="ctr"/>
                      <a:r>
                        <a:rPr lang="en-IE" sz="1200">
                          <a:effectLst/>
                        </a:rPr>
                        <a:t>$avg</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Calculates the average of all given values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{$avg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57400">
                <a:tc>
                  <a:txBody>
                    <a:bodyPr/>
                    <a:lstStyle/>
                    <a:p>
                      <a:pPr algn="ctr" fontAlgn="ctr"/>
                      <a:r>
                        <a:rPr lang="en-IE" sz="1200" dirty="0">
                          <a:effectLst/>
                        </a:rPr>
                        <a:t>$min. $min</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Gets the minimum of the corresponding values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{$min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75068">
                <a:tc>
                  <a:txBody>
                    <a:bodyPr/>
                    <a:lstStyle/>
                    <a:p>
                      <a:pPr algn="ctr" fontAlgn="ctr"/>
                      <a:r>
                        <a:rPr lang="en-IE" sz="1200" dirty="0">
                          <a:effectLst/>
                        </a:rPr>
                        <a:t>$push</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Inserts the values to an array in the resulting document.</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url : {$push: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57400">
                <a:tc>
                  <a:txBody>
                    <a:bodyPr/>
                    <a:lstStyle/>
                    <a:p>
                      <a:pPr algn="ctr" fontAlgn="ctr"/>
                      <a:r>
                        <a:rPr lang="en-IE" sz="1200">
                          <a:effectLst/>
                        </a:rPr>
                        <a:t>$addToSet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Inserts the value to an array in the resulting document but does not create duplicates.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url : {$addToSet :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04395">
                <a:tc>
                  <a:txBody>
                    <a:bodyPr/>
                    <a:lstStyle/>
                    <a:p>
                      <a:pPr algn="ctr" fontAlgn="ctr"/>
                      <a:r>
                        <a:rPr lang="en-IE" sz="1200">
                          <a:effectLst/>
                        </a:rPr>
                        <a:t>$first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Gets the first document from the source documents according to the grouping. Typically this makes only sense together with some previously applied “$sort”-stage.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first_url : {$first :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704395">
                <a:tc>
                  <a:txBody>
                    <a:bodyPr/>
                    <a:lstStyle/>
                    <a:p>
                      <a:pPr algn="ctr" fontAlgn="ctr"/>
                      <a:r>
                        <a:rPr lang="en-IE" sz="1200">
                          <a:effectLst/>
                        </a:rPr>
                        <a:t>$last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Gets the last document from the source documents according to the grouping. Typically this makes only sense together with some previously applied “$sort”-stage.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err="1">
                          <a:effectLst/>
                        </a:rPr>
                        <a:t>db.mycol.aggregate</a:t>
                      </a:r>
                      <a:r>
                        <a:rPr lang="en-IE" sz="1200" dirty="0">
                          <a:effectLst/>
                        </a:rPr>
                        <a:t>([{$group : {_id : "$</a:t>
                      </a:r>
                      <a:r>
                        <a:rPr lang="en-IE" sz="1200" dirty="0" err="1">
                          <a:effectLst/>
                        </a:rPr>
                        <a:t>by_user</a:t>
                      </a:r>
                      <a:r>
                        <a:rPr lang="en-IE" sz="1200" dirty="0">
                          <a:effectLst/>
                        </a:rPr>
                        <a:t>", </a:t>
                      </a:r>
                      <a:r>
                        <a:rPr lang="en-IE" sz="1200" dirty="0" err="1">
                          <a:effectLst/>
                        </a:rPr>
                        <a:t>last_url</a:t>
                      </a:r>
                      <a:r>
                        <a:rPr lang="en-IE" sz="1200" dirty="0">
                          <a:effectLst/>
                        </a:rPr>
                        <a:t> : {$last : "$</a:t>
                      </a:r>
                      <a:r>
                        <a:rPr lang="en-IE" sz="1200" dirty="0" err="1">
                          <a:effectLst/>
                        </a:rPr>
                        <a:t>url</a:t>
                      </a:r>
                      <a:r>
                        <a:rPr lang="en-IE" sz="1200" dirty="0">
                          <a:effectLst/>
                        </a:rPr>
                        <a:t>"}}}])</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52802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Some examples</a:t>
            </a:r>
          </a:p>
        </p:txBody>
      </p:sp>
      <p:sp>
        <p:nvSpPr>
          <p:cNvPr id="3" name="Content Placeholder 2"/>
          <p:cNvSpPr>
            <a:spLocks noGrp="1"/>
          </p:cNvSpPr>
          <p:nvPr>
            <p:ph idx="1"/>
          </p:nvPr>
        </p:nvSpPr>
        <p:spPr>
          <a:xfrm>
            <a:off x="251520" y="1524000"/>
            <a:ext cx="8892480" cy="4876800"/>
          </a:xfrm>
        </p:spPr>
        <p:txBody>
          <a:bodyPr/>
          <a:lstStyle/>
          <a:p>
            <a:pPr marL="0" indent="0">
              <a:buNone/>
            </a:pPr>
            <a:r>
              <a:rPr lang="en-IE" sz="1400" dirty="0" err="1"/>
              <a:t>db.test_db.find</a:t>
            </a:r>
            <a:r>
              <a:rPr lang="en-IE" sz="1400" dirty="0"/>
              <a:t>({gender: 'f'});</a:t>
            </a:r>
          </a:p>
          <a:p>
            <a:pPr marL="0" indent="0">
              <a:buNone/>
            </a:pPr>
            <a:r>
              <a:rPr lang="en-IE" sz="1400" dirty="0" err="1"/>
              <a:t>db.test_db.find</a:t>
            </a:r>
            <a:r>
              <a:rPr lang="en-IE" sz="1400" dirty="0"/>
              <a:t>({gender: 'm'});</a:t>
            </a:r>
          </a:p>
          <a:p>
            <a:pPr marL="0" indent="0">
              <a:buNone/>
            </a:pPr>
            <a:r>
              <a:rPr lang="en-IE" sz="1400" dirty="0" err="1"/>
              <a:t>db.test_db.find</a:t>
            </a:r>
            <a:r>
              <a:rPr lang="en-IE" sz="1400" dirty="0"/>
              <a:t>({gender: 'm', $or: [{nationality: '</a:t>
            </a:r>
            <a:r>
              <a:rPr lang="en-IE" sz="1400" dirty="0" err="1"/>
              <a:t>english</a:t>
            </a:r>
            <a:r>
              <a:rPr lang="en-IE" sz="1400" dirty="0"/>
              <a:t>'}, {nationality:'</a:t>
            </a:r>
            <a:r>
              <a:rPr lang="en-IE" sz="1400" dirty="0" err="1"/>
              <a:t>american</a:t>
            </a:r>
            <a:r>
              <a:rPr lang="en-IE" sz="1400" dirty="0"/>
              <a:t>'}]});</a:t>
            </a:r>
          </a:p>
          <a:p>
            <a:pPr marL="0" indent="0">
              <a:buNone/>
            </a:pPr>
            <a:r>
              <a:rPr lang="en-IE" sz="1400" dirty="0" err="1"/>
              <a:t>db.test_db.find</a:t>
            </a:r>
            <a:r>
              <a:rPr lang="en-IE" sz="1400" dirty="0"/>
              <a:t>({gender: 'm', $or: [{nationality: '</a:t>
            </a:r>
            <a:r>
              <a:rPr lang="en-IE" sz="1400" dirty="0" err="1"/>
              <a:t>english</a:t>
            </a:r>
            <a:r>
              <a:rPr lang="en-IE" sz="1400" dirty="0"/>
              <a:t>'},{nationality: '</a:t>
            </a:r>
            <a:r>
              <a:rPr lang="en-IE" sz="1400" dirty="0" err="1"/>
              <a:t>american</a:t>
            </a:r>
            <a:r>
              <a:rPr lang="en-IE" sz="1400" dirty="0"/>
              <a:t>'}]}).sort({nationality: -1}); </a:t>
            </a:r>
          </a:p>
          <a:p>
            <a:pPr marL="0" indent="0">
              <a:buNone/>
            </a:pPr>
            <a:endParaRPr lang="en-IE" sz="1400" dirty="0"/>
          </a:p>
          <a:p>
            <a:pPr marL="0" indent="0">
              <a:buNone/>
            </a:pPr>
            <a:r>
              <a:rPr lang="en-IE" sz="1400" dirty="0" err="1"/>
              <a:t>db.test_db.find</a:t>
            </a:r>
            <a:r>
              <a:rPr lang="en-IE" sz="1400" dirty="0"/>
              <a:t>({gender: 'm', $or: [{nationality: '</a:t>
            </a:r>
            <a:r>
              <a:rPr lang="en-IE" sz="1400" dirty="0" err="1"/>
              <a:t>english</a:t>
            </a:r>
            <a:r>
              <a:rPr lang="en-IE" sz="1400" dirty="0"/>
              <a:t>'},{nationality: '</a:t>
            </a:r>
            <a:r>
              <a:rPr lang="en-IE" sz="1400" dirty="0" err="1"/>
              <a:t>american</a:t>
            </a:r>
            <a:r>
              <a:rPr lang="en-IE" sz="1400" dirty="0"/>
              <a:t>'}]}).sort({nationality: -1, first: 1});</a:t>
            </a:r>
          </a:p>
          <a:p>
            <a:pPr marL="0" indent="0">
              <a:buNone/>
            </a:pPr>
            <a:r>
              <a:rPr lang="en-IE" sz="1400" dirty="0" err="1"/>
              <a:t>db.test_db.find</a:t>
            </a:r>
            <a:r>
              <a:rPr lang="en-IE" sz="1400" dirty="0"/>
              <a:t>({gender: 'm', $or: [{nationality: '</a:t>
            </a:r>
            <a:r>
              <a:rPr lang="en-IE" sz="1400" dirty="0" err="1"/>
              <a:t>english</a:t>
            </a:r>
            <a:r>
              <a:rPr lang="en-IE" sz="1400" dirty="0"/>
              <a:t>'},{nationality: '</a:t>
            </a:r>
            <a:r>
              <a:rPr lang="en-IE" sz="1400" dirty="0" err="1"/>
              <a:t>american</a:t>
            </a:r>
            <a:r>
              <a:rPr lang="en-IE" sz="1400" dirty="0"/>
              <a:t>'}]}).limit(2);</a:t>
            </a:r>
          </a:p>
          <a:p>
            <a:pPr marL="0" indent="0">
              <a:buNone/>
            </a:pPr>
            <a:endParaRPr lang="en-IE" sz="1400" dirty="0"/>
          </a:p>
          <a:p>
            <a:pPr marL="0" indent="0">
              <a:buNone/>
            </a:pPr>
            <a:r>
              <a:rPr lang="en-IE" sz="1400" dirty="0" err="1"/>
              <a:t>db.test_db.update</a:t>
            </a:r>
            <a:r>
              <a:rPr lang="en-IE" sz="1400" dirty="0"/>
              <a:t>({first: '</a:t>
            </a:r>
            <a:r>
              <a:rPr lang="en-IE" sz="1400" dirty="0" err="1"/>
              <a:t>james</a:t>
            </a:r>
            <a:r>
              <a:rPr lang="en-IE" sz="1400" dirty="0"/>
              <a:t>', last: '</a:t>
            </a:r>
            <a:r>
              <a:rPr lang="en-IE" sz="1400" dirty="0" err="1"/>
              <a:t>caan</a:t>
            </a:r>
            <a:r>
              <a:rPr lang="en-IE" sz="1400" dirty="0"/>
              <a:t>'}, {$set:{</a:t>
            </a:r>
            <a:r>
              <a:rPr lang="en-IE" sz="1400" dirty="0" err="1"/>
              <a:t>hair_colour</a:t>
            </a:r>
            <a:r>
              <a:rPr lang="en-IE" sz="1400" dirty="0"/>
              <a:t>: 'brown'}});</a:t>
            </a:r>
          </a:p>
          <a:p>
            <a:pPr marL="0" indent="0">
              <a:buNone/>
            </a:pPr>
            <a:r>
              <a:rPr lang="en-IE" sz="1400" dirty="0" err="1"/>
              <a:t>db.test_db.update</a:t>
            </a:r>
            <a:r>
              <a:rPr lang="en-IE" sz="1400" dirty="0"/>
              <a:t>({ nationality: "</a:t>
            </a:r>
            <a:r>
              <a:rPr lang="en-IE" sz="1400" dirty="0" err="1"/>
              <a:t>american</a:t>
            </a:r>
            <a:r>
              <a:rPr lang="en-IE" sz="1400" dirty="0"/>
              <a:t>" },{ $</a:t>
            </a:r>
            <a:r>
              <a:rPr lang="en-IE" sz="1400" dirty="0" err="1"/>
              <a:t>inc</a:t>
            </a:r>
            <a:r>
              <a:rPr lang="en-IE" sz="1400" dirty="0"/>
              <a:t>: { age: 2} })</a:t>
            </a:r>
          </a:p>
          <a:p>
            <a:pPr marL="0" indent="0">
              <a:buNone/>
            </a:pPr>
            <a:endParaRPr lang="en-IE" sz="1400" dirty="0"/>
          </a:p>
          <a:p>
            <a:pPr marL="0" indent="0">
              <a:buNone/>
            </a:pPr>
            <a:r>
              <a:rPr lang="en-IE" sz="1400" dirty="0" err="1"/>
              <a:t>db.test_db.aggregate</a:t>
            </a:r>
            <a:r>
              <a:rPr lang="en-IE" sz="1400" dirty="0"/>
              <a:t>( [ { $match: { 'age' : { '$</a:t>
            </a:r>
            <a:r>
              <a:rPr lang="en-IE" sz="1400" dirty="0" err="1"/>
              <a:t>gte</a:t>
            </a:r>
            <a:r>
              <a:rPr lang="en-IE" sz="1400" dirty="0"/>
              <a:t>' : 37 }}}, {$group: { _id: '$nationality', total : { $sum : 1} }}] ); </a:t>
            </a:r>
          </a:p>
          <a:p>
            <a:pPr marL="0" indent="0">
              <a:buNone/>
            </a:pPr>
            <a:r>
              <a:rPr lang="en-IE" sz="1400" dirty="0" err="1"/>
              <a:t>db.test_db.aggregate</a:t>
            </a:r>
            <a:r>
              <a:rPr lang="en-IE" sz="1400" dirty="0"/>
              <a:t>( [ { $match: { 'age' : { '$</a:t>
            </a:r>
            <a:r>
              <a:rPr lang="en-IE" sz="1400" dirty="0" err="1"/>
              <a:t>gte</a:t>
            </a:r>
            <a:r>
              <a:rPr lang="en-IE" sz="1400" dirty="0"/>
              <a:t>' : 37 }}}, {$group: { _id: '$gender', total : { $sum : 1} }}] ); </a:t>
            </a:r>
          </a:p>
          <a:p>
            <a:pPr marL="0" indent="0">
              <a:buNone/>
            </a:pPr>
            <a:r>
              <a:rPr lang="en-IE" sz="1400" dirty="0" err="1"/>
              <a:t>db.test_db.aggregate</a:t>
            </a:r>
            <a:r>
              <a:rPr lang="en-IE" sz="1400" dirty="0"/>
              <a:t>( [ {$group: { _id: '$gender', </a:t>
            </a:r>
            <a:r>
              <a:rPr lang="en-IE" sz="1400" dirty="0" err="1"/>
              <a:t>avg_age</a:t>
            </a:r>
            <a:r>
              <a:rPr lang="en-IE" sz="1400" dirty="0"/>
              <a:t> : { $</a:t>
            </a:r>
            <a:r>
              <a:rPr lang="en-IE" sz="1400" dirty="0" err="1"/>
              <a:t>avg</a:t>
            </a:r>
            <a:r>
              <a:rPr lang="en-IE" sz="1400" dirty="0"/>
              <a:t> : '$age'} }}] ); </a:t>
            </a:r>
          </a:p>
          <a:p>
            <a:pPr marL="0" indent="0">
              <a:buNone/>
            </a:pPr>
            <a:endParaRPr lang="en-IE" sz="1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47</a:t>
            </a:fld>
            <a:endParaRPr lang="en-IE"/>
          </a:p>
        </p:txBody>
      </p:sp>
    </p:spTree>
    <p:extLst>
      <p:ext uri="{BB962C8B-B14F-4D97-AF65-F5344CB8AC3E}">
        <p14:creationId xmlns:p14="http://schemas.microsoft.com/office/powerpoint/2010/main" val="211750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 from a shell</a:t>
            </a:r>
          </a:p>
        </p:txBody>
      </p:sp>
      <p:sp>
        <p:nvSpPr>
          <p:cNvPr id="3" name="Content Placeholder 2"/>
          <p:cNvSpPr>
            <a:spLocks noGrp="1"/>
          </p:cNvSpPr>
          <p:nvPr>
            <p:ph idx="1"/>
          </p:nvPr>
        </p:nvSpPr>
        <p:spPr/>
        <p:txBody>
          <a:bodyPr/>
          <a:lstStyle/>
          <a:p>
            <a:r>
              <a:rPr lang="en-IE" dirty="0"/>
              <a:t>Some practical tips</a:t>
            </a:r>
          </a:p>
          <a:p>
            <a:r>
              <a:rPr lang="en-IE" dirty="0"/>
              <a:t>When running from a script:</a:t>
            </a:r>
          </a:p>
          <a:p>
            <a:pPr lvl="1"/>
            <a:r>
              <a:rPr lang="en-IE" dirty="0"/>
              <a:t>Output of a query is not displayed by default, use the following function to display it.</a:t>
            </a:r>
          </a:p>
          <a:p>
            <a:pPr marL="457200" lvl="1" indent="0">
              <a:buNone/>
            </a:pPr>
            <a:endParaRPr lang="en-IE" dirty="0"/>
          </a:p>
          <a:p>
            <a:pPr marL="457200" lvl="1" indent="0">
              <a:buNone/>
            </a:pPr>
            <a:r>
              <a:rPr lang="en-IE" dirty="0">
                <a:latin typeface="Courier" pitchFamily="49" charset="0"/>
              </a:rPr>
              <a:t>function </a:t>
            </a:r>
            <a:r>
              <a:rPr lang="en-IE" dirty="0" err="1">
                <a:latin typeface="Courier" pitchFamily="49" charset="0"/>
              </a:rPr>
              <a:t>get_results</a:t>
            </a:r>
            <a:r>
              <a:rPr lang="en-IE" dirty="0">
                <a:latin typeface="Courier" pitchFamily="49" charset="0"/>
              </a:rPr>
              <a:t> (result) </a:t>
            </a:r>
          </a:p>
          <a:p>
            <a:pPr marL="457200" lvl="1" indent="0">
              <a:buNone/>
            </a:pPr>
            <a:r>
              <a:rPr lang="en-IE" dirty="0">
                <a:latin typeface="Courier" pitchFamily="49" charset="0"/>
              </a:rPr>
              <a:t>	{ print(</a:t>
            </a:r>
            <a:r>
              <a:rPr lang="en-IE" dirty="0" err="1">
                <a:latin typeface="Courier" pitchFamily="49" charset="0"/>
              </a:rPr>
              <a:t>tojson</a:t>
            </a:r>
            <a:r>
              <a:rPr lang="en-IE" dirty="0">
                <a:latin typeface="Courier" pitchFamily="49" charset="0"/>
              </a:rPr>
              <a:t>(result)); } </a:t>
            </a:r>
          </a:p>
          <a:p>
            <a:pPr marL="457200" lvl="1" indent="0">
              <a:buNone/>
            </a:pPr>
            <a:endParaRPr lang="en-IE" dirty="0">
              <a:latin typeface="Courier" pitchFamily="49" charset="0"/>
            </a:endParaRPr>
          </a:p>
          <a:p>
            <a:pPr marL="457200" lvl="1" indent="0">
              <a:buNone/>
            </a:pPr>
            <a:endParaRPr lang="en-IE" dirty="0">
              <a:latin typeface="Courier" pitchFamily="49" charset="0"/>
            </a:endParaRPr>
          </a:p>
          <a:p>
            <a:pPr marL="457200" lvl="1" indent="0">
              <a:buNone/>
            </a:pPr>
            <a:r>
              <a:rPr lang="en-IE" dirty="0" err="1">
                <a:latin typeface="Courier" pitchFamily="49" charset="0"/>
              </a:rPr>
              <a:t>db.col.find</a:t>
            </a:r>
            <a:r>
              <a:rPr lang="en-IE" dirty="0">
                <a:latin typeface="Courier" pitchFamily="49" charset="0"/>
              </a:rPr>
              <a:t>(…).</a:t>
            </a:r>
            <a:r>
              <a:rPr lang="en-IE" dirty="0" err="1">
                <a:latin typeface="Courier" pitchFamily="49" charset="0"/>
              </a:rPr>
              <a:t>forEach</a:t>
            </a:r>
            <a:r>
              <a:rPr lang="en-IE" dirty="0">
                <a:latin typeface="Courier" pitchFamily="49" charset="0"/>
              </a:rPr>
              <a:t>(</a:t>
            </a:r>
            <a:r>
              <a:rPr lang="en-IE" dirty="0" err="1">
                <a:latin typeface="Courier" pitchFamily="49" charset="0"/>
              </a:rPr>
              <a:t>get_results</a:t>
            </a:r>
            <a:r>
              <a:rPr lang="en-IE" dirty="0">
                <a:latin typeface="Courier" pitchFamily="49" charset="0"/>
              </a:rPr>
              <a: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48</a:t>
            </a:fld>
            <a:endParaRPr lang="en-IE"/>
          </a:p>
        </p:txBody>
      </p:sp>
    </p:spTree>
    <p:extLst>
      <p:ext uri="{BB962C8B-B14F-4D97-AF65-F5344CB8AC3E}">
        <p14:creationId xmlns:p14="http://schemas.microsoft.com/office/powerpoint/2010/main" val="1950763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Documents Update</a:t>
            </a:r>
          </a:p>
        </p:txBody>
      </p:sp>
      <p:sp>
        <p:nvSpPr>
          <p:cNvPr id="3" name="Content Placeholder 2"/>
          <p:cNvSpPr>
            <a:spLocks noGrp="1"/>
          </p:cNvSpPr>
          <p:nvPr>
            <p:ph idx="1"/>
          </p:nvPr>
        </p:nvSpPr>
        <p:spPr>
          <a:xfrm>
            <a:off x="467544" y="1412776"/>
            <a:ext cx="8136904" cy="4876800"/>
          </a:xfrm>
        </p:spPr>
        <p:txBody>
          <a:bodyPr/>
          <a:lstStyle/>
          <a:p>
            <a:r>
              <a:rPr lang="en-IE" sz="2200" dirty="0" err="1"/>
              <a:t>MongoDB</a:t>
            </a:r>
            <a:r>
              <a:rPr lang="en-IE" sz="2200" dirty="0"/>
              <a:t> does not allow to update a field by using an expression containing other fields of the collections</a:t>
            </a:r>
          </a:p>
          <a:p>
            <a:r>
              <a:rPr lang="en-IE" sz="2200" dirty="0"/>
              <a:t>Therefore, you cannot write $field = $field + 1 or something similar (as we did for SQL)</a:t>
            </a:r>
          </a:p>
          <a:p>
            <a:r>
              <a:rPr lang="en-IE" sz="2200" dirty="0"/>
              <a:t>For numeric update, use the $</a:t>
            </a:r>
            <a:r>
              <a:rPr lang="en-IE" sz="2200" dirty="0" err="1"/>
              <a:t>inc</a:t>
            </a:r>
            <a:r>
              <a:rPr lang="en-IE" sz="2200" dirty="0"/>
              <a:t> operator with </a:t>
            </a:r>
            <a:r>
              <a:rPr lang="en-IE" sz="2200" dirty="0" err="1"/>
              <a:t>updatefunction</a:t>
            </a:r>
            <a:endParaRPr lang="en-IE" sz="2200" dirty="0"/>
          </a:p>
          <a:p>
            <a:r>
              <a:rPr lang="en-IE" sz="2200" dirty="0"/>
              <a:t>Or.. </a:t>
            </a:r>
            <a:r>
              <a:rPr lang="en-IE" sz="2200" dirty="0" err="1"/>
              <a:t>Javascript</a:t>
            </a:r>
            <a:r>
              <a:rPr lang="en-IE" sz="2200" dirty="0"/>
              <a:t> always an option!</a:t>
            </a:r>
          </a:p>
          <a:p>
            <a:r>
              <a:rPr lang="en-IE" sz="2200" dirty="0"/>
              <a:t>Example:</a:t>
            </a:r>
          </a:p>
          <a:p>
            <a:pPr marL="0" indent="0">
              <a:buNone/>
            </a:pPr>
            <a:r>
              <a:rPr lang="en-IE" sz="2200" dirty="0">
                <a:latin typeface="Courier" pitchFamily="49" charset="0"/>
              </a:rPr>
              <a:t>{ _id: 1, item: "abc123", quantity: 10, metrics: { orders: 2, ratings: 3.5 } }</a:t>
            </a:r>
          </a:p>
          <a:p>
            <a:endParaRPr lang="en-IE" sz="2200" dirty="0">
              <a:latin typeface="Courier" pitchFamily="49" charset="0"/>
            </a:endParaRPr>
          </a:p>
          <a:p>
            <a:pPr marL="0" indent="0">
              <a:buNone/>
            </a:pPr>
            <a:r>
              <a:rPr lang="en-IE" sz="2200" dirty="0" err="1">
                <a:latin typeface="Courier" pitchFamily="49" charset="0"/>
              </a:rPr>
              <a:t>db.products.update</a:t>
            </a:r>
            <a:r>
              <a:rPr lang="en-IE" sz="2200" dirty="0">
                <a:latin typeface="Courier" pitchFamily="49" charset="0"/>
              </a:rPr>
              <a:t>( { item: "abc123" }, { $</a:t>
            </a:r>
            <a:r>
              <a:rPr lang="en-IE" sz="2200" dirty="0" err="1">
                <a:latin typeface="Courier" pitchFamily="49" charset="0"/>
              </a:rPr>
              <a:t>inc</a:t>
            </a:r>
            <a:r>
              <a:rPr lang="en-IE" sz="2200" dirty="0">
                <a:latin typeface="Courier" pitchFamily="49" charset="0"/>
              </a:rPr>
              <a:t>: { quantity: -2, "</a:t>
            </a:r>
            <a:r>
              <a:rPr lang="en-IE" sz="2200" dirty="0" err="1">
                <a:latin typeface="Courier" pitchFamily="49" charset="0"/>
              </a:rPr>
              <a:t>metrics.orders</a:t>
            </a:r>
            <a:r>
              <a:rPr lang="en-IE" sz="2200" dirty="0">
                <a:latin typeface="Courier" pitchFamily="49" charset="0"/>
              </a:rPr>
              <a:t>": 1 } }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49</a:t>
            </a:fld>
            <a:endParaRPr lang="en-IE"/>
          </a:p>
        </p:txBody>
      </p:sp>
    </p:spTree>
    <p:extLst>
      <p:ext uri="{BB962C8B-B14F-4D97-AF65-F5344CB8AC3E}">
        <p14:creationId xmlns:p14="http://schemas.microsoft.com/office/powerpoint/2010/main" val="248843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t>Data Model</a:t>
            </a:r>
          </a:p>
        </p:txBody>
      </p:sp>
      <p:sp>
        <p:nvSpPr>
          <p:cNvPr id="15362"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800" dirty="0">
                <a:solidFill>
                  <a:schemeClr val="tx1">
                    <a:lumMod val="75000"/>
                    <a:lumOff val="25000"/>
                  </a:schemeClr>
                </a:solidFill>
              </a:rPr>
              <a:t>Document-Based (max 16 MB)</a:t>
            </a:r>
          </a:p>
          <a:p>
            <a:pPr fontAlgn="auto">
              <a:spcAft>
                <a:spcPts val="0"/>
              </a:spcAft>
              <a:buFont typeface="Wingdings 3" charset="2"/>
              <a:buChar char=""/>
              <a:defRPr/>
            </a:pPr>
            <a:r>
              <a:rPr lang="en-US" sz="2800" dirty="0">
                <a:solidFill>
                  <a:schemeClr val="tx1">
                    <a:lumMod val="75000"/>
                    <a:lumOff val="25000"/>
                  </a:schemeClr>
                </a:solidFill>
              </a:rPr>
              <a:t>Documents are in BSON format, consisting of field-value pairs</a:t>
            </a:r>
          </a:p>
          <a:p>
            <a:pPr fontAlgn="auto">
              <a:spcAft>
                <a:spcPts val="0"/>
              </a:spcAft>
              <a:buFont typeface="Wingdings 3" charset="2"/>
              <a:buChar char=""/>
              <a:defRPr/>
            </a:pPr>
            <a:r>
              <a:rPr lang="en-US" sz="2800" dirty="0">
                <a:solidFill>
                  <a:schemeClr val="tx1">
                    <a:lumMod val="75000"/>
                    <a:lumOff val="25000"/>
                  </a:schemeClr>
                </a:solidFill>
              </a:rPr>
              <a:t>Each document stored in a collection</a:t>
            </a:r>
          </a:p>
          <a:p>
            <a:pPr fontAlgn="auto">
              <a:spcAft>
                <a:spcPts val="0"/>
              </a:spcAft>
              <a:buFont typeface="Wingdings 3" charset="2"/>
              <a:buChar char=""/>
              <a:defRPr/>
            </a:pPr>
            <a:r>
              <a:rPr lang="en-US" sz="2800" dirty="0">
                <a:solidFill>
                  <a:schemeClr val="tx1">
                    <a:lumMod val="75000"/>
                    <a:lumOff val="25000"/>
                  </a:schemeClr>
                </a:solidFill>
              </a:rPr>
              <a:t>Collections</a:t>
            </a:r>
          </a:p>
          <a:p>
            <a:pPr lvl="1" fontAlgn="auto">
              <a:spcAft>
                <a:spcPts val="0"/>
              </a:spcAft>
              <a:buFont typeface="Wingdings 3" charset="2"/>
              <a:buChar char=""/>
              <a:defRPr/>
            </a:pPr>
            <a:r>
              <a:rPr lang="en-US" sz="2400" dirty="0">
                <a:solidFill>
                  <a:schemeClr val="tx1">
                    <a:lumMod val="75000"/>
                    <a:lumOff val="25000"/>
                  </a:schemeClr>
                </a:solidFill>
              </a:rPr>
              <a:t>Have index set in common</a:t>
            </a:r>
          </a:p>
          <a:p>
            <a:pPr lvl="1" fontAlgn="auto">
              <a:spcAft>
                <a:spcPts val="0"/>
              </a:spcAft>
              <a:buFont typeface="Wingdings 3" charset="2"/>
              <a:buChar char=""/>
              <a:defRPr/>
            </a:pPr>
            <a:r>
              <a:rPr lang="en-US" sz="2400" dirty="0">
                <a:solidFill>
                  <a:schemeClr val="tx1">
                    <a:lumMod val="75000"/>
                    <a:lumOff val="25000"/>
                  </a:schemeClr>
                </a:solidFill>
              </a:rPr>
              <a:t>Like tables of relational </a:t>
            </a:r>
            <a:r>
              <a:rPr lang="en-US" sz="2400" dirty="0" err="1">
                <a:solidFill>
                  <a:schemeClr val="tx1">
                    <a:lumMod val="75000"/>
                    <a:lumOff val="25000"/>
                  </a:schemeClr>
                </a:solidFill>
              </a:rPr>
              <a:t>db’s</a:t>
            </a:r>
            <a:r>
              <a:rPr lang="en-US" sz="2400" dirty="0">
                <a:solidFill>
                  <a:schemeClr val="tx1">
                    <a:lumMod val="75000"/>
                    <a:lumOff val="25000"/>
                  </a:schemeClr>
                </a:solidFill>
              </a:rPr>
              <a:t>.</a:t>
            </a:r>
          </a:p>
          <a:p>
            <a:pPr lvl="1" fontAlgn="auto">
              <a:spcAft>
                <a:spcPts val="0"/>
              </a:spcAft>
              <a:buFont typeface="Wingdings 3" charset="2"/>
              <a:buChar char=""/>
              <a:defRPr/>
            </a:pPr>
            <a:r>
              <a:rPr lang="en-US" sz="2400" dirty="0">
                <a:solidFill>
                  <a:schemeClr val="tx1">
                    <a:lumMod val="75000"/>
                    <a:lumOff val="25000"/>
                  </a:schemeClr>
                </a:solidFill>
              </a:rPr>
              <a:t>Documents do not have to have uniform structure</a:t>
            </a:r>
          </a:p>
          <a:p>
            <a:pPr marL="457200" lvl="1" indent="0" fontAlgn="auto">
              <a:spcAft>
                <a:spcPts val="0"/>
              </a:spcAft>
              <a:buFont typeface="Wingdings 3" charset="2"/>
              <a:buNone/>
              <a:defRPr/>
            </a:pP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205423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Multiple Updates</a:t>
            </a:r>
          </a:p>
        </p:txBody>
      </p:sp>
      <p:sp>
        <p:nvSpPr>
          <p:cNvPr id="3" name="Content Placeholder 2"/>
          <p:cNvSpPr>
            <a:spLocks noGrp="1"/>
          </p:cNvSpPr>
          <p:nvPr>
            <p:ph idx="1"/>
          </p:nvPr>
        </p:nvSpPr>
        <p:spPr>
          <a:xfrm>
            <a:off x="457200" y="1524000"/>
            <a:ext cx="8363272" cy="4876800"/>
          </a:xfrm>
        </p:spPr>
        <p:txBody>
          <a:bodyPr/>
          <a:lstStyle/>
          <a:p>
            <a:r>
              <a:rPr lang="en-IE" sz="2400" dirty="0"/>
              <a:t>Add {multi: true). It controls the ability of </a:t>
            </a:r>
            <a:r>
              <a:rPr lang="en-IE" sz="2400" dirty="0" err="1"/>
              <a:t>mongoDB</a:t>
            </a:r>
            <a:r>
              <a:rPr lang="en-IE" sz="2400" dirty="0"/>
              <a:t> to update more than one field in a single query</a:t>
            </a:r>
          </a:p>
          <a:p>
            <a:r>
              <a:rPr lang="en-IE" sz="2400" dirty="0"/>
              <a:t>Try:</a:t>
            </a:r>
          </a:p>
          <a:p>
            <a:pPr marL="0" indent="0">
              <a:buNone/>
            </a:pPr>
            <a:endParaRPr lang="en-IE" sz="1200" dirty="0"/>
          </a:p>
          <a:p>
            <a:pPr marL="0" indent="0">
              <a:buNone/>
            </a:pPr>
            <a:r>
              <a:rPr lang="en-IE" sz="2200" dirty="0">
                <a:latin typeface="Courier" pitchFamily="49" charset="0"/>
              </a:rPr>
              <a:t>&gt; </a:t>
            </a:r>
            <a:r>
              <a:rPr lang="en-IE" sz="2200" dirty="0" err="1">
                <a:latin typeface="Courier" pitchFamily="49" charset="0"/>
              </a:rPr>
              <a:t>db.pierpaolo.update</a:t>
            </a:r>
            <a:r>
              <a:rPr lang="en-IE" sz="2200" dirty="0">
                <a:latin typeface="Courier" pitchFamily="49" charset="0"/>
              </a:rPr>
              <a:t>({first: { $ne: "</a:t>
            </a:r>
            <a:r>
              <a:rPr lang="en-IE" sz="2200" dirty="0" err="1">
                <a:latin typeface="Courier" pitchFamily="49" charset="0"/>
              </a:rPr>
              <a:t>aa</a:t>
            </a:r>
            <a:r>
              <a:rPr lang="en-IE" sz="2200" dirty="0">
                <a:latin typeface="Courier" pitchFamily="49" charset="0"/>
              </a:rPr>
              <a:t>"} },{ $</a:t>
            </a:r>
            <a:r>
              <a:rPr lang="en-IE" sz="2200" dirty="0" err="1">
                <a:latin typeface="Courier" pitchFamily="49" charset="0"/>
              </a:rPr>
              <a:t>inc</a:t>
            </a:r>
            <a:r>
              <a:rPr lang="en-IE" sz="2200" dirty="0">
                <a:latin typeface="Courier" pitchFamily="49" charset="0"/>
              </a:rPr>
              <a:t>: {age : 2}})</a:t>
            </a:r>
          </a:p>
          <a:p>
            <a:pPr marL="0" indent="0">
              <a:buNone/>
            </a:pPr>
            <a:r>
              <a:rPr lang="en-IE" sz="2200" dirty="0" err="1">
                <a:latin typeface="Courier" pitchFamily="49" charset="0"/>
              </a:rPr>
              <a:t>WriteResult</a:t>
            </a:r>
            <a:r>
              <a:rPr lang="en-IE" sz="2200" dirty="0">
                <a:latin typeface="Courier" pitchFamily="49" charset="0"/>
              </a:rPr>
              <a:t>({ "</a:t>
            </a:r>
            <a:r>
              <a:rPr lang="en-IE" sz="2200" dirty="0" err="1">
                <a:latin typeface="Courier" pitchFamily="49" charset="0"/>
              </a:rPr>
              <a:t>nMatched</a:t>
            </a:r>
            <a:r>
              <a:rPr lang="en-IE" sz="2200" dirty="0">
                <a:latin typeface="Courier" pitchFamily="49" charset="0"/>
              </a:rPr>
              <a:t>" : 1, "</a:t>
            </a:r>
            <a:r>
              <a:rPr lang="en-IE" sz="2200" dirty="0" err="1">
                <a:latin typeface="Courier" pitchFamily="49" charset="0"/>
              </a:rPr>
              <a:t>nUpserted</a:t>
            </a:r>
            <a:r>
              <a:rPr lang="en-IE" sz="2200" dirty="0">
                <a:latin typeface="Courier" pitchFamily="49" charset="0"/>
              </a:rPr>
              <a:t>" : 0, "</a:t>
            </a:r>
            <a:r>
              <a:rPr lang="en-IE" sz="2200" dirty="0" err="1">
                <a:latin typeface="Courier" pitchFamily="49" charset="0"/>
              </a:rPr>
              <a:t>nModified</a:t>
            </a:r>
            <a:r>
              <a:rPr lang="en-IE" sz="2200" dirty="0">
                <a:latin typeface="Courier" pitchFamily="49" charset="0"/>
              </a:rPr>
              <a:t>" : 1 })</a:t>
            </a:r>
          </a:p>
          <a:p>
            <a:pPr marL="0" indent="0">
              <a:buNone/>
            </a:pPr>
            <a:r>
              <a:rPr lang="en-IE" sz="2200" dirty="0">
                <a:latin typeface="Courier" pitchFamily="49" charset="0"/>
              </a:rPr>
              <a:t>&gt; </a:t>
            </a:r>
            <a:r>
              <a:rPr lang="en-IE" sz="2200" dirty="0" err="1">
                <a:latin typeface="Courier" pitchFamily="49" charset="0"/>
              </a:rPr>
              <a:t>db.pierpaolo.update</a:t>
            </a:r>
            <a:r>
              <a:rPr lang="en-IE" sz="2200" dirty="0">
                <a:latin typeface="Courier" pitchFamily="49" charset="0"/>
              </a:rPr>
              <a:t>({first: { $ne: "</a:t>
            </a:r>
            <a:r>
              <a:rPr lang="en-IE" sz="2200" dirty="0" err="1">
                <a:latin typeface="Courier" pitchFamily="49" charset="0"/>
              </a:rPr>
              <a:t>aa</a:t>
            </a:r>
            <a:r>
              <a:rPr lang="en-IE" sz="2200" dirty="0">
                <a:latin typeface="Courier" pitchFamily="49" charset="0"/>
              </a:rPr>
              <a:t>"} },{ $</a:t>
            </a:r>
            <a:r>
              <a:rPr lang="en-IE" sz="2200" dirty="0" err="1">
                <a:latin typeface="Courier" pitchFamily="49" charset="0"/>
              </a:rPr>
              <a:t>inc</a:t>
            </a:r>
            <a:r>
              <a:rPr lang="en-IE" sz="2200" dirty="0">
                <a:latin typeface="Courier" pitchFamily="49" charset="0"/>
              </a:rPr>
              <a:t>: {age : 2}},{multi: true})</a:t>
            </a:r>
          </a:p>
          <a:p>
            <a:pPr marL="0" indent="0">
              <a:buNone/>
            </a:pPr>
            <a:r>
              <a:rPr lang="en-IE" sz="2200" dirty="0" err="1">
                <a:latin typeface="Courier" pitchFamily="49" charset="0"/>
              </a:rPr>
              <a:t>WriteResult</a:t>
            </a:r>
            <a:r>
              <a:rPr lang="en-IE" sz="2200" dirty="0">
                <a:latin typeface="Courier" pitchFamily="49" charset="0"/>
              </a:rPr>
              <a:t>({ "</a:t>
            </a:r>
            <a:r>
              <a:rPr lang="en-IE" sz="2200" dirty="0" err="1">
                <a:latin typeface="Courier" pitchFamily="49" charset="0"/>
              </a:rPr>
              <a:t>nMatched</a:t>
            </a:r>
            <a:r>
              <a:rPr lang="en-IE" sz="2200" dirty="0">
                <a:latin typeface="Courier" pitchFamily="49" charset="0"/>
              </a:rPr>
              <a:t>" : 7, "</a:t>
            </a:r>
            <a:r>
              <a:rPr lang="en-IE" sz="2200" dirty="0" err="1">
                <a:latin typeface="Courier" pitchFamily="49" charset="0"/>
              </a:rPr>
              <a:t>nUpserted</a:t>
            </a:r>
            <a:r>
              <a:rPr lang="en-IE" sz="2200" dirty="0">
                <a:latin typeface="Courier" pitchFamily="49" charset="0"/>
              </a:rPr>
              <a:t>" : 0, "</a:t>
            </a:r>
            <a:r>
              <a:rPr lang="en-IE" sz="2200" dirty="0" err="1">
                <a:latin typeface="Courier" pitchFamily="49" charset="0"/>
              </a:rPr>
              <a:t>nModified</a:t>
            </a:r>
            <a:r>
              <a:rPr lang="en-IE" sz="2200" dirty="0">
                <a:latin typeface="Courier" pitchFamily="49" charset="0"/>
              </a:rPr>
              <a:t>" : 7 })</a:t>
            </a:r>
          </a:p>
          <a:p>
            <a:endParaRPr lang="en-IE"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50</a:t>
            </a:fld>
            <a:endParaRPr lang="en-IE"/>
          </a:p>
        </p:txBody>
      </p:sp>
    </p:spTree>
    <p:extLst>
      <p:ext uri="{BB962C8B-B14F-4D97-AF65-F5344CB8AC3E}">
        <p14:creationId xmlns:p14="http://schemas.microsoft.com/office/powerpoint/2010/main" val="567431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Mongo &amp; </a:t>
            </a:r>
            <a:r>
              <a:rPr lang="en-IE" dirty="0" err="1"/>
              <a:t>Javascript</a:t>
            </a:r>
            <a:endParaRPr lang="en-IE" dirty="0"/>
          </a:p>
        </p:txBody>
      </p:sp>
      <p:sp>
        <p:nvSpPr>
          <p:cNvPr id="3" name="Content Placeholder 2"/>
          <p:cNvSpPr>
            <a:spLocks noGrp="1"/>
          </p:cNvSpPr>
          <p:nvPr>
            <p:ph idx="1"/>
          </p:nvPr>
        </p:nvSpPr>
        <p:spPr/>
        <p:txBody>
          <a:bodyPr/>
          <a:lstStyle/>
          <a:p>
            <a:r>
              <a:rPr lang="en-IE" dirty="0"/>
              <a:t>You can store your commands in a </a:t>
            </a:r>
            <a:r>
              <a:rPr lang="en-IE" dirty="0" err="1"/>
              <a:t>js</a:t>
            </a:r>
            <a:r>
              <a:rPr lang="en-IE" dirty="0"/>
              <a:t> script and execute them with</a:t>
            </a:r>
          </a:p>
          <a:p>
            <a:pPr marL="0" indent="0">
              <a:buNone/>
            </a:pPr>
            <a:r>
              <a:rPr lang="en-IE" dirty="0"/>
              <a:t>	mongo js_file.js</a:t>
            </a:r>
          </a:p>
          <a:p>
            <a:pPr marL="0" indent="0">
              <a:buNone/>
            </a:pPr>
            <a:endParaRPr lang="en-IE"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51</a:t>
            </a:fld>
            <a:endParaRPr lang="en-IE"/>
          </a:p>
        </p:txBody>
      </p:sp>
    </p:spTree>
    <p:extLst>
      <p:ext uri="{BB962C8B-B14F-4D97-AF65-F5344CB8AC3E}">
        <p14:creationId xmlns:p14="http://schemas.microsoft.com/office/powerpoint/2010/main" val="3798325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Shell – Script Commands</a:t>
            </a:r>
          </a:p>
        </p:txBody>
      </p:sp>
      <p:graphicFrame>
        <p:nvGraphicFramePr>
          <p:cNvPr id="6" name="Content Placeholder 5"/>
          <p:cNvGraphicFramePr>
            <a:graphicFrameLocks noGrp="1"/>
          </p:cNvGraphicFramePr>
          <p:nvPr>
            <p:ph idx="1"/>
            <p:extLst/>
          </p:nvPr>
        </p:nvGraphicFramePr>
        <p:xfrm>
          <a:off x="457200" y="2564904"/>
          <a:ext cx="8229600" cy="205930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gn="ctr"/>
                      <a:r>
                        <a:rPr lang="en-IE" sz="2000" b="1" dirty="0">
                          <a:effectLst/>
                          <a:latin typeface="Source Code Pro"/>
                        </a:rPr>
                        <a:t>SHELL</a:t>
                      </a:r>
                    </a:p>
                    <a:p>
                      <a:pPr algn="l"/>
                      <a:endParaRPr lang="en-IE" dirty="0">
                        <a:effectLst/>
                        <a:latin typeface="Source Code Pro"/>
                      </a:endParaRPr>
                    </a:p>
                    <a:p>
                      <a:pPr algn="l"/>
                      <a:r>
                        <a:rPr lang="en-IE" dirty="0">
                          <a:effectLst/>
                          <a:latin typeface="Source Code Pro"/>
                        </a:rPr>
                        <a:t>show</a:t>
                      </a:r>
                      <a:r>
                        <a:rPr lang="en-IE" dirty="0">
                          <a:effectLst/>
                        </a:rPr>
                        <a:t> </a:t>
                      </a:r>
                      <a:r>
                        <a:rPr lang="en-IE" dirty="0" err="1">
                          <a:effectLst/>
                          <a:latin typeface="Source Code Pro"/>
                        </a:rPr>
                        <a:t>dbs</a:t>
                      </a:r>
                      <a:r>
                        <a:rPr lang="en-IE" dirty="0">
                          <a:effectLst/>
                        </a:rPr>
                        <a:t>, </a:t>
                      </a:r>
                      <a:r>
                        <a:rPr lang="en-IE" dirty="0">
                          <a:effectLst/>
                          <a:latin typeface="Source Code Pro"/>
                        </a:rPr>
                        <a:t>show</a:t>
                      </a:r>
                      <a:r>
                        <a:rPr lang="en-IE" dirty="0">
                          <a:effectLst/>
                        </a:rPr>
                        <a:t> </a:t>
                      </a:r>
                      <a:r>
                        <a:rPr lang="en-IE" dirty="0">
                          <a:effectLst/>
                          <a:latin typeface="Source Code Pro"/>
                        </a:rPr>
                        <a:t>databases</a:t>
                      </a:r>
                      <a:endParaRPr lang="en-IE" dirty="0">
                        <a:effectLst/>
                      </a:endParaRP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ctr"/>
                      <a:r>
                        <a:rPr lang="en-IE" sz="2000" b="1" dirty="0">
                          <a:effectLst/>
                        </a:rPr>
                        <a:t>JS SCRIPT</a:t>
                      </a:r>
                    </a:p>
                    <a:p>
                      <a:pPr algn="l"/>
                      <a:endParaRPr lang="en-IE" dirty="0">
                        <a:effectLst/>
                      </a:endParaRPr>
                    </a:p>
                    <a:p>
                      <a:pPr algn="l"/>
                      <a:r>
                        <a:rPr lang="en-IE" dirty="0" err="1">
                          <a:effectLst/>
                        </a:rPr>
                        <a:t>db.adminCommand</a:t>
                      </a:r>
                      <a:r>
                        <a:rPr lang="en-IE" dirty="0">
                          <a:effectLst/>
                        </a:rPr>
                        <a:t>(</a:t>
                      </a:r>
                      <a:r>
                        <a:rPr lang="en-IE" dirty="0">
                          <a:solidFill>
                            <a:srgbClr val="4070A0"/>
                          </a:solidFill>
                          <a:effectLst/>
                        </a:rPr>
                        <a:t>'</a:t>
                      </a:r>
                      <a:r>
                        <a:rPr lang="en-IE" dirty="0" err="1">
                          <a:solidFill>
                            <a:srgbClr val="4070A0"/>
                          </a:solidFill>
                          <a:effectLst/>
                        </a:rPr>
                        <a:t>listDatabases</a:t>
                      </a:r>
                      <a:r>
                        <a:rPr lang="en-IE" dirty="0">
                          <a:solidFill>
                            <a:srgbClr val="4070A0"/>
                          </a:solidFill>
                          <a:effectLst/>
                        </a:rPr>
                        <a:t>'</a:t>
                      </a:r>
                      <a:r>
                        <a:rPr lang="en-IE" dirty="0">
                          <a:effectLst/>
                        </a:rPr>
                        <a:t>) </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IE">
                          <a:effectLst/>
                          <a:latin typeface="Source Code Pro"/>
                        </a:rPr>
                        <a:t>use</a:t>
                      </a:r>
                      <a:r>
                        <a:rPr lang="en-IE">
                          <a:effectLst/>
                        </a:rPr>
                        <a:t> </a:t>
                      </a:r>
                      <a:r>
                        <a:rPr lang="en-IE">
                          <a:effectLst/>
                          <a:latin typeface="Source Code Pro"/>
                        </a:rPr>
                        <a:t>&lt;db&gt;</a:t>
                      </a:r>
                      <a:endParaRPr lang="en-IE">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IE">
                          <a:effectLst/>
                        </a:rPr>
                        <a:t>db </a:t>
                      </a:r>
                      <a:r>
                        <a:rPr lang="en-IE">
                          <a:solidFill>
                            <a:srgbClr val="666666"/>
                          </a:solidFill>
                          <a:effectLst/>
                        </a:rPr>
                        <a:t>=</a:t>
                      </a:r>
                      <a:r>
                        <a:rPr lang="en-IE">
                          <a:effectLst/>
                        </a:rPr>
                        <a:t> db.getSiblingDB(</a:t>
                      </a:r>
                      <a:r>
                        <a:rPr lang="en-IE">
                          <a:solidFill>
                            <a:srgbClr val="4070A0"/>
                          </a:solidFill>
                          <a:effectLst/>
                        </a:rPr>
                        <a:t>'&lt;db&gt;'</a:t>
                      </a:r>
                      <a:r>
                        <a:rPr lang="en-IE">
                          <a:effectLst/>
                        </a:rPr>
                        <a:t>) </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IE">
                          <a:effectLst/>
                          <a:latin typeface="Source Code Pro"/>
                        </a:rPr>
                        <a:t>show</a:t>
                      </a:r>
                      <a:r>
                        <a:rPr lang="en-IE">
                          <a:effectLst/>
                        </a:rPr>
                        <a:t> </a:t>
                      </a:r>
                      <a:r>
                        <a:rPr lang="en-IE">
                          <a:effectLst/>
                          <a:latin typeface="Source Code Pro"/>
                        </a:rPr>
                        <a:t>collections</a:t>
                      </a:r>
                      <a:endParaRPr lang="en-IE">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IE" dirty="0" err="1">
                          <a:effectLst/>
                        </a:rPr>
                        <a:t>db.getCollectionNames</a:t>
                      </a:r>
                      <a:r>
                        <a:rPr lang="en-IE" dirty="0">
                          <a:effectLst/>
                        </a:rPr>
                        <a:t>()</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52</a:t>
            </a:fld>
            <a:endParaRPr lang="en-IE"/>
          </a:p>
        </p:txBody>
      </p:sp>
    </p:spTree>
    <p:extLst>
      <p:ext uri="{BB962C8B-B14F-4D97-AF65-F5344CB8AC3E}">
        <p14:creationId xmlns:p14="http://schemas.microsoft.com/office/powerpoint/2010/main" val="3453310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Cursors</a:t>
            </a:r>
          </a:p>
        </p:txBody>
      </p:sp>
      <p:sp>
        <p:nvSpPr>
          <p:cNvPr id="3" name="Content Placeholder 2"/>
          <p:cNvSpPr>
            <a:spLocks noGrp="1"/>
          </p:cNvSpPr>
          <p:nvPr>
            <p:ph idx="1"/>
          </p:nvPr>
        </p:nvSpPr>
        <p:spPr>
          <a:xfrm>
            <a:off x="251520" y="1412776"/>
            <a:ext cx="8507288" cy="4876800"/>
          </a:xfrm>
        </p:spPr>
        <p:txBody>
          <a:bodyPr/>
          <a:lstStyle/>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myCursor</a:t>
            </a:r>
            <a:r>
              <a:rPr lang="en-IE" sz="2000" dirty="0">
                <a:latin typeface="Courier" pitchFamily="49" charset="0"/>
              </a:rPr>
              <a:t> = </a:t>
            </a:r>
            <a:r>
              <a:rPr lang="en-IE" sz="2000" dirty="0" err="1">
                <a:latin typeface="Courier" pitchFamily="49" charset="0"/>
              </a:rPr>
              <a:t>db.inventory.find</a:t>
            </a:r>
            <a:r>
              <a:rPr lang="en-IE" sz="2000" dirty="0">
                <a:latin typeface="Courier" pitchFamily="49" charset="0"/>
              </a:rPr>
              <a:t>( { type: 'food' } );</a:t>
            </a:r>
          </a:p>
          <a:p>
            <a:pPr marL="0" indent="0">
              <a:buNone/>
            </a:pPr>
            <a:endParaRPr lang="en-IE" sz="2000" b="1" dirty="0">
              <a:latin typeface="Courier" pitchFamily="49" charset="0"/>
            </a:endParaRPr>
          </a:p>
          <a:p>
            <a:pPr marL="0" indent="0">
              <a:buNone/>
            </a:pPr>
            <a:r>
              <a:rPr lang="en-IE" sz="2000" b="1" dirty="0">
                <a:latin typeface="Courier" pitchFamily="49" charset="0"/>
              </a:rPr>
              <a:t>while</a:t>
            </a:r>
            <a:r>
              <a:rPr lang="en-IE" sz="2000" dirty="0">
                <a:latin typeface="Courier" pitchFamily="49" charset="0"/>
              </a:rPr>
              <a:t> (</a:t>
            </a:r>
            <a:r>
              <a:rPr lang="en-IE" sz="2000" dirty="0" err="1">
                <a:latin typeface="Courier" pitchFamily="49" charset="0"/>
              </a:rPr>
              <a:t>myCursor.hasNext</a:t>
            </a:r>
            <a:r>
              <a:rPr lang="en-IE" sz="2000" dirty="0">
                <a:latin typeface="Courier" pitchFamily="49" charset="0"/>
              </a:rPr>
              <a:t>()) { 	print(</a:t>
            </a:r>
            <a:r>
              <a:rPr lang="en-IE" sz="2000" dirty="0" err="1">
                <a:latin typeface="Courier" pitchFamily="49" charset="0"/>
              </a:rPr>
              <a:t>tojson</a:t>
            </a:r>
            <a:r>
              <a:rPr lang="en-IE" sz="2000" dirty="0">
                <a:latin typeface="Courier" pitchFamily="49" charset="0"/>
              </a:rPr>
              <a:t>(</a:t>
            </a:r>
            <a:r>
              <a:rPr lang="en-IE" sz="2000" dirty="0" err="1">
                <a:latin typeface="Courier" pitchFamily="49" charset="0"/>
              </a:rPr>
              <a:t>myCursor.next</a:t>
            </a:r>
            <a:r>
              <a:rPr lang="en-IE" sz="2000" dirty="0">
                <a:latin typeface="Courier" pitchFamily="49" charset="0"/>
              </a:rPr>
              <a:t>())); }</a:t>
            </a:r>
          </a:p>
          <a:p>
            <a:pPr marL="0" indent="0">
              <a:buNone/>
            </a:pPr>
            <a:endParaRPr lang="en-IE" sz="2000" dirty="0">
              <a:latin typeface="Courier" pitchFamily="49" charset="0"/>
            </a:endParaRPr>
          </a:p>
          <a:p>
            <a:pPr marL="0" indent="0">
              <a:buNone/>
            </a:pPr>
            <a:r>
              <a:rPr lang="en-IE" sz="2000" dirty="0" err="1">
                <a:latin typeface="Courier" pitchFamily="49" charset="0"/>
              </a:rPr>
              <a:t>myCursor.forEach</a:t>
            </a:r>
            <a:r>
              <a:rPr lang="en-IE" sz="2000" dirty="0">
                <a:latin typeface="Courier" pitchFamily="49" charset="0"/>
              </a:rPr>
              <a:t>(</a:t>
            </a:r>
            <a:r>
              <a:rPr lang="en-IE" sz="2000" dirty="0" err="1">
                <a:latin typeface="Courier" pitchFamily="49" charset="0"/>
              </a:rPr>
              <a:t>printjson</a:t>
            </a:r>
            <a:r>
              <a:rPr lang="en-IE" sz="2000" dirty="0">
                <a:latin typeface="Courier" pitchFamily="49" charset="0"/>
              </a:rPr>
              <a:t>);</a:t>
            </a:r>
          </a:p>
          <a:p>
            <a:pPr marL="0" indent="0">
              <a:buNone/>
            </a:pPr>
            <a:endParaRPr lang="en-IE" sz="2000" b="1" dirty="0">
              <a:latin typeface="Courier" pitchFamily="49" charset="0"/>
            </a:endParaRPr>
          </a:p>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documentArray</a:t>
            </a:r>
            <a:r>
              <a:rPr lang="en-IE" sz="2000" dirty="0">
                <a:latin typeface="Courier" pitchFamily="49" charset="0"/>
              </a:rPr>
              <a:t> = </a:t>
            </a:r>
            <a:r>
              <a:rPr lang="en-IE" sz="2000" dirty="0" err="1">
                <a:latin typeface="Courier" pitchFamily="49" charset="0"/>
              </a:rPr>
              <a:t>myCursor.toArray</a:t>
            </a:r>
            <a:r>
              <a:rPr lang="en-IE" sz="2000" dirty="0">
                <a:latin typeface="Courier" pitchFamily="49" charset="0"/>
              </a:rPr>
              <a:t>(); </a:t>
            </a:r>
          </a:p>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myDocument</a:t>
            </a:r>
            <a:r>
              <a:rPr lang="en-IE" sz="2000" dirty="0">
                <a:latin typeface="Courier" pitchFamily="49" charset="0"/>
              </a:rPr>
              <a:t> = </a:t>
            </a:r>
            <a:r>
              <a:rPr lang="en-IE" sz="2000" dirty="0" err="1">
                <a:latin typeface="Courier" pitchFamily="49" charset="0"/>
              </a:rPr>
              <a:t>documentArray</a:t>
            </a:r>
            <a:r>
              <a:rPr lang="en-IE" sz="2000" dirty="0">
                <a:latin typeface="Courier" pitchFamily="49" charset="0"/>
              </a:rPr>
              <a:t>[3];</a:t>
            </a:r>
          </a:p>
          <a:p>
            <a:pPr marL="0" indent="0">
              <a:buNone/>
            </a:pPr>
            <a:endParaRPr lang="en-IE" sz="2000" b="1" dirty="0">
              <a:latin typeface="Courier" pitchFamily="49" charset="0"/>
            </a:endParaRPr>
          </a:p>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myDocument</a:t>
            </a:r>
            <a:r>
              <a:rPr lang="en-IE" sz="2000" dirty="0">
                <a:latin typeface="Courier" pitchFamily="49" charset="0"/>
              </a:rPr>
              <a:t> = </a:t>
            </a:r>
            <a:r>
              <a:rPr lang="en-IE" sz="2000" dirty="0" err="1">
                <a:latin typeface="Courier" pitchFamily="49" charset="0"/>
              </a:rPr>
              <a:t>myCursor</a:t>
            </a:r>
            <a:r>
              <a:rPr lang="en-IE" sz="2000" dirty="0">
                <a:latin typeface="Courier" pitchFamily="49" charset="0"/>
              </a:rPr>
              <a:t>[3];</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53</a:t>
            </a:fld>
            <a:endParaRPr lang="en-IE"/>
          </a:p>
        </p:txBody>
      </p:sp>
    </p:spTree>
    <p:extLst>
      <p:ext uri="{BB962C8B-B14F-4D97-AF65-F5344CB8AC3E}">
        <p14:creationId xmlns:p14="http://schemas.microsoft.com/office/powerpoint/2010/main" val="39244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 Reduce</a:t>
            </a:r>
          </a:p>
        </p:txBody>
      </p:sp>
      <p:sp>
        <p:nvSpPr>
          <p:cNvPr id="3" name="Content Placeholder 2"/>
          <p:cNvSpPr>
            <a:spLocks noGrp="1"/>
          </p:cNvSpPr>
          <p:nvPr>
            <p:ph idx="1"/>
          </p:nvPr>
        </p:nvSpPr>
        <p:spPr>
          <a:xfrm>
            <a:off x="457200" y="1524000"/>
            <a:ext cx="8229600" cy="2193032"/>
          </a:xfrm>
        </p:spPr>
        <p:txBody>
          <a:bodyPr/>
          <a:lstStyle/>
          <a:p>
            <a:r>
              <a:rPr lang="en-IE" sz="2400" dirty="0"/>
              <a:t>Algorithm (“template”) to perform distributed parallel computation</a:t>
            </a:r>
          </a:p>
          <a:p>
            <a:r>
              <a:rPr lang="en-IE" sz="2400" dirty="0"/>
              <a:t>Used in </a:t>
            </a:r>
            <a:r>
              <a:rPr lang="en-IE" sz="2400" dirty="0" err="1"/>
              <a:t>MongoDB</a:t>
            </a:r>
            <a:r>
              <a:rPr lang="en-IE" sz="2400" dirty="0"/>
              <a:t> for performing distributed queries, for instance aggregated queries</a:t>
            </a:r>
          </a:p>
          <a:p>
            <a:r>
              <a:rPr lang="en-IE" sz="2400" dirty="0" err="1"/>
              <a:t>MongoDB</a:t>
            </a:r>
            <a:r>
              <a:rPr lang="en-IE" sz="2400" dirty="0"/>
              <a:t> provides the function map-reduce</a:t>
            </a:r>
          </a:p>
          <a:p>
            <a:r>
              <a:rPr lang="en-IE" sz="2400" dirty="0"/>
              <a:t>Map reduce is a concept from functional programming</a:t>
            </a:r>
          </a:p>
          <a:p>
            <a:pPr marL="0" indent="0">
              <a:buNone/>
            </a:pPr>
            <a:r>
              <a:rPr lang="en-IE" sz="2400" dirty="0">
                <a:latin typeface="Courier New" pitchFamily="49" charset="0"/>
                <a:cs typeface="Courier New" pitchFamily="49" charset="0"/>
              </a:rPr>
              <a:t>map even [3,4,5,6,7,9] = [4,6] </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54</a:t>
            </a:fld>
            <a:endParaRPr lang="en-IE"/>
          </a:p>
        </p:txBody>
      </p:sp>
    </p:spTree>
    <p:extLst>
      <p:ext uri="{BB962C8B-B14F-4D97-AF65-F5344CB8AC3E}">
        <p14:creationId xmlns:p14="http://schemas.microsoft.com/office/powerpoint/2010/main" val="499097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t>Map-Reduce</a:t>
            </a:r>
          </a:p>
        </p:txBody>
      </p:sp>
      <p:sp>
        <p:nvSpPr>
          <p:cNvPr id="3" name="Content Placeholder 2"/>
          <p:cNvSpPr>
            <a:spLocks noGrp="1"/>
          </p:cNvSpPr>
          <p:nvPr>
            <p:ph idx="1"/>
          </p:nvPr>
        </p:nvSpPr>
        <p:spPr/>
        <p:txBody>
          <a:bodyPr rtlCol="0">
            <a:normAutofit fontScale="92500"/>
          </a:bodyPr>
          <a:lstStyle/>
          <a:p>
            <a:pPr fontAlgn="auto">
              <a:spcAft>
                <a:spcPts val="0"/>
              </a:spcAft>
              <a:buFont typeface="Wingdings 3" charset="2"/>
              <a:buChar char=""/>
              <a:defRPr/>
            </a:pPr>
            <a:r>
              <a:rPr lang="en-US" sz="2700" dirty="0">
                <a:solidFill>
                  <a:schemeClr val="tx1">
                    <a:lumMod val="75000"/>
                    <a:lumOff val="25000"/>
                  </a:schemeClr>
                </a:solidFill>
              </a:rPr>
              <a:t>Has two phases: </a:t>
            </a:r>
          </a:p>
          <a:p>
            <a:pPr lvl="1" fontAlgn="auto">
              <a:spcAft>
                <a:spcPts val="0"/>
              </a:spcAft>
              <a:buFont typeface="Wingdings 3" charset="2"/>
              <a:buChar char=""/>
              <a:defRPr/>
            </a:pPr>
            <a:r>
              <a:rPr lang="en-US" sz="2400" dirty="0">
                <a:solidFill>
                  <a:schemeClr val="tx1">
                    <a:lumMod val="75000"/>
                    <a:lumOff val="25000"/>
                  </a:schemeClr>
                </a:solidFill>
              </a:rPr>
              <a:t>A </a:t>
            </a:r>
            <a:r>
              <a:rPr lang="en-US" sz="2400" i="1" dirty="0">
                <a:solidFill>
                  <a:schemeClr val="tx1">
                    <a:lumMod val="75000"/>
                    <a:lumOff val="25000"/>
                  </a:schemeClr>
                </a:solidFill>
              </a:rPr>
              <a:t>map</a:t>
            </a:r>
            <a:r>
              <a:rPr lang="en-US" sz="2400" dirty="0">
                <a:solidFill>
                  <a:schemeClr val="tx1">
                    <a:lumMod val="75000"/>
                    <a:lumOff val="25000"/>
                  </a:schemeClr>
                </a:solidFill>
              </a:rPr>
              <a:t> stage that processes each document and </a:t>
            </a:r>
            <a:r>
              <a:rPr lang="en-US" sz="2400" i="1" dirty="0">
                <a:solidFill>
                  <a:schemeClr val="tx1">
                    <a:lumMod val="75000"/>
                    <a:lumOff val="25000"/>
                  </a:schemeClr>
                </a:solidFill>
              </a:rPr>
              <a:t>emits</a:t>
            </a:r>
            <a:r>
              <a:rPr lang="en-US" sz="2400" dirty="0">
                <a:solidFill>
                  <a:schemeClr val="tx1">
                    <a:lumMod val="75000"/>
                    <a:lumOff val="25000"/>
                  </a:schemeClr>
                </a:solidFill>
              </a:rPr>
              <a:t> one or more objects for each input document</a:t>
            </a:r>
          </a:p>
          <a:p>
            <a:pPr lvl="1" fontAlgn="auto">
              <a:spcAft>
                <a:spcPts val="0"/>
              </a:spcAft>
              <a:buFont typeface="Wingdings 3" charset="2"/>
              <a:buChar char=""/>
              <a:defRPr/>
            </a:pPr>
            <a:r>
              <a:rPr lang="en-US" sz="2400" dirty="0">
                <a:solidFill>
                  <a:schemeClr val="tx1">
                    <a:lumMod val="75000"/>
                    <a:lumOff val="25000"/>
                  </a:schemeClr>
                </a:solidFill>
              </a:rPr>
              <a:t>A</a:t>
            </a:r>
            <a:r>
              <a:rPr lang="en-US" sz="2400" i="1" dirty="0">
                <a:solidFill>
                  <a:schemeClr val="tx1">
                    <a:lumMod val="75000"/>
                    <a:lumOff val="25000"/>
                  </a:schemeClr>
                </a:solidFill>
              </a:rPr>
              <a:t> reduce</a:t>
            </a:r>
            <a:r>
              <a:rPr lang="en-US" sz="2400" dirty="0">
                <a:solidFill>
                  <a:schemeClr val="tx1">
                    <a:lumMod val="75000"/>
                    <a:lumOff val="25000"/>
                  </a:schemeClr>
                </a:solidFill>
              </a:rPr>
              <a:t> phase that combines the output of the map operation.</a:t>
            </a:r>
          </a:p>
          <a:p>
            <a:pPr lvl="1" fontAlgn="auto">
              <a:spcAft>
                <a:spcPts val="0"/>
              </a:spcAft>
              <a:buFont typeface="Wingdings 3" charset="2"/>
              <a:buChar char=""/>
              <a:defRPr/>
            </a:pPr>
            <a:r>
              <a:rPr lang="en-US" sz="2400" dirty="0">
                <a:solidFill>
                  <a:schemeClr val="tx1">
                    <a:lumMod val="75000"/>
                    <a:lumOff val="25000"/>
                  </a:schemeClr>
                </a:solidFill>
              </a:rPr>
              <a:t>An optional </a:t>
            </a:r>
            <a:r>
              <a:rPr lang="en-US" sz="2400" i="1" dirty="0">
                <a:solidFill>
                  <a:schemeClr val="tx1">
                    <a:lumMod val="75000"/>
                    <a:lumOff val="25000"/>
                  </a:schemeClr>
                </a:solidFill>
              </a:rPr>
              <a:t>finalize</a:t>
            </a:r>
            <a:r>
              <a:rPr lang="en-US" sz="2400" dirty="0">
                <a:solidFill>
                  <a:schemeClr val="tx1">
                    <a:lumMod val="75000"/>
                    <a:lumOff val="25000"/>
                  </a:schemeClr>
                </a:solidFill>
              </a:rPr>
              <a:t> stage for final modifications to the result</a:t>
            </a:r>
          </a:p>
          <a:p>
            <a:pPr fontAlgn="auto">
              <a:spcAft>
                <a:spcPts val="0"/>
              </a:spcAft>
              <a:buFont typeface="Wingdings 3" charset="2"/>
              <a:buChar char=""/>
              <a:defRPr/>
            </a:pPr>
            <a:r>
              <a:rPr lang="en-US" sz="2700" dirty="0">
                <a:solidFill>
                  <a:schemeClr val="tx1">
                    <a:lumMod val="75000"/>
                    <a:lumOff val="25000"/>
                  </a:schemeClr>
                </a:solidFill>
              </a:rPr>
              <a:t>Uses Custom JavaScript functions</a:t>
            </a:r>
          </a:p>
          <a:p>
            <a:pPr lvl="1" fontAlgn="auto">
              <a:spcAft>
                <a:spcPts val="0"/>
              </a:spcAft>
              <a:buFont typeface="Wingdings 3" charset="2"/>
              <a:buChar char=""/>
              <a:defRPr/>
            </a:pPr>
            <a:r>
              <a:rPr lang="en-US" sz="2600" dirty="0">
                <a:solidFill>
                  <a:schemeClr val="tx1">
                    <a:lumMod val="75000"/>
                    <a:lumOff val="25000"/>
                  </a:schemeClr>
                </a:solidFill>
              </a:rPr>
              <a:t>Provides greater flexibility but is less efficient and more complex than the aggregation pipeline</a:t>
            </a:r>
          </a:p>
          <a:p>
            <a:pPr fontAlgn="auto">
              <a:spcAft>
                <a:spcPts val="0"/>
              </a:spcAft>
              <a:buFont typeface="Wingdings 3" charset="2"/>
              <a:buChar char=""/>
              <a:defRPr/>
            </a:pPr>
            <a:r>
              <a:rPr lang="en-US" sz="2700" dirty="0">
                <a:solidFill>
                  <a:schemeClr val="tx1">
                    <a:lumMod val="75000"/>
                    <a:lumOff val="25000"/>
                  </a:schemeClr>
                </a:solidFill>
              </a:rPr>
              <a:t>Can have output sets that exceed the 16 megabyte output limitation of the aggregation pipeline.</a:t>
            </a:r>
          </a:p>
          <a:p>
            <a:pPr fontAlgn="auto">
              <a:spcAft>
                <a:spcPts val="0"/>
              </a:spcAft>
              <a:buFont typeface="Wingdings 3" charset="2"/>
              <a:buChar char=""/>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2981087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 reduce in </a:t>
            </a:r>
            <a:r>
              <a:rPr lang="en-IE" dirty="0" err="1"/>
              <a:t>MongoDB</a:t>
            </a:r>
            <a:endParaRPr lang="en-IE" dirty="0"/>
          </a:p>
        </p:txBody>
      </p:sp>
      <p:sp>
        <p:nvSpPr>
          <p:cNvPr id="3" name="Content Placeholder 2"/>
          <p:cNvSpPr>
            <a:spLocks noGrp="1"/>
          </p:cNvSpPr>
          <p:nvPr>
            <p:ph idx="1"/>
          </p:nvPr>
        </p:nvSpPr>
        <p:spPr/>
        <p:txBody>
          <a:bodyPr/>
          <a:lstStyle/>
          <a:p>
            <a:pPr marL="0" indent="0">
              <a:buNone/>
            </a:pPr>
            <a:r>
              <a:rPr lang="en-IE" sz="2400" dirty="0" err="1"/>
              <a:t>db.runCommand</a:t>
            </a:r>
            <a:r>
              <a:rPr lang="en-IE" sz="2400" dirty="0"/>
              <a:t>( { </a:t>
            </a:r>
          </a:p>
          <a:p>
            <a:pPr marL="400050" lvl="1" indent="0">
              <a:buNone/>
            </a:pPr>
            <a:r>
              <a:rPr lang="en-IE" sz="2000" dirty="0" err="1"/>
              <a:t>mapReduce</a:t>
            </a:r>
            <a:r>
              <a:rPr lang="en-IE" sz="2000" dirty="0"/>
              <a:t>: &lt;collection&gt;, </a:t>
            </a:r>
          </a:p>
          <a:p>
            <a:pPr marL="400050" lvl="1" indent="0">
              <a:buNone/>
            </a:pPr>
            <a:r>
              <a:rPr lang="en-IE" sz="2000" dirty="0"/>
              <a:t>map: &lt;</a:t>
            </a:r>
            <a:r>
              <a:rPr lang="en-IE" sz="2000" b="1" dirty="0"/>
              <a:t>function</a:t>
            </a:r>
            <a:r>
              <a:rPr lang="en-IE" sz="2000" dirty="0"/>
              <a:t>&gt;, </a:t>
            </a:r>
          </a:p>
          <a:p>
            <a:pPr marL="400050" lvl="1" indent="0">
              <a:buNone/>
            </a:pPr>
            <a:r>
              <a:rPr lang="en-IE" sz="2000" dirty="0"/>
              <a:t>reduce: &lt;</a:t>
            </a:r>
            <a:r>
              <a:rPr lang="en-IE" sz="2000" b="1" dirty="0"/>
              <a:t>function</a:t>
            </a:r>
            <a:r>
              <a:rPr lang="en-IE" sz="2000" dirty="0"/>
              <a:t>&gt;, </a:t>
            </a:r>
          </a:p>
          <a:p>
            <a:pPr marL="400050" lvl="1" indent="0">
              <a:buNone/>
            </a:pPr>
            <a:r>
              <a:rPr lang="en-IE" sz="2000" dirty="0"/>
              <a:t>{</a:t>
            </a:r>
          </a:p>
          <a:p>
            <a:pPr marL="400050" lvl="1" indent="0">
              <a:buNone/>
            </a:pPr>
            <a:r>
              <a:rPr lang="en-IE" sz="2000" dirty="0"/>
              <a:t>	out: &lt;output&gt;, </a:t>
            </a:r>
          </a:p>
          <a:p>
            <a:pPr marL="400050" lvl="1" indent="0">
              <a:buNone/>
            </a:pPr>
            <a:r>
              <a:rPr lang="en-IE" sz="2000" dirty="0"/>
              <a:t>	query: &lt;document&gt;, </a:t>
            </a:r>
          </a:p>
          <a:p>
            <a:pPr marL="400050" lvl="1" indent="0">
              <a:buNone/>
            </a:pPr>
            <a:r>
              <a:rPr lang="en-IE" sz="2000" dirty="0"/>
              <a:t>	sort: &lt;document&gt;, </a:t>
            </a:r>
          </a:p>
          <a:p>
            <a:pPr marL="400050" lvl="1" indent="0">
              <a:buNone/>
            </a:pPr>
            <a:r>
              <a:rPr lang="en-IE" sz="2000" dirty="0"/>
              <a:t>	limit: &lt;number&gt;, </a:t>
            </a:r>
          </a:p>
          <a:p>
            <a:pPr marL="400050" lvl="1" indent="0">
              <a:buNone/>
            </a:pPr>
            <a:r>
              <a:rPr lang="en-IE" sz="2000" dirty="0"/>
              <a:t>}</a:t>
            </a:r>
          </a:p>
          <a:p>
            <a:pPr marL="400050" lvl="1" indent="0">
              <a:buNone/>
            </a:pPr>
            <a:r>
              <a:rPr lang="en-IE" sz="2000" dirty="0"/>
              <a:t>finalize: &lt;</a:t>
            </a:r>
            <a:r>
              <a:rPr lang="en-IE" sz="2000" b="1" dirty="0"/>
              <a:t>function</a:t>
            </a:r>
            <a:r>
              <a:rPr lang="en-IE" sz="2000" dirty="0"/>
              <a:t>&gt;, </a:t>
            </a:r>
          </a:p>
          <a:p>
            <a:pPr marL="400050" lvl="1" indent="0">
              <a:buNone/>
            </a:pPr>
            <a:r>
              <a:rPr lang="en-IE" sz="2000" dirty="0"/>
              <a:t>verbose: &lt;</a:t>
            </a:r>
            <a:r>
              <a:rPr lang="en-IE" sz="2000" b="1" dirty="0" err="1"/>
              <a:t>boolean</a:t>
            </a:r>
            <a:r>
              <a:rPr lang="en-IE" sz="2000" dirty="0"/>
              <a:t>&gt; }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56</a:t>
            </a:fld>
            <a:endParaRPr lang="en-IE"/>
          </a:p>
        </p:txBody>
      </p:sp>
    </p:spTree>
    <p:extLst>
      <p:ext uri="{BB962C8B-B14F-4D97-AF65-F5344CB8AC3E}">
        <p14:creationId xmlns:p14="http://schemas.microsoft.com/office/powerpoint/2010/main" val="2377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 Reduce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031" y="1421978"/>
            <a:ext cx="8054027" cy="4876800"/>
          </a:xfrm>
        </p:spPr>
      </p:pic>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57</a:t>
            </a:fld>
            <a:endParaRPr lang="en-IE"/>
          </a:p>
        </p:txBody>
      </p:sp>
    </p:spTree>
    <p:extLst>
      <p:ext uri="{BB962C8B-B14F-4D97-AF65-F5344CB8AC3E}">
        <p14:creationId xmlns:p14="http://schemas.microsoft.com/office/powerpoint/2010/main" val="3346820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Map-Reduce Example</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58</a:t>
            </a:fld>
            <a:endParaRPr lang="en-IE"/>
          </a:p>
        </p:txBody>
      </p:sp>
      <p:pic>
        <p:nvPicPr>
          <p:cNvPr id="6" name="Picture 2" descr="C:\Users\pierpaolo.dondio\Desktop\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05678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25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hu-HU"/>
              <a:t>Map/Reduce</a:t>
            </a:r>
          </a:p>
        </p:txBody>
      </p:sp>
      <p:sp>
        <p:nvSpPr>
          <p:cNvPr id="22532" name="Text Box 4"/>
          <p:cNvSpPr txBox="1">
            <a:spLocks noChangeArrowheads="1"/>
          </p:cNvSpPr>
          <p:nvPr/>
        </p:nvSpPr>
        <p:spPr bwMode="auto">
          <a:xfrm>
            <a:off x="374960" y="1296916"/>
            <a:ext cx="576103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sz="2000" dirty="0">
                <a:latin typeface="Calibri" pitchFamily="34" charset="0"/>
              </a:rPr>
              <a:t>db.collection.mapReduce( </a:t>
            </a:r>
          </a:p>
          <a:p>
            <a:pPr lvl="1"/>
            <a:r>
              <a:rPr lang="hu-HU" sz="2000" dirty="0">
                <a:latin typeface="Calibri" pitchFamily="34" charset="0"/>
              </a:rPr>
              <a:t>	&lt;mapfunction&gt;, </a:t>
            </a:r>
          </a:p>
          <a:p>
            <a:pPr lvl="1"/>
            <a:r>
              <a:rPr lang="hu-HU" sz="2000" dirty="0">
                <a:latin typeface="Calibri" pitchFamily="34" charset="0"/>
              </a:rPr>
              <a:t>	&lt;reducefunction&gt;, </a:t>
            </a:r>
          </a:p>
          <a:p>
            <a:pPr lvl="1"/>
            <a:r>
              <a:rPr lang="hu-HU" sz="2000" dirty="0">
                <a:latin typeface="Calibri" pitchFamily="34" charset="0"/>
              </a:rPr>
              <a:t>	{ </a:t>
            </a:r>
          </a:p>
          <a:p>
            <a:pPr lvl="1"/>
            <a:r>
              <a:rPr lang="hu-HU" sz="2000" dirty="0">
                <a:latin typeface="Calibri" pitchFamily="34" charset="0"/>
              </a:rPr>
              <a:t>		out: &lt;collection&gt;, </a:t>
            </a:r>
          </a:p>
          <a:p>
            <a:pPr lvl="1"/>
            <a:r>
              <a:rPr lang="hu-HU" sz="2000" dirty="0">
                <a:latin typeface="Calibri" pitchFamily="34" charset="0"/>
              </a:rPr>
              <a:t>		query: &lt;&gt;, </a:t>
            </a:r>
          </a:p>
          <a:p>
            <a:pPr lvl="1"/>
            <a:r>
              <a:rPr lang="hu-HU" sz="2000" dirty="0">
                <a:latin typeface="Calibri" pitchFamily="34" charset="0"/>
              </a:rPr>
              <a:t>		sort: &lt;&gt;, </a:t>
            </a:r>
          </a:p>
          <a:p>
            <a:pPr lvl="1"/>
            <a:r>
              <a:rPr lang="hu-HU" sz="2000" dirty="0">
                <a:latin typeface="Calibri" pitchFamily="34" charset="0"/>
              </a:rPr>
              <a:t>		limit: &lt;number&gt;, </a:t>
            </a:r>
          </a:p>
          <a:p>
            <a:pPr lvl="1"/>
            <a:r>
              <a:rPr lang="hu-HU" sz="2000" dirty="0">
                <a:latin typeface="Calibri" pitchFamily="34" charset="0"/>
              </a:rPr>
              <a:t>		finalize: &lt;function&gt;, </a:t>
            </a:r>
          </a:p>
          <a:p>
            <a:pPr lvl="1"/>
            <a:r>
              <a:rPr lang="hu-HU" sz="2000" dirty="0">
                <a:latin typeface="Calibri" pitchFamily="34" charset="0"/>
              </a:rPr>
              <a:t>		verbose: &lt;boolean&gt; </a:t>
            </a:r>
          </a:p>
          <a:p>
            <a:pPr lvl="1"/>
            <a:r>
              <a:rPr lang="hu-HU" sz="2000" dirty="0">
                <a:latin typeface="Calibri" pitchFamily="34" charset="0"/>
              </a:rPr>
              <a:t>	} )</a:t>
            </a:r>
          </a:p>
        </p:txBody>
      </p:sp>
      <p:sp>
        <p:nvSpPr>
          <p:cNvPr id="22534" name="Rectangle 6"/>
          <p:cNvSpPr>
            <a:spLocks noChangeArrowheads="1"/>
          </p:cNvSpPr>
          <p:nvPr/>
        </p:nvSpPr>
        <p:spPr bwMode="auto">
          <a:xfrm>
            <a:off x="395536" y="5373216"/>
            <a:ext cx="674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hu-HU" sz="2000" dirty="0">
                <a:latin typeface="Calibri" pitchFamily="34" charset="0"/>
              </a:rPr>
              <a:t>var mapFunction1 = function() { emit(this.cust_id, this.price); };</a:t>
            </a:r>
            <a:r>
              <a:rPr lang="hu-HU" dirty="0"/>
              <a:t> </a:t>
            </a:r>
          </a:p>
        </p:txBody>
      </p:sp>
      <p:sp>
        <p:nvSpPr>
          <p:cNvPr id="22535" name="Rectangle 7"/>
          <p:cNvSpPr>
            <a:spLocks noChangeArrowheads="1"/>
          </p:cNvSpPr>
          <p:nvPr/>
        </p:nvSpPr>
        <p:spPr bwMode="auto">
          <a:xfrm>
            <a:off x="539552" y="5746607"/>
            <a:ext cx="7092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sz="2000" dirty="0">
                <a:latin typeface="Calibri" pitchFamily="34" charset="0"/>
              </a:rPr>
              <a:t>var reduceFunction1 = function(keyCustId, valuesPrices) </a:t>
            </a:r>
          </a:p>
          <a:p>
            <a:r>
              <a:rPr lang="hu-HU" sz="2000" dirty="0">
                <a:latin typeface="Calibri" pitchFamily="34" charset="0"/>
              </a:rPr>
              <a:t>{ return sum(valuesPrices); }; </a:t>
            </a:r>
          </a:p>
        </p:txBody>
      </p:sp>
      <p:pic>
        <p:nvPicPr>
          <p:cNvPr id="22540" name="Picture 12" desc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60848"/>
            <a:ext cx="38100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9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t>JSON</a:t>
            </a:r>
          </a:p>
        </p:txBody>
      </p:sp>
      <p:sp>
        <p:nvSpPr>
          <p:cNvPr id="16386"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800" dirty="0">
                <a:solidFill>
                  <a:schemeClr val="tx1">
                    <a:lumMod val="75000"/>
                    <a:lumOff val="25000"/>
                  </a:schemeClr>
                </a:solidFill>
              </a:rPr>
              <a:t>“JavaScript Object Notation”</a:t>
            </a:r>
          </a:p>
          <a:p>
            <a:pPr fontAlgn="auto">
              <a:spcAft>
                <a:spcPts val="0"/>
              </a:spcAft>
              <a:buFont typeface="Wingdings 3" charset="2"/>
              <a:buChar char=""/>
              <a:defRPr/>
            </a:pPr>
            <a:r>
              <a:rPr lang="en-US" sz="2800" dirty="0">
                <a:solidFill>
                  <a:schemeClr val="tx1">
                    <a:lumMod val="75000"/>
                    <a:lumOff val="25000"/>
                  </a:schemeClr>
                </a:solidFill>
              </a:rPr>
              <a:t>Easy for humans to write/read, easy for computers to parse/generate</a:t>
            </a:r>
          </a:p>
          <a:p>
            <a:pPr fontAlgn="auto">
              <a:spcAft>
                <a:spcPts val="0"/>
              </a:spcAft>
              <a:buFont typeface="Wingdings 3" charset="2"/>
              <a:buChar char=""/>
              <a:defRPr/>
            </a:pPr>
            <a:r>
              <a:rPr lang="en-US" sz="2800" dirty="0">
                <a:solidFill>
                  <a:schemeClr val="tx1">
                    <a:lumMod val="75000"/>
                    <a:lumOff val="25000"/>
                  </a:schemeClr>
                </a:solidFill>
              </a:rPr>
              <a:t>Objects can be nested</a:t>
            </a:r>
          </a:p>
          <a:p>
            <a:pPr fontAlgn="auto">
              <a:spcAft>
                <a:spcPts val="0"/>
              </a:spcAft>
              <a:buFont typeface="Wingdings 3" charset="2"/>
              <a:buChar char=""/>
              <a:defRPr/>
            </a:pPr>
            <a:r>
              <a:rPr lang="en-US" sz="2800" dirty="0">
                <a:solidFill>
                  <a:schemeClr val="tx1">
                    <a:lumMod val="75000"/>
                    <a:lumOff val="25000"/>
                  </a:schemeClr>
                </a:solidFill>
              </a:rPr>
              <a:t>Built on</a:t>
            </a:r>
          </a:p>
          <a:p>
            <a:pPr lvl="1" fontAlgn="auto">
              <a:spcAft>
                <a:spcPts val="0"/>
              </a:spcAft>
              <a:buFont typeface="Wingdings 3" charset="2"/>
              <a:buChar char=""/>
              <a:defRPr/>
            </a:pPr>
            <a:r>
              <a:rPr lang="en-US" sz="2400" dirty="0">
                <a:solidFill>
                  <a:schemeClr val="tx1">
                    <a:lumMod val="75000"/>
                    <a:lumOff val="25000"/>
                  </a:schemeClr>
                </a:solidFill>
              </a:rPr>
              <a:t>name/value pairs</a:t>
            </a:r>
          </a:p>
          <a:p>
            <a:pPr lvl="1" fontAlgn="auto">
              <a:spcAft>
                <a:spcPts val="0"/>
              </a:spcAft>
              <a:buFont typeface="Wingdings 3" charset="2"/>
              <a:buChar char=""/>
              <a:defRPr/>
            </a:pPr>
            <a:r>
              <a:rPr lang="en-US" sz="2400" dirty="0">
                <a:solidFill>
                  <a:schemeClr val="tx1">
                    <a:lumMod val="75000"/>
                    <a:lumOff val="25000"/>
                  </a:schemeClr>
                </a:solidFill>
              </a:rPr>
              <a:t>Ordered list of values</a:t>
            </a:r>
          </a:p>
          <a:p>
            <a:pPr lvl="1" fontAlgn="auto">
              <a:spcAft>
                <a:spcPts val="0"/>
              </a:spcAft>
              <a:buFont typeface="Wingdings 3" charset="2"/>
              <a:buChar char=""/>
              <a:defRPr/>
            </a:pPr>
            <a:endParaRPr lang="en-US" dirty="0">
              <a:solidFill>
                <a:schemeClr val="tx1">
                  <a:lumMod val="75000"/>
                  <a:lumOff val="25000"/>
                </a:schemeClr>
              </a:solidFill>
            </a:endParaRPr>
          </a:p>
          <a:p>
            <a:pPr lvl="1" fontAlgn="auto">
              <a:spcAft>
                <a:spcPts val="0"/>
              </a:spcAft>
              <a:buFont typeface="Wingdings 3" charset="2"/>
              <a:buChar char=""/>
              <a:defRPr/>
            </a:pPr>
            <a:endParaRPr lang="en-US" dirty="0">
              <a:solidFill>
                <a:schemeClr val="tx1">
                  <a:lumMod val="75000"/>
                  <a:lumOff val="25000"/>
                </a:schemeClr>
              </a:solidFill>
            </a:endParaRPr>
          </a:p>
          <a:p>
            <a:pPr marL="0" indent="0" fontAlgn="auto">
              <a:spcAft>
                <a:spcPts val="0"/>
              </a:spcAft>
              <a:buFont typeface="Wingdings 3" charset="2"/>
              <a:buNone/>
              <a:defRPr/>
            </a:pPr>
            <a:r>
              <a:rPr lang="en-US" sz="1600" dirty="0">
                <a:solidFill>
                  <a:schemeClr val="tx1">
                    <a:lumMod val="75000"/>
                    <a:lumOff val="25000"/>
                  </a:schemeClr>
                </a:solidFill>
              </a:rPr>
              <a:t>http://json.org/</a:t>
            </a:r>
          </a:p>
        </p:txBody>
      </p:sp>
    </p:spTree>
    <p:extLst>
      <p:ext uri="{BB962C8B-B14F-4D97-AF65-F5344CB8AC3E}">
        <p14:creationId xmlns:p14="http://schemas.microsoft.com/office/powerpoint/2010/main" val="32176822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Map-reduce as JavaScript</a:t>
            </a:r>
          </a:p>
        </p:txBody>
      </p:sp>
      <p:sp>
        <p:nvSpPr>
          <p:cNvPr id="3" name="Content Placeholder 2"/>
          <p:cNvSpPr>
            <a:spLocks noGrp="1"/>
          </p:cNvSpPr>
          <p:nvPr>
            <p:ph idx="1"/>
          </p:nvPr>
        </p:nvSpPr>
        <p:spPr/>
        <p:txBody>
          <a:bodyPr/>
          <a:lstStyle/>
          <a:p>
            <a:r>
              <a:rPr lang="en-IE" dirty="0"/>
              <a:t>In </a:t>
            </a:r>
            <a:r>
              <a:rPr lang="en-IE" dirty="0" err="1"/>
              <a:t>MongoDB</a:t>
            </a:r>
            <a:r>
              <a:rPr lang="en-IE" dirty="0"/>
              <a:t>, map-reduce operations use custom JavaScript functions to </a:t>
            </a:r>
            <a:r>
              <a:rPr lang="en-IE" i="1" dirty="0"/>
              <a:t>map</a:t>
            </a:r>
            <a:r>
              <a:rPr lang="en-IE" dirty="0"/>
              <a:t>, or associate, values to a key. If a key has multiple values mapped to it, the operation </a:t>
            </a:r>
            <a:r>
              <a:rPr lang="en-IE" i="1" dirty="0"/>
              <a:t>reduces</a:t>
            </a:r>
            <a:r>
              <a:rPr lang="en-IE" dirty="0"/>
              <a:t> the values for the key to a single object.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60</a:t>
            </a:fld>
            <a:endParaRPr lang="en-IE"/>
          </a:p>
        </p:txBody>
      </p:sp>
    </p:spTree>
    <p:extLst>
      <p:ext uri="{BB962C8B-B14F-4D97-AF65-F5344CB8AC3E}">
        <p14:creationId xmlns:p14="http://schemas.microsoft.com/office/powerpoint/2010/main" val="1785119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 function</a:t>
            </a:r>
          </a:p>
        </p:txBody>
      </p:sp>
      <p:sp>
        <p:nvSpPr>
          <p:cNvPr id="3" name="Content Placeholder 2"/>
          <p:cNvSpPr>
            <a:spLocks noGrp="1"/>
          </p:cNvSpPr>
          <p:nvPr>
            <p:ph idx="1"/>
          </p:nvPr>
        </p:nvSpPr>
        <p:spPr/>
        <p:txBody>
          <a:bodyPr/>
          <a:lstStyle/>
          <a:p>
            <a:pPr marL="0" indent="0">
              <a:buNone/>
            </a:pPr>
            <a:r>
              <a:rPr lang="en-IE" b="1" dirty="0"/>
              <a:t>function</a:t>
            </a:r>
            <a:r>
              <a:rPr lang="en-IE" dirty="0"/>
              <a:t>() { ... emit(key, value); } </a:t>
            </a:r>
          </a:p>
          <a:p>
            <a:r>
              <a:rPr lang="en-IE" sz="2200" dirty="0"/>
              <a:t>The map function has the following requirements:</a:t>
            </a:r>
          </a:p>
          <a:p>
            <a:r>
              <a:rPr lang="en-IE" sz="2200" dirty="0"/>
              <a:t>In the map function, reference the current document as this within the function.</a:t>
            </a:r>
          </a:p>
          <a:p>
            <a:r>
              <a:rPr lang="en-IE" sz="2200" dirty="0"/>
              <a:t>The map function should </a:t>
            </a:r>
            <a:r>
              <a:rPr lang="en-IE" sz="2200" i="1" dirty="0"/>
              <a:t>not</a:t>
            </a:r>
            <a:r>
              <a:rPr lang="en-IE" sz="2200" dirty="0"/>
              <a:t> access the database for any reason.</a:t>
            </a:r>
          </a:p>
          <a:p>
            <a:r>
              <a:rPr lang="en-IE" sz="2200" dirty="0"/>
              <a:t>The map function should be pure, or have </a:t>
            </a:r>
            <a:r>
              <a:rPr lang="en-IE" sz="2200" i="1" dirty="0"/>
              <a:t>no</a:t>
            </a:r>
            <a:r>
              <a:rPr lang="en-IE" sz="2200" dirty="0"/>
              <a:t> impact outside of the function (i.e. side effects.)</a:t>
            </a:r>
          </a:p>
          <a:p>
            <a:r>
              <a:rPr lang="en-IE" sz="2200" dirty="0"/>
              <a:t>The map function may optionally call emit(</a:t>
            </a:r>
            <a:r>
              <a:rPr lang="en-IE" sz="2200" dirty="0" err="1"/>
              <a:t>key,value</a:t>
            </a:r>
            <a:r>
              <a:rPr lang="en-IE" sz="2200" dirty="0"/>
              <a:t>) any number of times to create an output document associating key with value.</a:t>
            </a:r>
          </a:p>
          <a:p>
            <a:endParaRPr lang="en-IE"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61</a:t>
            </a:fld>
            <a:endParaRPr lang="en-IE"/>
          </a:p>
        </p:txBody>
      </p:sp>
    </p:spTree>
    <p:extLst>
      <p:ext uri="{BB962C8B-B14F-4D97-AF65-F5344CB8AC3E}">
        <p14:creationId xmlns:p14="http://schemas.microsoft.com/office/powerpoint/2010/main" val="105460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t>BSON</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sz="2800" dirty="0">
                <a:solidFill>
                  <a:schemeClr val="tx1">
                    <a:lumMod val="75000"/>
                    <a:lumOff val="25000"/>
                  </a:schemeClr>
                </a:solidFill>
              </a:rPr>
              <a:t>“Binary JSON”</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Binary-encoded serialization of JSON-like docs</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Also allows “referencing”</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Embedded structure reduces need for joins</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Goals</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Lightweight</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Traversable</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Efficient (decoding and encoding)</a:t>
            </a:r>
          </a:p>
          <a:p>
            <a:pPr marL="457200" lvl="1" indent="0" fontAlgn="auto">
              <a:spcAft>
                <a:spcPts val="0"/>
              </a:spcAft>
              <a:buFont typeface="Wingdings 3" charset="2"/>
              <a:buNone/>
              <a:defRPr/>
            </a:pPr>
            <a:endParaRPr lang="en-US" sz="1700" dirty="0">
              <a:solidFill>
                <a:schemeClr val="tx1">
                  <a:lumMod val="75000"/>
                  <a:lumOff val="25000"/>
                </a:schemeClr>
              </a:solidFill>
            </a:endParaRPr>
          </a:p>
          <a:p>
            <a:pPr marL="457200" lvl="1" indent="0" fontAlgn="auto">
              <a:spcAft>
                <a:spcPts val="0"/>
              </a:spcAft>
              <a:buFont typeface="Wingdings 3" charset="2"/>
              <a:buNone/>
              <a:defRPr/>
            </a:pPr>
            <a:r>
              <a:rPr lang="en-US" sz="1700" dirty="0">
                <a:solidFill>
                  <a:schemeClr val="tx1">
                    <a:lumMod val="75000"/>
                    <a:lumOff val="25000"/>
                  </a:schemeClr>
                </a:solidFill>
              </a:rPr>
              <a:t>http://bsonspec.org/</a:t>
            </a:r>
          </a:p>
        </p:txBody>
      </p:sp>
    </p:spTree>
    <p:extLst>
      <p:ext uri="{BB962C8B-B14F-4D97-AF65-F5344CB8AC3E}">
        <p14:creationId xmlns:p14="http://schemas.microsoft.com/office/powerpoint/2010/main" val="72418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t>BSON Example</a:t>
            </a:r>
          </a:p>
        </p:txBody>
      </p:sp>
      <p:sp>
        <p:nvSpPr>
          <p:cNvPr id="3" name="Content Placeholder 2"/>
          <p:cNvSpPr>
            <a:spLocks noGrp="1"/>
          </p:cNvSpPr>
          <p:nvPr>
            <p:ph idx="1"/>
          </p:nvPr>
        </p:nvSpPr>
        <p:spPr/>
        <p:txBody>
          <a:bodyPr>
            <a:normAutofit/>
          </a:bodyPr>
          <a:lstStyle/>
          <a:p>
            <a:pPr marL="0" indent="0">
              <a:lnSpc>
                <a:spcPct val="90000"/>
              </a:lnSpc>
              <a:buFont typeface="Wingdings 3" pitchFamily="18" charset="2"/>
              <a:buNone/>
            </a:pPr>
            <a:r>
              <a:rPr lang="en-US" sz="2600"/>
              <a:t>{</a:t>
            </a:r>
          </a:p>
          <a:p>
            <a:pPr marL="0" indent="0">
              <a:lnSpc>
                <a:spcPct val="90000"/>
              </a:lnSpc>
              <a:buFont typeface="Wingdings 3" pitchFamily="18" charset="2"/>
              <a:buNone/>
            </a:pPr>
            <a:r>
              <a:rPr lang="en-US" sz="2600" b="1"/>
              <a:t>"_id"</a:t>
            </a:r>
            <a:r>
              <a:rPr lang="en-US" sz="2600"/>
              <a:t> : 	"37010"</a:t>
            </a:r>
          </a:p>
          <a:p>
            <a:pPr marL="0" indent="0">
              <a:lnSpc>
                <a:spcPct val="90000"/>
              </a:lnSpc>
              <a:buFont typeface="Wingdings 3" pitchFamily="18" charset="2"/>
              <a:buNone/>
            </a:pPr>
            <a:r>
              <a:rPr lang="en-US" sz="2600" b="1"/>
              <a:t>"city"</a:t>
            </a:r>
            <a:r>
              <a:rPr lang="en-US" sz="2600"/>
              <a:t> : 	"ADAMS",</a:t>
            </a:r>
          </a:p>
          <a:p>
            <a:pPr marL="0" indent="0">
              <a:lnSpc>
                <a:spcPct val="90000"/>
              </a:lnSpc>
              <a:buFont typeface="Wingdings 3" pitchFamily="18" charset="2"/>
              <a:buNone/>
            </a:pPr>
            <a:r>
              <a:rPr lang="en-US" sz="2600" b="1"/>
              <a:t>"pop"</a:t>
            </a:r>
            <a:r>
              <a:rPr lang="en-US" sz="2600"/>
              <a:t> : 	2660,</a:t>
            </a:r>
          </a:p>
          <a:p>
            <a:pPr marL="0" indent="0">
              <a:lnSpc>
                <a:spcPct val="90000"/>
              </a:lnSpc>
              <a:buFont typeface="Wingdings 3" pitchFamily="18" charset="2"/>
              <a:buNone/>
            </a:pPr>
            <a:r>
              <a:rPr lang="en-US" sz="2600" b="1"/>
              <a:t>"state"</a:t>
            </a:r>
            <a:r>
              <a:rPr lang="en-US" sz="2600"/>
              <a:t> : 	"TN",</a:t>
            </a:r>
          </a:p>
          <a:p>
            <a:pPr marL="0" indent="0">
              <a:lnSpc>
                <a:spcPct val="90000"/>
              </a:lnSpc>
              <a:buFont typeface="Wingdings 3" pitchFamily="18" charset="2"/>
              <a:buNone/>
            </a:pPr>
            <a:r>
              <a:rPr lang="en-US" sz="2600" b="1"/>
              <a:t>“councilman”</a:t>
            </a:r>
            <a:r>
              <a:rPr lang="en-US" sz="2600"/>
              <a:t> : {</a:t>
            </a:r>
          </a:p>
          <a:p>
            <a:pPr marL="0" indent="0">
              <a:lnSpc>
                <a:spcPct val="90000"/>
              </a:lnSpc>
              <a:buFont typeface="Wingdings 3" pitchFamily="18" charset="2"/>
              <a:buNone/>
            </a:pPr>
            <a:r>
              <a:rPr lang="en-US" sz="2600"/>
              <a:t>		      </a:t>
            </a:r>
            <a:r>
              <a:rPr lang="en-US" sz="2600" b="1"/>
              <a:t>name:</a:t>
            </a:r>
            <a:r>
              <a:rPr lang="en-US" sz="2600"/>
              <a:t> “John Smith”</a:t>
            </a:r>
          </a:p>
          <a:p>
            <a:pPr marL="0" indent="0">
              <a:lnSpc>
                <a:spcPct val="90000"/>
              </a:lnSpc>
              <a:buFont typeface="Wingdings 3" pitchFamily="18" charset="2"/>
              <a:buNone/>
            </a:pPr>
            <a:r>
              <a:rPr lang="en-US" sz="2600"/>
              <a:t>		      </a:t>
            </a:r>
            <a:r>
              <a:rPr lang="en-US" sz="2600" b="1"/>
              <a:t>address:</a:t>
            </a:r>
            <a:r>
              <a:rPr lang="en-US" sz="2600"/>
              <a:t> “13 Scenic Way”</a:t>
            </a:r>
          </a:p>
          <a:p>
            <a:pPr marL="0" indent="0">
              <a:lnSpc>
                <a:spcPct val="90000"/>
              </a:lnSpc>
              <a:buFont typeface="Wingdings 3" pitchFamily="18" charset="2"/>
              <a:buNone/>
            </a:pPr>
            <a:r>
              <a:rPr lang="en-US" sz="2600"/>
              <a:t>		   }</a:t>
            </a:r>
          </a:p>
          <a:p>
            <a:pPr marL="0" indent="0">
              <a:lnSpc>
                <a:spcPct val="90000"/>
              </a:lnSpc>
              <a:buFont typeface="Wingdings 3" pitchFamily="18" charset="2"/>
              <a:buNone/>
            </a:pPr>
            <a:r>
              <a:rPr lang="en-US" sz="2600"/>
              <a:t>}</a:t>
            </a:r>
          </a:p>
          <a:p>
            <a:pPr marL="0" indent="0">
              <a:lnSpc>
                <a:spcPct val="90000"/>
              </a:lnSpc>
              <a:buFont typeface="Arial" charset="0"/>
              <a:buNone/>
            </a:pPr>
            <a:endParaRPr lang="en-US"/>
          </a:p>
          <a:p>
            <a:pPr marL="0" indent="0">
              <a:lnSpc>
                <a:spcPct val="90000"/>
              </a:lnSpc>
              <a:buFont typeface="Arial" charset="0"/>
              <a:buChar char="•"/>
            </a:pPr>
            <a:endParaRPr lang="en-US"/>
          </a:p>
          <a:p>
            <a:pPr marL="0" indent="0">
              <a:lnSpc>
                <a:spcPct val="90000"/>
              </a:lnSpc>
              <a:buFont typeface="Arial" charset="0"/>
              <a:buChar char="•"/>
            </a:pPr>
            <a:endParaRPr lang="en-US"/>
          </a:p>
          <a:p>
            <a:pPr marL="0" indent="0">
              <a:lnSpc>
                <a:spcPct val="90000"/>
              </a:lnSpc>
              <a:buFont typeface="Arial" charset="0"/>
              <a:buChar char="•"/>
            </a:pPr>
            <a:endParaRPr lang="en-US"/>
          </a:p>
          <a:p>
            <a:pPr marL="0" indent="0">
              <a:lnSpc>
                <a:spcPct val="90000"/>
              </a:lnSpc>
              <a:buFont typeface="Arial" charset="0"/>
              <a:buChar char="•"/>
            </a:pPr>
            <a:endParaRPr lang="en-US"/>
          </a:p>
          <a:p>
            <a:pPr marL="0" indent="0">
              <a:lnSpc>
                <a:spcPct val="90000"/>
              </a:lnSpc>
              <a:buFont typeface="Arial" charset="0"/>
              <a:buChar char="•"/>
            </a:pPr>
            <a:endParaRPr lang="en-US"/>
          </a:p>
          <a:p>
            <a:pPr marL="0" indent="0">
              <a:lnSpc>
                <a:spcPct val="90000"/>
              </a:lnSpc>
              <a:buFont typeface="Arial" charset="0"/>
              <a:buChar char="•"/>
            </a:pPr>
            <a:endParaRPr lang="en-US"/>
          </a:p>
          <a:p>
            <a:pPr marL="0" indent="0">
              <a:lnSpc>
                <a:spcPct val="90000"/>
              </a:lnSpc>
              <a:buFont typeface="Arial" charset="0"/>
              <a:buChar char="•"/>
            </a:pPr>
            <a:endParaRPr lang="en-US"/>
          </a:p>
        </p:txBody>
      </p:sp>
    </p:spTree>
    <p:extLst>
      <p:ext uri="{BB962C8B-B14F-4D97-AF65-F5344CB8AC3E}">
        <p14:creationId xmlns:p14="http://schemas.microsoft.com/office/powerpoint/2010/main" val="198920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t>The _id Field</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sz="2800" dirty="0">
                <a:solidFill>
                  <a:schemeClr val="tx1">
                    <a:lumMod val="75000"/>
                    <a:lumOff val="25000"/>
                  </a:schemeClr>
                </a:solidFill>
              </a:rPr>
              <a:t>By default, each document contains an _id field. This field has a number of special characteristics:</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Value serves as primary key for collection.</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Value is unique, immutable, and may be any non-array type.</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Default data type is </a:t>
            </a:r>
            <a:r>
              <a:rPr lang="en-US" sz="2400" dirty="0" err="1">
                <a:solidFill>
                  <a:schemeClr val="tx1">
                    <a:lumMod val="75000"/>
                    <a:lumOff val="25000"/>
                  </a:schemeClr>
                </a:solidFill>
              </a:rPr>
              <a:t>ObjectId</a:t>
            </a:r>
            <a:r>
              <a:rPr lang="en-US" sz="2400" dirty="0">
                <a:solidFill>
                  <a:schemeClr val="tx1">
                    <a:lumMod val="75000"/>
                    <a:lumOff val="25000"/>
                  </a:schemeClr>
                </a:solidFill>
              </a:rPr>
              <a:t>, which is “small, likely unique, fast to generate, and ordered.” Sorting on an </a:t>
            </a:r>
            <a:r>
              <a:rPr lang="en-US" sz="2400" dirty="0" err="1">
                <a:solidFill>
                  <a:schemeClr val="tx1">
                    <a:lumMod val="75000"/>
                    <a:lumOff val="25000"/>
                  </a:schemeClr>
                </a:solidFill>
              </a:rPr>
              <a:t>ObjectId</a:t>
            </a:r>
            <a:r>
              <a:rPr lang="en-US" sz="2400" dirty="0">
                <a:solidFill>
                  <a:schemeClr val="tx1">
                    <a:lumMod val="75000"/>
                    <a:lumOff val="25000"/>
                  </a:schemeClr>
                </a:solidFill>
              </a:rPr>
              <a:t> value is roughly equivalent to sorting on creation time.</a:t>
            </a:r>
          </a:p>
        </p:txBody>
      </p:sp>
      <p:sp>
        <p:nvSpPr>
          <p:cNvPr id="36867" name="Rectangle 1"/>
          <p:cNvSpPr>
            <a:spLocks noChangeArrowheads="1"/>
          </p:cNvSpPr>
          <p:nvPr/>
        </p:nvSpPr>
        <p:spPr bwMode="auto">
          <a:xfrm>
            <a:off x="1371600" y="5867400"/>
            <a:ext cx="4572000" cy="307975"/>
          </a:xfrm>
          <a:prstGeom prst="rect">
            <a:avLst/>
          </a:prstGeom>
          <a:noFill/>
          <a:ln w="9525">
            <a:noFill/>
            <a:miter lim="800000"/>
            <a:headEnd/>
            <a:tailEnd/>
          </a:ln>
        </p:spPr>
        <p:txBody>
          <a:bodyPr>
            <a:spAutoFit/>
          </a:bodyPr>
          <a:lstStyle/>
          <a:p>
            <a:r>
              <a:rPr lang="en-US" sz="1400"/>
              <a:t>http://docs.mongodb.org/manual/reference/bson-types/</a:t>
            </a:r>
          </a:p>
        </p:txBody>
      </p:sp>
    </p:spTree>
    <p:extLst>
      <p:ext uri="{BB962C8B-B14F-4D97-AF65-F5344CB8AC3E}">
        <p14:creationId xmlns:p14="http://schemas.microsoft.com/office/powerpoint/2010/main" val="3421500284"/>
      </p:ext>
    </p:extLst>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2.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621B16E-042D-454A-BA04-BEC5DDB2B281}">
  <ds:schemaRefs>
    <ds:schemaRef ds:uri="http://purl.org/dc/dcmityp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NDRC Template</Template>
  <TotalTime>54197</TotalTime>
  <Words>3266</Words>
  <Application>Microsoft Office PowerPoint</Application>
  <PresentationFormat>On-screen Show (4:3)</PresentationFormat>
  <Paragraphs>634</Paragraphs>
  <Slides>61</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61</vt:i4>
      </vt:variant>
    </vt:vector>
  </HeadingPairs>
  <TitlesOfParts>
    <vt:vector size="75" baseType="lpstr">
      <vt:lpstr>Arial</vt:lpstr>
      <vt:lpstr>Arial Rounded MT Bold</vt:lpstr>
      <vt:lpstr>Arial Unicode MS</vt:lpstr>
      <vt:lpstr>Calibri</vt:lpstr>
      <vt:lpstr>Courier</vt:lpstr>
      <vt:lpstr>Courier New</vt:lpstr>
      <vt:lpstr>Lucida Grande</vt:lpstr>
      <vt:lpstr>PT Sans</vt:lpstr>
      <vt:lpstr>Source Code Pro</vt:lpstr>
      <vt:lpstr>Times</vt:lpstr>
      <vt:lpstr>Verdana</vt:lpstr>
      <vt:lpstr>Wingdings</vt:lpstr>
      <vt:lpstr>Wingdings 3</vt:lpstr>
      <vt:lpstr>NDRC Template</vt:lpstr>
      <vt:lpstr>Advanced Databases Lecture 12: MongoDB /1 </vt:lpstr>
      <vt:lpstr>Some Info</vt:lpstr>
      <vt:lpstr>MongoDB profile</vt:lpstr>
      <vt:lpstr>Motivations</vt:lpstr>
      <vt:lpstr>Data Model</vt:lpstr>
      <vt:lpstr>JSON</vt:lpstr>
      <vt:lpstr>BSON</vt:lpstr>
      <vt:lpstr>BSON Example</vt:lpstr>
      <vt:lpstr>The _id Field</vt:lpstr>
      <vt:lpstr>The _id field</vt:lpstr>
      <vt:lpstr>mongoDB vs. SQL</vt:lpstr>
      <vt:lpstr>Data type</vt:lpstr>
      <vt:lpstr>Data Type</vt:lpstr>
      <vt:lpstr>Basic operations</vt:lpstr>
      <vt:lpstr>CRUD operations - create</vt:lpstr>
      <vt:lpstr>CRUD operations – create (cont’d)</vt:lpstr>
      <vt:lpstr>CRUD operations - read</vt:lpstr>
      <vt:lpstr>Logical tests</vt:lpstr>
      <vt:lpstr>Querying </vt:lpstr>
      <vt:lpstr>CRUD operations - update</vt:lpstr>
      <vt:lpstr>CRUD operations - delete</vt:lpstr>
      <vt:lpstr>Schema Design</vt:lpstr>
      <vt:lpstr>PowerPoint Presentation</vt:lpstr>
      <vt:lpstr>Mongo is basically schema-free </vt:lpstr>
      <vt:lpstr>There are some patterns</vt:lpstr>
      <vt:lpstr>One to One relationship - embedding</vt:lpstr>
      <vt:lpstr>One to many relationship - embedding</vt:lpstr>
      <vt:lpstr>One to many relationship – Linking</vt:lpstr>
      <vt:lpstr>Linking vs. Embedding</vt:lpstr>
      <vt:lpstr>Modeling Checkouts</vt:lpstr>
      <vt:lpstr>Modeling Checkouts</vt:lpstr>
      <vt:lpstr>Model Tree Structure</vt:lpstr>
      <vt:lpstr>Another Example</vt:lpstr>
      <vt:lpstr>MongoDB Document</vt:lpstr>
      <vt:lpstr>Some considerations while designing Schema in MongoDB</vt:lpstr>
      <vt:lpstr> Index in MongoDB</vt:lpstr>
      <vt:lpstr>Before Index</vt:lpstr>
      <vt:lpstr>Definition of Index</vt:lpstr>
      <vt:lpstr>Index in MongoDB</vt:lpstr>
      <vt:lpstr>Index in MongoDB</vt:lpstr>
      <vt:lpstr>Index in MongoDB</vt:lpstr>
      <vt:lpstr>Index in MongoDB</vt:lpstr>
      <vt:lpstr>Aggregation</vt:lpstr>
      <vt:lpstr>Pipelines</vt:lpstr>
      <vt:lpstr>Aggregation using pipeline</vt:lpstr>
      <vt:lpstr>Aggregator Operators</vt:lpstr>
      <vt:lpstr>Some examples</vt:lpstr>
      <vt:lpstr>Output from a shell</vt:lpstr>
      <vt:lpstr>Documents Update</vt:lpstr>
      <vt:lpstr>Multiple Updates</vt:lpstr>
      <vt:lpstr>Mongo &amp; Javascript</vt:lpstr>
      <vt:lpstr>Shell – Script Commands</vt:lpstr>
      <vt:lpstr>Cursors</vt:lpstr>
      <vt:lpstr>Map Reduce</vt:lpstr>
      <vt:lpstr>Map-Reduce</vt:lpstr>
      <vt:lpstr>Map reduce in MongoDB</vt:lpstr>
      <vt:lpstr>Map Reduce</vt:lpstr>
      <vt:lpstr>Map-Reduce Example</vt:lpstr>
      <vt:lpstr>Map/Reduce</vt:lpstr>
      <vt:lpstr>Map-reduce as JavaScript</vt:lpstr>
      <vt:lpstr>Map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C16315253 William Carey</cp:lastModifiedBy>
  <cp:revision>487</cp:revision>
  <cp:lastPrinted>1601-01-01T00:00:00Z</cp:lastPrinted>
  <dcterms:created xsi:type="dcterms:W3CDTF">2010-08-13T08:18:53Z</dcterms:created>
  <dcterms:modified xsi:type="dcterms:W3CDTF">2020-01-08T15:29:34Z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