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35" autoAdjust="0"/>
  </p:normalViewPr>
  <p:slideViewPr>
    <p:cSldViewPr>
      <p:cViewPr varScale="1">
        <p:scale>
          <a:sx n="88" d="100"/>
          <a:sy n="88" d="100"/>
        </p:scale>
        <p:origin x="-413" y="-67"/>
      </p:cViewPr>
      <p:guideLst>
        <p:guide orient="horz" pos="2160"/>
        <p:guide pos="2880"/>
      </p:guideLst>
    </p:cSldViewPr>
  </p:slideViewPr>
  <p:outlineViewPr>
    <p:cViewPr>
      <p:scale>
        <a:sx n="33" d="100"/>
        <a:sy n="33" d="100"/>
      </p:scale>
      <p:origin x="0" y="2357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5AB8C-AE07-453F-8F8D-70CF3AF4A209}" type="datetimeFigureOut">
              <a:rPr lang="en-IE" smtClean="0"/>
              <a:t>02/10/2019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6397C-9720-48EC-B24E-9AF6129EBCEC}" type="slidenum">
              <a:rPr lang="en-IE" smtClean="0"/>
              <a:t>‹#›</a:t>
            </a:fld>
            <a:endParaRPr lang="en-IE"/>
          </a:p>
        </p:txBody>
      </p:sp>
    </p:spTree>
    <p:extLst>
      <p:ext uri="{BB962C8B-B14F-4D97-AF65-F5344CB8AC3E}">
        <p14:creationId xmlns:p14="http://schemas.microsoft.com/office/powerpoint/2010/main" val="180987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9AD8DF90-25CF-4FCB-9D6A-D0E8E2D9882E}" type="slidenum">
              <a:rPr lang="en-GB" altLang="en-US" sz="1200"/>
              <a:pPr algn="r">
                <a:spcBef>
                  <a:spcPct val="0"/>
                </a:spcBef>
              </a:pPr>
              <a:t>2</a:t>
            </a:fld>
            <a:endParaRPr lang="en-GB" altLang="en-US" sz="120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DB2F6530-CD23-4D11-BA55-D3CD03AAF46D}" type="slidenum">
              <a:rPr lang="en-GB" altLang="en-US" sz="1200"/>
              <a:pPr algn="r">
                <a:spcBef>
                  <a:spcPct val="0"/>
                </a:spcBef>
              </a:pPr>
              <a:t>11</a:t>
            </a:fld>
            <a:endParaRPr lang="en-GB" altLang="en-US" sz="120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35A22FAA-8FF9-42F6-AEF4-A88B8A4E40FA}" type="slidenum">
              <a:rPr lang="en-GB" altLang="en-US" sz="1200"/>
              <a:pPr algn="r">
                <a:spcBef>
                  <a:spcPct val="0"/>
                </a:spcBef>
              </a:pPr>
              <a:t>12</a:t>
            </a:fld>
            <a:endParaRPr lang="en-GB" altLang="en-US" sz="120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1F6F86B3-A546-4BF8-A992-D7B705A4E441}" type="slidenum">
              <a:rPr lang="en-GB" altLang="en-US" sz="1200"/>
              <a:pPr algn="r">
                <a:spcBef>
                  <a:spcPct val="0"/>
                </a:spcBef>
              </a:pPr>
              <a:t>13</a:t>
            </a:fld>
            <a:endParaRPr lang="en-GB" altLang="en-US" sz="120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701BB06F-E451-49E5-B9B1-772DE4588104}" type="slidenum">
              <a:rPr lang="en-GB" altLang="en-US" sz="1200"/>
              <a:pPr algn="r">
                <a:spcBef>
                  <a:spcPct val="0"/>
                </a:spcBef>
              </a:pPr>
              <a:t>14</a:t>
            </a:fld>
            <a:endParaRPr lang="en-GB" altLang="en-US" sz="120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DE5A2DA6-2A19-44E5-A877-70CF57B28A17}" type="slidenum">
              <a:rPr lang="en-GB" altLang="en-US" sz="1200"/>
              <a:pPr algn="r">
                <a:spcBef>
                  <a:spcPct val="0"/>
                </a:spcBef>
              </a:pPr>
              <a:t>15</a:t>
            </a:fld>
            <a:endParaRPr lang="en-GB" altLang="en-US" sz="120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5BEFB800-D45C-4568-B760-A3C9D4B580A8}" type="slidenum">
              <a:rPr lang="en-GB" altLang="en-US" sz="1200"/>
              <a:pPr algn="r">
                <a:spcBef>
                  <a:spcPct val="0"/>
                </a:spcBef>
              </a:pPr>
              <a:t>16</a:t>
            </a:fld>
            <a:endParaRPr lang="en-GB" altLang="en-US" sz="120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0C7FB4DF-99C8-4F06-8F8A-D52E52A3B190}" type="slidenum">
              <a:rPr lang="en-GB" altLang="en-US" sz="1200"/>
              <a:pPr algn="r">
                <a:spcBef>
                  <a:spcPct val="0"/>
                </a:spcBef>
              </a:pPr>
              <a:t>17</a:t>
            </a:fld>
            <a:endParaRPr lang="en-GB" altLang="en-US" sz="120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34D43418-4A13-4A1F-9C76-056096FA6BC3}" type="slidenum">
              <a:rPr lang="en-GB" altLang="en-US" sz="1200"/>
              <a:pPr algn="r">
                <a:spcBef>
                  <a:spcPct val="0"/>
                </a:spcBef>
              </a:pPr>
              <a:t>18</a:t>
            </a:fld>
            <a:endParaRPr lang="en-GB" altLang="en-US" sz="120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50E03125-414D-4085-97F6-6775EA758FB7}" type="slidenum">
              <a:rPr lang="en-GB" altLang="en-US" sz="1200"/>
              <a:pPr algn="r">
                <a:spcBef>
                  <a:spcPct val="0"/>
                </a:spcBef>
              </a:pPr>
              <a:t>19</a:t>
            </a:fld>
            <a:endParaRPr lang="en-GB" altLang="en-US" sz="1200"/>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F6D213FE-731E-40CF-B212-2CB432ECAA2B}" type="slidenum">
              <a:rPr lang="en-GB" altLang="en-US" sz="1200"/>
              <a:pPr algn="r">
                <a:spcBef>
                  <a:spcPct val="0"/>
                </a:spcBef>
              </a:pPr>
              <a:t>20</a:t>
            </a:fld>
            <a:endParaRPr lang="en-GB" altLang="en-US" sz="120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98010652-1430-4214-8A7D-AE7E59F70D1A}" type="slidenum">
              <a:rPr lang="en-GB" altLang="en-US" sz="1200"/>
              <a:pPr algn="r">
                <a:spcBef>
                  <a:spcPct val="0"/>
                </a:spcBef>
              </a:pPr>
              <a:t>3</a:t>
            </a:fld>
            <a:endParaRPr lang="en-GB" altLang="en-US" sz="120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C4A16F76-3B28-4B3C-BD19-9E19AD23D2AB}" type="slidenum">
              <a:rPr lang="en-GB" altLang="en-US" sz="1200"/>
              <a:pPr algn="r">
                <a:spcBef>
                  <a:spcPct val="0"/>
                </a:spcBef>
              </a:pPr>
              <a:t>21</a:t>
            </a:fld>
            <a:endParaRPr lang="en-GB" altLang="en-US" sz="1200"/>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FB913547-696C-4E34-96A5-B01D5D94D6D5}" type="slidenum">
              <a:rPr lang="en-GB" altLang="en-US" sz="1200"/>
              <a:pPr algn="r">
                <a:spcBef>
                  <a:spcPct val="0"/>
                </a:spcBef>
              </a:pPr>
              <a:t>22</a:t>
            </a:fld>
            <a:endParaRPr lang="en-GB" altLang="en-US" sz="120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4E6B69AF-DEB6-42A9-9013-3D839AF20910}" type="slidenum">
              <a:rPr lang="en-GB" altLang="en-US" sz="1200"/>
              <a:pPr algn="r">
                <a:spcBef>
                  <a:spcPct val="0"/>
                </a:spcBef>
              </a:pPr>
              <a:t>23</a:t>
            </a:fld>
            <a:endParaRPr lang="en-GB" altLang="en-US" sz="1200"/>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B3715683-2EEE-4DCE-87D8-E93FE1A5F62A}" type="slidenum">
              <a:rPr lang="en-GB" altLang="en-US" sz="1200"/>
              <a:pPr algn="r">
                <a:spcBef>
                  <a:spcPct val="0"/>
                </a:spcBef>
              </a:pPr>
              <a:t>24</a:t>
            </a:fld>
            <a:endParaRPr lang="en-GB" altLang="en-US" sz="120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E54AF123-166A-4712-9DE5-332AE5BADB74}" type="slidenum">
              <a:rPr lang="en-GB" altLang="en-US" sz="1200"/>
              <a:pPr algn="r">
                <a:spcBef>
                  <a:spcPct val="0"/>
                </a:spcBef>
              </a:pPr>
              <a:t>25</a:t>
            </a:fld>
            <a:endParaRPr lang="en-GB" altLang="en-US" sz="1200"/>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EF2A7F40-1648-4258-AA44-C02F65884F64}" type="slidenum">
              <a:rPr lang="en-GB" altLang="en-US" sz="1200"/>
              <a:pPr algn="r">
                <a:spcBef>
                  <a:spcPct val="0"/>
                </a:spcBef>
              </a:pPr>
              <a:t>4</a:t>
            </a:fld>
            <a:endParaRPr lang="en-GB" altLang="en-US" sz="120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7DFBB2F9-62C2-4234-9964-9EDB3D834857}" type="slidenum">
              <a:rPr lang="en-GB" altLang="en-US" sz="1200"/>
              <a:pPr algn="r">
                <a:spcBef>
                  <a:spcPct val="0"/>
                </a:spcBef>
              </a:pPr>
              <a:t>5</a:t>
            </a:fld>
            <a:endParaRPr lang="en-GB" altLang="en-US" sz="120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088722F3-526F-4568-BBBD-F7F8A3553333}" type="slidenum">
              <a:rPr lang="en-GB" altLang="en-US" sz="1200"/>
              <a:pPr algn="r">
                <a:spcBef>
                  <a:spcPct val="0"/>
                </a:spcBef>
              </a:pPr>
              <a:t>6</a:t>
            </a:fld>
            <a:endParaRPr lang="en-GB" altLang="en-US" sz="120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624F5AFA-9DF0-4D44-9E66-0FE346C662EC}" type="slidenum">
              <a:rPr lang="en-GB" altLang="en-US" sz="1200"/>
              <a:pPr algn="r">
                <a:spcBef>
                  <a:spcPct val="0"/>
                </a:spcBef>
              </a:pPr>
              <a:t>7</a:t>
            </a:fld>
            <a:endParaRPr lang="en-GB" altLang="en-US" sz="120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1943A144-776F-4C14-AAB9-C10F87930A43}" type="slidenum">
              <a:rPr lang="en-GB" altLang="en-US" sz="1200"/>
              <a:pPr algn="r">
                <a:spcBef>
                  <a:spcPct val="0"/>
                </a:spcBef>
              </a:pPr>
              <a:t>8</a:t>
            </a:fld>
            <a:endParaRPr lang="en-GB" altLang="en-US" sz="120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5C45E05D-5A9D-43DA-AD5F-5C2DA905C3E7}" type="slidenum">
              <a:rPr lang="en-GB" altLang="en-US" sz="1200"/>
              <a:pPr algn="r">
                <a:spcBef>
                  <a:spcPct val="0"/>
                </a:spcBef>
              </a:pPr>
              <a:t>9</a:t>
            </a:fld>
            <a:endParaRPr lang="en-GB" altLang="en-US" sz="120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100">
                <a:solidFill>
                  <a:schemeClr val="tx1"/>
                </a:solidFill>
                <a:latin typeface="Times New Roman" pitchFamily="18" charset="0"/>
              </a:defRPr>
            </a:lvl1pPr>
            <a:lvl2pPr marL="702756" indent="-270291" algn="l" eaLnBrk="0" hangingPunct="0">
              <a:spcBef>
                <a:spcPct val="30000"/>
              </a:spcBef>
              <a:defRPr sz="1100">
                <a:solidFill>
                  <a:schemeClr val="tx1"/>
                </a:solidFill>
                <a:latin typeface="Times New Roman" pitchFamily="18" charset="0"/>
              </a:defRPr>
            </a:lvl2pPr>
            <a:lvl3pPr marL="1081164" indent="-216233" algn="l" eaLnBrk="0" hangingPunct="0">
              <a:spcBef>
                <a:spcPct val="30000"/>
              </a:spcBef>
              <a:defRPr sz="1100">
                <a:solidFill>
                  <a:schemeClr val="tx1"/>
                </a:solidFill>
                <a:latin typeface="Times New Roman" pitchFamily="18" charset="0"/>
              </a:defRPr>
            </a:lvl3pPr>
            <a:lvl4pPr marL="1513629" indent="-216233" algn="l" eaLnBrk="0" hangingPunct="0">
              <a:spcBef>
                <a:spcPct val="30000"/>
              </a:spcBef>
              <a:defRPr sz="1100">
                <a:solidFill>
                  <a:schemeClr val="tx1"/>
                </a:solidFill>
                <a:latin typeface="Times New Roman" pitchFamily="18" charset="0"/>
              </a:defRPr>
            </a:lvl4pPr>
            <a:lvl5pPr marL="1946095" indent="-216233" algn="l" eaLnBrk="0" hangingPunct="0">
              <a:spcBef>
                <a:spcPct val="30000"/>
              </a:spcBef>
              <a:defRPr sz="1100">
                <a:solidFill>
                  <a:schemeClr val="tx1"/>
                </a:solidFill>
                <a:latin typeface="Times New Roman" pitchFamily="18" charset="0"/>
              </a:defRPr>
            </a:lvl5pPr>
            <a:lvl6pPr marL="2378560" indent="-216233" eaLnBrk="0" fontAlgn="base" hangingPunct="0">
              <a:spcBef>
                <a:spcPct val="30000"/>
              </a:spcBef>
              <a:spcAft>
                <a:spcPct val="0"/>
              </a:spcAft>
              <a:defRPr sz="1100">
                <a:solidFill>
                  <a:schemeClr val="tx1"/>
                </a:solidFill>
                <a:latin typeface="Times New Roman" pitchFamily="18" charset="0"/>
              </a:defRPr>
            </a:lvl6pPr>
            <a:lvl7pPr marL="2811026" indent="-216233" eaLnBrk="0" fontAlgn="base" hangingPunct="0">
              <a:spcBef>
                <a:spcPct val="30000"/>
              </a:spcBef>
              <a:spcAft>
                <a:spcPct val="0"/>
              </a:spcAft>
              <a:defRPr sz="1100">
                <a:solidFill>
                  <a:schemeClr val="tx1"/>
                </a:solidFill>
                <a:latin typeface="Times New Roman" pitchFamily="18" charset="0"/>
              </a:defRPr>
            </a:lvl7pPr>
            <a:lvl8pPr marL="3243491" indent="-216233" eaLnBrk="0" fontAlgn="base" hangingPunct="0">
              <a:spcBef>
                <a:spcPct val="30000"/>
              </a:spcBef>
              <a:spcAft>
                <a:spcPct val="0"/>
              </a:spcAft>
              <a:defRPr sz="1100">
                <a:solidFill>
                  <a:schemeClr val="tx1"/>
                </a:solidFill>
                <a:latin typeface="Times New Roman" pitchFamily="18" charset="0"/>
              </a:defRPr>
            </a:lvl8pPr>
            <a:lvl9pPr marL="3675957" indent="-216233" eaLnBrk="0" fontAlgn="base" hangingPunct="0">
              <a:spcBef>
                <a:spcPct val="30000"/>
              </a:spcBef>
              <a:spcAft>
                <a:spcPct val="0"/>
              </a:spcAft>
              <a:defRPr sz="1100">
                <a:solidFill>
                  <a:schemeClr val="tx1"/>
                </a:solidFill>
                <a:latin typeface="Times New Roman" pitchFamily="18" charset="0"/>
              </a:defRPr>
            </a:lvl9pPr>
          </a:lstStyle>
          <a:p>
            <a:pPr algn="r">
              <a:spcBef>
                <a:spcPct val="0"/>
              </a:spcBef>
            </a:pPr>
            <a:fld id="{C97F8DD6-D9D3-423F-A5EA-9835DC42B14C}" type="slidenum">
              <a:rPr lang="en-GB" altLang="en-US" sz="1200"/>
              <a:pPr algn="r">
                <a:spcBef>
                  <a:spcPct val="0"/>
                </a:spcBef>
              </a:pPr>
              <a:t>10</a:t>
            </a:fld>
            <a:endParaRPr lang="en-GB" altLang="en-US" sz="120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5BCFF75F-FD83-43D0-AAA4-942B7D49FEE3}" type="datetimeFigureOut">
              <a:rPr lang="en-IE" smtClean="0"/>
              <a:t>02/10/2019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375787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5BCFF75F-FD83-43D0-AAA4-942B7D49FEE3}" type="datetimeFigureOut">
              <a:rPr lang="en-IE" smtClean="0"/>
              <a:t>02/10/2019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370499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5BCFF75F-FD83-43D0-AAA4-942B7D49FEE3}" type="datetimeFigureOut">
              <a:rPr lang="en-IE" smtClean="0"/>
              <a:t>02/10/2019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67298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5BCFF75F-FD83-43D0-AAA4-942B7D49FEE3}" type="datetimeFigureOut">
              <a:rPr lang="en-IE" smtClean="0"/>
              <a:t>02/10/2019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299173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FF75F-FD83-43D0-AAA4-942B7D49FEE3}" type="datetimeFigureOut">
              <a:rPr lang="en-IE" smtClean="0"/>
              <a:t>02/10/2019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81406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5BCFF75F-FD83-43D0-AAA4-942B7D49FEE3}" type="datetimeFigureOut">
              <a:rPr lang="en-IE" smtClean="0"/>
              <a:t>02/10/2019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285421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5BCFF75F-FD83-43D0-AAA4-942B7D49FEE3}" type="datetimeFigureOut">
              <a:rPr lang="en-IE" smtClean="0"/>
              <a:t>02/10/2019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283664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5BCFF75F-FD83-43D0-AAA4-942B7D49FEE3}" type="datetimeFigureOut">
              <a:rPr lang="en-IE" smtClean="0"/>
              <a:t>02/10/2019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24998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FF75F-FD83-43D0-AAA4-942B7D49FEE3}" type="datetimeFigureOut">
              <a:rPr lang="en-IE" smtClean="0"/>
              <a:t>02/10/2019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89369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FF75F-FD83-43D0-AAA4-942B7D49FEE3}" type="datetimeFigureOut">
              <a:rPr lang="en-IE" smtClean="0"/>
              <a:t>02/10/2019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264827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FF75F-FD83-43D0-AAA4-942B7D49FEE3}" type="datetimeFigureOut">
              <a:rPr lang="en-IE" smtClean="0"/>
              <a:t>02/10/2019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5D1BC65-CC27-4603-BD4B-BDF43CC98FB1}" type="slidenum">
              <a:rPr lang="en-IE" smtClean="0"/>
              <a:t>‹#›</a:t>
            </a:fld>
            <a:endParaRPr lang="en-IE"/>
          </a:p>
        </p:txBody>
      </p:sp>
    </p:spTree>
    <p:extLst>
      <p:ext uri="{BB962C8B-B14F-4D97-AF65-F5344CB8AC3E}">
        <p14:creationId xmlns:p14="http://schemas.microsoft.com/office/powerpoint/2010/main" val="225816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FF75F-FD83-43D0-AAA4-942B7D49FEE3}" type="datetimeFigureOut">
              <a:rPr lang="en-IE" smtClean="0"/>
              <a:t>02/10/2019</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1BC65-CC27-4603-BD4B-BDF43CC98FB1}" type="slidenum">
              <a:rPr lang="en-IE" smtClean="0"/>
              <a:t>‹#›</a:t>
            </a:fld>
            <a:endParaRPr lang="en-IE"/>
          </a:p>
        </p:txBody>
      </p:sp>
    </p:spTree>
    <p:extLst>
      <p:ext uri="{BB962C8B-B14F-4D97-AF65-F5344CB8AC3E}">
        <p14:creationId xmlns:p14="http://schemas.microsoft.com/office/powerpoint/2010/main" val="24711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smtClean="0"/>
              <a:t>Lab Notes Week 3</a:t>
            </a:r>
            <a:br>
              <a:rPr lang="en-GB" altLang="en-US" dirty="0" smtClean="0"/>
            </a:br>
            <a:r>
              <a:rPr lang="en-GB" altLang="en-US" dirty="0" smtClean="0"/>
              <a:t> Distributed Systems</a:t>
            </a:r>
            <a:endParaRPr lang="en-IE" dirty="0"/>
          </a:p>
        </p:txBody>
      </p:sp>
      <p:sp>
        <p:nvSpPr>
          <p:cNvPr id="3" name="Subtitle 2"/>
          <p:cNvSpPr>
            <a:spLocks noGrp="1"/>
          </p:cNvSpPr>
          <p:nvPr>
            <p:ph type="subTitle" idx="1"/>
          </p:nvPr>
        </p:nvSpPr>
        <p:spPr/>
        <p:txBody>
          <a:bodyPr>
            <a:normAutofit fontScale="92500" lnSpcReduction="20000"/>
          </a:bodyPr>
          <a:lstStyle/>
          <a:p>
            <a:r>
              <a:rPr lang="en-IE" dirty="0" smtClean="0"/>
              <a:t>File Handling and Interface Handling in </a:t>
            </a:r>
            <a:r>
              <a:rPr lang="en-IE" dirty="0" smtClean="0"/>
              <a:t>Java</a:t>
            </a:r>
          </a:p>
          <a:p>
            <a:r>
              <a:rPr lang="en-IE" dirty="0" smtClean="0"/>
              <a:t>Note: </a:t>
            </a:r>
            <a:r>
              <a:rPr lang="en-IE" dirty="0" smtClean="0"/>
              <a:t>Optional </a:t>
            </a:r>
            <a:r>
              <a:rPr lang="en-IE" dirty="0" smtClean="0"/>
              <a:t>– revise if not familiar with</a:t>
            </a:r>
            <a:endParaRPr lang="en-IE" dirty="0" smtClean="0"/>
          </a:p>
          <a:p>
            <a:endParaRPr lang="en-IE" dirty="0"/>
          </a:p>
        </p:txBody>
      </p:sp>
    </p:spTree>
    <p:extLst>
      <p:ext uri="{BB962C8B-B14F-4D97-AF65-F5344CB8AC3E}">
        <p14:creationId xmlns:p14="http://schemas.microsoft.com/office/powerpoint/2010/main" val="250363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E163C9A-81E5-492C-A2B6-61BE311BE8E7}" type="slidenum">
              <a:rPr lang="en-US"/>
              <a:pPr>
                <a:defRPr/>
              </a:pPr>
              <a:t>10</a:t>
            </a:fld>
            <a:endParaRPr lang="en-US"/>
          </a:p>
        </p:txBody>
      </p:sp>
      <p:sp>
        <p:nvSpPr>
          <p:cNvPr id="49155" name="Rectangle 2"/>
          <p:cNvSpPr>
            <a:spLocks noGrp="1" noChangeArrowheads="1"/>
          </p:cNvSpPr>
          <p:nvPr>
            <p:ph type="title"/>
          </p:nvPr>
        </p:nvSpPr>
        <p:spPr/>
        <p:txBody>
          <a:bodyPr/>
          <a:lstStyle/>
          <a:p>
            <a:pPr eaLnBrk="1" hangingPunct="1"/>
            <a:r>
              <a:rPr lang="en-IE" altLang="en-US" dirty="0" err="1" smtClean="0"/>
              <a:t>readLine</a:t>
            </a:r>
            <a:r>
              <a:rPr lang="en-IE" altLang="en-US" dirty="0" smtClean="0"/>
              <a:t>() method</a:t>
            </a:r>
            <a:endParaRPr lang="en-GB" altLang="en-US" dirty="0" smtClean="0"/>
          </a:p>
        </p:txBody>
      </p:sp>
      <p:sp>
        <p:nvSpPr>
          <p:cNvPr id="49156" name="Rectangle 3"/>
          <p:cNvSpPr>
            <a:spLocks noGrp="1" noChangeArrowheads="1"/>
          </p:cNvSpPr>
          <p:nvPr>
            <p:ph type="body" idx="1"/>
          </p:nvPr>
        </p:nvSpPr>
        <p:spPr/>
        <p:txBody>
          <a:bodyPr/>
          <a:lstStyle/>
          <a:p>
            <a:pPr eaLnBrk="1" hangingPunct="1">
              <a:lnSpc>
                <a:spcPct val="80000"/>
              </a:lnSpc>
            </a:pPr>
            <a:r>
              <a:rPr lang="en-GB" altLang="en-US" sz="2800" i="1" dirty="0" err="1" smtClean="0"/>
              <a:t>BufferedReader</a:t>
            </a:r>
            <a:r>
              <a:rPr lang="en-GB" altLang="en-US" sz="2800" dirty="0" smtClean="0"/>
              <a:t> method </a:t>
            </a:r>
            <a:r>
              <a:rPr lang="en-GB" altLang="en-US" sz="2800" i="1" dirty="0" err="1" smtClean="0"/>
              <a:t>readLine</a:t>
            </a:r>
            <a:r>
              <a:rPr lang="en-GB" altLang="en-US" sz="2800" dirty="0" smtClean="0"/>
              <a:t>():</a:t>
            </a:r>
          </a:p>
          <a:p>
            <a:pPr eaLnBrk="1" hangingPunct="1">
              <a:lnSpc>
                <a:spcPct val="80000"/>
              </a:lnSpc>
              <a:buFontTx/>
              <a:buNone/>
            </a:pPr>
            <a:r>
              <a:rPr lang="en-IE" altLang="en-US" sz="2800" dirty="0" smtClean="0"/>
              <a:t>	</a:t>
            </a:r>
            <a:r>
              <a:rPr lang="en-IE" altLang="en-US" sz="1800" dirty="0" smtClean="0">
                <a:latin typeface="Courier New" pitchFamily="49" charset="0"/>
              </a:rPr>
              <a:t>public String </a:t>
            </a:r>
            <a:r>
              <a:rPr lang="en-IE" altLang="en-US" sz="1800" dirty="0" err="1" smtClean="0">
                <a:latin typeface="Courier New" pitchFamily="49" charset="0"/>
              </a:rPr>
              <a:t>readLine</a:t>
            </a:r>
            <a:r>
              <a:rPr lang="en-IE" altLang="en-US" sz="1800" dirty="0" smtClean="0">
                <a:latin typeface="Courier New" pitchFamily="49" charset="0"/>
              </a:rPr>
              <a:t>()</a:t>
            </a:r>
          </a:p>
          <a:p>
            <a:pPr eaLnBrk="1" hangingPunct="1">
              <a:lnSpc>
                <a:spcPct val="80000"/>
              </a:lnSpc>
              <a:buFontTx/>
              <a:buNone/>
            </a:pPr>
            <a:r>
              <a:rPr lang="en-IE" altLang="en-US" sz="1800" dirty="0" smtClean="0">
                <a:latin typeface="Courier New" pitchFamily="49" charset="0"/>
              </a:rPr>
              <a:t>                throws </a:t>
            </a:r>
            <a:r>
              <a:rPr lang="en-IE" altLang="en-US" sz="1800" dirty="0" err="1" smtClean="0">
                <a:latin typeface="Courier New" pitchFamily="49" charset="0"/>
              </a:rPr>
              <a:t>IOException</a:t>
            </a:r>
            <a:endParaRPr lang="en-IE" altLang="en-US" sz="1800" dirty="0" smtClean="0">
              <a:latin typeface="Courier New" pitchFamily="49" charset="0"/>
            </a:endParaRPr>
          </a:p>
          <a:p>
            <a:pPr eaLnBrk="1" hangingPunct="1">
              <a:lnSpc>
                <a:spcPct val="80000"/>
              </a:lnSpc>
              <a:buFontTx/>
              <a:buNone/>
            </a:pPr>
            <a:endParaRPr lang="en-IE" altLang="en-US" sz="1800" dirty="0" smtClean="0">
              <a:latin typeface="Courier New" pitchFamily="49" charset="0"/>
            </a:endParaRPr>
          </a:p>
          <a:p>
            <a:pPr eaLnBrk="1" hangingPunct="1">
              <a:lnSpc>
                <a:spcPct val="80000"/>
              </a:lnSpc>
              <a:buFontTx/>
              <a:buNone/>
            </a:pPr>
            <a:r>
              <a:rPr lang="en-IE" altLang="en-US" sz="1800" dirty="0" smtClean="0"/>
              <a:t>	</a:t>
            </a:r>
            <a:r>
              <a:rPr lang="en-GB" altLang="en-US" sz="2800" dirty="0" smtClean="0"/>
              <a:t>Read a line of text. A line is considered to be terminated by any one of a line feed ('\n'), a carriage return ('\r'), or a carriage return followed immediately by a linefeed. </a:t>
            </a:r>
          </a:p>
          <a:p>
            <a:pPr eaLnBrk="1" hangingPunct="1">
              <a:lnSpc>
                <a:spcPct val="80000"/>
              </a:lnSpc>
              <a:buFontTx/>
              <a:buNone/>
            </a:pPr>
            <a:r>
              <a:rPr lang="en-IE" altLang="en-US" sz="2800" dirty="0" smtClean="0"/>
              <a:t>	</a:t>
            </a:r>
            <a:r>
              <a:rPr lang="en-IE" altLang="en-US" sz="1800" dirty="0" err="1" smtClean="0">
                <a:latin typeface="Courier New" pitchFamily="49" charset="0"/>
              </a:rPr>
              <a:t>BufferedReader</a:t>
            </a:r>
            <a:r>
              <a:rPr lang="en-IE" altLang="en-US" sz="1800" dirty="0" smtClean="0">
                <a:latin typeface="Courier New" pitchFamily="49" charset="0"/>
              </a:rPr>
              <a:t> in = </a:t>
            </a:r>
          </a:p>
          <a:p>
            <a:pPr eaLnBrk="1" hangingPunct="1">
              <a:lnSpc>
                <a:spcPct val="80000"/>
              </a:lnSpc>
              <a:buFontTx/>
              <a:buNone/>
            </a:pPr>
            <a:r>
              <a:rPr lang="en-IE" altLang="en-US" sz="1800" dirty="0" smtClean="0">
                <a:latin typeface="Courier New" pitchFamily="49" charset="0"/>
              </a:rPr>
              <a:t>		new </a:t>
            </a:r>
            <a:r>
              <a:rPr lang="en-IE" altLang="en-US" sz="1800" dirty="0" err="1" smtClean="0">
                <a:latin typeface="Courier New" pitchFamily="49" charset="0"/>
              </a:rPr>
              <a:t>BufferedReader</a:t>
            </a:r>
            <a:r>
              <a:rPr lang="en-IE" altLang="en-US" sz="1800" dirty="0" smtClean="0">
                <a:latin typeface="Courier New" pitchFamily="49" charset="0"/>
              </a:rPr>
              <a:t>(new </a:t>
            </a:r>
            <a:r>
              <a:rPr lang="en-IE" altLang="en-US" sz="1800" dirty="0" err="1" smtClean="0">
                <a:latin typeface="Courier New" pitchFamily="49" charset="0"/>
              </a:rPr>
              <a:t>FileREader</a:t>
            </a:r>
            <a:r>
              <a:rPr lang="en-IE" altLang="en-US" sz="1800" dirty="0" smtClean="0">
                <a:latin typeface="Courier New" pitchFamily="49" charset="0"/>
              </a:rPr>
              <a:t>(“infile.dat”));</a:t>
            </a:r>
          </a:p>
          <a:p>
            <a:pPr eaLnBrk="1" hangingPunct="1">
              <a:lnSpc>
                <a:spcPct val="80000"/>
              </a:lnSpc>
              <a:buFontTx/>
              <a:buNone/>
            </a:pPr>
            <a:r>
              <a:rPr lang="en-IE" altLang="en-US" sz="1800" dirty="0" smtClean="0">
                <a:latin typeface="Courier New" pitchFamily="49" charset="0"/>
              </a:rPr>
              <a:t>	String input = </a:t>
            </a:r>
            <a:r>
              <a:rPr lang="en-IE" altLang="en-US" sz="1800" dirty="0" err="1" smtClean="0">
                <a:latin typeface="Courier New" pitchFamily="49" charset="0"/>
              </a:rPr>
              <a:t>in.readLine</a:t>
            </a:r>
            <a:r>
              <a:rPr lang="en-IE" altLang="en-US" sz="1800" dirty="0" smtClean="0">
                <a:latin typeface="Courier New" pitchFamily="49" charset="0"/>
              </a:rPr>
              <a:t>();</a:t>
            </a:r>
          </a:p>
          <a:p>
            <a:pPr eaLnBrk="1" hangingPunct="1">
              <a:lnSpc>
                <a:spcPct val="80000"/>
              </a:lnSpc>
              <a:buFontTx/>
              <a:buNone/>
            </a:pPr>
            <a:r>
              <a:rPr lang="en-IE" altLang="en-US" sz="1800" dirty="0" smtClean="0">
                <a:latin typeface="Courier New" pitchFamily="49" charset="0"/>
              </a:rPr>
              <a:t>	</a:t>
            </a:r>
            <a:r>
              <a:rPr lang="en-IE" altLang="en-US" sz="1800" dirty="0" err="1" smtClean="0">
                <a:latin typeface="Courier New" pitchFamily="49" charset="0"/>
              </a:rPr>
              <a:t>System.out.println</a:t>
            </a:r>
            <a:r>
              <a:rPr lang="en-IE" altLang="en-US" sz="1800" dirty="0" smtClean="0">
                <a:latin typeface="Courier New" pitchFamily="49" charset="0"/>
              </a:rPr>
              <a:t>(“Value read: “ + input);</a:t>
            </a:r>
          </a:p>
          <a:p>
            <a:pPr eaLnBrk="1" hangingPunct="1">
              <a:lnSpc>
                <a:spcPct val="80000"/>
              </a:lnSpc>
              <a:buFontTx/>
              <a:buNone/>
            </a:pPr>
            <a:endParaRPr lang="en-GB" altLang="en-US" sz="1800" dirty="0" smtClean="0"/>
          </a:p>
        </p:txBody>
      </p:sp>
    </p:spTree>
    <p:extLst>
      <p:ext uri="{BB962C8B-B14F-4D97-AF65-F5344CB8AC3E}">
        <p14:creationId xmlns:p14="http://schemas.microsoft.com/office/powerpoint/2010/main" val="2588393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61DABB6-0FF6-4A01-8739-42F222643919}" type="slidenum">
              <a:rPr lang="en-US"/>
              <a:pPr>
                <a:defRPr/>
              </a:pPr>
              <a:t>11</a:t>
            </a:fld>
            <a:endParaRPr lang="en-US"/>
          </a:p>
        </p:txBody>
      </p:sp>
      <p:sp>
        <p:nvSpPr>
          <p:cNvPr id="50179" name="Rectangle 2"/>
          <p:cNvSpPr>
            <a:spLocks noGrp="1" noChangeArrowheads="1"/>
          </p:cNvSpPr>
          <p:nvPr>
            <p:ph type="title"/>
          </p:nvPr>
        </p:nvSpPr>
        <p:spPr/>
        <p:txBody>
          <a:bodyPr/>
          <a:lstStyle/>
          <a:p>
            <a:pPr eaLnBrk="1" hangingPunct="1"/>
            <a:r>
              <a:rPr lang="en-IE" altLang="en-US" dirty="0" smtClean="0"/>
              <a:t>print(), </a:t>
            </a:r>
            <a:r>
              <a:rPr lang="en-IE" altLang="en-US" dirty="0" err="1" smtClean="0"/>
              <a:t>println</a:t>
            </a:r>
            <a:r>
              <a:rPr lang="en-IE" altLang="en-US" dirty="0" smtClean="0"/>
              <a:t>()</a:t>
            </a:r>
            <a:endParaRPr lang="en-GB" altLang="en-US" dirty="0" smtClean="0"/>
          </a:p>
        </p:txBody>
      </p:sp>
      <p:sp>
        <p:nvSpPr>
          <p:cNvPr id="50180" name="Rectangle 3"/>
          <p:cNvSpPr>
            <a:spLocks noGrp="1" noChangeArrowheads="1"/>
          </p:cNvSpPr>
          <p:nvPr>
            <p:ph type="body" idx="1"/>
          </p:nvPr>
        </p:nvSpPr>
        <p:spPr>
          <a:xfrm>
            <a:off x="457200" y="1600200"/>
            <a:ext cx="8435975" cy="4852988"/>
          </a:xfrm>
        </p:spPr>
        <p:txBody>
          <a:bodyPr/>
          <a:lstStyle/>
          <a:p>
            <a:pPr eaLnBrk="1" hangingPunct="1">
              <a:lnSpc>
                <a:spcPct val="80000"/>
              </a:lnSpc>
            </a:pPr>
            <a:r>
              <a:rPr lang="en-IE" altLang="en-US" sz="2400" dirty="0" smtClean="0"/>
              <a:t>There are several </a:t>
            </a:r>
            <a:r>
              <a:rPr lang="en-IE" altLang="en-US" sz="2400" dirty="0" smtClean="0">
                <a:latin typeface="Courier New" pitchFamily="49" charset="0"/>
              </a:rPr>
              <a:t>print</a:t>
            </a:r>
            <a:r>
              <a:rPr lang="en-IE" altLang="en-US" sz="2400" dirty="0" smtClean="0"/>
              <a:t>() and </a:t>
            </a:r>
            <a:r>
              <a:rPr lang="en-IE" altLang="en-US" sz="2400" dirty="0" err="1" smtClean="0">
                <a:latin typeface="Courier New" pitchFamily="49" charset="0"/>
              </a:rPr>
              <a:t>println</a:t>
            </a:r>
            <a:r>
              <a:rPr lang="en-IE" altLang="en-US" sz="2400" dirty="0" smtClean="0"/>
              <a:t>() methods in the </a:t>
            </a:r>
            <a:r>
              <a:rPr lang="en-IE" altLang="en-US" sz="2400" dirty="0" err="1" smtClean="0">
                <a:latin typeface="Courier New" pitchFamily="49" charset="0"/>
              </a:rPr>
              <a:t>PrintWriter</a:t>
            </a:r>
            <a:r>
              <a:rPr lang="en-IE" altLang="en-US" sz="2400" dirty="0" smtClean="0"/>
              <a:t> class:</a:t>
            </a:r>
          </a:p>
          <a:p>
            <a:pPr eaLnBrk="1" hangingPunct="1">
              <a:lnSpc>
                <a:spcPct val="80000"/>
              </a:lnSpc>
              <a:buFontTx/>
              <a:buNone/>
            </a:pPr>
            <a:r>
              <a:rPr lang="en-IE" altLang="en-US" sz="2400" dirty="0" smtClean="0"/>
              <a:t>	</a:t>
            </a:r>
            <a:r>
              <a:rPr lang="en-IE" altLang="en-US" sz="1600" dirty="0" smtClean="0">
                <a:latin typeface="Courier New" pitchFamily="49" charset="0"/>
              </a:rPr>
              <a:t>File out = new File(“outFile.dat”);</a:t>
            </a:r>
          </a:p>
          <a:p>
            <a:pPr eaLnBrk="1" hangingPunct="1">
              <a:lnSpc>
                <a:spcPct val="80000"/>
              </a:lnSpc>
              <a:buFontTx/>
              <a:buNone/>
            </a:pPr>
            <a:r>
              <a:rPr lang="en-IE" altLang="en-US" sz="1600" dirty="0" smtClean="0">
                <a:latin typeface="Courier New" pitchFamily="49" charset="0"/>
              </a:rPr>
              <a:t>	</a:t>
            </a:r>
            <a:r>
              <a:rPr lang="en-IE" altLang="en-US" sz="1600" dirty="0" err="1" smtClean="0">
                <a:latin typeface="Courier New" pitchFamily="49" charset="0"/>
              </a:rPr>
              <a:t>PrintWriter</a:t>
            </a:r>
            <a:r>
              <a:rPr lang="en-IE" altLang="en-US" sz="1600" dirty="0" smtClean="0">
                <a:latin typeface="Courier New" pitchFamily="49" charset="0"/>
              </a:rPr>
              <a:t> output = new </a:t>
            </a:r>
            <a:r>
              <a:rPr lang="en-IE" altLang="en-US" sz="1600" dirty="0" err="1" smtClean="0">
                <a:latin typeface="Courier New" pitchFamily="49" charset="0"/>
              </a:rPr>
              <a:t>PrintWriter</a:t>
            </a:r>
            <a:r>
              <a:rPr lang="en-IE" altLang="en-US" sz="1600" dirty="0" smtClean="0">
                <a:latin typeface="Courier New" pitchFamily="49" charset="0"/>
              </a:rPr>
              <a:t>(new </a:t>
            </a:r>
            <a:r>
              <a:rPr lang="en-IE" altLang="en-US" sz="1600" dirty="0" err="1" smtClean="0">
                <a:latin typeface="Courier New" pitchFamily="49" charset="0"/>
              </a:rPr>
              <a:t>FileWriter</a:t>
            </a:r>
            <a:r>
              <a:rPr lang="en-IE" altLang="en-US" sz="1600" dirty="0" smtClean="0">
                <a:latin typeface="Courier New" pitchFamily="49" charset="0"/>
              </a:rPr>
              <a:t>(out));</a:t>
            </a:r>
          </a:p>
          <a:p>
            <a:pPr eaLnBrk="1" hangingPunct="1">
              <a:lnSpc>
                <a:spcPct val="80000"/>
              </a:lnSpc>
              <a:buFontTx/>
              <a:buNone/>
            </a:pPr>
            <a:r>
              <a:rPr lang="en-IE" altLang="en-US" sz="1600" dirty="0" smtClean="0">
                <a:latin typeface="Courier New" pitchFamily="49" charset="0"/>
              </a:rPr>
              <a:t>	</a:t>
            </a:r>
            <a:r>
              <a:rPr lang="en-IE" altLang="en-US" sz="1600" dirty="0" err="1" smtClean="0">
                <a:latin typeface="Courier New" pitchFamily="49" charset="0"/>
              </a:rPr>
              <a:t>out.println</a:t>
            </a:r>
            <a:r>
              <a:rPr lang="en-IE" altLang="en-US" sz="1600" dirty="0" smtClean="0">
                <a:latin typeface="Courier New" pitchFamily="49" charset="0"/>
              </a:rPr>
              <a:t>(“Test output”);</a:t>
            </a:r>
          </a:p>
          <a:p>
            <a:pPr eaLnBrk="1" hangingPunct="1">
              <a:lnSpc>
                <a:spcPct val="80000"/>
              </a:lnSpc>
            </a:pPr>
            <a:r>
              <a:rPr lang="en-IE" altLang="en-US" sz="2400" dirty="0" smtClean="0"/>
              <a:t>Numeric values will automatically be converted into strings when output by  </a:t>
            </a:r>
            <a:r>
              <a:rPr lang="en-IE" altLang="en-US" sz="2400" dirty="0" smtClean="0">
                <a:latin typeface="Courier New" pitchFamily="49" charset="0"/>
              </a:rPr>
              <a:t>print</a:t>
            </a:r>
            <a:r>
              <a:rPr lang="en-IE" altLang="en-US" sz="2400" dirty="0" smtClean="0"/>
              <a:t> and </a:t>
            </a:r>
            <a:r>
              <a:rPr lang="en-IE" altLang="en-US" sz="2400" dirty="0" err="1" smtClean="0">
                <a:latin typeface="Courier New" pitchFamily="49" charset="0"/>
              </a:rPr>
              <a:t>println</a:t>
            </a:r>
            <a:r>
              <a:rPr lang="en-IE" altLang="en-US" sz="2400" dirty="0" smtClean="0"/>
              <a:t>. When reading such data back, the wrapper class Integer, Double and Float (as appropriate) will need to be used with their corresponding </a:t>
            </a:r>
            <a:r>
              <a:rPr lang="en-IE" altLang="en-US" sz="2400" i="1" dirty="0" smtClean="0"/>
              <a:t>parse</a:t>
            </a:r>
            <a:r>
              <a:rPr lang="en-IE" altLang="en-US" sz="2400" dirty="0" smtClean="0"/>
              <a:t> methods (</a:t>
            </a:r>
            <a:r>
              <a:rPr lang="en-IE" altLang="en-US" sz="2400" dirty="0" err="1" smtClean="0">
                <a:latin typeface="Courier New" pitchFamily="49" charset="0"/>
              </a:rPr>
              <a:t>parseInt</a:t>
            </a:r>
            <a:r>
              <a:rPr lang="en-IE" altLang="en-US" sz="2400" dirty="0" smtClean="0">
                <a:latin typeface="Courier New" pitchFamily="49" charset="0"/>
              </a:rPr>
              <a:t>, </a:t>
            </a:r>
            <a:r>
              <a:rPr lang="en-IE" altLang="en-US" sz="2400" dirty="0" err="1" smtClean="0">
                <a:latin typeface="Courier New" pitchFamily="49" charset="0"/>
              </a:rPr>
              <a:t>parseDouble</a:t>
            </a:r>
            <a:r>
              <a:rPr lang="en-IE" altLang="en-US" sz="2400" dirty="0" smtClean="0">
                <a:latin typeface="Courier New" pitchFamily="49" charset="0"/>
              </a:rPr>
              <a:t> </a:t>
            </a:r>
            <a:r>
              <a:rPr lang="en-IE" altLang="en-US" sz="2400" dirty="0" smtClean="0"/>
              <a:t>and</a:t>
            </a:r>
            <a:r>
              <a:rPr lang="en-IE" altLang="en-US" sz="2400" dirty="0" smtClean="0">
                <a:latin typeface="Courier New" pitchFamily="49" charset="0"/>
              </a:rPr>
              <a:t> </a:t>
            </a:r>
            <a:r>
              <a:rPr lang="en-IE" altLang="en-US" sz="2400" dirty="0" err="1" smtClean="0">
                <a:latin typeface="Courier New" pitchFamily="49" charset="0"/>
              </a:rPr>
              <a:t>parseFloat</a:t>
            </a:r>
            <a:r>
              <a:rPr lang="en-IE" altLang="en-US" sz="2400" dirty="0" smtClean="0">
                <a:latin typeface="Courier New" pitchFamily="49" charset="0"/>
              </a:rPr>
              <a:t>) </a:t>
            </a:r>
            <a:r>
              <a:rPr lang="en-IE" altLang="en-US" sz="2400" dirty="0" smtClean="0"/>
              <a:t>if any arithmetic or formatting is to be performed on the data.</a:t>
            </a:r>
          </a:p>
          <a:p>
            <a:pPr eaLnBrk="1" hangingPunct="1">
              <a:lnSpc>
                <a:spcPct val="80000"/>
              </a:lnSpc>
              <a:buFontTx/>
              <a:buNone/>
            </a:pPr>
            <a:r>
              <a:rPr lang="en-IE" altLang="en-US" sz="2400" dirty="0" smtClean="0"/>
              <a:t>	</a:t>
            </a:r>
            <a:r>
              <a:rPr lang="en-IE" altLang="en-US" sz="1600" dirty="0" err="1" smtClean="0">
                <a:latin typeface="Courier New" pitchFamily="49" charset="0"/>
              </a:rPr>
              <a:t>BufferedReader</a:t>
            </a:r>
            <a:r>
              <a:rPr lang="en-IE" altLang="en-US" sz="1600" dirty="0" smtClean="0">
                <a:latin typeface="Courier New" pitchFamily="49" charset="0"/>
              </a:rPr>
              <a:t> in = </a:t>
            </a:r>
          </a:p>
          <a:p>
            <a:pPr eaLnBrk="1" hangingPunct="1">
              <a:lnSpc>
                <a:spcPct val="80000"/>
              </a:lnSpc>
              <a:buFontTx/>
              <a:buNone/>
            </a:pPr>
            <a:r>
              <a:rPr lang="en-IE" altLang="en-US" sz="1600" dirty="0" smtClean="0">
                <a:latin typeface="Courier New" pitchFamily="49" charset="0"/>
              </a:rPr>
              <a:t>		new </a:t>
            </a:r>
            <a:r>
              <a:rPr lang="en-IE" altLang="en-US" sz="1600" dirty="0" err="1" smtClean="0">
                <a:latin typeface="Courier New" pitchFamily="49" charset="0"/>
              </a:rPr>
              <a:t>BufferedReader</a:t>
            </a:r>
            <a:r>
              <a:rPr lang="en-IE" altLang="en-US" sz="1600" dirty="0" smtClean="0">
                <a:latin typeface="Courier New" pitchFamily="49" charset="0"/>
              </a:rPr>
              <a:t>(new </a:t>
            </a:r>
            <a:r>
              <a:rPr lang="en-IE" altLang="en-US" sz="1600" dirty="0" err="1" smtClean="0">
                <a:latin typeface="Courier New" pitchFamily="49" charset="0"/>
              </a:rPr>
              <a:t>FileREader</a:t>
            </a:r>
            <a:r>
              <a:rPr lang="en-IE" altLang="en-US" sz="1600" dirty="0" smtClean="0">
                <a:latin typeface="Courier New" pitchFamily="49" charset="0"/>
              </a:rPr>
              <a:t>(“infile.dat”));</a:t>
            </a:r>
          </a:p>
          <a:p>
            <a:pPr eaLnBrk="1" hangingPunct="1">
              <a:lnSpc>
                <a:spcPct val="80000"/>
              </a:lnSpc>
              <a:buFontTx/>
              <a:buNone/>
            </a:pPr>
            <a:r>
              <a:rPr lang="en-IE" altLang="en-US" sz="1600" dirty="0" smtClean="0">
                <a:latin typeface="Courier New" pitchFamily="49" charset="0"/>
              </a:rPr>
              <a:t>	String input = </a:t>
            </a:r>
            <a:r>
              <a:rPr lang="en-IE" altLang="en-US" sz="1600" dirty="0" err="1" smtClean="0">
                <a:latin typeface="Courier New" pitchFamily="49" charset="0"/>
              </a:rPr>
              <a:t>in.readLine</a:t>
            </a:r>
            <a:r>
              <a:rPr lang="en-IE" altLang="en-US" sz="1600" dirty="0" smtClean="0">
                <a:latin typeface="Courier New" pitchFamily="49" charset="0"/>
              </a:rPr>
              <a:t>();</a:t>
            </a:r>
          </a:p>
          <a:p>
            <a:pPr eaLnBrk="1" hangingPunct="1">
              <a:lnSpc>
                <a:spcPct val="80000"/>
              </a:lnSpc>
              <a:buFontTx/>
              <a:buNone/>
            </a:pPr>
            <a:r>
              <a:rPr lang="en-IE" altLang="en-US" sz="1600" dirty="0" smtClean="0">
                <a:latin typeface="Courier New" pitchFamily="49" charset="0"/>
              </a:rPr>
              <a:t>	</a:t>
            </a:r>
            <a:r>
              <a:rPr lang="en-IE" altLang="en-US" sz="1600" dirty="0" err="1" smtClean="0">
                <a:latin typeface="Courier New" pitchFamily="49" charset="0"/>
              </a:rPr>
              <a:t>int</a:t>
            </a:r>
            <a:r>
              <a:rPr lang="en-IE" altLang="en-US" sz="1600" dirty="0" smtClean="0">
                <a:latin typeface="Courier New" pitchFamily="49" charset="0"/>
              </a:rPr>
              <a:t> </a:t>
            </a:r>
            <a:r>
              <a:rPr lang="en-IE" altLang="en-US" sz="1600" dirty="0" err="1" smtClean="0">
                <a:latin typeface="Courier New" pitchFamily="49" charset="0"/>
              </a:rPr>
              <a:t>num</a:t>
            </a:r>
            <a:r>
              <a:rPr lang="en-IE" altLang="en-US" sz="1600" dirty="0" smtClean="0">
                <a:latin typeface="Courier New" pitchFamily="49" charset="0"/>
              </a:rPr>
              <a:t> = </a:t>
            </a:r>
            <a:r>
              <a:rPr lang="en-IE" altLang="en-US" sz="1600" dirty="0" err="1" smtClean="0">
                <a:latin typeface="Courier New" pitchFamily="49" charset="0"/>
              </a:rPr>
              <a:t>Integer.parseInt</a:t>
            </a:r>
            <a:r>
              <a:rPr lang="en-IE" altLang="en-US" sz="1600" dirty="0" smtClean="0">
                <a:latin typeface="Courier New" pitchFamily="49" charset="0"/>
              </a:rPr>
              <a:t>(input);</a:t>
            </a:r>
          </a:p>
          <a:p>
            <a:pPr eaLnBrk="1" hangingPunct="1">
              <a:lnSpc>
                <a:spcPct val="80000"/>
              </a:lnSpc>
            </a:pPr>
            <a:endParaRPr lang="en-IE" altLang="en-US" sz="2400" dirty="0" smtClean="0"/>
          </a:p>
          <a:p>
            <a:pPr eaLnBrk="1" hangingPunct="1">
              <a:lnSpc>
                <a:spcPct val="80000"/>
              </a:lnSpc>
              <a:buFontTx/>
              <a:buNone/>
            </a:pPr>
            <a:endParaRPr lang="en-GB" altLang="en-US" sz="2400" dirty="0" smtClean="0"/>
          </a:p>
        </p:txBody>
      </p:sp>
    </p:spTree>
    <p:extLst>
      <p:ext uri="{BB962C8B-B14F-4D97-AF65-F5344CB8AC3E}">
        <p14:creationId xmlns:p14="http://schemas.microsoft.com/office/powerpoint/2010/main" val="2290066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5748ADE-407C-43FE-BED6-1D2162F25D4B}" type="slidenum">
              <a:rPr lang="en-US"/>
              <a:pPr>
                <a:defRPr/>
              </a:pPr>
              <a:t>12</a:t>
            </a:fld>
            <a:endParaRPr lang="en-US"/>
          </a:p>
        </p:txBody>
      </p:sp>
      <p:sp>
        <p:nvSpPr>
          <p:cNvPr id="51203" name="Rectangle 2"/>
          <p:cNvSpPr>
            <a:spLocks noGrp="1" noChangeArrowheads="1"/>
          </p:cNvSpPr>
          <p:nvPr>
            <p:ph type="title"/>
          </p:nvPr>
        </p:nvSpPr>
        <p:spPr/>
        <p:txBody>
          <a:bodyPr/>
          <a:lstStyle/>
          <a:p>
            <a:pPr eaLnBrk="1" hangingPunct="1"/>
            <a:r>
              <a:rPr lang="en-IE" altLang="en-US" dirty="0" smtClean="0">
                <a:latin typeface="Courier New" pitchFamily="49" charset="0"/>
              </a:rPr>
              <a:t>close</a:t>
            </a:r>
            <a:r>
              <a:rPr lang="en-IE" altLang="en-US" dirty="0" smtClean="0"/>
              <a:t>() method</a:t>
            </a:r>
            <a:endParaRPr lang="en-GB" altLang="en-US" dirty="0" smtClean="0"/>
          </a:p>
        </p:txBody>
      </p:sp>
      <p:sp>
        <p:nvSpPr>
          <p:cNvPr id="51204" name="Rectangle 3"/>
          <p:cNvSpPr>
            <a:spLocks noGrp="1" noChangeArrowheads="1"/>
          </p:cNvSpPr>
          <p:nvPr>
            <p:ph type="body" idx="1"/>
          </p:nvPr>
        </p:nvSpPr>
        <p:spPr/>
        <p:txBody>
          <a:bodyPr/>
          <a:lstStyle/>
          <a:p>
            <a:pPr eaLnBrk="1" hangingPunct="1">
              <a:lnSpc>
                <a:spcPct val="90000"/>
              </a:lnSpc>
            </a:pPr>
            <a:r>
              <a:rPr lang="en-IE" altLang="en-US" sz="2400" dirty="0" smtClean="0"/>
              <a:t>When the processing of a file has been completed, the file should be close via the </a:t>
            </a:r>
            <a:r>
              <a:rPr lang="en-IE" altLang="en-US" sz="2000" dirty="0" smtClean="0">
                <a:latin typeface="Courier New" pitchFamily="49" charset="0"/>
              </a:rPr>
              <a:t>close</a:t>
            </a:r>
            <a:r>
              <a:rPr lang="en-IE" altLang="en-US" sz="2400" dirty="0" smtClean="0"/>
              <a:t>() method, which is a member of both </a:t>
            </a:r>
            <a:r>
              <a:rPr lang="en-IE" altLang="en-US" sz="2000" dirty="0" err="1" smtClean="0">
                <a:latin typeface="Courier New" pitchFamily="49" charset="0"/>
              </a:rPr>
              <a:t>BufferedReader</a:t>
            </a:r>
            <a:r>
              <a:rPr lang="en-IE" altLang="en-US" sz="2400" dirty="0" smtClean="0"/>
              <a:t> and </a:t>
            </a:r>
            <a:r>
              <a:rPr lang="en-IE" altLang="en-US" sz="2000" dirty="0" err="1" smtClean="0">
                <a:latin typeface="Courier New" pitchFamily="49" charset="0"/>
              </a:rPr>
              <a:t>PrintWriter</a:t>
            </a:r>
            <a:r>
              <a:rPr lang="en-IE" altLang="en-US" sz="2400" dirty="0" smtClean="0"/>
              <a:t>.</a:t>
            </a:r>
          </a:p>
          <a:p>
            <a:pPr eaLnBrk="1" hangingPunct="1">
              <a:lnSpc>
                <a:spcPct val="90000"/>
              </a:lnSpc>
              <a:buFontTx/>
              <a:buNone/>
            </a:pPr>
            <a:r>
              <a:rPr lang="en-IE" altLang="en-US" sz="2400" dirty="0" smtClean="0"/>
              <a:t>	E.g.:</a:t>
            </a:r>
          </a:p>
          <a:p>
            <a:pPr eaLnBrk="1" hangingPunct="1">
              <a:lnSpc>
                <a:spcPct val="90000"/>
              </a:lnSpc>
              <a:buFontTx/>
              <a:buNone/>
            </a:pPr>
            <a:r>
              <a:rPr lang="en-IE" altLang="en-US" sz="2400" dirty="0" smtClean="0"/>
              <a:t>		</a:t>
            </a:r>
            <a:r>
              <a:rPr lang="en-IE" altLang="en-US" sz="2400" dirty="0" err="1" smtClean="0">
                <a:latin typeface="Courier New" pitchFamily="49" charset="0"/>
              </a:rPr>
              <a:t>in.close</a:t>
            </a:r>
            <a:r>
              <a:rPr lang="en-IE" altLang="en-US" sz="2400" dirty="0" smtClean="0">
                <a:latin typeface="Courier New" pitchFamily="49" charset="0"/>
              </a:rPr>
              <a:t>()</a:t>
            </a:r>
            <a:r>
              <a:rPr lang="en-IE" altLang="en-US" sz="2400" dirty="0" smtClean="0"/>
              <a:t> </a:t>
            </a:r>
          </a:p>
          <a:p>
            <a:pPr eaLnBrk="1" hangingPunct="1">
              <a:lnSpc>
                <a:spcPct val="90000"/>
              </a:lnSpc>
            </a:pPr>
            <a:r>
              <a:rPr lang="en-IE" altLang="en-US" sz="2400" dirty="0" smtClean="0"/>
              <a:t>Especially important for output files, to insure that the file buffer has been emptied and all data written to the file. Since file output is buffered, it is not until the output buffer is full that data will normally be written to disc. If a program crash occurs, then any data still in the buffer will not have been written to disc.</a:t>
            </a:r>
            <a:endParaRPr lang="en-GB" altLang="en-US" sz="2400" dirty="0" smtClean="0"/>
          </a:p>
        </p:txBody>
      </p:sp>
    </p:spTree>
    <p:extLst>
      <p:ext uri="{BB962C8B-B14F-4D97-AF65-F5344CB8AC3E}">
        <p14:creationId xmlns:p14="http://schemas.microsoft.com/office/powerpoint/2010/main" val="3204691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BE16ECC-E220-439E-8E59-DAEC1F8E0004}" type="slidenum">
              <a:rPr lang="en-US"/>
              <a:pPr>
                <a:defRPr/>
              </a:pPr>
              <a:t>13</a:t>
            </a:fld>
            <a:endParaRPr lang="en-US"/>
          </a:p>
        </p:txBody>
      </p:sp>
      <p:sp>
        <p:nvSpPr>
          <p:cNvPr id="52227" name="Rectangle 2"/>
          <p:cNvSpPr>
            <a:spLocks noGrp="1" noChangeArrowheads="1"/>
          </p:cNvSpPr>
          <p:nvPr>
            <p:ph type="title"/>
          </p:nvPr>
        </p:nvSpPr>
        <p:spPr/>
        <p:txBody>
          <a:bodyPr/>
          <a:lstStyle/>
          <a:p>
            <a:pPr eaLnBrk="1" hangingPunct="1"/>
            <a:r>
              <a:rPr lang="en-IE" altLang="en-US" dirty="0" smtClean="0"/>
              <a:t>Appending to files</a:t>
            </a:r>
            <a:endParaRPr lang="en-GB" altLang="en-US" dirty="0" smtClean="0"/>
          </a:p>
        </p:txBody>
      </p:sp>
      <p:sp>
        <p:nvSpPr>
          <p:cNvPr id="52228" name="Rectangle 3"/>
          <p:cNvSpPr>
            <a:spLocks noGrp="1" noChangeArrowheads="1"/>
          </p:cNvSpPr>
          <p:nvPr>
            <p:ph type="body" idx="1"/>
          </p:nvPr>
        </p:nvSpPr>
        <p:spPr>
          <a:xfrm>
            <a:off x="457200" y="1600200"/>
            <a:ext cx="8218488" cy="4781550"/>
          </a:xfrm>
        </p:spPr>
        <p:txBody>
          <a:bodyPr/>
          <a:lstStyle/>
          <a:p>
            <a:pPr eaLnBrk="1" hangingPunct="1">
              <a:lnSpc>
                <a:spcPct val="80000"/>
              </a:lnSpc>
            </a:pPr>
            <a:r>
              <a:rPr lang="en-IE" altLang="en-US" sz="2000" dirty="0" smtClean="0"/>
              <a:t>If you wish to </a:t>
            </a:r>
            <a:r>
              <a:rPr lang="en-IE" altLang="en-US" sz="2000" i="1" dirty="0" smtClean="0"/>
              <a:t>append</a:t>
            </a:r>
            <a:r>
              <a:rPr lang="en-IE" altLang="en-US" sz="2000" dirty="0" smtClean="0"/>
              <a:t> data to a serial file, use the following constructor:</a:t>
            </a:r>
          </a:p>
          <a:p>
            <a:pPr eaLnBrk="1" hangingPunct="1">
              <a:lnSpc>
                <a:spcPct val="80000"/>
              </a:lnSpc>
            </a:pPr>
            <a:endParaRPr lang="en-IE" altLang="en-US" sz="2000" dirty="0" smtClean="0"/>
          </a:p>
          <a:p>
            <a:pPr eaLnBrk="1" hangingPunct="1">
              <a:lnSpc>
                <a:spcPct val="80000"/>
              </a:lnSpc>
              <a:buFontTx/>
              <a:buNone/>
            </a:pPr>
            <a:r>
              <a:rPr lang="en-IE" altLang="en-US" sz="1400" dirty="0" smtClean="0">
                <a:latin typeface="Courier New" pitchFamily="49" charset="0"/>
              </a:rPr>
              <a:t>	public </a:t>
            </a:r>
            <a:r>
              <a:rPr lang="en-IE" altLang="en-US" sz="1400" dirty="0" err="1" smtClean="0">
                <a:latin typeface="Courier New" pitchFamily="49" charset="0"/>
              </a:rPr>
              <a:t>FileWriter</a:t>
            </a:r>
            <a:r>
              <a:rPr lang="en-IE" altLang="en-US" sz="1400" dirty="0" smtClean="0">
                <a:latin typeface="Courier New" pitchFamily="49" charset="0"/>
              </a:rPr>
              <a:t>(File </a:t>
            </a:r>
            <a:r>
              <a:rPr lang="en-IE" altLang="en-US" sz="1400" dirty="0" err="1" smtClean="0">
                <a:latin typeface="Courier New" pitchFamily="49" charset="0"/>
              </a:rPr>
              <a:t>file</a:t>
            </a:r>
            <a:r>
              <a:rPr lang="en-IE" altLang="en-US" sz="1400" dirty="0" smtClean="0">
                <a:latin typeface="Courier New" pitchFamily="49" charset="0"/>
              </a:rPr>
              <a:t>, </a:t>
            </a:r>
            <a:r>
              <a:rPr lang="en-IE" altLang="en-US" sz="1400" dirty="0" err="1" smtClean="0">
                <a:latin typeface="Courier New" pitchFamily="49" charset="0"/>
              </a:rPr>
              <a:t>boolean</a:t>
            </a:r>
            <a:r>
              <a:rPr lang="en-IE" altLang="en-US" sz="1400" dirty="0" smtClean="0">
                <a:latin typeface="Courier New" pitchFamily="49" charset="0"/>
              </a:rPr>
              <a:t> append)</a:t>
            </a:r>
          </a:p>
          <a:p>
            <a:pPr eaLnBrk="1" hangingPunct="1">
              <a:lnSpc>
                <a:spcPct val="80000"/>
              </a:lnSpc>
              <a:buFontTx/>
              <a:buNone/>
            </a:pPr>
            <a:r>
              <a:rPr lang="en-IE" altLang="en-US" sz="1400" dirty="0" smtClean="0">
                <a:latin typeface="Courier New" pitchFamily="49" charset="0"/>
              </a:rPr>
              <a:t>           throws </a:t>
            </a:r>
            <a:r>
              <a:rPr lang="en-IE" altLang="en-US" sz="1400" dirty="0" err="1" smtClean="0">
                <a:latin typeface="Courier New" pitchFamily="49" charset="0"/>
              </a:rPr>
              <a:t>IOException</a:t>
            </a:r>
            <a:endParaRPr lang="en-IE" altLang="en-US" sz="1400" dirty="0" smtClean="0">
              <a:latin typeface="Courier New" pitchFamily="49" charset="0"/>
            </a:endParaRPr>
          </a:p>
          <a:p>
            <a:pPr eaLnBrk="1" hangingPunct="1">
              <a:lnSpc>
                <a:spcPct val="80000"/>
              </a:lnSpc>
              <a:buFontTx/>
              <a:buNone/>
            </a:pPr>
            <a:endParaRPr lang="en-IE" altLang="en-US" sz="1400" dirty="0" smtClean="0">
              <a:latin typeface="Courier New" pitchFamily="49" charset="0"/>
            </a:endParaRPr>
          </a:p>
          <a:p>
            <a:pPr eaLnBrk="1" hangingPunct="1">
              <a:lnSpc>
                <a:spcPct val="80000"/>
              </a:lnSpc>
              <a:buFontTx/>
              <a:buNone/>
            </a:pPr>
            <a:r>
              <a:rPr lang="en-GB" altLang="en-US" sz="2000" dirty="0" smtClean="0"/>
              <a:t>	which constructs a </a:t>
            </a:r>
            <a:r>
              <a:rPr lang="en-GB" altLang="en-US" sz="2000" i="1" dirty="0" err="1" smtClean="0"/>
              <a:t>FileWriter</a:t>
            </a:r>
            <a:r>
              <a:rPr lang="en-GB" altLang="en-US" sz="2000" dirty="0" smtClean="0"/>
              <a:t> object given a File object. If the second argument is true, then bytes will be written to the end of the file rather than the beginning </a:t>
            </a:r>
          </a:p>
          <a:p>
            <a:pPr eaLnBrk="1" hangingPunct="1">
              <a:lnSpc>
                <a:spcPct val="80000"/>
              </a:lnSpc>
              <a:buFontTx/>
              <a:buNone/>
            </a:pPr>
            <a:endParaRPr lang="en-GB" altLang="en-US" sz="2000" dirty="0" smtClean="0"/>
          </a:p>
          <a:p>
            <a:pPr eaLnBrk="1" hangingPunct="1">
              <a:lnSpc>
                <a:spcPct val="80000"/>
              </a:lnSpc>
            </a:pPr>
            <a:r>
              <a:rPr lang="en-IE" altLang="en-US" sz="2000" dirty="0" smtClean="0"/>
              <a:t>If you construct file with this constructor:</a:t>
            </a:r>
          </a:p>
          <a:p>
            <a:pPr eaLnBrk="1" hangingPunct="1">
              <a:lnSpc>
                <a:spcPct val="80000"/>
              </a:lnSpc>
              <a:buFontTx/>
              <a:buNone/>
            </a:pPr>
            <a:r>
              <a:rPr lang="en-IE" altLang="en-US" sz="1600" dirty="0" smtClean="0">
                <a:latin typeface="Courier New" pitchFamily="49" charset="0"/>
              </a:rPr>
              <a:t>	public </a:t>
            </a:r>
            <a:r>
              <a:rPr lang="en-IE" altLang="en-US" sz="1600" dirty="0" err="1" smtClean="0">
                <a:latin typeface="Courier New" pitchFamily="49" charset="0"/>
              </a:rPr>
              <a:t>FileWriter</a:t>
            </a:r>
            <a:r>
              <a:rPr lang="en-IE" altLang="en-US" sz="1600" dirty="0" smtClean="0">
                <a:latin typeface="Courier New" pitchFamily="49" charset="0"/>
              </a:rPr>
              <a:t>(File file)</a:t>
            </a:r>
          </a:p>
          <a:p>
            <a:pPr eaLnBrk="1" hangingPunct="1">
              <a:lnSpc>
                <a:spcPct val="80000"/>
              </a:lnSpc>
              <a:buFontTx/>
              <a:buNone/>
            </a:pPr>
            <a:r>
              <a:rPr lang="en-IE" altLang="en-US" sz="1600" dirty="0" smtClean="0">
                <a:latin typeface="Courier New" pitchFamily="49" charset="0"/>
              </a:rPr>
              <a:t>           throws </a:t>
            </a:r>
            <a:r>
              <a:rPr lang="en-IE" altLang="en-US" sz="1600" dirty="0" err="1" smtClean="0">
                <a:latin typeface="Courier New" pitchFamily="49" charset="0"/>
              </a:rPr>
              <a:t>IOException</a:t>
            </a:r>
            <a:endParaRPr lang="en-IE" altLang="en-US" sz="1600" dirty="0" smtClean="0">
              <a:latin typeface="Courier New" pitchFamily="49" charset="0"/>
            </a:endParaRPr>
          </a:p>
          <a:p>
            <a:pPr eaLnBrk="1" hangingPunct="1">
              <a:lnSpc>
                <a:spcPct val="80000"/>
              </a:lnSpc>
              <a:buFontTx/>
              <a:buNone/>
            </a:pPr>
            <a:endParaRPr lang="en-IE" altLang="en-US" sz="1600" dirty="0" smtClean="0">
              <a:latin typeface="Courier New" pitchFamily="49" charset="0"/>
            </a:endParaRPr>
          </a:p>
          <a:p>
            <a:pPr eaLnBrk="1" hangingPunct="1">
              <a:lnSpc>
                <a:spcPct val="80000"/>
              </a:lnSpc>
              <a:buFontTx/>
              <a:buNone/>
            </a:pPr>
            <a:r>
              <a:rPr lang="en-IE" altLang="en-US" sz="2000" dirty="0" smtClean="0">
                <a:latin typeface="Courier New" pitchFamily="49" charset="0"/>
              </a:rPr>
              <a:t>	</a:t>
            </a:r>
            <a:r>
              <a:rPr lang="en-IE" altLang="en-US" sz="2000" dirty="0" smtClean="0"/>
              <a:t>if the file already existed, its initial contents will have been </a:t>
            </a:r>
            <a:r>
              <a:rPr lang="en-IE" altLang="en-US" sz="2000" b="1" dirty="0" smtClean="0"/>
              <a:t>overwritten</a:t>
            </a:r>
            <a:r>
              <a:rPr lang="en-IE" altLang="en-US" sz="2000" dirty="0" smtClean="0"/>
              <a:t> (which may or may not have been your intention)</a:t>
            </a:r>
            <a:endParaRPr lang="en-GB" altLang="en-US" sz="2000" dirty="0" smtClean="0">
              <a:latin typeface="Courier New" pitchFamily="49" charset="0"/>
            </a:endParaRPr>
          </a:p>
        </p:txBody>
      </p:sp>
    </p:spTree>
    <p:extLst>
      <p:ext uri="{BB962C8B-B14F-4D97-AF65-F5344CB8AC3E}">
        <p14:creationId xmlns:p14="http://schemas.microsoft.com/office/powerpoint/2010/main" val="3295968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9EDE701-C3BB-4696-BEAE-DC7E084F9CCA}" type="slidenum">
              <a:rPr lang="en-US"/>
              <a:pPr>
                <a:defRPr/>
              </a:pPr>
              <a:t>14</a:t>
            </a:fld>
            <a:endParaRPr lang="en-US"/>
          </a:p>
        </p:txBody>
      </p:sp>
      <p:sp>
        <p:nvSpPr>
          <p:cNvPr id="53251" name="Rectangle 2"/>
          <p:cNvSpPr>
            <a:spLocks noGrp="1" noChangeArrowheads="1"/>
          </p:cNvSpPr>
          <p:nvPr>
            <p:ph type="title"/>
          </p:nvPr>
        </p:nvSpPr>
        <p:spPr/>
        <p:txBody>
          <a:bodyPr/>
          <a:lstStyle/>
          <a:p>
            <a:pPr eaLnBrk="1" hangingPunct="1"/>
            <a:r>
              <a:rPr lang="en-IE" altLang="en-US" dirty="0" smtClean="0"/>
              <a:t>Flushing</a:t>
            </a:r>
            <a:endParaRPr lang="en-GB" altLang="en-US" dirty="0" smtClean="0"/>
          </a:p>
        </p:txBody>
      </p:sp>
      <p:sp>
        <p:nvSpPr>
          <p:cNvPr id="15364" name="Rectangle 3"/>
          <p:cNvSpPr>
            <a:spLocks noGrp="1" noChangeArrowheads="1"/>
          </p:cNvSpPr>
          <p:nvPr>
            <p:ph type="body" idx="1"/>
          </p:nvPr>
        </p:nvSpPr>
        <p:spPr/>
        <p:txBody>
          <a:bodyPr>
            <a:normAutofit lnSpcReduction="10000"/>
          </a:bodyPr>
          <a:lstStyle/>
          <a:p>
            <a:pPr eaLnBrk="1" hangingPunct="1">
              <a:lnSpc>
                <a:spcPct val="80000"/>
              </a:lnSpc>
              <a:defRPr/>
            </a:pPr>
            <a:r>
              <a:rPr lang="en-IE" sz="2400" dirty="0" smtClean="0"/>
              <a:t>There may be a significant delay between consecutive file output operations while awaiting input from the user, it is good programming practice to use method </a:t>
            </a:r>
            <a:r>
              <a:rPr lang="en-IE" sz="2400" dirty="0" smtClean="0">
                <a:latin typeface="Courier New" pitchFamily="49" charset="0"/>
              </a:rPr>
              <a:t>flush</a:t>
            </a:r>
            <a:r>
              <a:rPr lang="en-IE" sz="2400" dirty="0" smtClean="0"/>
              <a:t>() to empty the file output buffer.</a:t>
            </a:r>
          </a:p>
          <a:p>
            <a:pPr eaLnBrk="1" hangingPunct="1">
              <a:lnSpc>
                <a:spcPct val="80000"/>
              </a:lnSpc>
              <a:buFontTx/>
              <a:buNone/>
              <a:defRPr/>
            </a:pPr>
            <a:r>
              <a:rPr lang="en-IE" sz="2400" dirty="0" smtClean="0"/>
              <a:t>	 e.g. </a:t>
            </a:r>
          </a:p>
          <a:p>
            <a:pPr eaLnBrk="1" hangingPunct="1">
              <a:lnSpc>
                <a:spcPct val="80000"/>
              </a:lnSpc>
              <a:buFontTx/>
              <a:buNone/>
              <a:defRPr/>
            </a:pPr>
            <a:r>
              <a:rPr lang="en-IE" sz="2400" dirty="0" smtClean="0"/>
              <a:t>		</a:t>
            </a:r>
            <a:r>
              <a:rPr lang="en-IE" sz="2400" dirty="0" err="1" smtClean="0">
                <a:latin typeface="Courier New" pitchFamily="49" charset="0"/>
              </a:rPr>
              <a:t>output.flush</a:t>
            </a:r>
            <a:r>
              <a:rPr lang="en-IE" sz="2400" dirty="0" smtClean="0">
                <a:latin typeface="Courier New" pitchFamily="49" charset="0"/>
              </a:rPr>
              <a:t>()</a:t>
            </a:r>
          </a:p>
          <a:p>
            <a:pPr eaLnBrk="1" hangingPunct="1">
              <a:lnSpc>
                <a:spcPct val="80000"/>
              </a:lnSpc>
              <a:buFontTx/>
              <a:buNone/>
              <a:defRPr/>
            </a:pPr>
            <a:endParaRPr lang="en-IE" sz="2400" dirty="0" smtClean="0">
              <a:latin typeface="Courier New" pitchFamily="49" charset="0"/>
            </a:endParaRPr>
          </a:p>
          <a:p>
            <a:pPr eaLnBrk="1" hangingPunct="1">
              <a:lnSpc>
                <a:spcPct val="80000"/>
              </a:lnSpc>
              <a:defRPr/>
            </a:pPr>
            <a:r>
              <a:rPr lang="en-GB" sz="2400" dirty="0" err="1" smtClean="0"/>
              <a:t>java.io.Writer.flush</a:t>
            </a:r>
            <a:r>
              <a:rPr lang="en-GB" sz="2400" dirty="0" smtClean="0"/>
              <a:t>():</a:t>
            </a:r>
          </a:p>
          <a:p>
            <a:pPr eaLnBrk="1" hangingPunct="1">
              <a:lnSpc>
                <a:spcPct val="80000"/>
              </a:lnSpc>
              <a:buFontTx/>
              <a:buNone/>
              <a:defRPr/>
            </a:pPr>
            <a:r>
              <a:rPr lang="en-GB" sz="2400" dirty="0" smtClean="0"/>
              <a:t>    Flush the stream. If the stream has saved any characters from the various write() methods in a buffer, write them immediately to their intended destination. Then, if that destination is another character or byte stream, flush it. Thus one </a:t>
            </a:r>
            <a:r>
              <a:rPr lang="en-GB" sz="2400" dirty="0" smtClean="0">
                <a:latin typeface="Courier New" pitchFamily="49" charset="0"/>
              </a:rPr>
              <a:t>flush</a:t>
            </a:r>
            <a:r>
              <a:rPr lang="en-GB" sz="2400" dirty="0" smtClean="0"/>
              <a:t>() invocation will flush all the buffers in a chain of Writers and </a:t>
            </a:r>
            <a:r>
              <a:rPr lang="en-GB" sz="2400" dirty="0" err="1" smtClean="0"/>
              <a:t>OutputStreams</a:t>
            </a:r>
            <a:r>
              <a:rPr lang="en-GB" sz="2400" dirty="0" smtClean="0"/>
              <a:t>. </a:t>
            </a:r>
          </a:p>
        </p:txBody>
      </p:sp>
    </p:spTree>
    <p:extLst>
      <p:ext uri="{BB962C8B-B14F-4D97-AF65-F5344CB8AC3E}">
        <p14:creationId xmlns:p14="http://schemas.microsoft.com/office/powerpoint/2010/main" val="427910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B1C16B8-7E6B-402F-9FEA-0F970DBFC648}" type="slidenum">
              <a:rPr lang="en-US"/>
              <a:pPr>
                <a:defRPr/>
              </a:pPr>
              <a:t>15</a:t>
            </a:fld>
            <a:endParaRPr lang="en-US"/>
          </a:p>
        </p:txBody>
      </p:sp>
      <p:sp>
        <p:nvSpPr>
          <p:cNvPr id="54275" name="Rectangle 2"/>
          <p:cNvSpPr>
            <a:spLocks noGrp="1" noChangeArrowheads="1"/>
          </p:cNvSpPr>
          <p:nvPr>
            <p:ph type="title"/>
          </p:nvPr>
        </p:nvSpPr>
        <p:spPr/>
        <p:txBody>
          <a:bodyPr/>
          <a:lstStyle/>
          <a:p>
            <a:pPr eaLnBrk="1" hangingPunct="1"/>
            <a:r>
              <a:rPr lang="en-IE" altLang="en-US" dirty="0" smtClean="0"/>
              <a:t>End of file handling</a:t>
            </a:r>
            <a:endParaRPr lang="en-GB" altLang="en-US" dirty="0" smtClean="0"/>
          </a:p>
        </p:txBody>
      </p:sp>
      <p:sp>
        <p:nvSpPr>
          <p:cNvPr id="54276" name="Rectangle 3"/>
          <p:cNvSpPr>
            <a:spLocks noGrp="1" noChangeArrowheads="1"/>
          </p:cNvSpPr>
          <p:nvPr>
            <p:ph type="body" idx="1"/>
          </p:nvPr>
        </p:nvSpPr>
        <p:spPr>
          <a:xfrm>
            <a:off x="457200" y="1600200"/>
            <a:ext cx="8435975" cy="4781550"/>
          </a:xfrm>
        </p:spPr>
        <p:txBody>
          <a:bodyPr/>
          <a:lstStyle/>
          <a:p>
            <a:pPr eaLnBrk="1" hangingPunct="1">
              <a:lnSpc>
                <a:spcPct val="80000"/>
              </a:lnSpc>
            </a:pPr>
            <a:r>
              <a:rPr lang="en-IE" altLang="en-US" sz="2800" dirty="0" smtClean="0"/>
              <a:t>Programming languages differ in detecting an end-of-file (EOF) situation:</a:t>
            </a:r>
          </a:p>
          <a:p>
            <a:pPr lvl="1" eaLnBrk="1" hangingPunct="1">
              <a:lnSpc>
                <a:spcPct val="80000"/>
              </a:lnSpc>
            </a:pPr>
            <a:r>
              <a:rPr lang="en-IE" altLang="en-US" sz="2400" dirty="0" smtClean="0"/>
              <a:t>with some, a program will crash if an attempt is made to read beyond the end of a file;</a:t>
            </a:r>
          </a:p>
          <a:p>
            <a:pPr lvl="1" eaLnBrk="1" hangingPunct="1">
              <a:lnSpc>
                <a:spcPct val="80000"/>
              </a:lnSpc>
            </a:pPr>
            <a:r>
              <a:rPr lang="en-IE" altLang="en-US" sz="2400" dirty="0" smtClean="0"/>
              <a:t>with others (Java), you must attempt to read beyond the end of the file on order the EOF to be detected. With Java, we keep reading until the string has a </a:t>
            </a:r>
            <a:r>
              <a:rPr lang="en-IE" altLang="en-US" sz="2400" i="1" dirty="0" smtClean="0"/>
              <a:t>null</a:t>
            </a:r>
            <a:r>
              <a:rPr lang="en-IE" altLang="en-US" sz="2400" dirty="0" smtClean="0"/>
              <a:t> reference.</a:t>
            </a:r>
          </a:p>
          <a:p>
            <a:pPr lvl="1" eaLnBrk="1" hangingPunct="1">
              <a:lnSpc>
                <a:spcPct val="80000"/>
              </a:lnSpc>
            </a:pPr>
            <a:endParaRPr lang="en-IE" altLang="en-US" sz="2400" dirty="0" smtClean="0"/>
          </a:p>
          <a:p>
            <a:pPr eaLnBrk="1" hangingPunct="1">
              <a:lnSpc>
                <a:spcPct val="80000"/>
              </a:lnSpc>
              <a:buFontTx/>
              <a:buNone/>
            </a:pPr>
            <a:r>
              <a:rPr lang="en-GB" altLang="en-US" sz="2400" dirty="0" smtClean="0">
                <a:latin typeface="Courier New" pitchFamily="49" charset="0"/>
              </a:rPr>
              <a:t>	</a:t>
            </a:r>
            <a:r>
              <a:rPr lang="en-GB" altLang="en-US" sz="2000" dirty="0" err="1" smtClean="0">
                <a:latin typeface="Courier New" pitchFamily="49" charset="0"/>
              </a:rPr>
              <a:t>textMark</a:t>
            </a:r>
            <a:r>
              <a:rPr lang="en-GB" altLang="en-US" sz="2000" dirty="0" smtClean="0">
                <a:latin typeface="Courier New" pitchFamily="49" charset="0"/>
              </a:rPr>
              <a:t> = </a:t>
            </a:r>
            <a:r>
              <a:rPr lang="en-GB" altLang="en-US" sz="2000" dirty="0" err="1" smtClean="0">
                <a:latin typeface="Courier New" pitchFamily="49" charset="0"/>
              </a:rPr>
              <a:t>input.readLine</a:t>
            </a:r>
            <a:r>
              <a:rPr lang="en-GB" altLang="en-US" sz="2000" dirty="0" smtClean="0">
                <a:latin typeface="Courier New" pitchFamily="49" charset="0"/>
              </a:rPr>
              <a:t>();</a:t>
            </a:r>
          </a:p>
          <a:p>
            <a:pPr eaLnBrk="1" hangingPunct="1">
              <a:lnSpc>
                <a:spcPct val="80000"/>
              </a:lnSpc>
              <a:buFontTx/>
              <a:buNone/>
            </a:pPr>
            <a:r>
              <a:rPr lang="en-GB" altLang="en-US" sz="2000" dirty="0" smtClean="0">
                <a:latin typeface="Courier New" pitchFamily="49" charset="0"/>
              </a:rPr>
              <a:t>		while (</a:t>
            </a:r>
            <a:r>
              <a:rPr lang="en-GB" altLang="en-US" sz="2000" dirty="0" err="1" smtClean="0">
                <a:latin typeface="Courier New" pitchFamily="49" charset="0"/>
              </a:rPr>
              <a:t>textMark</a:t>
            </a:r>
            <a:r>
              <a:rPr lang="en-GB" altLang="en-US" sz="2000" dirty="0" smtClean="0">
                <a:latin typeface="Courier New" pitchFamily="49" charset="0"/>
              </a:rPr>
              <a:t> != null){</a:t>
            </a:r>
          </a:p>
          <a:p>
            <a:pPr eaLnBrk="1" hangingPunct="1">
              <a:lnSpc>
                <a:spcPct val="80000"/>
              </a:lnSpc>
              <a:buFontTx/>
              <a:buNone/>
            </a:pPr>
            <a:r>
              <a:rPr lang="en-GB" altLang="en-US" sz="2000" dirty="0" smtClean="0">
                <a:latin typeface="Courier New" pitchFamily="49" charset="0"/>
              </a:rPr>
              <a:t>			...</a:t>
            </a:r>
          </a:p>
          <a:p>
            <a:pPr eaLnBrk="1" hangingPunct="1">
              <a:lnSpc>
                <a:spcPct val="80000"/>
              </a:lnSpc>
              <a:buFontTx/>
              <a:buNone/>
            </a:pPr>
            <a:r>
              <a:rPr lang="en-GB" altLang="en-US" sz="2000" dirty="0" smtClean="0">
                <a:latin typeface="Courier New" pitchFamily="49" charset="0"/>
              </a:rPr>
              <a:t>			</a:t>
            </a:r>
            <a:r>
              <a:rPr lang="en-GB" altLang="en-US" sz="2000" dirty="0" err="1" smtClean="0">
                <a:latin typeface="Courier New" pitchFamily="49" charset="0"/>
              </a:rPr>
              <a:t>textMark</a:t>
            </a:r>
            <a:r>
              <a:rPr lang="en-GB" altLang="en-US" sz="2000" dirty="0" smtClean="0">
                <a:latin typeface="Courier New" pitchFamily="49" charset="0"/>
              </a:rPr>
              <a:t> = </a:t>
            </a:r>
            <a:r>
              <a:rPr lang="en-GB" altLang="en-US" sz="2000" dirty="0" err="1" smtClean="0">
                <a:latin typeface="Courier New" pitchFamily="49" charset="0"/>
              </a:rPr>
              <a:t>input.readLine</a:t>
            </a:r>
            <a:r>
              <a:rPr lang="en-GB" altLang="en-US" sz="2000" dirty="0" smtClean="0">
                <a:latin typeface="Courier New" pitchFamily="49" charset="0"/>
              </a:rPr>
              <a:t>();</a:t>
            </a:r>
          </a:p>
          <a:p>
            <a:pPr eaLnBrk="1" hangingPunct="1">
              <a:lnSpc>
                <a:spcPct val="80000"/>
              </a:lnSpc>
              <a:buFontTx/>
              <a:buNone/>
            </a:pPr>
            <a:r>
              <a:rPr lang="en-GB" altLang="en-US" sz="2000" dirty="0" smtClean="0">
                <a:latin typeface="Courier New" pitchFamily="49" charset="0"/>
              </a:rPr>
              <a:t>		}</a:t>
            </a:r>
          </a:p>
        </p:txBody>
      </p:sp>
    </p:spTree>
    <p:extLst>
      <p:ext uri="{BB962C8B-B14F-4D97-AF65-F5344CB8AC3E}">
        <p14:creationId xmlns:p14="http://schemas.microsoft.com/office/powerpoint/2010/main" val="3871102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F832657-191D-4446-B354-6726D2A98631}" type="slidenum">
              <a:rPr lang="en-US"/>
              <a:pPr>
                <a:defRPr/>
              </a:pPr>
              <a:t>16</a:t>
            </a:fld>
            <a:endParaRPr lang="en-US"/>
          </a:p>
        </p:txBody>
      </p:sp>
      <p:sp>
        <p:nvSpPr>
          <p:cNvPr id="55299" name="Rectangle 2"/>
          <p:cNvSpPr>
            <a:spLocks noGrp="1" noChangeArrowheads="1"/>
          </p:cNvSpPr>
          <p:nvPr>
            <p:ph type="title"/>
          </p:nvPr>
        </p:nvSpPr>
        <p:spPr/>
        <p:txBody>
          <a:bodyPr/>
          <a:lstStyle/>
          <a:p>
            <a:pPr eaLnBrk="1" hangingPunct="1"/>
            <a:r>
              <a:rPr lang="en-IE" altLang="en-US" dirty="0" smtClean="0"/>
              <a:t>Random access files</a:t>
            </a:r>
            <a:endParaRPr lang="en-US" altLang="en-US" dirty="0" smtClean="0"/>
          </a:p>
        </p:txBody>
      </p:sp>
      <p:sp>
        <p:nvSpPr>
          <p:cNvPr id="17412" name="Rectangle 3"/>
          <p:cNvSpPr>
            <a:spLocks noGrp="1" noChangeArrowheads="1"/>
          </p:cNvSpPr>
          <p:nvPr>
            <p:ph type="body" idx="1"/>
          </p:nvPr>
        </p:nvSpPr>
        <p:spPr>
          <a:xfrm>
            <a:off x="395288" y="1341438"/>
            <a:ext cx="8291512" cy="4784725"/>
          </a:xfrm>
        </p:spPr>
        <p:txBody>
          <a:bodyPr>
            <a:normAutofit lnSpcReduction="10000"/>
          </a:bodyPr>
          <a:lstStyle/>
          <a:p>
            <a:pPr eaLnBrk="1" hangingPunct="1">
              <a:lnSpc>
                <a:spcPct val="80000"/>
              </a:lnSpc>
              <a:defRPr/>
            </a:pPr>
            <a:r>
              <a:rPr lang="en-IE" sz="2400" dirty="0" smtClean="0"/>
              <a:t>Serial access files disadvantages:</a:t>
            </a:r>
          </a:p>
          <a:p>
            <a:pPr lvl="1" eaLnBrk="1" hangingPunct="1">
              <a:lnSpc>
                <a:spcPct val="80000"/>
              </a:lnSpc>
              <a:defRPr/>
            </a:pPr>
            <a:r>
              <a:rPr lang="en-IE" sz="2000" dirty="0" smtClean="0"/>
              <a:t>not possible to go directly to a specific record (need to physically read past all the preceding records).</a:t>
            </a:r>
          </a:p>
          <a:p>
            <a:pPr lvl="1" eaLnBrk="1" hangingPunct="1">
              <a:lnSpc>
                <a:spcPct val="80000"/>
              </a:lnSpc>
              <a:defRPr/>
            </a:pPr>
            <a:r>
              <a:rPr lang="en-IE" sz="2000" dirty="0" smtClean="0"/>
              <a:t>not possible to modify records within an existing file (the whole file would have to be recreated).</a:t>
            </a:r>
          </a:p>
          <a:p>
            <a:pPr lvl="1" eaLnBrk="1" hangingPunct="1">
              <a:lnSpc>
                <a:spcPct val="80000"/>
              </a:lnSpc>
              <a:defRPr/>
            </a:pPr>
            <a:endParaRPr lang="en-IE" sz="2000" dirty="0" smtClean="0"/>
          </a:p>
          <a:p>
            <a:pPr eaLnBrk="1" hangingPunct="1">
              <a:lnSpc>
                <a:spcPct val="80000"/>
              </a:lnSpc>
              <a:defRPr/>
            </a:pPr>
            <a:r>
              <a:rPr lang="en-IE" sz="2400" dirty="0" smtClean="0"/>
              <a:t>Random access files, also called direct access files overcome both of these problems, but have other disadvantages:</a:t>
            </a:r>
          </a:p>
          <a:p>
            <a:pPr lvl="1" eaLnBrk="1" hangingPunct="1">
              <a:lnSpc>
                <a:spcPct val="80000"/>
              </a:lnSpc>
              <a:defRPr/>
            </a:pPr>
            <a:r>
              <a:rPr lang="en-IE" sz="2000" dirty="0" smtClean="0"/>
              <a:t>all the logical records in a particular file must be of the same length.</a:t>
            </a:r>
          </a:p>
          <a:p>
            <a:pPr lvl="1" eaLnBrk="1" hangingPunct="1">
              <a:lnSpc>
                <a:spcPct val="80000"/>
              </a:lnSpc>
              <a:defRPr/>
            </a:pPr>
            <a:r>
              <a:rPr lang="en-IE" sz="2000" dirty="0" smtClean="0"/>
              <a:t>a given string field must be of the same length for all records on the file.</a:t>
            </a:r>
          </a:p>
          <a:p>
            <a:pPr lvl="1" eaLnBrk="1" hangingPunct="1">
              <a:lnSpc>
                <a:spcPct val="80000"/>
              </a:lnSpc>
              <a:defRPr/>
            </a:pPr>
            <a:r>
              <a:rPr lang="en-IE" sz="2000" dirty="0" smtClean="0"/>
              <a:t>numeric data is not in human-readable form.</a:t>
            </a:r>
          </a:p>
          <a:p>
            <a:pPr lvl="1" eaLnBrk="1" hangingPunct="1">
              <a:lnSpc>
                <a:spcPct val="80000"/>
              </a:lnSpc>
              <a:defRPr/>
            </a:pPr>
            <a:endParaRPr lang="en-IE" sz="2000" dirty="0" smtClean="0"/>
          </a:p>
          <a:p>
            <a:pPr eaLnBrk="1" hangingPunct="1">
              <a:lnSpc>
                <a:spcPct val="80000"/>
              </a:lnSpc>
              <a:defRPr/>
            </a:pPr>
            <a:r>
              <a:rPr lang="en-IE" sz="2400" dirty="0" smtClean="0"/>
              <a:t>Random access files speed and flexibility greatly outweighs the above disadvantages.</a:t>
            </a:r>
            <a:endParaRPr lang="en-GB" sz="2400" dirty="0" smtClean="0"/>
          </a:p>
          <a:p>
            <a:pPr eaLnBrk="1" hangingPunct="1">
              <a:lnSpc>
                <a:spcPct val="80000"/>
              </a:lnSpc>
              <a:defRPr/>
            </a:pPr>
            <a:endParaRPr lang="en-US" sz="2400" dirty="0" smtClean="0"/>
          </a:p>
        </p:txBody>
      </p:sp>
    </p:spTree>
    <p:extLst>
      <p:ext uri="{BB962C8B-B14F-4D97-AF65-F5344CB8AC3E}">
        <p14:creationId xmlns:p14="http://schemas.microsoft.com/office/powerpoint/2010/main" val="2168147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1166605-B1D2-4583-BDE5-6AFC9BA70F5B}" type="slidenum">
              <a:rPr lang="en-US"/>
              <a:pPr>
                <a:defRPr/>
              </a:pPr>
              <a:t>17</a:t>
            </a:fld>
            <a:endParaRPr lang="en-US"/>
          </a:p>
        </p:txBody>
      </p:sp>
      <p:sp>
        <p:nvSpPr>
          <p:cNvPr id="56323" name="Rectangle 2"/>
          <p:cNvSpPr>
            <a:spLocks noGrp="1" noChangeArrowheads="1"/>
          </p:cNvSpPr>
          <p:nvPr>
            <p:ph type="title"/>
          </p:nvPr>
        </p:nvSpPr>
        <p:spPr/>
        <p:txBody>
          <a:bodyPr/>
          <a:lstStyle/>
          <a:p>
            <a:pPr eaLnBrk="1" hangingPunct="1"/>
            <a:r>
              <a:rPr lang="en-US" altLang="en-US" dirty="0" err="1" smtClean="0"/>
              <a:t>java.io.RandomAccessFile</a:t>
            </a:r>
            <a:r>
              <a:rPr lang="en-US" altLang="en-US" dirty="0" smtClean="0"/>
              <a:t> </a:t>
            </a:r>
          </a:p>
        </p:txBody>
      </p:sp>
      <p:sp>
        <p:nvSpPr>
          <p:cNvPr id="18436" name="Rectangle 3"/>
          <p:cNvSpPr>
            <a:spLocks noGrp="1" noChangeArrowheads="1"/>
          </p:cNvSpPr>
          <p:nvPr>
            <p:ph type="body" idx="1"/>
          </p:nvPr>
        </p:nvSpPr>
        <p:spPr/>
        <p:txBody>
          <a:bodyPr>
            <a:normAutofit fontScale="92500" lnSpcReduction="10000"/>
          </a:bodyPr>
          <a:lstStyle/>
          <a:p>
            <a:pPr eaLnBrk="1" hangingPunct="1">
              <a:lnSpc>
                <a:spcPct val="80000"/>
              </a:lnSpc>
              <a:defRPr/>
            </a:pPr>
            <a:r>
              <a:rPr lang="en-IE" sz="2800" dirty="0" smtClean="0"/>
              <a:t>To create a random access file in Java, we create a </a:t>
            </a:r>
            <a:r>
              <a:rPr lang="en-IE" sz="2800" i="1" dirty="0" err="1" smtClean="0"/>
              <a:t>RandomAccessFile</a:t>
            </a:r>
            <a:r>
              <a:rPr lang="en-IE" sz="2800" dirty="0" smtClean="0"/>
              <a:t> object which </a:t>
            </a:r>
            <a:r>
              <a:rPr lang="en-US" sz="2800" dirty="0" smtClean="0"/>
              <a:t>support both reading and writing to a random access file. </a:t>
            </a:r>
          </a:p>
          <a:p>
            <a:pPr eaLnBrk="1" hangingPunct="1">
              <a:lnSpc>
                <a:spcPct val="80000"/>
              </a:lnSpc>
              <a:defRPr/>
            </a:pPr>
            <a:endParaRPr lang="en-US" sz="2800" dirty="0" smtClean="0"/>
          </a:p>
          <a:p>
            <a:pPr eaLnBrk="1" hangingPunct="1">
              <a:lnSpc>
                <a:spcPct val="80000"/>
              </a:lnSpc>
              <a:defRPr/>
            </a:pPr>
            <a:r>
              <a:rPr lang="en-US" sz="2800" dirty="0" smtClean="0"/>
              <a:t>If the random access file is created in read/write mode, then output operations are also available; output operations write bytes starting at the file pointer and advance the file pointer past the bytes written. </a:t>
            </a:r>
          </a:p>
          <a:p>
            <a:pPr eaLnBrk="1" hangingPunct="1">
              <a:lnSpc>
                <a:spcPct val="80000"/>
              </a:lnSpc>
              <a:defRPr/>
            </a:pPr>
            <a:endParaRPr lang="en-US" sz="2800" dirty="0" smtClean="0"/>
          </a:p>
          <a:p>
            <a:pPr eaLnBrk="1" hangingPunct="1">
              <a:lnSpc>
                <a:spcPct val="80000"/>
              </a:lnSpc>
              <a:defRPr/>
            </a:pPr>
            <a:r>
              <a:rPr lang="en-IE" sz="2800" dirty="0" smtClean="0"/>
              <a:t>The methods():</a:t>
            </a:r>
          </a:p>
          <a:p>
            <a:pPr lvl="1" eaLnBrk="1" hangingPunct="1">
              <a:lnSpc>
                <a:spcPct val="80000"/>
              </a:lnSpc>
              <a:defRPr/>
            </a:pPr>
            <a:r>
              <a:rPr lang="en-IE" sz="2400" i="1" dirty="0" err="1" smtClean="0"/>
              <a:t>readInt</a:t>
            </a:r>
            <a:r>
              <a:rPr lang="en-IE" sz="2400" dirty="0" smtClean="0"/>
              <a:t>, </a:t>
            </a:r>
            <a:r>
              <a:rPr lang="en-IE" sz="2400" i="1" dirty="0" err="1" smtClean="0"/>
              <a:t>readLong</a:t>
            </a:r>
            <a:r>
              <a:rPr lang="en-IE" sz="2400" dirty="0" smtClean="0"/>
              <a:t>, </a:t>
            </a:r>
            <a:r>
              <a:rPr lang="en-IE" sz="2400" i="1" dirty="0" err="1" smtClean="0"/>
              <a:t>readFloat</a:t>
            </a:r>
            <a:r>
              <a:rPr lang="en-IE" sz="2400" dirty="0" smtClean="0"/>
              <a:t>, </a:t>
            </a:r>
            <a:r>
              <a:rPr lang="en-IE" sz="2400" i="1" dirty="0" err="1" smtClean="0"/>
              <a:t>readDouble</a:t>
            </a:r>
            <a:endParaRPr lang="en-IE" sz="2400" i="1" dirty="0" smtClean="0"/>
          </a:p>
          <a:p>
            <a:pPr lvl="1" eaLnBrk="1" hangingPunct="1">
              <a:lnSpc>
                <a:spcPct val="80000"/>
              </a:lnSpc>
              <a:defRPr/>
            </a:pPr>
            <a:r>
              <a:rPr lang="en-IE" sz="2400" i="1" dirty="0" err="1" smtClean="0"/>
              <a:t>writeInt</a:t>
            </a:r>
            <a:r>
              <a:rPr lang="en-IE" sz="2400" dirty="0" smtClean="0"/>
              <a:t>, </a:t>
            </a:r>
            <a:r>
              <a:rPr lang="en-IE" sz="2400" i="1" dirty="0" err="1" smtClean="0"/>
              <a:t>writeLong</a:t>
            </a:r>
            <a:r>
              <a:rPr lang="en-IE" sz="2400" dirty="0" smtClean="0"/>
              <a:t>, </a:t>
            </a:r>
            <a:r>
              <a:rPr lang="en-IE" sz="2400" i="1" dirty="0" err="1" smtClean="0"/>
              <a:t>writeFloat</a:t>
            </a:r>
            <a:r>
              <a:rPr lang="en-IE" sz="2400" dirty="0" smtClean="0"/>
              <a:t>, </a:t>
            </a:r>
            <a:r>
              <a:rPr lang="en-IE" sz="2400" i="1" dirty="0" err="1" smtClean="0"/>
              <a:t>writeDouble</a:t>
            </a:r>
            <a:r>
              <a:rPr lang="en-IE" sz="2400" dirty="0" smtClean="0"/>
              <a:t>.</a:t>
            </a:r>
            <a:endParaRPr lang="en-US" sz="2400" dirty="0" smtClean="0"/>
          </a:p>
        </p:txBody>
      </p:sp>
    </p:spTree>
    <p:extLst>
      <p:ext uri="{BB962C8B-B14F-4D97-AF65-F5344CB8AC3E}">
        <p14:creationId xmlns:p14="http://schemas.microsoft.com/office/powerpoint/2010/main" val="4043773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500BE852-4E83-49A8-B31A-2233E9FC2AAC}" type="slidenum">
              <a:rPr lang="en-US"/>
              <a:pPr>
                <a:defRPr/>
              </a:pPr>
              <a:t>18</a:t>
            </a:fld>
            <a:endParaRPr lang="en-US"/>
          </a:p>
        </p:txBody>
      </p:sp>
      <p:sp>
        <p:nvSpPr>
          <p:cNvPr id="57347" name="Rectangle 2"/>
          <p:cNvSpPr>
            <a:spLocks noGrp="1" noChangeArrowheads="1"/>
          </p:cNvSpPr>
          <p:nvPr>
            <p:ph type="title"/>
          </p:nvPr>
        </p:nvSpPr>
        <p:spPr/>
        <p:txBody>
          <a:bodyPr/>
          <a:lstStyle/>
          <a:p>
            <a:pPr eaLnBrk="1" hangingPunct="1"/>
            <a:r>
              <a:rPr lang="en-IE" altLang="en-US" dirty="0" smtClean="0"/>
              <a:t>Redirection</a:t>
            </a:r>
            <a:endParaRPr lang="en-GB" altLang="en-US" dirty="0" smtClean="0"/>
          </a:p>
        </p:txBody>
      </p:sp>
      <p:sp>
        <p:nvSpPr>
          <p:cNvPr id="20484" name="Rectangle 3"/>
          <p:cNvSpPr>
            <a:spLocks noGrp="1" noChangeArrowheads="1"/>
          </p:cNvSpPr>
          <p:nvPr>
            <p:ph type="body" idx="1"/>
          </p:nvPr>
        </p:nvSpPr>
        <p:spPr/>
        <p:txBody>
          <a:bodyPr>
            <a:normAutofit fontScale="92500" lnSpcReduction="10000"/>
          </a:bodyPr>
          <a:lstStyle/>
          <a:p>
            <a:pPr eaLnBrk="1" hangingPunct="1">
              <a:lnSpc>
                <a:spcPct val="80000"/>
              </a:lnSpc>
              <a:defRPr/>
            </a:pPr>
            <a:r>
              <a:rPr lang="en-IE" sz="2400" dirty="0" smtClean="0"/>
              <a:t>The standard input stream </a:t>
            </a:r>
            <a:r>
              <a:rPr lang="en-IE" sz="2400" i="1" dirty="0" err="1" smtClean="0"/>
              <a:t>System.in</a:t>
            </a:r>
            <a:r>
              <a:rPr lang="en-IE" sz="2400" i="1" dirty="0" smtClean="0"/>
              <a:t> </a:t>
            </a:r>
            <a:r>
              <a:rPr lang="en-IE" sz="2400" dirty="0" smtClean="0"/>
              <a:t>is associated with the keyboard, whereas the standard output stream </a:t>
            </a:r>
            <a:r>
              <a:rPr lang="en-IE" sz="2400" i="1" dirty="0" err="1" smtClean="0"/>
              <a:t>System.out</a:t>
            </a:r>
            <a:r>
              <a:rPr lang="en-IE" sz="2400" dirty="0" smtClean="0"/>
              <a:t> is associated with the VDU.</a:t>
            </a:r>
          </a:p>
          <a:p>
            <a:pPr eaLnBrk="1" hangingPunct="1">
              <a:lnSpc>
                <a:spcPct val="80000"/>
              </a:lnSpc>
              <a:defRPr/>
            </a:pPr>
            <a:endParaRPr lang="en-IE" sz="2400" dirty="0" smtClean="0"/>
          </a:p>
          <a:p>
            <a:pPr eaLnBrk="1" hangingPunct="1">
              <a:lnSpc>
                <a:spcPct val="80000"/>
              </a:lnSpc>
              <a:defRPr/>
            </a:pPr>
            <a:r>
              <a:rPr lang="en-IE" sz="2400" dirty="0" smtClean="0"/>
              <a:t>Use ‘&lt;‘ to specify the new source of input.</a:t>
            </a:r>
          </a:p>
          <a:p>
            <a:pPr eaLnBrk="1" hangingPunct="1">
              <a:lnSpc>
                <a:spcPct val="80000"/>
              </a:lnSpc>
              <a:defRPr/>
            </a:pPr>
            <a:endParaRPr lang="en-IE" sz="2400" dirty="0" smtClean="0"/>
          </a:p>
          <a:p>
            <a:pPr eaLnBrk="1" hangingPunct="1">
              <a:lnSpc>
                <a:spcPct val="80000"/>
              </a:lnSpc>
              <a:defRPr/>
            </a:pPr>
            <a:r>
              <a:rPr lang="en-IE" sz="2400" dirty="0" smtClean="0"/>
              <a:t>Use ‘&gt;’ to specify the new output destination.</a:t>
            </a:r>
          </a:p>
          <a:p>
            <a:pPr eaLnBrk="1" hangingPunct="1">
              <a:lnSpc>
                <a:spcPct val="80000"/>
              </a:lnSpc>
              <a:buFontTx/>
              <a:buNone/>
              <a:defRPr/>
            </a:pPr>
            <a:r>
              <a:rPr lang="en-IE" sz="2400" dirty="0" smtClean="0"/>
              <a:t>	E.g.</a:t>
            </a:r>
          </a:p>
          <a:p>
            <a:pPr eaLnBrk="1" hangingPunct="1">
              <a:lnSpc>
                <a:spcPct val="80000"/>
              </a:lnSpc>
              <a:buFontTx/>
              <a:buNone/>
              <a:defRPr/>
            </a:pPr>
            <a:r>
              <a:rPr lang="en-IE" sz="2400" dirty="0" smtClean="0"/>
              <a:t>	</a:t>
            </a:r>
            <a:r>
              <a:rPr lang="en-IE" sz="2400" dirty="0" smtClean="0">
                <a:latin typeface="Courier New" pitchFamily="49" charset="0"/>
              </a:rPr>
              <a:t>java </a:t>
            </a:r>
            <a:r>
              <a:rPr lang="en-IE" sz="2400" dirty="0" err="1" smtClean="0">
                <a:latin typeface="Courier New" pitchFamily="49" charset="0"/>
              </a:rPr>
              <a:t>ReadData</a:t>
            </a:r>
            <a:r>
              <a:rPr lang="en-IE" sz="2400" dirty="0" smtClean="0">
                <a:latin typeface="Courier New" pitchFamily="49" charset="0"/>
              </a:rPr>
              <a:t> &lt; payroll.dat</a:t>
            </a:r>
          </a:p>
          <a:p>
            <a:pPr eaLnBrk="1" hangingPunct="1">
              <a:lnSpc>
                <a:spcPct val="80000"/>
              </a:lnSpc>
              <a:buFontTx/>
              <a:buNone/>
              <a:defRPr/>
            </a:pPr>
            <a:r>
              <a:rPr lang="en-IE" sz="2400" dirty="0" smtClean="0"/>
              <a:t>	</a:t>
            </a:r>
            <a:r>
              <a:rPr lang="en-IE" sz="2000" dirty="0" smtClean="0"/>
              <a:t>Program </a:t>
            </a:r>
            <a:r>
              <a:rPr lang="en-IE" sz="2000" i="1" dirty="0" err="1" smtClean="0"/>
              <a:t>ReadData</a:t>
            </a:r>
            <a:r>
              <a:rPr lang="en-IE" sz="2000" dirty="0" smtClean="0"/>
              <a:t> begins execution as normal. But, </a:t>
            </a:r>
            <a:r>
              <a:rPr lang="en-IE" sz="2000" dirty="0" err="1" smtClean="0"/>
              <a:t>wheneverit</a:t>
            </a:r>
            <a:r>
              <a:rPr lang="en-IE" sz="2000" dirty="0" smtClean="0"/>
              <a:t> executes </a:t>
            </a:r>
            <a:r>
              <a:rPr lang="en-IE" sz="2000" dirty="0" err="1" smtClean="0"/>
              <a:t>readLine</a:t>
            </a:r>
            <a:r>
              <a:rPr lang="en-IE" sz="2000" dirty="0" smtClean="0"/>
              <a:t> statement, it will now take its input from the next available line of text in file </a:t>
            </a:r>
            <a:r>
              <a:rPr lang="en-IE" sz="2000" i="1" dirty="0" smtClean="0"/>
              <a:t>payroll.dat.</a:t>
            </a:r>
          </a:p>
          <a:p>
            <a:pPr eaLnBrk="1" hangingPunct="1">
              <a:lnSpc>
                <a:spcPct val="80000"/>
              </a:lnSpc>
              <a:buFontTx/>
              <a:buNone/>
              <a:defRPr/>
            </a:pPr>
            <a:endParaRPr lang="en-IE" sz="2000" i="1" dirty="0" smtClean="0"/>
          </a:p>
          <a:p>
            <a:pPr eaLnBrk="1" hangingPunct="1">
              <a:lnSpc>
                <a:spcPct val="80000"/>
              </a:lnSpc>
              <a:buFontTx/>
              <a:buNone/>
              <a:defRPr/>
            </a:pPr>
            <a:r>
              <a:rPr lang="en-IE" sz="2000" i="1" dirty="0" smtClean="0"/>
              <a:t>	</a:t>
            </a:r>
            <a:r>
              <a:rPr lang="en-IE" sz="2000" i="1" dirty="0" smtClean="0">
                <a:latin typeface="Courier New" pitchFamily="49" charset="0"/>
              </a:rPr>
              <a:t>java </a:t>
            </a:r>
            <a:r>
              <a:rPr lang="en-IE" sz="2000" i="1" dirty="0" err="1" smtClean="0">
                <a:latin typeface="Courier New" pitchFamily="49" charset="0"/>
              </a:rPr>
              <a:t>WriteData</a:t>
            </a:r>
            <a:r>
              <a:rPr lang="en-IE" sz="2000" i="1" dirty="0" smtClean="0">
                <a:latin typeface="Courier New" pitchFamily="49" charset="0"/>
              </a:rPr>
              <a:t> &gt; results.dat </a:t>
            </a:r>
          </a:p>
          <a:p>
            <a:pPr eaLnBrk="1" hangingPunct="1">
              <a:lnSpc>
                <a:spcPct val="80000"/>
              </a:lnSpc>
              <a:buFontTx/>
              <a:buNone/>
              <a:defRPr/>
            </a:pPr>
            <a:r>
              <a:rPr lang="en-IE" sz="2000" i="1" dirty="0" smtClean="0">
                <a:latin typeface="Courier New" pitchFamily="49" charset="0"/>
              </a:rPr>
              <a:t>	</a:t>
            </a:r>
            <a:r>
              <a:rPr lang="en-IE" sz="2000" dirty="0" smtClean="0"/>
              <a:t>Program</a:t>
            </a:r>
            <a:r>
              <a:rPr lang="en-IE" sz="2000" i="1" dirty="0" smtClean="0"/>
              <a:t> </a:t>
            </a:r>
            <a:r>
              <a:rPr lang="en-IE" sz="2000" i="1" dirty="0" err="1" smtClean="0"/>
              <a:t>WriteData</a:t>
            </a:r>
            <a:r>
              <a:rPr lang="en-IE" sz="2000" i="1" dirty="0" smtClean="0">
                <a:latin typeface="Courier New" pitchFamily="49" charset="0"/>
              </a:rPr>
              <a:t> </a:t>
            </a:r>
            <a:r>
              <a:rPr lang="en-IE" sz="2000" dirty="0" smtClean="0"/>
              <a:t>directs the output of any print and </a:t>
            </a:r>
            <a:r>
              <a:rPr lang="en-IE" sz="2000" dirty="0" err="1" smtClean="0"/>
              <a:t>printl</a:t>
            </a:r>
            <a:r>
              <a:rPr lang="en-IE" sz="2000" dirty="0" smtClean="0"/>
              <a:t> statement to file </a:t>
            </a:r>
            <a:r>
              <a:rPr lang="en-IE" sz="2000" i="1" dirty="0" smtClean="0"/>
              <a:t>results.dat</a:t>
            </a:r>
            <a:r>
              <a:rPr lang="en-IE" sz="2000" dirty="0" smtClean="0"/>
              <a:t>.</a:t>
            </a:r>
          </a:p>
          <a:p>
            <a:pPr eaLnBrk="1" hangingPunct="1">
              <a:lnSpc>
                <a:spcPct val="80000"/>
              </a:lnSpc>
              <a:buFontTx/>
              <a:buNone/>
              <a:defRPr/>
            </a:pPr>
            <a:endParaRPr lang="en-GB" sz="2000" i="1" dirty="0" smtClean="0"/>
          </a:p>
        </p:txBody>
      </p:sp>
    </p:spTree>
    <p:extLst>
      <p:ext uri="{BB962C8B-B14F-4D97-AF65-F5344CB8AC3E}">
        <p14:creationId xmlns:p14="http://schemas.microsoft.com/office/powerpoint/2010/main" val="2435768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7A6DC50-16B5-44B7-9051-702DB606A2E9}" type="slidenum">
              <a:rPr lang="en-US"/>
              <a:pPr>
                <a:defRPr/>
              </a:pPr>
              <a:t>19</a:t>
            </a:fld>
            <a:endParaRPr lang="en-US"/>
          </a:p>
        </p:txBody>
      </p:sp>
      <p:sp>
        <p:nvSpPr>
          <p:cNvPr id="58371" name="Rectangle 2"/>
          <p:cNvSpPr>
            <a:spLocks noGrp="1" noChangeArrowheads="1"/>
          </p:cNvSpPr>
          <p:nvPr>
            <p:ph type="title"/>
          </p:nvPr>
        </p:nvSpPr>
        <p:spPr/>
        <p:txBody>
          <a:bodyPr/>
          <a:lstStyle/>
          <a:p>
            <a:pPr eaLnBrk="1" hangingPunct="1"/>
            <a:r>
              <a:rPr lang="en-IE" altLang="en-US" dirty="0" smtClean="0"/>
              <a:t>Redirection (I)</a:t>
            </a:r>
            <a:endParaRPr lang="en-GB" altLang="en-US" dirty="0" smtClean="0"/>
          </a:p>
        </p:txBody>
      </p:sp>
      <p:sp>
        <p:nvSpPr>
          <p:cNvPr id="58372" name="Rectangle 3"/>
          <p:cNvSpPr>
            <a:spLocks noGrp="1" noChangeArrowheads="1"/>
          </p:cNvSpPr>
          <p:nvPr>
            <p:ph type="body" idx="1"/>
          </p:nvPr>
        </p:nvSpPr>
        <p:spPr/>
        <p:txBody>
          <a:bodyPr/>
          <a:lstStyle/>
          <a:p>
            <a:pPr eaLnBrk="1" hangingPunct="1"/>
            <a:r>
              <a:rPr lang="en-IE" altLang="en-US" dirty="0" smtClean="0"/>
              <a:t>Both input and output with same program can be redirected:</a:t>
            </a:r>
          </a:p>
          <a:p>
            <a:pPr eaLnBrk="1" hangingPunct="1">
              <a:buFontTx/>
              <a:buNone/>
            </a:pPr>
            <a:r>
              <a:rPr lang="en-IE" altLang="en-US" dirty="0" smtClean="0">
                <a:latin typeface="Courier New" pitchFamily="49" charset="0"/>
              </a:rPr>
              <a:t>	</a:t>
            </a:r>
            <a:r>
              <a:rPr lang="en-IE" altLang="en-US" sz="2000" dirty="0" smtClean="0">
                <a:latin typeface="Courier New" pitchFamily="49" charset="0"/>
              </a:rPr>
              <a:t>java </a:t>
            </a:r>
            <a:r>
              <a:rPr lang="en-IE" altLang="en-US" sz="2000" dirty="0" err="1" smtClean="0">
                <a:latin typeface="Courier New" pitchFamily="49" charset="0"/>
              </a:rPr>
              <a:t>ProcessData</a:t>
            </a:r>
            <a:r>
              <a:rPr lang="en-IE" altLang="en-US" sz="2000" dirty="0" smtClean="0">
                <a:latin typeface="Courier New" pitchFamily="49" charset="0"/>
              </a:rPr>
              <a:t> &lt; readings.dat &gt; results.dat</a:t>
            </a:r>
          </a:p>
          <a:p>
            <a:pPr eaLnBrk="1" hangingPunct="1">
              <a:buFontTx/>
              <a:buNone/>
            </a:pPr>
            <a:endParaRPr lang="en-IE" altLang="en-US" sz="2000" dirty="0" smtClean="0">
              <a:latin typeface="Courier New" pitchFamily="49" charset="0"/>
            </a:endParaRPr>
          </a:p>
          <a:p>
            <a:pPr eaLnBrk="1" hangingPunct="1">
              <a:buFontTx/>
              <a:buNone/>
            </a:pPr>
            <a:r>
              <a:rPr lang="en-IE" altLang="en-US" sz="2000" dirty="0" smtClean="0">
                <a:latin typeface="Courier New" pitchFamily="49" charset="0"/>
              </a:rPr>
              <a:t>	</a:t>
            </a:r>
            <a:r>
              <a:rPr lang="en-IE" altLang="en-US" sz="2000" dirty="0" smtClean="0"/>
              <a:t>All </a:t>
            </a:r>
            <a:r>
              <a:rPr lang="en-IE" altLang="en-US" sz="2000" i="1" dirty="0" err="1" smtClean="0"/>
              <a:t>readLines</a:t>
            </a:r>
            <a:r>
              <a:rPr lang="en-IE" altLang="en-US" sz="2000" dirty="0" smtClean="0"/>
              <a:t> of </a:t>
            </a:r>
            <a:r>
              <a:rPr lang="en-IE" altLang="en-US" sz="2000" i="1" dirty="0" err="1" smtClean="0"/>
              <a:t>ProcessData</a:t>
            </a:r>
            <a:r>
              <a:rPr lang="en-IE" altLang="en-US" sz="2000" dirty="0" smtClean="0"/>
              <a:t> program will read from file readings.dat, while all </a:t>
            </a:r>
            <a:r>
              <a:rPr lang="en-IE" altLang="en-US" sz="2000" i="1" dirty="0" smtClean="0"/>
              <a:t>prints</a:t>
            </a:r>
            <a:r>
              <a:rPr lang="en-IE" altLang="en-US" sz="2000" dirty="0" smtClean="0"/>
              <a:t> and </a:t>
            </a:r>
            <a:r>
              <a:rPr lang="en-IE" altLang="en-US" sz="2000" i="1" dirty="0" err="1" smtClean="0"/>
              <a:t>printlns</a:t>
            </a:r>
            <a:r>
              <a:rPr lang="en-IE" altLang="en-US" sz="2000" dirty="0" smtClean="0"/>
              <a:t> will send output to file </a:t>
            </a:r>
            <a:r>
              <a:rPr lang="en-IE" altLang="en-US" sz="2000" i="1" dirty="0" smtClean="0"/>
              <a:t>results.dat</a:t>
            </a:r>
            <a:r>
              <a:rPr lang="en-IE" altLang="en-US" sz="2000" dirty="0" smtClean="0"/>
              <a:t>.</a:t>
            </a:r>
            <a:endParaRPr lang="en-GB" altLang="en-US" sz="2000" dirty="0" smtClean="0">
              <a:latin typeface="Courier New" pitchFamily="49" charset="0"/>
            </a:endParaRPr>
          </a:p>
        </p:txBody>
      </p:sp>
    </p:spTree>
    <p:extLst>
      <p:ext uri="{BB962C8B-B14F-4D97-AF65-F5344CB8AC3E}">
        <p14:creationId xmlns:p14="http://schemas.microsoft.com/office/powerpoint/2010/main" val="2761398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1590A2A-8A3A-42F1-93EA-87BE0D045D0E}" type="slidenum">
              <a:rPr lang="en-US"/>
              <a:pPr>
                <a:defRPr/>
              </a:pPr>
              <a:t>2</a:t>
            </a:fld>
            <a:endParaRPr lang="en-US"/>
          </a:p>
        </p:txBody>
      </p:sp>
      <p:sp>
        <p:nvSpPr>
          <p:cNvPr id="40963" name="Rectangle 2"/>
          <p:cNvSpPr>
            <a:spLocks noGrp="1" noChangeArrowheads="1"/>
          </p:cNvSpPr>
          <p:nvPr>
            <p:ph type="title"/>
          </p:nvPr>
        </p:nvSpPr>
        <p:spPr/>
        <p:txBody>
          <a:bodyPr/>
          <a:lstStyle/>
          <a:p>
            <a:pPr eaLnBrk="1" hangingPunct="1"/>
            <a:r>
              <a:rPr lang="en-IE" altLang="en-US" dirty="0" smtClean="0"/>
              <a:t>Serial access files</a:t>
            </a:r>
            <a:endParaRPr lang="en-GB" altLang="en-US" dirty="0" smtClean="0"/>
          </a:p>
        </p:txBody>
      </p:sp>
      <p:sp>
        <p:nvSpPr>
          <p:cNvPr id="3076" name="Rectangle 3"/>
          <p:cNvSpPr>
            <a:spLocks noGrp="1" noChangeArrowheads="1"/>
          </p:cNvSpPr>
          <p:nvPr>
            <p:ph type="body" idx="1"/>
          </p:nvPr>
        </p:nvSpPr>
        <p:spPr/>
        <p:txBody>
          <a:bodyPr/>
          <a:lstStyle/>
          <a:p>
            <a:pPr eaLnBrk="1" hangingPunct="1">
              <a:defRPr/>
            </a:pPr>
            <a:r>
              <a:rPr lang="en-IE" altLang="en-US" sz="2800" dirty="0" smtClean="0"/>
              <a:t>Serial access files</a:t>
            </a:r>
          </a:p>
          <a:p>
            <a:pPr lvl="1" eaLnBrk="1" hangingPunct="1">
              <a:defRPr/>
            </a:pPr>
            <a:r>
              <a:rPr lang="en-IE" altLang="en-US" sz="2400" dirty="0" smtClean="0"/>
              <a:t>Files in which data is stored in physically adjacent locations, often in no particular order, with each new item of data being added to the end of the file.</a:t>
            </a:r>
          </a:p>
          <a:p>
            <a:pPr marL="457200" lvl="1" indent="0" eaLnBrk="1" hangingPunct="1">
              <a:buFontTx/>
              <a:buNone/>
              <a:defRPr/>
            </a:pPr>
            <a:endParaRPr lang="en-IE" altLang="en-US" sz="2400" dirty="0" smtClean="0"/>
          </a:p>
          <a:p>
            <a:pPr eaLnBrk="1" hangingPunct="1">
              <a:defRPr/>
            </a:pPr>
            <a:r>
              <a:rPr lang="en-IE" altLang="en-US" sz="2800" dirty="0" smtClean="0"/>
              <a:t>Often misnamed sequential files. </a:t>
            </a:r>
          </a:p>
          <a:p>
            <a:pPr lvl="1" eaLnBrk="1" hangingPunct="1">
              <a:defRPr/>
            </a:pPr>
            <a:r>
              <a:rPr lang="en-IE" altLang="en-US" sz="2400" dirty="0" smtClean="0"/>
              <a:t>A sequential file is a serial file in which the data is stored in a particular order, e.g. in account number order. A sequential file is a serial file, but a serial file is not necessarily a sequential file.</a:t>
            </a:r>
          </a:p>
          <a:p>
            <a:pPr eaLnBrk="1" hangingPunct="1">
              <a:lnSpc>
                <a:spcPct val="80000"/>
              </a:lnSpc>
              <a:buFontTx/>
              <a:buNone/>
              <a:defRPr/>
            </a:pPr>
            <a:endParaRPr lang="en-IE" altLang="en-US" sz="1800" dirty="0" smtClean="0">
              <a:latin typeface="Courier New" pitchFamily="49" charset="0"/>
            </a:endParaRPr>
          </a:p>
        </p:txBody>
      </p:sp>
    </p:spTree>
    <p:extLst>
      <p:ext uri="{BB962C8B-B14F-4D97-AF65-F5344CB8AC3E}">
        <p14:creationId xmlns:p14="http://schemas.microsoft.com/office/powerpoint/2010/main" val="1566778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472CB7A-988E-4DF1-A6F4-CB3EC4EF6E76}" type="slidenum">
              <a:rPr lang="en-US"/>
              <a:pPr>
                <a:defRPr/>
              </a:pPr>
              <a:t>20</a:t>
            </a:fld>
            <a:endParaRPr lang="en-US"/>
          </a:p>
        </p:txBody>
      </p:sp>
      <p:sp>
        <p:nvSpPr>
          <p:cNvPr id="59395" name="Rectangle 2"/>
          <p:cNvSpPr>
            <a:spLocks noGrp="1" noChangeArrowheads="1"/>
          </p:cNvSpPr>
          <p:nvPr>
            <p:ph type="title"/>
          </p:nvPr>
        </p:nvSpPr>
        <p:spPr/>
        <p:txBody>
          <a:bodyPr/>
          <a:lstStyle/>
          <a:p>
            <a:pPr eaLnBrk="1" hangingPunct="1"/>
            <a:r>
              <a:rPr lang="en-IE" altLang="en-US" dirty="0" smtClean="0"/>
              <a:t>Command line parameters</a:t>
            </a:r>
            <a:endParaRPr lang="en-GB" altLang="en-US" dirty="0" smtClean="0"/>
          </a:p>
        </p:txBody>
      </p:sp>
      <p:sp>
        <p:nvSpPr>
          <p:cNvPr id="22532" name="Rectangle 3"/>
          <p:cNvSpPr>
            <a:spLocks noGrp="1" noChangeArrowheads="1"/>
          </p:cNvSpPr>
          <p:nvPr>
            <p:ph type="body" idx="1"/>
          </p:nvPr>
        </p:nvSpPr>
        <p:spPr/>
        <p:txBody>
          <a:bodyPr>
            <a:normAutofit/>
          </a:bodyPr>
          <a:lstStyle/>
          <a:p>
            <a:pPr eaLnBrk="1" hangingPunct="1">
              <a:lnSpc>
                <a:spcPct val="80000"/>
              </a:lnSpc>
              <a:defRPr/>
            </a:pPr>
            <a:r>
              <a:rPr lang="en-IE" sz="2800" dirty="0" smtClean="0"/>
              <a:t>The </a:t>
            </a:r>
            <a:r>
              <a:rPr lang="en-IE" sz="2800" i="1" dirty="0" smtClean="0"/>
              <a:t>java</a:t>
            </a:r>
            <a:r>
              <a:rPr lang="en-IE" sz="2800" dirty="0" smtClean="0"/>
              <a:t> command allows us to supply values in addition to the name of the program to be executed. These values are called </a:t>
            </a:r>
            <a:r>
              <a:rPr lang="en-IE" sz="2800" b="1" dirty="0" smtClean="0"/>
              <a:t>command line parameters</a:t>
            </a:r>
            <a:r>
              <a:rPr lang="en-IE" sz="2800" dirty="0" smtClean="0"/>
              <a:t> and are values that the program may make use of.</a:t>
            </a:r>
          </a:p>
          <a:p>
            <a:pPr eaLnBrk="1" hangingPunct="1">
              <a:lnSpc>
                <a:spcPct val="80000"/>
              </a:lnSpc>
              <a:defRPr/>
            </a:pPr>
            <a:endParaRPr lang="en-IE" sz="2800" dirty="0" smtClean="0"/>
          </a:p>
          <a:p>
            <a:pPr eaLnBrk="1" hangingPunct="1">
              <a:lnSpc>
                <a:spcPct val="80000"/>
              </a:lnSpc>
              <a:defRPr/>
            </a:pPr>
            <a:r>
              <a:rPr lang="en-IE" sz="2800" dirty="0" smtClean="0"/>
              <a:t>Such values are received by method </a:t>
            </a:r>
            <a:r>
              <a:rPr lang="en-IE" sz="2800" i="1" dirty="0" smtClean="0"/>
              <a:t>main </a:t>
            </a:r>
            <a:r>
              <a:rPr lang="en-IE" sz="2800" dirty="0" smtClean="0"/>
              <a:t>as an array of </a:t>
            </a:r>
            <a:r>
              <a:rPr lang="en-IE" sz="2800" i="1" dirty="0" smtClean="0"/>
              <a:t>Strings. </a:t>
            </a:r>
            <a:r>
              <a:rPr lang="en-IE" sz="2800" dirty="0" smtClean="0"/>
              <a:t> If this argument is called </a:t>
            </a:r>
            <a:r>
              <a:rPr lang="en-IE" sz="2800" i="1" dirty="0" err="1" smtClean="0"/>
              <a:t>arg</a:t>
            </a:r>
            <a:r>
              <a:rPr lang="en-IE" sz="2800" dirty="0" smtClean="0"/>
              <a:t>, then the elements may be referred to as </a:t>
            </a:r>
            <a:r>
              <a:rPr lang="en-IE" sz="2800" i="1" dirty="0" err="1" smtClean="0"/>
              <a:t>arg</a:t>
            </a:r>
            <a:r>
              <a:rPr lang="en-IE" sz="2800" i="1" dirty="0" smtClean="0"/>
              <a:t>[0], </a:t>
            </a:r>
            <a:r>
              <a:rPr lang="en-IE" sz="2800" i="1" dirty="0" err="1" smtClean="0"/>
              <a:t>arg</a:t>
            </a:r>
            <a:r>
              <a:rPr lang="en-IE" sz="2800" i="1" dirty="0" smtClean="0"/>
              <a:t>[1], </a:t>
            </a:r>
            <a:r>
              <a:rPr lang="en-IE" sz="2800" i="1" dirty="0" err="1" smtClean="0"/>
              <a:t>arg</a:t>
            </a:r>
            <a:r>
              <a:rPr lang="en-IE" sz="2800" i="1" dirty="0" smtClean="0"/>
              <a:t>[2</a:t>
            </a:r>
            <a:r>
              <a:rPr lang="en-IE" sz="2800" dirty="0" smtClean="0"/>
              <a:t>]….</a:t>
            </a:r>
          </a:p>
          <a:p>
            <a:pPr eaLnBrk="1" hangingPunct="1">
              <a:lnSpc>
                <a:spcPct val="80000"/>
              </a:lnSpc>
              <a:buFontTx/>
              <a:buNone/>
              <a:defRPr/>
            </a:pPr>
            <a:r>
              <a:rPr lang="en-IE" sz="2800" dirty="0" smtClean="0"/>
              <a:t>	</a:t>
            </a:r>
            <a:r>
              <a:rPr lang="en-IE" sz="2400" dirty="0" smtClean="0"/>
              <a:t>(Java program called </a:t>
            </a:r>
            <a:r>
              <a:rPr lang="en-IE" sz="2400" dirty="0" err="1" smtClean="0"/>
              <a:t>Copy.class</a:t>
            </a:r>
            <a:r>
              <a:rPr lang="en-IE" sz="2400" dirty="0" smtClean="0"/>
              <a:t> copies the contents of one file to another)</a:t>
            </a:r>
          </a:p>
          <a:p>
            <a:pPr eaLnBrk="1" hangingPunct="1">
              <a:lnSpc>
                <a:spcPct val="80000"/>
              </a:lnSpc>
              <a:buFontTx/>
              <a:buNone/>
              <a:defRPr/>
            </a:pPr>
            <a:r>
              <a:rPr lang="en-IE" sz="2800" dirty="0" smtClean="0"/>
              <a:t>    </a:t>
            </a:r>
            <a:r>
              <a:rPr lang="en-IE" sz="2800" dirty="0" smtClean="0">
                <a:latin typeface="Courier New" pitchFamily="49" charset="0"/>
              </a:rPr>
              <a:t>java Copy source.dat dest.dat</a:t>
            </a:r>
          </a:p>
          <a:p>
            <a:pPr eaLnBrk="1" hangingPunct="1">
              <a:lnSpc>
                <a:spcPct val="80000"/>
              </a:lnSpc>
              <a:buFontTx/>
              <a:buNone/>
              <a:defRPr/>
            </a:pPr>
            <a:endParaRPr lang="en-IE" sz="2800" dirty="0" smtClean="0">
              <a:latin typeface="Courier New" pitchFamily="49" charset="0"/>
            </a:endParaRPr>
          </a:p>
          <a:p>
            <a:pPr eaLnBrk="1" hangingPunct="1">
              <a:lnSpc>
                <a:spcPct val="80000"/>
              </a:lnSpc>
              <a:buFontTx/>
              <a:buNone/>
              <a:defRPr/>
            </a:pPr>
            <a:endParaRPr lang="en-GB" sz="2800" dirty="0" smtClean="0">
              <a:latin typeface="Courier New" pitchFamily="49" charset="0"/>
            </a:endParaRPr>
          </a:p>
        </p:txBody>
      </p:sp>
    </p:spTree>
    <p:extLst>
      <p:ext uri="{BB962C8B-B14F-4D97-AF65-F5344CB8AC3E}">
        <p14:creationId xmlns:p14="http://schemas.microsoft.com/office/powerpoint/2010/main" val="645895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67C0BB4-E697-4C97-9440-2DC3B9608483}" type="slidenum">
              <a:rPr lang="en-US"/>
              <a:pPr>
                <a:defRPr/>
              </a:pPr>
              <a:t>21</a:t>
            </a:fld>
            <a:endParaRPr lang="en-US"/>
          </a:p>
        </p:txBody>
      </p:sp>
      <p:sp>
        <p:nvSpPr>
          <p:cNvPr id="60419" name="Rectangle 2"/>
          <p:cNvSpPr>
            <a:spLocks noGrp="1" noChangeArrowheads="1"/>
          </p:cNvSpPr>
          <p:nvPr>
            <p:ph type="title"/>
          </p:nvPr>
        </p:nvSpPr>
        <p:spPr/>
        <p:txBody>
          <a:bodyPr/>
          <a:lstStyle/>
          <a:p>
            <a:pPr eaLnBrk="1" hangingPunct="1"/>
            <a:r>
              <a:rPr lang="en-IE" altLang="en-US" dirty="0" smtClean="0"/>
              <a:t>Command line parameters (I)</a:t>
            </a:r>
            <a:endParaRPr lang="en-GB" altLang="en-US" dirty="0" smtClean="0"/>
          </a:p>
        </p:txBody>
      </p:sp>
      <p:sp>
        <p:nvSpPr>
          <p:cNvPr id="60420" name="Rectangle 3"/>
          <p:cNvSpPr>
            <a:spLocks noGrp="1" noChangeArrowheads="1"/>
          </p:cNvSpPr>
          <p:nvPr>
            <p:ph type="body" idx="1"/>
          </p:nvPr>
        </p:nvSpPr>
        <p:spPr/>
        <p:txBody>
          <a:bodyPr/>
          <a:lstStyle/>
          <a:p>
            <a:pPr eaLnBrk="1" hangingPunct="1">
              <a:lnSpc>
                <a:spcPct val="80000"/>
              </a:lnSpc>
              <a:buFontTx/>
              <a:buNone/>
            </a:pPr>
            <a:r>
              <a:rPr lang="en-GB" altLang="en-US" sz="1800" dirty="0" smtClean="0">
                <a:latin typeface="Courier New" pitchFamily="49" charset="0"/>
              </a:rPr>
              <a:t>public class Copy{</a:t>
            </a:r>
          </a:p>
          <a:p>
            <a:pPr eaLnBrk="1" hangingPunct="1">
              <a:lnSpc>
                <a:spcPct val="80000"/>
              </a:lnSpc>
              <a:buFontTx/>
              <a:buNone/>
            </a:pPr>
            <a:r>
              <a:rPr lang="en-GB" altLang="en-US" sz="1800" dirty="0" smtClean="0">
                <a:latin typeface="Courier New" pitchFamily="49" charset="0"/>
              </a:rPr>
              <a:t>	public static void main(String[] </a:t>
            </a:r>
            <a:r>
              <a:rPr lang="en-GB" altLang="en-US" sz="1800" dirty="0" err="1" smtClean="0">
                <a:latin typeface="Courier New" pitchFamily="49" charset="0"/>
              </a:rPr>
              <a:t>arg</a:t>
            </a:r>
            <a:r>
              <a:rPr lang="en-GB" altLang="en-US" sz="1800" dirty="0" smtClean="0">
                <a:latin typeface="Courier New" pitchFamily="49" charset="0"/>
              </a:rPr>
              <a:t>) throws </a:t>
            </a:r>
            <a:r>
              <a:rPr lang="en-GB" altLang="en-US" sz="1800" dirty="0" err="1" smtClean="0">
                <a:latin typeface="Courier New" pitchFamily="49" charset="0"/>
              </a:rPr>
              <a:t>IOException</a:t>
            </a:r>
            <a:r>
              <a:rPr lang="en-GB" altLang="en-US" sz="1800" dirty="0" smtClean="0">
                <a:latin typeface="Courier New" pitchFamily="49" charset="0"/>
              </a:rPr>
              <a:t> {</a:t>
            </a:r>
          </a:p>
          <a:p>
            <a:pPr eaLnBrk="1" hangingPunct="1">
              <a:lnSpc>
                <a:spcPct val="80000"/>
              </a:lnSpc>
              <a:buFontTx/>
              <a:buNone/>
            </a:pPr>
            <a:r>
              <a:rPr lang="en-GB" altLang="en-US" sz="1800" dirty="0" smtClean="0">
                <a:latin typeface="Courier New" pitchFamily="49" charset="0"/>
              </a:rPr>
              <a:t>	//First check that 2 file names have been supplied...</a:t>
            </a:r>
          </a:p>
          <a:p>
            <a:pPr eaLnBrk="1" hangingPunct="1">
              <a:lnSpc>
                <a:spcPct val="80000"/>
              </a:lnSpc>
              <a:buFontTx/>
              <a:buNone/>
            </a:pPr>
            <a:r>
              <a:rPr lang="en-GB" altLang="en-US" sz="1800" dirty="0" smtClean="0">
                <a:latin typeface="Courier New" pitchFamily="49" charset="0"/>
              </a:rPr>
              <a:t>	 if (</a:t>
            </a:r>
            <a:r>
              <a:rPr lang="en-GB" altLang="en-US" sz="1800" dirty="0" err="1" smtClean="0">
                <a:latin typeface="Courier New" pitchFamily="49" charset="0"/>
              </a:rPr>
              <a:t>arg.length</a:t>
            </a:r>
            <a:r>
              <a:rPr lang="en-GB" altLang="en-US" sz="1800" dirty="0" smtClean="0">
                <a:latin typeface="Courier New" pitchFamily="49" charset="0"/>
              </a:rPr>
              <a:t> &lt; 2){</a:t>
            </a:r>
          </a:p>
          <a:p>
            <a:pPr eaLnBrk="1" hangingPunct="1">
              <a:lnSpc>
                <a:spcPct val="80000"/>
              </a:lnSpc>
              <a:buFontTx/>
              <a:buNone/>
            </a:pPr>
            <a:r>
              <a:rPr lang="en-GB" altLang="en-US" sz="1800" dirty="0" smtClean="0">
                <a:latin typeface="Courier New" pitchFamily="49" charset="0"/>
              </a:rPr>
              <a:t>	 </a:t>
            </a:r>
            <a:r>
              <a:rPr lang="en-GB" altLang="en-US" sz="1800" dirty="0" err="1" smtClean="0">
                <a:latin typeface="Courier New" pitchFamily="49" charset="0"/>
              </a:rPr>
              <a:t>System.out.println</a:t>
            </a:r>
            <a:r>
              <a:rPr lang="en-GB" altLang="en-US" sz="1800" dirty="0" smtClean="0">
                <a:latin typeface="Courier New" pitchFamily="49" charset="0"/>
              </a:rPr>
              <a:t>( "You must supply TWO file names.");</a:t>
            </a:r>
          </a:p>
          <a:p>
            <a:pPr eaLnBrk="1" hangingPunct="1">
              <a:lnSpc>
                <a:spcPct val="80000"/>
              </a:lnSpc>
              <a:buFontTx/>
              <a:buNone/>
            </a:pPr>
            <a:r>
              <a:rPr lang="en-GB" altLang="en-US" sz="1800" dirty="0" smtClean="0">
                <a:latin typeface="Courier New" pitchFamily="49" charset="0"/>
              </a:rPr>
              <a:t>	 </a:t>
            </a:r>
            <a:r>
              <a:rPr lang="en-GB" altLang="en-US" sz="1800" dirty="0" err="1" smtClean="0">
                <a:latin typeface="Courier New" pitchFamily="49" charset="0"/>
              </a:rPr>
              <a:t>System.out.println</a:t>
            </a:r>
            <a:r>
              <a:rPr lang="en-GB" altLang="en-US" sz="1800" dirty="0" smtClean="0">
                <a:latin typeface="Courier New" pitchFamily="49" charset="0"/>
              </a:rPr>
              <a:t>("Syntax:");</a:t>
            </a:r>
          </a:p>
          <a:p>
            <a:pPr eaLnBrk="1" hangingPunct="1">
              <a:lnSpc>
                <a:spcPct val="80000"/>
              </a:lnSpc>
              <a:buFontTx/>
              <a:buNone/>
            </a:pPr>
            <a:r>
              <a:rPr lang="en-GB" altLang="en-US" sz="1800" dirty="0" smtClean="0">
                <a:latin typeface="Courier New" pitchFamily="49" charset="0"/>
              </a:rPr>
              <a:t>	 </a:t>
            </a:r>
            <a:r>
              <a:rPr lang="en-GB" altLang="en-US" sz="1800" dirty="0" err="1" smtClean="0">
                <a:latin typeface="Courier New" pitchFamily="49" charset="0"/>
              </a:rPr>
              <a:t>System.out.println</a:t>
            </a:r>
            <a:r>
              <a:rPr lang="en-GB" altLang="en-US" sz="1800" dirty="0" smtClean="0">
                <a:latin typeface="Courier New" pitchFamily="49" charset="0"/>
              </a:rPr>
              <a:t>("java Copy &lt;source&gt; &lt;destination&gt;");</a:t>
            </a:r>
          </a:p>
          <a:p>
            <a:pPr eaLnBrk="1" hangingPunct="1">
              <a:lnSpc>
                <a:spcPct val="80000"/>
              </a:lnSpc>
              <a:buFontTx/>
              <a:buNone/>
            </a:pPr>
            <a:r>
              <a:rPr lang="en-GB" altLang="en-US" sz="1800" dirty="0" smtClean="0">
                <a:latin typeface="Courier New" pitchFamily="49" charset="0"/>
              </a:rPr>
              <a:t>			return;</a:t>
            </a:r>
          </a:p>
          <a:p>
            <a:pPr eaLnBrk="1" hangingPunct="1">
              <a:lnSpc>
                <a:spcPct val="80000"/>
              </a:lnSpc>
              <a:buFontTx/>
              <a:buNone/>
            </a:pPr>
            <a:r>
              <a:rPr lang="en-GB" altLang="en-US" sz="1800" dirty="0" smtClean="0">
                <a:latin typeface="Courier New" pitchFamily="49" charset="0"/>
              </a:rPr>
              <a:t>	 }</a:t>
            </a:r>
          </a:p>
          <a:p>
            <a:pPr eaLnBrk="1" hangingPunct="1">
              <a:lnSpc>
                <a:spcPct val="80000"/>
              </a:lnSpc>
              <a:buFontTx/>
              <a:buNone/>
            </a:pPr>
            <a:r>
              <a:rPr lang="en-IE" altLang="en-US" sz="1800" dirty="0" smtClean="0">
                <a:latin typeface="Courier New" pitchFamily="49" charset="0"/>
              </a:rPr>
              <a:t>	  …</a:t>
            </a:r>
          </a:p>
          <a:p>
            <a:pPr eaLnBrk="1" hangingPunct="1">
              <a:lnSpc>
                <a:spcPct val="80000"/>
              </a:lnSpc>
              <a:buFontTx/>
              <a:buNone/>
            </a:pPr>
            <a:r>
              <a:rPr lang="en-IE" altLang="en-US" sz="1800" dirty="0" smtClean="0">
                <a:latin typeface="Courier New" pitchFamily="49" charset="0"/>
              </a:rPr>
              <a:t>   // The rest of the code</a:t>
            </a:r>
          </a:p>
          <a:p>
            <a:pPr eaLnBrk="1" hangingPunct="1">
              <a:lnSpc>
                <a:spcPct val="80000"/>
              </a:lnSpc>
              <a:buFontTx/>
              <a:buNone/>
            </a:pPr>
            <a:r>
              <a:rPr lang="en-IE" altLang="en-US" sz="1800" dirty="0" smtClean="0">
                <a:latin typeface="Courier New" pitchFamily="49" charset="0"/>
              </a:rPr>
              <a:t>}</a:t>
            </a:r>
          </a:p>
          <a:p>
            <a:pPr eaLnBrk="1" hangingPunct="1">
              <a:lnSpc>
                <a:spcPct val="80000"/>
              </a:lnSpc>
              <a:buFontTx/>
              <a:buNone/>
            </a:pPr>
            <a:r>
              <a:rPr lang="en-IE" altLang="en-US" sz="1800" dirty="0" smtClean="0">
                <a:latin typeface="Courier New" pitchFamily="49" charset="0"/>
              </a:rPr>
              <a:t>}</a:t>
            </a:r>
          </a:p>
          <a:p>
            <a:pPr eaLnBrk="1" hangingPunct="1">
              <a:lnSpc>
                <a:spcPct val="80000"/>
              </a:lnSpc>
              <a:buFontTx/>
              <a:buNone/>
            </a:pPr>
            <a:endParaRPr lang="en-GB" altLang="en-US" sz="1800" dirty="0" smtClean="0"/>
          </a:p>
        </p:txBody>
      </p:sp>
    </p:spTree>
    <p:extLst>
      <p:ext uri="{BB962C8B-B14F-4D97-AF65-F5344CB8AC3E}">
        <p14:creationId xmlns:p14="http://schemas.microsoft.com/office/powerpoint/2010/main" val="4109295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9A96B44-CCF3-4D1C-8195-09960E7E42A4}" type="slidenum">
              <a:rPr lang="en-US"/>
              <a:pPr>
                <a:defRPr/>
              </a:pPr>
              <a:t>22</a:t>
            </a:fld>
            <a:endParaRPr lang="en-US"/>
          </a:p>
        </p:txBody>
      </p:sp>
      <p:sp>
        <p:nvSpPr>
          <p:cNvPr id="61443" name="Rectangle 2"/>
          <p:cNvSpPr>
            <a:spLocks noGrp="1" noChangeArrowheads="1"/>
          </p:cNvSpPr>
          <p:nvPr>
            <p:ph type="title"/>
          </p:nvPr>
        </p:nvSpPr>
        <p:spPr/>
        <p:txBody>
          <a:bodyPr/>
          <a:lstStyle/>
          <a:p>
            <a:pPr eaLnBrk="1" hangingPunct="1"/>
            <a:r>
              <a:rPr lang="en-US" altLang="en-US" sz="3600" dirty="0" smtClean="0"/>
              <a:t>Interfaces and Anonymous Classes</a:t>
            </a:r>
            <a:r>
              <a:rPr lang="en-US" altLang="en-US" sz="4000" dirty="0" smtClean="0"/>
              <a:t> </a:t>
            </a:r>
          </a:p>
        </p:txBody>
      </p:sp>
      <p:sp>
        <p:nvSpPr>
          <p:cNvPr id="45060" name="Rectangle 3"/>
          <p:cNvSpPr>
            <a:spLocks noGrp="1" noChangeArrowheads="1"/>
          </p:cNvSpPr>
          <p:nvPr>
            <p:ph type="body" idx="1"/>
          </p:nvPr>
        </p:nvSpPr>
        <p:spPr/>
        <p:txBody>
          <a:bodyPr>
            <a:normAutofit lnSpcReduction="10000"/>
          </a:bodyPr>
          <a:lstStyle/>
          <a:p>
            <a:pPr eaLnBrk="1" hangingPunct="1">
              <a:lnSpc>
                <a:spcPct val="90000"/>
              </a:lnSpc>
              <a:defRPr/>
            </a:pPr>
            <a:r>
              <a:rPr lang="en-US" sz="2800" i="1" dirty="0" smtClean="0"/>
              <a:t>Interfaces</a:t>
            </a:r>
            <a:r>
              <a:rPr lang="en-US" sz="2800" dirty="0" smtClean="0"/>
              <a:t> are special types of classes that cannot be instantiated into objects. </a:t>
            </a:r>
          </a:p>
          <a:p>
            <a:pPr lvl="1" eaLnBrk="1" hangingPunct="1">
              <a:lnSpc>
                <a:spcPct val="90000"/>
              </a:lnSpc>
              <a:defRPr/>
            </a:pPr>
            <a:r>
              <a:rPr lang="en-US" sz="2400" dirty="0" smtClean="0"/>
              <a:t>They are provided only for inheritance i.e. in order to use an interface you must extend it.</a:t>
            </a:r>
          </a:p>
          <a:p>
            <a:pPr eaLnBrk="1" hangingPunct="1">
              <a:lnSpc>
                <a:spcPct val="90000"/>
              </a:lnSpc>
              <a:buFontTx/>
              <a:buNone/>
              <a:defRPr/>
            </a:pPr>
            <a:endParaRPr lang="en-US" sz="2800" dirty="0" smtClean="0"/>
          </a:p>
          <a:p>
            <a:pPr eaLnBrk="1" hangingPunct="1">
              <a:lnSpc>
                <a:spcPct val="90000"/>
              </a:lnSpc>
              <a:defRPr/>
            </a:pPr>
            <a:r>
              <a:rPr lang="en-US" sz="2800" dirty="0" smtClean="0"/>
              <a:t>An </a:t>
            </a:r>
            <a:r>
              <a:rPr lang="en-US" sz="2800" i="1" dirty="0" smtClean="0"/>
              <a:t>anonymous</a:t>
            </a:r>
            <a:r>
              <a:rPr lang="en-US" sz="2800" dirty="0" smtClean="0"/>
              <a:t> class is a class that implements (effectively extends to form a class) an interface without requiring its own class definition and class name. </a:t>
            </a:r>
          </a:p>
          <a:p>
            <a:pPr eaLnBrk="1" hangingPunct="1">
              <a:lnSpc>
                <a:spcPct val="90000"/>
              </a:lnSpc>
              <a:defRPr/>
            </a:pPr>
            <a:r>
              <a:rPr lang="en-US" sz="2800" dirty="0" smtClean="0"/>
              <a:t>They are used when the programmer needs to implement an interface to create a class that will only ever be used once.</a:t>
            </a:r>
          </a:p>
          <a:p>
            <a:pPr eaLnBrk="1" hangingPunct="1">
              <a:lnSpc>
                <a:spcPct val="90000"/>
              </a:lnSpc>
              <a:buFontTx/>
              <a:buNone/>
              <a:defRPr/>
            </a:pPr>
            <a:endParaRPr lang="en-US" sz="2800" dirty="0" smtClean="0"/>
          </a:p>
          <a:p>
            <a:pPr eaLnBrk="1" hangingPunct="1">
              <a:lnSpc>
                <a:spcPct val="90000"/>
              </a:lnSpc>
              <a:buFontTx/>
              <a:buNone/>
              <a:defRPr/>
            </a:pPr>
            <a:endParaRPr lang="en-US" sz="2800" dirty="0" smtClean="0"/>
          </a:p>
        </p:txBody>
      </p:sp>
    </p:spTree>
    <p:extLst>
      <p:ext uri="{BB962C8B-B14F-4D97-AF65-F5344CB8AC3E}">
        <p14:creationId xmlns:p14="http://schemas.microsoft.com/office/powerpoint/2010/main" val="2324899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760B92D-D3CF-4BCE-9754-C03032624C41}" type="slidenum">
              <a:rPr lang="en-US"/>
              <a:pPr>
                <a:defRPr/>
              </a:pPr>
              <a:t>23</a:t>
            </a:fld>
            <a:endParaRPr lang="en-US"/>
          </a:p>
        </p:txBody>
      </p:sp>
      <p:sp>
        <p:nvSpPr>
          <p:cNvPr id="62467" name="Rectangle 2"/>
          <p:cNvSpPr>
            <a:spLocks noGrp="1" noChangeArrowheads="1"/>
          </p:cNvSpPr>
          <p:nvPr>
            <p:ph type="title"/>
          </p:nvPr>
        </p:nvSpPr>
        <p:spPr/>
        <p:txBody>
          <a:bodyPr/>
          <a:lstStyle/>
          <a:p>
            <a:pPr eaLnBrk="1" hangingPunct="1"/>
            <a:r>
              <a:rPr lang="en-IE" altLang="en-US" dirty="0" smtClean="0"/>
              <a:t>Interface</a:t>
            </a:r>
            <a:endParaRPr lang="en-US" altLang="en-US" dirty="0" smtClean="0"/>
          </a:p>
        </p:txBody>
      </p:sp>
      <p:sp>
        <p:nvSpPr>
          <p:cNvPr id="62468" name="Rectangle 3"/>
          <p:cNvSpPr>
            <a:spLocks noGrp="1" noChangeArrowheads="1"/>
          </p:cNvSpPr>
          <p:nvPr>
            <p:ph type="body" idx="1"/>
          </p:nvPr>
        </p:nvSpPr>
        <p:spPr/>
        <p:txBody>
          <a:bodyPr/>
          <a:lstStyle/>
          <a:p>
            <a:pPr eaLnBrk="1" hangingPunct="1">
              <a:lnSpc>
                <a:spcPct val="80000"/>
              </a:lnSpc>
            </a:pPr>
            <a:r>
              <a:rPr lang="en-US" altLang="en-US" sz="2000" dirty="0" smtClean="0"/>
              <a:t>An interface is completely abstract i.e. its methods do not have a body, but must be defined by subclasses Interfaces, therefore cannot be instantiated into objects. They are used to define contracts for classes.</a:t>
            </a:r>
          </a:p>
          <a:p>
            <a:pPr eaLnBrk="1" hangingPunct="1">
              <a:lnSpc>
                <a:spcPct val="80000"/>
              </a:lnSpc>
              <a:buFontTx/>
              <a:buNone/>
            </a:pPr>
            <a:r>
              <a:rPr lang="en-US" altLang="en-US" sz="2000" dirty="0" smtClean="0">
                <a:latin typeface="Courier New" pitchFamily="49" charset="0"/>
              </a:rPr>
              <a:t>	interface Being {</a:t>
            </a:r>
          </a:p>
          <a:p>
            <a:pPr eaLnBrk="1" hangingPunct="1">
              <a:lnSpc>
                <a:spcPct val="80000"/>
              </a:lnSpc>
              <a:buFontTx/>
              <a:buNone/>
            </a:pPr>
            <a:r>
              <a:rPr lang="en-US" altLang="en-US" sz="2000" dirty="0" smtClean="0">
                <a:latin typeface="Courier New" pitchFamily="49" charset="0"/>
              </a:rPr>
              <a:t>		public </a:t>
            </a:r>
            <a:r>
              <a:rPr lang="en-US" altLang="en-US" sz="2000" dirty="0" err="1" smtClean="0">
                <a:latin typeface="Courier New" pitchFamily="49" charset="0"/>
              </a:rPr>
              <a:t>int</a:t>
            </a:r>
            <a:r>
              <a:rPr lang="en-US" altLang="en-US" sz="2000" dirty="0" smtClean="0">
                <a:latin typeface="Courier New" pitchFamily="49" charset="0"/>
              </a:rPr>
              <a:t> </a:t>
            </a:r>
            <a:r>
              <a:rPr lang="en-US" altLang="en-US" sz="2000" dirty="0" err="1" smtClean="0">
                <a:latin typeface="Courier New" pitchFamily="49" charset="0"/>
              </a:rPr>
              <a:t>getAge</a:t>
            </a:r>
            <a:r>
              <a:rPr lang="en-US" altLang="en-US" sz="2000" dirty="0" smtClean="0">
                <a:latin typeface="Courier New" pitchFamily="49" charset="0"/>
              </a:rPr>
              <a:t>();</a:t>
            </a:r>
          </a:p>
          <a:p>
            <a:pPr eaLnBrk="1" hangingPunct="1">
              <a:lnSpc>
                <a:spcPct val="80000"/>
              </a:lnSpc>
              <a:buFontTx/>
              <a:buNone/>
            </a:pPr>
            <a:r>
              <a:rPr lang="en-US" altLang="en-US" sz="2000" dirty="0" smtClean="0">
                <a:latin typeface="Courier New" pitchFamily="49" charset="0"/>
              </a:rPr>
              <a:t>	}</a:t>
            </a:r>
          </a:p>
          <a:p>
            <a:pPr eaLnBrk="1" hangingPunct="1">
              <a:lnSpc>
                <a:spcPct val="80000"/>
              </a:lnSpc>
              <a:buFontTx/>
              <a:buNone/>
            </a:pPr>
            <a:endParaRPr lang="en-US" altLang="en-US" sz="2000" dirty="0" smtClean="0">
              <a:latin typeface="Courier New" pitchFamily="49" charset="0"/>
            </a:endParaRPr>
          </a:p>
          <a:p>
            <a:pPr eaLnBrk="1" hangingPunct="1">
              <a:lnSpc>
                <a:spcPct val="80000"/>
              </a:lnSpc>
            </a:pPr>
            <a:r>
              <a:rPr lang="en-US" altLang="en-US" sz="2000" dirty="0" smtClean="0"/>
              <a:t>You cannot instantiate an interface, e.g. </a:t>
            </a:r>
          </a:p>
          <a:p>
            <a:pPr eaLnBrk="1" hangingPunct="1">
              <a:lnSpc>
                <a:spcPct val="80000"/>
              </a:lnSpc>
              <a:buFontTx/>
              <a:buNone/>
            </a:pPr>
            <a:r>
              <a:rPr lang="en-IE" altLang="en-US" sz="2000" dirty="0" smtClean="0"/>
              <a:t>	</a:t>
            </a:r>
            <a:r>
              <a:rPr lang="en-US" altLang="en-US" sz="1600" dirty="0" smtClean="0">
                <a:latin typeface="Courier New" pitchFamily="49" charset="0"/>
              </a:rPr>
              <a:t>Being b = new Being();</a:t>
            </a:r>
          </a:p>
          <a:p>
            <a:pPr eaLnBrk="1" hangingPunct="1">
              <a:lnSpc>
                <a:spcPct val="80000"/>
              </a:lnSpc>
              <a:buFontTx/>
              <a:buNone/>
            </a:pPr>
            <a:endParaRPr lang="en-US" altLang="en-US" sz="2000" dirty="0" smtClean="0"/>
          </a:p>
          <a:p>
            <a:pPr eaLnBrk="1" hangingPunct="1">
              <a:lnSpc>
                <a:spcPct val="80000"/>
              </a:lnSpc>
            </a:pPr>
            <a:r>
              <a:rPr lang="en-US" altLang="en-US" sz="2000" dirty="0" smtClean="0"/>
              <a:t>You can instantiate classes which extend an interface.</a:t>
            </a:r>
          </a:p>
          <a:p>
            <a:pPr eaLnBrk="1" hangingPunct="1">
              <a:lnSpc>
                <a:spcPct val="80000"/>
              </a:lnSpc>
              <a:buFontTx/>
              <a:buNone/>
            </a:pPr>
            <a:r>
              <a:rPr lang="en-US" altLang="en-US" sz="2000" dirty="0" smtClean="0">
                <a:latin typeface="Courier New" pitchFamily="49" charset="0"/>
              </a:rPr>
              <a:t>	Person p = new Person("Pat", 55);</a:t>
            </a:r>
          </a:p>
          <a:p>
            <a:pPr eaLnBrk="1" hangingPunct="1">
              <a:lnSpc>
                <a:spcPct val="80000"/>
              </a:lnSpc>
              <a:buFontTx/>
              <a:buNone/>
            </a:pPr>
            <a:r>
              <a:rPr lang="en-IE" altLang="en-US" sz="2000" dirty="0" smtClean="0"/>
              <a:t>     where</a:t>
            </a:r>
          </a:p>
          <a:p>
            <a:pPr eaLnBrk="1" hangingPunct="1">
              <a:lnSpc>
                <a:spcPct val="80000"/>
              </a:lnSpc>
              <a:buFontTx/>
              <a:buNone/>
            </a:pPr>
            <a:r>
              <a:rPr lang="en-US" altLang="en-US" sz="2400" dirty="0" smtClean="0"/>
              <a:t>	</a:t>
            </a:r>
            <a:r>
              <a:rPr lang="en-US" altLang="en-US" sz="2000" dirty="0" smtClean="0">
                <a:latin typeface="Courier New" pitchFamily="49" charset="0"/>
              </a:rPr>
              <a:t>class Person implements Being { </a:t>
            </a:r>
            <a:r>
              <a:rPr lang="en-US" altLang="en-US" sz="2000" dirty="0" err="1" smtClean="0">
                <a:latin typeface="Courier New" pitchFamily="49" charset="0"/>
              </a:rPr>
              <a:t>etc</a:t>
            </a:r>
            <a:r>
              <a:rPr lang="en-US" altLang="en-US" sz="2000" dirty="0" smtClean="0">
                <a:latin typeface="Courier New" pitchFamily="49" charset="0"/>
              </a:rPr>
              <a:t>…</a:t>
            </a:r>
          </a:p>
          <a:p>
            <a:pPr eaLnBrk="1" hangingPunct="1">
              <a:lnSpc>
                <a:spcPct val="80000"/>
              </a:lnSpc>
              <a:buFontTx/>
              <a:buNone/>
            </a:pPr>
            <a:endParaRPr lang="en-US" altLang="en-US" sz="2000" dirty="0" smtClean="0">
              <a:latin typeface="Courier New" pitchFamily="49" charset="0"/>
            </a:endParaRPr>
          </a:p>
          <a:p>
            <a:pPr eaLnBrk="1" hangingPunct="1">
              <a:lnSpc>
                <a:spcPct val="80000"/>
              </a:lnSpc>
            </a:pPr>
            <a:endParaRPr lang="en-US" altLang="en-US" sz="2000" dirty="0" smtClean="0"/>
          </a:p>
          <a:p>
            <a:pPr eaLnBrk="1" hangingPunct="1">
              <a:lnSpc>
                <a:spcPct val="80000"/>
              </a:lnSpc>
            </a:pPr>
            <a:endParaRPr lang="en-US" altLang="en-US" sz="2000" dirty="0" smtClean="0"/>
          </a:p>
        </p:txBody>
      </p:sp>
    </p:spTree>
    <p:extLst>
      <p:ext uri="{BB962C8B-B14F-4D97-AF65-F5344CB8AC3E}">
        <p14:creationId xmlns:p14="http://schemas.microsoft.com/office/powerpoint/2010/main" val="1617071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29C99FC-C417-4658-91C5-0FE699A35797}" type="slidenum">
              <a:rPr lang="en-US"/>
              <a:pPr>
                <a:defRPr/>
              </a:pPr>
              <a:t>24</a:t>
            </a:fld>
            <a:endParaRPr lang="en-US"/>
          </a:p>
        </p:txBody>
      </p:sp>
      <p:sp>
        <p:nvSpPr>
          <p:cNvPr id="63491" name="Rectangle 2"/>
          <p:cNvSpPr>
            <a:spLocks noGrp="1" noChangeArrowheads="1"/>
          </p:cNvSpPr>
          <p:nvPr>
            <p:ph type="title"/>
          </p:nvPr>
        </p:nvSpPr>
        <p:spPr/>
        <p:txBody>
          <a:bodyPr/>
          <a:lstStyle/>
          <a:p>
            <a:pPr eaLnBrk="1" hangingPunct="1"/>
            <a:r>
              <a:rPr lang="en-IE" altLang="en-US" dirty="0" smtClean="0"/>
              <a:t>Interface implementation</a:t>
            </a:r>
            <a:endParaRPr lang="en-US" altLang="en-US" dirty="0" smtClean="0"/>
          </a:p>
        </p:txBody>
      </p:sp>
      <p:sp>
        <p:nvSpPr>
          <p:cNvPr id="63492" name="Rectangle 3"/>
          <p:cNvSpPr>
            <a:spLocks noGrp="1" noChangeArrowheads="1"/>
          </p:cNvSpPr>
          <p:nvPr>
            <p:ph type="body" idx="1"/>
          </p:nvPr>
        </p:nvSpPr>
        <p:spPr>
          <a:xfrm>
            <a:off x="457200" y="1412875"/>
            <a:ext cx="8291513" cy="4713288"/>
          </a:xfrm>
        </p:spPr>
        <p:txBody>
          <a:bodyPr/>
          <a:lstStyle/>
          <a:p>
            <a:pPr eaLnBrk="1" hangingPunct="1">
              <a:lnSpc>
                <a:spcPct val="80000"/>
              </a:lnSpc>
              <a:buFontTx/>
              <a:buNone/>
            </a:pPr>
            <a:r>
              <a:rPr lang="en-US" altLang="en-US" sz="1600" dirty="0" smtClean="0"/>
              <a:t>class Person implements Being {</a:t>
            </a:r>
          </a:p>
          <a:p>
            <a:pPr eaLnBrk="1" hangingPunct="1">
              <a:lnSpc>
                <a:spcPct val="80000"/>
              </a:lnSpc>
              <a:buFontTx/>
              <a:buNone/>
            </a:pPr>
            <a:r>
              <a:rPr lang="en-US" altLang="en-US" sz="1600" dirty="0" smtClean="0"/>
              <a:t>	private String name;</a:t>
            </a:r>
          </a:p>
          <a:p>
            <a:pPr eaLnBrk="1" hangingPunct="1">
              <a:lnSpc>
                <a:spcPct val="80000"/>
              </a:lnSpc>
              <a:buFontTx/>
              <a:buNone/>
            </a:pPr>
            <a:r>
              <a:rPr lang="en-US" altLang="en-US" sz="1600" dirty="0" smtClean="0"/>
              <a:t>	private </a:t>
            </a:r>
            <a:r>
              <a:rPr lang="en-US" altLang="en-US" sz="1600" dirty="0" err="1" smtClean="0"/>
              <a:t>int</a:t>
            </a:r>
            <a:r>
              <a:rPr lang="en-US" altLang="en-US" sz="1600" dirty="0" smtClean="0"/>
              <a:t> age;</a:t>
            </a:r>
          </a:p>
          <a:p>
            <a:pPr eaLnBrk="1" hangingPunct="1">
              <a:lnSpc>
                <a:spcPct val="80000"/>
              </a:lnSpc>
              <a:buFontTx/>
              <a:buNone/>
            </a:pPr>
            <a:endParaRPr lang="en-US" altLang="en-US" sz="1600" dirty="0" smtClean="0"/>
          </a:p>
          <a:p>
            <a:pPr eaLnBrk="1" hangingPunct="1">
              <a:lnSpc>
                <a:spcPct val="80000"/>
              </a:lnSpc>
              <a:buFontTx/>
              <a:buNone/>
            </a:pPr>
            <a:r>
              <a:rPr lang="en-US" altLang="en-US" sz="1600" dirty="0" smtClean="0"/>
              <a:t>	public Person(String n, </a:t>
            </a:r>
            <a:r>
              <a:rPr lang="en-US" altLang="en-US" sz="1600" dirty="0" err="1" smtClean="0"/>
              <a:t>int</a:t>
            </a:r>
            <a:r>
              <a:rPr lang="en-US" altLang="en-US" sz="1600" dirty="0" smtClean="0"/>
              <a:t> a) {</a:t>
            </a:r>
          </a:p>
          <a:p>
            <a:pPr eaLnBrk="1" hangingPunct="1">
              <a:lnSpc>
                <a:spcPct val="80000"/>
              </a:lnSpc>
              <a:buFontTx/>
              <a:buNone/>
            </a:pPr>
            <a:r>
              <a:rPr lang="en-US" altLang="en-US" sz="1600" dirty="0" smtClean="0"/>
              <a:t>		name = n;</a:t>
            </a:r>
          </a:p>
          <a:p>
            <a:pPr eaLnBrk="1" hangingPunct="1">
              <a:lnSpc>
                <a:spcPct val="80000"/>
              </a:lnSpc>
              <a:buFontTx/>
              <a:buNone/>
            </a:pPr>
            <a:r>
              <a:rPr lang="en-US" altLang="en-US" sz="1600" dirty="0" smtClean="0"/>
              <a:t>		age = a;</a:t>
            </a:r>
          </a:p>
          <a:p>
            <a:pPr eaLnBrk="1" hangingPunct="1">
              <a:lnSpc>
                <a:spcPct val="80000"/>
              </a:lnSpc>
              <a:buFontTx/>
              <a:buNone/>
            </a:pPr>
            <a:r>
              <a:rPr lang="en-US" altLang="en-US" sz="1600" dirty="0" smtClean="0"/>
              <a:t>	}</a:t>
            </a:r>
          </a:p>
          <a:p>
            <a:pPr eaLnBrk="1" hangingPunct="1">
              <a:lnSpc>
                <a:spcPct val="80000"/>
              </a:lnSpc>
              <a:buFontTx/>
              <a:buNone/>
            </a:pPr>
            <a:r>
              <a:rPr lang="en-US" altLang="en-US" sz="1600" dirty="0" smtClean="0"/>
              <a:t>	public String </a:t>
            </a:r>
            <a:r>
              <a:rPr lang="en-US" altLang="en-US" sz="1600" dirty="0" err="1" smtClean="0"/>
              <a:t>getName</a:t>
            </a:r>
            <a:r>
              <a:rPr lang="en-US" altLang="en-US" sz="1600" dirty="0" smtClean="0"/>
              <a:t>() {</a:t>
            </a:r>
          </a:p>
          <a:p>
            <a:pPr eaLnBrk="1" hangingPunct="1">
              <a:lnSpc>
                <a:spcPct val="80000"/>
              </a:lnSpc>
              <a:buFontTx/>
              <a:buNone/>
            </a:pPr>
            <a:r>
              <a:rPr lang="en-US" altLang="en-US" sz="1600" dirty="0" smtClean="0"/>
              <a:t>		return name;</a:t>
            </a:r>
          </a:p>
          <a:p>
            <a:pPr eaLnBrk="1" hangingPunct="1">
              <a:lnSpc>
                <a:spcPct val="80000"/>
              </a:lnSpc>
              <a:buFontTx/>
              <a:buNone/>
            </a:pPr>
            <a:r>
              <a:rPr lang="en-US" altLang="en-US" sz="1600" dirty="0" smtClean="0"/>
              <a:t>	}</a:t>
            </a:r>
          </a:p>
          <a:p>
            <a:pPr eaLnBrk="1" hangingPunct="1">
              <a:lnSpc>
                <a:spcPct val="80000"/>
              </a:lnSpc>
              <a:buFontTx/>
              <a:buNone/>
            </a:pPr>
            <a:r>
              <a:rPr lang="en-US" altLang="en-US" sz="1600" dirty="0" smtClean="0"/>
              <a:t>	public </a:t>
            </a:r>
            <a:r>
              <a:rPr lang="en-US" altLang="en-US" sz="1600" dirty="0" err="1" smtClean="0"/>
              <a:t>int</a:t>
            </a:r>
            <a:r>
              <a:rPr lang="en-US" altLang="en-US" sz="1600" dirty="0" smtClean="0"/>
              <a:t> </a:t>
            </a:r>
            <a:r>
              <a:rPr lang="en-US" altLang="en-US" sz="1600" dirty="0" err="1" smtClean="0"/>
              <a:t>getAge</a:t>
            </a:r>
            <a:r>
              <a:rPr lang="en-US" altLang="en-US" sz="1600" dirty="0" smtClean="0"/>
              <a:t>() {</a:t>
            </a:r>
          </a:p>
          <a:p>
            <a:pPr eaLnBrk="1" hangingPunct="1">
              <a:lnSpc>
                <a:spcPct val="80000"/>
              </a:lnSpc>
              <a:buFontTx/>
              <a:buNone/>
            </a:pPr>
            <a:r>
              <a:rPr lang="en-US" altLang="en-US" sz="1600" dirty="0" smtClean="0"/>
              <a:t>		return age;</a:t>
            </a:r>
          </a:p>
          <a:p>
            <a:pPr eaLnBrk="1" hangingPunct="1">
              <a:lnSpc>
                <a:spcPct val="80000"/>
              </a:lnSpc>
              <a:buFontTx/>
              <a:buNone/>
            </a:pPr>
            <a:r>
              <a:rPr lang="en-US" altLang="en-US" sz="1600" dirty="0" smtClean="0"/>
              <a:t>	}</a:t>
            </a:r>
          </a:p>
          <a:p>
            <a:pPr eaLnBrk="1" hangingPunct="1">
              <a:lnSpc>
                <a:spcPct val="80000"/>
              </a:lnSpc>
              <a:buFontTx/>
              <a:buNone/>
            </a:pPr>
            <a:r>
              <a:rPr lang="en-US" altLang="en-US" sz="1600" dirty="0" smtClean="0"/>
              <a:t>	public String </a:t>
            </a:r>
            <a:r>
              <a:rPr lang="en-US" altLang="en-US" sz="1600" dirty="0" err="1" smtClean="0"/>
              <a:t>toString</a:t>
            </a:r>
            <a:r>
              <a:rPr lang="en-US" altLang="en-US" sz="1600" dirty="0" smtClean="0"/>
              <a:t>() {</a:t>
            </a:r>
          </a:p>
          <a:p>
            <a:pPr eaLnBrk="1" hangingPunct="1">
              <a:lnSpc>
                <a:spcPct val="80000"/>
              </a:lnSpc>
              <a:buFontTx/>
              <a:buNone/>
            </a:pPr>
            <a:r>
              <a:rPr lang="en-US" altLang="en-US" sz="1600" dirty="0" smtClean="0"/>
              <a:t>		return "Person (" + name + ", " + age + ")";</a:t>
            </a:r>
          </a:p>
          <a:p>
            <a:pPr eaLnBrk="1" hangingPunct="1">
              <a:lnSpc>
                <a:spcPct val="80000"/>
              </a:lnSpc>
              <a:buFontTx/>
              <a:buNone/>
            </a:pPr>
            <a:r>
              <a:rPr lang="en-US" altLang="en-US" sz="1600" dirty="0" smtClean="0"/>
              <a:t>	}</a:t>
            </a:r>
          </a:p>
          <a:p>
            <a:pPr eaLnBrk="1" hangingPunct="1">
              <a:lnSpc>
                <a:spcPct val="80000"/>
              </a:lnSpc>
              <a:buFontTx/>
              <a:buNone/>
            </a:pPr>
            <a:r>
              <a:rPr lang="en-US" altLang="en-US" sz="1600" dirty="0" smtClean="0"/>
              <a:t>}</a:t>
            </a:r>
          </a:p>
          <a:p>
            <a:pPr eaLnBrk="1" hangingPunct="1">
              <a:lnSpc>
                <a:spcPct val="80000"/>
              </a:lnSpc>
              <a:buFontTx/>
              <a:buNone/>
            </a:pPr>
            <a:endParaRPr lang="en-US" altLang="en-US" sz="1600" dirty="0" smtClean="0"/>
          </a:p>
          <a:p>
            <a:pPr eaLnBrk="1" hangingPunct="1">
              <a:lnSpc>
                <a:spcPct val="80000"/>
              </a:lnSpc>
            </a:pPr>
            <a:endParaRPr lang="en-US" altLang="en-US" sz="1600" dirty="0" smtClean="0"/>
          </a:p>
        </p:txBody>
      </p:sp>
    </p:spTree>
    <p:extLst>
      <p:ext uri="{BB962C8B-B14F-4D97-AF65-F5344CB8AC3E}">
        <p14:creationId xmlns:p14="http://schemas.microsoft.com/office/powerpoint/2010/main" val="1174628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11B8589-9A04-47DD-95AB-CFCD736F07F1}" type="slidenum">
              <a:rPr lang="en-US"/>
              <a:pPr>
                <a:defRPr/>
              </a:pPr>
              <a:t>25</a:t>
            </a:fld>
            <a:endParaRPr lang="en-US"/>
          </a:p>
        </p:txBody>
      </p:sp>
      <p:sp>
        <p:nvSpPr>
          <p:cNvPr id="64515" name="Rectangle 2"/>
          <p:cNvSpPr>
            <a:spLocks noGrp="1" noChangeArrowheads="1"/>
          </p:cNvSpPr>
          <p:nvPr>
            <p:ph type="title"/>
          </p:nvPr>
        </p:nvSpPr>
        <p:spPr/>
        <p:txBody>
          <a:bodyPr/>
          <a:lstStyle/>
          <a:p>
            <a:pPr eaLnBrk="1" hangingPunct="1"/>
            <a:r>
              <a:rPr lang="en-IE" altLang="en-US" sz="3200" dirty="0" smtClean="0"/>
              <a:t>Interface example</a:t>
            </a:r>
            <a:endParaRPr lang="en-US" altLang="en-US" sz="3200" dirty="0" smtClean="0"/>
          </a:p>
        </p:txBody>
      </p:sp>
      <p:sp>
        <p:nvSpPr>
          <p:cNvPr id="64516" name="Rectangle 3"/>
          <p:cNvSpPr>
            <a:spLocks noGrp="1" noChangeArrowheads="1"/>
          </p:cNvSpPr>
          <p:nvPr>
            <p:ph type="body" idx="1"/>
          </p:nvPr>
        </p:nvSpPr>
        <p:spPr>
          <a:xfrm>
            <a:off x="539750" y="1268413"/>
            <a:ext cx="8353425" cy="5589587"/>
          </a:xfrm>
        </p:spPr>
        <p:txBody>
          <a:bodyPr/>
          <a:lstStyle/>
          <a:p>
            <a:pPr eaLnBrk="1" hangingPunct="1">
              <a:lnSpc>
                <a:spcPct val="80000"/>
              </a:lnSpc>
              <a:buFontTx/>
              <a:buNone/>
            </a:pPr>
            <a:r>
              <a:rPr lang="en-US" altLang="en-US" sz="1400" dirty="0" smtClean="0"/>
              <a:t>public class </a:t>
            </a:r>
            <a:r>
              <a:rPr lang="en-US" altLang="en-US" sz="1400" dirty="0" err="1" smtClean="0"/>
              <a:t>InterfaceSample</a:t>
            </a:r>
            <a:r>
              <a:rPr lang="en-US" altLang="en-US" sz="1400" dirty="0" smtClean="0"/>
              <a:t> {</a:t>
            </a:r>
          </a:p>
          <a:p>
            <a:pPr eaLnBrk="1" hangingPunct="1">
              <a:lnSpc>
                <a:spcPct val="80000"/>
              </a:lnSpc>
              <a:buFontTx/>
              <a:buNone/>
            </a:pPr>
            <a:r>
              <a:rPr lang="en-US" altLang="en-US" sz="1400" dirty="0" smtClean="0"/>
              <a:t>	public </a:t>
            </a:r>
            <a:r>
              <a:rPr lang="en-US" altLang="en-US" sz="1400" dirty="0" err="1" smtClean="0"/>
              <a:t>InterfaceSample</a:t>
            </a:r>
            <a:r>
              <a:rPr lang="en-US" altLang="en-US" sz="1400" dirty="0" smtClean="0"/>
              <a:t>() {</a:t>
            </a:r>
          </a:p>
          <a:p>
            <a:pPr eaLnBrk="1" hangingPunct="1">
              <a:lnSpc>
                <a:spcPct val="80000"/>
              </a:lnSpc>
              <a:buFontTx/>
              <a:buNone/>
            </a:pPr>
            <a:r>
              <a:rPr lang="en-US" altLang="en-US" sz="1400" dirty="0" smtClean="0"/>
              <a:t>	   // You can instantiate classes which extend an interface</a:t>
            </a:r>
          </a:p>
          <a:p>
            <a:pPr eaLnBrk="1" hangingPunct="1">
              <a:lnSpc>
                <a:spcPct val="80000"/>
              </a:lnSpc>
              <a:buFontTx/>
              <a:buNone/>
            </a:pPr>
            <a:r>
              <a:rPr lang="en-US" altLang="en-US" sz="1400" dirty="0" smtClean="0"/>
              <a:t>	    Person p = new Person("Pat", 55);</a:t>
            </a:r>
          </a:p>
          <a:p>
            <a:pPr eaLnBrk="1" hangingPunct="1">
              <a:lnSpc>
                <a:spcPct val="80000"/>
              </a:lnSpc>
              <a:buFontTx/>
              <a:buNone/>
            </a:pPr>
            <a:r>
              <a:rPr lang="en-US" altLang="en-US" sz="1400" dirty="0" smtClean="0"/>
              <a:t>	    // You can also extend an interface on the fly, by creating an anonymous class which overrides            // the required method. This approach is used when you are extending an interface to create a class</a:t>
            </a:r>
          </a:p>
          <a:p>
            <a:pPr eaLnBrk="1" hangingPunct="1">
              <a:lnSpc>
                <a:spcPct val="80000"/>
              </a:lnSpc>
              <a:buFontTx/>
              <a:buNone/>
            </a:pPr>
            <a:r>
              <a:rPr lang="en-US" altLang="en-US" sz="1400" dirty="0" smtClean="0"/>
              <a:t>	    // that you will use only once. If you would reuse the class, it should be properly  defined.</a:t>
            </a:r>
          </a:p>
          <a:p>
            <a:pPr eaLnBrk="1" hangingPunct="1">
              <a:lnSpc>
                <a:spcPct val="80000"/>
              </a:lnSpc>
              <a:buFontTx/>
              <a:buNone/>
            </a:pPr>
            <a:r>
              <a:rPr lang="en-US" altLang="en-US" sz="1400" dirty="0" smtClean="0"/>
              <a:t>		Being b = new Being () {</a:t>
            </a:r>
          </a:p>
          <a:p>
            <a:pPr eaLnBrk="1" hangingPunct="1">
              <a:lnSpc>
                <a:spcPct val="80000"/>
              </a:lnSpc>
              <a:buFontTx/>
              <a:buNone/>
            </a:pPr>
            <a:r>
              <a:rPr lang="en-US" altLang="en-US" sz="1400" dirty="0" smtClean="0"/>
              <a:t>			public </a:t>
            </a:r>
            <a:r>
              <a:rPr lang="en-US" altLang="en-US" sz="1400" dirty="0" err="1" smtClean="0"/>
              <a:t>int</a:t>
            </a:r>
            <a:r>
              <a:rPr lang="en-US" altLang="en-US" sz="1400" dirty="0" smtClean="0"/>
              <a:t> </a:t>
            </a:r>
            <a:r>
              <a:rPr lang="en-US" altLang="en-US" sz="1400" dirty="0" err="1" smtClean="0"/>
              <a:t>getAge</a:t>
            </a:r>
            <a:r>
              <a:rPr lang="en-US" altLang="en-US" sz="1400" dirty="0" smtClean="0"/>
              <a:t>() {</a:t>
            </a:r>
          </a:p>
          <a:p>
            <a:pPr eaLnBrk="1" hangingPunct="1">
              <a:lnSpc>
                <a:spcPct val="80000"/>
              </a:lnSpc>
              <a:buFontTx/>
              <a:buNone/>
            </a:pPr>
            <a:r>
              <a:rPr lang="en-US" altLang="en-US" sz="1400" dirty="0" smtClean="0"/>
              <a:t>				return 0;</a:t>
            </a:r>
          </a:p>
          <a:p>
            <a:pPr eaLnBrk="1" hangingPunct="1">
              <a:lnSpc>
                <a:spcPct val="80000"/>
              </a:lnSpc>
              <a:buFontTx/>
              <a:buNone/>
            </a:pPr>
            <a:r>
              <a:rPr lang="en-US" altLang="en-US" sz="1400" dirty="0" smtClean="0"/>
              <a:t>			}</a:t>
            </a:r>
          </a:p>
          <a:p>
            <a:pPr eaLnBrk="1" hangingPunct="1">
              <a:lnSpc>
                <a:spcPct val="80000"/>
              </a:lnSpc>
              <a:buFontTx/>
              <a:buNone/>
            </a:pPr>
            <a:r>
              <a:rPr lang="en-US" altLang="en-US" sz="1400" dirty="0" smtClean="0"/>
              <a:t>			public String </a:t>
            </a:r>
            <a:r>
              <a:rPr lang="en-US" altLang="en-US" sz="1400" dirty="0" err="1" smtClean="0"/>
              <a:t>toString</a:t>
            </a:r>
            <a:r>
              <a:rPr lang="en-US" altLang="en-US" sz="1400" dirty="0" smtClean="0"/>
              <a:t>() {</a:t>
            </a:r>
          </a:p>
          <a:p>
            <a:pPr eaLnBrk="1" hangingPunct="1">
              <a:lnSpc>
                <a:spcPct val="80000"/>
              </a:lnSpc>
              <a:buFontTx/>
              <a:buNone/>
            </a:pPr>
            <a:r>
              <a:rPr lang="en-US" altLang="en-US" sz="1400" dirty="0" smtClean="0"/>
              <a:t>				return "This is just some instance of a daft anonymous class";</a:t>
            </a:r>
          </a:p>
          <a:p>
            <a:pPr eaLnBrk="1" hangingPunct="1">
              <a:lnSpc>
                <a:spcPct val="80000"/>
              </a:lnSpc>
              <a:buFontTx/>
              <a:buNone/>
            </a:pPr>
            <a:r>
              <a:rPr lang="en-US" altLang="en-US" sz="1400" dirty="0" smtClean="0"/>
              <a:t>			}</a:t>
            </a:r>
          </a:p>
          <a:p>
            <a:pPr eaLnBrk="1" hangingPunct="1">
              <a:lnSpc>
                <a:spcPct val="80000"/>
              </a:lnSpc>
              <a:buFontTx/>
              <a:buNone/>
            </a:pPr>
            <a:r>
              <a:rPr lang="en-US" altLang="en-US" sz="1400" dirty="0" smtClean="0"/>
              <a:t>		};</a:t>
            </a:r>
          </a:p>
          <a:p>
            <a:pPr eaLnBrk="1" hangingPunct="1">
              <a:lnSpc>
                <a:spcPct val="80000"/>
              </a:lnSpc>
              <a:buFontTx/>
              <a:buNone/>
            </a:pPr>
            <a:r>
              <a:rPr lang="en-US" altLang="en-US" sz="1400" dirty="0" smtClean="0"/>
              <a:t>		</a:t>
            </a:r>
            <a:r>
              <a:rPr lang="en-US" altLang="en-US" sz="1400" dirty="0" err="1" smtClean="0"/>
              <a:t>System.out.println</a:t>
            </a:r>
            <a:r>
              <a:rPr lang="en-US" altLang="en-US" sz="1400" dirty="0" smtClean="0"/>
              <a:t>(</a:t>
            </a:r>
            <a:r>
              <a:rPr lang="en-US" altLang="en-US" sz="1400" dirty="0" err="1" smtClean="0"/>
              <a:t>p.getAge</a:t>
            </a:r>
            <a:r>
              <a:rPr lang="en-US" altLang="en-US" sz="1400" dirty="0" smtClean="0"/>
              <a:t>());</a:t>
            </a:r>
          </a:p>
          <a:p>
            <a:pPr eaLnBrk="1" hangingPunct="1">
              <a:lnSpc>
                <a:spcPct val="80000"/>
              </a:lnSpc>
              <a:buFontTx/>
              <a:buNone/>
            </a:pPr>
            <a:r>
              <a:rPr lang="en-US" altLang="en-US" sz="1400" dirty="0" smtClean="0"/>
              <a:t>		</a:t>
            </a:r>
            <a:r>
              <a:rPr lang="en-US" altLang="en-US" sz="1400" dirty="0" err="1" smtClean="0"/>
              <a:t>System.out.println</a:t>
            </a:r>
            <a:r>
              <a:rPr lang="en-US" altLang="en-US" sz="1400" dirty="0" smtClean="0"/>
              <a:t>(</a:t>
            </a:r>
            <a:r>
              <a:rPr lang="en-US" altLang="en-US" sz="1400" dirty="0" err="1" smtClean="0"/>
              <a:t>b.getAge</a:t>
            </a:r>
            <a:r>
              <a:rPr lang="en-US" altLang="en-US" sz="1400" dirty="0" smtClean="0"/>
              <a:t>());</a:t>
            </a:r>
          </a:p>
          <a:p>
            <a:pPr eaLnBrk="1" hangingPunct="1">
              <a:lnSpc>
                <a:spcPct val="80000"/>
              </a:lnSpc>
              <a:buFontTx/>
              <a:buNone/>
            </a:pPr>
            <a:r>
              <a:rPr lang="en-US" altLang="en-US" sz="1400" dirty="0" smtClean="0"/>
              <a:t>		</a:t>
            </a:r>
            <a:r>
              <a:rPr lang="en-US" altLang="en-US" sz="1400" dirty="0" err="1" smtClean="0"/>
              <a:t>System.out.println</a:t>
            </a:r>
            <a:r>
              <a:rPr lang="en-US" altLang="en-US" sz="1400" dirty="0" smtClean="0"/>
              <a:t>(p);</a:t>
            </a:r>
          </a:p>
          <a:p>
            <a:pPr eaLnBrk="1" hangingPunct="1">
              <a:lnSpc>
                <a:spcPct val="80000"/>
              </a:lnSpc>
              <a:buFontTx/>
              <a:buNone/>
            </a:pPr>
            <a:r>
              <a:rPr lang="en-US" altLang="en-US" sz="1400" dirty="0" smtClean="0"/>
              <a:t>		</a:t>
            </a:r>
            <a:r>
              <a:rPr lang="en-US" altLang="en-US" sz="1400" dirty="0" err="1" smtClean="0"/>
              <a:t>System.out.println</a:t>
            </a:r>
            <a:r>
              <a:rPr lang="en-US" altLang="en-US" sz="1400" dirty="0" smtClean="0"/>
              <a:t>(b);</a:t>
            </a:r>
          </a:p>
          <a:p>
            <a:pPr eaLnBrk="1" hangingPunct="1">
              <a:lnSpc>
                <a:spcPct val="80000"/>
              </a:lnSpc>
              <a:buFontTx/>
              <a:buNone/>
            </a:pPr>
            <a:r>
              <a:rPr lang="en-US" altLang="en-US" sz="1400" dirty="0" smtClean="0"/>
              <a:t>	}</a:t>
            </a:r>
          </a:p>
          <a:p>
            <a:pPr eaLnBrk="1" hangingPunct="1">
              <a:lnSpc>
                <a:spcPct val="80000"/>
              </a:lnSpc>
              <a:buFontTx/>
              <a:buNone/>
            </a:pPr>
            <a:r>
              <a:rPr lang="en-US" altLang="en-US" sz="1400" dirty="0" smtClean="0"/>
              <a:t>	public static void main(String </a:t>
            </a:r>
            <a:r>
              <a:rPr lang="en-US" altLang="en-US" sz="1400" dirty="0" err="1" smtClean="0"/>
              <a:t>args</a:t>
            </a:r>
            <a:r>
              <a:rPr lang="en-US" altLang="en-US" sz="1400" dirty="0" smtClean="0"/>
              <a:t>[]) {</a:t>
            </a:r>
          </a:p>
          <a:p>
            <a:pPr eaLnBrk="1" hangingPunct="1">
              <a:lnSpc>
                <a:spcPct val="80000"/>
              </a:lnSpc>
              <a:buFontTx/>
              <a:buNone/>
            </a:pPr>
            <a:r>
              <a:rPr lang="en-US" altLang="en-US" sz="1400" dirty="0" smtClean="0"/>
              <a:t>		new </a:t>
            </a:r>
            <a:r>
              <a:rPr lang="en-US" altLang="en-US" sz="1400" dirty="0" err="1" smtClean="0"/>
              <a:t>InterfaceSample</a:t>
            </a:r>
            <a:r>
              <a:rPr lang="en-US" altLang="en-US" sz="1400" dirty="0" smtClean="0"/>
              <a:t>();</a:t>
            </a:r>
          </a:p>
          <a:p>
            <a:pPr eaLnBrk="1" hangingPunct="1">
              <a:lnSpc>
                <a:spcPct val="80000"/>
              </a:lnSpc>
              <a:buFontTx/>
              <a:buNone/>
            </a:pPr>
            <a:r>
              <a:rPr lang="en-US" altLang="en-US" sz="1400" dirty="0" smtClean="0"/>
              <a:t>	}</a:t>
            </a:r>
          </a:p>
          <a:p>
            <a:pPr eaLnBrk="1" hangingPunct="1">
              <a:lnSpc>
                <a:spcPct val="80000"/>
              </a:lnSpc>
              <a:buFontTx/>
              <a:buNone/>
            </a:pPr>
            <a:r>
              <a:rPr lang="en-US" altLang="en-US" sz="1400" dirty="0" smtClean="0"/>
              <a:t>}</a:t>
            </a:r>
          </a:p>
        </p:txBody>
      </p:sp>
    </p:spTree>
    <p:extLst>
      <p:ext uri="{BB962C8B-B14F-4D97-AF65-F5344CB8AC3E}">
        <p14:creationId xmlns:p14="http://schemas.microsoft.com/office/powerpoint/2010/main" val="3041665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FF1E738-168B-4F18-8F10-76ED8A4B9DC0}" type="slidenum">
              <a:rPr lang="en-US"/>
              <a:pPr>
                <a:defRPr/>
              </a:pPr>
              <a:t>3</a:t>
            </a:fld>
            <a:endParaRPr lang="en-US"/>
          </a:p>
        </p:txBody>
      </p:sp>
      <p:sp>
        <p:nvSpPr>
          <p:cNvPr id="41987" name="Rectangle 2"/>
          <p:cNvSpPr>
            <a:spLocks noGrp="1" noChangeArrowheads="1"/>
          </p:cNvSpPr>
          <p:nvPr>
            <p:ph type="title"/>
          </p:nvPr>
        </p:nvSpPr>
        <p:spPr/>
        <p:txBody>
          <a:bodyPr/>
          <a:lstStyle/>
          <a:p>
            <a:pPr eaLnBrk="1" hangingPunct="1"/>
            <a:r>
              <a:rPr lang="en-IE" altLang="en-US" dirty="0" smtClean="0"/>
              <a:t>Serial access files (I)</a:t>
            </a:r>
            <a:endParaRPr lang="en-GB" altLang="en-US" dirty="0" smtClean="0"/>
          </a:p>
        </p:txBody>
      </p:sp>
      <p:sp>
        <p:nvSpPr>
          <p:cNvPr id="4100" name="Rectangle 3"/>
          <p:cNvSpPr>
            <a:spLocks noGrp="1" noChangeArrowheads="1"/>
          </p:cNvSpPr>
          <p:nvPr>
            <p:ph type="body" idx="1"/>
          </p:nvPr>
        </p:nvSpPr>
        <p:spPr/>
        <p:txBody>
          <a:bodyPr>
            <a:normAutofit lnSpcReduction="10000"/>
          </a:bodyPr>
          <a:lstStyle/>
          <a:p>
            <a:pPr eaLnBrk="1" hangingPunct="1">
              <a:defRPr/>
            </a:pPr>
            <a:r>
              <a:rPr lang="en-IE" dirty="0" smtClean="0"/>
              <a:t>Binary:</a:t>
            </a:r>
          </a:p>
          <a:p>
            <a:pPr lvl="1" eaLnBrk="1" hangingPunct="1">
              <a:defRPr/>
            </a:pPr>
            <a:r>
              <a:rPr lang="en-IE" dirty="0" smtClean="0"/>
              <a:t>a compact format determined by the architecture of the particular computers on which the file is to be used.</a:t>
            </a:r>
          </a:p>
          <a:p>
            <a:pPr lvl="1" eaLnBrk="1" hangingPunct="1">
              <a:defRPr/>
            </a:pPr>
            <a:r>
              <a:rPr lang="en-IE" dirty="0" smtClean="0"/>
              <a:t>stores data more efficiently (than text).</a:t>
            </a:r>
          </a:p>
          <a:p>
            <a:pPr lvl="1" eaLnBrk="1" hangingPunct="1">
              <a:defRPr/>
            </a:pPr>
            <a:endParaRPr lang="en-IE" dirty="0" smtClean="0"/>
          </a:p>
          <a:p>
            <a:pPr eaLnBrk="1" hangingPunct="1">
              <a:defRPr/>
            </a:pPr>
            <a:r>
              <a:rPr lang="en-IE" dirty="0" smtClean="0"/>
              <a:t>Text</a:t>
            </a:r>
          </a:p>
          <a:p>
            <a:pPr lvl="1" eaLnBrk="1" hangingPunct="1">
              <a:defRPr/>
            </a:pPr>
            <a:r>
              <a:rPr lang="en-IE" dirty="0" smtClean="0"/>
              <a:t>human-readable format, using ASCII.</a:t>
            </a:r>
          </a:p>
          <a:p>
            <a:pPr lvl="1" eaLnBrk="1" hangingPunct="1">
              <a:defRPr/>
            </a:pPr>
            <a:r>
              <a:rPr lang="en-IE" dirty="0" smtClean="0"/>
              <a:t>more convenient for humans.</a:t>
            </a:r>
            <a:endParaRPr lang="en-GB" dirty="0" smtClean="0"/>
          </a:p>
        </p:txBody>
      </p:sp>
    </p:spTree>
    <p:extLst>
      <p:ext uri="{BB962C8B-B14F-4D97-AF65-F5344CB8AC3E}">
        <p14:creationId xmlns:p14="http://schemas.microsoft.com/office/powerpoint/2010/main" val="874895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8BC8CAF-D495-4331-B739-DF63FF8BE9C2}" type="slidenum">
              <a:rPr lang="en-US"/>
              <a:pPr>
                <a:defRPr/>
              </a:pPr>
              <a:t>4</a:t>
            </a:fld>
            <a:endParaRPr lang="en-US"/>
          </a:p>
        </p:txBody>
      </p:sp>
      <p:sp>
        <p:nvSpPr>
          <p:cNvPr id="43011" name="Rectangle 2"/>
          <p:cNvSpPr>
            <a:spLocks noGrp="1" noChangeArrowheads="1"/>
          </p:cNvSpPr>
          <p:nvPr>
            <p:ph type="title"/>
          </p:nvPr>
        </p:nvSpPr>
        <p:spPr/>
        <p:txBody>
          <a:bodyPr/>
          <a:lstStyle/>
          <a:p>
            <a:pPr eaLnBrk="1" hangingPunct="1"/>
            <a:r>
              <a:rPr lang="en-IE" altLang="en-US" dirty="0" smtClean="0"/>
              <a:t>Text Files</a:t>
            </a:r>
            <a:endParaRPr lang="en-GB" altLang="en-US" dirty="0" smtClean="0"/>
          </a:p>
        </p:txBody>
      </p:sp>
      <p:sp>
        <p:nvSpPr>
          <p:cNvPr id="43012" name="Rectangle 3"/>
          <p:cNvSpPr>
            <a:spLocks noGrp="1" noChangeArrowheads="1"/>
          </p:cNvSpPr>
          <p:nvPr>
            <p:ph type="body" idx="1"/>
          </p:nvPr>
        </p:nvSpPr>
        <p:spPr/>
        <p:txBody>
          <a:bodyPr/>
          <a:lstStyle/>
          <a:p>
            <a:pPr eaLnBrk="1" hangingPunct="1"/>
            <a:r>
              <a:rPr lang="en-IE" altLang="en-US" dirty="0" smtClean="0"/>
              <a:t>Require a </a:t>
            </a:r>
            <a:r>
              <a:rPr lang="en-GB" altLang="en-US" i="1" dirty="0" err="1" smtClean="0"/>
              <a:t>java.io.FileReader</a:t>
            </a:r>
            <a:r>
              <a:rPr lang="en-GB" altLang="en-US" dirty="0" smtClean="0"/>
              <a:t> object for input and a </a:t>
            </a:r>
            <a:r>
              <a:rPr lang="en-GB" altLang="en-US" i="1" dirty="0" err="1" smtClean="0"/>
              <a:t>java.io.FileWriter</a:t>
            </a:r>
            <a:r>
              <a:rPr lang="en-GB" altLang="en-US" dirty="0" smtClean="0"/>
              <a:t> object for output.</a:t>
            </a:r>
          </a:p>
          <a:p>
            <a:pPr eaLnBrk="1" hangingPunct="1"/>
            <a:r>
              <a:rPr lang="en-IE" altLang="en-US" dirty="0" smtClean="0"/>
              <a:t>Constructors for these objects are overloaded and may take either of the following arguments:</a:t>
            </a:r>
          </a:p>
          <a:p>
            <a:pPr lvl="1" eaLnBrk="1" hangingPunct="1"/>
            <a:r>
              <a:rPr lang="en-IE" altLang="en-US" dirty="0" smtClean="0"/>
              <a:t>a string (holding the filename)</a:t>
            </a:r>
          </a:p>
          <a:p>
            <a:pPr lvl="1" eaLnBrk="1" hangingPunct="1"/>
            <a:r>
              <a:rPr lang="en-IE" altLang="en-US" dirty="0" smtClean="0"/>
              <a:t>a File object (constructed from the filename).</a:t>
            </a:r>
            <a:endParaRPr lang="en-GB" altLang="en-US" dirty="0" smtClean="0"/>
          </a:p>
        </p:txBody>
      </p:sp>
    </p:spTree>
    <p:extLst>
      <p:ext uri="{BB962C8B-B14F-4D97-AF65-F5344CB8AC3E}">
        <p14:creationId xmlns:p14="http://schemas.microsoft.com/office/powerpoint/2010/main" val="3633524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2D01F38-26F4-4A9B-838E-4C173479ACA4}" type="slidenum">
              <a:rPr lang="en-US"/>
              <a:pPr>
                <a:defRPr/>
              </a:pPr>
              <a:t>5</a:t>
            </a:fld>
            <a:endParaRPr lang="en-US"/>
          </a:p>
        </p:txBody>
      </p:sp>
      <p:sp>
        <p:nvSpPr>
          <p:cNvPr id="44035" name="Rectangle 2"/>
          <p:cNvSpPr>
            <a:spLocks noGrp="1" noChangeArrowheads="1"/>
          </p:cNvSpPr>
          <p:nvPr>
            <p:ph type="title"/>
          </p:nvPr>
        </p:nvSpPr>
        <p:spPr/>
        <p:txBody>
          <a:bodyPr/>
          <a:lstStyle/>
          <a:p>
            <a:pPr eaLnBrk="1" hangingPunct="1"/>
            <a:r>
              <a:rPr lang="en-IE" altLang="en-US" dirty="0" smtClean="0"/>
              <a:t>Constructor examples</a:t>
            </a:r>
            <a:endParaRPr lang="en-GB" altLang="en-US" dirty="0" smtClean="0"/>
          </a:p>
        </p:txBody>
      </p:sp>
      <p:sp>
        <p:nvSpPr>
          <p:cNvPr id="44036" name="Rectangle 3"/>
          <p:cNvSpPr>
            <a:spLocks noGrp="1" noChangeArrowheads="1"/>
          </p:cNvSpPr>
          <p:nvPr>
            <p:ph type="body" idx="1"/>
          </p:nvPr>
        </p:nvSpPr>
        <p:spPr/>
        <p:txBody>
          <a:bodyPr/>
          <a:lstStyle/>
          <a:p>
            <a:pPr marL="609600" indent="-609600" eaLnBrk="1" hangingPunct="1">
              <a:lnSpc>
                <a:spcPct val="90000"/>
              </a:lnSpc>
            </a:pPr>
            <a:r>
              <a:rPr lang="en-IE" altLang="en-US" sz="2000" dirty="0" smtClean="0"/>
              <a:t>public </a:t>
            </a:r>
            <a:r>
              <a:rPr lang="en-IE" altLang="en-US" sz="2000" dirty="0" err="1" smtClean="0"/>
              <a:t>FileReader</a:t>
            </a:r>
            <a:r>
              <a:rPr lang="en-IE" altLang="en-US" sz="2000" dirty="0" smtClean="0"/>
              <a:t>(String </a:t>
            </a:r>
            <a:r>
              <a:rPr lang="en-IE" altLang="en-US" sz="2000" dirty="0" err="1" smtClean="0"/>
              <a:t>fileName</a:t>
            </a:r>
            <a:r>
              <a:rPr lang="en-IE" altLang="en-US" sz="2000" dirty="0" smtClean="0"/>
              <a:t>)</a:t>
            </a:r>
          </a:p>
          <a:p>
            <a:pPr marL="609600" indent="-609600" eaLnBrk="1" hangingPunct="1">
              <a:lnSpc>
                <a:spcPct val="90000"/>
              </a:lnSpc>
              <a:buFontTx/>
              <a:buNone/>
            </a:pPr>
            <a:r>
              <a:rPr lang="en-IE" altLang="en-US" sz="2000" dirty="0" smtClean="0"/>
              <a:t>	           throws </a:t>
            </a:r>
            <a:r>
              <a:rPr lang="en-IE" altLang="en-US" sz="2000" dirty="0" err="1" smtClean="0"/>
              <a:t>FileNotFoundException</a:t>
            </a:r>
            <a:endParaRPr lang="en-IE" altLang="en-US" sz="2000" dirty="0" smtClean="0"/>
          </a:p>
          <a:p>
            <a:pPr marL="609600" indent="-609600" eaLnBrk="1" hangingPunct="1">
              <a:lnSpc>
                <a:spcPct val="90000"/>
              </a:lnSpc>
              <a:buFontTx/>
              <a:buNone/>
            </a:pPr>
            <a:endParaRPr lang="en-IE" altLang="en-US" sz="2000" dirty="0" smtClean="0"/>
          </a:p>
          <a:p>
            <a:pPr marL="609600" indent="-609600" eaLnBrk="1" hangingPunct="1">
              <a:lnSpc>
                <a:spcPct val="90000"/>
              </a:lnSpc>
              <a:buFontTx/>
              <a:buNone/>
            </a:pPr>
            <a:r>
              <a:rPr lang="en-IE" altLang="en-US" sz="1800" dirty="0" smtClean="0">
                <a:latin typeface="Courier New" pitchFamily="49" charset="0"/>
              </a:rPr>
              <a:t>1.	</a:t>
            </a:r>
            <a:r>
              <a:rPr lang="en-IE" altLang="en-US" sz="1800" dirty="0" err="1" smtClean="0">
                <a:latin typeface="Courier New" pitchFamily="49" charset="0"/>
              </a:rPr>
              <a:t>FileReader</a:t>
            </a:r>
            <a:r>
              <a:rPr lang="en-IE" altLang="en-US" sz="1800" dirty="0" smtClean="0">
                <a:latin typeface="Courier New" pitchFamily="49" charset="0"/>
              </a:rPr>
              <a:t> </a:t>
            </a:r>
            <a:r>
              <a:rPr lang="en-IE" altLang="en-US" sz="1800" dirty="0" err="1" smtClean="0">
                <a:latin typeface="Courier New" pitchFamily="49" charset="0"/>
              </a:rPr>
              <a:t>fileIn</a:t>
            </a:r>
            <a:r>
              <a:rPr lang="en-IE" altLang="en-US" sz="1800" dirty="0" smtClean="0">
                <a:latin typeface="Courier New" pitchFamily="49" charset="0"/>
              </a:rPr>
              <a:t> = new </a:t>
            </a:r>
            <a:r>
              <a:rPr lang="en-IE" altLang="en-US" sz="1800" dirty="0" err="1" smtClean="0">
                <a:latin typeface="Courier New" pitchFamily="49" charset="0"/>
              </a:rPr>
              <a:t>FileReader</a:t>
            </a:r>
            <a:r>
              <a:rPr lang="en-IE" altLang="en-US" sz="1800" dirty="0" smtClean="0">
                <a:latin typeface="Courier New" pitchFamily="49" charset="0"/>
              </a:rPr>
              <a:t>(“accounts.dat”);</a:t>
            </a:r>
          </a:p>
          <a:p>
            <a:pPr marL="609600" indent="-609600" eaLnBrk="1" hangingPunct="1">
              <a:lnSpc>
                <a:spcPct val="90000"/>
              </a:lnSpc>
            </a:pPr>
            <a:endParaRPr lang="en-IE" altLang="en-US" sz="1800" dirty="0" smtClean="0">
              <a:latin typeface="Courier New" pitchFamily="49" charset="0"/>
            </a:endParaRPr>
          </a:p>
          <a:p>
            <a:pPr marL="609600" indent="-609600" eaLnBrk="1" hangingPunct="1">
              <a:lnSpc>
                <a:spcPct val="90000"/>
              </a:lnSpc>
              <a:buFontTx/>
              <a:buNone/>
            </a:pPr>
            <a:r>
              <a:rPr lang="en-IE" altLang="en-US" sz="2000" dirty="0" smtClean="0">
                <a:latin typeface="Courier New" pitchFamily="49" charset="0"/>
              </a:rPr>
              <a:t>2. 	</a:t>
            </a:r>
            <a:r>
              <a:rPr lang="en-IE" altLang="en-US" sz="1800" dirty="0" err="1" smtClean="0">
                <a:latin typeface="Courier New" pitchFamily="49" charset="0"/>
              </a:rPr>
              <a:t>FileWriter</a:t>
            </a:r>
            <a:r>
              <a:rPr lang="en-IE" altLang="en-US" sz="1800" dirty="0" smtClean="0">
                <a:latin typeface="Courier New" pitchFamily="49" charset="0"/>
              </a:rPr>
              <a:t> </a:t>
            </a:r>
            <a:r>
              <a:rPr lang="en-IE" altLang="en-US" sz="1800" dirty="0" err="1" smtClean="0">
                <a:latin typeface="Courier New" pitchFamily="49" charset="0"/>
              </a:rPr>
              <a:t>fileOut</a:t>
            </a:r>
            <a:r>
              <a:rPr lang="en-IE" altLang="en-US" sz="1800" dirty="0" smtClean="0">
                <a:latin typeface="Courier New" pitchFamily="49" charset="0"/>
              </a:rPr>
              <a:t> = new </a:t>
            </a:r>
            <a:r>
              <a:rPr lang="en-IE" altLang="en-US" sz="1800" dirty="0" err="1" smtClean="0">
                <a:latin typeface="Courier New" pitchFamily="49" charset="0"/>
              </a:rPr>
              <a:t>FileWriter</a:t>
            </a:r>
            <a:r>
              <a:rPr lang="en-IE" altLang="en-US" sz="1800" dirty="0" smtClean="0">
                <a:latin typeface="Courier New" pitchFamily="49" charset="0"/>
              </a:rPr>
              <a:t>(“results.dat”);</a:t>
            </a:r>
          </a:p>
          <a:p>
            <a:pPr marL="609600" indent="-609600" eaLnBrk="1" hangingPunct="1">
              <a:lnSpc>
                <a:spcPct val="90000"/>
              </a:lnSpc>
            </a:pPr>
            <a:endParaRPr lang="en-IE" altLang="en-US" sz="1800" dirty="0" smtClean="0">
              <a:latin typeface="Courier New" pitchFamily="49" charset="0"/>
            </a:endParaRPr>
          </a:p>
          <a:p>
            <a:pPr marL="609600" indent="-609600" eaLnBrk="1" hangingPunct="1">
              <a:lnSpc>
                <a:spcPct val="90000"/>
              </a:lnSpc>
              <a:buFontTx/>
              <a:buNone/>
            </a:pPr>
            <a:endParaRPr lang="en-IE" altLang="en-US" sz="2000" dirty="0" smtClean="0">
              <a:latin typeface="Courier New" pitchFamily="49" charset="0"/>
            </a:endParaRPr>
          </a:p>
          <a:p>
            <a:pPr marL="609600" indent="-609600" eaLnBrk="1" hangingPunct="1">
              <a:lnSpc>
                <a:spcPct val="90000"/>
              </a:lnSpc>
              <a:buFontTx/>
              <a:buNone/>
            </a:pPr>
            <a:r>
              <a:rPr lang="en-IE" altLang="en-US" sz="2000" dirty="0" smtClean="0">
                <a:latin typeface="Courier New" pitchFamily="49" charset="0"/>
              </a:rPr>
              <a:t>3.	String </a:t>
            </a:r>
            <a:r>
              <a:rPr lang="en-IE" altLang="en-US" sz="2000" dirty="0" err="1" smtClean="0">
                <a:latin typeface="Courier New" pitchFamily="49" charset="0"/>
              </a:rPr>
              <a:t>fileName</a:t>
            </a:r>
            <a:r>
              <a:rPr lang="en-IE" altLang="en-US" sz="2000" dirty="0" smtClean="0">
                <a:latin typeface="Courier New" pitchFamily="49" charset="0"/>
              </a:rPr>
              <a:t> = “dataFile.txt”;</a:t>
            </a:r>
          </a:p>
          <a:p>
            <a:pPr marL="609600" indent="-609600" eaLnBrk="1" hangingPunct="1">
              <a:lnSpc>
                <a:spcPct val="90000"/>
              </a:lnSpc>
              <a:buFontTx/>
              <a:buNone/>
            </a:pPr>
            <a:r>
              <a:rPr lang="en-IE" altLang="en-US" sz="2000" dirty="0" smtClean="0">
                <a:latin typeface="Courier New" pitchFamily="49" charset="0"/>
              </a:rPr>
              <a:t>	---------------------------------</a:t>
            </a:r>
          </a:p>
          <a:p>
            <a:pPr marL="609600" indent="-609600" eaLnBrk="1" hangingPunct="1">
              <a:lnSpc>
                <a:spcPct val="90000"/>
              </a:lnSpc>
              <a:buFontTx/>
              <a:buNone/>
            </a:pPr>
            <a:r>
              <a:rPr lang="en-IE" altLang="en-US" sz="2000" dirty="0" smtClean="0">
                <a:latin typeface="Courier New" pitchFamily="49" charset="0"/>
              </a:rPr>
              <a:t>	</a:t>
            </a:r>
            <a:r>
              <a:rPr lang="en-IE" altLang="en-US" sz="2000" dirty="0" err="1" smtClean="0">
                <a:latin typeface="Courier New" pitchFamily="49" charset="0"/>
              </a:rPr>
              <a:t>FileReader</a:t>
            </a:r>
            <a:r>
              <a:rPr lang="en-IE" altLang="en-US" sz="2000" dirty="0" smtClean="0">
                <a:latin typeface="Courier New" pitchFamily="49" charset="0"/>
              </a:rPr>
              <a:t> input = new </a:t>
            </a:r>
            <a:r>
              <a:rPr lang="en-IE" altLang="en-US" sz="2000" dirty="0" err="1" smtClean="0">
                <a:latin typeface="Courier New" pitchFamily="49" charset="0"/>
              </a:rPr>
              <a:t>FileReader</a:t>
            </a:r>
            <a:r>
              <a:rPr lang="en-IE" altLang="en-US" sz="2000" dirty="0" smtClean="0">
                <a:latin typeface="Courier New" pitchFamily="49" charset="0"/>
              </a:rPr>
              <a:t>(</a:t>
            </a:r>
            <a:r>
              <a:rPr lang="en-IE" altLang="en-US" sz="2000" dirty="0" err="1" smtClean="0">
                <a:latin typeface="Courier New" pitchFamily="49" charset="0"/>
              </a:rPr>
              <a:t>fileName</a:t>
            </a:r>
            <a:r>
              <a:rPr lang="en-IE" altLang="en-US" sz="2000" dirty="0" smtClean="0">
                <a:latin typeface="Courier New" pitchFamily="49" charset="0"/>
              </a:rPr>
              <a:t>);</a:t>
            </a:r>
          </a:p>
          <a:p>
            <a:pPr marL="609600" indent="-609600" eaLnBrk="1" hangingPunct="1">
              <a:lnSpc>
                <a:spcPct val="90000"/>
              </a:lnSpc>
              <a:buFontTx/>
              <a:buNone/>
            </a:pPr>
            <a:r>
              <a:rPr lang="en-IE" altLang="en-US" sz="2000" dirty="0" smtClean="0">
                <a:latin typeface="Courier New" pitchFamily="49" charset="0"/>
              </a:rPr>
              <a:t>	</a:t>
            </a:r>
            <a:endParaRPr lang="en-GB" altLang="en-US" sz="2000" dirty="0" smtClean="0">
              <a:latin typeface="Courier New" pitchFamily="49" charset="0"/>
            </a:endParaRPr>
          </a:p>
        </p:txBody>
      </p:sp>
    </p:spTree>
    <p:extLst>
      <p:ext uri="{BB962C8B-B14F-4D97-AF65-F5344CB8AC3E}">
        <p14:creationId xmlns:p14="http://schemas.microsoft.com/office/powerpoint/2010/main" val="3349833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4E49E23-9EFC-4CA0-8011-30199B8357C6}" type="slidenum">
              <a:rPr lang="en-US"/>
              <a:pPr>
                <a:defRPr/>
              </a:pPr>
              <a:t>6</a:t>
            </a:fld>
            <a:endParaRPr lang="en-US"/>
          </a:p>
        </p:txBody>
      </p:sp>
      <p:sp>
        <p:nvSpPr>
          <p:cNvPr id="45059" name="Rectangle 2"/>
          <p:cNvSpPr>
            <a:spLocks noGrp="1" noChangeArrowheads="1"/>
          </p:cNvSpPr>
          <p:nvPr>
            <p:ph type="title"/>
          </p:nvPr>
        </p:nvSpPr>
        <p:spPr/>
        <p:txBody>
          <a:bodyPr/>
          <a:lstStyle/>
          <a:p>
            <a:pPr eaLnBrk="1" hangingPunct="1"/>
            <a:r>
              <a:rPr lang="en-IE" altLang="en-US" dirty="0" smtClean="0"/>
              <a:t>Constructor examples (I)</a:t>
            </a:r>
            <a:endParaRPr lang="en-GB" altLang="en-US" dirty="0" smtClean="0"/>
          </a:p>
        </p:txBody>
      </p:sp>
      <p:sp>
        <p:nvSpPr>
          <p:cNvPr id="45060" name="Rectangle 3"/>
          <p:cNvSpPr>
            <a:spLocks noGrp="1" noChangeArrowheads="1"/>
          </p:cNvSpPr>
          <p:nvPr>
            <p:ph type="body" idx="1"/>
          </p:nvPr>
        </p:nvSpPr>
        <p:spPr/>
        <p:txBody>
          <a:bodyPr/>
          <a:lstStyle/>
          <a:p>
            <a:pPr marL="609600" indent="-609600" eaLnBrk="1" hangingPunct="1">
              <a:lnSpc>
                <a:spcPct val="80000"/>
              </a:lnSpc>
            </a:pPr>
            <a:r>
              <a:rPr lang="en-IE" altLang="en-US" sz="2000" dirty="0" smtClean="0"/>
              <a:t>public </a:t>
            </a:r>
            <a:r>
              <a:rPr lang="en-IE" altLang="en-US" sz="2000" dirty="0" err="1" smtClean="0"/>
              <a:t>FileReader</a:t>
            </a:r>
            <a:r>
              <a:rPr lang="en-IE" altLang="en-US" sz="2000" dirty="0" smtClean="0"/>
              <a:t>(File file)</a:t>
            </a:r>
          </a:p>
          <a:p>
            <a:pPr marL="609600" indent="-609600" eaLnBrk="1" hangingPunct="1">
              <a:lnSpc>
                <a:spcPct val="80000"/>
              </a:lnSpc>
              <a:buFontTx/>
              <a:buNone/>
            </a:pPr>
            <a:r>
              <a:rPr lang="en-IE" altLang="en-US" sz="2000" dirty="0" smtClean="0"/>
              <a:t>           throws </a:t>
            </a:r>
            <a:r>
              <a:rPr lang="en-IE" altLang="en-US" sz="2000" dirty="0" err="1" smtClean="0"/>
              <a:t>FileNotFoundException</a:t>
            </a:r>
            <a:endParaRPr lang="en-IE" altLang="en-US" sz="2000" dirty="0" smtClean="0"/>
          </a:p>
          <a:p>
            <a:pPr marL="609600" indent="-609600" eaLnBrk="1" hangingPunct="1">
              <a:lnSpc>
                <a:spcPct val="80000"/>
              </a:lnSpc>
            </a:pPr>
            <a:endParaRPr lang="en-IE" altLang="en-US" sz="2000" dirty="0" smtClean="0"/>
          </a:p>
          <a:p>
            <a:pPr marL="609600" indent="-609600" eaLnBrk="1" hangingPunct="1">
              <a:lnSpc>
                <a:spcPct val="80000"/>
              </a:lnSpc>
            </a:pPr>
            <a:r>
              <a:rPr lang="en-IE" altLang="en-US" sz="2000" dirty="0" smtClean="0"/>
              <a:t>Creates a new </a:t>
            </a:r>
            <a:r>
              <a:rPr lang="en-IE" altLang="en-US" sz="2000" i="1" dirty="0" err="1" smtClean="0"/>
              <a:t>FileReader</a:t>
            </a:r>
            <a:r>
              <a:rPr lang="en-IE" altLang="en-US" sz="2000" dirty="0" smtClean="0"/>
              <a:t>, given the </a:t>
            </a:r>
            <a:r>
              <a:rPr lang="en-IE" altLang="en-US" sz="2000" i="1" dirty="0" err="1" smtClean="0"/>
              <a:t>java.io.File</a:t>
            </a:r>
            <a:r>
              <a:rPr lang="en-IE" altLang="en-US" sz="2000" dirty="0" smtClean="0"/>
              <a:t> object to read from. </a:t>
            </a:r>
          </a:p>
          <a:p>
            <a:pPr marL="609600" indent="-609600" eaLnBrk="1" hangingPunct="1">
              <a:lnSpc>
                <a:spcPct val="80000"/>
              </a:lnSpc>
              <a:buFontTx/>
              <a:buNone/>
            </a:pPr>
            <a:endParaRPr lang="en-IE" altLang="en-US" sz="2000" dirty="0" smtClean="0"/>
          </a:p>
          <a:p>
            <a:pPr marL="609600" indent="-609600" eaLnBrk="1" hangingPunct="1">
              <a:lnSpc>
                <a:spcPct val="80000"/>
              </a:lnSpc>
              <a:buFontTx/>
              <a:buNone/>
            </a:pPr>
            <a:r>
              <a:rPr lang="en-IE" altLang="en-US" sz="2000" dirty="0" smtClean="0">
                <a:latin typeface="Courier New" pitchFamily="49" charset="0"/>
              </a:rPr>
              <a:t>	//File objects created first…</a:t>
            </a:r>
          </a:p>
          <a:p>
            <a:pPr marL="609600" indent="-609600" eaLnBrk="1" hangingPunct="1">
              <a:lnSpc>
                <a:spcPct val="80000"/>
              </a:lnSpc>
              <a:buFontTx/>
              <a:buNone/>
            </a:pPr>
            <a:r>
              <a:rPr lang="en-IE" altLang="en-US" sz="2000" dirty="0" smtClean="0">
                <a:latin typeface="Courier New" pitchFamily="49" charset="0"/>
              </a:rPr>
              <a:t>	File </a:t>
            </a:r>
            <a:r>
              <a:rPr lang="en-IE" altLang="en-US" sz="2000" dirty="0" err="1" smtClean="0">
                <a:latin typeface="Courier New" pitchFamily="49" charset="0"/>
              </a:rPr>
              <a:t>inFile</a:t>
            </a:r>
            <a:r>
              <a:rPr lang="en-IE" altLang="en-US" sz="2000" dirty="0" smtClean="0">
                <a:latin typeface="Courier New" pitchFamily="49" charset="0"/>
              </a:rPr>
              <a:t> = new File(“input.txt”);</a:t>
            </a:r>
          </a:p>
          <a:p>
            <a:pPr marL="609600" indent="-609600" eaLnBrk="1" hangingPunct="1">
              <a:lnSpc>
                <a:spcPct val="80000"/>
              </a:lnSpc>
              <a:buFontTx/>
              <a:buNone/>
            </a:pPr>
            <a:r>
              <a:rPr lang="en-IE" altLang="en-US" sz="2000" dirty="0" smtClean="0">
                <a:latin typeface="Courier New" pitchFamily="49" charset="0"/>
              </a:rPr>
              <a:t>	File </a:t>
            </a:r>
            <a:r>
              <a:rPr lang="en-IE" altLang="en-US" sz="2000" dirty="0" err="1" smtClean="0">
                <a:latin typeface="Courier New" pitchFamily="49" charset="0"/>
              </a:rPr>
              <a:t>outFile</a:t>
            </a:r>
            <a:r>
              <a:rPr lang="en-IE" altLang="en-US" sz="2000" dirty="0" smtClean="0">
                <a:latin typeface="Courier New" pitchFamily="49" charset="0"/>
              </a:rPr>
              <a:t> = </a:t>
            </a:r>
            <a:r>
              <a:rPr lang="en-IE" altLang="en-US" sz="2000" dirty="0" err="1" smtClean="0">
                <a:latin typeface="Courier New" pitchFamily="49" charset="0"/>
              </a:rPr>
              <a:t>newFile</a:t>
            </a:r>
            <a:r>
              <a:rPr lang="en-IE" altLang="en-US" sz="2000" dirty="0" smtClean="0">
                <a:latin typeface="Courier New" pitchFamily="49" charset="0"/>
              </a:rPr>
              <a:t>(“output.txt”);</a:t>
            </a:r>
          </a:p>
          <a:p>
            <a:pPr marL="609600" indent="-609600" eaLnBrk="1" hangingPunct="1">
              <a:lnSpc>
                <a:spcPct val="80000"/>
              </a:lnSpc>
              <a:buFontTx/>
              <a:buNone/>
            </a:pPr>
            <a:r>
              <a:rPr lang="en-IE" altLang="en-US" sz="2000" dirty="0" smtClean="0">
                <a:latin typeface="Courier New" pitchFamily="49" charset="0"/>
              </a:rPr>
              <a:t>	// Now the </a:t>
            </a:r>
            <a:r>
              <a:rPr lang="en-IE" altLang="en-US" sz="2000" dirty="0" err="1" smtClean="0">
                <a:latin typeface="Courier New" pitchFamily="49" charset="0"/>
              </a:rPr>
              <a:t>FileReader</a:t>
            </a:r>
            <a:r>
              <a:rPr lang="en-IE" altLang="en-US" sz="2000" dirty="0" smtClean="0">
                <a:latin typeface="Courier New" pitchFamily="49" charset="0"/>
              </a:rPr>
              <a:t> and </a:t>
            </a:r>
            <a:r>
              <a:rPr lang="en-IE" altLang="en-US" sz="2000" dirty="0" err="1" smtClean="0">
                <a:latin typeface="Courier New" pitchFamily="49" charset="0"/>
              </a:rPr>
              <a:t>FileWriter</a:t>
            </a:r>
            <a:r>
              <a:rPr lang="en-IE" altLang="en-US" sz="2000" dirty="0" smtClean="0">
                <a:latin typeface="Courier New" pitchFamily="49" charset="0"/>
              </a:rPr>
              <a:t> objects…</a:t>
            </a:r>
          </a:p>
          <a:p>
            <a:pPr marL="609600" indent="-609600" eaLnBrk="1" hangingPunct="1">
              <a:lnSpc>
                <a:spcPct val="80000"/>
              </a:lnSpc>
              <a:buFontTx/>
              <a:buNone/>
            </a:pPr>
            <a:r>
              <a:rPr lang="en-IE" altLang="en-US" sz="2000" dirty="0" smtClean="0">
                <a:latin typeface="Courier New" pitchFamily="49" charset="0"/>
              </a:rPr>
              <a:t>	</a:t>
            </a:r>
            <a:r>
              <a:rPr lang="en-IE" altLang="en-US" sz="2000" dirty="0" err="1" smtClean="0">
                <a:latin typeface="Courier New" pitchFamily="49" charset="0"/>
              </a:rPr>
              <a:t>FileReader</a:t>
            </a:r>
            <a:r>
              <a:rPr lang="en-IE" altLang="en-US" sz="2000" dirty="0" smtClean="0">
                <a:latin typeface="Courier New" pitchFamily="49" charset="0"/>
              </a:rPr>
              <a:t> in = new </a:t>
            </a:r>
            <a:r>
              <a:rPr lang="en-IE" altLang="en-US" sz="2000" dirty="0" err="1" smtClean="0">
                <a:latin typeface="Courier New" pitchFamily="49" charset="0"/>
              </a:rPr>
              <a:t>FileReader</a:t>
            </a:r>
            <a:r>
              <a:rPr lang="en-IE" altLang="en-US" sz="2000" dirty="0" smtClean="0">
                <a:latin typeface="Courier New" pitchFamily="49" charset="0"/>
              </a:rPr>
              <a:t>(</a:t>
            </a:r>
            <a:r>
              <a:rPr lang="en-IE" altLang="en-US" sz="2000" dirty="0" err="1" smtClean="0">
                <a:latin typeface="Courier New" pitchFamily="49" charset="0"/>
              </a:rPr>
              <a:t>inFile</a:t>
            </a:r>
            <a:r>
              <a:rPr lang="en-IE" altLang="en-US" sz="2000" dirty="0" smtClean="0">
                <a:latin typeface="Courier New" pitchFamily="49" charset="0"/>
              </a:rPr>
              <a:t>);</a:t>
            </a:r>
          </a:p>
          <a:p>
            <a:pPr marL="609600" indent="-609600" eaLnBrk="1" hangingPunct="1">
              <a:lnSpc>
                <a:spcPct val="80000"/>
              </a:lnSpc>
              <a:buFontTx/>
              <a:buNone/>
            </a:pPr>
            <a:r>
              <a:rPr lang="en-IE" altLang="en-US" sz="2000" dirty="0" smtClean="0">
                <a:latin typeface="Courier New" pitchFamily="49" charset="0"/>
              </a:rPr>
              <a:t>	</a:t>
            </a:r>
            <a:r>
              <a:rPr lang="en-IE" altLang="en-US" sz="2000" dirty="0" err="1" smtClean="0">
                <a:latin typeface="Courier New" pitchFamily="49" charset="0"/>
              </a:rPr>
              <a:t>FileWriter</a:t>
            </a:r>
            <a:r>
              <a:rPr lang="en-IE" altLang="en-US" sz="2000" dirty="0" smtClean="0">
                <a:latin typeface="Courier New" pitchFamily="49" charset="0"/>
              </a:rPr>
              <a:t> out = new </a:t>
            </a:r>
            <a:r>
              <a:rPr lang="en-IE" altLang="en-US" sz="2000" dirty="0" err="1" smtClean="0">
                <a:latin typeface="Courier New" pitchFamily="49" charset="0"/>
              </a:rPr>
              <a:t>FileWriter</a:t>
            </a:r>
            <a:r>
              <a:rPr lang="en-IE" altLang="en-US" sz="2000" dirty="0" smtClean="0">
                <a:latin typeface="Courier New" pitchFamily="49" charset="0"/>
              </a:rPr>
              <a:t>(</a:t>
            </a:r>
            <a:r>
              <a:rPr lang="en-IE" altLang="en-US" sz="2000" dirty="0" err="1" smtClean="0">
                <a:latin typeface="Courier New" pitchFamily="49" charset="0"/>
              </a:rPr>
              <a:t>outFile</a:t>
            </a:r>
            <a:r>
              <a:rPr lang="en-IE" altLang="en-US" sz="2000" dirty="0" smtClean="0">
                <a:latin typeface="Courier New" pitchFamily="49" charset="0"/>
              </a:rPr>
              <a:t>);</a:t>
            </a:r>
          </a:p>
          <a:p>
            <a:pPr marL="609600" indent="-609600" eaLnBrk="1" hangingPunct="1">
              <a:lnSpc>
                <a:spcPct val="80000"/>
              </a:lnSpc>
              <a:buFontTx/>
              <a:buNone/>
            </a:pPr>
            <a:endParaRPr lang="en-GB" altLang="en-US" sz="2000" dirty="0" smtClean="0"/>
          </a:p>
        </p:txBody>
      </p:sp>
    </p:spTree>
    <p:extLst>
      <p:ext uri="{BB962C8B-B14F-4D97-AF65-F5344CB8AC3E}">
        <p14:creationId xmlns:p14="http://schemas.microsoft.com/office/powerpoint/2010/main" val="1532756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DA573AD-7F8A-40A8-A1A2-C7AF18EA401D}" type="slidenum">
              <a:rPr lang="en-US"/>
              <a:pPr>
                <a:defRPr/>
              </a:pPr>
              <a:t>7</a:t>
            </a:fld>
            <a:endParaRPr lang="en-US"/>
          </a:p>
        </p:txBody>
      </p:sp>
      <p:sp>
        <p:nvSpPr>
          <p:cNvPr id="46083" name="Rectangle 2"/>
          <p:cNvSpPr>
            <a:spLocks noGrp="1" noChangeArrowheads="1"/>
          </p:cNvSpPr>
          <p:nvPr>
            <p:ph type="title"/>
          </p:nvPr>
        </p:nvSpPr>
        <p:spPr/>
        <p:txBody>
          <a:bodyPr/>
          <a:lstStyle/>
          <a:p>
            <a:pPr eaLnBrk="1" hangingPunct="1"/>
            <a:r>
              <a:rPr lang="en-IE" altLang="en-US" dirty="0" smtClean="0"/>
              <a:t>Constructor examples (II)</a:t>
            </a:r>
            <a:endParaRPr lang="en-GB" altLang="en-US" dirty="0" smtClean="0"/>
          </a:p>
        </p:txBody>
      </p:sp>
      <p:sp>
        <p:nvSpPr>
          <p:cNvPr id="46084" name="Rectangle 3"/>
          <p:cNvSpPr>
            <a:spLocks noGrp="1" noChangeArrowheads="1"/>
          </p:cNvSpPr>
          <p:nvPr>
            <p:ph type="body" idx="1"/>
          </p:nvPr>
        </p:nvSpPr>
        <p:spPr/>
        <p:txBody>
          <a:bodyPr/>
          <a:lstStyle/>
          <a:p>
            <a:pPr eaLnBrk="1" hangingPunct="1">
              <a:lnSpc>
                <a:spcPct val="80000"/>
              </a:lnSpc>
            </a:pPr>
            <a:r>
              <a:rPr lang="en-IE" altLang="en-US" sz="2800" dirty="0" smtClean="0"/>
              <a:t>If a string lateral is used, the full pathname may be included, but double backslashes are then required in place of single backslashes. E.g.</a:t>
            </a:r>
          </a:p>
          <a:p>
            <a:pPr eaLnBrk="1" hangingPunct="1">
              <a:lnSpc>
                <a:spcPct val="80000"/>
              </a:lnSpc>
              <a:buFontTx/>
              <a:buNone/>
            </a:pPr>
            <a:r>
              <a:rPr lang="en-IE" altLang="en-US" sz="2800" dirty="0" smtClean="0"/>
              <a:t>	</a:t>
            </a:r>
            <a:r>
              <a:rPr lang="en-IE" altLang="en-US" sz="1800" dirty="0" err="1" smtClean="0">
                <a:latin typeface="Courier New" pitchFamily="49" charset="0"/>
              </a:rPr>
              <a:t>FileWriter</a:t>
            </a:r>
            <a:r>
              <a:rPr lang="en-IE" altLang="en-US" sz="1800" dirty="0" smtClean="0">
                <a:latin typeface="Courier New" pitchFamily="49" charset="0"/>
              </a:rPr>
              <a:t> </a:t>
            </a:r>
            <a:r>
              <a:rPr lang="en-IE" altLang="en-US" sz="1800" dirty="0" err="1" smtClean="0">
                <a:latin typeface="Courier New" pitchFamily="49" charset="0"/>
              </a:rPr>
              <a:t>outFile</a:t>
            </a:r>
            <a:r>
              <a:rPr lang="en-IE" altLang="en-US" sz="1800" dirty="0" smtClean="0">
                <a:latin typeface="Courier New" pitchFamily="49" charset="0"/>
              </a:rPr>
              <a:t> = new 	</a:t>
            </a:r>
            <a:r>
              <a:rPr lang="en-IE" altLang="en-US" sz="1800" dirty="0" err="1" smtClean="0">
                <a:latin typeface="Courier New" pitchFamily="49" charset="0"/>
              </a:rPr>
              <a:t>FileWriter</a:t>
            </a:r>
            <a:r>
              <a:rPr lang="en-IE" altLang="en-US" sz="1800" dirty="0" smtClean="0">
                <a:latin typeface="Courier New" pitchFamily="49" charset="0"/>
              </a:rPr>
              <a:t>(c:\\data\\results.dat”);</a:t>
            </a:r>
            <a:endParaRPr lang="en-GB" altLang="en-US" sz="2800" dirty="0" smtClean="0"/>
          </a:p>
          <a:p>
            <a:pPr eaLnBrk="1" hangingPunct="1">
              <a:lnSpc>
                <a:spcPct val="80000"/>
              </a:lnSpc>
            </a:pPr>
            <a:r>
              <a:rPr lang="en-IE" altLang="en-US" sz="2800" dirty="0" smtClean="0"/>
              <a:t>A single backslash cannot be used – it would indicated an escape sequence (resenting on of the invisible characters). E.g., tab.</a:t>
            </a:r>
          </a:p>
          <a:p>
            <a:pPr eaLnBrk="1" hangingPunct="1">
              <a:lnSpc>
                <a:spcPct val="80000"/>
              </a:lnSpc>
            </a:pPr>
            <a:r>
              <a:rPr lang="en-IE" altLang="en-US" sz="2800" dirty="0" smtClean="0"/>
              <a:t>File names:</a:t>
            </a:r>
          </a:p>
          <a:p>
            <a:pPr lvl="1" eaLnBrk="1" hangingPunct="1">
              <a:lnSpc>
                <a:spcPct val="80000"/>
              </a:lnSpc>
            </a:pPr>
            <a:r>
              <a:rPr lang="en-IE" altLang="en-US" sz="2400" dirty="0" smtClean="0"/>
              <a:t>Can be called anything;</a:t>
            </a:r>
          </a:p>
          <a:p>
            <a:pPr lvl="1" eaLnBrk="1" hangingPunct="1">
              <a:lnSpc>
                <a:spcPct val="80000"/>
              </a:lnSpc>
            </a:pPr>
            <a:r>
              <a:rPr lang="en-IE" altLang="en-US" sz="2400" dirty="0" smtClean="0"/>
              <a:t>Common practice to denote files  by a suffix </a:t>
            </a:r>
            <a:r>
              <a:rPr lang="en-IE" altLang="en-US" sz="2400" dirty="0" smtClean="0">
                <a:latin typeface="Courier New" pitchFamily="49" charset="0"/>
              </a:rPr>
              <a:t>.txt</a:t>
            </a:r>
            <a:r>
              <a:rPr lang="en-IE" altLang="en-US" sz="2400" dirty="0" smtClean="0"/>
              <a:t> (for text) or </a:t>
            </a:r>
            <a:r>
              <a:rPr lang="en-IE" altLang="en-US" sz="2400" dirty="0" smtClean="0">
                <a:latin typeface="Courier New" pitchFamily="49" charset="0"/>
              </a:rPr>
              <a:t>.</a:t>
            </a:r>
            <a:r>
              <a:rPr lang="en-IE" altLang="en-US" sz="2400" dirty="0" err="1" smtClean="0">
                <a:latin typeface="Courier New" pitchFamily="49" charset="0"/>
              </a:rPr>
              <a:t>dat</a:t>
            </a:r>
            <a:r>
              <a:rPr lang="en-IE" altLang="en-US" sz="2400" dirty="0" smtClean="0"/>
              <a:t> (for data)</a:t>
            </a:r>
          </a:p>
          <a:p>
            <a:pPr eaLnBrk="1" hangingPunct="1">
              <a:lnSpc>
                <a:spcPct val="80000"/>
              </a:lnSpc>
            </a:pPr>
            <a:endParaRPr lang="en-GB" altLang="en-US" sz="2800" dirty="0" smtClean="0"/>
          </a:p>
        </p:txBody>
      </p:sp>
    </p:spTree>
    <p:extLst>
      <p:ext uri="{BB962C8B-B14F-4D97-AF65-F5344CB8AC3E}">
        <p14:creationId xmlns:p14="http://schemas.microsoft.com/office/powerpoint/2010/main" val="53111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016BBE2-845C-41E2-8A4A-8C3725A0943C}" type="slidenum">
              <a:rPr lang="en-US"/>
              <a:pPr>
                <a:defRPr/>
              </a:pPr>
              <a:t>8</a:t>
            </a:fld>
            <a:endParaRPr lang="en-US"/>
          </a:p>
        </p:txBody>
      </p:sp>
      <p:sp>
        <p:nvSpPr>
          <p:cNvPr id="47107" name="Rectangle 2"/>
          <p:cNvSpPr>
            <a:spLocks noGrp="1" noChangeArrowheads="1"/>
          </p:cNvSpPr>
          <p:nvPr>
            <p:ph type="title"/>
          </p:nvPr>
        </p:nvSpPr>
        <p:spPr/>
        <p:txBody>
          <a:bodyPr/>
          <a:lstStyle/>
          <a:p>
            <a:pPr eaLnBrk="1" hangingPunct="1"/>
            <a:r>
              <a:rPr lang="en-GB" altLang="en-US" dirty="0" err="1" smtClean="0"/>
              <a:t>java.io.File</a:t>
            </a:r>
            <a:r>
              <a:rPr lang="en-GB" altLang="en-US" dirty="0" smtClean="0"/>
              <a:t> </a:t>
            </a:r>
          </a:p>
        </p:txBody>
      </p:sp>
      <p:sp>
        <p:nvSpPr>
          <p:cNvPr id="47108" name="Rectangle 3"/>
          <p:cNvSpPr>
            <a:spLocks noGrp="1" noChangeArrowheads="1"/>
          </p:cNvSpPr>
          <p:nvPr>
            <p:ph type="body" idx="1"/>
          </p:nvPr>
        </p:nvSpPr>
        <p:spPr/>
        <p:txBody>
          <a:bodyPr/>
          <a:lstStyle/>
          <a:p>
            <a:pPr eaLnBrk="1" hangingPunct="1"/>
            <a:r>
              <a:rPr lang="en-GB" altLang="en-US" dirty="0" smtClean="0"/>
              <a:t>An abstract representation of file and directory pathnames.</a:t>
            </a:r>
          </a:p>
          <a:p>
            <a:pPr eaLnBrk="1" hangingPunct="1"/>
            <a:r>
              <a:rPr lang="en-GB" altLang="en-US" dirty="0" smtClean="0"/>
              <a:t> </a:t>
            </a:r>
          </a:p>
          <a:p>
            <a:pPr eaLnBrk="1" hangingPunct="1"/>
            <a:r>
              <a:rPr lang="en-IE" altLang="en-US" dirty="0" smtClean="0"/>
              <a:t>Useful for checking whether an input file actually exist. Programs that depend upon the existence of such a file in order to carry out their processing </a:t>
            </a:r>
            <a:r>
              <a:rPr lang="en-IE" altLang="en-US" i="1" dirty="0" smtClean="0"/>
              <a:t>must</a:t>
            </a:r>
            <a:r>
              <a:rPr lang="en-IE" altLang="en-US" dirty="0" smtClean="0"/>
              <a:t> make use of this method.</a:t>
            </a:r>
            <a:endParaRPr lang="en-GB" altLang="en-US" dirty="0" smtClean="0"/>
          </a:p>
        </p:txBody>
      </p:sp>
    </p:spTree>
    <p:extLst>
      <p:ext uri="{BB962C8B-B14F-4D97-AF65-F5344CB8AC3E}">
        <p14:creationId xmlns:p14="http://schemas.microsoft.com/office/powerpoint/2010/main" val="1826817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C48F5D6-2468-414D-BA08-4E63BD54CC97}" type="slidenum">
              <a:rPr lang="en-US"/>
              <a:pPr>
                <a:defRPr/>
              </a:pPr>
              <a:t>9</a:t>
            </a:fld>
            <a:endParaRPr lang="en-US"/>
          </a:p>
        </p:txBody>
      </p:sp>
      <p:sp>
        <p:nvSpPr>
          <p:cNvPr id="48131" name="Rectangle 2"/>
          <p:cNvSpPr>
            <a:spLocks noGrp="1" noChangeArrowheads="1"/>
          </p:cNvSpPr>
          <p:nvPr>
            <p:ph type="title"/>
          </p:nvPr>
        </p:nvSpPr>
        <p:spPr/>
        <p:txBody>
          <a:bodyPr/>
          <a:lstStyle/>
          <a:p>
            <a:pPr eaLnBrk="1" hangingPunct="1"/>
            <a:r>
              <a:rPr lang="en-IE" altLang="en-US" sz="3600" dirty="0" smtClean="0"/>
              <a:t>java.io. </a:t>
            </a:r>
            <a:r>
              <a:rPr lang="en-GB" altLang="en-US" sz="3600" dirty="0" err="1" smtClean="0"/>
              <a:t>BufferedReader</a:t>
            </a:r>
            <a:r>
              <a:rPr lang="en-GB" altLang="en-US" sz="3600" dirty="0" smtClean="0"/>
              <a:t> and </a:t>
            </a:r>
            <a:r>
              <a:rPr lang="en-GB" altLang="en-US" sz="3600" dirty="0" err="1" smtClean="0"/>
              <a:t>java.io.BufferedWriter</a:t>
            </a:r>
            <a:endParaRPr lang="en-GB" altLang="en-US" sz="4000" dirty="0" smtClean="0"/>
          </a:p>
        </p:txBody>
      </p:sp>
      <p:sp>
        <p:nvSpPr>
          <p:cNvPr id="48132" name="Rectangle 3"/>
          <p:cNvSpPr>
            <a:spLocks noGrp="1" noChangeArrowheads="1"/>
          </p:cNvSpPr>
          <p:nvPr>
            <p:ph type="body" idx="1"/>
          </p:nvPr>
        </p:nvSpPr>
        <p:spPr/>
        <p:txBody>
          <a:bodyPr/>
          <a:lstStyle/>
          <a:p>
            <a:pPr eaLnBrk="1" hangingPunct="1">
              <a:lnSpc>
                <a:spcPct val="80000"/>
              </a:lnSpc>
            </a:pPr>
            <a:r>
              <a:rPr lang="en-IE" altLang="en-US" sz="2800" dirty="0" smtClean="0"/>
              <a:t>As </a:t>
            </a:r>
            <a:r>
              <a:rPr lang="en-IE" altLang="en-US" sz="2800" dirty="0" err="1" smtClean="0"/>
              <a:t>FileReader</a:t>
            </a:r>
            <a:r>
              <a:rPr lang="en-IE" altLang="en-US" sz="2800" dirty="0" smtClean="0"/>
              <a:t> and </a:t>
            </a:r>
            <a:r>
              <a:rPr lang="en-IE" altLang="en-US" sz="2800" dirty="0" err="1" smtClean="0"/>
              <a:t>FileWriter</a:t>
            </a:r>
            <a:r>
              <a:rPr lang="en-IE" altLang="en-US" sz="2800" dirty="0" smtClean="0"/>
              <a:t> do not provide sufficient functionality or flexibility for reading and writing data from and to files, we need to wrap a </a:t>
            </a:r>
            <a:r>
              <a:rPr lang="en-IE" altLang="en-US" sz="2800" dirty="0" err="1" smtClean="0"/>
              <a:t>BufferedReader</a:t>
            </a:r>
            <a:r>
              <a:rPr lang="en-IE" altLang="en-US" sz="2800" dirty="0" smtClean="0"/>
              <a:t> around a File Reader object, and a </a:t>
            </a:r>
            <a:r>
              <a:rPr lang="en-IE" altLang="en-US" sz="2800" dirty="0" err="1" smtClean="0"/>
              <a:t>PrintWriter</a:t>
            </a:r>
            <a:r>
              <a:rPr lang="en-IE" altLang="en-US" sz="2800" dirty="0" smtClean="0"/>
              <a:t> object around a </a:t>
            </a:r>
            <a:r>
              <a:rPr lang="en-IE" altLang="en-US" sz="2800" dirty="0" err="1" smtClean="0"/>
              <a:t>FileWriter</a:t>
            </a:r>
            <a:r>
              <a:rPr lang="en-IE" altLang="en-US" sz="2800" dirty="0" smtClean="0"/>
              <a:t> object.</a:t>
            </a:r>
          </a:p>
          <a:p>
            <a:pPr eaLnBrk="1" hangingPunct="1">
              <a:lnSpc>
                <a:spcPct val="80000"/>
              </a:lnSpc>
              <a:buFontTx/>
              <a:buNone/>
            </a:pPr>
            <a:r>
              <a:rPr lang="en-IE" altLang="en-US" sz="2800" dirty="0" smtClean="0"/>
              <a:t>	</a:t>
            </a:r>
            <a:r>
              <a:rPr lang="en-IE" altLang="en-US" sz="2000" dirty="0" err="1" smtClean="0">
                <a:latin typeface="Courier New" pitchFamily="49" charset="0"/>
              </a:rPr>
              <a:t>BufferedReader</a:t>
            </a:r>
            <a:r>
              <a:rPr lang="en-IE" altLang="en-US" sz="2000" dirty="0" smtClean="0">
                <a:latin typeface="Courier New" pitchFamily="49" charset="0"/>
              </a:rPr>
              <a:t> input = </a:t>
            </a:r>
          </a:p>
          <a:p>
            <a:pPr eaLnBrk="1" hangingPunct="1">
              <a:lnSpc>
                <a:spcPct val="80000"/>
              </a:lnSpc>
              <a:buFontTx/>
              <a:buNone/>
            </a:pPr>
            <a:r>
              <a:rPr lang="en-IE" altLang="en-US" sz="2000" dirty="0" smtClean="0">
                <a:latin typeface="Courier New" pitchFamily="49" charset="0"/>
              </a:rPr>
              <a:t>		new </a:t>
            </a:r>
            <a:r>
              <a:rPr lang="en-IE" altLang="en-US" sz="2000" dirty="0" err="1" smtClean="0">
                <a:latin typeface="Courier New" pitchFamily="49" charset="0"/>
              </a:rPr>
              <a:t>BufferedReader</a:t>
            </a:r>
            <a:r>
              <a:rPr lang="en-IE" altLang="en-US" sz="2000" dirty="0" smtClean="0">
                <a:latin typeface="Courier New" pitchFamily="49" charset="0"/>
              </a:rPr>
              <a:t>(new </a:t>
            </a:r>
            <a:r>
              <a:rPr lang="en-IE" altLang="en-US" sz="2000" dirty="0" err="1" smtClean="0">
                <a:latin typeface="Courier New" pitchFamily="49" charset="0"/>
              </a:rPr>
              <a:t>FileREader</a:t>
            </a:r>
            <a:r>
              <a:rPr lang="en-IE" altLang="en-US" sz="2000" dirty="0" smtClean="0">
                <a:latin typeface="Courier New" pitchFamily="49" charset="0"/>
              </a:rPr>
              <a:t>(“in.txt”));</a:t>
            </a:r>
          </a:p>
          <a:p>
            <a:pPr eaLnBrk="1" hangingPunct="1">
              <a:lnSpc>
                <a:spcPct val="80000"/>
              </a:lnSpc>
              <a:buFontTx/>
              <a:buNone/>
            </a:pPr>
            <a:r>
              <a:rPr lang="en-IE" altLang="en-US" sz="2800" dirty="0" smtClean="0"/>
              <a:t>	</a:t>
            </a:r>
            <a:r>
              <a:rPr lang="en-IE" altLang="en-US" sz="1600" dirty="0" err="1" smtClean="0">
                <a:latin typeface="Courier New" pitchFamily="49" charset="0"/>
              </a:rPr>
              <a:t>PrintWriter</a:t>
            </a:r>
            <a:r>
              <a:rPr lang="en-IE" altLang="en-US" sz="1600" dirty="0" smtClean="0">
                <a:latin typeface="Courier New" pitchFamily="49" charset="0"/>
              </a:rPr>
              <a:t> output =</a:t>
            </a:r>
          </a:p>
          <a:p>
            <a:pPr eaLnBrk="1" hangingPunct="1">
              <a:lnSpc>
                <a:spcPct val="80000"/>
              </a:lnSpc>
              <a:buFontTx/>
              <a:buNone/>
            </a:pPr>
            <a:r>
              <a:rPr lang="en-IE" altLang="en-US" sz="1600" dirty="0" smtClean="0">
                <a:latin typeface="Courier New" pitchFamily="49" charset="0"/>
              </a:rPr>
              <a:t>		new </a:t>
            </a:r>
            <a:r>
              <a:rPr lang="en-IE" altLang="en-US" sz="1600" dirty="0" err="1" smtClean="0">
                <a:latin typeface="Courier New" pitchFamily="49" charset="0"/>
              </a:rPr>
              <a:t>PrintWriter</a:t>
            </a:r>
            <a:r>
              <a:rPr lang="en-IE" altLang="en-US" sz="1600" dirty="0" smtClean="0">
                <a:latin typeface="Courier New" pitchFamily="49" charset="0"/>
              </a:rPr>
              <a:t>(new </a:t>
            </a:r>
            <a:r>
              <a:rPr lang="en-IE" altLang="en-US" sz="1600" dirty="0" err="1" smtClean="0">
                <a:latin typeface="Courier New" pitchFamily="49" charset="0"/>
              </a:rPr>
              <a:t>FileWriter</a:t>
            </a:r>
            <a:r>
              <a:rPr lang="en-IE" altLang="en-US" sz="1600" dirty="0" smtClean="0">
                <a:latin typeface="Courier New" pitchFamily="49" charset="0"/>
              </a:rPr>
              <a:t>(“out.txt"));</a:t>
            </a:r>
          </a:p>
          <a:p>
            <a:pPr eaLnBrk="1" hangingPunct="1">
              <a:lnSpc>
                <a:spcPct val="80000"/>
              </a:lnSpc>
              <a:buFontTx/>
              <a:buNone/>
            </a:pPr>
            <a:r>
              <a:rPr lang="en-IE" altLang="en-US" sz="1600" dirty="0" smtClean="0"/>
              <a:t>	</a:t>
            </a:r>
            <a:r>
              <a:rPr lang="en-IE" altLang="en-US" sz="2000" dirty="0" smtClean="0"/>
              <a:t>After this we can make use of </a:t>
            </a:r>
            <a:r>
              <a:rPr lang="en-IE" altLang="en-US" sz="2000" dirty="0" err="1" smtClean="0"/>
              <a:t>readLine</a:t>
            </a:r>
            <a:r>
              <a:rPr lang="en-IE" altLang="en-US" sz="2000" dirty="0" smtClean="0"/>
              <a:t>(), print() and </a:t>
            </a:r>
            <a:r>
              <a:rPr lang="en-IE" altLang="en-US" sz="2000" dirty="0" err="1" smtClean="0"/>
              <a:t>println</a:t>
            </a:r>
            <a:r>
              <a:rPr lang="en-IE" altLang="en-US" sz="2000" dirty="0" smtClean="0"/>
              <a:t>() methods.</a:t>
            </a:r>
            <a:endParaRPr lang="en-IE" altLang="en-US" sz="1600" dirty="0" smtClean="0"/>
          </a:p>
          <a:p>
            <a:pPr eaLnBrk="1" hangingPunct="1">
              <a:lnSpc>
                <a:spcPct val="80000"/>
              </a:lnSpc>
              <a:buFontTx/>
              <a:buNone/>
            </a:pPr>
            <a:endParaRPr lang="en-GB" altLang="en-US" sz="2400" dirty="0" smtClean="0"/>
          </a:p>
        </p:txBody>
      </p:sp>
    </p:spTree>
    <p:extLst>
      <p:ext uri="{BB962C8B-B14F-4D97-AF65-F5344CB8AC3E}">
        <p14:creationId xmlns:p14="http://schemas.microsoft.com/office/powerpoint/2010/main" val="156183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1078</Words>
  <Application>Microsoft Office PowerPoint</Application>
  <PresentationFormat>On-screen Show (4:3)</PresentationFormat>
  <Paragraphs>287</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Lab Notes Week 3  Distributed Systems</vt:lpstr>
      <vt:lpstr>Serial access files</vt:lpstr>
      <vt:lpstr>Serial access files (I)</vt:lpstr>
      <vt:lpstr>Text Files</vt:lpstr>
      <vt:lpstr>Constructor examples</vt:lpstr>
      <vt:lpstr>Constructor examples (I)</vt:lpstr>
      <vt:lpstr>Constructor examples (II)</vt:lpstr>
      <vt:lpstr>java.io.File </vt:lpstr>
      <vt:lpstr>java.io. BufferedReader and java.io.BufferedWriter</vt:lpstr>
      <vt:lpstr>readLine() method</vt:lpstr>
      <vt:lpstr>print(), println()</vt:lpstr>
      <vt:lpstr>close() method</vt:lpstr>
      <vt:lpstr>Appending to files</vt:lpstr>
      <vt:lpstr>Flushing</vt:lpstr>
      <vt:lpstr>End of file handling</vt:lpstr>
      <vt:lpstr>Random access files</vt:lpstr>
      <vt:lpstr>java.io.RandomAccessFile </vt:lpstr>
      <vt:lpstr>Redirection</vt:lpstr>
      <vt:lpstr>Redirection (I)</vt:lpstr>
      <vt:lpstr>Command line parameters</vt:lpstr>
      <vt:lpstr>Command line parameters (I)</vt:lpstr>
      <vt:lpstr>Interfaces and Anonymous Classes </vt:lpstr>
      <vt:lpstr>Interface</vt:lpstr>
      <vt:lpstr>Interface implementation</vt:lpstr>
      <vt:lpstr>Interface example</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Notes Week 3  Distributed Systems</dc:title>
  <dc:creator>TU Dublin</dc:creator>
  <cp:lastModifiedBy>TU Dublin</cp:lastModifiedBy>
  <cp:revision>4</cp:revision>
  <dcterms:created xsi:type="dcterms:W3CDTF">2019-10-02T09:27:55Z</dcterms:created>
  <dcterms:modified xsi:type="dcterms:W3CDTF">2019-10-02T10:05:30Z</dcterms:modified>
</cp:coreProperties>
</file>