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1B85636-70EB-4C03-8B3B-D0976FECF62C}">
  <a:tblStyle styleId="{01B85636-70EB-4C03-8B3B-D0976FECF6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a2bae0b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a2bae0b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a2bae0b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a2bae0b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a2bae0b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a2bae0b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a2bae0b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a2bae0b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a2bae0b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a2bae0b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a2bae0b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7a2bae0b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a2bae0b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a2bae0b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0b4ce6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80b4ce6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example.com/some/resource/endpoin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Programming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Web Application Technologies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6204075" y="4217375"/>
            <a:ext cx="2524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FA18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Brian Gillespie</a:t>
            </a:r>
            <a:endParaRPr b="1" sz="3200">
              <a:solidFill>
                <a:srgbClr val="AFA18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Browser Networking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when discussing the anatomy of a Web App loading we noted that the browser may make several network requests to one or more servers to fetch resources when building up the 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requests include such things as the processing of anchor tags, images, script tags, link tags and so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user refreshes the view or posts a form, a network request is made to fetch the document at a specific URL which, in turn, may fetch more resources and so on until the last resource has been fetched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implicit browser networking and, until JS came along, this is the only kind of networking there was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 Networking with Javascript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JS was introduced to the browser it became possible for the programmer to explicitly trigger network requests to a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this is done in reaction to some UI event such as a button press or a mouse click so it is asynchronous to program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setting a url value on an image src attribute would cause the browser to connect that url and attempt to load an image from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1" name="Google Shape;81;p15"/>
          <p:cNvGraphicFramePr/>
          <p:nvPr/>
        </p:nvGraphicFramePr>
        <p:xfrm>
          <a:off x="952500" y="354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{01B85636-70EB-4C03-8B3B-D0976FECF62C}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el = document.getElementById("myImage");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el.src = "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http://www.funnycatpix.com/_pics/Whoaaa_Dude498.jpg";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Javascript and XML (AJAX)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so-called AJAX facility allows the programmer to initiate explicit network requests of some HTTP type (e.g.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/>
              <a:t>) to a specific URL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asynchronous request requires a callback function to be specified to handle the response which will arrive in the future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basic, native DOM API mechanism uses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XMLHttpRequest</a:t>
            </a:r>
            <a:r>
              <a:rPr lang="en"/>
              <a:t> object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8" name="Google Shape;88;p16"/>
          <p:cNvGraphicFramePr/>
          <p:nvPr/>
        </p:nvGraphicFramePr>
        <p:xfrm>
          <a:off x="952500" y="308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{01B85636-70EB-4C03-8B3B-D0976FECF62C}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xhr = new XMLHttpRequest();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xhr.onreadystatechange = ()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if (xhr.readyState === XMLHttpRequest.DONE) {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// The response is received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xhr.open("GET", "</a:t>
                      </a:r>
                      <a:r>
                        <a:rPr lang="en" u="sng">
                          <a:solidFill>
                            <a:schemeClr val="hlink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http://example.com/some/resource/endpoint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xhr.send();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readystatechange()</a:t>
            </a:r>
            <a:r>
              <a:rPr lang="en"/>
              <a:t> Handler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request completes, the XMLHttpRequest object properties can be queried to access the response 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onreadystatechange()</a:t>
            </a:r>
            <a:r>
              <a:rPr lang="en"/>
              <a:t> handler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95" name="Google Shape;95;p17"/>
          <p:cNvGraphicFramePr/>
          <p:nvPr/>
        </p:nvGraphicFramePr>
        <p:xfrm>
          <a:off x="952500" y="208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{01B85636-70EB-4C03-8B3B-D0976FECF62C}</a:tableStyleId>
              </a:tblPr>
              <a:tblGrid>
                <a:gridCol w="7239000"/>
              </a:tblGrid>
              <a:tr h="253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response;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xhr = new XMLHttpRequest();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xhr.onreadystatechange = ()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if (xhr.readyState === XMLHttpRequest.DONE) {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if (xhr.status === 200) {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response = JSON.parse(xhr.responseText);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 else {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console.log('Error ' + xhr.statusText);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050">
                        <a:solidFill>
                          <a:srgbClr val="999999"/>
                        </a:solidFill>
                        <a:highlight>
                          <a:srgbClr val="FAFBFC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Same-origin Policy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D4E53"/>
              </a:buClr>
              <a:buSzPts val="1800"/>
              <a:buChar char="●"/>
            </a:pPr>
            <a:r>
              <a:rPr lang="en">
                <a:solidFill>
                  <a:srgbClr val="4D4E53"/>
                </a:solidFill>
                <a:highlight>
                  <a:srgbClr val="FFFFFF"/>
                </a:highlight>
              </a:rPr>
              <a:t>The same origin policy restricts how a script loaded from on origin can interact with a resource from another origin</a:t>
            </a:r>
            <a:endParaRPr>
              <a:solidFill>
                <a:srgbClr val="4D4E5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D4E53"/>
              </a:buClr>
              <a:buSzPts val="1800"/>
              <a:buChar char="●"/>
            </a:pPr>
            <a:r>
              <a:rPr lang="en">
                <a:solidFill>
                  <a:srgbClr val="4D4E53"/>
                </a:solidFill>
                <a:highlight>
                  <a:srgbClr val="FFFFFF"/>
                </a:highlight>
              </a:rPr>
              <a:t>This is to prevent users from unknowingly loading malicious scripts from sites they are browsing or apps they are loading</a:t>
            </a:r>
            <a:endParaRPr>
              <a:solidFill>
                <a:srgbClr val="4D4E5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D4E53"/>
              </a:buClr>
              <a:buSzPts val="1800"/>
              <a:buChar char="●"/>
            </a:pPr>
            <a:r>
              <a:rPr lang="en">
                <a:solidFill>
                  <a:srgbClr val="4D4E53"/>
                </a:solidFill>
                <a:highlight>
                  <a:srgbClr val="FFFFFF"/>
                </a:highlight>
              </a:rPr>
              <a:t>The default policy is to deny anything other than HTTP </a:t>
            </a:r>
            <a:r>
              <a:rPr lang="en">
                <a:solidFill>
                  <a:srgbClr val="4D4E5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>
                <a:solidFill>
                  <a:srgbClr val="4D4E53"/>
                </a:solidFill>
                <a:highlight>
                  <a:srgbClr val="FFFFFF"/>
                </a:highlight>
              </a:rPr>
              <a:t> requests to non-origin sources</a:t>
            </a:r>
            <a:endParaRPr>
              <a:solidFill>
                <a:srgbClr val="4D4E5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D4E53"/>
              </a:buClr>
              <a:buSzPts val="1800"/>
              <a:buChar char="●"/>
            </a:pPr>
            <a:r>
              <a:rPr lang="en">
                <a:solidFill>
                  <a:srgbClr val="4D4E53"/>
                </a:solidFill>
                <a:highlight>
                  <a:srgbClr val="FFFFFF"/>
                </a:highlight>
              </a:rPr>
              <a:t>However, a server may create exceptions to the default SOP through a cross-origin-request policy (CORS)</a:t>
            </a:r>
            <a:endParaRPr>
              <a:solidFill>
                <a:srgbClr val="4D4E5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D4E53"/>
              </a:buClr>
              <a:buSzPts val="1800"/>
              <a:buChar char="●"/>
            </a:pPr>
            <a:r>
              <a:rPr lang="en">
                <a:solidFill>
                  <a:srgbClr val="4D4E53"/>
                </a:solidFill>
                <a:highlight>
                  <a:srgbClr val="FFFFFF"/>
                </a:highlight>
              </a:rPr>
              <a:t>The browser can query the policy using the </a:t>
            </a:r>
            <a:r>
              <a:rPr lang="en">
                <a:solidFill>
                  <a:srgbClr val="4D4E5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en">
                <a:solidFill>
                  <a:srgbClr val="4D4E53"/>
                </a:solidFill>
                <a:highlight>
                  <a:srgbClr val="FFFFFF"/>
                </a:highlight>
              </a:rPr>
              <a:t> request to see what verbs and headers are permitted for a particular endpoint</a:t>
            </a:r>
            <a:endParaRPr>
              <a:solidFill>
                <a:srgbClr val="4D4E5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fetch() API</a:t>
            </a:r>
            <a:endParaRPr/>
          </a:p>
        </p:txBody>
      </p:sp>
      <p:graphicFrame>
        <p:nvGraphicFramePr>
          <p:cNvPr id="107" name="Google Shape;107;p19"/>
          <p:cNvGraphicFramePr/>
          <p:nvPr/>
        </p:nvGraphicFramePr>
        <p:xfrm>
          <a:off x="897750" y="126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{01B85636-70EB-4C03-8B3B-D0976FECF62C}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whenCatLoaded = fetch(cat.jpg', options); // A promise is returned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whenCatLoaded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.then((response) =&gt; {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if (response.ok)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// Happy path. Image is available 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let image = response.blob();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 else {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// Process other response status ...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})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.catch((error)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// Request completely failed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console.log(Error: ' + error.message);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});</a:t>
                      </a:r>
                      <a:endParaRPr sz="1050">
                        <a:solidFill>
                          <a:srgbClr val="999999"/>
                        </a:solidFill>
                        <a:highlight>
                          <a:srgbClr val="FAFBFC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browser performs implicit network requests during page loads which may contain additional elements such as scripts or images which, in turn, make external network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 allows the programmer to make explicit, asynchronous requests using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XHLHttpRequest()</a:t>
            </a:r>
            <a:r>
              <a:rPr lang="en"/>
              <a:t> or the newer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fetch()</a:t>
            </a:r>
            <a:r>
              <a:rPr lang="en"/>
              <a:t> API 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default, the same origin policy restricts network requests to the originating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CORS allows servers to make exceptions to the SOP for specific operations on specific resources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Programming</a:t>
            </a:r>
            <a:endParaRPr/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Web Application Technologies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6204075" y="4217375"/>
            <a:ext cx="2524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FA18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Brian Gillespie</a:t>
            </a:r>
            <a:endParaRPr b="1" sz="3200">
              <a:solidFill>
                <a:srgbClr val="AFA18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