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26F11C6-5989-492C-9E40-586A9B9F3B52}">
  <a:tblStyle styleId="{826F11C6-5989-492C-9E40-586A9B9F3B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1b64af5b2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b64af5b2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1b64af5b2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64af5b2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1b64af5b2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64af5b2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1b64af5b2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64af5b2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1b64af5b2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64af5b2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1b64af5b2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64af5b2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Web Components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Rich Web Application Technology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Separation of Concerns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Originally the web was a document management system with one language before diverging into three separate languages over time</a:t>
            </a:r>
            <a:endParaRPr/>
          </a:p>
          <a:p>
            <a:pPr indent="-342900" lvl="0" marL="457200" rtl="0" algn="l">
              <a:spcBef>
                <a:spcPts val="0"/>
              </a:spcBef>
              <a:spcAft>
                <a:spcPts val="0"/>
              </a:spcAft>
              <a:buSzPts val="1800"/>
              <a:buChar char="●"/>
            </a:pPr>
            <a:r>
              <a:rPr lang="en"/>
              <a:t>As previously noted, those three web standard languages (HTML, CSS and JS) are responsible for providing different functionality for Web App development, namely that of structure, styling and behaviour</a:t>
            </a:r>
            <a:endParaRPr/>
          </a:p>
          <a:p>
            <a:pPr indent="-342900" lvl="0" marL="457200" rtl="0" algn="l">
              <a:spcBef>
                <a:spcPts val="0"/>
              </a:spcBef>
              <a:spcAft>
                <a:spcPts val="0"/>
              </a:spcAft>
              <a:buSzPts val="1800"/>
              <a:buChar char="●"/>
            </a:pPr>
            <a:r>
              <a:rPr lang="en"/>
              <a:t>This division of responsibility was considered to be a separation of concerns, a design principle of having distinct responsibilities in each part of the design with as little overlap as possible</a:t>
            </a:r>
            <a:endParaRPr/>
          </a:p>
          <a:p>
            <a:pPr indent="-342900" lvl="0" marL="457200" rtl="0" algn="l">
              <a:spcBef>
                <a:spcPts val="0"/>
              </a:spcBef>
              <a:spcAft>
                <a:spcPts val="0"/>
              </a:spcAft>
              <a:buSzPts val="1800"/>
              <a:buChar char="●"/>
            </a:pPr>
            <a:r>
              <a:rPr lang="en"/>
              <a:t>But there are obvious problems with this separation approach</a:t>
            </a:r>
            <a:endParaRPr/>
          </a:p>
          <a:p>
            <a:pPr indent="-342900" lvl="0" marL="457200" rtl="0" algn="l">
              <a:spcBef>
                <a:spcPts val="0"/>
              </a:spcBef>
              <a:spcAft>
                <a:spcPts val="0"/>
              </a:spcAft>
              <a:buSzPts val="1800"/>
              <a:buChar char="●"/>
            </a:pPr>
            <a:r>
              <a:rPr lang="en"/>
              <a:t>Let’s examine a few of these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Strict by Language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first criticism of the existing approach is that all three languages can perform some or all of the functions of the two others so this separation is not strictly enforced</a:t>
            </a:r>
            <a:endParaRPr/>
          </a:p>
          <a:p>
            <a:pPr indent="-342900" lvl="0" marL="457200" rtl="0" algn="l">
              <a:spcBef>
                <a:spcPts val="0"/>
              </a:spcBef>
              <a:spcAft>
                <a:spcPts val="0"/>
              </a:spcAft>
              <a:buSzPts val="1800"/>
              <a:buChar char="●"/>
            </a:pPr>
            <a:r>
              <a:rPr lang="en"/>
              <a:t>This leads to multiple design-by-convention consensuses for which there is considerable disagreement within the community</a:t>
            </a:r>
            <a:endParaRPr/>
          </a:p>
          <a:p>
            <a:pPr indent="-342900" lvl="0" marL="457200" rtl="0" algn="l">
              <a:spcBef>
                <a:spcPts val="0"/>
              </a:spcBef>
              <a:spcAft>
                <a:spcPts val="0"/>
              </a:spcAft>
              <a:buSzPts val="1800"/>
              <a:buChar char="●"/>
            </a:pPr>
            <a:r>
              <a:rPr lang="en"/>
              <a:t>HTML can embed asynchronous behaviour (albeit with the aid of JS)</a:t>
            </a:r>
            <a:endParaRPr/>
          </a:p>
          <a:p>
            <a:pPr indent="-342900" lvl="0" marL="457200" rtl="0" algn="l">
              <a:spcBef>
                <a:spcPts val="0"/>
              </a:spcBef>
              <a:spcAft>
                <a:spcPts val="0"/>
              </a:spcAft>
              <a:buSzPts val="1800"/>
              <a:buChar char="●"/>
            </a:pPr>
            <a:r>
              <a:rPr lang="en"/>
              <a:t>CSS can load and unload DOM content and animate elements asynchronously</a:t>
            </a:r>
            <a:endParaRPr/>
          </a:p>
          <a:p>
            <a:pPr indent="-342900" lvl="0" marL="457200" rtl="0" algn="l">
              <a:spcBef>
                <a:spcPts val="0"/>
              </a:spcBef>
              <a:spcAft>
                <a:spcPts val="0"/>
              </a:spcAft>
              <a:buSzPts val="1800"/>
              <a:buChar char="●"/>
            </a:pPr>
            <a:r>
              <a:rPr lang="en"/>
              <a:t>The JS DOM API allows the JS programmer to completely replace HTML and CSS with a pure JS approach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Wrong Level of Abstraction</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Another argument against separating by structure/style/behaviour is that this does not really offer a useful level of abstraction</a:t>
            </a:r>
            <a:endParaRPr/>
          </a:p>
          <a:p>
            <a:pPr indent="-342900" lvl="0" marL="457200" rtl="0" algn="l">
              <a:spcBef>
                <a:spcPts val="0"/>
              </a:spcBef>
              <a:spcAft>
                <a:spcPts val="0"/>
              </a:spcAft>
              <a:buSzPts val="1800"/>
              <a:buChar char="●"/>
            </a:pPr>
            <a:r>
              <a:rPr lang="en"/>
              <a:t>Consider the development of an input form having multiple input fields of different data types requiring some level of input validation</a:t>
            </a:r>
            <a:endParaRPr/>
          </a:p>
          <a:p>
            <a:pPr indent="-342900" lvl="0" marL="457200" rtl="0" algn="l">
              <a:spcBef>
                <a:spcPts val="0"/>
              </a:spcBef>
              <a:spcAft>
                <a:spcPts val="0"/>
              </a:spcAft>
              <a:buSzPts val="1800"/>
              <a:buChar char="●"/>
            </a:pPr>
            <a:r>
              <a:rPr lang="en"/>
              <a:t>Ideally, the developer would like to treat the form as a logical element including all of supporting logic within</a:t>
            </a:r>
            <a:endParaRPr/>
          </a:p>
          <a:p>
            <a:pPr indent="-342900" lvl="0" marL="457200" rtl="0" algn="l">
              <a:spcBef>
                <a:spcPts val="0"/>
              </a:spcBef>
              <a:spcAft>
                <a:spcPts val="0"/>
              </a:spcAft>
              <a:buSzPts val="1800"/>
              <a:buChar char="●"/>
            </a:pPr>
            <a:r>
              <a:rPr lang="en"/>
              <a:t>Even better, each of the input fields could be treated as reusable elements in their own right, perhaps for placement in multiple forms</a:t>
            </a:r>
            <a:endParaRPr/>
          </a:p>
          <a:p>
            <a:pPr indent="-342900" lvl="0" marL="457200" rtl="0" algn="l">
              <a:spcBef>
                <a:spcPts val="0"/>
              </a:spcBef>
              <a:spcAft>
                <a:spcPts val="0"/>
              </a:spcAft>
              <a:buSzPts val="1800"/>
              <a:buChar char="●"/>
            </a:pPr>
            <a:r>
              <a:rPr lang="en"/>
              <a:t>Separation of concerns by structure/style/behaviour does not offer the cleanest most maintainable abstraction of this kind of 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Components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idea of a web component is to leverage the existing notion of DOM element (e.g. a </a:t>
            </a:r>
            <a:r>
              <a:rPr lang="en">
                <a:latin typeface="Consolas"/>
                <a:ea typeface="Consolas"/>
                <a:cs typeface="Consolas"/>
                <a:sym typeface="Consolas"/>
              </a:rPr>
              <a:t>&lt;div&gt;</a:t>
            </a:r>
            <a:r>
              <a:rPr lang="en"/>
              <a:t> tag) as the base level of abstraction and separation for creating new features in a Web App</a:t>
            </a:r>
            <a:endParaRPr/>
          </a:p>
          <a:p>
            <a:pPr indent="-342900" lvl="0" marL="457200" rtl="0" algn="l">
              <a:spcBef>
                <a:spcPts val="0"/>
              </a:spcBef>
              <a:spcAft>
                <a:spcPts val="0"/>
              </a:spcAft>
              <a:buSzPts val="1800"/>
              <a:buChar char="●"/>
            </a:pPr>
            <a:r>
              <a:rPr lang="en"/>
              <a:t>The web component itself can be developed with whatever HTML/CSS/JS that is necessary but stands on its own as some useful, easily maintainable and reusable component</a:t>
            </a:r>
            <a:endParaRPr/>
          </a:p>
          <a:p>
            <a:pPr indent="-342900" lvl="0" marL="457200" rtl="0" algn="l">
              <a:spcBef>
                <a:spcPts val="0"/>
              </a:spcBef>
              <a:spcAft>
                <a:spcPts val="0"/>
              </a:spcAft>
              <a:buSzPts val="1800"/>
              <a:buChar char="●"/>
            </a:pPr>
            <a:r>
              <a:rPr lang="en"/>
              <a:t>The web component is separate and untangled from the overall application logic and structure</a:t>
            </a:r>
            <a:endParaRPr/>
          </a:p>
          <a:p>
            <a:pPr indent="-342900" lvl="0" marL="457200" rtl="0" algn="l">
              <a:spcBef>
                <a:spcPts val="0"/>
              </a:spcBef>
              <a:spcAft>
                <a:spcPts val="0"/>
              </a:spcAft>
              <a:buSzPts val="1800"/>
              <a:buChar char="●"/>
            </a:pPr>
            <a:r>
              <a:rPr lang="en"/>
              <a:t>Web components can be composed together by embedding them in a tree-like relationship, e.g a form component containing input components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for Web Components</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community is beginning to converge strongly around the need for this approach to separation but, at the time of writing, there was no standards consensus on how to do this</a:t>
            </a:r>
            <a:endParaRPr/>
          </a:p>
          <a:p>
            <a:pPr indent="-342900" lvl="0" marL="457200" rtl="0" algn="l">
              <a:spcBef>
                <a:spcPts val="0"/>
              </a:spcBef>
              <a:spcAft>
                <a:spcPts val="0"/>
              </a:spcAft>
              <a:buSzPts val="1800"/>
              <a:buChar char="●"/>
            </a:pPr>
            <a:r>
              <a:rPr lang="en"/>
              <a:t>In reality there are three broad approaches being used today: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98" name="Google Shape;98;p18"/>
          <p:cNvGraphicFramePr/>
          <p:nvPr/>
        </p:nvGraphicFramePr>
        <p:xfrm>
          <a:off x="898025" y="2778150"/>
          <a:ext cx="3000000" cy="3000000"/>
        </p:xfrm>
        <a:graphic>
          <a:graphicData uri="http://schemas.openxmlformats.org/drawingml/2006/table">
            <a:tbl>
              <a:tblPr>
                <a:noFill/>
                <a:tableStyleId>{826F11C6-5989-492C-9E40-586A9B9F3B52}</a:tableStyleId>
              </a:tblPr>
              <a:tblGrid>
                <a:gridCol w="7239000"/>
              </a:tblGrid>
              <a:tr h="381000">
                <a:tc>
                  <a:txBody>
                    <a:bodyPr/>
                    <a:lstStyle/>
                    <a:p>
                      <a:pPr indent="-342900" lvl="0" marL="457200" rtl="0" algn="l">
                        <a:lnSpc>
                          <a:spcPct val="115000"/>
                        </a:lnSpc>
                        <a:spcBef>
                          <a:spcPts val="0"/>
                        </a:spcBef>
                        <a:spcAft>
                          <a:spcPts val="0"/>
                        </a:spcAft>
                        <a:buClr>
                          <a:schemeClr val="dk2"/>
                        </a:buClr>
                        <a:buSzPts val="1800"/>
                        <a:buFont typeface="Open Sans"/>
                        <a:buAutoNum type="arabicPeriod"/>
                      </a:pPr>
                      <a:r>
                        <a:rPr lang="en" sz="1800">
                          <a:solidFill>
                            <a:schemeClr val="dk2"/>
                          </a:solidFill>
                          <a:latin typeface="Open Sans"/>
                          <a:ea typeface="Open Sans"/>
                          <a:cs typeface="Open Sans"/>
                          <a:sym typeface="Open Sans"/>
                        </a:rPr>
                        <a:t>Roll-your-own designs using core JS language features and templating</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AutoNum type="arabicPeriod"/>
                      </a:pPr>
                      <a:r>
                        <a:rPr lang="en" sz="1800">
                          <a:solidFill>
                            <a:schemeClr val="dk2"/>
                          </a:solidFill>
                          <a:latin typeface="Open Sans"/>
                          <a:ea typeface="Open Sans"/>
                          <a:cs typeface="Open Sans"/>
                          <a:sym typeface="Open Sans"/>
                        </a:rPr>
                        <a:t>Use of popular web frameworks (e.g. ReactJS, AngularJS, Elm)</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AutoNum type="arabicPeriod"/>
                      </a:pPr>
                      <a:r>
                        <a:rPr lang="en" sz="1800">
                          <a:solidFill>
                            <a:schemeClr val="dk2"/>
                          </a:solidFill>
                          <a:latin typeface="Open Sans"/>
                          <a:ea typeface="Open Sans"/>
                          <a:cs typeface="Open Sans"/>
                          <a:sym typeface="Open Sans"/>
                        </a:rPr>
                        <a:t>Adoption of early-draft standards process using polyfil code (e.g. PolymerJS)</a:t>
                      </a:r>
                      <a:endParaRPr/>
                    </a:p>
                  </a:txBody>
                  <a:tcPr marT="91425" marB="91425" marR="91425" marL="91425">
                    <a:solidFill>
                      <a:srgbClr val="FFF2CC"/>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traditional standards approach to separation of concerns is probably the wrong level of abstraction and sub-division for most moderately complex Web Apps</a:t>
            </a:r>
            <a:endParaRPr/>
          </a:p>
          <a:p>
            <a:pPr indent="-342900" lvl="0" marL="457200" rtl="0" algn="l">
              <a:spcBef>
                <a:spcPts val="0"/>
              </a:spcBef>
              <a:spcAft>
                <a:spcPts val="0"/>
              </a:spcAft>
              <a:buSzPts val="1800"/>
              <a:buChar char="●"/>
            </a:pPr>
            <a:r>
              <a:rPr lang="en"/>
              <a:t>There is no real consensus on how this approach should be used leading to fractured design patterns and poor overall reuse</a:t>
            </a:r>
            <a:endParaRPr/>
          </a:p>
          <a:p>
            <a:pPr indent="-342900" lvl="0" marL="457200" rtl="0" algn="l">
              <a:spcBef>
                <a:spcPts val="0"/>
              </a:spcBef>
              <a:spcAft>
                <a:spcPts val="0"/>
              </a:spcAft>
              <a:buSzPts val="1800"/>
              <a:buChar char="●"/>
            </a:pPr>
            <a:r>
              <a:rPr lang="en"/>
              <a:t>Web components offer an alternative approach to the creation of reusable code by focusing on a different level of abstraction and separation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