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14" r:id="rId3"/>
    <p:sldId id="258" r:id="rId4"/>
    <p:sldId id="312" r:id="rId5"/>
    <p:sldId id="259" r:id="rId6"/>
    <p:sldId id="263" r:id="rId7"/>
    <p:sldId id="269" r:id="rId8"/>
    <p:sldId id="261" r:id="rId9"/>
    <p:sldId id="265" r:id="rId10"/>
    <p:sldId id="268" r:id="rId11"/>
    <p:sldId id="271" r:id="rId12"/>
    <p:sldId id="315" r:id="rId13"/>
    <p:sldId id="272" r:id="rId14"/>
    <p:sldId id="273" r:id="rId15"/>
    <p:sldId id="274" r:id="rId16"/>
    <p:sldId id="275" r:id="rId17"/>
    <p:sldId id="276" r:id="rId18"/>
    <p:sldId id="279" r:id="rId19"/>
    <p:sldId id="296" r:id="rId20"/>
    <p:sldId id="294" r:id="rId21"/>
    <p:sldId id="295" r:id="rId22"/>
    <p:sldId id="278" r:id="rId23"/>
    <p:sldId id="316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3" r:id="rId33"/>
    <p:sldId id="262" r:id="rId34"/>
    <p:sldId id="301" r:id="rId35"/>
    <p:sldId id="264" r:id="rId36"/>
    <p:sldId id="266" r:id="rId37"/>
    <p:sldId id="291" r:id="rId38"/>
    <p:sldId id="302" r:id="rId39"/>
    <p:sldId id="267" r:id="rId40"/>
    <p:sldId id="298" r:id="rId41"/>
    <p:sldId id="299" r:id="rId42"/>
    <p:sldId id="300" r:id="rId43"/>
    <p:sldId id="303" r:id="rId44"/>
    <p:sldId id="304" r:id="rId45"/>
    <p:sldId id="305" r:id="rId46"/>
    <p:sldId id="306" r:id="rId47"/>
    <p:sldId id="307" r:id="rId48"/>
    <p:sldId id="270" r:id="rId49"/>
    <p:sldId id="308" r:id="rId50"/>
    <p:sldId id="309" r:id="rId51"/>
    <p:sldId id="310" r:id="rId52"/>
    <p:sldId id="311" r:id="rId53"/>
    <p:sldId id="281" r:id="rId54"/>
    <p:sldId id="28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91328" autoAdjust="0"/>
  </p:normalViewPr>
  <p:slideViewPr>
    <p:cSldViewPr>
      <p:cViewPr varScale="1">
        <p:scale>
          <a:sx n="111" d="100"/>
          <a:sy n="111" d="100"/>
        </p:scale>
        <p:origin x="169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0E922-B41A-4E61-BE0D-69CAA76CC4A5}" type="datetimeFigureOut">
              <a:rPr lang="en-US" smtClean="0"/>
              <a:pPr/>
              <a:t>1/26/2020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3149-547A-4BE2-B71E-1B741BB1E77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362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49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24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40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3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16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17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57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18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16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Also: “this”, </a:t>
            </a:r>
            <a:r>
              <a:rPr lang="en-IE"/>
              <a:t>next lecture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6352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20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9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4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3317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0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70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23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1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26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68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27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28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00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29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2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30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69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32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Notice the syntax!</a:t>
            </a:r>
          </a:p>
        </p:txBody>
      </p:sp>
    </p:spTree>
    <p:extLst>
      <p:ext uri="{BB962C8B-B14F-4D97-AF65-F5344CB8AC3E}">
        <p14:creationId xmlns:p14="http://schemas.microsoft.com/office/powerpoint/2010/main" val="124090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30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33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03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34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731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35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76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36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407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38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942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39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54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40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739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42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819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43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495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46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1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660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47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298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48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011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50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7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35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8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0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9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92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10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42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11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5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1/26/2020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1/26/2020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1/26/2020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1/26/2020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1/26/2020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1/26/2020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1/26/2020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1/26/2020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1/26/2020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1/26/2020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1/26/2020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6776-89A8-4AC1-986E-E745C692FFCB}" type="datetimeFigureOut">
              <a:rPr lang="en-US" smtClean="0"/>
              <a:pPr/>
              <a:t>1/26/2020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js_arrow_function.asp" TargetMode="Externa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8#most-popular-technolog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387471"/>
            <a:ext cx="7772400" cy="1470025"/>
          </a:xfrm>
        </p:spPr>
        <p:txBody>
          <a:bodyPr>
            <a:normAutofit/>
          </a:bodyPr>
          <a:lstStyle/>
          <a:p>
            <a:r>
              <a:rPr lang="en-IE" sz="5000" dirty="0"/>
              <a:t>JavaScript</a:t>
            </a:r>
          </a:p>
        </p:txBody>
      </p:sp>
      <p:pic>
        <p:nvPicPr>
          <p:cNvPr id="50178" name="Picture 2" descr="File:Unofficial JavaScript logo 2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9728" y="3464719"/>
            <a:ext cx="1964545" cy="19645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844824"/>
            <a:ext cx="8786874" cy="4870324"/>
          </a:xfrm>
        </p:spPr>
        <p:txBody>
          <a:bodyPr>
            <a:normAutofit lnSpcReduction="10000"/>
          </a:bodyPr>
          <a:lstStyle/>
          <a:p>
            <a:r>
              <a:rPr lang="en-IE" sz="2400" dirty="0"/>
              <a:t>To access an HTML element from JavaScript, you can use the </a:t>
            </a:r>
            <a:r>
              <a:rPr lang="en-IE" sz="2400" dirty="0" err="1">
                <a:solidFill>
                  <a:srgbClr val="FF0000"/>
                </a:solidFill>
              </a:rPr>
              <a:t>document.getElementById</a:t>
            </a:r>
            <a:r>
              <a:rPr lang="en-IE" sz="2400" dirty="0"/>
              <a:t>(id) method. </a:t>
            </a:r>
          </a:p>
          <a:p>
            <a:r>
              <a:rPr lang="en-IE" sz="2400" dirty="0"/>
              <a:t>The </a:t>
            </a:r>
            <a:r>
              <a:rPr lang="en-IE" sz="2400" dirty="0" err="1"/>
              <a:t>innerHTML</a:t>
            </a:r>
            <a:r>
              <a:rPr lang="en-IE" sz="2400" dirty="0"/>
              <a:t> property defines the HTML content</a:t>
            </a:r>
          </a:p>
          <a:p>
            <a:endParaRPr lang="en-IE" sz="2000" dirty="0"/>
          </a:p>
          <a:p>
            <a:pPr lvl="3">
              <a:buNone/>
            </a:pPr>
            <a:r>
              <a:rPr lang="en-IE" sz="1800" dirty="0">
                <a:solidFill>
                  <a:srgbClr val="7030A0"/>
                </a:solidFill>
              </a:rPr>
              <a:t>&lt;!DOCTYPE html&gt;</a:t>
            </a:r>
          </a:p>
          <a:p>
            <a:pPr lvl="3">
              <a:buNone/>
            </a:pPr>
            <a:r>
              <a:rPr lang="en-IE" sz="1800" dirty="0">
                <a:solidFill>
                  <a:srgbClr val="7030A0"/>
                </a:solidFill>
              </a:rPr>
              <a:t>&lt;html&gt;</a:t>
            </a:r>
          </a:p>
          <a:p>
            <a:pPr lvl="3">
              <a:buNone/>
            </a:pPr>
            <a:r>
              <a:rPr lang="en-IE" sz="1800" dirty="0">
                <a:solidFill>
                  <a:srgbClr val="7030A0"/>
                </a:solidFill>
              </a:rPr>
              <a:t>&lt;body&gt;</a:t>
            </a:r>
          </a:p>
          <a:p>
            <a:pPr lvl="3">
              <a:buNone/>
            </a:pPr>
            <a:r>
              <a:rPr lang="en-IE" sz="1800" dirty="0">
                <a:solidFill>
                  <a:srgbClr val="7030A0"/>
                </a:solidFill>
              </a:rPr>
              <a:t>	&lt;h1&gt;My First Web Page&lt;/h1&gt;</a:t>
            </a:r>
          </a:p>
          <a:p>
            <a:pPr lvl="3">
              <a:buNone/>
            </a:pPr>
            <a:r>
              <a:rPr lang="en-IE" sz="1800" dirty="0">
                <a:solidFill>
                  <a:srgbClr val="7030A0"/>
                </a:solidFill>
              </a:rPr>
              <a:t>	&lt;p id="demo"&gt;My First Paragraph.&lt;/p&gt;</a:t>
            </a:r>
          </a:p>
          <a:p>
            <a:pPr lvl="3">
              <a:buNone/>
            </a:pPr>
            <a:r>
              <a:rPr lang="en-IE" sz="1800" dirty="0">
                <a:solidFill>
                  <a:srgbClr val="7030A0"/>
                </a:solidFill>
              </a:rPr>
              <a:t>	&lt;script&gt;</a:t>
            </a:r>
          </a:p>
          <a:p>
            <a:pPr lvl="3">
              <a:buNone/>
            </a:pPr>
            <a:r>
              <a:rPr lang="en-IE" sz="1800" dirty="0">
                <a:solidFill>
                  <a:srgbClr val="FF0000"/>
                </a:solidFill>
              </a:rPr>
              <a:t>		</a:t>
            </a:r>
            <a:r>
              <a:rPr lang="en-IE" sz="1800" dirty="0" err="1">
                <a:solidFill>
                  <a:srgbClr val="FF0000"/>
                </a:solidFill>
              </a:rPr>
              <a:t>document.getElementById</a:t>
            </a:r>
            <a:r>
              <a:rPr lang="en-IE" sz="1800" dirty="0"/>
              <a:t>("demo").</a:t>
            </a:r>
            <a:r>
              <a:rPr lang="en-IE" sz="1800" dirty="0" err="1"/>
              <a:t>innerHTML</a:t>
            </a:r>
            <a:r>
              <a:rPr lang="en-IE" sz="1800" dirty="0"/>
              <a:t>="My First JavaScript";</a:t>
            </a:r>
          </a:p>
          <a:p>
            <a:pPr lvl="3">
              <a:buNone/>
            </a:pPr>
            <a:r>
              <a:rPr lang="en-IE" sz="1800" dirty="0">
                <a:solidFill>
                  <a:srgbClr val="7030A0"/>
                </a:solidFill>
              </a:rPr>
              <a:t>	&lt;/script&gt;</a:t>
            </a:r>
          </a:p>
          <a:p>
            <a:pPr lvl="3">
              <a:buNone/>
            </a:pPr>
            <a:r>
              <a:rPr lang="en-IE" sz="1800" dirty="0">
                <a:solidFill>
                  <a:srgbClr val="7030A0"/>
                </a:solidFill>
              </a:rPr>
              <a:t>&lt;/body&gt;</a:t>
            </a:r>
          </a:p>
          <a:p>
            <a:pPr lvl="3">
              <a:buNone/>
            </a:pPr>
            <a:r>
              <a:rPr lang="en-IE" sz="1800" dirty="0">
                <a:solidFill>
                  <a:srgbClr val="7030A0"/>
                </a:solidFill>
              </a:rPr>
              <a:t>&lt;/html&gt; </a:t>
            </a:r>
            <a:endParaRPr lang="en-I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A5EE17-FD53-4F46-AA93-00E2873C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Manipulating HTML Elements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56792"/>
            <a:ext cx="8786874" cy="5158356"/>
          </a:xfrm>
        </p:spPr>
        <p:txBody>
          <a:bodyPr>
            <a:normAutofit/>
          </a:bodyPr>
          <a:lstStyle/>
          <a:p>
            <a:r>
              <a:rPr lang="en-IE" sz="2400" dirty="0"/>
              <a:t>The assignment operator (=) assigns a value to a variable</a:t>
            </a:r>
          </a:p>
          <a:p>
            <a:r>
              <a:rPr lang="en-IE" sz="2400" dirty="0"/>
              <a:t>You declare JavaScript variables with the </a:t>
            </a:r>
            <a:r>
              <a:rPr lang="en-IE" sz="2400" b="1" dirty="0" err="1"/>
              <a:t>var</a:t>
            </a:r>
            <a:r>
              <a:rPr lang="en-IE" sz="2400" dirty="0"/>
              <a:t> keyword:</a:t>
            </a:r>
            <a:endParaRPr lang="en-IE" sz="1800" dirty="0"/>
          </a:p>
          <a:p>
            <a:pPr lvl="2">
              <a:buNone/>
            </a:pPr>
            <a:r>
              <a:rPr lang="en-IE" sz="1800" dirty="0"/>
              <a:t>var </a:t>
            </a:r>
            <a:r>
              <a:rPr lang="en-IE" sz="1800" dirty="0" err="1"/>
              <a:t>carname</a:t>
            </a:r>
            <a:r>
              <a:rPr lang="en-IE" sz="1800" dirty="0"/>
              <a:t> = "Volvo";</a:t>
            </a:r>
            <a:endParaRPr lang="en-IE" sz="1800" b="1" dirty="0"/>
          </a:p>
          <a:p>
            <a:r>
              <a:rPr lang="en-IE" sz="2400" dirty="0"/>
              <a:t>You can declare many variables in one statement. Just start the statement with </a:t>
            </a:r>
            <a:r>
              <a:rPr lang="en-IE" sz="2400" b="1" dirty="0" err="1"/>
              <a:t>var</a:t>
            </a:r>
            <a:r>
              <a:rPr lang="en-IE" sz="2400" dirty="0"/>
              <a:t> and separate the variables by comma:</a:t>
            </a:r>
            <a:endParaRPr lang="en-IE" sz="2800" dirty="0"/>
          </a:p>
          <a:p>
            <a:pPr lvl="2">
              <a:buNone/>
            </a:pPr>
            <a:r>
              <a:rPr lang="en-IE" sz="1800" dirty="0"/>
              <a:t>var </a:t>
            </a:r>
            <a:r>
              <a:rPr lang="en-IE" sz="1800" dirty="0" err="1"/>
              <a:t>lastname</a:t>
            </a:r>
            <a:r>
              <a:rPr lang="en-IE" sz="1800" dirty="0"/>
              <a:t> = "Doe", age = 30, job = "carpenter"; </a:t>
            </a:r>
          </a:p>
          <a:p>
            <a:pPr lvl="2">
              <a:buNone/>
            </a:pPr>
            <a:endParaRPr lang="en-IE" sz="2600" b="1" dirty="0"/>
          </a:p>
          <a:p>
            <a:r>
              <a:rPr lang="en-IE" sz="2400" dirty="0"/>
              <a:t>A variable declared without a value will have the value </a:t>
            </a:r>
            <a:r>
              <a:rPr lang="en-IE" sz="2400" b="1" dirty="0"/>
              <a:t>undefined</a:t>
            </a:r>
            <a:r>
              <a:rPr lang="en-IE" sz="2400" dirty="0"/>
              <a:t>.</a:t>
            </a:r>
          </a:p>
          <a:p>
            <a:r>
              <a:rPr lang="en-IE" sz="2400" dirty="0"/>
              <a:t>If you </a:t>
            </a:r>
            <a:r>
              <a:rPr lang="en-IE" sz="2400" u="sng" dirty="0"/>
              <a:t>re-declare</a:t>
            </a:r>
            <a:r>
              <a:rPr lang="en-IE" sz="2400" dirty="0"/>
              <a:t> a JavaScript variable, it </a:t>
            </a:r>
            <a:r>
              <a:rPr lang="en-IE" sz="2400" u="sng" dirty="0"/>
              <a:t>will not lose</a:t>
            </a:r>
            <a:r>
              <a:rPr lang="en-IE" sz="2400" dirty="0"/>
              <a:t> its value.</a:t>
            </a:r>
          </a:p>
          <a:p>
            <a:r>
              <a:rPr lang="en-IE" sz="2400" dirty="0"/>
              <a:t>If you assign a value to a variable that has not yet been declared, the variable will automatically be declared as a </a:t>
            </a:r>
            <a:r>
              <a:rPr lang="en-IE" sz="2400" b="1" dirty="0"/>
              <a:t>GLOBAL</a:t>
            </a:r>
            <a:r>
              <a:rPr lang="en-IE" sz="2400" dirty="0"/>
              <a:t> variable.</a:t>
            </a:r>
          </a:p>
          <a:p>
            <a:r>
              <a:rPr lang="en-IE" sz="2400" dirty="0"/>
              <a:t>Avoid using global vars, as they can be overwritten by other scripts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93405A-7C12-4A42-9AC5-C15F3B63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438FB0-3265-41DB-8662-6BCD64429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5287"/>
            <a:ext cx="4341448" cy="222093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93405A-7C12-4A42-9AC5-C15F3B63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Variables - ECMAScript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3BF10-0E76-48B1-8396-C557E5195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69" y="4124724"/>
            <a:ext cx="5560865" cy="24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6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628800"/>
            <a:ext cx="8786874" cy="5086348"/>
          </a:xfrm>
        </p:spPr>
        <p:txBody>
          <a:bodyPr>
            <a:normAutofit/>
          </a:bodyPr>
          <a:lstStyle/>
          <a:p>
            <a:r>
              <a:rPr lang="en-IE" sz="2400" dirty="0"/>
              <a:t>JavaScript has dynamic types. This means that the same variable can be used as different types:</a:t>
            </a:r>
          </a:p>
          <a:p>
            <a:endParaRPr lang="en-IE" sz="2400" dirty="0"/>
          </a:p>
          <a:p>
            <a:pPr lvl="2">
              <a:buNone/>
            </a:pPr>
            <a:r>
              <a:rPr lang="en-IE" sz="1800" dirty="0"/>
              <a:t>	var x;                       // x is undefined</a:t>
            </a:r>
            <a:br>
              <a:rPr lang="en-IE" sz="1800" dirty="0"/>
            </a:br>
            <a:r>
              <a:rPr lang="en-IE" sz="1800" dirty="0"/>
              <a:t>var x = 5;                // now x is a Number</a:t>
            </a:r>
            <a:br>
              <a:rPr lang="en-IE" sz="1800" dirty="0"/>
            </a:br>
            <a:r>
              <a:rPr lang="en-IE" sz="1800" dirty="0"/>
              <a:t>var x = "John";      // now x is a String</a:t>
            </a:r>
          </a:p>
          <a:p>
            <a:pPr lvl="2">
              <a:buNone/>
            </a:pPr>
            <a:endParaRPr lang="en-IE" sz="1800" b="1" dirty="0"/>
          </a:p>
          <a:p>
            <a:r>
              <a:rPr lang="en-IE" sz="2600" dirty="0"/>
              <a:t>Variables may contain values of the following primitive types: </a:t>
            </a:r>
            <a:br>
              <a:rPr lang="en-IE" sz="2600" dirty="0"/>
            </a:br>
            <a:r>
              <a:rPr lang="en-IE" sz="2600" dirty="0"/>
              <a:t>Number, String, Boolean, Null</a:t>
            </a:r>
          </a:p>
          <a:p>
            <a:r>
              <a:rPr lang="en-IE" sz="2600" dirty="0"/>
              <a:t>Numbers are not allowed as the first character of identifiers</a:t>
            </a:r>
          </a:p>
          <a:p>
            <a:r>
              <a:rPr lang="en-IE" sz="2600" dirty="0"/>
              <a:t>Joining words: </a:t>
            </a:r>
            <a:r>
              <a:rPr lang="en-IE" sz="2600" dirty="0" err="1"/>
              <a:t>firstName</a:t>
            </a:r>
            <a:r>
              <a:rPr lang="en-IE" sz="2600" dirty="0"/>
              <a:t>, </a:t>
            </a:r>
            <a:r>
              <a:rPr lang="en-IE" sz="2600" dirty="0" err="1"/>
              <a:t>lastName</a:t>
            </a:r>
            <a:r>
              <a:rPr lang="en-IE" sz="2600" dirty="0"/>
              <a:t>, </a:t>
            </a:r>
            <a:r>
              <a:rPr lang="en-IE" sz="2600" dirty="0" err="1"/>
              <a:t>masterCard</a:t>
            </a:r>
            <a:r>
              <a:rPr lang="en-IE" sz="2600" dirty="0"/>
              <a:t>, </a:t>
            </a:r>
            <a:r>
              <a:rPr lang="en-IE" sz="2600" dirty="0" err="1"/>
              <a:t>interCity</a:t>
            </a:r>
            <a:endParaRPr lang="en-IE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9AB980-CCF9-49B5-8ECA-5755C271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Primitive Data Types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628800"/>
            <a:ext cx="8786874" cy="5086348"/>
          </a:xfrm>
        </p:spPr>
        <p:txBody>
          <a:bodyPr>
            <a:normAutofit fontScale="92500" lnSpcReduction="20000"/>
          </a:bodyPr>
          <a:lstStyle/>
          <a:p>
            <a:r>
              <a:rPr lang="en-IE" sz="2400" dirty="0"/>
              <a:t>JavaScript Numbers can be written with or without decimals:</a:t>
            </a:r>
          </a:p>
          <a:p>
            <a:pPr lvl="2">
              <a:buNone/>
            </a:pPr>
            <a:r>
              <a:rPr lang="en-IE" sz="1800" dirty="0"/>
              <a:t>var x1 = 34.00;     </a:t>
            </a:r>
          </a:p>
          <a:p>
            <a:pPr lvl="2">
              <a:buNone/>
            </a:pPr>
            <a:r>
              <a:rPr lang="en-IE" sz="1800" dirty="0"/>
              <a:t>var x2 = 34;        </a:t>
            </a:r>
          </a:p>
          <a:p>
            <a:r>
              <a:rPr lang="en-IE" sz="2400" dirty="0"/>
              <a:t>The </a:t>
            </a:r>
            <a:r>
              <a:rPr lang="en-IE" sz="2400" dirty="0" err="1">
                <a:solidFill>
                  <a:srgbClr val="FF0000"/>
                </a:solidFill>
              </a:rPr>
              <a:t>Number.isInteger</a:t>
            </a:r>
            <a:r>
              <a:rPr lang="en-IE" sz="2400" dirty="0">
                <a:solidFill>
                  <a:srgbClr val="FF0000"/>
                </a:solidFill>
              </a:rPr>
              <a:t>() </a:t>
            </a:r>
            <a:r>
              <a:rPr lang="en-IE" sz="2400" dirty="0"/>
              <a:t>method returns true if the argument is an integer:</a:t>
            </a:r>
          </a:p>
          <a:p>
            <a:pPr marL="457200" lvl="1" indent="0">
              <a:buNone/>
            </a:pPr>
            <a:r>
              <a:rPr lang="en-IE" sz="2000" dirty="0"/>
              <a:t>	</a:t>
            </a:r>
            <a:r>
              <a:rPr lang="en-IE" sz="1800" dirty="0" err="1"/>
              <a:t>Number.isInteger</a:t>
            </a:r>
            <a:r>
              <a:rPr lang="en-IE" sz="1800" dirty="0"/>
              <a:t>(10);        // returns true</a:t>
            </a:r>
          </a:p>
          <a:p>
            <a:pPr marL="457200" lvl="1" indent="0">
              <a:buNone/>
            </a:pPr>
            <a:r>
              <a:rPr lang="en-IE" sz="1800" dirty="0"/>
              <a:t>	</a:t>
            </a:r>
            <a:r>
              <a:rPr lang="en-IE" sz="1800" dirty="0" err="1"/>
              <a:t>Number.isInteger</a:t>
            </a:r>
            <a:r>
              <a:rPr lang="en-IE" sz="1800" dirty="0"/>
              <a:t>(10.5);      // returns false</a:t>
            </a:r>
          </a:p>
          <a:p>
            <a:r>
              <a:rPr lang="en-IE" sz="2400" dirty="0"/>
              <a:t>The </a:t>
            </a:r>
            <a:r>
              <a:rPr lang="en-IE" sz="2400" dirty="0" err="1">
                <a:solidFill>
                  <a:srgbClr val="FF0000"/>
                </a:solidFill>
              </a:rPr>
              <a:t>isNaN</a:t>
            </a:r>
            <a:r>
              <a:rPr lang="en-IE" sz="2400" dirty="0">
                <a:solidFill>
                  <a:srgbClr val="FF0000"/>
                </a:solidFill>
              </a:rPr>
              <a:t>() </a:t>
            </a:r>
            <a:r>
              <a:rPr lang="en-IE" sz="2400" dirty="0"/>
              <a:t>method returns true if the argument is not a Number.</a:t>
            </a:r>
          </a:p>
          <a:p>
            <a:r>
              <a:rPr lang="en-IE" sz="2400" dirty="0"/>
              <a:t>Extra large or extra small numbers can be written with scientific (</a:t>
            </a:r>
            <a:r>
              <a:rPr lang="en-IE" sz="2400" dirty="0">
                <a:solidFill>
                  <a:srgbClr val="FF0000"/>
                </a:solidFill>
              </a:rPr>
              <a:t>e</a:t>
            </a:r>
            <a:r>
              <a:rPr lang="en-IE" sz="2400" dirty="0"/>
              <a:t>xponential) notation:</a:t>
            </a:r>
          </a:p>
          <a:p>
            <a:pPr lvl="2">
              <a:buNone/>
            </a:pPr>
            <a:r>
              <a:rPr lang="en-IE" sz="1800" dirty="0"/>
              <a:t>var y=123e5;      // 12300000</a:t>
            </a:r>
          </a:p>
          <a:p>
            <a:pPr lvl="2">
              <a:buNone/>
            </a:pPr>
            <a:r>
              <a:rPr lang="en-IE" sz="1800" dirty="0"/>
              <a:t>var z=123e-5;     // 0.00123</a:t>
            </a:r>
          </a:p>
          <a:p>
            <a:r>
              <a:rPr lang="en-IE" sz="2400" dirty="0"/>
              <a:t>The exponentiation operator (</a:t>
            </a:r>
            <a:r>
              <a:rPr lang="en-IE" sz="2400" dirty="0">
                <a:solidFill>
                  <a:srgbClr val="FF0000"/>
                </a:solidFill>
              </a:rPr>
              <a:t>**</a:t>
            </a:r>
            <a:r>
              <a:rPr lang="en-IE" sz="2400" dirty="0"/>
              <a:t>) raises the first operand to the power of the second operand:</a:t>
            </a:r>
          </a:p>
          <a:p>
            <a:pPr marL="0" indent="0">
              <a:buNone/>
            </a:pPr>
            <a:r>
              <a:rPr lang="en-IE" sz="2400" dirty="0"/>
              <a:t>	</a:t>
            </a:r>
            <a:r>
              <a:rPr lang="en-IE" sz="1800" dirty="0"/>
              <a:t>var x = 5;</a:t>
            </a:r>
          </a:p>
          <a:p>
            <a:pPr marL="0" indent="0">
              <a:buNone/>
            </a:pPr>
            <a:r>
              <a:rPr lang="en-IE" sz="1800" dirty="0"/>
              <a:t>	var z = x ** 2;          // result is 25</a:t>
            </a:r>
          </a:p>
          <a:p>
            <a:pPr marL="0" indent="0">
              <a:buNone/>
            </a:pPr>
            <a:r>
              <a:rPr lang="en-IE" sz="1800" dirty="0"/>
              <a:t>	// x ** y produces the same result as </a:t>
            </a:r>
            <a:r>
              <a:rPr lang="en-IE" sz="1800" dirty="0" err="1"/>
              <a:t>Math.pow</a:t>
            </a:r>
            <a:r>
              <a:rPr lang="en-IE" sz="1800" dirty="0"/>
              <a:t>(</a:t>
            </a:r>
            <a:r>
              <a:rPr lang="en-IE" sz="1800" dirty="0" err="1"/>
              <a:t>x,y</a:t>
            </a:r>
            <a:r>
              <a:rPr lang="en-IE" sz="1800" dirty="0"/>
              <a:t>):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74EAB2-63B2-49D7-AA50-2B2EE203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Numbers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844824"/>
            <a:ext cx="8786874" cy="4870324"/>
          </a:xfrm>
        </p:spPr>
        <p:txBody>
          <a:bodyPr>
            <a:normAutofit/>
          </a:bodyPr>
          <a:lstStyle/>
          <a:p>
            <a:r>
              <a:rPr lang="en-IE" sz="2400" dirty="0"/>
              <a:t>A string can be any text inside quotes. You can use single or double quotes:</a:t>
            </a:r>
          </a:p>
          <a:p>
            <a:endParaRPr lang="en-IE" sz="2400" dirty="0"/>
          </a:p>
          <a:p>
            <a:pPr lvl="2">
              <a:buNone/>
            </a:pPr>
            <a:r>
              <a:rPr lang="en-IE" sz="1800" dirty="0"/>
              <a:t>	</a:t>
            </a:r>
            <a:r>
              <a:rPr lang="pt-BR" sz="1800" dirty="0"/>
              <a:t>var carname="Volvo XC60";</a:t>
            </a:r>
            <a:br>
              <a:rPr lang="pt-BR" sz="1800" dirty="0"/>
            </a:br>
            <a:r>
              <a:rPr lang="pt-BR" sz="1800" dirty="0"/>
              <a:t>var carname='Volvo XC60';</a:t>
            </a:r>
            <a:endParaRPr lang="en-IE" sz="1800" dirty="0"/>
          </a:p>
          <a:p>
            <a:pPr>
              <a:buNone/>
            </a:pPr>
            <a:endParaRPr lang="en-IE" sz="2600" dirty="0"/>
          </a:p>
          <a:p>
            <a:r>
              <a:rPr lang="en-IE" sz="2400" dirty="0"/>
              <a:t>You can use quotes inside a string, as long as they don't match the quotes surrounding the string:</a:t>
            </a:r>
          </a:p>
          <a:p>
            <a:endParaRPr lang="en-IE" sz="2400" dirty="0"/>
          </a:p>
          <a:p>
            <a:pPr lvl="2">
              <a:buNone/>
            </a:pPr>
            <a:r>
              <a:rPr lang="en-IE" sz="1600" dirty="0"/>
              <a:t>	</a:t>
            </a:r>
            <a:r>
              <a:rPr lang="en-IE" sz="1800" dirty="0" err="1"/>
              <a:t>var</a:t>
            </a:r>
            <a:r>
              <a:rPr lang="en-IE" sz="1800" dirty="0"/>
              <a:t> answer="It's alright";</a:t>
            </a:r>
            <a:br>
              <a:rPr lang="en-IE" sz="1800" dirty="0"/>
            </a:br>
            <a:r>
              <a:rPr lang="en-IE" sz="1800" dirty="0" err="1"/>
              <a:t>var</a:t>
            </a:r>
            <a:r>
              <a:rPr lang="en-IE" sz="1800" dirty="0"/>
              <a:t> answer="He is called 'Johnny'";</a:t>
            </a:r>
            <a:br>
              <a:rPr lang="en-IE" sz="1800" dirty="0"/>
            </a:br>
            <a:r>
              <a:rPr lang="en-IE" sz="1800" dirty="0" err="1"/>
              <a:t>var</a:t>
            </a:r>
            <a:r>
              <a:rPr lang="en-IE" sz="1800" dirty="0"/>
              <a:t> answer='He is called "Johnny"';</a:t>
            </a:r>
            <a:endParaRPr lang="en-I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D72DF-BF40-4C02-919F-4E050FA5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Strings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357430"/>
            <a:ext cx="8786874" cy="4357718"/>
          </a:xfrm>
        </p:spPr>
        <p:txBody>
          <a:bodyPr>
            <a:normAutofit/>
          </a:bodyPr>
          <a:lstStyle/>
          <a:p>
            <a:r>
              <a:rPr lang="en-IE" sz="2400" dirty="0"/>
              <a:t>Booleans can only have two values: true or false.</a:t>
            </a:r>
          </a:p>
          <a:p>
            <a:endParaRPr lang="en-IE" sz="2400" dirty="0"/>
          </a:p>
          <a:p>
            <a:pPr lvl="2">
              <a:buNone/>
            </a:pPr>
            <a:r>
              <a:rPr lang="en-IE" sz="1800" dirty="0"/>
              <a:t>	var x = true;</a:t>
            </a:r>
            <a:br>
              <a:rPr lang="en-IE" sz="1800" dirty="0"/>
            </a:br>
            <a:r>
              <a:rPr lang="en-IE" sz="1800" dirty="0"/>
              <a:t>var y = false;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C37E53-BC9D-4C13-92F7-409D93A4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Boolean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857364"/>
            <a:ext cx="8786874" cy="4857784"/>
          </a:xfrm>
        </p:spPr>
        <p:txBody>
          <a:bodyPr>
            <a:normAutofit/>
          </a:bodyPr>
          <a:lstStyle/>
          <a:p>
            <a:r>
              <a:rPr lang="en-IE" sz="2400" b="1" dirty="0"/>
              <a:t>Undefined</a:t>
            </a:r>
            <a:r>
              <a:rPr lang="en-IE" sz="2400" dirty="0"/>
              <a:t> is the value of a variable with no value. </a:t>
            </a:r>
          </a:p>
          <a:p>
            <a:r>
              <a:rPr lang="en-IE" sz="2400" dirty="0"/>
              <a:t>Variables can be emptied by setting the value to </a:t>
            </a:r>
            <a:r>
              <a:rPr lang="en-IE" sz="2400" b="1" dirty="0"/>
              <a:t>null</a:t>
            </a:r>
            <a:r>
              <a:rPr lang="en-IE" sz="2400" dirty="0"/>
              <a:t>;</a:t>
            </a:r>
          </a:p>
          <a:p>
            <a:endParaRPr lang="en-IE" sz="2400" dirty="0"/>
          </a:p>
          <a:p>
            <a:pPr lvl="2">
              <a:buNone/>
            </a:pPr>
            <a:r>
              <a:rPr lang="en-IE" sz="1800" dirty="0"/>
              <a:t>	 cars = null; </a:t>
            </a:r>
            <a:br>
              <a:rPr lang="en-IE" sz="1800" dirty="0"/>
            </a:br>
            <a:endParaRPr lang="en-IE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2A5EA3-183D-48AC-A4BC-94BA988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Undefined and Null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700808"/>
            <a:ext cx="8715436" cy="5014340"/>
          </a:xfrm>
        </p:spPr>
        <p:txBody>
          <a:bodyPr>
            <a:normAutofit lnSpcReduction="10000"/>
          </a:bodyPr>
          <a:lstStyle/>
          <a:p>
            <a:r>
              <a:rPr lang="en-IE" sz="2400" b="1" dirty="0"/>
              <a:t>equality operator ==</a:t>
            </a:r>
            <a:r>
              <a:rPr lang="en-IE" sz="2400" dirty="0"/>
              <a:t>, the interpreter implicitly tries to </a:t>
            </a:r>
            <a:r>
              <a:rPr lang="en-IE" sz="2400" u="sng" dirty="0"/>
              <a:t>convert</a:t>
            </a:r>
            <a:r>
              <a:rPr lang="en-IE" sz="2400" dirty="0"/>
              <a:t> the values before comparing them</a:t>
            </a:r>
          </a:p>
          <a:p>
            <a:endParaRPr lang="en-IE" sz="2400" dirty="0"/>
          </a:p>
          <a:p>
            <a:pPr lvl="2">
              <a:buNone/>
            </a:pPr>
            <a:r>
              <a:rPr lang="en-IE" sz="1600" dirty="0"/>
              <a:t>function </a:t>
            </a:r>
            <a:r>
              <a:rPr lang="en-IE" sz="1600" dirty="0" err="1"/>
              <a:t>myFunction</a:t>
            </a:r>
            <a:r>
              <a:rPr lang="en-IE" sz="1600" dirty="0"/>
              <a:t>(){</a:t>
            </a:r>
          </a:p>
          <a:p>
            <a:pPr lvl="2">
              <a:buNone/>
            </a:pPr>
            <a:r>
              <a:rPr lang="en-IE" sz="1600" dirty="0"/>
              <a:t>	var x = 5;</a:t>
            </a:r>
          </a:p>
          <a:p>
            <a:pPr lvl="2">
              <a:buNone/>
            </a:pPr>
            <a:r>
              <a:rPr lang="en-IE" sz="1600" dirty="0"/>
              <a:t>	</a:t>
            </a:r>
            <a:r>
              <a:rPr lang="en-IE" sz="1600" dirty="0" err="1"/>
              <a:t>document.getElementById</a:t>
            </a:r>
            <a:r>
              <a:rPr lang="en-IE" sz="1600" dirty="0"/>
              <a:t>("demo").</a:t>
            </a:r>
            <a:r>
              <a:rPr lang="en-IE" sz="1600" dirty="0" err="1"/>
              <a:t>innerHTML</a:t>
            </a:r>
            <a:r>
              <a:rPr lang="en-IE" sz="1600" dirty="0"/>
              <a:t> = x</a:t>
            </a:r>
            <a:r>
              <a:rPr lang="en-IE" sz="1600" dirty="0">
                <a:solidFill>
                  <a:srgbClr val="FF0000"/>
                </a:solidFill>
              </a:rPr>
              <a:t>==</a:t>
            </a:r>
            <a:r>
              <a:rPr lang="en-IE" sz="1600" dirty="0"/>
              <a:t>"5"; 	//returns true</a:t>
            </a:r>
          </a:p>
          <a:p>
            <a:pPr lvl="2">
              <a:buNone/>
            </a:pPr>
            <a:r>
              <a:rPr lang="en-IE" sz="1600" dirty="0"/>
              <a:t>}</a:t>
            </a:r>
          </a:p>
          <a:p>
            <a:endParaRPr lang="en-IE" sz="2400" dirty="0"/>
          </a:p>
          <a:p>
            <a:r>
              <a:rPr lang="en-IE" sz="2400" b="1" dirty="0"/>
              <a:t>identity operator ===</a:t>
            </a:r>
            <a:r>
              <a:rPr lang="en-IE" sz="2400" dirty="0"/>
              <a:t>, </a:t>
            </a:r>
            <a:r>
              <a:rPr lang="en-IE" sz="2400" u="sng" dirty="0"/>
              <a:t>does not convert</a:t>
            </a:r>
            <a:r>
              <a:rPr lang="en-IE" sz="2400" dirty="0"/>
              <a:t> the values when comparing them</a:t>
            </a:r>
          </a:p>
          <a:p>
            <a:endParaRPr lang="en-IE" sz="2400" dirty="0"/>
          </a:p>
          <a:p>
            <a:pPr lvl="2">
              <a:buNone/>
            </a:pPr>
            <a:r>
              <a:rPr lang="en-IE" sz="1600" dirty="0"/>
              <a:t>function </a:t>
            </a:r>
            <a:r>
              <a:rPr lang="en-IE" sz="1600" dirty="0" err="1"/>
              <a:t>myFunction</a:t>
            </a:r>
            <a:r>
              <a:rPr lang="en-IE" sz="1600" dirty="0"/>
              <a:t>(){</a:t>
            </a:r>
          </a:p>
          <a:p>
            <a:pPr lvl="2">
              <a:buNone/>
            </a:pPr>
            <a:r>
              <a:rPr lang="en-IE" sz="1600" dirty="0"/>
              <a:t>	var x = 5;</a:t>
            </a:r>
          </a:p>
          <a:p>
            <a:pPr lvl="2">
              <a:buNone/>
            </a:pPr>
            <a:r>
              <a:rPr lang="en-IE" sz="1600" dirty="0"/>
              <a:t>	</a:t>
            </a:r>
            <a:r>
              <a:rPr lang="en-IE" sz="1600" dirty="0" err="1"/>
              <a:t>document.getElementById</a:t>
            </a:r>
            <a:r>
              <a:rPr lang="en-IE" sz="1600" dirty="0"/>
              <a:t>("demo").</a:t>
            </a:r>
            <a:r>
              <a:rPr lang="en-IE" sz="1600" dirty="0" err="1"/>
              <a:t>innerHTML</a:t>
            </a:r>
            <a:r>
              <a:rPr lang="en-IE" sz="1600" dirty="0"/>
              <a:t> = x</a:t>
            </a:r>
            <a:r>
              <a:rPr lang="en-IE" sz="1600" dirty="0">
                <a:solidFill>
                  <a:srgbClr val="FF0000"/>
                </a:solidFill>
              </a:rPr>
              <a:t>===</a:t>
            </a:r>
            <a:r>
              <a:rPr lang="en-IE" sz="1600" dirty="0"/>
              <a:t>"5"; 	//returns false</a:t>
            </a:r>
          </a:p>
          <a:p>
            <a:pPr lvl="2">
              <a:buNone/>
            </a:pPr>
            <a:r>
              <a:rPr lang="en-IE" sz="1600" dirty="0"/>
              <a:t>}</a:t>
            </a:r>
          </a:p>
          <a:p>
            <a:endParaRPr lang="en-IE" sz="2400" dirty="0">
              <a:solidFill>
                <a:srgbClr val="7030A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B81CAE-B48B-47A9-AA7E-818F3DC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== vs ===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Keywords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903" t="27679" r="25849" b="10272"/>
          <a:stretch/>
        </p:blipFill>
        <p:spPr>
          <a:xfrm>
            <a:off x="658086" y="1628800"/>
            <a:ext cx="7827828" cy="477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5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28E02788-D15D-442E-8594-F19F0140E317}"/>
              </a:ext>
            </a:extLst>
          </p:cNvPr>
          <p:cNvGrpSpPr/>
          <p:nvPr/>
        </p:nvGrpSpPr>
        <p:grpSpPr>
          <a:xfrm>
            <a:off x="2411760" y="20012"/>
            <a:ext cx="6255657" cy="6793364"/>
            <a:chOff x="2492807" y="20012"/>
            <a:chExt cx="6255657" cy="67933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87F93CA-54A6-4E55-AA9A-F2DAF149B360}"/>
                </a:ext>
              </a:extLst>
            </p:cNvPr>
            <p:cNvSpPr txBox="1"/>
            <p:nvPr/>
          </p:nvSpPr>
          <p:spPr>
            <a:xfrm>
              <a:off x="4471274" y="5982379"/>
              <a:ext cx="14822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600" dirty="0">
                  <a:solidFill>
                    <a:schemeClr val="accent2">
                      <a:lumMod val="75000"/>
                    </a:schemeClr>
                  </a:solidFill>
                </a:rPr>
                <a:t>Notepad++</a:t>
              </a:r>
            </a:p>
            <a:p>
              <a:r>
                <a:rPr lang="en-IE" sz="1600" dirty="0">
                  <a:solidFill>
                    <a:schemeClr val="accent2">
                      <a:lumMod val="75000"/>
                    </a:schemeClr>
                  </a:solidFill>
                </a:rPr>
                <a:t>Eclipse</a:t>
              </a:r>
            </a:p>
            <a:p>
              <a:r>
                <a:rPr lang="en-IE" sz="1600" dirty="0">
                  <a:solidFill>
                    <a:schemeClr val="accent2">
                      <a:lumMod val="75000"/>
                    </a:schemeClr>
                  </a:solidFill>
                </a:rPr>
                <a:t>Visual Studio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AD519FD-BE1E-4EA2-81B1-6FE9CAAB899D}"/>
                </a:ext>
              </a:extLst>
            </p:cNvPr>
            <p:cNvGrpSpPr/>
            <p:nvPr/>
          </p:nvGrpSpPr>
          <p:grpSpPr>
            <a:xfrm>
              <a:off x="2492807" y="20012"/>
              <a:ext cx="6255657" cy="6793364"/>
              <a:chOff x="2157979" y="20012"/>
              <a:chExt cx="6255657" cy="67933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A1DB779-F7B9-45E9-8EEF-B1208F332062}"/>
                  </a:ext>
                </a:extLst>
              </p:cNvPr>
              <p:cNvGrpSpPr/>
              <p:nvPr/>
            </p:nvGrpSpPr>
            <p:grpSpPr>
              <a:xfrm>
                <a:off x="2157979" y="20012"/>
                <a:ext cx="6255657" cy="5545421"/>
                <a:chOff x="1842706" y="55562"/>
                <a:chExt cx="6255657" cy="5545421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D9235076-D1BF-43A9-B172-E25DC85EE4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2706" y="2300130"/>
                  <a:ext cx="5458587" cy="2257740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E8C4E93-2D1E-4E8A-8AB6-8E9A6DFA1056}"/>
                    </a:ext>
                  </a:extLst>
                </p:cNvPr>
                <p:cNvSpPr txBox="1"/>
                <p:nvPr/>
              </p:nvSpPr>
              <p:spPr>
                <a:xfrm>
                  <a:off x="2418770" y="4400654"/>
                  <a:ext cx="144016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rgbClr val="C00000"/>
                      </a:solidFill>
                    </a:rPr>
                    <a:t>HTML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CSS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  <a:highlight>
                        <a:srgbClr val="FFFF00"/>
                      </a:highlight>
                    </a:rPr>
                    <a:t>JavaScript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177203-3765-41E8-A735-6F8EFA68D1A4}"/>
                    </a:ext>
                  </a:extLst>
                </p:cNvPr>
                <p:cNvSpPr txBox="1"/>
                <p:nvPr/>
              </p:nvSpPr>
              <p:spPr>
                <a:xfrm>
                  <a:off x="4097565" y="3740598"/>
                  <a:ext cx="108012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sz="16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HTTP</a:t>
                  </a:r>
                </a:p>
                <a:p>
                  <a:r>
                    <a:rPr lang="en-IE" sz="16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HTTPS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0754A2C-F67A-4B37-A09D-736C2A8B5985}"/>
                    </a:ext>
                  </a:extLst>
                </p:cNvPr>
                <p:cNvSpPr txBox="1"/>
                <p:nvPr/>
              </p:nvSpPr>
              <p:spPr>
                <a:xfrm>
                  <a:off x="5192831" y="1149070"/>
                  <a:ext cx="1152128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sz="16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Apache</a:t>
                  </a:r>
                </a:p>
                <a:p>
                  <a:r>
                    <a:rPr lang="en-IE" sz="16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Tomcat</a:t>
                  </a:r>
                </a:p>
                <a:p>
                  <a:r>
                    <a:rPr lang="en-IE" sz="16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IIS</a:t>
                  </a:r>
                </a:p>
                <a:p>
                  <a:r>
                    <a:rPr lang="en-IE" sz="16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NodeJS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7853A7F-E7FD-4CB6-BF65-10B7EC44DD8B}"/>
                    </a:ext>
                  </a:extLst>
                </p:cNvPr>
                <p:cNvSpPr txBox="1"/>
                <p:nvPr/>
              </p:nvSpPr>
              <p:spPr>
                <a:xfrm>
                  <a:off x="6723200" y="1144454"/>
                  <a:ext cx="1375163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MySQL</a:t>
                  </a:r>
                </a:p>
                <a:p>
                  <a:r>
                    <a:rPr lang="en-IE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Oracle</a:t>
                  </a:r>
                </a:p>
                <a:p>
                  <a:r>
                    <a:rPr lang="en-IE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SQL Server</a:t>
                  </a:r>
                </a:p>
                <a:p>
                  <a:r>
                    <a:rPr lang="en-IE" sz="1600" dirty="0">
                      <a:solidFill>
                        <a:schemeClr val="bg2">
                          <a:lumMod val="25000"/>
                        </a:schemeClr>
                      </a:solidFill>
                    </a:rPr>
                    <a:t>MongoDB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59C636B-8D1C-44A9-99E0-90B458D71A17}"/>
                    </a:ext>
                  </a:extLst>
                </p:cNvPr>
                <p:cNvSpPr txBox="1"/>
                <p:nvPr/>
              </p:nvSpPr>
              <p:spPr>
                <a:xfrm>
                  <a:off x="5155074" y="4400654"/>
                  <a:ext cx="129614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rgbClr val="C00000"/>
                      </a:solidFill>
                    </a:rPr>
                    <a:t>PHP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Java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ASP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JavaScript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BC1EE45-DFD4-4915-9E7B-2B42AE7EC030}"/>
                    </a:ext>
                  </a:extLst>
                </p:cNvPr>
                <p:cNvSpPr txBox="1"/>
                <p:nvPr/>
              </p:nvSpPr>
              <p:spPr>
                <a:xfrm>
                  <a:off x="6732239" y="4677653"/>
                  <a:ext cx="7990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rgbClr val="C00000"/>
                      </a:solidFill>
                    </a:rPr>
                    <a:t>SQL</a:t>
                  </a:r>
                </a:p>
                <a:p>
                  <a:r>
                    <a:rPr lang="en-IE" dirty="0">
                      <a:solidFill>
                        <a:srgbClr val="C00000"/>
                      </a:solidFill>
                    </a:rPr>
                    <a:t>JSON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1866AF3-7CE2-4DB0-8175-97A931F835B3}"/>
                    </a:ext>
                  </a:extLst>
                </p:cNvPr>
                <p:cNvSpPr txBox="1"/>
                <p:nvPr/>
              </p:nvSpPr>
              <p:spPr>
                <a:xfrm>
                  <a:off x="2456527" y="1461100"/>
                  <a:ext cx="10498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Chrome</a:t>
                  </a:r>
                </a:p>
                <a:p>
                  <a:r>
                    <a:rPr lang="en-IE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Firefox</a:t>
                  </a:r>
                </a:p>
                <a:p>
                  <a:r>
                    <a:rPr lang="en-IE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Safari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A6E8113-1059-4F41-9259-2D36C32FB025}"/>
                    </a:ext>
                  </a:extLst>
                </p:cNvPr>
                <p:cNvSpPr txBox="1"/>
                <p:nvPr/>
              </p:nvSpPr>
              <p:spPr>
                <a:xfrm>
                  <a:off x="2406495" y="55562"/>
                  <a:ext cx="115212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Linux</a:t>
                  </a:r>
                </a:p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Windows</a:t>
                  </a:r>
                </a:p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MacOS</a:t>
                  </a:r>
                </a:p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Android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A77E5C9-D712-4605-AABF-B225238686C0}"/>
                    </a:ext>
                  </a:extLst>
                </p:cNvPr>
                <p:cNvSpPr txBox="1"/>
                <p:nvPr/>
              </p:nvSpPr>
              <p:spPr>
                <a:xfrm>
                  <a:off x="5717164" y="166515"/>
                  <a:ext cx="190911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Linux</a:t>
                  </a:r>
                </a:p>
                <a:p>
                  <a:r>
                    <a:rPr lang="en-IE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Windows Server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4EED11D6-DAFA-41AC-97AD-AB9283E06CE9}"/>
                    </a:ext>
                  </a:extLst>
                </p:cNvPr>
                <p:cNvCxnSpPr>
                  <a:cxnSpLocks/>
                  <a:stCxn id="14" idx="2"/>
                  <a:endCxn id="13" idx="0"/>
                </p:cNvCxnSpPr>
                <p:nvPr/>
              </p:nvCxnSpPr>
              <p:spPr>
                <a:xfrm flipH="1">
                  <a:off x="2981455" y="1255891"/>
                  <a:ext cx="1104" cy="205209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8974D7B4-19A1-423F-95A1-A40099BB9FE9}"/>
                    </a:ext>
                  </a:extLst>
                </p:cNvPr>
                <p:cNvCxnSpPr>
                  <a:stCxn id="15" idx="2"/>
                  <a:endCxn id="9" idx="0"/>
                </p:cNvCxnSpPr>
                <p:nvPr/>
              </p:nvCxnSpPr>
              <p:spPr>
                <a:xfrm flipH="1">
                  <a:off x="5768895" y="812846"/>
                  <a:ext cx="902828" cy="336224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C89CA569-5E21-48D3-92BD-7582B397BB04}"/>
                    </a:ext>
                  </a:extLst>
                </p:cNvPr>
                <p:cNvCxnSpPr>
                  <a:stCxn id="15" idx="2"/>
                  <a:endCxn id="10" idx="0"/>
                </p:cNvCxnSpPr>
                <p:nvPr/>
              </p:nvCxnSpPr>
              <p:spPr>
                <a:xfrm>
                  <a:off x="6671723" y="812846"/>
                  <a:ext cx="739059" cy="331608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Scroll: Vertical 2">
                <a:extLst>
                  <a:ext uri="{FF2B5EF4-FFF2-40B4-BE49-F238E27FC236}">
                    <a16:creationId xmlns:a16="http://schemas.microsoft.com/office/drawing/2014/main" id="{1F81295B-930C-45B8-AED1-2B78C1FDA445}"/>
                  </a:ext>
                </a:extLst>
              </p:cNvPr>
              <p:cNvSpPr/>
              <p:nvPr/>
            </p:nvSpPr>
            <p:spPr>
              <a:xfrm>
                <a:off x="4030187" y="5890047"/>
                <a:ext cx="1482223" cy="923329"/>
              </a:xfrm>
              <a:prstGeom prst="verticalScroll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2B79FBEE-EFEF-42CA-AB7E-0A165AFBD08E}"/>
                  </a:ext>
                </a:extLst>
              </p:cNvPr>
              <p:cNvCxnSpPr>
                <a:cxnSpLocks/>
                <a:stCxn id="3" idx="0"/>
                <a:endCxn id="7" idx="2"/>
              </p:cNvCxnSpPr>
              <p:nvPr/>
            </p:nvCxnSpPr>
            <p:spPr>
              <a:xfrm flipH="1" flipV="1">
                <a:off x="3454123" y="5288434"/>
                <a:ext cx="1317176" cy="601613"/>
              </a:xfrm>
              <a:prstGeom prst="straightConnector1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A3F6DF0-8293-44C3-8D1E-D67F10465E85}"/>
                  </a:ext>
                </a:extLst>
              </p:cNvPr>
              <p:cNvCxnSpPr>
                <a:cxnSpLocks/>
                <a:stCxn id="3" idx="0"/>
                <a:endCxn id="11" idx="2"/>
              </p:cNvCxnSpPr>
              <p:nvPr/>
            </p:nvCxnSpPr>
            <p:spPr>
              <a:xfrm flipV="1">
                <a:off x="4771299" y="5565433"/>
                <a:ext cx="1347120" cy="324614"/>
              </a:xfrm>
              <a:prstGeom prst="straightConnector1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D693FC-6826-43F8-98FC-8BD462A0369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020272" y="4965269"/>
            <a:ext cx="28102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4601C9D-E5D3-4278-B134-61E0AB80C5B5}"/>
              </a:ext>
            </a:extLst>
          </p:cNvPr>
          <p:cNvSpPr txBox="1"/>
          <p:nvPr/>
        </p:nvSpPr>
        <p:spPr>
          <a:xfrm>
            <a:off x="107504" y="32129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ARCHITECTURE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9E1664-8B4C-4BED-A60F-B0257EC5AB36}"/>
              </a:ext>
            </a:extLst>
          </p:cNvPr>
          <p:cNvSpPr txBox="1"/>
          <p:nvPr/>
        </p:nvSpPr>
        <p:spPr>
          <a:xfrm>
            <a:off x="184858" y="54045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DEVELOPMENT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006BE9-8AB2-459F-BEB7-1F075A99024D}"/>
              </a:ext>
            </a:extLst>
          </p:cNvPr>
          <p:cNvSpPr txBox="1"/>
          <p:nvPr/>
        </p:nvSpPr>
        <p:spPr>
          <a:xfrm>
            <a:off x="110938" y="113827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252585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16832"/>
            <a:ext cx="8784976" cy="47983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2200" dirty="0">
                <a:solidFill>
                  <a:srgbClr val="7030A0"/>
                </a:solidFill>
              </a:rPr>
              <a:t>&lt;script&gt;</a:t>
            </a:r>
          </a:p>
          <a:p>
            <a:pPr>
              <a:buNone/>
            </a:pPr>
            <a:r>
              <a:rPr lang="en-IE" sz="2200" dirty="0">
                <a:solidFill>
                  <a:srgbClr val="FF0000"/>
                </a:solidFill>
              </a:rPr>
              <a:t>	</a:t>
            </a:r>
            <a:r>
              <a:rPr lang="en-IE" sz="2200" dirty="0" err="1">
                <a:solidFill>
                  <a:srgbClr val="FF0000"/>
                </a:solidFill>
              </a:rPr>
              <a:t>document.getElementById</a:t>
            </a:r>
            <a:r>
              <a:rPr lang="en-IE" sz="2200" dirty="0"/>
              <a:t>("demo").</a:t>
            </a:r>
            <a:r>
              <a:rPr lang="en-IE" sz="2200" dirty="0" err="1"/>
              <a:t>innerHTML</a:t>
            </a:r>
            <a:r>
              <a:rPr lang="en-IE" sz="2200" dirty="0"/>
              <a:t>="My First JavaScript";</a:t>
            </a:r>
          </a:p>
          <a:p>
            <a:pPr>
              <a:buNone/>
            </a:pPr>
            <a:r>
              <a:rPr lang="en-IE" sz="2200" dirty="0">
                <a:solidFill>
                  <a:srgbClr val="7030A0"/>
                </a:solidFill>
              </a:rPr>
              <a:t>&lt;/script&gt;</a:t>
            </a:r>
          </a:p>
          <a:p>
            <a:pPr marL="0" indent="0">
              <a:buNone/>
            </a:pPr>
            <a:endParaRPr lang="en-IE" sz="2400" dirty="0"/>
          </a:p>
          <a:p>
            <a:r>
              <a:rPr lang="en-IE" sz="2400" dirty="0"/>
              <a:t>The code above is executed when the page loads</a:t>
            </a:r>
          </a:p>
          <a:p>
            <a:r>
              <a:rPr lang="en-IE" sz="2400" dirty="0"/>
              <a:t>More often, we want to execute code when an </a:t>
            </a:r>
            <a:r>
              <a:rPr lang="en-IE" sz="2400" b="1" dirty="0"/>
              <a:t>event</a:t>
            </a:r>
            <a:r>
              <a:rPr lang="en-IE" sz="2400" dirty="0"/>
              <a:t> occurs, like when the user clicks a button</a:t>
            </a:r>
          </a:p>
          <a:p>
            <a:r>
              <a:rPr lang="en-IE" sz="2400" dirty="0"/>
              <a:t>If we put JavaScript code inside a </a:t>
            </a:r>
            <a:r>
              <a:rPr lang="en-IE" sz="2400" b="1" dirty="0"/>
              <a:t>function</a:t>
            </a:r>
            <a:r>
              <a:rPr lang="en-IE" sz="2400" dirty="0"/>
              <a:t>, we can call that function when an event occurs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63E184-FA18-463B-B8DE-12C3447B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 and Events</a:t>
            </a:r>
          </a:p>
        </p:txBody>
      </p:sp>
    </p:spTree>
    <p:extLst>
      <p:ext uri="{BB962C8B-B14F-4D97-AF65-F5344CB8AC3E}">
        <p14:creationId xmlns:p14="http://schemas.microsoft.com/office/powerpoint/2010/main" val="2768306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556792"/>
            <a:ext cx="8715436" cy="5158356"/>
          </a:xfrm>
        </p:spPr>
        <p:txBody>
          <a:bodyPr>
            <a:normAutofit fontScale="92500" lnSpcReduction="20000"/>
          </a:bodyPr>
          <a:lstStyle/>
          <a:p>
            <a:r>
              <a:rPr lang="en-IE" sz="2400" dirty="0"/>
              <a:t>A function is a block of code that will be executed when "someone" calls it.</a:t>
            </a:r>
          </a:p>
          <a:p>
            <a:r>
              <a:rPr lang="en-IE" sz="2400" dirty="0"/>
              <a:t>It is written as a code block (inside curly { } brackets), preceded by the </a:t>
            </a:r>
            <a:r>
              <a:rPr lang="en-IE" sz="2400" b="1" dirty="0"/>
              <a:t>function</a:t>
            </a:r>
            <a:r>
              <a:rPr lang="en-IE" sz="2400" dirty="0"/>
              <a:t> keyword.</a:t>
            </a:r>
          </a:p>
          <a:p>
            <a:pPr lvl="1"/>
            <a:endParaRPr lang="en-IE" sz="1900" dirty="0"/>
          </a:p>
          <a:p>
            <a:pPr lvl="2">
              <a:buNone/>
            </a:pPr>
            <a:r>
              <a:rPr lang="en-IE" sz="1900" dirty="0">
                <a:solidFill>
                  <a:srgbClr val="7030A0"/>
                </a:solidFill>
              </a:rPr>
              <a:t>	&lt;!DOCTYPE html&gt;</a:t>
            </a:r>
            <a:br>
              <a:rPr lang="en-IE" sz="1900" dirty="0">
                <a:solidFill>
                  <a:srgbClr val="7030A0"/>
                </a:solidFill>
              </a:rPr>
            </a:br>
            <a:r>
              <a:rPr lang="en-IE" sz="1900" dirty="0">
                <a:solidFill>
                  <a:srgbClr val="7030A0"/>
                </a:solidFill>
              </a:rPr>
              <a:t>&lt;html&gt;</a:t>
            </a:r>
            <a:br>
              <a:rPr lang="en-IE" sz="1900" dirty="0">
                <a:solidFill>
                  <a:srgbClr val="7030A0"/>
                </a:solidFill>
              </a:rPr>
            </a:br>
            <a:r>
              <a:rPr lang="en-IE" sz="1900" dirty="0">
                <a:solidFill>
                  <a:srgbClr val="7030A0"/>
                </a:solidFill>
              </a:rPr>
              <a:t>&lt;head&gt;</a:t>
            </a:r>
            <a:br>
              <a:rPr lang="en-IE" sz="1900" dirty="0">
                <a:solidFill>
                  <a:srgbClr val="7030A0"/>
                </a:solidFill>
              </a:rPr>
            </a:br>
            <a:r>
              <a:rPr lang="en-IE" sz="1900" dirty="0">
                <a:solidFill>
                  <a:srgbClr val="7030A0"/>
                </a:solidFill>
              </a:rPr>
              <a:t>&lt;script&gt;</a:t>
            </a:r>
            <a:br>
              <a:rPr lang="en-IE" sz="1500" dirty="0"/>
            </a:br>
            <a:r>
              <a:rPr lang="en-IE" sz="1500" dirty="0"/>
              <a:t>	</a:t>
            </a:r>
            <a:r>
              <a:rPr lang="en-IE" sz="2000" dirty="0"/>
              <a:t>function </a:t>
            </a:r>
            <a:r>
              <a:rPr lang="en-IE" sz="2000" u="sng" dirty="0" err="1">
                <a:solidFill>
                  <a:srgbClr val="FF0000"/>
                </a:solidFill>
              </a:rPr>
              <a:t>myFunction</a:t>
            </a:r>
            <a:r>
              <a:rPr lang="en-IE" sz="2000" u="sng" dirty="0">
                <a:solidFill>
                  <a:srgbClr val="FF0000"/>
                </a:solidFill>
              </a:rPr>
              <a:t>()</a:t>
            </a:r>
            <a:r>
              <a:rPr lang="en-IE" sz="2000" u="sng" dirty="0"/>
              <a:t>{</a:t>
            </a:r>
            <a:br>
              <a:rPr lang="en-IE" sz="2000" dirty="0"/>
            </a:br>
            <a:br>
              <a:rPr lang="en-IE" sz="2000" dirty="0"/>
            </a:br>
            <a:r>
              <a:rPr lang="en-IE" sz="2000" dirty="0"/>
              <a:t>		alert("Hello World!");</a:t>
            </a:r>
            <a:br>
              <a:rPr lang="en-IE" sz="2000" dirty="0"/>
            </a:br>
            <a:r>
              <a:rPr lang="en-IE" sz="2000" dirty="0"/>
              <a:t>	}</a:t>
            </a:r>
            <a:br>
              <a:rPr lang="en-IE" sz="1500" dirty="0"/>
            </a:br>
            <a:r>
              <a:rPr lang="en-IE" sz="1900" dirty="0">
                <a:solidFill>
                  <a:srgbClr val="7030A0"/>
                </a:solidFill>
              </a:rPr>
              <a:t>&lt;/script&gt;</a:t>
            </a:r>
            <a:br>
              <a:rPr lang="en-IE" sz="1900" dirty="0">
                <a:solidFill>
                  <a:srgbClr val="7030A0"/>
                </a:solidFill>
              </a:rPr>
            </a:br>
            <a:r>
              <a:rPr lang="en-IE" sz="1900" dirty="0">
                <a:solidFill>
                  <a:srgbClr val="7030A0"/>
                </a:solidFill>
              </a:rPr>
              <a:t>&lt;/head&gt;</a:t>
            </a:r>
            <a:br>
              <a:rPr lang="en-IE" sz="1900" dirty="0">
                <a:solidFill>
                  <a:srgbClr val="7030A0"/>
                </a:solidFill>
              </a:rPr>
            </a:br>
            <a:br>
              <a:rPr lang="en-IE" sz="1900" dirty="0">
                <a:solidFill>
                  <a:srgbClr val="7030A0"/>
                </a:solidFill>
              </a:rPr>
            </a:br>
            <a:r>
              <a:rPr lang="en-IE" sz="1900" dirty="0">
                <a:solidFill>
                  <a:srgbClr val="7030A0"/>
                </a:solidFill>
              </a:rPr>
              <a:t>&lt;body&gt;</a:t>
            </a:r>
            <a:br>
              <a:rPr lang="en-IE" sz="1900" dirty="0">
                <a:solidFill>
                  <a:srgbClr val="7030A0"/>
                </a:solidFill>
              </a:rPr>
            </a:br>
            <a:r>
              <a:rPr lang="en-IE" sz="1900" dirty="0">
                <a:solidFill>
                  <a:srgbClr val="7030A0"/>
                </a:solidFill>
              </a:rPr>
              <a:t>&lt;button </a:t>
            </a:r>
            <a:r>
              <a:rPr lang="en-IE" sz="1900" dirty="0" err="1">
                <a:solidFill>
                  <a:srgbClr val="7030A0"/>
                </a:solidFill>
              </a:rPr>
              <a:t>onclick</a:t>
            </a:r>
            <a:r>
              <a:rPr lang="en-IE" sz="1900" dirty="0">
                <a:solidFill>
                  <a:srgbClr val="7030A0"/>
                </a:solidFill>
              </a:rPr>
              <a:t>="</a:t>
            </a:r>
            <a:r>
              <a:rPr lang="en-IE" sz="1900" u="sng" dirty="0" err="1">
                <a:solidFill>
                  <a:srgbClr val="FF0000"/>
                </a:solidFill>
              </a:rPr>
              <a:t>myFunction</a:t>
            </a:r>
            <a:r>
              <a:rPr lang="en-IE" sz="1900" u="sng" dirty="0">
                <a:solidFill>
                  <a:srgbClr val="FF0000"/>
                </a:solidFill>
              </a:rPr>
              <a:t>()</a:t>
            </a:r>
            <a:r>
              <a:rPr lang="en-IE" sz="1900" dirty="0">
                <a:solidFill>
                  <a:srgbClr val="7030A0"/>
                </a:solidFill>
              </a:rPr>
              <a:t>"&gt;</a:t>
            </a:r>
            <a:r>
              <a:rPr lang="en-IE" sz="1900" dirty="0"/>
              <a:t>Try it</a:t>
            </a:r>
            <a:r>
              <a:rPr lang="en-IE" sz="1900" dirty="0">
                <a:solidFill>
                  <a:srgbClr val="7030A0"/>
                </a:solidFill>
              </a:rPr>
              <a:t>&lt;/button&gt;</a:t>
            </a:r>
            <a:br>
              <a:rPr lang="en-IE" sz="1900" dirty="0">
                <a:solidFill>
                  <a:srgbClr val="7030A0"/>
                </a:solidFill>
              </a:rPr>
            </a:br>
            <a:r>
              <a:rPr lang="en-IE" sz="1900" dirty="0">
                <a:solidFill>
                  <a:srgbClr val="7030A0"/>
                </a:solidFill>
              </a:rPr>
              <a:t>&lt;/body&gt;</a:t>
            </a:r>
            <a:br>
              <a:rPr lang="en-IE" sz="1900" dirty="0">
                <a:solidFill>
                  <a:srgbClr val="7030A0"/>
                </a:solidFill>
              </a:rPr>
            </a:br>
            <a:r>
              <a:rPr lang="en-IE" sz="1900" dirty="0">
                <a:solidFill>
                  <a:srgbClr val="7030A0"/>
                </a:solidFill>
              </a:rPr>
              <a:t>&lt;/html&gt;</a:t>
            </a:r>
            <a:br>
              <a:rPr lang="en-IE" sz="1000" dirty="0"/>
            </a:br>
            <a:endParaRPr lang="en-IE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28CFD2-58C6-47AA-9333-4EC3E95B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76157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500174"/>
            <a:ext cx="8715436" cy="5214974"/>
          </a:xfrm>
        </p:spPr>
        <p:txBody>
          <a:bodyPr>
            <a:normAutofit lnSpcReduction="10000"/>
          </a:bodyPr>
          <a:lstStyle/>
          <a:p>
            <a:r>
              <a:rPr lang="en-IE" sz="2400" dirty="0"/>
              <a:t>A function in JavaScript is always passed by value, just like the primitive types</a:t>
            </a:r>
          </a:p>
          <a:p>
            <a:endParaRPr lang="en-IE" sz="1600" dirty="0">
              <a:solidFill>
                <a:srgbClr val="7030A0"/>
              </a:solidFill>
            </a:endParaRPr>
          </a:p>
          <a:p>
            <a:pPr lvl="2">
              <a:buNone/>
            </a:pPr>
            <a:r>
              <a:rPr lang="en-IE" sz="1600" dirty="0">
                <a:solidFill>
                  <a:srgbClr val="7030A0"/>
                </a:solidFill>
              </a:rPr>
              <a:t>&lt;button onclick="</a:t>
            </a:r>
            <a:r>
              <a:rPr lang="en-IE" sz="1600" u="sng" dirty="0" err="1">
                <a:solidFill>
                  <a:srgbClr val="FF0000"/>
                </a:solidFill>
              </a:rPr>
              <a:t>myFunction</a:t>
            </a:r>
            <a:r>
              <a:rPr lang="en-IE" sz="1600" u="sng" dirty="0">
                <a:solidFill>
                  <a:srgbClr val="FF0000"/>
                </a:solidFill>
              </a:rPr>
              <a:t>('Bob', 'Builder')</a:t>
            </a:r>
            <a:r>
              <a:rPr lang="en-IE" sz="1600" dirty="0">
                <a:solidFill>
                  <a:srgbClr val="7030A0"/>
                </a:solidFill>
              </a:rPr>
              <a:t>"&gt;</a:t>
            </a:r>
            <a:r>
              <a:rPr lang="en-IE" sz="1600" dirty="0"/>
              <a:t>Click for Bob</a:t>
            </a:r>
            <a:r>
              <a:rPr lang="en-IE" sz="1600" dirty="0">
                <a:solidFill>
                  <a:srgbClr val="7030A0"/>
                </a:solidFill>
              </a:rPr>
              <a:t>&lt;/button&gt;</a:t>
            </a:r>
          </a:p>
          <a:p>
            <a:pPr lvl="2">
              <a:buNone/>
            </a:pPr>
            <a:r>
              <a:rPr lang="en-IE" sz="1600" dirty="0">
                <a:solidFill>
                  <a:srgbClr val="7030A0"/>
                </a:solidFill>
              </a:rPr>
              <a:t>&lt;script&gt;</a:t>
            </a:r>
          </a:p>
          <a:p>
            <a:pPr lvl="2">
              <a:buNone/>
            </a:pPr>
            <a:r>
              <a:rPr lang="en-IE" sz="1600" dirty="0"/>
              <a:t>	function </a:t>
            </a:r>
            <a:r>
              <a:rPr lang="en-IE" sz="1600" u="sng" dirty="0" err="1">
                <a:solidFill>
                  <a:srgbClr val="FF0000"/>
                </a:solidFill>
              </a:rPr>
              <a:t>myFunction</a:t>
            </a:r>
            <a:r>
              <a:rPr lang="en-IE" sz="1600" dirty="0"/>
              <a:t>(name, job){ 	// note we don’t use “var name”</a:t>
            </a:r>
          </a:p>
          <a:p>
            <a:pPr lvl="2">
              <a:buNone/>
            </a:pPr>
            <a:r>
              <a:rPr lang="en-IE" sz="1600" dirty="0"/>
              <a:t>		alert("Welcome " + name + ", the " + job);</a:t>
            </a:r>
          </a:p>
          <a:p>
            <a:pPr lvl="2">
              <a:buNone/>
            </a:pPr>
            <a:r>
              <a:rPr lang="en-IE" sz="1600" dirty="0"/>
              <a:t>	}</a:t>
            </a:r>
          </a:p>
          <a:p>
            <a:pPr lvl="2">
              <a:buNone/>
            </a:pPr>
            <a:r>
              <a:rPr lang="en-IE" sz="1600" dirty="0">
                <a:solidFill>
                  <a:srgbClr val="7030A0"/>
                </a:solidFill>
              </a:rPr>
              <a:t>&lt;/script&gt;</a:t>
            </a:r>
          </a:p>
          <a:p>
            <a:pPr lvl="2">
              <a:buNone/>
            </a:pPr>
            <a:endParaRPr lang="en-IE" sz="1600" dirty="0">
              <a:solidFill>
                <a:srgbClr val="7030A0"/>
              </a:solidFill>
            </a:endParaRPr>
          </a:p>
          <a:p>
            <a:r>
              <a:rPr lang="en-IE" sz="2400" dirty="0"/>
              <a:t>ES6 allows function parameters to have default values</a:t>
            </a:r>
          </a:p>
          <a:p>
            <a:endParaRPr lang="en-IE" sz="2400" dirty="0"/>
          </a:p>
          <a:p>
            <a:pPr marL="0" indent="0">
              <a:buNone/>
            </a:pPr>
            <a:r>
              <a:rPr lang="en-IE" sz="1600" dirty="0">
                <a:solidFill>
                  <a:srgbClr val="0000CD"/>
                </a:solidFill>
                <a:latin typeface="Consolas" panose="020B0609020204030204" pitchFamily="49" charset="0"/>
              </a:rPr>
              <a:t>	function</a:t>
            </a:r>
            <a:r>
              <a:rPr lang="en-I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IE" sz="1600" dirty="0">
                <a:solidFill>
                  <a:srgbClr val="000000"/>
                </a:solidFill>
                <a:latin typeface="Consolas" panose="020B0609020204030204" pitchFamily="49" charset="0"/>
              </a:rPr>
              <a:t>(x, y = </a:t>
            </a:r>
            <a:r>
              <a:rPr lang="en-IE" sz="16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IE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IE" sz="1600" dirty="0"/>
            </a:br>
            <a:r>
              <a:rPr lang="en-I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E" sz="1600" dirty="0">
                <a:solidFill>
                  <a:srgbClr val="FF0000"/>
                </a:solidFill>
                <a:latin typeface="Consolas" panose="020B0609020204030204" pitchFamily="49" charset="0"/>
              </a:rPr>
              <a:t> 		</a:t>
            </a:r>
            <a:r>
              <a:rPr lang="en-I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y is 10 if not passed or undefined</a:t>
            </a:r>
            <a:br>
              <a:rPr lang="en-IE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E" sz="1600" dirty="0">
                <a:solidFill>
                  <a:srgbClr val="FF0000"/>
                </a:solidFill>
                <a:latin typeface="Consolas" panose="020B0609020204030204" pitchFamily="49" charset="0"/>
              </a:rPr>
              <a:t> 		</a:t>
            </a:r>
            <a:r>
              <a:rPr lang="en-IE" sz="1600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IE" sz="1600" dirty="0">
                <a:solidFill>
                  <a:srgbClr val="000000"/>
                </a:solidFill>
                <a:latin typeface="Consolas" panose="020B0609020204030204" pitchFamily="49" charset="0"/>
              </a:rPr>
              <a:t> x + y;</a:t>
            </a:r>
            <a:br>
              <a:rPr lang="en-IE" sz="1600" dirty="0"/>
            </a:br>
            <a:r>
              <a:rPr lang="en-IE" sz="1600" dirty="0"/>
              <a:t>	</a:t>
            </a:r>
            <a:r>
              <a:rPr lang="en-I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E" sz="1600" dirty="0"/>
            </a:br>
            <a:r>
              <a:rPr lang="en-IE" sz="1600" dirty="0"/>
              <a:t>	</a:t>
            </a:r>
            <a:r>
              <a:rPr lang="en-I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I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E" sz="16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IE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I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will return 15</a:t>
            </a:r>
            <a:endParaRPr lang="en-I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4FBA17-EC7C-4CC0-BA6F-B5B3A519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 with Arguments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4FBA17-EC7C-4CC0-BA6F-B5B3A519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Arrow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659D1-40A3-4296-B7DB-1328F1BBA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42" y="1412776"/>
            <a:ext cx="5344269" cy="2728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25BC3E-39C5-4A0D-B0C3-280B2BA9F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293096"/>
            <a:ext cx="8630518" cy="19993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BC9199-8006-4421-B2FA-38101E4C2D7F}"/>
              </a:ext>
            </a:extLst>
          </p:cNvPr>
          <p:cNvSpPr/>
          <p:nvPr/>
        </p:nvSpPr>
        <p:spPr>
          <a:xfrm>
            <a:off x="323528" y="6398696"/>
            <a:ext cx="6822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hlinkClick r:id="rId5"/>
              </a:rPr>
              <a:t>https://www.w3schools.com/js/js_arrow_function.asp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394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628800"/>
            <a:ext cx="8786874" cy="5014910"/>
          </a:xfrm>
        </p:spPr>
        <p:txBody>
          <a:bodyPr>
            <a:normAutofit/>
          </a:bodyPr>
          <a:lstStyle/>
          <a:p>
            <a:r>
              <a:rPr lang="en-IE" sz="2400" dirty="0"/>
              <a:t>An event handler is a predefined </a:t>
            </a:r>
            <a:r>
              <a:rPr lang="en-IE" sz="2400" dirty="0">
                <a:solidFill>
                  <a:srgbClr val="00B050"/>
                </a:solidFill>
              </a:rPr>
              <a:t>JavaScript property of an object </a:t>
            </a:r>
            <a:r>
              <a:rPr lang="en-IE" sz="2400" dirty="0"/>
              <a:t>(in most cases an element in the document) that is used to handle an event on a Web page.</a:t>
            </a:r>
          </a:p>
          <a:p>
            <a:endParaRPr lang="en-IE" sz="2400" dirty="0"/>
          </a:p>
          <a:p>
            <a:r>
              <a:rPr lang="en-IE" sz="2400" dirty="0"/>
              <a:t>An event is </a:t>
            </a:r>
            <a:r>
              <a:rPr lang="en-IE" sz="2400" u="sng" dirty="0"/>
              <a:t>something that happens when the viewer performs some sort of action</a:t>
            </a:r>
            <a:r>
              <a:rPr lang="en-IE" sz="2400" dirty="0"/>
              <a:t>, such as clicking a mouse button, moving the mouse over a link, etc. </a:t>
            </a:r>
          </a:p>
          <a:p>
            <a:endParaRPr lang="en-IE" sz="2400" dirty="0"/>
          </a:p>
          <a:p>
            <a:r>
              <a:rPr lang="en-IE" sz="2400" dirty="0"/>
              <a:t>The </a:t>
            </a:r>
            <a:r>
              <a:rPr lang="en-IE" sz="2400" u="sng" dirty="0"/>
              <a:t>page loading or other similar actions are also events</a:t>
            </a:r>
            <a:r>
              <a:rPr lang="en-IE" sz="2400" dirty="0"/>
              <a:t>. </a:t>
            </a:r>
          </a:p>
          <a:p>
            <a:endParaRPr lang="en-IE" sz="2400" dirty="0"/>
          </a:p>
          <a:p>
            <a:r>
              <a:rPr lang="en-IE" sz="2400" dirty="0"/>
              <a:t>JavaScript event handlers identify them and perform specific  tasks, making pages interactive and more useful.</a:t>
            </a:r>
            <a:endParaRPr lang="en-I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20C75A-ECDF-4C1C-AA96-01FDE197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Event Handlers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772816"/>
            <a:ext cx="8786874" cy="4870894"/>
          </a:xfrm>
        </p:spPr>
        <p:txBody>
          <a:bodyPr>
            <a:normAutofit lnSpcReduction="10000"/>
          </a:bodyPr>
          <a:lstStyle/>
          <a:p>
            <a:r>
              <a:rPr lang="en-IE" sz="2400" dirty="0"/>
              <a:t>To use an event handler, you add it as an additional attribute to an HTML tag. </a:t>
            </a:r>
          </a:p>
          <a:p>
            <a:r>
              <a:rPr lang="en-IE" sz="2400" dirty="0"/>
              <a:t>The only difference between an event handler “attribute” and an HTML attribute is that </a:t>
            </a:r>
            <a:r>
              <a:rPr lang="en-IE" sz="2400" u="sng" dirty="0"/>
              <a:t>you can add JavaScript code inside an event handler attribute </a:t>
            </a:r>
            <a:r>
              <a:rPr lang="en-IE" sz="2400" dirty="0"/>
              <a:t>rather than just an attribute value:</a:t>
            </a:r>
          </a:p>
          <a:p>
            <a:pPr lvl="2">
              <a:buNone/>
            </a:pPr>
            <a:r>
              <a:rPr lang="en-IE" sz="1800" dirty="0"/>
              <a:t>&lt;body&gt;</a:t>
            </a:r>
          </a:p>
          <a:p>
            <a:pPr lvl="2">
              <a:buNone/>
            </a:pPr>
            <a:r>
              <a:rPr lang="en-IE" sz="1800" dirty="0"/>
              <a:t>&lt;form&gt;</a:t>
            </a:r>
          </a:p>
          <a:p>
            <a:pPr lvl="2">
              <a:buNone/>
            </a:pPr>
            <a:r>
              <a:rPr lang="en-IE" sz="1800" dirty="0"/>
              <a:t>	&lt;input type = "button" value = "Click Me!" </a:t>
            </a:r>
            <a:r>
              <a:rPr lang="en-IE" sz="1800" dirty="0" err="1"/>
              <a:t>onclick</a:t>
            </a:r>
            <a:r>
              <a:rPr lang="en-IE" sz="1800" dirty="0"/>
              <a:t> = "</a:t>
            </a:r>
            <a:r>
              <a:rPr lang="en-IE" sz="1800" dirty="0" err="1"/>
              <a:t>window.alert</a:t>
            </a:r>
            <a:r>
              <a:rPr lang="en-IE" sz="1800" dirty="0"/>
              <a:t>('Hi!');"&gt;</a:t>
            </a:r>
          </a:p>
          <a:p>
            <a:pPr lvl="2">
              <a:buNone/>
            </a:pPr>
            <a:r>
              <a:rPr lang="en-IE" sz="1800" dirty="0"/>
              <a:t>&lt;/form&gt;</a:t>
            </a:r>
          </a:p>
          <a:p>
            <a:pPr lvl="2">
              <a:buNone/>
            </a:pPr>
            <a:r>
              <a:rPr lang="en-IE" sz="1800" dirty="0"/>
              <a:t>&lt;/body&gt;</a:t>
            </a:r>
            <a:endParaRPr lang="en-IE" sz="2400" dirty="0"/>
          </a:p>
          <a:p>
            <a:r>
              <a:rPr lang="en-IE" sz="2400" dirty="0"/>
              <a:t>Notice that the alert command ends with a semicolon. </a:t>
            </a:r>
          </a:p>
          <a:p>
            <a:r>
              <a:rPr lang="en-IE" sz="2400" dirty="0"/>
              <a:t>This enables you to add additional JavaScript code after the alert, to perform multiple actions on the click event.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1D696-451D-4D2E-92A9-D210F255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Event in HTML Element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56792"/>
            <a:ext cx="8786874" cy="5086918"/>
          </a:xfrm>
        </p:spPr>
        <p:txBody>
          <a:bodyPr>
            <a:normAutofit fontScale="92500"/>
          </a:bodyPr>
          <a:lstStyle/>
          <a:p>
            <a:r>
              <a:rPr lang="en-IE" sz="2400" dirty="0"/>
              <a:t>If the code you want to use is long, you may wish to put it in a function </a:t>
            </a:r>
          </a:p>
          <a:p>
            <a:r>
              <a:rPr lang="en-IE" sz="2400" dirty="0"/>
              <a:t>That function can be in an external file as well</a:t>
            </a:r>
            <a:br>
              <a:rPr lang="en-IE" sz="2400" dirty="0"/>
            </a:br>
            <a:endParaRPr lang="en-IE" sz="2400" dirty="0"/>
          </a:p>
          <a:p>
            <a:pPr lvl="2">
              <a:buNone/>
            </a:pPr>
            <a:r>
              <a:rPr lang="en-IE" sz="2000" dirty="0"/>
              <a:t>function </a:t>
            </a:r>
            <a:r>
              <a:rPr lang="en-IE" sz="2000" dirty="0" err="1"/>
              <a:t>hi_and_bye</a:t>
            </a:r>
            <a:r>
              <a:rPr lang="en-IE" sz="2000" dirty="0"/>
              <a:t>() {</a:t>
            </a:r>
          </a:p>
          <a:p>
            <a:pPr lvl="2">
              <a:buNone/>
            </a:pPr>
            <a:r>
              <a:rPr lang="en-IE" sz="2000" dirty="0"/>
              <a:t>	alert('Hi!');</a:t>
            </a:r>
          </a:p>
          <a:p>
            <a:pPr lvl="2">
              <a:buNone/>
            </a:pPr>
            <a:r>
              <a:rPr lang="en-IE" sz="2000" dirty="0"/>
              <a:t>	alert('Bye!');</a:t>
            </a:r>
          </a:p>
          <a:p>
            <a:pPr lvl="2">
              <a:buNone/>
            </a:pPr>
            <a:r>
              <a:rPr lang="en-IE" sz="2000" dirty="0"/>
              <a:t>}</a:t>
            </a:r>
          </a:p>
          <a:p>
            <a:pPr lvl="2">
              <a:buNone/>
            </a:pPr>
            <a:r>
              <a:rPr lang="en-IE" sz="2000" dirty="0"/>
              <a:t>…</a:t>
            </a:r>
          </a:p>
          <a:p>
            <a:pPr lvl="2">
              <a:buNone/>
            </a:pPr>
            <a:r>
              <a:rPr lang="en-IE" sz="2000" dirty="0"/>
              <a:t>&lt;body&gt;</a:t>
            </a:r>
          </a:p>
          <a:p>
            <a:pPr lvl="2">
              <a:buNone/>
            </a:pPr>
            <a:r>
              <a:rPr lang="en-IE" sz="2000" dirty="0"/>
              <a:t>&lt;form&gt;</a:t>
            </a:r>
          </a:p>
          <a:p>
            <a:pPr lvl="2">
              <a:buNone/>
            </a:pPr>
            <a:r>
              <a:rPr lang="en-IE" sz="2000" dirty="0"/>
              <a:t>&lt;input type = "button" value = "Click Me!" </a:t>
            </a:r>
            <a:r>
              <a:rPr lang="en-IE" sz="2000" dirty="0" err="1"/>
              <a:t>onclick</a:t>
            </a:r>
            <a:r>
              <a:rPr lang="en-IE" sz="2000" dirty="0"/>
              <a:t> = "</a:t>
            </a:r>
            <a:r>
              <a:rPr lang="en-IE" sz="2000" dirty="0" err="1"/>
              <a:t>hi_and_bye</a:t>
            </a:r>
            <a:r>
              <a:rPr lang="en-IE" sz="2000" dirty="0"/>
              <a:t>();" /&gt;</a:t>
            </a:r>
          </a:p>
          <a:p>
            <a:pPr lvl="2">
              <a:buNone/>
            </a:pPr>
            <a:r>
              <a:rPr lang="en-IE" sz="2000" dirty="0"/>
              <a:t>&lt;/form&gt;</a:t>
            </a:r>
          </a:p>
          <a:p>
            <a:pPr lvl="2">
              <a:buNone/>
            </a:pPr>
            <a:r>
              <a:rPr lang="en-IE" sz="2000" dirty="0"/>
              <a:t>&lt;script </a:t>
            </a:r>
            <a:r>
              <a:rPr lang="en-IE" sz="2000" dirty="0" err="1"/>
              <a:t>src</a:t>
            </a:r>
            <a:r>
              <a:rPr lang="en-IE" sz="2000" dirty="0"/>
              <a:t>=“ext1.js"&gt;&lt;/script&gt;</a:t>
            </a:r>
          </a:p>
          <a:p>
            <a:pPr lvl="2">
              <a:buNone/>
            </a:pPr>
            <a:r>
              <a:rPr lang="en-IE" sz="2000" dirty="0"/>
              <a:t>&lt;/body&gt;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015697-9903-4E00-95D8-95950931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Event in HTML Element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700808"/>
            <a:ext cx="8786874" cy="4942902"/>
          </a:xfrm>
        </p:spPr>
        <p:txBody>
          <a:bodyPr>
            <a:normAutofit fontScale="92500" lnSpcReduction="10000"/>
          </a:bodyPr>
          <a:lstStyle/>
          <a:p>
            <a:r>
              <a:rPr lang="en-IE" sz="2400" dirty="0"/>
              <a:t>You can also tie an event to the element within the script code, with </a:t>
            </a:r>
            <a:r>
              <a:rPr lang="en-IE" sz="2400" dirty="0" err="1"/>
              <a:t>document.getElementById</a:t>
            </a:r>
            <a:r>
              <a:rPr lang="en-IE" sz="2400" dirty="0"/>
              <a:t>(), for example.</a:t>
            </a:r>
            <a:br>
              <a:rPr lang="en-IE" sz="2400" dirty="0"/>
            </a:br>
            <a:endParaRPr lang="en-IE" sz="1700" dirty="0"/>
          </a:p>
          <a:p>
            <a:pPr lvl="2">
              <a:buNone/>
            </a:pPr>
            <a:r>
              <a:rPr lang="en-IE" sz="1700" dirty="0"/>
              <a:t>&lt;body&gt;</a:t>
            </a:r>
          </a:p>
          <a:p>
            <a:pPr lvl="2">
              <a:buNone/>
            </a:pPr>
            <a:r>
              <a:rPr lang="en-IE" sz="1700" dirty="0"/>
              <a:t>&lt;form&gt;</a:t>
            </a:r>
          </a:p>
          <a:p>
            <a:pPr lvl="2">
              <a:buNone/>
            </a:pPr>
            <a:r>
              <a:rPr lang="en-IE" sz="1700" dirty="0"/>
              <a:t>	&lt;input type = "button" value = "Click Me!" id = "</a:t>
            </a:r>
            <a:r>
              <a:rPr lang="en-IE" sz="1700" dirty="0" err="1"/>
              <a:t>say_hi</a:t>
            </a:r>
            <a:r>
              <a:rPr lang="en-IE" sz="1700" dirty="0"/>
              <a:t>"&gt;</a:t>
            </a:r>
          </a:p>
          <a:p>
            <a:pPr lvl="2">
              <a:buNone/>
            </a:pPr>
            <a:r>
              <a:rPr lang="en-IE" sz="1700" dirty="0"/>
              <a:t>&lt;/form&gt;</a:t>
            </a:r>
          </a:p>
          <a:p>
            <a:pPr lvl="2">
              <a:buNone/>
            </a:pPr>
            <a:r>
              <a:rPr lang="en-IE" sz="1700" dirty="0"/>
              <a:t>&lt;script&gt;</a:t>
            </a:r>
          </a:p>
          <a:p>
            <a:pPr lvl="2">
              <a:buNone/>
            </a:pPr>
            <a:r>
              <a:rPr lang="en-IE" sz="1700" dirty="0"/>
              <a:t>	function </a:t>
            </a:r>
            <a:r>
              <a:rPr lang="en-IE" sz="1700" dirty="0" err="1"/>
              <a:t>hi_and_bye</a:t>
            </a:r>
            <a:r>
              <a:rPr lang="en-IE" sz="1700" dirty="0"/>
              <a:t>() {</a:t>
            </a:r>
          </a:p>
          <a:p>
            <a:pPr lvl="2">
              <a:buNone/>
            </a:pPr>
            <a:r>
              <a:rPr lang="en-IE" sz="1700" dirty="0"/>
              <a:t>		alert('Hi!');</a:t>
            </a:r>
          </a:p>
          <a:p>
            <a:pPr lvl="2">
              <a:buNone/>
            </a:pPr>
            <a:r>
              <a:rPr lang="en-IE" sz="1700" dirty="0"/>
              <a:t>		alert('Bye!');</a:t>
            </a:r>
          </a:p>
          <a:p>
            <a:pPr lvl="2">
              <a:buNone/>
            </a:pPr>
            <a:r>
              <a:rPr lang="en-IE" sz="1700" dirty="0"/>
              <a:t>	}</a:t>
            </a:r>
          </a:p>
          <a:p>
            <a:pPr lvl="2">
              <a:buNone/>
            </a:pPr>
            <a:r>
              <a:rPr lang="en-IE" sz="1700" dirty="0"/>
              <a:t>	</a:t>
            </a:r>
            <a:r>
              <a:rPr lang="en-IE" sz="1700" dirty="0" err="1"/>
              <a:t>var</a:t>
            </a:r>
            <a:r>
              <a:rPr lang="en-IE" sz="1700" dirty="0"/>
              <a:t> </a:t>
            </a:r>
            <a:r>
              <a:rPr lang="en-IE" sz="1700" dirty="0" err="1"/>
              <a:t>hi_button</a:t>
            </a:r>
            <a:r>
              <a:rPr lang="en-IE" sz="1700" dirty="0"/>
              <a:t> = </a:t>
            </a:r>
            <a:r>
              <a:rPr lang="en-IE" sz="1700" dirty="0" err="1"/>
              <a:t>document.getElementById</a:t>
            </a:r>
            <a:r>
              <a:rPr lang="en-IE" sz="1700" dirty="0"/>
              <a:t>("</a:t>
            </a:r>
            <a:r>
              <a:rPr lang="en-IE" sz="1700" dirty="0" err="1"/>
              <a:t>say_hi</a:t>
            </a:r>
            <a:r>
              <a:rPr lang="en-IE" sz="1700" dirty="0"/>
              <a:t>");</a:t>
            </a:r>
          </a:p>
          <a:p>
            <a:pPr lvl="2">
              <a:buNone/>
            </a:pPr>
            <a:r>
              <a:rPr lang="en-IE" sz="1700" dirty="0"/>
              <a:t>	</a:t>
            </a:r>
            <a:r>
              <a:rPr lang="en-IE" sz="1700" dirty="0" err="1"/>
              <a:t>hi_button.onclick</a:t>
            </a:r>
            <a:r>
              <a:rPr lang="en-IE" sz="1700" dirty="0"/>
              <a:t> = </a:t>
            </a:r>
            <a:r>
              <a:rPr lang="en-IE" sz="1700" dirty="0" err="1"/>
              <a:t>hi_and_bye</a:t>
            </a:r>
            <a:r>
              <a:rPr lang="en-IE" sz="1700" dirty="0"/>
              <a:t>; </a:t>
            </a:r>
          </a:p>
          <a:p>
            <a:pPr lvl="2">
              <a:buNone/>
            </a:pPr>
            <a:r>
              <a:rPr lang="en-IE" sz="1700" dirty="0"/>
              <a:t>	// if you use </a:t>
            </a:r>
            <a:r>
              <a:rPr lang="en-IE" sz="1700" dirty="0" err="1"/>
              <a:t>hi_and_bye</a:t>
            </a:r>
            <a:r>
              <a:rPr lang="en-IE" sz="1700" dirty="0"/>
              <a:t>(); above, the function will be called straight away</a:t>
            </a:r>
          </a:p>
          <a:p>
            <a:pPr lvl="2">
              <a:buNone/>
            </a:pPr>
            <a:r>
              <a:rPr lang="en-IE" sz="1700" dirty="0"/>
              <a:t>&lt;/script&gt;</a:t>
            </a:r>
          </a:p>
          <a:p>
            <a:pPr lvl="2">
              <a:buNone/>
            </a:pPr>
            <a:r>
              <a:rPr lang="en-IE" sz="1700" dirty="0"/>
              <a:t>&lt;/body&gt;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2667F4-F843-40B9-9902-781017A1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Event Handler in the Script Code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-25"/>
            <a:ext cx="6143668" cy="682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628800"/>
            <a:ext cx="8429684" cy="501491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E" sz="2400" dirty="0"/>
              <a:t>&lt;!DOCTYPE html&gt;</a:t>
            </a:r>
          </a:p>
          <a:p>
            <a:pPr>
              <a:buNone/>
            </a:pPr>
            <a:r>
              <a:rPr lang="en-IE" sz="2400" dirty="0"/>
              <a:t>&lt;html&gt;</a:t>
            </a:r>
          </a:p>
          <a:p>
            <a:pPr>
              <a:buNone/>
            </a:pPr>
            <a:r>
              <a:rPr lang="en-IE" sz="2400" dirty="0"/>
              <a:t>&lt;body&gt;</a:t>
            </a:r>
          </a:p>
          <a:p>
            <a:pPr>
              <a:buNone/>
            </a:pPr>
            <a:endParaRPr lang="en-IE" sz="2400" dirty="0"/>
          </a:p>
          <a:p>
            <a:pPr>
              <a:buNone/>
            </a:pPr>
            <a:r>
              <a:rPr lang="en-IE" sz="2400" dirty="0"/>
              <a:t>&lt;div </a:t>
            </a:r>
            <a:r>
              <a:rPr lang="en-IE" sz="2400" dirty="0" err="1"/>
              <a:t>onmouseover</a:t>
            </a:r>
            <a:r>
              <a:rPr lang="en-IE" sz="2400" dirty="0"/>
              <a:t> = "</a:t>
            </a:r>
            <a:r>
              <a:rPr lang="en-IE" sz="2400" dirty="0" err="1"/>
              <a:t>mOver</a:t>
            </a:r>
            <a:r>
              <a:rPr lang="en-IE" sz="2400" dirty="0"/>
              <a:t>(this);" </a:t>
            </a:r>
            <a:r>
              <a:rPr lang="en-IE" sz="2400" dirty="0" err="1"/>
              <a:t>onmouseout</a:t>
            </a:r>
            <a:r>
              <a:rPr lang="en-IE" sz="2400" dirty="0"/>
              <a:t> = "</a:t>
            </a:r>
            <a:r>
              <a:rPr lang="en-IE" sz="2400" dirty="0" err="1"/>
              <a:t>mOut</a:t>
            </a:r>
            <a:r>
              <a:rPr lang="en-IE" sz="2400" dirty="0"/>
              <a:t>(this);"&gt;Mouse Over Me&lt;/div&gt;</a:t>
            </a:r>
          </a:p>
          <a:p>
            <a:pPr>
              <a:buNone/>
            </a:pPr>
            <a:r>
              <a:rPr lang="en-IE" sz="2400" b="1" dirty="0"/>
              <a:t>&lt;!-- you are passing the div to the function --&gt;</a:t>
            </a:r>
          </a:p>
          <a:p>
            <a:pPr>
              <a:buNone/>
            </a:pPr>
            <a:endParaRPr lang="en-IE" sz="2400" dirty="0"/>
          </a:p>
          <a:p>
            <a:pPr>
              <a:buNone/>
            </a:pPr>
            <a:r>
              <a:rPr lang="en-IE" sz="2400" dirty="0"/>
              <a:t>&lt;script&gt;</a:t>
            </a:r>
          </a:p>
          <a:p>
            <a:pPr>
              <a:buNone/>
            </a:pPr>
            <a:r>
              <a:rPr lang="en-IE" sz="2400" dirty="0"/>
              <a:t>	function </a:t>
            </a:r>
            <a:r>
              <a:rPr lang="en-IE" sz="2400" dirty="0" err="1"/>
              <a:t>mOver</a:t>
            </a:r>
            <a:r>
              <a:rPr lang="en-IE" sz="2400" dirty="0"/>
              <a:t>(</a:t>
            </a:r>
            <a:r>
              <a:rPr lang="en-IE" sz="2400" dirty="0" err="1"/>
              <a:t>obj</a:t>
            </a:r>
            <a:r>
              <a:rPr lang="en-IE" sz="2400" dirty="0"/>
              <a:t>){</a:t>
            </a:r>
          </a:p>
          <a:p>
            <a:pPr>
              <a:buNone/>
            </a:pPr>
            <a:r>
              <a:rPr lang="en-IE" sz="2400" dirty="0"/>
              <a:t>		</a:t>
            </a:r>
            <a:r>
              <a:rPr lang="en-IE" sz="2400" dirty="0" err="1"/>
              <a:t>obj.innerHTML</a:t>
            </a:r>
            <a:r>
              <a:rPr lang="en-IE" sz="2400" dirty="0"/>
              <a:t> = "Thank You";</a:t>
            </a:r>
          </a:p>
          <a:p>
            <a:pPr>
              <a:buNone/>
            </a:pPr>
            <a:r>
              <a:rPr lang="en-IE" sz="2400" dirty="0"/>
              <a:t>	}</a:t>
            </a:r>
          </a:p>
          <a:p>
            <a:pPr>
              <a:buNone/>
            </a:pPr>
            <a:endParaRPr lang="en-IE" sz="2400" dirty="0"/>
          </a:p>
          <a:p>
            <a:pPr>
              <a:buNone/>
            </a:pPr>
            <a:r>
              <a:rPr lang="en-IE" sz="2400" dirty="0"/>
              <a:t>	function </a:t>
            </a:r>
            <a:r>
              <a:rPr lang="en-IE" sz="2400" dirty="0" err="1"/>
              <a:t>mOut</a:t>
            </a:r>
            <a:r>
              <a:rPr lang="en-IE" sz="2400" dirty="0"/>
              <a:t>(</a:t>
            </a:r>
            <a:r>
              <a:rPr lang="en-IE" sz="2400" dirty="0" err="1"/>
              <a:t>obj</a:t>
            </a:r>
            <a:r>
              <a:rPr lang="en-IE" sz="2400" dirty="0"/>
              <a:t>){</a:t>
            </a:r>
          </a:p>
          <a:p>
            <a:pPr>
              <a:buNone/>
            </a:pPr>
            <a:r>
              <a:rPr lang="en-IE" sz="2400" dirty="0"/>
              <a:t>		</a:t>
            </a:r>
            <a:r>
              <a:rPr lang="en-IE" sz="2400" dirty="0" err="1"/>
              <a:t>obj.innerHTML</a:t>
            </a:r>
            <a:r>
              <a:rPr lang="en-IE" sz="2400" dirty="0"/>
              <a:t> = "Mouse Over Me, Please!";</a:t>
            </a:r>
          </a:p>
          <a:p>
            <a:pPr>
              <a:buNone/>
            </a:pPr>
            <a:r>
              <a:rPr lang="en-IE" sz="2400" dirty="0"/>
              <a:t>	}</a:t>
            </a:r>
          </a:p>
          <a:p>
            <a:pPr>
              <a:buNone/>
            </a:pPr>
            <a:r>
              <a:rPr lang="en-IE" sz="2400" dirty="0"/>
              <a:t>&lt;/script&gt;</a:t>
            </a:r>
          </a:p>
          <a:p>
            <a:pPr>
              <a:buNone/>
            </a:pPr>
            <a:endParaRPr lang="en-IE" sz="2400" dirty="0"/>
          </a:p>
          <a:p>
            <a:pPr>
              <a:buNone/>
            </a:pPr>
            <a:r>
              <a:rPr lang="en-IE" sz="2400" dirty="0"/>
              <a:t>&lt;/body&gt;</a:t>
            </a:r>
          </a:p>
          <a:p>
            <a:pPr>
              <a:buNone/>
            </a:pPr>
            <a:r>
              <a:rPr lang="en-IE" sz="2400" dirty="0"/>
              <a:t>&lt;/html&gt; </a:t>
            </a:r>
            <a:endParaRPr lang="en-IE" sz="17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88E556-8F48-4543-97BB-2B789208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</a:t>
            </a:r>
            <a:r>
              <a:rPr lang="en-IE" dirty="0" err="1"/>
              <a:t>onmouseover</a:t>
            </a: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628800"/>
            <a:ext cx="8786874" cy="5086348"/>
          </a:xfrm>
        </p:spPr>
        <p:txBody>
          <a:bodyPr>
            <a:normAutofit/>
          </a:bodyPr>
          <a:lstStyle/>
          <a:p>
            <a:r>
              <a:rPr lang="en-IE" sz="2600" dirty="0"/>
              <a:t>JavaScript is a </a:t>
            </a:r>
            <a:r>
              <a:rPr lang="en-IE" sz="2600" b="1" dirty="0"/>
              <a:t>dynamic / scripting</a:t>
            </a:r>
            <a:r>
              <a:rPr lang="en-IE" sz="2600" dirty="0"/>
              <a:t> language</a:t>
            </a:r>
          </a:p>
          <a:p>
            <a:pPr lvl="1"/>
            <a:r>
              <a:rPr lang="en-IE" sz="2200" dirty="0"/>
              <a:t>A high-level language that executes many behaviours at </a:t>
            </a:r>
            <a:r>
              <a:rPr lang="en-IE" sz="2200" dirty="0">
                <a:solidFill>
                  <a:srgbClr val="FF0000"/>
                </a:solidFill>
              </a:rPr>
              <a:t>runtime</a:t>
            </a:r>
          </a:p>
          <a:p>
            <a:pPr lvl="2"/>
            <a:r>
              <a:rPr lang="en-IE" sz="1600" dirty="0"/>
              <a:t>static languages perform them during compilation</a:t>
            </a:r>
          </a:p>
          <a:p>
            <a:pPr lvl="1"/>
            <a:r>
              <a:rPr lang="en-IE" sz="2200" dirty="0"/>
              <a:t>For example, it is </a:t>
            </a:r>
            <a:r>
              <a:rPr lang="en-IE" sz="2200" dirty="0">
                <a:solidFill>
                  <a:srgbClr val="FF0000"/>
                </a:solidFill>
              </a:rPr>
              <a:t>dynamically typed</a:t>
            </a:r>
          </a:p>
          <a:p>
            <a:pPr lvl="2"/>
            <a:r>
              <a:rPr lang="en-IE" sz="1600" dirty="0"/>
              <a:t> At runtime, the system merely checks that a variable supports all of the operations performed on it</a:t>
            </a:r>
          </a:p>
          <a:p>
            <a:pPr lvl="1"/>
            <a:r>
              <a:rPr lang="en-IE" sz="2200" dirty="0"/>
              <a:t>TypeScript is a strict syntactical superset of JavaScript, and adds optional static typing to the language</a:t>
            </a:r>
          </a:p>
          <a:p>
            <a:r>
              <a:rPr lang="en-IE" sz="2600" dirty="0"/>
              <a:t>Originally only executed </a:t>
            </a:r>
            <a:r>
              <a:rPr lang="en-IE" sz="2600" b="1" dirty="0">
                <a:solidFill>
                  <a:srgbClr val="0070C0"/>
                </a:solidFill>
              </a:rPr>
              <a:t>client-side</a:t>
            </a:r>
            <a:r>
              <a:rPr lang="en-IE" sz="2600" dirty="0"/>
              <a:t>, by the web browser</a:t>
            </a:r>
          </a:p>
          <a:p>
            <a:pPr lvl="1"/>
            <a:r>
              <a:rPr lang="en-IE" sz="2200" dirty="0"/>
              <a:t>As opposed to server-side (on the web server)</a:t>
            </a:r>
          </a:p>
          <a:p>
            <a:pPr lvl="1"/>
            <a:r>
              <a:rPr lang="en-IE" sz="2200" dirty="0"/>
              <a:t>Currently, Node.js allows you to run JavaScript on the </a:t>
            </a:r>
            <a:r>
              <a:rPr lang="en-IE" sz="2200" dirty="0">
                <a:solidFill>
                  <a:srgbClr val="0070C0"/>
                </a:solidFill>
              </a:rPr>
              <a:t>server</a:t>
            </a:r>
          </a:p>
          <a:p>
            <a:pPr lvl="1"/>
            <a:r>
              <a:rPr lang="en-IE" sz="2200" dirty="0"/>
              <a:t>Some </a:t>
            </a:r>
            <a:r>
              <a:rPr lang="en-IE" sz="2200" dirty="0">
                <a:solidFill>
                  <a:srgbClr val="0070C0"/>
                </a:solidFill>
              </a:rPr>
              <a:t>databases</a:t>
            </a:r>
            <a:r>
              <a:rPr lang="en-IE" sz="2200" dirty="0"/>
              <a:t>, like MongoDB and CouchDB, also use JavaScript</a:t>
            </a:r>
          </a:p>
          <a:p>
            <a:r>
              <a:rPr lang="en-IE" sz="2600" dirty="0"/>
              <a:t>JavaScript is </a:t>
            </a:r>
            <a:r>
              <a:rPr lang="en-IE" sz="2600" b="1" dirty="0"/>
              <a:t>not</a:t>
            </a:r>
            <a:r>
              <a:rPr lang="en-IE" sz="2600" dirty="0"/>
              <a:t> part of the Java platform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122A29-77B8-49D9-B341-942B87E7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/>
              <a:t>What is JavaScript?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340768"/>
            <a:ext cx="8429684" cy="55172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E" sz="1600" dirty="0"/>
              <a:t>&lt;!DOCTYPE html&gt;</a:t>
            </a:r>
          </a:p>
          <a:p>
            <a:pPr>
              <a:buNone/>
            </a:pPr>
            <a:r>
              <a:rPr lang="en-IE" sz="1600" dirty="0"/>
              <a:t>&lt;html&gt;</a:t>
            </a:r>
          </a:p>
          <a:p>
            <a:pPr>
              <a:buNone/>
            </a:pPr>
            <a:r>
              <a:rPr lang="en-IE" sz="1600" dirty="0"/>
              <a:t>&lt;body&gt;</a:t>
            </a:r>
          </a:p>
          <a:p>
            <a:pPr>
              <a:buNone/>
            </a:pPr>
            <a:r>
              <a:rPr lang="en-IE" sz="1600" dirty="0"/>
              <a:t>&lt;div </a:t>
            </a:r>
            <a:r>
              <a:rPr lang="en-IE" sz="1600" dirty="0" err="1"/>
              <a:t>onmousedown</a:t>
            </a:r>
            <a:r>
              <a:rPr lang="en-IE" sz="1600" dirty="0"/>
              <a:t> = "</a:t>
            </a:r>
            <a:r>
              <a:rPr lang="en-IE" sz="1600" dirty="0" err="1"/>
              <a:t>mDown</a:t>
            </a:r>
            <a:r>
              <a:rPr lang="en-IE" sz="1600" dirty="0"/>
              <a:t>(this);" </a:t>
            </a:r>
            <a:r>
              <a:rPr lang="en-IE" sz="1600" dirty="0" err="1"/>
              <a:t>onmouseup</a:t>
            </a:r>
            <a:r>
              <a:rPr lang="en-IE" sz="1600" dirty="0"/>
              <a:t> = "</a:t>
            </a:r>
            <a:r>
              <a:rPr lang="en-IE" sz="1600" dirty="0" err="1"/>
              <a:t>mUp</a:t>
            </a:r>
            <a:r>
              <a:rPr lang="en-IE" sz="1600" dirty="0"/>
              <a:t>(this);" style = "background-</a:t>
            </a:r>
            <a:r>
              <a:rPr lang="en-IE" sz="1600" dirty="0" err="1"/>
              <a:t>color</a:t>
            </a:r>
            <a:r>
              <a:rPr lang="en-IE" sz="1600" dirty="0"/>
              <a:t>:#D94A38;width:90px;height:20px;padding:40px;"&gt;Click Me&lt;/div&gt;</a:t>
            </a:r>
          </a:p>
          <a:p>
            <a:pPr>
              <a:buNone/>
            </a:pPr>
            <a:r>
              <a:rPr lang="en-IE" sz="1600" dirty="0"/>
              <a:t>&lt;script&gt;</a:t>
            </a:r>
          </a:p>
          <a:p>
            <a:pPr>
              <a:buNone/>
            </a:pPr>
            <a:endParaRPr lang="en-IE" sz="1600" dirty="0"/>
          </a:p>
          <a:p>
            <a:pPr>
              <a:buNone/>
            </a:pPr>
            <a:r>
              <a:rPr lang="en-IE" sz="1600" dirty="0"/>
              <a:t>function </a:t>
            </a:r>
            <a:r>
              <a:rPr lang="en-IE" sz="1600" dirty="0" err="1"/>
              <a:t>mDown</a:t>
            </a:r>
            <a:r>
              <a:rPr lang="en-IE" sz="1600" dirty="0"/>
              <a:t>(</a:t>
            </a:r>
            <a:r>
              <a:rPr lang="en-IE" sz="1600" dirty="0" err="1"/>
              <a:t>obj</a:t>
            </a:r>
            <a:r>
              <a:rPr lang="en-IE" sz="1600" dirty="0"/>
              <a:t>){</a:t>
            </a:r>
          </a:p>
          <a:p>
            <a:pPr>
              <a:buNone/>
            </a:pPr>
            <a:r>
              <a:rPr lang="en-IE" sz="1600" dirty="0"/>
              <a:t>	</a:t>
            </a:r>
            <a:r>
              <a:rPr lang="en-IE" sz="1600" dirty="0" err="1"/>
              <a:t>obj.style.backgroundColor</a:t>
            </a:r>
            <a:r>
              <a:rPr lang="en-IE" sz="1600" dirty="0"/>
              <a:t> = "#1ec5e5";</a:t>
            </a:r>
          </a:p>
          <a:p>
            <a:pPr>
              <a:buNone/>
            </a:pPr>
            <a:r>
              <a:rPr lang="en-IE" sz="1600" dirty="0"/>
              <a:t>	</a:t>
            </a:r>
            <a:r>
              <a:rPr lang="en-IE" sz="1600" dirty="0" err="1"/>
              <a:t>obj.innerHTML</a:t>
            </a:r>
            <a:r>
              <a:rPr lang="en-IE" sz="1600" dirty="0"/>
              <a:t> = "Release Me!";</a:t>
            </a:r>
          </a:p>
          <a:p>
            <a:pPr>
              <a:buNone/>
            </a:pPr>
            <a:r>
              <a:rPr lang="en-IE" sz="1600" dirty="0"/>
              <a:t>}</a:t>
            </a:r>
          </a:p>
          <a:p>
            <a:pPr>
              <a:buNone/>
            </a:pPr>
            <a:endParaRPr lang="en-IE" sz="1600" dirty="0"/>
          </a:p>
          <a:p>
            <a:pPr>
              <a:buNone/>
            </a:pPr>
            <a:r>
              <a:rPr lang="en-IE" sz="1600" dirty="0"/>
              <a:t>function </a:t>
            </a:r>
            <a:r>
              <a:rPr lang="en-IE" sz="1600" dirty="0" err="1"/>
              <a:t>mUp</a:t>
            </a:r>
            <a:r>
              <a:rPr lang="en-IE" sz="1600" dirty="0"/>
              <a:t>(</a:t>
            </a:r>
            <a:r>
              <a:rPr lang="en-IE" sz="1600" dirty="0" err="1"/>
              <a:t>obj</a:t>
            </a:r>
            <a:r>
              <a:rPr lang="en-IE" sz="1600" dirty="0"/>
              <a:t>){</a:t>
            </a:r>
          </a:p>
          <a:p>
            <a:pPr>
              <a:buNone/>
            </a:pPr>
            <a:r>
              <a:rPr lang="en-IE" sz="1600" dirty="0"/>
              <a:t>	</a:t>
            </a:r>
            <a:r>
              <a:rPr lang="en-IE" sz="1600" dirty="0" err="1"/>
              <a:t>obj.style.backgroundColor</a:t>
            </a:r>
            <a:r>
              <a:rPr lang="en-IE" sz="1600" dirty="0"/>
              <a:t> = "#D94A38";</a:t>
            </a:r>
          </a:p>
          <a:p>
            <a:pPr>
              <a:buNone/>
            </a:pPr>
            <a:r>
              <a:rPr lang="en-IE" sz="1600" dirty="0"/>
              <a:t>	</a:t>
            </a:r>
            <a:r>
              <a:rPr lang="en-IE" sz="1600" dirty="0" err="1"/>
              <a:t>obj.innerHTML</a:t>
            </a:r>
            <a:r>
              <a:rPr lang="en-IE" sz="1600" dirty="0"/>
              <a:t> = "Thank You!";</a:t>
            </a:r>
          </a:p>
          <a:p>
            <a:pPr>
              <a:buNone/>
            </a:pPr>
            <a:r>
              <a:rPr lang="en-IE" sz="1600" dirty="0"/>
              <a:t>}</a:t>
            </a:r>
          </a:p>
          <a:p>
            <a:pPr>
              <a:buNone/>
            </a:pPr>
            <a:r>
              <a:rPr lang="en-IE" sz="1600" dirty="0"/>
              <a:t>&lt;/script&gt;</a:t>
            </a:r>
          </a:p>
          <a:p>
            <a:pPr>
              <a:buNone/>
            </a:pPr>
            <a:r>
              <a:rPr lang="en-IE" sz="1600" dirty="0"/>
              <a:t>&lt;/body&gt;</a:t>
            </a:r>
          </a:p>
          <a:p>
            <a:pPr>
              <a:buNone/>
            </a:pPr>
            <a:r>
              <a:rPr lang="en-IE" sz="1600" dirty="0"/>
              <a:t>&lt;/html&gt;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895C1-CC82-4CA5-AC3F-8A718FE6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Example: </a:t>
            </a:r>
            <a:r>
              <a:rPr lang="en-IE" dirty="0" err="1"/>
              <a:t>onmousedown</a:t>
            </a:r>
            <a:r>
              <a:rPr lang="en-IE" dirty="0"/>
              <a:t>, </a:t>
            </a:r>
            <a:r>
              <a:rPr lang="en-IE" dirty="0" err="1"/>
              <a:t>onmouseup</a:t>
            </a:r>
            <a:endParaRPr lang="en-I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Timing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141168"/>
          </a:xfrm>
        </p:spPr>
        <p:txBody>
          <a:bodyPr>
            <a:normAutofit fontScale="62500" lnSpcReduction="20000"/>
          </a:bodyPr>
          <a:lstStyle/>
          <a:p>
            <a:r>
              <a:rPr lang="en-IE" sz="3800" dirty="0"/>
              <a:t>JavaScript allows for the execution of code at specified time intervals - timing events:</a:t>
            </a:r>
            <a:br>
              <a:rPr lang="en-IE" dirty="0"/>
            </a:br>
            <a:endParaRPr lang="en-IE" dirty="0"/>
          </a:p>
          <a:p>
            <a:pPr lvl="1"/>
            <a:r>
              <a:rPr lang="en-IE" dirty="0" err="1"/>
              <a:t>setTimeout</a:t>
            </a:r>
            <a:r>
              <a:rPr lang="en-IE" dirty="0"/>
              <a:t>(</a:t>
            </a:r>
            <a:r>
              <a:rPr lang="en-IE" i="1" dirty="0"/>
              <a:t>function, milliseconds</a:t>
            </a:r>
            <a:r>
              <a:rPr lang="en-IE" dirty="0"/>
              <a:t>)</a:t>
            </a:r>
          </a:p>
          <a:p>
            <a:pPr marL="914400" lvl="2" indent="0">
              <a:buNone/>
            </a:pPr>
            <a:r>
              <a:rPr lang="en-IE" dirty="0"/>
              <a:t>// executes a function, after waiting a specified number of milliseconds</a:t>
            </a:r>
          </a:p>
          <a:p>
            <a:pPr marL="914400" lvl="2" indent="0">
              <a:buNone/>
            </a:pPr>
            <a:endParaRPr lang="en-IE" dirty="0"/>
          </a:p>
          <a:p>
            <a:pPr lvl="1"/>
            <a:r>
              <a:rPr lang="en-IE" dirty="0" err="1"/>
              <a:t>setInterval</a:t>
            </a:r>
            <a:r>
              <a:rPr lang="en-IE" dirty="0"/>
              <a:t>(</a:t>
            </a:r>
            <a:r>
              <a:rPr lang="en-IE" i="1" dirty="0"/>
              <a:t>function, milliseconds</a:t>
            </a:r>
            <a:r>
              <a:rPr lang="en-IE" dirty="0"/>
              <a:t>)</a:t>
            </a:r>
          </a:p>
          <a:p>
            <a:pPr marL="914400" lvl="2" indent="0">
              <a:buNone/>
            </a:pPr>
            <a:r>
              <a:rPr lang="en-IE" dirty="0"/>
              <a:t>// same as </a:t>
            </a:r>
            <a:r>
              <a:rPr lang="en-IE" dirty="0" err="1"/>
              <a:t>setTimeout</a:t>
            </a:r>
            <a:r>
              <a:rPr lang="en-IE" dirty="0"/>
              <a:t>(), but repeats the execution of the function continuously</a:t>
            </a:r>
          </a:p>
          <a:p>
            <a:pPr marL="914400" lvl="2" indent="0">
              <a:buNone/>
            </a:pPr>
            <a:endParaRPr lang="en-IE" dirty="0"/>
          </a:p>
          <a:p>
            <a:pPr lvl="1"/>
            <a:r>
              <a:rPr lang="en-IE" dirty="0" err="1"/>
              <a:t>clearTimeout</a:t>
            </a:r>
            <a:r>
              <a:rPr lang="en-IE" dirty="0"/>
              <a:t>(</a:t>
            </a:r>
            <a:r>
              <a:rPr lang="en-IE" dirty="0" err="1"/>
              <a:t>var</a:t>
            </a:r>
            <a:r>
              <a:rPr lang="en-IE" dirty="0"/>
              <a:t>) </a:t>
            </a:r>
          </a:p>
          <a:p>
            <a:pPr marL="914400" lvl="2" indent="0">
              <a:buNone/>
            </a:pPr>
            <a:r>
              <a:rPr lang="en-IE" dirty="0"/>
              <a:t>// stops the execution of the function specified in </a:t>
            </a:r>
            <a:r>
              <a:rPr lang="en-IE" dirty="0" err="1"/>
              <a:t>setTimeout</a:t>
            </a:r>
            <a:r>
              <a:rPr lang="en-IE" dirty="0"/>
              <a:t>(), saved into a //variable</a:t>
            </a:r>
          </a:p>
          <a:p>
            <a:pPr marL="914400" lvl="2" indent="0">
              <a:buNone/>
            </a:pPr>
            <a:endParaRPr lang="en-IE" dirty="0"/>
          </a:p>
          <a:p>
            <a:pPr lvl="1"/>
            <a:r>
              <a:rPr lang="en-IE" dirty="0" err="1">
                <a:solidFill>
                  <a:prstClr val="black"/>
                </a:solidFill>
              </a:rPr>
              <a:t>clearInterval</a:t>
            </a:r>
            <a:r>
              <a:rPr lang="en-IE" dirty="0">
                <a:solidFill>
                  <a:prstClr val="black"/>
                </a:solidFill>
              </a:rPr>
              <a:t>(</a:t>
            </a:r>
            <a:r>
              <a:rPr lang="en-IE" dirty="0" err="1">
                <a:solidFill>
                  <a:prstClr val="black"/>
                </a:solidFill>
              </a:rPr>
              <a:t>var</a:t>
            </a:r>
            <a:r>
              <a:rPr lang="en-IE" dirty="0">
                <a:solidFill>
                  <a:prstClr val="black"/>
                </a:solidFill>
              </a:rPr>
              <a:t>) </a:t>
            </a:r>
          </a:p>
          <a:p>
            <a:pPr marL="914400" lvl="2" indent="0">
              <a:buNone/>
            </a:pPr>
            <a:r>
              <a:rPr lang="en-IE" dirty="0"/>
              <a:t>// stops the executions of the function specified in the </a:t>
            </a:r>
            <a:r>
              <a:rPr lang="en-IE" dirty="0" err="1"/>
              <a:t>setInterval</a:t>
            </a:r>
            <a:r>
              <a:rPr lang="en-IE" dirty="0"/>
              <a:t>() method</a:t>
            </a:r>
          </a:p>
          <a:p>
            <a:pPr marL="914400" lvl="2" indent="0">
              <a:buNone/>
            </a:pPr>
            <a:endParaRPr lang="en-IE" sz="2600" dirty="0"/>
          </a:p>
          <a:p>
            <a:pPr marL="114300" indent="0">
              <a:buNone/>
            </a:pPr>
            <a:endParaRPr lang="en-IE" sz="2900" b="1" dirty="0"/>
          </a:p>
          <a:p>
            <a:pPr marL="114300" indent="0">
              <a:buNone/>
            </a:pPr>
            <a:r>
              <a:rPr lang="en-IE" sz="2900" b="1" dirty="0"/>
              <a:t>&lt;button onclick="</a:t>
            </a:r>
            <a:r>
              <a:rPr lang="en-IE" sz="2900" b="1" dirty="0" err="1">
                <a:solidFill>
                  <a:schemeClr val="accent3">
                    <a:lumMod val="75000"/>
                  </a:schemeClr>
                </a:solidFill>
              </a:rPr>
              <a:t>myVar</a:t>
            </a:r>
            <a:r>
              <a:rPr lang="en-IE" sz="2900" b="1" dirty="0"/>
              <a:t> = </a:t>
            </a:r>
            <a:r>
              <a:rPr lang="en-IE" sz="2900" b="1" dirty="0" err="1">
                <a:solidFill>
                  <a:srgbClr val="FF0000"/>
                </a:solidFill>
              </a:rPr>
              <a:t>setTimeout</a:t>
            </a:r>
            <a:r>
              <a:rPr lang="en-IE" sz="2900" b="1" dirty="0"/>
              <a:t>(</a:t>
            </a:r>
            <a:r>
              <a:rPr lang="en-IE" sz="2900" b="1" dirty="0" err="1">
                <a:solidFill>
                  <a:srgbClr val="0070C0"/>
                </a:solidFill>
              </a:rPr>
              <a:t>myFunction</a:t>
            </a:r>
            <a:r>
              <a:rPr lang="en-IE" sz="2900" b="1" dirty="0"/>
              <a:t>, </a:t>
            </a:r>
            <a:r>
              <a:rPr lang="en-IE" sz="2900" b="1" dirty="0">
                <a:solidFill>
                  <a:schemeClr val="accent6">
                    <a:lumMod val="75000"/>
                  </a:schemeClr>
                </a:solidFill>
              </a:rPr>
              <a:t>3000</a:t>
            </a:r>
            <a:r>
              <a:rPr lang="en-IE" sz="2900" b="1" dirty="0"/>
              <a:t>)"&gt;</a:t>
            </a:r>
            <a:r>
              <a:rPr lang="en-IE" sz="2900" dirty="0"/>
              <a:t>Try it</a:t>
            </a:r>
            <a:r>
              <a:rPr lang="en-IE" sz="2900" b="1" dirty="0"/>
              <a:t>&lt;/button&gt;</a:t>
            </a:r>
            <a:br>
              <a:rPr lang="en-IE" sz="2900" b="1" dirty="0"/>
            </a:br>
            <a:br>
              <a:rPr lang="en-IE" sz="2900" b="1" dirty="0"/>
            </a:br>
            <a:r>
              <a:rPr lang="en-IE" sz="2900" b="1" dirty="0"/>
              <a:t>&lt;button onclick="</a:t>
            </a:r>
            <a:r>
              <a:rPr lang="en-IE" sz="2900" b="1" dirty="0" err="1">
                <a:solidFill>
                  <a:srgbClr val="FF0000"/>
                </a:solidFill>
              </a:rPr>
              <a:t>clearTimeout</a:t>
            </a:r>
            <a:r>
              <a:rPr lang="en-IE" sz="2900" b="1" dirty="0"/>
              <a:t>(</a:t>
            </a:r>
            <a:r>
              <a:rPr lang="en-IE" sz="2900" b="1" dirty="0" err="1">
                <a:solidFill>
                  <a:schemeClr val="accent3">
                    <a:lumMod val="75000"/>
                  </a:schemeClr>
                </a:solidFill>
              </a:rPr>
              <a:t>myVar</a:t>
            </a:r>
            <a:r>
              <a:rPr lang="en-IE" sz="2900" b="1" dirty="0"/>
              <a:t>)"&gt;</a:t>
            </a:r>
            <a:r>
              <a:rPr lang="en-IE" sz="2900" dirty="0"/>
              <a:t>Stop it</a:t>
            </a:r>
            <a:r>
              <a:rPr lang="en-IE" sz="2900" b="1" dirty="0"/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3255890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563" y="1484784"/>
            <a:ext cx="8786874" cy="5112568"/>
          </a:xfrm>
        </p:spPr>
        <p:txBody>
          <a:bodyPr>
            <a:normAutofit fontScale="92500" lnSpcReduction="10000"/>
          </a:bodyPr>
          <a:lstStyle/>
          <a:p>
            <a:r>
              <a:rPr lang="en-IE" sz="2600" dirty="0"/>
              <a:t>Pop up an alert every 2 seconds (2000 milliseconds):</a:t>
            </a:r>
          </a:p>
          <a:p>
            <a:pPr lvl="1">
              <a:buNone/>
            </a:pPr>
            <a:endParaRPr lang="en-IE" sz="500" b="1" dirty="0"/>
          </a:p>
          <a:p>
            <a:pPr lvl="1">
              <a:buNone/>
            </a:pPr>
            <a:r>
              <a:rPr lang="en-IE" sz="2000" dirty="0"/>
              <a:t>&lt;html&gt;</a:t>
            </a:r>
          </a:p>
          <a:p>
            <a:pPr lvl="1">
              <a:buNone/>
            </a:pPr>
            <a:r>
              <a:rPr lang="en-IE" sz="2000" dirty="0"/>
              <a:t>	&lt;head&gt;</a:t>
            </a:r>
          </a:p>
          <a:p>
            <a:pPr lvl="1">
              <a:buNone/>
            </a:pPr>
            <a:r>
              <a:rPr lang="en-IE" sz="2000" dirty="0"/>
              <a:t>	&lt;/head&gt;</a:t>
            </a:r>
          </a:p>
          <a:p>
            <a:pPr lvl="1">
              <a:buNone/>
            </a:pPr>
            <a:r>
              <a:rPr lang="en-IE" sz="2000" dirty="0"/>
              <a:t>	&lt;body&gt;</a:t>
            </a:r>
          </a:p>
          <a:p>
            <a:pPr lvl="1">
              <a:buNone/>
            </a:pPr>
            <a:r>
              <a:rPr lang="en-IE" sz="2000" dirty="0"/>
              <a:t>		&lt;script&gt;</a:t>
            </a:r>
          </a:p>
          <a:p>
            <a:pPr lvl="1">
              <a:buNone/>
            </a:pPr>
            <a:r>
              <a:rPr lang="en-IE" sz="2000" dirty="0"/>
              <a:t>			function </a:t>
            </a:r>
            <a:r>
              <a:rPr lang="en-IE" sz="2000" dirty="0" err="1"/>
              <a:t>annoy_alert</a:t>
            </a:r>
            <a:r>
              <a:rPr lang="en-IE" sz="2000" dirty="0"/>
              <a:t>() {</a:t>
            </a:r>
          </a:p>
          <a:p>
            <a:pPr lvl="1">
              <a:buNone/>
            </a:pPr>
            <a:r>
              <a:rPr lang="en-IE" sz="2000" dirty="0"/>
              <a:t>				alert("Am I bothering you yet?");</a:t>
            </a:r>
          </a:p>
          <a:p>
            <a:pPr lvl="1">
              <a:buNone/>
            </a:pPr>
            <a:r>
              <a:rPr lang="en-IE" sz="2000" dirty="0"/>
              <a:t>			}</a:t>
            </a:r>
          </a:p>
          <a:p>
            <a:pPr lvl="1">
              <a:buNone/>
            </a:pPr>
            <a:r>
              <a:rPr lang="en-IE" sz="2000" dirty="0"/>
              <a:t>			</a:t>
            </a:r>
          </a:p>
          <a:p>
            <a:pPr lvl="1">
              <a:buNone/>
            </a:pPr>
            <a:r>
              <a:rPr lang="en-IE" sz="2000" dirty="0"/>
              <a:t>			</a:t>
            </a:r>
            <a:r>
              <a:rPr lang="en-IE" sz="2000" dirty="0" err="1"/>
              <a:t>setInterval</a:t>
            </a:r>
            <a:r>
              <a:rPr lang="en-IE" sz="2000" dirty="0"/>
              <a:t>(</a:t>
            </a:r>
            <a:r>
              <a:rPr lang="en-IE" sz="2000" dirty="0" err="1"/>
              <a:t>annoy_alert</a:t>
            </a:r>
            <a:r>
              <a:rPr lang="en-IE" sz="2000" dirty="0"/>
              <a:t>, 2000);</a:t>
            </a:r>
          </a:p>
          <a:p>
            <a:pPr lvl="1">
              <a:buNone/>
            </a:pPr>
            <a:r>
              <a:rPr lang="en-IE" sz="2000" dirty="0"/>
              <a:t>			// </a:t>
            </a:r>
            <a:r>
              <a:rPr lang="en-IE" sz="2000" dirty="0" err="1"/>
              <a:t>setInterval</a:t>
            </a:r>
            <a:r>
              <a:rPr lang="en-IE" sz="2000" dirty="0"/>
              <a:t>(“</a:t>
            </a:r>
            <a:r>
              <a:rPr lang="en-IE" sz="2000" dirty="0" err="1"/>
              <a:t>annoy_alert</a:t>
            </a:r>
            <a:r>
              <a:rPr lang="en-IE" sz="2000" dirty="0"/>
              <a:t>()”, 2000);</a:t>
            </a:r>
          </a:p>
          <a:p>
            <a:pPr lvl="1">
              <a:buNone/>
            </a:pPr>
            <a:r>
              <a:rPr lang="en-IE" sz="2000" dirty="0"/>
              <a:t>		&lt;/script&gt;</a:t>
            </a:r>
          </a:p>
          <a:p>
            <a:pPr lvl="1">
              <a:buNone/>
            </a:pPr>
            <a:r>
              <a:rPr lang="en-IE" sz="2000" dirty="0"/>
              <a:t>	&lt;/body&gt;</a:t>
            </a:r>
          </a:p>
          <a:p>
            <a:pPr lvl="1">
              <a:buNone/>
            </a:pPr>
            <a:r>
              <a:rPr lang="en-IE" sz="2000" dirty="0"/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</a:t>
            </a:r>
            <a:r>
              <a:rPr lang="en-IE" dirty="0" err="1"/>
              <a:t>setInterval</a:t>
            </a:r>
            <a:r>
              <a:rPr lang="en-I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83552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628800"/>
            <a:ext cx="8786874" cy="5014910"/>
          </a:xfrm>
        </p:spPr>
        <p:txBody>
          <a:bodyPr>
            <a:normAutofit fontScale="92500"/>
          </a:bodyPr>
          <a:lstStyle/>
          <a:p>
            <a:r>
              <a:rPr lang="en-IE" dirty="0"/>
              <a:t>In JavaScript </a:t>
            </a:r>
            <a:r>
              <a:rPr lang="en-IE" b="1" dirty="0">
                <a:solidFill>
                  <a:schemeClr val="accent3">
                    <a:lumMod val="50000"/>
                  </a:schemeClr>
                </a:solidFill>
              </a:rPr>
              <a:t>almost everything is an object</a:t>
            </a:r>
            <a:r>
              <a:rPr lang="en-IE" dirty="0"/>
              <a:t>. </a:t>
            </a:r>
          </a:p>
          <a:p>
            <a:r>
              <a:rPr lang="en-IE" dirty="0"/>
              <a:t>Even primitive datatypes (except null and undefined) can be treated as objects.</a:t>
            </a:r>
          </a:p>
          <a:p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Booleans, Numbers, Strings </a:t>
            </a:r>
            <a:r>
              <a:rPr lang="en-IE" dirty="0"/>
              <a:t>can be objects or primitive data treated as objects.</a:t>
            </a:r>
          </a:p>
          <a:p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Dates</a:t>
            </a:r>
            <a:r>
              <a:rPr lang="en-IE" dirty="0"/>
              <a:t> are always objects.</a:t>
            </a:r>
          </a:p>
          <a:p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Maths</a:t>
            </a:r>
            <a:r>
              <a:rPr lang="en-IE" dirty="0"/>
              <a:t> and 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Regular Expressions </a:t>
            </a:r>
            <a:r>
              <a:rPr lang="en-IE" dirty="0"/>
              <a:t>are always objects.</a:t>
            </a:r>
          </a:p>
          <a:p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Arrays</a:t>
            </a:r>
            <a:r>
              <a:rPr lang="en-IE" dirty="0"/>
              <a:t> are always objects.</a:t>
            </a:r>
          </a:p>
          <a:p>
            <a:r>
              <a:rPr lang="en-IE" dirty="0"/>
              <a:t>Even 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functions</a:t>
            </a:r>
            <a:r>
              <a:rPr lang="en-IE" dirty="0"/>
              <a:t> are always objects.</a:t>
            </a:r>
          </a:p>
          <a:p>
            <a:endParaRPr lang="en-I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B334C8-A342-4327-A25A-904E16D9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772816"/>
            <a:ext cx="8786874" cy="4870894"/>
          </a:xfrm>
        </p:spPr>
        <p:txBody>
          <a:bodyPr>
            <a:normAutofit/>
          </a:bodyPr>
          <a:lstStyle/>
          <a:p>
            <a:r>
              <a:rPr lang="en-IE" sz="2400" dirty="0"/>
              <a:t>Properties are the values associated with an object.</a:t>
            </a:r>
          </a:p>
          <a:p>
            <a:r>
              <a:rPr lang="en-IE" sz="2400" dirty="0"/>
              <a:t>The syntax for accessing the property of an object is:</a:t>
            </a:r>
            <a:endParaRPr lang="ru-RU" sz="2400" dirty="0"/>
          </a:p>
          <a:p>
            <a:endParaRPr lang="en-IE" sz="2400" dirty="0"/>
          </a:p>
          <a:p>
            <a:pPr lvl="1">
              <a:buNone/>
            </a:pPr>
            <a:r>
              <a:rPr lang="ru-RU" sz="2000" i="1" dirty="0"/>
              <a:t>	</a:t>
            </a:r>
            <a:r>
              <a:rPr lang="en-IE" sz="2000" dirty="0" err="1">
                <a:solidFill>
                  <a:srgbClr val="FF0000"/>
                </a:solidFill>
              </a:rPr>
              <a:t>objectName</a:t>
            </a:r>
            <a:r>
              <a:rPr lang="en-IE" sz="2000" dirty="0" err="1"/>
              <a:t>.</a:t>
            </a:r>
            <a:r>
              <a:rPr lang="en-IE" sz="2000" dirty="0" err="1">
                <a:solidFill>
                  <a:schemeClr val="accent3">
                    <a:lumMod val="75000"/>
                  </a:schemeClr>
                </a:solidFill>
              </a:rPr>
              <a:t>propertyName</a:t>
            </a:r>
            <a:endParaRPr lang="ru-RU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IE" sz="2400" dirty="0"/>
          </a:p>
          <a:p>
            <a:r>
              <a:rPr lang="en-IE" sz="2400" dirty="0"/>
              <a:t>This example uses the length property of the String object to find the length of a string:</a:t>
            </a:r>
          </a:p>
          <a:p>
            <a:endParaRPr lang="en-IE" sz="2400" dirty="0"/>
          </a:p>
          <a:p>
            <a:pPr lvl="1">
              <a:buNone/>
            </a:pPr>
            <a:r>
              <a:rPr lang="en-IE" sz="2000" dirty="0"/>
              <a:t>	</a:t>
            </a:r>
            <a:r>
              <a:rPr lang="en-IE" sz="2000" dirty="0" err="1"/>
              <a:t>var</a:t>
            </a:r>
            <a:r>
              <a:rPr lang="en-IE" sz="2000" dirty="0"/>
              <a:t> message = "Hello World!";</a:t>
            </a:r>
            <a:br>
              <a:rPr lang="en-IE" sz="2000" dirty="0"/>
            </a:br>
            <a:r>
              <a:rPr lang="en-IE" sz="2000" dirty="0" err="1"/>
              <a:t>var</a:t>
            </a:r>
            <a:r>
              <a:rPr lang="en-IE" sz="2000" dirty="0"/>
              <a:t> x = </a:t>
            </a:r>
            <a:r>
              <a:rPr lang="en-IE" sz="2000" dirty="0" err="1"/>
              <a:t>message.length</a:t>
            </a:r>
            <a:r>
              <a:rPr lang="en-IE" sz="2000" dirty="0"/>
              <a:t>;</a:t>
            </a:r>
            <a:endParaRPr lang="ru-RU" sz="2000" dirty="0"/>
          </a:p>
          <a:p>
            <a:pPr lvl="1">
              <a:buNone/>
            </a:pPr>
            <a:endParaRPr lang="en-IE" sz="2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IE" sz="2400" dirty="0"/>
              <a:t>The value of x, after execution of the code above will be</a:t>
            </a:r>
            <a:r>
              <a:rPr lang="ru-RU" sz="2400" dirty="0"/>
              <a:t> </a:t>
            </a:r>
            <a:r>
              <a:rPr lang="en-IE" sz="2000" dirty="0"/>
              <a:t>12</a:t>
            </a:r>
          </a:p>
          <a:p>
            <a:endParaRPr lang="en-IE" sz="2400" dirty="0"/>
          </a:p>
          <a:p>
            <a:pPr lvl="1">
              <a:buNone/>
            </a:pPr>
            <a:endParaRPr lang="ru-RU" sz="2000" dirty="0"/>
          </a:p>
          <a:p>
            <a:endParaRPr lang="en-I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DB0D8C-0D9C-41A1-AC36-7C8E663A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 Properties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484784"/>
            <a:ext cx="8786874" cy="5158926"/>
          </a:xfrm>
        </p:spPr>
        <p:txBody>
          <a:bodyPr>
            <a:normAutofit lnSpcReduction="10000"/>
          </a:bodyPr>
          <a:lstStyle/>
          <a:p>
            <a:r>
              <a:rPr lang="en-IE" sz="2400" dirty="0"/>
              <a:t>Methods are the actions that can be performed on objects.</a:t>
            </a:r>
          </a:p>
          <a:p>
            <a:r>
              <a:rPr lang="en-IE" sz="2400" dirty="0"/>
              <a:t>You can call a method with the following syntax:</a:t>
            </a:r>
            <a:endParaRPr lang="ru-RU" sz="2400" dirty="0"/>
          </a:p>
          <a:p>
            <a:endParaRPr lang="en-IE" sz="2400" dirty="0"/>
          </a:p>
          <a:p>
            <a:pPr lvl="1">
              <a:buNone/>
            </a:pPr>
            <a:r>
              <a:rPr lang="ru-RU" sz="2000" dirty="0"/>
              <a:t>	</a:t>
            </a:r>
            <a:r>
              <a:rPr lang="en-IE" sz="2000" dirty="0" err="1">
                <a:solidFill>
                  <a:srgbClr val="FF0000"/>
                </a:solidFill>
              </a:rPr>
              <a:t>objectName</a:t>
            </a:r>
            <a:r>
              <a:rPr lang="en-IE" sz="2000" dirty="0" err="1"/>
              <a:t>.</a:t>
            </a:r>
            <a:r>
              <a:rPr lang="en-IE" sz="2000" dirty="0" err="1">
                <a:solidFill>
                  <a:schemeClr val="accent5">
                    <a:lumMod val="50000"/>
                  </a:schemeClr>
                </a:solidFill>
              </a:rPr>
              <a:t>methodName</a:t>
            </a:r>
            <a:r>
              <a:rPr lang="en-IE" sz="2000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endParaRPr lang="ru-RU" sz="20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E" sz="2400" dirty="0"/>
          </a:p>
          <a:p>
            <a:r>
              <a:rPr lang="en-IE" sz="2400" dirty="0"/>
              <a:t>This example uses the </a:t>
            </a:r>
            <a:r>
              <a:rPr lang="en-IE" sz="2400" dirty="0" err="1"/>
              <a:t>toUpperCase</a:t>
            </a:r>
            <a:r>
              <a:rPr lang="en-IE" sz="2400" dirty="0"/>
              <a:t>() method of the String object, to convert a text to uppercase:</a:t>
            </a:r>
            <a:endParaRPr lang="ru-RU" sz="2400" dirty="0"/>
          </a:p>
          <a:p>
            <a:endParaRPr lang="en-IE" sz="2400" dirty="0"/>
          </a:p>
          <a:p>
            <a:pPr lvl="1">
              <a:buNone/>
            </a:pPr>
            <a:r>
              <a:rPr lang="ru-RU" sz="2000" dirty="0"/>
              <a:t>	</a:t>
            </a:r>
            <a:r>
              <a:rPr lang="en-IE" sz="2000" dirty="0" err="1"/>
              <a:t>var</a:t>
            </a:r>
            <a:r>
              <a:rPr lang="en-IE" sz="2000" dirty="0"/>
              <a:t> message = "Hello world!";</a:t>
            </a:r>
            <a:br>
              <a:rPr lang="en-IE" sz="2000" dirty="0"/>
            </a:br>
            <a:r>
              <a:rPr lang="en-IE" sz="2000" dirty="0" err="1"/>
              <a:t>var</a:t>
            </a:r>
            <a:r>
              <a:rPr lang="en-IE" sz="2000" dirty="0"/>
              <a:t> x = </a:t>
            </a:r>
            <a:r>
              <a:rPr lang="en-IE" sz="2000" dirty="0" err="1"/>
              <a:t>message.toUpperCase</a:t>
            </a:r>
            <a:r>
              <a:rPr lang="en-IE" sz="2000" dirty="0"/>
              <a:t>();</a:t>
            </a:r>
            <a:endParaRPr lang="ru-RU" sz="2000" dirty="0"/>
          </a:p>
          <a:p>
            <a:endParaRPr lang="en-IE" sz="2400" dirty="0"/>
          </a:p>
          <a:p>
            <a:r>
              <a:rPr lang="en-IE" sz="2400" dirty="0"/>
              <a:t>The value of x, after execution of the code above will be</a:t>
            </a:r>
            <a:r>
              <a:rPr lang="ru-RU" sz="2400" dirty="0"/>
              <a:t> </a:t>
            </a:r>
          </a:p>
          <a:p>
            <a:pPr lvl="1">
              <a:buNone/>
            </a:pPr>
            <a:r>
              <a:rPr lang="en-IE" sz="2000" dirty="0"/>
              <a:t>HELLO WORLD!</a:t>
            </a:r>
          </a:p>
          <a:p>
            <a:endParaRPr lang="en-IE" sz="2400" dirty="0"/>
          </a:p>
          <a:p>
            <a:endParaRPr lang="en-IE" sz="2400" dirty="0"/>
          </a:p>
          <a:p>
            <a:pPr lvl="1">
              <a:buNone/>
            </a:pPr>
            <a:endParaRPr lang="ru-RU" sz="2000" dirty="0"/>
          </a:p>
          <a:p>
            <a:endParaRPr lang="en-I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A196A7-3B58-4BD0-9ECA-87E1D1ED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Objects Methods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412776"/>
            <a:ext cx="8786874" cy="523093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E" sz="2400" dirty="0"/>
              <a:t>&lt;!DOCTYPE html&gt;</a:t>
            </a:r>
          </a:p>
          <a:p>
            <a:pPr>
              <a:buNone/>
            </a:pPr>
            <a:r>
              <a:rPr lang="en-IE" sz="2400" dirty="0"/>
              <a:t>&lt;html&gt;</a:t>
            </a:r>
          </a:p>
          <a:p>
            <a:pPr>
              <a:buNone/>
            </a:pPr>
            <a:r>
              <a:rPr lang="en-IE" sz="2400" dirty="0"/>
              <a:t>&lt;body&gt;</a:t>
            </a:r>
          </a:p>
          <a:p>
            <a:pPr>
              <a:buNone/>
            </a:pPr>
            <a:r>
              <a:rPr lang="en-IE" sz="2400" dirty="0"/>
              <a:t>&lt;script&gt;</a:t>
            </a:r>
          </a:p>
          <a:p>
            <a:pPr>
              <a:buNone/>
            </a:pPr>
            <a:r>
              <a:rPr lang="en-IE" sz="2400" dirty="0"/>
              <a:t>	class Person{</a:t>
            </a:r>
          </a:p>
          <a:p>
            <a:pPr>
              <a:buNone/>
            </a:pPr>
            <a:r>
              <a:rPr lang="en-IE" sz="2400" dirty="0"/>
              <a:t>		constructor (</a:t>
            </a:r>
            <a:r>
              <a:rPr lang="en-IE" sz="2400" dirty="0" err="1"/>
              <a:t>firstname</a:t>
            </a:r>
            <a:r>
              <a:rPr lang="en-IE" sz="2400" dirty="0"/>
              <a:t>, </a:t>
            </a:r>
            <a:r>
              <a:rPr lang="en-IE" sz="2400" dirty="0" err="1"/>
              <a:t>lastname</a:t>
            </a:r>
            <a:r>
              <a:rPr lang="en-IE" sz="2400" dirty="0"/>
              <a:t>, age, </a:t>
            </a:r>
            <a:r>
              <a:rPr lang="en-IE" sz="2400" dirty="0" err="1"/>
              <a:t>eyecolor</a:t>
            </a:r>
            <a:r>
              <a:rPr lang="en-IE" sz="2400" dirty="0"/>
              <a:t>){</a:t>
            </a:r>
          </a:p>
          <a:p>
            <a:pPr>
              <a:buNone/>
            </a:pPr>
            <a:r>
              <a:rPr lang="ru-RU" sz="2400" dirty="0"/>
              <a:t>	</a:t>
            </a:r>
            <a:r>
              <a:rPr lang="en-IE" sz="2400" dirty="0"/>
              <a:t>		</a:t>
            </a:r>
            <a:r>
              <a:rPr lang="en-IE" sz="2400" dirty="0" err="1"/>
              <a:t>this.firstname</a:t>
            </a:r>
            <a:r>
              <a:rPr lang="en-IE" sz="2400" dirty="0"/>
              <a:t> = </a:t>
            </a:r>
            <a:r>
              <a:rPr lang="en-IE" sz="2400" dirty="0" err="1"/>
              <a:t>firstname</a:t>
            </a:r>
            <a:r>
              <a:rPr lang="en-IE" sz="2400" dirty="0"/>
              <a:t>;</a:t>
            </a:r>
          </a:p>
          <a:p>
            <a:pPr>
              <a:buNone/>
            </a:pPr>
            <a:r>
              <a:rPr lang="ru-RU" sz="2400" dirty="0"/>
              <a:t>	</a:t>
            </a:r>
            <a:r>
              <a:rPr lang="en-IE" sz="2400" dirty="0"/>
              <a:t>		</a:t>
            </a:r>
            <a:r>
              <a:rPr lang="en-IE" sz="2400" dirty="0" err="1"/>
              <a:t>this.lastname</a:t>
            </a:r>
            <a:r>
              <a:rPr lang="en-IE" sz="2400" dirty="0"/>
              <a:t> = </a:t>
            </a:r>
            <a:r>
              <a:rPr lang="en-IE" sz="2400" dirty="0" err="1"/>
              <a:t>lastname</a:t>
            </a:r>
            <a:r>
              <a:rPr lang="en-IE" sz="2400" dirty="0"/>
              <a:t>;</a:t>
            </a:r>
          </a:p>
          <a:p>
            <a:pPr>
              <a:buNone/>
            </a:pPr>
            <a:r>
              <a:rPr lang="ru-RU" sz="2400" dirty="0"/>
              <a:t>	</a:t>
            </a:r>
            <a:r>
              <a:rPr lang="en-IE" sz="2400" dirty="0"/>
              <a:t>		</a:t>
            </a:r>
            <a:r>
              <a:rPr lang="en-IE" sz="2400" dirty="0" err="1"/>
              <a:t>this.age</a:t>
            </a:r>
            <a:r>
              <a:rPr lang="en-IE" sz="2400" dirty="0"/>
              <a:t> = age;</a:t>
            </a:r>
          </a:p>
          <a:p>
            <a:pPr>
              <a:buNone/>
            </a:pPr>
            <a:r>
              <a:rPr lang="ru-RU" sz="2400" dirty="0"/>
              <a:t>	</a:t>
            </a:r>
            <a:r>
              <a:rPr lang="en-IE" sz="2400" dirty="0"/>
              <a:t>		</a:t>
            </a:r>
            <a:r>
              <a:rPr lang="en-IE" sz="2400" dirty="0" err="1"/>
              <a:t>this.eyecolor</a:t>
            </a:r>
            <a:r>
              <a:rPr lang="en-IE" sz="2400" dirty="0"/>
              <a:t> = </a:t>
            </a:r>
            <a:r>
              <a:rPr lang="en-IE" sz="2400" dirty="0" err="1"/>
              <a:t>eyecolor</a:t>
            </a:r>
            <a:r>
              <a:rPr lang="en-IE" sz="2400" dirty="0"/>
              <a:t>;</a:t>
            </a:r>
          </a:p>
          <a:p>
            <a:pPr>
              <a:buNone/>
            </a:pPr>
            <a:r>
              <a:rPr lang="en-IE" sz="2400" dirty="0"/>
              <a:t>		}</a:t>
            </a:r>
          </a:p>
          <a:p>
            <a:pPr>
              <a:buNone/>
            </a:pPr>
            <a:r>
              <a:rPr lang="en-IE" sz="2400" dirty="0"/>
              <a:t>	}</a:t>
            </a:r>
          </a:p>
          <a:p>
            <a:pPr>
              <a:buNone/>
            </a:pPr>
            <a:endParaRPr lang="en-IE" sz="2400" dirty="0"/>
          </a:p>
          <a:p>
            <a:pPr>
              <a:buNone/>
            </a:pPr>
            <a:r>
              <a:rPr lang="en-IE" sz="2400" dirty="0"/>
              <a:t>	var </a:t>
            </a:r>
            <a:r>
              <a:rPr lang="en-IE" sz="2400" dirty="0" err="1"/>
              <a:t>myFriend</a:t>
            </a:r>
            <a:r>
              <a:rPr lang="en-IE" sz="2400" dirty="0"/>
              <a:t> = new Person("John","Doe",50,"blue");</a:t>
            </a:r>
          </a:p>
          <a:p>
            <a:pPr>
              <a:buNone/>
            </a:pPr>
            <a:endParaRPr lang="en-IE" sz="2400" dirty="0"/>
          </a:p>
          <a:p>
            <a:pPr>
              <a:buNone/>
            </a:pPr>
            <a:r>
              <a:rPr lang="en-IE" sz="2400" dirty="0"/>
              <a:t>	</a:t>
            </a:r>
            <a:r>
              <a:rPr lang="en-IE" sz="2400" dirty="0" err="1"/>
              <a:t>document.write</a:t>
            </a:r>
            <a:r>
              <a:rPr lang="en-IE" sz="2400" dirty="0"/>
              <a:t>(</a:t>
            </a:r>
            <a:r>
              <a:rPr lang="en-IE" sz="2400" dirty="0" err="1"/>
              <a:t>myFriend.firstname</a:t>
            </a:r>
            <a:r>
              <a:rPr lang="en-IE" sz="2400" dirty="0"/>
              <a:t> + " is " + </a:t>
            </a:r>
            <a:r>
              <a:rPr lang="en-IE" sz="2400" dirty="0" err="1"/>
              <a:t>myFriend.age</a:t>
            </a:r>
            <a:r>
              <a:rPr lang="en-IE" sz="2400" dirty="0"/>
              <a:t> + " years old.");</a:t>
            </a:r>
          </a:p>
          <a:p>
            <a:pPr>
              <a:buNone/>
            </a:pPr>
            <a:endParaRPr lang="en-IE" sz="2400" dirty="0"/>
          </a:p>
          <a:p>
            <a:pPr>
              <a:buNone/>
            </a:pPr>
            <a:r>
              <a:rPr lang="en-IE" sz="2400" dirty="0"/>
              <a:t>&lt;/script&gt;</a:t>
            </a:r>
          </a:p>
          <a:p>
            <a:pPr>
              <a:buNone/>
            </a:pPr>
            <a:r>
              <a:rPr lang="en-IE" sz="2400" dirty="0"/>
              <a:t>&lt;/body&gt;</a:t>
            </a:r>
          </a:p>
          <a:p>
            <a:pPr>
              <a:buNone/>
            </a:pPr>
            <a:r>
              <a:rPr lang="en-IE" sz="2400" dirty="0"/>
              <a:t>&lt;/html&gt;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F338A2-12BB-4CC6-84B3-6BB5BC6E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Classes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“this” keyword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In JavaScript, the thing called </a:t>
            </a:r>
            <a:r>
              <a:rPr lang="en-IE" b="1" dirty="0"/>
              <a:t>this</a:t>
            </a:r>
            <a:r>
              <a:rPr lang="en-IE" dirty="0"/>
              <a:t>, is the </a:t>
            </a:r>
            <a:r>
              <a:rPr lang="en-IE" dirty="0">
                <a:solidFill>
                  <a:srgbClr val="FF0000"/>
                </a:solidFill>
              </a:rPr>
              <a:t>object that "owns" </a:t>
            </a:r>
            <a:r>
              <a:rPr lang="en-IE" dirty="0"/>
              <a:t>the JavaScript code.</a:t>
            </a:r>
          </a:p>
          <a:p>
            <a:r>
              <a:rPr lang="en-IE" dirty="0"/>
              <a:t>The value of </a:t>
            </a:r>
            <a:r>
              <a:rPr lang="en-IE" b="1" dirty="0"/>
              <a:t>this</a:t>
            </a:r>
            <a:r>
              <a:rPr lang="en-IE" dirty="0"/>
              <a:t>, when used in a function, is the object that "owns" the function.</a:t>
            </a:r>
          </a:p>
          <a:p>
            <a:r>
              <a:rPr lang="en-IE" dirty="0"/>
              <a:t>The value of </a:t>
            </a:r>
            <a:r>
              <a:rPr lang="en-IE" b="1" dirty="0"/>
              <a:t>this</a:t>
            </a:r>
            <a:r>
              <a:rPr lang="en-IE" dirty="0"/>
              <a:t>, when used in an object, is the object itself.</a:t>
            </a:r>
          </a:p>
          <a:p>
            <a:r>
              <a:rPr lang="en-IE" dirty="0"/>
              <a:t>Note that </a:t>
            </a:r>
            <a:r>
              <a:rPr lang="en-IE" b="1" dirty="0"/>
              <a:t>this</a:t>
            </a:r>
            <a:r>
              <a:rPr lang="en-IE" dirty="0"/>
              <a:t> is not a variable. It is a keyword. You cannot change the value of </a:t>
            </a:r>
            <a:r>
              <a:rPr lang="en-IE" b="1" dirty="0"/>
              <a:t>this</a:t>
            </a:r>
            <a:r>
              <a:rPr lang="en-IE" dirty="0"/>
              <a:t>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24771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204864"/>
            <a:ext cx="8786874" cy="4438846"/>
          </a:xfrm>
        </p:spPr>
        <p:txBody>
          <a:bodyPr>
            <a:normAutofit/>
          </a:bodyPr>
          <a:lstStyle/>
          <a:p>
            <a:r>
              <a:rPr lang="en-IE" sz="2400" dirty="0"/>
              <a:t>The following examples create a new instance of an object, with four properties in it:</a:t>
            </a:r>
          </a:p>
          <a:p>
            <a:endParaRPr lang="ru-RU" sz="2400" dirty="0"/>
          </a:p>
          <a:p>
            <a:pPr lvl="1">
              <a:buNone/>
            </a:pPr>
            <a:r>
              <a:rPr lang="en-IE" sz="2000" dirty="0"/>
              <a:t>var person = {</a:t>
            </a:r>
            <a:br>
              <a:rPr lang="en-IE" sz="2000" dirty="0"/>
            </a:br>
            <a:r>
              <a:rPr lang="en-IE" sz="2000" dirty="0"/>
              <a:t>	</a:t>
            </a:r>
            <a:r>
              <a:rPr lang="en-IE" sz="2000" dirty="0" err="1"/>
              <a:t>firstName</a:t>
            </a:r>
            <a:r>
              <a:rPr lang="en-IE" sz="2000" dirty="0"/>
              <a:t>: "John",</a:t>
            </a:r>
            <a:br>
              <a:rPr lang="en-IE" sz="2000" dirty="0"/>
            </a:br>
            <a:r>
              <a:rPr lang="en-IE" sz="2000" dirty="0"/>
              <a:t>  	</a:t>
            </a:r>
            <a:r>
              <a:rPr lang="en-IE" sz="2000" dirty="0" err="1"/>
              <a:t>lastName</a:t>
            </a:r>
            <a:r>
              <a:rPr lang="en-IE" sz="2000" dirty="0"/>
              <a:t>: "Doe",</a:t>
            </a:r>
            <a:br>
              <a:rPr lang="en-IE" sz="2000" dirty="0"/>
            </a:br>
            <a:r>
              <a:rPr lang="en-IE" sz="2000" dirty="0"/>
              <a:t> 	age: 50,</a:t>
            </a:r>
            <a:br>
              <a:rPr lang="en-IE" sz="2000" dirty="0"/>
            </a:br>
            <a:r>
              <a:rPr lang="en-IE" sz="2000" dirty="0"/>
              <a:t>  	</a:t>
            </a:r>
            <a:r>
              <a:rPr lang="en-IE" sz="2000" dirty="0" err="1"/>
              <a:t>eyeColor</a:t>
            </a:r>
            <a:r>
              <a:rPr lang="en-IE" sz="2000" dirty="0"/>
              <a:t>: "blue"</a:t>
            </a:r>
            <a:br>
              <a:rPr lang="en-IE" sz="2000" dirty="0"/>
            </a:br>
            <a:r>
              <a:rPr lang="en-IE" sz="2000" dirty="0"/>
              <a:t>};</a:t>
            </a:r>
          </a:p>
          <a:p>
            <a:pPr lvl="1">
              <a:buNone/>
            </a:pPr>
            <a:endParaRPr lang="en-IE" sz="2600" dirty="0"/>
          </a:p>
          <a:p>
            <a:pPr lvl="1">
              <a:buNone/>
            </a:pPr>
            <a:r>
              <a:rPr lang="en-IE" sz="2000" dirty="0"/>
              <a:t>var person = {</a:t>
            </a:r>
            <a:r>
              <a:rPr lang="en-IE" sz="2000" dirty="0" err="1"/>
              <a:t>firstName</a:t>
            </a:r>
            <a:r>
              <a:rPr lang="en-IE" sz="2000" dirty="0"/>
              <a:t>:"John", </a:t>
            </a:r>
            <a:r>
              <a:rPr lang="en-IE" sz="2000" dirty="0" err="1"/>
              <a:t>lastName</a:t>
            </a:r>
            <a:r>
              <a:rPr lang="en-IE" sz="2000" dirty="0"/>
              <a:t>:"Doe", age:50, </a:t>
            </a:r>
            <a:r>
              <a:rPr lang="en-IE" sz="2000" dirty="0" err="1"/>
              <a:t>eyeColor</a:t>
            </a:r>
            <a:r>
              <a:rPr lang="en-IE" sz="2000" dirty="0"/>
              <a:t>:"blue"};</a:t>
            </a:r>
          </a:p>
          <a:p>
            <a:pPr marL="0" indent="0">
              <a:buNone/>
            </a:pPr>
            <a:endParaRPr lang="en-I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237165-1ADE-43D5-8824-2FD3CBEC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Creating a Direct Instance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772816"/>
            <a:ext cx="8786874" cy="4870894"/>
          </a:xfrm>
        </p:spPr>
        <p:txBody>
          <a:bodyPr>
            <a:normAutofit/>
          </a:bodyPr>
          <a:lstStyle/>
          <a:p>
            <a:r>
              <a:rPr lang="en-IE" sz="2400" dirty="0"/>
              <a:t>You can add new properties to an existing object by simply giving it a value. </a:t>
            </a:r>
          </a:p>
          <a:p>
            <a:r>
              <a:rPr lang="en-IE" sz="2400" dirty="0"/>
              <a:t>Assume that the person object already exists - you can then give it new properties:</a:t>
            </a:r>
          </a:p>
          <a:p>
            <a:endParaRPr lang="en-IE" sz="2400" dirty="0"/>
          </a:p>
          <a:p>
            <a:pPr marL="0" indent="0">
              <a:buNone/>
            </a:pPr>
            <a:r>
              <a:rPr lang="en-IE" sz="2000" dirty="0"/>
              <a:t>	var person2 = {};</a:t>
            </a:r>
          </a:p>
          <a:p>
            <a:pPr marL="0" indent="0">
              <a:buNone/>
            </a:pPr>
            <a:r>
              <a:rPr lang="en-IE" sz="2000" dirty="0"/>
              <a:t>	(…)</a:t>
            </a:r>
          </a:p>
          <a:p>
            <a:pPr marL="0" indent="0">
              <a:buNone/>
            </a:pPr>
            <a:r>
              <a:rPr lang="en-IE" sz="2000" dirty="0"/>
              <a:t>	person2.hairColour = "black";</a:t>
            </a:r>
          </a:p>
          <a:p>
            <a:pPr lvl="1">
              <a:buNone/>
            </a:pPr>
            <a:endParaRPr lang="en-I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928799-E3C1-4EF7-A487-008795BC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Adding Properties to Objects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0C11-C384-425A-96CD-895A9F4E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JavaScript is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62237-8C10-4884-9534-F141DBFFD447}"/>
              </a:ext>
            </a:extLst>
          </p:cNvPr>
          <p:cNvSpPr txBox="1"/>
          <p:nvPr/>
        </p:nvSpPr>
        <p:spPr>
          <a:xfrm>
            <a:off x="683568" y="1556792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hlinkClick r:id="rId3"/>
              </a:rPr>
              <a:t>https://insights.stackoverflow.com/survey/2019#most-popular-technologies</a:t>
            </a:r>
            <a:endParaRPr lang="en-IE" dirty="0"/>
          </a:p>
          <a:p>
            <a:endParaRPr lang="en-I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F5E74F-FE29-4CDC-9F19-9573C070C1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48"/>
          <a:stretch/>
        </p:blipFill>
        <p:spPr>
          <a:xfrm>
            <a:off x="1907704" y="2055956"/>
            <a:ext cx="4713430" cy="477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03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28800"/>
            <a:ext cx="9036496" cy="5014910"/>
          </a:xfrm>
        </p:spPr>
        <p:txBody>
          <a:bodyPr>
            <a:normAutofit/>
          </a:bodyPr>
          <a:lstStyle/>
          <a:p>
            <a:r>
              <a:rPr lang="en-IE" sz="2400" dirty="0"/>
              <a:t>A JavaScript </a:t>
            </a:r>
            <a:r>
              <a:rPr lang="en-IE" sz="2400" b="1" dirty="0"/>
              <a:t>array</a:t>
            </a:r>
            <a:r>
              <a:rPr lang="en-IE" sz="2400" dirty="0"/>
              <a:t> should be created with []: </a:t>
            </a:r>
          </a:p>
          <a:p>
            <a:pPr>
              <a:buNone/>
            </a:pPr>
            <a:endParaRPr lang="en-IE" sz="2400" dirty="0"/>
          </a:p>
          <a:p>
            <a:pPr lvl="1">
              <a:buNone/>
            </a:pPr>
            <a:r>
              <a:rPr lang="en-IE" sz="1800" dirty="0"/>
              <a:t>	var </a:t>
            </a:r>
            <a:r>
              <a:rPr lang="en-IE" sz="1800" dirty="0" err="1"/>
              <a:t>myCars</a:t>
            </a:r>
            <a:r>
              <a:rPr lang="en-IE" sz="1800" dirty="0"/>
              <a:t> = ["Saab", "Volvo", "BMW"];</a:t>
            </a:r>
          </a:p>
          <a:p>
            <a:pPr lvl="1">
              <a:buNone/>
            </a:pPr>
            <a:endParaRPr lang="en-IE" sz="1800" dirty="0"/>
          </a:p>
          <a:p>
            <a:pPr>
              <a:buNone/>
            </a:pPr>
            <a:endParaRPr lang="en-IE" sz="2400" dirty="0"/>
          </a:p>
          <a:p>
            <a:r>
              <a:rPr lang="en-IE" sz="2400" dirty="0"/>
              <a:t>Accessing:</a:t>
            </a:r>
          </a:p>
          <a:p>
            <a:pPr lvl="1">
              <a:buNone/>
            </a:pPr>
            <a:r>
              <a:rPr lang="en-IE" sz="2000" dirty="0"/>
              <a:t>	</a:t>
            </a:r>
            <a:r>
              <a:rPr lang="en-IE" sz="1800" dirty="0"/>
              <a:t>var name = cars[0];	</a:t>
            </a:r>
          </a:p>
          <a:p>
            <a:pPr>
              <a:buNone/>
            </a:pPr>
            <a:r>
              <a:rPr lang="en-IE" sz="1800" dirty="0"/>
              <a:t>		</a:t>
            </a:r>
          </a:p>
          <a:p>
            <a:pPr>
              <a:buNone/>
            </a:pPr>
            <a:r>
              <a:rPr lang="en-IE" sz="1800" dirty="0"/>
              <a:t>		// Array indexes start with 0</a:t>
            </a:r>
          </a:p>
          <a:p>
            <a:pPr marL="0" indent="0">
              <a:buNone/>
            </a:pPr>
            <a:r>
              <a:rPr lang="en-IE" sz="1800" dirty="0"/>
              <a:t>	// In JavaScript, arrays always use </a:t>
            </a:r>
            <a:r>
              <a:rPr lang="en-IE" sz="1800" b="1" dirty="0"/>
              <a:t>numbered indexes</a:t>
            </a:r>
            <a:r>
              <a:rPr lang="en-IE" sz="1800" dirty="0"/>
              <a:t>.</a:t>
            </a:r>
          </a:p>
          <a:p>
            <a:pPr>
              <a:buNone/>
            </a:pPr>
            <a:endParaRPr lang="en-IE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11F05F-D314-4ED0-BE44-C0B2CD70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4197934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A2D3-2B28-4808-B239-0DF66A6A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Array Elements Can Be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86C7-A91A-4401-BB81-7C69E3EA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JavaScript variables can be objects. Arrays are special kinds of objects, with numbered indexes.</a:t>
            </a:r>
          </a:p>
          <a:p>
            <a:r>
              <a:rPr lang="en-IE" dirty="0"/>
              <a:t>Because of this, </a:t>
            </a:r>
            <a:r>
              <a:rPr lang="en-IE" dirty="0">
                <a:solidFill>
                  <a:srgbClr val="FF0000"/>
                </a:solidFill>
              </a:rPr>
              <a:t>you can have variables of different types in the same Array</a:t>
            </a:r>
            <a:r>
              <a:rPr lang="en-IE" dirty="0"/>
              <a:t>.</a:t>
            </a:r>
          </a:p>
          <a:p>
            <a:r>
              <a:rPr lang="en-IE" dirty="0"/>
              <a:t>You can have 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objects</a:t>
            </a:r>
            <a:r>
              <a:rPr lang="en-IE" dirty="0"/>
              <a:t> in an Array. You can have </a:t>
            </a:r>
            <a:r>
              <a:rPr lang="en-IE" dirty="0">
                <a:solidFill>
                  <a:schemeClr val="accent6">
                    <a:lumMod val="75000"/>
                  </a:schemeClr>
                </a:solidFill>
              </a:rPr>
              <a:t>functions</a:t>
            </a:r>
            <a:r>
              <a:rPr lang="en-IE" dirty="0"/>
              <a:t> in an Array. You can have </a:t>
            </a:r>
            <a:r>
              <a:rPr lang="en-IE" dirty="0">
                <a:solidFill>
                  <a:schemeClr val="accent4">
                    <a:lumMod val="75000"/>
                  </a:schemeClr>
                </a:solidFill>
              </a:rPr>
              <a:t>arrays</a:t>
            </a:r>
            <a:r>
              <a:rPr lang="en-IE" dirty="0"/>
              <a:t> in an Array: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myArray</a:t>
            </a:r>
            <a:r>
              <a:rPr lang="en-IE" dirty="0"/>
              <a:t>[0] = </a:t>
            </a:r>
            <a:r>
              <a:rPr lang="en-IE" dirty="0" err="1">
                <a:solidFill>
                  <a:schemeClr val="accent3">
                    <a:lumMod val="75000"/>
                  </a:schemeClr>
                </a:solidFill>
              </a:rPr>
              <a:t>Date.now</a:t>
            </a:r>
            <a:r>
              <a:rPr lang="en-IE" dirty="0"/>
              <a:t>;</a:t>
            </a:r>
            <a:br>
              <a:rPr lang="en-IE" dirty="0"/>
            </a:br>
            <a:r>
              <a:rPr lang="en-IE" dirty="0"/>
              <a:t>	</a:t>
            </a:r>
            <a:r>
              <a:rPr lang="en-IE" dirty="0" err="1"/>
              <a:t>myArray</a:t>
            </a:r>
            <a:r>
              <a:rPr lang="en-IE" dirty="0"/>
              <a:t>[1] = </a:t>
            </a:r>
            <a:r>
              <a:rPr lang="en-IE" dirty="0" err="1">
                <a:solidFill>
                  <a:schemeClr val="accent6">
                    <a:lumMod val="75000"/>
                  </a:schemeClr>
                </a:solidFill>
              </a:rPr>
              <a:t>myFunction</a:t>
            </a:r>
            <a:r>
              <a:rPr lang="en-IE" dirty="0"/>
              <a:t>;</a:t>
            </a:r>
            <a:br>
              <a:rPr lang="en-IE" dirty="0"/>
            </a:br>
            <a:r>
              <a:rPr lang="en-IE" dirty="0"/>
              <a:t>	</a:t>
            </a:r>
            <a:r>
              <a:rPr lang="en-IE" dirty="0" err="1"/>
              <a:t>myArray</a:t>
            </a:r>
            <a:r>
              <a:rPr lang="en-IE" dirty="0"/>
              <a:t>[2] = </a:t>
            </a:r>
            <a:r>
              <a:rPr lang="en-IE" dirty="0" err="1">
                <a:solidFill>
                  <a:schemeClr val="accent4">
                    <a:lumMod val="75000"/>
                  </a:schemeClr>
                </a:solidFill>
              </a:rPr>
              <a:t>myCars</a:t>
            </a:r>
            <a:r>
              <a:rPr lang="en-IE" dirty="0"/>
              <a:t>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80796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1412776"/>
            <a:ext cx="58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/>
              <a:t>https://www.w3schools.com/jsref/jsref_obj_array.asp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15350" t="23214" r="28738" b="5179"/>
          <a:stretch/>
        </p:blipFill>
        <p:spPr>
          <a:xfrm>
            <a:off x="1234708" y="1916832"/>
            <a:ext cx="6674584" cy="480609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AFE53B6-198D-49A5-A84C-C7C5E89D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2589947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56792"/>
            <a:ext cx="8786874" cy="5086918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Arrays</a:t>
            </a:r>
            <a:r>
              <a:rPr lang="en-GB" sz="2800" dirty="0"/>
              <a:t> use </a:t>
            </a:r>
            <a:r>
              <a:rPr lang="en-GB" sz="2800" b="1" dirty="0">
                <a:solidFill>
                  <a:srgbClr val="FF0000"/>
                </a:solidFill>
              </a:rPr>
              <a:t>numbered indexes</a:t>
            </a:r>
            <a:r>
              <a:rPr lang="en-GB" sz="2800" dirty="0"/>
              <a:t>.  </a:t>
            </a:r>
          </a:p>
          <a:p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Objects</a:t>
            </a:r>
            <a:r>
              <a:rPr lang="en-GB" sz="2800" dirty="0"/>
              <a:t> use </a:t>
            </a:r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named indexes</a:t>
            </a:r>
            <a:r>
              <a:rPr lang="en-GB" sz="2800" dirty="0"/>
              <a:t>.</a:t>
            </a:r>
          </a:p>
          <a:p>
            <a:pPr lvl="1"/>
            <a:r>
              <a:rPr lang="en-GB" dirty="0"/>
              <a:t>Arrays are a special kind of objects, with numbered indexes.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/>
              <a:t>When to Use Arrays? When to use Objects?</a:t>
            </a:r>
          </a:p>
          <a:p>
            <a:r>
              <a:rPr lang="en-GB" sz="2400" dirty="0"/>
              <a:t>JavaScript does not support associative arrays (maps, dictionaries)</a:t>
            </a:r>
          </a:p>
          <a:p>
            <a:r>
              <a:rPr lang="en-GB" sz="2400" dirty="0"/>
              <a:t>You should use </a:t>
            </a:r>
            <a:r>
              <a:rPr lang="en-GB" sz="2400" b="1" dirty="0"/>
              <a:t>objects</a:t>
            </a:r>
            <a:r>
              <a:rPr lang="en-GB" sz="2400" dirty="0"/>
              <a:t> when you want the element names to be </a:t>
            </a:r>
            <a:r>
              <a:rPr lang="en-GB" sz="2400" b="1" dirty="0"/>
              <a:t>strings (text)</a:t>
            </a:r>
            <a:r>
              <a:rPr lang="en-GB" sz="2400" dirty="0"/>
              <a:t>.</a:t>
            </a:r>
          </a:p>
          <a:p>
            <a:r>
              <a:rPr lang="en-GB" sz="2400" dirty="0"/>
              <a:t>You should use </a:t>
            </a:r>
            <a:r>
              <a:rPr lang="en-GB" sz="2400" b="1" dirty="0"/>
              <a:t>arrays</a:t>
            </a:r>
            <a:r>
              <a:rPr lang="en-GB" sz="2400" dirty="0"/>
              <a:t> when you want the element names to be </a:t>
            </a:r>
            <a:r>
              <a:rPr lang="en-GB" sz="2400" b="1" dirty="0"/>
              <a:t>numbers</a:t>
            </a:r>
            <a:r>
              <a:rPr lang="en-GB" sz="2400" dirty="0"/>
              <a:t>.</a:t>
            </a:r>
          </a:p>
          <a:p>
            <a:endParaRPr lang="en-I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46E63F-19EC-46B2-8368-B1CB9540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 versus Objects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Passing Objects as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JavaScript is always passed by value, but for objects that value of the variable is a reference.</a:t>
            </a:r>
          </a:p>
          <a:p>
            <a:r>
              <a:rPr lang="en-IE" dirty="0"/>
              <a:t>Because of this, when you pass an object and </a:t>
            </a:r>
            <a:r>
              <a:rPr lang="en-IE" dirty="0">
                <a:solidFill>
                  <a:srgbClr val="FF0000"/>
                </a:solidFill>
              </a:rPr>
              <a:t>change its </a:t>
            </a:r>
            <a:r>
              <a:rPr lang="en-IE" i="1" dirty="0">
                <a:solidFill>
                  <a:srgbClr val="FF0000"/>
                </a:solidFill>
              </a:rPr>
              <a:t>properties</a:t>
            </a:r>
            <a:r>
              <a:rPr lang="en-IE" dirty="0"/>
              <a:t>, those changes </a:t>
            </a:r>
            <a:r>
              <a:rPr lang="en-IE" dirty="0">
                <a:solidFill>
                  <a:srgbClr val="FF0000"/>
                </a:solidFill>
              </a:rPr>
              <a:t>persist</a:t>
            </a:r>
            <a:r>
              <a:rPr lang="en-IE" dirty="0"/>
              <a:t> outside of the function. </a:t>
            </a:r>
          </a:p>
          <a:p>
            <a:r>
              <a:rPr lang="en-IE" dirty="0"/>
              <a:t>This makes it </a:t>
            </a:r>
            <a:r>
              <a:rPr lang="en-IE" i="1" dirty="0"/>
              <a:t>look</a:t>
            </a:r>
            <a:r>
              <a:rPr lang="en-IE" dirty="0"/>
              <a:t> like it’s pass by reference. </a:t>
            </a:r>
          </a:p>
          <a:p>
            <a:r>
              <a:rPr lang="en-IE" dirty="0"/>
              <a:t>But if you actually 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change the </a:t>
            </a:r>
            <a:r>
              <a:rPr lang="en-IE" dirty="0"/>
              <a:t>value of the 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object </a:t>
            </a:r>
            <a:r>
              <a:rPr lang="en-IE" dirty="0"/>
              <a:t>variable, you will see that the change 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does not persist</a:t>
            </a:r>
            <a:r>
              <a:rPr lang="en-IE" dirty="0"/>
              <a:t>, proving it's really pass by value.</a:t>
            </a:r>
            <a:endParaRPr lang="en-IE" sz="2800" dirty="0">
              <a:solidFill>
                <a:srgbClr val="7030A0"/>
              </a:solidFill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Passing Objects as Arguments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15925" t="31885" r="36129" b="13085"/>
          <a:stretch/>
        </p:blipFill>
        <p:spPr>
          <a:xfrm>
            <a:off x="794504" y="1340768"/>
            <a:ext cx="7521912" cy="539573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563" y="1700808"/>
            <a:ext cx="8786874" cy="5040560"/>
          </a:xfrm>
        </p:spPr>
        <p:txBody>
          <a:bodyPr>
            <a:normAutofit fontScale="77500" lnSpcReduction="20000"/>
          </a:bodyPr>
          <a:lstStyle/>
          <a:p>
            <a:r>
              <a:rPr lang="en-IE" sz="2400" dirty="0"/>
              <a:t>The code inside the </a:t>
            </a:r>
            <a:r>
              <a:rPr lang="en-IE" sz="2400" i="1" dirty="0"/>
              <a:t>for...in </a:t>
            </a:r>
            <a:r>
              <a:rPr lang="en-IE" sz="2400" dirty="0"/>
              <a:t>loop will be </a:t>
            </a:r>
            <a:r>
              <a:rPr lang="en-IE" sz="2400" b="1" dirty="0">
                <a:solidFill>
                  <a:srgbClr val="C00000"/>
                </a:solidFill>
              </a:rPr>
              <a:t>executed once for each property of the object</a:t>
            </a:r>
            <a:r>
              <a:rPr lang="en-IE" sz="2400" dirty="0"/>
              <a:t>:</a:t>
            </a:r>
          </a:p>
          <a:p>
            <a:endParaRPr lang="en-IE" sz="2400" dirty="0"/>
          </a:p>
          <a:p>
            <a:pPr lvl="1">
              <a:buNone/>
            </a:pPr>
            <a:r>
              <a:rPr lang="en-IE" sz="2200" dirty="0"/>
              <a:t>&lt;p&gt;Click the button to loop through the properties of an object named "person".&lt;/p&gt;</a:t>
            </a:r>
          </a:p>
          <a:p>
            <a:pPr lvl="1">
              <a:buNone/>
            </a:pPr>
            <a:r>
              <a:rPr lang="en-IE" sz="2200" dirty="0"/>
              <a:t>&lt;button </a:t>
            </a:r>
            <a:r>
              <a:rPr lang="en-IE" sz="2200" dirty="0" err="1"/>
              <a:t>onclick</a:t>
            </a:r>
            <a:r>
              <a:rPr lang="en-IE" sz="2200" dirty="0"/>
              <a:t> = "</a:t>
            </a:r>
            <a:r>
              <a:rPr lang="en-IE" sz="2200" dirty="0" err="1"/>
              <a:t>myFunction</a:t>
            </a:r>
            <a:r>
              <a:rPr lang="en-IE" sz="2200" dirty="0"/>
              <a:t>()"&gt;Try it&lt;/button&gt;</a:t>
            </a:r>
          </a:p>
          <a:p>
            <a:pPr lvl="1">
              <a:buNone/>
            </a:pPr>
            <a:r>
              <a:rPr lang="en-IE" sz="2200" dirty="0"/>
              <a:t>&lt;p id = "demo"&gt;&lt;/p&gt;</a:t>
            </a:r>
          </a:p>
          <a:p>
            <a:pPr lvl="1">
              <a:buNone/>
            </a:pPr>
            <a:endParaRPr lang="en-IE" sz="2200" dirty="0"/>
          </a:p>
          <a:p>
            <a:pPr lvl="1">
              <a:buNone/>
            </a:pPr>
            <a:r>
              <a:rPr lang="en-IE" sz="2200" dirty="0"/>
              <a:t>&lt;script&gt;</a:t>
            </a:r>
          </a:p>
          <a:p>
            <a:pPr lvl="1">
              <a:buNone/>
            </a:pPr>
            <a:r>
              <a:rPr lang="en-IE" sz="2200" dirty="0"/>
              <a:t>function </a:t>
            </a:r>
            <a:r>
              <a:rPr lang="en-IE" sz="2200" dirty="0" err="1"/>
              <a:t>myFunction</a:t>
            </a:r>
            <a:r>
              <a:rPr lang="en-IE" sz="2200" dirty="0"/>
              <a:t>(){</a:t>
            </a:r>
          </a:p>
          <a:p>
            <a:pPr lvl="1">
              <a:buNone/>
            </a:pPr>
            <a:r>
              <a:rPr lang="en-IE" sz="2200" dirty="0"/>
              <a:t>	</a:t>
            </a:r>
            <a:r>
              <a:rPr lang="en-IE" sz="2200" dirty="0" err="1"/>
              <a:t>var</a:t>
            </a:r>
            <a:r>
              <a:rPr lang="en-IE" sz="2200" dirty="0"/>
              <a:t> txt = "";</a:t>
            </a:r>
          </a:p>
          <a:p>
            <a:pPr lvl="1">
              <a:buNone/>
            </a:pPr>
            <a:r>
              <a:rPr lang="en-IE" sz="2200" dirty="0"/>
              <a:t>	</a:t>
            </a:r>
            <a:r>
              <a:rPr lang="en-IE" sz="2200" dirty="0" err="1"/>
              <a:t>var</a:t>
            </a:r>
            <a:r>
              <a:rPr lang="en-IE" sz="2200" dirty="0"/>
              <a:t> person = { </a:t>
            </a:r>
            <a:r>
              <a:rPr lang="en-IE" sz="2200" dirty="0" err="1"/>
              <a:t>fname</a:t>
            </a:r>
            <a:r>
              <a:rPr lang="en-IE" sz="2200" dirty="0"/>
              <a:t>:"John", </a:t>
            </a:r>
            <a:r>
              <a:rPr lang="en-IE" sz="2200" dirty="0" err="1"/>
              <a:t>lname</a:t>
            </a:r>
            <a:r>
              <a:rPr lang="en-IE" sz="2200" dirty="0"/>
              <a:t>:"Doe", age:25 }; </a:t>
            </a:r>
          </a:p>
          <a:p>
            <a:pPr lvl="1">
              <a:buNone/>
            </a:pPr>
            <a:endParaRPr lang="en-IE" sz="2200" dirty="0"/>
          </a:p>
          <a:p>
            <a:pPr lvl="1">
              <a:buNone/>
            </a:pPr>
            <a:r>
              <a:rPr lang="en-IE" sz="2200" dirty="0"/>
              <a:t>	for (</a:t>
            </a:r>
            <a:r>
              <a:rPr lang="en-IE" sz="2200" dirty="0" err="1"/>
              <a:t>var</a:t>
            </a:r>
            <a:r>
              <a:rPr lang="en-IE" sz="2200" dirty="0"/>
              <a:t> x in person){</a:t>
            </a:r>
          </a:p>
          <a:p>
            <a:pPr lvl="1">
              <a:buNone/>
            </a:pPr>
            <a:r>
              <a:rPr lang="en-IE" sz="2200" dirty="0"/>
              <a:t>		txt = txt + " " + person[x];</a:t>
            </a:r>
          </a:p>
          <a:p>
            <a:pPr lvl="1">
              <a:buNone/>
            </a:pPr>
            <a:r>
              <a:rPr lang="en-IE" sz="2200" dirty="0"/>
              <a:t>	}</a:t>
            </a:r>
          </a:p>
          <a:p>
            <a:pPr lvl="1">
              <a:buNone/>
            </a:pPr>
            <a:endParaRPr lang="en-IE" sz="2200" dirty="0"/>
          </a:p>
          <a:p>
            <a:pPr lvl="1">
              <a:buNone/>
            </a:pPr>
            <a:r>
              <a:rPr lang="en-IE" sz="2200" dirty="0"/>
              <a:t>	</a:t>
            </a:r>
            <a:r>
              <a:rPr lang="en-IE" sz="2200" dirty="0" err="1"/>
              <a:t>document.getElementById</a:t>
            </a:r>
            <a:r>
              <a:rPr lang="en-IE" sz="2200" dirty="0"/>
              <a:t>("demo").</a:t>
            </a:r>
            <a:r>
              <a:rPr lang="en-IE" sz="2200" dirty="0" err="1"/>
              <a:t>innerHTML</a:t>
            </a:r>
            <a:r>
              <a:rPr lang="en-IE" sz="2200" dirty="0"/>
              <a:t> = txt;</a:t>
            </a:r>
          </a:p>
          <a:p>
            <a:pPr lvl="1">
              <a:buNone/>
            </a:pPr>
            <a:r>
              <a:rPr lang="en-IE" sz="2200" dirty="0"/>
              <a:t>}</a:t>
            </a:r>
          </a:p>
          <a:p>
            <a:pPr lvl="1">
              <a:buNone/>
            </a:pPr>
            <a:r>
              <a:rPr lang="en-IE" sz="2200" dirty="0"/>
              <a:t>&lt;/script&gt;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D49D22-FCA1-46B5-9B06-372C27D8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JavaScript </a:t>
            </a:r>
            <a:r>
              <a:rPr lang="en-IE" i="1" dirty="0"/>
              <a:t>for...in </a:t>
            </a:r>
            <a:r>
              <a:rPr lang="en-IE" dirty="0"/>
              <a:t>Loop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916832"/>
            <a:ext cx="8786874" cy="4752528"/>
          </a:xfrm>
        </p:spPr>
        <p:txBody>
          <a:bodyPr>
            <a:normAutofit/>
          </a:bodyPr>
          <a:lstStyle/>
          <a:p>
            <a:r>
              <a:rPr lang="en-IE" sz="2400" dirty="0"/>
              <a:t>The Math object allows you to perform mathematical tasks.</a:t>
            </a:r>
          </a:p>
          <a:p>
            <a:r>
              <a:rPr lang="en-IE" sz="2400" dirty="0"/>
              <a:t>All properties/methods of Math can be called by using Math as an object, without creating it, e.g. </a:t>
            </a:r>
            <a:r>
              <a:rPr lang="en-IE" sz="2400" dirty="0" err="1"/>
              <a:t>Math.PI</a:t>
            </a:r>
            <a:endParaRPr lang="en-IE" sz="2400" dirty="0"/>
          </a:p>
          <a:p>
            <a:endParaRPr lang="en-IE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554" y="3645024"/>
            <a:ext cx="8358246" cy="287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8E6ED1-780E-40E5-873E-13A61D31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Math Object Properties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Math Object Methods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952163"/>
            <a:ext cx="8043592" cy="590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220-B68F-4EA2-8CBE-E8A550D0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E99C-5898-4F2C-B893-15DAE8E0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>
                <a:solidFill>
                  <a:srgbClr val="FF0000"/>
                </a:solidFill>
              </a:rPr>
              <a:t>new Date() </a:t>
            </a:r>
            <a:r>
              <a:rPr lang="en-IE" dirty="0"/>
              <a:t>creates a new date object with the current date an time</a:t>
            </a:r>
          </a:p>
          <a:p>
            <a:r>
              <a:rPr lang="en-IE" dirty="0"/>
              <a:t>new Date(</a:t>
            </a:r>
            <a:r>
              <a:rPr lang="en-IE" i="1" dirty="0"/>
              <a:t>year, month, day, hours, minutes, seconds, milliseconds</a:t>
            </a:r>
            <a:r>
              <a:rPr lang="en-IE" dirty="0"/>
              <a:t>)</a:t>
            </a:r>
          </a:p>
          <a:p>
            <a:pPr lvl="1"/>
            <a:r>
              <a:rPr lang="en-IE" b="1" dirty="0"/>
              <a:t>Note:</a:t>
            </a:r>
            <a:r>
              <a:rPr lang="en-IE" dirty="0"/>
              <a:t> </a:t>
            </a:r>
            <a:r>
              <a:rPr lang="en-IE" dirty="0">
                <a:solidFill>
                  <a:schemeClr val="tx2">
                    <a:lumMod val="75000"/>
                  </a:schemeClr>
                </a:solidFill>
              </a:rPr>
              <a:t>JavaScript counts months from 0 to 11</a:t>
            </a:r>
            <a:r>
              <a:rPr lang="en-IE" dirty="0"/>
              <a:t>.</a:t>
            </a:r>
          </a:p>
          <a:p>
            <a:pPr lvl="1"/>
            <a:r>
              <a:rPr lang="en-IE" dirty="0"/>
              <a:t>January is 0. December is 11.</a:t>
            </a:r>
          </a:p>
          <a:p>
            <a:r>
              <a:rPr lang="en-IE" dirty="0"/>
              <a:t>new Date(</a:t>
            </a:r>
            <a:r>
              <a:rPr lang="en-IE" i="1" dirty="0"/>
              <a:t>milliseconds</a:t>
            </a:r>
            <a:r>
              <a:rPr lang="en-IE" dirty="0"/>
              <a:t>)</a:t>
            </a:r>
          </a:p>
          <a:p>
            <a:pPr lvl="1"/>
            <a:r>
              <a:rPr lang="en-IE" dirty="0">
                <a:solidFill>
                  <a:schemeClr val="accent6">
                    <a:lumMod val="75000"/>
                  </a:schemeClr>
                </a:solidFill>
              </a:rPr>
              <a:t>milliseconds since January 01, 1970, 00:00:00 </a:t>
            </a:r>
            <a:r>
              <a:rPr lang="en-IE" dirty="0"/>
              <a:t>UTC</a:t>
            </a:r>
          </a:p>
          <a:p>
            <a:r>
              <a:rPr lang="en-IE" dirty="0"/>
              <a:t>new Date(</a:t>
            </a:r>
            <a:r>
              <a:rPr lang="en-IE" i="1" dirty="0"/>
              <a:t>date string</a:t>
            </a:r>
            <a:r>
              <a:rPr lang="en-IE" dirty="0"/>
              <a:t>)</a:t>
            </a:r>
          </a:p>
          <a:p>
            <a:pPr lvl="1"/>
            <a:r>
              <a:rPr lang="en-IE" dirty="0">
                <a:solidFill>
                  <a:srgbClr val="7030A0"/>
                </a:solidFill>
              </a:rPr>
              <a:t>"2019-09-16" </a:t>
            </a:r>
            <a:r>
              <a:rPr lang="en-IE" dirty="0"/>
              <a:t>(The International Standard)</a:t>
            </a:r>
          </a:p>
        </p:txBody>
      </p:sp>
    </p:spTree>
    <p:extLst>
      <p:ext uri="{BB962C8B-B14F-4D97-AF65-F5344CB8AC3E}">
        <p14:creationId xmlns:p14="http://schemas.microsoft.com/office/powerpoint/2010/main" val="16410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628800"/>
            <a:ext cx="8786874" cy="5086348"/>
          </a:xfrm>
        </p:spPr>
        <p:txBody>
          <a:bodyPr>
            <a:normAutofit/>
          </a:bodyPr>
          <a:lstStyle/>
          <a:p>
            <a:r>
              <a:rPr lang="en-IE" sz="2800" dirty="0"/>
              <a:t>Displays </a:t>
            </a:r>
            <a:r>
              <a:rPr lang="en-IE" sz="2800" dirty="0">
                <a:solidFill>
                  <a:schemeClr val="accent6">
                    <a:lumMod val="75000"/>
                  </a:schemeClr>
                </a:solidFill>
              </a:rPr>
              <a:t>interactive content</a:t>
            </a:r>
          </a:p>
          <a:p>
            <a:r>
              <a:rPr lang="en-IE" sz="2800" dirty="0"/>
              <a:t>Performs </a:t>
            </a:r>
            <a:r>
              <a:rPr lang="en-IE" sz="2800" dirty="0">
                <a:solidFill>
                  <a:schemeClr val="accent6">
                    <a:lumMod val="75000"/>
                  </a:schemeClr>
                </a:solidFill>
              </a:rPr>
              <a:t>animations</a:t>
            </a:r>
            <a:r>
              <a:rPr lang="en-IE" sz="2800" dirty="0"/>
              <a:t> of page elements</a:t>
            </a:r>
          </a:p>
          <a:p>
            <a:r>
              <a:rPr lang="en-IE" sz="2800" dirty="0">
                <a:solidFill>
                  <a:schemeClr val="accent3">
                    <a:lumMod val="75000"/>
                  </a:schemeClr>
                </a:solidFill>
              </a:rPr>
              <a:t>Validates input </a:t>
            </a:r>
            <a:r>
              <a:rPr lang="en-IE" sz="2800" dirty="0"/>
              <a:t>values from a form before submitting them to the server</a:t>
            </a:r>
          </a:p>
          <a:p>
            <a:r>
              <a:rPr lang="en-IE" sz="2800" dirty="0"/>
              <a:t>Loads new page content or submits data to the server, via </a:t>
            </a:r>
            <a:r>
              <a:rPr lang="en-IE" sz="2800" dirty="0">
                <a:solidFill>
                  <a:schemeClr val="accent4">
                    <a:lumMod val="75000"/>
                  </a:schemeClr>
                </a:solidFill>
              </a:rPr>
              <a:t>AJAX</a:t>
            </a:r>
            <a:r>
              <a:rPr lang="en-IE" sz="2800" dirty="0"/>
              <a:t>, without reloading the page </a:t>
            </a:r>
          </a:p>
          <a:p>
            <a:r>
              <a:rPr lang="en-IE" sz="2800" dirty="0"/>
              <a:t>Transmits information about the user's browsing activities</a:t>
            </a:r>
          </a:p>
          <a:p>
            <a:pPr lvl="1"/>
            <a:r>
              <a:rPr lang="en-IE" sz="2400" dirty="0"/>
              <a:t>web analytics, ad tracking, personalization…</a:t>
            </a:r>
          </a:p>
          <a:p>
            <a:endParaRPr lang="en-IE" sz="2000" dirty="0"/>
          </a:p>
        </p:txBody>
      </p:sp>
      <p:pic>
        <p:nvPicPr>
          <p:cNvPr id="4" name="Picture 4" descr="http://www.mcdonalds.com/content/dam/McDonalds/item/mcdonalds-Chocolate-Chip-Cookie.png">
            <a:extLst>
              <a:ext uri="{FF2B5EF4-FFF2-40B4-BE49-F238E27FC236}">
                <a16:creationId xmlns:a16="http://schemas.microsoft.com/office/drawing/2014/main" id="{663E94A0-CB30-49BB-B3B1-7DA330BA7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7526" b="11438"/>
          <a:stretch/>
        </p:blipFill>
        <p:spPr bwMode="auto">
          <a:xfrm>
            <a:off x="6732810" y="5445224"/>
            <a:ext cx="2196908" cy="1124744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599379-0C14-4CDE-AF1E-83520F92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Does JavaScript Do?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772816"/>
            <a:ext cx="8786874" cy="4870894"/>
          </a:xfrm>
        </p:spPr>
        <p:txBody>
          <a:bodyPr>
            <a:normAutofit/>
          </a:bodyPr>
          <a:lstStyle/>
          <a:p>
            <a:r>
              <a:rPr lang="en-IE" sz="2400" dirty="0"/>
              <a:t>The </a:t>
            </a:r>
            <a:r>
              <a:rPr lang="en-IE" sz="2400" b="1" dirty="0"/>
              <a:t>window</a:t>
            </a:r>
            <a:r>
              <a:rPr lang="en-IE" sz="2400" dirty="0"/>
              <a:t> object is supported by all browsers. It represents the browser's window.</a:t>
            </a:r>
          </a:p>
          <a:p>
            <a:r>
              <a:rPr lang="en-IE" sz="2400" dirty="0"/>
              <a:t>All global JavaScript objects, functions, and variables automatically become members of the window object.</a:t>
            </a:r>
          </a:p>
          <a:p>
            <a:r>
              <a:rPr lang="en-IE" sz="2400" dirty="0"/>
              <a:t>Even the document object (of the HTML DOM) is a property of the window object: </a:t>
            </a:r>
          </a:p>
          <a:p>
            <a:endParaRPr lang="en-IE" sz="500" dirty="0"/>
          </a:p>
          <a:p>
            <a:pPr lvl="1">
              <a:buNone/>
            </a:pPr>
            <a:r>
              <a:rPr lang="en-IE" sz="2000" b="1" dirty="0" err="1"/>
              <a:t>window.document.getElementById</a:t>
            </a:r>
            <a:r>
              <a:rPr lang="en-IE" sz="2000" b="1" dirty="0"/>
              <a:t>("header"); </a:t>
            </a:r>
          </a:p>
          <a:p>
            <a:pPr lvl="1">
              <a:buNone/>
            </a:pPr>
            <a:endParaRPr lang="en-IE" sz="500" b="1" dirty="0"/>
          </a:p>
          <a:p>
            <a:pPr>
              <a:buNone/>
            </a:pPr>
            <a:r>
              <a:rPr lang="en-IE" sz="2400" dirty="0"/>
              <a:t>	is the same as:</a:t>
            </a:r>
          </a:p>
          <a:p>
            <a:endParaRPr lang="en-IE" sz="500" dirty="0"/>
          </a:p>
          <a:p>
            <a:pPr lvl="1">
              <a:buNone/>
            </a:pPr>
            <a:r>
              <a:rPr lang="en-IE" sz="2000" b="1" dirty="0" err="1"/>
              <a:t>document.getElementById</a:t>
            </a:r>
            <a:r>
              <a:rPr lang="en-IE" sz="2000" b="1" dirty="0"/>
              <a:t>("header");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Window Object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Window Popups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>
                <a:solidFill>
                  <a:schemeClr val="accent5">
                    <a:lumMod val="75000"/>
                  </a:schemeClr>
                </a:solidFill>
              </a:rPr>
              <a:t>Alert Box</a:t>
            </a:r>
          </a:p>
          <a:p>
            <a:pPr lvl="1"/>
            <a:r>
              <a:rPr lang="en-IE" dirty="0"/>
              <a:t>An alert box is often used if you want to make sure information comes through to the user.</a:t>
            </a:r>
          </a:p>
          <a:p>
            <a:pPr lvl="1"/>
            <a:r>
              <a:rPr lang="en-IE" dirty="0"/>
              <a:t>When an </a:t>
            </a:r>
            <a:r>
              <a:rPr lang="en-IE" dirty="0">
                <a:solidFill>
                  <a:schemeClr val="accent5">
                    <a:lumMod val="75000"/>
                  </a:schemeClr>
                </a:solidFill>
              </a:rPr>
              <a:t>alert</a:t>
            </a:r>
            <a:r>
              <a:rPr lang="en-IE" dirty="0"/>
              <a:t> box pops up, the user will have to </a:t>
            </a:r>
            <a:r>
              <a:rPr lang="en-IE" dirty="0">
                <a:solidFill>
                  <a:schemeClr val="accent5">
                    <a:lumMod val="75000"/>
                  </a:schemeClr>
                </a:solidFill>
              </a:rPr>
              <a:t>click "OK" </a:t>
            </a:r>
            <a:r>
              <a:rPr lang="en-IE" dirty="0"/>
              <a:t>to proceed.</a:t>
            </a:r>
          </a:p>
          <a:p>
            <a:pPr lvl="1"/>
            <a:r>
              <a:rPr lang="en-IE" dirty="0" err="1"/>
              <a:t>window.alert</a:t>
            </a:r>
            <a:r>
              <a:rPr lang="en-IE" dirty="0"/>
              <a:t>("</a:t>
            </a:r>
            <a:r>
              <a:rPr lang="en-IE" i="1" dirty="0" err="1"/>
              <a:t>sometext</a:t>
            </a:r>
            <a:r>
              <a:rPr lang="en-IE" dirty="0"/>
              <a:t>");</a:t>
            </a:r>
          </a:p>
          <a:p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Confirm Box</a:t>
            </a:r>
          </a:p>
          <a:p>
            <a:pPr lvl="1"/>
            <a:r>
              <a:rPr lang="en-IE" dirty="0"/>
              <a:t>A confirm box is often used if you want the user to verify or accept something.</a:t>
            </a:r>
          </a:p>
          <a:p>
            <a:pPr lvl="1"/>
            <a:r>
              <a:rPr lang="en-IE" dirty="0"/>
              <a:t>When a </a:t>
            </a:r>
            <a:r>
              <a:rPr lang="en-IE" dirty="0">
                <a:solidFill>
                  <a:schemeClr val="accent2">
                    <a:lumMod val="75000"/>
                  </a:schemeClr>
                </a:solidFill>
              </a:rPr>
              <a:t>confirm</a:t>
            </a:r>
            <a:r>
              <a:rPr lang="en-IE" dirty="0"/>
              <a:t> box pops up, the user will have to click either </a:t>
            </a:r>
            <a:r>
              <a:rPr lang="en-IE" dirty="0">
                <a:solidFill>
                  <a:schemeClr val="accent2">
                    <a:lumMod val="75000"/>
                  </a:schemeClr>
                </a:solidFill>
              </a:rPr>
              <a:t>"OK" or "Cancel</a:t>
            </a:r>
            <a:r>
              <a:rPr lang="en-IE" dirty="0"/>
              <a:t>" to proceed.</a:t>
            </a:r>
          </a:p>
          <a:p>
            <a:pPr lvl="1"/>
            <a:r>
              <a:rPr lang="en-IE" dirty="0"/>
              <a:t>If the user clicks "OK", the box returns true. If the user clicks "Cancel", the box returns false.</a:t>
            </a:r>
          </a:p>
          <a:p>
            <a:pPr lvl="1"/>
            <a:r>
              <a:rPr lang="en-IE" dirty="0" err="1"/>
              <a:t>window.confirm</a:t>
            </a:r>
            <a:r>
              <a:rPr lang="en-IE" dirty="0"/>
              <a:t>("</a:t>
            </a:r>
            <a:r>
              <a:rPr lang="en-IE" i="1" dirty="0" err="1"/>
              <a:t>sometext</a:t>
            </a:r>
            <a:r>
              <a:rPr lang="en-IE" dirty="0"/>
              <a:t>");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83616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Window Popups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>
                <a:solidFill>
                  <a:srgbClr val="7030A0"/>
                </a:solidFill>
              </a:rPr>
              <a:t>Prompt Box</a:t>
            </a:r>
          </a:p>
          <a:p>
            <a:pPr lvl="1"/>
            <a:r>
              <a:rPr lang="en-IE" dirty="0"/>
              <a:t>A </a:t>
            </a:r>
            <a:r>
              <a:rPr lang="en-IE" dirty="0">
                <a:solidFill>
                  <a:srgbClr val="7030A0"/>
                </a:solidFill>
              </a:rPr>
              <a:t>prompt</a:t>
            </a:r>
            <a:r>
              <a:rPr lang="en-IE" dirty="0"/>
              <a:t> box is often used if you want the user to </a:t>
            </a:r>
            <a:r>
              <a:rPr lang="en-IE" dirty="0">
                <a:solidFill>
                  <a:srgbClr val="7030A0"/>
                </a:solidFill>
              </a:rPr>
              <a:t>input</a:t>
            </a:r>
            <a:r>
              <a:rPr lang="en-IE" dirty="0"/>
              <a:t> a value before entering a page.</a:t>
            </a:r>
          </a:p>
          <a:p>
            <a:pPr lvl="1"/>
            <a:r>
              <a:rPr lang="en-IE" dirty="0"/>
              <a:t>When a prompt box pops up, the user will have to click either </a:t>
            </a:r>
            <a:r>
              <a:rPr lang="en-IE" dirty="0">
                <a:solidFill>
                  <a:srgbClr val="7030A0"/>
                </a:solidFill>
              </a:rPr>
              <a:t>"OK" or "Cancel" to proceed after entering an input value.</a:t>
            </a:r>
          </a:p>
          <a:p>
            <a:pPr lvl="1"/>
            <a:r>
              <a:rPr lang="en-IE" dirty="0"/>
              <a:t>If the user clicks "</a:t>
            </a:r>
            <a:r>
              <a:rPr lang="en-IE" dirty="0">
                <a:solidFill>
                  <a:schemeClr val="accent4">
                    <a:lumMod val="50000"/>
                  </a:schemeClr>
                </a:solidFill>
              </a:rPr>
              <a:t>OK</a:t>
            </a:r>
            <a:r>
              <a:rPr lang="en-IE" dirty="0"/>
              <a:t>" the box returns the </a:t>
            </a:r>
            <a:r>
              <a:rPr lang="en-IE" dirty="0">
                <a:solidFill>
                  <a:schemeClr val="accent4">
                    <a:lumMod val="50000"/>
                  </a:schemeClr>
                </a:solidFill>
              </a:rPr>
              <a:t>input value</a:t>
            </a:r>
            <a:r>
              <a:rPr lang="en-IE" dirty="0"/>
              <a:t>. If the user clicks "</a:t>
            </a:r>
            <a:r>
              <a:rPr lang="en-IE" dirty="0">
                <a:solidFill>
                  <a:schemeClr val="bg2">
                    <a:lumMod val="25000"/>
                  </a:schemeClr>
                </a:solidFill>
              </a:rPr>
              <a:t>Cancel</a:t>
            </a:r>
            <a:r>
              <a:rPr lang="en-IE" dirty="0"/>
              <a:t>" the box returns </a:t>
            </a:r>
            <a:r>
              <a:rPr lang="en-IE" dirty="0">
                <a:solidFill>
                  <a:schemeClr val="bg2">
                    <a:lumMod val="25000"/>
                  </a:schemeClr>
                </a:solidFill>
              </a:rPr>
              <a:t>null</a:t>
            </a:r>
            <a:r>
              <a:rPr lang="en-IE" dirty="0"/>
              <a:t>.</a:t>
            </a:r>
          </a:p>
          <a:p>
            <a:pPr lvl="1"/>
            <a:r>
              <a:rPr lang="en-IE" dirty="0" err="1"/>
              <a:t>window.prompt</a:t>
            </a:r>
            <a:r>
              <a:rPr lang="en-IE" dirty="0"/>
              <a:t>("</a:t>
            </a:r>
            <a:r>
              <a:rPr lang="en-IE" i="1" dirty="0" err="1"/>
              <a:t>sometext</a:t>
            </a:r>
            <a:r>
              <a:rPr lang="en-IE" dirty="0"/>
              <a:t>","</a:t>
            </a:r>
            <a:r>
              <a:rPr lang="en-IE" i="1" dirty="0" err="1"/>
              <a:t>defaultText</a:t>
            </a:r>
            <a:r>
              <a:rPr lang="en-IE" dirty="0"/>
              <a:t>");</a:t>
            </a:r>
          </a:p>
          <a:p>
            <a:r>
              <a:rPr lang="en-IE" dirty="0"/>
              <a:t>All popups can be written without the window prefix</a:t>
            </a:r>
          </a:p>
          <a:p>
            <a:pPr lvl="1"/>
            <a:r>
              <a:rPr lang="en-IE" dirty="0">
                <a:solidFill>
                  <a:schemeClr val="accent6">
                    <a:lumMod val="75000"/>
                  </a:schemeClr>
                </a:solidFill>
              </a:rPr>
              <a:t>alert(), confirm(), prompt()</a:t>
            </a:r>
          </a:p>
          <a:p>
            <a:r>
              <a:rPr lang="en-IE" dirty="0"/>
              <a:t>To display line breaks inside a popup box, use \n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978930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Best Practices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Put all declarations at the top of each script or function</a:t>
            </a:r>
          </a:p>
          <a:p>
            <a:r>
              <a:rPr lang="en-IE" dirty="0"/>
              <a:t>Initialize all variables when declaring them</a:t>
            </a:r>
          </a:p>
          <a:p>
            <a:r>
              <a:rPr lang="en-IE" dirty="0"/>
              <a:t>Use semicolons to separate statements</a:t>
            </a:r>
          </a:p>
          <a:p>
            <a:r>
              <a:rPr lang="en-IE" dirty="0"/>
              <a:t>Add white space to your script to make it more readable</a:t>
            </a:r>
          </a:p>
          <a:p>
            <a:pPr lvl="1"/>
            <a:r>
              <a:rPr lang="en-IE" dirty="0"/>
              <a:t>put spaces around operators ( = + - * / )</a:t>
            </a:r>
            <a:endParaRPr lang="en-IE" sz="2600" b="1" u="sng" dirty="0"/>
          </a:p>
          <a:p>
            <a:r>
              <a:rPr lang="en-IE" dirty="0"/>
              <a:t>Avoid code lines longer than 80 characters</a:t>
            </a:r>
          </a:p>
          <a:p>
            <a:pPr lvl="1"/>
            <a:r>
              <a:rPr lang="en-IE" dirty="0"/>
              <a:t>If a JavaScript statement does not fit on one line, the best place to break it, is after an operator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16064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Tips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IE" dirty="0"/>
              <a:t>You can use the </a:t>
            </a:r>
            <a:r>
              <a:rPr lang="en-IE" b="1" dirty="0"/>
              <a:t>console.log()</a:t>
            </a:r>
            <a:r>
              <a:rPr lang="en-IE" dirty="0"/>
              <a:t> method to display data</a:t>
            </a:r>
          </a:p>
          <a:p>
            <a:pPr lvl="1"/>
            <a:r>
              <a:rPr lang="en-IE" dirty="0"/>
              <a:t>similar to </a:t>
            </a:r>
            <a:r>
              <a:rPr lang="en-IE" dirty="0" err="1"/>
              <a:t>System.out.println</a:t>
            </a:r>
            <a:r>
              <a:rPr lang="en-IE" dirty="0"/>
              <a:t>() in Java</a:t>
            </a:r>
          </a:p>
          <a:p>
            <a:pPr lvl="1"/>
            <a:r>
              <a:rPr lang="en-IE" dirty="0"/>
              <a:t>Press F12 in the Browser window</a:t>
            </a:r>
          </a:p>
          <a:p>
            <a:pPr lvl="2"/>
            <a:r>
              <a:rPr lang="en-IE" dirty="0"/>
              <a:t>Go to “console” to see the output</a:t>
            </a:r>
          </a:p>
          <a:p>
            <a:r>
              <a:rPr lang="en-IE" dirty="0"/>
              <a:t>You can also use “Inspect Elements” to test code changes live</a:t>
            </a:r>
          </a:p>
          <a:p>
            <a:r>
              <a:rPr lang="en-IE" b="1" dirty="0">
                <a:solidFill>
                  <a:srgbClr val="00B050"/>
                </a:solidFill>
              </a:rPr>
              <a:t>www.w3schools.com </a:t>
            </a:r>
            <a:r>
              <a:rPr lang="en-IE" dirty="0"/>
              <a:t>has documentation, examples and a “simulator”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5004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428736"/>
            <a:ext cx="8786874" cy="5286412"/>
          </a:xfrm>
        </p:spPr>
        <p:txBody>
          <a:bodyPr>
            <a:normAutofit/>
          </a:bodyPr>
          <a:lstStyle/>
          <a:p>
            <a:r>
              <a:rPr lang="en-IE" sz="3000" dirty="0"/>
              <a:t>Script code is embedded in the webpage, </a:t>
            </a:r>
            <a:r>
              <a:rPr lang="en-IE" sz="3000" u="sng" dirty="0"/>
              <a:t>viewable to the world</a:t>
            </a:r>
            <a:r>
              <a:rPr lang="en-IE" sz="3000" dirty="0"/>
              <a:t>.</a:t>
            </a:r>
          </a:p>
          <a:p>
            <a:r>
              <a:rPr lang="en-IE" sz="3000" dirty="0"/>
              <a:t>For </a:t>
            </a:r>
            <a:r>
              <a:rPr lang="en-IE" sz="3000" u="sng" dirty="0"/>
              <a:t>security</a:t>
            </a:r>
            <a:r>
              <a:rPr lang="en-IE" sz="3000" dirty="0"/>
              <a:t> reasons, scripts are limited in what they can do:</a:t>
            </a:r>
          </a:p>
          <a:p>
            <a:pPr lvl="1"/>
            <a:r>
              <a:rPr lang="en-IE" sz="3000" dirty="0"/>
              <a:t>e.g., can't access the client's hard drive directly (has to go through the browser)</a:t>
            </a:r>
          </a:p>
          <a:p>
            <a:r>
              <a:rPr lang="en-IE" sz="3000" dirty="0"/>
              <a:t>Since it is designed to run on any machine, scripts do </a:t>
            </a:r>
            <a:r>
              <a:rPr lang="en-IE" sz="3000" u="sng" dirty="0"/>
              <a:t>not</a:t>
            </a:r>
            <a:r>
              <a:rPr lang="en-IE" sz="3000" dirty="0"/>
              <a:t> contain </a:t>
            </a:r>
            <a:r>
              <a:rPr lang="en-IE" sz="3000" u="sng" dirty="0"/>
              <a:t>platform-specific</a:t>
            </a:r>
            <a:r>
              <a:rPr lang="en-IE" sz="3000" dirty="0"/>
              <a:t> commands.</a:t>
            </a:r>
          </a:p>
          <a:p>
            <a:r>
              <a:rPr lang="en-IE" sz="3000" dirty="0"/>
              <a:t>The user can </a:t>
            </a:r>
            <a:r>
              <a:rPr lang="en-IE" sz="3000" u="sng" dirty="0"/>
              <a:t>block</a:t>
            </a:r>
            <a:r>
              <a:rPr lang="en-IE" sz="3000" dirty="0"/>
              <a:t> JavaScript, so input validation must be performed on the server-side as well.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8F54CC-389A-42C5-B10C-480B427D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/>
              <a:t>Limitations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988840"/>
            <a:ext cx="8786874" cy="4726308"/>
          </a:xfrm>
        </p:spPr>
        <p:txBody>
          <a:bodyPr>
            <a:normAutofit/>
          </a:bodyPr>
          <a:lstStyle/>
          <a:p>
            <a:r>
              <a:rPr lang="en-IE" sz="3000" b="1" u="sng" dirty="0"/>
              <a:t>JavaScript is Case Sensitive</a:t>
            </a:r>
          </a:p>
          <a:p>
            <a:pPr marL="457200" indent="-457200"/>
            <a:r>
              <a:rPr lang="en-IE" sz="3000" dirty="0"/>
              <a:t>// single-line comment</a:t>
            </a:r>
          </a:p>
          <a:p>
            <a:pPr marL="400050" lvl="1" indent="0">
              <a:buNone/>
            </a:pPr>
            <a:r>
              <a:rPr lang="en-IE" sz="2600" dirty="0"/>
              <a:t>/* multi-</a:t>
            </a:r>
          </a:p>
          <a:p>
            <a:pPr marL="400050" lvl="1" indent="0">
              <a:buNone/>
            </a:pPr>
            <a:r>
              <a:rPr lang="en-IE" sz="2600" dirty="0"/>
              <a:t>	-line</a:t>
            </a:r>
          </a:p>
          <a:p>
            <a:pPr marL="400050" lvl="1" indent="0">
              <a:buNone/>
            </a:pPr>
            <a:r>
              <a:rPr lang="en-IE" sz="2600" dirty="0"/>
              <a:t>comment */</a:t>
            </a:r>
          </a:p>
          <a:p>
            <a:r>
              <a:rPr lang="en-IE" sz="3000" dirty="0"/>
              <a:t>JavaScript Can Change HTML Content, Attributes, Styles </a:t>
            </a:r>
          </a:p>
          <a:p>
            <a:r>
              <a:rPr lang="en-IE" sz="3000" dirty="0"/>
              <a:t>JavaScript Can Hide/Show HTML Elements</a:t>
            </a:r>
            <a:endParaRPr lang="en-IE" dirty="0"/>
          </a:p>
          <a:p>
            <a:endParaRPr lang="en-IE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AD45F0-3059-48D4-90EB-66A20ADE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JavaScript Essentials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143116"/>
            <a:ext cx="8786874" cy="4572032"/>
          </a:xfrm>
        </p:spPr>
        <p:txBody>
          <a:bodyPr>
            <a:normAutofit/>
          </a:bodyPr>
          <a:lstStyle/>
          <a:p>
            <a:r>
              <a:rPr lang="en-IE" sz="2400" dirty="0"/>
              <a:t>To insert a JavaScript into an HTML page, use the </a:t>
            </a:r>
            <a:r>
              <a:rPr lang="en-IE" sz="2400" dirty="0">
                <a:solidFill>
                  <a:srgbClr val="7030A0"/>
                </a:solidFill>
              </a:rPr>
              <a:t>&lt;script&gt; </a:t>
            </a:r>
            <a:r>
              <a:rPr lang="en-IE" sz="2400" dirty="0"/>
              <a:t>tag.</a:t>
            </a:r>
          </a:p>
          <a:p>
            <a:r>
              <a:rPr lang="en-IE" sz="2400" dirty="0"/>
              <a:t>The </a:t>
            </a:r>
            <a:r>
              <a:rPr lang="en-IE" sz="2400" dirty="0">
                <a:solidFill>
                  <a:srgbClr val="7030A0"/>
                </a:solidFill>
              </a:rPr>
              <a:t>&lt;script&gt; </a:t>
            </a:r>
            <a:r>
              <a:rPr lang="en-IE" sz="2400" dirty="0"/>
              <a:t>and </a:t>
            </a:r>
            <a:r>
              <a:rPr lang="en-IE" sz="2400" dirty="0">
                <a:solidFill>
                  <a:srgbClr val="7030A0"/>
                </a:solidFill>
              </a:rPr>
              <a:t>&lt;/script&gt; </a:t>
            </a:r>
            <a:r>
              <a:rPr lang="en-IE" sz="2400" dirty="0"/>
              <a:t>tells where the JavaScript starts and ends.</a:t>
            </a:r>
          </a:p>
          <a:p>
            <a:r>
              <a:rPr lang="en-IE" sz="2400" dirty="0"/>
              <a:t>The lines between the </a:t>
            </a:r>
            <a:r>
              <a:rPr lang="en-IE" sz="2400" dirty="0">
                <a:solidFill>
                  <a:srgbClr val="7030A0"/>
                </a:solidFill>
              </a:rPr>
              <a:t>&lt;script&gt; </a:t>
            </a:r>
            <a:r>
              <a:rPr lang="en-IE" sz="2400" dirty="0"/>
              <a:t>and </a:t>
            </a:r>
            <a:r>
              <a:rPr lang="en-IE" sz="2400" dirty="0">
                <a:solidFill>
                  <a:srgbClr val="7030A0"/>
                </a:solidFill>
              </a:rPr>
              <a:t>&lt;/script&gt; </a:t>
            </a:r>
            <a:r>
              <a:rPr lang="en-IE" sz="2400" dirty="0"/>
              <a:t>contain the JavaScript.</a:t>
            </a:r>
          </a:p>
          <a:p>
            <a:r>
              <a:rPr lang="en-IE" sz="2400" dirty="0"/>
              <a:t>You can place an unlimited number of scripts in an HTML document.</a:t>
            </a:r>
          </a:p>
          <a:p>
            <a:r>
              <a:rPr lang="en-IE" sz="2400" dirty="0"/>
              <a:t>Scripts can be placed in the </a:t>
            </a:r>
            <a:r>
              <a:rPr lang="en-IE" sz="2400" dirty="0">
                <a:solidFill>
                  <a:schemeClr val="accent3">
                    <a:lumMod val="75000"/>
                  </a:schemeClr>
                </a:solidFill>
              </a:rPr>
              <a:t>&lt;body&gt; </a:t>
            </a:r>
            <a:r>
              <a:rPr lang="en-IE" sz="2400" dirty="0"/>
              <a:t>and/or in the </a:t>
            </a:r>
            <a:r>
              <a:rPr lang="en-IE" sz="2400" dirty="0">
                <a:solidFill>
                  <a:schemeClr val="accent3">
                    <a:lumMod val="75000"/>
                  </a:schemeClr>
                </a:solidFill>
              </a:rPr>
              <a:t>&lt;head&gt; </a:t>
            </a:r>
            <a:r>
              <a:rPr lang="en-IE" sz="2400" dirty="0"/>
              <a:t>section of an HTML page</a:t>
            </a:r>
          </a:p>
          <a:p>
            <a:pPr>
              <a:buNone/>
            </a:pPr>
            <a:endParaRPr lang="en-I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979977-F728-43F3-8EBB-16518873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</a:t>
            </a:r>
            <a:r>
              <a:rPr lang="en-IE" dirty="0">
                <a:solidFill>
                  <a:srgbClr val="7030A0"/>
                </a:solidFill>
              </a:rPr>
              <a:t>&lt;script&gt; </a:t>
            </a:r>
            <a:r>
              <a:rPr lang="en-IE" dirty="0"/>
              <a:t>Tag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56792"/>
            <a:ext cx="8786874" cy="5158356"/>
          </a:xfrm>
        </p:spPr>
        <p:txBody>
          <a:bodyPr>
            <a:normAutofit/>
          </a:bodyPr>
          <a:lstStyle/>
          <a:p>
            <a:r>
              <a:rPr lang="en-IE" sz="2200" dirty="0"/>
              <a:t>Scripts can also be placed in external files, to be used by several different web pages. The files have the extension .</a:t>
            </a:r>
            <a:r>
              <a:rPr lang="en-IE" sz="2200" dirty="0" err="1"/>
              <a:t>js</a:t>
            </a:r>
            <a:endParaRPr lang="en-IE" sz="2200" dirty="0"/>
          </a:p>
          <a:p>
            <a:r>
              <a:rPr lang="en-IE" sz="2200" dirty="0"/>
              <a:t>To use an external script, point to the .</a:t>
            </a:r>
            <a:r>
              <a:rPr lang="en-IE" sz="2200" dirty="0" err="1"/>
              <a:t>js</a:t>
            </a:r>
            <a:r>
              <a:rPr lang="en-IE" sz="2200" dirty="0"/>
              <a:t> file in the "</a:t>
            </a:r>
            <a:r>
              <a:rPr lang="en-IE" sz="2200" dirty="0" err="1"/>
              <a:t>src</a:t>
            </a:r>
            <a:r>
              <a:rPr lang="en-IE" sz="2200" dirty="0"/>
              <a:t>" attribute of the &lt;script&gt; tag:</a:t>
            </a:r>
          </a:p>
          <a:p>
            <a:pPr lvl="1">
              <a:buNone/>
            </a:pPr>
            <a:r>
              <a:rPr lang="en-IE" sz="2000" dirty="0"/>
              <a:t>	</a:t>
            </a:r>
            <a:r>
              <a:rPr lang="en-IE" sz="2000" dirty="0">
                <a:solidFill>
                  <a:srgbClr val="7030A0"/>
                </a:solidFill>
              </a:rPr>
              <a:t>&lt;!DOCTYPE html&gt;</a:t>
            </a:r>
            <a:br>
              <a:rPr lang="en-IE" sz="2000" dirty="0">
                <a:solidFill>
                  <a:srgbClr val="7030A0"/>
                </a:solidFill>
              </a:rPr>
            </a:br>
            <a:r>
              <a:rPr lang="en-IE" sz="2000" dirty="0">
                <a:solidFill>
                  <a:srgbClr val="7030A0"/>
                </a:solidFill>
              </a:rPr>
              <a:t>&lt;html&gt;</a:t>
            </a:r>
            <a:br>
              <a:rPr lang="en-IE" sz="2000" dirty="0">
                <a:solidFill>
                  <a:srgbClr val="7030A0"/>
                </a:solidFill>
              </a:rPr>
            </a:br>
            <a:r>
              <a:rPr lang="en-IE" sz="2000" dirty="0">
                <a:solidFill>
                  <a:srgbClr val="7030A0"/>
                </a:solidFill>
              </a:rPr>
              <a:t>&lt;body&gt;</a:t>
            </a:r>
            <a:br>
              <a:rPr lang="en-IE" sz="2000" dirty="0">
                <a:solidFill>
                  <a:srgbClr val="7030A0"/>
                </a:solidFill>
              </a:rPr>
            </a:br>
            <a:r>
              <a:rPr lang="en-IE" sz="2000" dirty="0">
                <a:solidFill>
                  <a:srgbClr val="7030A0"/>
                </a:solidFill>
              </a:rPr>
              <a:t>	</a:t>
            </a:r>
            <a:r>
              <a:rPr lang="en-IE" sz="2000" dirty="0">
                <a:solidFill>
                  <a:schemeClr val="accent6">
                    <a:lumMod val="75000"/>
                  </a:schemeClr>
                </a:solidFill>
              </a:rPr>
              <a:t>&lt;script </a:t>
            </a:r>
            <a:r>
              <a:rPr lang="en-IE" sz="2000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IE" sz="2000" dirty="0">
                <a:solidFill>
                  <a:schemeClr val="accent6">
                    <a:lumMod val="75000"/>
                  </a:schemeClr>
                </a:solidFill>
              </a:rPr>
              <a:t>="myScript.js"&gt;&lt;/script&gt;</a:t>
            </a:r>
            <a:br>
              <a:rPr lang="en-IE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E" sz="2000" dirty="0">
                <a:solidFill>
                  <a:srgbClr val="7030A0"/>
                </a:solidFill>
              </a:rPr>
              <a:t>&lt;/body&gt;</a:t>
            </a:r>
            <a:br>
              <a:rPr lang="en-IE" sz="2000" dirty="0">
                <a:solidFill>
                  <a:srgbClr val="7030A0"/>
                </a:solidFill>
              </a:rPr>
            </a:br>
            <a:r>
              <a:rPr lang="en-IE" sz="2000" dirty="0">
                <a:solidFill>
                  <a:srgbClr val="7030A0"/>
                </a:solidFill>
              </a:rPr>
              <a:t>&lt;/html&gt;</a:t>
            </a:r>
          </a:p>
          <a:p>
            <a:r>
              <a:rPr lang="en-US" sz="2200" dirty="0"/>
              <a:t>Do not declare &lt;script&gt; again in the external .</a:t>
            </a:r>
            <a:r>
              <a:rPr lang="en-US" sz="2200" dirty="0" err="1"/>
              <a:t>js</a:t>
            </a:r>
            <a:r>
              <a:rPr lang="en-US" sz="2200" dirty="0"/>
              <a:t> file</a:t>
            </a:r>
          </a:p>
          <a:p>
            <a:r>
              <a:rPr lang="en-IE" sz="2200" dirty="0"/>
              <a:t>External scripts can be referenced with a full URL or with a path relative to the current web page</a:t>
            </a:r>
          </a:p>
          <a:p>
            <a:pPr marL="0" indent="0">
              <a:buNone/>
            </a:pPr>
            <a:r>
              <a:rPr lang="en-IE" sz="2200" dirty="0"/>
              <a:t>      &lt;script </a:t>
            </a:r>
            <a:r>
              <a:rPr lang="en-IE" sz="2200" dirty="0" err="1">
                <a:solidFill>
                  <a:schemeClr val="accent3">
                    <a:lumMod val="75000"/>
                  </a:schemeClr>
                </a:solidFill>
              </a:rPr>
              <a:t>src</a:t>
            </a:r>
            <a:r>
              <a:rPr lang="en-IE" sz="2200" dirty="0">
                <a:solidFill>
                  <a:schemeClr val="accent3">
                    <a:lumMod val="75000"/>
                  </a:schemeClr>
                </a:solidFill>
              </a:rPr>
              <a:t>="http://www.w3schools.com/js/myScript1.js</a:t>
            </a:r>
            <a:r>
              <a:rPr lang="en-IE" sz="2200" dirty="0"/>
              <a:t>"&gt;&lt;/script&gt;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4374C4-95B8-4D7B-BCAC-30B595A2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External </a:t>
            </a:r>
            <a:r>
              <a:rPr lang="en-IE" dirty="0" err="1"/>
              <a:t>JavaScripts</a:t>
            </a:r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1971</Words>
  <Application>Microsoft Office PowerPoint</Application>
  <PresentationFormat>On-screen Show (4:3)</PresentationFormat>
  <Paragraphs>539</Paragraphs>
  <Slides>54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Consolas</vt:lpstr>
      <vt:lpstr>Office Theme</vt:lpstr>
      <vt:lpstr>JavaScript</vt:lpstr>
      <vt:lpstr>PowerPoint Presentation</vt:lpstr>
      <vt:lpstr>What is JavaScript?</vt:lpstr>
      <vt:lpstr>JavaScript is #1</vt:lpstr>
      <vt:lpstr>What Does JavaScript Do?</vt:lpstr>
      <vt:lpstr>Limitations</vt:lpstr>
      <vt:lpstr>JavaScript Essentials</vt:lpstr>
      <vt:lpstr>The &lt;script&gt; Tag</vt:lpstr>
      <vt:lpstr>External JavaScripts</vt:lpstr>
      <vt:lpstr>Manipulating HTML Elements</vt:lpstr>
      <vt:lpstr>Variables</vt:lpstr>
      <vt:lpstr>Variables - ECMAScript 6</vt:lpstr>
      <vt:lpstr>Primitive Data Types</vt:lpstr>
      <vt:lpstr>Numbers</vt:lpstr>
      <vt:lpstr>Strings</vt:lpstr>
      <vt:lpstr>Boolean</vt:lpstr>
      <vt:lpstr>Undefined and Null</vt:lpstr>
      <vt:lpstr>== vs ===</vt:lpstr>
      <vt:lpstr>Keywords</vt:lpstr>
      <vt:lpstr>Functions and Events</vt:lpstr>
      <vt:lpstr>Functions</vt:lpstr>
      <vt:lpstr>Functions with Arguments</vt:lpstr>
      <vt:lpstr>Arrow Functions</vt:lpstr>
      <vt:lpstr>Event Handlers</vt:lpstr>
      <vt:lpstr>Event in HTML Element</vt:lpstr>
      <vt:lpstr>Event in HTML Element</vt:lpstr>
      <vt:lpstr>Event Handler in the Script Code</vt:lpstr>
      <vt:lpstr>PowerPoint Presentation</vt:lpstr>
      <vt:lpstr>Example: onmouseover</vt:lpstr>
      <vt:lpstr>Example: onmousedown, onmouseup</vt:lpstr>
      <vt:lpstr>Timing Events</vt:lpstr>
      <vt:lpstr>Example: setInterval()</vt:lpstr>
      <vt:lpstr>Objects</vt:lpstr>
      <vt:lpstr>Object Properties</vt:lpstr>
      <vt:lpstr>Objects Methods</vt:lpstr>
      <vt:lpstr>Classes</vt:lpstr>
      <vt:lpstr>“this” keyword</vt:lpstr>
      <vt:lpstr>Creating a Direct Instance</vt:lpstr>
      <vt:lpstr>Adding Properties to Objects</vt:lpstr>
      <vt:lpstr>Arrays</vt:lpstr>
      <vt:lpstr>Array Elements Can Be Objects</vt:lpstr>
      <vt:lpstr>Array Properties and Methods</vt:lpstr>
      <vt:lpstr>Arrays versus Objects</vt:lpstr>
      <vt:lpstr>Passing Objects as Arguments</vt:lpstr>
      <vt:lpstr>Passing Objects as Arguments</vt:lpstr>
      <vt:lpstr>JavaScript for...in Loop</vt:lpstr>
      <vt:lpstr>Math Object Properties</vt:lpstr>
      <vt:lpstr>Math Object Methods</vt:lpstr>
      <vt:lpstr>Date Object</vt:lpstr>
      <vt:lpstr>Window Object</vt:lpstr>
      <vt:lpstr>Window Popups</vt:lpstr>
      <vt:lpstr>Window Popups</vt:lpstr>
      <vt:lpstr>Best Practices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Slava</dc:creator>
  <cp:lastModifiedBy>Alexandre Ferreira</cp:lastModifiedBy>
  <cp:revision>557</cp:revision>
  <dcterms:created xsi:type="dcterms:W3CDTF">2013-10-15T00:01:08Z</dcterms:created>
  <dcterms:modified xsi:type="dcterms:W3CDTF">2020-01-26T21:09:41Z</dcterms:modified>
</cp:coreProperties>
</file>