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7" r:id="rId3"/>
    <p:sldId id="354" r:id="rId4"/>
    <p:sldId id="380" r:id="rId5"/>
    <p:sldId id="314" r:id="rId6"/>
    <p:sldId id="353" r:id="rId7"/>
    <p:sldId id="346" r:id="rId8"/>
    <p:sldId id="356" r:id="rId9"/>
    <p:sldId id="381" r:id="rId10"/>
    <p:sldId id="357" r:id="rId11"/>
    <p:sldId id="382" r:id="rId12"/>
    <p:sldId id="384" r:id="rId13"/>
    <p:sldId id="362" r:id="rId14"/>
    <p:sldId id="364" r:id="rId15"/>
    <p:sldId id="388" r:id="rId16"/>
    <p:sldId id="365" r:id="rId17"/>
    <p:sldId id="366" r:id="rId18"/>
    <p:sldId id="367" r:id="rId19"/>
    <p:sldId id="368" r:id="rId20"/>
    <p:sldId id="369" r:id="rId21"/>
    <p:sldId id="386" r:id="rId22"/>
    <p:sldId id="387" r:id="rId23"/>
    <p:sldId id="389" r:id="rId24"/>
    <p:sldId id="371" r:id="rId25"/>
    <p:sldId id="372" r:id="rId26"/>
    <p:sldId id="379" r:id="rId27"/>
    <p:sldId id="375" r:id="rId28"/>
    <p:sldId id="376" r:id="rId29"/>
    <p:sldId id="289" r:id="rId30"/>
    <p:sldId id="377" r:id="rId31"/>
    <p:sldId id="370" r:id="rId32"/>
    <p:sldId id="378" r:id="rId33"/>
    <p:sldId id="374" r:id="rId34"/>
    <p:sldId id="373" r:id="rId35"/>
    <p:sldId id="38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3" autoAdjust="0"/>
    <p:restoredTop sz="94222" autoAdjust="0"/>
  </p:normalViewPr>
  <p:slideViewPr>
    <p:cSldViewPr>
      <p:cViewPr varScale="1">
        <p:scale>
          <a:sx n="70" d="100"/>
          <a:sy n="70" d="100"/>
        </p:scale>
        <p:origin x="14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in="-2" max="1048" units="cm"/>
          <inkml:channel name="T" type="integer" max="2.14748E9" units="dev"/>
        </inkml:traceFormat>
        <inkml:channelProperties>
          <inkml:channelProperty channel="X" name="resolution" value="81.88976" units="1/cm"/>
          <inkml:channelProperty channel="Y" name="resolution" value="44.11765" units="1/cm"/>
          <inkml:channelProperty channel="T" name="resolution" value="1" units="1/dev"/>
        </inkml:channelProperties>
      </inkml:inkSource>
      <inkml:timestamp xml:id="ts0" timeString="2019-02-24T12:30:40.0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0,'31'0'78,"-1"0"-62,1 0-16,0 0 0,-31 31 0,30-31 15,1 0-15,-1 30 0,1-30 0,0 0 0,-1 0 16,-30 31-16,31-31 0,-1 0 0,1 0 15,-31 31-15,31-31 0,-1 0 0,1 0 0,-1 0 16,1 0-16,-31 30 0,31-30 0,-1 0 16,-30 31-16,31-31 0,-1 0 0,1 0 0,0 0 15,-1 0-15,1 0 16,-31 30-16,31-30 0,-1 0 16,1 0-16,-1 0 31,1 0-31,0 0 15,-1 0 1,1 0 0,-1 31-1,1-31 1,0 0 0,-1 0-1,1 0 1,-1 0-16,1 0 0,0 0 15,-1 0 1,1 0-16,-1 0 16,1 0-16,0 0 15,-1 0-15,1 0 0,-1 0 0,1 0 16,0 0-16,-1 0 0,1 0 0,-1 0 16,1 0-16,0 0 0,-1 0 15,1 0-15,-1 0 0,1 0 16,-31-31-1,31 31-15,-1 0 32,1 0-32,-1 0 15,1 0 1,0 0-16,-1 0 0,1 0 16,-31-30-16,30 30 31,1 0-16,-31-31 1,31 31 15,-1 0-15,1 0 15,-1 0-15,1 0-1,0 0-15,-1 0 47,1 0 47,-1 0-63,1 0-15,-31-30 15,31 30-15,-1 0 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in="-2" max="1048" units="cm"/>
          <inkml:channel name="T" type="integer" max="2.14748E9" units="dev"/>
        </inkml:traceFormat>
        <inkml:channelProperties>
          <inkml:channelProperty channel="X" name="resolution" value="81.88976" units="1/cm"/>
          <inkml:channelProperty channel="Y" name="resolution" value="44.11765" units="1/cm"/>
          <inkml:channelProperty channel="T" name="resolution" value="1" units="1/dev"/>
        </inkml:channelProperties>
      </inkml:inkSource>
      <inkml:timestamp xml:id="ts0" timeString="2019-02-24T12:44:26.135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0,'31'0'94,"-1"0"-78,1 0-1,-1 0 1,1 0 0,0 0-16,-1 0 15,1 0 1,-1 0 0,1 0-1,0 0 1,-1 0 15,1 0 0,-1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in="-2" max="1048" units="cm"/>
          <inkml:channel name="T" type="integer" max="2.14748E9" units="dev"/>
        </inkml:traceFormat>
        <inkml:channelProperties>
          <inkml:channelProperty channel="X" name="resolution" value="81.88976" units="1/cm"/>
          <inkml:channelProperty channel="Y" name="resolution" value="44.11765" units="1/cm"/>
          <inkml:channelProperty channel="T" name="resolution" value="1" units="1/dev"/>
        </inkml:channelProperties>
      </inkml:inkSource>
      <inkml:timestamp xml:id="ts0" timeString="2019-02-24T12:45:03.75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33 0,'31'0'250,"-1"0"-234,1 0-1,0 0 1,-1 0 15,1 0-15,0 0-1,-31-30-15,30 30 32,1 0-17,-1 0 1,1 0 31,0 0-47,-1 0 15,1 0 1,-1 0 15,1 0-31,0 0 16,-1 0-16,1 0 16,-1 0-1,1 0 1,0 0 15,-1 0-15,1 0 15,-1 0 0,1 0 16,0 0-31,-1 0 15,1 0-15,-1 0-1,1 0 32,0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in="-2" max="1048" units="cm"/>
          <inkml:channel name="T" type="integer" max="2.14748E9" units="dev"/>
        </inkml:traceFormat>
        <inkml:channelProperties>
          <inkml:channelProperty channel="X" name="resolution" value="81.88976" units="1/cm"/>
          <inkml:channelProperty channel="Y" name="resolution" value="44.11765" units="1/cm"/>
          <inkml:channelProperty channel="T" name="resolution" value="1" units="1/dev"/>
        </inkml:channelProperties>
      </inkml:inkSource>
      <inkml:timestamp xml:id="ts0" timeString="2019-02-24T12:45:44.699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0,'31'0'78,"0"0"-62,-1 0 0,1 0-1,-1 0 1,1 0 0,0 0-1,-1 0 16,1 0-15,-1 0 0,1 0-1,0 0 17,-1 0-17,1 0 1,0 0 31,-1 0-16,-30 30-15,31-30-16,-1 0 15,1 0 1,0 0 15,-1 0-15,1 0-1,-1 0 1,1 0-16,0 0 78,-1 0-62,1 0 15,-1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in="-2" max="1048" units="cm"/>
          <inkml:channel name="T" type="integer" max="2.14748E9" units="dev"/>
        </inkml:traceFormat>
        <inkml:channelProperties>
          <inkml:channelProperty channel="X" name="resolution" value="81.88976" units="1/cm"/>
          <inkml:channelProperty channel="Y" name="resolution" value="44.11765" units="1/cm"/>
          <inkml:channelProperty channel="T" name="resolution" value="1" units="1/dev"/>
        </inkml:channelProperties>
      </inkml:inkSource>
      <inkml:timestamp xml:id="ts0" timeString="2019-02-24T12:45:46.338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95 0,'0'-30'63,"31"30"-63,0 0 16,-1 0-16,1 0 0,-1 0 15,1 0-15,0 0 16,-1 0-16,1 0 0,-1 0 15,1 0 1,0 0-16,-31-31 0,30 31 16,1 0-16,0 0 15,-1 0 1,1 0-16,-1 0 31,1 0-31,0 0 16,-1 0-1,1 0-15,-1 0 32,1 0-32,0 0 15,-1 0 1,1 0 0,-31-31 15,30 31-16,1 0 1,0 0 0,-1 0-1,1 0 17,-1 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in="-2" max="1048" units="cm"/>
          <inkml:channel name="T" type="integer" max="2.14748E9" units="dev"/>
        </inkml:traceFormat>
        <inkml:channelProperties>
          <inkml:channelProperty channel="X" name="resolution" value="81.88976" units="1/cm"/>
          <inkml:channelProperty channel="Y" name="resolution" value="44.11765" units="1/cm"/>
          <inkml:channelProperty channel="T" name="resolution" value="1" units="1/dev"/>
        </inkml:channelProperties>
      </inkml:inkSource>
      <inkml:timestamp xml:id="ts0" timeString="2019-02-24T12:45:47.77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0,'31'0'46,"-31"30"-46,30-30 0,1 0 16,-1 31-16,1-31 16,0 0-1,-1 0-15,1 0 16,-1 0 0,1 0-1,0 0-15,-1 0 16,1 0 15,0 0-15,-1 0 15,1 0-31,-1 0 31,1 0 0,0 0 1,-1 0-1,1 0-15,-1 0-1,1 0 1,0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in="-2" max="1048" units="cm"/>
          <inkml:channel name="T" type="integer" max="2.14748E9" units="dev"/>
        </inkml:traceFormat>
        <inkml:channelProperties>
          <inkml:channelProperty channel="X" name="resolution" value="81.88976" units="1/cm"/>
          <inkml:channelProperty channel="Y" name="resolution" value="44.11765" units="1/cm"/>
          <inkml:channelProperty channel="T" name="resolution" value="1" units="1/dev"/>
        </inkml:channelProperties>
      </inkml:inkSource>
      <inkml:timestamp xml:id="ts0" timeString="2019-02-25T10:47:10.07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36 0,'33'0'297,"0"0"-281,0 0 31,0 0-47,0 0 15,0 0 1,0 0 0,0 0-1,0 0 17,0 0-1,0 0-16,0 0 1,0 0 15,0 0-31,-33-33 0,33 33 78,0 0-62,0 0 31,0 0-31,0 0-1,0 0 16,0 0 1,0 0-17,0 0 1,-33 33-16,33-33 16,0 0 46,0 0-46,0 0 15,0 0-15,0 0 15,0 0-16,-33 33 1,33-33 0,0 0-1,0 0 1,0 0-16,0 0 31,0 0-15,0 0-1,0 0 1,0 0 0,0 0-1,0 0-15,0 0 63,0 0-63,0 0 15,0 0 1,0 33 31,0-33 0,0 0 15,0 0 298,0 0-220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in="-2" max="1048" units="cm"/>
          <inkml:channel name="T" type="integer" max="2.14748E9" units="dev"/>
        </inkml:traceFormat>
        <inkml:channelProperties>
          <inkml:channelProperty channel="X" name="resolution" value="81.88976" units="1/cm"/>
          <inkml:channelProperty channel="Y" name="resolution" value="44.11765" units="1/cm"/>
          <inkml:channelProperty channel="T" name="resolution" value="1" units="1/dev"/>
        </inkml:channelProperties>
      </inkml:inkSource>
      <inkml:timestamp xml:id="ts0" timeString="2019-10-21T09:37:25.995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73 0,'66'0'63,"-66"-68"-48,65 68-15,1 0 47,0 0-15,0 0-17,0 0 1,0 0-16,0 0 15,0 0 1,0 0 0,-66 68-16,66-68 0,0 0 15,0 0-15,0 0 16,0 0 0,0 0-1,0 0 1,0 0 15,0 0-15,0 0-1,0 0 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in="-2" max="1048" units="cm"/>
          <inkml:channel name="T" type="integer" max="2.14748E9" units="dev"/>
        </inkml:traceFormat>
        <inkml:channelProperties>
          <inkml:channelProperty channel="X" name="resolution" value="81.88976" units="1/cm"/>
          <inkml:channelProperty channel="Y" name="resolution" value="44.11765" units="1/cm"/>
          <inkml:channelProperty channel="T" name="resolution" value="1" units="1/dev"/>
        </inkml:channelProperties>
      </inkml:inkSource>
      <inkml:timestamp xml:id="ts0" timeString="2019-10-21T09:37:28.04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0,'0'66'32,"66"-66"-1,0 0-16,0 0 1,0 0-16,0 0 16,0 0-1,0 0 48,-66 66-48,66-66-15,0 0 125,0 0-93,0 0 15,0 0-16,0 0 16,-66 66-47,66-66 15,0 0 63,-66 66-31,66-66 16,0 0 15,0 0-62,0 0 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in="-2" max="1048" units="cm"/>
          <inkml:channel name="T" type="integer" max="2.14748E9" units="dev"/>
        </inkml:traceFormat>
        <inkml:channelProperties>
          <inkml:channelProperty channel="X" name="resolution" value="81.88976" units="1/cm"/>
          <inkml:channelProperty channel="Y" name="resolution" value="44.11765" units="1/cm"/>
          <inkml:channelProperty channel="T" name="resolution" value="1" units="1/dev"/>
        </inkml:channelProperties>
      </inkml:inkSource>
      <inkml:timestamp xml:id="ts0" timeString="2019-02-24T12:30:43.8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0,'31'0'78,"-1"0"-62,1 0-1,-1 0-15,1 0 0,0 0 16,-1 0-16,1 0 0,-1 0 16,1 0-16,0 0 15,-1 0-15,1 0 0,-1 0 0,1 0 16,0 0-16,-1 0 0,1 0 0,-1 0 15,1 0-15,0 0 0,-1 0 16,1 0-16,-1 0 0,1 0 16,0 0-1,-1 0 1,1 0-16,-1 0 16,1 0-1,0 0-15,-1 0 0,1 0 16,-1 0-16,1 0 15,0 0-15,-1 0 0,1 0 0,-1 0 16,1 0-16,0 0 0,-1 0 0,1 0 16,-1 0-16,1 0 0,0 0 0,-1 0 15,1 0-15,-1 0 0,1 0 16,0 0-16,-1 0 0,1 0 16,-1 0-16,1 0 15,0 0-15,-1 0 16,1 0-1,-1 0 32,1 0-31,0 0-16,-1 0 16,1 0-1,-1 0-15,1 0 16,0 0-16,-1 0 15,1 0-15,-1 0 16,1 0 15,0 0-15,-1 0 0,1 0-16,-1 0 15,1 0-15,0 0 16,-1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in="-2" max="1048" units="cm"/>
          <inkml:channel name="T" type="integer" max="2.14748E9" units="dev"/>
        </inkml:traceFormat>
        <inkml:channelProperties>
          <inkml:channelProperty channel="X" name="resolution" value="81.88976" units="1/cm"/>
          <inkml:channelProperty channel="Y" name="resolution" value="44.11765" units="1/cm"/>
          <inkml:channelProperty channel="T" name="resolution" value="1" units="1/dev"/>
        </inkml:channelProperties>
      </inkml:inkSource>
      <inkml:timestamp xml:id="ts0" timeString="2019-02-24T12:33:43.20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41 0,'31'0'141,"-1"0"-141,1 0 0,0 0 0,-1 0 15,1 0-15,-1 0 0,1 0 16,0 0-16,-1 0 16,1 0-16,-1 0 0,1 0 15,0 0-15,-1 0 16,1 0-16,-1 0 15,1 0-15,0 0 0,-1 0 0,1 0 0,-1 0 16,1 0-16,0 0 16,-1 0-16,1 0 0,-1 0 15,1 0-15,0 0 16,-1 0-16,1 0 16,-1 0-16,1 0 0,0 0 15,-1 0-15,1 0 0,-1 0 16,1 0-1,0 0 1,-1 0 0,1 0-1,-1 0 1,1 0-16,0 0 16,-1 0-16,1 0 15,-1 0-15,1 0 16,0 0-1,-1 0-15,1 0 16,-1 0-16,1 0 16,0 0-16,-1 0 15,1 0-15,-1 0 0,1 0 16,0 0-16,-1 0 16,-30-31-16,31 31 0,-1 0 15,1 0-15,0 0 0,-1 0 16,1 0-16,-1 0 15,1 0 1,0 0-16,-1 0 31,1 0-31,0 0 16,-1 0 0,1 0-1,-1 0-15,1 0 16,0 0-16,-1 0 15,1 0-15,-1 0 16,1 0-16,0 0 0,-1 0 16,1 0-16,-1 0 15,1 0-15,0 0 0,-1 0 16,1 0-16,-1 0 16,1 0-16,0 0 15,-1 0-15,1 0 0,-1 0 0,1 0 16,0 0-16,-1 0 0,1 0 15,-1 0-15,1 0 16,0 0-16,-31 31 0,30-31 16,1 0 31,-1 0-32,1 0 16,0 0-31,-1 0 16,1 0-16,-1 0 0,1 0 16,0 0-1,-1 0 1,1 0 0,-1 0 15,1 0-16,0 0 17,-1 0-32,1 0 0,-1 0 31,1 0 0,0 0-15,-1 0-1,1 0 1,-1 0-16,1 0 16,0 0-1,-1 0 251,1 0-188,-1 0-78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in="-2" max="1048" units="cm"/>
          <inkml:channel name="T" type="integer" max="2.14748E9" units="dev"/>
        </inkml:traceFormat>
        <inkml:channelProperties>
          <inkml:channelProperty channel="X" name="resolution" value="81.88976" units="1/cm"/>
          <inkml:channelProperty channel="Y" name="resolution" value="44.11765" units="1/cm"/>
          <inkml:channelProperty channel="T" name="resolution" value="1" units="1/dev"/>
        </inkml:channelProperties>
      </inkml:inkSource>
      <inkml:timestamp xml:id="ts0" timeString="2019-02-24T12:33:46.50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56 0,'0'31'79,"31"-31"-64,-1 0-15,1 0 0,-1 0 16,1 0-16,0 0 0,-1 0 15,1 0-15,-1 0 0,1 0 16,0 0-16,-1 0 0,1 0 0,-1 0 16,1 0-16,0 0 0,-1 0 0,1-31 0,30 31 15,-30 0-15,-1 0 0,1 0 0,-1 0 16,1 0-16,0 0 0,-1 0 0,1 0 16,-1 0-16,1 0 0,0 0 15,-1-31-15,1 31 16,-1 0-16,1 0 15,0 0-15,-1 0 0,1 0 16,-1 0-16,1 0 0,0 0 16,-1 0-16,1 0 0,-1 0 0,1 0 0,0 0 15,-1 0-15,1 0 0,-1 0 0,1 0 0,0 0 16,-1 0-16,1 0 0,-1 0 0,1 0 16,0 0-16,-1 0 15,1 0-15,-1 0 16,1 0-1,0 0-15,-1 0 16,1 0 0,-1 0-1,1 0-15,0 0 0,-1 0 16,-30 31-16,31-31 0,0 0 16,-1 0-16,1 0 15,-1 0-15,1 0 16,0 0-1,-1 0-15,1 0 16,-1 0 0,1 0-1,0 0-15,-1 0 16,1 0-16,-1 0 16,1 0-16,0 0 0,-1 0 15,1 0 1,-1 0-16,1 0 31,0 0-31,-1 0 16,1 0-16,-1 0 15,1 0-15,0 0 16,-1 0-16,1 0 31,-1 0-15,1 0-1,0 0-15,-1 0 16,1 0 0,-1 0-1,1 0-15,0 0 16,-1 0-16,1 0 16,-1 0-1,1 0-15,0 0 16,-1 0-1,1 0 17,-1 0-17,1 0-15,0 0 16,-1 0-16,1 0 16,-1 0-1,-30 31 1,31-31-1,0 0 17,-1 0-17,1 0 1,-1 0 0,1 0 187,0 0-125,-1 0-47,1 0 32,-31-31-48,30 31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in="-2" max="1048" units="cm"/>
          <inkml:channel name="T" type="integer" max="2.14748E9" units="dev"/>
        </inkml:traceFormat>
        <inkml:channelProperties>
          <inkml:channelProperty channel="X" name="resolution" value="81.88976" units="1/cm"/>
          <inkml:channelProperty channel="Y" name="resolution" value="44.11765" units="1/cm"/>
          <inkml:channelProperty channel="T" name="resolution" value="1" units="1/dev"/>
        </inkml:channelProperties>
      </inkml:inkSource>
      <inkml:timestamp xml:id="ts0" timeString="2019-02-24T12:33:50.0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0,'31'0'94,"0"0"-78,-1 0-16,1 0 0,-1 0 0,1 0 15,0 0-15,-1 0 0,1 0 0,-1 0 0,1 0 16,0 0-16,-1 0 16,1 0-16,-1 0 15,1 0 1,0 0 0,-1 0-16,-30 31 15,31-31-15,0 0 16,-31 30-16,30-30 15,1 0-15,-1 0 0,1 0 16,0 0 0,-1 0-1,1 0 1,-1 0 0,1 0 15,0 0-16,-1 0 1,1 0-16,-1 0 16,1 0-16,0 0 15,-1 0 32,1 0-31,-1 0-16,1 0 15,0 0-15,-1 0 16,1 0 0,-1 0 15,1 0-31,0 0 16,-1 0-1,-30 31-15,31-31 0,-1 0 47,1 0-31,0 0 15,-1 0-31,1 0 16,-1 0-1,1 0 1,0 0-1,-1 0-15,1 0 16,-1 0-16,1 0 16,0 0-1,-1 0 1,1 0-16,-1 0 0,1 0 16,0 0-16,-1 0 15,1 0-15,-1 0 16,1 0-1,0 0-15,-1 0 16,1 0 0,-31 30-16,30-30 0,1 0 15,0 0 1,-1 0 78,1 0-32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in="-2" max="1048" units="cm"/>
          <inkml:channel name="T" type="integer" max="2.14748E9" units="dev"/>
        </inkml:traceFormat>
        <inkml:channelProperties>
          <inkml:channelProperty channel="X" name="resolution" value="81.88976" units="1/cm"/>
          <inkml:channelProperty channel="Y" name="resolution" value="44.11765" units="1/cm"/>
          <inkml:channelProperty channel="T" name="resolution" value="1" units="1/dev"/>
        </inkml:channelProperties>
      </inkml:inkSource>
      <inkml:timestamp xml:id="ts0" timeString="2019-02-24T12:33:51.7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0,'31'0'46,"-1"0"-30,1 0-16,0 0 16,-1 0-16,1 0 15,-1 0-15,1 0 0,0 0 16,-1 0 0,1 0-16,-1 0 0,1 0 15,-31 30-15,31-30 0,-1 0 0,1 0 16,-1 0-16,1 0 15,0 0 32,-1 0-47,1 0 0,-1 0 16,1 0 0,0 0-16,-1 0 15,1 0 1,0 0-1,-1 0 1,1 0 0,-1 0-1,1 0 1,0 0 15,-1 0-31,1 0 16,-1 0-1,1 0 32,0 0-31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in="-2" max="1048" units="cm"/>
          <inkml:channel name="T" type="integer" max="2.14748E9" units="dev"/>
        </inkml:traceFormat>
        <inkml:channelProperties>
          <inkml:channelProperty channel="X" name="resolution" value="81.88976" units="1/cm"/>
          <inkml:channelProperty channel="Y" name="resolution" value="44.11765" units="1/cm"/>
          <inkml:channelProperty channel="T" name="resolution" value="1" units="1/dev"/>
        </inkml:channelProperties>
      </inkml:inkSource>
      <inkml:timestamp xml:id="ts0" timeString="2019-02-24T12:33:54.82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0,'30'0'79,"1"0"-79,-1 0 15,1 0-15,-31 30 0,31-30 0,-1 0 16,1 0-16,-1 0 0,1 0 0,0 0 15,-1 0-15,1 0 0,-1 0 16,1 0-16,0 0 0,-1 0 0,1 0 16,-1 0-16,1 0 15,0 0-15,-1 0 0,1 0 16,-1 0-16,1 0 0,0 0 16,-31 31-16,30-31 15,1 0-15,-1 0 16,1 0-16,0 0 15,-1 0 1,1 0-16,-1 0 16,1 0-1,0 0 1,-1 0-16,1 0 16,-1 0-1,1 0 1,0 0-1,-1 0-15,-30 31 16,31-31-16,-1 0 0,1 0 16,0 0-16,-1 0 15,1 0-15,-1 0 16,1 0-16,0 0 16,-1 0 15,1 0-16,-31 30-15,30-30 16,1 0 0,0 0-1,-1 0-15,1 0 16,-1 0-16,1 0 16,0 0 15,-1 0-16,1 0 1,-1 0-16,1 0 16,0 0-1,-1 0 17,1 0-1,-31 31-16,30-31 64,1 0-79,0 0 140,-1 0-124,1 0-1,-1 0 79,1 0-78,0 0 187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in="-2" max="1048" units="cm"/>
          <inkml:channel name="T" type="integer" max="2.14748E9" units="dev"/>
        </inkml:traceFormat>
        <inkml:channelProperties>
          <inkml:channelProperty channel="X" name="resolution" value="81.88976" units="1/cm"/>
          <inkml:channelProperty channel="Y" name="resolution" value="44.11765" units="1/cm"/>
          <inkml:channelProperty channel="T" name="resolution" value="1" units="1/dev"/>
        </inkml:channelProperties>
      </inkml:inkSource>
      <inkml:timestamp xml:id="ts0" timeString="2019-02-24T12:39:43.05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75 0,'31'0'47,"-1"0"-32,1 0 1,-31-31-1,31 31-15,-1 0 0,1 0 16,-1 0 0,1 0-1,0 0-15,-1 0 16,-30-31 0,31 31-1,-1 0 16,1 0-15,0 0 15,-1 0-15,1 0 0,-1 0-16,1 0 15,0 0 1,-1 0-1,1 0-15,-1 0 16,1 0 0,0 0-1,-1 0 1,1 0-16,-1 0 16,1 0-1,0 0-15,-1 0 16,1 0-1,-1 0 17,1 0-32,0 0 0,-1 0 15,1 0 1,-1 0 0,1 0-16,0 0 15,-1 0 1,1 0 15,-1 0-31,1 0 16,0 0 15,-1 0-31,1 0 16,-1 0-1,1 0 16,0 0-15,-1 0 0,1 0-1,-1 0-15,1 0 16,0 0 0,-1 0-1,1 0 1,-1 0-16,1 0 15,0 0-15,-1 0 0,1 0 16,-1 0 0,1 0-16,-31 31 15,31-31-15,-1 0 16,1 0-16,-1 0 0,1 0 16,0 0-1,-1 0 16,1 0-31,-1 0 16,1 0 15,0 0 1,-1 0-32,1 0 15,-1 0 16,1 0 16,0 0-31,-1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in="-2" max="1048" units="cm"/>
          <inkml:channel name="T" type="integer" max="2.14748E9" units="dev"/>
        </inkml:traceFormat>
        <inkml:channelProperties>
          <inkml:channelProperty channel="X" name="resolution" value="81.88976" units="1/cm"/>
          <inkml:channelProperty channel="Y" name="resolution" value="44.11765" units="1/cm"/>
          <inkml:channelProperty channel="T" name="resolution" value="1" units="1/dev"/>
        </inkml:channelProperties>
      </inkml:inkSource>
      <inkml:timestamp xml:id="ts0" timeString="2019-02-24T12:44:24.670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0,'30'0'94,"1"0"-63,0 0-15,-1 0 0,1 0-1,-1 0-15,1 0 16,0 0-16,-1 0 0,1 0 16,-1 0-1,1 0-15,0 0 16,-1 0-16,1 0 15,-1 0-15,1 0 16,0 0 15,-1 0 1,1 0-17,-1 0 16,1 0-15,0 0 0,-1 0-1,1 0 1,-1 0-16,1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0E922-B41A-4E61-BE0D-69CAA76CC4A5}" type="datetimeFigureOut">
              <a:rPr lang="en-US" smtClean="0"/>
              <a:pPr/>
              <a:t>2/17/2020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63149-547A-4BE2-B71E-1B741BB1E774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865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ref_httpmethods.asp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dev/get-http-request-body-data-using-nodejs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AJAX is an asynchronous </a:t>
            </a:r>
            <a:r>
              <a:rPr lang="en-IE" dirty="0" err="1"/>
              <a:t>XMLHttpRequest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5196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4: request finished and response is ready</a:t>
            </a:r>
          </a:p>
          <a:p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200: "OK"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293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The </a:t>
            </a:r>
            <a:r>
              <a:rPr lang="en-IE" dirty="0" err="1" smtClean="0"/>
              <a:t>onreadystatechange</a:t>
            </a:r>
            <a:r>
              <a:rPr lang="en-IE" dirty="0" smtClean="0"/>
              <a:t> event is triggered four times (1-4), one time for each change in the </a:t>
            </a:r>
            <a:r>
              <a:rPr lang="en-IE" dirty="0" err="1" smtClean="0"/>
              <a:t>readyState</a:t>
            </a:r>
            <a:r>
              <a:rPr lang="en-IE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650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fetch API offers simpler code than AJAX, but browser support for aborting requests is still under development, and it is not supported by Internet Explorer 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054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>
                <a:hlinkClick r:id="rId3"/>
              </a:rPr>
              <a:t>https://www.w3schools.com/tags/ref_httpmethods.asp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225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>
                <a:hlinkClick r:id="rId3"/>
              </a:rPr>
              <a:t>https://nodejs.dev/get-http-request-body-data-using-nodejs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834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2/17/2020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2/17/2020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2/17/2020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2/17/2020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2/17/2020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2/17/2020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2/17/2020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2/17/2020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2/17/2020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2/17/2020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2/17/2020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6776-89A8-4AC1-986E-E745C692FFCB}" type="datetimeFigureOut">
              <a:rPr lang="en-US" smtClean="0"/>
              <a:pPr/>
              <a:t>2/17/2020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service/$http" TargetMode="External"/><Relationship Id="rId2" Type="http://schemas.openxmlformats.org/officeDocument/2006/relationships/hyperlink" Target="https://angular.io/guide/htt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faq-ajax.html" TargetMode="External"/><Relationship Id="rId2" Type="http://schemas.openxmlformats.org/officeDocument/2006/relationships/hyperlink" Target="https://github.com/axios/axio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customXml" Target="../ink/ink6.xml"/><Relationship Id="rId18" Type="http://schemas.openxmlformats.org/officeDocument/2006/relationships/image" Target="../media/image11.emf"/><Relationship Id="rId26" Type="http://schemas.openxmlformats.org/officeDocument/2006/relationships/image" Target="../media/image15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8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3.png"/><Relationship Id="rId16" Type="http://schemas.openxmlformats.org/officeDocument/2006/relationships/image" Target="../media/image10.emf"/><Relationship Id="rId20" Type="http://schemas.openxmlformats.org/officeDocument/2006/relationships/image" Target="../media/image12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customXml" Target="../ink/ink5.xml"/><Relationship Id="rId24" Type="http://schemas.openxmlformats.org/officeDocument/2006/relationships/image" Target="../media/image14.emf"/><Relationship Id="rId32" Type="http://schemas.openxmlformats.org/officeDocument/2006/relationships/image" Target="../media/image18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emf"/><Relationship Id="rId10" Type="http://schemas.openxmlformats.org/officeDocument/2006/relationships/image" Target="../media/image7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4.emf"/><Relationship Id="rId9" Type="http://schemas.openxmlformats.org/officeDocument/2006/relationships/customXml" Target="../ink/ink4.xml"/><Relationship Id="rId14" Type="http://schemas.openxmlformats.org/officeDocument/2006/relationships/image" Target="../media/image9.emf"/><Relationship Id="rId22" Type="http://schemas.openxmlformats.org/officeDocument/2006/relationships/image" Target="../media/image13.emf"/><Relationship Id="rId27" Type="http://schemas.openxmlformats.org/officeDocument/2006/relationships/customXml" Target="../ink/ink13.xml"/><Relationship Id="rId30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19.emf"/><Relationship Id="rId4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j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2066925"/>
            <a:ext cx="42005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2008" y="1600200"/>
            <a:ext cx="8964488" cy="5069160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GET is simpler and faster than POST</a:t>
            </a:r>
          </a:p>
          <a:p>
            <a:r>
              <a:rPr lang="en-IE" dirty="0"/>
              <a:t>To avoid getting a cached result, add an unique ID to the URL </a:t>
            </a:r>
          </a:p>
          <a:p>
            <a:pPr lvl="1"/>
            <a:r>
              <a:rPr lang="en-IE" sz="2200" dirty="0" err="1"/>
              <a:t>xhttp.open</a:t>
            </a:r>
            <a:r>
              <a:rPr lang="en-IE" sz="2200" dirty="0"/>
              <a:t>("GET", </a:t>
            </a:r>
            <a:r>
              <a:rPr lang="en-IE" sz="2200" dirty="0" smtClean="0"/>
              <a:t>"</a:t>
            </a:r>
            <a:r>
              <a:rPr lang="en-IE" sz="2200" dirty="0" err="1" smtClean="0"/>
              <a:t>server.js</a:t>
            </a:r>
            <a:r>
              <a:rPr lang="en-IE" sz="2200" dirty="0" err="1" smtClean="0">
                <a:solidFill>
                  <a:srgbClr val="FF0000"/>
                </a:solidFill>
              </a:rPr>
              <a:t>?</a:t>
            </a:r>
            <a:r>
              <a:rPr lang="en-IE" sz="2200" dirty="0" err="1" smtClean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E" sz="2200" dirty="0">
                <a:solidFill>
                  <a:schemeClr val="accent2">
                    <a:lumMod val="75000"/>
                  </a:schemeClr>
                </a:solidFill>
              </a:rPr>
              <a:t>=" + </a:t>
            </a:r>
            <a:r>
              <a:rPr lang="en-IE" sz="2200" dirty="0" err="1">
                <a:solidFill>
                  <a:schemeClr val="accent2">
                    <a:lumMod val="75000"/>
                  </a:schemeClr>
                </a:solidFill>
              </a:rPr>
              <a:t>Math.random</a:t>
            </a:r>
            <a:r>
              <a:rPr lang="en-IE" sz="2200" dirty="0">
                <a:solidFill>
                  <a:schemeClr val="accent2">
                    <a:lumMod val="75000"/>
                  </a:schemeClr>
                </a:solidFill>
              </a:rPr>
              <a:t>(),</a:t>
            </a:r>
            <a:r>
              <a:rPr lang="en-IE" sz="2200" dirty="0"/>
              <a:t> true);</a:t>
            </a:r>
          </a:p>
          <a:p>
            <a:r>
              <a:rPr lang="en-IE" dirty="0"/>
              <a:t>However, always use POST requests when:</a:t>
            </a:r>
          </a:p>
          <a:p>
            <a:pPr lvl="1"/>
            <a:r>
              <a:rPr lang="en-IE" dirty="0"/>
              <a:t>Updating a file or database on the server (when you can’t guarantee to work around a cashed file).</a:t>
            </a:r>
          </a:p>
          <a:p>
            <a:pPr lvl="1"/>
            <a:r>
              <a:rPr lang="en-IE" dirty="0"/>
              <a:t>Sending a large amount of data to the server (POST has no size limitations).</a:t>
            </a:r>
          </a:p>
          <a:p>
            <a:pPr lvl="1"/>
            <a:r>
              <a:rPr lang="en-IE" dirty="0"/>
              <a:t>Sending user input, which can contain unknown characters (POST is more robust and secure than GET</a:t>
            </a:r>
            <a:r>
              <a:rPr lang="en-IE" dirty="0" smtClean="0"/>
              <a:t>).</a:t>
            </a:r>
          </a:p>
          <a:p>
            <a:pPr lvl="1"/>
            <a:r>
              <a:rPr lang="en-IE" dirty="0" smtClean="0"/>
              <a:t>Sending sensitive data, like passwords (POST data is not visible in the URL)</a:t>
            </a:r>
            <a:endParaRPr lang="en-I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GET or POST?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336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F7AD09-47AD-480C-BBA0-9BC1D577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POST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A94045-38D2-47B8-B747-E9F310409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Requesting data without sending any parameters:</a:t>
            </a:r>
            <a:endParaRPr lang="en-IE" dirty="0"/>
          </a:p>
          <a:p>
            <a:pPr marL="457200" lvl="1" indent="0">
              <a:buNone/>
            </a:pPr>
            <a:r>
              <a:rPr lang="en-IE" dirty="0" err="1"/>
              <a:t>xhttp.open</a:t>
            </a:r>
            <a:r>
              <a:rPr lang="en-IE" dirty="0"/>
              <a:t>("POST", </a:t>
            </a:r>
            <a:r>
              <a:rPr lang="en-IE" dirty="0" smtClean="0"/>
              <a:t>"data.txt",</a:t>
            </a:r>
            <a:r>
              <a:rPr lang="en-IE" dirty="0"/>
              <a:t> true);</a:t>
            </a:r>
            <a:br>
              <a:rPr lang="en-IE" dirty="0"/>
            </a:br>
            <a:r>
              <a:rPr lang="en-IE" dirty="0" err="1"/>
              <a:t>xhttp.send</a:t>
            </a:r>
            <a:r>
              <a:rPr lang="en-IE" dirty="0"/>
              <a:t>();</a:t>
            </a:r>
          </a:p>
          <a:p>
            <a:pPr marL="457200" lvl="1" indent="0">
              <a:buNone/>
            </a:pPr>
            <a:endParaRPr lang="en-IE" dirty="0"/>
          </a:p>
          <a:p>
            <a:pPr marL="514350" indent="-457200"/>
            <a:r>
              <a:rPr lang="en-IE" dirty="0"/>
              <a:t>Sending data with the </a:t>
            </a:r>
            <a:r>
              <a:rPr lang="en-IE" dirty="0" smtClean="0"/>
              <a:t>request:</a:t>
            </a:r>
            <a:endParaRPr lang="en-IE" dirty="0"/>
          </a:p>
          <a:p>
            <a:pPr marL="457200" lvl="1" indent="0">
              <a:buNone/>
            </a:pPr>
            <a:r>
              <a:rPr lang="en-IE" sz="2400" dirty="0" err="1"/>
              <a:t>xhttp.open</a:t>
            </a:r>
            <a:r>
              <a:rPr lang="en-IE" sz="2400" dirty="0"/>
              <a:t>("POST", </a:t>
            </a:r>
            <a:r>
              <a:rPr lang="en-IE" sz="2400" dirty="0" smtClean="0"/>
              <a:t>"server.js",</a:t>
            </a:r>
            <a:r>
              <a:rPr lang="en-IE" sz="2400" dirty="0"/>
              <a:t> true);</a:t>
            </a:r>
            <a:br>
              <a:rPr lang="en-IE" sz="2400" dirty="0"/>
            </a:br>
            <a:r>
              <a:rPr lang="en-IE" sz="2400" dirty="0" err="1"/>
              <a:t>xhttp.</a:t>
            </a:r>
            <a:r>
              <a:rPr lang="en-IE" sz="2400" dirty="0" err="1">
                <a:solidFill>
                  <a:schemeClr val="accent3">
                    <a:lumMod val="50000"/>
                  </a:schemeClr>
                </a:solidFill>
              </a:rPr>
              <a:t>setRequestHeader</a:t>
            </a:r>
            <a:r>
              <a:rPr lang="en-IE" sz="2400" dirty="0">
                <a:solidFill>
                  <a:schemeClr val="accent3">
                    <a:lumMod val="50000"/>
                  </a:schemeClr>
                </a:solidFill>
              </a:rPr>
              <a:t>("Content-type", "application/x-www-form-</a:t>
            </a:r>
            <a:r>
              <a:rPr lang="en-IE" sz="2400" dirty="0" err="1">
                <a:solidFill>
                  <a:schemeClr val="accent3">
                    <a:lumMod val="50000"/>
                  </a:schemeClr>
                </a:solidFill>
              </a:rPr>
              <a:t>urlencoded</a:t>
            </a:r>
            <a:r>
              <a:rPr lang="en-IE" sz="2400" dirty="0">
                <a:solidFill>
                  <a:schemeClr val="accent3">
                    <a:lumMod val="50000"/>
                  </a:schemeClr>
                </a:solidFill>
              </a:rPr>
              <a:t>"); </a:t>
            </a:r>
            <a:r>
              <a:rPr lang="en-IE" sz="2400" dirty="0"/>
              <a:t>// Adds HTTP headers to the request</a:t>
            </a:r>
            <a:br>
              <a:rPr lang="en-IE" sz="2400" dirty="0"/>
            </a:br>
            <a:r>
              <a:rPr lang="en-IE" sz="2400" dirty="0" err="1"/>
              <a:t>xhttp.send</a:t>
            </a:r>
            <a:r>
              <a:rPr lang="en-IE" sz="2400" dirty="0"/>
              <a:t>(</a:t>
            </a:r>
            <a:r>
              <a:rPr lang="en-IE" sz="2400" dirty="0">
                <a:solidFill>
                  <a:srgbClr val="FF0000"/>
                </a:solidFill>
              </a:rPr>
              <a:t>"</a:t>
            </a:r>
            <a:r>
              <a:rPr lang="en-IE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fname</a:t>
            </a:r>
            <a:r>
              <a:rPr lang="en-IE" sz="2400" dirty="0">
                <a:solidFill>
                  <a:srgbClr val="FF0000"/>
                </a:solidFill>
              </a:rPr>
              <a:t>=</a:t>
            </a:r>
            <a:r>
              <a:rPr lang="en-IE" sz="2400" dirty="0" err="1">
                <a:solidFill>
                  <a:schemeClr val="bg1">
                    <a:lumMod val="50000"/>
                  </a:schemeClr>
                </a:solidFill>
              </a:rPr>
              <a:t>Henry</a:t>
            </a:r>
            <a:r>
              <a:rPr lang="en-IE" sz="2400" dirty="0" err="1">
                <a:solidFill>
                  <a:srgbClr val="FF0000"/>
                </a:solidFill>
              </a:rPr>
              <a:t>&amp;</a:t>
            </a:r>
            <a:r>
              <a:rPr lang="en-IE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lname</a:t>
            </a:r>
            <a:r>
              <a:rPr lang="en-IE" sz="2400" dirty="0">
                <a:solidFill>
                  <a:srgbClr val="FF0000"/>
                </a:solidFill>
              </a:rPr>
              <a:t>=</a:t>
            </a:r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Ford</a:t>
            </a:r>
            <a:r>
              <a:rPr lang="en-IE" sz="2400" dirty="0">
                <a:solidFill>
                  <a:srgbClr val="FF0000"/>
                </a:solidFill>
              </a:rPr>
              <a:t>"</a:t>
            </a:r>
            <a:r>
              <a:rPr lang="en-IE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2460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45C110E-45AD-4916-9D0D-B8ABE5E00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3" y="2304678"/>
            <a:ext cx="7870254" cy="224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rmAutofit fontScale="77500" lnSpcReduction="20000"/>
          </a:bodyPr>
          <a:lstStyle/>
          <a:p>
            <a:r>
              <a:rPr lang="en-IE" sz="3600" dirty="0"/>
              <a:t>Some older browsers have a different syntax for AJAX implementation. </a:t>
            </a:r>
          </a:p>
          <a:p>
            <a:r>
              <a:rPr lang="en-IE" sz="3600" dirty="0"/>
              <a:t>You would have to write extra code to test for </a:t>
            </a:r>
            <a:r>
              <a:rPr lang="en-IE" sz="3600" dirty="0" smtClean="0"/>
              <a:t>it, </a:t>
            </a:r>
            <a:r>
              <a:rPr lang="en-IE" sz="3600" dirty="0"/>
              <a:t>e.g</a:t>
            </a:r>
            <a:r>
              <a:rPr lang="en-IE" sz="3600" dirty="0" smtClean="0"/>
              <a:t>.:</a:t>
            </a:r>
            <a:endParaRPr lang="en-IE" sz="3600" dirty="0"/>
          </a:p>
          <a:p>
            <a:pPr marL="800100" lvl="2" indent="0">
              <a:buNone/>
            </a:pPr>
            <a:r>
              <a:rPr lang="en-IE" sz="2900" dirty="0" err="1"/>
              <a:t>var</a:t>
            </a:r>
            <a:r>
              <a:rPr lang="en-IE" sz="2900" dirty="0"/>
              <a:t> </a:t>
            </a:r>
            <a:r>
              <a:rPr lang="en-IE" sz="2900" dirty="0" err="1"/>
              <a:t>xhttp</a:t>
            </a:r>
            <a:r>
              <a:rPr lang="en-IE" sz="2900" dirty="0"/>
              <a:t>;</a:t>
            </a:r>
          </a:p>
          <a:p>
            <a:pPr marL="800100" lvl="2" indent="0">
              <a:buNone/>
            </a:pPr>
            <a:r>
              <a:rPr lang="en-IE" sz="2900" dirty="0"/>
              <a:t/>
            </a:r>
            <a:br>
              <a:rPr lang="en-IE" sz="2900" dirty="0"/>
            </a:br>
            <a:r>
              <a:rPr lang="en-IE" sz="2900" dirty="0"/>
              <a:t>if (</a:t>
            </a:r>
            <a:r>
              <a:rPr lang="en-IE" sz="2900" dirty="0" err="1"/>
              <a:t>window.XMLHttpRequest</a:t>
            </a:r>
            <a:r>
              <a:rPr lang="en-IE" sz="2900" dirty="0"/>
              <a:t>)</a:t>
            </a:r>
            <a:br>
              <a:rPr lang="en-IE" sz="2900" dirty="0"/>
            </a:br>
            <a:r>
              <a:rPr lang="en-IE" sz="2900" dirty="0"/>
              <a:t>    </a:t>
            </a:r>
            <a:r>
              <a:rPr lang="en-IE" sz="2900" dirty="0" err="1"/>
              <a:t>xhttp</a:t>
            </a:r>
            <a:r>
              <a:rPr lang="en-IE" sz="2900" dirty="0"/>
              <a:t> = new </a:t>
            </a:r>
            <a:r>
              <a:rPr lang="en-IE" sz="2900" dirty="0" err="1"/>
              <a:t>XMLHttpRequest</a:t>
            </a:r>
            <a:r>
              <a:rPr lang="en-IE" sz="2900" dirty="0"/>
              <a:t>();</a:t>
            </a:r>
            <a:br>
              <a:rPr lang="en-IE" sz="2900" dirty="0"/>
            </a:br>
            <a:r>
              <a:rPr lang="en-IE" sz="2900" dirty="0"/>
              <a:t> else</a:t>
            </a:r>
            <a:br>
              <a:rPr lang="en-IE" sz="2900" dirty="0"/>
            </a:br>
            <a:r>
              <a:rPr lang="en-IE" sz="2900" dirty="0"/>
              <a:t>   </a:t>
            </a:r>
            <a:r>
              <a:rPr lang="en-IE" sz="2900" dirty="0">
                <a:solidFill>
                  <a:schemeClr val="accent6">
                    <a:lumMod val="75000"/>
                  </a:schemeClr>
                </a:solidFill>
              </a:rPr>
              <a:t> // code for IE6, IE5</a:t>
            </a:r>
            <a:br>
              <a:rPr lang="en-IE" sz="29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E" sz="2900" dirty="0"/>
              <a:t>    </a:t>
            </a:r>
            <a:r>
              <a:rPr lang="en-IE" sz="2900" dirty="0" err="1"/>
              <a:t>xhttp</a:t>
            </a:r>
            <a:r>
              <a:rPr lang="en-IE" sz="2900" dirty="0"/>
              <a:t> = new </a:t>
            </a:r>
            <a:r>
              <a:rPr lang="en-IE" sz="2900" dirty="0" err="1"/>
              <a:t>ActiveXObject</a:t>
            </a:r>
            <a:r>
              <a:rPr lang="en-IE" sz="2900" dirty="0"/>
              <a:t>("</a:t>
            </a:r>
            <a:r>
              <a:rPr lang="en-IE" sz="2900" dirty="0" err="1"/>
              <a:t>Microsoft.XMLHTTP</a:t>
            </a:r>
            <a:r>
              <a:rPr lang="en-IE" sz="2900" dirty="0"/>
              <a:t>");</a:t>
            </a:r>
          </a:p>
          <a:p>
            <a:pPr marL="400050" lvl="1" indent="0">
              <a:buNone/>
            </a:pPr>
            <a:endParaRPr lang="en-IE" dirty="0"/>
          </a:p>
          <a:p>
            <a:r>
              <a:rPr lang="en-IE" sz="3600" dirty="0" smtClean="0"/>
              <a:t>jQuery handles </a:t>
            </a:r>
            <a:r>
              <a:rPr lang="en-IE" sz="3600" dirty="0" smtClean="0">
                <a:solidFill>
                  <a:srgbClr val="FF0000"/>
                </a:solidFill>
              </a:rPr>
              <a:t>cross-browser compatibility</a:t>
            </a:r>
            <a:r>
              <a:rPr lang="en-IE" sz="3600" dirty="0" smtClean="0"/>
              <a:t>, and we </a:t>
            </a:r>
            <a:r>
              <a:rPr lang="en-IE" sz="3600" dirty="0"/>
              <a:t>can write AJAX with a </a:t>
            </a:r>
            <a:r>
              <a:rPr lang="en-IE" sz="3600" dirty="0">
                <a:solidFill>
                  <a:srgbClr val="00B050"/>
                </a:solidFill>
              </a:rPr>
              <a:t>single line of code</a:t>
            </a:r>
            <a:r>
              <a:rPr lang="en-IE" sz="3600" dirty="0" smtClean="0"/>
              <a:t>.</a:t>
            </a:r>
          </a:p>
          <a:p>
            <a:r>
              <a:rPr lang="en-IE" sz="3600" dirty="0" smtClean="0"/>
              <a:t>jQuery is </a:t>
            </a:r>
            <a:r>
              <a:rPr lang="en-IE" sz="3600" u="sng" dirty="0" smtClean="0"/>
              <a:t>likely</a:t>
            </a:r>
            <a:r>
              <a:rPr lang="en-IE" sz="3600" dirty="0" smtClean="0"/>
              <a:t> already included in a </a:t>
            </a:r>
            <a:r>
              <a:rPr lang="en-IE" sz="3600" b="1" dirty="0" smtClean="0"/>
              <a:t>Bootstrap</a:t>
            </a:r>
            <a:r>
              <a:rPr lang="en-IE" sz="3600" dirty="0" smtClean="0"/>
              <a:t> page.</a:t>
            </a:r>
            <a:endParaRPr lang="en-IE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jQuery AJAX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21800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BCCAE8B-E2B4-4E47-97B1-4B016FBD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jQuery</a:t>
            </a:r>
            <a:endParaRPr lang="en-IE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5069160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In your .html, include jQuery from a CDN, e.g.:</a:t>
            </a:r>
          </a:p>
          <a:p>
            <a:pPr marL="0" indent="0">
              <a:buNone/>
            </a:pPr>
            <a:r>
              <a:rPr lang="en-IE" sz="2600" dirty="0" smtClean="0"/>
              <a:t>	&lt;</a:t>
            </a:r>
            <a:r>
              <a:rPr lang="en-IE" sz="2600" dirty="0"/>
              <a:t>script </a:t>
            </a:r>
            <a:r>
              <a:rPr lang="en-IE" sz="2600" dirty="0" err="1"/>
              <a:t>src</a:t>
            </a:r>
            <a:r>
              <a:rPr lang="en-IE" sz="2600" dirty="0"/>
              <a:t>="https://</a:t>
            </a:r>
            <a:r>
              <a:rPr lang="en-IE" sz="2600" dirty="0" smtClean="0"/>
              <a:t>code.jquery.com/</a:t>
            </a:r>
            <a:r>
              <a:rPr lang="en-IE" sz="2600" dirty="0" err="1" smtClean="0"/>
              <a:t>jquery</a:t>
            </a:r>
            <a:r>
              <a:rPr lang="en-IE" sz="2600" dirty="0" smtClean="0"/>
              <a:t>-			3.3.1.min.js"&gt;&lt;</a:t>
            </a:r>
            <a:r>
              <a:rPr lang="en-IE" sz="2600" dirty="0"/>
              <a:t>/</a:t>
            </a:r>
            <a:r>
              <a:rPr lang="en-IE" sz="2600" dirty="0" smtClean="0"/>
              <a:t>script&gt;</a:t>
            </a:r>
          </a:p>
          <a:p>
            <a:r>
              <a:rPr lang="en-IE" dirty="0" smtClean="0"/>
              <a:t>The syntax is: </a:t>
            </a:r>
            <a:r>
              <a:rPr lang="en-IE" dirty="0" smtClean="0">
                <a:solidFill>
                  <a:srgbClr val="FF0000"/>
                </a:solidFill>
              </a:rPr>
              <a:t>$</a:t>
            </a:r>
            <a:r>
              <a:rPr lang="en-IE" dirty="0">
                <a:solidFill>
                  <a:srgbClr val="00B050"/>
                </a:solidFill>
              </a:rPr>
              <a:t>(</a:t>
            </a:r>
            <a:r>
              <a:rPr lang="en-IE" dirty="0" smtClean="0">
                <a:solidFill>
                  <a:srgbClr val="00B050"/>
                </a:solidFill>
              </a:rPr>
              <a:t>selector</a:t>
            </a:r>
            <a:r>
              <a:rPr lang="en-IE" dirty="0">
                <a:solidFill>
                  <a:srgbClr val="00B050"/>
                </a:solidFill>
              </a:rPr>
              <a:t>)</a:t>
            </a:r>
            <a:r>
              <a:rPr lang="en-IE" dirty="0"/>
              <a:t>.</a:t>
            </a:r>
            <a:r>
              <a:rPr lang="en-IE" dirty="0" smtClean="0">
                <a:solidFill>
                  <a:srgbClr val="0070C0"/>
                </a:solidFill>
              </a:rPr>
              <a:t>action</a:t>
            </a:r>
          </a:p>
          <a:p>
            <a:r>
              <a:rPr lang="en-IE" dirty="0"/>
              <a:t>The jQuery selector uses </a:t>
            </a:r>
            <a:r>
              <a:rPr lang="en-IE" i="1" dirty="0"/>
              <a:t>CSS selectors </a:t>
            </a:r>
            <a:r>
              <a:rPr lang="en-IE" dirty="0"/>
              <a:t>to </a:t>
            </a:r>
            <a:r>
              <a:rPr lang="en-IE" dirty="0" smtClean="0"/>
              <a:t>select elements.</a:t>
            </a:r>
            <a:endParaRPr lang="en-IE" dirty="0"/>
          </a:p>
          <a:p>
            <a:r>
              <a:rPr lang="en-IE" dirty="0" smtClean="0"/>
              <a:t>Examples</a:t>
            </a:r>
            <a:r>
              <a:rPr lang="en-IE" dirty="0"/>
              <a:t>:</a:t>
            </a:r>
          </a:p>
          <a:p>
            <a:pPr marL="400050" lvl="1" indent="0">
              <a:buNone/>
            </a:pPr>
            <a:r>
              <a:rPr lang="en-IE" dirty="0" smtClean="0"/>
              <a:t>$("</a:t>
            </a:r>
            <a:r>
              <a:rPr lang="en-IE" dirty="0"/>
              <a:t>p").hide() - hides all &lt;P&gt; elements</a:t>
            </a:r>
          </a:p>
          <a:p>
            <a:pPr marL="400050" lvl="1" indent="0">
              <a:buNone/>
            </a:pPr>
            <a:r>
              <a:rPr lang="en-IE" dirty="0" smtClean="0"/>
              <a:t>$(" </a:t>
            </a:r>
            <a:r>
              <a:rPr lang="en-IE" dirty="0"/>
              <a:t>.test").hide() - hides all elements with class="test"</a:t>
            </a:r>
          </a:p>
          <a:p>
            <a:pPr marL="400050" lvl="1" indent="0">
              <a:buNone/>
            </a:pPr>
            <a:r>
              <a:rPr lang="en-IE" dirty="0" smtClean="0"/>
              <a:t>$("#</a:t>
            </a:r>
            <a:r>
              <a:rPr lang="en-IE" dirty="0"/>
              <a:t>test").hide() - hides the element with id="test"</a:t>
            </a:r>
            <a:endParaRPr lang="en-IE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37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BCCAE8B-E2B4-4E47-97B1-4B016FBD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jQuery AJAX: load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1520" y="1916832"/>
            <a:ext cx="8686800" cy="4752528"/>
          </a:xfrm>
        </p:spPr>
        <p:txBody>
          <a:bodyPr>
            <a:normAutofit/>
          </a:bodyPr>
          <a:lstStyle/>
          <a:p>
            <a:r>
              <a:rPr lang="en-IE" dirty="0" smtClean="0"/>
              <a:t>Load </a:t>
            </a:r>
            <a:r>
              <a:rPr lang="en-IE" dirty="0"/>
              <a:t>data from the server and place the returned </a:t>
            </a:r>
            <a:r>
              <a:rPr lang="en-IE" dirty="0" smtClean="0"/>
              <a:t>content </a:t>
            </a:r>
            <a:r>
              <a:rPr lang="en-IE" dirty="0"/>
              <a:t>into the matched </a:t>
            </a:r>
            <a:r>
              <a:rPr lang="en-IE" dirty="0" smtClean="0"/>
              <a:t>HTML elements</a:t>
            </a:r>
            <a:r>
              <a:rPr lang="en-IE" dirty="0"/>
              <a:t>.</a:t>
            </a:r>
          </a:p>
          <a:p>
            <a:r>
              <a:rPr lang="en-IE" dirty="0" smtClean="0"/>
              <a:t>$(</a:t>
            </a:r>
            <a:r>
              <a:rPr lang="en-IE" dirty="0"/>
              <a:t>selector).load(URL</a:t>
            </a:r>
            <a:r>
              <a:rPr lang="en-IE" i="1" dirty="0"/>
              <a:t>, data, </a:t>
            </a:r>
            <a:r>
              <a:rPr lang="en-IE" i="1" dirty="0" err="1"/>
              <a:t>callback</a:t>
            </a:r>
            <a:r>
              <a:rPr lang="en-IE" dirty="0"/>
              <a:t>);</a:t>
            </a:r>
          </a:p>
          <a:p>
            <a:pPr lvl="1"/>
            <a:r>
              <a:rPr lang="en-IE" dirty="0">
                <a:solidFill>
                  <a:schemeClr val="bg1">
                    <a:lumMod val="65000"/>
                  </a:schemeClr>
                </a:solidFill>
              </a:rPr>
              <a:t>the optional </a:t>
            </a:r>
            <a:r>
              <a:rPr lang="en-IE" i="1" dirty="0">
                <a:solidFill>
                  <a:schemeClr val="bg1">
                    <a:lumMod val="65000"/>
                  </a:schemeClr>
                </a:solidFill>
              </a:rPr>
              <a:t>data</a:t>
            </a:r>
            <a:r>
              <a:rPr lang="en-IE" dirty="0">
                <a:solidFill>
                  <a:schemeClr val="bg1">
                    <a:lumMod val="65000"/>
                  </a:schemeClr>
                </a:solidFill>
              </a:rPr>
              <a:t> parameter specifies a set of query string key/value pairs to send along with the request.</a:t>
            </a:r>
          </a:p>
          <a:p>
            <a:r>
              <a:rPr lang="en-IE" dirty="0"/>
              <a:t>$("</a:t>
            </a:r>
            <a:r>
              <a:rPr lang="en-IE" dirty="0">
                <a:solidFill>
                  <a:srgbClr val="7030A0"/>
                </a:solidFill>
              </a:rPr>
              <a:t>#</a:t>
            </a:r>
            <a:r>
              <a:rPr lang="en-IE" dirty="0"/>
              <a:t>div1").load("test.txt");</a:t>
            </a:r>
          </a:p>
          <a:p>
            <a:pPr lvl="1"/>
            <a:r>
              <a:rPr lang="en-IE" dirty="0">
                <a:solidFill>
                  <a:schemeClr val="bg1">
                    <a:lumMod val="65000"/>
                  </a:schemeClr>
                </a:solidFill>
              </a:rPr>
              <a:t>loads the content of the file "test.txt", into the element with id “div1”</a:t>
            </a:r>
          </a:p>
        </p:txBody>
      </p:sp>
    </p:spTree>
    <p:extLst>
      <p:ext uri="{BB962C8B-B14F-4D97-AF65-F5344CB8AC3E}">
        <p14:creationId xmlns:p14="http://schemas.microsoft.com/office/powerpoint/2010/main" val="197717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IE" dirty="0"/>
              <a:t>The optional </a:t>
            </a:r>
            <a:r>
              <a:rPr lang="en-IE" i="1" dirty="0" err="1"/>
              <a:t>callback</a:t>
            </a:r>
            <a:r>
              <a:rPr lang="en-IE" dirty="0"/>
              <a:t> parameter is the name of a function to be executed after the load() method is completed.</a:t>
            </a:r>
          </a:p>
          <a:p>
            <a:r>
              <a:rPr lang="en-IE" dirty="0"/>
              <a:t>The </a:t>
            </a:r>
            <a:r>
              <a:rPr lang="en-IE" dirty="0" err="1"/>
              <a:t>callback</a:t>
            </a:r>
            <a:r>
              <a:rPr lang="en-IE" dirty="0"/>
              <a:t> function can have different parameters:</a:t>
            </a:r>
          </a:p>
          <a:p>
            <a:pPr lvl="1"/>
            <a:r>
              <a:rPr lang="en-IE" dirty="0" err="1"/>
              <a:t>responseTxt</a:t>
            </a:r>
            <a:r>
              <a:rPr lang="en-IE" dirty="0"/>
              <a:t> - contains the resulting content if the call succeeds</a:t>
            </a:r>
          </a:p>
          <a:p>
            <a:pPr lvl="1"/>
            <a:r>
              <a:rPr lang="en-IE" dirty="0" err="1"/>
              <a:t>statusTxt</a:t>
            </a:r>
            <a:r>
              <a:rPr lang="en-IE" dirty="0"/>
              <a:t> - contains the status of the call</a:t>
            </a:r>
          </a:p>
          <a:p>
            <a:pPr lvl="1"/>
            <a:r>
              <a:rPr lang="en-IE" dirty="0" err="1"/>
              <a:t>xhr</a:t>
            </a:r>
            <a:r>
              <a:rPr lang="en-IE" dirty="0"/>
              <a:t> - contains the </a:t>
            </a:r>
            <a:r>
              <a:rPr lang="en-IE" dirty="0" err="1"/>
              <a:t>XMLHttpRequest</a:t>
            </a:r>
            <a:r>
              <a:rPr lang="en-IE" dirty="0"/>
              <a:t> object</a:t>
            </a:r>
          </a:p>
          <a:p>
            <a:endParaRPr lang="en-IE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33E46897-560F-4CBF-9CF7-528E3241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/>
              <a:t>jQuery AJAX: load</a:t>
            </a:r>
          </a:p>
        </p:txBody>
      </p:sp>
    </p:spTree>
    <p:extLst>
      <p:ext uri="{BB962C8B-B14F-4D97-AF65-F5344CB8AC3E}">
        <p14:creationId xmlns:p14="http://schemas.microsoft.com/office/powerpoint/2010/main" val="1476937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2008" y="1600200"/>
            <a:ext cx="90364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/>
              <a:t/>
            </a:r>
            <a:br>
              <a:rPr lang="en-IE" sz="2400" dirty="0"/>
            </a:br>
            <a:r>
              <a:rPr lang="en-IE" sz="2400" dirty="0"/>
              <a:t>    $("#div1").load("test.txt", function(</a:t>
            </a:r>
            <a:r>
              <a:rPr lang="en-IE" sz="2400" dirty="0" err="1"/>
              <a:t>responseTxt</a:t>
            </a:r>
            <a:r>
              <a:rPr lang="en-IE" sz="2400" dirty="0"/>
              <a:t>, </a:t>
            </a:r>
            <a:r>
              <a:rPr lang="en-IE" sz="2400" dirty="0" err="1"/>
              <a:t>statusTxt</a:t>
            </a:r>
            <a:r>
              <a:rPr lang="en-IE" sz="2400" dirty="0"/>
              <a:t>, </a:t>
            </a:r>
            <a:r>
              <a:rPr lang="en-IE" sz="2400" dirty="0" err="1"/>
              <a:t>xhr</a:t>
            </a:r>
            <a:r>
              <a:rPr lang="en-IE" sz="2400" dirty="0"/>
              <a:t>){</a:t>
            </a:r>
            <a:br>
              <a:rPr lang="en-IE" sz="2400" dirty="0"/>
            </a:br>
            <a:r>
              <a:rPr lang="en-IE" sz="2400" dirty="0"/>
              <a:t>        if(</a:t>
            </a:r>
            <a:r>
              <a:rPr lang="en-IE" sz="2400" dirty="0" err="1"/>
              <a:t>statusTxt</a:t>
            </a:r>
            <a:r>
              <a:rPr lang="en-IE" sz="2400" dirty="0"/>
              <a:t> == "success")</a:t>
            </a:r>
            <a:br>
              <a:rPr lang="en-IE" sz="2400" dirty="0"/>
            </a:br>
            <a:r>
              <a:rPr lang="en-IE" sz="2400" dirty="0"/>
              <a:t>            alert("External content loaded successfully!");</a:t>
            </a:r>
            <a:br>
              <a:rPr lang="en-IE" sz="2400" dirty="0"/>
            </a:br>
            <a:r>
              <a:rPr lang="en-IE" sz="2400" dirty="0"/>
              <a:t>        if(</a:t>
            </a:r>
            <a:r>
              <a:rPr lang="en-IE" sz="2400" dirty="0" err="1"/>
              <a:t>statusTxt</a:t>
            </a:r>
            <a:r>
              <a:rPr lang="en-IE" sz="2400" dirty="0"/>
              <a:t> == "error")</a:t>
            </a:r>
            <a:br>
              <a:rPr lang="en-IE" sz="2400" dirty="0"/>
            </a:br>
            <a:r>
              <a:rPr lang="en-IE" sz="2400" dirty="0"/>
              <a:t>            alert("Error: " + </a:t>
            </a:r>
            <a:r>
              <a:rPr lang="en-IE" sz="2400" dirty="0" err="1"/>
              <a:t>xhr.status</a:t>
            </a:r>
            <a:r>
              <a:rPr lang="en-IE" sz="2400" dirty="0"/>
              <a:t> + ": " + </a:t>
            </a:r>
            <a:r>
              <a:rPr lang="en-IE" sz="2400" dirty="0" err="1"/>
              <a:t>xhr.statusText</a:t>
            </a:r>
            <a:r>
              <a:rPr lang="en-IE" sz="2400" dirty="0"/>
              <a:t>);</a:t>
            </a:r>
            <a:br>
              <a:rPr lang="en-IE" sz="2400" dirty="0"/>
            </a:br>
            <a:r>
              <a:rPr lang="en-IE" sz="2400" dirty="0"/>
              <a:t>    </a:t>
            </a:r>
            <a:r>
              <a:rPr lang="en-IE" sz="2400" dirty="0" smtClean="0"/>
              <a:t>});</a:t>
            </a:r>
          </a:p>
          <a:p>
            <a:pPr marL="0" indent="0">
              <a:buNone/>
            </a:pPr>
            <a:endParaRPr lang="en-IE" sz="2400" dirty="0"/>
          </a:p>
          <a:p>
            <a:r>
              <a:rPr lang="en-IE" sz="2400" dirty="0"/>
              <a:t>The POST method is used if </a:t>
            </a:r>
            <a:r>
              <a:rPr lang="en-IE" sz="2400" i="1" dirty="0"/>
              <a:t>data</a:t>
            </a:r>
            <a:r>
              <a:rPr lang="en-IE" sz="2400" dirty="0"/>
              <a:t> is provided as an object; otherwise, GET is assumed.</a:t>
            </a:r>
            <a:br>
              <a:rPr lang="en-IE" sz="2400" dirty="0"/>
            </a:br>
            <a:endParaRPr lang="en-IE" sz="24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xmlns="" id="{0FEAC280-E27D-438C-B12B-F8BF1F4F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/>
              <a:t>jQuery AJAX: load</a:t>
            </a:r>
          </a:p>
        </p:txBody>
      </p:sp>
    </p:spTree>
    <p:extLst>
      <p:ext uri="{BB962C8B-B14F-4D97-AF65-F5344CB8AC3E}">
        <p14:creationId xmlns:p14="http://schemas.microsoft.com/office/powerpoint/2010/main" val="2165896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dirty="0"/>
              <a:t>$.get(URL</a:t>
            </a:r>
            <a:r>
              <a:rPr lang="en-IE" i="1" dirty="0"/>
              <a:t>, </a:t>
            </a:r>
            <a:r>
              <a:rPr lang="en-IE" i="1" dirty="0" err="1"/>
              <a:t>callback</a:t>
            </a:r>
            <a:r>
              <a:rPr lang="en-IE" dirty="0"/>
              <a:t>);</a:t>
            </a:r>
          </a:p>
          <a:p>
            <a:pPr marL="0" indent="0">
              <a:buNone/>
            </a:pPr>
            <a:r>
              <a:rPr lang="en-IE" sz="2600" dirty="0"/>
              <a:t/>
            </a:r>
            <a:br>
              <a:rPr lang="en-IE" sz="2600" dirty="0"/>
            </a:br>
            <a:r>
              <a:rPr lang="en-IE" sz="2600" dirty="0"/>
              <a:t>    $.get</a:t>
            </a:r>
            <a:r>
              <a:rPr lang="en-IE" sz="2600" dirty="0" smtClean="0"/>
              <a:t>("server.js",</a:t>
            </a:r>
            <a:r>
              <a:rPr lang="en-IE" sz="2600" dirty="0"/>
              <a:t> function(data, status){</a:t>
            </a:r>
            <a:br>
              <a:rPr lang="en-IE" sz="2600" dirty="0"/>
            </a:br>
            <a:r>
              <a:rPr lang="en-IE" sz="2600" dirty="0"/>
              <a:t>        alert("Data: " + data + "\</a:t>
            </a:r>
            <a:r>
              <a:rPr lang="en-IE" sz="2600" dirty="0" err="1"/>
              <a:t>nStatus</a:t>
            </a:r>
            <a:r>
              <a:rPr lang="en-IE" sz="2600" dirty="0"/>
              <a:t>: " + status);</a:t>
            </a:r>
            <a:br>
              <a:rPr lang="en-IE" sz="2600" dirty="0"/>
            </a:br>
            <a:r>
              <a:rPr lang="en-IE" sz="2600" dirty="0"/>
              <a:t>    });</a:t>
            </a:r>
            <a:br>
              <a:rPr lang="en-IE" sz="2600" dirty="0"/>
            </a:br>
            <a:endParaRPr lang="en-IE" sz="2600" dirty="0"/>
          </a:p>
          <a:p>
            <a:pPr marL="0" indent="0">
              <a:buNone/>
            </a:pPr>
            <a:endParaRPr lang="en-IE" sz="2600" dirty="0"/>
          </a:p>
          <a:p>
            <a:pPr marL="0" indent="0">
              <a:buNone/>
            </a:pPr>
            <a:r>
              <a:rPr lang="en-IE" sz="2200" dirty="0">
                <a:solidFill>
                  <a:schemeClr val="bg1">
                    <a:lumMod val="65000"/>
                  </a:schemeClr>
                </a:solidFill>
              </a:rPr>
              <a:t>URL is required, the server-side resource you wish to request.</a:t>
            </a:r>
          </a:p>
          <a:p>
            <a:pPr marL="0" indent="0">
              <a:buNone/>
            </a:pPr>
            <a:r>
              <a:rPr lang="en-IE" sz="2200" dirty="0">
                <a:solidFill>
                  <a:schemeClr val="bg1">
                    <a:lumMod val="65000"/>
                  </a:schemeClr>
                </a:solidFill>
              </a:rPr>
              <a:t>The second parameter is (an optional) </a:t>
            </a:r>
            <a:r>
              <a:rPr lang="en-IE" sz="2200" dirty="0" err="1">
                <a:solidFill>
                  <a:schemeClr val="bg1">
                    <a:lumMod val="65000"/>
                  </a:schemeClr>
                </a:solidFill>
              </a:rPr>
              <a:t>callback</a:t>
            </a:r>
            <a:r>
              <a:rPr lang="en-IE" sz="2200" dirty="0">
                <a:solidFill>
                  <a:schemeClr val="bg1">
                    <a:lumMod val="65000"/>
                  </a:schemeClr>
                </a:solidFill>
              </a:rPr>
              <a:t> function. You probably don’t want to ignore the result, though, so you’ll specify the </a:t>
            </a:r>
            <a:r>
              <a:rPr lang="en-IE" sz="2200" dirty="0" err="1">
                <a:solidFill>
                  <a:schemeClr val="bg1">
                    <a:lumMod val="65000"/>
                  </a:schemeClr>
                </a:solidFill>
              </a:rPr>
              <a:t>callback</a:t>
            </a:r>
            <a:r>
              <a:rPr lang="en-IE" sz="22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IE" sz="2200" dirty="0">
                <a:solidFill>
                  <a:schemeClr val="bg1">
                    <a:lumMod val="65000"/>
                  </a:schemeClr>
                </a:solidFill>
              </a:rPr>
              <a:t>The first </a:t>
            </a:r>
            <a:r>
              <a:rPr lang="en-IE" sz="2200" dirty="0" err="1">
                <a:solidFill>
                  <a:schemeClr val="bg1">
                    <a:lumMod val="65000"/>
                  </a:schemeClr>
                </a:solidFill>
              </a:rPr>
              <a:t>callback</a:t>
            </a:r>
            <a:r>
              <a:rPr lang="en-IE" sz="2200" dirty="0">
                <a:solidFill>
                  <a:schemeClr val="bg1">
                    <a:lumMod val="65000"/>
                  </a:schemeClr>
                </a:solidFill>
              </a:rPr>
              <a:t> parameter holds the content requested, and the second </a:t>
            </a:r>
            <a:r>
              <a:rPr lang="en-IE" sz="2200" dirty="0" err="1">
                <a:solidFill>
                  <a:schemeClr val="bg1">
                    <a:lumMod val="65000"/>
                  </a:schemeClr>
                </a:solidFill>
              </a:rPr>
              <a:t>callback</a:t>
            </a:r>
            <a:r>
              <a:rPr lang="en-IE" sz="2200" dirty="0">
                <a:solidFill>
                  <a:schemeClr val="bg1">
                    <a:lumMod val="65000"/>
                  </a:schemeClr>
                </a:solidFill>
              </a:rPr>
              <a:t> parameter holds the status of the request.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2BBA2041-039D-4C1B-A428-003F0F04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jQuery AJAX: GET</a:t>
            </a:r>
          </a:p>
        </p:txBody>
      </p:sp>
    </p:spTree>
    <p:extLst>
      <p:ext uri="{BB962C8B-B14F-4D97-AF65-F5344CB8AC3E}">
        <p14:creationId xmlns:p14="http://schemas.microsoft.com/office/powerpoint/2010/main" val="311583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805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dirty="0"/>
              <a:t>$.post(URL</a:t>
            </a:r>
            <a:r>
              <a:rPr lang="en-IE" i="1" dirty="0"/>
              <a:t>, data, </a:t>
            </a:r>
            <a:r>
              <a:rPr lang="en-IE" i="1" dirty="0" err="1"/>
              <a:t>callback</a:t>
            </a:r>
            <a:r>
              <a:rPr lang="en-IE" dirty="0"/>
              <a:t>);</a:t>
            </a:r>
          </a:p>
          <a:p>
            <a:pPr marL="0" indent="0">
              <a:buNone/>
            </a:pPr>
            <a:endParaRPr lang="en-IE" sz="2600" dirty="0"/>
          </a:p>
          <a:p>
            <a:pPr marL="0" indent="0">
              <a:buNone/>
            </a:pPr>
            <a:r>
              <a:rPr lang="en-IE" sz="2600" dirty="0"/>
              <a:t>$("#btn1").click(function(){</a:t>
            </a:r>
            <a:br>
              <a:rPr lang="en-IE" sz="2600" dirty="0"/>
            </a:br>
            <a:r>
              <a:rPr lang="en-IE" sz="2600" dirty="0"/>
              <a:t>    $.post</a:t>
            </a:r>
            <a:r>
              <a:rPr lang="en-IE" sz="2600" dirty="0" smtClean="0"/>
              <a:t>("server.js",</a:t>
            </a:r>
            <a:r>
              <a:rPr lang="en-IE" sz="2600" dirty="0"/>
              <a:t/>
            </a:r>
            <a:br>
              <a:rPr lang="en-IE" sz="2600" dirty="0"/>
            </a:br>
            <a:r>
              <a:rPr lang="en-IE" sz="2600" dirty="0"/>
              <a:t>    {</a:t>
            </a:r>
            <a:br>
              <a:rPr lang="en-IE" sz="2600" dirty="0"/>
            </a:br>
            <a:r>
              <a:rPr lang="en-IE" sz="2600" dirty="0"/>
              <a:t>        name: "Donald Duck",</a:t>
            </a:r>
            <a:br>
              <a:rPr lang="en-IE" sz="2600" dirty="0"/>
            </a:br>
            <a:r>
              <a:rPr lang="en-IE" sz="2600" dirty="0"/>
              <a:t>        city: "</a:t>
            </a:r>
            <a:r>
              <a:rPr lang="en-IE" sz="2600" dirty="0" err="1"/>
              <a:t>Duckburg</a:t>
            </a:r>
            <a:r>
              <a:rPr lang="en-IE" sz="2600" dirty="0"/>
              <a:t>"</a:t>
            </a:r>
            <a:br>
              <a:rPr lang="en-IE" sz="2600" dirty="0"/>
            </a:br>
            <a:r>
              <a:rPr lang="en-IE" sz="2600" dirty="0"/>
              <a:t>    },</a:t>
            </a:r>
            <a:br>
              <a:rPr lang="en-IE" sz="2600" dirty="0"/>
            </a:br>
            <a:r>
              <a:rPr lang="en-IE" sz="2600" dirty="0"/>
              <a:t>    function(data, status){</a:t>
            </a:r>
            <a:br>
              <a:rPr lang="en-IE" sz="2600" dirty="0"/>
            </a:br>
            <a:r>
              <a:rPr lang="en-IE" sz="2600" dirty="0"/>
              <a:t>        alert("Data: " + data + "\</a:t>
            </a:r>
            <a:r>
              <a:rPr lang="en-IE" sz="2600" dirty="0" err="1"/>
              <a:t>nStatus</a:t>
            </a:r>
            <a:r>
              <a:rPr lang="en-IE" sz="2600" dirty="0"/>
              <a:t>: " + status);</a:t>
            </a:r>
            <a:br>
              <a:rPr lang="en-IE" sz="2600" dirty="0"/>
            </a:br>
            <a:r>
              <a:rPr lang="en-IE" sz="2600" dirty="0"/>
              <a:t>    });</a:t>
            </a:r>
            <a:br>
              <a:rPr lang="en-IE" sz="2600" dirty="0"/>
            </a:br>
            <a:r>
              <a:rPr lang="en-IE" sz="2600" dirty="0"/>
              <a:t>});</a:t>
            </a:r>
          </a:p>
          <a:p>
            <a:pPr marL="0" indent="0">
              <a:buNone/>
            </a:pPr>
            <a:endParaRPr lang="en-IE" sz="2600" dirty="0"/>
          </a:p>
          <a:p>
            <a:pPr marL="0" indent="0">
              <a:buNone/>
            </a:pPr>
            <a:r>
              <a:rPr lang="en-IE" sz="2900" dirty="0">
                <a:solidFill>
                  <a:schemeClr val="bg1">
                    <a:lumMod val="65000"/>
                  </a:schemeClr>
                </a:solidFill>
              </a:rPr>
              <a:t>URL is required, the server-side resource you wish to request.</a:t>
            </a:r>
          </a:p>
          <a:p>
            <a:pPr marL="0" indent="0">
              <a:buNone/>
            </a:pPr>
            <a:r>
              <a:rPr lang="en-IE" sz="2900" dirty="0">
                <a:solidFill>
                  <a:schemeClr val="bg1">
                    <a:lumMod val="65000"/>
                  </a:schemeClr>
                </a:solidFill>
              </a:rPr>
              <a:t>The optional data parameter specifies some key/value parameters to send along with the request.</a:t>
            </a:r>
          </a:p>
          <a:p>
            <a:pPr marL="0" indent="0">
              <a:buNone/>
            </a:pPr>
            <a:r>
              <a:rPr lang="en-IE" sz="2900" dirty="0">
                <a:solidFill>
                  <a:schemeClr val="bg1">
                    <a:lumMod val="65000"/>
                  </a:schemeClr>
                </a:solidFill>
              </a:rPr>
              <a:t>The optional </a:t>
            </a:r>
            <a:r>
              <a:rPr lang="en-IE" sz="2900" dirty="0" err="1">
                <a:solidFill>
                  <a:schemeClr val="bg1">
                    <a:lumMod val="65000"/>
                  </a:schemeClr>
                </a:solidFill>
              </a:rPr>
              <a:t>callback</a:t>
            </a:r>
            <a:r>
              <a:rPr lang="en-IE" sz="2900" dirty="0">
                <a:solidFill>
                  <a:schemeClr val="bg1">
                    <a:lumMod val="65000"/>
                  </a:schemeClr>
                </a:solidFill>
              </a:rPr>
              <a:t> parameter is a function to be executed if the request succeeds, after the response data is loaded.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C18B81B-BC9B-4D35-B679-01527D2B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jQuery AJAX: POST</a:t>
            </a:r>
          </a:p>
        </p:txBody>
      </p:sp>
    </p:spTree>
    <p:extLst>
      <p:ext uri="{BB962C8B-B14F-4D97-AF65-F5344CB8AC3E}">
        <p14:creationId xmlns:p14="http://schemas.microsoft.com/office/powerpoint/2010/main" val="69336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AJAX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304082"/>
          </a:xfrm>
        </p:spPr>
        <p:txBody>
          <a:bodyPr>
            <a:normAutofit fontScale="85000" lnSpcReduction="10000"/>
          </a:bodyPr>
          <a:lstStyle/>
          <a:p>
            <a:r>
              <a:rPr lang="en-IE" dirty="0"/>
              <a:t>AJAX = </a:t>
            </a:r>
            <a:r>
              <a:rPr lang="en-IE" b="1" dirty="0"/>
              <a:t>A</a:t>
            </a:r>
            <a:r>
              <a:rPr lang="en-IE" dirty="0"/>
              <a:t>synchronous </a:t>
            </a:r>
            <a:r>
              <a:rPr lang="en-IE" b="1" dirty="0"/>
              <a:t>J</a:t>
            </a:r>
            <a:r>
              <a:rPr lang="en-IE" dirty="0"/>
              <a:t>avaScript </a:t>
            </a:r>
            <a:r>
              <a:rPr lang="en-IE" b="1" dirty="0"/>
              <a:t>A</a:t>
            </a:r>
            <a:r>
              <a:rPr lang="en-IE" dirty="0"/>
              <a:t>nd </a:t>
            </a:r>
            <a:r>
              <a:rPr lang="en-IE" b="1" dirty="0"/>
              <a:t>X</a:t>
            </a:r>
            <a:r>
              <a:rPr lang="en-IE" dirty="0"/>
              <a:t>ML.</a:t>
            </a:r>
          </a:p>
          <a:p>
            <a:r>
              <a:rPr lang="en-IE" dirty="0"/>
              <a:t>AJAX is not a programming language. It just uses:</a:t>
            </a:r>
          </a:p>
          <a:p>
            <a:pPr lvl="1"/>
            <a:r>
              <a:rPr lang="en-IE" dirty="0"/>
              <a:t>A browser built-in </a:t>
            </a:r>
            <a:r>
              <a:rPr lang="en-IE" dirty="0" err="1">
                <a:solidFill>
                  <a:srgbClr val="00B050"/>
                </a:solidFill>
              </a:rPr>
              <a:t>XMLHttpRequest</a:t>
            </a:r>
            <a:r>
              <a:rPr lang="en-IE" dirty="0"/>
              <a:t> object (to request data from a web server)</a:t>
            </a:r>
          </a:p>
          <a:p>
            <a:pPr lvl="1"/>
            <a:r>
              <a:rPr lang="en-IE" dirty="0"/>
              <a:t>JavaScript and HTML DOM (to display or use the data)</a:t>
            </a:r>
          </a:p>
          <a:p>
            <a:r>
              <a:rPr lang="en-IE" dirty="0"/>
              <a:t>AJAX is a misleading name. AJAX applications might use </a:t>
            </a:r>
            <a:r>
              <a:rPr lang="en-IE" b="1" dirty="0">
                <a:solidFill>
                  <a:srgbClr val="FF0000"/>
                </a:solidFill>
              </a:rPr>
              <a:t>XML</a:t>
            </a:r>
            <a:r>
              <a:rPr lang="en-IE" dirty="0"/>
              <a:t> to transport data, but it is equally common to transport data as </a:t>
            </a:r>
            <a:r>
              <a:rPr lang="en-IE" b="1" dirty="0">
                <a:solidFill>
                  <a:srgbClr val="FF0000"/>
                </a:solidFill>
              </a:rPr>
              <a:t>plain text </a:t>
            </a:r>
            <a:r>
              <a:rPr lang="en-IE" dirty="0"/>
              <a:t>or</a:t>
            </a:r>
            <a:r>
              <a:rPr lang="en-IE" b="1" dirty="0">
                <a:solidFill>
                  <a:srgbClr val="FF0000"/>
                </a:solidFill>
              </a:rPr>
              <a:t> JSON text</a:t>
            </a:r>
            <a:r>
              <a:rPr lang="en-IE" dirty="0"/>
              <a:t>.</a:t>
            </a:r>
          </a:p>
          <a:p>
            <a:r>
              <a:rPr lang="en-IE" dirty="0"/>
              <a:t>AJAX allows web pages to be updated </a:t>
            </a:r>
            <a:r>
              <a:rPr lang="en-IE" dirty="0">
                <a:solidFill>
                  <a:schemeClr val="accent4">
                    <a:lumMod val="75000"/>
                  </a:schemeClr>
                </a:solidFill>
              </a:rPr>
              <a:t>asynchronously</a:t>
            </a:r>
            <a:r>
              <a:rPr lang="en-IE" dirty="0"/>
              <a:t> by exchanging data with a web server behind the scenes. </a:t>
            </a:r>
            <a:endParaRPr lang="en-IE" dirty="0" smtClean="0"/>
          </a:p>
          <a:p>
            <a:r>
              <a:rPr lang="en-IE" dirty="0"/>
              <a:t>T</a:t>
            </a:r>
            <a:r>
              <a:rPr lang="en-IE" dirty="0" smtClean="0"/>
              <a:t>his </a:t>
            </a:r>
            <a:r>
              <a:rPr lang="en-IE" dirty="0"/>
              <a:t>means that </a:t>
            </a:r>
            <a:r>
              <a:rPr lang="en-IE" u="sng" dirty="0"/>
              <a:t>it is possible to update parts of a web page, without reloading the whole page</a:t>
            </a:r>
            <a:r>
              <a:rPr lang="en-IE" dirty="0"/>
              <a:t>. Everything else in the page keeps working while we wait for the data.</a:t>
            </a:r>
          </a:p>
          <a:p>
            <a:endParaRPr lang="en-GB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9C43B366-1E23-4D7D-8539-B9D7BC663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200" dirty="0">
                <a:solidFill>
                  <a:srgbClr val="FF0000"/>
                </a:solidFill>
              </a:rPr>
              <a:t>$(</a:t>
            </a:r>
            <a:r>
              <a:rPr lang="en-IE" sz="2200" i="1" dirty="0">
                <a:solidFill>
                  <a:srgbClr val="FF0000"/>
                </a:solidFill>
              </a:rPr>
              <a:t>selector</a:t>
            </a:r>
            <a:r>
              <a:rPr lang="en-IE" sz="2200" dirty="0">
                <a:solidFill>
                  <a:srgbClr val="FF0000"/>
                </a:solidFill>
              </a:rPr>
              <a:t>).</a:t>
            </a:r>
            <a:r>
              <a:rPr lang="en-IE" sz="2200" dirty="0" err="1">
                <a:solidFill>
                  <a:schemeClr val="accent3">
                    <a:lumMod val="75000"/>
                  </a:schemeClr>
                </a:solidFill>
              </a:rPr>
              <a:t>getJSON</a:t>
            </a:r>
            <a:r>
              <a:rPr lang="en-IE" sz="2200" dirty="0">
                <a:solidFill>
                  <a:srgbClr val="FF0000"/>
                </a:solidFill>
              </a:rPr>
              <a:t>(</a:t>
            </a:r>
            <a:r>
              <a:rPr lang="en-IE" sz="2200" i="1" dirty="0" err="1">
                <a:solidFill>
                  <a:schemeClr val="tx2">
                    <a:lumMod val="75000"/>
                  </a:schemeClr>
                </a:solidFill>
              </a:rPr>
              <a:t>url</a:t>
            </a:r>
            <a:r>
              <a:rPr lang="en-IE" sz="2200" i="1" dirty="0" err="1">
                <a:solidFill>
                  <a:srgbClr val="FF0000"/>
                </a:solidFill>
              </a:rPr>
              <a:t>,</a:t>
            </a:r>
            <a:r>
              <a:rPr lang="en-IE" sz="2200" i="1" dirty="0" err="1">
                <a:solidFill>
                  <a:schemeClr val="bg1">
                    <a:lumMod val="75000"/>
                  </a:schemeClr>
                </a:solidFill>
              </a:rPr>
              <a:t>data</a:t>
            </a:r>
            <a:r>
              <a:rPr lang="en-IE" sz="2200" i="1" dirty="0" err="1">
                <a:solidFill>
                  <a:srgbClr val="FF0000"/>
                </a:solidFill>
              </a:rPr>
              <a:t>,</a:t>
            </a:r>
            <a:r>
              <a:rPr lang="en-IE" sz="2200" i="1" dirty="0" err="1">
                <a:solidFill>
                  <a:schemeClr val="accent6">
                    <a:lumMod val="75000"/>
                  </a:schemeClr>
                </a:solidFill>
              </a:rPr>
              <a:t>success</a:t>
            </a:r>
            <a:r>
              <a:rPr lang="en-IE" sz="2200" i="1" dirty="0">
                <a:solidFill>
                  <a:srgbClr val="FF0000"/>
                </a:solidFill>
              </a:rPr>
              <a:t>(</a:t>
            </a:r>
            <a:r>
              <a:rPr lang="en-IE" sz="2200" i="1" dirty="0" err="1">
                <a:solidFill>
                  <a:srgbClr val="7030A0"/>
                </a:solidFill>
              </a:rPr>
              <a:t>data</a:t>
            </a:r>
            <a:r>
              <a:rPr lang="en-IE" sz="2200" i="1" dirty="0" err="1">
                <a:solidFill>
                  <a:srgbClr val="FF0000"/>
                </a:solidFill>
              </a:rPr>
              <a:t>,</a:t>
            </a:r>
            <a:r>
              <a:rPr lang="en-IE" sz="2200" i="1" dirty="0" err="1">
                <a:solidFill>
                  <a:schemeClr val="bg1">
                    <a:lumMod val="75000"/>
                  </a:schemeClr>
                </a:solidFill>
              </a:rPr>
              <a:t>status,xhr</a:t>
            </a:r>
            <a:r>
              <a:rPr lang="en-IE" sz="2200" i="1" dirty="0">
                <a:solidFill>
                  <a:srgbClr val="FF0000"/>
                </a:solidFill>
              </a:rPr>
              <a:t>))</a:t>
            </a:r>
            <a:r>
              <a:rPr lang="en-IE" sz="22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IE" sz="2200" dirty="0"/>
              <a:t>// uses GET</a:t>
            </a:r>
          </a:p>
          <a:p>
            <a:pPr marL="0" indent="0">
              <a:buNone/>
            </a:pPr>
            <a:endParaRPr lang="en-IE" sz="1800" i="1" dirty="0"/>
          </a:p>
          <a:p>
            <a:pPr marL="0" indent="0">
              <a:buNone/>
            </a:pPr>
            <a:r>
              <a:rPr lang="en-IE" sz="1800" i="1" dirty="0"/>
              <a:t>// </a:t>
            </a:r>
            <a:r>
              <a:rPr lang="en-IE" sz="1800" i="1" dirty="0" err="1"/>
              <a:t>getJSON</a:t>
            </a:r>
            <a:r>
              <a:rPr lang="en-IE" sz="1800" i="1" dirty="0"/>
              <a:t> parses the JSON automatically, so we don't need to call </a:t>
            </a:r>
            <a:r>
              <a:rPr lang="en-IE" sz="1800" i="1" dirty="0" err="1"/>
              <a:t>JSON.parse</a:t>
            </a:r>
            <a:endParaRPr lang="en-IE" sz="1800" dirty="0"/>
          </a:p>
          <a:p>
            <a:pPr marL="0" indent="0">
              <a:buNone/>
            </a:pPr>
            <a:endParaRPr lang="en-IE" sz="2200" dirty="0"/>
          </a:p>
          <a:p>
            <a:pPr marL="0" indent="0">
              <a:buNone/>
            </a:pPr>
            <a:r>
              <a:rPr lang="en-IE" sz="2200" dirty="0">
                <a:solidFill>
                  <a:srgbClr val="FF0000"/>
                </a:solidFill>
              </a:rPr>
              <a:t>$("#btn2")</a:t>
            </a:r>
            <a:r>
              <a:rPr lang="en-IE" sz="2200" dirty="0"/>
              <a:t>.click(function(){</a:t>
            </a:r>
            <a:br>
              <a:rPr lang="en-IE" sz="2200" dirty="0"/>
            </a:br>
            <a:r>
              <a:rPr lang="en-IE" sz="2200" dirty="0"/>
              <a:t>    $.</a:t>
            </a:r>
            <a:r>
              <a:rPr lang="en-IE" sz="2200" dirty="0" err="1">
                <a:solidFill>
                  <a:schemeClr val="accent3">
                    <a:lumMod val="75000"/>
                  </a:schemeClr>
                </a:solidFill>
              </a:rPr>
              <a:t>getJSON</a:t>
            </a:r>
            <a:r>
              <a:rPr lang="en-IE" sz="2200" dirty="0"/>
              <a:t>("</a:t>
            </a:r>
            <a:r>
              <a:rPr lang="en-IE" sz="2200" dirty="0" err="1">
                <a:solidFill>
                  <a:schemeClr val="tx2">
                    <a:lumMod val="75000"/>
                  </a:schemeClr>
                </a:solidFill>
              </a:rPr>
              <a:t>test.json</a:t>
            </a:r>
            <a:r>
              <a:rPr lang="en-IE" sz="2200" dirty="0"/>
              <a:t>", </a:t>
            </a:r>
            <a:r>
              <a:rPr lang="en-IE" sz="2200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E" sz="2200" dirty="0"/>
              <a:t>(</a:t>
            </a:r>
            <a:r>
              <a:rPr lang="en-IE" sz="2200" dirty="0">
                <a:solidFill>
                  <a:srgbClr val="7030A0"/>
                </a:solidFill>
              </a:rPr>
              <a:t>result</a:t>
            </a:r>
            <a:r>
              <a:rPr lang="en-IE" sz="2200" dirty="0"/>
              <a:t>){</a:t>
            </a:r>
            <a:br>
              <a:rPr lang="en-IE" sz="2200" dirty="0"/>
            </a:br>
            <a:r>
              <a:rPr lang="en-IE" sz="2200" dirty="0"/>
              <a:t>        $.each(</a:t>
            </a:r>
            <a:r>
              <a:rPr lang="en-IE" sz="2200" dirty="0">
                <a:solidFill>
                  <a:srgbClr val="7030A0"/>
                </a:solidFill>
              </a:rPr>
              <a:t>result</a:t>
            </a:r>
            <a:r>
              <a:rPr lang="en-IE" sz="2200" dirty="0"/>
              <a:t>, function(</a:t>
            </a:r>
            <a:r>
              <a:rPr lang="en-IE" sz="2200" dirty="0" err="1">
                <a:solidFill>
                  <a:srgbClr val="C00000"/>
                </a:solidFill>
              </a:rPr>
              <a:t>i</a:t>
            </a:r>
            <a:r>
              <a:rPr lang="en-IE" sz="2200" dirty="0"/>
              <a:t>, </a:t>
            </a:r>
            <a:r>
              <a:rPr lang="en-IE" sz="2200" dirty="0">
                <a:solidFill>
                  <a:schemeClr val="accent5">
                    <a:lumMod val="50000"/>
                  </a:schemeClr>
                </a:solidFill>
              </a:rPr>
              <a:t>field</a:t>
            </a:r>
            <a:r>
              <a:rPr lang="en-IE" sz="2200" dirty="0"/>
              <a:t>){</a:t>
            </a:r>
            <a:br>
              <a:rPr lang="en-IE" sz="2200" dirty="0"/>
            </a:br>
            <a:r>
              <a:rPr lang="en-IE" sz="2200" dirty="0"/>
              <a:t>            $("#div1"). append("param: " + </a:t>
            </a:r>
            <a:r>
              <a:rPr lang="en-IE" sz="2200" dirty="0" err="1">
                <a:solidFill>
                  <a:srgbClr val="C00000"/>
                </a:solidFill>
              </a:rPr>
              <a:t>i</a:t>
            </a:r>
            <a:r>
              <a:rPr lang="en-IE" sz="2200" dirty="0"/>
              <a:t> + " data: " + </a:t>
            </a:r>
            <a:r>
              <a:rPr lang="en-IE" sz="2200" dirty="0">
                <a:solidFill>
                  <a:schemeClr val="accent5">
                    <a:lumMod val="50000"/>
                  </a:schemeClr>
                </a:solidFill>
              </a:rPr>
              <a:t>field</a:t>
            </a:r>
            <a:r>
              <a:rPr lang="en-IE" sz="2200" dirty="0"/>
              <a:t> + "&lt;</a:t>
            </a:r>
            <a:r>
              <a:rPr lang="en-IE" sz="2200" dirty="0" err="1"/>
              <a:t>br</a:t>
            </a:r>
            <a:r>
              <a:rPr lang="en-IE" sz="2200" dirty="0"/>
              <a:t>&gt;");</a:t>
            </a:r>
            <a:br>
              <a:rPr lang="en-IE" sz="2200" dirty="0"/>
            </a:br>
            <a:r>
              <a:rPr lang="en-IE" sz="2200" dirty="0"/>
              <a:t>        });</a:t>
            </a:r>
            <a:br>
              <a:rPr lang="en-IE" sz="2200" dirty="0"/>
            </a:br>
            <a:r>
              <a:rPr lang="en-IE" sz="2200" dirty="0"/>
              <a:t>    });</a:t>
            </a:r>
            <a:br>
              <a:rPr lang="en-IE" sz="2200" dirty="0"/>
            </a:br>
            <a:r>
              <a:rPr lang="en-IE" sz="2200" dirty="0"/>
              <a:t>});</a:t>
            </a:r>
          </a:p>
          <a:p>
            <a:pPr marL="0" indent="0">
              <a:buNone/>
            </a:pPr>
            <a:endParaRPr lang="en-IE" sz="15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500" dirty="0">
                <a:solidFill>
                  <a:schemeClr val="bg1">
                    <a:lumMod val="65000"/>
                  </a:schemeClr>
                </a:solidFill>
              </a:rPr>
              <a:t>As of jQuery 1.4, if the JSON file contains a syntax error, the request will usually fail silently. </a:t>
            </a:r>
          </a:p>
          <a:p>
            <a:pPr marL="0" indent="0">
              <a:buNone/>
            </a:pPr>
            <a:r>
              <a:rPr lang="en-IE" sz="1500" dirty="0">
                <a:solidFill>
                  <a:schemeClr val="bg1">
                    <a:lumMod val="65000"/>
                  </a:schemeClr>
                </a:solidFill>
              </a:rPr>
              <a:t>Avoid frequent hand-editing of JSON data for this reason.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ED1A8A3A-4A86-4168-9F31-35241A3B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jQuery AJAX: </a:t>
            </a:r>
            <a:r>
              <a:rPr lang="en-IE" dirty="0" err="1"/>
              <a:t>getJSON</a:t>
            </a:r>
            <a:r>
              <a:rPr lang="en-I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6575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AJAX in Angular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7639"/>
            <a:ext cx="8507288" cy="5251722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/>
              <a:t>Modern </a:t>
            </a:r>
            <a:r>
              <a:rPr lang="en-IE" dirty="0"/>
              <a:t>browsers support two </a:t>
            </a:r>
            <a:r>
              <a:rPr lang="en-IE" dirty="0" smtClean="0"/>
              <a:t>ways of making </a:t>
            </a:r>
            <a:r>
              <a:rPr lang="en-IE" dirty="0"/>
              <a:t>HTTP requests: </a:t>
            </a:r>
            <a:endParaRPr lang="en-IE" dirty="0" smtClean="0"/>
          </a:p>
          <a:p>
            <a:pPr lvl="1"/>
            <a:r>
              <a:rPr lang="en-IE" dirty="0" smtClean="0"/>
              <a:t>the </a:t>
            </a:r>
            <a:r>
              <a:rPr lang="en-IE" dirty="0" err="1"/>
              <a:t>XMLHttpRequest</a:t>
            </a:r>
            <a:r>
              <a:rPr lang="en-IE" dirty="0"/>
              <a:t> interface </a:t>
            </a:r>
            <a:r>
              <a:rPr lang="en-IE" dirty="0" smtClean="0"/>
              <a:t>(AJAX)</a:t>
            </a:r>
          </a:p>
          <a:p>
            <a:pPr lvl="1"/>
            <a:r>
              <a:rPr lang="en-IE" dirty="0" smtClean="0"/>
              <a:t>the </a:t>
            </a:r>
            <a:r>
              <a:rPr lang="en-IE" dirty="0"/>
              <a:t>fetch() </a:t>
            </a:r>
            <a:r>
              <a:rPr lang="en-IE" dirty="0" smtClean="0"/>
              <a:t>API</a:t>
            </a:r>
            <a:endParaRPr lang="en-IE" dirty="0"/>
          </a:p>
          <a:p>
            <a:r>
              <a:rPr lang="en-IE" dirty="0"/>
              <a:t>The </a:t>
            </a:r>
            <a:r>
              <a:rPr lang="en-IE" dirty="0" err="1">
                <a:solidFill>
                  <a:srgbClr val="FF0000"/>
                </a:solidFill>
              </a:rPr>
              <a:t>HttpClient</a:t>
            </a:r>
            <a:r>
              <a:rPr lang="en-IE" dirty="0"/>
              <a:t> in @angular/common/http offers a </a:t>
            </a:r>
            <a:r>
              <a:rPr lang="en-IE" dirty="0" smtClean="0"/>
              <a:t>client </a:t>
            </a:r>
            <a:r>
              <a:rPr lang="en-IE" dirty="0"/>
              <a:t>HTTP API </a:t>
            </a:r>
            <a:r>
              <a:rPr lang="en-IE" dirty="0" smtClean="0"/>
              <a:t>that </a:t>
            </a:r>
            <a:r>
              <a:rPr lang="en-IE" dirty="0"/>
              <a:t>rests on </a:t>
            </a:r>
            <a:r>
              <a:rPr lang="en-IE" dirty="0" err="1" smtClean="0">
                <a:solidFill>
                  <a:srgbClr val="00B050"/>
                </a:solidFill>
              </a:rPr>
              <a:t>XMLHttpRequest</a:t>
            </a:r>
            <a:r>
              <a:rPr lang="en-IE" dirty="0" smtClean="0"/>
              <a:t>, e.g.: </a:t>
            </a:r>
          </a:p>
          <a:p>
            <a:pPr marL="0" indent="0">
              <a:buNone/>
            </a:pPr>
            <a:r>
              <a:rPr lang="en-IE" sz="2800" dirty="0" smtClean="0"/>
              <a:t>	</a:t>
            </a:r>
            <a:r>
              <a:rPr lang="en-IE" sz="2800" dirty="0" err="1" smtClean="0"/>
              <a:t>configUrl</a:t>
            </a:r>
            <a:r>
              <a:rPr lang="en-IE" sz="2800" dirty="0" smtClean="0"/>
              <a:t> </a:t>
            </a:r>
            <a:r>
              <a:rPr lang="en-IE" sz="2800" dirty="0"/>
              <a:t>= 'assets/</a:t>
            </a:r>
            <a:r>
              <a:rPr lang="en-IE" sz="2800" dirty="0" err="1"/>
              <a:t>config.json</a:t>
            </a:r>
            <a:r>
              <a:rPr lang="en-IE" sz="2800" dirty="0"/>
              <a:t>'; </a:t>
            </a:r>
            <a:endParaRPr lang="en-IE" sz="2800" dirty="0" smtClean="0"/>
          </a:p>
          <a:p>
            <a:pPr marL="0" indent="0">
              <a:buNone/>
            </a:pPr>
            <a:r>
              <a:rPr lang="en-IE" sz="2800" dirty="0" smtClean="0"/>
              <a:t>	</a:t>
            </a:r>
            <a:r>
              <a:rPr lang="en-IE" sz="2800" dirty="0" err="1" smtClean="0"/>
              <a:t>getConfig</a:t>
            </a:r>
            <a:r>
              <a:rPr lang="en-IE" sz="2800" dirty="0"/>
              <a:t>() { </a:t>
            </a:r>
            <a:endParaRPr lang="en-IE" sz="2800" dirty="0" smtClean="0"/>
          </a:p>
          <a:p>
            <a:pPr marL="0" indent="0">
              <a:buNone/>
            </a:pPr>
            <a:r>
              <a:rPr lang="en-IE" sz="2800" dirty="0"/>
              <a:t>	</a:t>
            </a:r>
            <a:r>
              <a:rPr lang="en-IE" sz="2800" dirty="0" smtClean="0"/>
              <a:t>	return </a:t>
            </a:r>
            <a:r>
              <a:rPr lang="en-IE" sz="2800" dirty="0" err="1"/>
              <a:t>this.</a:t>
            </a:r>
            <a:r>
              <a:rPr lang="en-IE" sz="2800" dirty="0" err="1">
                <a:solidFill>
                  <a:srgbClr val="FF0000"/>
                </a:solidFill>
              </a:rPr>
              <a:t>http.</a:t>
            </a:r>
            <a:r>
              <a:rPr lang="en-IE" sz="2800" dirty="0" err="1">
                <a:solidFill>
                  <a:schemeClr val="accent2">
                    <a:lumMod val="75000"/>
                  </a:schemeClr>
                </a:solidFill>
              </a:rPr>
              <a:t>get</a:t>
            </a:r>
            <a:r>
              <a:rPr lang="en-IE" sz="2800" dirty="0"/>
              <a:t>(</a:t>
            </a:r>
            <a:r>
              <a:rPr lang="en-IE" sz="2800" dirty="0" err="1"/>
              <a:t>this.configUrl</a:t>
            </a:r>
            <a:r>
              <a:rPr lang="en-IE" sz="2800" dirty="0"/>
              <a:t>); </a:t>
            </a:r>
            <a:endParaRPr lang="en-IE" sz="2800" dirty="0" smtClean="0"/>
          </a:p>
          <a:p>
            <a:pPr marL="0" indent="0">
              <a:buNone/>
            </a:pPr>
            <a:r>
              <a:rPr lang="en-IE" sz="2800" dirty="0" smtClean="0"/>
              <a:t>	</a:t>
            </a:r>
            <a:r>
              <a:rPr lang="en-IE" sz="2800" dirty="0" smtClean="0"/>
              <a:t>}</a:t>
            </a:r>
          </a:p>
          <a:p>
            <a:r>
              <a:rPr lang="en-IE" dirty="0">
                <a:hlinkClick r:id="rId2"/>
              </a:rPr>
              <a:t>https://angular.io/guide/http</a:t>
            </a:r>
            <a:endParaRPr lang="en-IE" dirty="0" smtClean="0"/>
          </a:p>
          <a:p>
            <a:r>
              <a:rPr lang="en-IE" dirty="0"/>
              <a:t>The benefits of </a:t>
            </a:r>
            <a:r>
              <a:rPr lang="en-IE" dirty="0" err="1"/>
              <a:t>HttpClient</a:t>
            </a:r>
            <a:r>
              <a:rPr lang="en-IE" dirty="0"/>
              <a:t> include request and response </a:t>
            </a:r>
            <a:r>
              <a:rPr lang="en-IE" b="1" dirty="0"/>
              <a:t>interception</a:t>
            </a:r>
            <a:r>
              <a:rPr lang="en-IE" dirty="0"/>
              <a:t> and streamlined </a:t>
            </a:r>
            <a:r>
              <a:rPr lang="en-IE" b="1" dirty="0"/>
              <a:t>error handling</a:t>
            </a:r>
            <a:r>
              <a:rPr lang="en-IE" dirty="0" smtClean="0"/>
              <a:t>.</a:t>
            </a:r>
          </a:p>
          <a:p>
            <a:r>
              <a:rPr lang="en-IE" dirty="0" smtClean="0"/>
              <a:t>In AngularJS, it’s called 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http</a:t>
            </a:r>
            <a:r>
              <a:rPr lang="en-IE" dirty="0" smtClean="0"/>
              <a:t>: </a:t>
            </a:r>
            <a:r>
              <a:rPr lang="en-IE" dirty="0" smtClean="0">
                <a:hlinkClick r:id="rId3"/>
              </a:rPr>
              <a:t>https</a:t>
            </a:r>
            <a:r>
              <a:rPr lang="en-IE" dirty="0">
                <a:hlinkClick r:id="rId3"/>
              </a:rPr>
              <a:t>://docs.angularjs.org/api/ng/service/$http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858" y="67146"/>
            <a:ext cx="1417638" cy="141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96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AJAX in </a:t>
            </a:r>
            <a:r>
              <a:rPr lang="en-IE" dirty="0" err="1" smtClean="0"/>
              <a:t>ReactJS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You can use any AJAX library </a:t>
            </a:r>
            <a:r>
              <a:rPr lang="en-IE" dirty="0" smtClean="0"/>
              <a:t>you </a:t>
            </a:r>
            <a:r>
              <a:rPr lang="en-IE" dirty="0"/>
              <a:t>like with React. </a:t>
            </a:r>
            <a:endParaRPr lang="en-IE" dirty="0" smtClean="0"/>
          </a:p>
          <a:p>
            <a:r>
              <a:rPr lang="en-IE" dirty="0" smtClean="0"/>
              <a:t>Some </a:t>
            </a:r>
            <a:r>
              <a:rPr lang="en-IE" dirty="0"/>
              <a:t>popular ones </a:t>
            </a:r>
            <a:r>
              <a:rPr lang="en-IE" dirty="0" smtClean="0"/>
              <a:t>are:</a:t>
            </a:r>
          </a:p>
          <a:p>
            <a:pPr lvl="1"/>
            <a:r>
              <a:rPr lang="en-IE" dirty="0" smtClean="0"/>
              <a:t>jQuery AJAX</a:t>
            </a:r>
          </a:p>
          <a:p>
            <a:pPr lvl="1"/>
            <a:r>
              <a:rPr lang="en-IE" dirty="0" err="1" smtClean="0">
                <a:hlinkClick r:id="rId2"/>
              </a:rPr>
              <a:t>Axios</a:t>
            </a:r>
            <a:endParaRPr lang="en-IE" dirty="0" smtClean="0"/>
          </a:p>
          <a:p>
            <a:r>
              <a:rPr lang="en-IE" dirty="0" smtClean="0"/>
              <a:t>You can also use the Browser’s fetch() API.</a:t>
            </a:r>
          </a:p>
          <a:p>
            <a:r>
              <a:rPr lang="en-IE" dirty="0">
                <a:hlinkClick r:id="rId3"/>
              </a:rPr>
              <a:t>https://reactjs.org/docs/faq-ajax.html</a:t>
            </a:r>
            <a:endParaRPr lang="en-IE" dirty="0"/>
          </a:p>
          <a:p>
            <a:endParaRPr lang="en-IE" dirty="0"/>
          </a:p>
        </p:txBody>
      </p:sp>
      <p:pic>
        <p:nvPicPr>
          <p:cNvPr id="5" name="Picture 2" descr="Image result for react">
            <a:extLst>
              <a:ext uri="{FF2B5EF4-FFF2-40B4-BE49-F238E27FC236}">
                <a16:creationId xmlns="" xmlns:a16="http://schemas.microsoft.com/office/drawing/2014/main" id="{A7136B4E-F56A-4EC1-809B-A8CE58867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0" t="8853" r="16841" b="10360"/>
          <a:stretch/>
        </p:blipFill>
        <p:spPr bwMode="auto">
          <a:xfrm>
            <a:off x="7452320" y="86759"/>
            <a:ext cx="1604559" cy="142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000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Node.js Response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en-IE" dirty="0" smtClean="0"/>
              <a:t>Without </a:t>
            </a:r>
            <a:r>
              <a:rPr lang="en-IE" dirty="0" err="1" smtClean="0"/>
              <a:t>ExpressJS</a:t>
            </a:r>
            <a:r>
              <a:rPr lang="en-IE" dirty="0" smtClean="0"/>
              <a:t>:</a:t>
            </a:r>
          </a:p>
          <a:p>
            <a:pPr lvl="1"/>
            <a:r>
              <a:rPr lang="en-IE" dirty="0"/>
              <a:t>The request object passed in the connection </a:t>
            </a:r>
            <a:r>
              <a:rPr lang="en-IE" dirty="0" err="1"/>
              <a:t>callback</a:t>
            </a:r>
            <a:r>
              <a:rPr lang="en-IE" dirty="0"/>
              <a:t> is a stream</a:t>
            </a:r>
            <a:r>
              <a:rPr lang="en-IE" dirty="0" smtClean="0"/>
              <a:t>. We </a:t>
            </a:r>
            <a:r>
              <a:rPr lang="en-IE" dirty="0"/>
              <a:t>must listen for the stream data events</a:t>
            </a:r>
            <a:r>
              <a:rPr lang="en-IE" dirty="0" smtClean="0"/>
              <a:t>, which are </a:t>
            </a:r>
            <a:r>
              <a:rPr lang="en-IE" dirty="0"/>
              <a:t>processed in chunks</a:t>
            </a:r>
            <a:r>
              <a:rPr lang="en-IE" dirty="0" smtClean="0"/>
              <a:t>. When </a:t>
            </a:r>
            <a:r>
              <a:rPr lang="en-IE" dirty="0"/>
              <a:t>the data ends, the stream end event is called, once</a:t>
            </a:r>
            <a:r>
              <a:rPr lang="en-IE" dirty="0" smtClean="0"/>
              <a:t>:</a:t>
            </a:r>
          </a:p>
          <a:p>
            <a:pPr lvl="1"/>
            <a:endParaRPr lang="en-IE" dirty="0" smtClean="0"/>
          </a:p>
          <a:p>
            <a:pPr marL="457200" lvl="1" indent="0">
              <a:buNone/>
            </a:pPr>
            <a:r>
              <a:rPr lang="en-IE" dirty="0" smtClean="0"/>
              <a:t>	</a:t>
            </a:r>
            <a:r>
              <a:rPr lang="en-IE" dirty="0" err="1" smtClean="0"/>
              <a:t>http.createServer</a:t>
            </a:r>
            <a:r>
              <a:rPr lang="en-IE" dirty="0" smtClean="0"/>
              <a:t>(function </a:t>
            </a:r>
            <a:r>
              <a:rPr lang="en-IE" dirty="0"/>
              <a:t>(</a:t>
            </a:r>
            <a:r>
              <a:rPr lang="en-IE" dirty="0" err="1"/>
              <a:t>req</a:t>
            </a:r>
            <a:r>
              <a:rPr lang="en-IE" dirty="0"/>
              <a:t>, res) {	</a:t>
            </a: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		let </a:t>
            </a:r>
            <a:r>
              <a:rPr lang="en-IE" dirty="0"/>
              <a:t>data = [];</a:t>
            </a:r>
          </a:p>
          <a:p>
            <a:pPr marL="0" indent="0">
              <a:buNone/>
            </a:pPr>
            <a:r>
              <a:rPr lang="en-IE" dirty="0" smtClean="0"/>
              <a:t>		</a:t>
            </a:r>
            <a:r>
              <a:rPr lang="en-IE" dirty="0" err="1" smtClean="0"/>
              <a:t>req.on</a:t>
            </a:r>
            <a:r>
              <a:rPr lang="en-IE" dirty="0"/>
              <a:t>('data', chunk =&gt; {</a:t>
            </a:r>
          </a:p>
          <a:p>
            <a:pPr marL="0" indent="0">
              <a:buNone/>
            </a:pPr>
            <a:r>
              <a:rPr lang="en-IE" dirty="0"/>
              <a:t>		</a:t>
            </a:r>
            <a:r>
              <a:rPr lang="en-IE" dirty="0" smtClean="0"/>
              <a:t>	</a:t>
            </a:r>
            <a:r>
              <a:rPr lang="en-IE" dirty="0" err="1" smtClean="0"/>
              <a:t>data.push</a:t>
            </a:r>
            <a:r>
              <a:rPr lang="en-IE" dirty="0" smtClean="0"/>
              <a:t>(chunk</a:t>
            </a:r>
            <a:r>
              <a:rPr lang="en-IE" dirty="0"/>
              <a:t>);</a:t>
            </a:r>
          </a:p>
          <a:p>
            <a:pPr marL="0" indent="0">
              <a:buNone/>
            </a:pPr>
            <a:r>
              <a:rPr lang="en-IE" dirty="0"/>
              <a:t>		</a:t>
            </a:r>
            <a:r>
              <a:rPr lang="en-IE" dirty="0" smtClean="0"/>
              <a:t>});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		</a:t>
            </a:r>
            <a:r>
              <a:rPr lang="en-IE" dirty="0" err="1" smtClean="0"/>
              <a:t>req.on</a:t>
            </a:r>
            <a:r>
              <a:rPr lang="en-IE" dirty="0"/>
              <a:t>('end', () =&gt; {</a:t>
            </a:r>
          </a:p>
          <a:p>
            <a:pPr marL="0" indent="0">
              <a:buNone/>
            </a:pPr>
            <a:r>
              <a:rPr lang="en-IE" dirty="0"/>
              <a:t>			</a:t>
            </a:r>
            <a:r>
              <a:rPr lang="en-IE" dirty="0" smtClean="0"/>
              <a:t>console.log(</a:t>
            </a:r>
            <a:r>
              <a:rPr lang="en-IE" dirty="0" err="1" smtClean="0"/>
              <a:t>JSON.parse</a:t>
            </a:r>
            <a:r>
              <a:rPr lang="en-IE" dirty="0" smtClean="0"/>
              <a:t>(data));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			</a:t>
            </a:r>
            <a:r>
              <a:rPr lang="en-IE" dirty="0" err="1" smtClean="0"/>
              <a:t>res.write</a:t>
            </a:r>
            <a:r>
              <a:rPr lang="en-IE" dirty="0"/>
              <a:t>("JSON received, thank you.");</a:t>
            </a:r>
          </a:p>
          <a:p>
            <a:pPr marL="0" indent="0">
              <a:buNone/>
            </a:pPr>
            <a:r>
              <a:rPr lang="en-IE" dirty="0"/>
              <a:t>			</a:t>
            </a:r>
            <a:r>
              <a:rPr lang="en-IE" dirty="0" smtClean="0"/>
              <a:t>return </a:t>
            </a:r>
            <a:r>
              <a:rPr lang="en-IE" dirty="0" err="1"/>
              <a:t>res.end</a:t>
            </a:r>
            <a:r>
              <a:rPr lang="en-IE" dirty="0"/>
              <a:t>();</a:t>
            </a:r>
          </a:p>
          <a:p>
            <a:pPr marL="0" indent="0">
              <a:buNone/>
            </a:pPr>
            <a:r>
              <a:rPr lang="en-IE" dirty="0"/>
              <a:t>		</a:t>
            </a:r>
            <a:r>
              <a:rPr lang="en-IE" dirty="0" smtClean="0"/>
              <a:t>});</a:t>
            </a:r>
          </a:p>
          <a:p>
            <a:pPr marL="0" indent="0">
              <a:buNone/>
            </a:pPr>
            <a:r>
              <a:rPr lang="en-IE" dirty="0" smtClean="0"/>
              <a:t>	}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00381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685800" y="1828800"/>
            <a:ext cx="38766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/>
          <a:stretch/>
        </p:blipFill>
        <p:spPr bwMode="auto">
          <a:xfrm>
            <a:off x="494310" y="1700808"/>
            <a:ext cx="819249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format: JSON or XML?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0860012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8689" y="1412776"/>
            <a:ext cx="7632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Both are plain text, can be parsed and used by multiple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Both are self describing (human readable)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Both are hierarchical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Both can be fetched with an </a:t>
            </a:r>
            <a:r>
              <a:rPr lang="en-IE" sz="2400" dirty="0" err="1"/>
              <a:t>XMLHttpRequest</a:t>
            </a:r>
            <a:r>
              <a:rPr lang="en-IE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XML has to be parsed with an XML parser to </a:t>
            </a:r>
            <a:r>
              <a:rPr lang="en-GB" sz="2400" dirty="0"/>
              <a:t>extract values and store in variables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JSON </a:t>
            </a:r>
            <a:r>
              <a:rPr lang="en-IE" sz="2400" dirty="0" smtClean="0"/>
              <a:t>can </a:t>
            </a:r>
            <a:r>
              <a:rPr lang="en-IE" sz="2400" dirty="0"/>
              <a:t>be parsed by a standard JavaScript function, </a:t>
            </a:r>
            <a:r>
              <a:rPr lang="en-GB" sz="2400" dirty="0" err="1">
                <a:solidFill>
                  <a:srgbClr val="00B050"/>
                </a:solidFill>
              </a:rPr>
              <a:t>JSON.parse</a:t>
            </a:r>
            <a:r>
              <a:rPr lang="en-GB" sz="2400" dirty="0"/>
              <a:t>,</a:t>
            </a:r>
            <a:r>
              <a:rPr lang="en-GB" sz="2400" dirty="0">
                <a:solidFill>
                  <a:srgbClr val="00B050"/>
                </a:solidFill>
              </a:rPr>
              <a:t> </a:t>
            </a:r>
            <a:r>
              <a:rPr lang="en-GB" sz="2400" dirty="0"/>
              <a:t>and </a:t>
            </a:r>
            <a:r>
              <a:rPr lang="en-IE" sz="2400" dirty="0"/>
              <a:t>JSON maps to JavaScript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JSON is potentially </a:t>
            </a:r>
            <a:r>
              <a:rPr lang="en-IE" sz="2400" dirty="0">
                <a:solidFill>
                  <a:srgbClr val="FF0000"/>
                </a:solidFill>
              </a:rPr>
              <a:t>shorter, faster and easier </a:t>
            </a:r>
            <a:r>
              <a:rPr lang="en-IE" sz="2400" dirty="0"/>
              <a:t>to read and write, especially for AJAX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JSON vs XML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2656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387471"/>
            <a:ext cx="7772400" cy="1470025"/>
          </a:xfrm>
        </p:spPr>
        <p:txBody>
          <a:bodyPr>
            <a:normAutofit/>
          </a:bodyPr>
          <a:lstStyle/>
          <a:p>
            <a:r>
              <a:rPr lang="en-IE" sz="5000" dirty="0"/>
              <a:t>JSON</a:t>
            </a:r>
          </a:p>
        </p:txBody>
      </p:sp>
      <p:pic>
        <p:nvPicPr>
          <p:cNvPr id="2052" name="Picture 4" descr="http://clipartist.info/openclipart.org/2011/Sept/September/06-Tuesday/json_logo-555px.png"/>
          <p:cNvPicPr>
            <a:picLocks noChangeAspect="1" noChangeArrowheads="1"/>
          </p:cNvPicPr>
          <p:nvPr/>
        </p:nvPicPr>
        <p:blipFill rotWithShape="1">
          <a:blip r:embed="rId2" cstate="print"/>
          <a:srcRect b="17372"/>
          <a:stretch/>
        </p:blipFill>
        <p:spPr bwMode="auto">
          <a:xfrm>
            <a:off x="3460579" y="2924944"/>
            <a:ext cx="2222841" cy="229339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JSON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304082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JSON (JavaScript Object Notation) is a lightweight text-based open standard designed for human-readable data interchange.</a:t>
            </a:r>
            <a:br>
              <a:rPr lang="en-IE" dirty="0"/>
            </a:br>
            <a:endParaRPr lang="en-IE" dirty="0"/>
          </a:p>
          <a:p>
            <a:pPr lvl="1"/>
            <a:r>
              <a:rPr lang="en-IE" dirty="0"/>
              <a:t>extended from JavaScript </a:t>
            </a:r>
          </a:p>
          <a:p>
            <a:pPr lvl="1"/>
            <a:r>
              <a:rPr lang="en-GB" dirty="0"/>
              <a:t>the file type is ".json"</a:t>
            </a:r>
          </a:p>
          <a:p>
            <a:pPr lvl="1"/>
            <a:r>
              <a:rPr lang="en-GB" dirty="0"/>
              <a:t>the MIME type for JSON text is "</a:t>
            </a:r>
            <a:r>
              <a:rPr lang="en-GB" dirty="0">
                <a:solidFill>
                  <a:srgbClr val="FF0000"/>
                </a:solidFill>
              </a:rPr>
              <a:t>application/json</a:t>
            </a:r>
            <a:r>
              <a:rPr lang="en-GB" dirty="0"/>
              <a:t>"</a:t>
            </a:r>
          </a:p>
          <a:p>
            <a:pPr lvl="1"/>
            <a:r>
              <a:rPr lang="en-US" dirty="0"/>
              <a:t>language independent data interchange</a:t>
            </a:r>
          </a:p>
          <a:p>
            <a:pPr lvl="1"/>
            <a:r>
              <a:rPr lang="en-US" dirty="0"/>
              <a:t>communication between browsers and servers</a:t>
            </a:r>
          </a:p>
          <a:p>
            <a:pPr lvl="1"/>
            <a:r>
              <a:rPr lang="en-US" dirty="0"/>
              <a:t>communication between peers</a:t>
            </a:r>
          </a:p>
          <a:p>
            <a:pPr lvl="1"/>
            <a:r>
              <a:rPr lang="en-US" dirty="0"/>
              <a:t>JSON has no version number. </a:t>
            </a:r>
          </a:p>
          <a:p>
            <a:pPr lvl="2"/>
            <a:r>
              <a:rPr lang="en-US" dirty="0"/>
              <a:t>No revisions to the JSON grammar are anticipated. </a:t>
            </a:r>
          </a:p>
          <a:p>
            <a:pPr lvl="2"/>
            <a:r>
              <a:rPr lang="en-US" dirty="0"/>
              <a:t>The strict syntax allows the parsing algorithms to remain simple, efficient, and consistent.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65805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/>
              <a:t>JSON Values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Strings 		</a:t>
            </a:r>
            <a:r>
              <a:rPr lang="en-US" sz="2800" dirty="0"/>
              <a:t>// 0 or more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Unicode</a:t>
            </a:r>
            <a:r>
              <a:rPr lang="en-US" sz="2800" dirty="0"/>
              <a:t> characters</a:t>
            </a:r>
          </a:p>
          <a:p>
            <a:pPr marL="0" indent="0">
              <a:buNone/>
            </a:pPr>
            <a:r>
              <a:rPr lang="en-US" sz="2800" dirty="0"/>
              <a:t>			// wrapped in "double quotes"</a:t>
            </a:r>
          </a:p>
          <a:p>
            <a:pPr marL="457200" lvl="1" indent="0">
              <a:buNone/>
            </a:pPr>
            <a:r>
              <a:rPr lang="en-US" dirty="0"/>
              <a:t>			// backslash used for escape characters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Booleans		</a:t>
            </a:r>
            <a:r>
              <a:rPr lang="en-US" sz="2800" dirty="0"/>
              <a:t>// true or false</a:t>
            </a:r>
          </a:p>
          <a:p>
            <a:endParaRPr lang="en-US" dirty="0"/>
          </a:p>
          <a:p>
            <a:r>
              <a:rPr lang="en-US" dirty="0"/>
              <a:t>Numbers</a:t>
            </a:r>
          </a:p>
          <a:p>
            <a:r>
              <a:rPr lang="en-US" dirty="0"/>
              <a:t>Objects</a:t>
            </a:r>
          </a:p>
          <a:p>
            <a:r>
              <a:rPr lang="en-US" dirty="0"/>
              <a:t>Arrays</a:t>
            </a:r>
          </a:p>
          <a:p>
            <a:endParaRPr lang="en-US" dirty="0"/>
          </a:p>
          <a:p>
            <a:r>
              <a:rPr lang="en-US" b="1" dirty="0">
                <a:latin typeface="Courier New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98286286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/>
              <a:t>JSON Numbers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24944"/>
            <a:ext cx="8229600" cy="3484984"/>
          </a:xfrm>
        </p:spPr>
        <p:txBody>
          <a:bodyPr/>
          <a:lstStyle/>
          <a:p>
            <a:r>
              <a:rPr lang="en-US" dirty="0"/>
              <a:t>Integer</a:t>
            </a:r>
          </a:p>
          <a:p>
            <a:r>
              <a:rPr lang="en-US" dirty="0"/>
              <a:t>Real</a:t>
            </a:r>
          </a:p>
          <a:p>
            <a:r>
              <a:rPr lang="en-US" dirty="0"/>
              <a:t>Scientific</a:t>
            </a:r>
          </a:p>
          <a:p>
            <a:r>
              <a:rPr lang="en-US" dirty="0" smtClean="0"/>
              <a:t>No </a:t>
            </a:r>
            <a:r>
              <a:rPr lang="en-US" dirty="0"/>
              <a:t>octal or hex</a:t>
            </a:r>
          </a:p>
          <a:p>
            <a:r>
              <a:rPr lang="en-US" dirty="0"/>
              <a:t>No </a:t>
            </a:r>
            <a:r>
              <a:rPr lang="en-US" b="1" dirty="0" err="1">
                <a:latin typeface="Courier New" pitchFamily="49" charset="0"/>
              </a:rPr>
              <a:t>NaN</a:t>
            </a:r>
            <a:r>
              <a:rPr lang="en-US" dirty="0"/>
              <a:t> or </a:t>
            </a:r>
            <a:r>
              <a:rPr lang="en-US" b="1" dirty="0">
                <a:latin typeface="Courier New" pitchFamily="49" charset="0"/>
              </a:rPr>
              <a:t>Infinity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latin typeface="Courier New" pitchFamily="49" charset="0"/>
              </a:rPr>
              <a:t>null</a:t>
            </a:r>
            <a:r>
              <a:rPr lang="en-US" dirty="0"/>
              <a:t> instead</a:t>
            </a:r>
          </a:p>
        </p:txBody>
      </p:sp>
      <p:pic>
        <p:nvPicPr>
          <p:cNvPr id="4" name="Picture 4" descr="http://json.org/numb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772816"/>
            <a:ext cx="6336704" cy="2818669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IE" dirty="0"/>
              <a:t>AJAX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2060848"/>
            <a:ext cx="7132164" cy="406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99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/>
              <a:t>JSON Objects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are unordered containers of key/value pairs</a:t>
            </a:r>
          </a:p>
          <a:p>
            <a:r>
              <a:rPr lang="en-US" dirty="0"/>
              <a:t>Objects are wrapped in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{ }</a:t>
            </a:r>
          </a:p>
          <a:p>
            <a:r>
              <a:rPr lang="en-US" dirty="0"/>
              <a:t>Keys are strings </a:t>
            </a:r>
          </a:p>
          <a:p>
            <a:r>
              <a:rPr lang="en-US" dirty="0"/>
              <a:t>Values are JSON values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:</a:t>
            </a:r>
            <a:r>
              <a:rPr lang="en-US" dirty="0"/>
              <a:t> separates keys and values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,</a:t>
            </a:r>
            <a:r>
              <a:rPr lang="en-US" dirty="0"/>
              <a:t> separates key/value pairs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153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/>
              <a:t>JSON Objects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7772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2800" b="1" dirty="0">
                <a:latin typeface="Courier New" pitchFamily="49" charset="0"/>
              </a:rPr>
              <a:t>    "name":     "Jack Byrne", </a:t>
            </a:r>
          </a:p>
          <a:p>
            <a:r>
              <a:rPr lang="en-US" sz="2800" b="1" dirty="0">
                <a:latin typeface="Courier New" pitchFamily="49" charset="0"/>
              </a:rPr>
              <a:t>    "enrolled": true, </a:t>
            </a:r>
          </a:p>
          <a:p>
            <a:pPr algn="l"/>
            <a:r>
              <a:rPr lang="en-US" sz="2800" b="1" dirty="0">
                <a:latin typeface="Courier New" pitchFamily="49" charset="0"/>
              </a:rPr>
              <a:t>    "grade":    "A", </a:t>
            </a:r>
          </a:p>
          <a:p>
            <a:pPr lvl="2"/>
            <a:r>
              <a:rPr lang="en-US" sz="2800" b="1" dirty="0">
                <a:latin typeface="Courier New" pitchFamily="49" charset="0"/>
              </a:rPr>
              <a:t>"birthday": {</a:t>
            </a:r>
          </a:p>
          <a:p>
            <a:r>
              <a:rPr lang="en-US" sz="2800" b="1" dirty="0">
                <a:latin typeface="Courier New" pitchFamily="49" charset="0"/>
              </a:rPr>
              <a:t>        "day":      10, </a:t>
            </a:r>
          </a:p>
          <a:p>
            <a:r>
              <a:rPr lang="en-US" sz="2800" b="1" dirty="0">
                <a:latin typeface="Courier New" pitchFamily="49" charset="0"/>
              </a:rPr>
              <a:t>        "month":    "June", </a:t>
            </a:r>
          </a:p>
          <a:p>
            <a:r>
              <a:rPr lang="en-US" sz="2800" b="1" dirty="0">
                <a:latin typeface="Courier New" pitchFamily="49" charset="0"/>
              </a:rPr>
              <a:t>        "year":     1990 </a:t>
            </a:r>
          </a:p>
          <a:p>
            <a:pPr algn="l"/>
            <a:r>
              <a:rPr lang="en-US" sz="2800" b="1" dirty="0">
                <a:latin typeface="Courier New" pitchFamily="49" charset="0"/>
              </a:rPr>
              <a:t>	}</a:t>
            </a:r>
          </a:p>
          <a:p>
            <a:pPr algn="l"/>
            <a:r>
              <a:rPr lang="en-US" sz="28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260427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/>
              <a:t>JSON Array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Arrays are ordered sequences of values</a:t>
            </a:r>
          </a:p>
          <a:p>
            <a:r>
              <a:rPr lang="en-US" dirty="0"/>
              <a:t>Arrays are wrapped in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,</a:t>
            </a:r>
            <a:r>
              <a:rPr lang="en-US" dirty="0"/>
              <a:t> separates values </a:t>
            </a:r>
          </a:p>
          <a:p>
            <a:r>
              <a:rPr lang="en-GB" dirty="0"/>
              <a:t>Just like in JavaScript, a JSON array can contain multiple objects, e.g.:</a:t>
            </a:r>
          </a:p>
          <a:p>
            <a:pPr>
              <a:buNone/>
            </a:pPr>
            <a:endParaRPr lang="en-GB" dirty="0"/>
          </a:p>
          <a:p>
            <a:pPr lvl="1">
              <a:buNone/>
            </a:pPr>
            <a:r>
              <a:rPr lang="en-GB" sz="2400" dirty="0"/>
              <a:t>var employees = [</a:t>
            </a:r>
            <a:br>
              <a:rPr lang="en-GB" sz="2400" dirty="0"/>
            </a:br>
            <a:r>
              <a:rPr lang="en-GB" sz="2400" dirty="0"/>
              <a:t>    {"</a:t>
            </a:r>
            <a:r>
              <a:rPr lang="en-GB" sz="2400" dirty="0" err="1"/>
              <a:t>firstName</a:t>
            </a:r>
            <a:r>
              <a:rPr lang="en-GB" sz="2400" dirty="0"/>
              <a:t>":"John", "</a:t>
            </a:r>
            <a:r>
              <a:rPr lang="en-GB" sz="2400" dirty="0" err="1"/>
              <a:t>lastName</a:t>
            </a:r>
            <a:r>
              <a:rPr lang="en-GB" sz="2400" dirty="0"/>
              <a:t>":"Doe"}, </a:t>
            </a:r>
            <a:br>
              <a:rPr lang="en-GB" sz="2400" dirty="0"/>
            </a:br>
            <a:r>
              <a:rPr lang="en-GB" sz="2400" dirty="0"/>
              <a:t>    {"</a:t>
            </a:r>
            <a:r>
              <a:rPr lang="en-GB" sz="2400" dirty="0" err="1"/>
              <a:t>firstName</a:t>
            </a:r>
            <a:r>
              <a:rPr lang="en-GB" sz="2400" dirty="0"/>
              <a:t>":"Anna", "</a:t>
            </a:r>
            <a:r>
              <a:rPr lang="en-GB" sz="2400" dirty="0" err="1"/>
              <a:t>lastName</a:t>
            </a:r>
            <a:r>
              <a:rPr lang="en-GB" sz="2400" dirty="0"/>
              <a:t>":"Smith"}, </a:t>
            </a:r>
            <a:br>
              <a:rPr lang="en-GB" sz="2400" dirty="0"/>
            </a:br>
            <a:r>
              <a:rPr lang="en-GB" sz="2400" dirty="0"/>
              <a:t>    {"</a:t>
            </a:r>
            <a:r>
              <a:rPr lang="en-GB" sz="2400" dirty="0" err="1"/>
              <a:t>firstName</a:t>
            </a:r>
            <a:r>
              <a:rPr lang="en-GB" sz="2400" dirty="0"/>
              <a:t>":"Peter","</a:t>
            </a:r>
            <a:r>
              <a:rPr lang="en-GB" sz="2400" dirty="0" err="1"/>
              <a:t>lastName</a:t>
            </a:r>
            <a:r>
              <a:rPr lang="en-GB" sz="2400" dirty="0"/>
              <a:t>":"Jones"}</a:t>
            </a:r>
          </a:p>
          <a:p>
            <a:pPr lvl="1">
              <a:buNone/>
            </a:pPr>
            <a:r>
              <a:rPr lang="en-GB" sz="2400" dirty="0"/>
              <a:t>];</a:t>
            </a:r>
          </a:p>
          <a:p>
            <a:pPr>
              <a:buNone/>
            </a:pPr>
            <a:r>
              <a:rPr lang="en-US" sz="2800" dirty="0"/>
              <a:t>	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0754503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E" dirty="0" smtClean="0"/>
              <a:t>JS to JSON </a:t>
            </a:r>
            <a:r>
              <a:rPr lang="en-IE" dirty="0"/>
              <a:t>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507288" cy="5184576"/>
          </a:xfrm>
        </p:spPr>
        <p:txBody>
          <a:bodyPr>
            <a:normAutofit lnSpcReduction="10000"/>
          </a:bodyPr>
          <a:lstStyle/>
          <a:p>
            <a:r>
              <a:rPr lang="en-IE" dirty="0"/>
              <a:t>Convert a JavaScript object into a JSON object with </a:t>
            </a:r>
            <a:r>
              <a:rPr lang="en-IE" b="1" dirty="0" err="1">
                <a:solidFill>
                  <a:srgbClr val="FF0000"/>
                </a:solidFill>
              </a:rPr>
              <a:t>JSON.stringify</a:t>
            </a:r>
            <a:r>
              <a:rPr lang="en-IE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endParaRPr lang="en-IE" sz="2600" dirty="0"/>
          </a:p>
          <a:p>
            <a:pPr marL="0" indent="0">
              <a:buNone/>
            </a:pPr>
            <a:r>
              <a:rPr lang="en-IE" sz="2800" dirty="0" err="1" smtClean="0"/>
              <a:t>var</a:t>
            </a:r>
            <a:r>
              <a:rPr lang="en-IE" sz="2800" dirty="0"/>
              <a:t> </a:t>
            </a:r>
            <a:r>
              <a:rPr lang="en-IE" sz="2800" dirty="0" err="1"/>
              <a:t>obj</a:t>
            </a:r>
            <a:r>
              <a:rPr lang="en-IE" sz="2800" dirty="0"/>
              <a:t> = { name: "John", age: 30, city: "New York"};</a:t>
            </a:r>
          </a:p>
          <a:p>
            <a:pPr marL="0" indent="0">
              <a:buNone/>
            </a:pPr>
            <a:r>
              <a:rPr lang="en-IE" sz="2800" dirty="0" smtClean="0"/>
              <a:t>// </a:t>
            </a:r>
            <a:r>
              <a:rPr lang="en-IE" sz="2800" dirty="0"/>
              <a:t>the JS object is similar but does not take "" in the keys</a:t>
            </a:r>
          </a:p>
          <a:p>
            <a:pPr marL="0" indent="0">
              <a:buNone/>
            </a:pPr>
            <a:endParaRPr lang="en-IE" sz="2800" dirty="0"/>
          </a:p>
          <a:p>
            <a:pPr marL="0" indent="0">
              <a:buNone/>
            </a:pPr>
            <a:r>
              <a:rPr lang="en-IE" sz="2800" dirty="0" err="1" smtClean="0">
                <a:solidFill>
                  <a:srgbClr val="0070C0"/>
                </a:solidFill>
              </a:rPr>
              <a:t>var</a:t>
            </a:r>
            <a:r>
              <a:rPr lang="en-IE" sz="2800" dirty="0">
                <a:solidFill>
                  <a:srgbClr val="0070C0"/>
                </a:solidFill>
              </a:rPr>
              <a:t> </a:t>
            </a:r>
            <a:r>
              <a:rPr lang="en-IE" sz="2800" dirty="0" err="1">
                <a:solidFill>
                  <a:srgbClr val="0070C0"/>
                </a:solidFill>
              </a:rPr>
              <a:t>myJSON</a:t>
            </a:r>
            <a:r>
              <a:rPr lang="en-IE" sz="2800" dirty="0">
                <a:solidFill>
                  <a:srgbClr val="0070C0"/>
                </a:solidFill>
              </a:rPr>
              <a:t> = </a:t>
            </a:r>
            <a:r>
              <a:rPr lang="en-IE" sz="2800" dirty="0" err="1">
                <a:solidFill>
                  <a:srgbClr val="0070C0"/>
                </a:solidFill>
              </a:rPr>
              <a:t>JSON.stringify</a:t>
            </a:r>
            <a:r>
              <a:rPr lang="en-IE" sz="2800" dirty="0">
                <a:solidFill>
                  <a:srgbClr val="0070C0"/>
                </a:solidFill>
              </a:rPr>
              <a:t>(</a:t>
            </a:r>
            <a:r>
              <a:rPr lang="en-IE" sz="2800" dirty="0" err="1">
                <a:solidFill>
                  <a:srgbClr val="0070C0"/>
                </a:solidFill>
              </a:rPr>
              <a:t>obj</a:t>
            </a:r>
            <a:r>
              <a:rPr lang="en-IE" sz="2800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IE" dirty="0"/>
              <a:t>	</a:t>
            </a:r>
          </a:p>
          <a:p>
            <a:r>
              <a:rPr lang="en-IE" dirty="0"/>
              <a:t>The </a:t>
            </a:r>
            <a:r>
              <a:rPr lang="en-IE" dirty="0" smtClean="0"/>
              <a:t>corresponding JSON </a:t>
            </a:r>
            <a:r>
              <a:rPr lang="en-IE" dirty="0"/>
              <a:t>object </a:t>
            </a:r>
            <a:r>
              <a:rPr lang="en-IE" dirty="0" smtClean="0"/>
              <a:t>is:</a:t>
            </a:r>
            <a:endParaRPr lang="en-IE" dirty="0"/>
          </a:p>
          <a:p>
            <a:pPr marL="0" indent="0">
              <a:buNone/>
            </a:pPr>
            <a:r>
              <a:rPr lang="en-IE" dirty="0" smtClean="0">
                <a:solidFill>
                  <a:srgbClr val="00B050"/>
                </a:solidFill>
              </a:rPr>
              <a:t>{"</a:t>
            </a:r>
            <a:r>
              <a:rPr lang="en-IE" dirty="0">
                <a:solidFill>
                  <a:srgbClr val="00B050"/>
                </a:solidFill>
              </a:rPr>
              <a:t>name":"John","age":30,"city":"New York"}</a:t>
            </a:r>
          </a:p>
        </p:txBody>
      </p:sp>
    </p:spTree>
    <p:extLst>
      <p:ext uri="{BB962C8B-B14F-4D97-AF65-F5344CB8AC3E}">
        <p14:creationId xmlns:p14="http://schemas.microsoft.com/office/powerpoint/2010/main" val="3325307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JSON </a:t>
            </a:r>
            <a:r>
              <a:rPr lang="en-IE" dirty="0"/>
              <a:t>to </a:t>
            </a:r>
            <a:r>
              <a:rPr lang="en-IE" dirty="0" smtClean="0"/>
              <a:t>JS parsing</a:t>
            </a:r>
            <a:endParaRPr lang="en-US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5256584"/>
          </a:xfrm>
        </p:spPr>
        <p:txBody>
          <a:bodyPr>
            <a:noAutofit/>
          </a:bodyPr>
          <a:lstStyle/>
          <a:p>
            <a:r>
              <a:rPr lang="en-IE" sz="2400" dirty="0"/>
              <a:t>To convert JSON to a JavaScript object, use </a:t>
            </a:r>
            <a:r>
              <a:rPr lang="en-IE" sz="2400" b="1" dirty="0" err="1">
                <a:solidFill>
                  <a:srgbClr val="FF0000"/>
                </a:solidFill>
              </a:rPr>
              <a:t>JSON.parse</a:t>
            </a:r>
            <a:r>
              <a:rPr lang="en-IE" sz="2400" b="1" dirty="0">
                <a:solidFill>
                  <a:srgbClr val="FF0000"/>
                </a:solidFill>
              </a:rPr>
              <a:t>(text).</a:t>
            </a:r>
          </a:p>
          <a:p>
            <a:r>
              <a:rPr lang="en-IE" sz="2400" dirty="0"/>
              <a:t>It is supported by major browsers. For older ones, a compatible JavaScript library is available at JSON.org.</a:t>
            </a:r>
          </a:p>
          <a:p>
            <a:r>
              <a:rPr lang="en-IE" sz="2400" dirty="0"/>
              <a:t>“text” string shall be in JSON syntax</a:t>
            </a:r>
          </a:p>
          <a:p>
            <a:r>
              <a:rPr lang="en-IE" sz="2400" dirty="0"/>
              <a:t>You can then access the object’s properties with the dot notation, and use them on your webpage:</a:t>
            </a:r>
          </a:p>
          <a:p>
            <a:endParaRPr lang="en-IE" sz="2400" dirty="0"/>
          </a:p>
          <a:p>
            <a:pPr marL="0" indent="0">
              <a:buNone/>
            </a:pPr>
            <a:r>
              <a:rPr lang="en-IE" sz="2400" dirty="0"/>
              <a:t>	var text = </a:t>
            </a:r>
            <a:r>
              <a:rPr lang="en-IE" sz="2400" dirty="0" smtClean="0"/>
              <a:t>‘{"</a:t>
            </a:r>
            <a:r>
              <a:rPr lang="en-IE" sz="2400" dirty="0" err="1"/>
              <a:t>name":"Jack</a:t>
            </a:r>
            <a:r>
              <a:rPr lang="en-IE" sz="2400" dirty="0"/>
              <a:t>", "school": "DIT"}’;</a:t>
            </a:r>
          </a:p>
          <a:p>
            <a:pPr marL="0" indent="0">
              <a:buNone/>
            </a:pPr>
            <a:r>
              <a:rPr lang="en-IE" sz="2400" dirty="0"/>
              <a:t>	</a:t>
            </a:r>
            <a:r>
              <a:rPr lang="en-IE" sz="2400" dirty="0" err="1"/>
              <a:t>var</a:t>
            </a:r>
            <a:r>
              <a:rPr lang="en-IE" sz="2400" dirty="0"/>
              <a:t> </a:t>
            </a:r>
            <a:r>
              <a:rPr lang="en-IE" sz="2400" dirty="0" err="1"/>
              <a:t>obj</a:t>
            </a:r>
            <a:r>
              <a:rPr lang="en-IE" sz="2400" dirty="0"/>
              <a:t> = </a:t>
            </a:r>
            <a:r>
              <a:rPr lang="en-IE" sz="2400" dirty="0" err="1"/>
              <a:t>JSON.parse</a:t>
            </a:r>
            <a:r>
              <a:rPr lang="en-IE" sz="2400" dirty="0"/>
              <a:t>(text);</a:t>
            </a:r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/>
              <a:t>	obj.name</a:t>
            </a:r>
          </a:p>
          <a:p>
            <a:pPr marL="0" indent="0">
              <a:buNone/>
            </a:pPr>
            <a:r>
              <a:rPr lang="en-IE" sz="2400" dirty="0"/>
              <a:t>	</a:t>
            </a:r>
            <a:r>
              <a:rPr lang="en-IE" sz="2400" dirty="0" err="1"/>
              <a:t>obj.school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409882756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pt-PT" dirty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52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4703A0-31D6-4083-9EE9-8C3921F5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CF4F5-0C9A-4575-93AD-CC5485EA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dirty="0"/>
              <a:t>1. An event occurs in a web page (the page is loaded, a button is clicked)</a:t>
            </a:r>
          </a:p>
          <a:p>
            <a:pPr marL="0" indent="0">
              <a:buNone/>
            </a:pPr>
            <a:r>
              <a:rPr lang="en-IE" dirty="0"/>
              <a:t>2. An </a:t>
            </a:r>
            <a:r>
              <a:rPr lang="en-IE" dirty="0" err="1"/>
              <a:t>XMLHttpRequest</a:t>
            </a:r>
            <a:r>
              <a:rPr lang="en-IE" dirty="0"/>
              <a:t> object is created by JavaScript</a:t>
            </a:r>
          </a:p>
          <a:p>
            <a:pPr marL="0" indent="0">
              <a:buNone/>
            </a:pPr>
            <a:r>
              <a:rPr lang="en-IE" dirty="0"/>
              <a:t>3. The </a:t>
            </a:r>
            <a:r>
              <a:rPr lang="en-IE" dirty="0" err="1"/>
              <a:t>XMLHttpRequest</a:t>
            </a:r>
            <a:r>
              <a:rPr lang="en-IE" dirty="0"/>
              <a:t> object sends a request to a web server</a:t>
            </a:r>
          </a:p>
          <a:p>
            <a:pPr marL="0" indent="0">
              <a:buNone/>
            </a:pPr>
            <a:r>
              <a:rPr lang="en-IE" dirty="0"/>
              <a:t>4. The server processes the request</a:t>
            </a:r>
          </a:p>
          <a:p>
            <a:pPr marL="0" indent="0">
              <a:buNone/>
            </a:pPr>
            <a:r>
              <a:rPr lang="en-IE" dirty="0"/>
              <a:t>5. The server sends a response back to the web page</a:t>
            </a:r>
          </a:p>
          <a:p>
            <a:pPr marL="0" indent="0">
              <a:buNone/>
            </a:pPr>
            <a:r>
              <a:rPr lang="en-IE" dirty="0"/>
              <a:t>6. The response is read by JavaScript</a:t>
            </a:r>
          </a:p>
          <a:p>
            <a:pPr marL="0" indent="0">
              <a:buNone/>
            </a:pPr>
            <a:r>
              <a:rPr lang="en-IE" dirty="0"/>
              <a:t>7. Proper action (like page update) is performed by JavaScript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NOTE: both the web page and the files you </a:t>
            </a:r>
            <a:r>
              <a:rPr lang="en-IE" dirty="0" smtClean="0"/>
              <a:t>are trying </a:t>
            </a:r>
            <a:r>
              <a:rPr lang="en-IE" dirty="0"/>
              <a:t>to load must be located on the same server.</a:t>
            </a:r>
          </a:p>
        </p:txBody>
      </p:sp>
    </p:spTree>
    <p:extLst>
      <p:ext uri="{BB962C8B-B14F-4D97-AF65-F5344CB8AC3E}">
        <p14:creationId xmlns:p14="http://schemas.microsoft.com/office/powerpoint/2010/main" val="47072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28E02788-D15D-442E-8594-F19F0140E317}"/>
              </a:ext>
            </a:extLst>
          </p:cNvPr>
          <p:cNvGrpSpPr/>
          <p:nvPr/>
        </p:nvGrpSpPr>
        <p:grpSpPr>
          <a:xfrm>
            <a:off x="2411760" y="20012"/>
            <a:ext cx="6255657" cy="6793364"/>
            <a:chOff x="2492807" y="20012"/>
            <a:chExt cx="6255657" cy="67933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D87F93CA-54A6-4E55-AA9A-F2DAF149B360}"/>
                </a:ext>
              </a:extLst>
            </p:cNvPr>
            <p:cNvSpPr txBox="1"/>
            <p:nvPr/>
          </p:nvSpPr>
          <p:spPr>
            <a:xfrm>
              <a:off x="4471274" y="5982379"/>
              <a:ext cx="14822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600" dirty="0">
                  <a:solidFill>
                    <a:schemeClr val="accent2">
                      <a:lumMod val="75000"/>
                    </a:schemeClr>
                  </a:solidFill>
                </a:rPr>
                <a:t>Notepad++</a:t>
              </a:r>
            </a:p>
            <a:p>
              <a:r>
                <a:rPr lang="en-IE" sz="1600" dirty="0">
                  <a:solidFill>
                    <a:schemeClr val="accent2">
                      <a:lumMod val="75000"/>
                    </a:schemeClr>
                  </a:solidFill>
                </a:rPr>
                <a:t>Eclipse</a:t>
              </a:r>
            </a:p>
            <a:p>
              <a:r>
                <a:rPr lang="en-IE" sz="1600" dirty="0">
                  <a:solidFill>
                    <a:schemeClr val="accent2">
                      <a:lumMod val="75000"/>
                    </a:schemeClr>
                  </a:solidFill>
                </a:rPr>
                <a:t>Visual Studio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6AD519FD-BE1E-4EA2-81B1-6FE9CAAB899D}"/>
                </a:ext>
              </a:extLst>
            </p:cNvPr>
            <p:cNvGrpSpPr/>
            <p:nvPr/>
          </p:nvGrpSpPr>
          <p:grpSpPr>
            <a:xfrm>
              <a:off x="2492807" y="20012"/>
              <a:ext cx="6255657" cy="6793364"/>
              <a:chOff x="2157979" y="20012"/>
              <a:chExt cx="6255657" cy="679336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xmlns="" id="{6A1DB779-F7B9-45E9-8EEF-B1208F332062}"/>
                  </a:ext>
                </a:extLst>
              </p:cNvPr>
              <p:cNvGrpSpPr/>
              <p:nvPr/>
            </p:nvGrpSpPr>
            <p:grpSpPr>
              <a:xfrm>
                <a:off x="2157979" y="20012"/>
                <a:ext cx="6255657" cy="5545421"/>
                <a:chOff x="1842706" y="55562"/>
                <a:chExt cx="6255657" cy="5545421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xmlns="" id="{D9235076-D1BF-43A9-B172-E25DC85EE4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2706" y="2300130"/>
                  <a:ext cx="5458587" cy="2257740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id="{0E8C4E93-2D1E-4E8A-8AB6-8E9A6DFA1056}"/>
                    </a:ext>
                  </a:extLst>
                </p:cNvPr>
                <p:cNvSpPr txBox="1"/>
                <p:nvPr/>
              </p:nvSpPr>
              <p:spPr>
                <a:xfrm>
                  <a:off x="2418770" y="4400654"/>
                  <a:ext cx="144016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rgbClr val="C00000"/>
                      </a:solidFill>
                    </a:rPr>
                    <a:t>HTML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CSS</a:t>
                  </a:r>
                </a:p>
                <a:p>
                  <a:r>
                    <a:rPr lang="en-IE" dirty="0">
                      <a:solidFill>
                        <a:srgbClr val="00B050"/>
                      </a:solidFill>
                    </a:rPr>
                    <a:t>JavaScript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xmlns="" id="{A7177203-3765-41E8-A735-6F8EFA68D1A4}"/>
                    </a:ext>
                  </a:extLst>
                </p:cNvPr>
                <p:cNvSpPr txBox="1"/>
                <p:nvPr/>
              </p:nvSpPr>
              <p:spPr>
                <a:xfrm>
                  <a:off x="4146962" y="3680574"/>
                  <a:ext cx="648072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sz="14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XML</a:t>
                  </a:r>
                </a:p>
                <a:p>
                  <a:r>
                    <a:rPr lang="en-IE" sz="14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JSON</a:t>
                  </a:r>
                </a:p>
                <a:p>
                  <a:r>
                    <a:rPr lang="en-IE" sz="14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text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id="{50754A2C-F67A-4B37-A09D-736C2A8B5985}"/>
                    </a:ext>
                  </a:extLst>
                </p:cNvPr>
                <p:cNvSpPr txBox="1"/>
                <p:nvPr/>
              </p:nvSpPr>
              <p:spPr>
                <a:xfrm>
                  <a:off x="5192831" y="1149070"/>
                  <a:ext cx="1152128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sz="16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Apache</a:t>
                  </a:r>
                </a:p>
                <a:p>
                  <a:r>
                    <a:rPr lang="en-IE" sz="16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Tomcat</a:t>
                  </a:r>
                </a:p>
                <a:p>
                  <a:r>
                    <a:rPr lang="en-IE" sz="16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IIS</a:t>
                  </a:r>
                </a:p>
                <a:p>
                  <a:r>
                    <a:rPr lang="en-IE" sz="16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NodeJS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xmlns="" id="{47853A7F-E7FD-4CB6-BF65-10B7EC44DD8B}"/>
                    </a:ext>
                  </a:extLst>
                </p:cNvPr>
                <p:cNvSpPr txBox="1"/>
                <p:nvPr/>
              </p:nvSpPr>
              <p:spPr>
                <a:xfrm>
                  <a:off x="6723200" y="1144454"/>
                  <a:ext cx="1375163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sz="1600" dirty="0">
                      <a:solidFill>
                        <a:schemeClr val="bg2">
                          <a:lumMod val="25000"/>
                        </a:schemeClr>
                      </a:solidFill>
                    </a:rPr>
                    <a:t>MySQL</a:t>
                  </a:r>
                </a:p>
                <a:p>
                  <a:r>
                    <a:rPr lang="en-IE" sz="1600" dirty="0">
                      <a:solidFill>
                        <a:schemeClr val="bg2">
                          <a:lumMod val="25000"/>
                        </a:schemeClr>
                      </a:solidFill>
                    </a:rPr>
                    <a:t>Oracle</a:t>
                  </a:r>
                </a:p>
                <a:p>
                  <a:r>
                    <a:rPr lang="en-IE" sz="1600" dirty="0">
                      <a:solidFill>
                        <a:schemeClr val="bg2">
                          <a:lumMod val="25000"/>
                        </a:schemeClr>
                      </a:solidFill>
                    </a:rPr>
                    <a:t>SQL Server</a:t>
                  </a:r>
                </a:p>
                <a:p>
                  <a:r>
                    <a:rPr lang="en-IE" sz="1600" dirty="0">
                      <a:solidFill>
                        <a:schemeClr val="bg2">
                          <a:lumMod val="25000"/>
                        </a:schemeClr>
                      </a:solidFill>
                    </a:rPr>
                    <a:t>MongoDB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xmlns="" id="{059C636B-8D1C-44A9-99E0-90B458D71A17}"/>
                    </a:ext>
                  </a:extLst>
                </p:cNvPr>
                <p:cNvSpPr txBox="1"/>
                <p:nvPr/>
              </p:nvSpPr>
              <p:spPr>
                <a:xfrm>
                  <a:off x="5155074" y="4400654"/>
                  <a:ext cx="129614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rgbClr val="C00000"/>
                      </a:solidFill>
                    </a:rPr>
                    <a:t>PHP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Java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ASP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JavaScript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xmlns="" id="{EBC1EE45-DFD4-4915-9E7B-2B42AE7EC030}"/>
                    </a:ext>
                  </a:extLst>
                </p:cNvPr>
                <p:cNvSpPr txBox="1"/>
                <p:nvPr/>
              </p:nvSpPr>
              <p:spPr>
                <a:xfrm>
                  <a:off x="6732239" y="4677653"/>
                  <a:ext cx="7990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rgbClr val="C00000"/>
                      </a:solidFill>
                    </a:rPr>
                    <a:t>SQL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JSON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xmlns="" id="{E1866AF3-7CE2-4DB0-8175-97A931F835B3}"/>
                    </a:ext>
                  </a:extLst>
                </p:cNvPr>
                <p:cNvSpPr txBox="1"/>
                <p:nvPr/>
              </p:nvSpPr>
              <p:spPr>
                <a:xfrm>
                  <a:off x="2456527" y="1461100"/>
                  <a:ext cx="104985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Chrome</a:t>
                  </a:r>
                </a:p>
                <a:p>
                  <a:r>
                    <a:rPr lang="en-IE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Firefox</a:t>
                  </a:r>
                </a:p>
                <a:p>
                  <a:r>
                    <a:rPr lang="en-IE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Safari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="" id="{3A6E8113-1059-4F41-9259-2D36C32FB025}"/>
                    </a:ext>
                  </a:extLst>
                </p:cNvPr>
                <p:cNvSpPr txBox="1"/>
                <p:nvPr/>
              </p:nvSpPr>
              <p:spPr>
                <a:xfrm>
                  <a:off x="2406495" y="55562"/>
                  <a:ext cx="115212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Linux</a:t>
                  </a:r>
                </a:p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Windows</a:t>
                  </a:r>
                </a:p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MacOS</a:t>
                  </a:r>
                </a:p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Android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xmlns="" id="{4A77E5C9-D712-4605-AABF-B225238686C0}"/>
                    </a:ext>
                  </a:extLst>
                </p:cNvPr>
                <p:cNvSpPr txBox="1"/>
                <p:nvPr/>
              </p:nvSpPr>
              <p:spPr>
                <a:xfrm>
                  <a:off x="5717164" y="166515"/>
                  <a:ext cx="190911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Linux</a:t>
                  </a:r>
                </a:p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Windows Server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xmlns="" id="{4EED11D6-DAFA-41AC-97AD-AB9283E06CE9}"/>
                    </a:ext>
                  </a:extLst>
                </p:cNvPr>
                <p:cNvCxnSpPr>
                  <a:cxnSpLocks/>
                  <a:stCxn id="14" idx="2"/>
                  <a:endCxn id="13" idx="0"/>
                </p:cNvCxnSpPr>
                <p:nvPr/>
              </p:nvCxnSpPr>
              <p:spPr>
                <a:xfrm flipH="1">
                  <a:off x="2981455" y="1255891"/>
                  <a:ext cx="1104" cy="205209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xmlns="" id="{8974D7B4-19A1-423F-95A1-A40099BB9FE9}"/>
                    </a:ext>
                  </a:extLst>
                </p:cNvPr>
                <p:cNvCxnSpPr>
                  <a:stCxn id="15" idx="2"/>
                  <a:endCxn id="9" idx="0"/>
                </p:cNvCxnSpPr>
                <p:nvPr/>
              </p:nvCxnSpPr>
              <p:spPr>
                <a:xfrm flipH="1">
                  <a:off x="5768895" y="812846"/>
                  <a:ext cx="902828" cy="336224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xmlns="" id="{C89CA569-5E21-48D3-92BD-7582B397BB04}"/>
                    </a:ext>
                  </a:extLst>
                </p:cNvPr>
                <p:cNvCxnSpPr>
                  <a:stCxn id="15" idx="2"/>
                  <a:endCxn id="10" idx="0"/>
                </p:cNvCxnSpPr>
                <p:nvPr/>
              </p:nvCxnSpPr>
              <p:spPr>
                <a:xfrm>
                  <a:off x="6671723" y="812846"/>
                  <a:ext cx="739059" cy="331608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Scroll: Vertical 2">
                <a:extLst>
                  <a:ext uri="{FF2B5EF4-FFF2-40B4-BE49-F238E27FC236}">
                    <a16:creationId xmlns:a16="http://schemas.microsoft.com/office/drawing/2014/main" xmlns="" id="{1F81295B-930C-45B8-AED1-2B78C1FDA445}"/>
                  </a:ext>
                </a:extLst>
              </p:cNvPr>
              <p:cNvSpPr/>
              <p:nvPr/>
            </p:nvSpPr>
            <p:spPr>
              <a:xfrm>
                <a:off x="4030187" y="5890047"/>
                <a:ext cx="1482223" cy="923329"/>
              </a:xfrm>
              <a:prstGeom prst="verticalScroll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xmlns="" id="{2B79FBEE-EFEF-42CA-AB7E-0A165AFBD08E}"/>
                  </a:ext>
                </a:extLst>
              </p:cNvPr>
              <p:cNvCxnSpPr>
                <a:cxnSpLocks/>
                <a:stCxn id="3" idx="0"/>
                <a:endCxn id="7" idx="2"/>
              </p:cNvCxnSpPr>
              <p:nvPr/>
            </p:nvCxnSpPr>
            <p:spPr>
              <a:xfrm flipH="1" flipV="1">
                <a:off x="3454123" y="5288434"/>
                <a:ext cx="1317176" cy="601613"/>
              </a:xfrm>
              <a:prstGeom prst="straightConnector1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xmlns="" id="{7A3F6DF0-8293-44C3-8D1E-D67F10465E85}"/>
                  </a:ext>
                </a:extLst>
              </p:cNvPr>
              <p:cNvCxnSpPr>
                <a:cxnSpLocks/>
                <a:stCxn id="3" idx="0"/>
                <a:endCxn id="11" idx="2"/>
              </p:cNvCxnSpPr>
              <p:nvPr/>
            </p:nvCxnSpPr>
            <p:spPr>
              <a:xfrm flipV="1">
                <a:off x="4771299" y="5565433"/>
                <a:ext cx="1347120" cy="324614"/>
              </a:xfrm>
              <a:prstGeom prst="straightConnector1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C6D693FC-6826-43F8-98FC-8BD462A0369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020272" y="4965269"/>
            <a:ext cx="28102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xmlns="" id="{1202DF96-E906-4BB0-9DFA-9C10B55FE1B1}"/>
              </a:ext>
            </a:extLst>
          </p:cNvPr>
          <p:cNvCxnSpPr/>
          <p:nvPr/>
        </p:nvCxnSpPr>
        <p:spPr>
          <a:xfrm flipH="1">
            <a:off x="2699792" y="5157192"/>
            <a:ext cx="275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F3BA41DD-A7B9-4AFA-881B-118E5AF60BA2}"/>
              </a:ext>
            </a:extLst>
          </p:cNvPr>
          <p:cNvSpPr txBox="1"/>
          <p:nvPr/>
        </p:nvSpPr>
        <p:spPr>
          <a:xfrm>
            <a:off x="1907704" y="493187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4">
                    <a:lumMod val="75000"/>
                  </a:schemeClr>
                </a:solidFill>
              </a:rPr>
              <a:t>jQuery</a:t>
            </a:r>
          </a:p>
        </p:txBody>
      </p:sp>
      <p:sp>
        <p:nvSpPr>
          <p:cNvPr id="22" name="Chaveta à esquerda 21">
            <a:extLst>
              <a:ext uri="{FF2B5EF4-FFF2-40B4-BE49-F238E27FC236}">
                <a16:creationId xmlns:a16="http://schemas.microsoft.com/office/drawing/2014/main" xmlns="" id="{69C5FDE6-DAFE-47C4-A6D1-95D1FD2FF0DF}"/>
              </a:ext>
            </a:extLst>
          </p:cNvPr>
          <p:cNvSpPr/>
          <p:nvPr/>
        </p:nvSpPr>
        <p:spPr>
          <a:xfrm>
            <a:off x="1619672" y="4365104"/>
            <a:ext cx="72008" cy="9233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xmlns="" id="{3AA7DBBA-B9EC-41B3-A7D6-3BF855E5E4E1}"/>
              </a:ext>
            </a:extLst>
          </p:cNvPr>
          <p:cNvSpPr txBox="1"/>
          <p:nvPr/>
        </p:nvSpPr>
        <p:spPr>
          <a:xfrm>
            <a:off x="467544" y="464210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tx2">
                    <a:lumMod val="50000"/>
                  </a:schemeClr>
                </a:solidFill>
              </a:rPr>
              <a:t>Bootstrap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457EDEB7-14FD-4324-A587-0AAD5EC3FF63}"/>
                  </a:ext>
                </a:extLst>
              </p14:cNvPr>
              <p14:cNvContentPartPr/>
              <p14:nvPr/>
            </p14:nvContentPartPr>
            <p14:xfrm>
              <a:off x="2853282" y="2467718"/>
              <a:ext cx="914760" cy="96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57EDEB7-14FD-4324-A587-0AAD5EC3FF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7282" y="2395718"/>
                <a:ext cx="9864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0F858D55-A5AD-4252-9493-825436BA9AEF}"/>
                  </a:ext>
                </a:extLst>
              </p14:cNvPr>
              <p14:cNvContentPartPr/>
              <p14:nvPr/>
            </p14:nvContentPartPr>
            <p14:xfrm>
              <a:off x="5883042" y="2478878"/>
              <a:ext cx="84852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F858D55-A5AD-4252-9493-825436BA9A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47042" y="2406878"/>
                <a:ext cx="92016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DB5CBDA-3180-410C-A58C-14EDB2A52BA4}"/>
              </a:ext>
            </a:extLst>
          </p:cNvPr>
          <p:cNvSpPr txBox="1"/>
          <p:nvPr/>
        </p:nvSpPr>
        <p:spPr>
          <a:xfrm>
            <a:off x="4111422" y="2228304"/>
            <a:ext cx="1736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 err="1">
                <a:solidFill>
                  <a:schemeClr val="accent1">
                    <a:lumMod val="50000"/>
                  </a:schemeClr>
                </a:solidFill>
              </a:rPr>
              <a:t>XMLHttpRequest</a:t>
            </a:r>
            <a:endParaRPr lang="en-IE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2262B523-A6DF-438B-83D2-CC9CA5B5C746}"/>
                  </a:ext>
                </a:extLst>
              </p14:cNvPr>
              <p14:cNvContentPartPr/>
              <p14:nvPr/>
            </p14:nvContentPartPr>
            <p14:xfrm>
              <a:off x="4186362" y="2331998"/>
              <a:ext cx="1432440" cy="17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262B523-A6DF-438B-83D2-CC9CA5B5C7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50362" y="2259998"/>
                <a:ext cx="15040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82D2B59A-49C0-4583-9552-3F5A8F862342}"/>
                  </a:ext>
                </a:extLst>
              </p14:cNvPr>
              <p14:cNvContentPartPr/>
              <p14:nvPr/>
            </p14:nvContentPartPr>
            <p14:xfrm>
              <a:off x="4219482" y="2425598"/>
              <a:ext cx="1399320" cy="32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2D2B59A-49C0-4583-9552-3F5A8F8623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83482" y="2353598"/>
                <a:ext cx="14709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xmlns="" id="{07132CE7-A84B-4779-840B-B8221692D307}"/>
                  </a:ext>
                </a:extLst>
              </p14:cNvPr>
              <p14:cNvContentPartPr/>
              <p14:nvPr/>
            </p14:nvContentPartPr>
            <p14:xfrm>
              <a:off x="2930322" y="2445758"/>
              <a:ext cx="848880" cy="44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7132CE7-A84B-4779-840B-B8221692D3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94322" y="2373758"/>
                <a:ext cx="9205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D22A4EBE-C0B9-4F36-B8F8-085FBEAC21BF}"/>
                  </a:ext>
                </a:extLst>
              </p14:cNvPr>
              <p14:cNvContentPartPr/>
              <p14:nvPr/>
            </p14:nvContentPartPr>
            <p14:xfrm>
              <a:off x="2853282" y="2533958"/>
              <a:ext cx="408240" cy="11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22A4EBE-C0B9-4F36-B8F8-085FBEAC21B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17282" y="2461958"/>
                <a:ext cx="4798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xmlns="" id="{DBEA3785-946A-47D3-9BC8-487620B6361F}"/>
                  </a:ext>
                </a:extLst>
              </p14:cNvPr>
              <p14:cNvContentPartPr/>
              <p14:nvPr/>
            </p14:nvContentPartPr>
            <p14:xfrm>
              <a:off x="5894202" y="2533958"/>
              <a:ext cx="826560" cy="55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BEA3785-946A-47D3-9BC8-487620B6361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58202" y="2461958"/>
                <a:ext cx="8982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43CE42D5-7BAA-4368-818D-648CE3784D01}"/>
                  </a:ext>
                </a:extLst>
              </p14:cNvPr>
              <p14:cNvContentPartPr/>
              <p14:nvPr/>
            </p14:nvContentPartPr>
            <p14:xfrm>
              <a:off x="3106722" y="5062958"/>
              <a:ext cx="881640" cy="27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3CE42D5-7BAA-4368-818D-648CE3784D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70722" y="4990958"/>
                <a:ext cx="953280" cy="171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C27E6F21-9AB2-4F09-8270-62FF5FBE094D}"/>
              </a:ext>
            </a:extLst>
          </p:cNvPr>
          <p:cNvSpPr txBox="1"/>
          <p:nvPr/>
        </p:nvSpPr>
        <p:spPr>
          <a:xfrm>
            <a:off x="4573657" y="1891854"/>
            <a:ext cx="7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00B050"/>
                </a:solidFill>
              </a:rPr>
              <a:t>AJAX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D23E57E9-38F8-4D91-A342-105751FDA67D}"/>
                  </a:ext>
                </a:extLst>
              </p14:cNvPr>
              <p14:cNvContentPartPr/>
              <p14:nvPr/>
            </p14:nvContentPartPr>
            <p14:xfrm>
              <a:off x="7216122" y="2478878"/>
              <a:ext cx="29772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23E57E9-38F8-4D91-A342-105751FDA67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80122" y="2406878"/>
                <a:ext cx="369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841FDF7A-1E01-4701-AF58-B34CF094EB52}"/>
                  </a:ext>
                </a:extLst>
              </p14:cNvPr>
              <p14:cNvContentPartPr/>
              <p14:nvPr/>
            </p14:nvContentPartPr>
            <p14:xfrm>
              <a:off x="7348242" y="3271958"/>
              <a:ext cx="15444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41FDF7A-1E01-4701-AF58-B34CF094EB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12242" y="3199958"/>
                <a:ext cx="2260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xmlns="" id="{34478633-40E7-424F-8E84-8124060CA55A}"/>
                  </a:ext>
                </a:extLst>
              </p14:cNvPr>
              <p14:cNvContentPartPr/>
              <p14:nvPr/>
            </p14:nvContentPartPr>
            <p14:xfrm>
              <a:off x="5816802" y="4526918"/>
              <a:ext cx="353160" cy="122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4478633-40E7-424F-8E84-8124060CA55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80802" y="4454918"/>
                <a:ext cx="4248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xmlns="" id="{E86B0EC0-02C6-48E4-8733-553A2199785B}"/>
                  </a:ext>
                </a:extLst>
              </p14:cNvPr>
              <p14:cNvContentPartPr/>
              <p14:nvPr/>
            </p14:nvContentPartPr>
            <p14:xfrm>
              <a:off x="4814202" y="3811958"/>
              <a:ext cx="308880" cy="118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86B0EC0-02C6-48E4-8733-553A2199785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78202" y="3739958"/>
                <a:ext cx="3805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C6785D28-0A12-47C5-92BA-8940F4B37883}"/>
                  </a:ext>
                </a:extLst>
              </p14:cNvPr>
              <p14:cNvContentPartPr/>
              <p14:nvPr/>
            </p14:nvContentPartPr>
            <p14:xfrm>
              <a:off x="4814202" y="3986918"/>
              <a:ext cx="363960" cy="345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6785D28-0A12-47C5-92BA-8940F4B3788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78202" y="3914918"/>
                <a:ext cx="4356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AA114320-5BAF-4AC5-BBC8-151858DDD7C6}"/>
                  </a:ext>
                </a:extLst>
              </p14:cNvPr>
              <p14:cNvContentPartPr/>
              <p14:nvPr/>
            </p14:nvContentPartPr>
            <p14:xfrm>
              <a:off x="4825362" y="4230638"/>
              <a:ext cx="264960" cy="30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A114320-5BAF-4AC5-BBC8-151858DDD7C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789362" y="4158638"/>
                <a:ext cx="3366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0AB7DD6A-3152-4E35-9541-346F8BC058E4}"/>
                  </a:ext>
                </a:extLst>
              </p14:cNvPr>
              <p14:cNvContentPartPr/>
              <p14:nvPr/>
            </p14:nvContentPartPr>
            <p14:xfrm>
              <a:off x="1994989" y="5105235"/>
              <a:ext cx="594360" cy="3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B7DD6A-3152-4E35-9541-346F8BC058E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63669" y="5042235"/>
                <a:ext cx="657000" cy="16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264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text file on server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800" dirty="0"/>
              <a:t>myTutorials.txt, in JSON array format</a:t>
            </a:r>
          </a:p>
          <a:p>
            <a:pPr marL="0" indent="0">
              <a:buNone/>
            </a:pPr>
            <a:endParaRPr lang="en-IE" sz="1400" dirty="0"/>
          </a:p>
          <a:p>
            <a:pPr marL="0" indent="0">
              <a:buNone/>
            </a:pPr>
            <a:r>
              <a:rPr lang="en-IE" sz="1400" dirty="0"/>
              <a:t>[</a:t>
            </a:r>
          </a:p>
          <a:p>
            <a:pPr marL="0" indent="0">
              <a:buNone/>
            </a:pPr>
            <a:r>
              <a:rPr lang="en-IE" sz="1400" dirty="0"/>
              <a:t>{</a:t>
            </a:r>
          </a:p>
          <a:p>
            <a:pPr marL="0" indent="0">
              <a:buNone/>
            </a:pPr>
            <a:r>
              <a:rPr lang="en-IE" sz="1400" dirty="0"/>
              <a:t>"display": "HTML Tutorial",</a:t>
            </a:r>
          </a:p>
          <a:p>
            <a:pPr marL="0" indent="0">
              <a:buNone/>
            </a:pPr>
            <a:r>
              <a:rPr lang="en-IE" sz="1400" dirty="0"/>
              <a:t>"</a:t>
            </a:r>
            <a:r>
              <a:rPr lang="en-IE" sz="1400" dirty="0" err="1"/>
              <a:t>url</a:t>
            </a:r>
            <a:r>
              <a:rPr lang="en-IE" sz="1400" dirty="0"/>
              <a:t>": "https://www.w3schools.com/html/default.asp"</a:t>
            </a:r>
          </a:p>
          <a:p>
            <a:pPr marL="0" indent="0">
              <a:buNone/>
            </a:pPr>
            <a:r>
              <a:rPr lang="en-IE" sz="1400" dirty="0"/>
              <a:t>},</a:t>
            </a:r>
          </a:p>
          <a:p>
            <a:pPr marL="0" indent="0">
              <a:buNone/>
            </a:pPr>
            <a:r>
              <a:rPr lang="en-IE" sz="1400" dirty="0"/>
              <a:t>{</a:t>
            </a:r>
          </a:p>
          <a:p>
            <a:pPr marL="0" indent="0">
              <a:buNone/>
            </a:pPr>
            <a:r>
              <a:rPr lang="en-IE" sz="1400" dirty="0"/>
              <a:t>"display": "CSS Tutorial",</a:t>
            </a:r>
          </a:p>
          <a:p>
            <a:pPr marL="0" indent="0">
              <a:buNone/>
            </a:pPr>
            <a:r>
              <a:rPr lang="en-IE" sz="1400" dirty="0"/>
              <a:t>"</a:t>
            </a:r>
            <a:r>
              <a:rPr lang="en-IE" sz="1400" dirty="0" err="1"/>
              <a:t>url</a:t>
            </a:r>
            <a:r>
              <a:rPr lang="en-IE" sz="1400" dirty="0"/>
              <a:t>": "https://www.w3schools.com/css/default.asp"</a:t>
            </a:r>
          </a:p>
          <a:p>
            <a:pPr marL="0" indent="0">
              <a:buNone/>
            </a:pPr>
            <a:r>
              <a:rPr lang="en-IE" sz="1400" dirty="0"/>
              <a:t>},</a:t>
            </a:r>
          </a:p>
          <a:p>
            <a:pPr marL="0" indent="0">
              <a:buNone/>
            </a:pPr>
            <a:r>
              <a:rPr lang="en-IE" sz="1400" dirty="0"/>
              <a:t>{</a:t>
            </a:r>
          </a:p>
          <a:p>
            <a:pPr marL="0" indent="0">
              <a:buNone/>
            </a:pPr>
            <a:r>
              <a:rPr lang="en-IE" sz="1400" dirty="0"/>
              <a:t>"display": "JavaScript Tutorial",</a:t>
            </a:r>
          </a:p>
          <a:p>
            <a:pPr marL="0" indent="0">
              <a:buNone/>
            </a:pPr>
            <a:r>
              <a:rPr lang="en-IE" sz="1400" dirty="0"/>
              <a:t>"</a:t>
            </a:r>
            <a:r>
              <a:rPr lang="en-IE" sz="1400" dirty="0" err="1"/>
              <a:t>url</a:t>
            </a:r>
            <a:r>
              <a:rPr lang="en-IE" sz="1400" dirty="0"/>
              <a:t>": "https://www.w3schools.com/js/default.asp"</a:t>
            </a:r>
          </a:p>
          <a:p>
            <a:pPr marL="0" indent="0">
              <a:buNone/>
            </a:pPr>
            <a:r>
              <a:rPr lang="en-IE" sz="1400" dirty="0"/>
              <a:t>},</a:t>
            </a:r>
          </a:p>
          <a:p>
            <a:pPr marL="0" indent="0">
              <a:buNone/>
            </a:pPr>
            <a:r>
              <a:rPr lang="en-IE" sz="1400" dirty="0"/>
              <a:t>{</a:t>
            </a:r>
          </a:p>
          <a:p>
            <a:pPr marL="0" indent="0">
              <a:buNone/>
            </a:pPr>
            <a:r>
              <a:rPr lang="en-IE" sz="1400" dirty="0"/>
              <a:t>"display": "jQuery Tutorial",</a:t>
            </a:r>
          </a:p>
          <a:p>
            <a:pPr marL="0" indent="0">
              <a:buNone/>
            </a:pPr>
            <a:r>
              <a:rPr lang="en-IE" sz="1400" dirty="0"/>
              <a:t>"</a:t>
            </a:r>
            <a:r>
              <a:rPr lang="en-IE" sz="1400" dirty="0" err="1"/>
              <a:t>url</a:t>
            </a:r>
            <a:r>
              <a:rPr lang="en-IE" sz="1400" dirty="0"/>
              <a:t>": "https://www.w3schools.com/jquery/default.asp"</a:t>
            </a:r>
          </a:p>
          <a:p>
            <a:pPr marL="0" indent="0">
              <a:buNone/>
            </a:pPr>
            <a:r>
              <a:rPr lang="en-IE" sz="1400" dirty="0"/>
              <a:t>}</a:t>
            </a:r>
          </a:p>
          <a:p>
            <a:pPr marL="0" indent="0">
              <a:buNone/>
            </a:pPr>
            <a:r>
              <a:rPr lang="en-IE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8646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E" dirty="0"/>
              <a:t>Example: </a:t>
            </a:r>
            <a:r>
              <a:rPr lang="en-IE" dirty="0" err="1"/>
              <a:t>XMLHttpRequest</a:t>
            </a:r>
            <a:r>
              <a:rPr lang="en-IE" dirty="0"/>
              <a:t>() object</a:t>
            </a:r>
            <a:endParaRPr lang="en-US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15616"/>
            <a:ext cx="8640960" cy="5625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600" dirty="0"/>
              <a:t>&lt;script&gt;</a:t>
            </a:r>
            <a:br>
              <a:rPr lang="en-IE" sz="1600" dirty="0"/>
            </a:br>
            <a:r>
              <a:rPr lang="en-IE" sz="1600" dirty="0"/>
              <a:t>	</a:t>
            </a:r>
            <a:r>
              <a:rPr lang="en-IE" sz="1600" b="1" dirty="0" err="1"/>
              <a:t>xmlhttp</a:t>
            </a:r>
            <a:r>
              <a:rPr lang="en-IE" sz="1600" dirty="0"/>
              <a:t> = </a:t>
            </a:r>
            <a:r>
              <a:rPr lang="en-IE" sz="1600" b="1" dirty="0">
                <a:solidFill>
                  <a:srgbClr val="00B050"/>
                </a:solidFill>
              </a:rPr>
              <a:t>new </a:t>
            </a:r>
            <a:r>
              <a:rPr lang="en-IE" sz="1600" b="1" dirty="0" err="1">
                <a:solidFill>
                  <a:srgbClr val="00B050"/>
                </a:solidFill>
              </a:rPr>
              <a:t>XMLHttpRequest</a:t>
            </a:r>
            <a:r>
              <a:rPr lang="en-IE" sz="1600" b="1" dirty="0">
                <a:solidFill>
                  <a:srgbClr val="00B050"/>
                </a:solidFill>
              </a:rPr>
              <a:t>();</a:t>
            </a:r>
            <a:r>
              <a:rPr lang="en-IE" sz="1600" dirty="0"/>
              <a:t/>
            </a:r>
            <a:br>
              <a:rPr lang="en-IE" sz="1600" dirty="0"/>
            </a:br>
            <a:r>
              <a:rPr lang="en-IE" sz="1600" dirty="0"/>
              <a:t>	</a:t>
            </a:r>
            <a:r>
              <a:rPr lang="en-IE" sz="1600" dirty="0" err="1"/>
              <a:t>url</a:t>
            </a:r>
            <a:r>
              <a:rPr lang="en-IE" sz="1600" dirty="0"/>
              <a:t> = "myTutorials.txt";</a:t>
            </a:r>
            <a:br>
              <a:rPr lang="en-IE" sz="1600" dirty="0"/>
            </a:br>
            <a:r>
              <a:rPr lang="en-IE" sz="1600" dirty="0"/>
              <a:t/>
            </a:r>
            <a:br>
              <a:rPr lang="en-IE" sz="1600" dirty="0"/>
            </a:br>
            <a:r>
              <a:rPr lang="en-IE" sz="1600" dirty="0"/>
              <a:t>	</a:t>
            </a:r>
            <a:r>
              <a:rPr lang="en-IE" sz="1600" b="1" dirty="0" err="1"/>
              <a:t>xmlhttp.</a:t>
            </a:r>
            <a:r>
              <a:rPr lang="en-IE" sz="1600" b="1" dirty="0" err="1">
                <a:solidFill>
                  <a:srgbClr val="00B050"/>
                </a:solidFill>
              </a:rPr>
              <a:t>onreadystatechange</a:t>
            </a:r>
            <a:r>
              <a:rPr lang="en-IE" sz="1600" b="1" dirty="0"/>
              <a:t> </a:t>
            </a:r>
            <a:r>
              <a:rPr lang="en-IE" sz="1600" dirty="0"/>
              <a:t>= function() {</a:t>
            </a:r>
            <a:br>
              <a:rPr lang="en-IE" sz="1600" dirty="0"/>
            </a:br>
            <a:r>
              <a:rPr lang="en-IE" sz="1600" b="1" dirty="0"/>
              <a:t>   		</a:t>
            </a:r>
            <a:r>
              <a:rPr lang="en-IE" sz="1600" dirty="0"/>
              <a:t>if (</a:t>
            </a:r>
            <a:r>
              <a:rPr lang="en-IE" sz="1600" b="1" dirty="0" err="1"/>
              <a:t>xmlhttp.</a:t>
            </a:r>
            <a:r>
              <a:rPr lang="en-IE" sz="1600" b="1" dirty="0" err="1">
                <a:solidFill>
                  <a:srgbClr val="00B050"/>
                </a:solidFill>
              </a:rPr>
              <a:t>readyState</a:t>
            </a:r>
            <a:r>
              <a:rPr lang="en-IE" sz="1600" b="1" dirty="0"/>
              <a:t> == 4 &amp;&amp; </a:t>
            </a:r>
            <a:r>
              <a:rPr lang="en-IE" sz="1600" b="1" dirty="0" err="1"/>
              <a:t>xmlhttp.</a:t>
            </a:r>
            <a:r>
              <a:rPr lang="en-IE" sz="1600" b="1" dirty="0" err="1">
                <a:solidFill>
                  <a:srgbClr val="00B050"/>
                </a:solidFill>
              </a:rPr>
              <a:t>status</a:t>
            </a:r>
            <a:r>
              <a:rPr lang="en-IE" sz="1600" b="1" dirty="0"/>
              <a:t> == 200) </a:t>
            </a:r>
            <a:r>
              <a:rPr lang="en-IE" sz="1600" dirty="0"/>
              <a:t>{</a:t>
            </a:r>
            <a:r>
              <a:rPr lang="en-IE" sz="1600" b="1" dirty="0"/>
              <a:t> </a:t>
            </a:r>
            <a:r>
              <a:rPr lang="en-IE" sz="1600" dirty="0"/>
              <a:t>// finished and OK</a:t>
            </a:r>
            <a:r>
              <a:rPr lang="en-IE" sz="1600" b="1" dirty="0"/>
              <a:t/>
            </a:r>
            <a:br>
              <a:rPr lang="en-IE" sz="1600" b="1" dirty="0"/>
            </a:br>
            <a:r>
              <a:rPr lang="en-IE" sz="1600" dirty="0"/>
              <a:t>       			</a:t>
            </a:r>
            <a:r>
              <a:rPr lang="en-IE" sz="1600" dirty="0" err="1">
                <a:solidFill>
                  <a:schemeClr val="accent6">
                    <a:lumMod val="50000"/>
                  </a:schemeClr>
                </a:solidFill>
              </a:rPr>
              <a:t>myArr</a:t>
            </a:r>
            <a:r>
              <a:rPr lang="en-IE" sz="1600" dirty="0"/>
              <a:t> </a:t>
            </a:r>
            <a:r>
              <a:rPr lang="en-IE" sz="1600" b="1" dirty="0"/>
              <a:t>= </a:t>
            </a:r>
            <a:r>
              <a:rPr lang="en-IE" sz="1600" b="1" dirty="0" err="1">
                <a:solidFill>
                  <a:schemeClr val="accent6">
                    <a:lumMod val="75000"/>
                  </a:schemeClr>
                </a:solidFill>
              </a:rPr>
              <a:t>JSON.parse</a:t>
            </a:r>
            <a:r>
              <a:rPr lang="en-IE" sz="1600" dirty="0"/>
              <a:t>(</a:t>
            </a:r>
            <a:r>
              <a:rPr lang="en-IE" sz="1600" b="1" dirty="0" err="1"/>
              <a:t>xmlhttp</a:t>
            </a:r>
            <a:r>
              <a:rPr lang="en-IE" sz="1600" dirty="0" err="1"/>
              <a:t>.</a:t>
            </a:r>
            <a:r>
              <a:rPr lang="en-IE" sz="1600" b="1" dirty="0" err="1">
                <a:solidFill>
                  <a:srgbClr val="00B050"/>
                </a:solidFill>
              </a:rPr>
              <a:t>responseText</a:t>
            </a:r>
            <a:r>
              <a:rPr lang="en-IE" sz="1600" dirty="0"/>
              <a:t>); //string turned to object</a:t>
            </a:r>
            <a:br>
              <a:rPr lang="en-IE" sz="1600" dirty="0"/>
            </a:br>
            <a:r>
              <a:rPr lang="en-IE" sz="1600" dirty="0"/>
              <a:t>        			</a:t>
            </a:r>
            <a:r>
              <a:rPr lang="en-IE" sz="1600" dirty="0" err="1"/>
              <a:t>myFunction</a:t>
            </a:r>
            <a:r>
              <a:rPr lang="en-IE" sz="1600" dirty="0"/>
              <a:t>(</a:t>
            </a:r>
            <a:r>
              <a:rPr lang="en-IE" sz="1600" dirty="0" err="1"/>
              <a:t>myArr</a:t>
            </a:r>
            <a:r>
              <a:rPr lang="en-IE" sz="1600" dirty="0"/>
              <a:t>); //</a:t>
            </a:r>
            <a:r>
              <a:rPr lang="en-IE" sz="1600" dirty="0" err="1"/>
              <a:t>callback</a:t>
            </a:r>
            <a:r>
              <a:rPr lang="en-IE" sz="1600" dirty="0"/>
              <a:t> function</a:t>
            </a:r>
            <a:br>
              <a:rPr lang="en-IE" sz="1600" dirty="0"/>
            </a:br>
            <a:r>
              <a:rPr lang="en-IE" sz="1600" dirty="0"/>
              <a:t>   		}</a:t>
            </a:r>
            <a:br>
              <a:rPr lang="en-IE" sz="1600" dirty="0"/>
            </a:br>
            <a:r>
              <a:rPr lang="en-IE" sz="1600" dirty="0"/>
              <a:t>	}</a:t>
            </a:r>
            <a:br>
              <a:rPr lang="en-IE" sz="1600" dirty="0"/>
            </a:br>
            <a:r>
              <a:rPr lang="en-IE" sz="1600" dirty="0"/>
              <a:t>	</a:t>
            </a:r>
            <a:r>
              <a:rPr lang="en-IE" sz="1600" b="1" dirty="0" err="1"/>
              <a:t>xmlhttp.</a:t>
            </a:r>
            <a:r>
              <a:rPr lang="en-IE" sz="1600" b="1" dirty="0" err="1">
                <a:solidFill>
                  <a:srgbClr val="00B050"/>
                </a:solidFill>
              </a:rPr>
              <a:t>open</a:t>
            </a:r>
            <a:r>
              <a:rPr lang="en-IE" sz="1600" b="1" dirty="0">
                <a:solidFill>
                  <a:schemeClr val="accent4">
                    <a:lumMod val="50000"/>
                  </a:schemeClr>
                </a:solidFill>
              </a:rPr>
              <a:t>("</a:t>
            </a:r>
            <a:r>
              <a:rPr lang="en-IE" sz="1600" b="1" dirty="0">
                <a:solidFill>
                  <a:srgbClr val="FF0000"/>
                </a:solidFill>
              </a:rPr>
              <a:t>GET</a:t>
            </a:r>
            <a:r>
              <a:rPr lang="en-IE" sz="1600" b="1" dirty="0">
                <a:solidFill>
                  <a:schemeClr val="accent4">
                    <a:lumMod val="50000"/>
                  </a:schemeClr>
                </a:solidFill>
              </a:rPr>
              <a:t>", </a:t>
            </a:r>
            <a:r>
              <a:rPr lang="en-IE" sz="1600" b="1" dirty="0" err="1">
                <a:solidFill>
                  <a:schemeClr val="accent4">
                    <a:lumMod val="50000"/>
                  </a:schemeClr>
                </a:solidFill>
              </a:rPr>
              <a:t>url</a:t>
            </a:r>
            <a:r>
              <a:rPr lang="en-IE" sz="1600" b="1" dirty="0">
                <a:solidFill>
                  <a:schemeClr val="accent4">
                    <a:lumMod val="50000"/>
                  </a:schemeClr>
                </a:solidFill>
              </a:rPr>
              <a:t>, true);</a:t>
            </a:r>
            <a:r>
              <a:rPr lang="en-IE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E" sz="1600" dirty="0"/>
              <a:t>//true asynchronous</a:t>
            </a:r>
            <a:br>
              <a:rPr lang="en-IE" sz="1600" dirty="0"/>
            </a:br>
            <a:r>
              <a:rPr lang="en-IE" sz="1600" dirty="0"/>
              <a:t>	</a:t>
            </a:r>
            <a:r>
              <a:rPr lang="en-IE" sz="1600" b="1" dirty="0" err="1"/>
              <a:t>xmlhttp.</a:t>
            </a:r>
            <a:r>
              <a:rPr lang="en-IE" sz="1600" b="1" dirty="0" err="1">
                <a:solidFill>
                  <a:srgbClr val="00B050"/>
                </a:solidFill>
              </a:rPr>
              <a:t>send</a:t>
            </a:r>
            <a:r>
              <a:rPr lang="en-IE" sz="1600" b="1" dirty="0">
                <a:solidFill>
                  <a:srgbClr val="00B050"/>
                </a:solidFill>
              </a:rPr>
              <a:t>();</a:t>
            </a:r>
            <a:r>
              <a:rPr lang="en-IE" sz="1600" dirty="0"/>
              <a:t/>
            </a:r>
            <a:br>
              <a:rPr lang="en-IE" sz="1600" dirty="0"/>
            </a:br>
            <a:r>
              <a:rPr lang="en-IE" sz="1600" dirty="0"/>
              <a:t/>
            </a:r>
            <a:br>
              <a:rPr lang="en-IE" sz="1600" dirty="0"/>
            </a:br>
            <a:r>
              <a:rPr lang="en-IE" sz="1600" dirty="0"/>
              <a:t>	function </a:t>
            </a:r>
            <a:r>
              <a:rPr lang="en-IE" sz="1600" dirty="0" err="1"/>
              <a:t>myFunction</a:t>
            </a:r>
            <a:r>
              <a:rPr lang="en-IE" sz="1600" dirty="0"/>
              <a:t>(</a:t>
            </a:r>
            <a:r>
              <a:rPr lang="en-IE" sz="1600" dirty="0" err="1"/>
              <a:t>myArr</a:t>
            </a:r>
            <a:r>
              <a:rPr lang="en-IE" sz="1600" dirty="0"/>
              <a:t>) {</a:t>
            </a:r>
            <a:br>
              <a:rPr lang="en-IE" sz="1600" dirty="0"/>
            </a:br>
            <a:r>
              <a:rPr lang="en-IE" sz="1600" dirty="0"/>
              <a:t>   		out = "";</a:t>
            </a:r>
            <a:br>
              <a:rPr lang="en-IE" sz="1600" dirty="0"/>
            </a:br>
            <a:r>
              <a:rPr lang="en-IE" sz="1600" dirty="0"/>
              <a:t>   		for(</a:t>
            </a:r>
            <a:r>
              <a:rPr lang="en-IE" sz="1600" dirty="0" err="1"/>
              <a:t>i</a:t>
            </a:r>
            <a:r>
              <a:rPr lang="en-IE" sz="1600" dirty="0"/>
              <a:t> = 0; </a:t>
            </a:r>
            <a:r>
              <a:rPr lang="en-IE" sz="1600" dirty="0" err="1"/>
              <a:t>i</a:t>
            </a:r>
            <a:r>
              <a:rPr lang="en-IE" sz="1600" dirty="0"/>
              <a:t> &lt; </a:t>
            </a:r>
            <a:r>
              <a:rPr lang="en-IE" sz="1600" dirty="0" err="1"/>
              <a:t>myArr.length</a:t>
            </a:r>
            <a:r>
              <a:rPr lang="en-IE" sz="1600" dirty="0"/>
              <a:t>; </a:t>
            </a:r>
            <a:r>
              <a:rPr lang="en-IE" sz="1600" dirty="0" err="1"/>
              <a:t>i</a:t>
            </a:r>
            <a:r>
              <a:rPr lang="en-IE" sz="1600" dirty="0"/>
              <a:t>++) {</a:t>
            </a:r>
            <a:br>
              <a:rPr lang="en-IE" sz="1600" dirty="0"/>
            </a:br>
            <a:r>
              <a:rPr lang="en-IE" sz="1600" dirty="0"/>
              <a:t>        			out += '&lt;a </a:t>
            </a:r>
            <a:r>
              <a:rPr lang="en-IE" sz="1600" dirty="0" err="1"/>
              <a:t>href</a:t>
            </a:r>
            <a:r>
              <a:rPr lang="en-IE" sz="1600" dirty="0"/>
              <a:t>="' + </a:t>
            </a:r>
            <a:r>
              <a:rPr lang="en-IE" sz="1600" dirty="0">
                <a:solidFill>
                  <a:schemeClr val="accent6">
                    <a:lumMod val="50000"/>
                  </a:schemeClr>
                </a:solidFill>
              </a:rPr>
              <a:t>myArr[i].url </a:t>
            </a:r>
            <a:r>
              <a:rPr lang="en-IE" sz="1600" dirty="0"/>
              <a:t>+ '"&gt;' + </a:t>
            </a:r>
            <a:r>
              <a:rPr lang="en-IE" sz="1600" dirty="0" err="1">
                <a:solidFill>
                  <a:schemeClr val="accent6">
                    <a:lumMod val="50000"/>
                  </a:schemeClr>
                </a:solidFill>
              </a:rPr>
              <a:t>myArr</a:t>
            </a:r>
            <a:r>
              <a:rPr lang="en-IE" sz="16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IE" sz="16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IE" sz="1600" dirty="0">
                <a:solidFill>
                  <a:schemeClr val="accent6">
                    <a:lumMod val="50000"/>
                  </a:schemeClr>
                </a:solidFill>
              </a:rPr>
              <a:t>].display </a:t>
            </a:r>
            <a:r>
              <a:rPr lang="en-IE" sz="1600" dirty="0"/>
              <a:t>+ '&lt;/a&gt;&lt;</a:t>
            </a:r>
            <a:r>
              <a:rPr lang="en-IE" sz="1600" dirty="0" err="1"/>
              <a:t>br</a:t>
            </a:r>
            <a:r>
              <a:rPr lang="en-IE" sz="1600" dirty="0"/>
              <a:t>&gt;';</a:t>
            </a:r>
          </a:p>
          <a:p>
            <a:pPr marL="0" indent="0">
              <a:buNone/>
            </a:pPr>
            <a:r>
              <a:rPr lang="en-IE" sz="1600" dirty="0"/>
              <a:t>			// &lt;a </a:t>
            </a:r>
            <a:r>
              <a:rPr lang="en-IE" sz="1600" dirty="0" err="1"/>
              <a:t>href</a:t>
            </a:r>
            <a:r>
              <a:rPr lang="en-IE" sz="1600" dirty="0"/>
              <a:t>="http://www.w3schools.com"&gt;Visit W3Schools&lt;/a&gt;&lt;</a:t>
            </a:r>
            <a:r>
              <a:rPr lang="en-IE" sz="1600" dirty="0" err="1"/>
              <a:t>br</a:t>
            </a:r>
            <a:r>
              <a:rPr lang="en-IE" sz="1600" dirty="0"/>
              <a:t>&gt;</a:t>
            </a:r>
            <a:br>
              <a:rPr lang="en-IE" sz="1600" dirty="0"/>
            </a:br>
            <a:r>
              <a:rPr lang="en-IE" sz="1600" dirty="0"/>
              <a:t>    		}</a:t>
            </a:r>
            <a:br>
              <a:rPr lang="en-IE" sz="1600" dirty="0"/>
            </a:br>
            <a:r>
              <a:rPr lang="en-IE" sz="1600" dirty="0"/>
              <a:t>    		</a:t>
            </a:r>
            <a:r>
              <a:rPr lang="en-IE" sz="1600" dirty="0" err="1"/>
              <a:t>document.getElementById</a:t>
            </a:r>
            <a:r>
              <a:rPr lang="en-IE" sz="1600" dirty="0"/>
              <a:t>("example").</a:t>
            </a:r>
            <a:r>
              <a:rPr lang="en-IE" sz="1600" dirty="0" err="1"/>
              <a:t>innerHTML</a:t>
            </a:r>
            <a:r>
              <a:rPr lang="en-IE" sz="1600" dirty="0"/>
              <a:t> = out;</a:t>
            </a:r>
            <a:br>
              <a:rPr lang="en-IE" sz="1600" dirty="0"/>
            </a:br>
            <a:r>
              <a:rPr lang="en-IE" sz="1600" dirty="0"/>
              <a:t>	}</a:t>
            </a:r>
            <a:br>
              <a:rPr lang="en-IE" sz="1600" dirty="0"/>
            </a:br>
            <a:r>
              <a:rPr lang="en-IE" sz="1600" dirty="0"/>
              <a:t>&lt;/script&gt;</a:t>
            </a:r>
            <a:endParaRPr lang="en-IE" sz="1600" dirty="0">
              <a:effectLst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15350" t="30390" r="24013" b="12182"/>
          <a:stretch/>
        </p:blipFill>
        <p:spPr>
          <a:xfrm>
            <a:off x="363925" y="1988840"/>
            <a:ext cx="8384539" cy="446449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BA84D98A-8BDC-453C-A6B3-12A0F49B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err="1"/>
              <a:t>XMLHttpRequest</a:t>
            </a:r>
            <a:r>
              <a:rPr lang="en-IE" dirty="0"/>
              <a:t> object properties</a:t>
            </a:r>
          </a:p>
        </p:txBody>
      </p:sp>
    </p:spTree>
    <p:extLst>
      <p:ext uri="{BB962C8B-B14F-4D97-AF65-F5344CB8AC3E}">
        <p14:creationId xmlns:p14="http://schemas.microsoft.com/office/powerpoint/2010/main" val="108045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399D52-03EC-4010-AFBC-F0A73617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XMLHttpRequest</a:t>
            </a:r>
            <a:r>
              <a:rPr lang="en-IE" dirty="0"/>
              <a:t> object methods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C811C27-3891-49D7-868F-789A1AF51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126" t="23924" r="61375" b="24077"/>
          <a:stretch/>
        </p:blipFill>
        <p:spPr>
          <a:xfrm>
            <a:off x="566617" y="1417638"/>
            <a:ext cx="8093699" cy="4496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997AA8-09F9-4A36-AF3C-A8B0EBA2CE9E}"/>
              </a:ext>
            </a:extLst>
          </p:cNvPr>
          <p:cNvSpPr/>
          <p:nvPr/>
        </p:nvSpPr>
        <p:spPr>
          <a:xfrm>
            <a:off x="179512" y="6242356"/>
            <a:ext cx="8363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solidFill>
                  <a:srgbClr val="000000"/>
                </a:solidFill>
                <a:latin typeface="Verdana" panose="020B0604030504040204" pitchFamily="34" charset="0"/>
              </a:rPr>
              <a:t>URL may be </a:t>
            </a:r>
            <a:r>
              <a:rPr lang="en-IE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</a:rPr>
              <a:t>.txt 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</a:rPr>
              <a:t>.xml </a:t>
            </a:r>
            <a:r>
              <a:rPr lang="en-IE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.json </a:t>
            </a:r>
            <a:r>
              <a:rPr lang="en-IE" dirty="0">
                <a:solidFill>
                  <a:srgbClr val="000000"/>
                </a:solidFill>
                <a:latin typeface="Verdana" panose="020B0604030504040204" pitchFamily="34" charset="0"/>
              </a:rPr>
              <a:t>or scripts like </a:t>
            </a:r>
            <a:r>
              <a:rPr lang="en-IE" dirty="0" smtClean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</a:rPr>
              <a:t>.</a:t>
            </a:r>
            <a:r>
              <a:rPr lang="en-IE" dirty="0" err="1" smtClean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</a:rPr>
              <a:t>js</a:t>
            </a:r>
            <a:r>
              <a:rPr lang="en-IE" dirty="0" smtClean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IE" dirty="0">
                <a:solidFill>
                  <a:srgbClr val="000000"/>
                </a:solidFill>
                <a:latin typeface="Verdana" panose="020B0604030504040204" pitchFamily="34" charset="0"/>
              </a:rPr>
              <a:t>and </a:t>
            </a:r>
            <a:r>
              <a:rPr lang="en-IE" dirty="0">
                <a:solidFill>
                  <a:srgbClr val="0070C0"/>
                </a:solidFill>
                <a:latin typeface="Verdana" panose="020B0604030504040204" pitchFamily="34" charset="0"/>
              </a:rPr>
              <a:t>.php </a:t>
            </a:r>
            <a:r>
              <a:rPr lang="en-IE" dirty="0">
                <a:solidFill>
                  <a:srgbClr val="000000"/>
                </a:solidFill>
                <a:latin typeface="Verdana" panose="020B0604030504040204" pitchFamily="34" charset="0"/>
              </a:rPr>
              <a:t>that return data</a:t>
            </a:r>
            <a:endParaRPr lang="en-I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0E92742A-BDBA-4ED3-BDC9-530BF031E11D}"/>
                  </a:ext>
                </a:extLst>
              </p14:cNvPr>
              <p14:cNvContentPartPr/>
              <p14:nvPr/>
            </p14:nvContentPartPr>
            <p14:xfrm>
              <a:off x="760189" y="2218755"/>
              <a:ext cx="498960" cy="27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92742A-BDBA-4ED3-BDC9-530BF031E1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869" y="2155755"/>
                <a:ext cx="5616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9C9EB660-C3A5-4850-90DB-31462AC0C912}"/>
                  </a:ext>
                </a:extLst>
              </p14:cNvPr>
              <p14:cNvContentPartPr/>
              <p14:nvPr/>
            </p14:nvContentPartPr>
            <p14:xfrm>
              <a:off x="807349" y="2268075"/>
              <a:ext cx="451800" cy="97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9EB660-C3A5-4850-90DB-31462AC0C9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6029" y="2205075"/>
                <a:ext cx="514440" cy="2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779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1062</Words>
  <Application>Microsoft Office PowerPoint</Application>
  <PresentationFormat>On-screen Show (4:3)</PresentationFormat>
  <Paragraphs>293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Black</vt:lpstr>
      <vt:lpstr>Calibri</vt:lpstr>
      <vt:lpstr>Courier New</vt:lpstr>
      <vt:lpstr>Verdana</vt:lpstr>
      <vt:lpstr>Office Theme</vt:lpstr>
      <vt:lpstr>PowerPoint Presentation</vt:lpstr>
      <vt:lpstr>AJAX</vt:lpstr>
      <vt:lpstr>AJAX</vt:lpstr>
      <vt:lpstr>AJAX</vt:lpstr>
      <vt:lpstr>PowerPoint Presentation</vt:lpstr>
      <vt:lpstr>Example: text file on server</vt:lpstr>
      <vt:lpstr>Example: XMLHttpRequest() object</vt:lpstr>
      <vt:lpstr>XMLHttpRequest object properties</vt:lpstr>
      <vt:lpstr>XMLHttpRequest object methods</vt:lpstr>
      <vt:lpstr>GET or POST?</vt:lpstr>
      <vt:lpstr>POST Requests</vt:lpstr>
      <vt:lpstr>PowerPoint Presentation</vt:lpstr>
      <vt:lpstr>jQuery AJAX</vt:lpstr>
      <vt:lpstr>jQuery</vt:lpstr>
      <vt:lpstr>jQuery AJAX: load</vt:lpstr>
      <vt:lpstr>jQuery AJAX: load</vt:lpstr>
      <vt:lpstr>jQuery AJAX: load</vt:lpstr>
      <vt:lpstr>jQuery AJAX: GET</vt:lpstr>
      <vt:lpstr>jQuery AJAX: POST</vt:lpstr>
      <vt:lpstr>jQuery AJAX: getJSON()</vt:lpstr>
      <vt:lpstr>AJAX in Angular</vt:lpstr>
      <vt:lpstr>AJAX in ReactJS</vt:lpstr>
      <vt:lpstr>Node.js Response</vt:lpstr>
      <vt:lpstr>Data format: JSON or XML?</vt:lpstr>
      <vt:lpstr>JSON vs XML</vt:lpstr>
      <vt:lpstr>JSON</vt:lpstr>
      <vt:lpstr>JSON</vt:lpstr>
      <vt:lpstr>JSON Values</vt:lpstr>
      <vt:lpstr>JSON Numbers</vt:lpstr>
      <vt:lpstr>JSON Objects</vt:lpstr>
      <vt:lpstr>JSON Objects</vt:lpstr>
      <vt:lpstr>JSON Array</vt:lpstr>
      <vt:lpstr>JS to JSON conversion</vt:lpstr>
      <vt:lpstr>JSON to JS parsing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Slava</dc:creator>
  <cp:lastModifiedBy>Diana Ferreira</cp:lastModifiedBy>
  <cp:revision>906</cp:revision>
  <dcterms:created xsi:type="dcterms:W3CDTF">2013-10-15T00:01:08Z</dcterms:created>
  <dcterms:modified xsi:type="dcterms:W3CDTF">2020-02-17T16:33:56Z</dcterms:modified>
</cp:coreProperties>
</file>