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Open Sans" panose="020B0606030504020204" pitchFamily="34" charset="0"/>
      <p:regular r:id="rId13"/>
      <p:bold r:id="rId14"/>
      <p:italic r:id="rId15"/>
      <p:boldItalic r:id="rId16"/>
    </p:embeddedFont>
    <p:embeddedFont>
      <p:font typeface="PT Sans Narrow" panose="020B0506020203020204" pitchFamily="34" charset="77"/>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4"/>
  </p:normalViewPr>
  <p:slideViewPr>
    <p:cSldViewPr snapToGrid="0" snapToObjects="1">
      <p:cViewPr varScale="1">
        <p:scale>
          <a:sx n="146" d="100"/>
          <a:sy n="146"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37baa81d1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37baa81d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771330898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771330898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771330898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771330898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77740ec63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77740ec6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78486314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7848631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77740ec63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77740ec6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77740ec63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77740ec6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78486314d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78486314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78486314d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78486314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Fullstack Development</a:t>
            </a:r>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Rich Web Application Technologies</a:t>
            </a:r>
            <a:endParaRPr/>
          </a:p>
        </p:txBody>
      </p:sp>
      <p:sp>
        <p:nvSpPr>
          <p:cNvPr id="68" name="Google Shape;68;p13"/>
          <p:cNvSpPr txBox="1"/>
          <p:nvPr/>
        </p:nvSpPr>
        <p:spPr>
          <a:xfrm>
            <a:off x="6204075" y="4217375"/>
            <a:ext cx="2524500" cy="5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Fullstack Development</a:t>
            </a:r>
            <a:endParaRPr/>
          </a:p>
        </p:txBody>
      </p:sp>
      <p:sp>
        <p:nvSpPr>
          <p:cNvPr id="123" name="Google Shape;123;p2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Rich Web Application Technologies</a:t>
            </a:r>
            <a:endParaRPr/>
          </a:p>
        </p:txBody>
      </p:sp>
      <p:sp>
        <p:nvSpPr>
          <p:cNvPr id="124" name="Google Shape;124;p22"/>
          <p:cNvSpPr txBox="1"/>
          <p:nvPr/>
        </p:nvSpPr>
        <p:spPr>
          <a:xfrm>
            <a:off x="6204075" y="4217375"/>
            <a:ext cx="2524500" cy="527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200" b="1">
                <a:solidFill>
                  <a:srgbClr val="AFA186"/>
                </a:solidFill>
                <a:latin typeface="PT Sans Narrow"/>
                <a:ea typeface="PT Sans Narrow"/>
                <a:cs typeface="PT Sans Narrow"/>
                <a:sym typeface="PT Sans Narrow"/>
              </a:rPr>
              <a:t>Brian Gillespie</a:t>
            </a:r>
            <a:endParaRPr sz="3200" b="1">
              <a:solidFill>
                <a:srgbClr val="AFA186"/>
              </a:solidFill>
              <a:latin typeface="PT Sans Narrow"/>
              <a:ea typeface="PT Sans Narrow"/>
              <a:cs typeface="PT Sans Narrow"/>
              <a:sym typeface="PT Sans Narrow"/>
            </a:endParaRPr>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a Stack Anyway?</a:t>
            </a:r>
            <a:endParaRPr/>
          </a:p>
        </p:txBody>
      </p:sp>
      <p:sp>
        <p:nvSpPr>
          <p:cNvPr id="74" name="Google Shape;74;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term </a:t>
            </a:r>
            <a:r>
              <a:rPr lang="en" i="1"/>
              <a:t>stack</a:t>
            </a:r>
            <a:r>
              <a:rPr lang="en"/>
              <a:t> is used to describe the collection of building blocks that are used and wired together to create an application, e.g. Web App</a:t>
            </a:r>
            <a:endParaRPr/>
          </a:p>
          <a:p>
            <a:pPr marL="457200" lvl="0" indent="-342900" algn="l" rtl="0">
              <a:spcBef>
                <a:spcPts val="0"/>
              </a:spcBef>
              <a:spcAft>
                <a:spcPts val="0"/>
              </a:spcAft>
              <a:buSzPts val="1800"/>
              <a:buChar char="●"/>
            </a:pPr>
            <a:r>
              <a:rPr lang="en"/>
              <a:t>A stack can be described in terms of the particular technology implementations it contains wherein each component implementation implies its role in the overall stack</a:t>
            </a:r>
            <a:endParaRPr/>
          </a:p>
          <a:p>
            <a:pPr marL="457200" lvl="0" indent="-342900" algn="l" rtl="0">
              <a:spcBef>
                <a:spcPts val="0"/>
              </a:spcBef>
              <a:spcAft>
                <a:spcPts val="0"/>
              </a:spcAft>
              <a:buSzPts val="1800"/>
              <a:buChar char="●"/>
            </a:pPr>
            <a:r>
              <a:rPr lang="en"/>
              <a:t>Or a stack can be described in terms of the logical abstractions it uses to implement its functionality organised in one a number of design patterns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Logical View</a:t>
            </a:r>
            <a:endParaRPr/>
          </a:p>
        </p:txBody>
      </p:sp>
      <p:sp>
        <p:nvSpPr>
          <p:cNvPr id="80" name="Google Shape;80;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While the choice of application component implementation is hugely important for the development, maintenance or performance of an app, we tend to focus on the logical view of the stack in the app design phase</a:t>
            </a:r>
            <a:endParaRPr/>
          </a:p>
          <a:p>
            <a:pPr marL="457200" lvl="0" indent="-342900" algn="l" rtl="0">
              <a:spcBef>
                <a:spcPts val="0"/>
              </a:spcBef>
              <a:spcAft>
                <a:spcPts val="0"/>
              </a:spcAft>
              <a:buSzPts val="1800"/>
              <a:buChar char="●"/>
            </a:pPr>
            <a:r>
              <a:rPr lang="en"/>
              <a:t>All but the most trivial apps nowadays are distributed in some way so this means stacks can typically span multiple connected machines</a:t>
            </a:r>
            <a:endParaRPr/>
          </a:p>
          <a:p>
            <a:pPr marL="457200" lvl="0" indent="-342900" algn="l" rtl="0">
              <a:spcBef>
                <a:spcPts val="0"/>
              </a:spcBef>
              <a:spcAft>
                <a:spcPts val="0"/>
              </a:spcAft>
              <a:buSzPts val="1800"/>
              <a:buChar char="●"/>
            </a:pPr>
            <a:r>
              <a:rPr lang="en"/>
              <a:t>The term fullstack generally refers to the entire set of building blocks on the server </a:t>
            </a:r>
            <a:r>
              <a:rPr lang="en" u="sng"/>
              <a:t>and</a:t>
            </a:r>
            <a:r>
              <a:rPr lang="en"/>
              <a:t> client</a:t>
            </a:r>
            <a:endParaRPr/>
          </a:p>
          <a:p>
            <a:pPr marL="457200" lvl="0" indent="-342900" algn="l" rtl="0">
              <a:spcBef>
                <a:spcPts val="0"/>
              </a:spcBef>
              <a:spcAft>
                <a:spcPts val="0"/>
              </a:spcAft>
              <a:buSzPts val="1800"/>
              <a:buChar char="●"/>
            </a:pPr>
            <a:r>
              <a:rPr lang="en"/>
              <a:t>Let’s consider a typical web app fullstack logical view to illustrate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Rich Web App Stack - Logical View</a:t>
            </a:r>
            <a:endParaRPr/>
          </a:p>
        </p:txBody>
      </p:sp>
      <p:pic>
        <p:nvPicPr>
          <p:cNvPr id="86" name="Google Shape;86;p16" descr="12 - Fullstack Logical View.png"/>
          <p:cNvPicPr preferRelativeResize="0"/>
          <p:nvPr/>
        </p:nvPicPr>
        <p:blipFill>
          <a:blip r:embed="rId3">
            <a:alphaModFix/>
          </a:blip>
          <a:stretch>
            <a:fillRect/>
          </a:stretch>
        </p:blipFill>
        <p:spPr>
          <a:xfrm>
            <a:off x="1081088" y="1204913"/>
            <a:ext cx="6981825" cy="3762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Client Stack</a:t>
            </a:r>
            <a:endParaRPr/>
          </a:p>
        </p:txBody>
      </p:sp>
      <p:sp>
        <p:nvSpPr>
          <p:cNvPr id="92" name="Google Shape;92;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Rich Web App development is mainly concerned with the client-side part of the fullstack</a:t>
            </a:r>
            <a:endParaRPr/>
          </a:p>
          <a:p>
            <a:pPr marL="457200" lvl="0" indent="-342900" algn="l" rtl="0">
              <a:spcBef>
                <a:spcPts val="0"/>
              </a:spcBef>
              <a:spcAft>
                <a:spcPts val="0"/>
              </a:spcAft>
              <a:buSzPts val="1800"/>
              <a:buChar char="●"/>
            </a:pPr>
            <a:r>
              <a:rPr lang="en"/>
              <a:t>You can think of the client having its own ministack in this respect</a:t>
            </a:r>
            <a:endParaRPr/>
          </a:p>
          <a:p>
            <a:pPr marL="457200" lvl="0" indent="-342900" algn="l" rtl="0">
              <a:spcBef>
                <a:spcPts val="0"/>
              </a:spcBef>
              <a:spcAft>
                <a:spcPts val="0"/>
              </a:spcAft>
              <a:buSzPts val="1800"/>
              <a:buChar char="●"/>
            </a:pPr>
            <a:r>
              <a:rPr lang="en"/>
              <a:t>The choices of client-side stacks have undergone the greatest rate of change in the past few years as the industry struggles to find the best way to build complex but maintainable UIs in the browser</a:t>
            </a:r>
            <a:endParaRPr/>
          </a:p>
          <a:p>
            <a:pPr marL="457200" lvl="0" indent="-342900" algn="l" rtl="0">
              <a:spcBef>
                <a:spcPts val="0"/>
              </a:spcBef>
              <a:spcAft>
                <a:spcPts val="0"/>
              </a:spcAft>
              <a:buSzPts val="1800"/>
              <a:buChar char="●"/>
            </a:pPr>
            <a:r>
              <a:rPr lang="en"/>
              <a:t>We’ve noted already that a key challenge here is how to correctly synchronise state between memory data structures and the DOM view</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State Synchronisation</a:t>
            </a:r>
            <a:endParaRPr/>
          </a:p>
        </p:txBody>
      </p:sp>
      <p:sp>
        <p:nvSpPr>
          <p:cNvPr id="98" name="Google Shape;98;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Zoomed out view of the state synchronisation problem of the full stack</a:t>
            </a:r>
            <a:endParaRPr/>
          </a:p>
          <a:p>
            <a:pPr marL="457200" lvl="0" indent="-342900" algn="l" rtl="0">
              <a:spcBef>
                <a:spcPts val="0"/>
              </a:spcBef>
              <a:spcAft>
                <a:spcPts val="0"/>
              </a:spcAft>
              <a:buSzPts val="1800"/>
              <a:buChar char="●"/>
            </a:pPr>
            <a:r>
              <a:rPr lang="en"/>
              <a:t>State synchronisation is </a:t>
            </a:r>
            <a:r>
              <a:rPr lang="en" i="1"/>
              <a:t>asynchronous</a:t>
            </a:r>
            <a:r>
              <a:rPr lang="en"/>
              <a:t> in nature with the server as the ultimate </a:t>
            </a:r>
            <a:r>
              <a:rPr lang="en" i="1"/>
              <a:t>source and arbiter of truth</a:t>
            </a:r>
            <a:endParaRPr/>
          </a:p>
          <a:p>
            <a:pPr marL="0" lvl="0" indent="0" algn="l" rtl="0">
              <a:spcBef>
                <a:spcPts val="1600"/>
              </a:spcBef>
              <a:spcAft>
                <a:spcPts val="1600"/>
              </a:spcAft>
              <a:buNone/>
            </a:pPr>
            <a:endParaRPr/>
          </a:p>
        </p:txBody>
      </p:sp>
      <p:pic>
        <p:nvPicPr>
          <p:cNvPr id="99" name="Google Shape;99;p18" descr="12 - State Synchronisation.png"/>
          <p:cNvPicPr preferRelativeResize="0"/>
          <p:nvPr/>
        </p:nvPicPr>
        <p:blipFill>
          <a:blip r:embed="rId3">
            <a:alphaModFix/>
          </a:blip>
          <a:stretch>
            <a:fillRect/>
          </a:stretch>
        </p:blipFill>
        <p:spPr>
          <a:xfrm>
            <a:off x="740350" y="2538675"/>
            <a:ext cx="7553325" cy="2076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Application Programming Interface (API)</a:t>
            </a:r>
            <a:endParaRPr/>
          </a:p>
        </p:txBody>
      </p:sp>
      <p:sp>
        <p:nvSpPr>
          <p:cNvPr id="105" name="Google Shape;105;p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client’s interface with the server is known as the </a:t>
            </a:r>
            <a:r>
              <a:rPr lang="en" i="1"/>
              <a:t>API</a:t>
            </a:r>
            <a:endParaRPr i="1"/>
          </a:p>
          <a:p>
            <a:pPr marL="457200" lvl="0" indent="-342900" algn="l" rtl="0">
              <a:spcBef>
                <a:spcPts val="0"/>
              </a:spcBef>
              <a:spcAft>
                <a:spcPts val="0"/>
              </a:spcAft>
              <a:buSzPts val="1800"/>
              <a:buChar char="●"/>
            </a:pPr>
            <a:r>
              <a:rPr lang="en"/>
              <a:t>The API is implemented as a message-based protocol over HTTP</a:t>
            </a:r>
            <a:endParaRPr/>
          </a:p>
          <a:p>
            <a:pPr marL="457200" lvl="0" indent="-342900" algn="l" rtl="0">
              <a:spcBef>
                <a:spcPts val="0"/>
              </a:spcBef>
              <a:spcAft>
                <a:spcPts val="0"/>
              </a:spcAft>
              <a:buSzPts val="1800"/>
              <a:buChar char="●"/>
            </a:pPr>
            <a:r>
              <a:rPr lang="en"/>
              <a:t>The interface can be a synchronous request-response protocol or a fully asynchronous push protocol</a:t>
            </a:r>
            <a:endParaRPr/>
          </a:p>
          <a:p>
            <a:pPr marL="457200" lvl="0" indent="-342900" algn="l" rtl="0">
              <a:spcBef>
                <a:spcPts val="0"/>
              </a:spcBef>
              <a:spcAft>
                <a:spcPts val="0"/>
              </a:spcAft>
              <a:buSzPts val="1800"/>
              <a:buChar char="●"/>
            </a:pPr>
            <a:r>
              <a:rPr lang="en"/>
              <a:t>The client can use the API to read, create, update or delete server entities</a:t>
            </a:r>
            <a:endParaRPr/>
          </a:p>
          <a:p>
            <a:pPr marL="457200" lvl="0" indent="-342900" algn="l" rtl="0">
              <a:spcBef>
                <a:spcPts val="0"/>
              </a:spcBef>
              <a:spcAft>
                <a:spcPts val="0"/>
              </a:spcAft>
              <a:buSzPts val="1800"/>
              <a:buChar char="●"/>
            </a:pPr>
            <a:r>
              <a:rPr lang="en"/>
              <a:t>The server can notify the client of changes to server entities</a:t>
            </a:r>
            <a:endParaRPr/>
          </a:p>
          <a:p>
            <a:pPr marL="457200" lvl="0" indent="-342900" algn="l" rtl="0">
              <a:spcBef>
                <a:spcPts val="0"/>
              </a:spcBef>
              <a:spcAft>
                <a:spcPts val="0"/>
              </a:spcAft>
              <a:buSzPts val="1800"/>
              <a:buChar char="●"/>
            </a:pPr>
            <a:r>
              <a:rPr lang="en"/>
              <a:t>The dominant architectural pattern is the so-called RESTful API where the API operations are modelled as specific HTTP </a:t>
            </a:r>
            <a:r>
              <a:rPr lang="en" i="1"/>
              <a:t>verbs</a:t>
            </a:r>
            <a:r>
              <a:rPr lang="en"/>
              <a:t> operating on abstractions of server entities called </a:t>
            </a:r>
            <a:r>
              <a:rPr lang="en" i="1"/>
              <a:t>resources</a:t>
            </a:r>
            <a:endParaRPr/>
          </a:p>
          <a:p>
            <a:pPr marL="457200" lvl="0" indent="-342900" algn="l" rtl="0">
              <a:spcBef>
                <a:spcPts val="0"/>
              </a:spcBef>
              <a:spcAft>
                <a:spcPts val="0"/>
              </a:spcAft>
              <a:buSzPts val="1800"/>
              <a:buChar char="●"/>
            </a:pPr>
            <a:r>
              <a:rPr lang="en"/>
              <a:t>The API data stream is typically serialised as JSON documents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Implementation View</a:t>
            </a:r>
            <a:endParaRPr/>
          </a:p>
        </p:txBody>
      </p:sp>
      <p:sp>
        <p:nvSpPr>
          <p:cNvPr id="111" name="Google Shape;111;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You will often see developers describing their web stacks using a shorthand by referring to a particular implementation of one of the building blocks in the stack</a:t>
            </a:r>
            <a:endParaRPr/>
          </a:p>
          <a:p>
            <a:pPr marL="457200" lvl="0" indent="-342900" algn="l" rtl="0">
              <a:spcBef>
                <a:spcPts val="0"/>
              </a:spcBef>
              <a:spcAft>
                <a:spcPts val="0"/>
              </a:spcAft>
              <a:buSzPts val="1800"/>
              <a:buChar char="●"/>
            </a:pPr>
            <a:r>
              <a:rPr lang="en"/>
              <a:t>The function of that building block is implied by its name</a:t>
            </a:r>
            <a:endParaRPr/>
          </a:p>
          <a:p>
            <a:pPr marL="457200" lvl="0" indent="-342900" algn="l" rtl="0">
              <a:spcBef>
                <a:spcPts val="0"/>
              </a:spcBef>
              <a:spcAft>
                <a:spcPts val="0"/>
              </a:spcAft>
              <a:buSzPts val="1800"/>
              <a:buChar char="●"/>
            </a:pPr>
            <a:r>
              <a:rPr lang="en"/>
              <a:t>However, this shorthand usually only tells part of the story as the same building blocks can be coupled to together in a variety of ways that only the logical view can really illustrate</a:t>
            </a:r>
            <a:endParaRPr/>
          </a:p>
          <a:p>
            <a:pPr marL="457200" lvl="0" indent="-342900" algn="l" rtl="0">
              <a:spcBef>
                <a:spcPts val="0"/>
              </a:spcBef>
              <a:spcAft>
                <a:spcPts val="0"/>
              </a:spcAft>
              <a:buSzPts val="1800"/>
              <a:buChar char="●"/>
            </a:pPr>
            <a:r>
              <a:rPr lang="en"/>
              <a:t>The implementation choices also come and go so frequently that this shorthand ages very quickly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sp>
        <p:nvSpPr>
          <p:cNvPr id="117" name="Google Shape;117;p2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stack is the set of building blocks comprising an application</a:t>
            </a:r>
            <a:endParaRPr/>
          </a:p>
          <a:p>
            <a:pPr marL="457200" lvl="0" indent="-342900" algn="l" rtl="0">
              <a:spcBef>
                <a:spcPts val="0"/>
              </a:spcBef>
              <a:spcAft>
                <a:spcPts val="0"/>
              </a:spcAft>
              <a:buSzPts val="1800"/>
              <a:buChar char="●"/>
            </a:pPr>
            <a:r>
              <a:rPr lang="en"/>
              <a:t>Stacks can be described in terms of their abstract logical view or, as a shorthand, in terms of their implementations</a:t>
            </a:r>
            <a:endParaRPr/>
          </a:p>
          <a:p>
            <a:pPr marL="457200" lvl="0" indent="-342900" algn="l" rtl="0">
              <a:spcBef>
                <a:spcPts val="0"/>
              </a:spcBef>
              <a:spcAft>
                <a:spcPts val="0"/>
              </a:spcAft>
              <a:buSzPts val="1800"/>
              <a:buChar char="●"/>
            </a:pPr>
            <a:r>
              <a:rPr lang="en"/>
              <a:t>For Web Apps, the fullstack includes everything on the server and client</a:t>
            </a:r>
            <a:endParaRPr/>
          </a:p>
          <a:p>
            <a:pPr marL="457200" lvl="0" indent="-342900" algn="l" rtl="0">
              <a:spcBef>
                <a:spcPts val="0"/>
              </a:spcBef>
              <a:spcAft>
                <a:spcPts val="0"/>
              </a:spcAft>
              <a:buSzPts val="1800"/>
              <a:buChar char="●"/>
            </a:pPr>
            <a:r>
              <a:rPr lang="en"/>
              <a:t>Web App developers are mainly concerned with the client-side part of the stack</a:t>
            </a:r>
            <a:endParaRPr/>
          </a:p>
          <a:p>
            <a:pPr marL="457200" lvl="0" indent="-342900" algn="l" rtl="0">
              <a:spcBef>
                <a:spcPts val="0"/>
              </a:spcBef>
              <a:spcAft>
                <a:spcPts val="0"/>
              </a:spcAft>
              <a:buSzPts val="1800"/>
              <a:buChar char="●"/>
            </a:pPr>
            <a:r>
              <a:rPr lang="en"/>
              <a:t>The client interfaces with the rest of the stack over an API, typically a RESTful, message-based interface over HTTP</a:t>
            </a:r>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591</Words>
  <Application>Microsoft Macintosh PowerPoint</Application>
  <PresentationFormat>On-screen Show (16:9)</PresentationFormat>
  <Paragraphs>42</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Open Sans</vt:lpstr>
      <vt:lpstr>PT Sans Narrow</vt:lpstr>
      <vt:lpstr>Arial</vt:lpstr>
      <vt:lpstr>Tropic</vt:lpstr>
      <vt:lpstr>Fullstack Development</vt:lpstr>
      <vt:lpstr>What is a Stack Anyway?</vt:lpstr>
      <vt:lpstr>The Logical View</vt:lpstr>
      <vt:lpstr>Rich Web App Stack - Logical View</vt:lpstr>
      <vt:lpstr>The Client Stack</vt:lpstr>
      <vt:lpstr>State Synchronisation</vt:lpstr>
      <vt:lpstr>Application Programming Interface (API)</vt:lpstr>
      <vt:lpstr>The Implementation View</vt:lpstr>
      <vt:lpstr>Summary</vt:lpstr>
      <vt:lpstr>Fullstack Development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Fullstack Development</dc:title>
  <cp:lastModifiedBy>Paul Kelly</cp:lastModifiedBy>
  <cp:revision>1</cp:revision>
  <dcterms:modified xsi:type="dcterms:W3CDTF">2019-09-27T14:57:00Z</dcterms:modified>
</cp:coreProperties>
</file>