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69" r:id="rId5"/>
    <p:sldId id="259" r:id="rId6"/>
    <p:sldId id="260" r:id="rId7"/>
    <p:sldId id="276" r:id="rId8"/>
    <p:sldId id="277" r:id="rId9"/>
    <p:sldId id="278" r:id="rId10"/>
    <p:sldId id="279" r:id="rId11"/>
    <p:sldId id="280" r:id="rId12"/>
    <p:sldId id="261" r:id="rId13"/>
    <p:sldId id="262" r:id="rId14"/>
    <p:sldId id="281" r:id="rId15"/>
    <p:sldId id="263" r:id="rId16"/>
    <p:sldId id="270" r:id="rId17"/>
    <p:sldId id="264" r:id="rId18"/>
    <p:sldId id="271" r:id="rId19"/>
    <p:sldId id="272" r:id="rId20"/>
    <p:sldId id="273" r:id="rId21"/>
    <p:sldId id="265" r:id="rId22"/>
    <p:sldId id="274" r:id="rId23"/>
    <p:sldId id="275" r:id="rId24"/>
    <p:sldId id="266" r:id="rId25"/>
    <p:sldId id="267" r:id="rId26"/>
    <p:sldId id="268" r:id="rId27"/>
  </p:sldIdLst>
  <p:sldSz cx="9144000" cy="5143500" type="screen16x9"/>
  <p:notesSz cx="6858000" cy="9144000"/>
  <p:embeddedFontLst>
    <p:embeddedFont>
      <p:font typeface="Consolas" panose="020B0609020204030204" pitchFamily="49"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PT Sans Narrow" panose="020B0506020203020204" pitchFamily="34" charset="77"/>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ACD2EE-3DBB-464D-B17F-7EEFF9E39EA4}">
  <a:tblStyle styleId="{48ACD2EE-3DBB-464D-B17F-7EEFF9E39E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47125"/>
  </p:normalViewPr>
  <p:slideViewPr>
    <p:cSldViewPr snapToGrid="0" snapToObjects="1">
      <p:cViewPr varScale="1">
        <p:scale>
          <a:sx n="56" d="100"/>
          <a:sy n="56" d="100"/>
        </p:scale>
        <p:origin x="2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992254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992254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Where is the predicate here?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Add another filter example in </a:t>
            </a:r>
            <a:r>
              <a:rPr lang="en-GB" dirty="0" err="1"/>
              <a:t>jsbin</a:t>
            </a:r>
            <a:r>
              <a:rPr lang="en-GB" dirty="0"/>
              <a:t> for name === ‘book 1’ or similar.</a:t>
            </a:r>
            <a:endParaRPr dirty="0"/>
          </a:p>
        </p:txBody>
      </p:sp>
    </p:spTree>
    <p:extLst>
      <p:ext uri="{BB962C8B-B14F-4D97-AF65-F5344CB8AC3E}">
        <p14:creationId xmlns:p14="http://schemas.microsoft.com/office/powerpoint/2010/main" val="90209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992254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992254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Where is the predicate here?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Add a multiplier function to this example</a:t>
            </a:r>
            <a:endParaRPr dirty="0"/>
          </a:p>
        </p:txBody>
      </p:sp>
    </p:spTree>
    <p:extLst>
      <p:ext uri="{BB962C8B-B14F-4D97-AF65-F5344CB8AC3E}">
        <p14:creationId xmlns:p14="http://schemas.microsoft.com/office/powerpoint/2010/main" val="129300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78a7ffb95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78a7ffb9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78a7ffb9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78a7ffb9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78a7ffb9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78a7ffb9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024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78a7ffb9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78a7ffb9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78a7ffb9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78a7ffb9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696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992254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992254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992254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992254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998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992254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992254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160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8a7ffb9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78a7ffb9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0" i="0" u="none" strike="noStrike" cap="none" dirty="0">
                <a:solidFill>
                  <a:srgbClr val="000000"/>
                </a:solidFill>
                <a:effectLst/>
                <a:latin typeface="Arial"/>
                <a:ea typeface="Arial"/>
                <a:cs typeface="Arial"/>
                <a:sym typeface="Arial"/>
              </a:rPr>
              <a:t>Some well-known examples of declarative domain specific languages (DSLs) include CSS, regular expressions, and a subset of SQL (SELECT queries, for example) Many </a:t>
            </a:r>
            <a:r>
              <a:rPr lang="en-GB" sz="1100" b="0" i="0" u="none" strike="noStrike" cap="none" dirty="0" err="1">
                <a:solidFill>
                  <a:srgbClr val="000000"/>
                </a:solidFill>
                <a:effectLst/>
                <a:latin typeface="Arial"/>
                <a:ea typeface="Arial"/>
                <a:cs typeface="Arial"/>
                <a:sym typeface="Arial"/>
              </a:rPr>
              <a:t>markup</a:t>
            </a:r>
            <a:r>
              <a:rPr lang="en-GB" sz="1100" b="0" i="0" u="none" strike="noStrike" cap="none" dirty="0">
                <a:solidFill>
                  <a:srgbClr val="000000"/>
                </a:solidFill>
                <a:effectLst/>
                <a:latin typeface="Arial"/>
                <a:ea typeface="Arial"/>
                <a:cs typeface="Arial"/>
                <a:sym typeface="Arial"/>
              </a:rPr>
              <a:t> languages such as HTML, MXML, XAML, XSLT... are often declarative.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992254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992254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211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79922549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79922549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str === "" is our base case. When our string has no characters in it, we’ve succeeded.</a:t>
            </a:r>
          </a:p>
          <a:p>
            <a:r>
              <a:rPr lang="en-GB" sz="1100" b="0" i="0" u="none" strike="noStrike" cap="none" dirty="0">
                <a:solidFill>
                  <a:srgbClr val="000000"/>
                </a:solidFill>
                <a:effectLst/>
                <a:latin typeface="Arial"/>
                <a:ea typeface="Arial"/>
                <a:cs typeface="Arial"/>
                <a:sym typeface="Arial"/>
              </a:rPr>
              <a:t>return </a:t>
            </a:r>
            <a:r>
              <a:rPr lang="en-GB" sz="1100" b="0" i="0" u="none" strike="noStrike" cap="none" dirty="0" err="1">
                <a:solidFill>
                  <a:srgbClr val="000000"/>
                </a:solidFill>
                <a:effectLst/>
                <a:latin typeface="Arial"/>
                <a:ea typeface="Arial"/>
                <a:cs typeface="Arial"/>
                <a:sym typeface="Arial"/>
              </a:rPr>
              <a:t>revStr</a:t>
            </a:r>
            <a:r>
              <a:rPr lang="en-GB" sz="1100" b="0" i="0" u="none" strike="noStrike" cap="none" dirty="0">
                <a:solidFill>
                  <a:srgbClr val="000000"/>
                </a:solidFill>
                <a:effectLst/>
                <a:latin typeface="Arial"/>
                <a:ea typeface="Arial"/>
                <a:cs typeface="Arial"/>
                <a:sym typeface="Arial"/>
              </a:rPr>
              <a:t>(</a:t>
            </a:r>
            <a:r>
              <a:rPr lang="en-GB" sz="1100" b="0" i="0" u="none" strike="noStrike" cap="none" dirty="0" err="1">
                <a:solidFill>
                  <a:srgbClr val="000000"/>
                </a:solidFill>
                <a:effectLst/>
                <a:latin typeface="Arial"/>
                <a:ea typeface="Arial"/>
                <a:cs typeface="Arial"/>
                <a:sym typeface="Arial"/>
              </a:rPr>
              <a:t>str.substr</a:t>
            </a:r>
            <a:r>
              <a:rPr lang="en-GB" sz="1100" b="0" i="0" u="none" strike="noStrike" cap="none" dirty="0">
                <a:solidFill>
                  <a:srgbClr val="000000"/>
                </a:solidFill>
                <a:effectLst/>
                <a:latin typeface="Arial"/>
                <a:ea typeface="Arial"/>
                <a:cs typeface="Arial"/>
                <a:sym typeface="Arial"/>
              </a:rPr>
              <a:t>(1)) + str[0]; is where the recursion magic happens.</a:t>
            </a:r>
          </a:p>
          <a:p>
            <a:r>
              <a:rPr lang="en-GB" sz="1100" b="0" i="0" u="none" strike="noStrike" cap="none" dirty="0">
                <a:solidFill>
                  <a:srgbClr val="000000"/>
                </a:solidFill>
                <a:effectLst/>
                <a:latin typeface="Arial"/>
                <a:ea typeface="Arial"/>
                <a:cs typeface="Arial"/>
                <a:sym typeface="Arial"/>
              </a:rPr>
              <a:t>There is no termination case. That’s because in this instance our base case is our termination case. We can’t get a string that has negative characters. so as long as only strings are entered into our function we will be fine.</a:t>
            </a:r>
          </a:p>
          <a:p>
            <a:endParaRPr lang="en-GB" sz="1100" b="0" i="0" u="none" strike="noStrike" cap="none" dirty="0">
              <a:solidFill>
                <a:srgbClr val="000000"/>
              </a:solidFill>
              <a:effectLst/>
              <a:latin typeface="Arial"/>
              <a:ea typeface="Arial"/>
              <a:cs typeface="Arial"/>
              <a:sym typeface="Arial"/>
            </a:endParaRPr>
          </a:p>
          <a:p>
            <a:r>
              <a:rPr lang="en-GB" sz="1100" b="0" i="0" u="none" strike="noStrike" cap="none" dirty="0">
                <a:solidFill>
                  <a:srgbClr val="000000"/>
                </a:solidFill>
                <a:effectLst/>
                <a:latin typeface="Arial"/>
                <a:ea typeface="Arial"/>
                <a:cs typeface="Arial"/>
                <a:sym typeface="Arial"/>
              </a:rPr>
              <a:t>Lets work through another example</a:t>
            </a:r>
          </a:p>
          <a:p>
            <a:endParaRPr lang="en-GB" sz="1100" b="0" i="0" u="none" strike="noStrike" cap="none" dirty="0">
              <a:solidFill>
                <a:srgbClr val="000000"/>
              </a:solidFill>
              <a:effectLst/>
              <a:latin typeface="Arial"/>
              <a:ea typeface="Arial"/>
              <a:cs typeface="Arial"/>
              <a:sym typeface="Arial"/>
            </a:endParaRPr>
          </a:p>
          <a:p>
            <a:r>
              <a:rPr lang="en-GB" sz="1100" b="0" i="0" u="none" strike="noStrike" cap="none" dirty="0">
                <a:solidFill>
                  <a:srgbClr val="000000"/>
                </a:solidFill>
                <a:effectLst/>
                <a:latin typeface="Arial"/>
                <a:ea typeface="Arial"/>
                <a:cs typeface="Arial"/>
                <a:sym typeface="Arial"/>
              </a:rPr>
              <a:t>function </a:t>
            </a:r>
            <a:r>
              <a:rPr lang="en-GB" sz="1100" b="0" i="0" u="none" strike="noStrike" cap="none" dirty="0" err="1">
                <a:solidFill>
                  <a:srgbClr val="000000"/>
                </a:solidFill>
                <a:effectLst/>
                <a:latin typeface="Arial"/>
                <a:ea typeface="Arial"/>
                <a:cs typeface="Arial"/>
                <a:sym typeface="Arial"/>
              </a:rPr>
              <a:t>myLen</a:t>
            </a:r>
            <a:r>
              <a:rPr lang="en-GB" sz="1100" b="0" i="0" u="none" strike="noStrike" cap="none" dirty="0">
                <a:solidFill>
                  <a:srgbClr val="000000"/>
                </a:solidFill>
                <a:effectLst/>
                <a:latin typeface="Arial"/>
                <a:ea typeface="Arial"/>
                <a:cs typeface="Arial"/>
                <a:sym typeface="Arial"/>
              </a:rPr>
              <a:t>(str) {</a:t>
            </a:r>
          </a:p>
          <a:p>
            <a:r>
              <a:rPr lang="en-GB" sz="1100" b="0" i="0" u="none" strike="noStrike" cap="none" dirty="0">
                <a:solidFill>
                  <a:srgbClr val="000000"/>
                </a:solidFill>
                <a:effectLst/>
                <a:latin typeface="Arial"/>
                <a:ea typeface="Arial"/>
                <a:cs typeface="Arial"/>
                <a:sym typeface="Arial"/>
              </a:rPr>
              <a:t>    if (str === '') return 0</a:t>
            </a:r>
          </a:p>
          <a:p>
            <a:r>
              <a:rPr lang="en-GB" sz="1100" b="0" i="0" u="none" strike="noStrike" cap="none" dirty="0">
                <a:solidFill>
                  <a:srgbClr val="000000"/>
                </a:solidFill>
                <a:effectLst/>
                <a:latin typeface="Arial"/>
                <a:ea typeface="Arial"/>
                <a:cs typeface="Arial"/>
                <a:sym typeface="Arial"/>
              </a:rPr>
              <a:t>    function </a:t>
            </a:r>
            <a:r>
              <a:rPr lang="en-GB" sz="1100" b="0" i="0" u="none" strike="noStrike" cap="none" dirty="0" err="1">
                <a:solidFill>
                  <a:srgbClr val="000000"/>
                </a:solidFill>
                <a:effectLst/>
                <a:latin typeface="Arial"/>
                <a:ea typeface="Arial"/>
                <a:cs typeface="Arial"/>
                <a:sym typeface="Arial"/>
              </a:rPr>
              <a:t>myLen</a:t>
            </a:r>
            <a:r>
              <a:rPr lang="en-GB" sz="1100" b="0" i="0" u="none" strike="noStrike" cap="none" dirty="0">
                <a:solidFill>
                  <a:srgbClr val="000000"/>
                </a:solidFill>
                <a:effectLst/>
                <a:latin typeface="Arial"/>
                <a:ea typeface="Arial"/>
                <a:cs typeface="Arial"/>
                <a:sym typeface="Arial"/>
              </a:rPr>
              <a:t>(str, counter) {</a:t>
            </a:r>
          </a:p>
          <a:p>
            <a:r>
              <a:rPr lang="en-GB" sz="1100" b="0" i="0" u="none" strike="noStrike" cap="none" dirty="0">
                <a:solidFill>
                  <a:srgbClr val="000000"/>
                </a:solidFill>
                <a:effectLst/>
                <a:latin typeface="Arial"/>
                <a:ea typeface="Arial"/>
                <a:cs typeface="Arial"/>
                <a:sym typeface="Arial"/>
              </a:rPr>
              <a:t>        if (str === '') return counter;</a:t>
            </a:r>
          </a:p>
          <a:p>
            <a:r>
              <a:rPr lang="en-GB" sz="1100" b="0" i="0" u="none" strike="noStrike" cap="none" dirty="0">
                <a:solidFill>
                  <a:srgbClr val="000000"/>
                </a:solidFill>
                <a:effectLst/>
                <a:latin typeface="Arial"/>
                <a:ea typeface="Arial"/>
                <a:cs typeface="Arial"/>
                <a:sym typeface="Arial"/>
              </a:rPr>
              <a:t>        else {</a:t>
            </a:r>
          </a:p>
          <a:p>
            <a:r>
              <a:rPr lang="en-GB" sz="1100" b="0" i="0" u="none" strike="noStrike" cap="none" dirty="0">
                <a:solidFill>
                  <a:srgbClr val="000000"/>
                </a:solidFill>
                <a:effectLst/>
                <a:latin typeface="Arial"/>
                <a:ea typeface="Arial"/>
                <a:cs typeface="Arial"/>
                <a:sym typeface="Arial"/>
              </a:rPr>
              <a:t>            counter = counter + 1;</a:t>
            </a:r>
          </a:p>
          <a:p>
            <a:r>
              <a:rPr lang="en-GB" sz="1100" b="0" i="0" u="none" strike="noStrike" cap="none" dirty="0">
                <a:solidFill>
                  <a:srgbClr val="000000"/>
                </a:solidFill>
                <a:effectLst/>
                <a:latin typeface="Arial"/>
                <a:ea typeface="Arial"/>
                <a:cs typeface="Arial"/>
                <a:sym typeface="Arial"/>
              </a:rPr>
              <a:t>            return </a:t>
            </a:r>
            <a:r>
              <a:rPr lang="en-GB" sz="1100" b="0" i="0" u="none" strike="noStrike" cap="none" dirty="0" err="1">
                <a:solidFill>
                  <a:srgbClr val="000000"/>
                </a:solidFill>
                <a:effectLst/>
                <a:latin typeface="Arial"/>
                <a:ea typeface="Arial"/>
                <a:cs typeface="Arial"/>
                <a:sym typeface="Arial"/>
              </a:rPr>
              <a:t>myLen</a:t>
            </a:r>
            <a:r>
              <a:rPr lang="en-GB" sz="1100" b="0" i="0" u="none" strike="noStrike" cap="none" dirty="0">
                <a:solidFill>
                  <a:srgbClr val="000000"/>
                </a:solidFill>
                <a:effectLst/>
                <a:latin typeface="Arial"/>
                <a:ea typeface="Arial"/>
                <a:cs typeface="Arial"/>
                <a:sym typeface="Arial"/>
              </a:rPr>
              <a:t>(</a:t>
            </a:r>
            <a:r>
              <a:rPr lang="en-GB" sz="1100" b="0" i="0" u="none" strike="noStrike" cap="none" dirty="0" err="1">
                <a:solidFill>
                  <a:srgbClr val="000000"/>
                </a:solidFill>
                <a:effectLst/>
                <a:latin typeface="Arial"/>
                <a:ea typeface="Arial"/>
                <a:cs typeface="Arial"/>
                <a:sym typeface="Arial"/>
              </a:rPr>
              <a:t>str.substr</a:t>
            </a:r>
            <a:r>
              <a:rPr lang="en-GB" sz="1100" b="0" i="0" u="none" strike="noStrike" cap="none" dirty="0">
                <a:solidFill>
                  <a:srgbClr val="000000"/>
                </a:solidFill>
                <a:effectLst/>
                <a:latin typeface="Arial"/>
                <a:ea typeface="Arial"/>
                <a:cs typeface="Arial"/>
                <a:sym typeface="Arial"/>
              </a:rPr>
              <a:t>(1), counter);</a:t>
            </a:r>
          </a:p>
          <a:p>
            <a:r>
              <a:rPr lang="en-GB" sz="1100" b="0" i="0" u="none" strike="noStrike" cap="none" dirty="0">
                <a:solidFill>
                  <a:srgbClr val="000000"/>
                </a:solidFill>
                <a:effectLst/>
                <a:latin typeface="Arial"/>
                <a:ea typeface="Arial"/>
                <a:cs typeface="Arial"/>
                <a:sym typeface="Arial"/>
              </a:rPr>
              <a:t>        }</a:t>
            </a:r>
          </a:p>
          <a:p>
            <a:r>
              <a:rPr lang="en-GB" sz="1100" b="0" i="0" u="none" strike="noStrike" cap="none" dirty="0">
                <a:solidFill>
                  <a:srgbClr val="000000"/>
                </a:solidFill>
                <a:effectLst/>
                <a:latin typeface="Arial"/>
                <a:ea typeface="Arial"/>
                <a:cs typeface="Arial"/>
                <a:sym typeface="Arial"/>
              </a:rPr>
              <a:t>    }</a:t>
            </a:r>
          </a:p>
          <a:p>
            <a:r>
              <a:rPr lang="en-GB" sz="1100" b="0" i="0" u="none" strike="noStrike" cap="none" dirty="0">
                <a:solidFill>
                  <a:srgbClr val="000000"/>
                </a:solidFill>
                <a:effectLst/>
                <a:latin typeface="Arial"/>
                <a:ea typeface="Arial"/>
                <a:cs typeface="Arial"/>
                <a:sym typeface="Arial"/>
              </a:rPr>
              <a:t>    return </a:t>
            </a:r>
            <a:r>
              <a:rPr lang="en-GB" sz="1100" b="0" i="0" u="none" strike="noStrike" cap="none" dirty="0" err="1">
                <a:solidFill>
                  <a:srgbClr val="000000"/>
                </a:solidFill>
                <a:effectLst/>
                <a:latin typeface="Arial"/>
                <a:ea typeface="Arial"/>
                <a:cs typeface="Arial"/>
                <a:sym typeface="Arial"/>
              </a:rPr>
              <a:t>myLen</a:t>
            </a:r>
            <a:r>
              <a:rPr lang="en-GB" sz="1100" b="0" i="0" u="none" strike="noStrike" cap="none" dirty="0">
                <a:solidFill>
                  <a:srgbClr val="000000"/>
                </a:solidFill>
                <a:effectLst/>
                <a:latin typeface="Arial"/>
                <a:ea typeface="Arial"/>
                <a:cs typeface="Arial"/>
                <a:sym typeface="Arial"/>
              </a:rPr>
              <a:t>(str, 0);</a:t>
            </a:r>
          </a:p>
          <a:p>
            <a:r>
              <a:rPr lang="en-GB" sz="1100" b="0" i="0" u="none" strike="noStrike" cap="none" dirty="0">
                <a:solidFill>
                  <a:srgbClr val="000000"/>
                </a:solidFill>
                <a:effectLst/>
                <a:latin typeface="Arial"/>
                <a:ea typeface="Arial"/>
                <a:cs typeface="Arial"/>
                <a:sym typeface="Arial"/>
              </a:rPr>
              <a:t>}</a:t>
            </a:r>
          </a:p>
          <a:p>
            <a:endParaRPr lang="en-GB" sz="1100" b="0" i="0" u="none" strike="noStrike" cap="none" dirty="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1649322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79922549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7992254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78a7ffb95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78a7ffb9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78a7ffb95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78a7ffb9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8a7ffb9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78a7ffb9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8a7ffb9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78a7ffb9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337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8a7ffb9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78a7ffb9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Show code snippet on side effect.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992254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992254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Can chain – but not always efficient. Looping through the same elements in a list lots of times.</a:t>
            </a:r>
          </a:p>
          <a:p>
            <a:pPr marL="0" lvl="0" indent="0" algn="l" rtl="0">
              <a:spcBef>
                <a:spcPts val="0"/>
              </a:spcBef>
              <a:spcAft>
                <a:spcPts val="0"/>
              </a:spcAft>
              <a:buNone/>
            </a:pPr>
            <a:r>
              <a:rPr lang="en-GB" dirty="0"/>
              <a:t>Show example here..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992254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992254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Can chain – but not always efficient. Looping through the same elements in a list lots of times.</a:t>
            </a:r>
          </a:p>
          <a:p>
            <a:pPr marL="0" lvl="0" indent="0" algn="l" rtl="0">
              <a:spcBef>
                <a:spcPts val="0"/>
              </a:spcBef>
              <a:spcAft>
                <a:spcPts val="0"/>
              </a:spcAft>
              <a:buNone/>
            </a:pPr>
            <a:r>
              <a:rPr lang="en-GB" dirty="0"/>
              <a:t>Show example here..</a:t>
            </a:r>
            <a:endParaRPr dirty="0"/>
          </a:p>
        </p:txBody>
      </p:sp>
    </p:spTree>
    <p:extLst>
      <p:ext uri="{BB962C8B-B14F-4D97-AF65-F5344CB8AC3E}">
        <p14:creationId xmlns:p14="http://schemas.microsoft.com/office/powerpoint/2010/main" val="257525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992254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992254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Can chain – but not always efficient. Looping through the same elements in a list lots of times.</a:t>
            </a:r>
          </a:p>
          <a:p>
            <a:pPr marL="0" lvl="0" indent="0" algn="l" rtl="0">
              <a:spcBef>
                <a:spcPts val="0"/>
              </a:spcBef>
              <a:spcAft>
                <a:spcPts val="0"/>
              </a:spcAft>
              <a:buNone/>
            </a:pPr>
            <a:r>
              <a:rPr lang="en-GB" dirty="0"/>
              <a:t>Show example here..</a:t>
            </a:r>
            <a:endParaRPr dirty="0"/>
          </a:p>
        </p:txBody>
      </p:sp>
    </p:spTree>
    <p:extLst>
      <p:ext uri="{BB962C8B-B14F-4D97-AF65-F5344CB8AC3E}">
        <p14:creationId xmlns:p14="http://schemas.microsoft.com/office/powerpoint/2010/main" val="2222237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992254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992254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Can chain – but not always efficient. Looping through the same elements in a list lots of times.</a:t>
            </a:r>
          </a:p>
          <a:p>
            <a:pPr marL="0" lvl="0" indent="0" algn="l" rtl="0">
              <a:spcBef>
                <a:spcPts val="0"/>
              </a:spcBef>
              <a:spcAft>
                <a:spcPts val="0"/>
              </a:spcAft>
              <a:buNone/>
            </a:pPr>
            <a:r>
              <a:rPr lang="en-GB" dirty="0"/>
              <a:t>Show example here..</a:t>
            </a:r>
            <a:endParaRPr dirty="0"/>
          </a:p>
        </p:txBody>
      </p:sp>
    </p:spTree>
    <p:extLst>
      <p:ext uri="{BB962C8B-B14F-4D97-AF65-F5344CB8AC3E}">
        <p14:creationId xmlns:p14="http://schemas.microsoft.com/office/powerpoint/2010/main" val="221782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Functional Programming</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Rich Web Application Technologies</a:t>
            </a:r>
            <a:endParaRPr/>
          </a:p>
        </p:txBody>
      </p:sp>
      <p:sp>
        <p:nvSpPr>
          <p:cNvPr id="68" name="Google Shape;68;p13"/>
          <p:cNvSpPr txBox="1"/>
          <p:nvPr/>
        </p:nvSpPr>
        <p:spPr>
          <a:xfrm>
            <a:off x="6204075" y="4217375"/>
            <a:ext cx="25245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Filter</a:t>
            </a:r>
            <a:endParaRPr dirty="0"/>
          </a:p>
        </p:txBody>
      </p:sp>
      <p:sp>
        <p:nvSpPr>
          <p:cNvPr id="93" name="Google Shape;93;p17"/>
          <p:cNvSpPr txBox="1">
            <a:spLocks noGrp="1"/>
          </p:cNvSpPr>
          <p:nvPr>
            <p:ph type="body" idx="1"/>
          </p:nvPr>
        </p:nvSpPr>
        <p:spPr>
          <a:xfrm>
            <a:off x="311700" y="1266324"/>
            <a:ext cx="8520600" cy="3541981"/>
          </a:xfrm>
          <a:prstGeom prst="rect">
            <a:avLst/>
          </a:prstGeom>
        </p:spPr>
        <p:txBody>
          <a:bodyPr spcFirstLastPara="1" wrap="square" lIns="91425" tIns="91425" rIns="91425" bIns="91425" anchor="t" anchorCtr="0">
            <a:noAutofit/>
          </a:bodyPr>
          <a:lstStyle/>
          <a:p>
            <a:r>
              <a:rPr lang="en-GB" dirty="0"/>
              <a:t>Filter calls a predicate function (one returning a true or false value) and grabs each value where said predicate returned true, returning them in a new collection </a:t>
            </a:r>
          </a:p>
          <a:p>
            <a:r>
              <a:rPr lang="en-GB" dirty="0"/>
              <a:t>A predicate is a function that returns a </a:t>
            </a:r>
            <a:r>
              <a:rPr lang="en-GB" dirty="0" err="1"/>
              <a:t>boolean</a:t>
            </a:r>
            <a:r>
              <a:rPr lang="en-GB" dirty="0"/>
              <a:t> value. </a:t>
            </a:r>
          </a:p>
          <a:p>
            <a:r>
              <a:rPr lang="en-GB" dirty="0"/>
              <a:t>An example, Suppose we want to get the list of books with ratings higher than 4.5</a:t>
            </a:r>
          </a:p>
          <a:p>
            <a:pPr marL="114300" indent="0">
              <a:buNone/>
            </a:pPr>
            <a:r>
              <a:rPr lang="en-GB" dirty="0"/>
              <a:t> </a:t>
            </a:r>
          </a:p>
          <a:p>
            <a:endParaRPr lang="en-GB" dirty="0"/>
          </a:p>
        </p:txBody>
      </p:sp>
      <p:sp>
        <p:nvSpPr>
          <p:cNvPr id="6" name="TextBox 5">
            <a:extLst>
              <a:ext uri="{FF2B5EF4-FFF2-40B4-BE49-F238E27FC236}">
                <a16:creationId xmlns:a16="http://schemas.microsoft.com/office/drawing/2014/main" id="{43F07FDE-4295-2A41-A62B-3A91CA33568C}"/>
              </a:ext>
            </a:extLst>
          </p:cNvPr>
          <p:cNvSpPr txBox="1"/>
          <p:nvPr/>
        </p:nvSpPr>
        <p:spPr>
          <a:xfrm>
            <a:off x="4685016" y="3456384"/>
            <a:ext cx="4274048" cy="523220"/>
          </a:xfrm>
          <a:prstGeom prst="rect">
            <a:avLst/>
          </a:prstGeom>
          <a:noFill/>
        </p:spPr>
        <p:txBody>
          <a:bodyPr wrap="square" rtlCol="0">
            <a:spAutoFit/>
          </a:bodyPr>
          <a:lstStyle/>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BEC6E0C2-31E8-BE45-9036-5E2601B0A037}"/>
              </a:ext>
            </a:extLst>
          </p:cNvPr>
          <p:cNvSpPr txBox="1"/>
          <p:nvPr/>
        </p:nvSpPr>
        <p:spPr>
          <a:xfrm>
            <a:off x="934949" y="3207867"/>
            <a:ext cx="7089167" cy="1384995"/>
          </a:xfrm>
          <a:prstGeom prst="rect">
            <a:avLst/>
          </a:prstGeom>
          <a:noFill/>
        </p:spPr>
        <p:txBody>
          <a:bodyPr wrap="square" rtlCol="0">
            <a:spAutoFit/>
          </a:bodyPr>
          <a:lstStyle/>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let books1 = [{id: 1,name: ‘book 1’, rating : 5}, {id: 2, name: ‘book 2’, rating: 3}];</a:t>
            </a:r>
          </a:p>
          <a:p>
            <a:r>
              <a:rPr lang="en-US" dirty="0" err="1">
                <a:latin typeface="Consolas" panose="020B0609020204030204" pitchFamily="49" charset="0"/>
                <a:cs typeface="Consolas" panose="020B0609020204030204" pitchFamily="49" charset="0"/>
              </a:rPr>
              <a:t>books.filter</a:t>
            </a:r>
            <a:r>
              <a:rPr lang="en-US" dirty="0">
                <a:latin typeface="Consolas" panose="020B0609020204030204" pitchFamily="49" charset="0"/>
                <a:cs typeface="Consolas" panose="020B0609020204030204" pitchFamily="49" charset="0"/>
              </a:rPr>
              <a:t>(book =&gt; </a:t>
            </a:r>
            <a:r>
              <a:rPr lang="en-US" dirty="0" err="1">
                <a:latin typeface="Consolas" panose="020B0609020204030204" pitchFamily="49" charset="0"/>
                <a:cs typeface="Consolas" panose="020B0609020204030204" pitchFamily="49" charset="0"/>
              </a:rPr>
              <a:t>book.rating</a:t>
            </a:r>
            <a:r>
              <a:rPr lang="en-US" dirty="0">
                <a:latin typeface="Consolas" panose="020B0609020204030204" pitchFamily="49" charset="0"/>
                <a:cs typeface="Consolas" panose="020B0609020204030204" pitchFamily="49" charset="0"/>
              </a:rPr>
              <a:t> &gt;= 4.5)</a:t>
            </a: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4085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Reduce</a:t>
            </a:r>
            <a:endParaRPr dirty="0"/>
          </a:p>
        </p:txBody>
      </p:sp>
      <p:sp>
        <p:nvSpPr>
          <p:cNvPr id="93" name="Google Shape;93;p17"/>
          <p:cNvSpPr txBox="1">
            <a:spLocks noGrp="1"/>
          </p:cNvSpPr>
          <p:nvPr>
            <p:ph type="body" idx="1"/>
          </p:nvPr>
        </p:nvSpPr>
        <p:spPr>
          <a:xfrm>
            <a:off x="311700" y="1098082"/>
            <a:ext cx="8520600" cy="3541981"/>
          </a:xfrm>
          <a:prstGeom prst="rect">
            <a:avLst/>
          </a:prstGeom>
        </p:spPr>
        <p:txBody>
          <a:bodyPr spcFirstLastPara="1" wrap="square" lIns="91425" tIns="91425" rIns="91425" bIns="91425" anchor="t" anchorCtr="0">
            <a:noAutofit/>
          </a:bodyPr>
          <a:lstStyle/>
          <a:p>
            <a:r>
              <a:rPr lang="en-GB" dirty="0"/>
              <a:t>Reduce executes a </a:t>
            </a:r>
            <a:r>
              <a:rPr lang="en-GB" b="1" dirty="0"/>
              <a:t>reducer</a:t>
            </a:r>
            <a:r>
              <a:rPr lang="en-GB" dirty="0"/>
              <a:t> function (that you provide) on each element of the array, resulting in a single output value. </a:t>
            </a:r>
          </a:p>
          <a:p>
            <a:r>
              <a:rPr lang="en-GB" dirty="0"/>
              <a:t>Takes two arguments, an accumulator (</a:t>
            </a:r>
            <a:r>
              <a:rPr lang="en-GB" dirty="0" err="1"/>
              <a:t>acc</a:t>
            </a:r>
            <a:r>
              <a:rPr lang="en-GB" dirty="0"/>
              <a:t> below) and a current value (current) .</a:t>
            </a:r>
          </a:p>
          <a:p>
            <a:r>
              <a:rPr lang="en-GB" dirty="0"/>
              <a:t>The functions (adder) returned value is assigned to accumulator, whose value is remembered across each iteration, eventually becoming the final result value.</a:t>
            </a:r>
          </a:p>
          <a:p>
            <a:pPr marL="114300" indent="0">
              <a:buNone/>
            </a:pPr>
            <a:r>
              <a:rPr lang="en-GB" dirty="0"/>
              <a:t> </a:t>
            </a:r>
          </a:p>
          <a:p>
            <a:endParaRPr lang="en-GB" dirty="0"/>
          </a:p>
        </p:txBody>
      </p:sp>
      <p:sp>
        <p:nvSpPr>
          <p:cNvPr id="6" name="TextBox 5">
            <a:extLst>
              <a:ext uri="{FF2B5EF4-FFF2-40B4-BE49-F238E27FC236}">
                <a16:creationId xmlns:a16="http://schemas.microsoft.com/office/drawing/2014/main" id="{43F07FDE-4295-2A41-A62B-3A91CA33568C}"/>
              </a:ext>
            </a:extLst>
          </p:cNvPr>
          <p:cNvSpPr txBox="1"/>
          <p:nvPr/>
        </p:nvSpPr>
        <p:spPr>
          <a:xfrm>
            <a:off x="4685016" y="3456384"/>
            <a:ext cx="4274048" cy="523220"/>
          </a:xfrm>
          <a:prstGeom prst="rect">
            <a:avLst/>
          </a:prstGeom>
          <a:noFill/>
        </p:spPr>
        <p:txBody>
          <a:bodyPr wrap="square" rtlCol="0">
            <a:spAutoFit/>
          </a:bodyPr>
          <a:lstStyle/>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BEC6E0C2-31E8-BE45-9036-5E2601B0A037}"/>
              </a:ext>
            </a:extLst>
          </p:cNvPr>
          <p:cNvSpPr txBox="1"/>
          <p:nvPr/>
        </p:nvSpPr>
        <p:spPr>
          <a:xfrm>
            <a:off x="578710" y="3456384"/>
            <a:ext cx="3873990" cy="1384995"/>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traditional way</a:t>
            </a:r>
          </a:p>
          <a:p>
            <a:r>
              <a:rPr lang="en-US" dirty="0">
                <a:latin typeface="Consolas" panose="020B0609020204030204" pitchFamily="49" charset="0"/>
                <a:cs typeface="Consolas" panose="020B0609020204030204" pitchFamily="49" charset="0"/>
              </a:rPr>
              <a:t>let numbers = [2,5,6,1,10],result=0; </a:t>
            </a:r>
          </a:p>
          <a:p>
            <a:r>
              <a:rPr lang="en-GB" dirty="0">
                <a:latin typeface="Consolas" panose="020B0609020204030204" pitchFamily="49" charset="0"/>
                <a:cs typeface="Consolas" panose="020B0609020204030204" pitchFamily="49" charset="0"/>
              </a:rPr>
              <a:t>for (var </a:t>
            </a:r>
            <a:r>
              <a:rPr lang="en-GB" dirty="0" err="1">
                <a:latin typeface="Consolas" panose="020B0609020204030204" pitchFamily="49" charset="0"/>
                <a:cs typeface="Consolas" panose="020B0609020204030204" pitchFamily="49" charset="0"/>
              </a:rPr>
              <a:t>num</a:t>
            </a:r>
            <a:r>
              <a:rPr lang="en-GB" dirty="0">
                <a:latin typeface="Consolas" panose="020B0609020204030204" pitchFamily="49" charset="0"/>
                <a:cs typeface="Consolas" panose="020B0609020204030204" pitchFamily="49" charset="0"/>
              </a:rPr>
              <a:t> of numbers) { </a:t>
            </a:r>
          </a:p>
          <a:p>
            <a:r>
              <a:rPr lang="en-GB" dirty="0">
                <a:latin typeface="Consolas" panose="020B0609020204030204" pitchFamily="49" charset="0"/>
                <a:cs typeface="Consolas" panose="020B0609020204030204" pitchFamily="49" charset="0"/>
              </a:rPr>
              <a:t>  result = result + </a:t>
            </a:r>
            <a:r>
              <a:rPr lang="en-GB" dirty="0" err="1">
                <a:latin typeface="Consolas" panose="020B0609020204030204" pitchFamily="49" charset="0"/>
                <a:cs typeface="Consolas" panose="020B0609020204030204" pitchFamily="49" charset="0"/>
              </a:rPr>
              <a:t>num</a:t>
            </a:r>
            <a:r>
              <a:rPr lang="en-GB" dirty="0">
                <a:latin typeface="Consolas" panose="020B0609020204030204" pitchFamily="49" charset="0"/>
                <a:cs typeface="Consolas" panose="020B0609020204030204" pitchFamily="49" charset="0"/>
              </a:rPr>
              <a:t>;</a:t>
            </a:r>
          </a:p>
          <a:p>
            <a:r>
              <a:rPr lang="en-GB" dirty="0">
                <a:latin typeface="Consolas" panose="020B0609020204030204" pitchFamily="49" charset="0"/>
                <a:cs typeface="Consolas" panose="020B0609020204030204" pitchFamily="49" charset="0"/>
              </a:rPr>
              <a:t>}</a:t>
            </a:r>
          </a:p>
          <a:p>
            <a:r>
              <a:rPr lang="en-GB" dirty="0" err="1">
                <a:latin typeface="Consolas" panose="020B0609020204030204" pitchFamily="49" charset="0"/>
                <a:cs typeface="Consolas" panose="020B0609020204030204" pitchFamily="49" charset="0"/>
              </a:rPr>
              <a:t>console.log</a:t>
            </a:r>
            <a:r>
              <a:rPr lang="en-GB" dirty="0">
                <a:latin typeface="Consolas" panose="020B0609020204030204" pitchFamily="49" charset="0"/>
                <a:cs typeface="Consolas" panose="020B0609020204030204" pitchFamily="49" charset="0"/>
              </a:rPr>
              <a:t>(result); // 24</a:t>
            </a: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AF791FFA-40EE-7245-A3E5-0CD3A770F74C}"/>
              </a:ext>
            </a:extLst>
          </p:cNvPr>
          <p:cNvSpPr txBox="1"/>
          <p:nvPr/>
        </p:nvSpPr>
        <p:spPr>
          <a:xfrm>
            <a:off x="4452700" y="3456384"/>
            <a:ext cx="5075433" cy="954107"/>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reduce </a:t>
            </a:r>
          </a:p>
          <a:p>
            <a:r>
              <a:rPr lang="en-US" dirty="0">
                <a:latin typeface="Consolas" panose="020B0609020204030204" pitchFamily="49" charset="0"/>
                <a:cs typeface="Consolas" panose="020B0609020204030204" pitchFamily="49" charset="0"/>
              </a:rPr>
              <a:t>let numbers = [2,5,6,1,10];</a:t>
            </a:r>
          </a:p>
          <a:p>
            <a:r>
              <a:rPr lang="en-US" dirty="0">
                <a:latin typeface="Consolas" panose="020B0609020204030204" pitchFamily="49" charset="0"/>
                <a:cs typeface="Consolas" panose="020B0609020204030204" pitchFamily="49" charset="0"/>
              </a:rPr>
              <a:t>const adder = (acc, current) =&gt; acc + current;   </a:t>
            </a:r>
          </a:p>
          <a:p>
            <a:r>
              <a:rPr lang="en-US" dirty="0" err="1">
                <a:latin typeface="Consolas" panose="020B0609020204030204" pitchFamily="49" charset="0"/>
                <a:cs typeface="Consolas" panose="020B0609020204030204" pitchFamily="49" charset="0"/>
              </a:rPr>
              <a:t>Numbers.reduce</a:t>
            </a:r>
            <a:r>
              <a:rPr lang="en-US" dirty="0">
                <a:latin typeface="Consolas" panose="020B0609020204030204" pitchFamily="49" charset="0"/>
                <a:cs typeface="Consolas" panose="020B0609020204030204" pitchFamily="49" charset="0"/>
              </a:rPr>
              <a:t>(adder);</a:t>
            </a:r>
          </a:p>
        </p:txBody>
      </p:sp>
    </p:spTree>
    <p:extLst>
      <p:ext uri="{BB962C8B-B14F-4D97-AF65-F5344CB8AC3E}">
        <p14:creationId xmlns:p14="http://schemas.microsoft.com/office/powerpoint/2010/main" val="142339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 Order Functions</a:t>
            </a:r>
            <a:endParaRPr/>
          </a:p>
        </p:txBody>
      </p:sp>
      <p:sp>
        <p:nvSpPr>
          <p:cNvPr id="100" name="Google Shape;100;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JS supports the concept of higher order functions wherein a function can accept another function as an argument or return a function as a value</a:t>
            </a:r>
            <a:endParaRPr/>
          </a:p>
          <a:p>
            <a:pPr marL="457200" lvl="0" indent="-342900" algn="l" rtl="0">
              <a:spcBef>
                <a:spcPts val="0"/>
              </a:spcBef>
              <a:spcAft>
                <a:spcPts val="0"/>
              </a:spcAft>
              <a:buSzPts val="1800"/>
              <a:buChar char="●"/>
            </a:pPr>
            <a:r>
              <a:rPr lang="en"/>
              <a:t>In other words functions are just values, like objects or primitives</a:t>
            </a:r>
            <a:endParaRPr/>
          </a:p>
          <a:p>
            <a:pPr marL="0" lvl="0" indent="0" algn="l" rtl="0">
              <a:spcBef>
                <a:spcPts val="1600"/>
              </a:spcBef>
              <a:spcAft>
                <a:spcPts val="1600"/>
              </a:spcAft>
              <a:buNone/>
            </a:pPr>
            <a:endParaRPr/>
          </a:p>
        </p:txBody>
      </p:sp>
      <p:graphicFrame>
        <p:nvGraphicFramePr>
          <p:cNvPr id="101" name="Google Shape;101;p18"/>
          <p:cNvGraphicFramePr/>
          <p:nvPr/>
        </p:nvGraphicFramePr>
        <p:xfrm>
          <a:off x="952500" y="2609375"/>
          <a:ext cx="7239000" cy="1036290"/>
        </p:xfrm>
        <a:graphic>
          <a:graphicData uri="http://schemas.openxmlformats.org/drawingml/2006/table">
            <a:tbl>
              <a:tblPr>
                <a:noFill/>
                <a:tableStyleId>{48ACD2EE-3DBB-464D-B17F-7EEFF9E39EA4}</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latin typeface="Consolas"/>
                          <a:ea typeface="Consolas"/>
                          <a:cs typeface="Consolas"/>
                          <a:sym typeface="Consolas"/>
                        </a:rPr>
                        <a:t>const myHandlerFunc = (event) =&gt;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 do something with event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document.addEventHander('click', myHanderFunc);</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Closures</a:t>
            </a:r>
            <a:endParaRPr/>
          </a:p>
        </p:txBody>
      </p:sp>
      <p:sp>
        <p:nvSpPr>
          <p:cNvPr id="107" name="Google Shape;107;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closure is a function which closes over one or more values which would otherwise have gone out of scope when the closure was created</a:t>
            </a:r>
            <a:endParaRPr/>
          </a:p>
        </p:txBody>
      </p:sp>
      <p:graphicFrame>
        <p:nvGraphicFramePr>
          <p:cNvPr id="108" name="Google Shape;108;p19"/>
          <p:cNvGraphicFramePr/>
          <p:nvPr/>
        </p:nvGraphicFramePr>
        <p:xfrm>
          <a:off x="952500" y="2081125"/>
          <a:ext cx="7239000" cy="2743170"/>
        </p:xfrm>
        <a:graphic>
          <a:graphicData uri="http://schemas.openxmlformats.org/drawingml/2006/table">
            <a:tbl>
              <a:tblPr>
                <a:noFill/>
                <a:tableStyleId>{48ACD2EE-3DBB-464D-B17F-7EEFF9E39EA4}</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latin typeface="Consolas"/>
                          <a:ea typeface="Consolas"/>
                          <a:cs typeface="Consolas"/>
                          <a:sym typeface="Consolas"/>
                        </a:rPr>
                        <a:t>const makeLookup = (attr) =&gt;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const table =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{name: 'cherries', quantity: 1000},</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{name: 'apples', quantity: 2050},</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return (name) =&gt;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return table.filter(fruit =&gt; fruit.name === name)</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.map(fruit =&gt; fruit[attr]);</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const lookupQuantity = makeLookup('quantity');</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console.log(lookupQuantity('apples'));</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 Closures Cont..</a:t>
            </a:r>
            <a:endParaRPr dirty="0"/>
          </a:p>
        </p:txBody>
      </p:sp>
      <p:sp>
        <p:nvSpPr>
          <p:cNvPr id="107" name="Google Shape;107;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lvl="0"/>
            <a:r>
              <a:rPr lang="en-GB" dirty="0"/>
              <a:t>Closures are a way to implement data hiding, which can lead to modules and other nice features. </a:t>
            </a:r>
          </a:p>
          <a:p>
            <a:pPr lvl="0"/>
            <a:r>
              <a:rPr lang="en-GB" dirty="0"/>
              <a:t>The key concept is when you define a function, it can </a:t>
            </a:r>
            <a:r>
              <a:rPr lang="en-GB" b="1" dirty="0"/>
              <a:t>refer</a:t>
            </a:r>
            <a:r>
              <a:rPr lang="en-GB" dirty="0"/>
              <a:t> to not only its own local variables in block scope, but also everything outside the context of the function. </a:t>
            </a:r>
            <a:r>
              <a:rPr lang="en-GB" dirty="0" err="1"/>
              <a:t>Ie</a:t>
            </a:r>
            <a:r>
              <a:rPr lang="en-GB" dirty="0"/>
              <a:t> count is accessible in nested </a:t>
            </a:r>
            <a:r>
              <a:rPr lang="en-GB" dirty="0" err="1"/>
              <a:t>myFunction</a:t>
            </a:r>
            <a:r>
              <a:rPr lang="en-GB" dirty="0"/>
              <a:t> below </a:t>
            </a:r>
            <a:endParaRPr dirty="0"/>
          </a:p>
        </p:txBody>
      </p:sp>
      <p:graphicFrame>
        <p:nvGraphicFramePr>
          <p:cNvPr id="108" name="Google Shape;108;p19"/>
          <p:cNvGraphicFramePr/>
          <p:nvPr>
            <p:extLst>
              <p:ext uri="{D42A27DB-BD31-4B8C-83A1-F6EECF244321}">
                <p14:modId xmlns:p14="http://schemas.microsoft.com/office/powerpoint/2010/main" val="2019222164"/>
              </p:ext>
            </p:extLst>
          </p:nvPr>
        </p:nvGraphicFramePr>
        <p:xfrm>
          <a:off x="952500" y="3038990"/>
          <a:ext cx="7239000" cy="1676370"/>
        </p:xfrm>
        <a:graphic>
          <a:graphicData uri="http://schemas.openxmlformats.org/drawingml/2006/table">
            <a:tbl>
              <a:tblPr>
                <a:noFill/>
                <a:tableStyleId>{48ACD2EE-3DBB-464D-B17F-7EEFF9E39EA4}</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GB" dirty="0">
                          <a:latin typeface="Consolas"/>
                          <a:ea typeface="Consolas"/>
                          <a:cs typeface="Consolas"/>
                          <a:sym typeface="Consolas"/>
                        </a:rPr>
                        <a:t>function </a:t>
                      </a:r>
                      <a:r>
                        <a:rPr lang="en-GB" dirty="0" err="1">
                          <a:latin typeface="Consolas"/>
                          <a:ea typeface="Consolas"/>
                          <a:cs typeface="Consolas"/>
                          <a:sym typeface="Consolas"/>
                        </a:rPr>
                        <a:t>newCounter</a:t>
                      </a:r>
                      <a:r>
                        <a:rPr lang="en-GB" dirty="0">
                          <a:latin typeface="Consolas"/>
                          <a:ea typeface="Consolas"/>
                          <a:cs typeface="Consolas"/>
                          <a:sym typeface="Consolas"/>
                        </a:rPr>
                        <a:t>() {</a:t>
                      </a:r>
                    </a:p>
                    <a:p>
                      <a:pPr marL="0" lvl="0" indent="0" algn="l" rtl="0">
                        <a:spcBef>
                          <a:spcPts val="0"/>
                        </a:spcBef>
                        <a:spcAft>
                          <a:spcPts val="0"/>
                        </a:spcAft>
                        <a:buNone/>
                      </a:pPr>
                      <a:r>
                        <a:rPr lang="en-GB" dirty="0">
                          <a:latin typeface="Consolas"/>
                          <a:ea typeface="Consolas"/>
                          <a:cs typeface="Consolas"/>
                          <a:sym typeface="Consolas"/>
                        </a:rPr>
                        <a:t>	let count = 0;</a:t>
                      </a:r>
                    </a:p>
                    <a:p>
                      <a:pPr marL="0" lvl="0" indent="0" algn="l" rtl="0">
                        <a:spcBef>
                          <a:spcPts val="0"/>
                        </a:spcBef>
                        <a:spcAft>
                          <a:spcPts val="0"/>
                        </a:spcAft>
                        <a:buNone/>
                      </a:pPr>
                      <a:r>
                        <a:rPr lang="en-GB" dirty="0">
                          <a:latin typeface="Consolas"/>
                          <a:ea typeface="Consolas"/>
                          <a:cs typeface="Consolas"/>
                          <a:sym typeface="Consolas"/>
                        </a:rPr>
                        <a:t>	return </a:t>
                      </a:r>
                      <a:r>
                        <a:rPr lang="en-GB" dirty="0" err="1">
                          <a:latin typeface="Consolas"/>
                          <a:ea typeface="Consolas"/>
                          <a:cs typeface="Consolas"/>
                          <a:sym typeface="Consolas"/>
                        </a:rPr>
                        <a:t>myFunction</a:t>
                      </a:r>
                      <a:r>
                        <a:rPr lang="en-GB" dirty="0">
                          <a:latin typeface="Consolas"/>
                          <a:ea typeface="Consolas"/>
                          <a:cs typeface="Consolas"/>
                          <a:sym typeface="Consolas"/>
                        </a:rPr>
                        <a:t>() {</a:t>
                      </a:r>
                    </a:p>
                    <a:p>
                      <a:pPr marL="0" lvl="0" indent="0" algn="l" rtl="0">
                        <a:spcBef>
                          <a:spcPts val="0"/>
                        </a:spcBef>
                        <a:spcAft>
                          <a:spcPts val="0"/>
                        </a:spcAft>
                        <a:buNone/>
                      </a:pPr>
                      <a:r>
                        <a:rPr lang="en-GB" dirty="0">
                          <a:latin typeface="Consolas"/>
                          <a:ea typeface="Consolas"/>
                          <a:cs typeface="Consolas"/>
                          <a:sym typeface="Consolas"/>
                        </a:rPr>
                        <a:t>		count = count+1;</a:t>
                      </a:r>
                    </a:p>
                    <a:p>
                      <a:pPr marL="0" lvl="0" indent="0" algn="l" rtl="0">
                        <a:spcBef>
                          <a:spcPts val="0"/>
                        </a:spcBef>
                        <a:spcAft>
                          <a:spcPts val="0"/>
                        </a:spcAft>
                        <a:buNone/>
                      </a:pPr>
                      <a:r>
                        <a:rPr lang="en-GB" dirty="0">
                          <a:latin typeface="Consolas"/>
                          <a:ea typeface="Consolas"/>
                          <a:cs typeface="Consolas"/>
                          <a:sym typeface="Consolas"/>
                        </a:rPr>
                        <a:t>		return count;</a:t>
                      </a:r>
                    </a:p>
                    <a:p>
                      <a:pPr marL="0" lvl="0" indent="0" algn="l" rtl="0">
                        <a:spcBef>
                          <a:spcPts val="0"/>
                        </a:spcBef>
                        <a:spcAft>
                          <a:spcPts val="0"/>
                        </a:spcAft>
                        <a:buNone/>
                      </a:pPr>
                      <a:r>
                        <a:rPr lang="en-GB" dirty="0">
                          <a:latin typeface="Consolas"/>
                          <a:ea typeface="Consolas"/>
                          <a:cs typeface="Consolas"/>
                          <a:sym typeface="Consolas"/>
                        </a:rPr>
                        <a:t>	}</a:t>
                      </a:r>
                    </a:p>
                    <a:p>
                      <a:pPr marL="0" lvl="0" indent="0" algn="l" rtl="0">
                        <a:spcBef>
                          <a:spcPts val="0"/>
                        </a:spcBef>
                        <a:spcAft>
                          <a:spcPts val="0"/>
                        </a:spcAft>
                        <a:buNone/>
                      </a:pPr>
                      <a:r>
                        <a:rPr lang="en-GB" dirty="0">
                          <a:latin typeface="Consolas"/>
                          <a:ea typeface="Consolas"/>
                          <a:cs typeface="Consolas"/>
                          <a:sym typeface="Consolas"/>
                        </a:rPr>
                        <a:t>}</a:t>
                      </a: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406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Currying</a:t>
            </a:r>
            <a:endParaRPr/>
          </a:p>
        </p:txBody>
      </p:sp>
      <p:sp>
        <p:nvSpPr>
          <p:cNvPr id="114" name="Google Shape;114;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 curried function is a function where the evaluation of its arguments is translated into a sequence of functions which evaluates one argument at a time, so instead of </a:t>
            </a:r>
            <a:r>
              <a:rPr lang="en" dirty="0" err="1"/>
              <a:t>someFunction</a:t>
            </a:r>
            <a:r>
              <a:rPr lang="en" dirty="0"/>
              <a:t>(</a:t>
            </a:r>
            <a:r>
              <a:rPr lang="en" dirty="0" err="1"/>
              <a:t>a,b</a:t>
            </a:r>
            <a:r>
              <a:rPr lang="en" dirty="0"/>
              <a:t>), it becomes </a:t>
            </a:r>
            <a:r>
              <a:rPr lang="en" dirty="0" err="1"/>
              <a:t>someFunction</a:t>
            </a:r>
            <a:r>
              <a:rPr lang="en" dirty="0"/>
              <a:t>(a)(b)</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intermediate functions can form partial evaluations for later use</a:t>
            </a:r>
          </a:p>
          <a:p>
            <a:pPr marL="114300" lvl="0" indent="0" algn="l" rtl="0">
              <a:spcBef>
                <a:spcPts val="0"/>
              </a:spcBef>
              <a:spcAft>
                <a:spcPts val="0"/>
              </a:spcAft>
              <a:buSzPts val="1800"/>
              <a:buNone/>
            </a:pPr>
            <a:endParaRPr dirty="0"/>
          </a:p>
          <a:p>
            <a:pPr marL="0" lvl="0" indent="0" algn="l" rtl="0">
              <a:spcBef>
                <a:spcPts val="1600"/>
              </a:spcBef>
              <a:spcAft>
                <a:spcPts val="1600"/>
              </a:spcAft>
              <a:buNone/>
            </a:pPr>
            <a:endParaRPr dirty="0"/>
          </a:p>
        </p:txBody>
      </p:sp>
      <p:graphicFrame>
        <p:nvGraphicFramePr>
          <p:cNvPr id="115" name="Google Shape;115;p20"/>
          <p:cNvGraphicFramePr/>
          <p:nvPr>
            <p:extLst>
              <p:ext uri="{D42A27DB-BD31-4B8C-83A1-F6EECF244321}">
                <p14:modId xmlns:p14="http://schemas.microsoft.com/office/powerpoint/2010/main" val="2988666088"/>
              </p:ext>
            </p:extLst>
          </p:nvPr>
        </p:nvGraphicFramePr>
        <p:xfrm>
          <a:off x="952500" y="3006555"/>
          <a:ext cx="7239000" cy="1676370"/>
        </p:xfrm>
        <a:graphic>
          <a:graphicData uri="http://schemas.openxmlformats.org/drawingml/2006/table">
            <a:tbl>
              <a:tblPr>
                <a:noFill/>
                <a:tableStyleId>{48ACD2EE-3DBB-464D-B17F-7EEFF9E39EA4}</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dirty="0">
                          <a:latin typeface="Consolas"/>
                          <a:ea typeface="Consolas"/>
                          <a:cs typeface="Consolas"/>
                          <a:sym typeface="Consolas"/>
                        </a:rPr>
                        <a:t>// Conventional approach</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const multiply = (x, y) =&gt; x * y;</a:t>
                      </a:r>
                      <a:endParaRPr dirty="0">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const </a:t>
                      </a:r>
                      <a:r>
                        <a:rPr lang="en" dirty="0" err="1">
                          <a:latin typeface="Consolas"/>
                          <a:ea typeface="Consolas"/>
                          <a:cs typeface="Consolas"/>
                          <a:sym typeface="Consolas"/>
                        </a:rPr>
                        <a:t>curriedMultiplier</a:t>
                      </a:r>
                      <a:r>
                        <a:rPr lang="en" dirty="0">
                          <a:latin typeface="Consolas"/>
                          <a:ea typeface="Consolas"/>
                          <a:cs typeface="Consolas"/>
                          <a:sym typeface="Consolas"/>
                        </a:rPr>
                        <a:t> = x =&gt; y =&gt; x * y;</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const discount = </a:t>
                      </a:r>
                      <a:r>
                        <a:rPr lang="en" dirty="0" err="1">
                          <a:latin typeface="Consolas"/>
                          <a:ea typeface="Consolas"/>
                          <a:cs typeface="Consolas"/>
                          <a:sym typeface="Consolas"/>
                        </a:rPr>
                        <a:t>curriedMultiplier</a:t>
                      </a:r>
                      <a:r>
                        <a:rPr lang="en" dirty="0">
                          <a:latin typeface="Consolas"/>
                          <a:ea typeface="Consolas"/>
                          <a:cs typeface="Consolas"/>
                          <a:sym typeface="Consolas"/>
                        </a:rPr>
                        <a:t>(0.98);</a:t>
                      </a:r>
                      <a:endParaRPr dirty="0">
                        <a:latin typeface="Consolas"/>
                        <a:ea typeface="Consolas"/>
                        <a:cs typeface="Consolas"/>
                        <a:sym typeface="Consolas"/>
                      </a:endParaRPr>
                    </a:p>
                    <a:p>
                      <a:pPr marL="0" lvl="0" indent="0" algn="l" rtl="0">
                        <a:spcBef>
                          <a:spcPts val="0"/>
                        </a:spcBef>
                        <a:spcAft>
                          <a:spcPts val="0"/>
                        </a:spcAft>
                        <a:buNone/>
                      </a:pPr>
                      <a:r>
                        <a:rPr lang="en" dirty="0" err="1">
                          <a:latin typeface="Consolas"/>
                          <a:ea typeface="Consolas"/>
                          <a:cs typeface="Consolas"/>
                          <a:sym typeface="Consolas"/>
                        </a:rPr>
                        <a:t>console.log</a:t>
                      </a:r>
                      <a:r>
                        <a:rPr lang="en" dirty="0">
                          <a:latin typeface="Consolas"/>
                          <a:ea typeface="Consolas"/>
                          <a:cs typeface="Consolas"/>
                          <a:sym typeface="Consolas"/>
                        </a:rPr>
                        <a:t>(discount(1000)); // =&gt; 980</a:t>
                      </a:r>
                      <a:endParaRPr dirty="0">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Another Currying example</a:t>
            </a:r>
            <a:endParaRPr dirty="0"/>
          </a:p>
        </p:txBody>
      </p:sp>
      <p:graphicFrame>
        <p:nvGraphicFramePr>
          <p:cNvPr id="115" name="Google Shape;115;p20"/>
          <p:cNvGraphicFramePr/>
          <p:nvPr>
            <p:extLst>
              <p:ext uri="{D42A27DB-BD31-4B8C-83A1-F6EECF244321}">
                <p14:modId xmlns:p14="http://schemas.microsoft.com/office/powerpoint/2010/main" val="20733866"/>
              </p:ext>
            </p:extLst>
          </p:nvPr>
        </p:nvGraphicFramePr>
        <p:xfrm>
          <a:off x="636998" y="1301323"/>
          <a:ext cx="6842589" cy="1659748"/>
        </p:xfrm>
        <a:graphic>
          <a:graphicData uri="http://schemas.openxmlformats.org/drawingml/2006/table">
            <a:tbl>
              <a:tblPr>
                <a:noFill/>
                <a:tableStyleId>{48ACD2EE-3DBB-464D-B17F-7EEFF9E39EA4}</a:tableStyleId>
              </a:tblPr>
              <a:tblGrid>
                <a:gridCol w="6842589">
                  <a:extLst>
                    <a:ext uri="{9D8B030D-6E8A-4147-A177-3AD203B41FA5}">
                      <a16:colId xmlns:a16="http://schemas.microsoft.com/office/drawing/2014/main" val="20000"/>
                    </a:ext>
                  </a:extLst>
                </a:gridCol>
              </a:tblGrid>
              <a:tr h="1536470">
                <a:tc>
                  <a:txBody>
                    <a:bodyPr/>
                    <a:lstStyle/>
                    <a:p>
                      <a:pPr marL="0" lvl="0" indent="0" algn="l" rtl="0">
                        <a:spcBef>
                          <a:spcPts val="0"/>
                        </a:spcBef>
                        <a:spcAft>
                          <a:spcPts val="0"/>
                        </a:spcAft>
                        <a:buNone/>
                      </a:pP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const</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i="1" dirty="0" err="1">
                          <a:effectLst/>
                          <a:latin typeface="Consolas" panose="020B0609020204030204" pitchFamily="49" charset="0"/>
                          <a:cs typeface="Consolas" panose="020B0609020204030204" pitchFamily="49" charset="0"/>
                        </a:rPr>
                        <a:t>curriedSubstring</a:t>
                      </a:r>
                      <a:r>
                        <a:rPr lang="en-GB" i="1" dirty="0">
                          <a:effectLst/>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 start =&gt; length =&gt; str =&gt; </a:t>
                      </a:r>
                      <a:r>
                        <a:rPr lang="en-GB" dirty="0" err="1">
                          <a:latin typeface="Consolas" panose="020B0609020204030204" pitchFamily="49" charset="0"/>
                          <a:cs typeface="Consolas" panose="020B0609020204030204" pitchFamily="49" charset="0"/>
                        </a:rPr>
                        <a:t>str.</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substr</a:t>
                      </a:r>
                      <a:r>
                        <a:rPr lang="en-GB" dirty="0">
                          <a:latin typeface="Consolas" panose="020B0609020204030204" pitchFamily="49" charset="0"/>
                          <a:cs typeface="Consolas" panose="020B0609020204030204" pitchFamily="49" charset="0"/>
                        </a:rPr>
                        <a:t>(start, length);</a:t>
                      </a:r>
                      <a:br>
                        <a:rPr lang="en-GB" dirty="0">
                          <a:latin typeface="Consolas" panose="020B0609020204030204" pitchFamily="49" charset="0"/>
                          <a:cs typeface="Consolas" panose="020B0609020204030204" pitchFamily="49" charset="0"/>
                        </a:rPr>
                      </a:b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const</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sz="1400" b="0" i="1"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alwaysStartFirstChar</a:t>
                      </a:r>
                      <a:r>
                        <a:rPr lang="en-GB" sz="1400" b="1" i="1"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dirty="0">
                          <a:latin typeface="Consolas" panose="020B0609020204030204" pitchFamily="49" charset="0"/>
                          <a:cs typeface="Consolas" panose="020B0609020204030204" pitchFamily="49" charset="0"/>
                        </a:rPr>
                        <a:t>= </a:t>
                      </a:r>
                      <a:r>
                        <a:rPr lang="en-GB" i="1" dirty="0" err="1">
                          <a:effectLst/>
                          <a:latin typeface="Consolas" panose="020B0609020204030204" pitchFamily="49" charset="0"/>
                          <a:cs typeface="Consolas" panose="020B0609020204030204" pitchFamily="49" charset="0"/>
                        </a:rPr>
                        <a:t>curriedSubstring</a:t>
                      </a:r>
                      <a:r>
                        <a:rPr lang="en-GB" dirty="0">
                          <a:latin typeface="Consolas" panose="020B0609020204030204" pitchFamily="49" charset="0"/>
                          <a:cs typeface="Consolas" panose="020B0609020204030204" pitchFamily="49" charset="0"/>
                        </a:rPr>
                        <a:t>(</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0</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sz="1400" b="0" i="1" u="none" strike="noStrike" cap="none" dirty="0">
                          <a:solidFill>
                            <a:srgbClr val="000000"/>
                          </a:solidFill>
                          <a:effectLst/>
                          <a:latin typeface="Consolas" panose="020B0609020204030204" pitchFamily="49" charset="0"/>
                          <a:ea typeface="Arial"/>
                          <a:cs typeface="Consolas" panose="020B0609020204030204" pitchFamily="49" charset="0"/>
                          <a:sym typeface="Arial"/>
                        </a:rPr>
                        <a:t>// What is this going to print - try it out in </a:t>
                      </a:r>
                      <a:r>
                        <a:rPr lang="en-GB" sz="1400" b="0" i="1"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JsBin</a:t>
                      </a:r>
                      <a:br>
                        <a:rPr lang="en-GB" sz="1400" b="0" i="1" u="none" strike="noStrike" cap="none" dirty="0">
                          <a:solidFill>
                            <a:srgbClr val="000000"/>
                          </a:solidFill>
                          <a:effectLst/>
                          <a:latin typeface="Consolas" panose="020B0609020204030204" pitchFamily="49" charset="0"/>
                          <a:ea typeface="Arial"/>
                          <a:cs typeface="Consolas" panose="020B0609020204030204" pitchFamily="49" charset="0"/>
                          <a:sym typeface="Arial"/>
                        </a:rPr>
                      </a:br>
                      <a:r>
                        <a:rPr lang="en-GB" sz="1400" b="1" i="1"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console</a:t>
                      </a:r>
                      <a:r>
                        <a:rPr lang="en-GB" dirty="0" err="1">
                          <a:latin typeface="Consolas" panose="020B0609020204030204" pitchFamily="49" charset="0"/>
                          <a:cs typeface="Consolas" panose="020B0609020204030204" pitchFamily="49" charset="0"/>
                        </a:rPr>
                        <a:t>.</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log</a:t>
                      </a:r>
                      <a:r>
                        <a:rPr lang="en-GB" dirty="0">
                          <a:latin typeface="Consolas" panose="020B0609020204030204" pitchFamily="49" charset="0"/>
                          <a:cs typeface="Consolas" panose="020B0609020204030204" pitchFamily="49" charset="0"/>
                        </a:rPr>
                        <a:t>(</a:t>
                      </a:r>
                      <a:r>
                        <a:rPr lang="en-GB" sz="1400" b="0" i="1"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alwaysStartFirstChar</a:t>
                      </a:r>
                      <a:r>
                        <a:rPr lang="en-GB" dirty="0">
                          <a:latin typeface="Consolas" panose="020B0609020204030204" pitchFamily="49" charset="0"/>
                          <a:cs typeface="Consolas" panose="020B0609020204030204" pitchFamily="49" charset="0"/>
                        </a:rPr>
                        <a:t>(</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2</a:t>
                      </a:r>
                      <a:r>
                        <a:rPr lang="en-GB" dirty="0">
                          <a:latin typeface="Consolas" panose="020B0609020204030204" pitchFamily="49" charset="0"/>
                          <a:cs typeface="Consolas" panose="020B0609020204030204" pitchFamily="49" charset="0"/>
                        </a:rPr>
                        <a:t>)(</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'Hello'</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endParaRPr sz="1400" dirty="0">
                        <a:latin typeface="Consolas" panose="020B0609020204030204" pitchFamily="49" charset="0"/>
                        <a:ea typeface="Consolas"/>
                        <a:cs typeface="Consolas" panose="020B0609020204030204" pitchFamily="49" charset="0"/>
                        <a:sym typeface="Consolas"/>
                      </a:endParaRPr>
                    </a:p>
                  </a:txBody>
                  <a:tcPr marL="91425" marR="91425" marT="83114" marB="83114"/>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852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Lazy Evaluation</a:t>
            </a:r>
            <a:endParaRPr/>
          </a:p>
        </p:txBody>
      </p:sp>
      <p:sp>
        <p:nvSpPr>
          <p:cNvPr id="121" name="Google Shape;121;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Lazy evaluation is the idea that a function defers computing a result until it absolutely needs to</a:t>
            </a:r>
            <a:endParaRPr dirty="0"/>
          </a:p>
          <a:p>
            <a:pPr marL="457200" lvl="0" indent="-342900" algn="l" rtl="0">
              <a:spcBef>
                <a:spcPts val="0"/>
              </a:spcBef>
              <a:spcAft>
                <a:spcPts val="0"/>
              </a:spcAft>
              <a:buSzPts val="1800"/>
              <a:buChar char="●"/>
            </a:pPr>
            <a:r>
              <a:rPr lang="en" dirty="0"/>
              <a:t>This makes memory or compute intensive functions more efficient</a:t>
            </a:r>
            <a:endParaRPr dirty="0"/>
          </a:p>
          <a:p>
            <a:pPr marL="457200" lvl="0" indent="-342900" algn="l" rtl="0">
              <a:spcBef>
                <a:spcPts val="0"/>
              </a:spcBef>
              <a:spcAft>
                <a:spcPts val="0"/>
              </a:spcAft>
              <a:buSzPts val="1800"/>
              <a:buChar char="●"/>
            </a:pPr>
            <a:r>
              <a:rPr lang="en-GB" dirty="0"/>
              <a:t>Consider below, what’s wrong with it?</a:t>
            </a:r>
            <a:endParaRPr dirty="0"/>
          </a:p>
          <a:p>
            <a:pPr marL="0" lvl="0" indent="0" algn="l" rtl="0">
              <a:spcBef>
                <a:spcPts val="1600"/>
              </a:spcBef>
              <a:spcAft>
                <a:spcPts val="1600"/>
              </a:spcAft>
              <a:buNone/>
            </a:pPr>
            <a:endParaRPr lang="en-GB" dirty="0"/>
          </a:p>
          <a:p>
            <a:pPr marL="285750" indent="-285750">
              <a:spcAft>
                <a:spcPts val="1600"/>
              </a:spcAft>
            </a:pPr>
            <a:endParaRPr lang="en-GB" dirty="0"/>
          </a:p>
          <a:p>
            <a:pPr marL="285750" indent="-285750">
              <a:spcAft>
                <a:spcPts val="1600"/>
              </a:spcAft>
            </a:pPr>
            <a:r>
              <a:rPr lang="en-GB" dirty="0"/>
              <a:t>We ran a very demanding function at the beginning to use its returned value at the end of the program. Blocking call. Potentially block browser</a:t>
            </a:r>
          </a:p>
        </p:txBody>
      </p:sp>
      <p:graphicFrame>
        <p:nvGraphicFramePr>
          <p:cNvPr id="122" name="Google Shape;122;p21"/>
          <p:cNvGraphicFramePr/>
          <p:nvPr>
            <p:extLst>
              <p:ext uri="{D42A27DB-BD31-4B8C-83A1-F6EECF244321}">
                <p14:modId xmlns:p14="http://schemas.microsoft.com/office/powerpoint/2010/main" val="3871302563"/>
              </p:ext>
            </p:extLst>
          </p:nvPr>
        </p:nvGraphicFramePr>
        <p:xfrm>
          <a:off x="952499" y="2712401"/>
          <a:ext cx="7431213" cy="822930"/>
        </p:xfrm>
        <a:graphic>
          <a:graphicData uri="http://schemas.openxmlformats.org/drawingml/2006/table">
            <a:tbl>
              <a:tblPr>
                <a:noFill/>
                <a:tableStyleId>{48ACD2EE-3DBB-464D-B17F-7EEFF9E39EA4}</a:tableStyleId>
              </a:tblPr>
              <a:tblGrid>
                <a:gridCol w="7431213">
                  <a:extLst>
                    <a:ext uri="{9D8B030D-6E8A-4147-A177-3AD203B41FA5}">
                      <a16:colId xmlns:a16="http://schemas.microsoft.com/office/drawing/2014/main" val="20000"/>
                    </a:ext>
                  </a:extLst>
                </a:gridCol>
              </a:tblGrid>
              <a:tr h="801362">
                <a:tc>
                  <a:txBody>
                    <a:bodyPr/>
                    <a:lstStyle/>
                    <a:p>
                      <a:pPr marL="0" lvl="0" indent="0" algn="l" rtl="0">
                        <a:spcBef>
                          <a:spcPts val="0"/>
                        </a:spcBef>
                        <a:spcAft>
                          <a:spcPts val="0"/>
                        </a:spcAft>
                        <a:buNone/>
                      </a:pP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const</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someValue</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expensiveFunction</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p>
                    <a:p>
                      <a:pPr marL="0" lvl="0" indent="0" algn="l" rtl="0">
                        <a:spcBef>
                          <a:spcPts val="0"/>
                        </a:spcBef>
                        <a:spcAft>
                          <a:spcPts val="0"/>
                        </a:spcAft>
                        <a:buNone/>
                      </a:pPr>
                      <a:r>
                        <a:rPr lang="en-GB" sz="1400" b="0" i="1" u="none" strike="noStrike" cap="none" dirty="0">
                          <a:solidFill>
                            <a:srgbClr val="000000"/>
                          </a:solidFill>
                          <a:effectLst/>
                          <a:latin typeface="Consolas" panose="020B0609020204030204" pitchFamily="49" charset="0"/>
                          <a:ea typeface="Arial"/>
                          <a:cs typeface="Consolas" panose="020B0609020204030204" pitchFamily="49" charset="0"/>
                          <a:sym typeface="Arial"/>
                        </a:rPr>
                        <a:t>// Tons of operations that don't involve </a:t>
                      </a:r>
                      <a:r>
                        <a:rPr lang="en-GB" sz="1400" b="0" i="1"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someValue</a:t>
                      </a:r>
                      <a:endPar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endParaRPr>
                    </a:p>
                    <a:p>
                      <a:pPr marL="0" lvl="0" indent="0" algn="l" rtl="0">
                        <a:spcBef>
                          <a:spcPts val="0"/>
                        </a:spcBef>
                        <a:spcAft>
                          <a:spcPts val="0"/>
                        </a:spcAft>
                        <a:buNone/>
                      </a:pP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console.log</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someValue</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a:t>
                      </a:r>
                      <a:endParaRPr dirty="0">
                        <a:latin typeface="Consolas" panose="020B0609020204030204" pitchFamily="49" charset="0"/>
                        <a:ea typeface="Consolas"/>
                        <a:cs typeface="Consolas" panose="020B0609020204030204" pitchFamily="49" charset="0"/>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Lazy Evaluation Cont..</a:t>
            </a:r>
            <a:endParaRPr dirty="0"/>
          </a:p>
        </p:txBody>
      </p:sp>
      <p:sp>
        <p:nvSpPr>
          <p:cNvPr id="121" name="Google Shape;121;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This simple problem would be fixed by reordering. However, no all this simple.</a:t>
            </a:r>
            <a:endParaRPr dirty="0"/>
          </a:p>
          <a:p>
            <a:pPr marL="457200" lvl="0" indent="-342900" algn="l" rtl="0">
              <a:spcBef>
                <a:spcPts val="0"/>
              </a:spcBef>
              <a:spcAft>
                <a:spcPts val="0"/>
              </a:spcAft>
              <a:buSzPts val="1800"/>
              <a:buChar char="●"/>
            </a:pPr>
            <a:r>
              <a:rPr lang="en" dirty="0"/>
              <a:t>This makes memory or compute intensive functions more efficient</a:t>
            </a:r>
            <a:endParaRPr dirty="0"/>
          </a:p>
          <a:p>
            <a:pPr marL="457200" lvl="0" indent="-342900" algn="l" rtl="0">
              <a:spcBef>
                <a:spcPts val="0"/>
              </a:spcBef>
              <a:spcAft>
                <a:spcPts val="0"/>
              </a:spcAft>
              <a:buSzPts val="1800"/>
              <a:buChar char="●"/>
            </a:pPr>
            <a:r>
              <a:rPr lang="en" dirty="0"/>
              <a:t>In JS, the ES6 </a:t>
            </a:r>
            <a:r>
              <a:rPr lang="en" i="1" dirty="0"/>
              <a:t>generator function</a:t>
            </a:r>
            <a:r>
              <a:rPr lang="en" dirty="0"/>
              <a:t> can be used to achieve this</a:t>
            </a:r>
          </a:p>
          <a:p>
            <a:pPr marL="457200" lvl="0" indent="-342900" algn="l" rtl="0">
              <a:spcBef>
                <a:spcPts val="0"/>
              </a:spcBef>
              <a:spcAft>
                <a:spcPts val="0"/>
              </a:spcAft>
              <a:buSzPts val="1800"/>
              <a:buChar char="●"/>
            </a:pPr>
            <a:r>
              <a:rPr lang="en" dirty="0"/>
              <a:t>What are ES6 generator functions?</a:t>
            </a:r>
          </a:p>
          <a:p>
            <a:pPr lvl="0"/>
            <a:r>
              <a:rPr lang="en-GB" dirty="0"/>
              <a:t>a generator is a function that </a:t>
            </a:r>
            <a:r>
              <a:rPr lang="en-GB" b="1" dirty="0"/>
              <a:t>can stop midway</a:t>
            </a:r>
            <a:r>
              <a:rPr lang="en-GB" dirty="0"/>
              <a:t> and then continue </a:t>
            </a:r>
            <a:r>
              <a:rPr lang="en-GB" i="1" dirty="0"/>
              <a:t>from where it stopped.</a:t>
            </a:r>
            <a:r>
              <a:rPr lang="en" dirty="0"/>
              <a:t> </a:t>
            </a:r>
          </a:p>
          <a:p>
            <a:pPr lvl="0"/>
            <a:r>
              <a:rPr lang="en-GB" dirty="0"/>
              <a:t>A generator object is an iterator. Iterators are lazy because the next value in the sequence is only created/calculated when it is consumed.</a:t>
            </a: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3913438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Generator Functions</a:t>
            </a:r>
            <a:endParaRPr dirty="0"/>
          </a:p>
        </p:txBody>
      </p:sp>
      <p:graphicFrame>
        <p:nvGraphicFramePr>
          <p:cNvPr id="122" name="Google Shape;122;p21"/>
          <p:cNvGraphicFramePr/>
          <p:nvPr>
            <p:extLst>
              <p:ext uri="{D42A27DB-BD31-4B8C-83A1-F6EECF244321}">
                <p14:modId xmlns:p14="http://schemas.microsoft.com/office/powerpoint/2010/main" val="2936427653"/>
              </p:ext>
            </p:extLst>
          </p:nvPr>
        </p:nvGraphicFramePr>
        <p:xfrm>
          <a:off x="942225" y="1294543"/>
          <a:ext cx="6280507" cy="5608990"/>
        </p:xfrm>
        <a:graphic>
          <a:graphicData uri="http://schemas.openxmlformats.org/drawingml/2006/table">
            <a:tbl>
              <a:tblPr>
                <a:noFill/>
                <a:tableStyleId>{48ACD2EE-3DBB-464D-B17F-7EEFF9E39EA4}</a:tableStyleId>
              </a:tblPr>
              <a:tblGrid>
                <a:gridCol w="6280507">
                  <a:extLst>
                    <a:ext uri="{9D8B030D-6E8A-4147-A177-3AD203B41FA5}">
                      <a16:colId xmlns:a16="http://schemas.microsoft.com/office/drawing/2014/main" val="20000"/>
                    </a:ext>
                  </a:extLst>
                </a:gridCol>
              </a:tblGrid>
              <a:tr h="2804495">
                <a:tc>
                  <a:txBody>
                    <a:bodyPr/>
                    <a:lstStyle/>
                    <a:p>
                      <a:pPr marL="0" lvl="0" indent="0" algn="l" rtl="0">
                        <a:spcBef>
                          <a:spcPts val="0"/>
                        </a:spcBef>
                        <a:spcAft>
                          <a:spcPts val="0"/>
                        </a:spcAft>
                        <a:buNone/>
                      </a:pP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function *</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generatorFunction</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 </a:t>
                      </a:r>
                    </a:p>
                    <a:p>
                      <a:pPr marL="0" lvl="0" indent="0" algn="l" rtl="0">
                        <a:spcBef>
                          <a:spcPts val="0"/>
                        </a:spcBef>
                        <a:spcAft>
                          <a:spcPts val="0"/>
                        </a:spcAft>
                        <a:buNone/>
                      </a:pP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console.log</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('This will be executed first.’);</a:t>
                      </a:r>
                      <a:b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b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yield</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'Hello, ‘; </a:t>
                      </a:r>
                    </a:p>
                    <a:p>
                      <a:pPr marL="0" lvl="0" indent="0" algn="l" rtl="0">
                        <a:spcBef>
                          <a:spcPts val="0"/>
                        </a:spcBef>
                        <a:spcAft>
                          <a:spcPts val="0"/>
                        </a:spcAft>
                        <a:buNone/>
                      </a:pP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console.log</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('I will be printed after the pause’); </a:t>
                      </a:r>
                    </a:p>
                    <a:p>
                      <a:pPr marL="0" lvl="0" indent="0" algn="l" rtl="0">
                        <a:spcBef>
                          <a:spcPts val="0"/>
                        </a:spcBef>
                        <a:spcAft>
                          <a:spcPts val="0"/>
                        </a:spcAft>
                        <a:buNone/>
                      </a:pP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yield</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'World!’;</a:t>
                      </a:r>
                      <a:b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b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a:t>
                      </a:r>
                    </a:p>
                    <a:p>
                      <a:pPr marL="0" lvl="0" indent="0" algn="l" rtl="0">
                        <a:spcBef>
                          <a:spcPts val="0"/>
                        </a:spcBef>
                        <a:spcAft>
                          <a:spcPts val="0"/>
                        </a:spcAft>
                        <a:buNone/>
                      </a:pP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const</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generatorObject</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generatorFunction</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console.log</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a:t>
                      </a: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generatorObject.next</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.value);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console.log</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a:t>
                      </a: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generatorObject.next</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.value);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console.log</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a:t>
                      </a: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generatorObject.next</a:t>
                      </a:r>
                      <a:r>
                        <a:rPr lang="en-GB" sz="1400" b="1"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.value); </a:t>
                      </a:r>
                      <a:endParaRPr dirty="0">
                        <a:latin typeface="Consolas" panose="020B0609020204030204" pitchFamily="49" charset="0"/>
                        <a:ea typeface="Consolas"/>
                        <a:cs typeface="Consolas" panose="020B0609020204030204" pitchFamily="49" charset="0"/>
                        <a:sym typeface="Consolas"/>
                      </a:endParaRPr>
                    </a:p>
                  </a:txBody>
                  <a:tcPr marL="91425" marR="91425" marT="91425" marB="91425"/>
                </a:tc>
                <a:extLst>
                  <a:ext uri="{0D108BD9-81ED-4DB2-BD59-A6C34878D82A}">
                    <a16:rowId xmlns:a16="http://schemas.microsoft.com/office/drawing/2014/main" val="10000"/>
                  </a:ext>
                </a:extLst>
              </a:tr>
              <a:tr h="2804495">
                <a:tc>
                  <a:txBody>
                    <a:bodyPr/>
                    <a:lstStyle/>
                    <a:p>
                      <a:pPr marL="0" lvl="0" indent="0" algn="l" rtl="0">
                        <a:spcBef>
                          <a:spcPts val="0"/>
                        </a:spcBef>
                        <a:spcAft>
                          <a:spcPts val="0"/>
                        </a:spcAft>
                        <a:buNone/>
                      </a:pPr>
                      <a:endParaRPr dirty="0">
                        <a:latin typeface="Consolas" panose="020B0609020204030204" pitchFamily="49" charset="0"/>
                        <a:ea typeface="Consolas"/>
                        <a:cs typeface="Consolas" panose="020B0609020204030204" pitchFamily="49" charset="0"/>
                        <a:sym typeface="Consolas"/>
                      </a:endParaRPr>
                    </a:p>
                  </a:txBody>
                  <a:tcPr marL="91425" marR="91425" marT="91425" marB="91425"/>
                </a:tc>
                <a:extLst>
                  <a:ext uri="{0D108BD9-81ED-4DB2-BD59-A6C34878D82A}">
                    <a16:rowId xmlns:a16="http://schemas.microsoft.com/office/drawing/2014/main" val="2971566009"/>
                  </a:ext>
                </a:extLst>
              </a:tr>
            </a:tbl>
          </a:graphicData>
        </a:graphic>
      </p:graphicFrame>
    </p:spTree>
    <p:extLst>
      <p:ext uri="{BB962C8B-B14F-4D97-AF65-F5344CB8AC3E}">
        <p14:creationId xmlns:p14="http://schemas.microsoft.com/office/powerpoint/2010/main" val="2205303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Programming Paradigms</a:t>
            </a:r>
            <a:endParaRPr/>
          </a:p>
        </p:txBody>
      </p:sp>
      <p:sp>
        <p:nvSpPr>
          <p:cNvPr id="74" name="Google Shape;74;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paradigm is a term meaning </a:t>
            </a:r>
            <a:r>
              <a:rPr lang="en" i="1"/>
              <a:t>a way of doing things</a:t>
            </a:r>
            <a:r>
              <a:rPr lang="en"/>
              <a:t>, such as programming</a:t>
            </a:r>
            <a:endParaRPr/>
          </a:p>
          <a:p>
            <a:pPr marL="457200" lvl="0" indent="-342900" algn="l" rtl="0">
              <a:spcBef>
                <a:spcPts val="0"/>
              </a:spcBef>
              <a:spcAft>
                <a:spcPts val="0"/>
              </a:spcAft>
              <a:buSzPts val="1800"/>
              <a:buChar char="●"/>
            </a:pPr>
            <a:r>
              <a:rPr lang="en"/>
              <a:t>From a Web App perspective, there are five programming paradigms that you will encounter - although, formally, many more exist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aphicFrame>
        <p:nvGraphicFramePr>
          <p:cNvPr id="75" name="Google Shape;75;p14"/>
          <p:cNvGraphicFramePr/>
          <p:nvPr/>
        </p:nvGraphicFramePr>
        <p:xfrm>
          <a:off x="851150" y="2471350"/>
          <a:ext cx="7700775" cy="2194410"/>
        </p:xfrm>
        <a:graphic>
          <a:graphicData uri="http://schemas.openxmlformats.org/drawingml/2006/table">
            <a:tbl>
              <a:tblPr>
                <a:noFill/>
                <a:tableStyleId>{48ACD2EE-3DBB-464D-B17F-7EEFF9E39EA4}</a:tableStyleId>
              </a:tblPr>
              <a:tblGrid>
                <a:gridCol w="1670700">
                  <a:extLst>
                    <a:ext uri="{9D8B030D-6E8A-4147-A177-3AD203B41FA5}">
                      <a16:colId xmlns:a16="http://schemas.microsoft.com/office/drawing/2014/main" val="20000"/>
                    </a:ext>
                  </a:extLst>
                </a:gridCol>
                <a:gridCol w="60300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latin typeface="Open Sans"/>
                          <a:ea typeface="Open Sans"/>
                          <a:cs typeface="Open Sans"/>
                          <a:sym typeface="Open Sans"/>
                        </a:rPr>
                        <a:t>Imperative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a:latin typeface="Open Sans"/>
                          <a:ea typeface="Open Sans"/>
                          <a:cs typeface="Open Sans"/>
                          <a:sym typeface="Open Sans"/>
                        </a:rPr>
                        <a:t>Control flow as an explicit sequence of commands</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Open Sans"/>
                          <a:ea typeface="Open Sans"/>
                          <a:cs typeface="Open Sans"/>
                          <a:sym typeface="Open Sans"/>
                        </a:rPr>
                        <a:t>Procedural</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a:latin typeface="Open Sans"/>
                          <a:ea typeface="Open Sans"/>
                          <a:cs typeface="Open Sans"/>
                          <a:sym typeface="Open Sans"/>
                        </a:rPr>
                        <a:t>Imperative style with </a:t>
                      </a:r>
                      <a:r>
                        <a:rPr lang="en" i="1">
                          <a:latin typeface="Open Sans"/>
                          <a:ea typeface="Open Sans"/>
                          <a:cs typeface="Open Sans"/>
                          <a:sym typeface="Open Sans"/>
                        </a:rPr>
                        <a:t>procedure</a:t>
                      </a:r>
                      <a:r>
                        <a:rPr lang="en">
                          <a:latin typeface="Open Sans"/>
                          <a:ea typeface="Open Sans"/>
                          <a:cs typeface="Open Sans"/>
                          <a:sym typeface="Open Sans"/>
                        </a:rPr>
                        <a:t>/</a:t>
                      </a:r>
                      <a:r>
                        <a:rPr lang="en" i="1">
                          <a:latin typeface="Open Sans"/>
                          <a:ea typeface="Open Sans"/>
                          <a:cs typeface="Open Sans"/>
                          <a:sym typeface="Open Sans"/>
                        </a:rPr>
                        <a:t>function</a:t>
                      </a:r>
                      <a:r>
                        <a:rPr lang="en">
                          <a:latin typeface="Open Sans"/>
                          <a:ea typeface="Open Sans"/>
                          <a:cs typeface="Open Sans"/>
                          <a:sym typeface="Open Sans"/>
                        </a:rPr>
                        <a:t> call support</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latin typeface="Open Sans"/>
                          <a:ea typeface="Open Sans"/>
                          <a:cs typeface="Open Sans"/>
                          <a:sym typeface="Open Sans"/>
                        </a:rPr>
                        <a:t>Declarative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a:latin typeface="Open Sans"/>
                          <a:ea typeface="Open Sans"/>
                          <a:cs typeface="Open Sans"/>
                          <a:sym typeface="Open Sans"/>
                        </a:rPr>
                        <a:t>Code states the desired result but not how to get it</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latin typeface="Open Sans"/>
                          <a:ea typeface="Open Sans"/>
                          <a:cs typeface="Open Sans"/>
                          <a:sym typeface="Open Sans"/>
                        </a:rPr>
                        <a:t>Object-oriented</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a:latin typeface="Open Sans"/>
                          <a:ea typeface="Open Sans"/>
                          <a:cs typeface="Open Sans"/>
                          <a:sym typeface="Open Sans"/>
                        </a:rPr>
                        <a:t>Sending messages to objects which have state and behaviour</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latin typeface="Open Sans"/>
                          <a:ea typeface="Open Sans"/>
                          <a:cs typeface="Open Sans"/>
                          <a:sym typeface="Open Sans"/>
                        </a:rPr>
                        <a:t>Functional</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a:latin typeface="Open Sans"/>
                          <a:ea typeface="Open Sans"/>
                          <a:cs typeface="Open Sans"/>
                          <a:sym typeface="Open Sans"/>
                        </a:rPr>
                        <a:t>Computation by pure function calls that avoid any global state - based on </a:t>
                      </a:r>
                      <a:r>
                        <a:rPr lang="en" i="1">
                          <a:latin typeface="Open Sans"/>
                          <a:ea typeface="Open Sans"/>
                          <a:cs typeface="Open Sans"/>
                          <a:sym typeface="Open Sans"/>
                        </a:rPr>
                        <a:t>Category Theory</a:t>
                      </a:r>
                      <a:r>
                        <a:rPr lang="en">
                          <a:latin typeface="Open Sans"/>
                          <a:ea typeface="Open Sans"/>
                          <a:cs typeface="Open Sans"/>
                          <a:sym typeface="Open Sans"/>
                        </a:rPr>
                        <a:t> in mathematics</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Lazy Evaluation Cont..</a:t>
            </a:r>
            <a:endParaRPr dirty="0"/>
          </a:p>
        </p:txBody>
      </p:sp>
      <p:graphicFrame>
        <p:nvGraphicFramePr>
          <p:cNvPr id="122" name="Google Shape;122;p21"/>
          <p:cNvGraphicFramePr/>
          <p:nvPr>
            <p:extLst>
              <p:ext uri="{D42A27DB-BD31-4B8C-83A1-F6EECF244321}">
                <p14:modId xmlns:p14="http://schemas.microsoft.com/office/powerpoint/2010/main" val="2367969695"/>
              </p:ext>
            </p:extLst>
          </p:nvPr>
        </p:nvGraphicFramePr>
        <p:xfrm>
          <a:off x="441789" y="1263721"/>
          <a:ext cx="7911101" cy="3434754"/>
        </p:xfrm>
        <a:graphic>
          <a:graphicData uri="http://schemas.openxmlformats.org/drawingml/2006/table">
            <a:tbl>
              <a:tblPr>
                <a:noFill/>
                <a:tableStyleId>{48ACD2EE-3DBB-464D-B17F-7EEFF9E39EA4}</a:tableStyleId>
              </a:tblPr>
              <a:tblGrid>
                <a:gridCol w="7911101">
                  <a:extLst>
                    <a:ext uri="{9D8B030D-6E8A-4147-A177-3AD203B41FA5}">
                      <a16:colId xmlns:a16="http://schemas.microsoft.com/office/drawing/2014/main" val="20000"/>
                    </a:ext>
                  </a:extLst>
                </a:gridCol>
              </a:tblGrid>
              <a:tr h="3434754">
                <a:tc>
                  <a:txBody>
                    <a:bodyPr/>
                    <a:lstStyle/>
                    <a:p>
                      <a:pPr marL="0" lvl="0" indent="0" algn="l" rtl="0">
                        <a:spcBef>
                          <a:spcPts val="0"/>
                        </a:spcBef>
                        <a:spcAft>
                          <a:spcPts val="0"/>
                        </a:spcAft>
                        <a:buNone/>
                      </a:pPr>
                      <a:r>
                        <a:rPr lang="en-GB" sz="1400" b="1"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const</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someValue</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 </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lazyFunction</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a:t>
                      </a:r>
                    </a:p>
                    <a:p>
                      <a:pPr marL="0" lvl="0" indent="0" algn="l" rtl="0">
                        <a:spcBef>
                          <a:spcPts val="0"/>
                        </a:spcBef>
                        <a:spcAft>
                          <a:spcPts val="0"/>
                        </a:spcAft>
                        <a:buNone/>
                      </a:pPr>
                      <a:r>
                        <a:rPr lang="en-GB" sz="1400" b="0" i="1" u="none" strike="noStrike" cap="none" dirty="0">
                          <a:solidFill>
                            <a:srgbClr val="000000"/>
                          </a:solidFill>
                          <a:effectLst/>
                          <a:latin typeface="Consolas" panose="020B0609020204030204" pitchFamily="49" charset="0"/>
                          <a:ea typeface="Arial"/>
                          <a:cs typeface="Consolas" panose="020B0609020204030204" pitchFamily="49" charset="0"/>
                          <a:sym typeface="Arial"/>
                        </a:rPr>
                        <a:t>// Tons of operations that don't involve </a:t>
                      </a:r>
                      <a:r>
                        <a:rPr lang="en-GB" sz="1400" b="0" i="1"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someValue</a:t>
                      </a:r>
                      <a:endPar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endParaRPr>
                    </a:p>
                    <a:p>
                      <a:pPr marL="0" lvl="0" indent="0" algn="l" rtl="0">
                        <a:spcBef>
                          <a:spcPts val="0"/>
                        </a:spcBef>
                        <a:spcAft>
                          <a:spcPts val="0"/>
                        </a:spcAft>
                        <a:buNone/>
                      </a:pP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console.log</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a:t>
                      </a:r>
                      <a:r>
                        <a:rPr lang="en-GB" sz="1400" b="0" i="0" u="none" strike="noStrike" cap="none" dirty="0" err="1">
                          <a:solidFill>
                            <a:srgbClr val="000000"/>
                          </a:solidFill>
                          <a:effectLst/>
                          <a:latin typeface="Consolas" panose="020B0609020204030204" pitchFamily="49" charset="0"/>
                          <a:ea typeface="Arial"/>
                          <a:cs typeface="Consolas" panose="020B0609020204030204" pitchFamily="49" charset="0"/>
                          <a:sym typeface="Arial"/>
                        </a:rPr>
                        <a:t>someValue.next</a:t>
                      </a:r>
                      <a:r>
                        <a:rPr lang="en-GB" sz="1400" b="0" i="0" u="none" strike="noStrike" cap="none" dirty="0">
                          <a:solidFill>
                            <a:srgbClr val="000000"/>
                          </a:solidFill>
                          <a:effectLst/>
                          <a:latin typeface="Consolas" panose="020B0609020204030204" pitchFamily="49" charset="0"/>
                          <a:ea typeface="Arial"/>
                          <a:cs typeface="Consolas" panose="020B0609020204030204" pitchFamily="49" charset="0"/>
                          <a:sym typeface="Arial"/>
                        </a:rPr>
                        <a:t>(); // Now invoked when needed.</a:t>
                      </a:r>
                      <a:endParaRPr dirty="0">
                        <a:latin typeface="Consolas" panose="020B0609020204030204" pitchFamily="49" charset="0"/>
                        <a:ea typeface="Consolas"/>
                        <a:cs typeface="Consolas" panose="020B0609020204030204" pitchFamily="49" charset="0"/>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5650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Immutability</a:t>
            </a:r>
            <a:endParaRPr/>
          </a:p>
        </p:txBody>
      </p:sp>
      <p:sp>
        <p:nvSpPr>
          <p:cNvPr id="129" name="Google Shape;129;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functional programming paradigm enforces the notion of immutability wherein, once set, a variable’s value never changes - only new copies are created</a:t>
            </a:r>
            <a:endParaRPr dirty="0"/>
          </a:p>
          <a:p>
            <a:pPr marL="457200" lvl="0" indent="-342900" algn="l" rtl="0">
              <a:spcBef>
                <a:spcPts val="0"/>
              </a:spcBef>
              <a:spcAft>
                <a:spcPts val="0"/>
              </a:spcAft>
              <a:buSzPts val="1800"/>
              <a:buChar char="●"/>
            </a:pPr>
            <a:r>
              <a:rPr lang="en" dirty="0"/>
              <a:t>So we don’t really have variables but rather symbol bindings</a:t>
            </a:r>
          </a:p>
          <a:p>
            <a:pPr marL="457200" lvl="0" indent="-342900" algn="l" rtl="0">
              <a:spcBef>
                <a:spcPts val="0"/>
              </a:spcBef>
              <a:spcAft>
                <a:spcPts val="0"/>
              </a:spcAft>
              <a:buSzPts val="1800"/>
              <a:buChar char="●"/>
            </a:pPr>
            <a:endParaRPr dirty="0"/>
          </a:p>
          <a:p>
            <a:pPr marL="0" lvl="0" indent="0" algn="l" rtl="0">
              <a:spcBef>
                <a:spcPts val="1600"/>
              </a:spcBef>
              <a:spcAft>
                <a:spcPts val="1600"/>
              </a:spcAft>
              <a:buNone/>
            </a:pPr>
            <a:endParaRPr dirty="0"/>
          </a:p>
        </p:txBody>
      </p:sp>
      <p:graphicFrame>
        <p:nvGraphicFramePr>
          <p:cNvPr id="130" name="Google Shape;130;p22"/>
          <p:cNvGraphicFramePr/>
          <p:nvPr/>
        </p:nvGraphicFramePr>
        <p:xfrm>
          <a:off x="717025" y="2977350"/>
          <a:ext cx="3637075" cy="1463010"/>
        </p:xfrm>
        <a:graphic>
          <a:graphicData uri="http://schemas.openxmlformats.org/drawingml/2006/table">
            <a:tbl>
              <a:tblPr>
                <a:noFill/>
                <a:tableStyleId>{48ACD2EE-3DBB-464D-B17F-7EEFF9E39EA4}</a:tableStyleId>
              </a:tblPr>
              <a:tblGrid>
                <a:gridCol w="3637075">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latin typeface="Consolas"/>
                          <a:ea typeface="Consolas"/>
                          <a:cs typeface="Consolas"/>
                          <a:sym typeface="Consolas"/>
                        </a:rPr>
                        <a:t>const sum = (arr) =&gt;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let sum = 0;</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for (let n of arr) { sum += n; }</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return n;</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const n = sum([1, 2, 3]); // =&gt; 6</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31" name="Google Shape;131;p22"/>
          <p:cNvGraphicFramePr/>
          <p:nvPr/>
        </p:nvGraphicFramePr>
        <p:xfrm>
          <a:off x="4528650" y="2977350"/>
          <a:ext cx="3714350" cy="1676370"/>
        </p:xfrm>
        <a:graphic>
          <a:graphicData uri="http://schemas.openxmlformats.org/drawingml/2006/table">
            <a:tbl>
              <a:tblPr>
                <a:noFill/>
                <a:tableStyleId>{48ACD2EE-3DBB-464D-B17F-7EEFF9E39EA4}</a:tableStyleId>
              </a:tblPr>
              <a:tblGrid>
                <a:gridCol w="371435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dirty="0">
                          <a:latin typeface="Consolas"/>
                          <a:ea typeface="Consolas"/>
                          <a:cs typeface="Consolas"/>
                          <a:sym typeface="Consolas"/>
                        </a:rPr>
                        <a:t>const sum = (</a:t>
                      </a:r>
                      <a:r>
                        <a:rPr lang="en" dirty="0" err="1">
                          <a:latin typeface="Consolas"/>
                          <a:ea typeface="Consolas"/>
                          <a:cs typeface="Consolas"/>
                          <a:sym typeface="Consolas"/>
                        </a:rPr>
                        <a:t>arr</a:t>
                      </a:r>
                      <a:r>
                        <a:rPr lang="en" dirty="0">
                          <a:latin typeface="Consolas"/>
                          <a:ea typeface="Consolas"/>
                          <a:cs typeface="Consolas"/>
                          <a:sym typeface="Consolas"/>
                        </a:rPr>
                        <a:t>, acc) =&gt; {</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if (</a:t>
                      </a:r>
                      <a:r>
                        <a:rPr lang="en" dirty="0" err="1">
                          <a:latin typeface="Consolas"/>
                          <a:ea typeface="Consolas"/>
                          <a:cs typeface="Consolas"/>
                          <a:sym typeface="Consolas"/>
                        </a:rPr>
                        <a:t>arr.length</a:t>
                      </a:r>
                      <a:r>
                        <a:rPr lang="en" dirty="0">
                          <a:latin typeface="Consolas"/>
                          <a:ea typeface="Consolas"/>
                          <a:cs typeface="Consolas"/>
                          <a:sym typeface="Consolas"/>
                        </a:rPr>
                        <a:t> === 0) return acc;</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return sum(</a:t>
                      </a:r>
                      <a:r>
                        <a:rPr lang="en" dirty="0" err="1">
                          <a:latin typeface="Consolas"/>
                          <a:ea typeface="Consolas"/>
                          <a:cs typeface="Consolas"/>
                          <a:sym typeface="Consolas"/>
                        </a:rPr>
                        <a:t>arr.splice</a:t>
                      </a:r>
                      <a:r>
                        <a:rPr lang="en" dirty="0">
                          <a:latin typeface="Consolas"/>
                          <a:ea typeface="Consolas"/>
                          <a:cs typeface="Consolas"/>
                          <a:sym typeface="Consolas"/>
                        </a:rPr>
                        <a:t>(1),</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a:t>
                      </a:r>
                      <a:r>
                        <a:rPr lang="en" dirty="0" err="1">
                          <a:latin typeface="Consolas"/>
                          <a:ea typeface="Consolas"/>
                          <a:cs typeface="Consolas"/>
                          <a:sym typeface="Consolas"/>
                        </a:rPr>
                        <a:t>arr.shift</a:t>
                      </a:r>
                      <a:r>
                        <a:rPr lang="en" dirty="0">
                          <a:latin typeface="Consolas"/>
                          <a:ea typeface="Consolas"/>
                          <a:cs typeface="Consolas"/>
                          <a:sym typeface="Consolas"/>
                        </a:rPr>
                        <a:t>() + acc);</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a:t>
                      </a:r>
                      <a:endParaRPr dirty="0"/>
                    </a:p>
                    <a:p>
                      <a:pPr marL="0" lvl="0" indent="0" algn="l" rtl="0">
                        <a:spcBef>
                          <a:spcPts val="0"/>
                        </a:spcBef>
                        <a:spcAft>
                          <a:spcPts val="0"/>
                        </a:spcAft>
                        <a:buNone/>
                      </a:pPr>
                      <a:r>
                        <a:rPr lang="en" dirty="0">
                          <a:latin typeface="Consolas"/>
                          <a:ea typeface="Consolas"/>
                          <a:cs typeface="Consolas"/>
                          <a:sym typeface="Consolas"/>
                        </a:rPr>
                        <a:t>const n = sum([1, 2, 3], 0); // =&gt; 6</a:t>
                      </a: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EA7D-E0D9-8E4B-9DF2-04E6018B602E}"/>
              </a:ext>
            </a:extLst>
          </p:cNvPr>
          <p:cNvSpPr>
            <a:spLocks noGrp="1"/>
          </p:cNvSpPr>
          <p:nvPr>
            <p:ph type="title"/>
          </p:nvPr>
        </p:nvSpPr>
        <p:spPr/>
        <p:txBody>
          <a:bodyPr/>
          <a:lstStyle/>
          <a:p>
            <a:r>
              <a:rPr lang="en-US" dirty="0"/>
              <a:t>Recursion</a:t>
            </a:r>
          </a:p>
        </p:txBody>
      </p:sp>
      <p:sp>
        <p:nvSpPr>
          <p:cNvPr id="3" name="Text Placeholder 2">
            <a:extLst>
              <a:ext uri="{FF2B5EF4-FFF2-40B4-BE49-F238E27FC236}">
                <a16:creationId xmlns:a16="http://schemas.microsoft.com/office/drawing/2014/main" id="{535FE94C-6D4C-F74A-9431-0C7563AEB385}"/>
              </a:ext>
            </a:extLst>
          </p:cNvPr>
          <p:cNvSpPr>
            <a:spLocks noGrp="1"/>
          </p:cNvSpPr>
          <p:nvPr>
            <p:ph type="body" idx="1"/>
          </p:nvPr>
        </p:nvSpPr>
        <p:spPr>
          <a:xfrm>
            <a:off x="311700" y="1266325"/>
            <a:ext cx="3890430" cy="3302700"/>
          </a:xfrm>
        </p:spPr>
        <p:txBody>
          <a:bodyPr/>
          <a:lstStyle/>
          <a:p>
            <a:r>
              <a:rPr lang="en-US" dirty="0"/>
              <a:t>When a function calls itself</a:t>
            </a:r>
          </a:p>
          <a:p>
            <a:r>
              <a:rPr lang="en-US" dirty="0"/>
              <a:t>Three keys of recursion</a:t>
            </a:r>
          </a:p>
          <a:p>
            <a:pPr lvl="1"/>
            <a:r>
              <a:rPr lang="en-US" dirty="0"/>
              <a:t>A termination condition</a:t>
            </a:r>
          </a:p>
          <a:p>
            <a:pPr lvl="1"/>
            <a:r>
              <a:rPr lang="en-US" dirty="0"/>
              <a:t>A base case</a:t>
            </a:r>
          </a:p>
          <a:p>
            <a:pPr lvl="1"/>
            <a:r>
              <a:rPr lang="en-US" dirty="0"/>
              <a:t>The recursion</a:t>
            </a:r>
          </a:p>
          <a:p>
            <a:endParaRPr lang="en-US" dirty="0"/>
          </a:p>
        </p:txBody>
      </p:sp>
      <p:sp>
        <p:nvSpPr>
          <p:cNvPr id="4" name="Text Placeholder 2">
            <a:extLst>
              <a:ext uri="{FF2B5EF4-FFF2-40B4-BE49-F238E27FC236}">
                <a16:creationId xmlns:a16="http://schemas.microsoft.com/office/drawing/2014/main" id="{F2A916F0-5509-9E49-9CF5-B3E94656F919}"/>
              </a:ext>
            </a:extLst>
          </p:cNvPr>
          <p:cNvSpPr txBox="1">
            <a:spLocks/>
          </p:cNvSpPr>
          <p:nvPr/>
        </p:nvSpPr>
        <p:spPr>
          <a:xfrm>
            <a:off x="4202130" y="1152425"/>
            <a:ext cx="3890430" cy="330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GB" b="1" dirty="0"/>
              <a:t>function </a:t>
            </a:r>
            <a:r>
              <a:rPr lang="en-GB" i="1" dirty="0"/>
              <a:t>factorial</a:t>
            </a:r>
            <a:r>
              <a:rPr lang="en-GB" dirty="0"/>
              <a:t>(x) {</a:t>
            </a:r>
            <a:br>
              <a:rPr lang="en-GB" dirty="0"/>
            </a:br>
            <a:r>
              <a:rPr lang="en-GB" dirty="0"/>
              <a:t>    </a:t>
            </a:r>
            <a:r>
              <a:rPr lang="en-GB" i="1" dirty="0"/>
              <a:t>// TERMINATION</a:t>
            </a:r>
            <a:br>
              <a:rPr lang="en-GB" i="1" dirty="0"/>
            </a:br>
            <a:r>
              <a:rPr lang="en-GB" i="1" dirty="0"/>
              <a:t>    </a:t>
            </a:r>
            <a:r>
              <a:rPr lang="en-GB" b="1" dirty="0"/>
              <a:t>if </a:t>
            </a:r>
            <a:r>
              <a:rPr lang="en-GB" dirty="0"/>
              <a:t>(x &lt; 0)</a:t>
            </a:r>
            <a:br>
              <a:rPr lang="en-GB" dirty="0"/>
            </a:br>
            <a:r>
              <a:rPr lang="en-GB" dirty="0"/>
              <a:t>        </a:t>
            </a:r>
            <a:r>
              <a:rPr lang="en-GB" b="1" dirty="0"/>
              <a:t>return</a:t>
            </a:r>
            <a:r>
              <a:rPr lang="en-GB" dirty="0"/>
              <a:t>;</a:t>
            </a:r>
            <a:br>
              <a:rPr lang="en-GB" dirty="0"/>
            </a:br>
            <a:r>
              <a:rPr lang="en-GB" dirty="0"/>
              <a:t>    </a:t>
            </a:r>
            <a:r>
              <a:rPr lang="en-GB" i="1" dirty="0"/>
              <a:t>// BASE</a:t>
            </a:r>
            <a:br>
              <a:rPr lang="en-GB" i="1" dirty="0"/>
            </a:br>
            <a:r>
              <a:rPr lang="en-GB" i="1" dirty="0"/>
              <a:t>    </a:t>
            </a:r>
            <a:r>
              <a:rPr lang="en-GB" b="1" dirty="0"/>
              <a:t>if </a:t>
            </a:r>
            <a:r>
              <a:rPr lang="en-GB" dirty="0"/>
              <a:t>(x === 0)</a:t>
            </a:r>
            <a:br>
              <a:rPr lang="en-GB" dirty="0"/>
            </a:br>
            <a:r>
              <a:rPr lang="en-GB" dirty="0"/>
              <a:t>        </a:t>
            </a:r>
            <a:r>
              <a:rPr lang="en-GB" b="1" dirty="0"/>
              <a:t>return </a:t>
            </a:r>
            <a:r>
              <a:rPr lang="en-GB" dirty="0"/>
              <a:t>1;</a:t>
            </a:r>
            <a:br>
              <a:rPr lang="en-GB" dirty="0"/>
            </a:br>
            <a:r>
              <a:rPr lang="en-GB" dirty="0"/>
              <a:t>    </a:t>
            </a:r>
            <a:r>
              <a:rPr lang="en-GB" i="1" dirty="0"/>
              <a:t>// RECURSION</a:t>
            </a:r>
            <a:br>
              <a:rPr lang="en-GB" i="1" dirty="0"/>
            </a:br>
            <a:r>
              <a:rPr lang="en-GB" i="1" dirty="0"/>
              <a:t>    </a:t>
            </a:r>
            <a:r>
              <a:rPr lang="en-GB" b="1" dirty="0"/>
              <a:t>return </a:t>
            </a:r>
            <a:r>
              <a:rPr lang="en-GB" dirty="0"/>
              <a:t>x * </a:t>
            </a:r>
            <a:r>
              <a:rPr lang="en-GB" i="1" dirty="0"/>
              <a:t>factorial</a:t>
            </a:r>
            <a:r>
              <a:rPr lang="en-GB" dirty="0"/>
              <a:t>(x - 1);</a:t>
            </a:r>
            <a:br>
              <a:rPr lang="en-GB" dirty="0"/>
            </a:br>
            <a:r>
              <a:rPr lang="en-GB" dirty="0"/>
              <a:t>}</a:t>
            </a:r>
            <a:br>
              <a:rPr lang="en-GB" dirty="0"/>
            </a:br>
            <a:r>
              <a:rPr lang="en-GB" dirty="0"/>
              <a:t>factorial(3);</a:t>
            </a:r>
            <a:br>
              <a:rPr lang="en-GB" dirty="0"/>
            </a:br>
            <a:br>
              <a:rPr lang="en-GB" dirty="0"/>
            </a:br>
            <a:endParaRPr lang="en-US" dirty="0"/>
          </a:p>
        </p:txBody>
      </p:sp>
    </p:spTree>
    <p:extLst>
      <p:ext uri="{BB962C8B-B14F-4D97-AF65-F5344CB8AC3E}">
        <p14:creationId xmlns:p14="http://schemas.microsoft.com/office/powerpoint/2010/main" val="1497632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EA7D-E0D9-8E4B-9DF2-04E6018B602E}"/>
              </a:ext>
            </a:extLst>
          </p:cNvPr>
          <p:cNvSpPr>
            <a:spLocks noGrp="1"/>
          </p:cNvSpPr>
          <p:nvPr>
            <p:ph type="title"/>
          </p:nvPr>
        </p:nvSpPr>
        <p:spPr/>
        <p:txBody>
          <a:bodyPr/>
          <a:lstStyle/>
          <a:p>
            <a:r>
              <a:rPr lang="en-US" dirty="0"/>
              <a:t>Recursion – Another example</a:t>
            </a:r>
          </a:p>
        </p:txBody>
      </p:sp>
      <p:sp>
        <p:nvSpPr>
          <p:cNvPr id="3" name="Text Placeholder 2">
            <a:extLst>
              <a:ext uri="{FF2B5EF4-FFF2-40B4-BE49-F238E27FC236}">
                <a16:creationId xmlns:a16="http://schemas.microsoft.com/office/drawing/2014/main" id="{535FE94C-6D4C-F74A-9431-0C7563AEB385}"/>
              </a:ext>
            </a:extLst>
          </p:cNvPr>
          <p:cNvSpPr>
            <a:spLocks noGrp="1"/>
          </p:cNvSpPr>
          <p:nvPr>
            <p:ph type="body" idx="1"/>
          </p:nvPr>
        </p:nvSpPr>
        <p:spPr>
          <a:xfrm>
            <a:off x="311700" y="1266325"/>
            <a:ext cx="3890430" cy="3302700"/>
          </a:xfrm>
        </p:spPr>
        <p:txBody>
          <a:bodyPr/>
          <a:lstStyle/>
          <a:p>
            <a:r>
              <a:rPr lang="en-US" dirty="0"/>
              <a:t>What is the termination, base and recursive magic happening?</a:t>
            </a:r>
          </a:p>
          <a:p>
            <a:r>
              <a:rPr lang="en-US" dirty="0"/>
              <a:t>Step by step</a:t>
            </a:r>
            <a:endParaRPr lang="en-US" sz="1400" dirty="0">
              <a:latin typeface="Consolas" panose="020B0609020204030204" pitchFamily="49" charset="0"/>
              <a:cs typeface="Consolas" panose="020B0609020204030204" pitchFamily="49" charset="0"/>
            </a:endParaRPr>
          </a:p>
          <a:p>
            <a:pPr marL="114300" indent="0">
              <a:buNone/>
            </a:pPr>
            <a:endParaRPr lang="en-GB" sz="1200" i="1" dirty="0">
              <a:latin typeface="Consolas" panose="020B0609020204030204" pitchFamily="49" charset="0"/>
              <a:cs typeface="Consolas" panose="020B0609020204030204" pitchFamily="49" charset="0"/>
            </a:endParaRPr>
          </a:p>
          <a:p>
            <a:pPr marL="114300" indent="0">
              <a:buNone/>
            </a:pPr>
            <a:r>
              <a:rPr lang="en-GB" sz="1200" i="1" dirty="0" err="1">
                <a:latin typeface="Consolas" panose="020B0609020204030204" pitchFamily="49" charset="0"/>
                <a:cs typeface="Consolas" panose="020B0609020204030204" pitchFamily="49" charset="0"/>
              </a:rPr>
              <a:t>revStr</a:t>
            </a:r>
            <a:r>
              <a:rPr lang="en-GB" sz="1200" dirty="0">
                <a:latin typeface="Consolas" panose="020B0609020204030204" pitchFamily="49" charset="0"/>
                <a:cs typeface="Consolas" panose="020B0609020204030204" pitchFamily="49" charset="0"/>
              </a:rPr>
              <a:t>(</a:t>
            </a:r>
            <a:r>
              <a:rPr lang="en-GB" sz="1200" b="1" dirty="0">
                <a:latin typeface="Consolas" panose="020B0609020204030204" pitchFamily="49" charset="0"/>
                <a:cs typeface="Consolas" panose="020B0609020204030204" pitchFamily="49" charset="0"/>
              </a:rPr>
              <a:t>'cat'</a:t>
            </a:r>
            <a:r>
              <a:rPr lang="en-GB" sz="1200" dirty="0">
                <a:latin typeface="Consolas" panose="020B0609020204030204" pitchFamily="49" charset="0"/>
                <a:cs typeface="Consolas" panose="020B0609020204030204" pitchFamily="49" charset="0"/>
              </a:rPr>
              <a:t>) </a:t>
            </a:r>
            <a:r>
              <a:rPr lang="en-GB" sz="1200" i="1" dirty="0">
                <a:latin typeface="Consolas" panose="020B0609020204030204" pitchFamily="49" charset="0"/>
                <a:cs typeface="Consolas" panose="020B0609020204030204" pitchFamily="49" charset="0"/>
              </a:rPr>
              <a:t>//returns </a:t>
            </a:r>
            <a:r>
              <a:rPr lang="en-GB" sz="1200" i="1" dirty="0" err="1">
                <a:latin typeface="Consolas" panose="020B0609020204030204" pitchFamily="49" charset="0"/>
                <a:cs typeface="Consolas" panose="020B0609020204030204" pitchFamily="49" charset="0"/>
              </a:rPr>
              <a:t>revStr</a:t>
            </a:r>
            <a:r>
              <a:rPr lang="en-GB" sz="1200" i="1" dirty="0">
                <a:latin typeface="Consolas" panose="020B0609020204030204" pitchFamily="49" charset="0"/>
                <a:cs typeface="Consolas" panose="020B0609020204030204" pitchFamily="49" charset="0"/>
              </a:rPr>
              <a:t>('at') + 'c'</a:t>
            </a:r>
            <a:br>
              <a:rPr lang="en-GB" sz="1200" i="1" dirty="0">
                <a:latin typeface="Consolas" panose="020B0609020204030204" pitchFamily="49" charset="0"/>
                <a:cs typeface="Consolas" panose="020B0609020204030204" pitchFamily="49" charset="0"/>
              </a:rPr>
            </a:br>
            <a:r>
              <a:rPr lang="en-GB" sz="1200" i="1" dirty="0" err="1">
                <a:latin typeface="Consolas" panose="020B0609020204030204" pitchFamily="49" charset="0"/>
                <a:cs typeface="Consolas" panose="020B0609020204030204" pitchFamily="49" charset="0"/>
              </a:rPr>
              <a:t>revStr</a:t>
            </a:r>
            <a:r>
              <a:rPr lang="en-GB" sz="1200" dirty="0">
                <a:latin typeface="Consolas" panose="020B0609020204030204" pitchFamily="49" charset="0"/>
                <a:cs typeface="Consolas" panose="020B0609020204030204" pitchFamily="49" charset="0"/>
              </a:rPr>
              <a:t>(</a:t>
            </a:r>
            <a:r>
              <a:rPr lang="en-GB" sz="1200" b="1" dirty="0">
                <a:latin typeface="Consolas" panose="020B0609020204030204" pitchFamily="49" charset="0"/>
                <a:cs typeface="Consolas" panose="020B0609020204030204" pitchFamily="49" charset="0"/>
              </a:rPr>
              <a:t>'at'</a:t>
            </a:r>
            <a:r>
              <a:rPr lang="en-GB" sz="1200" dirty="0">
                <a:latin typeface="Consolas" panose="020B0609020204030204" pitchFamily="49" charset="0"/>
                <a:cs typeface="Consolas" panose="020B0609020204030204" pitchFamily="49" charset="0"/>
              </a:rPr>
              <a:t>) </a:t>
            </a:r>
            <a:r>
              <a:rPr lang="en-GB" sz="1200" i="1" dirty="0">
                <a:latin typeface="Consolas" panose="020B0609020204030204" pitchFamily="49" charset="0"/>
                <a:cs typeface="Consolas" panose="020B0609020204030204" pitchFamily="49" charset="0"/>
              </a:rPr>
              <a:t>//returns </a:t>
            </a:r>
            <a:r>
              <a:rPr lang="en-GB" sz="1200" i="1" dirty="0" err="1">
                <a:latin typeface="Consolas" panose="020B0609020204030204" pitchFamily="49" charset="0"/>
                <a:cs typeface="Consolas" panose="020B0609020204030204" pitchFamily="49" charset="0"/>
              </a:rPr>
              <a:t>revStr</a:t>
            </a:r>
            <a:r>
              <a:rPr lang="en-GB" sz="1200" i="1" dirty="0">
                <a:latin typeface="Consolas" panose="020B0609020204030204" pitchFamily="49" charset="0"/>
                <a:cs typeface="Consolas" panose="020B0609020204030204" pitchFamily="49" charset="0"/>
              </a:rPr>
              <a:t>('t') + 'a'</a:t>
            </a:r>
            <a:br>
              <a:rPr lang="en-GB" sz="1200" i="1" dirty="0">
                <a:latin typeface="Consolas" panose="020B0609020204030204" pitchFamily="49" charset="0"/>
                <a:cs typeface="Consolas" panose="020B0609020204030204" pitchFamily="49" charset="0"/>
              </a:rPr>
            </a:br>
            <a:r>
              <a:rPr lang="en-GB" sz="1200" i="1" dirty="0" err="1">
                <a:latin typeface="Consolas" panose="020B0609020204030204" pitchFamily="49" charset="0"/>
                <a:cs typeface="Consolas" panose="020B0609020204030204" pitchFamily="49" charset="0"/>
              </a:rPr>
              <a:t>revStr</a:t>
            </a:r>
            <a:r>
              <a:rPr lang="en-GB" sz="1200" dirty="0">
                <a:latin typeface="Consolas" panose="020B0609020204030204" pitchFamily="49" charset="0"/>
                <a:cs typeface="Consolas" panose="020B0609020204030204" pitchFamily="49" charset="0"/>
              </a:rPr>
              <a:t>(</a:t>
            </a:r>
            <a:r>
              <a:rPr lang="en-GB" sz="1200" b="1" dirty="0">
                <a:latin typeface="Consolas" panose="020B0609020204030204" pitchFamily="49" charset="0"/>
                <a:cs typeface="Consolas" panose="020B0609020204030204" pitchFamily="49" charset="0"/>
              </a:rPr>
              <a:t>'t'</a:t>
            </a:r>
            <a:r>
              <a:rPr lang="en-GB" sz="1200" dirty="0">
                <a:latin typeface="Consolas" panose="020B0609020204030204" pitchFamily="49" charset="0"/>
                <a:cs typeface="Consolas" panose="020B0609020204030204" pitchFamily="49" charset="0"/>
              </a:rPr>
              <a:t>)</a:t>
            </a:r>
            <a:r>
              <a:rPr lang="en-GB" sz="1200" i="1" dirty="0">
                <a:latin typeface="Consolas" panose="020B0609020204030204" pitchFamily="49" charset="0"/>
                <a:cs typeface="Consolas" panose="020B0609020204030204" pitchFamily="49" charset="0"/>
              </a:rPr>
              <a:t>// returns </a:t>
            </a:r>
            <a:r>
              <a:rPr lang="en-GB" sz="1200" i="1" dirty="0" err="1">
                <a:latin typeface="Consolas" panose="020B0609020204030204" pitchFamily="49" charset="0"/>
                <a:cs typeface="Consolas" panose="020B0609020204030204" pitchFamily="49" charset="0"/>
              </a:rPr>
              <a:t>revStr</a:t>
            </a:r>
            <a:r>
              <a:rPr lang="en-GB" sz="1200" i="1" dirty="0">
                <a:latin typeface="Consolas" panose="020B0609020204030204" pitchFamily="49" charset="0"/>
                <a:cs typeface="Consolas" panose="020B0609020204030204" pitchFamily="49" charset="0"/>
              </a:rPr>
              <a:t>('') + 't'</a:t>
            </a:r>
            <a:br>
              <a:rPr lang="en-GB" sz="1200" i="1" dirty="0">
                <a:latin typeface="Consolas" panose="020B0609020204030204" pitchFamily="49" charset="0"/>
                <a:cs typeface="Consolas" panose="020B0609020204030204" pitchFamily="49" charset="0"/>
              </a:rPr>
            </a:br>
            <a:r>
              <a:rPr lang="en-GB" sz="1200" i="1" dirty="0" err="1">
                <a:latin typeface="Consolas" panose="020B0609020204030204" pitchFamily="49" charset="0"/>
                <a:cs typeface="Consolas" panose="020B0609020204030204" pitchFamily="49" charset="0"/>
              </a:rPr>
              <a:t>revStr</a:t>
            </a:r>
            <a:r>
              <a:rPr lang="en-GB" sz="1200" dirty="0">
                <a:latin typeface="Consolas" panose="020B0609020204030204" pitchFamily="49" charset="0"/>
                <a:cs typeface="Consolas" panose="020B0609020204030204" pitchFamily="49" charset="0"/>
              </a:rPr>
              <a:t>(</a:t>
            </a:r>
            <a:r>
              <a:rPr lang="en-GB" sz="1200" b="1" dirty="0">
                <a:latin typeface="Consolas" panose="020B0609020204030204" pitchFamily="49" charset="0"/>
                <a:cs typeface="Consolas" panose="020B0609020204030204" pitchFamily="49" charset="0"/>
              </a:rPr>
              <a:t>''</a:t>
            </a:r>
            <a:r>
              <a:rPr lang="en-GB" sz="1200" dirty="0">
                <a:latin typeface="Consolas" panose="020B0609020204030204" pitchFamily="49" charset="0"/>
                <a:cs typeface="Consolas" panose="020B0609020204030204" pitchFamily="49" charset="0"/>
              </a:rPr>
              <a:t>)</a:t>
            </a:r>
            <a:r>
              <a:rPr lang="en-GB" sz="1200" i="1" dirty="0">
                <a:latin typeface="Consolas" panose="020B0609020204030204" pitchFamily="49" charset="0"/>
                <a:cs typeface="Consolas" panose="020B0609020204030204" pitchFamily="49" charset="0"/>
              </a:rPr>
              <a:t>// returns ’’</a:t>
            </a:r>
          </a:p>
          <a:p>
            <a:pPr marL="114300" indent="0">
              <a:buNone/>
            </a:pPr>
            <a:endParaRPr lang="en-GB" sz="1200" i="1" dirty="0">
              <a:latin typeface="Consolas" panose="020B0609020204030204" pitchFamily="49" charset="0"/>
              <a:cs typeface="Consolas" panose="020B0609020204030204" pitchFamily="49" charset="0"/>
            </a:endParaRPr>
          </a:p>
          <a:p>
            <a:pPr marL="114300" indent="0">
              <a:buNone/>
            </a:pPr>
            <a:r>
              <a:rPr lang="en-GB" sz="1200" i="1" dirty="0">
                <a:latin typeface="Consolas" panose="020B0609020204030204" pitchFamily="49" charset="0"/>
                <a:cs typeface="Consolas" panose="020B0609020204030204" pitchFamily="49" charset="0"/>
              </a:rPr>
              <a:t>It will process these in reverse order to get ‘t’ ‘a’ ‘c’</a:t>
            </a:r>
            <a:endParaRPr lang="en-US" sz="1200" dirty="0">
              <a:latin typeface="Consolas" panose="020B0609020204030204" pitchFamily="49" charset="0"/>
              <a:cs typeface="Consolas" panose="020B0609020204030204" pitchFamily="49" charset="0"/>
            </a:endParaRPr>
          </a:p>
        </p:txBody>
      </p:sp>
      <p:sp>
        <p:nvSpPr>
          <p:cNvPr id="4" name="Text Placeholder 2">
            <a:extLst>
              <a:ext uri="{FF2B5EF4-FFF2-40B4-BE49-F238E27FC236}">
                <a16:creationId xmlns:a16="http://schemas.microsoft.com/office/drawing/2014/main" id="{F2A916F0-5509-9E49-9CF5-B3E94656F919}"/>
              </a:ext>
            </a:extLst>
          </p:cNvPr>
          <p:cNvSpPr txBox="1">
            <a:spLocks/>
          </p:cNvSpPr>
          <p:nvPr/>
        </p:nvSpPr>
        <p:spPr>
          <a:xfrm>
            <a:off x="4202130" y="1152425"/>
            <a:ext cx="4630170" cy="330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GB" b="1" dirty="0"/>
              <a:t>function </a:t>
            </a:r>
            <a:r>
              <a:rPr lang="en-GB" i="1" dirty="0" err="1"/>
              <a:t>revStr</a:t>
            </a:r>
            <a:r>
              <a:rPr lang="en-GB" dirty="0"/>
              <a:t>(str){</a:t>
            </a:r>
            <a:br>
              <a:rPr lang="en-GB" dirty="0"/>
            </a:br>
            <a:r>
              <a:rPr lang="en-GB" dirty="0"/>
              <a:t>    </a:t>
            </a:r>
            <a:r>
              <a:rPr lang="en-GB" b="1" dirty="0"/>
              <a:t>if </a:t>
            </a:r>
            <a:r>
              <a:rPr lang="en-GB" dirty="0"/>
              <a:t>(str === </a:t>
            </a:r>
            <a:r>
              <a:rPr lang="en-GB" b="1" dirty="0"/>
              <a:t>''</a:t>
            </a:r>
            <a:r>
              <a:rPr lang="en-GB" dirty="0"/>
              <a:t>) </a:t>
            </a:r>
            <a:r>
              <a:rPr lang="en-GB" b="1" dirty="0"/>
              <a:t>return ''</a:t>
            </a:r>
            <a:r>
              <a:rPr lang="en-GB" dirty="0"/>
              <a:t>;</a:t>
            </a:r>
            <a:br>
              <a:rPr lang="en-GB" dirty="0"/>
            </a:br>
            <a:r>
              <a:rPr lang="en-GB" dirty="0"/>
              <a:t>    </a:t>
            </a:r>
            <a:r>
              <a:rPr lang="en-GB" b="1" dirty="0"/>
              <a:t>return </a:t>
            </a:r>
            <a:r>
              <a:rPr lang="en-GB" i="1" dirty="0" err="1"/>
              <a:t>revStr</a:t>
            </a:r>
            <a:r>
              <a:rPr lang="en-GB" dirty="0"/>
              <a:t>(</a:t>
            </a:r>
            <a:r>
              <a:rPr lang="en-GB" dirty="0" err="1"/>
              <a:t>str.substr</a:t>
            </a:r>
            <a:r>
              <a:rPr lang="en-GB" dirty="0"/>
              <a:t>(1)) + str[0];</a:t>
            </a:r>
            <a:br>
              <a:rPr lang="en-GB" dirty="0"/>
            </a:br>
            <a:r>
              <a:rPr lang="en-GB" dirty="0"/>
              <a:t>}</a:t>
            </a:r>
            <a:br>
              <a:rPr lang="en-GB" dirty="0"/>
            </a:br>
            <a:r>
              <a:rPr lang="en-GB" i="1" dirty="0" err="1"/>
              <a:t>revStr</a:t>
            </a:r>
            <a:r>
              <a:rPr lang="en-GB" dirty="0"/>
              <a:t>(</a:t>
            </a:r>
            <a:r>
              <a:rPr lang="en-GB" b="1" dirty="0"/>
              <a:t>'cat'</a:t>
            </a:r>
            <a:r>
              <a:rPr lang="en-GB" dirty="0"/>
              <a:t>);</a:t>
            </a:r>
            <a:br>
              <a:rPr lang="en-GB" dirty="0"/>
            </a:br>
            <a:br>
              <a:rPr lang="en-GB" dirty="0"/>
            </a:br>
            <a:endParaRPr lang="en-US" dirty="0"/>
          </a:p>
        </p:txBody>
      </p:sp>
    </p:spTree>
    <p:extLst>
      <p:ext uri="{BB962C8B-B14F-4D97-AF65-F5344CB8AC3E}">
        <p14:creationId xmlns:p14="http://schemas.microsoft.com/office/powerpoint/2010/main" val="2379185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Structural Sharing</a:t>
            </a:r>
            <a:endParaRPr/>
          </a:p>
        </p:txBody>
      </p:sp>
      <p:sp>
        <p:nvSpPr>
          <p:cNvPr id="137" name="Google Shape;137;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Because functional languages use copies of values rather than mutated values you might be concerned about the inefficient use of memory</a:t>
            </a:r>
            <a:endParaRPr/>
          </a:p>
          <a:p>
            <a:pPr marL="457200" lvl="0" indent="-342900" algn="l" rtl="0">
              <a:spcBef>
                <a:spcPts val="0"/>
              </a:spcBef>
              <a:spcAft>
                <a:spcPts val="0"/>
              </a:spcAft>
              <a:buSzPts val="1800"/>
              <a:buChar char="●"/>
            </a:pPr>
            <a:r>
              <a:rPr lang="en"/>
              <a:t>For example a 10,000 element array needing fully copied just to change the value of one of its elements</a:t>
            </a:r>
            <a:endParaRPr/>
          </a:p>
          <a:p>
            <a:pPr marL="457200" lvl="0" indent="-342900" algn="l" rtl="0">
              <a:spcBef>
                <a:spcPts val="0"/>
              </a:spcBef>
              <a:spcAft>
                <a:spcPts val="0"/>
              </a:spcAft>
              <a:buSzPts val="1800"/>
              <a:buChar char="●"/>
            </a:pPr>
            <a:r>
              <a:rPr lang="en"/>
              <a:t>In practice, most functional programming languages implement their data structures using a technique known as structural sharing</a:t>
            </a:r>
            <a:endParaRPr/>
          </a:p>
          <a:p>
            <a:pPr marL="457200" lvl="0" indent="-342900" algn="l" rtl="0">
              <a:spcBef>
                <a:spcPts val="0"/>
              </a:spcBef>
              <a:spcAft>
                <a:spcPts val="0"/>
              </a:spcAft>
              <a:buSzPts val="1800"/>
              <a:buChar char="●"/>
            </a:pPr>
            <a:r>
              <a:rPr lang="en"/>
              <a:t>The new and old copies share most of their contents and only the differences distinguish them</a:t>
            </a:r>
            <a:endParaRPr/>
          </a:p>
          <a:p>
            <a:pPr marL="457200" lvl="0" indent="-342900" algn="l" rtl="0">
              <a:spcBef>
                <a:spcPts val="0"/>
              </a:spcBef>
              <a:spcAft>
                <a:spcPts val="0"/>
              </a:spcAft>
              <a:buSzPts val="1800"/>
              <a:buChar char="●"/>
            </a:pPr>
            <a:r>
              <a:rPr lang="en"/>
              <a:t>Under the hood, the implementation rely on data structures like tries which incur a small but practically insignificant overhead to maintain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Programming in Javascript</a:t>
            </a:r>
            <a:endParaRPr/>
          </a:p>
        </p:txBody>
      </p:sp>
      <p:sp>
        <p:nvSpPr>
          <p:cNvPr id="143" name="Google Shape;143;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 how does Javascript rate as a functional programming language?</a:t>
            </a:r>
            <a:endParaRPr/>
          </a:p>
          <a:p>
            <a:pPr marL="0" lvl="0" indent="0" algn="l" rtl="0">
              <a:spcBef>
                <a:spcPts val="1600"/>
              </a:spcBef>
              <a:spcAft>
                <a:spcPts val="1600"/>
              </a:spcAft>
              <a:buNone/>
            </a:pPr>
            <a:endParaRPr/>
          </a:p>
        </p:txBody>
      </p:sp>
      <p:graphicFrame>
        <p:nvGraphicFramePr>
          <p:cNvPr id="144" name="Google Shape;144;p24"/>
          <p:cNvGraphicFramePr/>
          <p:nvPr/>
        </p:nvGraphicFramePr>
        <p:xfrm>
          <a:off x="1698500" y="1939750"/>
          <a:ext cx="5562450" cy="2377260"/>
        </p:xfrm>
        <a:graphic>
          <a:graphicData uri="http://schemas.openxmlformats.org/drawingml/2006/table">
            <a:tbl>
              <a:tblPr>
                <a:noFill/>
                <a:tableStyleId>{48ACD2EE-3DBB-464D-B17F-7EEFF9E39EA4}</a:tableStyleId>
              </a:tblPr>
              <a:tblGrid>
                <a:gridCol w="4357600">
                  <a:extLst>
                    <a:ext uri="{9D8B030D-6E8A-4147-A177-3AD203B41FA5}">
                      <a16:colId xmlns:a16="http://schemas.microsoft.com/office/drawing/2014/main" val="20000"/>
                    </a:ext>
                  </a:extLst>
                </a:gridCol>
                <a:gridCol w="12048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latin typeface="Open Sans"/>
                          <a:ea typeface="Open Sans"/>
                          <a:cs typeface="Open Sans"/>
                          <a:sym typeface="Open Sans"/>
                        </a:rPr>
                        <a:t>Higher-Order Functions</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latin typeface="Open Sans"/>
                          <a:ea typeface="Open Sans"/>
                          <a:cs typeface="Open Sans"/>
                          <a:sym typeface="Open Sans"/>
                        </a:rPr>
                        <a:t>Function Closures</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latin typeface="Open Sans"/>
                          <a:ea typeface="Open Sans"/>
                          <a:cs typeface="Open Sans"/>
                          <a:sym typeface="Open Sans"/>
                        </a:rPr>
                        <a:t>Curried Functions</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latin typeface="Open Sans"/>
                          <a:ea typeface="Open Sans"/>
                          <a:cs typeface="Open Sans"/>
                          <a:sym typeface="Open Sans"/>
                        </a:rPr>
                        <a:t>Lazy Evaluation (generators)</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latin typeface="Open Sans"/>
                          <a:ea typeface="Open Sans"/>
                          <a:cs typeface="Open Sans"/>
                          <a:sym typeface="Open Sans"/>
                        </a:rPr>
                        <a:t>Immutability (const and recursion)</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latin typeface="Open Sans"/>
                          <a:ea typeface="Open Sans"/>
                          <a:cs typeface="Open Sans"/>
                          <a:sym typeface="Open Sans"/>
                        </a:rPr>
                        <a:t>Native Structural Sharing</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bl>
          </a:graphicData>
        </a:graphic>
      </p:graphicFrame>
      <p:pic>
        <p:nvPicPr>
          <p:cNvPr id="145" name="Google Shape;145;p24" descr="font-awesome_4-6-3_thumbs-down_256_0_f50a1f_none.png"/>
          <p:cNvPicPr preferRelativeResize="0"/>
          <p:nvPr/>
        </p:nvPicPr>
        <p:blipFill>
          <a:blip r:embed="rId3">
            <a:alphaModFix/>
          </a:blip>
          <a:stretch>
            <a:fillRect/>
          </a:stretch>
        </p:blipFill>
        <p:spPr>
          <a:xfrm>
            <a:off x="6473525" y="3930225"/>
            <a:ext cx="337950" cy="337950"/>
          </a:xfrm>
          <a:prstGeom prst="rect">
            <a:avLst/>
          </a:prstGeom>
          <a:noFill/>
          <a:ln>
            <a:noFill/>
          </a:ln>
        </p:spPr>
      </p:pic>
      <p:pic>
        <p:nvPicPr>
          <p:cNvPr id="146" name="Google Shape;146;p24"/>
          <p:cNvPicPr preferRelativeResize="0"/>
          <p:nvPr/>
        </p:nvPicPr>
        <p:blipFill>
          <a:blip r:embed="rId4">
            <a:alphaModFix/>
          </a:blip>
          <a:stretch>
            <a:fillRect/>
          </a:stretch>
        </p:blipFill>
        <p:spPr>
          <a:xfrm>
            <a:off x="6490450" y="2373675"/>
            <a:ext cx="304100" cy="304100"/>
          </a:xfrm>
          <a:prstGeom prst="rect">
            <a:avLst/>
          </a:prstGeom>
          <a:noFill/>
          <a:ln>
            <a:noFill/>
          </a:ln>
        </p:spPr>
      </p:pic>
      <p:pic>
        <p:nvPicPr>
          <p:cNvPr id="147" name="Google Shape;147;p24"/>
          <p:cNvPicPr preferRelativeResize="0"/>
          <p:nvPr/>
        </p:nvPicPr>
        <p:blipFill>
          <a:blip r:embed="rId4">
            <a:alphaModFix/>
          </a:blip>
          <a:stretch>
            <a:fillRect/>
          </a:stretch>
        </p:blipFill>
        <p:spPr>
          <a:xfrm>
            <a:off x="6490450" y="1999950"/>
            <a:ext cx="304100" cy="304100"/>
          </a:xfrm>
          <a:prstGeom prst="rect">
            <a:avLst/>
          </a:prstGeom>
          <a:noFill/>
          <a:ln>
            <a:noFill/>
          </a:ln>
        </p:spPr>
      </p:pic>
      <p:pic>
        <p:nvPicPr>
          <p:cNvPr id="148" name="Google Shape;148;p24"/>
          <p:cNvPicPr preferRelativeResize="0"/>
          <p:nvPr/>
        </p:nvPicPr>
        <p:blipFill>
          <a:blip r:embed="rId4">
            <a:alphaModFix/>
          </a:blip>
          <a:stretch>
            <a:fillRect/>
          </a:stretch>
        </p:blipFill>
        <p:spPr>
          <a:xfrm>
            <a:off x="6490450" y="2778225"/>
            <a:ext cx="304100" cy="304100"/>
          </a:xfrm>
          <a:prstGeom prst="rect">
            <a:avLst/>
          </a:prstGeom>
          <a:noFill/>
          <a:ln>
            <a:noFill/>
          </a:ln>
        </p:spPr>
      </p:pic>
      <p:pic>
        <p:nvPicPr>
          <p:cNvPr id="149" name="Google Shape;149;p24"/>
          <p:cNvPicPr preferRelativeResize="0"/>
          <p:nvPr/>
        </p:nvPicPr>
        <p:blipFill>
          <a:blip r:embed="rId4">
            <a:alphaModFix/>
          </a:blip>
          <a:stretch>
            <a:fillRect/>
          </a:stretch>
        </p:blipFill>
        <p:spPr>
          <a:xfrm>
            <a:off x="6490450" y="3182775"/>
            <a:ext cx="304100" cy="304100"/>
          </a:xfrm>
          <a:prstGeom prst="rect">
            <a:avLst/>
          </a:prstGeom>
          <a:noFill/>
          <a:ln>
            <a:noFill/>
          </a:ln>
        </p:spPr>
      </p:pic>
      <p:pic>
        <p:nvPicPr>
          <p:cNvPr id="150" name="Google Shape;150;p24"/>
          <p:cNvPicPr preferRelativeResize="0"/>
          <p:nvPr/>
        </p:nvPicPr>
        <p:blipFill>
          <a:blip r:embed="rId4">
            <a:alphaModFix/>
          </a:blip>
          <a:stretch>
            <a:fillRect/>
          </a:stretch>
        </p:blipFill>
        <p:spPr>
          <a:xfrm>
            <a:off x="6490450" y="3556500"/>
            <a:ext cx="304100" cy="304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156" name="Google Shape;156;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Of the many programming paradigms you will encounter in computer science, the functional paradigm, which is based on </a:t>
            </a:r>
            <a:r>
              <a:rPr lang="en" i="1"/>
              <a:t>Category Theory</a:t>
            </a:r>
            <a:r>
              <a:rPr lang="en"/>
              <a:t> in mathematics, emphasises composable operations on data</a:t>
            </a:r>
            <a:endParaRPr/>
          </a:p>
          <a:p>
            <a:pPr marL="457200" lvl="0" indent="-342900" algn="l" rtl="0">
              <a:spcBef>
                <a:spcPts val="0"/>
              </a:spcBef>
              <a:spcAft>
                <a:spcPts val="0"/>
              </a:spcAft>
              <a:buSzPts val="1800"/>
              <a:buChar char="●"/>
            </a:pPr>
            <a:r>
              <a:rPr lang="en"/>
              <a:t>Not surprisingly, functions are the basic building block</a:t>
            </a:r>
            <a:endParaRPr/>
          </a:p>
          <a:p>
            <a:pPr marL="457200" lvl="0" indent="-342900" algn="l" rtl="0">
              <a:spcBef>
                <a:spcPts val="0"/>
              </a:spcBef>
              <a:spcAft>
                <a:spcPts val="0"/>
              </a:spcAft>
              <a:buSzPts val="1800"/>
              <a:buChar char="●"/>
            </a:pPr>
            <a:r>
              <a:rPr lang="en"/>
              <a:t>Functors are </a:t>
            </a:r>
            <a:r>
              <a:rPr lang="en" b="1" i="1"/>
              <a:t>any</a:t>
            </a:r>
            <a:r>
              <a:rPr lang="en"/>
              <a:t>-type data collections which implement a </a:t>
            </a:r>
            <a:r>
              <a:rPr lang="en">
                <a:latin typeface="Consolas"/>
                <a:ea typeface="Consolas"/>
                <a:cs typeface="Consolas"/>
                <a:sym typeface="Consolas"/>
              </a:rPr>
              <a:t>map()</a:t>
            </a:r>
            <a:r>
              <a:rPr lang="en"/>
              <a:t> operation capable of return new functors (of possibly different types)</a:t>
            </a:r>
            <a:endParaRPr/>
          </a:p>
          <a:p>
            <a:pPr marL="457200" lvl="0" indent="-342900" algn="l" rtl="0">
              <a:spcBef>
                <a:spcPts val="0"/>
              </a:spcBef>
              <a:spcAft>
                <a:spcPts val="0"/>
              </a:spcAft>
              <a:buSzPts val="1800"/>
              <a:buChar char="●"/>
            </a:pPr>
            <a:r>
              <a:rPr lang="en"/>
              <a:t>Functional programming allows solutions to be easily composed, be more declarative and obvious, be easier to reason about and be easier to get right and debug if wrong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Programming</a:t>
            </a:r>
            <a:endParaRPr/>
          </a:p>
        </p:txBody>
      </p:sp>
      <p:sp>
        <p:nvSpPr>
          <p:cNvPr id="81" name="Google Shape;81;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big idea in functional programming is the separation of the functions that operate on data from the data on which they operate</a:t>
            </a:r>
            <a:endParaRPr/>
          </a:p>
          <a:p>
            <a:pPr marL="457200" lvl="0" indent="-342900" algn="l" rtl="0">
              <a:spcBef>
                <a:spcPts val="0"/>
              </a:spcBef>
              <a:spcAft>
                <a:spcPts val="0"/>
              </a:spcAft>
              <a:buSzPts val="1800"/>
              <a:buChar char="●"/>
            </a:pPr>
            <a:r>
              <a:rPr lang="en"/>
              <a:t>This separation lends itself to the idea of function composition where in chained pipelines of functions operate on data transforming at each stage and passing the results onto the next phase</a:t>
            </a:r>
            <a:endParaRPr/>
          </a:p>
          <a:p>
            <a:pPr marL="457200" lvl="0" indent="-342900" algn="l" rtl="0">
              <a:spcBef>
                <a:spcPts val="0"/>
              </a:spcBef>
              <a:spcAft>
                <a:spcPts val="0"/>
              </a:spcAft>
              <a:buSzPts val="1800"/>
              <a:buChar char="●"/>
            </a:pPr>
            <a:r>
              <a:rPr lang="en"/>
              <a:t>The benefit is the resultant composition can implement potentially complex transformations in a very readable and maintainable way</a:t>
            </a:r>
            <a:endParaRPr/>
          </a:p>
          <a:p>
            <a:pPr marL="457200" lvl="0" indent="-342900" algn="l" rtl="0">
              <a:spcBef>
                <a:spcPts val="0"/>
              </a:spcBef>
              <a:spcAft>
                <a:spcPts val="0"/>
              </a:spcAft>
              <a:buSzPts val="1800"/>
              <a:buChar char="●"/>
            </a:pPr>
            <a:r>
              <a:rPr lang="en"/>
              <a:t>The functional expression of a problem is often more obvious and easier to reason about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Programming</a:t>
            </a:r>
            <a:endParaRPr/>
          </a:p>
        </p:txBody>
      </p:sp>
      <p:sp>
        <p:nvSpPr>
          <p:cNvPr id="81" name="Google Shape;81;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r>
              <a:rPr lang="en-GB" dirty="0"/>
              <a:t>This is a system built along functional principles.</a:t>
            </a:r>
          </a:p>
          <a:p>
            <a:endParaRPr lang="en-GB" dirty="0"/>
          </a:p>
          <a:p>
            <a:endParaRPr lang="en-GB" dirty="0"/>
          </a:p>
          <a:p>
            <a:endParaRPr lang="en-GB" dirty="0"/>
          </a:p>
          <a:p>
            <a:endParaRPr lang="en-GB" dirty="0"/>
          </a:p>
          <a:p>
            <a:endParaRPr lang="en-GB" dirty="0"/>
          </a:p>
          <a:p>
            <a:endParaRPr lang="en-GB" dirty="0"/>
          </a:p>
          <a:p>
            <a:endParaRPr lang="en-GB" dirty="0"/>
          </a:p>
          <a:p>
            <a:r>
              <a:rPr lang="en-GB" dirty="0"/>
              <a:t>Takes raw materials in one end, and gradually builds a product that comes out the other end </a:t>
            </a:r>
          </a:p>
          <a:p>
            <a:pPr marL="457200" lvl="0" indent="-342900" algn="l" rtl="0">
              <a:spcBef>
                <a:spcPts val="0"/>
              </a:spcBef>
              <a:spcAft>
                <a:spcPts val="0"/>
              </a:spcAft>
              <a:buSzPts val="1800"/>
              <a:buChar char="●"/>
            </a:pPr>
            <a:endParaRPr dirty="0"/>
          </a:p>
        </p:txBody>
      </p:sp>
      <p:pic>
        <p:nvPicPr>
          <p:cNvPr id="3" name="Picture 2">
            <a:extLst>
              <a:ext uri="{FF2B5EF4-FFF2-40B4-BE49-F238E27FC236}">
                <a16:creationId xmlns:a16="http://schemas.microsoft.com/office/drawing/2014/main" id="{FBFAB2B1-CBDE-F64D-8C65-5AEE9AC606FE}"/>
              </a:ext>
            </a:extLst>
          </p:cNvPr>
          <p:cNvPicPr>
            <a:picLocks noChangeAspect="1"/>
          </p:cNvPicPr>
          <p:nvPr/>
        </p:nvPicPr>
        <p:blipFill>
          <a:blip r:embed="rId3"/>
          <a:stretch>
            <a:fillRect/>
          </a:stretch>
        </p:blipFill>
        <p:spPr>
          <a:xfrm>
            <a:off x="965200" y="1857116"/>
            <a:ext cx="4870521" cy="2040817"/>
          </a:xfrm>
          <a:prstGeom prst="rect">
            <a:avLst/>
          </a:prstGeom>
        </p:spPr>
      </p:pic>
    </p:spTree>
    <p:extLst>
      <p:ext uri="{BB962C8B-B14F-4D97-AF65-F5344CB8AC3E}">
        <p14:creationId xmlns:p14="http://schemas.microsoft.com/office/powerpoint/2010/main" val="1961349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Pure Functions</a:t>
            </a:r>
            <a:endParaRPr/>
          </a:p>
        </p:txBody>
      </p:sp>
      <p:sp>
        <p:nvSpPr>
          <p:cNvPr id="87" name="Google Shape;87;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Central to the idea of functional composition is the notion of so-called </a:t>
            </a:r>
            <a:r>
              <a:rPr lang="en" i="1"/>
              <a:t>pure functions</a:t>
            </a:r>
            <a:endParaRPr i="1"/>
          </a:p>
          <a:p>
            <a:pPr marL="457200" lvl="0" indent="-342900" algn="l" rtl="0">
              <a:spcBef>
                <a:spcPts val="0"/>
              </a:spcBef>
              <a:spcAft>
                <a:spcPts val="0"/>
              </a:spcAft>
              <a:buSzPts val="1800"/>
              <a:buChar char="●"/>
            </a:pPr>
            <a:r>
              <a:rPr lang="en"/>
              <a:t>A pure function operates on, but does not change, the values passed to it</a:t>
            </a:r>
            <a:endParaRPr/>
          </a:p>
          <a:p>
            <a:pPr marL="457200" lvl="0" indent="-342900" algn="l" rtl="0">
              <a:spcBef>
                <a:spcPts val="0"/>
              </a:spcBef>
              <a:spcAft>
                <a:spcPts val="0"/>
              </a:spcAft>
              <a:buSzPts val="1800"/>
              <a:buChar char="●"/>
            </a:pPr>
            <a:r>
              <a:rPr lang="en"/>
              <a:t>The result of calling a pure function with the same values should be the same very time</a:t>
            </a:r>
            <a:endParaRPr/>
          </a:p>
          <a:p>
            <a:pPr marL="457200" lvl="0" indent="-342900" algn="l" rtl="0">
              <a:spcBef>
                <a:spcPts val="0"/>
              </a:spcBef>
              <a:spcAft>
                <a:spcPts val="0"/>
              </a:spcAft>
              <a:buSzPts val="1800"/>
              <a:buChar char="●"/>
            </a:pPr>
            <a:r>
              <a:rPr lang="en"/>
              <a:t>That means that pure functions are not allowed to have </a:t>
            </a:r>
            <a:r>
              <a:rPr lang="en" i="1"/>
              <a:t>side effects</a:t>
            </a:r>
            <a:r>
              <a:rPr lang="en"/>
              <a:t>, i.e. alter something outside the function such as a variable</a:t>
            </a:r>
            <a:endParaRPr/>
          </a:p>
          <a:p>
            <a:pPr marL="457200" lvl="0" indent="-342900" algn="l" rtl="0">
              <a:spcBef>
                <a:spcPts val="0"/>
              </a:spcBef>
              <a:spcAft>
                <a:spcPts val="0"/>
              </a:spcAft>
              <a:buSzPts val="1800"/>
              <a:buChar char="●"/>
            </a:pPr>
            <a:r>
              <a:rPr lang="en"/>
              <a:t>Pure functions produce new values as their results and don’t alter, in any way, their input values</a:t>
            </a:r>
            <a:endParaRPr/>
          </a:p>
          <a:p>
            <a:pPr marL="914400" lvl="1" indent="-317500" algn="l" rtl="0">
              <a:spcBef>
                <a:spcPts val="0"/>
              </a:spcBef>
              <a:spcAft>
                <a:spcPts val="0"/>
              </a:spcAft>
              <a:buSzPts val="1400"/>
              <a:buChar char="○"/>
            </a:pPr>
            <a:r>
              <a:rPr lang="en"/>
              <a:t>I.e. pass-by-value semantics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Functors</a:t>
            </a:r>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functor is a data object can hold elements of any data type and which implements the </a:t>
            </a:r>
            <a:r>
              <a:rPr lang="en" i="1"/>
              <a:t>map</a:t>
            </a:r>
            <a:r>
              <a:rPr lang="en"/>
              <a:t> operation (a function)</a:t>
            </a:r>
            <a:endParaRPr/>
          </a:p>
          <a:p>
            <a:pPr marL="457200" lvl="0" indent="-342900" algn="l" rtl="0">
              <a:spcBef>
                <a:spcPts val="0"/>
              </a:spcBef>
              <a:spcAft>
                <a:spcPts val="0"/>
              </a:spcAft>
              <a:buSzPts val="1800"/>
              <a:buChar char="●"/>
            </a:pPr>
            <a:r>
              <a:rPr lang="en"/>
              <a:t>The functor’s map() function takes, as an argument, another function and calls that function for each element of the functor resulting in a new functor</a:t>
            </a:r>
            <a:endParaRPr/>
          </a:p>
          <a:p>
            <a:pPr marL="457200" lvl="0" indent="-342900" algn="l" rtl="0">
              <a:spcBef>
                <a:spcPts val="0"/>
              </a:spcBef>
              <a:spcAft>
                <a:spcPts val="0"/>
              </a:spcAft>
              <a:buSzPts val="1800"/>
              <a:buChar char="●"/>
            </a:pPr>
            <a:r>
              <a:rPr lang="en">
                <a:latin typeface="Consolas"/>
                <a:ea typeface="Consolas"/>
                <a:cs typeface="Consolas"/>
                <a:sym typeface="Consolas"/>
              </a:rPr>
              <a:t>map()</a:t>
            </a:r>
            <a:r>
              <a:rPr lang="en"/>
              <a:t>’ing over a functor always produces a new functor of the same size</a:t>
            </a:r>
            <a:endParaRPr/>
          </a:p>
          <a:p>
            <a:pPr marL="0" lvl="0" indent="0" algn="l" rtl="0">
              <a:spcBef>
                <a:spcPts val="1600"/>
              </a:spcBef>
              <a:spcAft>
                <a:spcPts val="1600"/>
              </a:spcAft>
              <a:buNone/>
            </a:pPr>
            <a:endParaRPr/>
          </a:p>
        </p:txBody>
      </p:sp>
      <p:graphicFrame>
        <p:nvGraphicFramePr>
          <p:cNvPr id="94" name="Google Shape;94;p17"/>
          <p:cNvGraphicFramePr/>
          <p:nvPr>
            <p:extLst>
              <p:ext uri="{D42A27DB-BD31-4B8C-83A1-F6EECF244321}">
                <p14:modId xmlns:p14="http://schemas.microsoft.com/office/powerpoint/2010/main" val="354270890"/>
              </p:ext>
            </p:extLst>
          </p:nvPr>
        </p:nvGraphicFramePr>
        <p:xfrm>
          <a:off x="852755" y="3387400"/>
          <a:ext cx="5989925" cy="1249650"/>
        </p:xfrm>
        <a:graphic>
          <a:graphicData uri="http://schemas.openxmlformats.org/drawingml/2006/table">
            <a:tbl>
              <a:tblPr>
                <a:noFill/>
                <a:tableStyleId>{48ACD2EE-3DBB-464D-B17F-7EEFF9E39EA4}</a:tableStyleId>
              </a:tblPr>
              <a:tblGrid>
                <a:gridCol w="5989925">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dirty="0">
                          <a:latin typeface="Consolas"/>
                          <a:ea typeface="Consolas"/>
                          <a:cs typeface="Consolas"/>
                          <a:sym typeface="Consolas"/>
                        </a:rPr>
                        <a:t>// </a:t>
                      </a:r>
                      <a:r>
                        <a:rPr lang="en" dirty="0" err="1">
                          <a:latin typeface="Consolas"/>
                          <a:ea typeface="Consolas"/>
                          <a:cs typeface="Consolas"/>
                          <a:sym typeface="Consolas"/>
                        </a:rPr>
                        <a:t>Javascript</a:t>
                      </a:r>
                      <a:r>
                        <a:rPr lang="en" dirty="0">
                          <a:latin typeface="Consolas"/>
                          <a:ea typeface="Consolas"/>
                          <a:cs typeface="Consolas"/>
                          <a:sym typeface="Consolas"/>
                        </a:rPr>
                        <a:t> arrays are </a:t>
                      </a:r>
                      <a:r>
                        <a:rPr lang="en" dirty="0" err="1">
                          <a:latin typeface="Consolas"/>
                          <a:ea typeface="Consolas"/>
                          <a:cs typeface="Consolas"/>
                          <a:sym typeface="Consolas"/>
                        </a:rPr>
                        <a:t>functors</a:t>
                      </a:r>
                      <a:endParaRPr dirty="0">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['123', '456', '789']</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.map(s =&gt; </a:t>
                      </a:r>
                      <a:r>
                        <a:rPr lang="en" dirty="0" err="1">
                          <a:latin typeface="Consolas"/>
                          <a:ea typeface="Consolas"/>
                          <a:cs typeface="Consolas"/>
                          <a:sym typeface="Consolas"/>
                        </a:rPr>
                        <a:t>parseInt</a:t>
                      </a:r>
                      <a:r>
                        <a:rPr lang="en" dirty="0">
                          <a:latin typeface="Consolas"/>
                          <a:ea typeface="Consolas"/>
                          <a:cs typeface="Consolas"/>
                          <a:sym typeface="Consolas"/>
                        </a:rPr>
                        <a:t>(s))</a:t>
                      </a:r>
                      <a:endParaRPr dirty="0">
                        <a:latin typeface="Consolas"/>
                        <a:ea typeface="Consolas"/>
                        <a:cs typeface="Consolas"/>
                        <a:sym typeface="Consolas"/>
                      </a:endParaRPr>
                    </a:p>
                    <a:p>
                      <a:pPr marL="0" lvl="0" indent="0" algn="l" rtl="0">
                        <a:spcBef>
                          <a:spcPts val="0"/>
                        </a:spcBef>
                        <a:spcAft>
                          <a:spcPts val="0"/>
                        </a:spcAft>
                        <a:buNone/>
                      </a:pPr>
                      <a:r>
                        <a:rPr lang="en" dirty="0">
                          <a:latin typeface="Consolas"/>
                          <a:ea typeface="Consolas"/>
                          <a:cs typeface="Consolas"/>
                          <a:sym typeface="Consolas"/>
                        </a:rPr>
                        <a:t>    .map(n =&gt; n / 10)             // =&gt; [12.3, 45.6, 78.9]</a:t>
                      </a:r>
                      <a:endParaRPr dirty="0">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Monad</a:t>
            </a:r>
            <a:endParaRPr dirty="0"/>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Search for monad on google = bombarded by impossible to decipher category theory </a:t>
            </a:r>
            <a:r>
              <a:rPr lang="en" dirty="0" err="1"/>
              <a:t>maths</a:t>
            </a:r>
            <a:r>
              <a:rPr lang="en" dirty="0"/>
              <a:t>. Need to understand following concepts:</a:t>
            </a:r>
          </a:p>
          <a:p>
            <a:r>
              <a:rPr lang="en-GB" dirty="0" err="1"/>
              <a:t>Functors</a:t>
            </a:r>
            <a:r>
              <a:rPr lang="en-GB" dirty="0"/>
              <a:t>: map with context: F(a) =&gt; F (b) - Object with a map function.</a:t>
            </a:r>
          </a:p>
          <a:p>
            <a:r>
              <a:rPr lang="en" dirty="0"/>
              <a:t>Context:  In the above example </a:t>
            </a:r>
            <a:r>
              <a:rPr lang="en" dirty="0" err="1"/>
              <a:t>Functor</a:t>
            </a:r>
            <a:r>
              <a:rPr lang="en" dirty="0"/>
              <a:t> is context, </a:t>
            </a:r>
            <a:r>
              <a:rPr lang="en" dirty="0" err="1"/>
              <a:t>ie</a:t>
            </a:r>
            <a:r>
              <a:rPr lang="en" dirty="0"/>
              <a:t> In Array(a) =&gt; Array(b), Array is context.</a:t>
            </a:r>
          </a:p>
          <a:p>
            <a:r>
              <a:rPr lang="en" dirty="0"/>
              <a:t>Type Lift: Lift a type into a Context, a =&gt; F(a) </a:t>
            </a:r>
            <a:r>
              <a:rPr lang="en" dirty="0" err="1"/>
              <a:t>ie</a:t>
            </a:r>
            <a:r>
              <a:rPr lang="en" dirty="0"/>
              <a:t> </a:t>
            </a:r>
            <a:r>
              <a:rPr lang="en-GB" dirty="0"/>
              <a:t>a =&gt; Array(b)</a:t>
            </a:r>
          </a:p>
          <a:p>
            <a:r>
              <a:rPr lang="en" dirty="0"/>
              <a:t>Flatten: Unwrap the value from the context, F(a) =&gt; a.</a:t>
            </a:r>
          </a:p>
          <a:p>
            <a:pPr marL="457200" lvl="0" indent="-342900" algn="l" rtl="0">
              <a:spcBef>
                <a:spcPts val="0"/>
              </a:spcBef>
              <a:spcAft>
                <a:spcPts val="0"/>
              </a:spcAft>
              <a:buSzPts val="1800"/>
              <a:buChar char="●"/>
            </a:pPr>
            <a:r>
              <a:rPr lang="en" dirty="0" err="1"/>
              <a:t>Flatmap</a:t>
            </a:r>
            <a:r>
              <a:rPr lang="en" dirty="0"/>
              <a:t> : ‘maps’ and ‘flattens’ in one operation.</a:t>
            </a:r>
          </a:p>
          <a:p>
            <a:pPr marL="457200" lvl="0" indent="-342900" algn="l" rtl="0">
              <a:spcBef>
                <a:spcPts val="0"/>
              </a:spcBef>
              <a:spcAft>
                <a:spcPts val="0"/>
              </a:spcAft>
              <a:buSzPts val="1800"/>
              <a:buChar char="●"/>
            </a:pPr>
            <a:r>
              <a:rPr lang="en" dirty="0"/>
              <a:t>Ok, how is this practical? They make composition easier.</a:t>
            </a:r>
            <a:endParaRPr dirty="0"/>
          </a:p>
        </p:txBody>
      </p:sp>
    </p:spTree>
    <p:extLst>
      <p:ext uri="{BB962C8B-B14F-4D97-AF65-F5344CB8AC3E}">
        <p14:creationId xmlns:p14="http://schemas.microsoft.com/office/powerpoint/2010/main" val="318314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Monad Cont..</a:t>
            </a:r>
            <a:endParaRPr dirty="0"/>
          </a:p>
        </p:txBody>
      </p:sp>
      <p:sp>
        <p:nvSpPr>
          <p:cNvPr id="93" name="Google Shape;93;p17"/>
          <p:cNvSpPr txBox="1">
            <a:spLocks noGrp="1"/>
          </p:cNvSpPr>
          <p:nvPr>
            <p:ph type="body" idx="1"/>
          </p:nvPr>
        </p:nvSpPr>
        <p:spPr>
          <a:xfrm>
            <a:off x="311700" y="1266324"/>
            <a:ext cx="8520600" cy="354198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whole reason functions exists is so we can compose them.</a:t>
            </a:r>
          </a:p>
          <a:p>
            <a:pPr marL="457200" lvl="0" indent="-342900" algn="l" rtl="0">
              <a:spcBef>
                <a:spcPts val="0"/>
              </a:spcBef>
              <a:spcAft>
                <a:spcPts val="0"/>
              </a:spcAft>
              <a:buSzPts val="1800"/>
              <a:buChar char="●"/>
            </a:pPr>
            <a:r>
              <a:rPr lang="en" dirty="0"/>
              <a:t>Function </a:t>
            </a:r>
            <a:r>
              <a:rPr lang="en" dirty="0" err="1"/>
              <a:t>composi</a:t>
            </a:r>
            <a:r>
              <a:rPr lang="en-GB" dirty="0"/>
              <a:t>t</a:t>
            </a:r>
            <a:r>
              <a:rPr lang="en" dirty="0"/>
              <a:t>ion creates pipelines that your data flows through.</a:t>
            </a:r>
          </a:p>
          <a:p>
            <a:pPr marL="457200" lvl="0" indent="-342900" algn="l" rtl="0">
              <a:spcBef>
                <a:spcPts val="0"/>
              </a:spcBef>
              <a:spcAft>
                <a:spcPts val="0"/>
              </a:spcAft>
              <a:buSzPts val="1800"/>
              <a:buChar char="●"/>
            </a:pPr>
            <a:r>
              <a:rPr lang="en" dirty="0"/>
              <a:t>You put input in first stage of pipeline, and some data pops out the last stage of pipeline, </a:t>
            </a:r>
            <a:r>
              <a:rPr lang="en" b="1" dirty="0"/>
              <a:t>transformed</a:t>
            </a:r>
            <a:r>
              <a:rPr lang="en" dirty="0"/>
              <a:t>. </a:t>
            </a:r>
          </a:p>
          <a:p>
            <a:pPr marL="457200" lvl="0" indent="-342900" algn="l" rtl="0">
              <a:spcBef>
                <a:spcPts val="0"/>
              </a:spcBef>
              <a:spcAft>
                <a:spcPts val="0"/>
              </a:spcAft>
              <a:buSzPts val="1800"/>
              <a:buChar char="●"/>
            </a:pPr>
            <a:r>
              <a:rPr lang="en" dirty="0"/>
              <a:t>Composing with </a:t>
            </a:r>
            <a:r>
              <a:rPr lang="en-GB" dirty="0" err="1"/>
              <a:t>Functors</a:t>
            </a:r>
            <a:r>
              <a:rPr lang="en-GB" dirty="0"/>
              <a:t>,  F(a) =&gt; F (b) =&gt; F(c) </a:t>
            </a:r>
          </a:p>
          <a:p>
            <a:pPr marL="457200" lvl="0" indent="-342900" algn="l" rtl="0">
              <a:spcBef>
                <a:spcPts val="0"/>
              </a:spcBef>
              <a:spcAft>
                <a:spcPts val="0"/>
              </a:spcAft>
              <a:buSzPts val="1800"/>
              <a:buChar char="●"/>
            </a:pPr>
            <a:endParaRPr lang="en-GB" dirty="0"/>
          </a:p>
        </p:txBody>
      </p:sp>
      <p:sp>
        <p:nvSpPr>
          <p:cNvPr id="2" name="TextBox 1">
            <a:extLst>
              <a:ext uri="{FF2B5EF4-FFF2-40B4-BE49-F238E27FC236}">
                <a16:creationId xmlns:a16="http://schemas.microsoft.com/office/drawing/2014/main" id="{FAD5646A-FBC3-D446-AD91-0DE68777DD40}"/>
              </a:ext>
            </a:extLst>
          </p:cNvPr>
          <p:cNvSpPr txBox="1"/>
          <p:nvPr/>
        </p:nvSpPr>
        <p:spPr>
          <a:xfrm>
            <a:off x="729466" y="3184030"/>
            <a:ext cx="3842534" cy="1384995"/>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//Consider two function signatures:</a:t>
            </a:r>
          </a:p>
          <a:p>
            <a:r>
              <a:rPr lang="en-US" dirty="0">
                <a:latin typeface="Consolas" panose="020B0609020204030204" pitchFamily="49" charset="0"/>
                <a:cs typeface="Consolas" panose="020B0609020204030204" pitchFamily="49" charset="0"/>
              </a:rPr>
              <a:t>function f = F(a) =&gt; F(b)</a:t>
            </a:r>
          </a:p>
          <a:p>
            <a:r>
              <a:rPr lang="en-US" dirty="0">
                <a:latin typeface="Consolas" panose="020B0609020204030204" pitchFamily="49" charset="0"/>
                <a:cs typeface="Consolas" panose="020B0609020204030204" pitchFamily="49" charset="0"/>
              </a:rPr>
              <a:t>function g = F(b)  =&gt; F(c)</a:t>
            </a:r>
          </a:p>
          <a:p>
            <a:r>
              <a:rPr lang="en-US" dirty="0">
                <a:latin typeface="Consolas" panose="020B0609020204030204" pitchFamily="49" charset="0"/>
                <a:cs typeface="Consolas" panose="020B0609020204030204" pitchFamily="49" charset="0"/>
              </a:rPr>
              <a:t>// You would compose like this</a:t>
            </a:r>
          </a:p>
          <a:p>
            <a:r>
              <a:rPr lang="en-US" dirty="0">
                <a:latin typeface="Consolas" panose="020B0609020204030204" pitchFamily="49" charset="0"/>
                <a:cs typeface="Consolas" panose="020B0609020204030204" pitchFamily="49" charset="0"/>
              </a:rPr>
              <a:t>F(a).map(f).map(g)</a:t>
            </a:r>
          </a:p>
          <a:p>
            <a:endParaRPr lang="en-US" dirty="0"/>
          </a:p>
        </p:txBody>
      </p:sp>
      <p:sp>
        <p:nvSpPr>
          <p:cNvPr id="5" name="TextBox 4">
            <a:extLst>
              <a:ext uri="{FF2B5EF4-FFF2-40B4-BE49-F238E27FC236}">
                <a16:creationId xmlns:a16="http://schemas.microsoft.com/office/drawing/2014/main" id="{4E33E3CE-686E-4F48-8719-D12CA88E08D0}"/>
              </a:ext>
            </a:extLst>
          </p:cNvPr>
          <p:cNvSpPr txBox="1"/>
          <p:nvPr/>
        </p:nvSpPr>
        <p:spPr>
          <a:xfrm>
            <a:off x="4780883" y="2917675"/>
            <a:ext cx="3842534" cy="2031325"/>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//What if we wanted this method //signature though?</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function f = F(a) =&gt; F(b)</a:t>
            </a:r>
          </a:p>
          <a:p>
            <a:r>
              <a:rPr lang="en-US" dirty="0">
                <a:latin typeface="Consolas" panose="020B0609020204030204" pitchFamily="49" charset="0"/>
                <a:cs typeface="Consolas" panose="020B0609020204030204" pitchFamily="49" charset="0"/>
              </a:rPr>
              <a:t>function g = b =&gt; F(c)</a:t>
            </a:r>
          </a:p>
          <a:p>
            <a:r>
              <a:rPr lang="en-US" dirty="0">
                <a:latin typeface="Consolas" panose="020B0609020204030204" pitchFamily="49" charset="0"/>
                <a:cs typeface="Consolas" panose="020B0609020204030204" pitchFamily="49" charset="0"/>
              </a:rPr>
              <a:t>// This wouldn’t work..</a:t>
            </a:r>
          </a:p>
          <a:p>
            <a:r>
              <a:rPr lang="en-US" dirty="0">
                <a:latin typeface="Consolas" panose="020B0609020204030204" pitchFamily="49" charset="0"/>
                <a:cs typeface="Consolas" panose="020B0609020204030204" pitchFamily="49" charset="0"/>
              </a:rPr>
              <a:t>F(a).map(f).map(g)</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Flatmap</a:t>
            </a:r>
            <a:r>
              <a:rPr lang="en-US" dirty="0">
                <a:latin typeface="Consolas" panose="020B0609020204030204" pitchFamily="49" charset="0"/>
                <a:cs typeface="Consolas" panose="020B0609020204030204" pitchFamily="49" charset="0"/>
              </a:rPr>
              <a:t> to the rescue</a:t>
            </a:r>
          </a:p>
          <a:p>
            <a:endParaRPr lang="en-US" dirty="0"/>
          </a:p>
        </p:txBody>
      </p:sp>
    </p:spTree>
    <p:extLst>
      <p:ext uri="{BB962C8B-B14F-4D97-AF65-F5344CB8AC3E}">
        <p14:creationId xmlns:p14="http://schemas.microsoft.com/office/powerpoint/2010/main" val="230180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Monad Cont..</a:t>
            </a:r>
            <a:endParaRPr dirty="0"/>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Now, what if we wanted:</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Under the hood, </a:t>
            </a:r>
            <a:r>
              <a:rPr lang="en" dirty="0" err="1"/>
              <a:t>flatMap</a:t>
            </a:r>
            <a:r>
              <a:rPr lang="en" dirty="0"/>
              <a:t> does a map + flatten</a:t>
            </a:r>
          </a:p>
          <a:p>
            <a:pPr marL="571500" lvl="1" indent="0">
              <a:spcBef>
                <a:spcPts val="0"/>
              </a:spcBef>
              <a:buSzPts val="1800"/>
              <a:buNone/>
            </a:pPr>
            <a:endParaRPr lang="en-GB" dirty="0"/>
          </a:p>
        </p:txBody>
      </p:sp>
      <p:sp>
        <p:nvSpPr>
          <p:cNvPr id="2" name="TextBox 1">
            <a:extLst>
              <a:ext uri="{FF2B5EF4-FFF2-40B4-BE49-F238E27FC236}">
                <a16:creationId xmlns:a16="http://schemas.microsoft.com/office/drawing/2014/main" id="{FAD5646A-FBC3-D446-AD91-0DE68777DD40}"/>
              </a:ext>
            </a:extLst>
          </p:cNvPr>
          <p:cNvSpPr txBox="1"/>
          <p:nvPr/>
        </p:nvSpPr>
        <p:spPr>
          <a:xfrm>
            <a:off x="1797978" y="1674687"/>
            <a:ext cx="4736386" cy="1169551"/>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Consider two function signatures:</a:t>
            </a:r>
          </a:p>
          <a:p>
            <a:r>
              <a:rPr lang="en-US" dirty="0">
                <a:latin typeface="Consolas" panose="020B0609020204030204" pitchFamily="49" charset="0"/>
                <a:cs typeface="Consolas" panose="020B0609020204030204" pitchFamily="49" charset="0"/>
              </a:rPr>
              <a:t>function f = a =&gt; M(b)</a:t>
            </a:r>
          </a:p>
          <a:p>
            <a:r>
              <a:rPr lang="en-US" dirty="0">
                <a:latin typeface="Consolas" panose="020B0609020204030204" pitchFamily="49" charset="0"/>
                <a:cs typeface="Consolas" panose="020B0609020204030204" pitchFamily="49" charset="0"/>
              </a:rPr>
              <a:t>function g = b =&gt; M(c)</a:t>
            </a:r>
          </a:p>
          <a:p>
            <a:r>
              <a:rPr lang="en-US" dirty="0">
                <a:latin typeface="Consolas" panose="020B0609020204030204" pitchFamily="49" charset="0"/>
                <a:cs typeface="Consolas" panose="020B0609020204030204" pitchFamily="49" charset="0"/>
              </a:rPr>
              <a:t>// You would compose like this</a:t>
            </a:r>
          </a:p>
          <a:p>
            <a:r>
              <a:rPr lang="en-US" dirty="0">
                <a:latin typeface="Consolas" panose="020B0609020204030204" pitchFamily="49" charset="0"/>
                <a:cs typeface="Consolas" panose="020B0609020204030204" pitchFamily="49" charset="0"/>
              </a:rPr>
              <a:t>f(a).</a:t>
            </a:r>
            <a:r>
              <a:rPr lang="en-US" dirty="0" err="1">
                <a:latin typeface="Consolas" panose="020B0609020204030204" pitchFamily="49" charset="0"/>
                <a:cs typeface="Consolas" panose="020B0609020204030204" pitchFamily="49" charset="0"/>
              </a:rPr>
              <a:t>flatmap</a:t>
            </a:r>
            <a:r>
              <a:rPr lang="en-US" dirty="0">
                <a:latin typeface="Consolas" panose="020B0609020204030204" pitchFamily="49" charset="0"/>
                <a:cs typeface="Consolas" panose="020B0609020204030204" pitchFamily="49" charset="0"/>
              </a:rPr>
              <a:t>(g)</a:t>
            </a:r>
          </a:p>
        </p:txBody>
      </p:sp>
      <p:sp>
        <p:nvSpPr>
          <p:cNvPr id="5" name="TextBox 4">
            <a:extLst>
              <a:ext uri="{FF2B5EF4-FFF2-40B4-BE49-F238E27FC236}">
                <a16:creationId xmlns:a16="http://schemas.microsoft.com/office/drawing/2014/main" id="{C2D8A0FF-E05F-1D49-8DCB-3652A95EBD27}"/>
              </a:ext>
            </a:extLst>
          </p:cNvPr>
          <p:cNvSpPr txBox="1"/>
          <p:nvPr/>
        </p:nvSpPr>
        <p:spPr>
          <a:xfrm>
            <a:off x="1736332" y="3376949"/>
            <a:ext cx="5671335" cy="1600438"/>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if we call f(a) we get M(b)</a:t>
            </a:r>
          </a:p>
          <a:p>
            <a:r>
              <a:rPr lang="en-US" dirty="0">
                <a:latin typeface="Consolas" panose="020B0609020204030204" pitchFamily="49" charset="0"/>
                <a:cs typeface="Consolas" panose="020B0609020204030204" pitchFamily="49" charset="0"/>
              </a:rPr>
              <a:t>f(a) = M(b)</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flatmap</a:t>
            </a:r>
            <a:r>
              <a:rPr lang="en-US" dirty="0">
                <a:latin typeface="Consolas" panose="020B0609020204030204" pitchFamily="49" charset="0"/>
                <a:cs typeface="Consolas" panose="020B0609020204030204" pitchFamily="49" charset="0"/>
              </a:rPr>
              <a:t> then calls map(g) + flatten</a:t>
            </a:r>
          </a:p>
          <a:p>
            <a:r>
              <a:rPr lang="en-US" dirty="0">
                <a:latin typeface="Consolas" panose="020B0609020204030204" pitchFamily="49" charset="0"/>
                <a:cs typeface="Consolas" panose="020B0609020204030204" pitchFamily="49" charset="0"/>
              </a:rPr>
              <a:t>M(b).map(g) // this gives us M(M(c))</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flatMap</a:t>
            </a:r>
            <a:r>
              <a:rPr lang="en-US" dirty="0">
                <a:latin typeface="Consolas" panose="020B0609020204030204" pitchFamily="49" charset="0"/>
                <a:cs typeface="Consolas" panose="020B0609020204030204" pitchFamily="49" charset="0"/>
              </a:rPr>
              <a:t> then calls flatten </a:t>
            </a:r>
          </a:p>
          <a:p>
            <a:r>
              <a:rPr lang="en-US" dirty="0">
                <a:latin typeface="Consolas" panose="020B0609020204030204" pitchFamily="49" charset="0"/>
                <a:cs typeface="Consolas" panose="020B0609020204030204" pitchFamily="49" charset="0"/>
              </a:rPr>
              <a:t>M(M(c)).flatten // This gives what we want M(c)</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60285468"/>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3046</TotalTime>
  <Words>2079</Words>
  <Application>Microsoft Macintosh PowerPoint</Application>
  <PresentationFormat>On-screen Show (16:9)</PresentationFormat>
  <Paragraphs>264</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Consolas</vt:lpstr>
      <vt:lpstr>Open Sans</vt:lpstr>
      <vt:lpstr>PT Sans Narrow</vt:lpstr>
      <vt:lpstr>Tropic</vt:lpstr>
      <vt:lpstr>Functional Programming</vt:lpstr>
      <vt:lpstr>Programming Paradigms</vt:lpstr>
      <vt:lpstr>Functional Programming</vt:lpstr>
      <vt:lpstr>Functional Programming</vt:lpstr>
      <vt:lpstr>Pure Functions</vt:lpstr>
      <vt:lpstr>Functors</vt:lpstr>
      <vt:lpstr>Monad</vt:lpstr>
      <vt:lpstr>Monad Cont..</vt:lpstr>
      <vt:lpstr>Monad Cont..</vt:lpstr>
      <vt:lpstr>Filter</vt:lpstr>
      <vt:lpstr>Reduce</vt:lpstr>
      <vt:lpstr>Higher Order Functions</vt:lpstr>
      <vt:lpstr>Function Closures</vt:lpstr>
      <vt:lpstr>Function Closures Cont..</vt:lpstr>
      <vt:lpstr>Function Currying</vt:lpstr>
      <vt:lpstr>Another Currying example</vt:lpstr>
      <vt:lpstr>Lazy Evaluation</vt:lpstr>
      <vt:lpstr>Lazy Evaluation Cont..</vt:lpstr>
      <vt:lpstr>Generator Functions</vt:lpstr>
      <vt:lpstr>Lazy Evaluation Cont..</vt:lpstr>
      <vt:lpstr>Immutability</vt:lpstr>
      <vt:lpstr>Recursion</vt:lpstr>
      <vt:lpstr>Recursion – Another example</vt:lpstr>
      <vt:lpstr>Structural Sharing</vt:lpstr>
      <vt:lpstr>Functional Programming in Javascript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cp:lastModifiedBy>Paul Kelly</cp:lastModifiedBy>
  <cp:revision>38</cp:revision>
  <dcterms:modified xsi:type="dcterms:W3CDTF">2019-10-06T19:28:08Z</dcterms:modified>
</cp:coreProperties>
</file>