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63" r:id="rId5"/>
    <p:sldId id="259" r:id="rId6"/>
    <p:sldId id="260" r:id="rId7"/>
    <p:sldId id="261" r:id="rId8"/>
    <p:sldId id="262" r:id="rId9"/>
  </p:sldIdLst>
  <p:sldSz cx="9144000" cy="5143500" type="screen16x9"/>
  <p:notesSz cx="6858000" cy="9144000"/>
  <p:embeddedFontLst>
    <p:embeddedFont>
      <p:font typeface="Consolas" panose="020B0609020204030204" pitchFamily="49" charset="0"/>
      <p:regular r:id="rId11"/>
      <p:bold r:id="rId12"/>
      <p:italic r:id="rId13"/>
      <p:boldItalic r:id="rId14"/>
    </p:embeddedFont>
    <p:embeddedFont>
      <p:font typeface="Open Sans" panose="020B0606030504020204" pitchFamily="34" charset="0"/>
      <p:regular r:id="rId15"/>
      <p:bold r:id="rId16"/>
      <p:italic r:id="rId17"/>
      <p:boldItalic r:id="rId18"/>
    </p:embeddedFont>
    <p:embeddedFont>
      <p:font typeface="PT Sans Narrow" panose="020B0506020203020204" pitchFamily="34" charset="77"/>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F0E1FB-A5A2-45A1-9CF2-C8A43B8BC1CD}">
  <a:tblStyle styleId="{C2F0E1FB-A5A2-45A1-9CF2-C8A43B8BC1C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86"/>
  </p:normalViewPr>
  <p:slideViewPr>
    <p:cSldViewPr snapToGrid="0" snapToObjects="1">
      <p:cViewPr varScale="1">
        <p:scale>
          <a:sx n="124" d="100"/>
          <a:sy n="124" d="100"/>
        </p:scale>
        <p:origin x="7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7972267b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7972267b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b="0" i="0" u="none" strike="noStrike" cap="none" dirty="0">
                <a:solidFill>
                  <a:srgbClr val="000000"/>
                </a:solidFill>
                <a:effectLst/>
                <a:latin typeface="Arial"/>
                <a:ea typeface="Arial"/>
                <a:cs typeface="Arial"/>
                <a:sym typeface="Arial"/>
              </a:rPr>
              <a:t>In a synchronous programming model, things happen one at a time. When you call a function that performs a long-running action, it returns only when the action has finished and it can return the result. This stops your program for the time the action takes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sz="1100" b="0" i="0" u="none" strike="noStrike" cap="none" dirty="0">
              <a:solidFill>
                <a:srgbClr val="000000"/>
              </a:solidFill>
              <a:effectLst/>
              <a:latin typeface="Arial"/>
              <a:cs typeface="Arial"/>
              <a:sym typeface="Arial"/>
            </a:endParaRPr>
          </a:p>
          <a:p>
            <a:r>
              <a:rPr lang="en-GB" sz="1100" b="0" i="0" u="none" strike="noStrike" cap="none" dirty="0">
                <a:solidFill>
                  <a:srgbClr val="000000"/>
                </a:solidFill>
                <a:effectLst/>
                <a:latin typeface="Arial"/>
                <a:ea typeface="Arial"/>
                <a:cs typeface="Arial"/>
                <a:sym typeface="Arial"/>
              </a:rPr>
              <a:t>An asynchronous model allows multiple things to happen at the same time. When you start an action, your program continues to run. When the action finishes, the program is informed and gets access to the result (for example, the data read from disk). </a:t>
            </a:r>
            <a:endParaRPr lang="en-GB" dirty="0"/>
          </a:p>
          <a:p>
            <a:r>
              <a:rPr lang="en-GB" sz="1100" b="0" i="0" u="none" strike="noStrike" cap="none" dirty="0">
                <a:solidFill>
                  <a:srgbClr val="000000"/>
                </a:solidFill>
                <a:effectLst/>
                <a:latin typeface="Arial"/>
                <a:ea typeface="Arial"/>
                <a:cs typeface="Arial"/>
                <a:sym typeface="Arial"/>
              </a:rPr>
              <a:t>We can compare synchronous and asynchronous programming using a small example: a program that fetches two resources from the network and then combines results. </a:t>
            </a:r>
            <a:endParaRPr lang="en-GB" dirty="0"/>
          </a:p>
          <a:p>
            <a:r>
              <a:rPr lang="en-GB" sz="1100" b="0" i="0" u="none" strike="noStrike" cap="none" dirty="0">
                <a:solidFill>
                  <a:srgbClr val="000000"/>
                </a:solidFill>
                <a:effectLst/>
                <a:latin typeface="Arial"/>
                <a:ea typeface="Arial"/>
                <a:cs typeface="Arial"/>
                <a:sym typeface="Arial"/>
              </a:rPr>
              <a:t>In a synchronous environment, where the request function returns only after it has done its work, the easiest way to perform this task is to make the requests </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7972267b2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7972267b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7972267b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7972267b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8269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7972267b2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7972267b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7972267b2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7972267b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7972267b2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7972267b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7972267b2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7972267b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s3.amazon.com/23123fd123/95fdae"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Asynchronous Programming</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Rich Web Application Technologies</a:t>
            </a:r>
            <a:endParaRPr/>
          </a:p>
        </p:txBody>
      </p:sp>
      <p:sp>
        <p:nvSpPr>
          <p:cNvPr id="68" name="Google Shape;68;p13"/>
          <p:cNvSpPr txBox="1"/>
          <p:nvPr/>
        </p:nvSpPr>
        <p:spPr>
          <a:xfrm>
            <a:off x="6204075" y="4217375"/>
            <a:ext cx="25245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Synchronous vs Asynchronous</a:t>
            </a:r>
            <a:endParaRPr/>
          </a:p>
        </p:txBody>
      </p:sp>
      <p:sp>
        <p:nvSpPr>
          <p:cNvPr id="74" name="Google Shape;74;p14"/>
          <p:cNvSpPr txBox="1">
            <a:spLocks noGrp="1"/>
          </p:cNvSpPr>
          <p:nvPr>
            <p:ph type="body" idx="1"/>
          </p:nvPr>
        </p:nvSpPr>
        <p:spPr>
          <a:xfrm>
            <a:off x="311700" y="1266325"/>
            <a:ext cx="8520600" cy="2484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Whenever we do input/output programming we invariably encounter some delay in fetching results from the external data source</a:t>
            </a:r>
            <a:endParaRPr/>
          </a:p>
          <a:p>
            <a:pPr marL="457200" lvl="0" indent="-342900" algn="l" rtl="0">
              <a:spcBef>
                <a:spcPts val="0"/>
              </a:spcBef>
              <a:spcAft>
                <a:spcPts val="0"/>
              </a:spcAft>
              <a:buSzPts val="1800"/>
              <a:buChar char="●"/>
            </a:pPr>
            <a:r>
              <a:rPr lang="en"/>
              <a:t>That delay is relatively long with respect to program execution</a:t>
            </a:r>
            <a:endParaRPr/>
          </a:p>
          <a:p>
            <a:pPr marL="457200" lvl="0" indent="-342900" algn="l" rtl="0">
              <a:spcBef>
                <a:spcPts val="0"/>
              </a:spcBef>
              <a:spcAft>
                <a:spcPts val="0"/>
              </a:spcAft>
              <a:buSzPts val="1800"/>
              <a:buChar char="●"/>
            </a:pPr>
            <a:r>
              <a:rPr lang="en"/>
              <a:t>A </a:t>
            </a:r>
            <a:r>
              <a:rPr lang="en" i="1"/>
              <a:t>synchronous</a:t>
            </a:r>
            <a:r>
              <a:rPr lang="en"/>
              <a:t> approach pauses the current context’s execution to wait for the result to be retrieved</a:t>
            </a:r>
            <a:endParaRPr/>
          </a:p>
          <a:p>
            <a:pPr marL="457200" lvl="0" indent="-342900" algn="l" rtl="0">
              <a:spcBef>
                <a:spcPts val="0"/>
              </a:spcBef>
              <a:spcAft>
                <a:spcPts val="0"/>
              </a:spcAft>
              <a:buSzPts val="1800"/>
              <a:buChar char="●"/>
            </a:pPr>
            <a:r>
              <a:rPr lang="en"/>
              <a:t>An </a:t>
            </a:r>
            <a:r>
              <a:rPr lang="en" i="1"/>
              <a:t>asynchronous</a:t>
            </a:r>
            <a:r>
              <a:rPr lang="en"/>
              <a:t> approach allows execution to continue and fetches the result some time later on</a:t>
            </a:r>
            <a:endParaRPr/>
          </a:p>
        </p:txBody>
      </p:sp>
      <p:cxnSp>
        <p:nvCxnSpPr>
          <p:cNvPr id="75" name="Google Shape;75;p14"/>
          <p:cNvCxnSpPr/>
          <p:nvPr/>
        </p:nvCxnSpPr>
        <p:spPr>
          <a:xfrm>
            <a:off x="3291900" y="4016475"/>
            <a:ext cx="4038900" cy="7800"/>
          </a:xfrm>
          <a:prstGeom prst="straightConnector1">
            <a:avLst/>
          </a:prstGeom>
          <a:noFill/>
          <a:ln w="9525" cap="flat" cmpd="sng">
            <a:solidFill>
              <a:schemeClr val="dk2"/>
            </a:solidFill>
            <a:prstDash val="solid"/>
            <a:round/>
            <a:headEnd type="none" w="med" len="med"/>
            <a:tailEnd type="none" w="med" len="med"/>
          </a:ln>
        </p:spPr>
      </p:cxnSp>
      <p:sp>
        <p:nvSpPr>
          <p:cNvPr id="76" name="Google Shape;76;p14"/>
          <p:cNvSpPr/>
          <p:nvPr/>
        </p:nvSpPr>
        <p:spPr>
          <a:xfrm>
            <a:off x="3735450" y="3926925"/>
            <a:ext cx="186900" cy="171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5989025" y="3926925"/>
            <a:ext cx="186900" cy="171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 name="Google Shape;78;p14"/>
          <p:cNvCxnSpPr/>
          <p:nvPr/>
        </p:nvCxnSpPr>
        <p:spPr>
          <a:xfrm rot="10800000" flipH="1">
            <a:off x="3288000" y="4647600"/>
            <a:ext cx="4046700" cy="4500"/>
          </a:xfrm>
          <a:prstGeom prst="straightConnector1">
            <a:avLst/>
          </a:prstGeom>
          <a:noFill/>
          <a:ln w="9525" cap="flat" cmpd="sng">
            <a:solidFill>
              <a:schemeClr val="dk2"/>
            </a:solidFill>
            <a:prstDash val="solid"/>
            <a:round/>
            <a:headEnd type="none" w="med" len="med"/>
            <a:tailEnd type="none" w="med" len="med"/>
          </a:ln>
        </p:spPr>
      </p:cxnSp>
      <p:sp>
        <p:nvSpPr>
          <p:cNvPr id="79" name="Google Shape;79;p14"/>
          <p:cNvSpPr/>
          <p:nvPr/>
        </p:nvSpPr>
        <p:spPr>
          <a:xfrm>
            <a:off x="3731550" y="4562550"/>
            <a:ext cx="186900" cy="171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5985125" y="4562550"/>
            <a:ext cx="186900" cy="171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txBox="1"/>
          <p:nvPr/>
        </p:nvSpPr>
        <p:spPr>
          <a:xfrm>
            <a:off x="1665350" y="3750925"/>
            <a:ext cx="1509600" cy="2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Synchronous</a:t>
            </a:r>
            <a:endParaRPr b="1"/>
          </a:p>
        </p:txBody>
      </p:sp>
      <p:sp>
        <p:nvSpPr>
          <p:cNvPr id="82" name="Google Shape;82;p14"/>
          <p:cNvSpPr txBox="1"/>
          <p:nvPr/>
        </p:nvSpPr>
        <p:spPr>
          <a:xfrm>
            <a:off x="1665350" y="4414200"/>
            <a:ext cx="1509600" cy="2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Asynchronous</a:t>
            </a:r>
            <a:endParaRPr b="1"/>
          </a:p>
        </p:txBody>
      </p:sp>
      <p:sp>
        <p:nvSpPr>
          <p:cNvPr id="83" name="Google Shape;83;p14"/>
          <p:cNvSpPr txBox="1"/>
          <p:nvPr/>
        </p:nvSpPr>
        <p:spPr>
          <a:xfrm>
            <a:off x="3490925" y="3659125"/>
            <a:ext cx="1509600" cy="2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0000FF"/>
                </a:solidFill>
              </a:rPr>
              <a:t>Request</a:t>
            </a:r>
            <a:endParaRPr sz="1000">
              <a:solidFill>
                <a:srgbClr val="0000FF"/>
              </a:solidFill>
            </a:endParaRPr>
          </a:p>
        </p:txBody>
      </p:sp>
      <p:sp>
        <p:nvSpPr>
          <p:cNvPr id="84" name="Google Shape;84;p14"/>
          <p:cNvSpPr txBox="1"/>
          <p:nvPr/>
        </p:nvSpPr>
        <p:spPr>
          <a:xfrm>
            <a:off x="3490925" y="4286475"/>
            <a:ext cx="1509600" cy="2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0000FF"/>
                </a:solidFill>
              </a:rPr>
              <a:t>Request</a:t>
            </a:r>
            <a:endParaRPr sz="1000">
              <a:solidFill>
                <a:srgbClr val="0000FF"/>
              </a:solidFill>
            </a:endParaRPr>
          </a:p>
        </p:txBody>
      </p:sp>
      <p:sp>
        <p:nvSpPr>
          <p:cNvPr id="85" name="Google Shape;85;p14"/>
          <p:cNvSpPr txBox="1"/>
          <p:nvPr/>
        </p:nvSpPr>
        <p:spPr>
          <a:xfrm>
            <a:off x="4724093" y="3972800"/>
            <a:ext cx="692100" cy="2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0000"/>
                </a:solidFill>
              </a:rPr>
              <a:t>Paused</a:t>
            </a:r>
            <a:endParaRPr sz="1000">
              <a:solidFill>
                <a:srgbClr val="FF0000"/>
              </a:solidFill>
            </a:endParaRPr>
          </a:p>
        </p:txBody>
      </p:sp>
      <p:sp>
        <p:nvSpPr>
          <p:cNvPr id="86" name="Google Shape;86;p14"/>
          <p:cNvSpPr txBox="1"/>
          <p:nvPr/>
        </p:nvSpPr>
        <p:spPr>
          <a:xfrm>
            <a:off x="4724101" y="4647600"/>
            <a:ext cx="785700" cy="2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Running</a:t>
            </a:r>
            <a:endParaRPr sz="1000"/>
          </a:p>
        </p:txBody>
      </p:sp>
      <p:sp>
        <p:nvSpPr>
          <p:cNvPr id="87" name="Google Shape;87;p14"/>
          <p:cNvSpPr txBox="1"/>
          <p:nvPr/>
        </p:nvSpPr>
        <p:spPr>
          <a:xfrm>
            <a:off x="6401801" y="4562550"/>
            <a:ext cx="785700" cy="2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Handle Response</a:t>
            </a:r>
            <a:endParaRPr sz="1000"/>
          </a:p>
        </p:txBody>
      </p:sp>
      <p:sp>
        <p:nvSpPr>
          <p:cNvPr id="88" name="Google Shape;88;p14"/>
          <p:cNvSpPr txBox="1"/>
          <p:nvPr/>
        </p:nvSpPr>
        <p:spPr>
          <a:xfrm>
            <a:off x="6401801" y="3963400"/>
            <a:ext cx="785700" cy="2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Handle</a:t>
            </a:r>
            <a:endParaRPr sz="1000"/>
          </a:p>
          <a:p>
            <a:pPr marL="0" lvl="0" indent="0" algn="l" rtl="0">
              <a:spcBef>
                <a:spcPts val="0"/>
              </a:spcBef>
              <a:spcAft>
                <a:spcPts val="0"/>
              </a:spcAft>
              <a:buNone/>
            </a:pPr>
            <a:r>
              <a:rPr lang="en" sz="1000"/>
              <a:t>Response</a:t>
            </a:r>
            <a:endParaRPr sz="1000"/>
          </a:p>
        </p:txBody>
      </p:sp>
      <p:sp>
        <p:nvSpPr>
          <p:cNvPr id="89" name="Google Shape;89;p14"/>
          <p:cNvSpPr txBox="1"/>
          <p:nvPr/>
        </p:nvSpPr>
        <p:spPr>
          <a:xfrm>
            <a:off x="5726051" y="3659125"/>
            <a:ext cx="785700" cy="2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0000FF"/>
                </a:solidFill>
              </a:rPr>
              <a:t>Response</a:t>
            </a:r>
            <a:endParaRPr sz="1000">
              <a:solidFill>
                <a:srgbClr val="0000FF"/>
              </a:solidFill>
            </a:endParaRPr>
          </a:p>
        </p:txBody>
      </p:sp>
      <p:sp>
        <p:nvSpPr>
          <p:cNvPr id="90" name="Google Shape;90;p14"/>
          <p:cNvSpPr txBox="1"/>
          <p:nvPr/>
        </p:nvSpPr>
        <p:spPr>
          <a:xfrm>
            <a:off x="5726051" y="4267675"/>
            <a:ext cx="785700" cy="2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0000FF"/>
                </a:solidFill>
              </a:rPr>
              <a:t>Response</a:t>
            </a:r>
            <a:endParaRPr sz="10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Interactive User Interfaces</a:t>
            </a:r>
            <a:endParaRPr/>
          </a:p>
        </p:txBody>
      </p:sp>
      <p:sp>
        <p:nvSpPr>
          <p:cNvPr id="96" name="Google Shape;96;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User interfaces must be responsive to user input so completely pausing execution while waiting for a slow request to complete is not an option</a:t>
            </a:r>
            <a:endParaRPr/>
          </a:p>
          <a:p>
            <a:pPr marL="457200" lvl="0" indent="-342900" algn="l" rtl="0">
              <a:spcBef>
                <a:spcPts val="0"/>
              </a:spcBef>
              <a:spcAft>
                <a:spcPts val="0"/>
              </a:spcAft>
              <a:buSzPts val="1800"/>
              <a:buChar char="●"/>
            </a:pPr>
            <a:r>
              <a:rPr lang="en"/>
              <a:t>However a synchronous approach in UI programming is possible in a multithreaded environment</a:t>
            </a:r>
            <a:endParaRPr/>
          </a:p>
          <a:p>
            <a:pPr marL="457200" lvl="0" indent="-342900" algn="l" rtl="0">
              <a:spcBef>
                <a:spcPts val="0"/>
              </a:spcBef>
              <a:spcAft>
                <a:spcPts val="0"/>
              </a:spcAft>
              <a:buSzPts val="1800"/>
              <a:buChar char="●"/>
            </a:pPr>
            <a:r>
              <a:rPr lang="en"/>
              <a:t>However, Javascript and the browser does not support multithreaded programming so the asynchronous approach is what is used</a:t>
            </a:r>
            <a:endParaRPr/>
          </a:p>
          <a:p>
            <a:pPr marL="457200" lvl="0" indent="-342900" algn="l" rtl="0">
              <a:spcBef>
                <a:spcPts val="0"/>
              </a:spcBef>
              <a:spcAft>
                <a:spcPts val="0"/>
              </a:spcAft>
              <a:buSzPts val="1800"/>
              <a:buChar char="●"/>
            </a:pPr>
            <a:r>
              <a:rPr lang="en"/>
              <a:t>A basic way that asynchronous programming can work is through the use of callback functions or callbacks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problem</a:t>
            </a:r>
            <a:endParaRPr dirty="0"/>
          </a:p>
        </p:txBody>
      </p:sp>
      <p:sp>
        <p:nvSpPr>
          <p:cNvPr id="102" name="Google Shape;102;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Consider the following code:</a:t>
            </a:r>
          </a:p>
          <a:p>
            <a:pPr marL="457200" lvl="0" indent="-342900" algn="l" rtl="0">
              <a:spcBef>
                <a:spcPts val="0"/>
              </a:spcBef>
              <a:spcAft>
                <a:spcPts val="0"/>
              </a:spcAft>
              <a:buSzPts val="1800"/>
              <a:buChar char="●"/>
            </a:pPr>
            <a:endParaRPr lang="en-GB" dirty="0"/>
          </a:p>
          <a:p>
            <a:pPr marL="457200" lvl="0" indent="-342900" algn="l" rtl="0">
              <a:spcBef>
                <a:spcPts val="0"/>
              </a:spcBef>
              <a:spcAft>
                <a:spcPts val="0"/>
              </a:spcAft>
              <a:buSzPts val="1800"/>
              <a:buChar char="●"/>
            </a:pPr>
            <a:endParaRPr lang="en-GB" dirty="0"/>
          </a:p>
          <a:p>
            <a:pPr marL="457200" lvl="0" indent="-342900" algn="l" rtl="0">
              <a:spcBef>
                <a:spcPts val="0"/>
              </a:spcBef>
              <a:spcAft>
                <a:spcPts val="0"/>
              </a:spcAft>
              <a:buSzPts val="1800"/>
              <a:buChar char="●"/>
            </a:pPr>
            <a:endParaRPr lang="en-GB" dirty="0"/>
          </a:p>
          <a:p>
            <a:pPr marL="457200" lvl="0" indent="-342900" algn="l" rtl="0">
              <a:spcBef>
                <a:spcPts val="0"/>
              </a:spcBef>
              <a:spcAft>
                <a:spcPts val="0"/>
              </a:spcAft>
              <a:buSzPts val="1800"/>
              <a:buChar char="●"/>
            </a:pPr>
            <a:endParaRPr lang="en-GB" dirty="0"/>
          </a:p>
          <a:p>
            <a:pPr marL="457200" lvl="0" indent="-342900" algn="l" rtl="0">
              <a:spcBef>
                <a:spcPts val="0"/>
              </a:spcBef>
              <a:spcAft>
                <a:spcPts val="0"/>
              </a:spcAft>
              <a:buSzPts val="1800"/>
              <a:buChar char="●"/>
            </a:pPr>
            <a:endParaRPr lang="en-GB" dirty="0"/>
          </a:p>
          <a:p>
            <a:pPr marL="114300" lvl="0" indent="0" algn="l" rtl="0">
              <a:spcBef>
                <a:spcPts val="0"/>
              </a:spcBef>
              <a:spcAft>
                <a:spcPts val="0"/>
              </a:spcAft>
              <a:buSzPts val="1800"/>
              <a:buNone/>
            </a:pPr>
            <a:endParaRPr lang="en-GB" dirty="0"/>
          </a:p>
          <a:p>
            <a:pPr marL="457200" lvl="0" indent="-342900" algn="l" rtl="0">
              <a:spcBef>
                <a:spcPts val="0"/>
              </a:spcBef>
              <a:spcAft>
                <a:spcPts val="0"/>
              </a:spcAft>
              <a:buSzPts val="1800"/>
              <a:buChar char="●"/>
            </a:pPr>
            <a:r>
              <a:rPr lang="en-GB" dirty="0"/>
              <a:t>Why does above result in an error?</a:t>
            </a:r>
          </a:p>
          <a:p>
            <a:pPr marL="457200" lvl="0" indent="-342900" algn="l" rtl="0">
              <a:spcBef>
                <a:spcPts val="0"/>
              </a:spcBef>
              <a:spcAft>
                <a:spcPts val="0"/>
              </a:spcAft>
              <a:buSzPts val="1800"/>
              <a:buChar char="●"/>
            </a:pPr>
            <a:r>
              <a:rPr lang="en-GB" dirty="0"/>
              <a:t>The code execution has continued without waiting for </a:t>
            </a:r>
            <a:r>
              <a:rPr lang="en-GB" dirty="0" err="1"/>
              <a:t>getTodo</a:t>
            </a:r>
            <a:r>
              <a:rPr lang="en-GB" dirty="0"/>
              <a:t> to finish</a:t>
            </a:r>
          </a:p>
          <a:p>
            <a:pPr marL="457200" lvl="0" indent="-342900" algn="l" rtl="0">
              <a:spcBef>
                <a:spcPts val="0"/>
              </a:spcBef>
              <a:spcAft>
                <a:spcPts val="0"/>
              </a:spcAft>
              <a:buSzPts val="1800"/>
              <a:buChar char="●"/>
            </a:pPr>
            <a:r>
              <a:rPr lang="en-GB" dirty="0"/>
              <a:t>Typical problem dealing with async code. </a:t>
            </a:r>
            <a:r>
              <a:rPr lang="en-GB" dirty="0" err="1"/>
              <a:t>Callbacks</a:t>
            </a:r>
            <a:r>
              <a:rPr lang="en-GB" dirty="0"/>
              <a:t> can help</a:t>
            </a:r>
            <a:endParaRPr dirty="0"/>
          </a:p>
          <a:p>
            <a:pPr marL="0" lvl="0" indent="0" algn="l" rtl="0">
              <a:spcBef>
                <a:spcPts val="1600"/>
              </a:spcBef>
              <a:spcAft>
                <a:spcPts val="1600"/>
              </a:spcAft>
              <a:buNone/>
            </a:pPr>
            <a:endParaRPr dirty="0"/>
          </a:p>
        </p:txBody>
      </p:sp>
      <p:graphicFrame>
        <p:nvGraphicFramePr>
          <p:cNvPr id="103" name="Google Shape;103;p16"/>
          <p:cNvGraphicFramePr/>
          <p:nvPr>
            <p:extLst>
              <p:ext uri="{D42A27DB-BD31-4B8C-83A1-F6EECF244321}">
                <p14:modId xmlns:p14="http://schemas.microsoft.com/office/powerpoint/2010/main" val="2828036330"/>
              </p:ext>
            </p:extLst>
          </p:nvPr>
        </p:nvGraphicFramePr>
        <p:xfrm>
          <a:off x="1055242" y="1759450"/>
          <a:ext cx="7239000" cy="1889730"/>
        </p:xfrm>
        <a:graphic>
          <a:graphicData uri="http://schemas.openxmlformats.org/drawingml/2006/table">
            <a:tbl>
              <a:tblPr>
                <a:noFill/>
                <a:tableStyleId>{C2F0E1FB-A5A2-45A1-9CF2-C8A43B8BC1CD}</a:tableStyleId>
              </a:tblPr>
              <a:tblGrid>
                <a:gridCol w="7239000">
                  <a:extLst>
                    <a:ext uri="{9D8B030D-6E8A-4147-A177-3AD203B41FA5}">
                      <a16:colId xmlns:a16="http://schemas.microsoft.com/office/drawing/2014/main" val="20000"/>
                    </a:ext>
                  </a:extLst>
                </a:gridCol>
              </a:tblGrid>
              <a:tr h="1497458">
                <a:tc>
                  <a:txBody>
                    <a:bodyPr/>
                    <a:lstStyle/>
                    <a:p>
                      <a:pPr marL="0" lvl="0" indent="0" algn="l" rtl="0">
                        <a:spcBef>
                          <a:spcPts val="0"/>
                        </a:spcBef>
                        <a:spcAft>
                          <a:spcPts val="0"/>
                        </a:spcAft>
                        <a:buNone/>
                      </a:pPr>
                      <a:r>
                        <a:rPr lang="en-GB" sz="1400" b="1"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const</a:t>
                      </a:r>
                      <a:r>
                        <a:rPr lang="en-GB" sz="1400" b="1"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 </a:t>
                      </a:r>
                      <a:r>
                        <a:rPr lang="en-GB" i="1" dirty="0" err="1">
                          <a:effectLst/>
                          <a:latin typeface="Consolas" panose="020B0609020204030204" pitchFamily="49" charset="0"/>
                          <a:cs typeface="Consolas" panose="020B0609020204030204" pitchFamily="49" charset="0"/>
                        </a:rPr>
                        <a:t>getTodo</a:t>
                      </a:r>
                      <a:r>
                        <a:rPr lang="en-GB" i="1" dirty="0">
                          <a:effectLst/>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 () =&gt;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i="1" dirty="0" err="1">
                          <a:effectLst/>
                          <a:latin typeface="Consolas" panose="020B0609020204030204" pitchFamily="49" charset="0"/>
                          <a:cs typeface="Consolas" panose="020B0609020204030204" pitchFamily="49" charset="0"/>
                        </a:rPr>
                        <a:t>setTimeout</a:t>
                      </a:r>
                      <a:r>
                        <a:rPr lang="en-GB" dirty="0">
                          <a:latin typeface="Consolas" panose="020B0609020204030204" pitchFamily="49" charset="0"/>
                          <a:cs typeface="Consolas" panose="020B0609020204030204" pitchFamily="49" charset="0"/>
                        </a:rPr>
                        <a:t>(() =&gt;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sz="1400" b="1"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return </a:t>
                      </a:r>
                      <a:r>
                        <a:rPr lang="en-GB" dirty="0">
                          <a:latin typeface="Consolas" panose="020B0609020204030204" pitchFamily="49" charset="0"/>
                          <a:cs typeface="Consolas" panose="020B0609020204030204" pitchFamily="49" charset="0"/>
                        </a:rPr>
                        <a:t>{ </a:t>
                      </a:r>
                      <a:r>
                        <a:rPr lang="en-GB" sz="1400" b="1"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text</a:t>
                      </a:r>
                      <a:r>
                        <a:rPr lang="en-GB" dirty="0">
                          <a:latin typeface="Consolas" panose="020B0609020204030204" pitchFamily="49" charset="0"/>
                          <a:cs typeface="Consolas" panose="020B0609020204030204" pitchFamily="49" charset="0"/>
                        </a:rPr>
                        <a:t>: </a:t>
                      </a:r>
                      <a:r>
                        <a:rPr lang="en-GB" sz="1400" b="1"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'Complete Code Example' </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 </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2000</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r>
                        <a:rPr lang="en-GB" sz="1400" b="1"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const</a:t>
                      </a:r>
                      <a:r>
                        <a:rPr lang="en-GB" sz="1400" b="1"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 </a:t>
                      </a:r>
                      <a:r>
                        <a:rPr lang="en-GB" sz="1400" b="1" i="1"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todo</a:t>
                      </a:r>
                      <a:r>
                        <a:rPr lang="en-GB" sz="1400" b="1" i="1" u="none" strike="noStrike" cap="none" dirty="0">
                          <a:solidFill>
                            <a:srgbClr val="000000"/>
                          </a:solidFill>
                          <a:effectLst/>
                          <a:latin typeface="Consolas" panose="020B0609020204030204" pitchFamily="49" charset="0"/>
                          <a:ea typeface="Arial"/>
                          <a:cs typeface="Consolas" panose="020B0609020204030204" pitchFamily="49" charset="0"/>
                          <a:sym typeface="Arial"/>
                        </a:rPr>
                        <a:t> </a:t>
                      </a:r>
                      <a:r>
                        <a:rPr lang="en-GB" dirty="0">
                          <a:latin typeface="Consolas" panose="020B0609020204030204" pitchFamily="49" charset="0"/>
                          <a:cs typeface="Consolas" panose="020B0609020204030204" pitchFamily="49" charset="0"/>
                        </a:rPr>
                        <a:t>= </a:t>
                      </a:r>
                      <a:r>
                        <a:rPr lang="en-GB" i="1" dirty="0" err="1">
                          <a:effectLst/>
                          <a:latin typeface="Consolas" panose="020B0609020204030204" pitchFamily="49" charset="0"/>
                          <a:cs typeface="Consolas" panose="020B0609020204030204" pitchFamily="49" charset="0"/>
                        </a:rPr>
                        <a:t>getTodo</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r>
                        <a:rPr lang="en-GB" sz="1400" b="1" i="1"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console</a:t>
                      </a:r>
                      <a:r>
                        <a:rPr lang="en-GB" dirty="0" err="1">
                          <a:latin typeface="Consolas" panose="020B0609020204030204" pitchFamily="49" charset="0"/>
                          <a:cs typeface="Consolas" panose="020B0609020204030204" pitchFamily="49" charset="0"/>
                        </a:rPr>
                        <a:t>.</a:t>
                      </a:r>
                      <a:r>
                        <a:rPr lang="en-GB" sz="1400" b="0"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log</a:t>
                      </a:r>
                      <a:r>
                        <a:rPr lang="en-GB" dirty="0">
                          <a:latin typeface="Consolas" panose="020B0609020204030204" pitchFamily="49" charset="0"/>
                          <a:cs typeface="Consolas" panose="020B0609020204030204" pitchFamily="49" charset="0"/>
                        </a:rPr>
                        <a:t>(</a:t>
                      </a:r>
                      <a:r>
                        <a:rPr lang="en-GB" sz="1400" b="1" i="1"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todo</a:t>
                      </a:r>
                      <a:r>
                        <a:rPr lang="en-GB" dirty="0" err="1">
                          <a:latin typeface="Consolas" panose="020B0609020204030204" pitchFamily="49" charset="0"/>
                          <a:cs typeface="Consolas" panose="020B0609020204030204" pitchFamily="49" charset="0"/>
                        </a:rPr>
                        <a:t>.</a:t>
                      </a:r>
                      <a:r>
                        <a:rPr lang="en-GB" sz="1400" b="1"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text</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endParaRPr dirty="0">
                        <a:latin typeface="Consolas" panose="020B0609020204030204" pitchFamily="49" charset="0"/>
                        <a:ea typeface="Consolas"/>
                        <a:cs typeface="Consolas" panose="020B0609020204030204" pitchFamily="49" charset="0"/>
                        <a:sym typeface="Consolas"/>
                      </a:endParaRPr>
                    </a:p>
                  </a:txBody>
                  <a:tcPr marL="91425" marR="91425" marT="91425" marB="91425"/>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96303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Callback Functions</a:t>
            </a:r>
            <a:endParaRPr/>
          </a:p>
        </p:txBody>
      </p:sp>
      <p:sp>
        <p:nvSpPr>
          <p:cNvPr id="102" name="Google Shape;102;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call back function is a function that you provide as an argument to the I/O request function which implements the logic to be executed at the point when the request has been fulfilled</a:t>
            </a:r>
            <a:endParaRPr/>
          </a:p>
          <a:p>
            <a:pPr marL="0" lvl="0" indent="0" algn="l" rtl="0">
              <a:spcBef>
                <a:spcPts val="1600"/>
              </a:spcBef>
              <a:spcAft>
                <a:spcPts val="1600"/>
              </a:spcAft>
              <a:buNone/>
            </a:pPr>
            <a:endParaRPr/>
          </a:p>
        </p:txBody>
      </p:sp>
      <p:graphicFrame>
        <p:nvGraphicFramePr>
          <p:cNvPr id="103" name="Google Shape;103;p16"/>
          <p:cNvGraphicFramePr/>
          <p:nvPr/>
        </p:nvGraphicFramePr>
        <p:xfrm>
          <a:off x="952500" y="2459075"/>
          <a:ext cx="7239000" cy="2316450"/>
        </p:xfrm>
        <a:graphic>
          <a:graphicData uri="http://schemas.openxmlformats.org/drawingml/2006/table">
            <a:tbl>
              <a:tblPr>
                <a:noFill/>
                <a:tableStyleId>{C2F0E1FB-A5A2-45A1-9CF2-C8A43B8BC1CD}</a:tableStyleId>
              </a:tblPr>
              <a:tblGrid>
                <a:gridCol w="7239000">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
                          <a:latin typeface="Consolas"/>
                          <a:ea typeface="Consolas"/>
                          <a:cs typeface="Consolas"/>
                          <a:sym typeface="Consolas"/>
                        </a:rPr>
                        <a:t>const url = "</a:t>
                      </a:r>
                      <a:r>
                        <a:rPr lang="en" u="sng">
                          <a:solidFill>
                            <a:schemeClr val="accent5"/>
                          </a:solidFill>
                          <a:latin typeface="Consolas"/>
                          <a:ea typeface="Consolas"/>
                          <a:cs typeface="Consolas"/>
                          <a:sym typeface="Consolas"/>
                          <a:hlinkClick r:id="rId3"/>
                        </a:rPr>
                        <a:t>https://s3.amazon.com/23123fd123/95fdae</a:t>
                      </a: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const handler = (data) =&gt;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 do something with data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getSomeData(url, handler);  // named callback</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inlined callback</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getSomeData(url, data =&gt;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 do something with data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Callbacks</a:t>
            </a:r>
            <a:endParaRPr/>
          </a:p>
        </p:txBody>
      </p:sp>
      <p:sp>
        <p:nvSpPr>
          <p:cNvPr id="109" name="Google Shape;109;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callback style can be used whenever the code needs to make a request which will take a relatively long time</a:t>
            </a:r>
            <a:endParaRPr/>
          </a:p>
          <a:p>
            <a:pPr marL="457200" lvl="0" indent="-342900" algn="l" rtl="0">
              <a:spcBef>
                <a:spcPts val="0"/>
              </a:spcBef>
              <a:spcAft>
                <a:spcPts val="0"/>
              </a:spcAft>
              <a:buSzPts val="1800"/>
              <a:buChar char="●"/>
            </a:pPr>
            <a:r>
              <a:rPr lang="en"/>
              <a:t>Examples include reading data from a network or from disk storage</a:t>
            </a:r>
            <a:endParaRPr/>
          </a:p>
          <a:p>
            <a:pPr marL="457200" lvl="0" indent="-342900" algn="l" rtl="0">
              <a:spcBef>
                <a:spcPts val="0"/>
              </a:spcBef>
              <a:spcAft>
                <a:spcPts val="0"/>
              </a:spcAft>
              <a:buSzPts val="1800"/>
              <a:buChar char="●"/>
            </a:pPr>
            <a:r>
              <a:rPr lang="en"/>
              <a:t>As soon as the request is made, it is queued by the browser and the callback function is  stored for subsequent execution</a:t>
            </a:r>
            <a:endParaRPr/>
          </a:p>
          <a:p>
            <a:pPr marL="457200" lvl="0" indent="-342900" algn="l" rtl="0">
              <a:spcBef>
                <a:spcPts val="0"/>
              </a:spcBef>
              <a:spcAft>
                <a:spcPts val="0"/>
              </a:spcAft>
              <a:buSzPts val="1800"/>
              <a:buChar char="●"/>
            </a:pPr>
            <a:r>
              <a:rPr lang="en"/>
              <a:t>Meanwhile control is returned back to the executing context and the program proceeds</a:t>
            </a:r>
            <a:endParaRPr/>
          </a:p>
          <a:p>
            <a:pPr marL="457200" lvl="0" indent="-342900" algn="l" rtl="0">
              <a:spcBef>
                <a:spcPts val="0"/>
              </a:spcBef>
              <a:spcAft>
                <a:spcPts val="0"/>
              </a:spcAft>
              <a:buSzPts val="1800"/>
              <a:buChar char="●"/>
            </a:pPr>
            <a:r>
              <a:rPr lang="en"/>
              <a:t>During this time, the app may handle user input events or make futher async requests</a:t>
            </a:r>
            <a:endParaRPr/>
          </a:p>
          <a:p>
            <a:pPr marL="457200" lvl="0" indent="-342900" algn="l" rtl="0">
              <a:spcBef>
                <a:spcPts val="0"/>
              </a:spcBef>
              <a:spcAft>
                <a:spcPts val="0"/>
              </a:spcAft>
              <a:buSzPts val="1800"/>
              <a:buChar char="●"/>
            </a:pPr>
            <a:r>
              <a:rPr lang="en"/>
              <a:t>When the original request is fulfilled, the callback is called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Problems With Callbacks</a:t>
            </a:r>
            <a:endParaRPr/>
          </a:p>
        </p:txBody>
      </p:sp>
      <p:sp>
        <p:nvSpPr>
          <p:cNvPr id="115" name="Google Shape;115;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If a further asynchronous request needs to be made on foot of a response from a previous one, then the second asynchronous request must be made with the first request’s callback logic</a:t>
            </a:r>
            <a:endParaRPr/>
          </a:p>
          <a:p>
            <a:pPr marL="457200" lvl="0" indent="-342900" algn="l" rtl="0">
              <a:spcBef>
                <a:spcPts val="0"/>
              </a:spcBef>
              <a:spcAft>
                <a:spcPts val="0"/>
              </a:spcAft>
              <a:buSzPts val="1800"/>
              <a:buChar char="●"/>
            </a:pPr>
            <a:r>
              <a:rPr lang="en"/>
              <a:t>This leads to a pattern of nested callbacks</a:t>
            </a:r>
            <a:endParaRPr/>
          </a:p>
          <a:p>
            <a:pPr marL="457200" lvl="0" indent="-342900" algn="l" rtl="0">
              <a:spcBef>
                <a:spcPts val="0"/>
              </a:spcBef>
              <a:spcAft>
                <a:spcPts val="0"/>
              </a:spcAft>
              <a:buSzPts val="1800"/>
              <a:buChar char="●"/>
            </a:pPr>
            <a:r>
              <a:rPr lang="en"/>
              <a:t>Nesting callbacks is difficult to reason about, difficult to debug and difficult to handle error cases</a:t>
            </a:r>
            <a:endParaRPr/>
          </a:p>
        </p:txBody>
      </p:sp>
      <p:graphicFrame>
        <p:nvGraphicFramePr>
          <p:cNvPr id="116" name="Google Shape;116;p18"/>
          <p:cNvGraphicFramePr/>
          <p:nvPr/>
        </p:nvGraphicFramePr>
        <p:xfrm>
          <a:off x="952500" y="3283975"/>
          <a:ext cx="7239000" cy="1676370"/>
        </p:xfrm>
        <a:graphic>
          <a:graphicData uri="http://schemas.openxmlformats.org/drawingml/2006/table">
            <a:tbl>
              <a:tblPr>
                <a:noFill/>
                <a:tableStyleId>{C2F0E1FB-A5A2-45A1-9CF2-C8A43B8BC1CD}</a:tableStyleId>
              </a:tblPr>
              <a:tblGrid>
                <a:gridCol w="7239000">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
                          <a:latin typeface="Consolas"/>
                          <a:ea typeface="Consolas"/>
                          <a:cs typeface="Consolas"/>
                          <a:sym typeface="Consolas"/>
                        </a:rPr>
                        <a:t>getSomeData(url1, data =&gt;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getSomeMoreData(url2, data =&gt;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getEvenMoreData(url3, data =&gt;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 do something here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a:t>
                      </a: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122" name="Google Shape;122;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 the single-threaded context of JS in the browser, asynchronous programming is how we allow execution to proceed, even when waiting for responses from relatively long-running requests</a:t>
            </a:r>
            <a:endParaRPr/>
          </a:p>
          <a:p>
            <a:pPr marL="457200" lvl="0" indent="-342900" algn="l" rtl="0">
              <a:spcBef>
                <a:spcPts val="0"/>
              </a:spcBef>
              <a:spcAft>
                <a:spcPts val="0"/>
              </a:spcAft>
              <a:buSzPts val="1800"/>
              <a:buChar char="●"/>
            </a:pPr>
            <a:r>
              <a:rPr lang="en"/>
              <a:t>The simplest approach is to use the function-as-an-argument facility in the language and provide a callback or response handler</a:t>
            </a:r>
            <a:endParaRPr/>
          </a:p>
          <a:p>
            <a:pPr marL="457200" lvl="0" indent="-342900" algn="l" rtl="0">
              <a:spcBef>
                <a:spcPts val="0"/>
              </a:spcBef>
              <a:spcAft>
                <a:spcPts val="0"/>
              </a:spcAft>
              <a:buSzPts val="1800"/>
              <a:buChar char="●"/>
            </a:pPr>
            <a:r>
              <a:rPr lang="en"/>
              <a:t>This works quite well for simple cases of depth one or two but becomes a problem when response handlers need to be nested deeply</a:t>
            </a:r>
            <a:endParaRPr/>
          </a:p>
          <a:p>
            <a:pPr marL="457200" lvl="0" indent="-342900" algn="l" rtl="0">
              <a:spcBef>
                <a:spcPts val="0"/>
              </a:spcBef>
              <a:spcAft>
                <a:spcPts val="0"/>
              </a:spcAft>
              <a:buSzPts val="1800"/>
              <a:buChar char="●"/>
            </a:pPr>
            <a:r>
              <a:rPr lang="en"/>
              <a:t>Later on we’ll see alternative approaches to async handling</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724</Words>
  <Application>Microsoft Macintosh PowerPoint</Application>
  <PresentationFormat>On-screen Show (16:9)</PresentationFormat>
  <Paragraphs>76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Open Sans</vt:lpstr>
      <vt:lpstr>Arial</vt:lpstr>
      <vt:lpstr>Consolas</vt:lpstr>
      <vt:lpstr>PT Sans Narrow</vt:lpstr>
      <vt:lpstr>Tropic</vt:lpstr>
      <vt:lpstr>Asynchronous Programming</vt:lpstr>
      <vt:lpstr>Synchronous vs Asynchronous</vt:lpstr>
      <vt:lpstr>Interactive User Interfaces</vt:lpstr>
      <vt:lpstr>The problem</vt:lpstr>
      <vt:lpstr>Callback Functions</vt:lpstr>
      <vt:lpstr>Using Callbacks</vt:lpstr>
      <vt:lpstr>Problems With Callbacks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Asynchronous Programming</dc:title>
  <cp:lastModifiedBy>Paul Kelly</cp:lastModifiedBy>
  <cp:revision>5</cp:revision>
  <dcterms:modified xsi:type="dcterms:W3CDTF">2019-10-06T07:07:39Z</dcterms:modified>
</cp:coreProperties>
</file>