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4028C41-594D-4D15-9461-0EB5BAB5031E}">
  <a:tblStyle styleId="{E4028C41-594D-4D15-9461-0EB5BAB503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5dfdb62d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dfdb62d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5e2457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e2457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5dfabb1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dfabb1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5dfabb1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dfabb1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5dfdb6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dfdb6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5dfdb62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dfdb62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5dfdb62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dfdb62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5dfdb62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dfdb62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5dfdb6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dfdb62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5dfdb62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dfdb62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Web Frameworks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Rich Web Application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Web Frameworks</a:t>
            </a:r>
            <a:endParaRPr/>
          </a:p>
        </p:txBody>
      </p:sp>
      <p:sp>
        <p:nvSpPr>
          <p:cNvPr id="123" name="Google Shape;123;p2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Rich Web Application Technology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Web Frameworks</a:t>
            </a:r>
            <a:endParaRPr/>
          </a:p>
        </p:txBody>
      </p:sp>
      <p:sp>
        <p:nvSpPr>
          <p:cNvPr id="129" name="Google Shape;129;p2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Rich Web Application 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Patterns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Design patterns are one of the ways developers codify, document and share best practices with each other</a:t>
            </a:r>
            <a:endParaRPr/>
          </a:p>
          <a:p>
            <a:pPr indent="-342900" lvl="0" marL="457200" rtl="0" algn="l">
              <a:spcBef>
                <a:spcPts val="0"/>
              </a:spcBef>
              <a:spcAft>
                <a:spcPts val="0"/>
              </a:spcAft>
              <a:buSzPts val="1800"/>
              <a:buChar char="●"/>
            </a:pPr>
            <a:r>
              <a:rPr lang="en-GB"/>
              <a:t>Pattern reuse helps to eliminate the need to solve the same problems over and over the to elevate the winning approaches into common practice</a:t>
            </a:r>
            <a:endParaRPr/>
          </a:p>
          <a:p>
            <a:pPr indent="-342900" lvl="0" marL="457200" rtl="0" algn="l">
              <a:spcBef>
                <a:spcPts val="0"/>
              </a:spcBef>
              <a:spcAft>
                <a:spcPts val="0"/>
              </a:spcAft>
              <a:buSzPts val="1800"/>
              <a:buChar char="●"/>
            </a:pPr>
            <a:r>
              <a:rPr lang="en-GB"/>
              <a:t>But with such a general and low-level tool set such W3C standards technologies, it could seem difficult to imagine what such patterns would look like</a:t>
            </a:r>
            <a:endParaRPr/>
          </a:p>
          <a:p>
            <a:pPr indent="-342900" lvl="0" marL="457200" rtl="0" algn="l">
              <a:spcBef>
                <a:spcPts val="0"/>
              </a:spcBef>
              <a:spcAft>
                <a:spcPts val="0"/>
              </a:spcAft>
              <a:buSzPts val="1800"/>
              <a:buChar char="●"/>
            </a:pPr>
            <a:r>
              <a:rPr lang="en-GB"/>
              <a:t>HTML/CSS/JS seem more like C and the standard library with little else</a:t>
            </a:r>
            <a:endParaRPr/>
          </a:p>
          <a:p>
            <a:pPr indent="-342900" lvl="0" marL="457200" rtl="0" algn="l">
              <a:spcBef>
                <a:spcPts val="0"/>
              </a:spcBef>
              <a:spcAft>
                <a:spcPts val="0"/>
              </a:spcAft>
              <a:buSzPts val="1800"/>
              <a:buChar char="●"/>
            </a:pPr>
            <a:r>
              <a:rPr lang="en-GB"/>
              <a:t>So how does the Web App community converge around a good idea?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Frameworks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web framework is the most popular way of codifying a design pattern having many of the following characteristics</a:t>
            </a:r>
            <a:endParaRPr/>
          </a:p>
        </p:txBody>
      </p:sp>
      <p:graphicFrame>
        <p:nvGraphicFramePr>
          <p:cNvPr id="80" name="Google Shape;80;p15"/>
          <p:cNvGraphicFramePr/>
          <p:nvPr/>
        </p:nvGraphicFramePr>
        <p:xfrm>
          <a:off x="704600" y="2153925"/>
          <a:ext cx="3000000" cy="3000000"/>
        </p:xfrm>
        <a:graphic>
          <a:graphicData uri="http://schemas.openxmlformats.org/drawingml/2006/table">
            <a:tbl>
              <a:tblPr>
                <a:noFill/>
                <a:tableStyleId>{E4028C41-594D-4D15-9461-0EB5BAB5031E}</a:tableStyleId>
              </a:tblPr>
              <a:tblGrid>
                <a:gridCol w="7734800"/>
              </a:tblGrid>
              <a:tr h="2310675">
                <a:tc>
                  <a:txBody>
                    <a:bodyPr/>
                    <a:lstStyle/>
                    <a:p>
                      <a:pPr indent="-342900" lvl="0" marL="457200" rtl="0" algn="l">
                        <a:lnSpc>
                          <a:spcPct val="115000"/>
                        </a:lnSpc>
                        <a:spcBef>
                          <a:spcPts val="0"/>
                        </a:spcBef>
                        <a:spcAft>
                          <a:spcPts val="0"/>
                        </a:spcAft>
                        <a:buClr>
                          <a:srgbClr val="695D46"/>
                        </a:buClr>
                        <a:buSzPts val="1800"/>
                        <a:buFont typeface="Open Sans"/>
                        <a:buChar char="●"/>
                      </a:pPr>
                      <a:r>
                        <a:rPr lang="en-GB"/>
                        <a:t>Having a particular </a:t>
                      </a:r>
                      <a:r>
                        <a:rPr lang="en-GB" u="sng"/>
                        <a:t>design philosophy</a:t>
                      </a:r>
                      <a:r>
                        <a:rPr lang="en-GB"/>
                        <a:t> or approach to App architecture and construction</a:t>
                      </a:r>
                      <a:endParaRPr/>
                    </a:p>
                    <a:p>
                      <a:pPr indent="-342900" lvl="0" marL="457200" rtl="0" algn="l">
                        <a:lnSpc>
                          <a:spcPct val="115000"/>
                        </a:lnSpc>
                        <a:spcBef>
                          <a:spcPts val="0"/>
                        </a:spcBef>
                        <a:spcAft>
                          <a:spcPts val="0"/>
                        </a:spcAft>
                        <a:buClr>
                          <a:srgbClr val="695D46"/>
                        </a:buClr>
                        <a:buSzPts val="1800"/>
                        <a:buFont typeface="Open Sans"/>
                        <a:buChar char="●"/>
                      </a:pPr>
                      <a:r>
                        <a:rPr lang="en-GB"/>
                        <a:t>Being opinionated about a way of doing things, preferring </a:t>
                      </a:r>
                      <a:r>
                        <a:rPr lang="en-GB" u="sng"/>
                        <a:t>convention over freedom</a:t>
                      </a:r>
                      <a:r>
                        <a:rPr lang="en-GB"/>
                        <a:t> and flexibility</a:t>
                      </a:r>
                      <a:endParaRPr/>
                    </a:p>
                    <a:p>
                      <a:pPr indent="-342900" lvl="0" marL="457200" rtl="0" algn="l">
                        <a:lnSpc>
                          <a:spcPct val="115000"/>
                        </a:lnSpc>
                        <a:spcBef>
                          <a:spcPts val="0"/>
                        </a:spcBef>
                        <a:spcAft>
                          <a:spcPts val="0"/>
                        </a:spcAft>
                        <a:buClr>
                          <a:srgbClr val="695D46"/>
                        </a:buClr>
                        <a:buSzPts val="1800"/>
                        <a:buFont typeface="Open Sans"/>
                        <a:buChar char="●"/>
                      </a:pPr>
                      <a:r>
                        <a:rPr lang="en-GB"/>
                        <a:t>Including a preferred toolchain for bootstrapping, building, deploying and testing Apps</a:t>
                      </a:r>
                      <a:endParaRPr/>
                    </a:p>
                    <a:p>
                      <a:pPr indent="-342900" lvl="0" marL="457200" rtl="0" algn="l">
                        <a:lnSpc>
                          <a:spcPct val="115000"/>
                        </a:lnSpc>
                        <a:spcBef>
                          <a:spcPts val="0"/>
                        </a:spcBef>
                        <a:spcAft>
                          <a:spcPts val="0"/>
                        </a:spcAft>
                        <a:buClr>
                          <a:srgbClr val="695D46"/>
                        </a:buClr>
                        <a:buSzPts val="1800"/>
                        <a:buFont typeface="Open Sans"/>
                        <a:buChar char="●"/>
                      </a:pPr>
                      <a:r>
                        <a:rPr lang="en-GB"/>
                        <a:t>Having reference code examples and other framework documentation</a:t>
                      </a:r>
                      <a:endParaRPr/>
                    </a:p>
                    <a:p>
                      <a:pPr indent="-342900" lvl="0" marL="457200" rtl="0" algn="l">
                        <a:lnSpc>
                          <a:spcPct val="115000"/>
                        </a:lnSpc>
                        <a:spcBef>
                          <a:spcPts val="0"/>
                        </a:spcBef>
                        <a:spcAft>
                          <a:spcPts val="0"/>
                        </a:spcAft>
                        <a:buClr>
                          <a:srgbClr val="695D46"/>
                        </a:buClr>
                        <a:buSzPts val="1800"/>
                        <a:buFont typeface="Open Sans"/>
                        <a:buChar char="●"/>
                      </a:pPr>
                      <a:r>
                        <a:rPr lang="en-GB"/>
                        <a:t>Hosting an open, collaborative approach to code development, feature design, feature prioritisation, issue tracking and developer support</a:t>
                      </a:r>
                      <a:endParaRPr/>
                    </a:p>
                  </a:txBody>
                  <a:tcPr marT="91425" marB="91425" marR="91425" marL="91425">
                    <a:solidFill>
                      <a:srgbClr val="FFF2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Popularity</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key dynamic around successful frameworks is the community activity and shared participation between the framework’s designers, coders, testers and end-users</a:t>
            </a:r>
            <a:endParaRPr/>
          </a:p>
          <a:p>
            <a:pPr indent="-342900" lvl="0" marL="457200" rtl="0" algn="l">
              <a:spcBef>
                <a:spcPts val="0"/>
              </a:spcBef>
              <a:spcAft>
                <a:spcPts val="0"/>
              </a:spcAft>
              <a:buSzPts val="1800"/>
              <a:buChar char="●"/>
            </a:pPr>
            <a:r>
              <a:rPr lang="en-GB"/>
              <a:t>Frameworks become popular because they are more intuitive to learn and use or developers feel they are more productive using them</a:t>
            </a:r>
            <a:endParaRPr/>
          </a:p>
          <a:p>
            <a:pPr indent="-342900" lvl="0" marL="457200" rtl="0" algn="l">
              <a:spcBef>
                <a:spcPts val="0"/>
              </a:spcBef>
              <a:spcAft>
                <a:spcPts val="0"/>
              </a:spcAft>
              <a:buSzPts val="1800"/>
              <a:buChar char="●"/>
            </a:pPr>
            <a:r>
              <a:rPr lang="en-GB"/>
              <a:t>Frameworks stay popular if the community around them is working well</a:t>
            </a:r>
            <a:endParaRPr/>
          </a:p>
          <a:p>
            <a:pPr indent="-342900" lvl="0" marL="457200" rtl="0" algn="l">
              <a:spcBef>
                <a:spcPts val="0"/>
              </a:spcBef>
              <a:spcAft>
                <a:spcPts val="0"/>
              </a:spcAft>
              <a:buSzPts val="1800"/>
              <a:buChar char="●"/>
            </a:pPr>
            <a:r>
              <a:rPr lang="en-GB"/>
              <a:t>Popularity can often be a </a:t>
            </a:r>
            <a:r>
              <a:rPr lang="en-GB" u="sng"/>
              <a:t>virtuous circle</a:t>
            </a:r>
            <a:endParaRPr/>
          </a:p>
          <a:p>
            <a:pPr indent="-342900" lvl="0" marL="457200" rtl="0" algn="l">
              <a:spcBef>
                <a:spcPts val="0"/>
              </a:spcBef>
              <a:spcAft>
                <a:spcPts val="0"/>
              </a:spcAft>
              <a:buSzPts val="1800"/>
              <a:buChar char="●"/>
            </a:pPr>
            <a:r>
              <a:rPr lang="en-GB"/>
              <a:t>Developers use a particular framework because it is popular and a frame is popular because more developers are using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Idiomatic Development</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 more examples of a framework’s usage become published, it is often the case that developers converge around  particular idiomatic ways of doing things</a:t>
            </a:r>
            <a:endParaRPr/>
          </a:p>
          <a:p>
            <a:pPr indent="-342900" lvl="0" marL="457200" rtl="0" algn="l">
              <a:spcBef>
                <a:spcPts val="0"/>
              </a:spcBef>
              <a:spcAft>
                <a:spcPts val="0"/>
              </a:spcAft>
              <a:buSzPts val="1800"/>
              <a:buChar char="●"/>
            </a:pPr>
            <a:r>
              <a:rPr lang="en-GB"/>
              <a:t>This community behaviour is self-</a:t>
            </a:r>
            <a:r>
              <a:rPr lang="en-GB"/>
              <a:t>reinforcing</a:t>
            </a:r>
            <a:r>
              <a:rPr lang="en-GB"/>
              <a:t> as sample code, documentation and blogs will tend to follow the same conventions</a:t>
            </a:r>
            <a:endParaRPr/>
          </a:p>
          <a:p>
            <a:pPr indent="-342900" lvl="0" marL="457200" rtl="0" algn="l">
              <a:spcBef>
                <a:spcPts val="0"/>
              </a:spcBef>
              <a:spcAft>
                <a:spcPts val="0"/>
              </a:spcAft>
              <a:buSzPts val="1800"/>
              <a:buChar char="●"/>
            </a:pPr>
            <a:r>
              <a:rPr lang="en-GB"/>
              <a:t>This is a further strengthening of the design pattern dissemination process that sees potentially complex chaos like Web App development distilled down to a tiny subset of practiced ideas</a:t>
            </a:r>
            <a:endParaRPr/>
          </a:p>
          <a:p>
            <a:pPr indent="-342900" lvl="0" marL="457200" rtl="0" algn="l">
              <a:spcBef>
                <a:spcPts val="0"/>
              </a:spcBef>
              <a:spcAft>
                <a:spcPts val="0"/>
              </a:spcAft>
              <a:buSzPts val="1800"/>
              <a:buChar char="●"/>
            </a:pPr>
            <a:r>
              <a:rPr lang="en-GB"/>
              <a:t>The major benefit is how quickly new contributors can onboard to teams with just the framework knowledge and experience at hand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Sponsorship and Governance</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Of the many, many frameworks that might get started, very few actually survive the early adoption process</a:t>
            </a:r>
            <a:endParaRPr/>
          </a:p>
          <a:p>
            <a:pPr indent="-342900" lvl="0" marL="457200" rtl="0" algn="l">
              <a:spcBef>
                <a:spcPts val="0"/>
              </a:spcBef>
              <a:spcAft>
                <a:spcPts val="0"/>
              </a:spcAft>
              <a:buSzPts val="1800"/>
              <a:buChar char="●"/>
            </a:pPr>
            <a:r>
              <a:rPr lang="en-GB"/>
              <a:t>Of the many popular frameworks actually in use today, most of these originated in corporate incubators in Google or Facebook recognising that hosting and supporting framework development and maintenance is as expensive proposition</a:t>
            </a:r>
            <a:endParaRPr/>
          </a:p>
          <a:p>
            <a:pPr indent="-342900" lvl="0" marL="457200" rtl="0" algn="l">
              <a:spcBef>
                <a:spcPts val="0"/>
              </a:spcBef>
              <a:spcAft>
                <a:spcPts val="0"/>
              </a:spcAft>
              <a:buSzPts val="1800"/>
              <a:buChar char="●"/>
            </a:pPr>
            <a:r>
              <a:rPr lang="en-GB"/>
              <a:t>But even the corporate-sponsored frameworks need to have community involvement to be successful, especially when it comes to governance so as to balance the interests of the creators and the end-users</a:t>
            </a:r>
            <a:endParaRPr/>
          </a:p>
          <a:p>
            <a:pPr indent="-342900" lvl="0" marL="457200" rtl="0" algn="l">
              <a:spcBef>
                <a:spcPts val="0"/>
              </a:spcBef>
              <a:spcAft>
                <a:spcPts val="0"/>
              </a:spcAft>
              <a:buSzPts val="1800"/>
              <a:buChar char="●"/>
            </a:pPr>
            <a:r>
              <a:rPr lang="en-GB"/>
              <a:t>Of particular interest would be issues concerning licensing and IP rights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834225" y="1647925"/>
            <a:ext cx="2309775" cy="2309775"/>
          </a:xfrm>
          <a:prstGeom prst="rect">
            <a:avLst/>
          </a:prstGeom>
          <a:noFill/>
          <a:ln>
            <a:noFill/>
          </a:ln>
        </p:spPr>
      </p:pic>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Lock-in and Capture</a:t>
            </a:r>
            <a:endParaRPr/>
          </a:p>
        </p:txBody>
      </p:sp>
      <p:sp>
        <p:nvSpPr>
          <p:cNvPr id="105" name="Google Shape;105;p19"/>
          <p:cNvSpPr txBox="1"/>
          <p:nvPr>
            <p:ph idx="1" type="body"/>
          </p:nvPr>
        </p:nvSpPr>
        <p:spPr>
          <a:xfrm>
            <a:off x="176150" y="1266325"/>
            <a:ext cx="6986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Despite the stated advantages of agreement, convergence and sharing through frameworks, there are significant risks</a:t>
            </a:r>
            <a:endParaRPr/>
          </a:p>
          <a:p>
            <a:pPr indent="-342900" lvl="0" marL="457200" rtl="0" algn="l">
              <a:spcBef>
                <a:spcPts val="0"/>
              </a:spcBef>
              <a:spcAft>
                <a:spcPts val="0"/>
              </a:spcAft>
              <a:buSzPts val="1800"/>
              <a:buChar char="●"/>
            </a:pPr>
            <a:r>
              <a:rPr lang="en-GB"/>
              <a:t>Lock-in the the problem whereby once a significantly large codebase has been developed in one framework it becomes very hard to escape from it to another framework</a:t>
            </a:r>
            <a:endParaRPr/>
          </a:p>
          <a:p>
            <a:pPr indent="-342900" lvl="0" marL="457200" rtl="0" algn="l">
              <a:spcBef>
                <a:spcPts val="0"/>
              </a:spcBef>
              <a:spcAft>
                <a:spcPts val="0"/>
              </a:spcAft>
              <a:buSzPts val="1800"/>
              <a:buChar char="●"/>
            </a:pPr>
            <a:r>
              <a:rPr lang="en-GB"/>
              <a:t>Over time, frameworks may stagnate and/or be unable to embrace newer, better ideas for App design and construction</a:t>
            </a:r>
            <a:endParaRPr/>
          </a:p>
          <a:p>
            <a:pPr indent="-342900" lvl="0" marL="457200" rtl="0" algn="l">
              <a:spcBef>
                <a:spcPts val="0"/>
              </a:spcBef>
              <a:spcAft>
                <a:spcPts val="0"/>
              </a:spcAft>
              <a:buSzPts val="1800"/>
              <a:buChar char="●"/>
            </a:pPr>
            <a:r>
              <a:rPr lang="en-GB"/>
              <a:t>The risk and cost of reimplementation is often too high to consider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Longevity Risk</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There is also the risk that a framework might not stay popular for long enough to justify the commitment by a project to it</a:t>
            </a:r>
            <a:endParaRPr/>
          </a:p>
          <a:p>
            <a:pPr indent="-342900" lvl="0" marL="457200" rtl="0" algn="l">
              <a:spcBef>
                <a:spcPts val="0"/>
              </a:spcBef>
              <a:spcAft>
                <a:spcPts val="0"/>
              </a:spcAft>
              <a:buSzPts val="1800"/>
              <a:buChar char="●"/>
            </a:pPr>
            <a:r>
              <a:rPr lang="en-GB"/>
              <a:t>This can happen for a number of reasons, for example, a better framework comes along or the community around the </a:t>
            </a:r>
            <a:r>
              <a:rPr lang="en-GB"/>
              <a:t>incumbent</a:t>
            </a:r>
            <a:r>
              <a:rPr lang="en-GB"/>
              <a:t> framework doesn’t function properly</a:t>
            </a:r>
            <a:endParaRPr/>
          </a:p>
          <a:p>
            <a:pPr indent="-342900" lvl="0" marL="457200" rtl="0" algn="l">
              <a:spcBef>
                <a:spcPts val="0"/>
              </a:spcBef>
              <a:spcAft>
                <a:spcPts val="0"/>
              </a:spcAft>
              <a:buSzPts val="1800"/>
              <a:buChar char="●"/>
            </a:pPr>
            <a:r>
              <a:rPr lang="en-GB"/>
              <a:t>In practice, the average life-expectancy of web frameworks in their popular adoption phase is less than five years</a:t>
            </a:r>
            <a:endParaRPr/>
          </a:p>
          <a:p>
            <a:pPr indent="-342900" lvl="0" marL="457200" rtl="0" algn="l">
              <a:spcBef>
                <a:spcPts val="0"/>
              </a:spcBef>
              <a:spcAft>
                <a:spcPts val="0"/>
              </a:spcAft>
              <a:buSzPts val="1800"/>
              <a:buChar char="●"/>
            </a:pPr>
            <a:r>
              <a:rPr lang="en-GB"/>
              <a:t>This may be of concern if the Web App is expected to outlive a framework by a considerable margin of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value proposition of a Web App framework is that it can potentially bring order to the chaos which would otherwise be the W3C standards technologies</a:t>
            </a:r>
            <a:endParaRPr/>
          </a:p>
          <a:p>
            <a:pPr indent="-342900" lvl="0" marL="457200" rtl="0" algn="l">
              <a:spcBef>
                <a:spcPts val="0"/>
              </a:spcBef>
              <a:spcAft>
                <a:spcPts val="0"/>
              </a:spcAft>
              <a:buSzPts val="1800"/>
              <a:buChar char="●"/>
            </a:pPr>
            <a:r>
              <a:rPr lang="en-GB"/>
              <a:t>This only works if a framework becomes popular and builds a supportive, vibrant and self-reinforcing community around it</a:t>
            </a:r>
            <a:endParaRPr/>
          </a:p>
          <a:p>
            <a:pPr indent="-342900" lvl="0" marL="457200" rtl="0" algn="l">
              <a:spcBef>
                <a:spcPts val="0"/>
              </a:spcBef>
              <a:spcAft>
                <a:spcPts val="0"/>
              </a:spcAft>
              <a:buSzPts val="1800"/>
              <a:buChar char="●"/>
            </a:pPr>
            <a:r>
              <a:rPr lang="en-GB"/>
              <a:t>There is a risk that a project can become overly dependent on a framework, particularly as it ages and there is the concern that an adopted frame might disappear before the investment in it can be justified</a:t>
            </a:r>
            <a:endParaRPr/>
          </a:p>
          <a:p>
            <a:pPr indent="-342900" lvl="0" marL="457200" rtl="0" algn="l">
              <a:spcBef>
                <a:spcPts val="0"/>
              </a:spcBef>
              <a:spcAft>
                <a:spcPts val="0"/>
              </a:spcAft>
              <a:buSzPts val="1800"/>
              <a:buChar char="●"/>
            </a:pPr>
            <a:r>
              <a:rPr lang="en-GB"/>
              <a:t>On balance, we see frameworks contributing positively to the Web App ecosystem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