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79" r:id="rId4"/>
    <p:sldId id="258" r:id="rId5"/>
    <p:sldId id="259" r:id="rId6"/>
    <p:sldId id="273" r:id="rId7"/>
    <p:sldId id="260" r:id="rId8"/>
    <p:sldId id="277"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4" r:id="rId22"/>
    <p:sldId id="276"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Consolas" panose="020B0609020204030204" pitchFamily="49" charset="0"/>
      <p:regular r:id="rId29"/>
      <p:bold r:id="rId30"/>
      <p:italic r:id="rId31"/>
      <p:boldItalic r:id="rId32"/>
    </p:embeddedFont>
    <p:embeddedFont>
      <p:font typeface="Open Sans" panose="020B0606030504020204" pitchFamily="34" charset="0"/>
      <p:regular r:id="rId33"/>
      <p:bold r:id="rId34"/>
      <p:italic r:id="rId35"/>
      <p:boldItalic r:id="rId36"/>
    </p:embeddedFont>
    <p:embeddedFont>
      <p:font typeface="PT Sans Narrow" panose="020B0506020203020204" pitchFamily="34" charset="77"/>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538159-26F3-1F43-80DD-E2839F260CB7}" v="14" dt="2019-11-11T09:38:46.919"/>
    <p1510:client id="{FF60A2C0-0FD6-E841-AD27-3AF3015BC615}" v="26" dt="2019-11-10T10:29:53.303"/>
  </p1510:revLst>
</p1510:revInfo>
</file>

<file path=ppt/tableStyles.xml><?xml version="1.0" encoding="utf-8"?>
<a:tblStyleLst xmlns:a="http://schemas.openxmlformats.org/drawingml/2006/main" def="{B787CBDB-506B-4D8D-A585-325913E69D6A}">
  <a:tblStyle styleId="{B787CBDB-506B-4D8D-A585-325913E69D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7"/>
  </p:normalViewPr>
  <p:slideViewPr>
    <p:cSldViewPr snapToGrid="0" snapToObjects="1">
      <p:cViewPr varScale="1">
        <p:scale>
          <a:sx n="144" d="100"/>
          <a:sy n="144" d="100"/>
        </p:scale>
        <p:origin x="720" y="192"/>
      </p:cViewPr>
      <p:guideLst/>
    </p:cSldViewPr>
  </p:slideViewPr>
  <p:notesTextViewPr>
    <p:cViewPr>
      <p:scale>
        <a:sx n="1" d="1"/>
        <a:sy n="1" d="1"/>
      </p:scale>
      <p:origin x="0" y="-40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Kelly" userId="a8eab0d472cb567b" providerId="LiveId" clId="{FF60A2C0-0FD6-E841-AD27-3AF3015BC615}"/>
    <pc:docChg chg="custSel addSld delSld modSld sldOrd">
      <pc:chgData name="Paul Kelly" userId="a8eab0d472cb567b" providerId="LiveId" clId="{FF60A2C0-0FD6-E841-AD27-3AF3015BC615}" dt="2019-11-10T10:30:22.228" v="685" actId="20577"/>
      <pc:docMkLst>
        <pc:docMk/>
      </pc:docMkLst>
      <pc:sldChg chg="modNotesTx">
        <pc:chgData name="Paul Kelly" userId="a8eab0d472cb567b" providerId="LiveId" clId="{FF60A2C0-0FD6-E841-AD27-3AF3015BC615}" dt="2019-11-09T14:09:28.009" v="80" actId="20577"/>
        <pc:sldMkLst>
          <pc:docMk/>
          <pc:sldMk cId="0" sldId="257"/>
        </pc:sldMkLst>
      </pc:sldChg>
      <pc:sldChg chg="modNotesTx">
        <pc:chgData name="Paul Kelly" userId="a8eab0d472cb567b" providerId="LiveId" clId="{FF60A2C0-0FD6-E841-AD27-3AF3015BC615}" dt="2019-11-09T14:02:30.947" v="46" actId="20577"/>
        <pc:sldMkLst>
          <pc:docMk/>
          <pc:sldMk cId="0" sldId="258"/>
        </pc:sldMkLst>
      </pc:sldChg>
      <pc:sldChg chg="modSp modNotesTx">
        <pc:chgData name="Paul Kelly" userId="a8eab0d472cb567b" providerId="LiveId" clId="{FF60A2C0-0FD6-E841-AD27-3AF3015BC615}" dt="2019-11-09T14:10:18.497" v="97" actId="20577"/>
        <pc:sldMkLst>
          <pc:docMk/>
          <pc:sldMk cId="0" sldId="260"/>
        </pc:sldMkLst>
        <pc:spChg chg="mod">
          <ac:chgData name="Paul Kelly" userId="a8eab0d472cb567b" providerId="LiveId" clId="{FF60A2C0-0FD6-E841-AD27-3AF3015BC615}" dt="2019-11-09T14:10:18.497" v="97" actId="20577"/>
          <ac:spMkLst>
            <pc:docMk/>
            <pc:sldMk cId="0" sldId="260"/>
            <ac:spMk id="92" creationId="{00000000-0000-0000-0000-000000000000}"/>
          </ac:spMkLst>
        </pc:spChg>
      </pc:sldChg>
      <pc:sldChg chg="modNotesTx">
        <pc:chgData name="Paul Kelly" userId="a8eab0d472cb567b" providerId="LiveId" clId="{FF60A2C0-0FD6-E841-AD27-3AF3015BC615}" dt="2019-11-09T14:08:32.550" v="79" actId="20577"/>
        <pc:sldMkLst>
          <pc:docMk/>
          <pc:sldMk cId="0" sldId="262"/>
        </pc:sldMkLst>
      </pc:sldChg>
      <pc:sldChg chg="modSp ord">
        <pc:chgData name="Paul Kelly" userId="a8eab0d472cb567b" providerId="LiveId" clId="{FF60A2C0-0FD6-E841-AD27-3AF3015BC615}" dt="2019-11-10T10:30:22.228" v="685" actId="20577"/>
        <pc:sldMkLst>
          <pc:docMk/>
          <pc:sldMk cId="0" sldId="273"/>
        </pc:sldMkLst>
        <pc:spChg chg="mod">
          <ac:chgData name="Paul Kelly" userId="a8eab0d472cb567b" providerId="LiveId" clId="{FF60A2C0-0FD6-E841-AD27-3AF3015BC615}" dt="2019-11-10T10:30:22.228" v="685" actId="20577"/>
          <ac:spMkLst>
            <pc:docMk/>
            <pc:sldMk cId="0" sldId="273"/>
            <ac:spMk id="179" creationId="{00000000-0000-0000-0000-000000000000}"/>
          </ac:spMkLst>
        </pc:spChg>
      </pc:sldChg>
      <pc:sldChg chg="del">
        <pc:chgData name="Paul Kelly" userId="a8eab0d472cb567b" providerId="LiveId" clId="{FF60A2C0-0FD6-E841-AD27-3AF3015BC615}" dt="2019-11-10T10:27:43.658" v="629" actId="2696"/>
        <pc:sldMkLst>
          <pc:docMk/>
          <pc:sldMk cId="0" sldId="275"/>
        </pc:sldMkLst>
      </pc:sldChg>
      <pc:sldChg chg="modSp add ord">
        <pc:chgData name="Paul Kelly" userId="a8eab0d472cb567b" providerId="LiveId" clId="{FF60A2C0-0FD6-E841-AD27-3AF3015BC615}" dt="2019-11-10T10:27:27.182" v="628" actId="313"/>
        <pc:sldMkLst>
          <pc:docMk/>
          <pc:sldMk cId="712177431" sldId="276"/>
        </pc:sldMkLst>
        <pc:spChg chg="mod">
          <ac:chgData name="Paul Kelly" userId="a8eab0d472cb567b" providerId="LiveId" clId="{FF60A2C0-0FD6-E841-AD27-3AF3015BC615}" dt="2019-11-10T10:18:42.195" v="139" actId="20577"/>
          <ac:spMkLst>
            <pc:docMk/>
            <pc:sldMk cId="712177431" sldId="276"/>
            <ac:spMk id="178" creationId="{00000000-0000-0000-0000-000000000000}"/>
          </ac:spMkLst>
        </pc:spChg>
        <pc:spChg chg="mod">
          <ac:chgData name="Paul Kelly" userId="a8eab0d472cb567b" providerId="LiveId" clId="{FF60A2C0-0FD6-E841-AD27-3AF3015BC615}" dt="2019-11-10T10:27:27.182" v="628" actId="313"/>
          <ac:spMkLst>
            <pc:docMk/>
            <pc:sldMk cId="712177431" sldId="276"/>
            <ac:spMk id="179" creationId="{00000000-0000-0000-0000-000000000000}"/>
          </ac:spMkLst>
        </pc:spChg>
      </pc:sldChg>
    </pc:docChg>
  </pc:docChgLst>
  <pc:docChgLst>
    <pc:chgData name="Paul Kelly" userId="a8eab0d472cb567b" providerId="LiveId" clId="{6C538159-26F3-1F43-80DD-E2839F260CB7}"/>
    <pc:docChg chg="custSel addSld delSld modSld">
      <pc:chgData name="Paul Kelly" userId="a8eab0d472cb567b" providerId="LiveId" clId="{6C538159-26F3-1F43-80DD-E2839F260CB7}" dt="2019-11-11T09:38:46.628" v="221" actId="20577"/>
      <pc:docMkLst>
        <pc:docMk/>
      </pc:docMkLst>
      <pc:sldChg chg="modNotesTx">
        <pc:chgData name="Paul Kelly" userId="a8eab0d472cb567b" providerId="LiveId" clId="{6C538159-26F3-1F43-80DD-E2839F260CB7}" dt="2019-11-11T09:38:46.628" v="221" actId="20577"/>
        <pc:sldMkLst>
          <pc:docMk/>
          <pc:sldMk cId="0" sldId="258"/>
        </pc:sldMkLst>
      </pc:sldChg>
      <pc:sldChg chg="addSp delSp modSp">
        <pc:chgData name="Paul Kelly" userId="a8eab0d472cb567b" providerId="LiveId" clId="{6C538159-26F3-1F43-80DD-E2839F260CB7}" dt="2019-11-11T09:31:50.482" v="4"/>
        <pc:sldMkLst>
          <pc:docMk/>
          <pc:sldMk cId="0" sldId="260"/>
        </pc:sldMkLst>
        <pc:picChg chg="add del mod">
          <ac:chgData name="Paul Kelly" userId="a8eab0d472cb567b" providerId="LiveId" clId="{6C538159-26F3-1F43-80DD-E2839F260CB7}" dt="2019-11-11T09:31:50.482" v="4"/>
          <ac:picMkLst>
            <pc:docMk/>
            <pc:sldMk cId="0" sldId="260"/>
            <ac:picMk id="3" creationId="{C0BD66BA-A74E-2046-A342-81D506BBD7E9}"/>
          </ac:picMkLst>
        </pc:picChg>
        <pc:picChg chg="del">
          <ac:chgData name="Paul Kelly" userId="a8eab0d472cb567b" providerId="LiveId" clId="{6C538159-26F3-1F43-80DD-E2839F260CB7}" dt="2019-11-11T09:31:28.763" v="0" actId="478"/>
          <ac:picMkLst>
            <pc:docMk/>
            <pc:sldMk cId="0" sldId="260"/>
            <ac:picMk id="93" creationId="{00000000-0000-0000-0000-000000000000}"/>
          </ac:picMkLst>
        </pc:picChg>
      </pc:sldChg>
      <pc:sldChg chg="addSp delSp modSp add">
        <pc:chgData name="Paul Kelly" userId="a8eab0d472cb567b" providerId="LiveId" clId="{6C538159-26F3-1F43-80DD-E2839F260CB7}" dt="2019-11-11T09:32:15.659" v="26" actId="14100"/>
        <pc:sldMkLst>
          <pc:docMk/>
          <pc:sldMk cId="3012402893" sldId="277"/>
        </pc:sldMkLst>
        <pc:spChg chg="add del mod">
          <ac:chgData name="Paul Kelly" userId="a8eab0d472cb567b" providerId="LiveId" clId="{6C538159-26F3-1F43-80DD-E2839F260CB7}" dt="2019-11-11T09:32:09.577" v="23" actId="478"/>
          <ac:spMkLst>
            <pc:docMk/>
            <pc:sldMk cId="3012402893" sldId="277"/>
            <ac:spMk id="3" creationId="{0C2E72DC-829F-7D40-8B4B-274960863642}"/>
          </ac:spMkLst>
        </pc:spChg>
        <pc:spChg chg="mod">
          <ac:chgData name="Paul Kelly" userId="a8eab0d472cb567b" providerId="LiveId" clId="{6C538159-26F3-1F43-80DD-E2839F260CB7}" dt="2019-11-11T09:32:00.885" v="20" actId="20577"/>
          <ac:spMkLst>
            <pc:docMk/>
            <pc:sldMk cId="3012402893" sldId="277"/>
            <ac:spMk id="91" creationId="{00000000-0000-0000-0000-000000000000}"/>
          </ac:spMkLst>
        </pc:spChg>
        <pc:spChg chg="del">
          <ac:chgData name="Paul Kelly" userId="a8eab0d472cb567b" providerId="LiveId" clId="{6C538159-26F3-1F43-80DD-E2839F260CB7}" dt="2019-11-11T09:32:04.684" v="21" actId="478"/>
          <ac:spMkLst>
            <pc:docMk/>
            <pc:sldMk cId="3012402893" sldId="277"/>
            <ac:spMk id="92" creationId="{00000000-0000-0000-0000-000000000000}"/>
          </ac:spMkLst>
        </pc:spChg>
        <pc:picChg chg="add mod">
          <ac:chgData name="Paul Kelly" userId="a8eab0d472cb567b" providerId="LiveId" clId="{6C538159-26F3-1F43-80DD-E2839F260CB7}" dt="2019-11-11T09:32:15.659" v="26" actId="14100"/>
          <ac:picMkLst>
            <pc:docMk/>
            <pc:sldMk cId="3012402893" sldId="277"/>
            <ac:picMk id="6" creationId="{42597E69-7E10-6E4C-81C1-970F436BF8CE}"/>
          </ac:picMkLst>
        </pc:picChg>
      </pc:sldChg>
      <pc:sldChg chg="addSp delSp modSp add del">
        <pc:chgData name="Paul Kelly" userId="a8eab0d472cb567b" providerId="LiveId" clId="{6C538159-26F3-1F43-80DD-E2839F260CB7}" dt="2019-11-11T09:35:46.757" v="113" actId="2696"/>
        <pc:sldMkLst>
          <pc:docMk/>
          <pc:sldMk cId="1683396565" sldId="278"/>
        </pc:sldMkLst>
        <pc:spChg chg="add del mod">
          <ac:chgData name="Paul Kelly" userId="a8eab0d472cb567b" providerId="LiveId" clId="{6C538159-26F3-1F43-80DD-E2839F260CB7}" dt="2019-11-11T09:33:01.818" v="37" actId="478"/>
          <ac:spMkLst>
            <pc:docMk/>
            <pc:sldMk cId="1683396565" sldId="278"/>
            <ac:spMk id="3" creationId="{B82C6463-4F7E-5244-9102-6A26CF041E5F}"/>
          </ac:spMkLst>
        </pc:spChg>
        <pc:spChg chg="add mod">
          <ac:chgData name="Paul Kelly" userId="a8eab0d472cb567b" providerId="LiveId" clId="{6C538159-26F3-1F43-80DD-E2839F260CB7}" dt="2019-11-11T09:34:57.944" v="84" actId="5793"/>
          <ac:spMkLst>
            <pc:docMk/>
            <pc:sldMk cId="1683396565" sldId="278"/>
            <ac:spMk id="6" creationId="{43D599D7-CEFB-5C46-BBA8-9229D962FC4B}"/>
          </ac:spMkLst>
        </pc:spChg>
        <pc:spChg chg="mod">
          <ac:chgData name="Paul Kelly" userId="a8eab0d472cb567b" providerId="LiveId" clId="{6C538159-26F3-1F43-80DD-E2839F260CB7}" dt="2019-11-11T09:32:56.532" v="34" actId="20577"/>
          <ac:spMkLst>
            <pc:docMk/>
            <pc:sldMk cId="1683396565" sldId="278"/>
            <ac:spMk id="72" creationId="{00000000-0000-0000-0000-000000000000}"/>
          </ac:spMkLst>
        </pc:spChg>
        <pc:spChg chg="del">
          <ac:chgData name="Paul Kelly" userId="a8eab0d472cb567b" providerId="LiveId" clId="{6C538159-26F3-1F43-80DD-E2839F260CB7}" dt="2019-11-11T09:32:59.036" v="35" actId="478"/>
          <ac:spMkLst>
            <pc:docMk/>
            <pc:sldMk cId="1683396565" sldId="278"/>
            <ac:spMk id="73" creationId="{00000000-0000-0000-0000-000000000000}"/>
          </ac:spMkLst>
        </pc:spChg>
        <pc:picChg chg="add del mod">
          <ac:chgData name="Paul Kelly" userId="a8eab0d472cb567b" providerId="LiveId" clId="{6C538159-26F3-1F43-80DD-E2839F260CB7}" dt="2019-11-11T09:35:34.397" v="110"/>
          <ac:picMkLst>
            <pc:docMk/>
            <pc:sldMk cId="1683396565" sldId="278"/>
            <ac:picMk id="5" creationId="{00F5E59E-62A9-034A-8A20-EB31BF47ED8B}"/>
          </ac:picMkLst>
        </pc:picChg>
      </pc:sldChg>
      <pc:sldChg chg="addSp modSp add">
        <pc:chgData name="Paul Kelly" userId="a8eab0d472cb567b" providerId="LiveId" clId="{6C538159-26F3-1F43-80DD-E2839F260CB7}" dt="2019-11-11T09:36:30.158" v="182" actId="14100"/>
        <pc:sldMkLst>
          <pc:docMk/>
          <pc:sldMk cId="1384712845" sldId="279"/>
        </pc:sldMkLst>
        <pc:spChg chg="mod">
          <ac:chgData name="Paul Kelly" userId="a8eab0d472cb567b" providerId="LiveId" clId="{6C538159-26F3-1F43-80DD-E2839F260CB7}" dt="2019-11-11T09:35:24.169" v="108" actId="20577"/>
          <ac:spMkLst>
            <pc:docMk/>
            <pc:sldMk cId="1384712845" sldId="279"/>
            <ac:spMk id="72" creationId="{00000000-0000-0000-0000-000000000000}"/>
          </ac:spMkLst>
        </pc:spChg>
        <pc:spChg chg="mod">
          <ac:chgData name="Paul Kelly" userId="a8eab0d472cb567b" providerId="LiveId" clId="{6C538159-26F3-1F43-80DD-E2839F260CB7}" dt="2019-11-11T09:36:30.158" v="182" actId="14100"/>
          <ac:spMkLst>
            <pc:docMk/>
            <pc:sldMk cId="1384712845" sldId="279"/>
            <ac:spMk id="73" creationId="{00000000-0000-0000-0000-000000000000}"/>
          </ac:spMkLst>
        </pc:spChg>
        <pc:picChg chg="add mod">
          <ac:chgData name="Paul Kelly" userId="a8eab0d472cb567b" providerId="LiveId" clId="{6C538159-26F3-1F43-80DD-E2839F260CB7}" dt="2019-11-11T09:36:23.653" v="162" actId="1076"/>
          <ac:picMkLst>
            <pc:docMk/>
            <pc:sldMk cId="1384712845" sldId="279"/>
            <ac:picMk id="4" creationId="{C2DFB11D-D5EA-FC45-80B3-EE60CC5D71F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babeljs.io/en/rep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5dfa4d43e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5dfa4d43e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E" dirty="0"/>
              <a:t>What are components</a:t>
            </a:r>
          </a:p>
          <a:p>
            <a:pPr marL="0" lvl="0" indent="0" algn="l" rtl="0">
              <a:spcBef>
                <a:spcPts val="0"/>
              </a:spcBef>
              <a:spcAft>
                <a:spcPts val="0"/>
              </a:spcAft>
              <a:buNone/>
            </a:pPr>
            <a:endParaRPr lang="en-IE" dirty="0"/>
          </a:p>
          <a:p>
            <a:pPr marL="0" lvl="0" indent="0" algn="l" rtl="0">
              <a:spcBef>
                <a:spcPts val="0"/>
              </a:spcBef>
              <a:spcAft>
                <a:spcPts val="0"/>
              </a:spcAft>
              <a:buNone/>
            </a:pPr>
            <a:endParaRPr lang="en-IE" dirty="0"/>
          </a:p>
          <a:p>
            <a:pPr marL="0" lvl="0" indent="0" algn="l" rtl="0">
              <a:spcBef>
                <a:spcPts val="0"/>
              </a:spcBef>
              <a:spcAft>
                <a:spcPts val="0"/>
              </a:spcAft>
              <a:buNone/>
            </a:pPr>
            <a:endParaRPr lang="en-IE" dirty="0"/>
          </a:p>
          <a:p>
            <a:pPr marL="0" lvl="0" indent="0" algn="l" rtl="0">
              <a:spcBef>
                <a:spcPts val="0"/>
              </a:spcBef>
              <a:spcAft>
                <a:spcPts val="0"/>
              </a:spcAft>
              <a:buNone/>
            </a:pPr>
            <a:endParaRPr lang="en-IE" dirty="0"/>
          </a:p>
          <a:p>
            <a:pPr marL="0" lvl="0" indent="0" algn="l" rtl="0">
              <a:spcBef>
                <a:spcPts val="0"/>
              </a:spcBef>
              <a:spcAft>
                <a:spcPts val="0"/>
              </a:spcAft>
              <a:buNone/>
            </a:pPr>
            <a:endParaRPr lang="en-IE" dirty="0"/>
          </a:p>
          <a:p>
            <a:pPr marL="0" lvl="0" indent="0" algn="l" rtl="0">
              <a:spcBef>
                <a:spcPts val="0"/>
              </a:spcBef>
              <a:spcAft>
                <a:spcPts val="0"/>
              </a:spcAft>
              <a:buNone/>
            </a:pPr>
            <a:endParaRPr lang="en-IE"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E" sz="1100" b="0" i="0" u="none" strike="noStrike" cap="none" dirty="0">
                <a:solidFill>
                  <a:srgbClr val="000000"/>
                </a:solidFill>
                <a:effectLst/>
                <a:latin typeface="Arial"/>
                <a:ea typeface="Arial"/>
                <a:cs typeface="Arial"/>
                <a:sym typeface="Arial"/>
              </a:rPr>
              <a:t>A component can be whatever you determine it to be, although not everything makes sense as a component. For example, if you decide that the entirety of an interface is a component, with no child components or further subdivisions, you’re probably not helping yourself. Instead, it’s helpful to break different parts of an interface into parts that can be composed, reused, and easily reorganized. </a:t>
            </a:r>
            <a:endParaRPr lang="en-IE" dirty="0">
              <a:effectLst/>
            </a:endParaRPr>
          </a:p>
          <a:p>
            <a:pPr marL="0" lvl="0" indent="0" algn="l" rtl="0">
              <a:spcBef>
                <a:spcPts val="0"/>
              </a:spcBef>
              <a:spcAft>
                <a:spcPts val="0"/>
              </a:spcAft>
              <a:buNone/>
            </a:pPr>
            <a:endParaRPr lang="en-IE"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E" sz="1100" b="0" i="0" u="none" strike="noStrike" cap="none" dirty="0">
                <a:solidFill>
                  <a:srgbClr val="000000"/>
                </a:solidFill>
                <a:effectLst/>
                <a:latin typeface="Arial"/>
                <a:ea typeface="Arial"/>
                <a:cs typeface="Arial"/>
                <a:sym typeface="Arial"/>
              </a:rPr>
              <a:t>User interfaces often contain elements that are reused or repurposed in other parts of the interface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E"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E" sz="1100" b="0" i="0" u="none" strike="noStrike" cap="none" dirty="0">
                <a:solidFill>
                  <a:srgbClr val="000000"/>
                </a:solidFill>
                <a:effectLst/>
                <a:latin typeface="Arial"/>
                <a:ea typeface="Arial"/>
                <a:cs typeface="Arial"/>
                <a:sym typeface="Arial"/>
              </a:rPr>
              <a:t>React components are well encapsulated, reusable, and composable. These characteristics help enable a simpler and more elegant way of thinking about and building user interfaces. Your application can be comprised of clear, concise groups instead of being a </a:t>
            </a:r>
            <a:r>
              <a:rPr lang="en-IE" sz="1100" b="0" i="0" u="none" strike="noStrike" cap="none" dirty="0" err="1">
                <a:solidFill>
                  <a:srgbClr val="000000"/>
                </a:solidFill>
                <a:effectLst/>
                <a:latin typeface="Arial"/>
                <a:ea typeface="Arial"/>
                <a:cs typeface="Arial"/>
                <a:sym typeface="Arial"/>
              </a:rPr>
              <a:t>spaghetti­code</a:t>
            </a:r>
            <a:r>
              <a:rPr lang="en-IE" sz="1100" b="0" i="0" u="none" strike="noStrike" cap="none" dirty="0">
                <a:solidFill>
                  <a:srgbClr val="000000"/>
                </a:solidFill>
                <a:effectLst/>
                <a:latin typeface="Arial"/>
                <a:ea typeface="Arial"/>
                <a:cs typeface="Arial"/>
                <a:sym typeface="Arial"/>
              </a:rPr>
              <a:t> mess. Using React to build your application is almost like building your project with LEGO </a:t>
            </a:r>
            <a:endParaRPr lang="en-IE" dirty="0">
              <a:effectLs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E" dirty="0">
              <a:effectLst/>
            </a:endParaRPr>
          </a:p>
          <a:p>
            <a:pPr marL="0" lvl="0" indent="0" algn="l" rtl="0">
              <a:spcBef>
                <a:spcPts val="0"/>
              </a:spcBef>
              <a:spcAft>
                <a:spcPts val="0"/>
              </a:spcAft>
              <a:buNone/>
            </a:pPr>
            <a:endParaRPr lang="en-IE" dirty="0"/>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5dfa4d43e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5dfa4d43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The component must also implement a single method called render()</a:t>
            </a: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The render method() must return a component or a scalar quantity such as a number or boolean or null (signifying nothing to render)</a:t>
            </a:r>
            <a:endParaRPr sz="1200">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5dfa4d43e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5dfa4d43e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To do this we include a constructor method on our class component</a:t>
            </a: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Note that a Javascript class constructor is a method named by the constructor keyword</a:t>
            </a: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As you might expect, the constructor is called when the class is instantiated</a:t>
            </a: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The constructor arguments will receive any properties passed to this component when is it instantiated</a:t>
            </a: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We must call the superclass constructor with these (optional) properties first</a:t>
            </a: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Then we create a state object on our instance state via the this keyword</a:t>
            </a:r>
            <a:endParaRPr sz="1200">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5dfa4d43e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5dfa4d43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The state object is available via the ‘this’ keyword in our class methods</a:t>
            </a: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In our example, we add a name attribute, a string,  to the component state in the constructor</a:t>
            </a: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Later, we can access this name’s value from this.state</a:t>
            </a: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So accessing state is simply a matter of reading the state object using normal Javascript syntax</a:t>
            </a:r>
            <a:endParaRPr sz="1200">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5dfa4d43e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5dfa4d43e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000">
                <a:latin typeface="Open Sans"/>
                <a:ea typeface="Open Sans"/>
                <a:cs typeface="Open Sans"/>
                <a:sym typeface="Open Sans"/>
              </a:rPr>
              <a:t>You might think that you could just change the object’s value using a Javascript assignment</a:t>
            </a:r>
            <a:endParaRPr sz="10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But that’s not how it works – in fact it is an error to directly mutate state objects in this way in React JS</a:t>
            </a: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Instead, we must use the setState method on this</a:t>
            </a: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Our component inherits setState by virtue of extending the built-in React Component class</a:t>
            </a: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Mutating state via the setState function allows React JS  to check to see if any rendered user interface content needs to be refreshed</a:t>
            </a: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As we shall see, there is often a tightly-coupled relationship between the state values of a class component and the displayed screen content</a:t>
            </a: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In its first form, the setState function takes an object argument and merges the attribute values you pass with the instances this.state object</a:t>
            </a:r>
            <a:endParaRPr sz="1200">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5dfa4d43e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5dfa4d43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ReactJS defines a set of lifecycle events for stateful components and a way for the App developer to take actions when each lifecycle event occurs</a:t>
            </a: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React lifecycle events and hooks fall broadly into two categories</a:t>
            </a: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The first category of events have to do with the point at which the stateful component comes into being and is said to be mounted</a:t>
            </a: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These events occur once when the component is instantiated</a:t>
            </a: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The second set of events, the updating events. can occur throughout the lifetime of the component’s existence</a:t>
            </a: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The updating events can occur zero or more times depending on the nature of the component and how it is interacting with the external world</a:t>
            </a: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The names that you see here are the names of class methods that you can (optionally) provide implementations for</a:t>
            </a: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Your method implementations will be called by the ReactJS Framework if and when each of the associated events occurs</a:t>
            </a: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The constructor for a React component is called before it is mounted. When implementing the constructor for a React.Component subclass, you should call super(props) before any other statement. Otherwise, this.props will be undefined in the constructor, which can lead to bugs.</a:t>
            </a: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The constructor is the right place to initialize state. If you don’t initialize state and you don’t bind methods, you don’t need to implement a constructor for your React component.</a:t>
            </a: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componentWillMount() is invoked immediately before mounting occurs.</a:t>
            </a: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It is called before render(), so setting state synchronously in this method will not trigger a re-rendering.</a:t>
            </a: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Of all of the lifecycle methods in the stateful component model, the render() method is the only one that you must provide</a:t>
            </a: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The render method must return either another React component or a scalar quantity such as a string, number or boolean or the null value to indicate that nothing should be rendered</a:t>
            </a: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componentDidMount() is invoked immediately after a component is mounted.</a:t>
            </a: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Initialization that requires user output changes should go here.</a:t>
            </a: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If you need to load data from a remote endpoint, this is a good place to instantiate the network request.</a:t>
            </a: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Setting state in this method will trigger a re-rendering of the user interface.</a:t>
            </a:r>
            <a:endParaRPr sz="1200">
              <a:latin typeface="Calibri"/>
              <a:ea typeface="Calibri"/>
              <a:cs typeface="Calibri"/>
              <a:sym typeface="Calibri"/>
            </a:endParaRPr>
          </a:p>
          <a:p>
            <a:pPr marL="0" lvl="0" indent="0" algn="l" rtl="0">
              <a:lnSpc>
                <a:spcPct val="115000"/>
              </a:lnSpc>
              <a:spcBef>
                <a:spcPts val="0"/>
              </a:spcBef>
              <a:spcAft>
                <a:spcPts val="0"/>
              </a:spcAft>
              <a:buNone/>
            </a:pPr>
            <a:endParaRPr sz="1200">
              <a:latin typeface="Calibri"/>
              <a:ea typeface="Calibri"/>
              <a:cs typeface="Calibri"/>
              <a:sym typeface="Calibri"/>
            </a:endParaRPr>
          </a:p>
          <a:p>
            <a:pPr marL="0" lvl="0" indent="0" algn="l" rtl="0">
              <a:lnSpc>
                <a:spcPct val="115000"/>
              </a:lnSpc>
              <a:spcBef>
                <a:spcPts val="0"/>
              </a:spcBef>
              <a:spcAft>
                <a:spcPts val="0"/>
              </a:spcAft>
              <a:buNone/>
            </a:pPr>
            <a:endParaRPr sz="1200">
              <a:latin typeface="Calibri"/>
              <a:ea typeface="Calibri"/>
              <a:cs typeface="Calibri"/>
              <a:sym typeface="Calibri"/>
            </a:endParaRPr>
          </a:p>
          <a:p>
            <a:pPr marL="0" lvl="0" indent="0" algn="l" rtl="0">
              <a:lnSpc>
                <a:spcPct val="115000"/>
              </a:lnSpc>
              <a:spcBef>
                <a:spcPts val="0"/>
              </a:spcBef>
              <a:spcAft>
                <a:spcPts val="0"/>
              </a:spcAft>
              <a:buNone/>
            </a:pPr>
            <a:endParaRPr sz="1200">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5dfa4d43e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5dfa4d43e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componentWillReceiveProps() is invoked before a mounted component receives new props.</a:t>
            </a: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If you need to update the state in response to prop changes (for example, to reset it), you may compare this.props and nextProps and perform state transitions using this.setState() in this method.</a:t>
            </a: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Note that React may call this method even if the props have not changed, so make sure to compare the current and next values if you only want to handle changes.</a:t>
            </a: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This may occur when the parent component causes your component to re-render.</a:t>
            </a: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React doesn’t call componentWillReceiveProps with initial props during mounting.</a:t>
            </a: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Use shouldComponentUpdate() to let React know if a component’s output is not affected by the current change in state or props.</a:t>
            </a: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The default behavior is to re-render on every state change, and in the vast majority of cases you should rely on the default behavior.</a:t>
            </a: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shouldComponentUpdate() is invoked before rendering when new props or state are being received. Defaults to true. </a:t>
            </a: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componentWillUpdate() is invoked immediately before rendering when new props or state are being received.</a:t>
            </a: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Use this as an opportunity to perform preparation before an update occurs.</a:t>
            </a: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This method is not called for the initial render.</a:t>
            </a: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Note that you cannot call this.setState() here.</a:t>
            </a: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If you need to update state in response to a prop change, use componentWillReceiveProps() instead.</a:t>
            </a: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componentDidUpdate() is invoked immediately after updating occurs.</a:t>
            </a: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This method is not called for the initial render.</a:t>
            </a: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Use this as an opportunity to operate on the DOM when the component has been updated.</a:t>
            </a: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This is also a good place to do network requests as long as you compare the current props to previous props (e.g. a network request may not be necessary if the props have not changed).</a:t>
            </a:r>
            <a:endParaRPr sz="1200">
              <a:latin typeface="Calibri"/>
              <a:ea typeface="Calibri"/>
              <a:cs typeface="Calibri"/>
              <a:sym typeface="Calibri"/>
            </a:endParaRPr>
          </a:p>
          <a:p>
            <a:pPr marL="0" lvl="0" indent="0" algn="l" rtl="0">
              <a:lnSpc>
                <a:spcPct val="115000"/>
              </a:lnSpc>
              <a:spcBef>
                <a:spcPts val="0"/>
              </a:spcBef>
              <a:spcAft>
                <a:spcPts val="0"/>
              </a:spcAft>
              <a:buNone/>
            </a:pPr>
            <a:endParaRPr sz="1200">
              <a:latin typeface="Calibri"/>
              <a:ea typeface="Calibri"/>
              <a:cs typeface="Calibri"/>
              <a:sym typeface="Calibri"/>
            </a:endParaRPr>
          </a:p>
          <a:p>
            <a:pPr marL="0" lvl="0" indent="0" algn="l" rtl="0">
              <a:lnSpc>
                <a:spcPct val="115000"/>
              </a:lnSpc>
              <a:spcBef>
                <a:spcPts val="0"/>
              </a:spcBef>
              <a:spcAft>
                <a:spcPts val="0"/>
              </a:spcAft>
              <a:buNone/>
            </a:pPr>
            <a:endParaRPr sz="1200">
              <a:latin typeface="Calibri"/>
              <a:ea typeface="Calibri"/>
              <a:cs typeface="Calibri"/>
              <a:sym typeface="Calibri"/>
            </a:endParaRPr>
          </a:p>
          <a:p>
            <a:pPr marL="0" lvl="0" indent="0" algn="l" rtl="0">
              <a:lnSpc>
                <a:spcPct val="115000"/>
              </a:lnSpc>
              <a:spcBef>
                <a:spcPts val="0"/>
              </a:spcBef>
              <a:spcAft>
                <a:spcPts val="0"/>
              </a:spcAft>
              <a:buNone/>
            </a:pPr>
            <a:endParaRPr sz="1200">
              <a:latin typeface="Calibri"/>
              <a:ea typeface="Calibri"/>
              <a:cs typeface="Calibri"/>
              <a:sym typeface="Calibri"/>
            </a:endParaRPr>
          </a:p>
          <a:p>
            <a:pPr marL="0" lvl="0" indent="0" algn="l" rtl="0">
              <a:lnSpc>
                <a:spcPct val="115000"/>
              </a:lnSpc>
              <a:spcBef>
                <a:spcPts val="0"/>
              </a:spcBef>
              <a:spcAft>
                <a:spcPts val="0"/>
              </a:spcAft>
              <a:buNone/>
            </a:pPr>
            <a:endParaRPr sz="1200">
              <a:latin typeface="Calibri"/>
              <a:ea typeface="Calibri"/>
              <a:cs typeface="Calibri"/>
              <a:sym typeface="Calibri"/>
            </a:endParaRPr>
          </a:p>
          <a:p>
            <a:pPr marL="0" lvl="0" indent="0" algn="l" rtl="0">
              <a:lnSpc>
                <a:spcPct val="115000"/>
              </a:lnSpc>
              <a:spcBef>
                <a:spcPts val="0"/>
              </a:spcBef>
              <a:spcAft>
                <a:spcPts val="0"/>
              </a:spcAft>
              <a:buNone/>
            </a:pPr>
            <a:endParaRPr sz="1200">
              <a:latin typeface="Calibri"/>
              <a:ea typeface="Calibri"/>
              <a:cs typeface="Calibri"/>
              <a:sym typeface="Calibri"/>
            </a:endParaRPr>
          </a:p>
          <a:p>
            <a:pPr marL="0" lvl="0" indent="0" algn="l" rtl="0">
              <a:lnSpc>
                <a:spcPct val="115000"/>
              </a:lnSpc>
              <a:spcBef>
                <a:spcPts val="0"/>
              </a:spcBef>
              <a:spcAft>
                <a:spcPts val="0"/>
              </a:spcAft>
              <a:buNone/>
            </a:pPr>
            <a:endParaRPr sz="1200">
              <a:latin typeface="Calibri"/>
              <a:ea typeface="Calibri"/>
              <a:cs typeface="Calibri"/>
              <a:sym typeface="Calibri"/>
            </a:endParaRPr>
          </a:p>
          <a:p>
            <a:pPr marL="0" lvl="0" indent="0" algn="l" rtl="0">
              <a:lnSpc>
                <a:spcPct val="115000"/>
              </a:lnSpc>
              <a:spcBef>
                <a:spcPts val="0"/>
              </a:spcBef>
              <a:spcAft>
                <a:spcPts val="0"/>
              </a:spcAft>
              <a:buNone/>
            </a:pPr>
            <a:endParaRPr sz="1200">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5dfa4d43e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5dfa4d43e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5dfa4d43e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5dfa4d43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GB"/>
              <a:t>In the example, we see a stateful class component which renders a button</a:t>
            </a:r>
            <a:endParaRPr/>
          </a:p>
          <a:p>
            <a:pPr marL="457200" lvl="0" indent="-298450" algn="l" rtl="0">
              <a:spcBef>
                <a:spcPts val="0"/>
              </a:spcBef>
              <a:spcAft>
                <a:spcPts val="0"/>
              </a:spcAft>
              <a:buSzPts val="1100"/>
              <a:buChar char="●"/>
            </a:pPr>
            <a:r>
              <a:rPr lang="en-GB"/>
              <a:t>When the button is clicked, the defined click handler, an instance method on the component class, is called</a:t>
            </a:r>
            <a:endParaRPr/>
          </a:p>
          <a:p>
            <a:pPr marL="457200" lvl="0" indent="-298450" algn="l" rtl="0">
              <a:spcBef>
                <a:spcPts val="0"/>
              </a:spcBef>
              <a:spcAft>
                <a:spcPts val="0"/>
              </a:spcAft>
              <a:buSzPts val="1100"/>
              <a:buChar char="●"/>
            </a:pPr>
            <a:r>
              <a:rPr lang="en-GB"/>
              <a:t>Note the use of the curly-braces syntax in JSX to get access to the JS class variables and functions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5dfa4d43e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5dfa4d43e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In other words, the stateless components are nested inside a stateful component which is responsible for managing any state of its nested children</a:t>
            </a: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In this pattern, which works for simple Apps, there are a relatively small number of stateful components which wrap the stateless components</a:t>
            </a: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The advantage here is to allow state to be managed in fewer code sites making the overall App construction less complex</a:t>
            </a:r>
            <a:endParaRPr sz="1200">
              <a:latin typeface="Calibri"/>
              <a:ea typeface="Calibri"/>
              <a:cs typeface="Calibri"/>
              <a:sym typeface="Calibri"/>
            </a:endParaRPr>
          </a:p>
          <a:p>
            <a:pPr marL="0" lvl="0" indent="0" algn="l" rtl="0">
              <a:lnSpc>
                <a:spcPct val="115000"/>
              </a:lnSpc>
              <a:spcBef>
                <a:spcPts val="0"/>
              </a:spcBef>
              <a:spcAft>
                <a:spcPts val="0"/>
              </a:spcAft>
              <a:buNone/>
            </a:pPr>
            <a:r>
              <a:rPr lang="en-GB" sz="1200"/>
              <a:t>•</a:t>
            </a:r>
            <a:r>
              <a:rPr lang="en-GB" sz="1200">
                <a:latin typeface="Calibri"/>
                <a:ea typeface="Calibri"/>
                <a:cs typeface="Calibri"/>
                <a:sym typeface="Calibri"/>
              </a:rPr>
              <a:t>Keep this pattern in mind as we will explore this idea in more concretely in the course tutorials</a:t>
            </a:r>
            <a:endParaRPr sz="1200">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5dff16f08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5dff16f08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IE" sz="1100" b="0" i="0" u="none" strike="noStrike" cap="none" dirty="0">
                <a:solidFill>
                  <a:srgbClr val="000000"/>
                </a:solidFill>
                <a:effectLst/>
                <a:latin typeface="Arial"/>
                <a:ea typeface="Arial"/>
                <a:cs typeface="Arial"/>
                <a:sym typeface="Arial"/>
              </a:rPr>
              <a:t>It’s generally more fun, easier, and overall a smoother experience to work with tools that have a vibrant community, a robust ecosystem, and a diversity of contributor experience and background. </a:t>
            </a:r>
            <a:endParaRPr lang="en-IE" dirty="0">
              <a:effectLst/>
            </a:endParaRPr>
          </a:p>
          <a:p>
            <a:r>
              <a:rPr lang="en-IE" sz="1100" b="0" i="0" u="none" strike="noStrike" cap="none" dirty="0">
                <a:solidFill>
                  <a:srgbClr val="000000"/>
                </a:solidFill>
                <a:effectLst/>
                <a:latin typeface="Arial"/>
                <a:ea typeface="Arial"/>
                <a:cs typeface="Arial"/>
                <a:sym typeface="Arial"/>
              </a:rPr>
              <a:t>React started as a small project but now has broad popularity and a vibrant community. No community is perfect, and </a:t>
            </a:r>
            <a:r>
              <a:rPr lang="en-IE" sz="1100" b="0" i="0" u="none" strike="noStrike" cap="none" dirty="0" err="1">
                <a:solidFill>
                  <a:srgbClr val="000000"/>
                </a:solidFill>
                <a:effectLst/>
                <a:latin typeface="Arial"/>
                <a:ea typeface="Arial"/>
                <a:cs typeface="Arial"/>
                <a:sym typeface="Arial"/>
              </a:rPr>
              <a:t>React’s</a:t>
            </a:r>
            <a:r>
              <a:rPr lang="en-IE" sz="1100" b="0" i="0" u="none" strike="noStrike" cap="none" dirty="0">
                <a:solidFill>
                  <a:srgbClr val="000000"/>
                </a:solidFill>
                <a:effectLst/>
                <a:latin typeface="Arial"/>
                <a:ea typeface="Arial"/>
                <a:cs typeface="Arial"/>
                <a:sym typeface="Arial"/>
              </a:rPr>
              <a:t> isn’t either, but as far as open source communities go, it has many important ingredients for success </a:t>
            </a:r>
            <a:endParaRPr lang="en-IE" dirty="0">
              <a:effectLst/>
            </a:endParaRPr>
          </a:p>
          <a:p>
            <a:pPr marL="0" lvl="0" indent="0" algn="l" rtl="0">
              <a:spcBef>
                <a:spcPts val="0"/>
              </a:spcBef>
              <a:spcAft>
                <a:spcPts val="0"/>
              </a:spcAft>
              <a:buNone/>
            </a:pPr>
            <a:endParaRPr lang="en-IE" dirty="0"/>
          </a:p>
          <a:p>
            <a:pPr marL="0" lvl="0" indent="0" algn="l" rtl="0">
              <a:spcBef>
                <a:spcPts val="0"/>
              </a:spcBef>
              <a:spcAft>
                <a:spcPts val="0"/>
              </a:spcAft>
              <a:buNone/>
            </a:pPr>
            <a:endParaRPr lang="en-IE" dirty="0"/>
          </a:p>
          <a:p>
            <a:pPr marL="0" lvl="0" indent="0" algn="l" rtl="0">
              <a:spcBef>
                <a:spcPts val="0"/>
              </a:spcBef>
              <a:spcAft>
                <a:spcPts val="0"/>
              </a:spcAft>
              <a:buNone/>
            </a:pPr>
            <a:r>
              <a:rPr lang="en-IE" dirty="0"/>
              <a:t>Bunch of companies that use react</a:t>
            </a:r>
          </a:p>
          <a:p>
            <a:pPr marL="0" lvl="0" indent="0" algn="l" rtl="0">
              <a:spcBef>
                <a:spcPts val="0"/>
              </a:spcBef>
              <a:spcAft>
                <a:spcPts val="0"/>
              </a:spcAft>
              <a:buNone/>
            </a:pPr>
            <a:endParaRPr lang="en-IE" dirty="0"/>
          </a:p>
          <a:p>
            <a:r>
              <a:rPr lang="en-IE" sz="1100" b="0" i="0" u="none" strike="noStrike" cap="none" dirty="0">
                <a:solidFill>
                  <a:srgbClr val="000000"/>
                </a:solidFill>
                <a:effectLst/>
                <a:latin typeface="Arial"/>
                <a:ea typeface="Arial"/>
                <a:cs typeface="Arial"/>
                <a:sym typeface="Arial"/>
              </a:rPr>
              <a:t>Facebook Netflix</a:t>
            </a:r>
            <a:br>
              <a:rPr lang="en-IE" sz="1100" b="0" i="0" u="none" strike="noStrike" cap="none" dirty="0">
                <a:solidFill>
                  <a:srgbClr val="000000"/>
                </a:solidFill>
                <a:effectLst/>
                <a:latin typeface="Arial"/>
                <a:ea typeface="Arial"/>
                <a:cs typeface="Arial"/>
                <a:sym typeface="Arial"/>
              </a:rPr>
            </a:br>
            <a:r>
              <a:rPr lang="en-IE" sz="1100" b="0" i="0" u="none" strike="noStrike" cap="none" dirty="0">
                <a:solidFill>
                  <a:srgbClr val="000000"/>
                </a:solidFill>
                <a:effectLst/>
                <a:latin typeface="Arial"/>
                <a:ea typeface="Arial"/>
                <a:cs typeface="Arial"/>
                <a:sym typeface="Arial"/>
              </a:rPr>
              <a:t>New Relic Uber </a:t>
            </a:r>
            <a:r>
              <a:rPr lang="en-IE" sz="1100" b="0" i="0" u="none" strike="noStrike" cap="none" dirty="0" err="1">
                <a:solidFill>
                  <a:srgbClr val="000000"/>
                </a:solidFill>
                <a:effectLst/>
                <a:latin typeface="Arial"/>
                <a:ea typeface="Arial"/>
                <a:cs typeface="Arial"/>
                <a:sym typeface="Arial"/>
              </a:rPr>
              <a:t>Wealthfront</a:t>
            </a:r>
            <a:r>
              <a:rPr lang="en-IE" sz="1100" b="0" i="0" u="none" strike="noStrike" cap="none" dirty="0">
                <a:solidFill>
                  <a:srgbClr val="000000"/>
                </a:solidFill>
                <a:effectLst/>
                <a:latin typeface="Arial"/>
                <a:ea typeface="Arial"/>
                <a:cs typeface="Arial"/>
                <a:sym typeface="Arial"/>
              </a:rPr>
              <a:t> Heroku PayPal </a:t>
            </a:r>
            <a:endParaRPr lang="en-IE" dirty="0">
              <a:effectLst/>
            </a:endParaRPr>
          </a:p>
          <a:p>
            <a:r>
              <a:rPr lang="en-IE" sz="1100" b="0" i="0" u="none" strike="noStrike" cap="none" dirty="0">
                <a:solidFill>
                  <a:srgbClr val="000000"/>
                </a:solidFill>
                <a:effectLst/>
                <a:latin typeface="Arial"/>
                <a:ea typeface="Arial"/>
                <a:cs typeface="Arial"/>
                <a:sym typeface="Arial"/>
              </a:rPr>
              <a:t>BBC</a:t>
            </a:r>
            <a:br>
              <a:rPr lang="en-IE" sz="1100" b="0" i="0" u="none" strike="noStrike" cap="none" dirty="0">
                <a:solidFill>
                  <a:srgbClr val="000000"/>
                </a:solidFill>
                <a:effectLst/>
                <a:latin typeface="Arial"/>
                <a:ea typeface="Arial"/>
                <a:cs typeface="Arial"/>
                <a:sym typeface="Arial"/>
              </a:rPr>
            </a:br>
            <a:r>
              <a:rPr lang="en-IE" sz="1100" b="0" i="0" u="none" strike="noStrike" cap="none" dirty="0">
                <a:solidFill>
                  <a:srgbClr val="000000"/>
                </a:solidFill>
                <a:effectLst/>
                <a:latin typeface="Arial"/>
                <a:ea typeface="Arial"/>
                <a:cs typeface="Arial"/>
                <a:sym typeface="Arial"/>
              </a:rPr>
              <a:t>Microsoft</a:t>
            </a:r>
            <a:br>
              <a:rPr lang="en-IE" sz="1100" b="0" i="0" u="none" strike="noStrike" cap="none" dirty="0">
                <a:solidFill>
                  <a:srgbClr val="000000"/>
                </a:solidFill>
                <a:effectLst/>
                <a:latin typeface="Arial"/>
                <a:ea typeface="Arial"/>
                <a:cs typeface="Arial"/>
                <a:sym typeface="Arial"/>
              </a:rPr>
            </a:br>
            <a:r>
              <a:rPr lang="en-IE" sz="1100" b="0" i="0" u="none" strike="noStrike" cap="none" dirty="0">
                <a:solidFill>
                  <a:srgbClr val="000000"/>
                </a:solidFill>
                <a:effectLst/>
                <a:latin typeface="Arial"/>
                <a:ea typeface="Arial"/>
                <a:cs typeface="Arial"/>
                <a:sym typeface="Arial"/>
              </a:rPr>
              <a:t>NFL</a:t>
            </a:r>
            <a:br>
              <a:rPr lang="en-IE" sz="1100" b="0" i="0" u="none" strike="noStrike" cap="none" dirty="0">
                <a:solidFill>
                  <a:srgbClr val="000000"/>
                </a:solidFill>
                <a:effectLst/>
                <a:latin typeface="Arial"/>
                <a:ea typeface="Arial"/>
                <a:cs typeface="Arial"/>
                <a:sym typeface="Arial"/>
              </a:rPr>
            </a:br>
            <a:r>
              <a:rPr lang="en-IE" sz="1100" b="0" i="0" u="none" strike="noStrike" cap="none" dirty="0">
                <a:solidFill>
                  <a:srgbClr val="000000"/>
                </a:solidFill>
                <a:effectLst/>
                <a:latin typeface="Arial"/>
                <a:ea typeface="Arial"/>
                <a:cs typeface="Arial"/>
                <a:sym typeface="Arial"/>
              </a:rPr>
              <a:t>And more! Asana</a:t>
            </a:r>
            <a:br>
              <a:rPr lang="en-IE" sz="1100" b="0" i="0" u="none" strike="noStrike" cap="none" dirty="0">
                <a:solidFill>
                  <a:srgbClr val="000000"/>
                </a:solidFill>
                <a:effectLst/>
                <a:latin typeface="Arial"/>
                <a:ea typeface="Arial"/>
                <a:cs typeface="Arial"/>
                <a:sym typeface="Arial"/>
              </a:rPr>
            </a:br>
            <a:r>
              <a:rPr lang="en-IE" sz="1100" b="0" i="0" u="none" strike="noStrike" cap="none" dirty="0">
                <a:solidFill>
                  <a:srgbClr val="000000"/>
                </a:solidFill>
                <a:effectLst/>
                <a:latin typeface="Arial"/>
                <a:ea typeface="Arial"/>
                <a:cs typeface="Arial"/>
                <a:sym typeface="Arial"/>
              </a:rPr>
              <a:t>ESPN Walmart </a:t>
            </a:r>
            <a:endParaRPr lang="en-IE" dirty="0">
              <a:effectLst/>
            </a:endParaRPr>
          </a:p>
          <a:p>
            <a:pPr marL="0" lvl="0" indent="0" algn="l" rtl="0">
              <a:spcBef>
                <a:spcPts val="0"/>
              </a:spcBef>
              <a:spcAft>
                <a:spcPts val="0"/>
              </a:spcAft>
              <a:buNone/>
            </a:pPr>
            <a:endParaRPr lang="en-IE"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E" sz="1100" b="0" i="0" u="none" strike="noStrike" cap="none" dirty="0">
                <a:solidFill>
                  <a:srgbClr val="000000"/>
                </a:solidFill>
                <a:effectLst/>
                <a:latin typeface="Arial"/>
                <a:ea typeface="Arial"/>
                <a:cs typeface="Arial"/>
                <a:sym typeface="Arial"/>
              </a:rPr>
              <a:t>React is a fairly lightweight library in terms of responsibility and functionality. Where something like Angular may require you to “buy in” to a more comprehensive API, React is only concerned with the view of your application. This means it’s much more trivial to integrate it with your current technologies, and it will leave you room to make choices about other aspects. </a:t>
            </a:r>
            <a:endParaRPr lang="en-IE" dirty="0">
              <a:effectLst/>
            </a:endParaRPr>
          </a:p>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5dfa4d43e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5dfa4d43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2100" algn="l" rtl="0">
              <a:lnSpc>
                <a:spcPct val="115000"/>
              </a:lnSpc>
              <a:spcBef>
                <a:spcPts val="0"/>
              </a:spcBef>
              <a:spcAft>
                <a:spcPts val="0"/>
              </a:spcAft>
              <a:buClr>
                <a:srgbClr val="000000"/>
              </a:buClr>
              <a:buSzPts val="1000"/>
              <a:buFont typeface="Open Sans"/>
              <a:buChar char="●"/>
            </a:pPr>
            <a:r>
              <a:rPr lang="en-GB" sz="1000">
                <a:latin typeface="Open Sans"/>
                <a:ea typeface="Open Sans"/>
                <a:cs typeface="Open Sans"/>
                <a:sym typeface="Open Sans"/>
              </a:rPr>
              <a:t>A module can be flexibly added or removed as necessary, without disrupting the system code as a whole</a:t>
            </a:r>
            <a:endParaRPr sz="1000">
              <a:latin typeface="Open Sans"/>
              <a:ea typeface="Open Sans"/>
              <a:cs typeface="Open Sans"/>
              <a:sym typeface="Open Sans"/>
            </a:endParaRPr>
          </a:p>
          <a:p>
            <a:pPr marL="457200" lvl="0" indent="-292100" algn="l" rtl="0">
              <a:lnSpc>
                <a:spcPct val="115000"/>
              </a:lnSpc>
              <a:spcBef>
                <a:spcPts val="0"/>
              </a:spcBef>
              <a:spcAft>
                <a:spcPts val="0"/>
              </a:spcAft>
              <a:buClr>
                <a:schemeClr val="dk2"/>
              </a:buClr>
              <a:buSzPts val="1000"/>
              <a:buFont typeface="Open Sans"/>
              <a:buChar char="●"/>
            </a:pPr>
            <a:r>
              <a:rPr lang="en-GB" sz="1200"/>
              <a:t>•</a:t>
            </a:r>
            <a:r>
              <a:rPr lang="en-GB" sz="1200">
                <a:latin typeface="Calibri"/>
                <a:ea typeface="Calibri"/>
                <a:cs typeface="Calibri"/>
                <a:sym typeface="Calibri"/>
              </a:rPr>
              <a:t>ES6 introduced a model and new language keywords to support modules</a:t>
            </a:r>
            <a:endParaRPr sz="1200">
              <a:latin typeface="Calibri"/>
              <a:ea typeface="Calibri"/>
              <a:cs typeface="Calibri"/>
              <a:sym typeface="Calibri"/>
            </a:endParaRPr>
          </a:p>
          <a:p>
            <a:pPr marL="457200" lvl="0" indent="-292100" algn="l" rtl="0">
              <a:lnSpc>
                <a:spcPct val="115000"/>
              </a:lnSpc>
              <a:spcBef>
                <a:spcPts val="0"/>
              </a:spcBef>
              <a:spcAft>
                <a:spcPts val="0"/>
              </a:spcAft>
              <a:buClr>
                <a:schemeClr val="dk2"/>
              </a:buClr>
              <a:buSzPts val="1000"/>
              <a:buFont typeface="Open Sans"/>
              <a:buChar char="●"/>
            </a:pPr>
            <a:r>
              <a:rPr lang="en-GB" sz="1200"/>
              <a:t>•</a:t>
            </a:r>
            <a:r>
              <a:rPr lang="en-GB" sz="1200">
                <a:latin typeface="Calibri"/>
                <a:ea typeface="Calibri"/>
                <a:cs typeface="Calibri"/>
                <a:sym typeface="Calibri"/>
              </a:rPr>
              <a:t>The new module mechanism allow developers to create modules containing specific functions, classes and objects as one or more symbols</a:t>
            </a:r>
            <a:endParaRPr sz="1200">
              <a:latin typeface="Calibri"/>
              <a:ea typeface="Calibri"/>
              <a:cs typeface="Calibri"/>
              <a:sym typeface="Calibri"/>
            </a:endParaRPr>
          </a:p>
          <a:p>
            <a:pPr marL="457200" lvl="0" indent="-292100" algn="l" rtl="0">
              <a:lnSpc>
                <a:spcPct val="115000"/>
              </a:lnSpc>
              <a:spcBef>
                <a:spcPts val="0"/>
              </a:spcBef>
              <a:spcAft>
                <a:spcPts val="0"/>
              </a:spcAft>
              <a:buClr>
                <a:schemeClr val="dk2"/>
              </a:buClr>
              <a:buSzPts val="1000"/>
              <a:buFont typeface="Open Sans"/>
              <a:buChar char="●"/>
            </a:pPr>
            <a:r>
              <a:rPr lang="en-GB" sz="1200"/>
              <a:t>•</a:t>
            </a:r>
            <a:r>
              <a:rPr lang="en-GB" sz="1200">
                <a:latin typeface="Calibri"/>
                <a:ea typeface="Calibri"/>
                <a:cs typeface="Calibri"/>
                <a:sym typeface="Calibri"/>
              </a:rPr>
              <a:t>These symbols can be made available to external consumers (called exporting) either individually or as an entire module collection</a:t>
            </a:r>
            <a:endParaRPr sz="1200">
              <a:latin typeface="Calibri"/>
              <a:ea typeface="Calibri"/>
              <a:cs typeface="Calibri"/>
              <a:sym typeface="Calibri"/>
            </a:endParaRPr>
          </a:p>
          <a:p>
            <a:pPr marL="457200" lvl="0" indent="-292100" algn="l" rtl="0">
              <a:lnSpc>
                <a:spcPct val="115000"/>
              </a:lnSpc>
              <a:spcBef>
                <a:spcPts val="0"/>
              </a:spcBef>
              <a:spcAft>
                <a:spcPts val="0"/>
              </a:spcAft>
              <a:buClr>
                <a:schemeClr val="dk2"/>
              </a:buClr>
              <a:buSzPts val="1000"/>
              <a:buFont typeface="Open Sans"/>
              <a:buChar char="●"/>
            </a:pPr>
            <a:r>
              <a:rPr lang="en-GB" sz="1200">
                <a:latin typeface="Calibri"/>
                <a:ea typeface="Calibri"/>
                <a:cs typeface="Calibri"/>
                <a:sym typeface="Calibri"/>
              </a:rPr>
              <a:t>Similarly, the module consumer can include module symbols (called importing) either individually or as an entire module</a:t>
            </a:r>
            <a:endParaRPr sz="1200">
              <a:latin typeface="Calibri"/>
              <a:ea typeface="Calibri"/>
              <a:cs typeface="Calibri"/>
              <a:sym typeface="Calibri"/>
            </a:endParaRPr>
          </a:p>
          <a:p>
            <a:pPr marL="0" lvl="0" indent="0" algn="l" rtl="0">
              <a:lnSpc>
                <a:spcPct val="115000"/>
              </a:lnSpc>
              <a:spcBef>
                <a:spcPts val="0"/>
              </a:spcBef>
              <a:spcAft>
                <a:spcPts val="0"/>
              </a:spcAft>
              <a:buNone/>
            </a:pPr>
            <a:endParaRPr sz="1000">
              <a:latin typeface="Open Sans"/>
              <a:ea typeface="Open Sans"/>
              <a:cs typeface="Open Sans"/>
              <a:sym typeface="Open Sans"/>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5dfa4d43e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5dfa4d43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Font typeface="Open Sans"/>
              <a:buChar char="●"/>
            </a:pPr>
            <a:r>
              <a:rPr lang="en-GB" sz="1200">
                <a:latin typeface="Open Sans"/>
                <a:ea typeface="Open Sans"/>
                <a:cs typeface="Open Sans"/>
                <a:sym typeface="Open Sans"/>
              </a:rPr>
              <a:t>It is recommended, by convention, to create a source sub-directory named ‘components’ after you have generated the initial App skeleton with the create-react-app CLI</a:t>
            </a:r>
            <a:endParaRPr sz="1200">
              <a:latin typeface="Open Sans"/>
              <a:ea typeface="Open Sans"/>
              <a:cs typeface="Open Sans"/>
              <a:sym typeface="Open Sans"/>
            </a:endParaRPr>
          </a:p>
          <a:p>
            <a:pPr marL="457200" lvl="0" indent="-304800" algn="l" rtl="0">
              <a:lnSpc>
                <a:spcPct val="115000"/>
              </a:lnSpc>
              <a:spcBef>
                <a:spcPts val="0"/>
              </a:spcBef>
              <a:spcAft>
                <a:spcPts val="0"/>
              </a:spcAft>
              <a:buSzPts val="1200"/>
              <a:buFont typeface="Open Sans"/>
              <a:buChar char="●"/>
            </a:pPr>
            <a:r>
              <a:rPr lang="en-GB" sz="1200">
                <a:latin typeface="Open Sans"/>
                <a:ea typeface="Open Sans"/>
                <a:cs typeface="Open Sans"/>
                <a:sym typeface="Open Sans"/>
              </a:rPr>
              <a:t>This is where you will all if your component code</a:t>
            </a:r>
            <a:endParaRPr sz="1200">
              <a:latin typeface="Open Sans"/>
              <a:ea typeface="Open Sans"/>
              <a:cs typeface="Open Sans"/>
              <a:sym typeface="Open Sans"/>
            </a:endParaRPr>
          </a:p>
          <a:p>
            <a:pPr marL="457200" lvl="0" indent="-304800" algn="l" rtl="0">
              <a:lnSpc>
                <a:spcPct val="115000"/>
              </a:lnSpc>
              <a:spcBef>
                <a:spcPts val="0"/>
              </a:spcBef>
              <a:spcAft>
                <a:spcPts val="0"/>
              </a:spcAft>
              <a:buSzPts val="1200"/>
              <a:buFont typeface="Open Sans"/>
              <a:buChar char="●"/>
            </a:pPr>
            <a:r>
              <a:rPr lang="en-GB" sz="1200">
                <a:latin typeface="Open Sans"/>
                <a:ea typeface="Open Sans"/>
                <a:cs typeface="Open Sans"/>
                <a:sym typeface="Open Sans"/>
              </a:rPr>
              <a:t>In fact, as we shall see, the component folder will act as a containing directory for a number of other sub-directories including directories for styles, shared libraries and third-party vendor code</a:t>
            </a:r>
            <a:endParaRPr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5dfa4d43e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5dfa4d43e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3858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5dff16f08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5dff16f08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IE" sz="1100" b="0" i="0" u="none" strike="noStrike" cap="none" dirty="0">
                <a:solidFill>
                  <a:srgbClr val="000000"/>
                </a:solidFill>
                <a:effectLst/>
                <a:latin typeface="Arial"/>
                <a:ea typeface="Arial"/>
                <a:cs typeface="Arial"/>
                <a:sym typeface="Arial"/>
              </a:rPr>
              <a:t>It’s generally more fun, easier, and overall a smoother experience to work with tools that have a vibrant community, a robust ecosystem, and a diversity of contributor experience and background. </a:t>
            </a:r>
            <a:endParaRPr lang="en-IE" dirty="0">
              <a:effectLst/>
            </a:endParaRPr>
          </a:p>
          <a:p>
            <a:r>
              <a:rPr lang="en-IE" sz="1100" b="0" i="0" u="none" strike="noStrike" cap="none" dirty="0">
                <a:solidFill>
                  <a:srgbClr val="000000"/>
                </a:solidFill>
                <a:effectLst/>
                <a:latin typeface="Arial"/>
                <a:ea typeface="Arial"/>
                <a:cs typeface="Arial"/>
                <a:sym typeface="Arial"/>
              </a:rPr>
              <a:t>React started as a small project but now has broad popularity and a vibrant community. No community is perfect, and </a:t>
            </a:r>
            <a:r>
              <a:rPr lang="en-IE" sz="1100" b="0" i="0" u="none" strike="noStrike" cap="none" dirty="0" err="1">
                <a:solidFill>
                  <a:srgbClr val="000000"/>
                </a:solidFill>
                <a:effectLst/>
                <a:latin typeface="Arial"/>
                <a:ea typeface="Arial"/>
                <a:cs typeface="Arial"/>
                <a:sym typeface="Arial"/>
              </a:rPr>
              <a:t>React’s</a:t>
            </a:r>
            <a:r>
              <a:rPr lang="en-IE" sz="1100" b="0" i="0" u="none" strike="noStrike" cap="none" dirty="0">
                <a:solidFill>
                  <a:srgbClr val="000000"/>
                </a:solidFill>
                <a:effectLst/>
                <a:latin typeface="Arial"/>
                <a:ea typeface="Arial"/>
                <a:cs typeface="Arial"/>
                <a:sym typeface="Arial"/>
              </a:rPr>
              <a:t> isn’t either, but as far as open source communities go, it has many important ingredients for success </a:t>
            </a:r>
            <a:endParaRPr lang="en-IE" dirty="0">
              <a:effectLst/>
            </a:endParaRPr>
          </a:p>
          <a:p>
            <a:pPr marL="0" lvl="0" indent="0" algn="l" rtl="0">
              <a:spcBef>
                <a:spcPts val="0"/>
              </a:spcBef>
              <a:spcAft>
                <a:spcPts val="0"/>
              </a:spcAft>
              <a:buNone/>
            </a:pPr>
            <a:endParaRPr lang="en-IE" dirty="0"/>
          </a:p>
          <a:p>
            <a:pPr marL="0" lvl="0" indent="0" algn="l" rtl="0">
              <a:spcBef>
                <a:spcPts val="0"/>
              </a:spcBef>
              <a:spcAft>
                <a:spcPts val="0"/>
              </a:spcAft>
              <a:buNone/>
            </a:pPr>
            <a:endParaRPr lang="en-IE" dirty="0"/>
          </a:p>
          <a:p>
            <a:pPr marL="0" lvl="0" indent="0" algn="l" rtl="0">
              <a:spcBef>
                <a:spcPts val="0"/>
              </a:spcBef>
              <a:spcAft>
                <a:spcPts val="0"/>
              </a:spcAft>
              <a:buNone/>
            </a:pPr>
            <a:r>
              <a:rPr lang="en-IE" dirty="0"/>
              <a:t>Bunch of companies that use react</a:t>
            </a:r>
          </a:p>
          <a:p>
            <a:pPr marL="0" lvl="0" indent="0" algn="l" rtl="0">
              <a:spcBef>
                <a:spcPts val="0"/>
              </a:spcBef>
              <a:spcAft>
                <a:spcPts val="0"/>
              </a:spcAft>
              <a:buNone/>
            </a:pPr>
            <a:endParaRPr lang="en-IE" dirty="0"/>
          </a:p>
          <a:p>
            <a:r>
              <a:rPr lang="en-IE" sz="1100" b="0" i="0" u="none" strike="noStrike" cap="none" dirty="0">
                <a:solidFill>
                  <a:srgbClr val="000000"/>
                </a:solidFill>
                <a:effectLst/>
                <a:latin typeface="Arial"/>
                <a:ea typeface="Arial"/>
                <a:cs typeface="Arial"/>
                <a:sym typeface="Arial"/>
              </a:rPr>
              <a:t>Facebook Netflix</a:t>
            </a:r>
            <a:br>
              <a:rPr lang="en-IE" sz="1100" b="0" i="0" u="none" strike="noStrike" cap="none" dirty="0">
                <a:solidFill>
                  <a:srgbClr val="000000"/>
                </a:solidFill>
                <a:effectLst/>
                <a:latin typeface="Arial"/>
                <a:ea typeface="Arial"/>
                <a:cs typeface="Arial"/>
                <a:sym typeface="Arial"/>
              </a:rPr>
            </a:br>
            <a:r>
              <a:rPr lang="en-IE" sz="1100" b="0" i="0" u="none" strike="noStrike" cap="none" dirty="0">
                <a:solidFill>
                  <a:srgbClr val="000000"/>
                </a:solidFill>
                <a:effectLst/>
                <a:latin typeface="Arial"/>
                <a:ea typeface="Arial"/>
                <a:cs typeface="Arial"/>
                <a:sym typeface="Arial"/>
              </a:rPr>
              <a:t>New Relic Uber </a:t>
            </a:r>
            <a:r>
              <a:rPr lang="en-IE" sz="1100" b="0" i="0" u="none" strike="noStrike" cap="none" dirty="0" err="1">
                <a:solidFill>
                  <a:srgbClr val="000000"/>
                </a:solidFill>
                <a:effectLst/>
                <a:latin typeface="Arial"/>
                <a:ea typeface="Arial"/>
                <a:cs typeface="Arial"/>
                <a:sym typeface="Arial"/>
              </a:rPr>
              <a:t>Wealthfront</a:t>
            </a:r>
            <a:r>
              <a:rPr lang="en-IE" sz="1100" b="0" i="0" u="none" strike="noStrike" cap="none" dirty="0">
                <a:solidFill>
                  <a:srgbClr val="000000"/>
                </a:solidFill>
                <a:effectLst/>
                <a:latin typeface="Arial"/>
                <a:ea typeface="Arial"/>
                <a:cs typeface="Arial"/>
                <a:sym typeface="Arial"/>
              </a:rPr>
              <a:t> Heroku PayPal </a:t>
            </a:r>
            <a:endParaRPr lang="en-IE" dirty="0">
              <a:effectLst/>
            </a:endParaRPr>
          </a:p>
          <a:p>
            <a:r>
              <a:rPr lang="en-IE" sz="1100" b="0" i="0" u="none" strike="noStrike" cap="none" dirty="0">
                <a:solidFill>
                  <a:srgbClr val="000000"/>
                </a:solidFill>
                <a:effectLst/>
                <a:latin typeface="Arial"/>
                <a:ea typeface="Arial"/>
                <a:cs typeface="Arial"/>
                <a:sym typeface="Arial"/>
              </a:rPr>
              <a:t>BBC</a:t>
            </a:r>
            <a:br>
              <a:rPr lang="en-IE" sz="1100" b="0" i="0" u="none" strike="noStrike" cap="none" dirty="0">
                <a:solidFill>
                  <a:srgbClr val="000000"/>
                </a:solidFill>
                <a:effectLst/>
                <a:latin typeface="Arial"/>
                <a:ea typeface="Arial"/>
                <a:cs typeface="Arial"/>
                <a:sym typeface="Arial"/>
              </a:rPr>
            </a:br>
            <a:r>
              <a:rPr lang="en-IE" sz="1100" b="0" i="0" u="none" strike="noStrike" cap="none" dirty="0">
                <a:solidFill>
                  <a:srgbClr val="000000"/>
                </a:solidFill>
                <a:effectLst/>
                <a:latin typeface="Arial"/>
                <a:ea typeface="Arial"/>
                <a:cs typeface="Arial"/>
                <a:sym typeface="Arial"/>
              </a:rPr>
              <a:t>Microsoft</a:t>
            </a:r>
            <a:br>
              <a:rPr lang="en-IE" sz="1100" b="0" i="0" u="none" strike="noStrike" cap="none" dirty="0">
                <a:solidFill>
                  <a:srgbClr val="000000"/>
                </a:solidFill>
                <a:effectLst/>
                <a:latin typeface="Arial"/>
                <a:ea typeface="Arial"/>
                <a:cs typeface="Arial"/>
                <a:sym typeface="Arial"/>
              </a:rPr>
            </a:br>
            <a:r>
              <a:rPr lang="en-IE" sz="1100" b="0" i="0" u="none" strike="noStrike" cap="none" dirty="0">
                <a:solidFill>
                  <a:srgbClr val="000000"/>
                </a:solidFill>
                <a:effectLst/>
                <a:latin typeface="Arial"/>
                <a:ea typeface="Arial"/>
                <a:cs typeface="Arial"/>
                <a:sym typeface="Arial"/>
              </a:rPr>
              <a:t>NFL</a:t>
            </a:r>
            <a:br>
              <a:rPr lang="en-IE" sz="1100" b="0" i="0" u="none" strike="noStrike" cap="none" dirty="0">
                <a:solidFill>
                  <a:srgbClr val="000000"/>
                </a:solidFill>
                <a:effectLst/>
                <a:latin typeface="Arial"/>
                <a:ea typeface="Arial"/>
                <a:cs typeface="Arial"/>
                <a:sym typeface="Arial"/>
              </a:rPr>
            </a:br>
            <a:r>
              <a:rPr lang="en-IE" sz="1100" b="0" i="0" u="none" strike="noStrike" cap="none" dirty="0">
                <a:solidFill>
                  <a:srgbClr val="000000"/>
                </a:solidFill>
                <a:effectLst/>
                <a:latin typeface="Arial"/>
                <a:ea typeface="Arial"/>
                <a:cs typeface="Arial"/>
                <a:sym typeface="Arial"/>
              </a:rPr>
              <a:t>And more! Asana</a:t>
            </a:r>
            <a:br>
              <a:rPr lang="en-IE" sz="1100" b="0" i="0" u="none" strike="noStrike" cap="none" dirty="0">
                <a:solidFill>
                  <a:srgbClr val="000000"/>
                </a:solidFill>
                <a:effectLst/>
                <a:latin typeface="Arial"/>
                <a:ea typeface="Arial"/>
                <a:cs typeface="Arial"/>
                <a:sym typeface="Arial"/>
              </a:rPr>
            </a:br>
            <a:r>
              <a:rPr lang="en-IE" sz="1100" b="0" i="0" u="none" strike="noStrike" cap="none" dirty="0">
                <a:solidFill>
                  <a:srgbClr val="000000"/>
                </a:solidFill>
                <a:effectLst/>
                <a:latin typeface="Arial"/>
                <a:ea typeface="Arial"/>
                <a:cs typeface="Arial"/>
                <a:sym typeface="Arial"/>
              </a:rPr>
              <a:t>ESPN Walmart </a:t>
            </a:r>
            <a:endParaRPr lang="en-IE" dirty="0">
              <a:effectLst/>
            </a:endParaRPr>
          </a:p>
          <a:p>
            <a:pPr marL="0" lvl="0" indent="0" algn="l" rtl="0">
              <a:spcBef>
                <a:spcPts val="0"/>
              </a:spcBef>
              <a:spcAft>
                <a:spcPts val="0"/>
              </a:spcAft>
              <a:buNone/>
            </a:pPr>
            <a:endParaRPr lang="en-IE"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E" sz="1100" b="0" i="0" u="none" strike="noStrike" cap="none" dirty="0">
                <a:solidFill>
                  <a:srgbClr val="000000"/>
                </a:solidFill>
                <a:effectLst/>
                <a:latin typeface="Arial"/>
                <a:ea typeface="Arial"/>
                <a:cs typeface="Arial"/>
                <a:sym typeface="Arial"/>
              </a:rPr>
              <a:t>React is a fairly lightweight library in terms of responsibility and functionality. Where something like Angular may require you to “buy in” to a more comprehensive API, React is only concerned with the view of your application. This means it’s much more trivial to integrate it with your current technologies, and it will leave you room to make choices about other aspects. </a:t>
            </a:r>
            <a:endParaRPr lang="en-IE" dirty="0">
              <a:effectLst/>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576016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5dfa4d4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5dfa4d4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E" sz="1100" b="0" i="0" u="none" strike="noStrike" cap="none" dirty="0">
                <a:solidFill>
                  <a:srgbClr val="000000"/>
                </a:solidFill>
                <a:effectLst/>
                <a:latin typeface="Arial"/>
                <a:ea typeface="Arial"/>
                <a:cs typeface="Arial"/>
                <a:sym typeface="Arial"/>
              </a:rPr>
              <a:t>Go to babel </a:t>
            </a:r>
            <a:r>
              <a:rPr lang="en-IE" sz="1100" b="0" i="0" u="none" strike="noStrike" cap="none" dirty="0" err="1">
                <a:solidFill>
                  <a:srgbClr val="000000"/>
                </a:solidFill>
                <a:effectLst/>
                <a:latin typeface="Arial"/>
                <a:ea typeface="Arial"/>
                <a:cs typeface="Arial"/>
                <a:sym typeface="Arial"/>
              </a:rPr>
              <a:t>js</a:t>
            </a:r>
            <a:r>
              <a:rPr lang="en-IE" sz="1100" b="0" i="0" u="none" strike="noStrike" cap="none" dirty="0">
                <a:solidFill>
                  <a:srgbClr val="000000"/>
                </a:solidFill>
                <a:effectLst/>
                <a:latin typeface="Arial"/>
                <a:ea typeface="Arial"/>
                <a:cs typeface="Arial"/>
                <a:sym typeface="Arial"/>
              </a:rPr>
              <a:t> </a:t>
            </a:r>
            <a:r>
              <a:rPr lang="en-IE" sz="1100" b="0" i="0" u="none" strike="noStrike" cap="none" dirty="0" err="1">
                <a:solidFill>
                  <a:srgbClr val="000000"/>
                </a:solidFill>
                <a:effectLst/>
                <a:latin typeface="Arial"/>
                <a:ea typeface="Arial"/>
                <a:cs typeface="Arial"/>
                <a:sym typeface="Arial"/>
              </a:rPr>
              <a:t>repl</a:t>
            </a:r>
            <a:r>
              <a:rPr lang="en-IE" sz="1100" b="0" i="0" u="none" strike="noStrike" cap="none" dirty="0">
                <a:solidFill>
                  <a:srgbClr val="000000"/>
                </a:solidFill>
                <a:effectLst/>
                <a:latin typeface="Arial"/>
                <a:ea typeface="Arial"/>
                <a:cs typeface="Arial"/>
                <a:sym typeface="Arial"/>
              </a:rPr>
              <a:t> - </a:t>
            </a:r>
            <a:r>
              <a:rPr lang="en-IE" dirty="0">
                <a:hlinkClick r:id="rId3"/>
              </a:rPr>
              <a:t>https://babeljs.io/en/repl</a:t>
            </a:r>
            <a:endParaRPr lang="en-IE"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E"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E" sz="1100" b="0" i="0" u="none" strike="noStrike" cap="none" dirty="0">
                <a:solidFill>
                  <a:srgbClr val="000000"/>
                </a:solidFill>
                <a:effectLst/>
                <a:latin typeface="Arial"/>
                <a:ea typeface="Arial"/>
                <a:cs typeface="Arial"/>
                <a:sym typeface="Arial"/>
              </a:rPr>
              <a:t>Type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E"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E" sz="1100" b="0" i="0" u="none" strike="noStrike" cap="none" dirty="0" err="1">
                <a:solidFill>
                  <a:srgbClr val="000000"/>
                </a:solidFill>
                <a:effectLst/>
                <a:latin typeface="Arial"/>
                <a:ea typeface="Arial"/>
                <a:cs typeface="Arial"/>
                <a:sym typeface="Arial"/>
              </a:rPr>
              <a:t>const</a:t>
            </a:r>
            <a:r>
              <a:rPr lang="en-IE" sz="1100" b="0" i="0" u="none" strike="noStrike" cap="none" dirty="0">
                <a:solidFill>
                  <a:srgbClr val="000000"/>
                </a:solidFill>
                <a:effectLst/>
                <a:latin typeface="Arial"/>
                <a:ea typeface="Arial"/>
                <a:cs typeface="Arial"/>
                <a:sym typeface="Arial"/>
              </a:rPr>
              <a:t> h1 = &lt;h1&gt;This is a heading&lt;/h1&gt;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E"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E" sz="1100" b="0" i="0" u="none" strike="noStrike" cap="none" dirty="0">
                <a:solidFill>
                  <a:srgbClr val="000000"/>
                </a:solidFill>
                <a:effectLst/>
                <a:latin typeface="Arial"/>
                <a:ea typeface="Arial"/>
                <a:cs typeface="Arial"/>
                <a:sym typeface="Arial"/>
              </a:rPr>
              <a:t>My personal preference is toward the </a:t>
            </a:r>
            <a:r>
              <a:rPr lang="en-IE" sz="1100" b="0" i="0" u="none" strike="noStrike" cap="none" dirty="0" err="1">
                <a:solidFill>
                  <a:srgbClr val="000000"/>
                </a:solidFill>
                <a:effectLst/>
                <a:latin typeface="Arial"/>
                <a:ea typeface="Arial"/>
                <a:cs typeface="Arial"/>
                <a:sym typeface="Arial"/>
              </a:rPr>
              <a:t>choose­your­own</a:t>
            </a:r>
            <a:r>
              <a:rPr lang="en-IE" sz="1100" b="0" i="0" u="none" strike="noStrike" cap="none" dirty="0">
                <a:solidFill>
                  <a:srgbClr val="000000"/>
                </a:solidFill>
                <a:effectLst/>
                <a:latin typeface="Arial"/>
                <a:ea typeface="Arial"/>
                <a:cs typeface="Arial"/>
                <a:sym typeface="Arial"/>
              </a:rPr>
              <a:t>, </a:t>
            </a:r>
            <a:r>
              <a:rPr lang="en-IE" sz="1100" b="0" i="0" u="none" strike="noStrike" cap="none" dirty="0" err="1">
                <a:solidFill>
                  <a:srgbClr val="000000"/>
                </a:solidFill>
                <a:effectLst/>
                <a:latin typeface="Arial"/>
                <a:ea typeface="Arial"/>
                <a:cs typeface="Arial"/>
                <a:sym typeface="Arial"/>
              </a:rPr>
              <a:t>does­one­thing­well</a:t>
            </a:r>
            <a:r>
              <a:rPr lang="en-IE" sz="1100" b="0" i="0" u="none" strike="noStrike" cap="none" dirty="0">
                <a:solidFill>
                  <a:srgbClr val="000000"/>
                </a:solidFill>
                <a:effectLst/>
                <a:latin typeface="Arial"/>
                <a:ea typeface="Arial"/>
                <a:cs typeface="Arial"/>
                <a:sym typeface="Arial"/>
              </a:rPr>
              <a:t> approach, but that’s really neither here nor there; it’s all about </a:t>
            </a:r>
            <a:r>
              <a:rPr lang="en-IE" sz="1100" b="0" i="0" u="none" strike="noStrike" cap="none" dirty="0" err="1">
                <a:solidFill>
                  <a:srgbClr val="000000"/>
                </a:solidFill>
                <a:effectLst/>
                <a:latin typeface="Arial"/>
                <a:ea typeface="Arial"/>
                <a:cs typeface="Arial"/>
                <a:sym typeface="Arial"/>
              </a:rPr>
              <a:t>tradeoffs</a:t>
            </a:r>
            <a:r>
              <a:rPr lang="en-IE" sz="1100" b="0" i="0" u="none" strike="noStrike" cap="none" dirty="0">
                <a:solidFill>
                  <a:srgbClr val="000000"/>
                </a:solidFill>
                <a:effectLst/>
                <a:latin typeface="Arial"/>
                <a:ea typeface="Arial"/>
                <a:cs typeface="Arial"/>
                <a:sym typeface="Arial"/>
              </a:rPr>
              <a:t>. React doesn’t come with opinionated solutions for HTTP, routing, data </a:t>
            </a:r>
            <a:r>
              <a:rPr lang="en-IE" sz="1100" b="0" i="0" u="none" strike="noStrike" cap="none" dirty="0" err="1">
                <a:solidFill>
                  <a:srgbClr val="000000"/>
                </a:solidFill>
                <a:effectLst/>
                <a:latin typeface="Arial"/>
                <a:ea typeface="Arial"/>
                <a:cs typeface="Arial"/>
                <a:sym typeface="Arial"/>
              </a:rPr>
              <a:t>modeling</a:t>
            </a:r>
            <a:r>
              <a:rPr lang="en-IE" sz="1100" b="0" i="0" u="none" strike="noStrike" cap="none" dirty="0">
                <a:solidFill>
                  <a:srgbClr val="000000"/>
                </a:solidFill>
                <a:effectLst/>
                <a:latin typeface="Arial"/>
                <a:ea typeface="Arial"/>
                <a:cs typeface="Arial"/>
                <a:sym typeface="Arial"/>
              </a:rPr>
              <a:t> (although it certainly has opinions about data flow in your views, which we’ll get to), or other things you might see in something like Angular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E"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E"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E" sz="1100" b="0" i="0" u="none" strike="noStrike" cap="none" dirty="0">
                <a:solidFill>
                  <a:srgbClr val="000000"/>
                </a:solidFill>
                <a:effectLst/>
                <a:latin typeface="Arial"/>
                <a:ea typeface="Arial"/>
                <a:cs typeface="Arial"/>
                <a:sym typeface="Arial"/>
              </a:rPr>
              <a:t>One upside to the flexible approach of React is that you’re free to pick the best tools for the job. Don’t like the way X HTTP library works? No problem—swap it out for something else. Prefer to do forms in a different way? Implement it, no problem. React provides you with a set of powerful primitives to work with </a:t>
            </a:r>
            <a:endParaRPr lang="en-IE" dirty="0">
              <a:effectLs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E" dirty="0">
              <a:effectLs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E" sz="1100" b="0" i="0" u="none" strike="noStrike" cap="none" dirty="0">
                <a:solidFill>
                  <a:srgbClr val="000000"/>
                </a:solidFill>
                <a:effectLst/>
                <a:latin typeface="Arial"/>
                <a:ea typeface="Arial"/>
                <a:cs typeface="Arial"/>
                <a:sym typeface="Arial"/>
              </a:rPr>
              <a:t>t’s an unavoidable fact that JavaScript frameworks are rarely truly interoperable; you can’t usually have an app that’s part Angular, part Ember, part Backbone, and part React, at least not without segmenting off each part or tightly controlling how they interact </a:t>
            </a:r>
            <a:endParaRPr lang="en-IE" dirty="0">
              <a:effectLs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E" dirty="0">
              <a:effectLst/>
            </a:endParaRP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5dfa4d43e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5dfa4d43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sz="1400"/>
              <a:t>In the example shown, we see a JSX fragment as a &lt;div&gt; container element containing an &lt;img&gt; element and a &lt;h3&gt; element</a:t>
            </a:r>
            <a:endParaRPr sz="1400"/>
          </a:p>
          <a:p>
            <a:pPr marL="457200" lvl="0" indent="-317500" algn="l" rtl="0">
              <a:spcBef>
                <a:spcPts val="0"/>
              </a:spcBef>
              <a:spcAft>
                <a:spcPts val="0"/>
              </a:spcAft>
              <a:buSzPts val="1400"/>
              <a:buChar char="●"/>
            </a:pPr>
            <a:r>
              <a:rPr lang="en-GB" sz="1400"/>
              <a:t>The curly-braces is  the JS expression expansion syntax wherein arbiratry JS code can be injected into the JSX templates - remember JSX is, itself actually JS</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5dfa4d43e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5dfa4d43e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5dfa4d43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5dfa4d43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IE" sz="1100" b="0" i="0" u="none" strike="noStrike" cap="none" dirty="0">
                <a:solidFill>
                  <a:srgbClr val="000000"/>
                </a:solidFill>
                <a:effectLst/>
                <a:latin typeface="Arial"/>
                <a:ea typeface="Arial"/>
                <a:cs typeface="Arial"/>
                <a:sym typeface="Arial"/>
              </a:rPr>
              <a:t>When a DOM element is accessed, modified, or created, the browser is often performing a query across a structured tree to find a given element. That’s just to access </a:t>
            </a:r>
            <a:endParaRPr lang="en-IE" dirty="0">
              <a:effectLst/>
            </a:endParaRPr>
          </a:p>
          <a:p>
            <a:r>
              <a:rPr lang="en-IE" sz="1100" b="0" i="0" u="none" strike="noStrike" cap="none" dirty="0">
                <a:solidFill>
                  <a:srgbClr val="000000"/>
                </a:solidFill>
                <a:effectLst/>
                <a:latin typeface="Arial"/>
                <a:ea typeface="Arial"/>
                <a:cs typeface="Arial"/>
                <a:sym typeface="Arial"/>
              </a:rPr>
              <a:t>an element, which is usually only the first part of an update. More often than not, it may have to reperform layout, sizing, and other actions as part of a mutation—all of which can tend to be computationally expensive. A virtual DOM won’t get you around this, but it can help updates to the DOM be optimized to account for these constraints </a:t>
            </a:r>
          </a:p>
          <a:p>
            <a:endParaRPr lang="en-IE" sz="1100" b="0" i="0" u="none" strike="noStrike" cap="none" dirty="0">
              <a:solidFill>
                <a:srgbClr val="000000"/>
              </a:solidFill>
              <a:effectLst/>
              <a:latin typeface="Arial"/>
              <a:cs typeface="Arial"/>
              <a:sym typeface="Arial"/>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IE" sz="1100" b="0" i="0" u="none" strike="noStrike" cap="none" dirty="0">
                <a:solidFill>
                  <a:srgbClr val="000000"/>
                </a:solidFill>
                <a:effectLst/>
                <a:latin typeface="Arial"/>
                <a:ea typeface="Arial"/>
                <a:cs typeface="Arial"/>
                <a:sym typeface="Arial"/>
              </a:rPr>
              <a:t>React can perform intelligent updates and only do work on parts that have changed because it can use heuristic diffing to calculate which parts of the </a:t>
            </a:r>
            <a:r>
              <a:rPr lang="en-IE" sz="1100" b="0" i="0" u="none" strike="noStrike" cap="none" dirty="0" err="1">
                <a:solidFill>
                  <a:srgbClr val="000000"/>
                </a:solidFill>
                <a:effectLst/>
                <a:latin typeface="Arial"/>
                <a:ea typeface="Arial"/>
                <a:cs typeface="Arial"/>
                <a:sym typeface="Arial"/>
              </a:rPr>
              <a:t>in­memory</a:t>
            </a:r>
            <a:r>
              <a:rPr lang="en-IE" sz="1100" b="0" i="0" u="none" strike="noStrike" cap="none" dirty="0">
                <a:solidFill>
                  <a:srgbClr val="000000"/>
                </a:solidFill>
                <a:effectLst/>
                <a:latin typeface="Arial"/>
                <a:ea typeface="Arial"/>
                <a:cs typeface="Arial"/>
                <a:sym typeface="Arial"/>
              </a:rPr>
              <a:t> DOM require changes to the DOM. </a:t>
            </a:r>
            <a:endParaRPr lang="en-IE" dirty="0">
              <a:effectLst/>
            </a:endParaRPr>
          </a:p>
          <a:p>
            <a:endParaRPr lang="en-IE" dirty="0">
              <a:effectLst/>
            </a:endParaRP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5dfa4d43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5dfa4d43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IE" sz="1100" b="0" i="0" u="none" strike="noStrike" cap="none" dirty="0">
                <a:solidFill>
                  <a:srgbClr val="000000"/>
                </a:solidFill>
                <a:effectLst/>
                <a:latin typeface="Arial"/>
                <a:ea typeface="Arial"/>
                <a:cs typeface="Arial"/>
                <a:sym typeface="Arial"/>
              </a:rPr>
              <a:t>When a DOM element is accessed, modified, or created, the browser is often performing a query across a structured tree to find a given element. That’s just to access </a:t>
            </a:r>
            <a:endParaRPr lang="en-IE" dirty="0">
              <a:effectLst/>
            </a:endParaRPr>
          </a:p>
          <a:p>
            <a:r>
              <a:rPr lang="en-IE" sz="1100" b="0" i="0" u="none" strike="noStrike" cap="none" dirty="0">
                <a:solidFill>
                  <a:srgbClr val="000000"/>
                </a:solidFill>
                <a:effectLst/>
                <a:latin typeface="Arial"/>
                <a:ea typeface="Arial"/>
                <a:cs typeface="Arial"/>
                <a:sym typeface="Arial"/>
              </a:rPr>
              <a:t>an element, which is usually only the first part of an update. More often than not, it may have to reperform layout, sizing, and other actions as part of a mutation—all of which can tend to be computationally expensive. A virtual DOM won’t get you around this, but it can help updates to the DOM be optimized to account for these constraints </a:t>
            </a:r>
          </a:p>
          <a:p>
            <a:endParaRPr lang="en-IE" sz="1100" b="0" i="0" u="none" strike="noStrike" cap="none" dirty="0">
              <a:solidFill>
                <a:srgbClr val="000000"/>
              </a:solidFill>
              <a:effectLst/>
              <a:latin typeface="Arial"/>
              <a:cs typeface="Arial"/>
              <a:sym typeface="Arial"/>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IE" sz="1100" b="0" i="0" u="none" strike="noStrike" cap="none" dirty="0">
                <a:solidFill>
                  <a:srgbClr val="000000"/>
                </a:solidFill>
                <a:effectLst/>
                <a:latin typeface="Arial"/>
                <a:ea typeface="Arial"/>
                <a:cs typeface="Arial"/>
                <a:sym typeface="Arial"/>
              </a:rPr>
              <a:t>React can perform intelligent updates and only do work on parts that have changed because it can use heuristic diffing to calculate which parts of the </a:t>
            </a:r>
            <a:r>
              <a:rPr lang="en-IE" sz="1100" b="0" i="0" u="none" strike="noStrike" cap="none" dirty="0" err="1">
                <a:solidFill>
                  <a:srgbClr val="000000"/>
                </a:solidFill>
                <a:effectLst/>
                <a:latin typeface="Arial"/>
                <a:ea typeface="Arial"/>
                <a:cs typeface="Arial"/>
                <a:sym typeface="Arial"/>
              </a:rPr>
              <a:t>in­memory</a:t>
            </a:r>
            <a:r>
              <a:rPr lang="en-IE" sz="1100" b="0" i="0" u="none" strike="noStrike" cap="none" dirty="0">
                <a:solidFill>
                  <a:srgbClr val="000000"/>
                </a:solidFill>
                <a:effectLst/>
                <a:latin typeface="Arial"/>
                <a:ea typeface="Arial"/>
                <a:cs typeface="Arial"/>
                <a:sym typeface="Arial"/>
              </a:rPr>
              <a:t> DOM require changes to the DOM. </a:t>
            </a:r>
            <a:endParaRPr lang="en-IE" dirty="0">
              <a:effectLst/>
            </a:endParaRPr>
          </a:p>
          <a:p>
            <a:endParaRPr lang="en-IE" dirty="0">
              <a:effectLst/>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945776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5dfa4d43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5dfa4d43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GB" dirty="0"/>
              <a:t>In the example shown, we see a stateless Header component declared as an ES6 function called “Header” taking as a single argument “title”</a:t>
            </a:r>
            <a:endParaRPr dirty="0"/>
          </a:p>
          <a:p>
            <a:pPr marL="457200" lvl="0" indent="-298450" algn="l" rtl="0">
              <a:spcBef>
                <a:spcPts val="0"/>
              </a:spcBef>
              <a:spcAft>
                <a:spcPts val="0"/>
              </a:spcAft>
              <a:buSzPts val="1100"/>
              <a:buChar char="●"/>
            </a:pPr>
            <a:r>
              <a:rPr lang="en-GB" dirty="0"/>
              <a:t>Arguments to stateless function components are called properties in ReactJS and are the way of configuring component behaviour</a:t>
            </a:r>
            <a:endParaRPr dirty="0"/>
          </a:p>
          <a:p>
            <a:pPr marL="457200" lvl="0" indent="-298450" algn="l" rtl="0">
              <a:spcBef>
                <a:spcPts val="0"/>
              </a:spcBef>
              <a:spcAft>
                <a:spcPts val="0"/>
              </a:spcAft>
              <a:buSzPts val="1100"/>
              <a:buChar char="●"/>
            </a:pPr>
            <a:r>
              <a:rPr lang="en-GB" dirty="0"/>
              <a:t>The &lt;Header /&gt; component can then be instantiated just like any other HTML element</a:t>
            </a:r>
            <a:endParaRPr dirty="0"/>
          </a:p>
          <a:p>
            <a:pPr marL="457200" lvl="0" indent="-298450" algn="l" rtl="0">
              <a:spcBef>
                <a:spcPts val="0"/>
              </a:spcBef>
              <a:spcAft>
                <a:spcPts val="0"/>
              </a:spcAft>
              <a:buSzPts val="1100"/>
              <a:buChar char="●"/>
            </a:pPr>
            <a:r>
              <a:rPr lang="en-GB" dirty="0"/>
              <a:t>In this example, we pass a value for the Header title which will be expanded inside the &lt;h2&gt; element</a:t>
            </a:r>
            <a:endParaRPr dirty="0"/>
          </a:p>
          <a:p>
            <a:pPr marL="457200" lvl="0" indent="-298450" algn="l" rtl="0">
              <a:spcBef>
                <a:spcPts val="0"/>
              </a:spcBef>
              <a:spcAft>
                <a:spcPts val="0"/>
              </a:spcAft>
              <a:buSzPts val="1100"/>
              <a:buChar char="●"/>
            </a:pPr>
            <a:r>
              <a:rPr lang="en-GB" dirty="0"/>
              <a:t>This &lt;h2&gt; element is also styled with a styles object representing some CSS (not shown)</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Ke90Tje7VS0&amp;ref=hackr.io"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hyperlink" Target="https://github.com/paul-kelly-dit/react-playground" TargetMode="External"/><Relationship Id="rId4" Type="http://schemas.openxmlformats.org/officeDocument/2006/relationships/hyperlink" Target="https://github.com/enaqx/awesome-react?ref=hackr.i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reactjs.org/docs/create-a-new-react-app.html#create-react-app"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ReactJS</a:t>
            </a:r>
            <a:endParaRPr/>
          </a:p>
          <a:p>
            <a:pPr marL="0" lvl="0" indent="0" algn="ctr" rtl="0">
              <a:spcBef>
                <a:spcPts val="0"/>
              </a:spcBef>
              <a:spcAft>
                <a:spcPts val="0"/>
              </a:spcAft>
              <a:buNone/>
            </a:pPr>
            <a:r>
              <a:rPr lang="en-GB" sz="3000"/>
              <a:t>A Case Study</a:t>
            </a:r>
            <a:endParaRPr sz="3000"/>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Rich Web Application Technology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Managing App State</a:t>
            </a:r>
            <a:endParaRPr/>
          </a:p>
        </p:txBody>
      </p:sp>
      <p:sp>
        <p:nvSpPr>
          <p:cNvPr id="106" name="Google Shape;106;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GB">
                <a:solidFill>
                  <a:srgbClr val="000000"/>
                </a:solidFill>
              </a:rPr>
              <a:t>Application state deals with the reality that even simple applications need to deal with data and that data is likely to change over time as the user interacts with the App</a:t>
            </a:r>
            <a:endParaRPr>
              <a:solidFill>
                <a:srgbClr val="000000"/>
              </a:solidFill>
            </a:endParaRPr>
          </a:p>
          <a:p>
            <a:pPr marL="457200" lvl="0" indent="-342900" algn="l" rtl="0">
              <a:spcBef>
                <a:spcPts val="0"/>
              </a:spcBef>
              <a:spcAft>
                <a:spcPts val="0"/>
              </a:spcAft>
              <a:buClr>
                <a:srgbClr val="000000"/>
              </a:buClr>
              <a:buSzPts val="1800"/>
              <a:buChar char="●"/>
            </a:pPr>
            <a:r>
              <a:rPr lang="en-GB">
                <a:solidFill>
                  <a:srgbClr val="000000"/>
                </a:solidFill>
              </a:rPr>
              <a:t>For example, how would we deal with user input to a text box?</a:t>
            </a:r>
            <a:endParaRPr>
              <a:solidFill>
                <a:srgbClr val="000000"/>
              </a:solidFill>
            </a:endParaRPr>
          </a:p>
          <a:p>
            <a:pPr marL="457200" lvl="0" indent="-342900" algn="l" rtl="0">
              <a:spcBef>
                <a:spcPts val="0"/>
              </a:spcBef>
              <a:spcAft>
                <a:spcPts val="0"/>
              </a:spcAft>
              <a:buClr>
                <a:srgbClr val="000000"/>
              </a:buClr>
              <a:buSzPts val="1800"/>
              <a:buChar char="●"/>
            </a:pPr>
            <a:r>
              <a:rPr lang="en-GB">
                <a:solidFill>
                  <a:srgbClr val="000000"/>
                </a:solidFill>
              </a:rPr>
              <a:t>Where do we store what the user input?</a:t>
            </a:r>
            <a:endParaRPr>
              <a:solidFill>
                <a:srgbClr val="000000"/>
              </a:solidFill>
            </a:endParaRPr>
          </a:p>
          <a:p>
            <a:pPr marL="457200" lvl="0" indent="-342900" algn="l" rtl="0">
              <a:spcBef>
                <a:spcPts val="0"/>
              </a:spcBef>
              <a:spcAft>
                <a:spcPts val="0"/>
              </a:spcAft>
              <a:buClr>
                <a:srgbClr val="000000"/>
              </a:buClr>
              <a:buSzPts val="1800"/>
              <a:buChar char="●"/>
            </a:pPr>
            <a:r>
              <a:rPr lang="en-GB">
                <a:solidFill>
                  <a:srgbClr val="000000"/>
                </a:solidFill>
              </a:rPr>
              <a:t>This user input is an example of mutable state</a:t>
            </a:r>
            <a:endParaRPr>
              <a:solidFill>
                <a:srgbClr val="000000"/>
              </a:solidFill>
            </a:endParaRPr>
          </a:p>
          <a:p>
            <a:pPr marL="457200" lvl="0" indent="-342900" algn="l" rtl="0">
              <a:spcBef>
                <a:spcPts val="0"/>
              </a:spcBef>
              <a:spcAft>
                <a:spcPts val="0"/>
              </a:spcAft>
              <a:buClr>
                <a:srgbClr val="000000"/>
              </a:buClr>
              <a:buSzPts val="1800"/>
              <a:buChar char="●"/>
            </a:pPr>
            <a:r>
              <a:rPr lang="en-GB">
                <a:solidFill>
                  <a:srgbClr val="000000"/>
                </a:solidFill>
              </a:rPr>
              <a:t>The stateless function component, cannot directly deal with state</a:t>
            </a:r>
            <a:endParaRPr>
              <a:solidFill>
                <a:srgbClr val="000000"/>
              </a:solidFill>
            </a:endParaRPr>
          </a:p>
          <a:p>
            <a:pPr marL="457200" lvl="0" indent="-342900" algn="l" rtl="0">
              <a:spcBef>
                <a:spcPts val="0"/>
              </a:spcBef>
              <a:spcAft>
                <a:spcPts val="0"/>
              </a:spcAft>
              <a:buClr>
                <a:srgbClr val="000000"/>
              </a:buClr>
              <a:buSzPts val="1800"/>
              <a:buChar char="●"/>
            </a:pPr>
            <a:r>
              <a:rPr lang="en-GB">
                <a:solidFill>
                  <a:srgbClr val="000000"/>
                </a:solidFill>
              </a:rPr>
              <a:t>So we need another kind of component for this purpose</a:t>
            </a:r>
            <a:endParaRPr>
              <a:solidFill>
                <a:srgbClr val="000000"/>
              </a:solidFill>
            </a:endParaRPr>
          </a:p>
          <a:p>
            <a:pPr marL="457200" lvl="0" indent="-342900" algn="l" rtl="0">
              <a:spcBef>
                <a:spcPts val="0"/>
              </a:spcBef>
              <a:spcAft>
                <a:spcPts val="0"/>
              </a:spcAft>
              <a:buClr>
                <a:srgbClr val="000000"/>
              </a:buClr>
              <a:buSzPts val="1800"/>
              <a:buChar char="●"/>
            </a:pPr>
            <a:r>
              <a:rPr lang="en-GB">
                <a:solidFill>
                  <a:srgbClr val="000000"/>
                </a:solidFill>
              </a:rPr>
              <a:t>That kind of component is called the class component or stateful</a:t>
            </a:r>
            <a:endParaRPr>
              <a:solidFill>
                <a:srgbClr val="000000"/>
              </a:solidFill>
            </a:endParaRPr>
          </a:p>
          <a:p>
            <a:pPr marL="0" lvl="0" indent="0" algn="l" rtl="0">
              <a:spcBef>
                <a:spcPts val="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Stateful Class Components</a:t>
            </a:r>
            <a:endParaRPr/>
          </a:p>
        </p:txBody>
      </p:sp>
      <p:sp>
        <p:nvSpPr>
          <p:cNvPr id="112" name="Google Shape;112;p20"/>
          <p:cNvSpPr txBox="1">
            <a:spLocks noGrp="1"/>
          </p:cNvSpPr>
          <p:nvPr>
            <p:ph type="body" idx="1"/>
          </p:nvPr>
        </p:nvSpPr>
        <p:spPr>
          <a:xfrm>
            <a:off x="311700" y="1266325"/>
            <a:ext cx="8520600" cy="3302700"/>
          </a:xfrm>
          <a:prstGeom prst="rect">
            <a:avLst/>
          </a:prstGeom>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solidFill>
                  <a:srgbClr val="000000"/>
                </a:solidFill>
              </a:rPr>
              <a:t>A stateful component declared as a Javascript class using the ES6 class keyword</a:t>
            </a:r>
            <a:endParaRPr>
              <a:solidFill>
                <a:srgbClr val="000000"/>
              </a:solidFill>
            </a:endParaRPr>
          </a:p>
          <a:p>
            <a:pPr marL="457200" lvl="0" indent="-342900" algn="l" rtl="0">
              <a:spcBef>
                <a:spcPts val="0"/>
              </a:spcBef>
              <a:spcAft>
                <a:spcPts val="0"/>
              </a:spcAft>
              <a:buSzPts val="1800"/>
              <a:buChar char="●"/>
            </a:pPr>
            <a:r>
              <a:rPr lang="en-GB">
                <a:solidFill>
                  <a:srgbClr val="000000"/>
                </a:solidFill>
              </a:rPr>
              <a:t>To be a ReactJS component, this class </a:t>
            </a:r>
            <a:r>
              <a:rPr lang="en-GB" b="1">
                <a:solidFill>
                  <a:srgbClr val="000000"/>
                </a:solidFill>
              </a:rPr>
              <a:t>must </a:t>
            </a:r>
            <a:r>
              <a:rPr lang="en-GB">
                <a:solidFill>
                  <a:srgbClr val="000000"/>
                </a:solidFill>
              </a:rPr>
              <a:t>extend the built-in React Component class</a:t>
            </a:r>
            <a:r>
              <a:rPr lang="en-GB"/>
              <a:t> </a:t>
            </a:r>
            <a:endParaRPr/>
          </a:p>
        </p:txBody>
      </p:sp>
      <p:graphicFrame>
        <p:nvGraphicFramePr>
          <p:cNvPr id="113" name="Google Shape;113;p20"/>
          <p:cNvGraphicFramePr/>
          <p:nvPr/>
        </p:nvGraphicFramePr>
        <p:xfrm>
          <a:off x="952500" y="2727175"/>
          <a:ext cx="7239000" cy="1884777"/>
        </p:xfrm>
        <a:graphic>
          <a:graphicData uri="http://schemas.openxmlformats.org/drawingml/2006/table">
            <a:tbl>
              <a:tblPr>
                <a:noFill/>
                <a:tableStyleId>{B787CBDB-506B-4D8D-A585-325913E69D6A}</a:tableStyleId>
              </a:tblPr>
              <a:tblGrid>
                <a:gridCol w="7239000">
                  <a:extLst>
                    <a:ext uri="{9D8B030D-6E8A-4147-A177-3AD203B41FA5}">
                      <a16:colId xmlns:a16="http://schemas.microsoft.com/office/drawing/2014/main" val="20000"/>
                    </a:ext>
                  </a:extLst>
                </a:gridCol>
              </a:tblGrid>
              <a:tr h="381000">
                <a:tc>
                  <a:txBody>
                    <a:bodyPr/>
                    <a:lstStyle/>
                    <a:p>
                      <a:pPr marL="0" lvl="0" indent="0" algn="l" rtl="0">
                        <a:lnSpc>
                          <a:spcPct val="115000"/>
                        </a:lnSpc>
                        <a:spcBef>
                          <a:spcPts val="0"/>
                        </a:spcBef>
                        <a:spcAft>
                          <a:spcPts val="0"/>
                        </a:spcAft>
                        <a:buNone/>
                      </a:pPr>
                      <a:r>
                        <a:rPr lang="en-GB">
                          <a:latin typeface="Consolas"/>
                          <a:ea typeface="Consolas"/>
                          <a:cs typeface="Consolas"/>
                          <a:sym typeface="Consolas"/>
                        </a:rPr>
                        <a:t>class MyComponent extends React.Component {</a:t>
                      </a:r>
                      <a:endParaRPr>
                        <a:latin typeface="Consolas"/>
                        <a:ea typeface="Consolas"/>
                        <a:cs typeface="Consolas"/>
                        <a:sym typeface="Consolas"/>
                      </a:endParaRPr>
                    </a:p>
                    <a:p>
                      <a:pPr marL="0" lvl="0" indent="0" algn="l" rtl="0">
                        <a:lnSpc>
                          <a:spcPct val="115000"/>
                        </a:lnSpc>
                        <a:spcBef>
                          <a:spcPts val="0"/>
                        </a:spcBef>
                        <a:spcAft>
                          <a:spcPts val="0"/>
                        </a:spcAft>
                        <a:buNone/>
                      </a:pPr>
                      <a:r>
                        <a:rPr lang="en-GB">
                          <a:latin typeface="Consolas"/>
                          <a:ea typeface="Consolas"/>
                          <a:cs typeface="Consolas"/>
                          <a:sym typeface="Consolas"/>
                        </a:rPr>
                        <a:t>  render() {</a:t>
                      </a:r>
                      <a:endParaRPr>
                        <a:latin typeface="Consolas"/>
                        <a:ea typeface="Consolas"/>
                        <a:cs typeface="Consolas"/>
                        <a:sym typeface="Consolas"/>
                      </a:endParaRPr>
                    </a:p>
                    <a:p>
                      <a:pPr marL="0" lvl="0" indent="0" algn="l" rtl="0">
                        <a:lnSpc>
                          <a:spcPct val="115000"/>
                        </a:lnSpc>
                        <a:spcBef>
                          <a:spcPts val="0"/>
                        </a:spcBef>
                        <a:spcAft>
                          <a:spcPts val="0"/>
                        </a:spcAft>
                        <a:buNone/>
                      </a:pPr>
                      <a:r>
                        <a:rPr lang="en-GB">
                          <a:latin typeface="Consolas"/>
                          <a:ea typeface="Consolas"/>
                          <a:cs typeface="Consolas"/>
                          <a:sym typeface="Consolas"/>
                        </a:rPr>
                        <a:t>	return (</a:t>
                      </a:r>
                      <a:endParaRPr>
                        <a:latin typeface="Consolas"/>
                        <a:ea typeface="Consolas"/>
                        <a:cs typeface="Consolas"/>
                        <a:sym typeface="Consolas"/>
                      </a:endParaRPr>
                    </a:p>
                    <a:p>
                      <a:pPr marL="0" lvl="0" indent="0" algn="l" rtl="0">
                        <a:lnSpc>
                          <a:spcPct val="115000"/>
                        </a:lnSpc>
                        <a:spcBef>
                          <a:spcPts val="0"/>
                        </a:spcBef>
                        <a:spcAft>
                          <a:spcPts val="0"/>
                        </a:spcAft>
                        <a:buNone/>
                      </a:pPr>
                      <a:r>
                        <a:rPr lang="en-GB">
                          <a:latin typeface="Consolas"/>
                          <a:ea typeface="Consolas"/>
                          <a:cs typeface="Consolas"/>
                          <a:sym typeface="Consolas"/>
                        </a:rPr>
                        <a:t>  	   ...</a:t>
                      </a:r>
                      <a:endParaRPr>
                        <a:latin typeface="Consolas"/>
                        <a:ea typeface="Consolas"/>
                        <a:cs typeface="Consolas"/>
                        <a:sym typeface="Consolas"/>
                      </a:endParaRPr>
                    </a:p>
                    <a:p>
                      <a:pPr marL="0" lvl="0" indent="0" algn="l" rtl="0">
                        <a:lnSpc>
                          <a:spcPct val="115000"/>
                        </a:lnSpc>
                        <a:spcBef>
                          <a:spcPts val="0"/>
                        </a:spcBef>
                        <a:spcAft>
                          <a:spcPts val="0"/>
                        </a:spcAft>
                        <a:buNone/>
                      </a:pPr>
                      <a:r>
                        <a:rPr lang="en-GB">
                          <a:latin typeface="Consolas"/>
                          <a:ea typeface="Consolas"/>
                          <a:cs typeface="Consolas"/>
                          <a:sym typeface="Consolas"/>
                        </a:rPr>
                        <a:t>	)</a:t>
                      </a:r>
                      <a:endParaRPr>
                        <a:latin typeface="Consolas"/>
                        <a:ea typeface="Consolas"/>
                        <a:cs typeface="Consolas"/>
                        <a:sym typeface="Consolas"/>
                      </a:endParaRPr>
                    </a:p>
                    <a:p>
                      <a:pPr marL="0" lvl="0" indent="0" algn="l" rtl="0">
                        <a:lnSpc>
                          <a:spcPct val="115000"/>
                        </a:lnSpc>
                        <a:spcBef>
                          <a:spcPts val="0"/>
                        </a:spcBef>
                        <a:spcAft>
                          <a:spcPts val="0"/>
                        </a:spcAft>
                        <a:buNone/>
                      </a:pPr>
                      <a:r>
                        <a:rPr lang="en-GB">
                          <a:latin typeface="Consolas"/>
                          <a:ea typeface="Consolas"/>
                          <a:cs typeface="Consolas"/>
                          <a:sym typeface="Consolas"/>
                        </a:rPr>
                        <a:t>  }</a:t>
                      </a:r>
                      <a:endParaRPr>
                        <a:latin typeface="Consolas"/>
                        <a:ea typeface="Consolas"/>
                        <a:cs typeface="Consolas"/>
                        <a:sym typeface="Consolas"/>
                      </a:endParaRPr>
                    </a:p>
                    <a:p>
                      <a:pPr marL="0" lvl="0" indent="0" algn="l" rtl="0">
                        <a:lnSpc>
                          <a:spcPct val="115000"/>
                        </a:lnSpc>
                        <a:spcBef>
                          <a:spcPts val="0"/>
                        </a:spcBef>
                        <a:spcAft>
                          <a:spcPts val="0"/>
                        </a:spcAft>
                        <a:buNone/>
                      </a:pPr>
                      <a:r>
                        <a:rPr lang="en-GB">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Initialising State with </a:t>
            </a:r>
            <a:r>
              <a:rPr lang="en-GB">
                <a:latin typeface="Consolas"/>
                <a:ea typeface="Consolas"/>
                <a:cs typeface="Consolas"/>
                <a:sym typeface="Consolas"/>
              </a:rPr>
              <a:t>this</a:t>
            </a:r>
            <a:endParaRPr>
              <a:latin typeface="Consolas"/>
              <a:ea typeface="Consolas"/>
              <a:cs typeface="Consolas"/>
              <a:sym typeface="Consolas"/>
            </a:endParaRPr>
          </a:p>
        </p:txBody>
      </p:sp>
      <p:sp>
        <p:nvSpPr>
          <p:cNvPr id="119" name="Google Shape;119;p2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GB">
                <a:solidFill>
                  <a:srgbClr val="000000"/>
                </a:solidFill>
              </a:rPr>
              <a:t>In this basic from, a class component cannot yet be considered to have state</a:t>
            </a:r>
            <a:endParaRPr>
              <a:solidFill>
                <a:srgbClr val="000000"/>
              </a:solidFill>
            </a:endParaRPr>
          </a:p>
          <a:p>
            <a:pPr marL="457200" lvl="0" indent="-342900" algn="l" rtl="0">
              <a:spcBef>
                <a:spcPts val="0"/>
              </a:spcBef>
              <a:spcAft>
                <a:spcPts val="0"/>
              </a:spcAft>
              <a:buClr>
                <a:srgbClr val="000000"/>
              </a:buClr>
              <a:buSzPts val="1800"/>
              <a:buChar char="●"/>
            </a:pPr>
            <a:r>
              <a:rPr lang="en-GB">
                <a:solidFill>
                  <a:srgbClr val="000000"/>
                </a:solidFill>
              </a:rPr>
              <a:t>For this we actually need to create a state data structure</a:t>
            </a:r>
            <a:endParaRPr>
              <a:solidFill>
                <a:srgbClr val="000000"/>
              </a:solidFill>
            </a:endParaRPr>
          </a:p>
        </p:txBody>
      </p:sp>
      <p:graphicFrame>
        <p:nvGraphicFramePr>
          <p:cNvPr id="120" name="Google Shape;120;p21"/>
          <p:cNvGraphicFramePr/>
          <p:nvPr/>
        </p:nvGraphicFramePr>
        <p:xfrm>
          <a:off x="952500" y="2394275"/>
          <a:ext cx="7239000" cy="2374426"/>
        </p:xfrm>
        <a:graphic>
          <a:graphicData uri="http://schemas.openxmlformats.org/drawingml/2006/table">
            <a:tbl>
              <a:tblPr>
                <a:noFill/>
                <a:tableStyleId>{B787CBDB-506B-4D8D-A585-325913E69D6A}</a:tableStyleId>
              </a:tblPr>
              <a:tblGrid>
                <a:gridCol w="7239000">
                  <a:extLst>
                    <a:ext uri="{9D8B030D-6E8A-4147-A177-3AD203B41FA5}">
                      <a16:colId xmlns:a16="http://schemas.microsoft.com/office/drawing/2014/main" val="20000"/>
                    </a:ext>
                  </a:extLst>
                </a:gridCol>
              </a:tblGrid>
              <a:tr h="2331325">
                <a:tc>
                  <a:txBody>
                    <a:bodyPr/>
                    <a:lstStyle/>
                    <a:p>
                      <a:pPr marL="0" lvl="0" indent="0" algn="l" rtl="0">
                        <a:lnSpc>
                          <a:spcPct val="115000"/>
                        </a:lnSpc>
                        <a:spcBef>
                          <a:spcPts val="0"/>
                        </a:spcBef>
                        <a:spcAft>
                          <a:spcPts val="0"/>
                        </a:spcAft>
                        <a:buNone/>
                      </a:pPr>
                      <a:r>
                        <a:rPr lang="en-GB">
                          <a:latin typeface="Consolas"/>
                          <a:ea typeface="Consolas"/>
                          <a:cs typeface="Consolas"/>
                          <a:sym typeface="Consolas"/>
                        </a:rPr>
                        <a:t>class MyComponent extends React.Component {</a:t>
                      </a:r>
                      <a:endParaRPr>
                        <a:latin typeface="Consolas"/>
                        <a:ea typeface="Consolas"/>
                        <a:cs typeface="Consolas"/>
                        <a:sym typeface="Consolas"/>
                      </a:endParaRPr>
                    </a:p>
                    <a:p>
                      <a:pPr marL="0" lvl="0" indent="0" algn="l" rtl="0">
                        <a:lnSpc>
                          <a:spcPct val="115000"/>
                        </a:lnSpc>
                        <a:spcBef>
                          <a:spcPts val="0"/>
                        </a:spcBef>
                        <a:spcAft>
                          <a:spcPts val="0"/>
                        </a:spcAft>
                        <a:buNone/>
                      </a:pPr>
                      <a:r>
                        <a:rPr lang="en-GB">
                          <a:latin typeface="Consolas"/>
                          <a:ea typeface="Consolas"/>
                          <a:cs typeface="Consolas"/>
                          <a:sym typeface="Consolas"/>
                        </a:rPr>
                        <a:t>  constructor(props) {</a:t>
                      </a:r>
                      <a:endParaRPr>
                        <a:latin typeface="Consolas"/>
                        <a:ea typeface="Consolas"/>
                        <a:cs typeface="Consolas"/>
                        <a:sym typeface="Consolas"/>
                      </a:endParaRPr>
                    </a:p>
                    <a:p>
                      <a:pPr marL="0" lvl="0" indent="0" algn="l" rtl="0">
                        <a:lnSpc>
                          <a:spcPct val="115000"/>
                        </a:lnSpc>
                        <a:spcBef>
                          <a:spcPts val="0"/>
                        </a:spcBef>
                        <a:spcAft>
                          <a:spcPts val="0"/>
                        </a:spcAft>
                        <a:buNone/>
                      </a:pPr>
                      <a:r>
                        <a:rPr lang="en-GB">
                          <a:latin typeface="Consolas"/>
                          <a:ea typeface="Consolas"/>
                          <a:cs typeface="Consolas"/>
                          <a:sym typeface="Consolas"/>
                        </a:rPr>
                        <a:t>	super(props)</a:t>
                      </a:r>
                      <a:endParaRPr>
                        <a:latin typeface="Consolas"/>
                        <a:ea typeface="Consolas"/>
                        <a:cs typeface="Consolas"/>
                        <a:sym typeface="Consolas"/>
                      </a:endParaRPr>
                    </a:p>
                    <a:p>
                      <a:pPr marL="0" lvl="0" indent="0" algn="l" rtl="0">
                        <a:lnSpc>
                          <a:spcPct val="115000"/>
                        </a:lnSpc>
                        <a:spcBef>
                          <a:spcPts val="0"/>
                        </a:spcBef>
                        <a:spcAft>
                          <a:spcPts val="0"/>
                        </a:spcAft>
                        <a:buNone/>
                      </a:pPr>
                      <a:r>
                        <a:rPr lang="en-GB">
                          <a:latin typeface="Consolas"/>
                          <a:ea typeface="Consolas"/>
                          <a:cs typeface="Consolas"/>
                          <a:sym typeface="Consolas"/>
                        </a:rPr>
                        <a:t>	this.state = { ... }</a:t>
                      </a:r>
                      <a:endParaRPr>
                        <a:latin typeface="Consolas"/>
                        <a:ea typeface="Consolas"/>
                        <a:cs typeface="Consolas"/>
                        <a:sym typeface="Consolas"/>
                      </a:endParaRPr>
                    </a:p>
                    <a:p>
                      <a:pPr marL="0" lvl="0" indent="0" algn="l" rtl="0">
                        <a:lnSpc>
                          <a:spcPct val="115000"/>
                        </a:lnSpc>
                        <a:spcBef>
                          <a:spcPts val="0"/>
                        </a:spcBef>
                        <a:spcAft>
                          <a:spcPts val="0"/>
                        </a:spcAft>
                        <a:buNone/>
                      </a:pPr>
                      <a:r>
                        <a:rPr lang="en-GB">
                          <a:latin typeface="Consolas"/>
                          <a:ea typeface="Consolas"/>
                          <a:cs typeface="Consolas"/>
                          <a:sym typeface="Consolas"/>
                        </a:rPr>
                        <a:t>  }</a:t>
                      </a:r>
                      <a:endParaRPr>
                        <a:latin typeface="Consolas"/>
                        <a:ea typeface="Consolas"/>
                        <a:cs typeface="Consolas"/>
                        <a:sym typeface="Consolas"/>
                      </a:endParaRPr>
                    </a:p>
                    <a:p>
                      <a:pPr marL="0" lvl="0" indent="0" algn="l" rtl="0">
                        <a:lnSpc>
                          <a:spcPct val="115000"/>
                        </a:lnSpc>
                        <a:spcBef>
                          <a:spcPts val="0"/>
                        </a:spcBef>
                        <a:spcAft>
                          <a:spcPts val="0"/>
                        </a:spcAft>
                        <a:buNone/>
                      </a:pPr>
                      <a:r>
                        <a:rPr lang="en-GB">
                          <a:latin typeface="Consolas"/>
                          <a:ea typeface="Consolas"/>
                          <a:cs typeface="Consolas"/>
                          <a:sym typeface="Consolas"/>
                        </a:rPr>
                        <a:t>  .</a:t>
                      </a:r>
                      <a:endParaRPr>
                        <a:latin typeface="Consolas"/>
                        <a:ea typeface="Consolas"/>
                        <a:cs typeface="Consolas"/>
                        <a:sym typeface="Consolas"/>
                      </a:endParaRPr>
                    </a:p>
                    <a:p>
                      <a:pPr marL="0" lvl="0" indent="0" algn="l" rtl="0">
                        <a:lnSpc>
                          <a:spcPct val="115000"/>
                        </a:lnSpc>
                        <a:spcBef>
                          <a:spcPts val="0"/>
                        </a:spcBef>
                        <a:spcAft>
                          <a:spcPts val="0"/>
                        </a:spcAft>
                        <a:buNone/>
                      </a:pPr>
                      <a:r>
                        <a:rPr lang="en-GB">
                          <a:latin typeface="Consolas"/>
                          <a:ea typeface="Consolas"/>
                          <a:cs typeface="Consolas"/>
                          <a:sym typeface="Consolas"/>
                        </a:rPr>
                        <a:t>  .</a:t>
                      </a:r>
                      <a:endParaRPr>
                        <a:latin typeface="Consolas"/>
                        <a:ea typeface="Consolas"/>
                        <a:cs typeface="Consolas"/>
                        <a:sym typeface="Consolas"/>
                      </a:endParaRPr>
                    </a:p>
                    <a:p>
                      <a:pPr marL="0" lvl="0" indent="0" algn="l" rtl="0">
                        <a:lnSpc>
                          <a:spcPct val="115000"/>
                        </a:lnSpc>
                        <a:spcBef>
                          <a:spcPts val="0"/>
                        </a:spcBef>
                        <a:spcAft>
                          <a:spcPts val="0"/>
                        </a:spcAft>
                        <a:buNone/>
                      </a:pPr>
                      <a:r>
                        <a:rPr lang="en-GB">
                          <a:latin typeface="Consolas"/>
                          <a:ea typeface="Consolas"/>
                          <a:cs typeface="Consolas"/>
                          <a:sym typeface="Consolas"/>
                        </a:rPr>
                        <a:t>  .</a:t>
                      </a:r>
                      <a:endParaRPr>
                        <a:latin typeface="Consolas"/>
                        <a:ea typeface="Consolas"/>
                        <a:cs typeface="Consolas"/>
                        <a:sym typeface="Consolas"/>
                      </a:endParaRPr>
                    </a:p>
                    <a:p>
                      <a:pPr marL="0" lvl="0" indent="0" algn="l" rtl="0">
                        <a:lnSpc>
                          <a:spcPct val="115000"/>
                        </a:lnSpc>
                        <a:spcBef>
                          <a:spcPts val="0"/>
                        </a:spcBef>
                        <a:spcAft>
                          <a:spcPts val="0"/>
                        </a:spcAft>
                        <a:buNone/>
                      </a:pPr>
                      <a:r>
                        <a:rPr lang="en-GB">
                          <a:latin typeface="Consolas"/>
                          <a:ea typeface="Consolas"/>
                          <a:cs typeface="Consolas"/>
                          <a:sym typeface="Consolas"/>
                        </a:rPr>
                        <a:t>}</a:t>
                      </a:r>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Accessing State</a:t>
            </a:r>
            <a:endParaRPr/>
          </a:p>
        </p:txBody>
      </p:sp>
      <p:sp>
        <p:nvSpPr>
          <p:cNvPr id="126" name="Google Shape;126;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GB">
                <a:solidFill>
                  <a:srgbClr val="000000"/>
                </a:solidFill>
              </a:rPr>
              <a:t>The ‘this’ keyword is how we access instance data in Javascript</a:t>
            </a:r>
            <a:endParaRPr/>
          </a:p>
        </p:txBody>
      </p:sp>
      <p:graphicFrame>
        <p:nvGraphicFramePr>
          <p:cNvPr id="127" name="Google Shape;127;p22"/>
          <p:cNvGraphicFramePr/>
          <p:nvPr/>
        </p:nvGraphicFramePr>
        <p:xfrm>
          <a:off x="952500" y="1909675"/>
          <a:ext cx="7239000" cy="2620869"/>
        </p:xfrm>
        <a:graphic>
          <a:graphicData uri="http://schemas.openxmlformats.org/drawingml/2006/table">
            <a:tbl>
              <a:tblPr>
                <a:noFill/>
                <a:tableStyleId>{B787CBDB-506B-4D8D-A585-325913E69D6A}</a:tableStyleId>
              </a:tblPr>
              <a:tblGrid>
                <a:gridCol w="7239000">
                  <a:extLst>
                    <a:ext uri="{9D8B030D-6E8A-4147-A177-3AD203B41FA5}">
                      <a16:colId xmlns:a16="http://schemas.microsoft.com/office/drawing/2014/main" val="20000"/>
                    </a:ext>
                  </a:extLst>
                </a:gridCol>
              </a:tblGrid>
              <a:tr h="381000">
                <a:tc>
                  <a:txBody>
                    <a:bodyPr/>
                    <a:lstStyle/>
                    <a:p>
                      <a:pPr marL="0" lvl="0" indent="0" algn="l" rtl="0">
                        <a:lnSpc>
                          <a:spcPct val="115000"/>
                        </a:lnSpc>
                        <a:spcBef>
                          <a:spcPts val="0"/>
                        </a:spcBef>
                        <a:spcAft>
                          <a:spcPts val="0"/>
                        </a:spcAft>
                        <a:buNone/>
                      </a:pPr>
                      <a:r>
                        <a:rPr lang="en-GB">
                          <a:latin typeface="Consolas"/>
                          <a:ea typeface="Consolas"/>
                          <a:cs typeface="Consolas"/>
                          <a:sym typeface="Consolas"/>
                        </a:rPr>
                        <a:t>class MyComponent extends React.Component {</a:t>
                      </a:r>
                      <a:endParaRPr>
                        <a:latin typeface="Consolas"/>
                        <a:ea typeface="Consolas"/>
                        <a:cs typeface="Consolas"/>
                        <a:sym typeface="Consolas"/>
                      </a:endParaRPr>
                    </a:p>
                    <a:p>
                      <a:pPr marL="0" lvl="0" indent="0" algn="l" rtl="0">
                        <a:lnSpc>
                          <a:spcPct val="115000"/>
                        </a:lnSpc>
                        <a:spcBef>
                          <a:spcPts val="0"/>
                        </a:spcBef>
                        <a:spcAft>
                          <a:spcPts val="0"/>
                        </a:spcAft>
                        <a:buNone/>
                      </a:pPr>
                      <a:r>
                        <a:rPr lang="en-GB">
                          <a:latin typeface="Consolas"/>
                          <a:ea typeface="Consolas"/>
                          <a:cs typeface="Consolas"/>
                          <a:sym typeface="Consolas"/>
                        </a:rPr>
                        <a:t>  constructor() {</a:t>
                      </a:r>
                      <a:endParaRPr>
                        <a:latin typeface="Consolas"/>
                        <a:ea typeface="Consolas"/>
                        <a:cs typeface="Consolas"/>
                        <a:sym typeface="Consolas"/>
                      </a:endParaRPr>
                    </a:p>
                    <a:p>
                      <a:pPr marL="0" lvl="0" indent="0" algn="l" rtl="0">
                        <a:lnSpc>
                          <a:spcPct val="115000"/>
                        </a:lnSpc>
                        <a:spcBef>
                          <a:spcPts val="0"/>
                        </a:spcBef>
                        <a:spcAft>
                          <a:spcPts val="0"/>
                        </a:spcAft>
                        <a:buNone/>
                      </a:pPr>
                      <a:r>
                        <a:rPr lang="en-GB">
                          <a:latin typeface="Consolas"/>
                          <a:ea typeface="Consolas"/>
                          <a:cs typeface="Consolas"/>
                          <a:sym typeface="Consolas"/>
                        </a:rPr>
                        <a:t>	this.state = { name: “some name” }</a:t>
                      </a:r>
                      <a:endParaRPr>
                        <a:latin typeface="Consolas"/>
                        <a:ea typeface="Consolas"/>
                        <a:cs typeface="Consolas"/>
                        <a:sym typeface="Consolas"/>
                      </a:endParaRPr>
                    </a:p>
                    <a:p>
                      <a:pPr marL="0" lvl="0" indent="0" algn="l" rtl="0">
                        <a:lnSpc>
                          <a:spcPct val="115000"/>
                        </a:lnSpc>
                        <a:spcBef>
                          <a:spcPts val="0"/>
                        </a:spcBef>
                        <a:spcAft>
                          <a:spcPts val="0"/>
                        </a:spcAft>
                        <a:buNone/>
                      </a:pPr>
                      <a:r>
                        <a:rPr lang="en-GB">
                          <a:latin typeface="Consolas"/>
                          <a:ea typeface="Consolas"/>
                          <a:cs typeface="Consolas"/>
                          <a:sym typeface="Consolas"/>
                        </a:rPr>
                        <a:t>  }</a:t>
                      </a:r>
                      <a:endParaRPr>
                        <a:latin typeface="Consolas"/>
                        <a:ea typeface="Consolas"/>
                        <a:cs typeface="Consolas"/>
                        <a:sym typeface="Consolas"/>
                      </a:endParaRPr>
                    </a:p>
                    <a:p>
                      <a:pPr marL="0" lvl="0" indent="0" algn="l" rtl="0">
                        <a:lnSpc>
                          <a:spcPct val="115000"/>
                        </a:lnSpc>
                        <a:spcBef>
                          <a:spcPts val="0"/>
                        </a:spcBef>
                        <a:spcAft>
                          <a:spcPts val="0"/>
                        </a:spcAft>
                        <a:buNone/>
                      </a:pPr>
                      <a:r>
                        <a:rPr lang="en-GB">
                          <a:latin typeface="Consolas"/>
                          <a:ea typeface="Consolas"/>
                          <a:cs typeface="Consolas"/>
                          <a:sym typeface="Consolas"/>
                        </a:rPr>
                        <a:t>  .</a:t>
                      </a:r>
                      <a:endParaRPr>
                        <a:latin typeface="Consolas"/>
                        <a:ea typeface="Consolas"/>
                        <a:cs typeface="Consolas"/>
                        <a:sym typeface="Consolas"/>
                      </a:endParaRPr>
                    </a:p>
                    <a:p>
                      <a:pPr marL="0" lvl="0" indent="0" algn="l" rtl="0">
                        <a:lnSpc>
                          <a:spcPct val="115000"/>
                        </a:lnSpc>
                        <a:spcBef>
                          <a:spcPts val="0"/>
                        </a:spcBef>
                        <a:spcAft>
                          <a:spcPts val="0"/>
                        </a:spcAft>
                        <a:buNone/>
                      </a:pPr>
                      <a:r>
                        <a:rPr lang="en-GB">
                          <a:latin typeface="Consolas"/>
                          <a:ea typeface="Consolas"/>
                          <a:cs typeface="Consolas"/>
                          <a:sym typeface="Consolas"/>
                        </a:rPr>
                        <a:t>  .</a:t>
                      </a:r>
                      <a:endParaRPr>
                        <a:latin typeface="Consolas"/>
                        <a:ea typeface="Consolas"/>
                        <a:cs typeface="Consolas"/>
                        <a:sym typeface="Consolas"/>
                      </a:endParaRPr>
                    </a:p>
                    <a:p>
                      <a:pPr marL="0" lvl="0" indent="0" algn="l" rtl="0">
                        <a:lnSpc>
                          <a:spcPct val="115000"/>
                        </a:lnSpc>
                        <a:spcBef>
                          <a:spcPts val="0"/>
                        </a:spcBef>
                        <a:spcAft>
                          <a:spcPts val="0"/>
                        </a:spcAft>
                        <a:buNone/>
                      </a:pPr>
                      <a:r>
                        <a:rPr lang="en-GB">
                          <a:latin typeface="Consolas"/>
                          <a:ea typeface="Consolas"/>
                          <a:cs typeface="Consolas"/>
                          <a:sym typeface="Consolas"/>
                        </a:rPr>
                        <a:t>  render() {</a:t>
                      </a:r>
                      <a:endParaRPr>
                        <a:latin typeface="Consolas"/>
                        <a:ea typeface="Consolas"/>
                        <a:cs typeface="Consolas"/>
                        <a:sym typeface="Consolas"/>
                      </a:endParaRPr>
                    </a:p>
                    <a:p>
                      <a:pPr marL="0" lvl="0" indent="0" algn="l" rtl="0">
                        <a:lnSpc>
                          <a:spcPct val="115000"/>
                        </a:lnSpc>
                        <a:spcBef>
                          <a:spcPts val="0"/>
                        </a:spcBef>
                        <a:spcAft>
                          <a:spcPts val="0"/>
                        </a:spcAft>
                        <a:buNone/>
                      </a:pPr>
                      <a:r>
                        <a:rPr lang="en-GB">
                          <a:latin typeface="Consolas"/>
                          <a:ea typeface="Consolas"/>
                          <a:cs typeface="Consolas"/>
                          <a:sym typeface="Consolas"/>
                        </a:rPr>
                        <a:t>	console.log(this.state.value)</a:t>
                      </a:r>
                      <a:endParaRPr>
                        <a:latin typeface="Consolas"/>
                        <a:ea typeface="Consolas"/>
                        <a:cs typeface="Consolas"/>
                        <a:sym typeface="Consolas"/>
                      </a:endParaRPr>
                    </a:p>
                    <a:p>
                      <a:pPr marL="0" lvl="0" indent="0" algn="l" rtl="0">
                        <a:lnSpc>
                          <a:spcPct val="115000"/>
                        </a:lnSpc>
                        <a:spcBef>
                          <a:spcPts val="0"/>
                        </a:spcBef>
                        <a:spcAft>
                          <a:spcPts val="0"/>
                        </a:spcAft>
                        <a:buNone/>
                      </a:pPr>
                      <a:r>
                        <a:rPr lang="en-GB">
                          <a:latin typeface="Consolas"/>
                          <a:ea typeface="Consolas"/>
                          <a:cs typeface="Consolas"/>
                          <a:sym typeface="Consolas"/>
                        </a:rPr>
                        <a:t>  }</a:t>
                      </a:r>
                      <a:endParaRPr>
                        <a:latin typeface="Consolas"/>
                        <a:ea typeface="Consolas"/>
                        <a:cs typeface="Consolas"/>
                        <a:sym typeface="Consolas"/>
                      </a:endParaRPr>
                    </a:p>
                    <a:p>
                      <a:pPr marL="0" lvl="0" indent="0" algn="l" rtl="0">
                        <a:lnSpc>
                          <a:spcPct val="115000"/>
                        </a:lnSpc>
                        <a:spcBef>
                          <a:spcPts val="0"/>
                        </a:spcBef>
                        <a:spcAft>
                          <a:spcPts val="0"/>
                        </a:spcAft>
                        <a:buNone/>
                      </a:pPr>
                      <a:r>
                        <a:rPr lang="en-GB">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State Mutation</a:t>
            </a:r>
            <a:endParaRPr/>
          </a:p>
        </p:txBody>
      </p:sp>
      <p:sp>
        <p:nvSpPr>
          <p:cNvPr id="133" name="Google Shape;133;p2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00000"/>
                </a:solidFill>
              </a:rPr>
              <a:t>Mutating state after is has been set up in the class constructor works slightly differently</a:t>
            </a:r>
            <a:endParaRPr>
              <a:solidFill>
                <a:srgbClr val="000000"/>
              </a:solidFill>
            </a:endParaRPr>
          </a:p>
          <a:p>
            <a:pPr marL="0" lvl="0" indent="0" algn="l" rtl="0">
              <a:spcBef>
                <a:spcPts val="0"/>
              </a:spcBef>
              <a:spcAft>
                <a:spcPts val="0"/>
              </a:spcAft>
              <a:buNone/>
            </a:pPr>
            <a:endParaRPr>
              <a:solidFill>
                <a:srgbClr val="000000"/>
              </a:solidFill>
            </a:endParaRPr>
          </a:p>
        </p:txBody>
      </p:sp>
      <p:graphicFrame>
        <p:nvGraphicFramePr>
          <p:cNvPr id="134" name="Google Shape;134;p23"/>
          <p:cNvGraphicFramePr/>
          <p:nvPr/>
        </p:nvGraphicFramePr>
        <p:xfrm>
          <a:off x="952500" y="2184775"/>
          <a:ext cx="7239000" cy="2620869"/>
        </p:xfrm>
        <a:graphic>
          <a:graphicData uri="http://schemas.openxmlformats.org/drawingml/2006/table">
            <a:tbl>
              <a:tblPr>
                <a:noFill/>
                <a:tableStyleId>{B787CBDB-506B-4D8D-A585-325913E69D6A}</a:tableStyleId>
              </a:tblPr>
              <a:tblGrid>
                <a:gridCol w="7239000">
                  <a:extLst>
                    <a:ext uri="{9D8B030D-6E8A-4147-A177-3AD203B41FA5}">
                      <a16:colId xmlns:a16="http://schemas.microsoft.com/office/drawing/2014/main" val="20000"/>
                    </a:ext>
                  </a:extLst>
                </a:gridCol>
              </a:tblGrid>
              <a:tr h="381000">
                <a:tc>
                  <a:txBody>
                    <a:bodyPr/>
                    <a:lstStyle/>
                    <a:p>
                      <a:pPr marL="0" lvl="0" indent="0" algn="l" rtl="0">
                        <a:lnSpc>
                          <a:spcPct val="115000"/>
                        </a:lnSpc>
                        <a:spcBef>
                          <a:spcPts val="0"/>
                        </a:spcBef>
                        <a:spcAft>
                          <a:spcPts val="0"/>
                        </a:spcAft>
                        <a:buNone/>
                      </a:pPr>
                      <a:r>
                        <a:rPr lang="en-GB">
                          <a:latin typeface="Consolas"/>
                          <a:ea typeface="Consolas"/>
                          <a:cs typeface="Consolas"/>
                          <a:sym typeface="Consolas"/>
                        </a:rPr>
                        <a:t>class MyComponent extends React.Component {</a:t>
                      </a:r>
                      <a:endParaRPr>
                        <a:latin typeface="Consolas"/>
                        <a:ea typeface="Consolas"/>
                        <a:cs typeface="Consolas"/>
                        <a:sym typeface="Consolas"/>
                      </a:endParaRPr>
                    </a:p>
                    <a:p>
                      <a:pPr marL="0" lvl="0" indent="0" algn="l" rtl="0">
                        <a:lnSpc>
                          <a:spcPct val="115000"/>
                        </a:lnSpc>
                        <a:spcBef>
                          <a:spcPts val="0"/>
                        </a:spcBef>
                        <a:spcAft>
                          <a:spcPts val="0"/>
                        </a:spcAft>
                        <a:buNone/>
                      </a:pPr>
                      <a:r>
                        <a:rPr lang="en-GB">
                          <a:latin typeface="Consolas"/>
                          <a:ea typeface="Consolas"/>
                          <a:cs typeface="Consolas"/>
                          <a:sym typeface="Consolas"/>
                        </a:rPr>
                        <a:t>  constructor() {</a:t>
                      </a:r>
                      <a:endParaRPr>
                        <a:latin typeface="Consolas"/>
                        <a:ea typeface="Consolas"/>
                        <a:cs typeface="Consolas"/>
                        <a:sym typeface="Consolas"/>
                      </a:endParaRPr>
                    </a:p>
                    <a:p>
                      <a:pPr marL="0" lvl="0" indent="0" algn="l" rtl="0">
                        <a:lnSpc>
                          <a:spcPct val="115000"/>
                        </a:lnSpc>
                        <a:spcBef>
                          <a:spcPts val="0"/>
                        </a:spcBef>
                        <a:spcAft>
                          <a:spcPts val="0"/>
                        </a:spcAft>
                        <a:buNone/>
                      </a:pPr>
                      <a:r>
                        <a:rPr lang="en-GB">
                          <a:latin typeface="Consolas"/>
                          <a:ea typeface="Consolas"/>
                          <a:cs typeface="Consolas"/>
                          <a:sym typeface="Consolas"/>
                        </a:rPr>
                        <a:t>	this.state = { name: “some name” }</a:t>
                      </a:r>
                      <a:endParaRPr>
                        <a:latin typeface="Consolas"/>
                        <a:ea typeface="Consolas"/>
                        <a:cs typeface="Consolas"/>
                        <a:sym typeface="Consolas"/>
                      </a:endParaRPr>
                    </a:p>
                    <a:p>
                      <a:pPr marL="0" lvl="0" indent="0" algn="l" rtl="0">
                        <a:lnSpc>
                          <a:spcPct val="115000"/>
                        </a:lnSpc>
                        <a:spcBef>
                          <a:spcPts val="0"/>
                        </a:spcBef>
                        <a:spcAft>
                          <a:spcPts val="0"/>
                        </a:spcAft>
                        <a:buNone/>
                      </a:pPr>
                      <a:r>
                        <a:rPr lang="en-GB">
                          <a:latin typeface="Consolas"/>
                          <a:ea typeface="Consolas"/>
                          <a:cs typeface="Consolas"/>
                          <a:sym typeface="Consolas"/>
                        </a:rPr>
                        <a:t>  }</a:t>
                      </a:r>
                      <a:endParaRPr>
                        <a:latin typeface="Consolas"/>
                        <a:ea typeface="Consolas"/>
                        <a:cs typeface="Consolas"/>
                        <a:sym typeface="Consolas"/>
                      </a:endParaRPr>
                    </a:p>
                    <a:p>
                      <a:pPr marL="0" lvl="0" indent="0" algn="l" rtl="0">
                        <a:lnSpc>
                          <a:spcPct val="115000"/>
                        </a:lnSpc>
                        <a:spcBef>
                          <a:spcPts val="0"/>
                        </a:spcBef>
                        <a:spcAft>
                          <a:spcPts val="0"/>
                        </a:spcAft>
                        <a:buNone/>
                      </a:pPr>
                      <a:r>
                        <a:rPr lang="en-GB">
                          <a:latin typeface="Consolas"/>
                          <a:ea typeface="Consolas"/>
                          <a:cs typeface="Consolas"/>
                          <a:sym typeface="Consolas"/>
                        </a:rPr>
                        <a:t>  .</a:t>
                      </a:r>
                      <a:endParaRPr>
                        <a:latin typeface="Consolas"/>
                        <a:ea typeface="Consolas"/>
                        <a:cs typeface="Consolas"/>
                        <a:sym typeface="Consolas"/>
                      </a:endParaRPr>
                    </a:p>
                    <a:p>
                      <a:pPr marL="0" lvl="0" indent="0" algn="l" rtl="0">
                        <a:lnSpc>
                          <a:spcPct val="115000"/>
                        </a:lnSpc>
                        <a:spcBef>
                          <a:spcPts val="0"/>
                        </a:spcBef>
                        <a:spcAft>
                          <a:spcPts val="0"/>
                        </a:spcAft>
                        <a:buNone/>
                      </a:pPr>
                      <a:r>
                        <a:rPr lang="en-GB">
                          <a:latin typeface="Consolas"/>
                          <a:ea typeface="Consolas"/>
                          <a:cs typeface="Consolas"/>
                          <a:sym typeface="Consolas"/>
                        </a:rPr>
                        <a:t>  .</a:t>
                      </a:r>
                      <a:endParaRPr>
                        <a:latin typeface="Consolas"/>
                        <a:ea typeface="Consolas"/>
                        <a:cs typeface="Consolas"/>
                        <a:sym typeface="Consolas"/>
                      </a:endParaRPr>
                    </a:p>
                    <a:p>
                      <a:pPr marL="0" lvl="0" indent="0" algn="l" rtl="0">
                        <a:lnSpc>
                          <a:spcPct val="115000"/>
                        </a:lnSpc>
                        <a:spcBef>
                          <a:spcPts val="0"/>
                        </a:spcBef>
                        <a:spcAft>
                          <a:spcPts val="0"/>
                        </a:spcAft>
                        <a:buNone/>
                      </a:pPr>
                      <a:r>
                        <a:rPr lang="en-GB">
                          <a:latin typeface="Consolas"/>
                          <a:ea typeface="Consolas"/>
                          <a:cs typeface="Consolas"/>
                          <a:sym typeface="Consolas"/>
                        </a:rPr>
                        <a:t>  render() {</a:t>
                      </a:r>
                      <a:endParaRPr>
                        <a:latin typeface="Consolas"/>
                        <a:ea typeface="Consolas"/>
                        <a:cs typeface="Consolas"/>
                        <a:sym typeface="Consolas"/>
                      </a:endParaRPr>
                    </a:p>
                    <a:p>
                      <a:pPr marL="0" lvl="0" indent="0" algn="l" rtl="0">
                        <a:lnSpc>
                          <a:spcPct val="115000"/>
                        </a:lnSpc>
                        <a:spcBef>
                          <a:spcPts val="0"/>
                        </a:spcBef>
                        <a:spcAft>
                          <a:spcPts val="0"/>
                        </a:spcAft>
                        <a:buNone/>
                      </a:pPr>
                      <a:r>
                        <a:rPr lang="en-GB">
                          <a:latin typeface="Consolas"/>
                          <a:ea typeface="Consolas"/>
                          <a:cs typeface="Consolas"/>
                          <a:sym typeface="Consolas"/>
                        </a:rPr>
                        <a:t>	this.setState({name: “a different name”})</a:t>
                      </a:r>
                      <a:endParaRPr>
                        <a:latin typeface="Consolas"/>
                        <a:ea typeface="Consolas"/>
                        <a:cs typeface="Consolas"/>
                        <a:sym typeface="Consolas"/>
                      </a:endParaRPr>
                    </a:p>
                    <a:p>
                      <a:pPr marL="0" lvl="0" indent="0" algn="l" rtl="0">
                        <a:lnSpc>
                          <a:spcPct val="115000"/>
                        </a:lnSpc>
                        <a:spcBef>
                          <a:spcPts val="0"/>
                        </a:spcBef>
                        <a:spcAft>
                          <a:spcPts val="0"/>
                        </a:spcAft>
                        <a:buNone/>
                      </a:pPr>
                      <a:r>
                        <a:rPr lang="en-GB">
                          <a:latin typeface="Consolas"/>
                          <a:ea typeface="Consolas"/>
                          <a:cs typeface="Consolas"/>
                          <a:sym typeface="Consolas"/>
                        </a:rPr>
                        <a:t>  }</a:t>
                      </a:r>
                      <a:endParaRPr>
                        <a:latin typeface="Consolas"/>
                        <a:ea typeface="Consolas"/>
                        <a:cs typeface="Consolas"/>
                        <a:sym typeface="Consolas"/>
                      </a:endParaRPr>
                    </a:p>
                    <a:p>
                      <a:pPr marL="0" lvl="0" indent="0" algn="l" rtl="0">
                        <a:lnSpc>
                          <a:spcPct val="115000"/>
                        </a:lnSpc>
                        <a:spcBef>
                          <a:spcPts val="0"/>
                        </a:spcBef>
                        <a:spcAft>
                          <a:spcPts val="0"/>
                        </a:spcAft>
                        <a:buNone/>
                      </a:pPr>
                      <a:r>
                        <a:rPr lang="en-GB">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Stateful Component Lifecycle</a:t>
            </a:r>
            <a:endParaRPr/>
          </a:p>
        </p:txBody>
      </p:sp>
      <p:graphicFrame>
        <p:nvGraphicFramePr>
          <p:cNvPr id="140" name="Google Shape;140;p24"/>
          <p:cNvGraphicFramePr/>
          <p:nvPr/>
        </p:nvGraphicFramePr>
        <p:xfrm>
          <a:off x="863200" y="1354350"/>
          <a:ext cx="7239000" cy="3301820"/>
        </p:xfrm>
        <a:graphic>
          <a:graphicData uri="http://schemas.openxmlformats.org/drawingml/2006/table">
            <a:tbl>
              <a:tblPr>
                <a:noFill/>
                <a:tableStyleId>{B787CBDB-506B-4D8D-A585-325913E69D6A}</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lnSpc>
                          <a:spcPct val="150000"/>
                        </a:lnSpc>
                        <a:spcBef>
                          <a:spcPts val="0"/>
                        </a:spcBef>
                        <a:spcAft>
                          <a:spcPts val="0"/>
                        </a:spcAft>
                        <a:buNone/>
                      </a:pPr>
                      <a:r>
                        <a:rPr lang="en-GB" sz="1800" b="1">
                          <a:latin typeface="Open Sans"/>
                          <a:ea typeface="Open Sans"/>
                          <a:cs typeface="Open Sans"/>
                          <a:sym typeface="Open Sans"/>
                        </a:rPr>
                        <a:t>Mounting</a:t>
                      </a:r>
                      <a:endParaRPr sz="1800" b="1">
                        <a:latin typeface="Open Sans"/>
                        <a:ea typeface="Open Sans"/>
                        <a:cs typeface="Open Sans"/>
                        <a:sym typeface="Open Sans"/>
                      </a:endParaRPr>
                    </a:p>
                  </a:txBody>
                  <a:tcPr marL="91425" marR="91425" marT="91425" marB="91425"/>
                </a:tc>
                <a:tc>
                  <a:txBody>
                    <a:bodyPr/>
                    <a:lstStyle/>
                    <a:p>
                      <a:pPr marL="0" lvl="0" indent="0" algn="l" rtl="0">
                        <a:lnSpc>
                          <a:spcPct val="150000"/>
                        </a:lnSpc>
                        <a:spcBef>
                          <a:spcPts val="0"/>
                        </a:spcBef>
                        <a:spcAft>
                          <a:spcPts val="0"/>
                        </a:spcAft>
                        <a:buNone/>
                      </a:pPr>
                      <a:r>
                        <a:rPr lang="en-GB" sz="1800" b="1">
                          <a:latin typeface="Open Sans"/>
                          <a:ea typeface="Open Sans"/>
                          <a:cs typeface="Open Sans"/>
                          <a:sym typeface="Open Sans"/>
                        </a:rPr>
                        <a:t>Updating</a:t>
                      </a:r>
                      <a:endParaRPr sz="1800" b="1">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lnSpc>
                          <a:spcPct val="150000"/>
                        </a:lnSpc>
                        <a:spcBef>
                          <a:spcPts val="0"/>
                        </a:spcBef>
                        <a:spcAft>
                          <a:spcPts val="0"/>
                        </a:spcAft>
                        <a:buNone/>
                      </a:pPr>
                      <a:r>
                        <a:rPr lang="en-GB" sz="1800">
                          <a:solidFill>
                            <a:srgbClr val="FF0000"/>
                          </a:solidFill>
                          <a:latin typeface="Consolas"/>
                          <a:ea typeface="Consolas"/>
                          <a:cs typeface="Consolas"/>
                          <a:sym typeface="Consolas"/>
                        </a:rPr>
                        <a:t>constructor()</a:t>
                      </a:r>
                      <a:endParaRPr sz="1800">
                        <a:solidFill>
                          <a:srgbClr val="FF0000"/>
                        </a:solidFill>
                        <a:latin typeface="Consolas"/>
                        <a:ea typeface="Consolas"/>
                        <a:cs typeface="Consolas"/>
                        <a:sym typeface="Consolas"/>
                      </a:endParaRPr>
                    </a:p>
                  </a:txBody>
                  <a:tcPr marL="91425" marR="91425" marT="91425" marB="91425"/>
                </a:tc>
                <a:tc>
                  <a:txBody>
                    <a:bodyPr/>
                    <a:lstStyle/>
                    <a:p>
                      <a:pPr marL="0" lvl="0" indent="0" algn="l" rtl="0">
                        <a:lnSpc>
                          <a:spcPct val="150000"/>
                        </a:lnSpc>
                        <a:spcBef>
                          <a:spcPts val="0"/>
                        </a:spcBef>
                        <a:spcAft>
                          <a:spcPts val="0"/>
                        </a:spcAft>
                        <a:buNone/>
                      </a:pPr>
                      <a:r>
                        <a:rPr lang="en-GB" sz="1800">
                          <a:latin typeface="Consolas"/>
                          <a:ea typeface="Consolas"/>
                          <a:cs typeface="Consolas"/>
                          <a:sym typeface="Consolas"/>
                        </a:rPr>
                        <a:t>componentWillReceiveProps()</a:t>
                      </a:r>
                      <a:endParaRPr sz="1800">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lnSpc>
                          <a:spcPct val="150000"/>
                        </a:lnSpc>
                        <a:spcBef>
                          <a:spcPts val="0"/>
                        </a:spcBef>
                        <a:spcAft>
                          <a:spcPts val="0"/>
                        </a:spcAft>
                        <a:buNone/>
                      </a:pPr>
                      <a:r>
                        <a:rPr lang="en-GB" sz="1800">
                          <a:solidFill>
                            <a:srgbClr val="FF0000"/>
                          </a:solidFill>
                          <a:latin typeface="Consolas"/>
                          <a:ea typeface="Consolas"/>
                          <a:cs typeface="Consolas"/>
                          <a:sym typeface="Consolas"/>
                        </a:rPr>
                        <a:t>componentWillMount()</a:t>
                      </a:r>
                      <a:endParaRPr sz="1800">
                        <a:solidFill>
                          <a:srgbClr val="FF0000"/>
                        </a:solidFill>
                        <a:latin typeface="Consolas"/>
                        <a:ea typeface="Consolas"/>
                        <a:cs typeface="Consolas"/>
                        <a:sym typeface="Consolas"/>
                      </a:endParaRPr>
                    </a:p>
                  </a:txBody>
                  <a:tcPr marL="91425" marR="91425" marT="91425" marB="91425"/>
                </a:tc>
                <a:tc>
                  <a:txBody>
                    <a:bodyPr/>
                    <a:lstStyle/>
                    <a:p>
                      <a:pPr marL="0" lvl="0" indent="0" algn="l" rtl="0">
                        <a:lnSpc>
                          <a:spcPct val="150000"/>
                        </a:lnSpc>
                        <a:spcBef>
                          <a:spcPts val="0"/>
                        </a:spcBef>
                        <a:spcAft>
                          <a:spcPts val="0"/>
                        </a:spcAft>
                        <a:buNone/>
                      </a:pPr>
                      <a:r>
                        <a:rPr lang="en-GB" sz="1800">
                          <a:latin typeface="Consolas"/>
                          <a:ea typeface="Consolas"/>
                          <a:cs typeface="Consolas"/>
                          <a:sym typeface="Consolas"/>
                        </a:rPr>
                        <a:t>shouldComponentUpdate()</a:t>
                      </a:r>
                      <a:endParaRPr sz="1800">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lnSpc>
                          <a:spcPct val="150000"/>
                        </a:lnSpc>
                        <a:spcBef>
                          <a:spcPts val="0"/>
                        </a:spcBef>
                        <a:spcAft>
                          <a:spcPts val="0"/>
                        </a:spcAft>
                        <a:buNone/>
                      </a:pPr>
                      <a:r>
                        <a:rPr lang="en-GB" sz="1800">
                          <a:solidFill>
                            <a:srgbClr val="FF0000"/>
                          </a:solidFill>
                          <a:latin typeface="Consolas"/>
                          <a:ea typeface="Consolas"/>
                          <a:cs typeface="Consolas"/>
                          <a:sym typeface="Consolas"/>
                        </a:rPr>
                        <a:t>render()</a:t>
                      </a:r>
                      <a:endParaRPr sz="1800">
                        <a:solidFill>
                          <a:srgbClr val="FF0000"/>
                        </a:solidFill>
                        <a:latin typeface="Consolas"/>
                        <a:ea typeface="Consolas"/>
                        <a:cs typeface="Consolas"/>
                        <a:sym typeface="Consolas"/>
                      </a:endParaRPr>
                    </a:p>
                  </a:txBody>
                  <a:tcPr marL="91425" marR="91425" marT="91425" marB="91425"/>
                </a:tc>
                <a:tc>
                  <a:txBody>
                    <a:bodyPr/>
                    <a:lstStyle/>
                    <a:p>
                      <a:pPr marL="0" lvl="0" indent="0" algn="l" rtl="0">
                        <a:lnSpc>
                          <a:spcPct val="150000"/>
                        </a:lnSpc>
                        <a:spcBef>
                          <a:spcPts val="0"/>
                        </a:spcBef>
                        <a:spcAft>
                          <a:spcPts val="0"/>
                        </a:spcAft>
                        <a:buNone/>
                      </a:pPr>
                      <a:r>
                        <a:rPr lang="en-GB" sz="1800">
                          <a:latin typeface="Consolas"/>
                          <a:ea typeface="Consolas"/>
                          <a:cs typeface="Consolas"/>
                          <a:sym typeface="Consolas"/>
                        </a:rPr>
                        <a:t>componentWillUpdate()</a:t>
                      </a:r>
                      <a:endParaRPr sz="1800">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lnSpc>
                          <a:spcPct val="150000"/>
                        </a:lnSpc>
                        <a:spcBef>
                          <a:spcPts val="0"/>
                        </a:spcBef>
                        <a:spcAft>
                          <a:spcPts val="0"/>
                        </a:spcAft>
                        <a:buNone/>
                      </a:pPr>
                      <a:r>
                        <a:rPr lang="en-GB" sz="1800">
                          <a:solidFill>
                            <a:srgbClr val="FF0000"/>
                          </a:solidFill>
                          <a:latin typeface="Consolas"/>
                          <a:ea typeface="Consolas"/>
                          <a:cs typeface="Consolas"/>
                          <a:sym typeface="Consolas"/>
                        </a:rPr>
                        <a:t>componentDidMount()</a:t>
                      </a:r>
                      <a:endParaRPr sz="1800">
                        <a:solidFill>
                          <a:srgbClr val="FF0000"/>
                        </a:solidFill>
                        <a:latin typeface="Consolas"/>
                        <a:ea typeface="Consolas"/>
                        <a:cs typeface="Consolas"/>
                        <a:sym typeface="Consolas"/>
                      </a:endParaRPr>
                    </a:p>
                  </a:txBody>
                  <a:tcPr marL="91425" marR="91425" marT="91425" marB="91425"/>
                </a:tc>
                <a:tc>
                  <a:txBody>
                    <a:bodyPr/>
                    <a:lstStyle/>
                    <a:p>
                      <a:pPr marL="0" lvl="0" indent="0" algn="l" rtl="0">
                        <a:lnSpc>
                          <a:spcPct val="150000"/>
                        </a:lnSpc>
                        <a:spcBef>
                          <a:spcPts val="0"/>
                        </a:spcBef>
                        <a:spcAft>
                          <a:spcPts val="0"/>
                        </a:spcAft>
                        <a:buNone/>
                      </a:pPr>
                      <a:r>
                        <a:rPr lang="en-GB" sz="1800">
                          <a:latin typeface="Consolas"/>
                          <a:ea typeface="Consolas"/>
                          <a:cs typeface="Consolas"/>
                          <a:sym typeface="Consolas"/>
                        </a:rPr>
                        <a:t>render()</a:t>
                      </a:r>
                      <a:endParaRPr sz="1800">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endParaRPr sz="1800">
                        <a:latin typeface="Consolas"/>
                        <a:ea typeface="Consolas"/>
                        <a:cs typeface="Consolas"/>
                        <a:sym typeface="Consolas"/>
                      </a:endParaRPr>
                    </a:p>
                  </a:txBody>
                  <a:tcPr marL="91425" marR="91425" marT="91425" marB="91425"/>
                </a:tc>
                <a:tc>
                  <a:txBody>
                    <a:bodyPr/>
                    <a:lstStyle/>
                    <a:p>
                      <a:pPr marL="0" lvl="0" indent="0" algn="l" rtl="0">
                        <a:lnSpc>
                          <a:spcPct val="150000"/>
                        </a:lnSpc>
                        <a:spcBef>
                          <a:spcPts val="0"/>
                        </a:spcBef>
                        <a:spcAft>
                          <a:spcPts val="0"/>
                        </a:spcAft>
                        <a:buNone/>
                      </a:pPr>
                      <a:r>
                        <a:rPr lang="en-GB" sz="1800">
                          <a:latin typeface="Consolas"/>
                          <a:ea typeface="Consolas"/>
                          <a:cs typeface="Consolas"/>
                          <a:sym typeface="Consolas"/>
                        </a:rPr>
                        <a:t>componentDidUpdate()</a:t>
                      </a:r>
                      <a:endParaRPr sz="1800">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Stateful Component Lifecycle</a:t>
            </a:r>
            <a:endParaRPr/>
          </a:p>
        </p:txBody>
      </p:sp>
      <p:graphicFrame>
        <p:nvGraphicFramePr>
          <p:cNvPr id="146" name="Google Shape;146;p25"/>
          <p:cNvGraphicFramePr/>
          <p:nvPr/>
        </p:nvGraphicFramePr>
        <p:xfrm>
          <a:off x="863200" y="1354350"/>
          <a:ext cx="7239000" cy="3301820"/>
        </p:xfrm>
        <a:graphic>
          <a:graphicData uri="http://schemas.openxmlformats.org/drawingml/2006/table">
            <a:tbl>
              <a:tblPr>
                <a:noFill/>
                <a:tableStyleId>{B787CBDB-506B-4D8D-A585-325913E69D6A}</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lnSpc>
                          <a:spcPct val="150000"/>
                        </a:lnSpc>
                        <a:spcBef>
                          <a:spcPts val="0"/>
                        </a:spcBef>
                        <a:spcAft>
                          <a:spcPts val="0"/>
                        </a:spcAft>
                        <a:buNone/>
                      </a:pPr>
                      <a:r>
                        <a:rPr lang="en-GB" sz="1800" b="1">
                          <a:latin typeface="Open Sans"/>
                          <a:ea typeface="Open Sans"/>
                          <a:cs typeface="Open Sans"/>
                          <a:sym typeface="Open Sans"/>
                        </a:rPr>
                        <a:t>Mounting</a:t>
                      </a:r>
                      <a:endParaRPr sz="1800" b="1">
                        <a:latin typeface="Open Sans"/>
                        <a:ea typeface="Open Sans"/>
                        <a:cs typeface="Open Sans"/>
                        <a:sym typeface="Open Sans"/>
                      </a:endParaRPr>
                    </a:p>
                  </a:txBody>
                  <a:tcPr marL="91425" marR="91425" marT="91425" marB="91425"/>
                </a:tc>
                <a:tc>
                  <a:txBody>
                    <a:bodyPr/>
                    <a:lstStyle/>
                    <a:p>
                      <a:pPr marL="0" lvl="0" indent="0" algn="l" rtl="0">
                        <a:lnSpc>
                          <a:spcPct val="150000"/>
                        </a:lnSpc>
                        <a:spcBef>
                          <a:spcPts val="0"/>
                        </a:spcBef>
                        <a:spcAft>
                          <a:spcPts val="0"/>
                        </a:spcAft>
                        <a:buNone/>
                      </a:pPr>
                      <a:r>
                        <a:rPr lang="en-GB" sz="1800" b="1">
                          <a:latin typeface="Open Sans"/>
                          <a:ea typeface="Open Sans"/>
                          <a:cs typeface="Open Sans"/>
                          <a:sym typeface="Open Sans"/>
                        </a:rPr>
                        <a:t>Updating</a:t>
                      </a:r>
                      <a:endParaRPr sz="1800" b="1">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lnSpc>
                          <a:spcPct val="150000"/>
                        </a:lnSpc>
                        <a:spcBef>
                          <a:spcPts val="0"/>
                        </a:spcBef>
                        <a:spcAft>
                          <a:spcPts val="0"/>
                        </a:spcAft>
                        <a:buNone/>
                      </a:pPr>
                      <a:r>
                        <a:rPr lang="en-GB" sz="1800">
                          <a:latin typeface="Consolas"/>
                          <a:ea typeface="Consolas"/>
                          <a:cs typeface="Consolas"/>
                          <a:sym typeface="Consolas"/>
                        </a:rPr>
                        <a:t>constructor()</a:t>
                      </a:r>
                      <a:endParaRPr sz="1800">
                        <a:latin typeface="Consolas"/>
                        <a:ea typeface="Consolas"/>
                        <a:cs typeface="Consolas"/>
                        <a:sym typeface="Consolas"/>
                      </a:endParaRPr>
                    </a:p>
                  </a:txBody>
                  <a:tcPr marL="91425" marR="91425" marT="91425" marB="91425"/>
                </a:tc>
                <a:tc>
                  <a:txBody>
                    <a:bodyPr/>
                    <a:lstStyle/>
                    <a:p>
                      <a:pPr marL="0" lvl="0" indent="0" algn="l" rtl="0">
                        <a:lnSpc>
                          <a:spcPct val="150000"/>
                        </a:lnSpc>
                        <a:spcBef>
                          <a:spcPts val="0"/>
                        </a:spcBef>
                        <a:spcAft>
                          <a:spcPts val="0"/>
                        </a:spcAft>
                        <a:buNone/>
                      </a:pPr>
                      <a:r>
                        <a:rPr lang="en-GB" sz="1800">
                          <a:solidFill>
                            <a:srgbClr val="FF0000"/>
                          </a:solidFill>
                          <a:latin typeface="Consolas"/>
                          <a:ea typeface="Consolas"/>
                          <a:cs typeface="Consolas"/>
                          <a:sym typeface="Consolas"/>
                        </a:rPr>
                        <a:t>componentWillReceiveProps()</a:t>
                      </a:r>
                      <a:endParaRPr sz="1800">
                        <a:solidFill>
                          <a:srgbClr val="FF0000"/>
                        </a:solidFill>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lnSpc>
                          <a:spcPct val="150000"/>
                        </a:lnSpc>
                        <a:spcBef>
                          <a:spcPts val="0"/>
                        </a:spcBef>
                        <a:spcAft>
                          <a:spcPts val="0"/>
                        </a:spcAft>
                        <a:buNone/>
                      </a:pPr>
                      <a:r>
                        <a:rPr lang="en-GB" sz="1800">
                          <a:latin typeface="Consolas"/>
                          <a:ea typeface="Consolas"/>
                          <a:cs typeface="Consolas"/>
                          <a:sym typeface="Consolas"/>
                        </a:rPr>
                        <a:t>componentWillMount()</a:t>
                      </a:r>
                      <a:endParaRPr sz="1800">
                        <a:latin typeface="Consolas"/>
                        <a:ea typeface="Consolas"/>
                        <a:cs typeface="Consolas"/>
                        <a:sym typeface="Consolas"/>
                      </a:endParaRPr>
                    </a:p>
                  </a:txBody>
                  <a:tcPr marL="91425" marR="91425" marT="91425" marB="91425"/>
                </a:tc>
                <a:tc>
                  <a:txBody>
                    <a:bodyPr/>
                    <a:lstStyle/>
                    <a:p>
                      <a:pPr marL="0" lvl="0" indent="0" algn="l" rtl="0">
                        <a:lnSpc>
                          <a:spcPct val="150000"/>
                        </a:lnSpc>
                        <a:spcBef>
                          <a:spcPts val="0"/>
                        </a:spcBef>
                        <a:spcAft>
                          <a:spcPts val="0"/>
                        </a:spcAft>
                        <a:buNone/>
                      </a:pPr>
                      <a:r>
                        <a:rPr lang="en-GB" sz="1800">
                          <a:solidFill>
                            <a:srgbClr val="FF0000"/>
                          </a:solidFill>
                          <a:latin typeface="Consolas"/>
                          <a:ea typeface="Consolas"/>
                          <a:cs typeface="Consolas"/>
                          <a:sym typeface="Consolas"/>
                        </a:rPr>
                        <a:t>shouldComponentUpdate()</a:t>
                      </a:r>
                      <a:endParaRPr sz="1800">
                        <a:solidFill>
                          <a:srgbClr val="FF0000"/>
                        </a:solidFill>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lnSpc>
                          <a:spcPct val="150000"/>
                        </a:lnSpc>
                        <a:spcBef>
                          <a:spcPts val="0"/>
                        </a:spcBef>
                        <a:spcAft>
                          <a:spcPts val="0"/>
                        </a:spcAft>
                        <a:buNone/>
                      </a:pPr>
                      <a:r>
                        <a:rPr lang="en-GB" sz="1800">
                          <a:latin typeface="Consolas"/>
                          <a:ea typeface="Consolas"/>
                          <a:cs typeface="Consolas"/>
                          <a:sym typeface="Consolas"/>
                        </a:rPr>
                        <a:t>render()</a:t>
                      </a:r>
                      <a:endParaRPr sz="1800">
                        <a:latin typeface="Consolas"/>
                        <a:ea typeface="Consolas"/>
                        <a:cs typeface="Consolas"/>
                        <a:sym typeface="Consolas"/>
                      </a:endParaRPr>
                    </a:p>
                  </a:txBody>
                  <a:tcPr marL="91425" marR="91425" marT="91425" marB="91425"/>
                </a:tc>
                <a:tc>
                  <a:txBody>
                    <a:bodyPr/>
                    <a:lstStyle/>
                    <a:p>
                      <a:pPr marL="0" lvl="0" indent="0" algn="l" rtl="0">
                        <a:lnSpc>
                          <a:spcPct val="150000"/>
                        </a:lnSpc>
                        <a:spcBef>
                          <a:spcPts val="0"/>
                        </a:spcBef>
                        <a:spcAft>
                          <a:spcPts val="0"/>
                        </a:spcAft>
                        <a:buNone/>
                      </a:pPr>
                      <a:r>
                        <a:rPr lang="en-GB" sz="1800">
                          <a:solidFill>
                            <a:srgbClr val="FF0000"/>
                          </a:solidFill>
                          <a:latin typeface="Consolas"/>
                          <a:ea typeface="Consolas"/>
                          <a:cs typeface="Consolas"/>
                          <a:sym typeface="Consolas"/>
                        </a:rPr>
                        <a:t>componentWillUpdate()</a:t>
                      </a:r>
                      <a:endParaRPr sz="1800">
                        <a:solidFill>
                          <a:srgbClr val="FF0000"/>
                        </a:solidFill>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lnSpc>
                          <a:spcPct val="150000"/>
                        </a:lnSpc>
                        <a:spcBef>
                          <a:spcPts val="0"/>
                        </a:spcBef>
                        <a:spcAft>
                          <a:spcPts val="0"/>
                        </a:spcAft>
                        <a:buNone/>
                      </a:pPr>
                      <a:r>
                        <a:rPr lang="en-GB" sz="1800">
                          <a:latin typeface="Consolas"/>
                          <a:ea typeface="Consolas"/>
                          <a:cs typeface="Consolas"/>
                          <a:sym typeface="Consolas"/>
                        </a:rPr>
                        <a:t>componentDidMount()</a:t>
                      </a:r>
                      <a:endParaRPr sz="1800">
                        <a:latin typeface="Consolas"/>
                        <a:ea typeface="Consolas"/>
                        <a:cs typeface="Consolas"/>
                        <a:sym typeface="Consolas"/>
                      </a:endParaRPr>
                    </a:p>
                  </a:txBody>
                  <a:tcPr marL="91425" marR="91425" marT="91425" marB="91425"/>
                </a:tc>
                <a:tc>
                  <a:txBody>
                    <a:bodyPr/>
                    <a:lstStyle/>
                    <a:p>
                      <a:pPr marL="0" lvl="0" indent="0" algn="l" rtl="0">
                        <a:lnSpc>
                          <a:spcPct val="150000"/>
                        </a:lnSpc>
                        <a:spcBef>
                          <a:spcPts val="0"/>
                        </a:spcBef>
                        <a:spcAft>
                          <a:spcPts val="0"/>
                        </a:spcAft>
                        <a:buNone/>
                      </a:pPr>
                      <a:r>
                        <a:rPr lang="en-GB" sz="1800">
                          <a:solidFill>
                            <a:srgbClr val="FF0000"/>
                          </a:solidFill>
                          <a:latin typeface="Consolas"/>
                          <a:ea typeface="Consolas"/>
                          <a:cs typeface="Consolas"/>
                          <a:sym typeface="Consolas"/>
                        </a:rPr>
                        <a:t>render()</a:t>
                      </a:r>
                      <a:endParaRPr sz="1800">
                        <a:solidFill>
                          <a:srgbClr val="FF0000"/>
                        </a:solidFill>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endParaRPr sz="1800">
                        <a:latin typeface="Consolas"/>
                        <a:ea typeface="Consolas"/>
                        <a:cs typeface="Consolas"/>
                        <a:sym typeface="Consolas"/>
                      </a:endParaRPr>
                    </a:p>
                  </a:txBody>
                  <a:tcPr marL="91425" marR="91425" marT="91425" marB="91425"/>
                </a:tc>
                <a:tc>
                  <a:txBody>
                    <a:bodyPr/>
                    <a:lstStyle/>
                    <a:p>
                      <a:pPr marL="0" lvl="0" indent="0" algn="l" rtl="0">
                        <a:lnSpc>
                          <a:spcPct val="150000"/>
                        </a:lnSpc>
                        <a:spcBef>
                          <a:spcPts val="0"/>
                        </a:spcBef>
                        <a:spcAft>
                          <a:spcPts val="0"/>
                        </a:spcAft>
                        <a:buNone/>
                      </a:pPr>
                      <a:r>
                        <a:rPr lang="en-GB" sz="1800">
                          <a:solidFill>
                            <a:srgbClr val="FF0000"/>
                          </a:solidFill>
                          <a:latin typeface="Consolas"/>
                          <a:ea typeface="Consolas"/>
                          <a:cs typeface="Consolas"/>
                          <a:sym typeface="Consolas"/>
                        </a:rPr>
                        <a:t>componentDidUpdate()</a:t>
                      </a:r>
                      <a:endParaRPr sz="1800">
                        <a:solidFill>
                          <a:srgbClr val="FF0000"/>
                        </a:solidFill>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Styling Components</a:t>
            </a:r>
            <a:endParaRPr/>
          </a:p>
        </p:txBody>
      </p:sp>
      <p:sp>
        <p:nvSpPr>
          <p:cNvPr id="152" name="Google Shape;152;p2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React components can be styled in two main ways</a:t>
            </a:r>
            <a:endParaRPr/>
          </a:p>
          <a:p>
            <a:pPr marL="457200" lvl="0" indent="-342900" algn="l" rtl="0">
              <a:spcBef>
                <a:spcPts val="0"/>
              </a:spcBef>
              <a:spcAft>
                <a:spcPts val="0"/>
              </a:spcAft>
              <a:buSzPts val="1800"/>
              <a:buChar char="●"/>
            </a:pPr>
            <a:r>
              <a:rPr lang="en-GB"/>
              <a:t>You can use what is known as inline styling by passing a JS object of style attributes to a component as a style property value</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en-GB"/>
              <a:t>Or you can directly import a CSS stylesheet into your JS code and ReactJS will translate this into the appropriate DOM API calls to match</a:t>
            </a:r>
            <a:endParaRPr/>
          </a:p>
          <a:p>
            <a:pPr marL="457200" lvl="0" indent="-342900" algn="l" rtl="0">
              <a:spcBef>
                <a:spcPts val="0"/>
              </a:spcBef>
              <a:spcAft>
                <a:spcPts val="0"/>
              </a:spcAft>
              <a:buSzPts val="1800"/>
              <a:buChar char="●"/>
            </a:pPr>
            <a:r>
              <a:rPr lang="en-GB"/>
              <a:t>Components can be annotated with </a:t>
            </a:r>
            <a:r>
              <a:rPr lang="en-GB">
                <a:latin typeface="Consolas"/>
                <a:ea typeface="Consolas"/>
                <a:cs typeface="Consolas"/>
                <a:sym typeface="Consolas"/>
              </a:rPr>
              <a:t>id</a:t>
            </a:r>
            <a:r>
              <a:rPr lang="en-GB"/>
              <a:t>, </a:t>
            </a:r>
            <a:r>
              <a:rPr lang="en-GB">
                <a:latin typeface="Consolas"/>
                <a:ea typeface="Consolas"/>
                <a:cs typeface="Consolas"/>
                <a:sym typeface="Consolas"/>
              </a:rPr>
              <a:t>className</a:t>
            </a:r>
            <a:r>
              <a:rPr lang="en-GB"/>
              <a:t> and other CSS-targetable attributes as normal</a:t>
            </a:r>
            <a:endParaRPr/>
          </a:p>
        </p:txBody>
      </p:sp>
      <p:graphicFrame>
        <p:nvGraphicFramePr>
          <p:cNvPr id="153" name="Google Shape;153;p26"/>
          <p:cNvGraphicFramePr/>
          <p:nvPr/>
        </p:nvGraphicFramePr>
        <p:xfrm>
          <a:off x="952500" y="2411913"/>
          <a:ext cx="7239000" cy="1006255"/>
        </p:xfrm>
        <a:graphic>
          <a:graphicData uri="http://schemas.openxmlformats.org/drawingml/2006/table">
            <a:tbl>
              <a:tblPr>
                <a:noFill/>
                <a:tableStyleId>{B787CBDB-506B-4D8D-A585-325913E69D6A}</a:tableStyleId>
              </a:tblPr>
              <a:tblGrid>
                <a:gridCol w="7239000">
                  <a:extLst>
                    <a:ext uri="{9D8B030D-6E8A-4147-A177-3AD203B41FA5}">
                      <a16:colId xmlns:a16="http://schemas.microsoft.com/office/drawing/2014/main" val="20000"/>
                    </a:ext>
                  </a:extLst>
                </a:gridCol>
              </a:tblGrid>
              <a:tr h="381000">
                <a:tc>
                  <a:txBody>
                    <a:bodyPr/>
                    <a:lstStyle/>
                    <a:p>
                      <a:pPr marL="0" lvl="0" indent="0" algn="l" rtl="0">
                        <a:lnSpc>
                          <a:spcPct val="115000"/>
                        </a:lnSpc>
                        <a:spcBef>
                          <a:spcPts val="0"/>
                        </a:spcBef>
                        <a:spcAft>
                          <a:spcPts val="0"/>
                        </a:spcAft>
                        <a:buNone/>
                      </a:pPr>
                      <a:r>
                        <a:rPr lang="en-GB" sz="1600">
                          <a:latin typeface="Consolas"/>
                          <a:ea typeface="Consolas"/>
                          <a:cs typeface="Consolas"/>
                          <a:sym typeface="Consolas"/>
                        </a:rPr>
                        <a:t>const Header = title =&gt; (</a:t>
                      </a:r>
                      <a:endParaRPr sz="1600">
                        <a:latin typeface="Consolas"/>
                        <a:ea typeface="Consolas"/>
                        <a:cs typeface="Consolas"/>
                        <a:sym typeface="Consolas"/>
                      </a:endParaRPr>
                    </a:p>
                    <a:p>
                      <a:pPr marL="0" lvl="0" indent="0" algn="l" rtl="0">
                        <a:lnSpc>
                          <a:spcPct val="115000"/>
                        </a:lnSpc>
                        <a:spcBef>
                          <a:spcPts val="0"/>
                        </a:spcBef>
                        <a:spcAft>
                          <a:spcPts val="0"/>
                        </a:spcAft>
                        <a:buNone/>
                      </a:pPr>
                      <a:r>
                        <a:rPr lang="en-GB" sz="1600">
                          <a:latin typeface="Consolas"/>
                          <a:ea typeface="Consolas"/>
                          <a:cs typeface="Consolas"/>
                          <a:sym typeface="Consolas"/>
                        </a:rPr>
                        <a:t>  &lt;h2 style={styles.title}&gt;{title}&lt;/h2&gt;</a:t>
                      </a:r>
                      <a:endParaRPr sz="1600">
                        <a:latin typeface="Consolas"/>
                        <a:ea typeface="Consolas"/>
                        <a:cs typeface="Consolas"/>
                        <a:sym typeface="Consolas"/>
                      </a:endParaRPr>
                    </a:p>
                    <a:p>
                      <a:pPr marL="0" lvl="0" indent="0" algn="l" rtl="0">
                        <a:lnSpc>
                          <a:spcPct val="115000"/>
                        </a:lnSpc>
                        <a:spcBef>
                          <a:spcPts val="0"/>
                        </a:spcBef>
                        <a:spcAft>
                          <a:spcPts val="0"/>
                        </a:spcAft>
                        <a:buNone/>
                      </a:pPr>
                      <a:r>
                        <a:rPr lang="en-GB" sz="1600">
                          <a:latin typeface="Consolas"/>
                          <a:ea typeface="Consolas"/>
                          <a:cs typeface="Consolas"/>
                          <a:sym typeface="Consolas"/>
                        </a:rPr>
                        <a:t>)</a:t>
                      </a:r>
                      <a:endParaRPr sz="1600">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DOM Event Handling</a:t>
            </a:r>
            <a:endParaRPr/>
          </a:p>
        </p:txBody>
      </p:sp>
      <p:sp>
        <p:nvSpPr>
          <p:cNvPr id="159" name="Google Shape;159;p2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DOM events are delivered to ReactJS components in the same way you would expect with normal HTML</a:t>
            </a:r>
            <a:endParaRPr/>
          </a:p>
          <a:p>
            <a:pPr marL="457200" lvl="0" indent="-342900" algn="l" rtl="0">
              <a:spcBef>
                <a:spcPts val="0"/>
              </a:spcBef>
              <a:spcAft>
                <a:spcPts val="0"/>
              </a:spcAft>
              <a:buSzPts val="1800"/>
              <a:buChar char="●"/>
            </a:pPr>
            <a:r>
              <a:rPr lang="en-GB"/>
              <a:t>In ReactJS, you set up on or more event handlers (callbacks) for one or more events on a particular component</a:t>
            </a:r>
            <a:endParaRPr/>
          </a:p>
        </p:txBody>
      </p:sp>
      <p:graphicFrame>
        <p:nvGraphicFramePr>
          <p:cNvPr id="160" name="Google Shape;160;p27"/>
          <p:cNvGraphicFramePr/>
          <p:nvPr/>
        </p:nvGraphicFramePr>
        <p:xfrm>
          <a:off x="952500" y="2682525"/>
          <a:ext cx="7239000" cy="2316450"/>
        </p:xfrm>
        <a:graphic>
          <a:graphicData uri="http://schemas.openxmlformats.org/drawingml/2006/table">
            <a:tbl>
              <a:tblPr>
                <a:noFill/>
                <a:tableStyleId>{B787CBDB-506B-4D8D-A585-325913E69D6A}</a:tableStyleId>
              </a:tblPr>
              <a:tblGrid>
                <a:gridCol w="7239000">
                  <a:extLst>
                    <a:ext uri="{9D8B030D-6E8A-4147-A177-3AD203B41FA5}">
                      <a16:colId xmlns:a16="http://schemas.microsoft.com/office/drawing/2014/main" val="20000"/>
                    </a:ext>
                  </a:extLst>
                </a:gridCol>
              </a:tblGrid>
              <a:tr h="381000">
                <a:tc>
                  <a:txBody>
                    <a:bodyPr/>
                    <a:lstStyle/>
                    <a:p>
                      <a:pPr marL="0" lvl="0" indent="0" algn="l" rtl="0">
                        <a:spcBef>
                          <a:spcPts val="0"/>
                        </a:spcBef>
                        <a:spcAft>
                          <a:spcPts val="0"/>
                        </a:spcAft>
                        <a:buNone/>
                      </a:pPr>
                      <a:r>
                        <a:rPr lang="en-GB">
                          <a:latin typeface="Consolas"/>
                          <a:ea typeface="Consolas"/>
                          <a:cs typeface="Consolas"/>
                          <a:sym typeface="Consolas"/>
                        </a:rPr>
                        <a:t>class ShowAlert extends Component {</a:t>
                      </a:r>
                      <a:endParaRPr>
                        <a:latin typeface="Consolas"/>
                        <a:ea typeface="Consolas"/>
                        <a:cs typeface="Consolas"/>
                        <a:sym typeface="Consolas"/>
                      </a:endParaRPr>
                    </a:p>
                    <a:p>
                      <a:pPr marL="0" lvl="0" indent="0" algn="l" rtl="0">
                        <a:spcBef>
                          <a:spcPts val="0"/>
                        </a:spcBef>
                        <a:spcAft>
                          <a:spcPts val="0"/>
                        </a:spcAft>
                        <a:buNone/>
                      </a:pPr>
                      <a:r>
                        <a:rPr lang="en-GB">
                          <a:latin typeface="Consolas"/>
                          <a:ea typeface="Consolas"/>
                          <a:cs typeface="Consolas"/>
                          <a:sym typeface="Consolas"/>
                        </a:rPr>
                        <a:t>  showAlert() {</a:t>
                      </a:r>
                      <a:endParaRPr>
                        <a:latin typeface="Consolas"/>
                        <a:ea typeface="Consolas"/>
                        <a:cs typeface="Consolas"/>
                        <a:sym typeface="Consolas"/>
                      </a:endParaRPr>
                    </a:p>
                    <a:p>
                      <a:pPr marL="0" lvl="0" indent="0" algn="l" rtl="0">
                        <a:spcBef>
                          <a:spcPts val="0"/>
                        </a:spcBef>
                        <a:spcAft>
                          <a:spcPts val="0"/>
                        </a:spcAft>
                        <a:buNone/>
                      </a:pPr>
                      <a:r>
                        <a:rPr lang="en-GB">
                          <a:latin typeface="Consolas"/>
                          <a:ea typeface="Consolas"/>
                          <a:cs typeface="Consolas"/>
                          <a:sym typeface="Consolas"/>
                        </a:rPr>
                        <a:t>    alert("I’m an alert");</a:t>
                      </a:r>
                      <a:endParaRPr>
                        <a:latin typeface="Consolas"/>
                        <a:ea typeface="Consolas"/>
                        <a:cs typeface="Consolas"/>
                        <a:sym typeface="Consolas"/>
                      </a:endParaRPr>
                    </a:p>
                    <a:p>
                      <a:pPr marL="0" lvl="0" indent="0" algn="l" rtl="0">
                        <a:spcBef>
                          <a:spcPts val="0"/>
                        </a:spcBef>
                        <a:spcAft>
                          <a:spcPts val="0"/>
                        </a:spcAft>
                        <a:buNone/>
                      </a:pPr>
                      <a:r>
                        <a:rPr lang="en-GB">
                          <a:latin typeface="Consolas"/>
                          <a:ea typeface="Consolas"/>
                          <a:cs typeface="Consolas"/>
                          <a:sym typeface="Consolas"/>
                        </a:rPr>
                        <a:t>  }</a:t>
                      </a:r>
                      <a:endParaRPr>
                        <a:latin typeface="Consolas"/>
                        <a:ea typeface="Consolas"/>
                        <a:cs typeface="Consolas"/>
                        <a:sym typeface="Consolas"/>
                      </a:endParaRPr>
                    </a:p>
                    <a:p>
                      <a:pPr marL="0" lvl="0" indent="0" algn="l" rtl="0">
                        <a:spcBef>
                          <a:spcPts val="0"/>
                        </a:spcBef>
                        <a:spcAft>
                          <a:spcPts val="0"/>
                        </a:spcAft>
                        <a:buNone/>
                      </a:pPr>
                      <a:r>
                        <a:rPr lang="en-GB">
                          <a:latin typeface="Consolas"/>
                          <a:ea typeface="Consolas"/>
                          <a:cs typeface="Consolas"/>
                          <a:sym typeface="Consolas"/>
                        </a:rPr>
                        <a:t>  render() {</a:t>
                      </a:r>
                      <a:endParaRPr>
                        <a:latin typeface="Consolas"/>
                        <a:ea typeface="Consolas"/>
                        <a:cs typeface="Consolas"/>
                        <a:sym typeface="Consolas"/>
                      </a:endParaRPr>
                    </a:p>
                    <a:p>
                      <a:pPr marL="0" lvl="0" indent="0" algn="l" rtl="0">
                        <a:spcBef>
                          <a:spcPts val="0"/>
                        </a:spcBef>
                        <a:spcAft>
                          <a:spcPts val="0"/>
                        </a:spcAft>
                        <a:buNone/>
                      </a:pPr>
                      <a:r>
                        <a:rPr lang="en-GB">
                          <a:latin typeface="Consolas"/>
                          <a:ea typeface="Consolas"/>
                          <a:cs typeface="Consolas"/>
                          <a:sym typeface="Consolas"/>
                        </a:rPr>
                        <a:t>    return (</a:t>
                      </a:r>
                      <a:endParaRPr>
                        <a:latin typeface="Consolas"/>
                        <a:ea typeface="Consolas"/>
                        <a:cs typeface="Consolas"/>
                        <a:sym typeface="Consolas"/>
                      </a:endParaRPr>
                    </a:p>
                    <a:p>
                      <a:pPr marL="0" lvl="0" indent="0" algn="l" rtl="0">
                        <a:spcBef>
                          <a:spcPts val="0"/>
                        </a:spcBef>
                        <a:spcAft>
                          <a:spcPts val="0"/>
                        </a:spcAft>
                        <a:buNone/>
                      </a:pPr>
                      <a:r>
                        <a:rPr lang="en-GB">
                          <a:latin typeface="Consolas"/>
                          <a:ea typeface="Consolas"/>
                          <a:cs typeface="Consolas"/>
                          <a:sym typeface="Consolas"/>
                        </a:rPr>
                        <a:t>      &lt;button onClick={this.showAlert}&gt;show alert&lt;/button&gt;</a:t>
                      </a:r>
                      <a:endParaRPr>
                        <a:latin typeface="Consolas"/>
                        <a:ea typeface="Consolas"/>
                        <a:cs typeface="Consolas"/>
                        <a:sym typeface="Consolas"/>
                      </a:endParaRPr>
                    </a:p>
                    <a:p>
                      <a:pPr marL="0" lvl="0" indent="0" algn="l" rtl="0">
                        <a:spcBef>
                          <a:spcPts val="0"/>
                        </a:spcBef>
                        <a:spcAft>
                          <a:spcPts val="0"/>
                        </a:spcAft>
                        <a:buNone/>
                      </a:pPr>
                      <a:r>
                        <a:rPr lang="en-GB">
                          <a:latin typeface="Consolas"/>
                          <a:ea typeface="Consolas"/>
                          <a:cs typeface="Consolas"/>
                          <a:sym typeface="Consolas"/>
                        </a:rPr>
                        <a:t>    );</a:t>
                      </a:r>
                      <a:endParaRPr>
                        <a:latin typeface="Consolas"/>
                        <a:ea typeface="Consolas"/>
                        <a:cs typeface="Consolas"/>
                        <a:sym typeface="Consolas"/>
                      </a:endParaRPr>
                    </a:p>
                    <a:p>
                      <a:pPr marL="0" lvl="0" indent="0" algn="l" rtl="0">
                        <a:spcBef>
                          <a:spcPts val="0"/>
                        </a:spcBef>
                        <a:spcAft>
                          <a:spcPts val="0"/>
                        </a:spcAft>
                        <a:buNone/>
                      </a:pPr>
                      <a:r>
                        <a:rPr lang="en-GB">
                          <a:latin typeface="Consolas"/>
                          <a:ea typeface="Consolas"/>
                          <a:cs typeface="Consolas"/>
                          <a:sym typeface="Consolas"/>
                        </a:rPr>
                        <a:t>  }</a:t>
                      </a:r>
                      <a:endParaRPr>
                        <a:latin typeface="Consolas"/>
                        <a:ea typeface="Consolas"/>
                        <a:cs typeface="Consolas"/>
                        <a:sym typeface="Consolas"/>
                      </a:endParaRPr>
                    </a:p>
                    <a:p>
                      <a:pPr marL="0" lvl="0" indent="0" algn="l" rtl="0">
                        <a:spcBef>
                          <a:spcPts val="0"/>
                        </a:spcBef>
                        <a:spcAft>
                          <a:spcPts val="0"/>
                        </a:spcAft>
                        <a:buNone/>
                      </a:pPr>
                      <a:r>
                        <a:rPr lang="en-GB">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Delegation Pattern</a:t>
            </a:r>
            <a:endParaRPr/>
          </a:p>
        </p:txBody>
      </p:sp>
      <p:sp>
        <p:nvSpPr>
          <p:cNvPr id="166" name="Google Shape;166;p2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GB">
                <a:solidFill>
                  <a:srgbClr val="000000"/>
                </a:solidFill>
              </a:rPr>
              <a:t>One of the most common uses for stateful components is to act as state management containers for stateless components</a:t>
            </a:r>
            <a:endParaRPr>
              <a:solidFill>
                <a:srgbClr val="000000"/>
              </a:solidFill>
            </a:endParaRPr>
          </a:p>
          <a:p>
            <a:pPr marL="0" lvl="0" indent="0" algn="l" rtl="0">
              <a:spcBef>
                <a:spcPts val="0"/>
              </a:spcBef>
              <a:spcAft>
                <a:spcPts val="1600"/>
              </a:spcAft>
              <a:buNone/>
            </a:pPr>
            <a:endParaRPr sz="1200">
              <a:solidFill>
                <a:srgbClr val="000000"/>
              </a:solidFill>
              <a:latin typeface="Arial"/>
              <a:ea typeface="Arial"/>
              <a:cs typeface="Arial"/>
              <a:sym typeface="Arial"/>
            </a:endParaRPr>
          </a:p>
        </p:txBody>
      </p:sp>
      <p:graphicFrame>
        <p:nvGraphicFramePr>
          <p:cNvPr id="167" name="Google Shape;167;p28"/>
          <p:cNvGraphicFramePr/>
          <p:nvPr/>
        </p:nvGraphicFramePr>
        <p:xfrm>
          <a:off x="952500" y="2381250"/>
          <a:ext cx="7239000" cy="1639413"/>
        </p:xfrm>
        <a:graphic>
          <a:graphicData uri="http://schemas.openxmlformats.org/drawingml/2006/table">
            <a:tbl>
              <a:tblPr>
                <a:noFill/>
                <a:tableStyleId>{B787CBDB-506B-4D8D-A585-325913E69D6A}</a:tableStyleId>
              </a:tblPr>
              <a:tblGrid>
                <a:gridCol w="7239000">
                  <a:extLst>
                    <a:ext uri="{9D8B030D-6E8A-4147-A177-3AD203B41FA5}">
                      <a16:colId xmlns:a16="http://schemas.microsoft.com/office/drawing/2014/main" val="20000"/>
                    </a:ext>
                  </a:extLst>
                </a:gridCol>
              </a:tblGrid>
              <a:tr h="381000">
                <a:tc>
                  <a:txBody>
                    <a:bodyPr/>
                    <a:lstStyle/>
                    <a:p>
                      <a:pPr marL="0" lvl="0" indent="0" algn="l" rtl="0">
                        <a:lnSpc>
                          <a:spcPct val="115000"/>
                        </a:lnSpc>
                        <a:spcBef>
                          <a:spcPts val="0"/>
                        </a:spcBef>
                        <a:spcAft>
                          <a:spcPts val="0"/>
                        </a:spcAft>
                        <a:buNone/>
                      </a:pPr>
                      <a:r>
                        <a:rPr lang="en-GB">
                          <a:latin typeface="Consolas"/>
                          <a:ea typeface="Consolas"/>
                          <a:cs typeface="Consolas"/>
                          <a:sym typeface="Consolas"/>
                        </a:rPr>
                        <a:t>&lt;MyStatefulComponent&gt;</a:t>
                      </a:r>
                      <a:endParaRPr>
                        <a:latin typeface="Consolas"/>
                        <a:ea typeface="Consolas"/>
                        <a:cs typeface="Consolas"/>
                        <a:sym typeface="Consolas"/>
                      </a:endParaRPr>
                    </a:p>
                    <a:p>
                      <a:pPr marL="0" lvl="0" indent="0" algn="l" rtl="0">
                        <a:lnSpc>
                          <a:spcPct val="115000"/>
                        </a:lnSpc>
                        <a:spcBef>
                          <a:spcPts val="0"/>
                        </a:spcBef>
                        <a:spcAft>
                          <a:spcPts val="0"/>
                        </a:spcAft>
                        <a:buNone/>
                      </a:pPr>
                      <a:r>
                        <a:rPr lang="en-GB">
                          <a:latin typeface="Consolas"/>
                          <a:ea typeface="Consolas"/>
                          <a:cs typeface="Consolas"/>
                          <a:sym typeface="Consolas"/>
                        </a:rPr>
                        <a:t>  &lt;StatelessComponentOne ...props1 /&gt;</a:t>
                      </a:r>
                      <a:endParaRPr>
                        <a:latin typeface="Consolas"/>
                        <a:ea typeface="Consolas"/>
                        <a:cs typeface="Consolas"/>
                        <a:sym typeface="Consolas"/>
                      </a:endParaRPr>
                    </a:p>
                    <a:p>
                      <a:pPr marL="0" lvl="0" indent="0" algn="l" rtl="0">
                        <a:lnSpc>
                          <a:spcPct val="115000"/>
                        </a:lnSpc>
                        <a:spcBef>
                          <a:spcPts val="0"/>
                        </a:spcBef>
                        <a:spcAft>
                          <a:spcPts val="0"/>
                        </a:spcAft>
                        <a:buNone/>
                      </a:pPr>
                      <a:r>
                        <a:rPr lang="en-GB">
                          <a:latin typeface="Consolas"/>
                          <a:ea typeface="Consolas"/>
                          <a:cs typeface="Consolas"/>
                          <a:sym typeface="Consolas"/>
                        </a:rPr>
                        <a:t>  &lt;StatelessComponentTwo ...prop2&gt;</a:t>
                      </a:r>
                      <a:endParaRPr>
                        <a:latin typeface="Consolas"/>
                        <a:ea typeface="Consolas"/>
                        <a:cs typeface="Consolas"/>
                        <a:sym typeface="Consolas"/>
                      </a:endParaRPr>
                    </a:p>
                    <a:p>
                      <a:pPr marL="0" lvl="0" indent="0" algn="l" rtl="0">
                        <a:lnSpc>
                          <a:spcPct val="115000"/>
                        </a:lnSpc>
                        <a:spcBef>
                          <a:spcPts val="0"/>
                        </a:spcBef>
                        <a:spcAft>
                          <a:spcPts val="0"/>
                        </a:spcAft>
                        <a:buNone/>
                      </a:pPr>
                      <a:r>
                        <a:rPr lang="en-GB">
                          <a:latin typeface="Consolas"/>
                          <a:ea typeface="Consolas"/>
                          <a:cs typeface="Consolas"/>
                          <a:sym typeface="Consolas"/>
                        </a:rPr>
                        <a:t>     &lt;StatelessComponentThree ...prop3 /&gt;</a:t>
                      </a:r>
                      <a:endParaRPr>
                        <a:latin typeface="Consolas"/>
                        <a:ea typeface="Consolas"/>
                        <a:cs typeface="Consolas"/>
                        <a:sym typeface="Consolas"/>
                      </a:endParaRPr>
                    </a:p>
                    <a:p>
                      <a:pPr marL="0" lvl="0" indent="0" algn="l" rtl="0">
                        <a:lnSpc>
                          <a:spcPct val="115000"/>
                        </a:lnSpc>
                        <a:spcBef>
                          <a:spcPts val="0"/>
                        </a:spcBef>
                        <a:spcAft>
                          <a:spcPts val="0"/>
                        </a:spcAft>
                        <a:buNone/>
                      </a:pPr>
                      <a:r>
                        <a:rPr lang="en-GB">
                          <a:latin typeface="Consolas"/>
                          <a:ea typeface="Consolas"/>
                          <a:cs typeface="Consolas"/>
                          <a:sym typeface="Consolas"/>
                        </a:rPr>
                        <a:t>  &lt;/StatelessComponentTwo&gt;</a:t>
                      </a:r>
                      <a:endParaRPr>
                        <a:latin typeface="Consolas"/>
                        <a:ea typeface="Consolas"/>
                        <a:cs typeface="Consolas"/>
                        <a:sym typeface="Consolas"/>
                      </a:endParaRPr>
                    </a:p>
                    <a:p>
                      <a:pPr marL="0" lvl="0" indent="0" algn="l" rtl="0">
                        <a:lnSpc>
                          <a:spcPct val="115000"/>
                        </a:lnSpc>
                        <a:spcBef>
                          <a:spcPts val="0"/>
                        </a:spcBef>
                        <a:spcAft>
                          <a:spcPts val="0"/>
                        </a:spcAft>
                        <a:buNone/>
                      </a:pPr>
                      <a:r>
                        <a:rPr lang="en-GB">
                          <a:latin typeface="Consolas"/>
                          <a:ea typeface="Consolas"/>
                          <a:cs typeface="Consolas"/>
                          <a:sym typeface="Consolas"/>
                        </a:rPr>
                        <a:t>&lt;/MyStatefulComponent&gt;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Everything is a Component</a:t>
            </a:r>
            <a:endParaRPr/>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ReactJS was started at Facebook and open-sourced in 2013</a:t>
            </a:r>
            <a:endParaRPr dirty="0"/>
          </a:p>
          <a:p>
            <a:pPr marL="457200" lvl="0" indent="-342900" algn="l" rtl="0">
              <a:spcBef>
                <a:spcPts val="0"/>
              </a:spcBef>
              <a:spcAft>
                <a:spcPts val="0"/>
              </a:spcAft>
              <a:buSzPts val="1800"/>
              <a:buChar char="●"/>
            </a:pPr>
            <a:r>
              <a:rPr lang="en-GB" dirty="0"/>
              <a:t>Its principal abstraction is the web component and this drives the entire design philosophy of a Web App in ReactJS</a:t>
            </a:r>
            <a:endParaRPr dirty="0"/>
          </a:p>
          <a:p>
            <a:pPr marL="457200" lvl="0" indent="-342900" algn="l" rtl="0">
              <a:spcBef>
                <a:spcPts val="0"/>
              </a:spcBef>
              <a:spcAft>
                <a:spcPts val="0"/>
              </a:spcAft>
              <a:buSzPts val="1800"/>
              <a:buChar char="●"/>
            </a:pPr>
            <a:r>
              <a:rPr lang="en-GB" dirty="0"/>
              <a:t>Apps are constructed as a hierarchy of nested components responsible for rendering to the DOM, handling user events, link navigation and App state management</a:t>
            </a:r>
            <a:endParaRPr dirty="0"/>
          </a:p>
          <a:p>
            <a:pPr marL="457200" lvl="0" indent="-342900" algn="l" rtl="0">
              <a:spcBef>
                <a:spcPts val="0"/>
              </a:spcBef>
              <a:spcAft>
                <a:spcPts val="0"/>
              </a:spcAft>
              <a:buSzPts val="1800"/>
              <a:buChar char="●"/>
            </a:pPr>
            <a:r>
              <a:rPr lang="en-GB" dirty="0" err="1"/>
              <a:t>Modeling</a:t>
            </a:r>
            <a:r>
              <a:rPr lang="en-GB" dirty="0"/>
              <a:t> everything as a component may seem incongruous at first but it the advantage is that there is only one big idea to learn and understand</a:t>
            </a:r>
            <a:endParaRPr dirty="0"/>
          </a:p>
          <a:p>
            <a:pPr marL="457200" lvl="0" indent="-342900" algn="l" rtl="0">
              <a:spcBef>
                <a:spcPts val="0"/>
              </a:spcBef>
              <a:spcAft>
                <a:spcPts val="0"/>
              </a:spcAft>
              <a:buSzPts val="1800"/>
              <a:buChar char="●"/>
            </a:pPr>
            <a:r>
              <a:rPr lang="en-GB" dirty="0"/>
              <a:t>React supports the construction and maintenance of very large applications across a distributed set of developers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Modules</a:t>
            </a:r>
            <a:endParaRPr/>
          </a:p>
        </p:txBody>
      </p:sp>
      <p:sp>
        <p:nvSpPr>
          <p:cNvPr id="173" name="Google Shape;173;p2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Char char="●"/>
            </a:pPr>
            <a:r>
              <a:rPr lang="en-GB" sz="1600">
                <a:solidFill>
                  <a:srgbClr val="000000"/>
                </a:solidFill>
              </a:rPr>
              <a:t>A module is a self-contained unit of code with distinct functionality that helps with the code organisation of the App</a:t>
            </a:r>
            <a:endParaRPr sz="1600">
              <a:solidFill>
                <a:srgbClr val="000000"/>
              </a:solidFill>
            </a:endParaRPr>
          </a:p>
          <a:p>
            <a:pPr marL="457200" lvl="0" indent="-330200" algn="l" rtl="0">
              <a:spcBef>
                <a:spcPts val="0"/>
              </a:spcBef>
              <a:spcAft>
                <a:spcPts val="0"/>
              </a:spcAft>
              <a:buClr>
                <a:srgbClr val="000000"/>
              </a:buClr>
              <a:buSzPts val="1600"/>
              <a:buChar char="●"/>
            </a:pPr>
            <a:r>
              <a:rPr lang="en-GB" sz="1600">
                <a:solidFill>
                  <a:srgbClr val="000000"/>
                </a:solidFill>
              </a:rPr>
              <a:t>We’ve see the value of code composition from the perspective of language features such functions and classes</a:t>
            </a:r>
            <a:endParaRPr sz="1600">
              <a:solidFill>
                <a:srgbClr val="000000"/>
              </a:solidFill>
            </a:endParaRPr>
          </a:p>
          <a:p>
            <a:pPr marL="457200" lvl="0" indent="-330200" algn="l" rtl="0">
              <a:spcBef>
                <a:spcPts val="0"/>
              </a:spcBef>
              <a:spcAft>
                <a:spcPts val="0"/>
              </a:spcAft>
              <a:buClr>
                <a:srgbClr val="000000"/>
              </a:buClr>
              <a:buSzPts val="1600"/>
              <a:buChar char="●"/>
            </a:pPr>
            <a:r>
              <a:rPr lang="en-GB" sz="1600">
                <a:solidFill>
                  <a:srgbClr val="000000"/>
                </a:solidFill>
              </a:rPr>
              <a:t>The ReactJS framework supports composition through higher-order abstractions such as components as its principal philosophy </a:t>
            </a:r>
            <a:endParaRPr sz="1600">
              <a:solidFill>
                <a:srgbClr val="000000"/>
              </a:solidFill>
            </a:endParaRPr>
          </a:p>
          <a:p>
            <a:pPr marL="457200" lvl="0" indent="-330200" algn="l" rtl="0">
              <a:spcBef>
                <a:spcPts val="0"/>
              </a:spcBef>
              <a:spcAft>
                <a:spcPts val="0"/>
              </a:spcAft>
              <a:buClr>
                <a:srgbClr val="000000"/>
              </a:buClr>
              <a:buSzPts val="1600"/>
              <a:buChar char="●"/>
            </a:pPr>
            <a:r>
              <a:rPr lang="en-GB" sz="1600">
                <a:solidFill>
                  <a:srgbClr val="000000"/>
                </a:solidFill>
              </a:rPr>
              <a:t>Javascript modules offer the same benefits but at the outer level of the application code</a:t>
            </a:r>
            <a:endParaRPr sz="1600">
              <a:solidFill>
                <a:srgbClr val="000000"/>
              </a:solidFill>
            </a:endParaRPr>
          </a:p>
          <a:p>
            <a:pPr marL="457200" lvl="0" indent="-330200" algn="l" rtl="0">
              <a:spcBef>
                <a:spcPts val="0"/>
              </a:spcBef>
              <a:spcAft>
                <a:spcPts val="0"/>
              </a:spcAft>
              <a:buClr>
                <a:srgbClr val="000000"/>
              </a:buClr>
              <a:buSzPts val="1600"/>
              <a:buChar char="●"/>
            </a:pPr>
            <a:r>
              <a:rPr lang="en-GB" sz="1600">
                <a:solidFill>
                  <a:srgbClr val="000000"/>
                </a:solidFill>
              </a:rPr>
              <a:t>Modules help us to package functions, classes and components into distinct namespaces which can be organised and included in the App code based as required</a:t>
            </a:r>
            <a:endParaRPr sz="1600">
              <a:solidFill>
                <a:srgbClr val="000000"/>
              </a:solidFill>
            </a:endParaRPr>
          </a:p>
          <a:p>
            <a:pPr marL="457200" lvl="0" indent="-330200" algn="l" rtl="0">
              <a:spcBef>
                <a:spcPts val="0"/>
              </a:spcBef>
              <a:spcAft>
                <a:spcPts val="0"/>
              </a:spcAft>
              <a:buClr>
                <a:srgbClr val="000000"/>
              </a:buClr>
              <a:buSzPts val="1600"/>
              <a:buChar char="●"/>
            </a:pPr>
            <a:endParaRPr sz="16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Application Organisation</a:t>
            </a:r>
            <a:endParaRPr/>
          </a:p>
        </p:txBody>
      </p:sp>
      <p:sp>
        <p:nvSpPr>
          <p:cNvPr id="185" name="Google Shape;185;p3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000000"/>
              </a:solidFill>
            </a:endParaRPr>
          </a:p>
          <a:p>
            <a:pPr marL="0" lvl="0" indent="0" algn="l" rtl="0">
              <a:spcBef>
                <a:spcPts val="0"/>
              </a:spcBef>
              <a:spcAft>
                <a:spcPts val="1600"/>
              </a:spcAft>
              <a:buNone/>
            </a:pPr>
            <a:endParaRPr/>
          </a:p>
        </p:txBody>
      </p:sp>
      <p:graphicFrame>
        <p:nvGraphicFramePr>
          <p:cNvPr id="186" name="Google Shape;186;p31"/>
          <p:cNvGraphicFramePr/>
          <p:nvPr/>
        </p:nvGraphicFramePr>
        <p:xfrm>
          <a:off x="952500" y="1363275"/>
          <a:ext cx="7239000" cy="3383250"/>
        </p:xfrm>
        <a:graphic>
          <a:graphicData uri="http://schemas.openxmlformats.org/drawingml/2006/table">
            <a:tbl>
              <a:tblPr>
                <a:noFill/>
                <a:tableStyleId>{B787CBDB-506B-4D8D-A585-325913E69D6A}</a:tableStyleId>
              </a:tblPr>
              <a:tblGrid>
                <a:gridCol w="7239000">
                  <a:extLst>
                    <a:ext uri="{9D8B030D-6E8A-4147-A177-3AD203B41FA5}">
                      <a16:colId xmlns:a16="http://schemas.microsoft.com/office/drawing/2014/main" val="20000"/>
                    </a:ext>
                  </a:extLst>
                </a:gridCol>
              </a:tblGrid>
              <a:tr h="381000">
                <a:tc>
                  <a:txBody>
                    <a:bodyPr/>
                    <a:lstStyle/>
                    <a:p>
                      <a:pPr marL="0" lvl="0" indent="0" algn="l" rtl="0">
                        <a:spcBef>
                          <a:spcPts val="0"/>
                        </a:spcBef>
                        <a:spcAft>
                          <a:spcPts val="0"/>
                        </a:spcAft>
                        <a:buNone/>
                      </a:pPr>
                      <a:r>
                        <a:rPr lang="en-GB">
                          <a:latin typeface="Consolas"/>
                          <a:ea typeface="Consolas"/>
                          <a:cs typeface="Consolas"/>
                          <a:sym typeface="Consolas"/>
                        </a:rPr>
                        <a:t>├── README.md</a:t>
                      </a:r>
                      <a:endParaRPr>
                        <a:latin typeface="Consolas"/>
                        <a:ea typeface="Consolas"/>
                        <a:cs typeface="Consolas"/>
                        <a:sym typeface="Consolas"/>
                      </a:endParaRPr>
                    </a:p>
                    <a:p>
                      <a:pPr marL="0" lvl="0" indent="0" algn="l" rtl="0">
                        <a:spcBef>
                          <a:spcPts val="0"/>
                        </a:spcBef>
                        <a:spcAft>
                          <a:spcPts val="0"/>
                        </a:spcAft>
                        <a:buNone/>
                      </a:pPr>
                      <a:r>
                        <a:rPr lang="en-GB">
                          <a:latin typeface="Consolas"/>
                          <a:ea typeface="Consolas"/>
                          <a:cs typeface="Consolas"/>
                          <a:sym typeface="Consolas"/>
                        </a:rPr>
                        <a:t>├── package.json</a:t>
                      </a:r>
                      <a:endParaRPr>
                        <a:latin typeface="Consolas"/>
                        <a:ea typeface="Consolas"/>
                        <a:cs typeface="Consolas"/>
                        <a:sym typeface="Consolas"/>
                      </a:endParaRPr>
                    </a:p>
                    <a:p>
                      <a:pPr marL="0" lvl="0" indent="0" algn="l" rtl="0">
                        <a:spcBef>
                          <a:spcPts val="0"/>
                        </a:spcBef>
                        <a:spcAft>
                          <a:spcPts val="0"/>
                        </a:spcAft>
                        <a:buNone/>
                      </a:pPr>
                      <a:r>
                        <a:rPr lang="en-GB">
                          <a:latin typeface="Consolas"/>
                          <a:ea typeface="Consolas"/>
                          <a:cs typeface="Consolas"/>
                          <a:sym typeface="Consolas"/>
                        </a:rPr>
                        <a:t>├── public</a:t>
                      </a:r>
                      <a:endParaRPr>
                        <a:latin typeface="Consolas"/>
                        <a:ea typeface="Consolas"/>
                        <a:cs typeface="Consolas"/>
                        <a:sym typeface="Consolas"/>
                      </a:endParaRPr>
                    </a:p>
                    <a:p>
                      <a:pPr marL="0" lvl="0" indent="0" algn="l" rtl="0">
                        <a:spcBef>
                          <a:spcPts val="0"/>
                        </a:spcBef>
                        <a:spcAft>
                          <a:spcPts val="0"/>
                        </a:spcAft>
                        <a:buNone/>
                      </a:pPr>
                      <a:r>
                        <a:rPr lang="en-GB">
                          <a:latin typeface="Consolas"/>
                          <a:ea typeface="Consolas"/>
                          <a:cs typeface="Consolas"/>
                          <a:sym typeface="Consolas"/>
                        </a:rPr>
                        <a:t>│   ├── favicon.ico</a:t>
                      </a:r>
                      <a:endParaRPr>
                        <a:latin typeface="Consolas"/>
                        <a:ea typeface="Consolas"/>
                        <a:cs typeface="Consolas"/>
                        <a:sym typeface="Consolas"/>
                      </a:endParaRPr>
                    </a:p>
                    <a:p>
                      <a:pPr marL="0" lvl="0" indent="0" algn="l" rtl="0">
                        <a:spcBef>
                          <a:spcPts val="0"/>
                        </a:spcBef>
                        <a:spcAft>
                          <a:spcPts val="0"/>
                        </a:spcAft>
                        <a:buNone/>
                      </a:pPr>
                      <a:r>
                        <a:rPr lang="en-GB">
                          <a:latin typeface="Consolas"/>
                          <a:ea typeface="Consolas"/>
                          <a:cs typeface="Consolas"/>
                          <a:sym typeface="Consolas"/>
                        </a:rPr>
                        <a:t>│   ├── index.html</a:t>
                      </a:r>
                      <a:endParaRPr>
                        <a:latin typeface="Consolas"/>
                        <a:ea typeface="Consolas"/>
                        <a:cs typeface="Consolas"/>
                        <a:sym typeface="Consolas"/>
                      </a:endParaRPr>
                    </a:p>
                    <a:p>
                      <a:pPr marL="0" lvl="0" indent="0" algn="l" rtl="0">
                        <a:spcBef>
                          <a:spcPts val="0"/>
                        </a:spcBef>
                        <a:spcAft>
                          <a:spcPts val="0"/>
                        </a:spcAft>
                        <a:buNone/>
                      </a:pPr>
                      <a:r>
                        <a:rPr lang="en-GB">
                          <a:latin typeface="Consolas"/>
                          <a:ea typeface="Consolas"/>
                          <a:cs typeface="Consolas"/>
                          <a:sym typeface="Consolas"/>
                        </a:rPr>
                        <a:t>│   └── manifest.json</a:t>
                      </a:r>
                      <a:endParaRPr>
                        <a:latin typeface="Consolas"/>
                        <a:ea typeface="Consolas"/>
                        <a:cs typeface="Consolas"/>
                        <a:sym typeface="Consolas"/>
                      </a:endParaRPr>
                    </a:p>
                    <a:p>
                      <a:pPr marL="0" lvl="0" indent="0" algn="l" rtl="0">
                        <a:spcBef>
                          <a:spcPts val="0"/>
                        </a:spcBef>
                        <a:spcAft>
                          <a:spcPts val="0"/>
                        </a:spcAft>
                        <a:buNone/>
                      </a:pPr>
                      <a:r>
                        <a:rPr lang="en-GB">
                          <a:latin typeface="Consolas"/>
                          <a:ea typeface="Consolas"/>
                          <a:cs typeface="Consolas"/>
                          <a:sym typeface="Consolas"/>
                        </a:rPr>
                        <a:t>├── src</a:t>
                      </a:r>
                      <a:endParaRPr>
                        <a:latin typeface="Consolas"/>
                        <a:ea typeface="Consolas"/>
                        <a:cs typeface="Consolas"/>
                        <a:sym typeface="Consolas"/>
                      </a:endParaRPr>
                    </a:p>
                    <a:p>
                      <a:pPr marL="0" lvl="0" indent="0" algn="l" rtl="0">
                        <a:spcBef>
                          <a:spcPts val="0"/>
                        </a:spcBef>
                        <a:spcAft>
                          <a:spcPts val="0"/>
                        </a:spcAft>
                        <a:buNone/>
                      </a:pPr>
                      <a:r>
                        <a:rPr lang="en-GB">
                          <a:latin typeface="Consolas"/>
                          <a:ea typeface="Consolas"/>
                          <a:cs typeface="Consolas"/>
                          <a:sym typeface="Consolas"/>
                        </a:rPr>
                        <a:t>│   ├── App.css</a:t>
                      </a:r>
                      <a:endParaRPr>
                        <a:latin typeface="Consolas"/>
                        <a:ea typeface="Consolas"/>
                        <a:cs typeface="Consolas"/>
                        <a:sym typeface="Consolas"/>
                      </a:endParaRPr>
                    </a:p>
                    <a:p>
                      <a:pPr marL="0" lvl="0" indent="0" algn="l" rtl="0">
                        <a:spcBef>
                          <a:spcPts val="0"/>
                        </a:spcBef>
                        <a:spcAft>
                          <a:spcPts val="0"/>
                        </a:spcAft>
                        <a:buNone/>
                      </a:pPr>
                      <a:r>
                        <a:rPr lang="en-GB">
                          <a:latin typeface="Consolas"/>
                          <a:ea typeface="Consolas"/>
                          <a:cs typeface="Consolas"/>
                          <a:sym typeface="Consolas"/>
                        </a:rPr>
                        <a:t>│   ├── App.js</a:t>
                      </a:r>
                      <a:endParaRPr>
                        <a:latin typeface="Consolas"/>
                        <a:ea typeface="Consolas"/>
                        <a:cs typeface="Consolas"/>
                        <a:sym typeface="Consolas"/>
                      </a:endParaRPr>
                    </a:p>
                    <a:p>
                      <a:pPr marL="0" lvl="0" indent="0" algn="l" rtl="0">
                        <a:spcBef>
                          <a:spcPts val="0"/>
                        </a:spcBef>
                        <a:spcAft>
                          <a:spcPts val="0"/>
                        </a:spcAft>
                        <a:buNone/>
                      </a:pPr>
                      <a:r>
                        <a:rPr lang="en-GB">
                          <a:latin typeface="Consolas"/>
                          <a:ea typeface="Consolas"/>
                          <a:cs typeface="Consolas"/>
                          <a:sym typeface="Consolas"/>
                        </a:rPr>
                        <a:t>│   ├── App.test.js</a:t>
                      </a:r>
                      <a:endParaRPr>
                        <a:latin typeface="Consolas"/>
                        <a:ea typeface="Consolas"/>
                        <a:cs typeface="Consolas"/>
                        <a:sym typeface="Consolas"/>
                      </a:endParaRPr>
                    </a:p>
                    <a:p>
                      <a:pPr marL="0" lvl="0" indent="0" algn="l" rtl="0">
                        <a:spcBef>
                          <a:spcPts val="0"/>
                        </a:spcBef>
                        <a:spcAft>
                          <a:spcPts val="0"/>
                        </a:spcAft>
                        <a:buNone/>
                      </a:pPr>
                      <a:r>
                        <a:rPr lang="en-GB">
                          <a:latin typeface="Consolas"/>
                          <a:ea typeface="Consolas"/>
                          <a:cs typeface="Consolas"/>
                          <a:sym typeface="Consolas"/>
                        </a:rPr>
                        <a:t>│   ├── index.css</a:t>
                      </a:r>
                      <a:endParaRPr>
                        <a:latin typeface="Consolas"/>
                        <a:ea typeface="Consolas"/>
                        <a:cs typeface="Consolas"/>
                        <a:sym typeface="Consolas"/>
                      </a:endParaRPr>
                    </a:p>
                    <a:p>
                      <a:pPr marL="0" lvl="0" indent="0" algn="l" rtl="0">
                        <a:spcBef>
                          <a:spcPts val="0"/>
                        </a:spcBef>
                        <a:spcAft>
                          <a:spcPts val="0"/>
                        </a:spcAft>
                        <a:buNone/>
                      </a:pPr>
                      <a:r>
                        <a:rPr lang="en-GB">
                          <a:latin typeface="Consolas"/>
                          <a:ea typeface="Consolas"/>
                          <a:cs typeface="Consolas"/>
                          <a:sym typeface="Consolas"/>
                        </a:rPr>
                        <a:t>│   ├── index.js</a:t>
                      </a:r>
                      <a:endParaRPr>
                        <a:latin typeface="Consolas"/>
                        <a:ea typeface="Consolas"/>
                        <a:cs typeface="Consolas"/>
                        <a:sym typeface="Consolas"/>
                      </a:endParaRPr>
                    </a:p>
                    <a:p>
                      <a:pPr marL="0" lvl="0" indent="0" algn="l" rtl="0">
                        <a:spcBef>
                          <a:spcPts val="0"/>
                        </a:spcBef>
                        <a:spcAft>
                          <a:spcPts val="0"/>
                        </a:spcAft>
                        <a:buNone/>
                      </a:pPr>
                      <a:r>
                        <a:rPr lang="en-GB">
                          <a:latin typeface="Consolas"/>
                          <a:ea typeface="Consolas"/>
                          <a:cs typeface="Consolas"/>
                          <a:sym typeface="Consolas"/>
                        </a:rPr>
                        <a:t>│   ├── logo.svg</a:t>
                      </a:r>
                      <a:endParaRPr>
                        <a:latin typeface="Consolas"/>
                        <a:ea typeface="Consolas"/>
                        <a:cs typeface="Consolas"/>
                        <a:sym typeface="Consolas"/>
                      </a:endParaRPr>
                    </a:p>
                    <a:p>
                      <a:pPr marL="0" lvl="0" indent="0" algn="l" rtl="0">
                        <a:spcBef>
                          <a:spcPts val="0"/>
                        </a:spcBef>
                        <a:spcAft>
                          <a:spcPts val="0"/>
                        </a:spcAft>
                        <a:buNone/>
                      </a:pPr>
                      <a:r>
                        <a:rPr lang="en-GB">
                          <a:latin typeface="Consolas"/>
                          <a:ea typeface="Consolas"/>
                          <a:cs typeface="Consolas"/>
                          <a:sym typeface="Consolas"/>
                        </a:rPr>
                        <a:t>│   └── registerServiceWorker.js</a:t>
                      </a:r>
                      <a:endParaRPr>
                        <a:latin typeface="Consolas"/>
                        <a:ea typeface="Consolas"/>
                        <a:cs typeface="Consolas"/>
                        <a:sym typeface="Consolas"/>
                      </a:endParaRPr>
                    </a:p>
                    <a:p>
                      <a:pPr marL="0" lvl="0" indent="0" algn="l" rtl="0">
                        <a:spcBef>
                          <a:spcPts val="0"/>
                        </a:spcBef>
                        <a:spcAft>
                          <a:spcPts val="0"/>
                        </a:spcAft>
                        <a:buNone/>
                      </a:pPr>
                      <a:r>
                        <a:rPr lang="en-GB">
                          <a:latin typeface="Consolas"/>
                          <a:ea typeface="Consolas"/>
                          <a:cs typeface="Consolas"/>
                          <a:sym typeface="Consolas"/>
                        </a:rPr>
                        <a:t>└── yarn.lock</a:t>
                      </a:r>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Further reading and examples</a:t>
            </a:r>
            <a:endParaRPr dirty="0"/>
          </a:p>
        </p:txBody>
      </p:sp>
      <p:sp>
        <p:nvSpPr>
          <p:cNvPr id="179" name="Google Shape;179;p30"/>
          <p:cNvSpPr txBox="1">
            <a:spLocks noGrp="1"/>
          </p:cNvSpPr>
          <p:nvPr>
            <p:ph type="body" idx="1"/>
          </p:nvPr>
        </p:nvSpPr>
        <p:spPr>
          <a:xfrm>
            <a:off x="311700" y="1266325"/>
            <a:ext cx="8520600" cy="3589760"/>
          </a:xfrm>
          <a:prstGeom prst="rect">
            <a:avLst/>
          </a:prstGeom>
        </p:spPr>
        <p:txBody>
          <a:bodyPr spcFirstLastPara="1" wrap="square" lIns="91425" tIns="91425" rIns="91425" bIns="91425" anchor="t" anchorCtr="0">
            <a:noAutofit/>
          </a:bodyPr>
          <a:lstStyle/>
          <a:p>
            <a:pPr lvl="0">
              <a:buClr>
                <a:srgbClr val="000000"/>
              </a:buClr>
            </a:pPr>
            <a:r>
              <a:rPr lang="en-IE" dirty="0">
                <a:solidFill>
                  <a:srgbClr val="000000"/>
                </a:solidFill>
              </a:rPr>
              <a:t>Watch </a:t>
            </a:r>
            <a:r>
              <a:rPr lang="en-IE" dirty="0" err="1">
                <a:solidFill>
                  <a:srgbClr val="000000"/>
                </a:solidFill>
              </a:rPr>
              <a:t>youtube</a:t>
            </a:r>
            <a:r>
              <a:rPr lang="en-IE" dirty="0">
                <a:solidFill>
                  <a:srgbClr val="000000"/>
                </a:solidFill>
              </a:rPr>
              <a:t> tutorial  </a:t>
            </a:r>
            <a:r>
              <a:rPr lang="en-IE" dirty="0">
                <a:hlinkClick r:id="rId3"/>
              </a:rPr>
              <a:t>https://www.youtube.com/watch?v=Ke90Tje7VS0&amp;ref=hackr.io</a:t>
            </a:r>
            <a:endParaRPr lang="en-IE" dirty="0"/>
          </a:p>
          <a:p>
            <a:pPr lvl="0">
              <a:buClr>
                <a:srgbClr val="000000"/>
              </a:buClr>
            </a:pPr>
            <a:r>
              <a:rPr lang="en-IE" dirty="0">
                <a:hlinkClick r:id="rId4"/>
              </a:rPr>
              <a:t>https://github.com/enaqx/awesome-react?ref=hackr.io</a:t>
            </a:r>
            <a:endParaRPr lang="en-IE" dirty="0">
              <a:solidFill>
                <a:srgbClr val="000000"/>
              </a:solidFill>
            </a:endParaRPr>
          </a:p>
          <a:p>
            <a:pPr lvl="0">
              <a:buClr>
                <a:srgbClr val="000000"/>
              </a:buClr>
            </a:pPr>
            <a:r>
              <a:rPr lang="en-IE" dirty="0">
                <a:solidFill>
                  <a:srgbClr val="000000"/>
                </a:solidFill>
              </a:rPr>
              <a:t>My repo - </a:t>
            </a:r>
            <a:r>
              <a:rPr lang="en-IE" dirty="0">
                <a:hlinkClick r:id="rId5"/>
              </a:rPr>
              <a:t>https://github.com/paul-kelly-dit/react-playground</a:t>
            </a:r>
            <a:endParaRPr lang="en-IE" dirty="0"/>
          </a:p>
          <a:p>
            <a:pPr>
              <a:buClr>
                <a:srgbClr val="000000"/>
              </a:buClr>
            </a:pPr>
            <a:r>
              <a:rPr lang="en-IE" dirty="0">
                <a:solidFill>
                  <a:srgbClr val="000000"/>
                </a:solidFill>
              </a:rPr>
              <a:t>There are 5 branches available for download</a:t>
            </a:r>
          </a:p>
          <a:p>
            <a:pPr marL="1274400" lvl="1">
              <a:spcBef>
                <a:spcPts val="0"/>
              </a:spcBef>
              <a:buClr>
                <a:srgbClr val="000000"/>
              </a:buClr>
            </a:pPr>
            <a:r>
              <a:rPr lang="en-IE" sz="1200" dirty="0">
                <a:solidFill>
                  <a:srgbClr val="000000"/>
                </a:solidFill>
              </a:rPr>
              <a:t>Master – initial skeleton</a:t>
            </a:r>
          </a:p>
          <a:p>
            <a:pPr marL="1274400" lvl="1">
              <a:spcBef>
                <a:spcPts val="0"/>
              </a:spcBef>
              <a:buClr>
                <a:srgbClr val="000000"/>
              </a:buClr>
            </a:pPr>
            <a:r>
              <a:rPr lang="en-IE" sz="1200" dirty="0">
                <a:solidFill>
                  <a:srgbClr val="000000"/>
                </a:solidFill>
              </a:rPr>
              <a:t>Branch part-2 – work with react element</a:t>
            </a:r>
          </a:p>
          <a:p>
            <a:pPr marL="1274400" lvl="1">
              <a:spcBef>
                <a:spcPts val="0"/>
              </a:spcBef>
              <a:buClr>
                <a:srgbClr val="000000"/>
              </a:buClr>
            </a:pPr>
            <a:r>
              <a:rPr lang="en-IE" sz="1200" dirty="0">
                <a:solidFill>
                  <a:srgbClr val="000000"/>
                </a:solidFill>
              </a:rPr>
              <a:t>Branch part-3-component – work with react component</a:t>
            </a:r>
          </a:p>
          <a:p>
            <a:pPr marL="1274400" lvl="1">
              <a:spcBef>
                <a:spcPts val="0"/>
              </a:spcBef>
              <a:buClr>
                <a:srgbClr val="000000"/>
              </a:buClr>
            </a:pPr>
            <a:r>
              <a:rPr lang="en-IE" sz="1200" dirty="0">
                <a:solidFill>
                  <a:srgbClr val="000000"/>
                </a:solidFill>
              </a:rPr>
              <a:t>Branch part-4-nested-component – work with nested components</a:t>
            </a:r>
          </a:p>
          <a:p>
            <a:pPr marL="1274400" lvl="1">
              <a:spcBef>
                <a:spcPts val="0"/>
              </a:spcBef>
              <a:buClr>
                <a:srgbClr val="000000"/>
              </a:buClr>
            </a:pPr>
            <a:r>
              <a:rPr lang="en-IE" sz="1200" dirty="0">
                <a:solidFill>
                  <a:srgbClr val="000000"/>
                </a:solidFill>
              </a:rPr>
              <a:t>Branch part-5-setting-state</a:t>
            </a:r>
          </a:p>
          <a:p>
            <a:pPr>
              <a:buClr>
                <a:srgbClr val="000000"/>
              </a:buClr>
            </a:pPr>
            <a:endParaRPr lang="en-IE" dirty="0">
              <a:solidFill>
                <a:srgbClr val="000000"/>
              </a:solidFill>
            </a:endParaRPr>
          </a:p>
          <a:p>
            <a:pPr>
              <a:buClr>
                <a:srgbClr val="000000"/>
              </a:buClr>
            </a:pPr>
            <a:r>
              <a:rPr lang="en-IE" dirty="0">
                <a:solidFill>
                  <a:srgbClr val="000000"/>
                </a:solidFill>
              </a:rPr>
              <a:t>Run all above branches with ‘</a:t>
            </a:r>
            <a:r>
              <a:rPr lang="en-IE" dirty="0" err="1">
                <a:solidFill>
                  <a:srgbClr val="000000"/>
                </a:solidFill>
              </a:rPr>
              <a:t>npm</a:t>
            </a:r>
            <a:r>
              <a:rPr lang="en-IE" dirty="0">
                <a:solidFill>
                  <a:srgbClr val="000000"/>
                </a:solidFill>
              </a:rPr>
              <a:t> install &amp;&amp; </a:t>
            </a:r>
            <a:r>
              <a:rPr lang="en-IE" dirty="0" err="1">
                <a:solidFill>
                  <a:srgbClr val="000000"/>
                </a:solidFill>
              </a:rPr>
              <a:t>npm</a:t>
            </a:r>
            <a:r>
              <a:rPr lang="en-IE" dirty="0">
                <a:solidFill>
                  <a:srgbClr val="000000"/>
                </a:solidFill>
              </a:rPr>
              <a:t> start’</a:t>
            </a:r>
          </a:p>
          <a:p>
            <a:pPr marL="474300" indent="0">
              <a:buClr>
                <a:srgbClr val="000000"/>
              </a:buClr>
              <a:buNone/>
            </a:pPr>
            <a:endParaRPr lang="en-IE" sz="1600" dirty="0">
              <a:solidFill>
                <a:srgbClr val="000000"/>
              </a:solidFill>
            </a:endParaRPr>
          </a:p>
        </p:txBody>
      </p:sp>
    </p:spTree>
    <p:extLst>
      <p:ext uri="{BB962C8B-B14F-4D97-AF65-F5344CB8AC3E}">
        <p14:creationId xmlns:p14="http://schemas.microsoft.com/office/powerpoint/2010/main" val="712177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Everything is a Component Cont..</a:t>
            </a:r>
            <a:endParaRPr dirty="0"/>
          </a:p>
        </p:txBody>
      </p:sp>
      <p:sp>
        <p:nvSpPr>
          <p:cNvPr id="73" name="Google Shape;73;p14"/>
          <p:cNvSpPr txBox="1">
            <a:spLocks noGrp="1"/>
          </p:cNvSpPr>
          <p:nvPr>
            <p:ph type="body" idx="1"/>
          </p:nvPr>
        </p:nvSpPr>
        <p:spPr>
          <a:xfrm>
            <a:off x="311700" y="1266325"/>
            <a:ext cx="8520600" cy="481955"/>
          </a:xfrm>
          <a:prstGeom prst="rect">
            <a:avLst/>
          </a:prstGeom>
        </p:spPr>
        <p:txBody>
          <a:bodyPr spcFirstLastPara="1" wrap="square" lIns="91425" tIns="91425" rIns="91425" bIns="91425" anchor="t" anchorCtr="0">
            <a:noAutofit/>
          </a:bodyPr>
          <a:lstStyle/>
          <a:p>
            <a:pPr marL="114300" lvl="0" indent="0" rtl="0">
              <a:spcBef>
                <a:spcPts val="0"/>
              </a:spcBef>
              <a:spcAft>
                <a:spcPts val="0"/>
              </a:spcAft>
              <a:buSzPts val="1800"/>
              <a:buNone/>
            </a:pPr>
            <a:r>
              <a:rPr lang="en-GB" dirty="0"/>
              <a:t>                   Twitter as components</a:t>
            </a:r>
            <a:endParaRPr dirty="0"/>
          </a:p>
        </p:txBody>
      </p:sp>
      <p:pic>
        <p:nvPicPr>
          <p:cNvPr id="4" name="Picture 3">
            <a:extLst>
              <a:ext uri="{FF2B5EF4-FFF2-40B4-BE49-F238E27FC236}">
                <a16:creationId xmlns:a16="http://schemas.microsoft.com/office/drawing/2014/main" id="{C2DFB11D-D5EA-FC45-80B3-EE60CC5D71F3}"/>
              </a:ext>
            </a:extLst>
          </p:cNvPr>
          <p:cNvPicPr>
            <a:picLocks noChangeAspect="1"/>
          </p:cNvPicPr>
          <p:nvPr/>
        </p:nvPicPr>
        <p:blipFill>
          <a:blip r:embed="rId3"/>
          <a:stretch>
            <a:fillRect/>
          </a:stretch>
        </p:blipFill>
        <p:spPr>
          <a:xfrm>
            <a:off x="1677879" y="1748280"/>
            <a:ext cx="5369675" cy="3022794"/>
          </a:xfrm>
          <a:prstGeom prst="rect">
            <a:avLst/>
          </a:prstGeom>
        </p:spPr>
      </p:pic>
    </p:spTree>
    <p:extLst>
      <p:ext uri="{BB962C8B-B14F-4D97-AF65-F5344CB8AC3E}">
        <p14:creationId xmlns:p14="http://schemas.microsoft.com/office/powerpoint/2010/main" val="1384712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Everything is Javascript</a:t>
            </a:r>
            <a:endParaRPr/>
          </a:p>
        </p:txBody>
      </p:sp>
      <p:sp>
        <p:nvSpPr>
          <p:cNvPr id="79" name="Google Shape;79;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Even though a ReactJS App looks more like a typical W3C-standards App  with its use of HTML-like markup and CSS, a ReactJS App is, in fact, a pure JS App</a:t>
            </a:r>
            <a:endParaRPr/>
          </a:p>
          <a:p>
            <a:pPr marL="457200" lvl="0" indent="-342900" algn="l" rtl="0">
              <a:spcBef>
                <a:spcPts val="0"/>
              </a:spcBef>
              <a:spcAft>
                <a:spcPts val="0"/>
              </a:spcAft>
              <a:buSzPts val="1800"/>
              <a:buChar char="●"/>
            </a:pPr>
            <a:r>
              <a:rPr lang="en-GB"/>
              <a:t>All developer-authored code is just a shim of one kind or another over native JS and, ultimately, the DOM API</a:t>
            </a:r>
            <a:endParaRPr/>
          </a:p>
          <a:p>
            <a:pPr marL="457200" lvl="0" indent="-342900" algn="l" rtl="0">
              <a:spcBef>
                <a:spcPts val="0"/>
              </a:spcBef>
              <a:spcAft>
                <a:spcPts val="0"/>
              </a:spcAft>
              <a:buSzPts val="1800"/>
              <a:buChar char="●"/>
            </a:pPr>
            <a:r>
              <a:rPr lang="en-GB"/>
              <a:t>In this way, ReactJS can also be considered to be an abstracted layer above the native browser technologies which takes full control over the App expression and translates this transparently way to the end-user</a:t>
            </a:r>
            <a:endParaRPr/>
          </a:p>
          <a:p>
            <a:pPr marL="457200" lvl="0" indent="-342900" algn="l" rtl="0">
              <a:spcBef>
                <a:spcPts val="0"/>
              </a:spcBef>
              <a:spcAft>
                <a:spcPts val="0"/>
              </a:spcAft>
              <a:buSzPts val="1800"/>
              <a:buChar char="●"/>
            </a:pPr>
            <a:r>
              <a:rPr lang="en-GB"/>
              <a:t>This architectural approach has allowed ReactJS to be ported, mostly intact, to build native Apps on mobile platforms such as iOS and Android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JSX</a:t>
            </a:r>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The DOM markup language in React is called JSX</a:t>
            </a:r>
            <a:endParaRPr/>
          </a:p>
          <a:p>
            <a:pPr marL="457200" lvl="0" indent="-342900" algn="l" rtl="0">
              <a:spcBef>
                <a:spcPts val="0"/>
              </a:spcBef>
              <a:spcAft>
                <a:spcPts val="0"/>
              </a:spcAft>
              <a:buSzPts val="1800"/>
              <a:buChar char="●"/>
            </a:pPr>
            <a:r>
              <a:rPr lang="en-GB"/>
              <a:t>JSX is really </a:t>
            </a:r>
            <a:r>
              <a:rPr lang="en-GB" u="sng"/>
              <a:t>Javascript and not HTML</a:t>
            </a:r>
            <a:r>
              <a:rPr lang="en-GB"/>
              <a:t> but supports a markup-like syntax for convenience</a:t>
            </a:r>
            <a:endParaRPr/>
          </a:p>
          <a:p>
            <a:pPr marL="457200" lvl="0" indent="-342900" algn="l" rtl="0">
              <a:spcBef>
                <a:spcPts val="0"/>
              </a:spcBef>
              <a:spcAft>
                <a:spcPts val="0"/>
              </a:spcAft>
              <a:buSzPts val="1800"/>
              <a:buChar char="●"/>
            </a:pPr>
            <a:r>
              <a:rPr lang="en-GB"/>
              <a:t>In reality, the markup directives are just aliases for the (less-readable) JS function equivalents</a:t>
            </a:r>
            <a:endParaRPr/>
          </a:p>
        </p:txBody>
      </p:sp>
      <p:graphicFrame>
        <p:nvGraphicFramePr>
          <p:cNvPr id="86" name="Google Shape;86;p16"/>
          <p:cNvGraphicFramePr/>
          <p:nvPr/>
        </p:nvGraphicFramePr>
        <p:xfrm>
          <a:off x="447250" y="3123175"/>
          <a:ext cx="8319800" cy="1280130"/>
        </p:xfrm>
        <a:graphic>
          <a:graphicData uri="http://schemas.openxmlformats.org/drawingml/2006/table">
            <a:tbl>
              <a:tblPr>
                <a:noFill/>
                <a:tableStyleId>{B787CBDB-506B-4D8D-A585-325913E69D6A}</a:tableStyleId>
              </a:tblPr>
              <a:tblGrid>
                <a:gridCol w="4056450">
                  <a:extLst>
                    <a:ext uri="{9D8B030D-6E8A-4147-A177-3AD203B41FA5}">
                      <a16:colId xmlns:a16="http://schemas.microsoft.com/office/drawing/2014/main" val="20000"/>
                    </a:ext>
                  </a:extLst>
                </a:gridCol>
                <a:gridCol w="42633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endParaRPr sz="1200">
                        <a:latin typeface="Consolas"/>
                        <a:ea typeface="Consolas"/>
                        <a:cs typeface="Consolas"/>
                        <a:sym typeface="Consolas"/>
                      </a:endParaRPr>
                    </a:p>
                    <a:p>
                      <a:pPr marL="0" lvl="0" indent="0" algn="l" rtl="0">
                        <a:spcBef>
                          <a:spcPts val="0"/>
                        </a:spcBef>
                        <a:spcAft>
                          <a:spcPts val="0"/>
                        </a:spcAft>
                        <a:buNone/>
                      </a:pPr>
                      <a:r>
                        <a:rPr lang="en-GB" sz="1200">
                          <a:latin typeface="Consolas"/>
                          <a:ea typeface="Consolas"/>
                          <a:cs typeface="Consolas"/>
                          <a:sym typeface="Consolas"/>
                        </a:rPr>
                        <a:t>&lt;div&gt;</a:t>
                      </a:r>
                      <a:br>
                        <a:rPr lang="en-GB" sz="1200">
                          <a:latin typeface="Consolas"/>
                          <a:ea typeface="Consolas"/>
                          <a:cs typeface="Consolas"/>
                          <a:sym typeface="Consolas"/>
                        </a:rPr>
                      </a:br>
                      <a:r>
                        <a:rPr lang="en-GB" sz="1200">
                          <a:latin typeface="Consolas"/>
                          <a:ea typeface="Consolas"/>
                          <a:cs typeface="Consolas"/>
                          <a:sym typeface="Consolas"/>
                        </a:rPr>
                        <a:t>  &lt;img src="avatar.png" className="profile" /&gt;</a:t>
                      </a:r>
                      <a:br>
                        <a:rPr lang="en-GB" sz="1200">
                          <a:latin typeface="Consolas"/>
                          <a:ea typeface="Consolas"/>
                          <a:cs typeface="Consolas"/>
                          <a:sym typeface="Consolas"/>
                        </a:rPr>
                      </a:br>
                      <a:r>
                        <a:rPr lang="en-GB" sz="1200">
                          <a:latin typeface="Consolas"/>
                          <a:ea typeface="Consolas"/>
                          <a:cs typeface="Consolas"/>
                          <a:sym typeface="Consolas"/>
                        </a:rPr>
                        <a:t>  &lt;h3&gt;{[firstName, lastName].join(' ')}&lt;/h3&gt;</a:t>
                      </a:r>
                      <a:br>
                        <a:rPr lang="en-GB" sz="1200">
                          <a:latin typeface="Consolas"/>
                          <a:ea typeface="Consolas"/>
                          <a:cs typeface="Consolas"/>
                          <a:sym typeface="Consolas"/>
                        </a:rPr>
                      </a:br>
                      <a:r>
                        <a:rPr lang="en-GB" sz="1200">
                          <a:latin typeface="Consolas"/>
                          <a:ea typeface="Consolas"/>
                          <a:cs typeface="Consolas"/>
                          <a:sym typeface="Consolas"/>
                        </a:rPr>
                        <a:t>&lt;/div&gt;</a:t>
                      </a:r>
                      <a:endParaRPr sz="1200">
                        <a:latin typeface="Consolas"/>
                        <a:ea typeface="Consolas"/>
                        <a:cs typeface="Consolas"/>
                        <a:sym typeface="Consolas"/>
                      </a:endParaRPr>
                    </a:p>
                  </a:txBody>
                  <a:tcPr marL="91425" marR="91425" marT="91425" marB="91425"/>
                </a:tc>
                <a:tc>
                  <a:txBody>
                    <a:bodyPr/>
                    <a:lstStyle/>
                    <a:p>
                      <a:pPr marL="0" lvl="0" indent="0" algn="l" rtl="0">
                        <a:spcBef>
                          <a:spcPts val="0"/>
                        </a:spcBef>
                        <a:spcAft>
                          <a:spcPts val="0"/>
                        </a:spcAft>
                        <a:buNone/>
                      </a:pPr>
                      <a:r>
                        <a:rPr lang="en-GB" sz="1200">
                          <a:latin typeface="Consolas"/>
                          <a:ea typeface="Consolas"/>
                          <a:cs typeface="Consolas"/>
                          <a:sym typeface="Consolas"/>
                        </a:rPr>
                        <a:t>React.createElement("div", null,</a:t>
                      </a:r>
                      <a:br>
                        <a:rPr lang="en-GB" sz="1200">
                          <a:latin typeface="Consolas"/>
                          <a:ea typeface="Consolas"/>
                          <a:cs typeface="Consolas"/>
                          <a:sym typeface="Consolas"/>
                        </a:rPr>
                      </a:br>
                      <a:r>
                        <a:rPr lang="en-GB" sz="1200">
                          <a:latin typeface="Consolas"/>
                          <a:ea typeface="Consolas"/>
                          <a:cs typeface="Consolas"/>
                          <a:sym typeface="Consolas"/>
                        </a:rPr>
                        <a:t>  React.createElement("img", { src: "avatar.png", className: "profile" }),</a:t>
                      </a:r>
                      <a:br>
                        <a:rPr lang="en-GB" sz="1200">
                          <a:latin typeface="Consolas"/>
                          <a:ea typeface="Consolas"/>
                          <a:cs typeface="Consolas"/>
                          <a:sym typeface="Consolas"/>
                        </a:rPr>
                      </a:br>
                      <a:r>
                        <a:rPr lang="en-GB" sz="1200">
                          <a:latin typeface="Consolas"/>
                          <a:ea typeface="Consolas"/>
                          <a:cs typeface="Consolas"/>
                          <a:sym typeface="Consolas"/>
                        </a:rPr>
                        <a:t>  React.createElement("h3", null, [firstName, lastName].join(" "))</a:t>
                      </a:r>
                      <a:br>
                        <a:rPr lang="en-GB" sz="1200">
                          <a:latin typeface="Consolas"/>
                          <a:ea typeface="Consolas"/>
                          <a:cs typeface="Consolas"/>
                          <a:sym typeface="Consolas"/>
                        </a:rPr>
                      </a:br>
                      <a:r>
                        <a:rPr lang="en-GB" sz="1200">
                          <a:latin typeface="Consolas"/>
                          <a:ea typeface="Consolas"/>
                          <a:cs typeface="Consolas"/>
                          <a:sym typeface="Consolas"/>
                        </a:rPr>
                        <a:t>);</a:t>
                      </a:r>
                      <a:endParaRPr sz="1200">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Bootstrapping</a:t>
            </a:r>
            <a:endParaRPr/>
          </a:p>
        </p:txBody>
      </p:sp>
      <p:sp>
        <p:nvSpPr>
          <p:cNvPr id="179" name="Google Shape;179;p3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lvl="0">
              <a:buClr>
                <a:srgbClr val="000000"/>
              </a:buClr>
            </a:pPr>
            <a:r>
              <a:rPr lang="en-GB" dirty="0">
                <a:solidFill>
                  <a:srgbClr val="000000"/>
                </a:solidFill>
              </a:rPr>
              <a:t>To help with creating conventions, the ReactJS authors have provided a handy command-line interface to bootstrap the generation of a ReactJS App </a:t>
            </a:r>
            <a:r>
              <a:rPr lang="en-GB" i="1" dirty="0">
                <a:solidFill>
                  <a:srgbClr val="000000"/>
                </a:solidFill>
              </a:rPr>
              <a:t>`</a:t>
            </a:r>
            <a:r>
              <a:rPr lang="en-GB" i="1" dirty="0" err="1">
                <a:solidFill>
                  <a:srgbClr val="000000"/>
                </a:solidFill>
              </a:rPr>
              <a:t>npx</a:t>
            </a:r>
            <a:r>
              <a:rPr lang="en-GB" i="1" dirty="0">
                <a:solidFill>
                  <a:srgbClr val="000000"/>
                </a:solidFill>
              </a:rPr>
              <a:t> create-react-app my-app` </a:t>
            </a:r>
            <a:r>
              <a:rPr lang="en-GB" dirty="0">
                <a:solidFill>
                  <a:srgbClr val="000000"/>
                </a:solidFill>
              </a:rPr>
              <a:t>- need </a:t>
            </a:r>
            <a:r>
              <a:rPr lang="en-GB">
                <a:solidFill>
                  <a:srgbClr val="000000"/>
                </a:solidFill>
              </a:rPr>
              <a:t>Node JS installed.</a:t>
            </a:r>
            <a:endParaRPr i="1" dirty="0">
              <a:solidFill>
                <a:srgbClr val="000000"/>
              </a:solidFill>
            </a:endParaRPr>
          </a:p>
          <a:p>
            <a:pPr marL="457200" lvl="0" indent="-342900" algn="l" rtl="0">
              <a:spcBef>
                <a:spcPts val="0"/>
              </a:spcBef>
              <a:spcAft>
                <a:spcPts val="0"/>
              </a:spcAft>
              <a:buClr>
                <a:srgbClr val="000000"/>
              </a:buClr>
              <a:buSzPts val="1800"/>
              <a:buChar char="●"/>
            </a:pPr>
            <a:r>
              <a:rPr lang="en-GB" dirty="0">
                <a:solidFill>
                  <a:srgbClr val="000000"/>
                </a:solidFill>
              </a:rPr>
              <a:t>The </a:t>
            </a:r>
            <a:r>
              <a:rPr lang="en-GB" dirty="0">
                <a:solidFill>
                  <a:srgbClr val="000000"/>
                </a:solidFill>
                <a:latin typeface="Consolas"/>
                <a:ea typeface="Consolas"/>
                <a:cs typeface="Consolas"/>
                <a:sym typeface="Consolas"/>
              </a:rPr>
              <a:t>create-react-app</a:t>
            </a:r>
            <a:r>
              <a:rPr lang="en-GB" dirty="0">
                <a:solidFill>
                  <a:srgbClr val="000000"/>
                </a:solidFill>
              </a:rPr>
              <a:t> CLI, which can be installed as an Node JS module, automatically generates a folder structure and populates some boilerplate code snippets</a:t>
            </a:r>
            <a:endParaRPr dirty="0">
              <a:solidFill>
                <a:srgbClr val="000000"/>
              </a:solidFill>
            </a:endParaRPr>
          </a:p>
          <a:p>
            <a:pPr marL="457200" lvl="0" indent="-342900" algn="l" rtl="0">
              <a:spcBef>
                <a:spcPts val="0"/>
              </a:spcBef>
              <a:spcAft>
                <a:spcPts val="0"/>
              </a:spcAft>
              <a:buClr>
                <a:srgbClr val="000000"/>
              </a:buClr>
              <a:buSzPts val="1800"/>
              <a:buChar char="●"/>
            </a:pPr>
            <a:r>
              <a:rPr lang="en-GB" dirty="0">
                <a:solidFill>
                  <a:srgbClr val="000000"/>
                </a:solidFill>
              </a:rPr>
              <a:t>This gives developers an important start allowing them to get up and running quickly in what could otherwise be a complex task, particularly as it applies to the build system and the automatic code reloading</a:t>
            </a:r>
          </a:p>
          <a:p>
            <a:pPr lvl="0">
              <a:buClr>
                <a:srgbClr val="000000"/>
              </a:buClr>
            </a:pPr>
            <a:r>
              <a:rPr lang="en-IE" dirty="0">
                <a:hlinkClick r:id="rId3"/>
              </a:rPr>
              <a:t>https://reactjs.org/docs/create-a-new-react-app.html#create-react-app</a:t>
            </a:r>
            <a:endParaRPr dirty="0">
              <a:solidFill>
                <a:srgbClr val="000000"/>
              </a:solidFill>
            </a:endParaRPr>
          </a:p>
          <a:p>
            <a:pPr marL="0" lvl="0" indent="0" algn="l" rtl="0">
              <a:spcBef>
                <a:spcPts val="0"/>
              </a:spcBef>
              <a:spcAft>
                <a:spcPts val="16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Virtual DOM</a:t>
            </a:r>
            <a:endParaRPr/>
          </a:p>
        </p:txBody>
      </p:sp>
      <p:sp>
        <p:nvSpPr>
          <p:cNvPr id="92" name="Google Shape;92;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By intercepting all rendering via JSX, ReactJS maintains a shadow copy of the real browser DOM called the virtual DOM</a:t>
            </a:r>
            <a:endParaRPr dirty="0"/>
          </a:p>
          <a:p>
            <a:pPr marL="457200" lvl="0" indent="-342900" algn="l" rtl="0">
              <a:spcBef>
                <a:spcPts val="0"/>
              </a:spcBef>
              <a:spcAft>
                <a:spcPts val="0"/>
              </a:spcAft>
              <a:buSzPts val="1800"/>
              <a:buChar char="●"/>
            </a:pPr>
            <a:r>
              <a:rPr lang="en-GB" dirty="0"/>
              <a:t>The framework tracks App-driven changes to the virtual DOM and updates the real DOM with the deltas periodically with input events flowing in the opposite direction   (fast diffing)</a:t>
            </a:r>
            <a:endParaRPr dirty="0"/>
          </a:p>
          <a:p>
            <a:pPr marL="457200" lvl="0" indent="-342900" algn="l" rtl="0">
              <a:spcBef>
                <a:spcPts val="0"/>
              </a:spcBef>
              <a:spcAft>
                <a:spcPts val="0"/>
              </a:spcAft>
              <a:buSzPts val="1800"/>
              <a:buChar char="●"/>
            </a:pPr>
            <a:r>
              <a:rPr lang="en-GB" dirty="0"/>
              <a:t>This approach allows ReactJS to update the DOM more efficiently for better performance</a:t>
            </a:r>
            <a:endParaRPr dirty="0"/>
          </a:p>
          <a:p>
            <a:pPr marL="0" lvl="0" indent="0" algn="l" rtl="0">
              <a:spcBef>
                <a:spcPts val="1600"/>
              </a:spcBef>
              <a:spcAft>
                <a:spcPts val="16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The Virtual DOM Cont..</a:t>
            </a:r>
            <a:endParaRPr dirty="0"/>
          </a:p>
        </p:txBody>
      </p:sp>
      <p:pic>
        <p:nvPicPr>
          <p:cNvPr id="6" name="Picture 5">
            <a:extLst>
              <a:ext uri="{FF2B5EF4-FFF2-40B4-BE49-F238E27FC236}">
                <a16:creationId xmlns:a16="http://schemas.microsoft.com/office/drawing/2014/main" id="{42597E69-7E10-6E4C-81C1-970F436BF8CE}"/>
              </a:ext>
            </a:extLst>
          </p:cNvPr>
          <p:cNvPicPr>
            <a:picLocks noChangeAspect="1"/>
          </p:cNvPicPr>
          <p:nvPr/>
        </p:nvPicPr>
        <p:blipFill>
          <a:blip r:embed="rId3"/>
          <a:stretch>
            <a:fillRect/>
          </a:stretch>
        </p:blipFill>
        <p:spPr>
          <a:xfrm>
            <a:off x="914400" y="1230762"/>
            <a:ext cx="6152225" cy="3492877"/>
          </a:xfrm>
          <a:prstGeom prst="rect">
            <a:avLst/>
          </a:prstGeom>
        </p:spPr>
      </p:pic>
    </p:spTree>
    <p:extLst>
      <p:ext uri="{BB962C8B-B14F-4D97-AF65-F5344CB8AC3E}">
        <p14:creationId xmlns:p14="http://schemas.microsoft.com/office/powerpoint/2010/main" val="3012402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Stateless Function Components</a:t>
            </a:r>
            <a:endParaRPr/>
          </a:p>
        </p:txBody>
      </p:sp>
      <p:sp>
        <p:nvSpPr>
          <p:cNvPr id="99" name="Google Shape;99;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There are two ways to build components in ReactJS, the first of which is the stateless function component</a:t>
            </a:r>
            <a:endParaRPr/>
          </a:p>
        </p:txBody>
      </p:sp>
      <p:graphicFrame>
        <p:nvGraphicFramePr>
          <p:cNvPr id="100" name="Google Shape;100;p18"/>
          <p:cNvGraphicFramePr/>
          <p:nvPr/>
        </p:nvGraphicFramePr>
        <p:xfrm>
          <a:off x="952500" y="2381250"/>
          <a:ext cx="7239000" cy="2127919"/>
        </p:xfrm>
        <a:graphic>
          <a:graphicData uri="http://schemas.openxmlformats.org/drawingml/2006/table">
            <a:tbl>
              <a:tblPr>
                <a:noFill/>
                <a:tableStyleId>{B787CBDB-506B-4D8D-A585-325913E69D6A}</a:tableStyleId>
              </a:tblPr>
              <a:tblGrid>
                <a:gridCol w="7239000">
                  <a:extLst>
                    <a:ext uri="{9D8B030D-6E8A-4147-A177-3AD203B41FA5}">
                      <a16:colId xmlns:a16="http://schemas.microsoft.com/office/drawing/2014/main" val="20000"/>
                    </a:ext>
                  </a:extLst>
                </a:gridCol>
              </a:tblGrid>
              <a:tr h="381000">
                <a:tc>
                  <a:txBody>
                    <a:bodyPr/>
                    <a:lstStyle/>
                    <a:p>
                      <a:pPr marL="0" lvl="0" indent="0" algn="l" rtl="0">
                        <a:lnSpc>
                          <a:spcPct val="115000"/>
                        </a:lnSpc>
                        <a:spcBef>
                          <a:spcPts val="0"/>
                        </a:spcBef>
                        <a:spcAft>
                          <a:spcPts val="0"/>
                        </a:spcAft>
                        <a:buNone/>
                      </a:pPr>
                      <a:r>
                        <a:rPr lang="en-GB" sz="1600">
                          <a:latin typeface="Consolas"/>
                          <a:ea typeface="Consolas"/>
                          <a:cs typeface="Consolas"/>
                          <a:sym typeface="Consolas"/>
                        </a:rPr>
                        <a:t>const Header = title =&gt; (</a:t>
                      </a:r>
                      <a:endParaRPr sz="1600">
                        <a:latin typeface="Consolas"/>
                        <a:ea typeface="Consolas"/>
                        <a:cs typeface="Consolas"/>
                        <a:sym typeface="Consolas"/>
                      </a:endParaRPr>
                    </a:p>
                    <a:p>
                      <a:pPr marL="0" lvl="0" indent="0" algn="l" rtl="0">
                        <a:lnSpc>
                          <a:spcPct val="115000"/>
                        </a:lnSpc>
                        <a:spcBef>
                          <a:spcPts val="0"/>
                        </a:spcBef>
                        <a:spcAft>
                          <a:spcPts val="0"/>
                        </a:spcAft>
                        <a:buNone/>
                      </a:pPr>
                      <a:r>
                        <a:rPr lang="en-GB" sz="1600">
                          <a:latin typeface="Consolas"/>
                          <a:ea typeface="Consolas"/>
                          <a:cs typeface="Consolas"/>
                          <a:sym typeface="Consolas"/>
                        </a:rPr>
                        <a:t>  &lt;h2 style={styles.title}&gt;{title}&lt;/h2&gt;</a:t>
                      </a:r>
                      <a:endParaRPr sz="1600">
                        <a:latin typeface="Consolas"/>
                        <a:ea typeface="Consolas"/>
                        <a:cs typeface="Consolas"/>
                        <a:sym typeface="Consolas"/>
                      </a:endParaRPr>
                    </a:p>
                    <a:p>
                      <a:pPr marL="0" lvl="0" indent="0" algn="l" rtl="0">
                        <a:lnSpc>
                          <a:spcPct val="115000"/>
                        </a:lnSpc>
                        <a:spcBef>
                          <a:spcPts val="0"/>
                        </a:spcBef>
                        <a:spcAft>
                          <a:spcPts val="0"/>
                        </a:spcAft>
                        <a:buNone/>
                      </a:pPr>
                      <a:r>
                        <a:rPr lang="en-GB" sz="1600">
                          <a:latin typeface="Consolas"/>
                          <a:ea typeface="Consolas"/>
                          <a:cs typeface="Consolas"/>
                          <a:sym typeface="Consolas"/>
                        </a:rPr>
                        <a:t>)</a:t>
                      </a:r>
                      <a:endParaRPr sz="1600">
                        <a:latin typeface="Consolas"/>
                        <a:ea typeface="Consolas"/>
                        <a:cs typeface="Consolas"/>
                        <a:sym typeface="Consolas"/>
                      </a:endParaRPr>
                    </a:p>
                    <a:p>
                      <a:pPr marL="0" lvl="0" indent="0" algn="l" rtl="0">
                        <a:lnSpc>
                          <a:spcPct val="115000"/>
                        </a:lnSpc>
                        <a:spcBef>
                          <a:spcPts val="0"/>
                        </a:spcBef>
                        <a:spcAft>
                          <a:spcPts val="0"/>
                        </a:spcAft>
                        <a:buNone/>
                      </a:pPr>
                      <a:r>
                        <a:rPr lang="en-GB" sz="1600">
                          <a:latin typeface="Consolas"/>
                          <a:ea typeface="Consolas"/>
                          <a:cs typeface="Consolas"/>
                          <a:sym typeface="Consolas"/>
                        </a:rPr>
                        <a:t>.</a:t>
                      </a:r>
                      <a:endParaRPr sz="1600">
                        <a:latin typeface="Consolas"/>
                        <a:ea typeface="Consolas"/>
                        <a:cs typeface="Consolas"/>
                        <a:sym typeface="Consolas"/>
                      </a:endParaRPr>
                    </a:p>
                    <a:p>
                      <a:pPr marL="0" lvl="0" indent="0" algn="l" rtl="0">
                        <a:lnSpc>
                          <a:spcPct val="115000"/>
                        </a:lnSpc>
                        <a:spcBef>
                          <a:spcPts val="0"/>
                        </a:spcBef>
                        <a:spcAft>
                          <a:spcPts val="0"/>
                        </a:spcAft>
                        <a:buNone/>
                      </a:pPr>
                      <a:r>
                        <a:rPr lang="en-GB" sz="1600">
                          <a:latin typeface="Consolas"/>
                          <a:ea typeface="Consolas"/>
                          <a:cs typeface="Consolas"/>
                          <a:sym typeface="Consolas"/>
                        </a:rPr>
                        <a:t>.</a:t>
                      </a:r>
                      <a:endParaRPr sz="1600">
                        <a:latin typeface="Consolas"/>
                        <a:ea typeface="Consolas"/>
                        <a:cs typeface="Consolas"/>
                        <a:sym typeface="Consolas"/>
                      </a:endParaRPr>
                    </a:p>
                    <a:p>
                      <a:pPr marL="0" lvl="0" indent="0" algn="l" rtl="0">
                        <a:lnSpc>
                          <a:spcPct val="115000"/>
                        </a:lnSpc>
                        <a:spcBef>
                          <a:spcPts val="0"/>
                        </a:spcBef>
                        <a:spcAft>
                          <a:spcPts val="0"/>
                        </a:spcAft>
                        <a:buNone/>
                      </a:pPr>
                      <a:r>
                        <a:rPr lang="en-GB" sz="1600">
                          <a:latin typeface="Consolas"/>
                          <a:ea typeface="Consolas"/>
                          <a:cs typeface="Consolas"/>
                          <a:sym typeface="Consolas"/>
                        </a:rPr>
                        <a:t>.</a:t>
                      </a:r>
                      <a:endParaRPr sz="1600">
                        <a:latin typeface="Consolas"/>
                        <a:ea typeface="Consolas"/>
                        <a:cs typeface="Consolas"/>
                        <a:sym typeface="Consolas"/>
                      </a:endParaRPr>
                    </a:p>
                    <a:p>
                      <a:pPr marL="0" lvl="0" indent="0" algn="l" rtl="0">
                        <a:lnSpc>
                          <a:spcPct val="115000"/>
                        </a:lnSpc>
                        <a:spcBef>
                          <a:spcPts val="0"/>
                        </a:spcBef>
                        <a:spcAft>
                          <a:spcPts val="0"/>
                        </a:spcAft>
                        <a:buNone/>
                      </a:pPr>
                      <a:r>
                        <a:rPr lang="en-GB" sz="1600">
                          <a:latin typeface="Consolas"/>
                          <a:ea typeface="Consolas"/>
                          <a:cs typeface="Consolas"/>
                          <a:sym typeface="Consolas"/>
                        </a:rPr>
                        <a:t>&lt;Header title=“My Header Title” /&gt;</a:t>
                      </a:r>
                      <a:endParaRPr sz="1600">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4027</Words>
  <Application>Microsoft Macintosh PowerPoint</Application>
  <PresentationFormat>On-screen Show (16:9)</PresentationFormat>
  <Paragraphs>322</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PT Sans Narrow</vt:lpstr>
      <vt:lpstr>Calibri</vt:lpstr>
      <vt:lpstr>Open Sans</vt:lpstr>
      <vt:lpstr>Arial</vt:lpstr>
      <vt:lpstr>Consolas</vt:lpstr>
      <vt:lpstr>Tropic</vt:lpstr>
      <vt:lpstr>ReactJS A Case Study</vt:lpstr>
      <vt:lpstr>Everything is a Component</vt:lpstr>
      <vt:lpstr>Everything is a Component Cont..</vt:lpstr>
      <vt:lpstr>Everything is Javascript</vt:lpstr>
      <vt:lpstr>JSX</vt:lpstr>
      <vt:lpstr>Bootstrapping</vt:lpstr>
      <vt:lpstr>The Virtual DOM</vt:lpstr>
      <vt:lpstr>The Virtual DOM Cont..</vt:lpstr>
      <vt:lpstr>Stateless Function Components</vt:lpstr>
      <vt:lpstr>Managing App State</vt:lpstr>
      <vt:lpstr>Stateful Class Components</vt:lpstr>
      <vt:lpstr>Initialising State with this</vt:lpstr>
      <vt:lpstr>Accessing State</vt:lpstr>
      <vt:lpstr>State Mutation</vt:lpstr>
      <vt:lpstr>Stateful Component Lifecycle</vt:lpstr>
      <vt:lpstr>Stateful Component Lifecycle</vt:lpstr>
      <vt:lpstr>Styling Components</vt:lpstr>
      <vt:lpstr>DOM Event Handling</vt:lpstr>
      <vt:lpstr>Delegation Pattern</vt:lpstr>
      <vt:lpstr>Modules</vt:lpstr>
      <vt:lpstr>Application Organisation</vt:lpstr>
      <vt:lpstr>Further reading and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 A Case Study</dc:title>
  <cp:lastModifiedBy>Paul Kelly</cp:lastModifiedBy>
  <cp:revision>1</cp:revision>
  <dcterms:modified xsi:type="dcterms:W3CDTF">2019-11-11T09:38:57Z</dcterms:modified>
</cp:coreProperties>
</file>