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6e823d1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e823d1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6e823d18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e823d18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6e823d18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e823d18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6e823d1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e823d1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6e823d1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e823d1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16e823d1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e823d1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6e823d1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e823d1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Websites vs Web Apps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the difference?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clarity, let’s distinguish between websites and web applications (or web apps) </a:t>
            </a:r>
            <a:endParaRPr/>
          </a:p>
          <a:p>
            <a:pPr indent="-342900" lvl="0" marL="457200" rtl="0" algn="l">
              <a:spcBef>
                <a:spcPts val="0"/>
              </a:spcBef>
              <a:spcAft>
                <a:spcPts val="0"/>
              </a:spcAft>
              <a:buSzPts val="1800"/>
              <a:buChar char="●"/>
            </a:pPr>
            <a:r>
              <a:rPr lang="en"/>
              <a:t>There is no hard-and-fast rule here as both sites and apps are built with </a:t>
            </a:r>
            <a:r>
              <a:rPr lang="en"/>
              <a:t>the same</a:t>
            </a:r>
            <a:r>
              <a:rPr lang="en"/>
              <a:t> web technologies and often share similar characteristics</a:t>
            </a:r>
            <a:endParaRPr/>
          </a:p>
          <a:p>
            <a:pPr indent="-342900" lvl="0" marL="457200" rtl="0" algn="l">
              <a:spcBef>
                <a:spcPts val="0"/>
              </a:spcBef>
              <a:spcAft>
                <a:spcPts val="0"/>
              </a:spcAft>
              <a:buSzPts val="1800"/>
              <a:buChar char="●"/>
            </a:pPr>
            <a:r>
              <a:rPr lang="en"/>
              <a:t>For our purposes we’ll consider the difference between them on the basis of their intended purpose, by virtue of how they are constructed and their relative levels of complexity</a:t>
            </a:r>
            <a:endParaRPr/>
          </a:p>
          <a:p>
            <a:pPr indent="-342900" lvl="0" marL="457200" rtl="0" algn="l">
              <a:spcBef>
                <a:spcPts val="0"/>
              </a:spcBef>
              <a:spcAft>
                <a:spcPts val="0"/>
              </a:spcAft>
              <a:buSzPts val="1800"/>
              <a:buChar char="●"/>
            </a:pPr>
            <a:r>
              <a:rPr lang="en"/>
              <a:t>The focus of this module will be on web apps and their associated technologies and architectures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Sites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primary purpose of a web site is to convey information</a:t>
            </a:r>
            <a:endParaRPr/>
          </a:p>
          <a:p>
            <a:pPr indent="-342900" lvl="0" marL="457200" rtl="0" algn="l">
              <a:spcBef>
                <a:spcPts val="0"/>
              </a:spcBef>
              <a:spcAft>
                <a:spcPts val="0"/>
              </a:spcAft>
              <a:buSzPts val="1800"/>
              <a:buChar char="●"/>
            </a:pPr>
            <a:r>
              <a:rPr lang="en"/>
              <a:t>For example, as a document repository or a picture gallery or a marketing campaign site</a:t>
            </a:r>
            <a:endParaRPr/>
          </a:p>
          <a:p>
            <a:pPr indent="-342900" lvl="0" marL="457200" rtl="0" algn="l">
              <a:spcBef>
                <a:spcPts val="0"/>
              </a:spcBef>
              <a:spcAft>
                <a:spcPts val="0"/>
              </a:spcAft>
              <a:buSzPts val="1800"/>
              <a:buChar char="●"/>
            </a:pPr>
            <a:r>
              <a:rPr lang="en"/>
              <a:t>For the most part, a web site’s content can be statically constructed in advance and served to the user’s browser</a:t>
            </a:r>
            <a:endParaRPr/>
          </a:p>
          <a:p>
            <a:pPr indent="-342900" lvl="0" marL="457200" rtl="0" algn="l">
              <a:spcBef>
                <a:spcPts val="0"/>
              </a:spcBef>
              <a:spcAft>
                <a:spcPts val="0"/>
              </a:spcAft>
              <a:buSzPts val="1800"/>
              <a:buChar char="●"/>
            </a:pPr>
            <a:r>
              <a:rPr lang="en"/>
              <a:t>The primary technologies used here are HTML and CSS to build the content and present it in a particular style</a:t>
            </a:r>
            <a:endParaRPr/>
          </a:p>
          <a:p>
            <a:pPr indent="-342900" lvl="0" marL="457200" rtl="0" algn="l">
              <a:spcBef>
                <a:spcPts val="0"/>
              </a:spcBef>
              <a:spcAft>
                <a:spcPts val="0"/>
              </a:spcAft>
              <a:buSzPts val="1800"/>
              <a:buChar char="●"/>
            </a:pPr>
            <a:r>
              <a:rPr lang="en"/>
              <a:t>Javascript may be used to enhance the user experience but, increasingly, CSS is capable of achieving most of this</a:t>
            </a:r>
            <a:endParaRPr/>
          </a:p>
          <a:p>
            <a:pPr indent="-342900" lvl="0" marL="457200" rtl="0" algn="l">
              <a:spcBef>
                <a:spcPts val="0"/>
              </a:spcBef>
              <a:spcAft>
                <a:spcPts val="0"/>
              </a:spcAft>
              <a:buSzPts val="1800"/>
              <a:buChar char="●"/>
            </a:pPr>
            <a:r>
              <a:rPr lang="en"/>
              <a:t>Interaction with the server is minimal, e.g. fetching new pages to display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contrast, a web app is more akin to a desktop application, typically designed to fulfill some data processing function involving a server</a:t>
            </a:r>
            <a:endParaRPr/>
          </a:p>
          <a:p>
            <a:pPr indent="-342900" lvl="0" marL="457200" rtl="0" algn="l">
              <a:spcBef>
                <a:spcPts val="0"/>
              </a:spcBef>
              <a:spcAft>
                <a:spcPts val="0"/>
              </a:spcAft>
              <a:buSzPts val="1800"/>
              <a:buChar char="●"/>
            </a:pPr>
            <a:r>
              <a:rPr lang="en"/>
              <a:t>For example, an online booking engine or email client or an social messaging application or a content management system (CMS)</a:t>
            </a:r>
            <a:endParaRPr/>
          </a:p>
          <a:p>
            <a:pPr indent="-342900" lvl="0" marL="457200" rtl="0" algn="l">
              <a:spcBef>
                <a:spcPts val="0"/>
              </a:spcBef>
              <a:spcAft>
                <a:spcPts val="0"/>
              </a:spcAft>
              <a:buSzPts val="1800"/>
              <a:buChar char="●"/>
            </a:pPr>
            <a:r>
              <a:rPr lang="en"/>
              <a:t>The content is mostly dynamically generated in reaction to user input</a:t>
            </a:r>
            <a:endParaRPr/>
          </a:p>
          <a:p>
            <a:pPr indent="-342900" lvl="0" marL="457200" rtl="0" algn="l">
              <a:spcBef>
                <a:spcPts val="0"/>
              </a:spcBef>
              <a:spcAft>
                <a:spcPts val="0"/>
              </a:spcAft>
              <a:buSzPts val="1800"/>
              <a:buChar char="●"/>
            </a:pPr>
            <a:r>
              <a:rPr lang="en"/>
              <a:t>Here again, HTML and CSS are often used for building and styling the content and data views - although this is falling out of favour</a:t>
            </a:r>
            <a:endParaRPr/>
          </a:p>
          <a:p>
            <a:pPr indent="-342900" lvl="0" marL="457200" rtl="0" algn="l">
              <a:spcBef>
                <a:spcPts val="0"/>
              </a:spcBef>
              <a:spcAft>
                <a:spcPts val="0"/>
              </a:spcAft>
              <a:buSzPts val="1800"/>
              <a:buChar char="●"/>
            </a:pPr>
            <a:r>
              <a:rPr lang="en"/>
              <a:t>But there tends to be considerably more Javascript used to process user input, validate that input and fetch data from the server or save data back to the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Synchronisation</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other important difference between web sites and web apps is the relative difference in their complexity of construction and maintenance</a:t>
            </a:r>
            <a:endParaRPr/>
          </a:p>
          <a:p>
            <a:pPr indent="-342900" lvl="0" marL="457200" rtl="0" algn="l">
              <a:spcBef>
                <a:spcPts val="0"/>
              </a:spcBef>
              <a:spcAft>
                <a:spcPts val="0"/>
              </a:spcAft>
              <a:buSzPts val="1800"/>
              <a:buChar char="●"/>
            </a:pPr>
            <a:r>
              <a:rPr lang="en"/>
              <a:t>Because the browser’s content and data views are dynamically constructed, usually from one or more server sources, the problem of data synchronisation arises</a:t>
            </a:r>
            <a:endParaRPr/>
          </a:p>
          <a:p>
            <a:pPr indent="-342900" lvl="0" marL="457200" rtl="0" algn="l">
              <a:spcBef>
                <a:spcPts val="0"/>
              </a:spcBef>
              <a:spcAft>
                <a:spcPts val="0"/>
              </a:spcAft>
              <a:buSzPts val="1800"/>
              <a:buChar char="●"/>
            </a:pPr>
            <a:r>
              <a:rPr lang="en"/>
              <a:t>That is, ensuring the view of the data on the client matches that of the server</a:t>
            </a:r>
            <a:endParaRPr/>
          </a:p>
          <a:p>
            <a:pPr indent="-342900" lvl="0" marL="457200" rtl="0" algn="l">
              <a:spcBef>
                <a:spcPts val="0"/>
              </a:spcBef>
              <a:spcAft>
                <a:spcPts val="0"/>
              </a:spcAft>
              <a:buSzPts val="1800"/>
              <a:buChar char="●"/>
            </a:pPr>
            <a:r>
              <a:rPr lang="en"/>
              <a:t>There are particular implementation challenges in rich web apps here which we will consider in detail later in this module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Experience</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goal of a good user interface is be as functional and intuitively obvious as possible for the user</a:t>
            </a:r>
            <a:endParaRPr/>
          </a:p>
          <a:p>
            <a:pPr indent="-342900" lvl="0" marL="457200" rtl="0" algn="l">
              <a:spcBef>
                <a:spcPts val="0"/>
              </a:spcBef>
              <a:spcAft>
                <a:spcPts val="0"/>
              </a:spcAft>
              <a:buSzPts val="1800"/>
              <a:buChar char="●"/>
            </a:pPr>
            <a:r>
              <a:rPr lang="en"/>
              <a:t>To achieve this, designers often rely on idiomatic usage of graphical elements and input modes</a:t>
            </a:r>
            <a:endParaRPr/>
          </a:p>
          <a:p>
            <a:pPr indent="-342900" lvl="0" marL="457200" rtl="0" algn="l">
              <a:spcBef>
                <a:spcPts val="0"/>
              </a:spcBef>
              <a:spcAft>
                <a:spcPts val="0"/>
              </a:spcAft>
              <a:buSzPts val="1800"/>
              <a:buChar char="●"/>
            </a:pPr>
            <a:r>
              <a:rPr lang="en"/>
              <a:t>The implementation of a good user experience, by necessity, increases the complexity of the web app construction</a:t>
            </a:r>
            <a:endParaRPr/>
          </a:p>
          <a:p>
            <a:pPr indent="-342900" lvl="0" marL="457200" rtl="0" algn="l">
              <a:spcBef>
                <a:spcPts val="0"/>
              </a:spcBef>
              <a:spcAft>
                <a:spcPts val="0"/>
              </a:spcAft>
              <a:buSzPts val="1800"/>
              <a:buChar char="●"/>
            </a:pPr>
            <a:r>
              <a:rPr lang="en"/>
              <a:t>Simplicity for the end-user means complexity for the developer - e.g. implementing input validation or providing helpful default behaviour </a:t>
            </a:r>
            <a:endParaRPr/>
          </a:p>
          <a:p>
            <a:pPr indent="-342900" lvl="0" marL="457200" rtl="0" algn="l">
              <a:spcBef>
                <a:spcPts val="0"/>
              </a:spcBef>
              <a:spcAft>
                <a:spcPts val="0"/>
              </a:spcAft>
              <a:buSzPts val="1800"/>
              <a:buChar char="●"/>
            </a:pPr>
            <a:r>
              <a:rPr lang="en"/>
              <a:t>It shouldn’t be possible for a novice user to find themselves lost or unable to progress carrying out a particular task in your app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Web apps are often concerned with the issue of users, user identity and identity verification also known as authentication</a:t>
            </a:r>
            <a:endParaRPr/>
          </a:p>
          <a:p>
            <a:pPr indent="-342900" lvl="0" marL="457200" rtl="0" algn="l">
              <a:spcBef>
                <a:spcPts val="0"/>
              </a:spcBef>
              <a:spcAft>
                <a:spcPts val="0"/>
              </a:spcAft>
              <a:buSzPts val="1800"/>
              <a:buChar char="●"/>
            </a:pPr>
            <a:r>
              <a:rPr lang="en"/>
              <a:t>Generally, whenever a user can change something on the server, she must be authenticated as a valid user and then authorised to carry out some set of update actions</a:t>
            </a:r>
            <a:endParaRPr/>
          </a:p>
          <a:p>
            <a:pPr indent="-342900" lvl="0" marL="457200" rtl="0" algn="l">
              <a:spcBef>
                <a:spcPts val="0"/>
              </a:spcBef>
              <a:spcAft>
                <a:spcPts val="0"/>
              </a:spcAft>
              <a:buSzPts val="1800"/>
              <a:buChar char="●"/>
            </a:pPr>
            <a:r>
              <a:rPr lang="en"/>
              <a:t>The server is ultimately responsible for implementing the authentication and authorisation model and checks but it is the client side of the app that guides the user through the process and reacts to success and failure</a:t>
            </a:r>
            <a:endParaRPr/>
          </a:p>
          <a:p>
            <a:pPr indent="-342900" lvl="0" marL="457200" rtl="0" algn="l">
              <a:spcBef>
                <a:spcPts val="0"/>
              </a:spcBef>
              <a:spcAft>
                <a:spcPts val="0"/>
              </a:spcAft>
              <a:buSzPts val="1800"/>
              <a:buChar char="●"/>
            </a:pPr>
            <a:r>
              <a:rPr lang="en"/>
              <a:t>The client side must also guard against various network-based attacks, a topic that we will return to later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considered the difference between web sites and web apps</a:t>
            </a:r>
            <a:endParaRPr/>
          </a:p>
          <a:p>
            <a:pPr indent="-342900" lvl="0" marL="457200" rtl="0" algn="l">
              <a:spcBef>
                <a:spcPts val="0"/>
              </a:spcBef>
              <a:spcAft>
                <a:spcPts val="0"/>
              </a:spcAft>
              <a:buSzPts val="1800"/>
              <a:buChar char="●"/>
            </a:pPr>
            <a:r>
              <a:rPr lang="en"/>
              <a:t>Web sites are mostly statically generated and easier to construct</a:t>
            </a:r>
            <a:endParaRPr/>
          </a:p>
          <a:p>
            <a:pPr indent="-342900" lvl="0" marL="457200" rtl="0" algn="l">
              <a:spcBef>
                <a:spcPts val="0"/>
              </a:spcBef>
              <a:spcAft>
                <a:spcPts val="0"/>
              </a:spcAft>
              <a:buSzPts val="1800"/>
              <a:buChar char="●"/>
            </a:pPr>
            <a:r>
              <a:rPr lang="en"/>
              <a:t>They are generally an information repository of some kind to be navigated in a simple way</a:t>
            </a:r>
            <a:endParaRPr/>
          </a:p>
          <a:p>
            <a:pPr indent="-342900" lvl="0" marL="457200" rtl="0" algn="l">
              <a:spcBef>
                <a:spcPts val="0"/>
              </a:spcBef>
              <a:spcAft>
                <a:spcPts val="0"/>
              </a:spcAft>
              <a:buSzPts val="1800"/>
              <a:buChar char="●"/>
            </a:pPr>
            <a:r>
              <a:rPr lang="en"/>
              <a:t>In contrast, web apps are more complex, require dynamically-generated content and are designed to carry out data processing tasks</a:t>
            </a:r>
            <a:endParaRPr/>
          </a:p>
          <a:p>
            <a:pPr indent="-342900" lvl="0" marL="457200" rtl="0" algn="l">
              <a:spcBef>
                <a:spcPts val="0"/>
              </a:spcBef>
              <a:spcAft>
                <a:spcPts val="0"/>
              </a:spcAft>
              <a:buSzPts val="1800"/>
              <a:buChar char="●"/>
            </a:pPr>
            <a:r>
              <a:rPr lang="en"/>
              <a:t>And, as with any distributed application, the problem of synchronisation of data between client and server arises</a:t>
            </a:r>
            <a:endParaRPr/>
          </a:p>
          <a:p>
            <a:pPr indent="-342900" lvl="0" marL="457200" rtl="0" algn="l">
              <a:spcBef>
                <a:spcPts val="0"/>
              </a:spcBef>
              <a:spcAft>
                <a:spcPts val="0"/>
              </a:spcAft>
              <a:buSzPts val="1800"/>
              <a:buChar char="●"/>
            </a:pPr>
            <a:r>
              <a:rPr lang="en"/>
              <a:t>Complexity also follows from having richer user interfaces and dealing with network security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