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T Sans Narrow"/>
      <p:regular r:id="rId30"/>
      <p:bold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0EABA70-0BA2-406A-8AE9-9939DFE35C63}">
  <a:tblStyle styleId="{C0EABA70-0BA2-406A-8AE9-9939DFE35C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bold.fntdata"/><Relationship Id="rId30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2680b69b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2680b69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72d06030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72d06030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2680b6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72680b6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2d0603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2d0603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2680b69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2680b69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2d0603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2d0603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2680b6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2680b6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680b69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2680b69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2680b6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2680b6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2680b69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2680b69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72680b69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72680b69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2680b69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2680b69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72680b69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72680b69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72d0603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72d0603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2680b69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2680b69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2680b69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2680b69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2680b69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2680b69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72680b69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72680b69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72680b69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72680b69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2680b69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72680b69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2680b69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2680b69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2680b69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2680b69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2680b6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2680b6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Rich Web Application Technologies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Input Qualifiers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added a number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element attributes to help with UX and data validation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see an example of how these are used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952500" y="22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autofocus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height,width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min,max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pattern (regexp)</a:t>
                      </a:r>
                      <a:endParaRPr sz="11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endParaRPr sz="11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67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step</a:t>
                      </a:r>
                      <a:endParaRPr sz="1150"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4: Input Form 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952500" y="162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&lt;form&gt;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&lt;input name="name" type=text" placeholder="Name"&gt;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&lt;input name="age" type="range" min=1 max=100&gt;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&lt;input list="education"&gt;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&lt;datalist id="education"&gt;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&lt;option value="Primary"&gt;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&lt;option value="Secondary"&gt;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&lt;option value="University"&gt;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&lt;/datalist&gt;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&lt;input type="image" src="submit.gif" alt="Submit" width="32" height="32"&gt;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&lt;/form&gt;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Graphics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Scalar Vector Graphics </a:t>
            </a:r>
            <a:r>
              <a:rPr lang="en"/>
              <a:t>SVG is a language for describing 2D graphics in XML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XML tags build elements in the SVG DOM similar to how traditional HTML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SVG operates inside a container in the browser DOM and supports drawing primitives for rendering boxes, circles, polygons, text and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language models the idea of a stroke pen for rendering object exteriors and a fill pen for rendering object interiors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6: SVG Rounded Square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&lt;svg&gt;</a:t>
            </a:r>
            <a:r>
              <a:rPr lang="en"/>
              <a:t> tag defines the container and the nested tags perform the drawing of the contained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Inlined CSS (using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en"/>
              <a:t> attribute) is often used to style the rendered objects as shown in the example below</a:t>
            </a:r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477225" y="290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62726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&lt;svg width="200" height="200"&gt;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&lt;rect x="10" y="20" rx="20" ry="20" width="150" height="150"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style="fill:red;stroke:black;stroke-width:5;opacity:0.5" /&gt;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&lt;/svg&gt;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575" y="2793738"/>
            <a:ext cx="1404275" cy="12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and Video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to HTML5, the browser had no standardised native support for multimedia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workaround for this was to use plugins like Flash and Silverlight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introduced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&lt;video&gt;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&lt;audio&gt;</a:t>
            </a:r>
            <a:r>
              <a:rPr lang="en"/>
              <a:t> tags to support rich-content formats to allow open, royalty-free, patent-unencumbered media to be distributed and rendered directly in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built-in support is still pretty basic though and often requires third-party libraries such as video players to enhance the user experience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7: Embedded Video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&lt;video&gt;</a:t>
            </a:r>
            <a:r>
              <a:rPr lang="en"/>
              <a:t> tag allows the idea of one or more fallback source inputs until a supported format can be loaded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controls</a:t>
            </a:r>
            <a:r>
              <a:rPr lang="en"/>
              <a:t> attribute turns on basic native player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apps will enhance the basic player with third-party libraries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952500" y="295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&lt;video width="600" controls&gt;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&lt;source src="movie.mp4" type="video/mp4"&gt;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&lt;source src="movie.ogg" type="video/ogg"&gt;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HTML5 video is not supported by your browser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&lt;/video&gt;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Microdata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HML5 microdata is nested metadata providing a standardised way to provide additional semantics about your page contents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Microdata consists of groups of key/value pairs called </a:t>
            </a:r>
            <a:r>
              <a:rPr i="1" lang="en"/>
              <a:t>items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create an item you used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itemscope</a:t>
            </a:r>
            <a:r>
              <a:rPr lang="en"/>
              <a:t> attribute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assign a property, you use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itemprop</a:t>
            </a:r>
            <a:r>
              <a:rPr lang="en"/>
              <a:t> attribute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1" name="Google Shape;171;p28"/>
          <p:cNvGraphicFramePr/>
          <p:nvPr/>
        </p:nvGraphicFramePr>
        <p:xfrm>
          <a:off x="952500" y="318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&lt;section itemscope&gt;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&lt;p&gt;Firstname &lt;span itemprop="firstname”&gt;Jane&lt;/span&gt;&lt;/p&gt;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&lt;p&gt;Lastname  &lt;span itemprop="lastname"&gt; Joe &lt;/span&gt;&lt;/p&gt;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&lt;/section&gt;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Storage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 remainder of this HTML5 feature review will be largely concerned with Javascript and the JS API extensions to access these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storage is a simple key/value store for persisting small values and objects to the browser’s local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useful as a  short term storage solution such as remembering access tokens across logins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</a:t>
            </a:r>
            <a:r>
              <a:rPr b="1" lang="en" u="sng"/>
              <a:t>not</a:t>
            </a:r>
            <a:r>
              <a:rPr lang="en"/>
              <a:t> a replacement for server-side persistence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178" name="Google Shape;178;p29"/>
          <p:cNvGraphicFramePr/>
          <p:nvPr/>
        </p:nvGraphicFramePr>
        <p:xfrm>
          <a:off x="815200" y="363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115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Save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localStorage.setItem</a:t>
                      </a: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("lastname", "Doe");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Load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document.getElementById("name").innerHTML = </a:t>
                      </a:r>
                      <a:r>
                        <a:rPr lang="en" sz="13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localStorage.getItem</a:t>
                      </a: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("lastname");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IndexedDB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Whereas local storage is a simple key/value store, IndexedDB offers a more sophisticated storage and retrieval facility for larger data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use case for IndexedDB is to support an offline operating mode for your Web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Offline here means when the browser is disconnected from the server’s network somehow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can continue to use the App in offline mode and any updates from the client or server can be synchronised when they subsequently reconnect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Drag and Drop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allows designated elements to be dragged by the mouse or touchpad and dropped to other locations on the screen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this behaviour is not enabled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must mark an element as draggable and then set up a set of event listeners in Javascript to react to drag-and-drop events by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native Javascript API is typically powerful and verbose so many programmers use third-party libraries to work with drag-and-drop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HTML version 5?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is the latest standard encompassing a collection of related technologies for page layout and 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standards track, started in 2004, supercedes HTML4 which dates back to 1997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Includes all the page elements and attributes from HTML4 and adds some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Crucially, it removes the need for plugins such as Flash or Silverlight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semantic tags to help crawlers and screen readers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additional features which are not strictly part of the W3C standards but considered part of the HTML5 suite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Geolocation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interface allows you to get the GPS coordinates of the browser, subject to user permission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7" name="Google Shape;197;p32"/>
          <p:cNvGraphicFramePr/>
          <p:nvPr/>
        </p:nvGraphicFramePr>
        <p:xfrm>
          <a:off x="952500" y="218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showLocation = (pos)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console.log(pos.coords.latitude, pos.coords.longitude);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errorHandler = (err)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console.log(err);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=&gt; {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let geolocation = navigator.geolocation;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geolocation.getCurrentPosition(showLocation, errorHandler);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}();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HTTP is a request/response protocol exclusively initiated by the client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Websockets were introduced as a standard to solve the problem of bidirectional communications between the client and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particular to allow the server to push data to the client without the need for the client to poll or request from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example of where this is useful is in a chat application where two or more browsers are connected to a chat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can push messages to client B coming from client A over a websocket connection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 API</a:t>
            </a:r>
            <a:endParaRPr/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34"/>
          <p:cNvGraphicFramePr/>
          <p:nvPr/>
        </p:nvGraphicFramePr>
        <p:xfrm>
          <a:off x="899700" y="15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 connection = new WebSocket('ws://example.com/endpoint');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When the connection is open, send some data to the server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connection.onopen = () =&gt;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connection.send('Ping');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};d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Hanle errors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connection.onerror = (error) =&gt;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console.log('WebSocket Error ' + error);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Receive asynchronous messages from the server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connection.onmessage = function (e) {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console.log('Server: ' + e.data);</a:t>
                      </a:r>
                      <a:b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Workers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default Javascript runs in a single threaded context in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that when events are being handled or computation is being performed, no other code can get to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events are wait-queued and then handled in some order as the scheduler decides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workers is an extension to allow Javascript functions to run in the background and share the CPU with the foreground single threaded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API allows for asynchronous communication between web workers and the foreground through event listeners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the Web has been using HTML4 since 1997, it required a lot of hacks, plugins and third-party Javascript code to make it work smoothly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HTML5 suite of technologies and standards addresses many of the shortcomings of HTML4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Plugins are no longer needed for multimedia rendering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elements are available to enrich the semantics of a page for machine readers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browser now has access to sophisticated features such as indexed storage, geolocation and background workers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Block Elements </a:t>
            </a:r>
            <a:endParaRPr/>
          </a:p>
        </p:txBody>
      </p:sp>
      <p:graphicFrame>
        <p:nvGraphicFramePr>
          <p:cNvPr id="79" name="Google Shape;79;p15"/>
          <p:cNvGraphicFramePr/>
          <p:nvPr/>
        </p:nvGraphicFramePr>
        <p:xfrm>
          <a:off x="952500" y="246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article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section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address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aside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figure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figcaption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audio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video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canvas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summary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details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5"/>
          <p:cNvSpPr txBox="1"/>
          <p:nvPr/>
        </p:nvSpPr>
        <p:spPr>
          <a:xfrm>
            <a:off x="399900" y="1326600"/>
            <a:ext cx="7791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Block elements having semantic meaning but no prescribed visual representation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News Post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consider how a news article might be laid out in HTML5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885850" y="189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&lt;section class=”post”&gt;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&lt;article&gt;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&lt;header&gt;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&lt;h2&gt;Article title…&lt;/h2&gt;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&lt;/header&gt;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Article body…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&lt;footer&gt;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Attributions and additional information…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&lt;/footer&gt;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&lt;/article&gt;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&lt;/section&gt;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Product Catalogue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&lt;article&gt;</a:t>
            </a:r>
            <a:r>
              <a:rPr lang="en"/>
              <a:t> element can be used for other layouts too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885850" y="20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&lt;section class=”product”&gt;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&lt;article&gt;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&lt;header&gt;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&lt;p&gt;Description…&lt;/p&gt;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&lt;/header&gt;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&lt;figure&gt;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&lt;img src=”...” alt=”...”&gt;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&lt;figcaption&gt;Caption…&lt;/figcaption&gt;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&lt;figure&gt;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&lt;/article&gt;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&lt;/section&gt;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Page Footer 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adds support for common page sections like footers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952500" y="20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&lt;footer&gt;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&amp;copy; ACME Trading limited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&lt;address&gt;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1800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Pennsylvania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Avenue, Washington, DC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&lt;/address&gt;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Last updated on &lt;time&gt;May 15&lt;/time&gt;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&lt;/footer&gt;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Inline Elements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inline elements have been added to HTML5 help with common visualisations such a text highlighting and progress bars</a:t>
            </a:r>
            <a:endParaRPr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952500" y="256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413000"/>
                <a:gridCol w="2413000"/>
                <a:gridCol w="24130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mark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meter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progress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output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time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4: The &lt;meter&gt; element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8520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meter element gives a visual representation of a fraction or decimal value with alternative text if the tag is not supported by the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exact visualisation will depend on the browser</a:t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952500" y="27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Fraction: &lt;meter value="2" min="0" max="10"&gt;2 out of 10&lt;/meter&gt;&lt;br&gt;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Decimal:  &lt;meter value="0.6"&gt;60%&lt;/meter&gt;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525" y="3612525"/>
            <a:ext cx="37909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 Input Types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HTML5 makes it easier to get the right kinds of data types as input from the user and to validate those inputs on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Previously, it required the developer to use external libraries such as 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several new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&lt;input&gt;</a:t>
            </a:r>
            <a:r>
              <a:rPr lang="en"/>
              <a:t> types which provide a richer experience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952500" y="31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{C0EABA70-0BA2-406A-8AE9-9939DFE35C63}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number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date,datetime,week,month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search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tel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url</a:t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